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notesSlides/notesSlide227.xml" ContentType="application/vnd.openxmlformats-officedocument.presentationml.notesSlide+xml"/>
  <Override PartName="/ppt/notesSlides/notesSlide228.xml" ContentType="application/vnd.openxmlformats-officedocument.presentationml.notesSlide+xml"/>
  <Override PartName="/ppt/notesSlides/notesSlide229.xml" ContentType="application/vnd.openxmlformats-officedocument.presentationml.notesSlide+xml"/>
  <Override PartName="/ppt/notesSlides/notesSlide230.xml" ContentType="application/vnd.openxmlformats-officedocument.presentationml.notesSlide+xml"/>
  <Override PartName="/ppt/notesSlides/notesSlide231.xml" ContentType="application/vnd.openxmlformats-officedocument.presentationml.notesSlide+xml"/>
  <Override PartName="/ppt/notesSlides/notesSlide232.xml" ContentType="application/vnd.openxmlformats-officedocument.presentationml.notesSlide+xml"/>
  <Override PartName="/ppt/notesSlides/notesSlide233.xml" ContentType="application/vnd.openxmlformats-officedocument.presentationml.notesSlide+xml"/>
  <Override PartName="/ppt/notesSlides/notesSlide234.xml" ContentType="application/vnd.openxmlformats-officedocument.presentationml.notesSlide+xml"/>
  <Override PartName="/ppt/notesSlides/notesSlide235.xml" ContentType="application/vnd.openxmlformats-officedocument.presentationml.notesSlide+xml"/>
  <Override PartName="/ppt/notesSlides/notesSlide236.xml" ContentType="application/vnd.openxmlformats-officedocument.presentationml.notesSlide+xml"/>
  <Override PartName="/ppt/notesSlides/notesSlide237.xml" ContentType="application/vnd.openxmlformats-officedocument.presentationml.notesSlide+xml"/>
  <Override PartName="/ppt/notesSlides/notesSlide238.xml" ContentType="application/vnd.openxmlformats-officedocument.presentationml.notesSlide+xml"/>
  <Override PartName="/ppt/notesSlides/notesSlide239.xml" ContentType="application/vnd.openxmlformats-officedocument.presentationml.notesSlide+xml"/>
  <Override PartName="/ppt/notesSlides/notesSlide240.xml" ContentType="application/vnd.openxmlformats-officedocument.presentationml.notesSlide+xml"/>
  <Override PartName="/ppt/notesSlides/notesSlide241.xml" ContentType="application/vnd.openxmlformats-officedocument.presentationml.notesSlide+xml"/>
  <Override PartName="/ppt/notesSlides/notesSlide242.xml" ContentType="application/vnd.openxmlformats-officedocument.presentationml.notesSlide+xml"/>
  <Override PartName="/ppt/notesSlides/notesSlide243.xml" ContentType="application/vnd.openxmlformats-officedocument.presentationml.notesSlide+xml"/>
  <Override PartName="/ppt/notesSlides/notesSlide244.xml" ContentType="application/vnd.openxmlformats-officedocument.presentationml.notesSlide+xml"/>
  <Override PartName="/ppt/notesSlides/notesSlide245.xml" ContentType="application/vnd.openxmlformats-officedocument.presentationml.notesSlide+xml"/>
  <Override PartName="/ppt/notesSlides/notesSlide246.xml" ContentType="application/vnd.openxmlformats-officedocument.presentationml.notesSlide+xml"/>
  <Override PartName="/ppt/notesSlides/notesSlide247.xml" ContentType="application/vnd.openxmlformats-officedocument.presentationml.notesSlide+xml"/>
  <Override PartName="/ppt/notesSlides/notesSlide248.xml" ContentType="application/vnd.openxmlformats-officedocument.presentationml.notesSlide+xml"/>
  <Override PartName="/ppt/notesSlides/notesSlide249.xml" ContentType="application/vnd.openxmlformats-officedocument.presentationml.notesSlide+xml"/>
  <Override PartName="/ppt/notesSlides/notesSlide250.xml" ContentType="application/vnd.openxmlformats-officedocument.presentationml.notesSlide+xml"/>
  <Override PartName="/ppt/notesSlides/notesSlide251.xml" ContentType="application/vnd.openxmlformats-officedocument.presentationml.notesSlide+xml"/>
  <Override PartName="/ppt/notesSlides/notesSlide252.xml" ContentType="application/vnd.openxmlformats-officedocument.presentationml.notesSlide+xml"/>
  <Override PartName="/ppt/notesSlides/notesSlide253.xml" ContentType="application/vnd.openxmlformats-officedocument.presentationml.notesSlide+xml"/>
  <Override PartName="/ppt/notesSlides/notesSlide254.xml" ContentType="application/vnd.openxmlformats-officedocument.presentationml.notesSlide+xml"/>
  <Override PartName="/ppt/notesSlides/notesSlide255.xml" ContentType="application/vnd.openxmlformats-officedocument.presentationml.notesSlide+xml"/>
  <Override PartName="/ppt/notesSlides/notesSlide256.xml" ContentType="application/vnd.openxmlformats-officedocument.presentationml.notesSlide+xml"/>
  <Override PartName="/ppt/notesSlides/notesSlide257.xml" ContentType="application/vnd.openxmlformats-officedocument.presentationml.notesSlide+xml"/>
  <Override PartName="/ppt/notesSlides/notesSlide258.xml" ContentType="application/vnd.openxmlformats-officedocument.presentationml.notesSlide+xml"/>
  <Override PartName="/ppt/notesSlides/notesSlide259.xml" ContentType="application/vnd.openxmlformats-officedocument.presentationml.notesSlide+xml"/>
  <Override PartName="/ppt/notesSlides/notesSlide260.xml" ContentType="application/vnd.openxmlformats-officedocument.presentationml.notesSlide+xml"/>
  <Override PartName="/ppt/notesSlides/notesSlide261.xml" ContentType="application/vnd.openxmlformats-officedocument.presentationml.notesSlide+xml"/>
  <Override PartName="/ppt/notesSlides/notesSlide262.xml" ContentType="application/vnd.openxmlformats-officedocument.presentationml.notesSlide+xml"/>
  <Override PartName="/ppt/notesSlides/notesSlide263.xml" ContentType="application/vnd.openxmlformats-officedocument.presentationml.notesSlide+xml"/>
  <Override PartName="/ppt/notesSlides/notesSlide264.xml" ContentType="application/vnd.openxmlformats-officedocument.presentationml.notesSlide+xml"/>
  <Override PartName="/ppt/notesSlides/notesSlide265.xml" ContentType="application/vnd.openxmlformats-officedocument.presentationml.notesSlide+xml"/>
  <Override PartName="/ppt/notesSlides/notesSlide266.xml" ContentType="application/vnd.openxmlformats-officedocument.presentationml.notesSlide+xml"/>
  <Override PartName="/ppt/notesSlides/notesSlide267.xml" ContentType="application/vnd.openxmlformats-officedocument.presentationml.notesSlide+xml"/>
  <Override PartName="/ppt/notesSlides/notesSlide268.xml" ContentType="application/vnd.openxmlformats-officedocument.presentationml.notesSlide+xml"/>
  <Override PartName="/ppt/notesSlides/notesSlide269.xml" ContentType="application/vnd.openxmlformats-officedocument.presentationml.notesSlide+xml"/>
  <Override PartName="/ppt/notesSlides/notesSlide270.xml" ContentType="application/vnd.openxmlformats-officedocument.presentationml.notesSlide+xml"/>
  <Override PartName="/ppt/notesSlides/notesSlide271.xml" ContentType="application/vnd.openxmlformats-officedocument.presentationml.notesSlide+xml"/>
  <Override PartName="/ppt/notesSlides/notesSlide272.xml" ContentType="application/vnd.openxmlformats-officedocument.presentationml.notesSlide+xml"/>
  <Override PartName="/ppt/notesSlides/notesSlide273.xml" ContentType="application/vnd.openxmlformats-officedocument.presentationml.notesSlide+xml"/>
  <Override PartName="/ppt/notesSlides/notesSlide274.xml" ContentType="application/vnd.openxmlformats-officedocument.presentationml.notesSlide+xml"/>
  <Override PartName="/ppt/notesSlides/notesSlide27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76.xml" ContentType="application/vnd.openxmlformats-officedocument.presentationml.notesSlide+xml"/>
  <Override PartName="/ppt/tags/tag3.xml" ContentType="application/vnd.openxmlformats-officedocument.presentationml.tags+xml"/>
  <Override PartName="/ppt/notesSlides/notesSlide277.xml" ContentType="application/vnd.openxmlformats-officedocument.presentationml.notesSlide+xml"/>
  <Override PartName="/ppt/notesSlides/notesSlide278.xml" ContentType="application/vnd.openxmlformats-officedocument.presentationml.notesSlide+xml"/>
  <Override PartName="/ppt/notesSlides/notesSlide279.xml" ContentType="application/vnd.openxmlformats-officedocument.presentationml.notesSlide+xml"/>
  <Override PartName="/ppt/notesSlides/notesSlide280.xml" ContentType="application/vnd.openxmlformats-officedocument.presentationml.notesSlide+xml"/>
  <Override PartName="/ppt/notesSlides/notesSlide281.xml" ContentType="application/vnd.openxmlformats-officedocument.presentationml.notesSlide+xml"/>
  <Override PartName="/ppt/notesSlides/notesSlide282.xml" ContentType="application/vnd.openxmlformats-officedocument.presentationml.notesSlide+xml"/>
  <Override PartName="/ppt/notesSlides/notesSlide283.xml" ContentType="application/vnd.openxmlformats-officedocument.presentationml.notesSlide+xml"/>
  <Override PartName="/ppt/notesSlides/notesSlide284.xml" ContentType="application/vnd.openxmlformats-officedocument.presentationml.notesSlide+xml"/>
  <Override PartName="/ppt/notesSlides/notesSlide285.xml" ContentType="application/vnd.openxmlformats-officedocument.presentationml.notesSlide+xml"/>
  <Override PartName="/ppt/notesSlides/notesSlide286.xml" ContentType="application/vnd.openxmlformats-officedocument.presentationml.notesSlide+xml"/>
  <Override PartName="/ppt/notesSlides/notesSlide287.xml" ContentType="application/vnd.openxmlformats-officedocument.presentationml.notesSlide+xml"/>
  <Override PartName="/ppt/notesSlides/notesSlide288.xml" ContentType="application/vnd.openxmlformats-officedocument.presentationml.notesSlide+xml"/>
  <Override PartName="/ppt/notesSlides/notesSlide289.xml" ContentType="application/vnd.openxmlformats-officedocument.presentationml.notesSlide+xml"/>
  <Override PartName="/ppt/notesSlides/notesSlide290.xml" ContentType="application/vnd.openxmlformats-officedocument.presentationml.notesSlide+xml"/>
  <Override PartName="/ppt/notesSlides/notesSlide291.xml" ContentType="application/vnd.openxmlformats-officedocument.presentationml.notesSlide+xml"/>
  <Override PartName="/ppt/notesSlides/notesSlide292.xml" ContentType="application/vnd.openxmlformats-officedocument.presentationml.notesSlide+xml"/>
  <Override PartName="/ppt/notesSlides/notesSlide293.xml" ContentType="application/vnd.openxmlformats-officedocument.presentationml.notesSlide+xml"/>
  <Override PartName="/ppt/notesSlides/notesSlide294.xml" ContentType="application/vnd.openxmlformats-officedocument.presentationml.notesSlide+xml"/>
  <Override PartName="/ppt/notesSlides/notesSlide295.xml" ContentType="application/vnd.openxmlformats-officedocument.presentationml.notesSlide+xml"/>
  <Override PartName="/ppt/notesSlides/notesSlide296.xml" ContentType="application/vnd.openxmlformats-officedocument.presentationml.notesSlide+xml"/>
  <Override PartName="/ppt/notesSlides/notesSlide297.xml" ContentType="application/vnd.openxmlformats-officedocument.presentationml.notesSlide+xml"/>
  <Override PartName="/ppt/notesSlides/notesSlide298.xml" ContentType="application/vnd.openxmlformats-officedocument.presentationml.notesSlide+xml"/>
  <Override PartName="/ppt/notesSlides/notesSlide299.xml" ContentType="application/vnd.openxmlformats-officedocument.presentationml.notesSlide+xml"/>
  <Override PartName="/ppt/notesSlides/notesSlide300.xml" ContentType="application/vnd.openxmlformats-officedocument.presentationml.notesSlide+xml"/>
  <Override PartName="/ppt/notesSlides/notesSlide301.xml" ContentType="application/vnd.openxmlformats-officedocument.presentationml.notesSlide+xml"/>
  <Override PartName="/ppt/notesSlides/notesSlide302.xml" ContentType="application/vnd.openxmlformats-officedocument.presentationml.notesSlide+xml"/>
  <Override PartName="/ppt/notesSlides/notesSlide303.xml" ContentType="application/vnd.openxmlformats-officedocument.presentationml.notesSlide+xml"/>
  <Override PartName="/ppt/notesSlides/notesSlide304.xml" ContentType="application/vnd.openxmlformats-officedocument.presentationml.notesSlide+xml"/>
  <Override PartName="/ppt/notesSlides/notesSlide30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3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64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643" r:id="rId26"/>
    <p:sldId id="279" r:id="rId27"/>
    <p:sldId id="280" r:id="rId28"/>
    <p:sldId id="281" r:id="rId29"/>
    <p:sldId id="284" r:id="rId30"/>
    <p:sldId id="286" r:id="rId31"/>
    <p:sldId id="705" r:id="rId32"/>
    <p:sldId id="289" r:id="rId33"/>
    <p:sldId id="644" r:id="rId34"/>
    <p:sldId id="290" r:id="rId35"/>
    <p:sldId id="291" r:id="rId36"/>
    <p:sldId id="292" r:id="rId37"/>
    <p:sldId id="294" r:id="rId38"/>
    <p:sldId id="295" r:id="rId39"/>
    <p:sldId id="296" r:id="rId40"/>
    <p:sldId id="297" r:id="rId41"/>
    <p:sldId id="298" r:id="rId42"/>
    <p:sldId id="645" r:id="rId43"/>
    <p:sldId id="646" r:id="rId44"/>
    <p:sldId id="300" r:id="rId45"/>
    <p:sldId id="647" r:id="rId46"/>
    <p:sldId id="301" r:id="rId47"/>
    <p:sldId id="302" r:id="rId48"/>
    <p:sldId id="305" r:id="rId49"/>
    <p:sldId id="706" r:id="rId50"/>
    <p:sldId id="306" r:id="rId51"/>
    <p:sldId id="307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707" r:id="rId60"/>
    <p:sldId id="316" r:id="rId61"/>
    <p:sldId id="318" r:id="rId62"/>
    <p:sldId id="320" r:id="rId63"/>
    <p:sldId id="321" r:id="rId64"/>
    <p:sldId id="708" r:id="rId65"/>
    <p:sldId id="322" r:id="rId66"/>
    <p:sldId id="324" r:id="rId67"/>
    <p:sldId id="325" r:id="rId68"/>
    <p:sldId id="326" r:id="rId69"/>
    <p:sldId id="327" r:id="rId70"/>
    <p:sldId id="328" r:id="rId71"/>
    <p:sldId id="330" r:id="rId72"/>
    <p:sldId id="332" r:id="rId73"/>
    <p:sldId id="334" r:id="rId74"/>
    <p:sldId id="336" r:id="rId75"/>
    <p:sldId id="337" r:id="rId76"/>
    <p:sldId id="338" r:id="rId77"/>
    <p:sldId id="649" r:id="rId78"/>
    <p:sldId id="650" r:id="rId79"/>
    <p:sldId id="339" r:id="rId80"/>
    <p:sldId id="340" r:id="rId81"/>
    <p:sldId id="341" r:id="rId82"/>
    <p:sldId id="342" r:id="rId83"/>
    <p:sldId id="709" r:id="rId84"/>
    <p:sldId id="343" r:id="rId85"/>
    <p:sldId id="344" r:id="rId86"/>
    <p:sldId id="651" r:id="rId87"/>
    <p:sldId id="346" r:id="rId88"/>
    <p:sldId id="349" r:id="rId89"/>
    <p:sldId id="710" r:id="rId90"/>
    <p:sldId id="350" r:id="rId91"/>
    <p:sldId id="352" r:id="rId92"/>
    <p:sldId id="353" r:id="rId93"/>
    <p:sldId id="354" r:id="rId94"/>
    <p:sldId id="355" r:id="rId95"/>
    <p:sldId id="356" r:id="rId96"/>
    <p:sldId id="357" r:id="rId97"/>
    <p:sldId id="358" r:id="rId98"/>
    <p:sldId id="359" r:id="rId99"/>
    <p:sldId id="361" r:id="rId100"/>
    <p:sldId id="362" r:id="rId101"/>
    <p:sldId id="364" r:id="rId102"/>
    <p:sldId id="366" r:id="rId103"/>
    <p:sldId id="367" r:id="rId104"/>
    <p:sldId id="368" r:id="rId105"/>
    <p:sldId id="653" r:id="rId106"/>
    <p:sldId id="369" r:id="rId107"/>
    <p:sldId id="370" r:id="rId108"/>
    <p:sldId id="371" r:id="rId109"/>
    <p:sldId id="373" r:id="rId110"/>
    <p:sldId id="711" r:id="rId111"/>
    <p:sldId id="375" r:id="rId112"/>
    <p:sldId id="712" r:id="rId113"/>
    <p:sldId id="377" r:id="rId114"/>
    <p:sldId id="654" r:id="rId115"/>
    <p:sldId id="713" r:id="rId116"/>
    <p:sldId id="379" r:id="rId117"/>
    <p:sldId id="714" r:id="rId118"/>
    <p:sldId id="380" r:id="rId119"/>
    <p:sldId id="381" r:id="rId120"/>
    <p:sldId id="382" r:id="rId121"/>
    <p:sldId id="655" r:id="rId122"/>
    <p:sldId id="383" r:id="rId123"/>
    <p:sldId id="385" r:id="rId124"/>
    <p:sldId id="386" r:id="rId125"/>
    <p:sldId id="387" r:id="rId126"/>
    <p:sldId id="390" r:id="rId127"/>
    <p:sldId id="391" r:id="rId128"/>
    <p:sldId id="392" r:id="rId129"/>
    <p:sldId id="393" r:id="rId130"/>
    <p:sldId id="394" r:id="rId131"/>
    <p:sldId id="395" r:id="rId132"/>
    <p:sldId id="715" r:id="rId133"/>
    <p:sldId id="396" r:id="rId134"/>
    <p:sldId id="417" r:id="rId135"/>
    <p:sldId id="418" r:id="rId136"/>
    <p:sldId id="419" r:id="rId137"/>
    <p:sldId id="670" r:id="rId138"/>
    <p:sldId id="420" r:id="rId139"/>
    <p:sldId id="421" r:id="rId140"/>
    <p:sldId id="671" r:id="rId141"/>
    <p:sldId id="422" r:id="rId142"/>
    <p:sldId id="423" r:id="rId143"/>
    <p:sldId id="424" r:id="rId144"/>
    <p:sldId id="425" r:id="rId145"/>
    <p:sldId id="426" r:id="rId146"/>
    <p:sldId id="427" r:id="rId147"/>
    <p:sldId id="428" r:id="rId148"/>
    <p:sldId id="429" r:id="rId149"/>
    <p:sldId id="431" r:id="rId150"/>
    <p:sldId id="432" r:id="rId151"/>
    <p:sldId id="433" r:id="rId152"/>
    <p:sldId id="434" r:id="rId153"/>
    <p:sldId id="435" r:id="rId154"/>
    <p:sldId id="672" r:id="rId155"/>
    <p:sldId id="437" r:id="rId156"/>
    <p:sldId id="438" r:id="rId157"/>
    <p:sldId id="439" r:id="rId158"/>
    <p:sldId id="440" r:id="rId159"/>
    <p:sldId id="441" r:id="rId160"/>
    <p:sldId id="442" r:id="rId161"/>
    <p:sldId id="674" r:id="rId162"/>
    <p:sldId id="443" r:id="rId163"/>
    <p:sldId id="444" r:id="rId164"/>
    <p:sldId id="445" r:id="rId165"/>
    <p:sldId id="446" r:id="rId166"/>
    <p:sldId id="447" r:id="rId167"/>
    <p:sldId id="448" r:id="rId168"/>
    <p:sldId id="449" r:id="rId169"/>
    <p:sldId id="450" r:id="rId170"/>
    <p:sldId id="451" r:id="rId171"/>
    <p:sldId id="452" r:id="rId172"/>
    <p:sldId id="453" r:id="rId173"/>
    <p:sldId id="454" r:id="rId174"/>
    <p:sldId id="455" r:id="rId175"/>
    <p:sldId id="456" r:id="rId176"/>
    <p:sldId id="457" r:id="rId177"/>
    <p:sldId id="676" r:id="rId178"/>
    <p:sldId id="458" r:id="rId179"/>
    <p:sldId id="459" r:id="rId180"/>
    <p:sldId id="461" r:id="rId181"/>
    <p:sldId id="462" r:id="rId182"/>
    <p:sldId id="465" r:id="rId183"/>
    <p:sldId id="716" r:id="rId184"/>
    <p:sldId id="466" r:id="rId185"/>
    <p:sldId id="467" r:id="rId186"/>
    <p:sldId id="472" r:id="rId187"/>
    <p:sldId id="477" r:id="rId188"/>
    <p:sldId id="478" r:id="rId189"/>
    <p:sldId id="479" r:id="rId190"/>
    <p:sldId id="481" r:id="rId191"/>
    <p:sldId id="483" r:id="rId192"/>
    <p:sldId id="485" r:id="rId193"/>
    <p:sldId id="678" r:id="rId194"/>
    <p:sldId id="487" r:id="rId195"/>
    <p:sldId id="488" r:id="rId196"/>
    <p:sldId id="489" r:id="rId197"/>
    <p:sldId id="680" r:id="rId198"/>
    <p:sldId id="490" r:id="rId199"/>
    <p:sldId id="491" r:id="rId200"/>
    <p:sldId id="492" r:id="rId201"/>
    <p:sldId id="493" r:id="rId202"/>
    <p:sldId id="494" r:id="rId203"/>
    <p:sldId id="496" r:id="rId204"/>
    <p:sldId id="497" r:id="rId205"/>
    <p:sldId id="498" r:id="rId206"/>
    <p:sldId id="499" r:id="rId207"/>
    <p:sldId id="500" r:id="rId208"/>
    <p:sldId id="501" r:id="rId209"/>
    <p:sldId id="502" r:id="rId210"/>
    <p:sldId id="503" r:id="rId211"/>
    <p:sldId id="504" r:id="rId212"/>
    <p:sldId id="505" r:id="rId213"/>
    <p:sldId id="506" r:id="rId214"/>
    <p:sldId id="507" r:id="rId215"/>
    <p:sldId id="509" r:id="rId216"/>
    <p:sldId id="510" r:id="rId217"/>
    <p:sldId id="511" r:id="rId218"/>
    <p:sldId id="512" r:id="rId219"/>
    <p:sldId id="683" r:id="rId220"/>
    <p:sldId id="513" r:id="rId221"/>
    <p:sldId id="515" r:id="rId222"/>
    <p:sldId id="516" r:id="rId223"/>
    <p:sldId id="517" r:id="rId224"/>
    <p:sldId id="518" r:id="rId225"/>
    <p:sldId id="519" r:id="rId226"/>
    <p:sldId id="520" r:id="rId227"/>
    <p:sldId id="717" r:id="rId228"/>
    <p:sldId id="521" r:id="rId229"/>
    <p:sldId id="685" r:id="rId230"/>
    <p:sldId id="523" r:id="rId231"/>
    <p:sldId id="524" r:id="rId232"/>
    <p:sldId id="525" r:id="rId233"/>
    <p:sldId id="526" r:id="rId234"/>
    <p:sldId id="527" r:id="rId235"/>
    <p:sldId id="686" r:id="rId236"/>
    <p:sldId id="528" r:id="rId237"/>
    <p:sldId id="687" r:id="rId238"/>
    <p:sldId id="529" r:id="rId239"/>
    <p:sldId id="718" r:id="rId240"/>
    <p:sldId id="719" r:id="rId241"/>
    <p:sldId id="531" r:id="rId242"/>
    <p:sldId id="532" r:id="rId243"/>
    <p:sldId id="720" r:id="rId244"/>
    <p:sldId id="533" r:id="rId245"/>
    <p:sldId id="688" r:id="rId246"/>
    <p:sldId id="535" r:id="rId247"/>
    <p:sldId id="536" r:id="rId248"/>
    <p:sldId id="537" r:id="rId249"/>
    <p:sldId id="538" r:id="rId250"/>
    <p:sldId id="539" r:id="rId251"/>
    <p:sldId id="540" r:id="rId252"/>
    <p:sldId id="541" r:id="rId253"/>
    <p:sldId id="542" r:id="rId254"/>
    <p:sldId id="544" r:id="rId255"/>
    <p:sldId id="546" r:id="rId256"/>
    <p:sldId id="1067" r:id="rId257"/>
    <p:sldId id="548" r:id="rId258"/>
    <p:sldId id="549" r:id="rId259"/>
    <p:sldId id="550" r:id="rId260"/>
    <p:sldId id="551" r:id="rId261"/>
    <p:sldId id="552" r:id="rId262"/>
    <p:sldId id="554" r:id="rId263"/>
    <p:sldId id="555" r:id="rId264"/>
    <p:sldId id="556" r:id="rId265"/>
    <p:sldId id="557" r:id="rId266"/>
    <p:sldId id="558" r:id="rId267"/>
    <p:sldId id="559" r:id="rId268"/>
    <p:sldId id="560" r:id="rId269"/>
    <p:sldId id="561" r:id="rId270"/>
    <p:sldId id="562" r:id="rId271"/>
    <p:sldId id="564" r:id="rId272"/>
    <p:sldId id="567" r:id="rId273"/>
    <p:sldId id="568" r:id="rId274"/>
    <p:sldId id="571" r:id="rId275"/>
    <p:sldId id="572" r:id="rId276"/>
    <p:sldId id="1068" r:id="rId277"/>
    <p:sldId id="575" r:id="rId278"/>
    <p:sldId id="576" r:id="rId279"/>
    <p:sldId id="691" r:id="rId280"/>
    <p:sldId id="578" r:id="rId281"/>
    <p:sldId id="579" r:id="rId282"/>
    <p:sldId id="580" r:id="rId283"/>
    <p:sldId id="581" r:id="rId284"/>
    <p:sldId id="582" r:id="rId285"/>
    <p:sldId id="584" r:id="rId286"/>
    <p:sldId id="585" r:id="rId287"/>
    <p:sldId id="721" r:id="rId288"/>
    <p:sldId id="588" r:id="rId289"/>
    <p:sldId id="692" r:id="rId290"/>
    <p:sldId id="589" r:id="rId291"/>
    <p:sldId id="693" r:id="rId292"/>
    <p:sldId id="590" r:id="rId293"/>
    <p:sldId id="694" r:id="rId294"/>
    <p:sldId id="591" r:id="rId295"/>
    <p:sldId id="592" r:id="rId296"/>
    <p:sldId id="594" r:id="rId297"/>
    <p:sldId id="722" r:id="rId298"/>
    <p:sldId id="595" r:id="rId299"/>
    <p:sldId id="597" r:id="rId300"/>
    <p:sldId id="723" r:id="rId301"/>
    <p:sldId id="598" r:id="rId302"/>
    <p:sldId id="599" r:id="rId303"/>
    <p:sldId id="696" r:id="rId304"/>
    <p:sldId id="600" r:id="rId305"/>
    <p:sldId id="602" r:id="rId306"/>
    <p:sldId id="603" r:id="rId307"/>
    <p:sldId id="606" r:id="rId308"/>
    <p:sldId id="1069" r:id="rId309"/>
    <p:sldId id="607" r:id="rId310"/>
    <p:sldId id="697" r:id="rId311"/>
    <p:sldId id="608" r:id="rId312"/>
    <p:sldId id="609" r:id="rId313"/>
    <p:sldId id="699" r:id="rId314"/>
    <p:sldId id="610" r:id="rId315"/>
    <p:sldId id="612" r:id="rId316"/>
    <p:sldId id="725" r:id="rId317"/>
    <p:sldId id="614" r:id="rId318"/>
    <p:sldId id="726" r:id="rId319"/>
    <p:sldId id="615" r:id="rId320"/>
    <p:sldId id="617" r:id="rId321"/>
    <p:sldId id="618" r:id="rId322"/>
    <p:sldId id="619" r:id="rId323"/>
    <p:sldId id="621" r:id="rId324"/>
    <p:sldId id="622" r:id="rId325"/>
    <p:sldId id="623" r:id="rId326"/>
    <p:sldId id="624" r:id="rId327"/>
    <p:sldId id="625" r:id="rId328"/>
    <p:sldId id="626" r:id="rId329"/>
    <p:sldId id="628" r:id="rId330"/>
    <p:sldId id="727" r:id="rId331"/>
    <p:sldId id="629" r:id="rId332"/>
    <p:sldId id="701" r:id="rId333"/>
    <p:sldId id="702" r:id="rId334"/>
    <p:sldId id="630" r:id="rId335"/>
    <p:sldId id="632" r:id="rId336"/>
    <p:sldId id="634" r:id="rId337"/>
    <p:sldId id="728" r:id="rId338"/>
    <p:sldId id="636" r:id="rId339"/>
    <p:sldId id="729" r:id="rId340"/>
    <p:sldId id="639" r:id="rId341"/>
    <p:sldId id="704" r:id="rId342"/>
    <p:sldId id="730" r:id="rId3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50" autoAdjust="0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6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99" Type="http://schemas.openxmlformats.org/officeDocument/2006/relationships/slide" Target="slides/slide297.xml"/><Relationship Id="rId21" Type="http://schemas.openxmlformats.org/officeDocument/2006/relationships/slide" Target="slides/slide19.xml"/><Relationship Id="rId63" Type="http://schemas.openxmlformats.org/officeDocument/2006/relationships/slide" Target="slides/slide61.xml"/><Relationship Id="rId159" Type="http://schemas.openxmlformats.org/officeDocument/2006/relationships/slide" Target="slides/slide157.xml"/><Relationship Id="rId324" Type="http://schemas.openxmlformats.org/officeDocument/2006/relationships/slide" Target="slides/slide322.xml"/><Relationship Id="rId170" Type="http://schemas.openxmlformats.org/officeDocument/2006/relationships/slide" Target="slides/slide168.xml"/><Relationship Id="rId226" Type="http://schemas.openxmlformats.org/officeDocument/2006/relationships/slide" Target="slides/slide224.xml"/><Relationship Id="rId268" Type="http://schemas.openxmlformats.org/officeDocument/2006/relationships/slide" Target="slides/slide266.xml"/><Relationship Id="rId32" Type="http://schemas.openxmlformats.org/officeDocument/2006/relationships/slide" Target="slides/slide30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335" Type="http://schemas.openxmlformats.org/officeDocument/2006/relationships/slide" Target="slides/slide333.xml"/><Relationship Id="rId5" Type="http://schemas.openxmlformats.org/officeDocument/2006/relationships/slide" Target="slides/slide3.xml"/><Relationship Id="rId181" Type="http://schemas.openxmlformats.org/officeDocument/2006/relationships/slide" Target="slides/slide179.xml"/><Relationship Id="rId237" Type="http://schemas.openxmlformats.org/officeDocument/2006/relationships/slide" Target="slides/slide235.xml"/><Relationship Id="rId279" Type="http://schemas.openxmlformats.org/officeDocument/2006/relationships/slide" Target="slides/slide277.xml"/><Relationship Id="rId43" Type="http://schemas.openxmlformats.org/officeDocument/2006/relationships/slide" Target="slides/slide41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slide" Target="slides/slide302.xml"/><Relationship Id="rId346" Type="http://schemas.openxmlformats.org/officeDocument/2006/relationships/viewProps" Target="viewProps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248" Type="http://schemas.openxmlformats.org/officeDocument/2006/relationships/slide" Target="slides/slide246.xml"/><Relationship Id="rId12" Type="http://schemas.openxmlformats.org/officeDocument/2006/relationships/slide" Target="slides/slide10.xml"/><Relationship Id="rId108" Type="http://schemas.openxmlformats.org/officeDocument/2006/relationships/slide" Target="slides/slide106.xml"/><Relationship Id="rId315" Type="http://schemas.openxmlformats.org/officeDocument/2006/relationships/slide" Target="slides/slide313.xml"/><Relationship Id="rId54" Type="http://schemas.openxmlformats.org/officeDocument/2006/relationships/slide" Target="slides/slide52.xml"/><Relationship Id="rId96" Type="http://schemas.openxmlformats.org/officeDocument/2006/relationships/slide" Target="slides/slide94.xml"/><Relationship Id="rId161" Type="http://schemas.openxmlformats.org/officeDocument/2006/relationships/slide" Target="slides/slide159.xml"/><Relationship Id="rId217" Type="http://schemas.openxmlformats.org/officeDocument/2006/relationships/slide" Target="slides/slide215.xml"/><Relationship Id="rId259" Type="http://schemas.openxmlformats.org/officeDocument/2006/relationships/slide" Target="slides/slide257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326" Type="http://schemas.openxmlformats.org/officeDocument/2006/relationships/slide" Target="slides/slide324.xml"/><Relationship Id="rId65" Type="http://schemas.openxmlformats.org/officeDocument/2006/relationships/slide" Target="slides/slide63.xml"/><Relationship Id="rId130" Type="http://schemas.openxmlformats.org/officeDocument/2006/relationships/slide" Target="slides/slide128.xml"/><Relationship Id="rId172" Type="http://schemas.openxmlformats.org/officeDocument/2006/relationships/slide" Target="slides/slide170.xml"/><Relationship Id="rId228" Type="http://schemas.openxmlformats.org/officeDocument/2006/relationships/slide" Target="slides/slide226.xml"/><Relationship Id="rId281" Type="http://schemas.openxmlformats.org/officeDocument/2006/relationships/slide" Target="slides/slide279.xml"/><Relationship Id="rId337" Type="http://schemas.openxmlformats.org/officeDocument/2006/relationships/slide" Target="slides/slide335.xml"/><Relationship Id="rId34" Type="http://schemas.openxmlformats.org/officeDocument/2006/relationships/slide" Target="slides/slide32.xml"/><Relationship Id="rId76" Type="http://schemas.openxmlformats.org/officeDocument/2006/relationships/slide" Target="slides/slide74.xml"/><Relationship Id="rId141" Type="http://schemas.openxmlformats.org/officeDocument/2006/relationships/slide" Target="slides/slide139.xml"/><Relationship Id="rId7" Type="http://schemas.openxmlformats.org/officeDocument/2006/relationships/slide" Target="slides/slide5.xml"/><Relationship Id="rId183" Type="http://schemas.openxmlformats.org/officeDocument/2006/relationships/slide" Target="slides/slide181.xml"/><Relationship Id="rId239" Type="http://schemas.openxmlformats.org/officeDocument/2006/relationships/slide" Target="slides/slide237.xml"/><Relationship Id="rId250" Type="http://schemas.openxmlformats.org/officeDocument/2006/relationships/slide" Target="slides/slide248.xml"/><Relationship Id="rId292" Type="http://schemas.openxmlformats.org/officeDocument/2006/relationships/slide" Target="slides/slide290.xml"/><Relationship Id="rId306" Type="http://schemas.openxmlformats.org/officeDocument/2006/relationships/slide" Target="slides/slide304.xml"/><Relationship Id="rId45" Type="http://schemas.openxmlformats.org/officeDocument/2006/relationships/slide" Target="slides/slide43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348" Type="http://schemas.openxmlformats.org/officeDocument/2006/relationships/tableStyles" Target="tableStyles.xml"/><Relationship Id="rId152" Type="http://schemas.openxmlformats.org/officeDocument/2006/relationships/slide" Target="slides/slide150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261" Type="http://schemas.openxmlformats.org/officeDocument/2006/relationships/slide" Target="slides/slide259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282" Type="http://schemas.openxmlformats.org/officeDocument/2006/relationships/slide" Target="slides/slide280.xml"/><Relationship Id="rId317" Type="http://schemas.openxmlformats.org/officeDocument/2006/relationships/slide" Target="slides/slide315.xml"/><Relationship Id="rId338" Type="http://schemas.openxmlformats.org/officeDocument/2006/relationships/slide" Target="slides/slide336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230" Type="http://schemas.openxmlformats.org/officeDocument/2006/relationships/slide" Target="slides/slide228.xml"/><Relationship Id="rId251" Type="http://schemas.openxmlformats.org/officeDocument/2006/relationships/slide" Target="slides/slide249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72" Type="http://schemas.openxmlformats.org/officeDocument/2006/relationships/slide" Target="slides/slide270.xml"/><Relationship Id="rId293" Type="http://schemas.openxmlformats.org/officeDocument/2006/relationships/slide" Target="slides/slide291.xml"/><Relationship Id="rId307" Type="http://schemas.openxmlformats.org/officeDocument/2006/relationships/slide" Target="slides/slide305.xml"/><Relationship Id="rId328" Type="http://schemas.openxmlformats.org/officeDocument/2006/relationships/slide" Target="slides/slide326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220" Type="http://schemas.openxmlformats.org/officeDocument/2006/relationships/slide" Target="slides/slide218.xml"/><Relationship Id="rId241" Type="http://schemas.openxmlformats.org/officeDocument/2006/relationships/slide" Target="slides/slide23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262" Type="http://schemas.openxmlformats.org/officeDocument/2006/relationships/slide" Target="slides/slide260.xml"/><Relationship Id="rId283" Type="http://schemas.openxmlformats.org/officeDocument/2006/relationships/slide" Target="slides/slide281.xml"/><Relationship Id="rId318" Type="http://schemas.openxmlformats.org/officeDocument/2006/relationships/slide" Target="slides/slide316.xml"/><Relationship Id="rId339" Type="http://schemas.openxmlformats.org/officeDocument/2006/relationships/slide" Target="slides/slide337.xml"/><Relationship Id="rId78" Type="http://schemas.openxmlformats.org/officeDocument/2006/relationships/slide" Target="slides/slide76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64" Type="http://schemas.openxmlformats.org/officeDocument/2006/relationships/slide" Target="slides/slide162.xml"/><Relationship Id="rId185" Type="http://schemas.openxmlformats.org/officeDocument/2006/relationships/slide" Target="slides/slide183.xml"/><Relationship Id="rId9" Type="http://schemas.openxmlformats.org/officeDocument/2006/relationships/slide" Target="slides/slide7.xml"/><Relationship Id="rId210" Type="http://schemas.openxmlformats.org/officeDocument/2006/relationships/slide" Target="slides/slide208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52" Type="http://schemas.openxmlformats.org/officeDocument/2006/relationships/slide" Target="slides/slide250.xml"/><Relationship Id="rId273" Type="http://schemas.openxmlformats.org/officeDocument/2006/relationships/slide" Target="slides/slide271.xml"/><Relationship Id="rId294" Type="http://schemas.openxmlformats.org/officeDocument/2006/relationships/slide" Target="slides/slide292.xml"/><Relationship Id="rId308" Type="http://schemas.openxmlformats.org/officeDocument/2006/relationships/slide" Target="slides/slide306.xml"/><Relationship Id="rId329" Type="http://schemas.openxmlformats.org/officeDocument/2006/relationships/slide" Target="slides/slide327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340" Type="http://schemas.openxmlformats.org/officeDocument/2006/relationships/slide" Target="slides/slide338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42" Type="http://schemas.openxmlformats.org/officeDocument/2006/relationships/slide" Target="slides/slide240.xml"/><Relationship Id="rId263" Type="http://schemas.openxmlformats.org/officeDocument/2006/relationships/slide" Target="slides/slide261.xml"/><Relationship Id="rId284" Type="http://schemas.openxmlformats.org/officeDocument/2006/relationships/slide" Target="slides/slide282.xml"/><Relationship Id="rId319" Type="http://schemas.openxmlformats.org/officeDocument/2006/relationships/slide" Target="slides/slide317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330" Type="http://schemas.openxmlformats.org/officeDocument/2006/relationships/slide" Target="slides/slide328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53" Type="http://schemas.openxmlformats.org/officeDocument/2006/relationships/slide" Target="slides/slide251.xml"/><Relationship Id="rId274" Type="http://schemas.openxmlformats.org/officeDocument/2006/relationships/slide" Target="slides/slide272.xml"/><Relationship Id="rId295" Type="http://schemas.openxmlformats.org/officeDocument/2006/relationships/slide" Target="slides/slide293.xml"/><Relationship Id="rId309" Type="http://schemas.openxmlformats.org/officeDocument/2006/relationships/slide" Target="slides/slide307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320" Type="http://schemas.openxmlformats.org/officeDocument/2006/relationships/slide" Target="slides/slide318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341" Type="http://schemas.openxmlformats.org/officeDocument/2006/relationships/slide" Target="slides/slide339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243" Type="http://schemas.openxmlformats.org/officeDocument/2006/relationships/slide" Target="slides/slide241.xml"/><Relationship Id="rId264" Type="http://schemas.openxmlformats.org/officeDocument/2006/relationships/slide" Target="slides/slide262.xml"/><Relationship Id="rId285" Type="http://schemas.openxmlformats.org/officeDocument/2006/relationships/slide" Target="slides/slide283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310" Type="http://schemas.openxmlformats.org/officeDocument/2006/relationships/slide" Target="slides/slide308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331" Type="http://schemas.openxmlformats.org/officeDocument/2006/relationships/slide" Target="slides/slide329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54" Type="http://schemas.openxmlformats.org/officeDocument/2006/relationships/slide" Target="slides/slide252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75" Type="http://schemas.openxmlformats.org/officeDocument/2006/relationships/slide" Target="slides/slide273.xml"/><Relationship Id="rId296" Type="http://schemas.openxmlformats.org/officeDocument/2006/relationships/slide" Target="slides/slide294.xml"/><Relationship Id="rId300" Type="http://schemas.openxmlformats.org/officeDocument/2006/relationships/slide" Target="slides/slide298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321" Type="http://schemas.openxmlformats.org/officeDocument/2006/relationships/slide" Target="slides/slide319.xml"/><Relationship Id="rId342" Type="http://schemas.openxmlformats.org/officeDocument/2006/relationships/slide" Target="slides/slide340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244" Type="http://schemas.openxmlformats.org/officeDocument/2006/relationships/slide" Target="slides/slide242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265" Type="http://schemas.openxmlformats.org/officeDocument/2006/relationships/slide" Target="slides/slide263.xml"/><Relationship Id="rId286" Type="http://schemas.openxmlformats.org/officeDocument/2006/relationships/slide" Target="slides/slide284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311" Type="http://schemas.openxmlformats.org/officeDocument/2006/relationships/slide" Target="slides/slide309.xml"/><Relationship Id="rId332" Type="http://schemas.openxmlformats.org/officeDocument/2006/relationships/slide" Target="slides/slide330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55" Type="http://schemas.openxmlformats.org/officeDocument/2006/relationships/slide" Target="slides/slide253.xml"/><Relationship Id="rId276" Type="http://schemas.openxmlformats.org/officeDocument/2006/relationships/slide" Target="slides/slide274.xml"/><Relationship Id="rId297" Type="http://schemas.openxmlformats.org/officeDocument/2006/relationships/slide" Target="slides/slide295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301" Type="http://schemas.openxmlformats.org/officeDocument/2006/relationships/slide" Target="slides/slide299.xml"/><Relationship Id="rId322" Type="http://schemas.openxmlformats.org/officeDocument/2006/relationships/slide" Target="slides/slide320.xml"/><Relationship Id="rId343" Type="http://schemas.openxmlformats.org/officeDocument/2006/relationships/slide" Target="slides/slide34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45" Type="http://schemas.openxmlformats.org/officeDocument/2006/relationships/slide" Target="slides/slide243.xml"/><Relationship Id="rId266" Type="http://schemas.openxmlformats.org/officeDocument/2006/relationships/slide" Target="slides/slide264.xml"/><Relationship Id="rId287" Type="http://schemas.openxmlformats.org/officeDocument/2006/relationships/slide" Target="slides/slide285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312" Type="http://schemas.openxmlformats.org/officeDocument/2006/relationships/slide" Target="slides/slide310.xml"/><Relationship Id="rId333" Type="http://schemas.openxmlformats.org/officeDocument/2006/relationships/slide" Target="slides/slide331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slide" Target="slides/slide233.xml"/><Relationship Id="rId256" Type="http://schemas.openxmlformats.org/officeDocument/2006/relationships/slide" Target="slides/slide254.xml"/><Relationship Id="rId277" Type="http://schemas.openxmlformats.org/officeDocument/2006/relationships/slide" Target="slides/slide275.xml"/><Relationship Id="rId298" Type="http://schemas.openxmlformats.org/officeDocument/2006/relationships/slide" Target="slides/slide296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302" Type="http://schemas.openxmlformats.org/officeDocument/2006/relationships/slide" Target="slides/slide300.xml"/><Relationship Id="rId323" Type="http://schemas.openxmlformats.org/officeDocument/2006/relationships/slide" Target="slides/slide321.xml"/><Relationship Id="rId344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5" Type="http://schemas.openxmlformats.org/officeDocument/2006/relationships/slide" Target="slides/slide223.xml"/><Relationship Id="rId246" Type="http://schemas.openxmlformats.org/officeDocument/2006/relationships/slide" Target="slides/slide244.xml"/><Relationship Id="rId267" Type="http://schemas.openxmlformats.org/officeDocument/2006/relationships/slide" Target="slides/slide265.xml"/><Relationship Id="rId288" Type="http://schemas.openxmlformats.org/officeDocument/2006/relationships/slide" Target="slides/slide286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313" Type="http://schemas.openxmlformats.org/officeDocument/2006/relationships/slide" Target="slides/slide31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94" Type="http://schemas.openxmlformats.org/officeDocument/2006/relationships/slide" Target="slides/slide92.xml"/><Relationship Id="rId148" Type="http://schemas.openxmlformats.org/officeDocument/2006/relationships/slide" Target="slides/slide146.xml"/><Relationship Id="rId169" Type="http://schemas.openxmlformats.org/officeDocument/2006/relationships/slide" Target="slides/slide167.xml"/><Relationship Id="rId334" Type="http://schemas.openxmlformats.org/officeDocument/2006/relationships/slide" Target="slides/slide332.xml"/><Relationship Id="rId4" Type="http://schemas.openxmlformats.org/officeDocument/2006/relationships/slide" Target="slides/slide2.xml"/><Relationship Id="rId180" Type="http://schemas.openxmlformats.org/officeDocument/2006/relationships/slide" Target="slides/slide17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57" Type="http://schemas.openxmlformats.org/officeDocument/2006/relationships/slide" Target="slides/slide255.xml"/><Relationship Id="rId278" Type="http://schemas.openxmlformats.org/officeDocument/2006/relationships/slide" Target="slides/slide276.xml"/><Relationship Id="rId303" Type="http://schemas.openxmlformats.org/officeDocument/2006/relationships/slide" Target="slides/slide301.xml"/><Relationship Id="rId42" Type="http://schemas.openxmlformats.org/officeDocument/2006/relationships/slide" Target="slides/slide40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345" Type="http://schemas.openxmlformats.org/officeDocument/2006/relationships/presProps" Target="presProps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47" Type="http://schemas.openxmlformats.org/officeDocument/2006/relationships/slide" Target="slides/slide245.xml"/><Relationship Id="rId107" Type="http://schemas.openxmlformats.org/officeDocument/2006/relationships/slide" Target="slides/slide105.xml"/><Relationship Id="rId289" Type="http://schemas.openxmlformats.org/officeDocument/2006/relationships/slide" Target="slides/slide287.xml"/><Relationship Id="rId11" Type="http://schemas.openxmlformats.org/officeDocument/2006/relationships/slide" Target="slides/slide9.xml"/><Relationship Id="rId53" Type="http://schemas.openxmlformats.org/officeDocument/2006/relationships/slide" Target="slides/slide51.xml"/><Relationship Id="rId149" Type="http://schemas.openxmlformats.org/officeDocument/2006/relationships/slide" Target="slides/slide147.xml"/><Relationship Id="rId314" Type="http://schemas.openxmlformats.org/officeDocument/2006/relationships/slide" Target="slides/slide312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216" Type="http://schemas.openxmlformats.org/officeDocument/2006/relationships/slide" Target="slides/slide214.xml"/><Relationship Id="rId258" Type="http://schemas.openxmlformats.org/officeDocument/2006/relationships/slide" Target="slides/slide256.xml"/><Relationship Id="rId22" Type="http://schemas.openxmlformats.org/officeDocument/2006/relationships/slide" Target="slides/slide20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325" Type="http://schemas.openxmlformats.org/officeDocument/2006/relationships/slide" Target="slides/slide323.xml"/><Relationship Id="rId171" Type="http://schemas.openxmlformats.org/officeDocument/2006/relationships/slide" Target="slides/slide169.xml"/><Relationship Id="rId227" Type="http://schemas.openxmlformats.org/officeDocument/2006/relationships/slide" Target="slides/slide225.xml"/><Relationship Id="rId269" Type="http://schemas.openxmlformats.org/officeDocument/2006/relationships/slide" Target="slides/slide267.xml"/><Relationship Id="rId33" Type="http://schemas.openxmlformats.org/officeDocument/2006/relationships/slide" Target="slides/slide31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336" Type="http://schemas.openxmlformats.org/officeDocument/2006/relationships/slide" Target="slides/slide334.xml"/><Relationship Id="rId75" Type="http://schemas.openxmlformats.org/officeDocument/2006/relationships/slide" Target="slides/slide73.xml"/><Relationship Id="rId140" Type="http://schemas.openxmlformats.org/officeDocument/2006/relationships/slide" Target="slides/slide138.xml"/><Relationship Id="rId182" Type="http://schemas.openxmlformats.org/officeDocument/2006/relationships/slide" Target="slides/slide180.xml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291" Type="http://schemas.openxmlformats.org/officeDocument/2006/relationships/slide" Target="slides/slide289.xml"/><Relationship Id="rId305" Type="http://schemas.openxmlformats.org/officeDocument/2006/relationships/slide" Target="slides/slide303.xml"/><Relationship Id="rId347" Type="http://schemas.openxmlformats.org/officeDocument/2006/relationships/theme" Target="theme/theme1.xml"/><Relationship Id="rId44" Type="http://schemas.openxmlformats.org/officeDocument/2006/relationships/slide" Target="slides/slide42.xml"/><Relationship Id="rId86" Type="http://schemas.openxmlformats.org/officeDocument/2006/relationships/slide" Target="slides/slide84.xml"/><Relationship Id="rId151" Type="http://schemas.openxmlformats.org/officeDocument/2006/relationships/slide" Target="slides/slide149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49" Type="http://schemas.openxmlformats.org/officeDocument/2006/relationships/slide" Target="slides/slide247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316" Type="http://schemas.openxmlformats.org/officeDocument/2006/relationships/slide" Target="slides/slide314.xml"/><Relationship Id="rId55" Type="http://schemas.openxmlformats.org/officeDocument/2006/relationships/slide" Target="slides/slide53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162" Type="http://schemas.openxmlformats.org/officeDocument/2006/relationships/slide" Target="slides/slide160.xml"/><Relationship Id="rId218" Type="http://schemas.openxmlformats.org/officeDocument/2006/relationships/slide" Target="slides/slide216.xml"/><Relationship Id="rId271" Type="http://schemas.openxmlformats.org/officeDocument/2006/relationships/slide" Target="slides/slide269.xml"/><Relationship Id="rId24" Type="http://schemas.openxmlformats.org/officeDocument/2006/relationships/slide" Target="slides/slide22.xml"/><Relationship Id="rId66" Type="http://schemas.openxmlformats.org/officeDocument/2006/relationships/slide" Target="slides/slide64.xml"/><Relationship Id="rId131" Type="http://schemas.openxmlformats.org/officeDocument/2006/relationships/slide" Target="slides/slide129.xml"/><Relationship Id="rId327" Type="http://schemas.openxmlformats.org/officeDocument/2006/relationships/slide" Target="slides/slide325.xml"/><Relationship Id="rId173" Type="http://schemas.openxmlformats.org/officeDocument/2006/relationships/slide" Target="slides/slide171.xml"/><Relationship Id="rId229" Type="http://schemas.openxmlformats.org/officeDocument/2006/relationships/slide" Target="slides/slide227.xml"/><Relationship Id="rId240" Type="http://schemas.openxmlformats.org/officeDocument/2006/relationships/slide" Target="slides/slide2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2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6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7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1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8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9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2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2.xml"/><Relationship Id="rId1" Type="http://schemas.openxmlformats.org/officeDocument/2006/relationships/notesMaster" Target="../notesMasters/notesMaster1.xml"/></Relationships>
</file>

<file path=ppt/notesSlides/_rels/notesSlide2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3.xml"/><Relationship Id="rId1" Type="http://schemas.openxmlformats.org/officeDocument/2006/relationships/notesMaster" Target="../notesMasters/notesMaster1.xml"/></Relationships>
</file>

<file path=ppt/notesSlides/_rels/notesSlide2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5.xml"/><Relationship Id="rId1" Type="http://schemas.openxmlformats.org/officeDocument/2006/relationships/notesMaster" Target="../notesMasters/notesMaster1.xml"/></Relationships>
</file>

<file path=ppt/notesSlides/_rels/notesSlide2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6.xml"/><Relationship Id="rId1" Type="http://schemas.openxmlformats.org/officeDocument/2006/relationships/notesMaster" Target="../notesMasters/notesMaster1.xml"/></Relationships>
</file>

<file path=ppt/notesSlides/_rels/notesSlide2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7.xml"/><Relationship Id="rId1" Type="http://schemas.openxmlformats.org/officeDocument/2006/relationships/notesMaster" Target="../notesMasters/notesMaster1.xml"/></Relationships>
</file>

<file path=ppt/notesSlides/_rels/notesSlide2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2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2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0.xml"/><Relationship Id="rId1" Type="http://schemas.openxmlformats.org/officeDocument/2006/relationships/notesMaster" Target="../notesMasters/notesMaster1.xml"/></Relationships>
</file>

<file path=ppt/notesSlides/_rels/notesSlide2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1.xml"/><Relationship Id="rId1" Type="http://schemas.openxmlformats.org/officeDocument/2006/relationships/notesMaster" Target="../notesMasters/notesMaster1.xml"/></Relationships>
</file>

<file path=ppt/notesSlides/_rels/notesSlide2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2.xml"/><Relationship Id="rId1" Type="http://schemas.openxmlformats.org/officeDocument/2006/relationships/notesMaster" Target="../notesMasters/notesMaster1.xml"/></Relationships>
</file>

<file path=ppt/notesSlides/_rels/notesSlide2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2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5.xml"/><Relationship Id="rId1" Type="http://schemas.openxmlformats.org/officeDocument/2006/relationships/notesMaster" Target="../notesMasters/notesMaster1.xml"/></Relationships>
</file>

<file path=ppt/notesSlides/_rels/notesSlide2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6.xml"/><Relationship Id="rId1" Type="http://schemas.openxmlformats.org/officeDocument/2006/relationships/notesMaster" Target="../notesMasters/notesMaster1.xml"/></Relationships>
</file>

<file path=ppt/notesSlides/_rels/notesSlide2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7.xml"/><Relationship Id="rId1" Type="http://schemas.openxmlformats.org/officeDocument/2006/relationships/notesMaster" Target="../notesMasters/notesMaster1.xml"/></Relationships>
</file>

<file path=ppt/notesSlides/_rels/notesSlide2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8.xml"/><Relationship Id="rId1" Type="http://schemas.openxmlformats.org/officeDocument/2006/relationships/notesMaster" Target="../notesMasters/notesMaster1.xml"/></Relationships>
</file>

<file path=ppt/notesSlides/_rels/notesSlide2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9.xml"/><Relationship Id="rId1" Type="http://schemas.openxmlformats.org/officeDocument/2006/relationships/notesMaster" Target="../notesMasters/notesMaster1.xml"/></Relationships>
</file>

<file path=ppt/notesSlides/_rels/notesSlide2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0.xml"/><Relationship Id="rId1" Type="http://schemas.openxmlformats.org/officeDocument/2006/relationships/notesMaster" Target="../notesMasters/notesMaster1.xml"/></Relationships>
</file>

<file path=ppt/notesSlides/_rels/notesSlide2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1.xml"/><Relationship Id="rId1" Type="http://schemas.openxmlformats.org/officeDocument/2006/relationships/notesMaster" Target="../notesMasters/notesMaster1.xml"/></Relationships>
</file>

<file path=ppt/notesSlides/_rels/notesSlide2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2.xml"/><Relationship Id="rId1" Type="http://schemas.openxmlformats.org/officeDocument/2006/relationships/notesMaster" Target="../notesMasters/notesMaster1.xml"/></Relationships>
</file>

<file path=ppt/notesSlides/_rels/notesSlide2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3.xml"/><Relationship Id="rId1" Type="http://schemas.openxmlformats.org/officeDocument/2006/relationships/notesMaster" Target="../notesMasters/notesMaster1.xml"/></Relationships>
</file>

<file path=ppt/notesSlides/_rels/notesSlide2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5.xml"/><Relationship Id="rId1" Type="http://schemas.openxmlformats.org/officeDocument/2006/relationships/notesMaster" Target="../notesMasters/notesMaster1.xml"/></Relationships>
</file>

<file path=ppt/notesSlides/_rels/notesSlide2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6.xml"/><Relationship Id="rId1" Type="http://schemas.openxmlformats.org/officeDocument/2006/relationships/notesMaster" Target="../notesMasters/notesMaster1.xml"/></Relationships>
</file>

<file path=ppt/notesSlides/_rels/notesSlide2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2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9.xml"/><Relationship Id="rId1" Type="http://schemas.openxmlformats.org/officeDocument/2006/relationships/notesMaster" Target="../notesMasters/notesMaster1.xml"/></Relationships>
</file>

<file path=ppt/notesSlides/_rels/notesSlide2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2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2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2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2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4.xml"/><Relationship Id="rId1" Type="http://schemas.openxmlformats.org/officeDocument/2006/relationships/notesMaster" Target="../notesMasters/notesMaster1.xml"/></Relationships>
</file>

<file path=ppt/notesSlides/_rels/notesSlide2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2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2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9.xml"/><Relationship Id="rId1" Type="http://schemas.openxmlformats.org/officeDocument/2006/relationships/notesMaster" Target="../notesMasters/notesMaster1.xml"/></Relationships>
</file>

<file path=ppt/notesSlides/_rels/notesSlide2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1.xml"/><Relationship Id="rId1" Type="http://schemas.openxmlformats.org/officeDocument/2006/relationships/notesMaster" Target="../notesMasters/notesMaster1.xml"/></Relationships>
</file>

<file path=ppt/notesSlides/_rels/notesSlide2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3.xml"/><Relationship Id="rId1" Type="http://schemas.openxmlformats.org/officeDocument/2006/relationships/notesMaster" Target="../notesMasters/notesMaster1.xml"/></Relationships>
</file>

<file path=ppt/notesSlides/_rels/notesSlide2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2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2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2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7.xml"/><Relationship Id="rId1" Type="http://schemas.openxmlformats.org/officeDocument/2006/relationships/notesMaster" Target="../notesMasters/notesMaster1.xml"/></Relationships>
</file>

<file path=ppt/notesSlides/_rels/notesSlide2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2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2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2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2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4.xml"/><Relationship Id="rId1" Type="http://schemas.openxmlformats.org/officeDocument/2006/relationships/notesMaster" Target="../notesMasters/notesMaster1.xml"/></Relationships>
</file>

<file path=ppt/notesSlides/_rels/notesSlide2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5.xml"/><Relationship Id="rId1" Type="http://schemas.openxmlformats.org/officeDocument/2006/relationships/notesMaster" Target="../notesMasters/notesMaster1.xml"/></Relationships>
</file>

<file path=ppt/notesSlides/_rels/notesSlide2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6.xml"/><Relationship Id="rId1" Type="http://schemas.openxmlformats.org/officeDocument/2006/relationships/notesMaster" Target="../notesMasters/notesMaster1.xml"/></Relationships>
</file>

<file path=ppt/notesSlides/_rels/notesSlide2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8.xml"/><Relationship Id="rId1" Type="http://schemas.openxmlformats.org/officeDocument/2006/relationships/notesMaster" Target="../notesMasters/notesMaster1.xml"/></Relationships>
</file>

<file path=ppt/notesSlides/_rels/notesSlide2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2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3.xml"/><Relationship Id="rId1" Type="http://schemas.openxmlformats.org/officeDocument/2006/relationships/notesMaster" Target="../notesMasters/notesMaster1.xml"/></Relationships>
</file>

<file path=ppt/notesSlides/_rels/notesSlide2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4.xml"/><Relationship Id="rId1" Type="http://schemas.openxmlformats.org/officeDocument/2006/relationships/notesMaster" Target="../notesMasters/notesMaster1.xml"/></Relationships>
</file>

<file path=ppt/notesSlides/_rels/notesSlide2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5.xml"/><Relationship Id="rId1" Type="http://schemas.openxmlformats.org/officeDocument/2006/relationships/notesMaster" Target="../notesMasters/notesMaster1.xml"/></Relationships>
</file>

<file path=ppt/notesSlides/_rels/notesSlide2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6.xml"/><Relationship Id="rId1" Type="http://schemas.openxmlformats.org/officeDocument/2006/relationships/notesMaster" Target="../notesMasters/notesMaster1.xml"/></Relationships>
</file>

<file path=ppt/notesSlides/_rels/notesSlide2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7.xml"/><Relationship Id="rId1" Type="http://schemas.openxmlformats.org/officeDocument/2006/relationships/notesMaster" Target="../notesMasters/notesMaster1.xml"/></Relationships>
</file>

<file path=ppt/notesSlides/_rels/notesSlide2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8.xml"/><Relationship Id="rId1" Type="http://schemas.openxmlformats.org/officeDocument/2006/relationships/notesMaster" Target="../notesMasters/notesMaster1.xml"/></Relationships>
</file>

<file path=ppt/notesSlides/_rels/notesSlide2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9.xml"/><Relationship Id="rId1" Type="http://schemas.openxmlformats.org/officeDocument/2006/relationships/notesMaster" Target="../notesMasters/notesMaster1.xml"/></Relationships>
</file>

<file path=ppt/notesSlides/_rels/notesSlide2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0.xml"/><Relationship Id="rId1" Type="http://schemas.openxmlformats.org/officeDocument/2006/relationships/notesMaster" Target="../notesMasters/notesMaster1.xml"/></Relationships>
</file>

<file path=ppt/notesSlides/_rels/notesSlide2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1.xml"/><Relationship Id="rId1" Type="http://schemas.openxmlformats.org/officeDocument/2006/relationships/notesMaster" Target="../notesMasters/notesMaster1.xml"/></Relationships>
</file>

<file path=ppt/notesSlides/_rels/notesSlide2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3.xml"/><Relationship Id="rId1" Type="http://schemas.openxmlformats.org/officeDocument/2006/relationships/notesMaster" Target="../notesMasters/notesMaster1.xml"/></Relationships>
</file>

<file path=ppt/notesSlides/_rels/notesSlide2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4.xml"/><Relationship Id="rId1" Type="http://schemas.openxmlformats.org/officeDocument/2006/relationships/notesMaster" Target="../notesMasters/notesMaster1.xml"/></Relationships>
</file>

<file path=ppt/notesSlides/_rels/notesSlide2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5.xml"/><Relationship Id="rId1" Type="http://schemas.openxmlformats.org/officeDocument/2006/relationships/notesMaster" Target="../notesMasters/notesMaster1.xml"/></Relationships>
</file>

<file path=ppt/notesSlides/_rels/notesSlide2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6.xml"/><Relationship Id="rId1" Type="http://schemas.openxmlformats.org/officeDocument/2006/relationships/notesMaster" Target="../notesMasters/notesMaster1.xml"/></Relationships>
</file>

<file path=ppt/notesSlides/_rels/notesSlide2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7.xml"/><Relationship Id="rId1" Type="http://schemas.openxmlformats.org/officeDocument/2006/relationships/notesMaster" Target="../notesMasters/notesMaster1.xml"/></Relationships>
</file>

<file path=ppt/notesSlides/_rels/notesSlide2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8.xml"/><Relationship Id="rId1" Type="http://schemas.openxmlformats.org/officeDocument/2006/relationships/notesMaster" Target="../notesMasters/notesMaster1.xml"/></Relationships>
</file>

<file path=ppt/notesSlides/_rels/notesSlide2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9.xml"/><Relationship Id="rId1" Type="http://schemas.openxmlformats.org/officeDocument/2006/relationships/notesMaster" Target="../notesMasters/notesMaster1.xml"/></Relationships>
</file>

<file path=ppt/notesSlides/_rels/notesSlide2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_rels/notesSlide2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3.xml"/><Relationship Id="rId1" Type="http://schemas.openxmlformats.org/officeDocument/2006/relationships/notesMaster" Target="../notesMasters/notesMaster1.xml"/></Relationships>
</file>

<file path=ppt/notesSlides/_rels/notesSlide2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5.xml"/><Relationship Id="rId1" Type="http://schemas.openxmlformats.org/officeDocument/2006/relationships/notesMaster" Target="../notesMasters/notesMaster1.xml"/></Relationships>
</file>

<file path=ppt/notesSlides/_rels/notesSlide3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6.xml"/><Relationship Id="rId1" Type="http://schemas.openxmlformats.org/officeDocument/2006/relationships/notesMaster" Target="../notesMasters/notesMaster1.xml"/></Relationships>
</file>

<file path=ppt/notesSlides/_rels/notesSlide3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7.xml"/><Relationship Id="rId1" Type="http://schemas.openxmlformats.org/officeDocument/2006/relationships/notesMaster" Target="../notesMasters/notesMaster1.xml"/></Relationships>
</file>

<file path=ppt/notesSlides/_rels/notesSlide3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8.xml"/><Relationship Id="rId1" Type="http://schemas.openxmlformats.org/officeDocument/2006/relationships/notesMaster" Target="../notesMasters/notesMaster1.xml"/></Relationships>
</file>

<file path=ppt/notesSlides/_rels/notesSlide3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9.xml"/><Relationship Id="rId1" Type="http://schemas.openxmlformats.org/officeDocument/2006/relationships/notesMaster" Target="../notesMasters/notesMaster1.xml"/></Relationships>
</file>

<file path=ppt/notesSlides/_rels/notesSlide3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117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125</a:t>
            </a:fld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127</a:t>
            </a:fld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130</a:t>
            </a:fld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132</a:t>
            </a:fld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134</a:t>
            </a:fld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135</a:t>
            </a:fld>
            <a:endParaRPr 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137</a:t>
            </a:fld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138</a:t>
            </a:fld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140</a:t>
            </a:fld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141</a:t>
            </a:fld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142</a:t>
            </a:fld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144</a:t>
            </a:fld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145</a:t>
            </a:fld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146</a:t>
            </a:fld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147</a:t>
            </a:fld>
            <a:endParaRPr 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148</a:t>
            </a:fld>
            <a:endParaRPr 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149</a:t>
            </a:fld>
            <a:endParaRPr lang="en-US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150</a:t>
            </a:fld>
            <a:endParaRPr 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151</a:t>
            </a:fld>
            <a:endParaRPr 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152</a:t>
            </a:fld>
            <a:endParaRPr lang="en-US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155</a:t>
            </a:fld>
            <a:endParaRPr 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156</a:t>
            </a:fld>
            <a:endParaRPr lang="en-US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157</a:t>
            </a:fld>
            <a:endParaRPr lang="en-US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158</a:t>
            </a:fld>
            <a:endParaRPr 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159</a:t>
            </a:fld>
            <a:endParaRPr lang="en-US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161</a:t>
            </a:fld>
            <a:endParaRPr lang="en-US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162</a:t>
            </a:fld>
            <a:endParaRPr lang="en-US"/>
          </a:p>
        </p:txBody>
      </p:sp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163</a:t>
            </a:fld>
            <a:endParaRPr lang="en-US"/>
          </a:p>
        </p:txBody>
      </p:sp>
    </p:spTree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164</a:t>
            </a:fld>
            <a:endParaRPr lang="en-US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166</a:t>
            </a:fld>
            <a:endParaRPr lang="en-US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167</a:t>
            </a:fld>
            <a:endParaRPr lang="en-US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168</a:t>
            </a:fld>
            <a:endParaRPr lang="en-US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169</a:t>
            </a:fld>
            <a:endParaRPr lang="en-US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170</a:t>
            </a:fld>
            <a:endParaRPr lang="en-US"/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171</a:t>
            </a:fld>
            <a:endParaRPr lang="en-US"/>
          </a:p>
        </p:txBody>
      </p:sp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172</a:t>
            </a:fld>
            <a:endParaRPr lang="en-US"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173</a:t>
            </a:fld>
            <a:endParaRPr lang="en-US"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174</a:t>
            </a:fld>
            <a:endParaRPr lang="en-US"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177</a:t>
            </a:fld>
            <a:endParaRPr lang="en-US"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178</a:t>
            </a:fld>
            <a:endParaRPr lang="en-US"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179</a:t>
            </a:fld>
            <a:endParaRPr lang="en-US"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180</a:t>
            </a:fld>
            <a:endParaRPr lang="en-US"/>
          </a:p>
        </p:txBody>
      </p:sp>
    </p:spTree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181</a:t>
            </a:fld>
            <a:endParaRPr lang="en-US"/>
          </a:p>
        </p:txBody>
      </p:sp>
    </p:spTree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182</a:t>
            </a:fld>
            <a:endParaRPr lang="en-US"/>
          </a:p>
        </p:txBody>
      </p:sp>
    </p:spTree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183</a:t>
            </a:fld>
            <a:endParaRPr lang="en-US"/>
          </a:p>
        </p:txBody>
      </p:sp>
    </p:spTree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184</a:t>
            </a:fld>
            <a:endParaRPr lang="en-US"/>
          </a:p>
        </p:txBody>
      </p:sp>
    </p:spTree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185</a:t>
            </a:fld>
            <a:endParaRPr lang="en-US"/>
          </a:p>
        </p:txBody>
      </p:sp>
    </p:spTree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187</a:t>
            </a:fld>
            <a:endParaRPr lang="en-US"/>
          </a:p>
        </p:txBody>
      </p:sp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188</a:t>
            </a:fld>
            <a:endParaRPr lang="en-US"/>
          </a:p>
        </p:txBody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189</a:t>
            </a:fld>
            <a:endParaRPr lang="en-US"/>
          </a:p>
        </p:txBody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190</a:t>
            </a:fld>
            <a:endParaRPr lang="en-US"/>
          </a:p>
        </p:txBody>
      </p:sp>
    </p:spTree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191</a:t>
            </a:fld>
            <a:endParaRPr lang="en-US"/>
          </a:p>
        </p:txBody>
      </p:sp>
    </p:spTree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193</a:t>
            </a:fld>
            <a:endParaRPr lang="en-US"/>
          </a:p>
        </p:txBody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194</a:t>
            </a:fld>
            <a:endParaRPr lang="en-US"/>
          </a:p>
        </p:txBody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195</a:t>
            </a:fld>
            <a:endParaRPr lang="en-US"/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197</a:t>
            </a:fld>
            <a:endParaRPr lang="en-US"/>
          </a:p>
        </p:txBody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199</a:t>
            </a:fld>
            <a:endParaRPr lang="en-US"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200</a:t>
            </a:fld>
            <a:endParaRPr lang="en-US"/>
          </a:p>
        </p:txBody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201</a:t>
            </a:fld>
            <a:endParaRPr lang="en-US"/>
          </a:p>
        </p:txBody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202</a:t>
            </a:fld>
            <a:endParaRPr lang="en-US"/>
          </a:p>
        </p:txBody>
      </p:sp>
    </p:spTree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203</a:t>
            </a:fld>
            <a:endParaRPr lang="en-US"/>
          </a:p>
        </p:txBody>
      </p:sp>
    </p:spTree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204</a:t>
            </a:fld>
            <a:endParaRPr lang="en-US"/>
          </a:p>
        </p:txBody>
      </p:sp>
    </p:spTree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205</a:t>
            </a:fld>
            <a:endParaRPr lang="en-US"/>
          </a:p>
        </p:txBody>
      </p:sp>
    </p:spTree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206</a:t>
            </a:fld>
            <a:endParaRPr lang="en-US"/>
          </a:p>
        </p:txBody>
      </p:sp>
    </p:spTree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207</a:t>
            </a:fld>
            <a:endParaRPr lang="en-US"/>
          </a:p>
        </p:txBody>
      </p:sp>
    </p:spTree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209</a:t>
            </a:fld>
            <a:endParaRPr lang="en-US"/>
          </a:p>
        </p:txBody>
      </p:sp>
    </p:spTree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210</a:t>
            </a:fld>
            <a:endParaRPr lang="en-US"/>
          </a:p>
        </p:txBody>
      </p:sp>
    </p:spTree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211</a:t>
            </a:fld>
            <a:endParaRPr lang="en-US"/>
          </a:p>
        </p:txBody>
      </p:sp>
    </p:spTree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212</a:t>
            </a:fld>
            <a:endParaRPr lang="en-US"/>
          </a:p>
        </p:txBody>
      </p:sp>
    </p:spTree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213</a:t>
            </a:fld>
            <a:endParaRPr lang="en-US"/>
          </a:p>
        </p:txBody>
      </p:sp>
    </p:spTree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214</a:t>
            </a:fld>
            <a:endParaRPr lang="en-US"/>
          </a:p>
        </p:txBody>
      </p:sp>
    </p:spTree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215</a:t>
            </a:fld>
            <a:endParaRPr lang="en-US"/>
          </a:p>
        </p:txBody>
      </p:sp>
    </p:spTree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216</a:t>
            </a:fld>
            <a:endParaRPr lang="en-US"/>
          </a:p>
        </p:txBody>
      </p:sp>
    </p:spTree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217</a:t>
            </a:fld>
            <a:endParaRPr lang="en-US"/>
          </a:p>
        </p:txBody>
      </p:sp>
    </p:spTree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220</a:t>
            </a:fld>
            <a:endParaRPr lang="en-US"/>
          </a:p>
        </p:txBody>
      </p:sp>
    </p:spTree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221</a:t>
            </a:fld>
            <a:endParaRPr lang="en-US"/>
          </a:p>
        </p:txBody>
      </p:sp>
    </p:spTree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222</a:t>
            </a:fld>
            <a:endParaRPr lang="en-US"/>
          </a:p>
        </p:txBody>
      </p:sp>
    </p:spTree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223</a:t>
            </a:fld>
            <a:endParaRPr lang="en-US"/>
          </a:p>
        </p:txBody>
      </p:sp>
    </p:spTree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224</a:t>
            </a:fld>
            <a:endParaRPr lang="en-US"/>
          </a:p>
        </p:txBody>
      </p:sp>
    </p:spTree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225</a:t>
            </a:fld>
            <a:endParaRPr lang="en-US"/>
          </a:p>
        </p:txBody>
      </p:sp>
    </p:spTree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226</a:t>
            </a:fld>
            <a:endParaRPr lang="en-US"/>
          </a:p>
        </p:txBody>
      </p:sp>
    </p:spTree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227</a:t>
            </a:fld>
            <a:endParaRPr lang="en-US"/>
          </a:p>
        </p:txBody>
      </p:sp>
    </p:spTree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229</a:t>
            </a:fld>
            <a:endParaRPr lang="en-US"/>
          </a:p>
        </p:txBody>
      </p:sp>
    </p:spTree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231</a:t>
            </a:fld>
            <a:endParaRPr lang="en-US"/>
          </a:p>
        </p:txBody>
      </p:sp>
    </p:spTree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232</a:t>
            </a:fld>
            <a:endParaRPr lang="en-US"/>
          </a:p>
        </p:txBody>
      </p:sp>
    </p:spTree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233</a:t>
            </a:fld>
            <a:endParaRPr lang="en-US"/>
          </a:p>
        </p:txBody>
      </p:sp>
    </p:spTree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235</a:t>
            </a:fld>
            <a:endParaRPr lang="en-US"/>
          </a:p>
        </p:txBody>
      </p:sp>
    </p:spTree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237</a:t>
            </a:fld>
            <a:endParaRPr lang="en-US"/>
          </a:p>
        </p:txBody>
      </p:sp>
    </p:spTree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239</a:t>
            </a:fld>
            <a:endParaRPr lang="en-US"/>
          </a:p>
        </p:txBody>
      </p:sp>
    </p:spTree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240</a:t>
            </a:fld>
            <a:endParaRPr lang="en-US"/>
          </a:p>
        </p:txBody>
      </p:sp>
    </p:spTree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241</a:t>
            </a:fld>
            <a:endParaRPr lang="en-US"/>
          </a:p>
        </p:txBody>
      </p:sp>
    </p:spTree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242</a:t>
            </a:fld>
            <a:endParaRPr lang="en-US"/>
          </a:p>
        </p:txBody>
      </p:sp>
    </p:spTree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245</a:t>
            </a:fld>
            <a:endParaRPr lang="en-US"/>
          </a:p>
        </p:txBody>
      </p:sp>
    </p:spTree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246</a:t>
            </a:fld>
            <a:endParaRPr lang="en-US"/>
          </a:p>
        </p:txBody>
      </p:sp>
    </p:spTree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247</a:t>
            </a:fld>
            <a:endParaRPr lang="en-US"/>
          </a:p>
        </p:txBody>
      </p:sp>
    </p:spTree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248</a:t>
            </a:fld>
            <a:endParaRPr lang="en-US"/>
          </a:p>
        </p:txBody>
      </p:sp>
    </p:spTree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249</a:t>
            </a:fld>
            <a:endParaRPr lang="en-US"/>
          </a:p>
        </p:txBody>
      </p:sp>
    </p:spTree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250</a:t>
            </a:fld>
            <a:endParaRPr lang="en-US"/>
          </a:p>
        </p:txBody>
      </p:sp>
    </p:spTree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251</a:t>
            </a:fld>
            <a:endParaRPr lang="en-US"/>
          </a:p>
        </p:txBody>
      </p:sp>
    </p:spTree>
  </p:cSld>
  <p:clrMapOvr>
    <a:masterClrMapping/>
  </p:clrMapOvr>
</p:notes>
</file>

<file path=ppt/notesSlides/notesSlide2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252</a:t>
            </a:fld>
            <a:endParaRPr lang="en-US"/>
          </a:p>
        </p:txBody>
      </p:sp>
    </p:spTree>
  </p:cSld>
  <p:clrMapOvr>
    <a:masterClrMapping/>
  </p:clrMapOvr>
</p:notes>
</file>

<file path=ppt/notesSlides/notesSlide2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253</a:t>
            </a:fld>
            <a:endParaRPr lang="en-US"/>
          </a:p>
        </p:txBody>
      </p:sp>
    </p:spTree>
  </p:cSld>
  <p:clrMapOvr>
    <a:masterClrMapping/>
  </p:clrMapOvr>
</p:notes>
</file>

<file path=ppt/notesSlides/notesSlide2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255</a:t>
            </a:fld>
            <a:endParaRPr lang="en-US"/>
          </a:p>
        </p:txBody>
      </p:sp>
    </p:spTree>
  </p:cSld>
  <p:clrMapOvr>
    <a:masterClrMapping/>
  </p:clrMapOvr>
</p:notes>
</file>

<file path=ppt/notesSlides/notesSlide2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256</a:t>
            </a:fld>
            <a:endParaRPr lang="en-US"/>
          </a:p>
        </p:txBody>
      </p:sp>
    </p:spTree>
  </p:cSld>
  <p:clrMapOvr>
    <a:masterClrMapping/>
  </p:clrMapOvr>
</p:notes>
</file>

<file path=ppt/notesSlides/notesSlide2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257</a:t>
            </a:fld>
            <a:endParaRPr lang="en-US"/>
          </a:p>
        </p:txBody>
      </p:sp>
    </p:spTree>
  </p:cSld>
  <p:clrMapOvr>
    <a:masterClrMapping/>
  </p:clrMapOvr>
</p:notes>
</file>

<file path=ppt/notesSlides/notesSlide2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258</a:t>
            </a:fld>
            <a:endParaRPr lang="en-US"/>
          </a:p>
        </p:txBody>
      </p:sp>
    </p:spTree>
  </p:cSld>
  <p:clrMapOvr>
    <a:masterClrMapping/>
  </p:clrMapOvr>
</p:notes>
</file>

<file path=ppt/notesSlides/notesSlide2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259</a:t>
            </a:fld>
            <a:endParaRPr lang="en-US"/>
          </a:p>
        </p:txBody>
      </p:sp>
    </p:spTree>
  </p:cSld>
  <p:clrMapOvr>
    <a:masterClrMapping/>
  </p:clrMapOvr>
</p:notes>
</file>

<file path=ppt/notesSlides/notesSlide2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260</a:t>
            </a:fld>
            <a:endParaRPr lang="en-US"/>
          </a:p>
        </p:txBody>
      </p:sp>
    </p:spTree>
  </p:cSld>
  <p:clrMapOvr>
    <a:masterClrMapping/>
  </p:clrMapOvr>
</p:notes>
</file>

<file path=ppt/notesSlides/notesSlide2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261</a:t>
            </a:fld>
            <a:endParaRPr lang="en-US"/>
          </a:p>
        </p:txBody>
      </p:sp>
    </p:spTree>
  </p:cSld>
  <p:clrMapOvr>
    <a:masterClrMapping/>
  </p:clrMapOvr>
</p:notes>
</file>

<file path=ppt/notesSlides/notesSlide2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262</a:t>
            </a:fld>
            <a:endParaRPr lang="en-US"/>
          </a:p>
        </p:txBody>
      </p:sp>
    </p:spTree>
  </p:cSld>
  <p:clrMapOvr>
    <a:masterClrMapping/>
  </p:clrMapOvr>
</p:notes>
</file>

<file path=ppt/notesSlides/notesSlide2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263</a:t>
            </a:fld>
            <a:endParaRPr lang="en-US"/>
          </a:p>
        </p:txBody>
      </p:sp>
    </p:spTree>
  </p:cSld>
  <p:clrMapOvr>
    <a:masterClrMapping/>
  </p:clrMapOvr>
</p:notes>
</file>

<file path=ppt/notesSlides/notesSlide2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265</a:t>
            </a:fld>
            <a:endParaRPr lang="en-US"/>
          </a:p>
        </p:txBody>
      </p:sp>
    </p:spTree>
  </p:cSld>
  <p:clrMapOvr>
    <a:masterClrMapping/>
  </p:clrMapOvr>
</p:notes>
</file>

<file path=ppt/notesSlides/notesSlide2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266</a:t>
            </a:fld>
            <a:endParaRPr lang="en-US"/>
          </a:p>
        </p:txBody>
      </p:sp>
    </p:spTree>
  </p:cSld>
  <p:clrMapOvr>
    <a:masterClrMapping/>
  </p:clrMapOvr>
</p:notes>
</file>

<file path=ppt/notesSlides/notesSlide2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267</a:t>
            </a:fld>
            <a:endParaRPr lang="en-US"/>
          </a:p>
        </p:txBody>
      </p:sp>
    </p:spTree>
  </p:cSld>
  <p:clrMapOvr>
    <a:masterClrMapping/>
  </p:clrMapOvr>
</p:notes>
</file>

<file path=ppt/notesSlides/notesSlide2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268</a:t>
            </a:fld>
            <a:endParaRPr lang="en-US"/>
          </a:p>
        </p:txBody>
      </p:sp>
    </p:spTree>
  </p:cSld>
  <p:clrMapOvr>
    <a:masterClrMapping/>
  </p:clrMapOvr>
</p:notes>
</file>

<file path=ppt/notesSlides/notesSlide2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269</a:t>
            </a:fld>
            <a:endParaRPr lang="en-US"/>
          </a:p>
        </p:txBody>
      </p:sp>
    </p:spTree>
  </p:cSld>
  <p:clrMapOvr>
    <a:masterClrMapping/>
  </p:clrMapOvr>
</p:notes>
</file>

<file path=ppt/notesSlides/notesSlide2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270</a:t>
            </a:fld>
            <a:endParaRPr lang="en-US"/>
          </a:p>
        </p:txBody>
      </p:sp>
    </p:spTree>
  </p:cSld>
  <p:clrMapOvr>
    <a:masterClrMapping/>
  </p:clrMapOvr>
</p:notes>
</file>

<file path=ppt/notesSlides/notesSlide2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271</a:t>
            </a:fld>
            <a:endParaRPr lang="en-US"/>
          </a:p>
        </p:txBody>
      </p:sp>
    </p:spTree>
  </p:cSld>
  <p:clrMapOvr>
    <a:masterClrMapping/>
  </p:clrMapOvr>
</p:notes>
</file>

<file path=ppt/notesSlides/notesSlide2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272</a:t>
            </a:fld>
            <a:endParaRPr lang="en-US"/>
          </a:p>
        </p:txBody>
      </p:sp>
    </p:spTree>
  </p:cSld>
  <p:clrMapOvr>
    <a:masterClrMapping/>
  </p:clrMapOvr>
</p:notes>
</file>

<file path=ppt/notesSlides/notesSlide2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273</a:t>
            </a:fld>
            <a:endParaRPr lang="en-US"/>
          </a:p>
        </p:txBody>
      </p:sp>
    </p:spTree>
  </p:cSld>
  <p:clrMapOvr>
    <a:masterClrMapping/>
  </p:clrMapOvr>
</p:notes>
</file>

<file path=ppt/notesSlides/notesSlide2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275</a:t>
            </a:fld>
            <a:endParaRPr lang="en-US"/>
          </a:p>
        </p:txBody>
      </p:sp>
    </p:spTree>
  </p:cSld>
  <p:clrMapOvr>
    <a:masterClrMapping/>
  </p:clrMapOvr>
</p:notes>
</file>

<file path=ppt/notesSlides/notesSlide2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276</a:t>
            </a:fld>
            <a:endParaRPr lang="en-US"/>
          </a:p>
        </p:txBody>
      </p:sp>
    </p:spTree>
  </p:cSld>
  <p:clrMapOvr>
    <a:masterClrMapping/>
  </p:clrMapOvr>
</p:notes>
</file>

<file path=ppt/notesSlides/notesSlide2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277</a:t>
            </a:fld>
            <a:endParaRPr lang="en-US"/>
          </a:p>
        </p:txBody>
      </p:sp>
    </p:spTree>
  </p:cSld>
  <p:clrMapOvr>
    <a:masterClrMapping/>
  </p:clrMapOvr>
</p:notes>
</file>

<file path=ppt/notesSlides/notesSlide2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279</a:t>
            </a:fld>
            <a:endParaRPr lang="en-US"/>
          </a:p>
        </p:txBody>
      </p:sp>
    </p:spTree>
  </p:cSld>
  <p:clrMapOvr>
    <a:masterClrMapping/>
  </p:clrMapOvr>
</p:notes>
</file>

<file path=ppt/notesSlides/notesSlide2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280</a:t>
            </a:fld>
            <a:endParaRPr lang="en-US"/>
          </a:p>
        </p:txBody>
      </p:sp>
    </p:spTree>
  </p:cSld>
  <p:clrMapOvr>
    <a:masterClrMapping/>
  </p:clrMapOvr>
</p:notes>
</file>

<file path=ppt/notesSlides/notesSlide2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281</a:t>
            </a:fld>
            <a:endParaRPr lang="en-US"/>
          </a:p>
        </p:txBody>
      </p:sp>
    </p:spTree>
  </p:cSld>
  <p:clrMapOvr>
    <a:masterClrMapping/>
  </p:clrMapOvr>
</p:notes>
</file>

<file path=ppt/notesSlides/notesSlide2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282</a:t>
            </a:fld>
            <a:endParaRPr lang="en-US"/>
          </a:p>
        </p:txBody>
      </p:sp>
    </p:spTree>
  </p:cSld>
  <p:clrMapOvr>
    <a:masterClrMapping/>
  </p:clrMapOvr>
</p:notes>
</file>

<file path=ppt/notesSlides/notesSlide2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283</a:t>
            </a:fld>
            <a:endParaRPr lang="en-US"/>
          </a:p>
        </p:txBody>
      </p:sp>
    </p:spTree>
  </p:cSld>
  <p:clrMapOvr>
    <a:masterClrMapping/>
  </p:clrMapOvr>
</p:notes>
</file>

<file path=ppt/notesSlides/notesSlide2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284</a:t>
            </a:fld>
            <a:endParaRPr lang="en-US"/>
          </a:p>
        </p:txBody>
      </p:sp>
    </p:spTree>
  </p:cSld>
  <p:clrMapOvr>
    <a:masterClrMapping/>
  </p:clrMapOvr>
</p:notes>
</file>

<file path=ppt/notesSlides/notesSlide2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286</a:t>
            </a:fld>
            <a:endParaRPr lang="en-US"/>
          </a:p>
        </p:txBody>
      </p:sp>
    </p:spTree>
  </p:cSld>
  <p:clrMapOvr>
    <a:masterClrMapping/>
  </p:clrMapOvr>
</p:notes>
</file>

<file path=ppt/notesSlides/notesSlide2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287</a:t>
            </a:fld>
            <a:endParaRPr lang="en-US"/>
          </a:p>
        </p:txBody>
      </p:sp>
    </p:spTree>
  </p:cSld>
  <p:clrMapOvr>
    <a:masterClrMapping/>
  </p:clrMapOvr>
</p:notes>
</file>

<file path=ppt/notesSlides/notesSlide2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289</a:t>
            </a:fld>
            <a:endParaRPr lang="en-US"/>
          </a:p>
        </p:txBody>
      </p:sp>
    </p:spTree>
  </p:cSld>
  <p:clrMapOvr>
    <a:masterClrMapping/>
  </p:clrMapOvr>
</p:notes>
</file>

<file path=ppt/notesSlides/notesSlide2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291</a:t>
            </a:fld>
            <a:endParaRPr lang="en-US"/>
          </a:p>
        </p:txBody>
      </p:sp>
    </p:spTree>
  </p:cSld>
  <p:clrMapOvr>
    <a:masterClrMapping/>
  </p:clrMapOvr>
</p:notes>
</file>

<file path=ppt/notesSlides/notesSlide2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293</a:t>
            </a:fld>
            <a:endParaRPr lang="en-US"/>
          </a:p>
        </p:txBody>
      </p:sp>
    </p:spTree>
  </p:cSld>
  <p:clrMapOvr>
    <a:masterClrMapping/>
  </p:clrMapOvr>
</p:notes>
</file>

<file path=ppt/notesSlides/notesSlide2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294</a:t>
            </a:fld>
            <a:endParaRPr lang="en-US"/>
          </a:p>
        </p:txBody>
      </p:sp>
    </p:spTree>
  </p:cSld>
  <p:clrMapOvr>
    <a:masterClrMapping/>
  </p:clrMapOvr>
</p:notes>
</file>

<file path=ppt/notesSlides/notesSlide2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295</a:t>
            </a:fld>
            <a:endParaRPr lang="en-US"/>
          </a:p>
        </p:txBody>
      </p:sp>
    </p:spTree>
  </p:cSld>
  <p:clrMapOvr>
    <a:masterClrMapping/>
  </p:clrMapOvr>
</p:notes>
</file>

<file path=ppt/notesSlides/notesSlide2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296</a:t>
            </a:fld>
            <a:endParaRPr lang="en-US"/>
          </a:p>
        </p:txBody>
      </p:sp>
    </p:spTree>
  </p:cSld>
  <p:clrMapOvr>
    <a:masterClrMapping/>
  </p:clrMapOvr>
</p:notes>
</file>

<file path=ppt/notesSlides/notesSlide2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297</a:t>
            </a:fld>
            <a:endParaRPr lang="en-US"/>
          </a:p>
        </p:txBody>
      </p:sp>
    </p:spTree>
  </p:cSld>
  <p:clrMapOvr>
    <a:masterClrMapping/>
  </p:clrMapOvr>
</p:notes>
</file>

<file path=ppt/notesSlides/notesSlide2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299</a:t>
            </a:fld>
            <a:endParaRPr lang="en-US"/>
          </a:p>
        </p:txBody>
      </p:sp>
    </p:spTree>
  </p:cSld>
  <p:clrMapOvr>
    <a:masterClrMapping/>
  </p:clrMapOvr>
</p:notes>
</file>

<file path=ppt/notesSlides/notesSlide2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300</a:t>
            </a:fld>
            <a:endParaRPr lang="en-US"/>
          </a:p>
        </p:txBody>
      </p:sp>
    </p:spTree>
  </p:cSld>
  <p:clrMapOvr>
    <a:masterClrMapping/>
  </p:clrMapOvr>
</p:notes>
</file>

<file path=ppt/notesSlides/notesSlide2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301</a:t>
            </a:fld>
            <a:endParaRPr lang="en-US"/>
          </a:p>
        </p:txBody>
      </p:sp>
    </p:spTree>
  </p:cSld>
  <p:clrMapOvr>
    <a:masterClrMapping/>
  </p:clrMapOvr>
</p:notes>
</file>

<file path=ppt/notesSlides/notesSlide2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303</a:t>
            </a:fld>
            <a:endParaRPr lang="en-US"/>
          </a:p>
        </p:txBody>
      </p:sp>
    </p:spTree>
  </p:cSld>
  <p:clrMapOvr>
    <a:masterClrMapping/>
  </p:clrMapOvr>
</p:notes>
</file>

<file path=ppt/notesSlides/notesSlide2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304</a:t>
            </a:fld>
            <a:endParaRPr lang="en-US"/>
          </a:p>
        </p:txBody>
      </p:sp>
    </p:spTree>
  </p:cSld>
  <p:clrMapOvr>
    <a:masterClrMapping/>
  </p:clrMapOvr>
</p:notes>
</file>

<file path=ppt/notesSlides/notesSlide2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305</a:t>
            </a:fld>
            <a:endParaRPr lang="en-US"/>
          </a:p>
        </p:txBody>
      </p:sp>
    </p:spTree>
  </p:cSld>
  <p:clrMapOvr>
    <a:masterClrMapping/>
  </p:clrMapOvr>
</p:notes>
</file>

<file path=ppt/notesSlides/notesSlide2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306</a:t>
            </a:fld>
            <a:endParaRPr lang="en-US"/>
          </a:p>
        </p:txBody>
      </p:sp>
    </p:spTree>
  </p:cSld>
  <p:clrMapOvr>
    <a:masterClrMapping/>
  </p:clrMapOvr>
</p:notes>
</file>

<file path=ppt/notesSlides/notesSlide2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308</a:t>
            </a:fld>
            <a:endParaRPr lang="en-US"/>
          </a:p>
        </p:txBody>
      </p:sp>
    </p:spTree>
  </p:cSld>
  <p:clrMapOvr>
    <a:masterClrMapping/>
  </p:clrMapOvr>
</p:notes>
</file>

<file path=ppt/notesSlides/notesSlide2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310</a:t>
            </a:fld>
            <a:endParaRPr lang="en-US"/>
          </a:p>
        </p:txBody>
      </p:sp>
    </p:spTree>
  </p:cSld>
  <p:clrMapOvr>
    <a:masterClrMapping/>
  </p:clrMapOvr>
</p:notes>
</file>

<file path=ppt/notesSlides/notesSlide2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313</a:t>
            </a:fld>
            <a:endParaRPr lang="en-US"/>
          </a:p>
        </p:txBody>
      </p:sp>
    </p:spTree>
  </p:cSld>
  <p:clrMapOvr>
    <a:masterClrMapping/>
  </p:clrMapOvr>
</p:notes>
</file>

<file path=ppt/notesSlides/notesSlide2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314</a:t>
            </a:fld>
            <a:endParaRPr lang="en-US"/>
          </a:p>
        </p:txBody>
      </p:sp>
    </p:spTree>
  </p:cSld>
  <p:clrMapOvr>
    <a:masterClrMapping/>
  </p:clrMapOvr>
</p:notes>
</file>

<file path=ppt/notesSlides/notesSlide2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315</a:t>
            </a:fld>
            <a:endParaRPr lang="en-US"/>
          </a:p>
        </p:txBody>
      </p:sp>
    </p:spTree>
  </p:cSld>
  <p:clrMapOvr>
    <a:masterClrMapping/>
  </p:clrMapOvr>
</p:notes>
</file>

<file path=ppt/notesSlides/notesSlide2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316</a:t>
            </a:fld>
            <a:endParaRPr lang="en-US"/>
          </a:p>
        </p:txBody>
      </p:sp>
    </p:spTree>
  </p:cSld>
  <p:clrMapOvr>
    <a:masterClrMapping/>
  </p:clrMapOvr>
</p:notes>
</file>

<file path=ppt/notesSlides/notesSlide2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317</a:t>
            </a:fld>
            <a:endParaRPr lang="en-US"/>
          </a:p>
        </p:txBody>
      </p:sp>
    </p:spTree>
  </p:cSld>
  <p:clrMapOvr>
    <a:masterClrMapping/>
  </p:clrMapOvr>
</p:notes>
</file>

<file path=ppt/notesSlides/notesSlide2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318</a:t>
            </a:fld>
            <a:endParaRPr lang="en-US"/>
          </a:p>
        </p:txBody>
      </p:sp>
    </p:spTree>
  </p:cSld>
  <p:clrMapOvr>
    <a:masterClrMapping/>
  </p:clrMapOvr>
</p:notes>
</file>

<file path=ppt/notesSlides/notesSlide2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319</a:t>
            </a:fld>
            <a:endParaRPr lang="en-US"/>
          </a:p>
        </p:txBody>
      </p:sp>
    </p:spTree>
  </p:cSld>
  <p:clrMapOvr>
    <a:masterClrMapping/>
  </p:clrMapOvr>
</p:notes>
</file>

<file path=ppt/notesSlides/notesSlide2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320</a:t>
            </a:fld>
            <a:endParaRPr lang="en-US"/>
          </a:p>
        </p:txBody>
      </p:sp>
    </p:spTree>
  </p:cSld>
  <p:clrMapOvr>
    <a:masterClrMapping/>
  </p:clrMapOvr>
</p:notes>
</file>

<file path=ppt/notesSlides/notesSlide2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321</a:t>
            </a:fld>
            <a:endParaRPr lang="en-US"/>
          </a:p>
        </p:txBody>
      </p:sp>
    </p:spTree>
  </p:cSld>
  <p:clrMapOvr>
    <a:masterClrMapping/>
  </p:clrMapOvr>
</p:notes>
</file>

<file path=ppt/notesSlides/notesSlide2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323</a:t>
            </a:fld>
            <a:endParaRPr lang="en-US"/>
          </a:p>
        </p:txBody>
      </p:sp>
    </p:spTree>
  </p:cSld>
  <p:clrMapOvr>
    <a:masterClrMapping/>
  </p:clrMapOvr>
</p:notes>
</file>

<file path=ppt/notesSlides/notesSlide2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324</a:t>
            </a:fld>
            <a:endParaRPr lang="en-US"/>
          </a:p>
        </p:txBody>
      </p:sp>
    </p:spTree>
  </p:cSld>
  <p:clrMapOvr>
    <a:masterClrMapping/>
  </p:clrMapOvr>
</p:notes>
</file>

<file path=ppt/notesSlides/notesSlide2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325</a:t>
            </a:fld>
            <a:endParaRPr lang="en-US"/>
          </a:p>
        </p:txBody>
      </p:sp>
    </p:spTree>
  </p:cSld>
  <p:clrMapOvr>
    <a:masterClrMapping/>
  </p:clrMapOvr>
</p:notes>
</file>

<file path=ppt/notesSlides/notesSlide2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326</a:t>
            </a:fld>
            <a:endParaRPr lang="en-US"/>
          </a:p>
        </p:txBody>
      </p:sp>
    </p:spTree>
  </p:cSld>
  <p:clrMapOvr>
    <a:masterClrMapping/>
  </p:clrMapOvr>
</p:notes>
</file>

<file path=ppt/notesSlides/notesSlide2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327</a:t>
            </a:fld>
            <a:endParaRPr lang="en-US"/>
          </a:p>
        </p:txBody>
      </p:sp>
    </p:spTree>
  </p:cSld>
  <p:clrMapOvr>
    <a:masterClrMapping/>
  </p:clrMapOvr>
</p:notes>
</file>

<file path=ppt/notesSlides/notesSlide2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328</a:t>
            </a:fld>
            <a:endParaRPr lang="en-US"/>
          </a:p>
        </p:txBody>
      </p:sp>
    </p:spTree>
  </p:cSld>
  <p:clrMapOvr>
    <a:masterClrMapping/>
  </p:clrMapOvr>
</p:notes>
</file>

<file path=ppt/notesSlides/notesSlide2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329</a:t>
            </a:fld>
            <a:endParaRPr lang="en-US"/>
          </a:p>
        </p:txBody>
      </p:sp>
    </p:spTree>
  </p:cSld>
  <p:clrMapOvr>
    <a:masterClrMapping/>
  </p:clrMapOvr>
</p:notes>
</file>

<file path=ppt/notesSlides/notesSlide2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330</a:t>
            </a:fld>
            <a:endParaRPr lang="en-US"/>
          </a:p>
        </p:txBody>
      </p:sp>
    </p:spTree>
  </p:cSld>
  <p:clrMapOvr>
    <a:masterClrMapping/>
  </p:clrMapOvr>
</p:notes>
</file>

<file path=ppt/notesSlides/notesSlide2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333</a:t>
            </a:fld>
            <a:endParaRPr lang="en-US"/>
          </a:p>
        </p:txBody>
      </p:sp>
    </p:spTree>
  </p:cSld>
  <p:clrMapOvr>
    <a:masterClrMapping/>
  </p:clrMapOvr>
</p:notes>
</file>

<file path=ppt/notesSlides/notesSlide2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335</a:t>
            </a:fld>
            <a:endParaRPr lang="en-US"/>
          </a:p>
        </p:txBody>
      </p:sp>
    </p:spTree>
  </p:cSld>
  <p:clrMapOvr>
    <a:masterClrMapping/>
  </p:clrMapOvr>
</p:notes>
</file>

<file path=ppt/notesSlides/notesSlide3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336</a:t>
            </a:fld>
            <a:endParaRPr lang="en-US"/>
          </a:p>
        </p:txBody>
      </p:sp>
    </p:spTree>
  </p:cSld>
  <p:clrMapOvr>
    <a:masterClrMapping/>
  </p:clrMapOvr>
</p:notes>
</file>

<file path=ppt/notesSlides/notesSlide3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337</a:t>
            </a:fld>
            <a:endParaRPr lang="en-US"/>
          </a:p>
        </p:txBody>
      </p:sp>
    </p:spTree>
  </p:cSld>
  <p:clrMapOvr>
    <a:masterClrMapping/>
  </p:clrMapOvr>
</p:notes>
</file>

<file path=ppt/notesSlides/notesSlide3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338</a:t>
            </a:fld>
            <a:endParaRPr lang="en-US"/>
          </a:p>
        </p:txBody>
      </p:sp>
    </p:spTree>
  </p:cSld>
  <p:clrMapOvr>
    <a:masterClrMapping/>
  </p:clrMapOvr>
</p:notes>
</file>

<file path=ppt/notesSlides/notesSlide3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339</a:t>
            </a:fld>
            <a:endParaRPr lang="en-US"/>
          </a:p>
        </p:txBody>
      </p:sp>
    </p:spTree>
  </p:cSld>
  <p:clrMapOvr>
    <a:masterClrMapping/>
  </p:clrMapOvr>
</p:notes>
</file>

<file path=ppt/notesSlides/notesSlide3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4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212bda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410BE6C-9996-4A92-AF8B-6A7BEC003A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212bda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860A5EB-C737-4620-9E52-7D10291A04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212bda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729D349-3B4D-47D3-B9C8-06EA352CD5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6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AF63EE7-2BCD-46DD-AB56-501D1931BF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6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1635F81-D76B-48F5-AC92-42876131B9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" action="ppaction://noaction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" action="ppaction://noaction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" action="ppaction://noaction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6A29D5B-843C-4319-998D-D2EFA8ECEE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" action="ppaction://noaction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" action="ppaction://noaction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" action="ppaction://noaction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212bda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410BE6C-9996-4A92-AF8B-6A7BEC003A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212bda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860A5EB-C737-4620-9E52-7D10291A04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" action="ppaction://noaction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" action="ppaction://noaction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" action="ppaction://noaction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212bda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729D349-3B4D-47D3-B9C8-06EA352CD5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" action="ppaction://noaction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" action="ppaction://noaction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" action="ppaction://noaction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第30讲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实验探究题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FB0991-6C2F-DE7E-4810-C442110BCFF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AF63EE7-2BCD-46DD-AB56-501D1931BF7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1635F81-D76B-48F5-AC92-42876131B9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6A29D5B-843C-4319-998D-D2EFA8ECEE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f8a7980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f3ad70f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4daf39cb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df8a7980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ff3ad70fb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4daf39cb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6.pn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9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0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2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4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4.jpeg"/><Relationship Id="rId4" Type="http://schemas.openxmlformats.org/officeDocument/2006/relationships/image" Target="../media/image12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4.png"/><Relationship Id="rId4" Type="http://schemas.openxmlformats.org/officeDocument/2006/relationships/image" Target="../media/image54.jpe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6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jpeg"/><Relationship Id="rId4" Type="http://schemas.openxmlformats.org/officeDocument/2006/relationships/image" Target="../media/image129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jpeg"/><Relationship Id="rId5" Type="http://schemas.openxmlformats.org/officeDocument/2006/relationships/image" Target="../media/image131.png"/><Relationship Id="rId4" Type="http://schemas.openxmlformats.org/officeDocument/2006/relationships/image" Target="../media/image122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3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8.png"/><Relationship Id="rId4" Type="http://schemas.openxmlformats.org/officeDocument/2006/relationships/image" Target="../media/image135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5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7.jpe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3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2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3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3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3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6.png"/><Relationship Id="rId4" Type="http://schemas.openxmlformats.org/officeDocument/2006/relationships/image" Target="../media/image175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3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e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e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3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2.png"/><Relationship Id="rId4" Type="http://schemas.openxmlformats.org/officeDocument/2006/relationships/image" Target="../media/image80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e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3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.jpeg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1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13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3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3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3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3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4.jpeg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13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0.png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13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6.pn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7.png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13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0.png"/><Relationship Id="rId4" Type="http://schemas.openxmlformats.org/officeDocument/2006/relationships/image" Target="../media/image88.jpe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13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13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1.png"/><Relationship Id="rId4" Type="http://schemas.openxmlformats.org/officeDocument/2006/relationships/image" Target="../media/image88.jpe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4.png"/><Relationship Id="rId4" Type="http://schemas.openxmlformats.org/officeDocument/2006/relationships/image" Target="../media/image89.jpeg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13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13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3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jpe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jpe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0.pn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13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notesSlide" Target="../notesSlides/notesSlide16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0.jpeg"/><Relationship Id="rId5" Type="http://schemas.openxmlformats.org/officeDocument/2006/relationships/image" Target="../media/image214.png"/><Relationship Id="rId4" Type="http://schemas.openxmlformats.org/officeDocument/2006/relationships/image" Target="../media/image213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13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219.png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8.png"/><Relationship Id="rId5" Type="http://schemas.openxmlformats.org/officeDocument/2006/relationships/image" Target="../media/image217.png"/><Relationship Id="rId4" Type="http://schemas.openxmlformats.org/officeDocument/2006/relationships/image" Target="../media/image216.png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3" Type="http://schemas.openxmlformats.org/officeDocument/2006/relationships/image" Target="../media/image220.png"/><Relationship Id="rId7" Type="http://schemas.openxmlformats.org/officeDocument/2006/relationships/image" Target="../media/image223.png"/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2.png"/><Relationship Id="rId5" Type="http://schemas.openxmlformats.org/officeDocument/2006/relationships/image" Target="../media/image221.png"/><Relationship Id="rId4" Type="http://schemas.openxmlformats.org/officeDocument/2006/relationships/image" Target="../media/image91.jpe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1.jpe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13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1.jpe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9.png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7" Type="http://schemas.openxmlformats.org/officeDocument/2006/relationships/image" Target="../media/image233.png"/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91.jpe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13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3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13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13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5.jpe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238.png"/><Relationship Id="rId1" Type="http://schemas.openxmlformats.org/officeDocument/2006/relationships/slideLayout" Target="../slideLayouts/slideLayout13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13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13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5.jpeg"/><Relationship Id="rId4" Type="http://schemas.openxmlformats.org/officeDocument/2006/relationships/image" Target="../media/image2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5.jpeg"/><Relationship Id="rId4" Type="http://schemas.openxmlformats.org/officeDocument/2006/relationships/image" Target="../media/image242.pn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3.png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13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jpe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7.png"/><Relationship Id="rId4" Type="http://schemas.openxmlformats.org/officeDocument/2006/relationships/image" Target="../media/image96.jpe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8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13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jpeg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jpe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0.jpe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7" Type="http://schemas.openxmlformats.org/officeDocument/2006/relationships/image" Target="../media/image101.jpeg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92.xml"/><Relationship Id="rId1" Type="http://schemas.openxmlformats.org/officeDocument/2006/relationships/slideLayout" Target="../slideLayouts/slideLayout13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png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7.jpeg"/></Relationships>
</file>

<file path=ppt/slides/_rels/slide2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259.png"/><Relationship Id="rId7" Type="http://schemas.openxmlformats.org/officeDocument/2006/relationships/image" Target="../media/image100.jpeg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260.png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13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1.png"/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13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13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2.jpeg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3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5.png"/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2.jpeg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13.x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13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png"/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13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2.jpe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13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2.jpeg"/><Relationship Id="rId4" Type="http://schemas.openxmlformats.org/officeDocument/2006/relationships/image" Target="../media/image269.png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13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3.jpeg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png"/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png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3.jpeg"/><Relationship Id="rId4" Type="http://schemas.openxmlformats.org/officeDocument/2006/relationships/image" Target="../media/image274.png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3.jpeg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6.png"/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3.jpeg"/><Relationship Id="rId4" Type="http://schemas.openxmlformats.org/officeDocument/2006/relationships/image" Target="../media/image277.png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9.png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3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2.png"/><Relationship Id="rId4" Type="http://schemas.openxmlformats.org/officeDocument/2006/relationships/image" Target="../media/image104.jpeg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83.png"/><Relationship Id="rId1" Type="http://schemas.openxmlformats.org/officeDocument/2006/relationships/slideLayout" Target="../slideLayouts/slideLayout13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13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5.pn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6.png"/><Relationship Id="rId4" Type="http://schemas.openxmlformats.org/officeDocument/2006/relationships/image" Target="../media/image10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7.png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8.png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7.png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0.png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2.png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2.png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7.jpeg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png"/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6.jpeg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png"/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6.png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13.x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9.png"/><Relationship Id="rId4" Type="http://schemas.openxmlformats.org/officeDocument/2006/relationships/image" Target="../media/image108.jpeg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2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1.png"/><Relationship Id="rId4" Type="http://schemas.openxmlformats.org/officeDocument/2006/relationships/image" Target="../media/image108.jpeg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2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9.jpeg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2" Type="http://schemas.openxmlformats.org/officeDocument/2006/relationships/notesSlide" Target="../notesSlides/notesSlide22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8.jpeg"/><Relationship Id="rId4" Type="http://schemas.openxmlformats.org/officeDocument/2006/relationships/image" Target="../media/image300.png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2" Type="http://schemas.openxmlformats.org/officeDocument/2006/relationships/notesSlide" Target="../notesSlides/notesSlide230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04.png"/><Relationship Id="rId5" Type="http://schemas.openxmlformats.org/officeDocument/2006/relationships/image" Target="../media/image301.png"/><Relationship Id="rId4" Type="http://schemas.openxmlformats.org/officeDocument/2006/relationships/image" Target="../media/image108.jpeg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6.png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7.png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png"/><Relationship Id="rId2" Type="http://schemas.openxmlformats.org/officeDocument/2006/relationships/notesSlide" Target="../notesSlides/notesSlide2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9.png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3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0.jpeg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2" Type="http://schemas.openxmlformats.org/officeDocument/2006/relationships/notesSlide" Target="../notesSlides/notesSlide2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0.jpeg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1.png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2" Type="http://schemas.openxmlformats.org/officeDocument/2006/relationships/notesSlide" Target="../notesSlides/notesSlide2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1.jpeg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2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4.png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2" Type="http://schemas.openxmlformats.org/officeDocument/2006/relationships/notesSlide" Target="../notesSlides/notesSlide2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1.jpeg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241.xml"/><Relationship Id="rId1" Type="http://schemas.openxmlformats.org/officeDocument/2006/relationships/slideLayout" Target="../slideLayouts/slideLayout13.x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2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2.jpeg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7.png"/><Relationship Id="rId2" Type="http://schemas.openxmlformats.org/officeDocument/2006/relationships/notesSlide" Target="../notesSlides/notesSlide2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1.jpeg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2" Type="http://schemas.openxmlformats.org/officeDocument/2006/relationships/notesSlide" Target="../notesSlides/notesSlide2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2" Type="http://schemas.openxmlformats.org/officeDocument/2006/relationships/notesSlide" Target="../notesSlides/notesSlide245.xml"/><Relationship Id="rId1" Type="http://schemas.openxmlformats.org/officeDocument/2006/relationships/slideLayout" Target="../slideLayouts/slideLayout13.x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24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1.png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2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4.png"/><Relationship Id="rId4" Type="http://schemas.openxmlformats.org/officeDocument/2006/relationships/image" Target="../media/image323.png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2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7.png"/><Relationship Id="rId4" Type="http://schemas.openxmlformats.org/officeDocument/2006/relationships/image" Target="../media/image325.png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2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7.png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250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27.png"/><Relationship Id="rId4" Type="http://schemas.openxmlformats.org/officeDocument/2006/relationships/image" Target="../media/image325.png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251.xml"/><Relationship Id="rId1" Type="http://schemas.openxmlformats.org/officeDocument/2006/relationships/slideLayout" Target="../slideLayouts/slideLayout13.x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png"/><Relationship Id="rId2" Type="http://schemas.openxmlformats.org/officeDocument/2006/relationships/notesSlide" Target="../notesSlides/notesSlide25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8.jpeg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8.jpeg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2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2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4.png"/><Relationship Id="rId4" Type="http://schemas.openxmlformats.org/officeDocument/2006/relationships/image" Target="../media/image333.png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255.xml"/><Relationship Id="rId1" Type="http://schemas.openxmlformats.org/officeDocument/2006/relationships/slideLayout" Target="../slideLayouts/slideLayout13.x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2" Type="http://schemas.openxmlformats.org/officeDocument/2006/relationships/notesSlide" Target="../notesSlides/notesSlide2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9.jpeg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png"/><Relationship Id="rId2" Type="http://schemas.openxmlformats.org/officeDocument/2006/relationships/notesSlide" Target="../notesSlides/notesSlide2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9.jpeg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8.png"/><Relationship Id="rId2" Type="http://schemas.openxmlformats.org/officeDocument/2006/relationships/notesSlide" Target="../notesSlides/notesSlide25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9.jpeg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2" Type="http://schemas.openxmlformats.org/officeDocument/2006/relationships/notesSlide" Target="../notesSlides/notesSlide25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9.jpeg"/></Relationships>
</file>

<file path=ppt/slides/_rels/slide2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0.xml"/><Relationship Id="rId1" Type="http://schemas.openxmlformats.org/officeDocument/2006/relationships/slideLayout" Target="../slideLayouts/slideLayout13.x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26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2.png"/><Relationship Id="rId4" Type="http://schemas.openxmlformats.org/officeDocument/2006/relationships/image" Target="../media/image341.png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343.png"/><Relationship Id="rId1" Type="http://schemas.openxmlformats.org/officeDocument/2006/relationships/slideLayout" Target="../slideLayouts/slideLayout13.x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2" Type="http://schemas.openxmlformats.org/officeDocument/2006/relationships/notesSlide" Target="../notesSlides/notesSlide2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11.jpeg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345.png"/><Relationship Id="rId1" Type="http://schemas.openxmlformats.org/officeDocument/2006/relationships/slideLayout" Target="../slideLayouts/slideLayout13.x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2" Type="http://schemas.openxmlformats.org/officeDocument/2006/relationships/notesSlide" Target="../notesSlides/notesSlide2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0.jpeg"/></Relationships>
</file>

<file path=ppt/slides/_rels/slide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8.png"/><Relationship Id="rId1" Type="http://schemas.openxmlformats.org/officeDocument/2006/relationships/slideLayout" Target="../slideLayouts/slideLayout13.x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26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0.png"/><Relationship Id="rId4" Type="http://schemas.openxmlformats.org/officeDocument/2006/relationships/image" Target="../media/image349.png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png"/><Relationship Id="rId2" Type="http://schemas.openxmlformats.org/officeDocument/2006/relationships/notesSlide" Target="../notesSlides/notesSlide26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9.png"/><Relationship Id="rId5" Type="http://schemas.openxmlformats.org/officeDocument/2006/relationships/image" Target="../media/image353.png"/><Relationship Id="rId4" Type="http://schemas.openxmlformats.org/officeDocument/2006/relationships/image" Target="../media/image352.png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26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6.png"/><Relationship Id="rId4" Type="http://schemas.openxmlformats.org/officeDocument/2006/relationships/image" Target="../media/image355.png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2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7.png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8.png"/><Relationship Id="rId2" Type="http://schemas.openxmlformats.org/officeDocument/2006/relationships/notesSlide" Target="../notesSlides/notesSlide26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0.png"/><Relationship Id="rId4" Type="http://schemas.openxmlformats.org/officeDocument/2006/relationships/image" Target="../media/image359.png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png"/><Relationship Id="rId2" Type="http://schemas.openxmlformats.org/officeDocument/2006/relationships/notesSlide" Target="../notesSlides/notesSlide269.xml"/><Relationship Id="rId1" Type="http://schemas.openxmlformats.org/officeDocument/2006/relationships/slideLayout" Target="../slideLayouts/slideLayout13.x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2.png"/><Relationship Id="rId2" Type="http://schemas.openxmlformats.org/officeDocument/2006/relationships/notesSlide" Target="../notesSlides/notesSlide270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11.jpeg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png"/><Relationship Id="rId2" Type="http://schemas.openxmlformats.org/officeDocument/2006/relationships/notesSlide" Target="../notesSlides/notesSlide2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1.jpeg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2" Type="http://schemas.openxmlformats.org/officeDocument/2006/relationships/notesSlide" Target="../notesSlides/notesSlide27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6.png"/><Relationship Id="rId4" Type="http://schemas.openxmlformats.org/officeDocument/2006/relationships/image" Target="../media/image141.jpeg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13.x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notesSlide" Target="../notesSlides/notesSlide27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5.png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1.png"/><Relationship Id="rId2" Type="http://schemas.openxmlformats.org/officeDocument/2006/relationships/notesSlide" Target="../notesSlides/notesSlide27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6.png"/><Relationship Id="rId4" Type="http://schemas.openxmlformats.org/officeDocument/2006/relationships/image" Target="../media/image372.png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4.png"/><Relationship Id="rId2" Type="http://schemas.openxmlformats.org/officeDocument/2006/relationships/notesSlide" Target="../notesSlides/notesSlide27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7.png"/><Relationship Id="rId4" Type="http://schemas.openxmlformats.org/officeDocument/2006/relationships/image" Target="../media/image375.png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48.jpeg"/><Relationship Id="rId5" Type="http://schemas.openxmlformats.org/officeDocument/2006/relationships/image" Target="../media/image142.png"/><Relationship Id="rId4" Type="http://schemas.openxmlformats.org/officeDocument/2006/relationships/notesSlide" Target="../notesSlides/notesSlide276.x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3.xml"/><Relationship Id="rId4" Type="http://schemas.openxmlformats.org/officeDocument/2006/relationships/image" Target="../media/image148.jpeg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2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9.png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1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278.xml"/><Relationship Id="rId1" Type="http://schemas.openxmlformats.org/officeDocument/2006/relationships/slideLayout" Target="../slideLayouts/slideLayout13.x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2.png"/><Relationship Id="rId2" Type="http://schemas.openxmlformats.org/officeDocument/2006/relationships/notesSlide" Target="../notesSlides/notesSlide27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9.jpeg"/><Relationship Id="rId4" Type="http://schemas.openxmlformats.org/officeDocument/2006/relationships/image" Target="../media/image383.png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13.x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2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0.png"/></Relationships>
</file>

<file path=ppt/slides/_rels/slide3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28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6.png"/><Relationship Id="rId4" Type="http://schemas.openxmlformats.org/officeDocument/2006/relationships/image" Target="../media/image385.png"/></Relationships>
</file>

<file path=ppt/slides/_rels/slide3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7.png"/><Relationship Id="rId2" Type="http://schemas.openxmlformats.org/officeDocument/2006/relationships/notesSlide" Target="../notesSlides/notesSlide28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9.jpeg"/></Relationships>
</file>

<file path=ppt/slides/_rels/slide3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8.png"/><Relationship Id="rId2" Type="http://schemas.openxmlformats.org/officeDocument/2006/relationships/notesSlide" Target="../notesSlides/notesSlide28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1.png"/></Relationships>
</file>

<file path=ppt/slides/_rels/slide3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notesSlide" Target="../notesSlides/notesSlide28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1.png"/><Relationship Id="rId5" Type="http://schemas.openxmlformats.org/officeDocument/2006/relationships/image" Target="../media/image392.png"/><Relationship Id="rId4" Type="http://schemas.openxmlformats.org/officeDocument/2006/relationships/image" Target="../media/image391.png"/></Relationships>
</file>

<file path=ppt/slides/_rels/slide3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28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4.png"/></Relationships>
</file>

<file path=ppt/slides/_rels/slide3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5.png"/><Relationship Id="rId2" Type="http://schemas.openxmlformats.org/officeDocument/2006/relationships/notesSlide" Target="../notesSlides/notesSlide28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16.png"/><Relationship Id="rId4" Type="http://schemas.openxmlformats.org/officeDocument/2006/relationships/image" Target="../media/image37.png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6.png"/><Relationship Id="rId2" Type="http://schemas.openxmlformats.org/officeDocument/2006/relationships/notesSlide" Target="../notesSlides/notesSlide28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3.png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8.png"/><Relationship Id="rId2" Type="http://schemas.openxmlformats.org/officeDocument/2006/relationships/notesSlide" Target="../notesSlides/notesSlide28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0.png"/><Relationship Id="rId4" Type="http://schemas.openxmlformats.org/officeDocument/2006/relationships/image" Target="../media/image154.png"/></Relationships>
</file>

<file path=ppt/slides/_rels/slide3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1.png"/><Relationship Id="rId2" Type="http://schemas.openxmlformats.org/officeDocument/2006/relationships/notesSlide" Target="../notesSlides/notesSlide28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3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29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6.png"/></Relationships>
</file>

<file path=ppt/slides/_rels/slide3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5.png"/><Relationship Id="rId2" Type="http://schemas.openxmlformats.org/officeDocument/2006/relationships/notesSlide" Target="../notesSlides/notesSlide29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7.jpeg"/></Relationships>
</file>

<file path=ppt/slides/_rels/slide3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6.png"/><Relationship Id="rId2" Type="http://schemas.openxmlformats.org/officeDocument/2006/relationships/notesSlide" Target="../notesSlides/notesSlide29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8.png"/></Relationships>
</file>

<file path=ppt/slides/_rels/slide3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8.png"/><Relationship Id="rId2" Type="http://schemas.openxmlformats.org/officeDocument/2006/relationships/notesSlide" Target="../notesSlides/notesSlide29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9.png"/><Relationship Id="rId4" Type="http://schemas.openxmlformats.org/officeDocument/2006/relationships/image" Target="../media/image409.png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29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3.png"/><Relationship Id="rId5" Type="http://schemas.openxmlformats.org/officeDocument/2006/relationships/image" Target="../media/image412.png"/><Relationship Id="rId4" Type="http://schemas.openxmlformats.org/officeDocument/2006/relationships/image" Target="../media/image411.png"/></Relationships>
</file>

<file path=ppt/slides/_rels/slide3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295.xml"/><Relationship Id="rId1" Type="http://schemas.openxmlformats.org/officeDocument/2006/relationships/slideLayout" Target="../slideLayouts/slideLayout13.xml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29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notesSlide" Target="../notesSlides/notesSlide29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7.png"/><Relationship Id="rId4" Type="http://schemas.openxmlformats.org/officeDocument/2006/relationships/image" Target="../media/image416.png"/></Relationships>
</file>

<file path=ppt/slides/_rels/slide3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418.png"/><Relationship Id="rId1" Type="http://schemas.openxmlformats.org/officeDocument/2006/relationships/slideLayout" Target="../slideLayouts/slideLayout13.xml"/></Relationships>
</file>

<file path=ppt/slides/_rels/slide3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419.png"/><Relationship Id="rId1" Type="http://schemas.openxmlformats.org/officeDocument/2006/relationships/slideLayout" Target="../slideLayouts/slideLayout13.xml"/></Relationships>
</file>

<file path=ppt/slides/_rels/slide3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notesSlide" Target="../notesSlides/notesSlide29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1.png"/></Relationships>
</file>

<file path=ppt/slides/_rels/slide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29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3.png"/></Relationships>
</file>

<file path=ppt/slides/_rels/slide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4.png"/><Relationship Id="rId2" Type="http://schemas.openxmlformats.org/officeDocument/2006/relationships/notesSlide" Target="../notesSlides/notesSlide30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2.png"/></Relationships>
</file>

<file path=ppt/slides/_rels/slide3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6.png"/><Relationship Id="rId2" Type="http://schemas.openxmlformats.org/officeDocument/2006/relationships/notesSlide" Target="../notesSlides/notesSlide30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2.png"/></Relationships>
</file>

<file path=ppt/slides/_rels/slide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7.png"/><Relationship Id="rId2" Type="http://schemas.openxmlformats.org/officeDocument/2006/relationships/notesSlide" Target="../notesSlides/notesSlide30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3.png"/></Relationships>
</file>

<file path=ppt/slides/_rels/slide3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9.png"/><Relationship Id="rId2" Type="http://schemas.openxmlformats.org/officeDocument/2006/relationships/notesSlide" Target="../notesSlides/notesSlide30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3.png"/><Relationship Id="rId4" Type="http://schemas.openxmlformats.org/officeDocument/2006/relationships/image" Target="../media/image430.png"/></Relationships>
</file>

<file path=ppt/slides/_rels/slide3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1.png"/><Relationship Id="rId2" Type="http://schemas.openxmlformats.org/officeDocument/2006/relationships/notesSlide" Target="../notesSlides/notesSlide30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2.png"/><Relationship Id="rId2" Type="http://schemas.openxmlformats.org/officeDocument/2006/relationships/image" Target="../media/image433.png"/><Relationship Id="rId1" Type="http://schemas.openxmlformats.org/officeDocument/2006/relationships/slideLayout" Target="../slideLayouts/slideLayout13.xml"/></Relationships>
</file>

<file path=ppt/slides/_rels/slide3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4.png"/><Relationship Id="rId2" Type="http://schemas.openxmlformats.org/officeDocument/2006/relationships/notesSlide" Target="../notesSlides/notesSlide305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33.png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3.png"/><Relationship Id="rId4" Type="http://schemas.openxmlformats.org/officeDocument/2006/relationships/image" Target="../media/image4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4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0.png"/><Relationship Id="rId4" Type="http://schemas.openxmlformats.org/officeDocument/2006/relationships/image" Target="../media/image4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2.png"/><Relationship Id="rId4" Type="http://schemas.openxmlformats.org/officeDocument/2006/relationships/image" Target="../media/image4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9.png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4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9.png"/><Relationship Id="rId4" Type="http://schemas.openxmlformats.org/officeDocument/2006/relationships/image" Target="../media/image45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jpeg"/><Relationship Id="rId4" Type="http://schemas.openxmlformats.org/officeDocument/2006/relationships/image" Target="../media/image9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3.png"/><Relationship Id="rId4" Type="http://schemas.openxmlformats.org/officeDocument/2006/relationships/image" Target="../media/image50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_1#2dae336cf?sp=1&amp;vcp=1&amp;vis=1&amp;pid=9a4d86f11&amp;color=0,0,0&amp;vtp=1&amp;vaab=1&amp;bt=1&amp;bbb=1&amp;hb=1"/>
          <p:cNvSpPr/>
          <p:nvPr/>
        </p:nvSpPr>
        <p:spPr>
          <a:xfrm>
            <a:off x="539750" y="554355"/>
            <a:ext cx="5556250" cy="1509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（1）如图30-1甲所示，小红同学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用自制的刻度尺（刻度准确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）来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测量大拇指和食指之间的距离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她的刻度尺存在的缺陷是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测得大拇指和食指之间的距离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3_1#9a4d86f11?iti=2&amp;vcp=1&amp;vis=1&amp;pid=9a4d86f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5325" y="916940"/>
            <a:ext cx="6353810" cy="4885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3_2#9a4d86f11?iti=2&amp;vcp=1&amp;vis=1&amp;pid=9a4d86f11&amp;color=0,0,0&amp;vtp=1&amp;vaab=1&amp;bbb=1"/>
          <p:cNvSpPr/>
          <p:nvPr/>
        </p:nvSpPr>
        <p:spPr>
          <a:xfrm>
            <a:off x="8747950" y="5802040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/>
          </a:p>
        </p:txBody>
      </p:sp>
      <p:sp>
        <p:nvSpPr>
          <p:cNvPr id="5" name="QB_6_BD.4_1#496b4225a?vcp=1&amp;vis=1&amp;pid=9a4d86f11&amp;color=0,0,0&amp;vtp=1&amp;vaab=1&amp;bbb=1&amp;hb=1"/>
          <p:cNvSpPr/>
          <p:nvPr/>
        </p:nvSpPr>
        <p:spPr>
          <a:xfrm>
            <a:off x="539496" y="3720573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（2）用天平测量物体质量前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察到水平桌面上的天平指针在虚线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范围内摆动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（如图30-1乙所示），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接下来的操作是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8_1#bf51761b0?vcp=1&amp;vis=1&amp;pid=2c6b6fc36&amp;color=0,0,0&amp;vtp=1&amp;vaab=1&amp;bt=1&amp;bbb=1&amp;hb=1"/>
          <p:cNvSpPr/>
          <p:nvPr/>
        </p:nvSpPr>
        <p:spPr>
          <a:xfrm>
            <a:off x="472821" y="4930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（4）利用上述实验器材还可以探究物体的动能跟运动速度的关系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30-10乙所示。</a:t>
            </a:r>
            <a:endParaRPr lang="en-US" altLang="zh-CN" sz="2800" dirty="0"/>
          </a:p>
        </p:txBody>
      </p:sp>
      <p:pic>
        <p:nvPicPr>
          <p:cNvPr id="3" name="QB_6_BD.218_2#bf51761b0?iti=92&amp;vcp=1&amp;vis=1&amp;pid=2c6b6fc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7277" y="1324807"/>
            <a:ext cx="7383399" cy="193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18_3#bf51761b0?iti=92&amp;vcp=1&amp;vis=1&amp;pid=2c6b6fc36&amp;color=0,0,0&amp;vtp=1&amp;vaab=1&amp;bbb=1"/>
          <p:cNvSpPr/>
          <p:nvPr/>
        </p:nvSpPr>
        <p:spPr>
          <a:xfrm>
            <a:off x="5903976" y="2914065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  <p:sp>
        <p:nvSpPr>
          <p:cNvPr id="5" name="QB_7_BD.219_1#75fa08969?vcp=1&amp;vis=1&amp;pid=bf51761b0&amp;color=0,0,0&amp;vtp=1&amp;vaab=1&amp;bt=1&amp;bbb=1&amp;hb=1"/>
          <p:cNvSpPr/>
          <p:nvPr/>
        </p:nvSpPr>
        <p:spPr>
          <a:xfrm>
            <a:off x="348996" y="33557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进行实验时，为改变小球在水平面上开始运动的速度，应使小球从同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一斜面上的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高度由静止滚下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6" name="QB_7_AN.221_1#75fa08969.blank?vcp=1&amp;vis=1&amp;pid=bf51761b0&amp;color=0,0,0&amp;vpa=55&amp;vtp=1&amp;vaab=1&amp;bbb=1"/>
          <p:cNvSpPr/>
          <p:nvPr/>
        </p:nvSpPr>
        <p:spPr>
          <a:xfrm>
            <a:off x="2137314" y="395197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endParaRPr lang="en-US" altLang="zh-CN" sz="2800" dirty="0"/>
          </a:p>
        </p:txBody>
      </p:sp>
      <p:sp>
        <p:nvSpPr>
          <p:cNvPr id="7" name="QB_7_AS.1_1#75fa08969?vcp=1&amp;vis=1&amp;pid=bf51761b0&amp;color=0,0,0&amp;vtp=1&amp;vaab=1&amp;bbb=1&amp;hb=1"/>
          <p:cNvSpPr/>
          <p:nvPr/>
        </p:nvSpPr>
        <p:spPr>
          <a:xfrm>
            <a:off x="348996" y="463872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为使小球到达水平面时速度不同，应让小球从不同高度滚下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高度不同，重力势能不同，到达水平面时转化成的动能也不同，故速度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2_1#ca3211c22?vcp=1&amp;vis=1&amp;pid=bf51761b0&amp;color=0,0,0&amp;vtp=1&amp;vaab=1&amp;bt=1&amp;bbb=1&amp;hb=1"/>
          <p:cNvSpPr/>
          <p:nvPr/>
        </p:nvSpPr>
        <p:spPr>
          <a:xfrm>
            <a:off x="463296" y="30168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小球在同一斜面上的位置越高，滚下时木块被撞得越远，实验表明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质量相同的小球，运动的速度越大，动能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3" name="QB_7_AN.224_1#ca3211c22.blank?vcp=1&amp;vis=1&amp;pid=bf51761b0&amp;color=0,0,0&amp;vpa=56&amp;vtp=1&amp;vaab=1&amp;bbb=1"/>
          <p:cNvSpPr/>
          <p:nvPr/>
        </p:nvSpPr>
        <p:spPr>
          <a:xfrm>
            <a:off x="6874414" y="36131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</a:t>
            </a:r>
            <a:endParaRPr lang="en-US" altLang="zh-CN" sz="2800" dirty="0"/>
          </a:p>
        </p:txBody>
      </p:sp>
      <p:sp>
        <p:nvSpPr>
          <p:cNvPr id="4" name="QB_7_AS.1_1#ca3211c22?vcp=1&amp;vis=1&amp;pid=bf51761b0&amp;color=0,0,0&amp;vtp=1&amp;vaab=1&amp;bbb=1"/>
          <p:cNvSpPr/>
          <p:nvPr/>
        </p:nvSpPr>
        <p:spPr>
          <a:xfrm>
            <a:off x="463296" y="4292065"/>
            <a:ext cx="11555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由题意，木块被撞得越远，说明小球所做的功越多，动能越大。</a:t>
            </a:r>
            <a:endParaRPr lang="en-US" altLang="zh-CN" sz="2800" dirty="0"/>
          </a:p>
        </p:txBody>
      </p:sp>
      <p:pic>
        <p:nvPicPr>
          <p:cNvPr id="5" name="QB_6_BD.218_2#bf51761b0?iti=92&amp;vcp=1&amp;vis=1&amp;pid=2c6b6fc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5802" y="671526"/>
            <a:ext cx="7383399" cy="193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218_3#bf51761b0?iti=92&amp;vcp=1&amp;vis=1&amp;pid=2c6b6fc36&amp;color=0,0,0&amp;vtp=1&amp;vaab=1&amp;bbb=1"/>
          <p:cNvSpPr/>
          <p:nvPr/>
        </p:nvSpPr>
        <p:spPr>
          <a:xfrm>
            <a:off x="5532501" y="2260784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5_1#9375428a5?vcp=1&amp;vis=1&amp;pid=bf51761b0&amp;color=0,0,0&amp;vtp=1&amp;vaab=1&amp;bt=1&amp;bbb=1&amp;hb=1"/>
          <p:cNvSpPr/>
          <p:nvPr/>
        </p:nvSpPr>
        <p:spPr>
          <a:xfrm>
            <a:off x="539496" y="21851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③请根据上述结论，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对驾驶员提出一条关于交通安全方面的建议：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27_1#9375428a5.blank?vcp=1&amp;vis=1&amp;pid=bf51761b0&amp;color=0,0,0&amp;vpa=57&amp;vtp=1&amp;vaab=1&amp;bbb=1"/>
          <p:cNvSpPr/>
          <p:nvPr/>
        </p:nvSpPr>
        <p:spPr>
          <a:xfrm>
            <a:off x="638715" y="2781427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严禁超速行驶</a:t>
            </a:r>
            <a:endParaRPr lang="en-US" altLang="zh-CN" sz="2800" dirty="0"/>
          </a:p>
        </p:txBody>
      </p:sp>
      <p:sp>
        <p:nvSpPr>
          <p:cNvPr id="4" name="QB_7_AS.1_1#9375428a5?vcp=1&amp;vis=1&amp;pid=bf51761b0&amp;color=0,0,0&amp;vtp=1&amp;vaab=1&amp;bbb=1&amp;hb=1"/>
          <p:cNvSpPr/>
          <p:nvPr/>
        </p:nvSpPr>
        <p:spPr>
          <a:xfrm>
            <a:off x="539496" y="34600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上述结论表明动能大小与速度大小有关，在交通安全方面应该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禁止超速行驶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28_1#a43cec337?iti=93&amp;htil=26&amp;vcp=1&amp;vis=1&amp;pid=14f9f8ff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26808" y="1088612"/>
            <a:ext cx="442569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28_2#a43cec337?iti=93&amp;htil=26&amp;vcp=1&amp;vis=1&amp;pid=14f9f8ff2&amp;color=0,0,0&amp;vtp=1&amp;vaab=1&amp;bbb=1"/>
          <p:cNvSpPr/>
          <p:nvPr/>
        </p:nvSpPr>
        <p:spPr>
          <a:xfrm>
            <a:off x="8735732" y="5220684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p:sp>
        <p:nvSpPr>
          <p:cNvPr id="4" name="QO_5_BD.228_3#a43cec337?htil=26&amp;vcp=1&amp;vis=1&amp;pid=14f9f8ff2&amp;color=0,0,0&amp;vtp=1&amp;vaab=1&amp;bt=1&amp;bbb=1&amp;hb=1"/>
          <p:cNvSpPr/>
          <p:nvPr/>
        </p:nvSpPr>
        <p:spPr>
          <a:xfrm>
            <a:off x="539496" y="594074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（2024·重庆·中考）小渝和同学们利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用一长方体物块来探究影响浮力大小的因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229_1#ce590bf2f?htil=26&amp;sp=1&amp;vcp=1&amp;vis=1&amp;pid=a43cec337&amp;color=0,0,0&amp;vtp=1&amp;vaab=1&amp;bbb=1&amp;hb=1&amp;hs=1&amp;htil=1"/>
              <p:cNvSpPr/>
              <p:nvPr/>
            </p:nvSpPr>
            <p:spPr>
              <a:xfrm>
                <a:off x="397120" y="2443131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（1）将物块竖放后挂在弹簧测力计上，测出物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然后将物块部分浸入水中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发现测力计示数减小的同时水面升高了，说明物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块受到了竖直向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的浮力，并且水对容器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底部的压强与放入物块前相比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当测力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计示数如图30-11甲所示时，浮力为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229_1#ce590bf2f?htil=26&amp;sp=1&amp;vcp=1&amp;vis=1&amp;pid=a43cec337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20" y="2443131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2" t="-15" r="4" b="-142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30_1#8739e6fb4?vcp=1&amp;vis=1&amp;pid=a43cec337&amp;color=0,0,0&amp;vtp=1&amp;vaab=1&amp;bbb=1&amp;hb=1&amp;htil=1"/>
          <p:cNvSpPr/>
          <p:nvPr/>
        </p:nvSpPr>
        <p:spPr>
          <a:xfrm>
            <a:off x="539496" y="1015968"/>
            <a:ext cx="65664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（2）接下来小渝继续按图30-11乙、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丁所示进行实验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，由甲、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乙、丙的数据可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：在同种液体中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，物体排开液体的体积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，浮力越大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；由丙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、丁的数据可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知：物体浸没在同种液体中时所受浮力大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小跟深度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228_1#a43cec337?iti=339&amp;htil=26&amp;vcp=1&amp;vis=1&amp;pid=14f9f8ff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7753" y="1142968"/>
            <a:ext cx="442569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28_2#a43cec337?iti=339&amp;htil=26&amp;vcp=1&amp;vis=1&amp;pid=14f9f8ff2&amp;color=0,0,0&amp;vtp=1&amp;vaab=1&amp;bbb=1"/>
          <p:cNvSpPr/>
          <p:nvPr/>
        </p:nvSpPr>
        <p:spPr>
          <a:xfrm>
            <a:off x="8713793" y="5275040"/>
            <a:ext cx="125361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31_1#3e6866f1c?vcp=1&amp;vis=1&amp;pid=a43cec337&amp;color=0,0,0&amp;vtp=1&amp;vaab=1&amp;bt=1&amp;bbb=1&amp;hb=1"/>
              <p:cNvSpPr/>
              <p:nvPr/>
            </p:nvSpPr>
            <p:spPr>
              <a:xfrm>
                <a:off x="641096" y="110558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（3）然后将物块浸没在盐水中如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图30-11戊所示，分析数据可知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浮力大小与液体的密度有关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通过计算得出所用盐水密度为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；若在实验前，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弹簧测力计的指针在零刻度线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并未调零，则算出的盐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水密度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231_1#3e6866f1c?vcp=1&amp;vis=1&amp;pid=a43cec33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96" y="110558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105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232_1#a43cec337?iti=94&amp;vcp=1&amp;vis=1&amp;pid=a43cec33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7785" y="1014730"/>
            <a:ext cx="4893310" cy="442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32_2#a43cec337?iti=94&amp;vcp=1&amp;vis=1&amp;pid=a43cec337&amp;color=0,0,0&amp;vtp=1&amp;vaab=1&amp;bbb=1"/>
          <p:cNvSpPr/>
          <p:nvPr/>
        </p:nvSpPr>
        <p:spPr>
          <a:xfrm>
            <a:off x="8227505" y="5565375"/>
            <a:ext cx="1253617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33_1#a934dbce4?vcp=1&amp;vis=1&amp;pid=a43cec337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（4）同组的小王同学还想进一步探究：物体在浸没前，浮力大小与物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体浸在液体中的深度是否有关？于是他将物块横放后挂在弹簧测力计下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使其露出水面高度与图30-11乙相同，测力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，与图30-11乙数据对比，小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王得出结论：物体在浸没前，浮力大小与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物体浸在液体中的深度有关。你认为该方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案是否合理，并说明理由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233_1#a934dbce4?vcp=1&amp;vis=1&amp;pid=a43cec33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3312" b="-6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234_1#a43cec337?iti=95&amp;vcp=1&amp;vis=1&amp;pid=a43cec33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9580" y="1612417"/>
            <a:ext cx="4438719" cy="4016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34_2#a43cec337?iti=95&amp;vcp=1&amp;vis=1&amp;pid=a43cec337&amp;color=0,0,0&amp;vtp=1&amp;vaab=1&amp;bbb=1"/>
          <p:cNvSpPr/>
          <p:nvPr/>
        </p:nvSpPr>
        <p:spPr>
          <a:xfrm>
            <a:off x="9548940" y="5873304"/>
            <a:ext cx="1253617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EX.1_1#a43cec337?iti=96&amp;htil=27&amp;vcp=1&amp;vis=1&amp;pid=14f9f8f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2904" y="1088612"/>
            <a:ext cx="442569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EX.1_1#a43cec337?iti=96&amp;htil=27&amp;vcp=1&amp;vis=1&amp;pid=14f9f8ff2&amp;color=0,0,0&amp;vtp=1&amp;vaab=1&amp;bbb=1"/>
          <p:cNvSpPr/>
          <p:nvPr/>
        </p:nvSpPr>
        <p:spPr>
          <a:xfrm>
            <a:off x="8818944" y="5202587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a43cec337?htil=27&amp;vcp=1&amp;vis=1&amp;pid=14f9f8ff2&amp;color=0,0,0&amp;vtp=1&amp;vaab=1&amp;bt=1&amp;bbb=1&amp;hb=1"/>
              <p:cNvSpPr/>
              <p:nvPr/>
            </p:nvSpPr>
            <p:spPr>
              <a:xfrm>
                <a:off x="539496" y="1070324"/>
                <a:ext cx="6592824" cy="25269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在解决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“探究浮力的大小与哪些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因素有关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”的相关问题时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，要结合阿基米德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、称重法测浮力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和控制变量法进行分析解答。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a43cec337?htil=27&amp;vcp=1&amp;vis=1&amp;pid=14f9f8f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0324"/>
                <a:ext cx="6592824" cy="2526983"/>
              </a:xfrm>
              <a:prstGeom prst="rect">
                <a:avLst/>
              </a:prstGeom>
              <a:blipFill rotWithShape="1">
                <a:blip r:embed="rId4"/>
                <a:stretch>
                  <a:fillRect l="-6" t="-14" r="-2013" b="-3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ce590bf2f?iti=98&amp;htil=29&amp;vcp=1&amp;vis=1&amp;pid=a43cec3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3255" y="572770"/>
            <a:ext cx="3672205" cy="331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ce590bf2f?iti=98&amp;htil=29&amp;vcp=1&amp;vis=1&amp;pid=a43cec337&amp;color=0,0,0&amp;vtp=1&amp;vaab=1&amp;bbb=1"/>
          <p:cNvSpPr/>
          <p:nvPr/>
        </p:nvSpPr>
        <p:spPr>
          <a:xfrm>
            <a:off x="9250680" y="3867785"/>
            <a:ext cx="1253490" cy="5791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p:sp>
        <p:nvSpPr>
          <p:cNvPr id="4" name="QB_6_AS.1_1#ce590bf2f?htil=29&amp;vcp=1&amp;vis=1&amp;pid=a43cec337&amp;color=0,0,0&amp;vtp=1&amp;vaab=1&amp;bt=1&amp;bbb=1&amp;hb=1&amp;hs=1"/>
          <p:cNvSpPr/>
          <p:nvPr/>
        </p:nvSpPr>
        <p:spPr>
          <a:xfrm>
            <a:off x="539496" y="554400"/>
            <a:ext cx="779983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解析】(1)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将物块部分浸入水中时，物体受到竖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直向下的重力、弹簧测力计对它向上的拉力、水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对物体的作用力，由于弹簧测力计的示数减小，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则水对物体的作用力为竖直向上，即竖直向上的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浮力。物块部分浸入水中后，由于物体排开液体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使液面上升，即容器底的深度变大，则水对容器底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ce590bf2f?htil=29&amp;vcp=1&amp;vis=1&amp;pid=a43cec337&amp;color=0,0,0&amp;vtp=1&amp;vaab=1&amp;bt=1&amp;bbb=1&amp;hb=1&amp;hs=1"/>
              <p:cNvSpPr/>
              <p:nvPr/>
            </p:nvSpPr>
            <p:spPr>
              <a:xfrm>
                <a:off x="539496" y="4395832"/>
                <a:ext cx="11112011" cy="18792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部的压强变大，即水对容器底部的压强比放入物块前大。弹簧测力计的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，当测力计示数如题图甲所示时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，则浮力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ce590bf2f?htil=29&amp;vcp=1&amp;vis=1&amp;pid=a43cec3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5832"/>
                <a:ext cx="11112011" cy="1879283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-92" b="-4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36_1#ce590bf2f?iti=97&amp;htil=28&amp;vcp=1&amp;vis=1&amp;pid=a43cec3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8984" y="1563592"/>
            <a:ext cx="3227832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36_2#ce590bf2f?iti=97&amp;htil=28&amp;vcp=1&amp;vis=1&amp;pid=a43cec337&amp;color=0,0,0&amp;vtp=1&amp;vaab=1&amp;bbb=1"/>
          <p:cNvSpPr/>
          <p:nvPr/>
        </p:nvSpPr>
        <p:spPr>
          <a:xfrm>
            <a:off x="9336092" y="4607528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236_3#ce590bf2f?htil=28&amp;sp=1&amp;vcp=1&amp;vis=1&amp;pid=a43cec337&amp;color=0,0,0&amp;vtp=1&amp;vaab=1&amp;bt=1&amp;bbb=1&amp;hb=1"/>
              <p:cNvSpPr/>
              <p:nvPr/>
            </p:nvSpPr>
            <p:spPr>
              <a:xfrm>
                <a:off x="539496" y="1545304"/>
                <a:ext cx="779983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（1）将物块竖放后挂在弹簧测力计上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，测出物块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，然后将物块部分浸入水中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测力计示数减小的同时水面升高了，说明物块受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到了竖直向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的浮力，并且水对容器底部的压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强与放入物块前相比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。当测力计示数如图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30-11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，浮力为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236_3#ce590bf2f?htil=28&amp;sp=1&amp;vcp=1&amp;vis=1&amp;pid=a43cec33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779983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7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37_1#ce590bf2f.blank?vcp=1&amp;vis=1&amp;pid=a43cec337&amp;color=0,0,0&amp;vpa=58&amp;vtp=1&amp;vaab=1"/>
          <p:cNvSpPr/>
          <p:nvPr/>
        </p:nvSpPr>
        <p:spPr>
          <a:xfrm>
            <a:off x="2327814" y="345792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endParaRPr lang="en-US" altLang="zh-CN" sz="2800" dirty="0"/>
          </a:p>
        </p:txBody>
      </p:sp>
      <p:sp>
        <p:nvSpPr>
          <p:cNvPr id="6" name="QB_6_AN.238_1#ce590bf2f.blank?vcp=1&amp;vis=1&amp;pid=a43cec337&amp;color=0,0,0&amp;vpa=59&amp;vtp=1&amp;vaab=1&amp;bbb=1"/>
          <p:cNvSpPr/>
          <p:nvPr/>
        </p:nvSpPr>
        <p:spPr>
          <a:xfrm>
            <a:off x="3750215" y="410562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7" name="QB_6_AN.239_1#ce590bf2f.blank?vcp=1&amp;vis=1&amp;pid=a43cec337&amp;color=0,0,0&amp;vpa=60&amp;vtp=1&amp;vaab=1&amp;bbb=1"/>
          <p:cNvSpPr/>
          <p:nvPr/>
        </p:nvSpPr>
        <p:spPr>
          <a:xfrm>
            <a:off x="4173569" y="473236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_1#cd50cc14e?vcp=1&amp;vis=1&amp;pid=9a4d86f11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（3）实验室常用的温度计是利用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的性质来测量温度的。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丙是一种新型温度计，从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温度计上可知，人体感觉比较舒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适的温度范围是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6_1#9a4d86f11?iti=3&amp;vcp=1&amp;vis=1&amp;pid=9a4d86f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2790" y="526415"/>
            <a:ext cx="630682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6_2#9a4d86f11?iti=3&amp;vcp=1&amp;vis=1&amp;pid=9a4d86f11&amp;color=0,0,0&amp;vtp=1&amp;vaab=1&amp;bbb=1"/>
          <p:cNvSpPr/>
          <p:nvPr/>
        </p:nvSpPr>
        <p:spPr>
          <a:xfrm>
            <a:off x="8526335" y="5374608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/>
          </a:p>
        </p:txBody>
      </p:sp>
      <p:sp>
        <p:nvSpPr>
          <p:cNvPr id="5" name="QB_6_BD.7_1#98db28584?vcp=1&amp;vis=1&amp;pid=9a4d86f11&amp;color=0,0,0&amp;vtp=1&amp;vaab=1&amp;bbb=1"/>
          <p:cNvSpPr/>
          <p:nvPr/>
        </p:nvSpPr>
        <p:spPr>
          <a:xfrm>
            <a:off x="546481" y="3303175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（4）图30-1丁是一个测量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algn="l" latinLnBrk="1">
              <a:lnSpc>
                <a:spcPts val="40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大小的仪表，它的分度值是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8739e6fb4?iti=100&amp;htil=31&amp;vcp=1&amp;vis=1&amp;pid=a43cec3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1360" y="572770"/>
            <a:ext cx="4945380" cy="447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8739e6fb4?iti=100&amp;htil=31&amp;vcp=1&amp;vis=1&amp;pid=a43cec337&amp;color=0,0,0&amp;vtp=1&amp;vaab=1&amp;bbb=1"/>
          <p:cNvSpPr/>
          <p:nvPr/>
        </p:nvSpPr>
        <p:spPr>
          <a:xfrm>
            <a:off x="8818880" y="5067300"/>
            <a:ext cx="1253490" cy="7512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p:sp>
        <p:nvSpPr>
          <p:cNvPr id="4" name="QB_6_AS.1_1#8739e6fb4?htil=31&amp;vcp=1&amp;vis=1&amp;pid=a43cec337&amp;color=0,0,0&amp;vtp=1&amp;vaab=1&amp;bt=1&amp;bbb=1&amp;hb=1&amp;hs=1"/>
          <p:cNvSpPr/>
          <p:nvPr/>
        </p:nvSpPr>
        <p:spPr>
          <a:xfrm>
            <a:off x="539496" y="554400"/>
            <a:ext cx="6592824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【解析】(2)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由题图甲、乙、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丙所示实验可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知，液体的密度相同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排开液体的体积越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大，弹簧测力计的示数越小，则物体受到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的浮力越大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，由此可知，在同种液体中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物体排开液体的体积越大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，所受浮力越大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观察题图丙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，物体完全浸没于液体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，排开液体的体积不变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，在水中的深度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，弹簧测力计示数不变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，物体受到的</a:t>
            </a:r>
            <a:endParaRPr lang="en-US" altLang="zh-CN" sz="2800" dirty="0"/>
          </a:p>
        </p:txBody>
      </p:sp>
      <p:sp>
        <p:nvSpPr>
          <p:cNvPr id="5" name="QB_6_AS.1_1#8739e6fb4?htil=31&amp;vcp=1&amp;vis=1&amp;pid=a43cec337&amp;color=0,0,0&amp;vtp=1&amp;vaab=1&amp;bt=1&amp;bbb=1&amp;hb=1&amp;hs=1"/>
          <p:cNvSpPr/>
          <p:nvPr/>
        </p:nvSpPr>
        <p:spPr>
          <a:xfrm>
            <a:off x="539995" y="56707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浮力不变，说明浸没在液体中的物体所受浮力与浸没的深度无关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41_1#8739e6fb4?iti=99&amp;htil=30&amp;vcp=1&amp;vis=1&amp;pid=a43cec3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7915" y="1290320"/>
            <a:ext cx="4584065" cy="415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41_2#8739e6fb4?iti=99&amp;htil=30&amp;vcp=1&amp;vis=1&amp;pid=a43cec337&amp;color=0,0,0&amp;vtp=1&amp;vaab=1&amp;bbb=1"/>
          <p:cNvSpPr/>
          <p:nvPr/>
        </p:nvSpPr>
        <p:spPr>
          <a:xfrm>
            <a:off x="9298940" y="5374640"/>
            <a:ext cx="1253490" cy="6051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p:sp>
        <p:nvSpPr>
          <p:cNvPr id="4" name="QB_6_BD.241_3#8739e6fb4?htil=30&amp;vcp=1&amp;vis=1&amp;pid=a43cec337&amp;color=0,0,0&amp;vtp=1&amp;vaab=1&amp;bt=1&amp;bbb=1&amp;hb=1"/>
          <p:cNvSpPr/>
          <p:nvPr/>
        </p:nvSpPr>
        <p:spPr>
          <a:xfrm>
            <a:off x="539496" y="1865344"/>
            <a:ext cx="841248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（2）接下来小渝继续按图30-11乙、丙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所示进行实验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，由甲、乙、丙的数据可知：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在同种液体中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，物体排开液体的体积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浮力越大；由丙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、丁的数据可知：物体浸没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在同种液体中时所受浮力大小跟深度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242_1#8739e6fb4.blank?vcp=1&amp;vis=1&amp;pid=a43cec337&amp;color=0,0,0&amp;vpa=61&amp;vtp=1&amp;vaab=1&amp;bbb=1"/>
          <p:cNvSpPr/>
          <p:nvPr/>
        </p:nvSpPr>
        <p:spPr>
          <a:xfrm>
            <a:off x="6298470" y="31296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</a:t>
            </a:r>
            <a:endParaRPr lang="en-US" altLang="zh-CN" sz="2800" dirty="0"/>
          </a:p>
        </p:txBody>
      </p:sp>
      <p:sp>
        <p:nvSpPr>
          <p:cNvPr id="6" name="QB_6_AN.243_1#8739e6fb4.blank?vcp=1&amp;vis=1&amp;pid=a43cec337&amp;color=0,0,0&amp;vpa=62&amp;vtp=1&amp;vaab=1&amp;bbb=1"/>
          <p:cNvSpPr/>
          <p:nvPr/>
        </p:nvSpPr>
        <p:spPr>
          <a:xfrm>
            <a:off x="6299105" y="44555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3e6866f1c?iti=102&amp;htil=33&amp;vcp=1&amp;vis=1&amp;pid=a43cec3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1426" y="1218279"/>
            <a:ext cx="442569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3e6866f1c?iti=102&amp;htil=33&amp;vcp=1&amp;vis=1&amp;pid=a43cec337&amp;color=0,0,0&amp;vtp=1&amp;vaab=1&amp;bbb=1"/>
          <p:cNvSpPr/>
          <p:nvPr/>
        </p:nvSpPr>
        <p:spPr>
          <a:xfrm>
            <a:off x="8683281" y="5394166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3e6866f1c?htil=33&amp;vcp=1&amp;vis=1&amp;pid=a43cec337&amp;color=0,0,0&amp;vtp=1&amp;vaab=1&amp;bt=1&amp;bbb=1&amp;hb=1&amp;hs=1"/>
              <p:cNvSpPr/>
              <p:nvPr/>
            </p:nvSpPr>
            <p:spPr>
              <a:xfrm>
                <a:off x="539495" y="959072"/>
                <a:ext cx="7985379" cy="49478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【解析】(3)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浸没在水中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时弹簧测力计示数为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物体受到的浮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当物体完全浸没在盐水中时受到的浮力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3e6866f1c?htil=33&amp;vcp=1&amp;vis=1&amp;pid=a43cec3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959072"/>
                <a:ext cx="7985379" cy="49478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8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3e6866f1c?htil=33&amp;vcp=1&amp;vis=1&amp;pid=a43cec337&amp;color=0,0,0&amp;vtp=1&amp;vaab=1&amp;bt=1&amp;bbb=1&amp;hb=1&amp;hs=1&amp;htil=1"/>
              <p:cNvSpPr/>
              <p:nvPr/>
            </p:nvSpPr>
            <p:spPr>
              <a:xfrm>
                <a:off x="539495" y="554400"/>
                <a:ext cx="7133513" cy="60107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浮盐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″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物体排开盐水的体积等于排开水的体积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则盐水的密度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9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盐水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𝐹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浮盐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𝑔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排</m:t>
                              </m:r>
                            </m:sub>
                          </m:sSub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1.1 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kg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×1×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−4</m:t>
                              </m:r>
                            </m:sup>
                          </m:s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=1.1×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ct val="14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在实验前，弹簧测力计并未调零，由于浮力是弹簧测力计的两次示数之差，所以计算得到的浮力是准确的，则算出的盐水密度不变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3e6866f1c?htil=33&amp;vcp=1&amp;vis=1&amp;pid=a43cec337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7133513" cy="6010783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3e6866f1c?iti=340&amp;htil=33&amp;vcp=1&amp;vis=1&amp;pid=a43cec3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64637" y="694944"/>
            <a:ext cx="4162232" cy="376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3e6866f1c?iti=340&amp;htil=33&amp;vcp=1&amp;vis=1&amp;pid=a43cec337&amp;color=0,0,0&amp;vtp=1&amp;vaab=1&amp;bbb=1"/>
          <p:cNvSpPr/>
          <p:nvPr/>
        </p:nvSpPr>
        <p:spPr>
          <a:xfrm>
            <a:off x="8818945" y="4588592"/>
            <a:ext cx="1253617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45_1#3e6866f1c?iti=101&amp;htil=32&amp;vcp=1&amp;vis=1&amp;pid=a43cec3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7845" y="920750"/>
            <a:ext cx="3846195" cy="348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45_2#3e6866f1c?iti=101&amp;htil=32&amp;vcp=1&amp;vis=1&amp;pid=a43cec337&amp;color=0,0,0&amp;vtp=1&amp;vaab=1&amp;bbb=1"/>
          <p:cNvSpPr/>
          <p:nvPr/>
        </p:nvSpPr>
        <p:spPr>
          <a:xfrm>
            <a:off x="9602791" y="4617688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245_3#3e6866f1c?htil=32&amp;vcp=1&amp;vis=1&amp;pid=a43cec337&amp;color=0,0,0&amp;vtp=1&amp;vaab=1&amp;bt=1&amp;bbb=1&amp;hb=1"/>
              <p:cNvSpPr/>
              <p:nvPr/>
            </p:nvSpPr>
            <p:spPr>
              <a:xfrm>
                <a:off x="539496" y="1865344"/>
                <a:ext cx="84124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（3）然后将物块浸没在盐水中如图30-11戊所示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析数据可知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：浮力大小与液体的密度有关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：并通过计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算得出所用盐水密度为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；若在实验前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簧测力计的指针在零刻度线以下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，并未调零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，则算出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的盐水密度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245_3#3e6866f1c?htil=32&amp;vcp=1&amp;vis=1&amp;pid=a43cec33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841248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5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46_1#3e6866f1c.blank?vcp=1&amp;vis=1&amp;pid=a43cec337&amp;color=0,0,0&amp;vpa=63&amp;vtp=1&amp;vaab=1&amp;bbb=1"/>
          <p:cNvSpPr/>
          <p:nvPr/>
        </p:nvSpPr>
        <p:spPr>
          <a:xfrm>
            <a:off x="4067715" y="313026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1.1</a:t>
            </a:r>
            <a:endParaRPr lang="en-US" altLang="zh-CN" sz="2800" dirty="0"/>
          </a:p>
        </p:txBody>
      </p:sp>
      <p:sp>
        <p:nvSpPr>
          <p:cNvPr id="6" name="QB_6_AN.247_1#3e6866f1c.blank?vcp=1&amp;vis=1&amp;pid=a43cec337&amp;color=0,0,0&amp;vpa=64&amp;vtp=1&amp;vaab=1&amp;bbb=1"/>
          <p:cNvSpPr/>
          <p:nvPr/>
        </p:nvSpPr>
        <p:spPr>
          <a:xfrm>
            <a:off x="2327814" y="44047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a934dbce4?iti=104&amp;htil=35&amp;vcp=1&amp;vis=1&amp;pid=a43cec33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7684" y="924147"/>
            <a:ext cx="442569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a934dbce4?iti=104&amp;htil=35&amp;vcp=1&amp;vis=1&amp;pid=a43cec337&amp;color=0,0,0&amp;vtp=1&amp;vaab=1&amp;bbb=1"/>
          <p:cNvSpPr/>
          <p:nvPr/>
        </p:nvSpPr>
        <p:spPr>
          <a:xfrm>
            <a:off x="8818944" y="5055584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p:sp>
        <p:nvSpPr>
          <p:cNvPr id="4" name="QB_6_AS.1_1#a934dbce4?htil=35&amp;vcp=1&amp;vis=1&amp;pid=a43cec337&amp;color=0,0,0&amp;vtp=1&amp;vaab=1&amp;bt=1&amp;bbb=1&amp;hb=1"/>
          <p:cNvSpPr/>
          <p:nvPr/>
        </p:nvSpPr>
        <p:spPr>
          <a:xfrm>
            <a:off x="539496" y="905224"/>
            <a:ext cx="6592824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【解析】(4)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要探究物体在浸没前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，浮力大小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与物体浸在液体中的深度是否有关，需控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制物体排开液体的体积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液体的密度相同，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小王同学将物块横放后挂在弹簧测力计下，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使其露出水面高度与题图乙相同，则在改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变深度的同时，物体排开液体的体积也改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变了，故该方案不合理之处是没有控制物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体排开液体的体积相同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49_1#a934dbce4?iti=103&amp;htil=34&amp;vcp=1&amp;vis=1&amp;pid=a43cec3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7987" y="572688"/>
            <a:ext cx="4425696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49_2#a934dbce4?iti=103&amp;htil=34&amp;vcp=1&amp;vis=1&amp;pid=a43cec337&amp;color=0,0,0&amp;vtp=1&amp;vaab=1&amp;bbb=1"/>
          <p:cNvSpPr/>
          <p:nvPr/>
        </p:nvSpPr>
        <p:spPr>
          <a:xfrm>
            <a:off x="8804027" y="4704760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249_3#a934dbce4?htil=34&amp;vcp=1&amp;vis=1&amp;pid=a43cec337&amp;color=0,0,0&amp;vtp=1&amp;vaab=1&amp;bt=1&amp;bbb=1&amp;hb=1&amp;hs=1"/>
              <p:cNvSpPr/>
              <p:nvPr/>
            </p:nvSpPr>
            <p:spPr>
              <a:xfrm>
                <a:off x="539496" y="554400"/>
                <a:ext cx="6592824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（4）同组的小王同学还想进一步探究：物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体在浸没前，浮力大小与物体浸在液体中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的深度是否有关？于是他将物块横放后挂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在弹簧测力计下，使其露出水面高度与图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30-11乙相同，测力计示数为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30-11乙数据对比，小王得出结论：物体在浸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没前，浮力大小与物体浸在液体中的深度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有关。你认为该方案是否合理，并说明理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249_3#a934dbce4?htil=34&amp;vcp=1&amp;vis=1&amp;pid=a43cec3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592824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5567" b="-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50_1#a934dbce4.blank?vcp=1&amp;vis=1&amp;pid=a43cec337&amp;color=0,0,0&amp;vpa=65&amp;vtp=1&amp;vaab=1&amp;bbb=1"/>
          <p:cNvSpPr/>
          <p:nvPr/>
        </p:nvSpPr>
        <p:spPr>
          <a:xfrm>
            <a:off x="1261514" y="5619287"/>
            <a:ext cx="7015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不合理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，没有控制物体排开液体的体积相同</a:t>
            </a:r>
            <a:endParaRPr lang="en-US" altLang="zh-CN" sz="2800" dirty="0"/>
          </a:p>
        </p:txBody>
      </p:sp>
      <p:sp>
        <p:nvSpPr>
          <p:cNvPr id="6" name="QB_6_BD.249_3#a934dbce4?htil=34&amp;vcp=1&amp;vis=1&amp;pid=a43cec337&amp;color=0,0,0&amp;vtp=1&amp;vaab=1&amp;bt=1&amp;bbb=1&amp;hb=1&amp;hs=1"/>
          <p:cNvSpPr/>
          <p:nvPr/>
        </p:nvSpPr>
        <p:spPr>
          <a:xfrm>
            <a:off x="539995" y="56707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93f7ba3a?sp=1&amp;vcp=1&amp;pid=14f9f8ff2&amp;color=68,178,231&amp;vtp=1&amp;vaab=1&amp;bt=1&amp;bbb=1"/>
          <p:cNvSpPr/>
          <p:nvPr/>
        </p:nvSpPr>
        <p:spPr>
          <a:xfrm>
            <a:off x="539496" y="554400"/>
            <a:ext cx="11109960" cy="6280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六、电学与电磁实验探究题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6#fdb0ae418?sp=1&amp;vcp=1&amp;pid=293f7ba3a&amp;color=0,0,0&amp;vtp=1&amp;vaab=1&amp;bbb=1"/>
              <p:cNvSpPr/>
              <p:nvPr/>
            </p:nvSpPr>
            <p:spPr>
              <a:xfrm>
                <a:off x="539496" y="1248902"/>
                <a:ext cx="11109960" cy="48811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解题要领：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先审读题干，由实验名称确定实验涉及的规律。如看到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“探究电流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、电阻的关系”时，可直接想到欧姆定律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根据实验内容与现象分析变量，对照实验涉及的规律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，便可得出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。如探究电流与电压、电阻的关系时，若电阻保持不变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，对照公式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可知，通过导体的电流与其两端的电压成正比；相应地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，若实验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中控制电压不变而改变电阻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则探究的是电流与电阻的关系。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在对相关结论进行表述时，要注意充分体现控制变量的情况。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6#fdb0ae418?sp=1&amp;vcp=1&amp;pid=293f7ba3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8902"/>
                <a:ext cx="11109960" cy="4881182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734" b="-1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52_1#8a5c21e4a?sp=1&amp;vcp=1&amp;vis=1&amp;pid=293f7ba3a&amp;color=0,0,0&amp;vtp=1&amp;vaab=1&amp;bt=1&amp;bbb=1&amp;hb=1"/>
              <p:cNvSpPr/>
              <p:nvPr/>
            </p:nvSpPr>
            <p:spPr>
              <a:xfrm>
                <a:off x="541020" y="14741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（2024·江苏常州·中考）小组同学探究“欧姆定律”。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（一）小明探究“电流与电压的关系”。实验器材为：3节干电池（每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节电池的电压恒为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电流表、电压表、滑动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、导线。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52_1#8a5c21e4a?sp=1&amp;vcp=1&amp;vis=1&amp;pid=293f7ba3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14741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t="-14" r="-2423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53_1#5c9ec4941?sp=1&amp;vcp=1&amp;vis=1&amp;pid=8a5c21e4a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1）请在图30-12甲中以笔画线代替导线完成电路连接，要求：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电压表均使用大量程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（测量时再选择合适的量程），电压表测量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QO_7_BD.253_1#5c9ec4941?sp=1&amp;vcp=1&amp;vis=1&amp;pid=8a5c21e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2757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53_2#5c9ec4941?iti=105&amp;vcp=1&amp;vis=1&amp;pid=8a5c21e4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4511" y="1891329"/>
            <a:ext cx="7559930" cy="370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53_3#5c9ec4941?iti=105&amp;vcp=1&amp;vis=1&amp;pid=8a5c21e4a&amp;color=0,0,0&amp;vtp=1&amp;vaab=1&amp;bbb=1"/>
          <p:cNvSpPr/>
          <p:nvPr/>
        </p:nvSpPr>
        <p:spPr>
          <a:xfrm>
            <a:off x="5461064" y="572463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9a4d86f11?vcp=1&amp;vis=1&amp;pid=29020831d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对仪器读数时，要先确定其量程和分度值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。刻度尺的读数要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求估读到分度值的下一位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（其他仪器不要求估读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），由此可确定读数结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果记录是否正确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，还可由正确的记录结果推知刻度尺的分度值。</a:t>
            </a:r>
            <a:endParaRPr lang="en-US" altLang="zh-CN" sz="2800" dirty="0"/>
          </a:p>
        </p:txBody>
      </p:sp>
      <p:pic>
        <p:nvPicPr>
          <p:cNvPr id="3" name="QB_6_EX.1_1#9a4d86f11?iti=4&amp;vcp=1&amp;vis=1&amp;pid=2902083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0830" y="2531745"/>
            <a:ext cx="4923155" cy="378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EX.1_1#9a4d86f11?iti=4&amp;vcp=1&amp;vis=1&amp;pid=29020831d&amp;color=0,0,0&amp;vtp=1&amp;vaab=1&amp;bbb=1"/>
          <p:cNvSpPr/>
          <p:nvPr/>
        </p:nvSpPr>
        <p:spPr>
          <a:xfrm>
            <a:off x="1959165" y="410665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54_1#01f747a56?vcp=1&amp;vis=1&amp;pid=8a5c21e4a&amp;color=0,0,0&amp;vtp=1&amp;vaab=1&amp;bbb=1&amp;hb=1"/>
              <p:cNvSpPr/>
              <p:nvPr/>
            </p:nvSpPr>
            <p:spPr>
              <a:xfrm>
                <a:off x="644271" y="329261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（2）闭合开关前，应将滑动变阻器的滑片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移至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54_1#01f747a56?vcp=1&amp;vis=1&amp;pid=8a5c21e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71" y="3292615"/>
                <a:ext cx="11109960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3" t="-12" r="3" b="-78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255_1#f0c20da28?vcp=1&amp;vis=1&amp;pid=8a5c21e4a&amp;color=0,0,0&amp;vtp=1&amp;vaab=1&amp;bbb=1&amp;hb=1"/>
              <p:cNvSpPr/>
              <p:nvPr/>
            </p:nvSpPr>
            <p:spPr>
              <a:xfrm>
                <a:off x="644271" y="44978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，发现电流表无示数、电压表有示数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，则电路故障可能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255_1#f0c20da28?vcp=1&amp;vis=1&amp;pid=8a5c21e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71" y="44978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99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55_2#f0c20da28.choices?vcp=1&amp;vis=1&amp;pid=8a5c21e4a&amp;color=0,0,0&amp;vtp=1&amp;vaab=1&amp;bbb=1"/>
              <p:cNvSpPr/>
              <p:nvPr/>
            </p:nvSpPr>
            <p:spPr>
              <a:xfrm>
                <a:off x="644271" y="5768263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55_2#f0c20da28.choices?vcp=1&amp;vis=1&amp;pid=8a5c21e4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71" y="5768263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01" r="3" b="-12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253_2#5c9ec4941?iti=105&amp;vcp=1&amp;vis=1&amp;pid=8a5c21e4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5086" y="536080"/>
            <a:ext cx="5382455" cy="263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253_3#5c9ec4941?iti=105&amp;vcp=1&amp;vis=1&amp;pid=8a5c21e4a&amp;color=0,0,0&amp;vtp=1&amp;vaab=1&amp;bbb=1"/>
          <p:cNvSpPr/>
          <p:nvPr/>
        </p:nvSpPr>
        <p:spPr>
          <a:xfrm>
            <a:off x="5162900" y="297362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56_1#c66736950?sp=1&amp;vcp=1&amp;vis=1&amp;pid=8a5c21e4a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4）排除电路故障，移动滑动变阻器的滑片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测得多组数据。进行实验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④时，电压表、电流表的示数如图30-12乙所示，请将数据记录在下表内</a:t>
                </a:r>
                <a:r>
                  <a:rPr lang="zh-CN" altLang="en-US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QB_7_BD.256_1#c66736950?sp=1&amp;vcp=1&amp;vis=1&amp;pid=8a5c21e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219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57_1#8a5c21e4a?iti=106&amp;vcp=1&amp;vis=1&amp;pid=8a5c21e4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4634" y="1887774"/>
            <a:ext cx="5533435" cy="271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57_2#8a5c21e4a?iti=106&amp;vcp=1&amp;vis=1&amp;pid=8a5c21e4a&amp;color=0,0,0&amp;vtp=1&amp;vaab=1&amp;bbb=1"/>
          <p:cNvSpPr/>
          <p:nvPr/>
        </p:nvSpPr>
        <p:spPr>
          <a:xfrm>
            <a:off x="8385240" y="5235937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7_BD.258_1#c66736950?colgroup=6,6,6,6,2&amp;vcp=1&amp;vis=1&amp;pid=8a5c21e4a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301372" y="2499372"/>
              <a:ext cx="5366003" cy="2627160"/>
            </p:xfrm>
            <a:graphic>
              <a:graphicData uri="http://schemas.openxmlformats.org/drawingml/2006/table">
                <a:tbl>
                  <a:tblPr/>
                  <a:tblGrid>
                    <a:gridCol w="10298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786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0487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763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7637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311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0338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0338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7_BD.258_1#c66736950?colgroup=6,6,6,6,2&amp;vcp=1&amp;vis=1&amp;pid=8a5c21e4a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301372" y="2499372"/>
              <a:ext cx="5366003" cy="2627160"/>
            </p:xfrm>
            <a:graphic>
              <a:graphicData uri="http://schemas.openxmlformats.org/drawingml/2006/table">
                <a:tbl>
                  <a:tblPr/>
                  <a:tblGrid>
                    <a:gridCol w="1029828"/>
                    <a:gridCol w="1078625"/>
                    <a:gridCol w="904875"/>
                    <a:gridCol w="876300"/>
                    <a:gridCol w="1476375"/>
                  </a:tblGrid>
                  <a:tr h="7311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0391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032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QB_7_BD.260_1#2e5d9e793?vcp=1&amp;vis=1&amp;pid=8a5c21e4a&amp;color=0,0,0&amp;vtp=1&amp;vaab=1&amp;bbb=1"/>
          <p:cNvSpPr/>
          <p:nvPr/>
        </p:nvSpPr>
        <p:spPr>
          <a:xfrm>
            <a:off x="539496" y="57139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（5）分析实验数据，可得探究结论：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dad8133?vcp=1&amp;pid=8a5c21e4a&amp;color=0,0,0&amp;vtp=1&amp;vaab=1&amp;bt=1&amp;bbb=1&amp;hb=1"/>
          <p:cNvSpPr/>
          <p:nvPr/>
        </p:nvSpPr>
        <p:spPr>
          <a:xfrm>
            <a:off x="539496" y="6303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（二）小华利用如图30-12甲所示的电路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，附加数个阻值不同的定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值电阻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，探究“电流与电阻的关系”，测得实验数据如下表所示。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" name="P_7_BD#4bdad8133?colgroup=7,4,4,4,7&amp;vcp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59197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1" name="P_7_BD#4bdad8133?colgroup=7,4,4,4,7&amp;vcp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59197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/>
                    <a:gridCol w="1856232"/>
                    <a:gridCol w="1856232"/>
                    <a:gridCol w="1856232"/>
                    <a:gridCol w="2752344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61_1#a09f88f90?vcp=1&amp;vis=1&amp;pid=8a5c21e4a&amp;color=0,0,0&amp;vtp=1&amp;vaab=1&amp;bbb=1&amp;hb=1"/>
              <p:cNvSpPr/>
              <p:nvPr/>
            </p:nvSpPr>
            <p:spPr>
              <a:xfrm>
                <a:off x="539496" y="380069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（6）小华完成实验①后，进行实验②，具体操作为：首先，断开开关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将定值电阻由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；接着，闭合开关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，调节滑动变阻器的滑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时，眼睛应观察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表直至其示数为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261_1#a09f88f90?vcp=1&amp;vis=1&amp;pid=8a5c21e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0069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-3300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262_1#421022d2c?vcp=1&amp;vis=1&amp;pid=8a5c21e4a&amp;color=0,0,0&amp;vtp=1&amp;vaab=1&amp;bbb=1"/>
          <p:cNvSpPr/>
          <p:nvPr/>
        </p:nvSpPr>
        <p:spPr>
          <a:xfrm>
            <a:off x="539496" y="56548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（7）分析实验数据，可得探究结论：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8a5c21e4a?vcp=1&amp;vis=1&amp;pid=293f7ba3a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探究通电导体中的电流与电阻的关系”实验中，须保持电阻两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端的电压不变，由此可知滑动变阻器两端的电压也必须保持不变；更换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不同阻值的电阻后，可根据串联电路的分压原理对滑动变阻器进行调节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pic>
        <p:nvPicPr>
          <p:cNvPr id="3" name="QO_7_EX.1_1#8a5c21e4a?iti=108&amp;vcp=1&amp;vis=1&amp;pid=293f7ba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0877" y="2189144"/>
            <a:ext cx="7367198" cy="361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EX.1_1#8a5c21e4a?iti=108&amp;vcp=1&amp;vis=1&amp;pid=293f7ba3a&amp;color=0,0,0&amp;vtp=1&amp;vaab=1&amp;bbb=1"/>
          <p:cNvSpPr/>
          <p:nvPr/>
        </p:nvSpPr>
        <p:spPr>
          <a:xfrm>
            <a:off x="5461064" y="5927960"/>
            <a:ext cx="12668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64_1#5c9ec4941?sp=1&amp;vcp=1&amp;vis=1&amp;pid=8a5c21e4a&amp;color=0,0,0&amp;vtp=1&amp;vaab=1&amp;bt=1&amp;bbb=1&amp;hb=1"/>
              <p:cNvSpPr/>
              <p:nvPr/>
            </p:nvSpPr>
            <p:spPr>
              <a:xfrm>
                <a:off x="539496" y="76473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1）请在图30-12甲中以笔画线代替导线完成电路连接，要求：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电压表均使用大量程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（测量时再选择合适的量程），电压表测量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QO_7_BD.264_1#5c9ec4941?sp=1&amp;vcp=1&amp;vis=1&amp;pid=8a5c21e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6473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-2757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64_2#5c9ec4941?iti=109&amp;htil=37&amp;vcp=1&amp;vis=1&amp;pid=8a5c21e4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1268" y="1966087"/>
            <a:ext cx="429768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64_3#5c9ec4941?iti=109&amp;htil=37&amp;vcp=1&amp;vis=1&amp;pid=8a5c21e4a&amp;color=0,0,0&amp;vtp=1&amp;vaab=1&amp;bbb=1"/>
          <p:cNvSpPr/>
          <p:nvPr/>
        </p:nvSpPr>
        <p:spPr>
          <a:xfrm>
            <a:off x="2516695" y="4168775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图30-12</a:t>
            </a:r>
            <a:endParaRPr lang="en-US" altLang="zh-CN" sz="2800" dirty="0"/>
          </a:p>
        </p:txBody>
      </p:sp>
      <p:sp>
        <p:nvSpPr>
          <p:cNvPr id="5" name="QO_7_AN.1_1#5c9ec4941?htil=37&amp;vcp=1&amp;vis=1&amp;pid=8a5c21e4a&amp;color=0,0,0&amp;vtp=1&amp;vaab=1&amp;bt=1&amp;bbb=1"/>
          <p:cNvSpPr/>
          <p:nvPr/>
        </p:nvSpPr>
        <p:spPr>
          <a:xfrm>
            <a:off x="7340726" y="1928431"/>
            <a:ext cx="413689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如答图30-4所示</a:t>
            </a:r>
            <a:endParaRPr lang="en-US" altLang="zh-CN" sz="2800" dirty="0"/>
          </a:p>
        </p:txBody>
      </p:sp>
      <p:pic>
        <p:nvPicPr>
          <p:cNvPr id="6" name="QO_7_AN.1_1#5c9ec4941?iti=110&amp;htil=37&amp;vcp=1&amp;vis=1&amp;pid=8a5c21e4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59014" y="2609088"/>
            <a:ext cx="4297680" cy="27249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5c9ec4941?iti=110&amp;htil=37&amp;vcp=1&amp;vis=1&amp;pid=8a5c21e4a&amp;color=0,0,0&amp;vtp=1&amp;vaab=1&amp;bbb=1"/>
          <p:cNvSpPr/>
          <p:nvPr/>
        </p:nvSpPr>
        <p:spPr>
          <a:xfrm>
            <a:off x="8792401" y="526729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p:sp>
        <p:nvSpPr>
          <p:cNvPr id="8" name="QO_7_AS.1_1#5c9ec4941?vcp=1&amp;vis=1&amp;pid=8a5c21e4a&amp;color=0,0,0&amp;vtp=1&amp;vaab=1&amp;bt=1&amp;bbb=1&amp;hb=1"/>
          <p:cNvSpPr/>
          <p:nvPr/>
        </p:nvSpPr>
        <p:spPr>
          <a:xfrm>
            <a:off x="525780" y="5164455"/>
            <a:ext cx="81610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将电流表和电阻串联在电路中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电压表和电阻并联，电流表、电压表均使用大量程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67_1#01f747a56?vcp=1&amp;vis=1&amp;pid=8a5c21e4a&amp;color=0,0,0&amp;vtp=1&amp;vaab=1&amp;bt=1&amp;bbb=1"/>
              <p:cNvSpPr/>
              <p:nvPr/>
            </p:nvSpPr>
            <p:spPr>
              <a:xfrm>
                <a:off x="539496" y="99615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2）闭合开关前，应将滑动变阻器的滑片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移至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B_7_BD.267_1#01f747a56?vcp=1&amp;vis=1&amp;pid=8a5c21e4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615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-3249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269_1#01f747a56.blank?vcp=1&amp;vis=1&amp;pid=8a5c21e4a&amp;color=0,0,0&amp;vpa=66&amp;vtp=1&amp;vaab=1"/>
          <p:cNvSpPr/>
          <p:nvPr/>
        </p:nvSpPr>
        <p:spPr>
          <a:xfrm>
            <a:off x="7913401" y="944721"/>
            <a:ext cx="4826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01f747a56?vcp=1&amp;vis=1&amp;pid=8a5c21e4a&amp;color=0,0,0&amp;vtp=1&amp;vaab=1&amp;bbb=1&amp;hb=1"/>
              <p:cNvSpPr/>
              <p:nvPr/>
            </p:nvSpPr>
            <p:spPr>
              <a:xfrm>
                <a:off x="539496" y="155533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为了保护电路，应将滑动变阻器的滑片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移至阻值最大处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01f747a56?vcp=1&amp;vis=1&amp;pid=8a5c21e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5337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7_AN.1_1#5c9ec4941?iti=110&amp;htil=37&amp;vcp=1&amp;vis=1&amp;pid=8a5c21e4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15721" y="2577751"/>
            <a:ext cx="4297680" cy="272491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AN.1_1#5c9ec4941?iti=110&amp;htil=37&amp;vcp=1&amp;vis=1&amp;pid=8a5c21e4a&amp;color=0,0,0&amp;vtp=1&amp;vaab=1&amp;bbb=1"/>
          <p:cNvSpPr/>
          <p:nvPr/>
        </p:nvSpPr>
        <p:spPr>
          <a:xfrm>
            <a:off x="5028502" y="552446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70_1#f0c20da28?vcp=1&amp;vis=1&amp;pid=8a5c21e4a&amp;color=0,0,0&amp;vtp=1&amp;vaab=1&amp;bt=1&amp;bbb=1&amp;hb=1"/>
              <p:cNvSpPr/>
              <p:nvPr/>
            </p:nvSpPr>
            <p:spPr>
              <a:xfrm>
                <a:off x="463296" y="7874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，发现电流表无示数、电压表有示数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，则电路故障可能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270_1#f0c20da28?vcp=1&amp;vis=1&amp;pid=8a5c21e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96" y="7874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99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72_1#f0c20da28.blank?vcp=1&amp;vis=1&amp;pid=8a5c21e4a&amp;color=0,0,0&amp;vpa=67&amp;vtp=1&amp;vaab=1"/>
          <p:cNvSpPr/>
          <p:nvPr/>
        </p:nvSpPr>
        <p:spPr>
          <a:xfrm>
            <a:off x="803815" y="13837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70_2#f0c20da28.choices?vcp=1&amp;vis=1&amp;pid=8a5c21e4a&amp;color=0,0,0&amp;vtp=1&amp;vaab=1&amp;bbb=1"/>
              <p:cNvSpPr/>
              <p:nvPr/>
            </p:nvSpPr>
            <p:spPr>
              <a:xfrm>
                <a:off x="463296" y="205914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70_2#f0c20da28.choices?vcp=1&amp;vis=1&amp;pid=8a5c21e4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96" y="2059146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7"/>
          <p:cNvGrpSpPr/>
          <p:nvPr/>
        </p:nvGrpSpPr>
        <p:grpSpPr>
          <a:xfrm>
            <a:off x="463296" y="2615533"/>
            <a:ext cx="11109960" cy="4131342"/>
            <a:chOff x="463296" y="2615533"/>
            <a:chExt cx="11109960" cy="41313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QC_7_AS.1_1#f0c20da28?vcp=1&amp;vis=1&amp;pid=8a5c21e4a&amp;color=0,0,0&amp;vtp=1&amp;vaab=1&amp;bbb=1&amp;hb=1"/>
                <p:cNvSpPr/>
                <p:nvPr/>
              </p:nvSpPr>
              <p:spPr>
                <a:xfrm>
                  <a:off x="463296" y="2615533"/>
                  <a:ext cx="11109960" cy="120135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5100"/>
                    </a:lnSpc>
                  </a:pPr>
                  <a:r>
                    <a:rPr lang="en-US" altLang="zh-CN" sz="2800" b="1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【解析】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闭合开关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S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，发现电流表无示数，可能是电路中出现断路</a:t>
                  </a:r>
                  <a:r>
                    <a:rPr lang="en-US" altLang="zh-CN" sz="2800" b="0" i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，电</a:t>
                  </a:r>
                </a:p>
                <a:p>
                  <a:pPr latinLnBrk="1">
                    <a:lnSpc>
                      <a:spcPts val="4900"/>
                    </a:lnSpc>
                  </a:pPr>
                  <a:r>
                    <a:rPr lang="en-US" altLang="zh-CN" sz="2800" b="0" i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压表有示数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，可能是与电压表并联的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0</m:t>
                          </m:r>
                        </m:sub>
                      </m:sSub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处发生断路，故选B。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5" name="QC_7_AS.1_1#f0c20da28?vcp=1&amp;vis=1&amp;pid=8a5c21e4a&amp;color=0,0,0&amp;vtp=1&amp;vaab=1&amp;bbb=1&amp;hb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3296" y="2615533"/>
                  <a:ext cx="11109960" cy="1201357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6" name="QO_7_AN.1_1#5c9ec4941?iti=110&amp;htil=37&amp;vcp=1&amp;vis=1&amp;pid=8a5c21e4a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539489" y="3816890"/>
              <a:ext cx="3575686" cy="226713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7_AN.1_1#5c9ec4941?iti=110&amp;htil=37&amp;vcp=1&amp;vis=1&amp;pid=8a5c21e4a&amp;color=0,0,0&amp;vtp=1&amp;vaab=1&amp;bbb=1"/>
            <p:cNvSpPr/>
            <p:nvPr/>
          </p:nvSpPr>
          <p:spPr>
            <a:xfrm>
              <a:off x="6230176" y="5751195"/>
              <a:ext cx="10890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图30-4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73_1#c66736950?sp=1&amp;vcp=1&amp;vis=1&amp;pid=8a5c21e4a&amp;color=0,0,0&amp;vtp=1&amp;vaab=1&amp;bt=1&amp;bbb=1&amp;hb=1"/>
              <p:cNvSpPr/>
              <p:nvPr/>
            </p:nvSpPr>
            <p:spPr>
              <a:xfrm>
                <a:off x="444246" y="41030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4）排除电路故障，移动滑动变阻器的滑片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测得多组数据。进行实验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④时，电压表、电流表的示数如图30-12乙所示，请将数据记录在下表内</a:t>
                </a:r>
                <a:r>
                  <a:rPr lang="zh-CN" altLang="en-US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273_1#c66736950?sp=1&amp;vcp=1&amp;vis=1&amp;pid=8a5c21e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46" y="41030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219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" name="QB_7_BD.273_2#c66736950?colgroup=5,5,5,5,5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444247" y="1743678"/>
              <a:ext cx="8833104" cy="1708722"/>
            </p:xfrm>
            <a:graphic>
              <a:graphicData uri="http://schemas.openxmlformats.org/drawingml/2006/table">
                <a:tbl>
                  <a:tblPr/>
                  <a:tblGrid>
                    <a:gridCol w="1772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8" name="QB_7_BD.273_2#c66736950?colgroup=5,5,5,5,5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444247" y="1743678"/>
              <a:ext cx="8833104" cy="1708722"/>
            </p:xfrm>
            <a:graphic>
              <a:graphicData uri="http://schemas.openxmlformats.org/drawingml/2006/table">
                <a:tbl>
                  <a:tblPr/>
                  <a:tblGrid>
                    <a:gridCol w="1772432"/>
                    <a:gridCol w="1765168"/>
                    <a:gridCol w="1765168"/>
                    <a:gridCol w="1765168"/>
                    <a:gridCol w="1765168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275_1#c66736950.blank?vcp=1&amp;vis=1&amp;pid=8a5c21e4a&amp;color=0,0,0&amp;vpa=68&amp;vtp=1&amp;vaab=1&amp;bbb=1"/>
          <p:cNvSpPr/>
          <p:nvPr/>
        </p:nvSpPr>
        <p:spPr>
          <a:xfrm>
            <a:off x="7967090" y="2320007"/>
            <a:ext cx="7032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76_1#c66736950.blank?vcp=1&amp;vis=1&amp;pid=8a5c21e4a&amp;color=0,0,0&amp;vpa=69&amp;vtp=1&amp;vaab=1&amp;bbb=1"/>
              <p:cNvSpPr/>
              <p:nvPr/>
            </p:nvSpPr>
            <p:spPr>
              <a:xfrm>
                <a:off x="8031384" y="2956117"/>
                <a:ext cx="64770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76_1#c66736950.blank?vcp=1&amp;vis=1&amp;pid=8a5c21e4a&amp;color=0,0,0&amp;vpa=6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1384" y="2956117"/>
                <a:ext cx="64770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83" t="-48" r="83" b="-7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c66736950?vcp=1&amp;vis=1&amp;pid=8a5c21e4a&amp;color=0,0,0&amp;vtp=1&amp;vaab=1&amp;bbb=1&amp;hb=1"/>
              <p:cNvSpPr/>
              <p:nvPr/>
            </p:nvSpPr>
            <p:spPr>
              <a:xfrm>
                <a:off x="444246" y="358517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由题图乙可知，电压表的量程是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分度值是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电压表的示数是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电流表的量程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，分度值是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电流表的示数是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S.1_1#c66736950?vcp=1&amp;vis=1&amp;pid=8a5c21e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46" y="3585178"/>
                <a:ext cx="11109960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33" r="3" b="-5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7_BD.264_2#5c9ec4941?iti=109&amp;htil=37&amp;vcp=1&amp;vis=1&amp;pid=8a5c21e4a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138"/>
          <a:stretch>
            <a:fillRect/>
          </a:stretch>
        </p:blipFill>
        <p:spPr>
          <a:xfrm>
            <a:off x="9277352" y="2039747"/>
            <a:ext cx="2609848" cy="341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BD.264_3#5c9ec4941?iti=109&amp;htil=37&amp;vcp=1&amp;vis=1&amp;pid=8a5c21e4a&amp;color=0,0,0&amp;vtp=1&amp;vaab=1&amp;bbb=1"/>
          <p:cNvSpPr/>
          <p:nvPr/>
        </p:nvSpPr>
        <p:spPr>
          <a:xfrm>
            <a:off x="10117645" y="5592066"/>
            <a:ext cx="1266825" cy="1028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7_1#2e5d9e793?vcp=1&amp;vis=1&amp;pid=8a5c21e4a&amp;color=0,0,0&amp;vtp=1&amp;vaab=1&amp;bt=1&amp;bbb=1&amp;hb=1"/>
          <p:cNvSpPr/>
          <p:nvPr/>
        </p:nvSpPr>
        <p:spPr>
          <a:xfrm>
            <a:off x="387096" y="34805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（5）分析实验数据，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可得探究结论：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79_1#2e5d9e793.blank?vcp=1&amp;vis=1&amp;pid=8a5c21e4a&amp;color=0,0,0&amp;vpa=70&amp;vtp=1&amp;vaab=1&amp;bbb=1&amp;hb=1"/>
          <p:cNvSpPr/>
          <p:nvPr/>
        </p:nvSpPr>
        <p:spPr>
          <a:xfrm>
            <a:off x="387096" y="345008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电阻一定时，通过导体的电流与导体两端的电压成正比</a:t>
            </a:r>
            <a:endParaRPr lang="en-US" altLang="zh-CN" sz="2800" dirty="0"/>
          </a:p>
        </p:txBody>
      </p:sp>
      <p:sp>
        <p:nvSpPr>
          <p:cNvPr id="4" name="QB_7_AS.1_1#2e5d9e793?vcp=1&amp;vis=1&amp;pid=8a5c21e4a&amp;color=0,0,0&amp;vtp=1&amp;vaab=1&amp;bbb=1&amp;hb=1"/>
          <p:cNvSpPr/>
          <p:nvPr/>
        </p:nvSpPr>
        <p:spPr>
          <a:xfrm>
            <a:off x="387096" y="47554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由表中数据可知，电压增大几倍，对应的电流也增大几倍，可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以得出电阻一定时，通过导体的电流与导体两端的电压成正比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7_BD.273_2#c66736950?colgroup=5,5,5,5,5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1091947" y="1353153"/>
              <a:ext cx="8833104" cy="1708722"/>
            </p:xfrm>
            <a:graphic>
              <a:graphicData uri="http://schemas.openxmlformats.org/drawingml/2006/table">
                <a:tbl>
                  <a:tblPr/>
                  <a:tblGrid>
                    <a:gridCol w="1772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651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7_BD.273_2#c66736950?colgroup=5,5,5,5,5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1091947" y="1353153"/>
              <a:ext cx="8833104" cy="1708722"/>
            </p:xfrm>
            <a:graphic>
              <a:graphicData uri="http://schemas.openxmlformats.org/drawingml/2006/table">
                <a:tbl>
                  <a:tblPr/>
                  <a:tblGrid>
                    <a:gridCol w="1772432"/>
                    <a:gridCol w="1765168"/>
                    <a:gridCol w="1765168"/>
                    <a:gridCol w="1765168"/>
                    <a:gridCol w="1765168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QB_7_AN.275_1#c66736950.blank?vcp=1&amp;vis=1&amp;pid=8a5c21e4a&amp;color=0,0,0&amp;vpa=68&amp;vtp=1&amp;vaab=1&amp;bbb=1"/>
          <p:cNvSpPr/>
          <p:nvPr/>
        </p:nvSpPr>
        <p:spPr>
          <a:xfrm>
            <a:off x="8614790" y="1929482"/>
            <a:ext cx="703263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276_1#c66736950.blank?vcp=1&amp;vis=1&amp;pid=8a5c21e4a&amp;color=0,0,0&amp;vpa=69&amp;vtp=1&amp;vaab=1&amp;bbb=1"/>
              <p:cNvSpPr/>
              <p:nvPr/>
            </p:nvSpPr>
            <p:spPr>
              <a:xfrm>
                <a:off x="8679084" y="2565592"/>
                <a:ext cx="64770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276_1#c66736950.blank?vcp=1&amp;vis=1&amp;pid=8a5c21e4a&amp;color=0,0,0&amp;vpa=6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084" y="2565592"/>
                <a:ext cx="64770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83" t="-48" r="83" b="-7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dad8133?vcp=1&amp;vis=1&amp;pid=8a5c21e4a&amp;color=0,0,0&amp;vtp=1&amp;vaab=1&amp;bt=1&amp;bbb=1&amp;hb=1"/>
          <p:cNvSpPr/>
          <p:nvPr/>
        </p:nvSpPr>
        <p:spPr>
          <a:xfrm>
            <a:off x="539496" y="9174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（二）小华利用如图30-12甲所示的电路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，附加数个阻值不同的定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值电阻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，探究“电流与电阻的关系”，测得实验数据如下表所示。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" name="P_7_BD#4bdad8133?colgroup=7,4,4,4,7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46217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0" name="P_7_BD#4bdad8133?colgroup=7,4,4,4,7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46217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/>
                    <a:gridCol w="1856232"/>
                    <a:gridCol w="1856232"/>
                    <a:gridCol w="1856232"/>
                    <a:gridCol w="2752344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80_1#a09f88f90?vcp=1&amp;vis=1&amp;pid=8a5c21e4a&amp;color=0,0,0&amp;vtp=1&amp;vaab=1&amp;bbb=1&amp;hb=1"/>
              <p:cNvSpPr/>
              <p:nvPr/>
            </p:nvSpPr>
            <p:spPr>
              <a:xfrm>
                <a:off x="539496" y="408771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（6）小华完成实验①后，进行实验②，具体操作为：首先，断开开关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将定值电阻由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换成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；接着，闭合开关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，调节滑动变阻器的滑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，眼睛应观察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表直至其示数为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80_1#a09f88f90?vcp=1&amp;vis=1&amp;pid=8a5c21e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8771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-3300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9_1#2dae336cf?iti=5&amp;htil=2&amp;vcp=1&amp;vis=1&amp;pid=9a4d86f1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0130" y="635635"/>
            <a:ext cx="6104255" cy="4692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9_2#2dae336cf?iti=5&amp;htil=2&amp;vcp=1&amp;vis=1&amp;pid=9a4d86f11&amp;color=0,0,0&amp;vtp=1&amp;vaab=1&amp;bbb=1"/>
          <p:cNvSpPr/>
          <p:nvPr/>
        </p:nvSpPr>
        <p:spPr>
          <a:xfrm>
            <a:off x="8843010" y="5527675"/>
            <a:ext cx="1089025" cy="6051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9_3#2dae336cf?htil=2&amp;sp=1&amp;vcp=1&amp;vis=1&amp;pid=9a4d86f11&amp;color=0,0,0&amp;vtp=1&amp;vaab=1&amp;bt=1&amp;bbb=1&amp;hb=1&amp;hs=1"/>
          <p:cNvSpPr/>
          <p:nvPr/>
        </p:nvSpPr>
        <p:spPr>
          <a:xfrm>
            <a:off x="525526" y="365982"/>
            <a:ext cx="65928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（1）如图30-1甲所示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，小红同学用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自制的刻度尺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（刻度准确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）来测量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大拇指和食指之间的距离，她的刻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度尺存在的缺陷是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，测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得大拇指和食指之间的距离是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11_1#2dae336cf.blank?vcp=1&amp;vis=1&amp;pid=9a4d86f11&amp;color=0,0,0&amp;vpa=1&amp;vtp=1&amp;vaab=1&amp;bbb=1"/>
          <p:cNvSpPr/>
          <p:nvPr/>
        </p:nvSpPr>
        <p:spPr>
          <a:xfrm>
            <a:off x="3420650" y="2292572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漏标单位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2_1#2dae336cf.blank?vcp=1&amp;vis=1&amp;pid=9a4d86f11&amp;color=0,0,0&amp;vpa=2&amp;vtp=1&amp;vaab=1&amp;bbb=1"/>
              <p:cNvSpPr/>
              <p:nvPr/>
            </p:nvSpPr>
            <p:spPr>
              <a:xfrm>
                <a:off x="4921949" y="3035331"/>
                <a:ext cx="13747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0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17.0 </m:t>
                    </m:r>
                    <m:r>
                      <m:rPr>
                        <m:sty m:val="p"/>
                      </m:rPr>
                      <a:rPr lang="en-US" altLang="zh-CN" sz="20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0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000" dirty="0"/>
              </a:p>
            </p:txBody>
          </p:sp>
        </mc:Choice>
        <mc:Fallback xmlns="">
          <p:sp>
            <p:nvSpPr>
              <p:cNvPr id="6" name="QB_6_AN.12_1#2dae336cf.blank?vcp=1&amp;vis=1&amp;pid=9a4d86f11&amp;color=0,0,0&amp;vpa=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49" y="3035331"/>
                <a:ext cx="13747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5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2dae336cf?htil=2&amp;vcp=1&amp;vis=1&amp;pid=9a4d86f11&amp;color=0,0,0&amp;vtp=1&amp;vaab=1&amp;bbb=1&amp;hb=1&amp;hs=1"/>
              <p:cNvSpPr/>
              <p:nvPr/>
            </p:nvSpPr>
            <p:spPr>
              <a:xfrm>
                <a:off x="539496" y="3865784"/>
                <a:ext cx="659282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刻度尺上应有数字、刻度、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题图甲中刻度尺没有标单位。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图中大拇指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和食指之间的距离，起点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终点应为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因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此这个距离为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=17.0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6_AS.1_1#2dae336cf?htil=2&amp;vcp=1&amp;vis=1&amp;pid=9a4d86f1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65784"/>
                <a:ext cx="6592824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6" t="-45" r="-6829" b="-775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a09f88f90?vcp=1&amp;vis=1&amp;pid=8a5c21e4a&amp;color=0,0,0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【解析】(6)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探究电流与电阻的关系时，要控制电阻两端的电压不变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二个表可知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，电阻两端的电压始终保持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将定值电阻由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，接着闭合开关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，调节滑动变阻器的滑片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时，眼睛应观察电压表的示数直到电压表的示数是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a09f88f90?vcp=1&amp;vis=1&amp;pid=8a5c21e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3906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6870" y="856615"/>
            <a:ext cx="8159750" cy="13284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bdad8133?vcp=1&amp;vis=1&amp;pid=8a5c21e4a&amp;color=0,0,0&amp;vtp=1&amp;vaab=1&amp;bt=1&amp;bbb=1&amp;hb=1"/>
          <p:cNvSpPr/>
          <p:nvPr/>
        </p:nvSpPr>
        <p:spPr>
          <a:xfrm>
            <a:off x="539496" y="9174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（二）小华利用如图30-12甲所示的电路，附加数个阻值不同的定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值电阻，探究“电流与电阻的关系”，测得实验数据如下表所示。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" name="P_7_BD#4bdad8133?colgroup=7,4,4,4,7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46217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0" name="P_7_BD#4bdad8133?colgroup=7,4,4,4,7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46217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/>
                    <a:gridCol w="1856232"/>
                    <a:gridCol w="1856232"/>
                    <a:gridCol w="1856232"/>
                    <a:gridCol w="2752344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80_1#a09f88f90?vcp=1&amp;vis=1&amp;pid=8a5c21e4a&amp;color=0,0,0&amp;vtp=1&amp;vaab=1&amp;bbb=1&amp;hb=1"/>
              <p:cNvSpPr/>
              <p:nvPr/>
            </p:nvSpPr>
            <p:spPr>
              <a:xfrm>
                <a:off x="539496" y="408771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（6）小华完成实验①后，进行实验②，具体操作为：首先，断开开关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将定值电阻由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换成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；接着，闭合开关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，调节滑动变阻器的滑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，眼睛应观察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表直至其示数为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280_1#a09f88f90?vcp=1&amp;vis=1&amp;pid=8a5c21e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8771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-3300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281_1#a09f88f90.blank?vcp=1&amp;vis=1&amp;pid=8a5c21e4a&amp;color=0,0,0&amp;vpa=71&amp;vtp=1&amp;vaab=1&amp;bbb=1"/>
          <p:cNvSpPr/>
          <p:nvPr/>
        </p:nvSpPr>
        <p:spPr>
          <a:xfrm>
            <a:off x="3623977" y="533168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82_1#a09f88f90.blank?vcp=1&amp;vis=1&amp;pid=8a5c21e4a&amp;color=0,0,0&amp;vpa=72&amp;vtp=1&amp;vaab=1&amp;bbb=1"/>
              <p:cNvSpPr/>
              <p:nvPr/>
            </p:nvSpPr>
            <p:spPr>
              <a:xfrm>
                <a:off x="7193470" y="5460650"/>
                <a:ext cx="6699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82_1#a09f88f90.blank?vcp=1&amp;vis=1&amp;pid=8a5c21e4a&amp;color=0,0,0&amp;vpa=7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3470" y="5460650"/>
                <a:ext cx="66992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28" t="-71" r="28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84_1#421022d2c?vcp=1&amp;vis=1&amp;pid=8a5c21e4a&amp;color=0,0,0&amp;vtp=1&amp;vaab=1&amp;bt=1&amp;bbb=1&amp;hb=1"/>
          <p:cNvSpPr/>
          <p:nvPr/>
        </p:nvSpPr>
        <p:spPr>
          <a:xfrm>
            <a:off x="407611" y="62159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（7）分析实验数据，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可得探究结论：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86_1#421022d2c.blank?vcp=1&amp;vis=1&amp;pid=8a5c21e4a&amp;color=0,0,0&amp;vpa=73&amp;vtp=1&amp;vaab=1&amp;bbb=1&amp;hb=1"/>
          <p:cNvSpPr/>
          <p:nvPr/>
        </p:nvSpPr>
        <p:spPr>
          <a:xfrm>
            <a:off x="407611" y="591117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电压一定时，通过导体的电流与导体的电阻成反比</a:t>
            </a:r>
            <a:endParaRPr lang="en-US" altLang="zh-CN" sz="2800" dirty="0"/>
          </a:p>
        </p:txBody>
      </p:sp>
      <p:sp>
        <p:nvSpPr>
          <p:cNvPr id="4" name="QB_7_AS.1_1#421022d2c?vcp=1&amp;vis=1&amp;pid=8a5c21e4a&amp;color=0,0,0&amp;vtp=1&amp;vaab=1&amp;bbb=1&amp;hb=1"/>
          <p:cNvSpPr/>
          <p:nvPr/>
        </p:nvSpPr>
        <p:spPr>
          <a:xfrm>
            <a:off x="407611" y="18964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由表中数据可知电流与电阻之积（电压）为一定值，故根据已测</a:t>
            </a:r>
            <a:endParaRPr lang="en-US" altLang="zh-CN" sz="2800" b="0" i="0" spc="-1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数据可得探究结论：电压一定时，通过导体的电流与导体的电阻成反比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P_7_BD#4bdad8133?colgroup=7,4,4,4,7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45592" y="3346476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P_7_BD#4bdad8133?colgroup=7,4,4,4,7&amp;vcp=1&amp;vis=1&amp;pid=8a5c21e4a&amp;color=0,0,0&amp;vtp=1&amp;vaab=1&amp;bbb=1"/>
              <p:cNvGraphicFramePr>
                <a:graphicFrameLocks noGrp="1"/>
              </p:cNvGraphicFramePr>
              <p:nvPr/>
            </p:nvGraphicFramePr>
            <p:xfrm>
              <a:off x="545592" y="3346476"/>
              <a:ext cx="11100816" cy="1708722"/>
            </p:xfrm>
            <a:graphic>
              <a:graphicData uri="http://schemas.openxmlformats.org/drawingml/2006/table">
                <a:tbl>
                  <a:tblPr/>
                  <a:tblGrid>
                    <a:gridCol w="2779776"/>
                    <a:gridCol w="1856232"/>
                    <a:gridCol w="1856232"/>
                    <a:gridCol w="1856232"/>
                    <a:gridCol w="2752344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0.15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#a60d1cf93?vcp=1&amp;pid=293f7ba3a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237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6#a60d1cf93?vcp=1&amp;pid=293f7ba3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4daf39cb.fixed?vcp=1&amp;pid=7212bda1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实验探究题</a:t>
            </a:r>
            <a:endParaRPr lang="en-US" altLang="zh-CN" sz="4000" dirty="0"/>
          </a:p>
        </p:txBody>
      </p:sp>
      <p:sp>
        <p:nvSpPr>
          <p:cNvPr id="3" name="C_3_BD#f4daf39cb.fixed?vcp=1&amp;pid=7212bda1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实验探究题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d08ebcde?vcp=1&amp;pid=f4daf39cb&amp;color=68,178,231&amp;vtp=1&amp;vaab=1&amp;bt=1&amp;bbb=1"/>
          <p:cNvSpPr/>
          <p:nvPr/>
        </p:nvSpPr>
        <p:spPr>
          <a:xfrm>
            <a:off x="539750" y="554355"/>
            <a:ext cx="5263515" cy="10782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C_5_BD#f82423a00?sp=1&amp;vcp=1&amp;pid=1d08ebcde&amp;color=68,178,231&amp;vtp=1&amp;vaab=1&amp;bbb=1"/>
          <p:cNvSpPr/>
          <p:nvPr/>
        </p:nvSpPr>
        <p:spPr>
          <a:xfrm>
            <a:off x="539496" y="126585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一、组合型实验探究题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326_1#72edece6d?sp=1&amp;vcp=1&amp;vis=1&amp;pid=f82423a00&amp;color=0,0,0&amp;vtp=1&amp;vaab=1&amp;bbb=1"/>
              <p:cNvSpPr/>
              <p:nvPr/>
            </p:nvSpPr>
            <p:spPr>
              <a:xfrm>
                <a:off x="539496" y="1984493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（2024·陕西·中考）结合图B30-1中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的信息，完成下列填空。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（1）如图B30-1甲所示，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量筒中液体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的体积为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326_1#72edece6d?sp=1&amp;vcp=1&amp;vis=1&amp;pid=f82423a0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4493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471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BD.326_2#72edece6d?iti=126&amp;htil=40&amp;vcp=1&amp;vis=1&amp;pid=f82423a00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615" y="576580"/>
            <a:ext cx="5008245" cy="396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326_3#72edece6d?iti=126&amp;htil=40&amp;vcp=1&amp;vis=1&amp;pid=f82423a00&amp;color=0,0,0&amp;vtp=1&amp;vaab=1&amp;bbb=1"/>
          <p:cNvSpPr/>
          <p:nvPr/>
        </p:nvSpPr>
        <p:spPr>
          <a:xfrm>
            <a:off x="9522368" y="480636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</a:t>
            </a:r>
            <a:endParaRPr lang="en-US" altLang="zh-CN" sz="2800" dirty="0"/>
          </a:p>
        </p:txBody>
      </p:sp>
      <p:sp>
        <p:nvSpPr>
          <p:cNvPr id="8" name="QB_7_BD.328_1#b7c2fbcf3?htil=40&amp;vcp=1&amp;vis=1&amp;pid=72edece6d&amp;color=0,0,0&amp;vtp=1&amp;vaab=1&amp;bbb=1&amp;hb=1"/>
          <p:cNvSpPr/>
          <p:nvPr/>
        </p:nvSpPr>
        <p:spPr>
          <a:xfrm>
            <a:off x="539496" y="4379386"/>
            <a:ext cx="81198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（2）图B30-1乙是某固体熔化前后温度随时间变化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的图像，分析图像可知该固体是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体”或“非晶体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29_1#4b9c81ff1?vcp=1&amp;vis=1&amp;pid=72edece6d&amp;color=0,0,0&amp;vtp=1&amp;vaab=1&amp;bbb=1&amp;hb=1&amp;htil=1"/>
          <p:cNvSpPr/>
          <p:nvPr/>
        </p:nvSpPr>
        <p:spPr>
          <a:xfrm>
            <a:off x="452501" y="490147"/>
            <a:ext cx="808431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（3）如图B30-1丙所示，在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“探究动能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大小与哪些因素有关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量相同的小球从同一斜面的不同高度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由静止释放，比较纸盒被推动的距离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可知：质量相同的物体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，速度越大，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动能越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。如果要探究动能大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小与物体质量的关系，应该将质量不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同的小球从同一斜面的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选填“相同”或“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不同”）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高度由静止释放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，比较纸盒被推动的距离。</a:t>
            </a:r>
            <a:endParaRPr lang="en-US" altLang="zh-CN" sz="2800" spc="-50" dirty="0"/>
          </a:p>
        </p:txBody>
      </p:sp>
      <p:pic>
        <p:nvPicPr>
          <p:cNvPr id="3" name="QO_6_BD.326_2#72edece6d?iti=355&amp;htil=40&amp;vcp=1&amp;vis=1&amp;pid=f82423a00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6520" y="775970"/>
            <a:ext cx="5652770" cy="447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26_3#72edece6d?iti=355&amp;htil=40&amp;vcp=1&amp;vis=1&amp;pid=f82423a00&amp;color=0,0,0&amp;vtp=1&amp;vaab=1&amp;bbb=1"/>
          <p:cNvSpPr/>
          <p:nvPr/>
        </p:nvSpPr>
        <p:spPr>
          <a:xfrm>
            <a:off x="9363995" y="540906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30_1#1ba48fa10?iti=127&amp;htil=41&amp;vcp=1&amp;vis=1&amp;pid=72edece6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2935" y="631445"/>
            <a:ext cx="2534394" cy="200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30_2#1ba48fa10?iti=127&amp;htil=41&amp;vcp=1&amp;vis=1&amp;pid=72edece6d&amp;color=0,0,0&amp;vtp=1&amp;vaab=1&amp;bbb=1"/>
          <p:cNvSpPr/>
          <p:nvPr/>
        </p:nvSpPr>
        <p:spPr>
          <a:xfrm>
            <a:off x="9537351" y="2668779"/>
            <a:ext cx="1325562" cy="5446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30_3#1ba48fa10?htil=41&amp;vcp=1&amp;vis=1&amp;pid=72edece6d&amp;color=0,0,0&amp;vtp=1&amp;vaab=1&amp;bt=1&amp;bbb=1&amp;hb=1&amp;hs=1"/>
              <p:cNvSpPr/>
              <p:nvPr/>
            </p:nvSpPr>
            <p:spPr>
              <a:xfrm>
                <a:off x="539496" y="928434"/>
                <a:ext cx="8119872" cy="5401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（1）如图B30-1甲所示，量筒中液体的体积为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330_3#1ba48fa10?htil=41&amp;vcp=1&amp;vis=1&amp;pid=72edece6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8434"/>
                <a:ext cx="8119872" cy="540131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-7728" b="-15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1ba48fa10.blank?vcp=1&amp;vis=1&amp;pid=72edece6d&amp;color=0,0,0&amp;vpa=83&amp;vtp=1&amp;vaab=1&amp;bbb=1"/>
          <p:cNvSpPr/>
          <p:nvPr/>
        </p:nvSpPr>
        <p:spPr>
          <a:xfrm>
            <a:off x="7661814" y="929323"/>
            <a:ext cx="614363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endParaRPr lang="en-US" altLang="zh-CN" sz="2800" dirty="0"/>
          </a:p>
        </p:txBody>
      </p:sp>
      <p:sp>
        <p:nvSpPr>
          <p:cNvPr id="6" name="QB_7_BD.332_1#b7c2fbcf3?htil=41&amp;vcp=1&amp;vis=1&amp;pid=72edece6d&amp;color=0,0,0&amp;vtp=1&amp;vaab=1&amp;bbb=1&amp;hb=1&amp;hs=1"/>
          <p:cNvSpPr/>
          <p:nvPr/>
        </p:nvSpPr>
        <p:spPr>
          <a:xfrm>
            <a:off x="539496" y="1554607"/>
            <a:ext cx="8119872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B30-1乙是某固体熔化前后温度随时间变化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的图像，分析图像可知该固体是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晶体”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“非晶体”）。</a:t>
            </a:r>
            <a:endParaRPr lang="en-US" altLang="zh-CN" sz="2800" dirty="0"/>
          </a:p>
        </p:txBody>
      </p:sp>
      <p:sp>
        <p:nvSpPr>
          <p:cNvPr id="7" name="QB_7_AN.2_1#b7c2fbcf3.blank?vcp=1&amp;vis=1&amp;pid=72edece6d&amp;color=0,0,0&amp;vpa=84&amp;vtp=1&amp;vaab=1&amp;bbb=1"/>
          <p:cNvSpPr/>
          <p:nvPr/>
        </p:nvSpPr>
        <p:spPr>
          <a:xfrm>
            <a:off x="5528215" y="2150872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</a:t>
            </a:r>
            <a:endParaRPr lang="en-US" altLang="zh-CN" sz="2800" dirty="0"/>
          </a:p>
        </p:txBody>
      </p:sp>
      <p:sp>
        <p:nvSpPr>
          <p:cNvPr id="8" name="QB_7_BD.334_1#4b9c81ff1?vcp=1&amp;vis=1&amp;pid=72edece6d&amp;color=0,0,0&amp;vtp=1&amp;vaab=1&amp;bbb=1&amp;hb=1&amp;hs=1"/>
          <p:cNvSpPr/>
          <p:nvPr/>
        </p:nvSpPr>
        <p:spPr>
          <a:xfrm>
            <a:off x="539496" y="3385502"/>
            <a:ext cx="11109960" cy="301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（3）如图B30-1丙所示，在“探究动能大小与哪些因素有关”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的实验中，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将质量相同的小球从同一斜面的不同高度由静止释放，比较纸盒被推动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的距离可知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：质量相同的物体，速度越大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，动能越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。如果要探究动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能大小与物体质量的关系，应该将质量不同的小球从同一斜面的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选填“相同”或“不同”）高度由静止释放，比较纸盒被推动的距离。</a:t>
            </a:r>
            <a:endParaRPr lang="en-US" altLang="zh-CN" sz="2800" dirty="0"/>
          </a:p>
        </p:txBody>
      </p:sp>
      <p:sp>
        <p:nvSpPr>
          <p:cNvPr id="9" name="QB_7_AN.335_1#4b9c81ff1.blank?vcp=1&amp;vis=1&amp;pid=72edece6d&amp;color=0,0,0&amp;vpa=85&amp;vtp=1&amp;vaab=1"/>
          <p:cNvSpPr/>
          <p:nvPr/>
        </p:nvSpPr>
        <p:spPr>
          <a:xfrm>
            <a:off x="8373014" y="4604067"/>
            <a:ext cx="6143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0" name="QB_7_AN.336_1#4b9c81ff1.blank?vcp=1&amp;vis=1&amp;pid=72edece6d&amp;color=0,0,0&amp;vpa=86&amp;vtp=1&amp;vaab=1&amp;bbb=1"/>
          <p:cNvSpPr/>
          <p:nvPr/>
        </p:nvSpPr>
        <p:spPr>
          <a:xfrm>
            <a:off x="10506614" y="5226367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37_1#3f447cc21?iti=128&amp;htil=42&amp;vcp=1&amp;vis=1&amp;pid=f82423a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8295" y="572770"/>
            <a:ext cx="4082415" cy="320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37_2#3f447cc21?iti=128&amp;htil=42&amp;vcp=1&amp;vis=1&amp;pid=f82423a00&amp;color=0,0,0&amp;vtp=1&amp;vaab=1&amp;bbb=1"/>
          <p:cNvSpPr/>
          <p:nvPr/>
        </p:nvSpPr>
        <p:spPr>
          <a:xfrm>
            <a:off x="9237345" y="3780155"/>
            <a:ext cx="1325245" cy="6775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</a:t>
            </a:r>
            <a:endParaRPr lang="en-US" altLang="zh-CN" sz="2800" dirty="0"/>
          </a:p>
        </p:txBody>
      </p:sp>
      <p:sp>
        <p:nvSpPr>
          <p:cNvPr id="4" name="QO_6_BD.337_3#3f447cc21?htil=42&amp;sp=1&amp;vcp=1&amp;vis=1&amp;pid=f82423a00&amp;color=0,0,0&amp;vtp=1&amp;vaab=1&amp;bt=1&amp;bbb=1&amp;hb=1&amp;hs=1"/>
          <p:cNvSpPr/>
          <p:nvPr/>
        </p:nvSpPr>
        <p:spPr>
          <a:xfrm>
            <a:off x="539496" y="554400"/>
            <a:ext cx="74340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（2024·山东济宁·中考）结合图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B30-2中的信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，按要求回答问题。</a:t>
            </a:r>
            <a:endParaRPr lang="en-US" altLang="zh-CN" sz="2800" dirty="0"/>
          </a:p>
        </p:txBody>
      </p:sp>
      <p:sp>
        <p:nvSpPr>
          <p:cNvPr id="5" name="QB_7_BD.338_1#84ce42f08?htil=42&amp;vcp=1&amp;vis=1&amp;pid=3f447cc21&amp;color=0,0,0&amp;vtp=1&amp;vaab=1&amp;bbb=1&amp;hb=1&amp;hs=1"/>
          <p:cNvSpPr/>
          <p:nvPr/>
        </p:nvSpPr>
        <p:spPr>
          <a:xfrm>
            <a:off x="539496" y="1837417"/>
            <a:ext cx="74340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（1）图B30-2甲中，一只手平压在气球上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一只手的食指顶住气球，通过比较气球左右两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侧的形变情况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研究压力作用效果与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BD.339_1#2796255ab?vcp=1&amp;vis=1&amp;pid=3f447cc21&amp;color=0,0,0&amp;vtp=1&amp;vaab=1&amp;bbb=1&amp;hb=1&amp;hs=1"/>
          <p:cNvSpPr/>
          <p:nvPr/>
        </p:nvSpPr>
        <p:spPr>
          <a:xfrm>
            <a:off x="539496" y="440281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（2）确定像的位置是探究凸透镜成像规律的一个关键点。图30-2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将蜡烛放在距离凸透镜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1倍焦距外某位置，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如果在光屏上呈现的像模糊，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（填对光屏的操作）光屏，直到光屏上呈现清晰的像。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40_1#f987591ce?vcp=1&amp;vis=1&amp;pid=3f447cc21&amp;color=0,0,0&amp;vtp=1&amp;vaab=1&amp;bbb=1&amp;hb=1&amp;htil=1"/>
              <p:cNvSpPr/>
              <p:nvPr/>
            </p:nvSpPr>
            <p:spPr>
              <a:xfrm>
                <a:off x="539496" y="1603556"/>
                <a:ext cx="74076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在探究气体分子是运动的还是静止的时，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2个瓶采用图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B30-2丙所示的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两种放置法，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当把中间的玻璃板抽掉后，都会观察到红棕色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二氧化氮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空气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气体进入到另一个瓶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中。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”）放置法更合理。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40_1#f987591ce?vcp=1&amp;vis=1&amp;pid=3f447cc21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03556"/>
                <a:ext cx="7407656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5" t="-6" r="-2604" b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337_1#3f447cc21?iti=356&amp;htil=42&amp;vcp=1&amp;vis=1&amp;pid=f82423a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4955" y="1603375"/>
            <a:ext cx="4297045" cy="337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37_2#3f447cc21?iti=356&amp;htil=42&amp;vcp=1&amp;vis=1&amp;pid=f82423a00&amp;color=0,0,0&amp;vtp=1&amp;vaab=1&amp;bbb=1"/>
          <p:cNvSpPr/>
          <p:nvPr/>
        </p:nvSpPr>
        <p:spPr>
          <a:xfrm>
            <a:off x="9203595" y="46874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3_1#496b4225a?iti=6&amp;htil=3&amp;vcp=1&amp;vis=1&amp;pid=9a4d86f1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6653" y="1237996"/>
            <a:ext cx="4425696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3_2#496b4225a?iti=6&amp;htil=3&amp;vcp=1&amp;vis=1&amp;pid=9a4d86f11&amp;color=0,0,0&amp;vtp=1&amp;vaab=1&amp;bbb=1"/>
          <p:cNvSpPr/>
          <p:nvPr/>
        </p:nvSpPr>
        <p:spPr>
          <a:xfrm>
            <a:off x="8884989" y="476656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/>
          </a:p>
        </p:txBody>
      </p:sp>
      <p:sp>
        <p:nvSpPr>
          <p:cNvPr id="4" name="QB_6_BD.13_3#496b4225a?htil=3&amp;vcp=1&amp;vis=1&amp;pid=9a4d86f11&amp;color=0,0,0&amp;vtp=1&amp;vaab=1&amp;bt=1&amp;bbb=1&amp;hb=1"/>
          <p:cNvSpPr/>
          <p:nvPr/>
        </p:nvSpPr>
        <p:spPr>
          <a:xfrm>
            <a:off x="539496" y="1219708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（2）用天平测量物体质量前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，观察到水平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桌面上的天平指针在虚线范围内摆动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如图30-1乙所示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），接下来的操作是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5_1#496b4225a.blank?vcp=1&amp;vis=1&amp;pid=9a4d86f11&amp;color=0,0,0&amp;vpa=3&amp;vtp=1&amp;vaab=1&amp;bbb=1"/>
          <p:cNvSpPr/>
          <p:nvPr/>
        </p:nvSpPr>
        <p:spPr>
          <a:xfrm>
            <a:off x="549815" y="3111373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将游码归零</a:t>
            </a:r>
            <a:endParaRPr lang="en-US" altLang="zh-CN" sz="2800" dirty="0"/>
          </a:p>
        </p:txBody>
      </p:sp>
      <p:sp>
        <p:nvSpPr>
          <p:cNvPr id="6" name="QB_6_AS.1_1#496b4225a?htil=3&amp;vcp=1&amp;vis=1&amp;pid=9a4d86f11&amp;color=0,0,0&amp;vtp=1&amp;vaab=1&amp;bbb=1&amp;hb=1"/>
          <p:cNvSpPr/>
          <p:nvPr/>
        </p:nvSpPr>
        <p:spPr>
          <a:xfrm>
            <a:off x="539496" y="3791140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用天平测量物体质量前需调节横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梁水平平衡，应先将游码调回0刻度线，再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调平衡螺母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41_1#ae4e2ce40?vcp=1&amp;vis=1&amp;pid=3f447cc21&amp;color=0,0,0&amp;vtp=1&amp;vaab=1&amp;bt=1&amp;bbb=1&amp;hb=1"/>
          <p:cNvSpPr/>
          <p:nvPr/>
        </p:nvSpPr>
        <p:spPr>
          <a:xfrm>
            <a:off x="539496" y="68500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（4）图B30-2丁中，闭合开关，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让导体在蹄形磁体的磁场中向左运动时，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观察到灵敏电流计指针向左偏转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，若让导体向右运动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，灵敏电流计指针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偏转。</a:t>
            </a:r>
            <a:endParaRPr lang="en-US" altLang="zh-CN" sz="2800" dirty="0"/>
          </a:p>
        </p:txBody>
      </p:sp>
      <p:pic>
        <p:nvPicPr>
          <p:cNvPr id="3" name="QO_6_BD.342_1#3f447cc21?iti=129&amp;vcp=1&amp;vis=1&amp;pid=3f447c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570" y="2002155"/>
            <a:ext cx="494665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42_2#3f447cc21?iti=129&amp;vcp=1&amp;vis=1&amp;pid=3f447cc21&amp;color=0,0,0&amp;vtp=1&amp;vaab=1&amp;bbb=1"/>
          <p:cNvSpPr/>
          <p:nvPr/>
        </p:nvSpPr>
        <p:spPr>
          <a:xfrm>
            <a:off x="5958205" y="5727065"/>
            <a:ext cx="1325245" cy="6191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43_1#84ce42f08?iti=130&amp;htil=43&amp;vcp=1&amp;vis=1&amp;pid=3f447cc2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7326" y="916686"/>
            <a:ext cx="3584448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43_2#84ce42f08?iti=130&amp;htil=43&amp;vcp=1&amp;vis=1&amp;pid=3f447cc21&amp;color=0,0,0&amp;vtp=1&amp;vaab=1&amp;bbb=1"/>
          <p:cNvSpPr/>
          <p:nvPr/>
        </p:nvSpPr>
        <p:spPr>
          <a:xfrm>
            <a:off x="9166768" y="386003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</a:t>
            </a:r>
            <a:endParaRPr lang="en-US" altLang="zh-CN" sz="2800" dirty="0"/>
          </a:p>
        </p:txBody>
      </p:sp>
      <p:sp>
        <p:nvSpPr>
          <p:cNvPr id="4" name="QB_7_BD.343_3#84ce42f08?htil=43&amp;vcp=1&amp;vis=1&amp;pid=3f447cc21&amp;color=0,0,0&amp;vtp=1&amp;vaab=1&amp;bt=1&amp;bbb=1&amp;hb=1&amp;hs=1"/>
          <p:cNvSpPr/>
          <p:nvPr/>
        </p:nvSpPr>
        <p:spPr>
          <a:xfrm>
            <a:off x="539496" y="898398"/>
            <a:ext cx="74340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（1）图B30-2甲中，一只手平压在气球上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一只手的食指顶住气球，通过比较气球左右两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侧的形变情况，研究压力作用效果与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84ce42f08.blank?vcp=1&amp;vis=1&amp;pid=3f447cc21&amp;color=0,0,0&amp;vpa=87&amp;vtp=1&amp;vaab=1&amp;bbb=1"/>
          <p:cNvSpPr/>
          <p:nvPr/>
        </p:nvSpPr>
        <p:spPr>
          <a:xfrm>
            <a:off x="6150515" y="2163318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受力面积</a:t>
            </a:r>
            <a:endParaRPr lang="en-US" altLang="zh-CN" sz="2800" dirty="0"/>
          </a:p>
        </p:txBody>
      </p:sp>
      <p:sp>
        <p:nvSpPr>
          <p:cNvPr id="6" name="QB_7_BD.345_1#2796255ab?htil=43&amp;vcp=1&amp;vis=1&amp;pid=3f447cc21&amp;color=0,0,0&amp;vtp=1&amp;vaab=1&amp;bbb=1&amp;hb=1&amp;hs=1"/>
          <p:cNvSpPr/>
          <p:nvPr/>
        </p:nvSpPr>
        <p:spPr>
          <a:xfrm>
            <a:off x="539496" y="3469830"/>
            <a:ext cx="74340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）确定像的位置是探究凸透镜成像规律的一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个关键点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。图30-2乙中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，将蜡烛放在距离凸透镜</a:t>
            </a:r>
            <a:endParaRPr lang="en-US" altLang="zh-CN" sz="2800" dirty="0"/>
          </a:p>
        </p:txBody>
      </p:sp>
      <p:sp>
        <p:nvSpPr>
          <p:cNvPr id="7" name="QB_7_AN.346_1#2796255ab.blank?vcp=1&amp;vis=1&amp;pid=3f447cc21&amp;color=0,0,0&amp;vpa=88&amp;vtp=1&amp;vaab=1&amp;bbb=1"/>
          <p:cNvSpPr/>
          <p:nvPr/>
        </p:nvSpPr>
        <p:spPr>
          <a:xfrm>
            <a:off x="8906914" y="471633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前后移动</a:t>
            </a:r>
            <a:endParaRPr lang="en-US" altLang="zh-CN" sz="2800" dirty="0"/>
          </a:p>
        </p:txBody>
      </p:sp>
      <p:sp>
        <p:nvSpPr>
          <p:cNvPr id="8" name="QB_7_BD.345_1#2796255ab?htil=43&amp;vcp=1&amp;vis=1&amp;pid=3f447cc21&amp;color=0,0,0&amp;vtp=1&amp;vaab=1&amp;bbb=1&amp;hb=1&amp;hs=1"/>
          <p:cNvSpPr/>
          <p:nvPr/>
        </p:nvSpPr>
        <p:spPr>
          <a:xfrm>
            <a:off x="539995" y="4746815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倍焦距外某位置，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如果在光屏上呈现的像模糊，需要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填对光屏的操作）光屏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，直到光屏上呈现清晰的像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47_1#f987591ce?iti=131&amp;htil=44&amp;vcp=1&amp;vis=1&amp;pid=3f447cc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152" y="572688"/>
            <a:ext cx="3584448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47_2#f987591ce?iti=131&amp;htil=44&amp;vcp=1&amp;vis=1&amp;pid=3f447cc21&amp;color=0,0,0&amp;vtp=1&amp;vaab=1&amp;bbb=1"/>
          <p:cNvSpPr/>
          <p:nvPr/>
        </p:nvSpPr>
        <p:spPr>
          <a:xfrm>
            <a:off x="9203595" y="351604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47_3#f987591ce?htil=44&amp;vcp=1&amp;vis=1&amp;pid=3f447cc21&amp;color=0,0,0&amp;vtp=1&amp;vaab=1&amp;bt=1&amp;bbb=1&amp;hb=1"/>
              <p:cNvSpPr/>
              <p:nvPr/>
            </p:nvSpPr>
            <p:spPr>
              <a:xfrm>
                <a:off x="539496" y="554400"/>
                <a:ext cx="743407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在探究气体分子是运动的还是静止的时，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2个瓶采用图B30-2丙所示的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两种放置法，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当把中间的玻璃板抽掉后，都会观察到红棕色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二氧化氮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二氧化氮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空气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气体进入到另一个瓶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中。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”）放置法更合理。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347_3#f987591ce?htil=44&amp;vcp=1&amp;vis=1&amp;pid=3f447cc2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43407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2240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f987591ce.blank?vcp=1&amp;vis=1&amp;pid=3f447cc21&amp;color=0,0,0&amp;vpa=89&amp;vtp=1&amp;vaab=1&amp;bbb=1"/>
              <p:cNvSpPr/>
              <p:nvPr/>
            </p:nvSpPr>
            <p:spPr>
              <a:xfrm>
                <a:off x="1261808" y="3218987"/>
                <a:ext cx="3540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f987591ce.blank?vcp=1&amp;vis=1&amp;pid=3f447cc21&amp;color=0,0,0&amp;vpa=8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808" y="3218987"/>
                <a:ext cx="35401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8" t="-43" r="108" b="-7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BD.349_1#ae4e2ce40?htil=44&amp;vcp=1&amp;vis=1&amp;pid=3f447cc21&amp;color=0,0,0&amp;vtp=1&amp;vaab=1&amp;bbb=1&amp;hb=1"/>
          <p:cNvSpPr/>
          <p:nvPr/>
        </p:nvSpPr>
        <p:spPr>
          <a:xfrm>
            <a:off x="539496" y="3711049"/>
            <a:ext cx="74340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（4）图B30-2丁中，闭合开关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，让导体在蹄形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磁体的磁场中向左运动时，观察到灵敏电流计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指针向左偏转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，若让导体向右运动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，灵敏电流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计指针将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350_1#ae4e2ce40.blank?vcp=1&amp;vis=1&amp;pid=3f447cc21&amp;color=0,0,0&amp;vpa=90&amp;vtp=1&amp;vaab=1&amp;bbb=1"/>
          <p:cNvSpPr/>
          <p:nvPr/>
        </p:nvSpPr>
        <p:spPr>
          <a:xfrm>
            <a:off x="1972214" y="56027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51_1#5ae94d007?sp=1&amp;vcp=1&amp;vis=1&amp;pid=f82423a0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（2024·广东·中考）结合图B30-3中的信息，按要求回答问题。</a:t>
            </a:r>
            <a:endParaRPr lang="en-US" altLang="zh-CN" sz="2800" dirty="0"/>
          </a:p>
        </p:txBody>
      </p:sp>
      <p:pic>
        <p:nvPicPr>
          <p:cNvPr id="3" name="QO_6_BD.351_2#5ae94d007?iti=132&amp;vcp=1&amp;vis=1&amp;pid=f82423a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6380" y="1236009"/>
            <a:ext cx="5805339" cy="435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51_3#5ae94d007?iti=132&amp;vcp=1&amp;vis=1&amp;pid=f82423a00&amp;color=0,0,0&amp;vtp=1&amp;vaab=1&amp;bbb=1"/>
          <p:cNvSpPr/>
          <p:nvPr/>
        </p:nvSpPr>
        <p:spPr>
          <a:xfrm>
            <a:off x="5436269" y="571701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52_1#b04a0fcb9?vcp=1&amp;vis=1&amp;pid=5ae94d007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（1）测量地图上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两点间的距离，如图B30-3甲所示，读数为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52_1#b04a0fcb9?vcp=1&amp;vis=1&amp;pid=5ae94d0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51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353_1#5ae94d007?iti=133&amp;vcp=1&amp;vis=1&amp;pid=5ae94d0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0725" y="1293495"/>
            <a:ext cx="6690995" cy="500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53_2#5ae94d007?iti=133&amp;vcp=1&amp;vis=1&amp;pid=5ae94d007&amp;color=0,0,0&amp;vtp=1&amp;vaab=1&amp;bbb=1"/>
          <p:cNvSpPr/>
          <p:nvPr/>
        </p:nvSpPr>
        <p:spPr>
          <a:xfrm>
            <a:off x="1767872" y="4031977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54_1#66c4bbb3b?vcp=1&amp;vis=1&amp;pid=5ae94d007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（2）如图B30-3乙所示，在水平面上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，用弹簧测力计水平拉动木块做匀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，此时木块受到的滑动摩擦力为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54_1#66c4bbb3b?vcp=1&amp;vis=1&amp;pid=5ae94d0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11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355_1#5ae94d007?iti=134&amp;vcp=1&amp;vis=1&amp;pid=5ae94d0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1668145"/>
            <a:ext cx="6247765" cy="467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55_2#5ae94d007?iti=134&amp;vcp=1&amp;vis=1&amp;pid=5ae94d007&amp;color=0,0,0&amp;vtp=1&amp;vaab=1&amp;bbb=1"/>
          <p:cNvSpPr/>
          <p:nvPr/>
        </p:nvSpPr>
        <p:spPr>
          <a:xfrm>
            <a:off x="2101247" y="4159485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56_1#2a3ad8565?vcp=1&amp;vis=1&amp;pid=5ae94d007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（3）图B30-3丙所示的自制液体温度计利用了液体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提高温度计的精确度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，应选择内径更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的玻璃管。</a:t>
            </a:r>
            <a:endParaRPr lang="en-US" altLang="zh-CN" sz="2800" dirty="0"/>
          </a:p>
        </p:txBody>
      </p:sp>
      <p:pic>
        <p:nvPicPr>
          <p:cNvPr id="3" name="QO_6_BD.357_1#5ae94d007?iti=135&amp;vcp=1&amp;vis=1&amp;pid=5ae94d0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922" y="1674350"/>
            <a:ext cx="4602156" cy="344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57_2#5ae94d007?iti=135&amp;vcp=1&amp;vis=1&amp;pid=5ae94d007&amp;color=0,0,0&amp;vtp=1&amp;vaab=1&amp;bbb=1"/>
          <p:cNvSpPr/>
          <p:nvPr/>
        </p:nvSpPr>
        <p:spPr>
          <a:xfrm>
            <a:off x="5436267" y="5191778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59_1#a4542b841?vcp=1&amp;vis=1&amp;pid=02863168e&amp;color=0,0,0&amp;vtp=1&amp;vaab=1&amp;bt=1&amp;bbb=1&amp;hb=1"/>
              <p:cNvSpPr/>
              <p:nvPr/>
            </p:nvSpPr>
            <p:spPr>
              <a:xfrm>
                <a:off x="539496" y="1235755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①点燃蜡烛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，眼睛应在图中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”）处观察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在玻璃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板后的像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；移动与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外形相同的蜡烛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的像重合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，说明平面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镜所成像与物的大小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359_1#a4542b841?vcp=1&amp;vis=1&amp;pid=02863168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5755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568" b="-2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6_BD.360_2#5ae94d007?iti=136&amp;vcp=1&amp;vis=1&amp;pid=5ae94d007&amp;color=0,0,0&amp;vtp=1&amp;vaab=1&amp;bbb=1"/>
          <p:cNvSpPr/>
          <p:nvPr/>
        </p:nvSpPr>
        <p:spPr>
          <a:xfrm>
            <a:off x="8876062" y="5448662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  <p:sp>
        <p:nvSpPr>
          <p:cNvPr id="5" name="QO_7_BD.358_1#02863168e?vcp=1&amp;vis=1&amp;pid=5ae94d007&amp;color=0,0,0&amp;vtp=1&amp;vaab=1&amp;bbb=1"/>
          <p:cNvSpPr/>
          <p:nvPr/>
        </p:nvSpPr>
        <p:spPr>
          <a:xfrm>
            <a:off x="394081" y="553421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（4）探究平面镜成像特点的实验如图B30-3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所示。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9240" y="2334895"/>
            <a:ext cx="3298825" cy="29337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361_1#facffe0e6?vcp=1&amp;vis=1&amp;pid=02863168e&amp;color=0,0,0&amp;vtp=1&amp;vaab=1&amp;bt=1&amp;bbb=1&amp;hb=1"/>
              <p:cNvSpPr/>
              <p:nvPr/>
            </p:nvSpPr>
            <p:spPr>
              <a:xfrm>
                <a:off x="533781" y="288993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②得到平面镜成像规律后，若换用面积较大的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玻璃板进行实验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的像的大小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选填“变大”“变小”或“不变”）。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361_1#facffe0e6?vcp=1&amp;vis=1&amp;pid=02863168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781" y="2889930"/>
                <a:ext cx="11109960" cy="988632"/>
              </a:xfrm>
              <a:prstGeom prst="rect">
                <a:avLst/>
              </a:prstGeom>
              <a:blipFill rotWithShape="1">
                <a:blip r:embed="rId5"/>
                <a:stretch>
                  <a:fillRect l="-3" t="-5" r="3" b="-58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63_1#b04a0fcb9?vcp=1&amp;vis=1&amp;pid=5ae94d007&amp;color=0,0,0&amp;vtp=1&amp;vaab=1&amp;bt=1&amp;bbb=1&amp;hb=1"/>
              <p:cNvSpPr/>
              <p:nvPr/>
            </p:nvSpPr>
            <p:spPr>
              <a:xfrm>
                <a:off x="539496" y="557784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（1）测量地图上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两点间的距离，如图B30-3甲所示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，读数为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63_1#b04a0fcb9?vcp=1&amp;vis=1&amp;pid=5ae94d0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51" b="-4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64_1#b04a0fcb9.blank?vcp=1&amp;vis=1&amp;pid=5ae94d007&amp;color=0,0,0&amp;vpa=91&amp;vtp=1&amp;vaab=1&amp;bbb=1"/>
          <p:cNvSpPr/>
          <p:nvPr/>
        </p:nvSpPr>
        <p:spPr>
          <a:xfrm>
            <a:off x="10584720" y="528320"/>
            <a:ext cx="8810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2.35</a:t>
            </a:r>
            <a:endParaRPr lang="en-US" altLang="zh-CN" sz="2800" dirty="0"/>
          </a:p>
        </p:txBody>
      </p:sp>
      <p:pic>
        <p:nvPicPr>
          <p:cNvPr id="4" name="QO_6_BD.363_2#b04a0fcb9?iti=138&amp;vcp=1&amp;vis=1&amp;pid=5ae94d0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0966" y="1676400"/>
            <a:ext cx="5676165" cy="424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363_3#b04a0fcb9?iti=138&amp;vcp=1&amp;vis=1&amp;pid=5ae94d007&amp;color=0,0,0&amp;vtp=1&amp;vaab=1&amp;bbb=1"/>
          <p:cNvSpPr/>
          <p:nvPr/>
        </p:nvSpPr>
        <p:spPr>
          <a:xfrm>
            <a:off x="5436267" y="5915532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65_1#66c4bbb3b?vcp=1&amp;vis=1&amp;pid=5ae94d007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（2）如图B30-3乙所示，在水平面上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，用弹簧测力计水平拉动木块做匀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速直线运动，此时木块受到的滑动摩擦力为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65_1#66c4bbb3b?vcp=1&amp;vis=1&amp;pid=5ae94d00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11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66_1#66c4bbb3b.blank?vcp=1&amp;vis=1&amp;pid=5ae94d007&amp;color=0,0,0&amp;vpa=92&amp;vtp=1&amp;vaab=1&amp;bbb=1"/>
          <p:cNvSpPr/>
          <p:nvPr/>
        </p:nvSpPr>
        <p:spPr>
          <a:xfrm>
            <a:off x="7268114" y="1033952"/>
            <a:ext cx="7032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</a:t>
            </a:r>
            <a:endParaRPr lang="en-US" altLang="zh-CN" sz="2800" dirty="0"/>
          </a:p>
        </p:txBody>
      </p:sp>
      <p:pic>
        <p:nvPicPr>
          <p:cNvPr id="4" name="QO_6_BD.365_2#66c4bbb3b?iti=139&amp;vcp=1&amp;vis=1&amp;pid=5ae94d00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351" y="1668444"/>
            <a:ext cx="5523395" cy="413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365_3#66c4bbb3b?iti=139&amp;vcp=1&amp;vis=1&amp;pid=5ae94d007&amp;color=0,0,0&amp;vtp=1&amp;vaab=1&amp;bbb=1"/>
          <p:cNvSpPr/>
          <p:nvPr/>
        </p:nvSpPr>
        <p:spPr>
          <a:xfrm>
            <a:off x="5436267" y="5927960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6_1#cd50cc14e?iti=7&amp;htil=4&amp;vcp=1&amp;vis=1&amp;pid=9a4d86f1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2904" y="1058767"/>
            <a:ext cx="4425696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6_2#cd50cc14e?iti=7&amp;htil=4&amp;vcp=1&amp;vis=1&amp;pid=9a4d86f11&amp;color=0,0,0&amp;vtp=1&amp;vaab=1&amp;bbb=1"/>
          <p:cNvSpPr/>
          <p:nvPr/>
        </p:nvSpPr>
        <p:spPr>
          <a:xfrm>
            <a:off x="8901240" y="458733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16_3#cd50cc14e?htil=4&amp;vcp=1&amp;vis=1&amp;pid=9a4d86f11&amp;color=0,0,0&amp;vtp=1&amp;vaab=1&amp;bt=1&amp;bbb=1&amp;hb=1&amp;hs=1"/>
          <p:cNvSpPr/>
          <p:nvPr/>
        </p:nvSpPr>
        <p:spPr>
          <a:xfrm>
            <a:off x="539496" y="921607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）实验室常用的温度计是利用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的性质来测量温度的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30-1丙是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一种新型温度计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，从温度计上可知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感觉比较舒适的温度范围是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18_1#cd50cc14e.blank?vcp=1&amp;vis=1&amp;pid=9a4d86f11&amp;color=0,0,0&amp;vpa=4&amp;vtp=1&amp;vaab=1&amp;bbb=1&amp;hb=1"/>
          <p:cNvSpPr/>
          <p:nvPr/>
        </p:nvSpPr>
        <p:spPr>
          <a:xfrm>
            <a:off x="539496" y="891127"/>
            <a:ext cx="659282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液体热胀冷缩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9_1#cd50cc14e.blank?vcp=1&amp;vis=1&amp;pid=9a4d86f11&amp;color=0,0,0&amp;vpa=5&amp;vtp=1&amp;vaab=1&amp;bbb=1"/>
              <p:cNvSpPr/>
              <p:nvPr/>
            </p:nvSpPr>
            <p:spPr>
              <a:xfrm>
                <a:off x="4881309" y="2940716"/>
                <a:ext cx="182003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18∼24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19_1#cd50cc14e.blank?vcp=1&amp;vis=1&amp;pid=9a4d86f11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1309" y="2940716"/>
                <a:ext cx="1820037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" t="-8" r="10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cd50cc14e?htil=4&amp;vcp=1&amp;vis=1&amp;pid=9a4d86f11&amp;color=0,0,0&amp;vtp=1&amp;vaab=1&amp;bbb=1&amp;hb=1&amp;hs=1"/>
              <p:cNvSpPr/>
              <p:nvPr/>
            </p:nvSpPr>
            <p:spPr>
              <a:xfrm>
                <a:off x="539496" y="3484911"/>
                <a:ext cx="6592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常用温度计里装的测温物质是液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体，是利用液体热胀冷缩的原理来工作的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由题图丙知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以下属寒冷，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6_AS.1_1#cd50cc14e?htil=4&amp;vcp=1&amp;vis=1&amp;pid=9a4d86f1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84911"/>
                <a:ext cx="6592824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6" t="-2" r="-3978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S.1_1#cd50cc14e?htil=4&amp;vcp=1&amp;vis=1&amp;pid=9a4d86f11&amp;color=0,0,0&amp;vtp=1&amp;vaab=1&amp;bbb=1&amp;hb=1&amp;hs=1"/>
              <p:cNvSpPr/>
              <p:nvPr/>
            </p:nvSpPr>
            <p:spPr>
              <a:xfrm>
                <a:off x="539995" y="5407501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属炎热，因此人体感觉比较舒适的温度范围是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18∼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24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6_AS.1_1#cd50cc14e?htil=4&amp;vcp=1&amp;vis=1&amp;pid=9a4d86f1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407501"/>
                <a:ext cx="11112011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2" t="-86" r="4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67_1#2a3ad8565?vcp=1&amp;vis=1&amp;pid=5ae94d007&amp;color=0,0,0&amp;vtp=1&amp;vaab=1&amp;bt=1&amp;bbb=1&amp;hb=1"/>
          <p:cNvSpPr/>
          <p:nvPr/>
        </p:nvSpPr>
        <p:spPr>
          <a:xfrm>
            <a:off x="539496" y="557784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B30-3丙所示的自制液体温度计利用了液体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的性质，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为提高温度计的精确度，应选择内径更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的玻璃管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2a3ad8565.blank?vcp=1&amp;vis=1&amp;pid=5ae94d007&amp;color=0,0,0&amp;vpa=93&amp;vtp=1&amp;vaab=1&amp;bbb=1"/>
          <p:cNvSpPr/>
          <p:nvPr/>
        </p:nvSpPr>
        <p:spPr>
          <a:xfrm>
            <a:off x="8373014" y="528320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热胀冷缩</a:t>
            </a:r>
            <a:endParaRPr lang="en-US" altLang="zh-CN" sz="2800" dirty="0"/>
          </a:p>
        </p:txBody>
      </p:sp>
      <p:sp>
        <p:nvSpPr>
          <p:cNvPr id="4" name="QB_7_AN.2_1#2a3ad8565.blank?vcp=1&amp;vis=1&amp;pid=5ae94d007&amp;color=0,0,0&amp;vpa=94&amp;vtp=1&amp;vaab=1"/>
          <p:cNvSpPr/>
          <p:nvPr/>
        </p:nvSpPr>
        <p:spPr>
          <a:xfrm>
            <a:off x="6595014" y="1037336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细</a:t>
            </a:r>
            <a:endParaRPr lang="en-US" altLang="zh-CN" sz="2800" dirty="0"/>
          </a:p>
        </p:txBody>
      </p:sp>
      <p:pic>
        <p:nvPicPr>
          <p:cNvPr id="5" name="QO_6_BD.369_1#2a3ad8565?iti=140&amp;vcp=1&amp;vis=1&amp;pid=5ae94d00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3215" y="1724956"/>
            <a:ext cx="4745570" cy="355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369_2#2a3ad8565?iti=140&amp;vcp=1&amp;vis=1&amp;pid=5ae94d007&amp;color=0,0,0&amp;vtp=1&amp;vaab=1&amp;bbb=1"/>
          <p:cNvSpPr/>
          <p:nvPr/>
        </p:nvSpPr>
        <p:spPr>
          <a:xfrm>
            <a:off x="5436267" y="5349684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72_1#a4542b841?vcp=1&amp;vis=1&amp;pid=02863168e&amp;color=0,0,0&amp;vtp=1&amp;vaab=1&amp;bt=1&amp;bbb=1&amp;hb=1"/>
              <p:cNvSpPr/>
              <p:nvPr/>
            </p:nvSpPr>
            <p:spPr>
              <a:xfrm>
                <a:off x="460365" y="108758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①点燃蜡烛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，眼睛应在图中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”）处观察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在玻璃板后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；移动与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外形相同的蜡烛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的像重合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，说明平面镜所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成像与物的大小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372_1#a4542b841?vcp=1&amp;vis=1&amp;pid=02863168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65" y="108758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6" t="-25" r="6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a4542b841.blank?vcp=1&amp;vis=1&amp;pid=02863168e&amp;color=0,0,0&amp;vpa=95&amp;vtp=1&amp;vaab=1&amp;bbb=1"/>
              <p:cNvSpPr/>
              <p:nvPr/>
            </p:nvSpPr>
            <p:spPr>
              <a:xfrm>
                <a:off x="5031095" y="1184553"/>
                <a:ext cx="38811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_1#a4542b841.blank?vcp=1&amp;vis=1&amp;pid=02863168e&amp;color=0,0,0&amp;vpa=9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1095" y="1184553"/>
                <a:ext cx="388112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61" t="-69" r="30" b="-7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2_1#a4542b841.blank?vcp=1&amp;vis=1&amp;pid=02863168e&amp;color=0,0,0&amp;vpa=96&amp;vtp=1&amp;vaab=1&amp;bbb=1"/>
          <p:cNvSpPr/>
          <p:nvPr/>
        </p:nvSpPr>
        <p:spPr>
          <a:xfrm>
            <a:off x="2959883" y="233155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375_1#facffe0e6?vcp=1&amp;vis=1&amp;pid=02863168e&amp;color=0,0,0&amp;vtp=1&amp;vaab=1&amp;bbb=1&amp;hb=1"/>
              <p:cNvSpPr/>
              <p:nvPr/>
            </p:nvSpPr>
            <p:spPr>
              <a:xfrm>
                <a:off x="460365" y="30158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②得到平面镜成像规律后，若换用面积较大的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玻璃板进行实验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，则蜡烛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的像的大小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选填“变大”“变小”或“不变”）。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375_1#facffe0e6?vcp=1&amp;vis=1&amp;pid=02863168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65" y="3015893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6" t="-23" r="6" b="-6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376_1#facffe0e6.blank?vcp=1&amp;vis=1&amp;pid=02863168e&amp;color=0,0,0&amp;vpa=97&amp;vtp=1&amp;vaab=1&amp;bbb=1"/>
          <p:cNvSpPr/>
          <p:nvPr/>
        </p:nvSpPr>
        <p:spPr>
          <a:xfrm>
            <a:off x="6334591" y="361215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O_7_BD.371_1#02863168e?vcp=1&amp;vis=1&amp;pid=5ae94d007&amp;color=0,0,0&amp;vtp=1&amp;vaab=1&amp;bbb=1"/>
          <p:cNvSpPr/>
          <p:nvPr/>
        </p:nvSpPr>
        <p:spPr>
          <a:xfrm>
            <a:off x="284519" y="632435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（4）探究平面镜成像特点的实验如图B30-3所示。</a:t>
            </a:r>
            <a:endParaRPr lang="en-US" altLang="zh-CN" sz="2800" dirty="0"/>
          </a:p>
        </p:txBody>
      </p:sp>
      <p:pic>
        <p:nvPicPr>
          <p:cNvPr id="8" name="QO_6_BD.369_1#2a3ad8565?iti=140&amp;vcp=1&amp;vis=1&amp;pid=5ae94d007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751" t="42621" b="-1"/>
          <a:stretch>
            <a:fillRect/>
          </a:stretch>
        </p:blipFill>
        <p:spPr>
          <a:xfrm>
            <a:off x="7553667" y="2331655"/>
            <a:ext cx="3499338" cy="271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6_BD.369_2#2a3ad8565?iti=140&amp;vcp=1&amp;vis=1&amp;pid=5ae94d007&amp;color=0,0,0&amp;vtp=1&amp;vaab=1&amp;bbb=1"/>
          <p:cNvSpPr/>
          <p:nvPr/>
        </p:nvSpPr>
        <p:spPr>
          <a:xfrm>
            <a:off x="8757805" y="5356389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238bd4d6?sp=1&amp;vcp=1&amp;pid=1d08ebcd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二、光学实验探究题</a:t>
            </a:r>
            <a:endParaRPr lang="en-US" altLang="zh-CN" sz="3200" dirty="0"/>
          </a:p>
        </p:txBody>
      </p:sp>
      <p:sp>
        <p:nvSpPr>
          <p:cNvPr id="3" name="QO_6_BD.377_1#b5ea01b45?vcp=1&amp;vis=1&amp;pid=e238bd4d6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（2024·辽宁·中考）某同学探究平面镜成像的特点。</a:t>
            </a:r>
            <a:endParaRPr lang="en-US" altLang="zh-CN" sz="2800" dirty="0"/>
          </a:p>
        </p:txBody>
      </p:sp>
      <p:sp>
        <p:nvSpPr>
          <p:cNvPr id="4" name="QB_7_BD.378_1#6f41ab2b1?sp=1&amp;vcp=1&amp;vis=1&amp;pid=b5ea01b45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（1）如图B30-4甲所示，在水平桌面上铺一张纸，纸上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放置一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块手机钢化膜（薄透明板）作为平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面镜。沿着钢化膜在纸上画一条直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线，代表平面镜的位置。选取手机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钢化膜作为平面镜，这样做便于确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的位置。</a:t>
            </a:r>
            <a:endParaRPr lang="en-US" altLang="zh-CN" sz="2800" dirty="0"/>
          </a:p>
        </p:txBody>
      </p:sp>
      <p:pic>
        <p:nvPicPr>
          <p:cNvPr id="5" name="QB_7_BD.378_2#6f41ab2b1?iti=141&amp;vcp=1&amp;vis=1&amp;pid=b5ea01b4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6237" y="2627123"/>
            <a:ext cx="5529834" cy="326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378_3#6f41ab2b1?iti=141&amp;vcp=1&amp;vis=1&amp;pid=b5ea01b45&amp;color=0,0,0&amp;vtp=1&amp;vaab=1&amp;bbb=1"/>
          <p:cNvSpPr/>
          <p:nvPr/>
        </p:nvSpPr>
        <p:spPr>
          <a:xfrm>
            <a:off x="8160417" y="5858384"/>
            <a:ext cx="1325562" cy="6090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79_1#fdd71dbf7?vcp=1&amp;vis=1&amp;pid=b5ea01b45&amp;color=0,0,0&amp;vtp=1&amp;vaab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（2）将一个蓝色长尾票夹放在钢化膜前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，将另一个相同型号的粉色长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尾票夹放在钢化膜的后面并移动其位置，若看到粉色票夹与蓝色票夹的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像完全重合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，则说明平面镜所成的像与物的大小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；在像的位置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放一个光屏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，若光屏承接不到像，则说明所成的是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0_1#117120874?vcp=1&amp;vis=1&amp;pid=b5ea01b45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（3）如图B30-4乙所示，将蓝色票夹放在纸上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，在蓝色票夹一侧通过钢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化膜看到的是图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B30-4丙中的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（选填“A”或“B”）。</a:t>
            </a:r>
            <a:endParaRPr lang="en-US" altLang="zh-CN" sz="2800" dirty="0"/>
          </a:p>
        </p:txBody>
      </p:sp>
      <p:pic>
        <p:nvPicPr>
          <p:cNvPr id="3" name="QB_7_BD.381_1#b5ea01b45?iti=142&amp;vcp=1&amp;vis=1&amp;pid=b5ea01b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6667" y="1668444"/>
            <a:ext cx="7004763" cy="41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81_2#b5ea01b45?iti=142&amp;vcp=1&amp;vis=1&amp;pid=b5ea01b45&amp;color=0,0,0&amp;vtp=1&amp;vaab=1&amp;bbb=1"/>
          <p:cNvSpPr/>
          <p:nvPr/>
        </p:nvSpPr>
        <p:spPr>
          <a:xfrm>
            <a:off x="5436267" y="5927961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2_1#6f41ab2b1?sp=1&amp;vcp=1&amp;vis=1&amp;pid=b5ea01b45&amp;color=0,0,0&amp;vtp=1&amp;vaab=1&amp;bt=1&amp;bbb=1&amp;hb=1"/>
          <p:cNvSpPr/>
          <p:nvPr/>
        </p:nvSpPr>
        <p:spPr>
          <a:xfrm>
            <a:off x="539496" y="557784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（1）如图B30-4甲所示，在水平桌面上铺一张纸，纸上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放置一块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手机钢化膜（薄透明板）作为平面镜。沿着钢化膜在纸上画一条直线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代表平面镜的位置。选取手机钢化膜作为平面镜，这样做便于确定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7_BD.382_2#6f41ab2b1?iti=143&amp;vcp=1&amp;vis=1&amp;pid=b5ea01b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875" y="2692400"/>
            <a:ext cx="5476349" cy="323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82_3#6f41ab2b1?iti=143&amp;vcp=1&amp;vis=1&amp;pid=b5ea01b45&amp;color=0,0,0&amp;vtp=1&amp;vaab=1&amp;bbb=1"/>
          <p:cNvSpPr/>
          <p:nvPr/>
        </p:nvSpPr>
        <p:spPr>
          <a:xfrm>
            <a:off x="5436269" y="6050217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图B30-4</a:t>
            </a:r>
            <a:endParaRPr lang="en-US" altLang="zh-CN" sz="2800" dirty="0"/>
          </a:p>
        </p:txBody>
      </p:sp>
      <p:sp>
        <p:nvSpPr>
          <p:cNvPr id="5" name="QB_7_AN.383_1#6f41ab2b1.blank?vcp=1&amp;vis=1&amp;pid=b5ea01b45&amp;color=0,0,0&amp;vpa=98&amp;vtp=1&amp;vaab=1&amp;bbb=1"/>
          <p:cNvSpPr/>
          <p:nvPr/>
        </p:nvSpPr>
        <p:spPr>
          <a:xfrm>
            <a:off x="9084214" y="528320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竖直</a:t>
            </a:r>
            <a:endParaRPr lang="en-US" altLang="zh-CN" sz="2800" dirty="0"/>
          </a:p>
        </p:txBody>
      </p:sp>
      <p:sp>
        <p:nvSpPr>
          <p:cNvPr id="6" name="QB_7_AN.384_1#6f41ab2b1.blank?vcp=1&amp;vis=1&amp;pid=b5ea01b45&amp;color=0,0,0&amp;vpa=99&amp;vtp=1&amp;vaab=1"/>
          <p:cNvSpPr/>
          <p:nvPr/>
        </p:nvSpPr>
        <p:spPr>
          <a:xfrm>
            <a:off x="10862214" y="1569720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5_1#fdd71dbf7?vcp=1&amp;vis=1&amp;pid=b5ea01b45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（2）将一个蓝色长尾票夹放在钢化膜前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，将另一个相同型号的粉色长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尾票夹放在钢化膜的后面并移动其位置，若看到粉色票夹与蓝色票夹的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像完全重合，则说明平面镜所成的像与物的大小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；在像的位置放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一个光屏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，若光屏承接不到像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，则说明所成的是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86_1#fdd71dbf7.blank?vcp=1&amp;vis=1&amp;pid=b5ea01b45&amp;color=0,0,0&amp;vpa=100&amp;vtp=1&amp;vaab=1&amp;bbb=1"/>
          <p:cNvSpPr/>
          <p:nvPr/>
        </p:nvSpPr>
        <p:spPr>
          <a:xfrm>
            <a:off x="8017414" y="3450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  <p:sp>
        <p:nvSpPr>
          <p:cNvPr id="4" name="QB_7_AN.388_1#fdd71dbf7.blank?vcp=1&amp;vis=1&amp;pid=b5ea01b45&amp;color=0,0,0&amp;vpa=101&amp;vtp=1&amp;vaab=1"/>
          <p:cNvSpPr/>
          <p:nvPr/>
        </p:nvSpPr>
        <p:spPr>
          <a:xfrm>
            <a:off x="8017414" y="40770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89_1#117120874?vcp=1&amp;vis=1&amp;pid=b5ea01b45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（3）如图B30-4乙所示，将蓝色票夹放在纸上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，在蓝色票夹一侧通过钢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化膜看到的是图B30-4丙中的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选填“A”或“B”）。</a:t>
            </a:r>
            <a:endParaRPr lang="en-US" altLang="zh-CN" sz="2800" dirty="0"/>
          </a:p>
        </p:txBody>
      </p:sp>
      <p:sp>
        <p:nvSpPr>
          <p:cNvPr id="3" name="QB_7_AN.390_1#117120874.blank?vcp=1&amp;vis=1&amp;pid=b5ea01b45&amp;color=0,0,0&amp;vpa=102&amp;vtp=1&amp;vaab=1"/>
          <p:cNvSpPr/>
          <p:nvPr/>
        </p:nvSpPr>
        <p:spPr>
          <a:xfrm>
            <a:off x="4956715" y="1033952"/>
            <a:ext cx="515938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B_7_BD.389_2#117120874?iti=145&amp;vcp=1&amp;vis=1&amp;pid=b5ea01b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6667" y="1668444"/>
            <a:ext cx="7004763" cy="413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389_3#117120874?iti=145&amp;vcp=1&amp;vis=1&amp;pid=b5ea01b45&amp;color=0,0,0&amp;vtp=1&amp;vaab=1&amp;bbb=1"/>
          <p:cNvSpPr/>
          <p:nvPr/>
        </p:nvSpPr>
        <p:spPr>
          <a:xfrm>
            <a:off x="5436267" y="5927961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91_1#ff98d306b?sp=1&amp;vcp=1&amp;vis=1&amp;pid=e238bd4d6&amp;color=0,0,0&amp;vtp=1&amp;vaab=1&amp;bt=1&amp;bbb=1&amp;hb=1"/>
          <p:cNvSpPr/>
          <p:nvPr/>
        </p:nvSpPr>
        <p:spPr>
          <a:xfrm>
            <a:off x="539496" y="4782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（2024·陕西·中考）小明做“探究凸透镜成像的规律”的实验装置如图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B30-5所示。</a:t>
            </a:r>
            <a:endParaRPr lang="en-US" altLang="zh-CN" sz="2800" dirty="0"/>
          </a:p>
        </p:txBody>
      </p:sp>
      <p:pic>
        <p:nvPicPr>
          <p:cNvPr id="3" name="QO_6_BD.391_2#ff98d306b?iti=146&amp;vcp=1&amp;vis=1&amp;pid=e238bd4d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3976" y="1592244"/>
            <a:ext cx="8001000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91_3#ff98d306b?iti=146&amp;vcp=1&amp;vis=1&amp;pid=e238bd4d6&amp;color=0,0,0&amp;vtp=1&amp;vaab=1&amp;bbb=1"/>
          <p:cNvSpPr/>
          <p:nvPr/>
        </p:nvSpPr>
        <p:spPr>
          <a:xfrm>
            <a:off x="5431695" y="3804076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图B30-5</a:t>
            </a:r>
            <a:endParaRPr lang="en-US" altLang="zh-CN" sz="2800" dirty="0"/>
          </a:p>
        </p:txBody>
      </p:sp>
      <p:sp>
        <p:nvSpPr>
          <p:cNvPr id="5" name="QB_7_BD.392_1#29cf9e97a?vcp=1&amp;vis=1&amp;pid=ff98d306b&amp;color=0,0,0&amp;vtp=1&amp;vaab=1&amp;bbb=1&amp;hb=1"/>
          <p:cNvSpPr/>
          <p:nvPr/>
        </p:nvSpPr>
        <p:spPr>
          <a:xfrm>
            <a:off x="539496" y="4325728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（1）实验时，调节烛焰中心、凸透镜光心和光屏中心在同一高度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（2）固定凸透镜的位置，将蜡烛放在距离凸透镜较远处，此时应移动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直至出现最清晰的像，记录物距、像距、像的性质。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94_1#2164a987a?sp=1&amp;vcp=1&amp;vis=1&amp;pid=ff98d306b&amp;color=0,0,0&amp;vtp=1&amp;vaab=1&amp;bt=1&amp;bbb=1&amp;hb=1"/>
              <p:cNvSpPr/>
              <p:nvPr/>
            </p:nvSpPr>
            <p:spPr>
              <a:xfrm>
                <a:off x="539496" y="758380"/>
                <a:ext cx="11109960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（3）改变物距，重复上述操作，多次实验，实验数据记录如下表所示，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分析数据可知：当物距大于凸透镜焦距时，物距减小，像距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凸透镜的焦距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94_1#2164a987a?sp=1&amp;vcp=1&amp;vis=1&amp;pid=ff98d30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8380"/>
                <a:ext cx="11109960" cy="1837754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711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8" name="QB_7_BD.394_2#2164a987a?colgroup=4,3,3,17&amp;vcp=1&amp;vis=1&amp;pid=ff98d306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23324"/>
              <a:ext cx="11100816" cy="3363596"/>
            </p:xfrm>
            <a:graphic>
              <a:graphicData uri="http://schemas.openxmlformats.org/drawingml/2006/table">
                <a:tbl>
                  <a:tblPr/>
                  <a:tblGrid>
                    <a:gridCol w="1691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270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270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5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8" name="QB_7_BD.394_2#2164a987a?colgroup=4,3,3,17&amp;vcp=1&amp;vis=1&amp;pid=ff98d306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23324"/>
              <a:ext cx="11100816" cy="3363596"/>
            </p:xfrm>
            <a:graphic>
              <a:graphicData uri="http://schemas.openxmlformats.org/drawingml/2006/table">
                <a:tbl>
                  <a:tblPr/>
                  <a:tblGrid>
                    <a:gridCol w="1691640"/>
                    <a:gridCol w="1527048"/>
                    <a:gridCol w="1527048"/>
                    <a:gridCol w="2075688"/>
                    <a:gridCol w="2075688"/>
                    <a:gridCol w="2203704"/>
                  </a:tblGrid>
                  <a:tr h="54610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  <a:tr h="539560">
                    <a:tc vMerge="1">
                      <a:tcPr/>
                    </a:tc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20_1#98db28584?iti=8&amp;htil=5&amp;vcp=1&amp;vis=1&amp;pid=9a4d86f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4835" y="512445"/>
            <a:ext cx="6536055" cy="502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20_2#98db28584?iti=8&amp;htil=5&amp;vcp=1&amp;vis=1&amp;pid=9a4d86f11&amp;color=0,0,0&amp;vtp=1&amp;vaab=1&amp;bbb=1"/>
          <p:cNvSpPr/>
          <p:nvPr/>
        </p:nvSpPr>
        <p:spPr>
          <a:xfrm>
            <a:off x="9004300" y="5397500"/>
            <a:ext cx="1089025" cy="6908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20_3#98db28584?htil=5&amp;vcp=1&amp;vis=1&amp;pid=9a4d86f11&amp;color=0,0,0&amp;vtp=1&amp;vaab=1&amp;bt=1&amp;bbb=1&amp;hb=1"/>
          <p:cNvSpPr/>
          <p:nvPr/>
        </p:nvSpPr>
        <p:spPr>
          <a:xfrm>
            <a:off x="539496" y="1331690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30-1丁是一个测量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大小的仪表，它的分度值是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22_1#98db28584.blank?vcp=1&amp;vis=1&amp;pid=9a4d86f11&amp;color=0,0,0&amp;vpa=6&amp;vtp=1&amp;vaab=1&amp;bbb=1"/>
          <p:cNvSpPr/>
          <p:nvPr/>
        </p:nvSpPr>
        <p:spPr>
          <a:xfrm>
            <a:off x="4580477" y="13012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23_1#98db28584.blank?vcp=1&amp;vis=1&amp;pid=9a4d86f11&amp;color=0,0,0&amp;vpa=7&amp;vtp=1&amp;vaab=1&amp;bbb=1"/>
              <p:cNvSpPr/>
              <p:nvPr/>
            </p:nvSpPr>
            <p:spPr>
              <a:xfrm>
                <a:off x="4775898" y="2095658"/>
                <a:ext cx="12430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23_1#98db28584.blank?vcp=1&amp;vis=1&amp;pid=9a4d86f11&amp;color=0,0,0&amp;vpa=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5898" y="2095658"/>
                <a:ext cx="124301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5" t="-39" r="31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98db28584?htil=5&amp;vcp=1&amp;vis=1&amp;pid=9a4d86f11&amp;color=0,0,0&amp;vtp=1&amp;vaab=1&amp;bbb=1&amp;hb=1"/>
              <p:cNvSpPr/>
              <p:nvPr/>
            </p:nvSpPr>
            <p:spPr>
              <a:xfrm>
                <a:off x="539496" y="2533491"/>
                <a:ext cx="65928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表盘中间标有“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这是电流的单位，因此该表是测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电流的仪表，刻度盘上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之间有4个小格，每一小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格表示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，即分度值为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6_AS.1_1#98db28584?htil=5&amp;vcp=1&amp;vis=1&amp;pid=9a4d86f1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3491"/>
                <a:ext cx="6592824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6" t="-19" b="-29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5_1#85dccf55e?vcp=1&amp;vis=1&amp;pid=ff98d306b&amp;color=0,0,0&amp;vtp=1&amp;vaab=1&amp;bbb=1&amp;hb=1"/>
          <p:cNvSpPr/>
          <p:nvPr/>
        </p:nvSpPr>
        <p:spPr>
          <a:xfrm>
            <a:off x="539496" y="18634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（4）当光屏上出现清晰的像时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，小明不小心用手指尖遮挡住了凸透镜的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一部分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，这时光屏上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（选填“仍能”或“不能”）成烛焰完整的像。</a:t>
            </a:r>
            <a:endParaRPr lang="en-US" altLang="zh-CN" sz="2800" spc="-50" dirty="0"/>
          </a:p>
        </p:txBody>
      </p:sp>
      <p:sp>
        <p:nvSpPr>
          <p:cNvPr id="3" name="QB_7_BD.396_1#a39538890?vcp=1&amp;vis=1&amp;pid=ff98d306b&amp;color=0,0,0&amp;vtp=1&amp;vaab=1&amp;bbb=1&amp;hb=1"/>
          <p:cNvSpPr/>
          <p:nvPr/>
        </p:nvSpPr>
        <p:spPr>
          <a:xfrm>
            <a:off x="539496" y="314170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（5）实验中，小明将自己的眼镜放在蜡烛和凸透镜之间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，发现光屏上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原来清晰的像变模糊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。将光屏适当靠近凸透镜后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，光屏上再次出现清晰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，由此可判断小明佩戴的是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（选填“近视”或“远视”）眼镜。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7_1#059520edd?sp=1&amp;vcp=1&amp;vis=1&amp;pid=ff98d306b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（6）如图B30-6，当无人机在高空拍摄地面场景时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，所成的像最靠近图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中凸透镜主光轴上的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点。</a:t>
            </a:r>
            <a:endParaRPr lang="en-US" altLang="zh-CN" sz="2800" dirty="0"/>
          </a:p>
        </p:txBody>
      </p:sp>
      <p:pic>
        <p:nvPicPr>
          <p:cNvPr id="3" name="QB_7_BD.397_3#059520edd?iti=147&amp;htil=1&amp;vcp=1&amp;vis=1&amp;pid=ff98d30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7672" y="3256960"/>
            <a:ext cx="2743200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7_BD.397_4#059520edd?iti=148&amp;htil=1&amp;vcp=1&amp;vis=1&amp;pid=ff98d306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5936" y="1803064"/>
            <a:ext cx="5047488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397_5#059520edd?iti=147&amp;htil=1&amp;vcp=1&amp;vis=1&amp;pid=ff98d306b&amp;color=0,0,0&amp;vtp=1&amp;vaab=1&amp;bbb=1"/>
          <p:cNvSpPr/>
          <p:nvPr/>
        </p:nvSpPr>
        <p:spPr>
          <a:xfrm>
            <a:off x="2656491" y="5267624"/>
            <a:ext cx="13255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图B30-6</a:t>
            </a:r>
            <a:endParaRPr lang="en-US" altLang="zh-CN" sz="2800" dirty="0"/>
          </a:p>
        </p:txBody>
      </p:sp>
      <p:sp>
        <p:nvSpPr>
          <p:cNvPr id="6" name="QB_7_BD.397_6#059520edd?iti=148&amp;htil=1&amp;vcp=1&amp;vis=1&amp;pid=ff98d306b&amp;color=0,0,0&amp;vtp=1&amp;vaab=1&amp;bbb=1"/>
          <p:cNvSpPr/>
          <p:nvPr/>
        </p:nvSpPr>
        <p:spPr>
          <a:xfrm>
            <a:off x="8206899" y="5276768"/>
            <a:ext cx="13255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图B30-7</a:t>
            </a:r>
            <a:endParaRPr lang="en-US" altLang="zh-CN" sz="2800" dirty="0"/>
          </a:p>
        </p:txBody>
      </p:sp>
      <p:sp>
        <p:nvSpPr>
          <p:cNvPr id="7" name="QB_7_BD.398_1#58d40532f?vcp=1&amp;vis=1&amp;pid=ff98d306b&amp;color=0,0,0&amp;vtp=1&amp;vaab=1&amp;bbb=1"/>
          <p:cNvSpPr/>
          <p:nvPr/>
        </p:nvSpPr>
        <p:spPr>
          <a:xfrm>
            <a:off x="539496" y="588154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（7）生活中常用的放大镜应用了表中第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次实验的成像规律。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99_1#29cf9e97a?vcp=1&amp;vis=1&amp;pid=ff98d306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（1）实验时，调节烛焰中心、凸透镜光心和光屏中心在同一高度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（2）固定凸透镜的位置，将蜡烛放在距离凸透镜较远处，此时应移动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直至出现最清晰的像，记录物距、像距、像的性质。</a:t>
            </a:r>
            <a:endParaRPr lang="en-US" altLang="zh-CN" sz="2800" dirty="0"/>
          </a:p>
        </p:txBody>
      </p:sp>
      <p:sp>
        <p:nvSpPr>
          <p:cNvPr id="3" name="QB_7_AN.1_1#29cf9e97a.blank?vcp=1&amp;vis=1&amp;pid=ff98d306b&amp;color=0,0,0&amp;vpa=103&amp;vtp=1&amp;vaab=1&amp;bbb=1"/>
          <p:cNvSpPr/>
          <p:nvPr/>
        </p:nvSpPr>
        <p:spPr>
          <a:xfrm>
            <a:off x="1616614" y="2802604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使像成在光屏中央</a:t>
            </a:r>
            <a:endParaRPr lang="en-US" altLang="zh-CN" sz="2800" dirty="0"/>
          </a:p>
        </p:txBody>
      </p:sp>
      <p:sp>
        <p:nvSpPr>
          <p:cNvPr id="5" name="QB_7_AN.402_1#29cf9e97a.blank?vcp=1&amp;vis=1&amp;pid=ff98d306b&amp;color=0,0,0&amp;vpa=104&amp;vtp=1&amp;vaab=1&amp;bbb=1"/>
          <p:cNvSpPr/>
          <p:nvPr/>
        </p:nvSpPr>
        <p:spPr>
          <a:xfrm>
            <a:off x="549815" y="40770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03_1#2164a987a?sp=1&amp;vcp=1&amp;vis=1&amp;pid=ff98d306b&amp;color=0,0,0&amp;vtp=1&amp;vaab=1&amp;bt=1&amp;bbb=1&amp;hb=1"/>
              <p:cNvSpPr/>
              <p:nvPr/>
            </p:nvSpPr>
            <p:spPr>
              <a:xfrm>
                <a:off x="539496" y="758381"/>
                <a:ext cx="11109960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（3）改变物距，重复上述操作，多次实验，实验数据记录如下表所示，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分析数据可知：当物距大于凸透镜焦距时，物距减小，像距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凸透镜的焦距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03_1#2164a987a?sp=1&amp;vcp=1&amp;vis=1&amp;pid=ff98d30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8381"/>
                <a:ext cx="11109960" cy="1837754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711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1" name="QB_7_BD.403_2#2164a987a?colgroup=4,3,3,17&amp;vcp=1&amp;vis=1&amp;pid=ff98d306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23324"/>
              <a:ext cx="11100816" cy="3363596"/>
            </p:xfrm>
            <a:graphic>
              <a:graphicData uri="http://schemas.openxmlformats.org/drawingml/2006/table">
                <a:tbl>
                  <a:tblPr/>
                  <a:tblGrid>
                    <a:gridCol w="16916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270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270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5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1" name="QB_7_BD.403_2#2164a987a?colgroup=4,3,3,17&amp;vcp=1&amp;vis=1&amp;pid=ff98d306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23324"/>
              <a:ext cx="11100816" cy="3363596"/>
            </p:xfrm>
            <a:graphic>
              <a:graphicData uri="http://schemas.openxmlformats.org/drawingml/2006/table">
                <a:tbl>
                  <a:tblPr/>
                  <a:tblGrid>
                    <a:gridCol w="1691640"/>
                    <a:gridCol w="1527048"/>
                    <a:gridCol w="1527048"/>
                    <a:gridCol w="2075688"/>
                    <a:gridCol w="2075688"/>
                    <a:gridCol w="2203704"/>
                  </a:tblGrid>
                  <a:tr h="54610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  <a:tr h="539560">
                    <a:tc vMerge="1">
                      <a:tcPr/>
                    </a:tc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404_1#2164a987a.blank?vcp=1&amp;vis=1&amp;pid=ff98d306b&amp;color=0,0,0&amp;vpa=105&amp;vtp=1&amp;vaab=1&amp;bbb=1"/>
          <p:cNvSpPr/>
          <p:nvPr/>
        </p:nvSpPr>
        <p:spPr>
          <a:xfrm>
            <a:off x="9795414" y="137560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5_1#85dccf55e?vcp=1&amp;vis=1&amp;pid=ff98d306b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（4）当光屏上出现清晰的像时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，小明不小心用手指尖遮挡住了凸透镜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的一部分，这时光屏上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选填“仍能”或“不能”）成烛焰完整的像。</a:t>
            </a:r>
            <a:endParaRPr lang="en-US" altLang="zh-CN" sz="2800" dirty="0"/>
          </a:p>
        </p:txBody>
      </p:sp>
      <p:sp>
        <p:nvSpPr>
          <p:cNvPr id="3" name="QB_7_AN.1_1#85dccf55e.blank?vcp=1&amp;vis=1&amp;pid=ff98d306b&amp;color=0,0,0&amp;vpa=106&amp;vtp=1&amp;vaab=1&amp;bbb=1"/>
          <p:cNvSpPr/>
          <p:nvPr/>
        </p:nvSpPr>
        <p:spPr>
          <a:xfrm>
            <a:off x="4105815" y="24573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仍能</a:t>
            </a:r>
            <a:endParaRPr lang="en-US" altLang="zh-CN" sz="2800" dirty="0"/>
          </a:p>
        </p:txBody>
      </p:sp>
      <p:sp>
        <p:nvSpPr>
          <p:cNvPr id="4" name="QB_7_BD.407_1#a39538890?vcp=1&amp;vis=1&amp;pid=ff98d306b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（5）实验中，小明将自己的眼镜放在蜡烛和凸透镜之间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，发现光屏上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原来清晰的像变模糊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。将光屏适当靠近凸透镜后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，光屏上再次出现清晰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的像，由此可判断小明佩戴的是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选填“近视”或“远视”）眼镜。</a:t>
            </a:r>
            <a:endParaRPr lang="en-US" altLang="zh-CN" sz="2800" dirty="0"/>
          </a:p>
        </p:txBody>
      </p:sp>
      <p:sp>
        <p:nvSpPr>
          <p:cNvPr id="5" name="QB_7_AN.408_1#a39538890.blank?vcp=1&amp;vis=1&amp;pid=ff98d306b&amp;color=0,0,0&amp;vpa=107&amp;vtp=1&amp;vaab=1&amp;bbb=1"/>
          <p:cNvSpPr/>
          <p:nvPr/>
        </p:nvSpPr>
        <p:spPr>
          <a:xfrm>
            <a:off x="5528215" y="438804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9_1#059520edd?sp=1&amp;vcp=1&amp;vis=1&amp;pid=ff98d306b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（6）如图B30-6，当无人机在高空拍摄地面场景时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，所成的像最靠近图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B30-7中凸透镜主光轴上的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059520edd.blank?vcp=1&amp;vis=1&amp;pid=ff98d306b&amp;color=0,0,0&amp;vpa=108&amp;vtp=1&amp;vaab=1&amp;bbb=1"/>
              <p:cNvSpPr/>
              <p:nvPr/>
            </p:nvSpPr>
            <p:spPr>
              <a:xfrm>
                <a:off x="4716209" y="1185018"/>
                <a:ext cx="3808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059520edd.blank?vcp=1&amp;vis=1&amp;pid=ff98d306b&amp;color=0,0,0&amp;vpa=10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209" y="1185018"/>
                <a:ext cx="380873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17" t="-27" r="150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7_BD.409_3#059520edd?iti=149&amp;htil=1&amp;vcp=1&amp;vis=1&amp;pid=ff98d306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4557" y="1184955"/>
            <a:ext cx="2743200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7_BD.409_4#059520edd?iti=150&amp;htil=1&amp;vcp=1&amp;vis=1&amp;pid=ff98d306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4060" y="3597275"/>
            <a:ext cx="3583940" cy="237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409_5#059520edd?iti=149&amp;htil=1&amp;vcp=1&amp;vis=1&amp;pid=ff98d306b&amp;color=0,0,0&amp;vtp=1&amp;vaab=1&amp;bbb=1"/>
          <p:cNvSpPr/>
          <p:nvPr/>
        </p:nvSpPr>
        <p:spPr>
          <a:xfrm>
            <a:off x="9746901" y="3068619"/>
            <a:ext cx="13255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BD.409_6#059520edd?iti=150&amp;htil=1&amp;vcp=1&amp;vis=1&amp;pid=ff98d306b&amp;color=0,0,0&amp;vtp=1&amp;vaab=1&amp;bbb=1"/>
          <p:cNvSpPr/>
          <p:nvPr/>
        </p:nvSpPr>
        <p:spPr>
          <a:xfrm>
            <a:off x="9746139" y="5796833"/>
            <a:ext cx="13255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7_BD.411_1#58d40532f?vcp=1&amp;vis=1&amp;pid=ff98d306b&amp;color=0,0,0&amp;vtp=1&amp;vaab=1&amp;bbb=1"/>
          <p:cNvSpPr/>
          <p:nvPr/>
        </p:nvSpPr>
        <p:spPr>
          <a:xfrm>
            <a:off x="407416" y="1805477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）生活中常用的放大镜应用了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表中第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次实验的成像规律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412_1#58d40532f.blank?vcp=1&amp;vis=1&amp;pid=ff98d306b&amp;color=0,0,0&amp;vpa=109&amp;vtp=1&amp;vaab=1"/>
          <p:cNvSpPr/>
          <p:nvPr/>
        </p:nvSpPr>
        <p:spPr>
          <a:xfrm>
            <a:off x="1528445" y="2320290"/>
            <a:ext cx="451485" cy="533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690" y="3274695"/>
            <a:ext cx="7363460" cy="23056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1bcfafb?sp=1&amp;vcp=1&amp;pid=1d08ebcde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三、热学实验探究题</a:t>
            </a:r>
            <a:endParaRPr lang="en-US" altLang="zh-CN" sz="3200" dirty="0"/>
          </a:p>
        </p:txBody>
      </p:sp>
      <p:pic>
        <p:nvPicPr>
          <p:cNvPr id="3" name="QB_6_BD.413_1#c88592ffd?iti=151&amp;htil=47&amp;vcp=1&amp;vis=1&amp;pid=5f1bcfa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9557" y="1285528"/>
            <a:ext cx="3493598" cy="308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413_2#c88592ffd?iti=151&amp;htil=47&amp;vcp=1&amp;vis=1&amp;pid=5f1bcfafb&amp;color=0,0,0&amp;vtp=1&amp;vaab=1&amp;bbb=1"/>
          <p:cNvSpPr/>
          <p:nvPr/>
        </p:nvSpPr>
        <p:spPr>
          <a:xfrm>
            <a:off x="9043575" y="449704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413_3#c88592ffd?htil=47&amp;sp=1&amp;vcp=1&amp;vis=1&amp;pid=5f1bcfafb&amp;color=0,0,0&amp;vtp=1&amp;vaab=1&amp;bbb=1&amp;hb=1&amp;hs=1"/>
              <p:cNvSpPr/>
              <p:nvPr/>
            </p:nvSpPr>
            <p:spPr>
              <a:xfrm>
                <a:off x="539496" y="1267240"/>
                <a:ext cx="711403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（2024·黑龙江大庆·中考）图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B30-8是一定质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量的某种物质在熔化时温度随时间变化的图像，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则这种物质是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选填“晶体”或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“非晶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段物质处于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选填“固态”“液态”或“固液共存态”），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物体的内能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选填“大于”“等于”或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“小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时物体的内能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。若相同时间内该物质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吸收热量相等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，由图像可知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，这种物质液态时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的比热容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选填“大于”“等于”或“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小于”）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固态时的比热容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413_3#c88592ffd?htil=47&amp;sp=1&amp;vcp=1&amp;vis=1&amp;pid=5f1bcfaf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11403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6357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414_1#c88592ffd.blank?vcp=1&amp;vis=1&amp;pid=5f1bcfafb&amp;color=0,0,0&amp;vpa=110&amp;vtp=1&amp;vaab=1&amp;bbb=1"/>
          <p:cNvSpPr/>
          <p:nvPr/>
        </p:nvSpPr>
        <p:spPr>
          <a:xfrm>
            <a:off x="2682779" y="18666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</a:t>
            </a:r>
            <a:endParaRPr lang="en-US" altLang="zh-CN" sz="2800" dirty="0"/>
          </a:p>
        </p:txBody>
      </p:sp>
      <p:sp>
        <p:nvSpPr>
          <p:cNvPr id="7" name="QB_6_AN.415_1#c88592ffd.blank?vcp=1&amp;vis=1&amp;pid=5f1bcfafb&amp;color=0,0,0&amp;vpa=111&amp;vtp=1&amp;vaab=1&amp;bbb=1"/>
          <p:cNvSpPr/>
          <p:nvPr/>
        </p:nvSpPr>
        <p:spPr>
          <a:xfrm>
            <a:off x="4375785" y="2323465"/>
            <a:ext cx="2037080" cy="13125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固液共存态</a:t>
            </a:r>
            <a:endParaRPr lang="en-US" altLang="zh-CN" sz="2800" dirty="0"/>
          </a:p>
        </p:txBody>
      </p:sp>
      <p:sp>
        <p:nvSpPr>
          <p:cNvPr id="8" name="QB_6_AN.416_1#c88592ffd.blank?vcp=1&amp;vis=1&amp;pid=5f1bcfafb&amp;color=0,0,0&amp;vpa=112&amp;vtp=1&amp;vaab=1&amp;bbb=1"/>
          <p:cNvSpPr/>
          <p:nvPr/>
        </p:nvSpPr>
        <p:spPr>
          <a:xfrm>
            <a:off x="2356389" y="32052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/>
          </a:p>
        </p:txBody>
      </p:sp>
      <p:sp>
        <p:nvSpPr>
          <p:cNvPr id="9" name="QB_6_AN.417_1#c88592ffd.blank?vcp=1&amp;vis=1&amp;pid=5f1bcfafb&amp;color=0,0,0&amp;vpa=113&amp;vtp=1&amp;vaab=1&amp;bbb=1&amp;htil=1&amp;hb=1"/>
          <p:cNvSpPr/>
          <p:nvPr/>
        </p:nvSpPr>
        <p:spPr>
          <a:xfrm>
            <a:off x="2117493" y="449735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18_1#285b8b266?sp=1&amp;vcp=1&amp;vis=1&amp;pid=5f1bcfafb&amp;color=0,0,0&amp;vtp=1&amp;vaab=1&amp;bt=1&amp;bbb=1"/>
          <p:cNvSpPr/>
          <p:nvPr/>
        </p:nvSpPr>
        <p:spPr>
          <a:xfrm>
            <a:off x="539496" y="554400"/>
            <a:ext cx="1130141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（2024·吉林长春·中考）在“探究水沸腾时温度变化的特点”的实验中：</a:t>
            </a:r>
            <a:endParaRPr lang="en-US" altLang="zh-CN" sz="2800" dirty="0"/>
          </a:p>
        </p:txBody>
      </p:sp>
      <p:pic>
        <p:nvPicPr>
          <p:cNvPr id="3" name="QO_6_BD.418_2#285b8b266?iti=152&amp;vcp=1&amp;vis=1&amp;pid=5f1bcfa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1923" y="1157396"/>
            <a:ext cx="7854250" cy="361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18_3#285b8b266?iti=152&amp;vcp=1&amp;vis=1&amp;pid=5f1bcfafb&amp;color=0,0,0&amp;vtp=1&amp;vaab=1&amp;bbb=1"/>
          <p:cNvSpPr/>
          <p:nvPr/>
        </p:nvSpPr>
        <p:spPr>
          <a:xfrm>
            <a:off x="5436267" y="4899323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  <p:sp>
        <p:nvSpPr>
          <p:cNvPr id="5" name="QB_7_BD.419_1#4f0dc0832?vcp=1&amp;vis=1&amp;pid=285b8b266&amp;color=0,0,0&amp;vtp=1&amp;vaab=1&amp;bbb=1&amp;hb=1"/>
          <p:cNvSpPr/>
          <p:nvPr/>
        </p:nvSpPr>
        <p:spPr>
          <a:xfrm>
            <a:off x="539496" y="541488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（1）如图B30-9甲所示，温度计的玻璃泡碰到了容器底，接下来合理的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20_1#c3253879e?sp=1&amp;vcp=1&amp;vis=1&amp;pid=285b8b266&amp;color=0,0,0&amp;vtp=1&amp;vaab=1&amp;bt=1&amp;bbb=1&amp;hb=1"/>
              <p:cNvSpPr/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（2）调整后进行实验，水温升到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92℃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读取一次温度并记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录在下表格中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时温度计示数如图B30-9乙所示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，此时水的温度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20_1#c3253879e?sp=1&amp;vcp=1&amp;vis=1&amp;pid=285b8b26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3" b="-2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21_1#285b8b266?iti=153&amp;vcp=1&amp;vis=1&amp;pid=285b8b26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0085" y="3429000"/>
            <a:ext cx="6252210" cy="287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21_2#285b8b266?iti=153&amp;vcp=1&amp;vis=1&amp;pid=285b8b266&amp;color=0,0,0&amp;vtp=1&amp;vaab=1&amp;bbb=1"/>
          <p:cNvSpPr/>
          <p:nvPr/>
        </p:nvSpPr>
        <p:spPr>
          <a:xfrm>
            <a:off x="1362108" y="5690724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214698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6387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3914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214698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638760"/>
                    <a:gridCol w="1305684"/>
                    <a:gridCol w="1305684"/>
                    <a:gridCol w="639146"/>
                    <a:gridCol w="1305684"/>
                    <a:gridCol w="1305684"/>
                    <a:gridCol w="1305684"/>
                    <a:gridCol w="1305684"/>
                  </a:tblGrid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55440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20345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001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03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3185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55440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203450"/>
                    <a:gridCol w="1350010"/>
                    <a:gridCol w="1203960"/>
                    <a:gridCol w="1131854"/>
                    <a:gridCol w="1305684"/>
                    <a:gridCol w="1305684"/>
                    <a:gridCol w="1305684"/>
                    <a:gridCol w="1305684"/>
                  </a:tblGrid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6_BD.423_1#285b8b266?iti=154&amp;vcp=1&amp;vis=1&amp;pid=285b8b26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6202" y="1647616"/>
            <a:ext cx="6805692" cy="313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23_2#285b8b266?iti=154&amp;vcp=1&amp;vis=1&amp;pid=285b8b266&amp;color=0,0,0&amp;vtp=1&amp;vaab=1&amp;bbb=1"/>
          <p:cNvSpPr/>
          <p:nvPr/>
        </p:nvSpPr>
        <p:spPr>
          <a:xfrm>
            <a:off x="5436267" y="4906943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  <p:sp>
        <p:nvSpPr>
          <p:cNvPr id="5" name="QO_7_BD.424_1#6609243ec?vcp=1&amp;vis=1&amp;pid=285b8b266&amp;color=0,0,0&amp;vtp=1&amp;vaab=1&amp;bbb=1&amp;hb=1"/>
          <p:cNvSpPr/>
          <p:nvPr/>
        </p:nvSpPr>
        <p:spPr>
          <a:xfrm>
            <a:off x="539496" y="54225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（3）请根据表格中的数据，在图B30-9丙中绘制出水的温度随时间变化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e826ce77?sp=1&amp;vcp=1&amp;pid=ff3ad70f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二、测量型实验题</a:t>
            </a:r>
            <a:endParaRPr lang="en-US" altLang="zh-CN" sz="3200" dirty="0"/>
          </a:p>
        </p:txBody>
      </p:sp>
      <p:sp>
        <p:nvSpPr>
          <p:cNvPr id="3" name="P_5#61b4a5a0f?sp=1&amp;vcp=1&amp;pid=8e826ce77&amp;color=0,0,0&amp;vtp=1&amp;vaab=1&amp;bbb=1"/>
          <p:cNvSpPr/>
          <p:nvPr/>
        </p:nvSpPr>
        <p:spPr>
          <a:xfrm>
            <a:off x="539496" y="1267240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解题要领：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根据实验名称确定实验目的，进一步确认实验的原理；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根据实验原理分析需要测量的物理量；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根据实验器材和实验原理确定如何测量这些物理量；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根据测量结果总结实验结论；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根据实验器材和实验方法（包括操作过程和实验原理），分析实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验误差及产生的原因；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测量型实验多次测量取平均值的目的是减小误差。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5_1#1dc024d61?vcp=1&amp;vis=1&amp;pid=285b8b266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（4）将装有少量水的试管插入沸水中（不碰烧杯的底和侧壁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），酒精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灯持续加热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，试管中的水能否沸腾？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426_1#285b8b266?iti=155&amp;vcp=1&amp;vis=1&amp;pid=285b8b26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2654" y="1891329"/>
            <a:ext cx="8052788" cy="370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26_2#285b8b266?iti=155&amp;vcp=1&amp;vis=1&amp;pid=285b8b266&amp;color=0,0,0&amp;vtp=1&amp;vaab=1&amp;bbb=1"/>
          <p:cNvSpPr/>
          <p:nvPr/>
        </p:nvSpPr>
        <p:spPr>
          <a:xfrm>
            <a:off x="5436267" y="57246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27_1#4f0dc0832?vcp=1&amp;vis=1&amp;pid=285b8b266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（1）如图B30-9甲所示，温度计的玻璃泡碰到了容器底，接下来合理的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操作是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</a:t>
            </a:r>
            <a:r>
              <a:rPr lang="zh-CN" altLang="en-US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428_1#4f0dc0832.blank?vcp=1&amp;vis=1&amp;pid=285b8b266&amp;color=0,0,0&amp;vpa=114&amp;vtp=1&amp;vaab=1&amp;bbb=1"/>
          <p:cNvSpPr/>
          <p:nvPr/>
        </p:nvSpPr>
        <p:spPr>
          <a:xfrm>
            <a:off x="1616614" y="1150665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将铁架台的铁夹向上调一点</a:t>
            </a:r>
            <a:endParaRPr lang="en-US" altLang="zh-CN" sz="2800" dirty="0"/>
          </a:p>
        </p:txBody>
      </p:sp>
      <p:pic>
        <p:nvPicPr>
          <p:cNvPr id="4" name="QO_6_BD.427_2#4f0dc0832?iti=156&amp;vcp=1&amp;vis=1&amp;pid=285b8b26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2654" y="1891329"/>
            <a:ext cx="8052788" cy="370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27_3#4f0dc0832?iti=156&amp;vcp=1&amp;vis=1&amp;pid=285b8b266&amp;color=0,0,0&amp;vtp=1&amp;vaab=1&amp;bbb=1"/>
          <p:cNvSpPr/>
          <p:nvPr/>
        </p:nvSpPr>
        <p:spPr>
          <a:xfrm>
            <a:off x="5436267" y="57246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29_1#c3253879e?sp=1&amp;vcp=1&amp;vis=1&amp;pid=285b8b266&amp;color=0,0,0&amp;vtp=1&amp;vaab=1&amp;bt=1&amp;bbb=1&amp;hb=1"/>
              <p:cNvSpPr/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（2）调整后进行实验，水温升到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92℃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读取一次温度并记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录在下表格中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时温度计示数如图B30-9乙所示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，此时水的温度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29_1#c3253879e?sp=1&amp;vcp=1&amp;vis=1&amp;pid=285b8b26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3" b="-2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430_1#c3253879e.blank?vcp=1&amp;vis=1&amp;pid=285b8b266&amp;color=0,0,0&amp;vpa=115&amp;vtp=1&amp;vaab=1&amp;bbb=1"/>
          <p:cNvSpPr/>
          <p:nvPr/>
        </p:nvSpPr>
        <p:spPr>
          <a:xfrm>
            <a:off x="905415" y="1554652"/>
            <a:ext cx="6143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96</a:t>
            </a:r>
            <a:endParaRPr lang="en-US" altLang="zh-CN" sz="2800" dirty="0"/>
          </a:p>
        </p:txBody>
      </p:sp>
      <p:pic>
        <p:nvPicPr>
          <p:cNvPr id="5" name="QO_6_BD.429_3#c3253879e?iti=157&amp;vcp=1&amp;vis=1&amp;pid=285b8b26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2204" y="3392088"/>
            <a:ext cx="5253689" cy="241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429_4#c3253879e?iti=157&amp;vcp=1&amp;vis=1&amp;pid=285b8b266&amp;color=0,0,0&amp;vtp=1&amp;vaab=1&amp;bbb=1"/>
          <p:cNvSpPr/>
          <p:nvPr/>
        </p:nvSpPr>
        <p:spPr>
          <a:xfrm>
            <a:off x="5436267" y="5937104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210507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20345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001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03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3185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210507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203450"/>
                    <a:gridCol w="1350010"/>
                    <a:gridCol w="1203960"/>
                    <a:gridCol w="1131854"/>
                    <a:gridCol w="1305684"/>
                    <a:gridCol w="1305684"/>
                    <a:gridCol w="1305684"/>
                    <a:gridCol w="1305684"/>
                  </a:tblGrid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31_1#6609243ec?vcp=1&amp;vis=1&amp;pid=285b8b266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（3）请根据表格中的数据，在图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B30-9丙中绘制出水的温度随时间变化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431_2#6609243ec?iti=158&amp;htil=48&amp;vcp=1&amp;vis=1&amp;pid=285b8b26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776" y="3197588"/>
            <a:ext cx="55504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31_3#6609243ec?iti=158&amp;htil=48&amp;vcp=1&amp;vis=1&amp;pid=285b8b266&amp;color=0,0,0&amp;vtp=1&amp;vaab=1&amp;bbb=1"/>
          <p:cNvSpPr/>
          <p:nvPr/>
        </p:nvSpPr>
        <p:spPr>
          <a:xfrm>
            <a:off x="2606199" y="5830044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6722110" y="2941320"/>
            <a:ext cx="3110865" cy="3317240"/>
            <a:chOff x="6099048" y="2411204"/>
            <a:chExt cx="4517136" cy="3953828"/>
          </a:xfrm>
        </p:grpSpPr>
        <p:pic>
          <p:nvPicPr>
            <p:cNvPr id="6" name="QO_7_AN.1_1#6609243ec?iti=159&amp;htil=48&amp;vcp=1&amp;vis=1&amp;pid=285b8b266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099048" y="2411204"/>
              <a:ext cx="4517136" cy="3291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7_AN.1_1#6609243ec?iti=159&amp;htil=48&amp;vcp=1&amp;vis=1&amp;pid=285b8b266&amp;color=0,0,0&amp;vtp=1&amp;vaab=1&amp;bbb=1"/>
            <p:cNvSpPr/>
            <p:nvPr/>
          </p:nvSpPr>
          <p:spPr>
            <a:xfrm>
              <a:off x="7517035" y="5830044"/>
              <a:ext cx="1681162" cy="534988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6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答图B30-1</a:t>
              </a:r>
              <a:endParaRPr lang="en-US" altLang="zh-CN" sz="28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171391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20345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001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039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3185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05684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96</a:t>
                          </a:r>
                          <a:endParaRPr lang="en-US" altLang="zh-CN" sz="28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7" name="QB_7_BD.422_1#c3253879e?colgroup=6,3,3,1,3,3,3,3&amp;vcp=1&amp;vis=1&amp;pid=285b8b26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1713910"/>
              <a:ext cx="11112010" cy="1078230"/>
            </p:xfrm>
            <a:graphic>
              <a:graphicData uri="http://schemas.openxmlformats.org/drawingml/2006/table">
                <a:tbl>
                  <a:tblPr/>
                  <a:tblGrid>
                    <a:gridCol w="2203450"/>
                    <a:gridCol w="1350010"/>
                    <a:gridCol w="1203960"/>
                    <a:gridCol w="1131854"/>
                    <a:gridCol w="1305684"/>
                    <a:gridCol w="1305684"/>
                    <a:gridCol w="1305684"/>
                    <a:gridCol w="1305684"/>
                  </a:tblGrid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43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96</a:t>
                          </a:r>
                          <a:endParaRPr lang="en-US" altLang="zh-CN" sz="28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3_1#1dc024d61?vcp=1&amp;vis=1&amp;pid=285b8b266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（4）将装有少量水的试管插入沸水中（不碰烧杯的底和侧壁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），酒精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灯持续加热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试管中的水能否沸腾？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434_1#1dc024d61.blank?vcp=1&amp;vis=1&amp;pid=285b8b266&amp;color=0,0,0&amp;vpa=116&amp;vtp=1&amp;vaab=1&amp;bbb=1"/>
          <p:cNvSpPr/>
          <p:nvPr/>
        </p:nvSpPr>
        <p:spPr>
          <a:xfrm>
            <a:off x="6239415" y="11506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pic>
        <p:nvPicPr>
          <p:cNvPr id="4" name="QO_6_BD.433_2#1dc024d61?iti=160&amp;vcp=1&amp;vis=1&amp;pid=285b8b26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2654" y="1891329"/>
            <a:ext cx="8052788" cy="370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33_3#1dc024d61?iti=160&amp;vcp=1&amp;vis=1&amp;pid=285b8b266&amp;color=0,0,0&amp;vtp=1&amp;vaab=1&amp;bbb=1"/>
          <p:cNvSpPr/>
          <p:nvPr/>
        </p:nvSpPr>
        <p:spPr>
          <a:xfrm>
            <a:off x="5436267" y="57246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0b7eb300?sp=1&amp;vcp=1&amp;pid=1d08ebcde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四、力学实验探究题</a:t>
            </a:r>
            <a:endParaRPr lang="en-US" altLang="zh-CN" sz="3200" dirty="0"/>
          </a:p>
        </p:txBody>
      </p:sp>
      <p:sp>
        <p:nvSpPr>
          <p:cNvPr id="3" name="QO_6_BD.435_1#4dd78d92c?sp=1&amp;vcp=1&amp;vis=1&amp;pid=a0b7eb30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（2024·广东·中考）小明摘来李子，用天平、量筒和水测量李子的密度。</a:t>
            </a:r>
            <a:endParaRPr lang="en-US" altLang="zh-CN" sz="2800" spc="-50" dirty="0"/>
          </a:p>
        </p:txBody>
      </p:sp>
      <p:pic>
        <p:nvPicPr>
          <p:cNvPr id="4" name="QO_6_BD.435_2#4dd78d92c?iti=161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1961941"/>
            <a:ext cx="80741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35_3#4dd78d92c?iti=161&amp;vcp=1&amp;vis=1&amp;pid=a0b7eb300&amp;color=0,0,0&amp;vtp=1&amp;vaab=1&amp;bbb=1"/>
          <p:cNvSpPr/>
          <p:nvPr/>
        </p:nvSpPr>
        <p:spPr>
          <a:xfrm>
            <a:off x="5342795" y="4448093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图B30-10</a:t>
            </a:r>
            <a:endParaRPr lang="en-US" altLang="zh-CN" sz="2800" dirty="0"/>
          </a:p>
        </p:txBody>
      </p:sp>
      <p:sp>
        <p:nvSpPr>
          <p:cNvPr id="6" name="QB_7_BD.436_1#ec2f49ce7?vcp=1&amp;vis=1&amp;pid=4dd78d92c&amp;color=0,0,0&amp;vtp=1&amp;vaab=1&amp;bbb=1&amp;hb=1"/>
          <p:cNvSpPr/>
          <p:nvPr/>
        </p:nvSpPr>
        <p:spPr>
          <a:xfrm>
            <a:off x="539496" y="50957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（1）调节天平时，应先将游码移至标尺的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，然后调节平衡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螺母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，使天平平衡。</a:t>
            </a:r>
            <a:endParaRPr lang="en-US" altLang="zh-CN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6612255" y="368871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50250" y="375856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B</a:t>
            </a:r>
          </a:p>
        </p:txBody>
      </p:sp>
    </p:spTree>
  </p:cSld>
  <p:clrMapOvr>
    <a:masterClrMapping/>
  </p:clrMapOvr>
  <p:transition>
    <p:split dir="in"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37_1#5d8075e5a?vcp=1&amp;vis=1&amp;pid=4dd78d92c&amp;color=0,0,0&amp;vtp=1&amp;vaab=1&amp;bbb=1&amp;hb=1"/>
              <p:cNvSpPr/>
              <p:nvPr/>
            </p:nvSpPr>
            <p:spPr>
              <a:xfrm>
                <a:off x="539496" y="327377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（2）用天平测量李子的质量，当天平平衡时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，右盘中的砝码和标尺上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游码的位置如图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B30-10甲所示，李子的质量为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；用量筒和水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测得李子的体积为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，则李子的密度为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37_1#5d8075e5a?vcp=1&amp;vis=1&amp;pid=4dd78d92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73774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435_2#4dd78d92c?iti=161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0405" y="686226"/>
            <a:ext cx="80741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35_3#4dd78d92c?iti=161&amp;vcp=1&amp;vis=1&amp;pid=a0b7eb300&amp;color=0,0,0&amp;vtp=1&amp;vaab=1&amp;bbb=1"/>
          <p:cNvSpPr/>
          <p:nvPr/>
        </p:nvSpPr>
        <p:spPr>
          <a:xfrm>
            <a:off x="5024025" y="2748833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图B30-10</a:t>
            </a:r>
            <a:endParaRPr lang="en-US" altLang="zh-CN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6542405" y="245935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22310" y="250126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B</a:t>
            </a:r>
          </a:p>
        </p:txBody>
      </p:sp>
    </p:spTree>
  </p:cSld>
  <p:clrMapOvr>
    <a:masterClrMapping/>
  </p:clrMapOvr>
  <p:transition>
    <p:split dir="in"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38_1#ece59a2b9?sp=1&amp;vcp=1&amp;vis=1&amp;pid=4dd78d92c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（3）完成上述实验后，在不用量筒的情况下，小明利用天平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、烧杯和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该李子测量凉茶的密度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实验步骤如下：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①在烧杯中加入适量的凉茶，如图B30-10乙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，并在烧杯上标记此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时液面的位置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，测得凉茶和烧杯的总质量为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38_1#ece59a2b9?sp=1&amp;vcp=1&amp;vis=1&amp;pid=4dd78d92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39_1#4dd78d92c?iti=162&amp;vcp=1&amp;vis=1&amp;pid=4dd78d92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3179744"/>
            <a:ext cx="80741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39_2#4dd78d92c?iti=162&amp;vcp=1&amp;vis=1&amp;pid=4dd78d92c&amp;color=0,0,0&amp;vtp=1&amp;vaab=1&amp;bbb=1"/>
          <p:cNvSpPr/>
          <p:nvPr/>
        </p:nvSpPr>
        <p:spPr>
          <a:xfrm>
            <a:off x="5342795" y="566589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图B30-10</a:t>
            </a:r>
            <a:endParaRPr lang="en-US" altLang="zh-CN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6584315" y="493204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06130" y="500189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B</a:t>
            </a:r>
          </a:p>
        </p:txBody>
      </p:sp>
    </p:spTree>
  </p:cSld>
  <p:clrMapOvr>
    <a:masterClrMapping/>
  </p:clrMapOvr>
  <p:transition>
    <p:split dir="in"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40_2#ece59a2b9?sp=1&amp;vcp=1&amp;vis=1&amp;pid=4dd78d92c&amp;color=0,0,0&amp;vtp=1&amp;vaab=1&amp;bt=1&amp;bbb=1&amp;hb=1"/>
              <p:cNvSpPr/>
              <p:nvPr/>
            </p:nvSpPr>
            <p:spPr>
              <a:xfrm>
                <a:off x="539496" y="12328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②将李子放入凉茶中，李子沉底，如图乙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，在烧杯上标记此时液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面的位置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40_2#ece59a2b9?sp=1&amp;vcp=1&amp;vis=1&amp;pid=4dd78d92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288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41_1#4dd78d92c?iti=163&amp;vcp=1&amp;vis=1&amp;pid=4dd78d92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2566257"/>
            <a:ext cx="80741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41_2#4dd78d92c?iti=163&amp;vcp=1&amp;vis=1&amp;pid=4dd78d92c&amp;color=0,0,0&amp;vtp=1&amp;vaab=1&amp;bbb=1"/>
          <p:cNvSpPr/>
          <p:nvPr/>
        </p:nvSpPr>
        <p:spPr>
          <a:xfrm>
            <a:off x="5342795" y="505240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图B30-10</a:t>
            </a:r>
            <a:endParaRPr lang="en-US" altLang="zh-CN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6612255" y="433133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06130" y="440118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B</a:t>
            </a:r>
          </a:p>
        </p:txBody>
      </p:sp>
    </p:spTree>
  </p:cSld>
  <p:clrMapOvr>
    <a:masterClrMapping/>
  </p:clrMapOvr>
  <p:transition>
    <p:split dir="in"/>
  </p:transition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42_1#ece59a2b9?sp=1&amp;vcp=1&amp;vis=1&amp;pid=4dd78d92c&amp;color=0,0,0&amp;vtp=1&amp;vaab=1&amp;bt=1&amp;bbb=1&amp;hb=1"/>
              <p:cNvSpPr/>
              <p:nvPr/>
            </p:nvSpPr>
            <p:spPr>
              <a:xfrm>
                <a:off x="539496" y="59382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③取出李子，然后向烧杯中加凉茶，使液面上升至位置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测得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此时凉茶和烧杯的总质量为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282 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根据实验数据，可得凉茶的密度为</a:t>
                </a:r>
                <a:endParaRPr lang="en-US" altLang="zh-CN" sz="280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从烧杯中拿出李子时会带出一些凉茶，这对凉茶密度的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测量结果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（选填“有”或“无”）影响，原因是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42_1#ece59a2b9?sp=1&amp;vcp=1&amp;vis=1&amp;pid=4dd78d92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382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2449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43_1#4dd78d92c?iti=164&amp;vcp=1&amp;vis=1&amp;pid=4dd78d92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3211036"/>
            <a:ext cx="8074152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43_2#4dd78d92c?iti=164&amp;vcp=1&amp;vis=1&amp;pid=4dd78d92c&amp;color=0,0,0&amp;vtp=1&amp;vaab=1&amp;bbb=1"/>
          <p:cNvSpPr/>
          <p:nvPr/>
        </p:nvSpPr>
        <p:spPr>
          <a:xfrm>
            <a:off x="5342795" y="569718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图B30-10</a:t>
            </a:r>
            <a:endParaRPr lang="en-US" altLang="zh-CN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6612255" y="498792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8190" y="504380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B</a:t>
            </a:r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_1#4363f297a?sp=1&amp;vcp=1&amp;vis=1&amp;pid=8e826ce77&amp;color=0,0,0&amp;vtp=1&amp;vaab=1&amp;bt=1&amp;bbb=1"/>
          <p:cNvSpPr/>
          <p:nvPr/>
        </p:nvSpPr>
        <p:spPr>
          <a:xfrm>
            <a:off x="539496" y="554400"/>
            <a:ext cx="1133475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（2024·吉林·中考）图30-2是“测量物体运动的平均速度”实验装置。</a:t>
            </a:r>
            <a:endParaRPr lang="en-US" altLang="zh-CN" sz="2800" dirty="0"/>
          </a:p>
        </p:txBody>
      </p:sp>
      <p:pic>
        <p:nvPicPr>
          <p:cNvPr id="3" name="QO_5_BD.24_2#4363f297a?iti=9&amp;vcp=1&amp;vis=1&amp;pid=8e826ce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1150983"/>
            <a:ext cx="780897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24_3#4363f297a?iti=9&amp;vcp=1&amp;vis=1&amp;pid=8e826ce77&amp;color=0,0,0&amp;vtp=1&amp;vaab=1&amp;bbb=1"/>
          <p:cNvSpPr/>
          <p:nvPr/>
        </p:nvSpPr>
        <p:spPr>
          <a:xfrm>
            <a:off x="5554535" y="2869039"/>
            <a:ext cx="1089025" cy="4773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图30-2</a:t>
            </a:r>
            <a:endParaRPr lang="en-US" altLang="zh-CN" sz="2800" dirty="0"/>
          </a:p>
        </p:txBody>
      </p:sp>
      <p:sp>
        <p:nvSpPr>
          <p:cNvPr id="5" name="QB_6_BD.25_1#ff35760cf?vcp=1&amp;vis=1&amp;pid=4363f297a&amp;color=0,0,0&amp;vtp=1&amp;vaab=1&amp;bbb=1&amp;hb=1"/>
          <p:cNvSpPr/>
          <p:nvPr/>
        </p:nvSpPr>
        <p:spPr>
          <a:xfrm>
            <a:off x="539496" y="3391263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（1）为便于测量小车在斜面上的运动时间，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应使斜面保持很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的坡度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26_1#6e5485d16?vcp=1&amp;vis=1&amp;pid=4363f297a&amp;color=0,0,0&amp;vtp=1&amp;vaab=1&amp;bbb=1&amp;hb=1"/>
              <p:cNvSpPr/>
              <p:nvPr/>
            </p:nvSpPr>
            <p:spPr>
              <a:xfrm>
                <a:off x="539496" y="4380149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中点，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，两次实验小车都从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点由静止下滑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，到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2.8 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，到达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，则小车通过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均速度为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26_1#6e5485d16?vcp=1&amp;vis=1&amp;pid=4363f29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0149"/>
                <a:ext cx="11109960" cy="1509332"/>
              </a:xfrm>
              <a:prstGeom prst="rect">
                <a:avLst/>
              </a:prstGeom>
              <a:blipFill rotWithShape="1">
                <a:blip r:embed="rId4"/>
                <a:stretch>
                  <a:fillRect l="-3" t="-37" r="3" b="-2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BD.27_1#403cfe99e?vcp=1&amp;vis=1&amp;pid=4363f297a&amp;color=0,0,0&amp;vtp=1&amp;vaab=1&amp;bbb=1"/>
          <p:cNvSpPr/>
          <p:nvPr/>
        </p:nvSpPr>
        <p:spPr>
          <a:xfrm>
            <a:off x="539496" y="5894942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（3）由实验可得：小车在下滑过程中速度越来越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4_1#ec2f49ce7?vcp=1&amp;vis=1&amp;pid=4dd78d92c&amp;color=0,0,0&amp;vtp=1&amp;vaab=1&amp;bt=1&amp;bbb=1&amp;hb=1"/>
          <p:cNvSpPr/>
          <p:nvPr/>
        </p:nvSpPr>
        <p:spPr>
          <a:xfrm>
            <a:off x="539496" y="5577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（1）调节天平时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，应先将游码移至标尺的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处，然后调节平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衡螺母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，使天平平衡。</a:t>
            </a:r>
            <a:endParaRPr lang="en-US" altLang="zh-CN" sz="2800" dirty="0"/>
          </a:p>
        </p:txBody>
      </p:sp>
      <p:sp>
        <p:nvSpPr>
          <p:cNvPr id="3" name="QB_7_AN.1_1#ec2f49ce7.blank?vcp=1&amp;vis=1&amp;pid=4dd78d92c&amp;color=0,0,0&amp;vpa=117&amp;vtp=1&amp;vaab=1&amp;bbb=1"/>
          <p:cNvSpPr/>
          <p:nvPr/>
        </p:nvSpPr>
        <p:spPr>
          <a:xfrm>
            <a:off x="7128414" y="52730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零刻度线</a:t>
            </a:r>
            <a:endParaRPr lang="en-US" altLang="zh-CN" sz="2800" dirty="0"/>
          </a:p>
        </p:txBody>
      </p:sp>
      <p:pic>
        <p:nvPicPr>
          <p:cNvPr id="4" name="QO_6_BD.444_2#ec2f49ce7?iti=165&amp;vcp=1&amp;vis=1&amp;pid=4dd78d9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3694" y="1886585"/>
            <a:ext cx="6521564" cy="190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44_3#ec2f49ce7?iti=165&amp;vcp=1&amp;vis=1&amp;pid=4dd78d92c&amp;color=0,0,0&amp;vtp=1&amp;vaab=1&amp;bbb=1"/>
          <p:cNvSpPr/>
          <p:nvPr/>
        </p:nvSpPr>
        <p:spPr>
          <a:xfrm>
            <a:off x="5342795" y="391909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46_1#5d8075e5a?vcp=1&amp;vis=1&amp;pid=4dd78d92c&amp;color=0,0,0&amp;vtp=1&amp;vaab=1&amp;bbb=1&amp;hb=1"/>
              <p:cNvSpPr/>
              <p:nvPr/>
            </p:nvSpPr>
            <p:spPr>
              <a:xfrm>
                <a:off x="539496" y="456317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（2）用天平测量李子的质量，当天平平衡时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，右盘中的砝码和标尺上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游码的位置如图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B30-10甲所示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，李子的质量为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；用量筒和水测得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李子的体积为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，则李子的密度为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446_1#5d8075e5a?vcp=1&amp;vis=1&amp;pid=4dd78d92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63173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3" r="3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447_1#5d8075e5a.blank?vcp=1&amp;vis=1&amp;pid=4dd78d92c&amp;color=0,0,0&amp;vpa=118&amp;vtp=1&amp;vaab=1&amp;bbb=1"/>
          <p:cNvSpPr/>
          <p:nvPr/>
        </p:nvSpPr>
        <p:spPr>
          <a:xfrm>
            <a:off x="7661814" y="5180393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</a:t>
            </a:r>
            <a:endParaRPr lang="en-US" altLang="zh-CN" sz="2800" dirty="0"/>
          </a:p>
        </p:txBody>
      </p:sp>
      <p:sp>
        <p:nvSpPr>
          <p:cNvPr id="8" name="QB_7_AN.448_1#5d8075e5a.blank?vcp=1&amp;vis=1&amp;pid=4dd78d92c&amp;color=0,0,0&amp;vpa=119&amp;vtp=1&amp;vaab=1&amp;bbb=1"/>
          <p:cNvSpPr/>
          <p:nvPr/>
        </p:nvSpPr>
        <p:spPr>
          <a:xfrm>
            <a:off x="6579584" y="5807138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1.1</a:t>
            </a:r>
            <a:endParaRPr lang="en-US" altLang="zh-CN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6444615" y="321373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03210" y="328358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B</a:t>
            </a:r>
          </a:p>
        </p:txBody>
      </p:sp>
    </p:spTree>
  </p:cSld>
  <p:clrMapOvr>
    <a:masterClrMapping/>
  </p:clrMapOvr>
  <p:transition>
    <p:split dir="in"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ece59a2b9?vcp=1&amp;vis=1&amp;pid=4dd78d92c&amp;color=0,0,0&amp;vtp=1&amp;vaab=1&amp;bt=1&amp;bbb=1&amp;hb=1"/>
              <p:cNvSpPr/>
              <p:nvPr/>
            </p:nvSpPr>
            <p:spPr>
              <a:xfrm>
                <a:off x="539496" y="1103694"/>
                <a:ext cx="11109960" cy="4617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【解析】(3)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由题图可知，加入凉茶后凉茶和烧杯的总质量为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282 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初凉茶和烧杯的总质量为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。因此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，被李子排开的凉茶的质量为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=282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。由于李子沉底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，所以李子的体积就等于被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排开凉茶的体积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，则凉茶的密度</a:t>
                </a:r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从烧杯中拿出李子时会带出一些凉茶，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但向烧杯中加凉茶使液面上升至位置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时已经将被带走的凉茶补齐了，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因此不会影响凉茶的密度的测量结果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ece59a2b9?vcp=1&amp;vis=1&amp;pid=4dd78d92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3694"/>
                <a:ext cx="11109960" cy="4617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906" b="-1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49_4#ece59a2b9?sp=1&amp;vcp=1&amp;vis=1&amp;pid=4dd78d92c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③取出李子，然后向烧杯中加凉茶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，使液面上升至位置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，测得此时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凉茶和烧杯的总质量为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282 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。根据实验数据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，可得凉茶的密度为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。从烧杯中拿出李子时会带出一些凉茶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，这对凉茶密度的测量结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果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选填“有”或“无”）影响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449_4#ece59a2b9?sp=1&amp;vcp=1&amp;vis=1&amp;pid=4dd78d92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20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450_1#ece59a2b9.blank?vcp=1&amp;vis=1&amp;pid=4dd78d92c&amp;color=0,0,0&amp;vpa=120&amp;vtp=1&amp;vaab=1&amp;bbb=1"/>
              <p:cNvSpPr/>
              <p:nvPr/>
            </p:nvSpPr>
            <p:spPr>
              <a:xfrm>
                <a:off x="9123108" y="651364"/>
                <a:ext cx="628904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450_1#ece59a2b9.blank?vcp=1&amp;vis=1&amp;pid=4dd78d92c&amp;color=0,0,0&amp;vpa=12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3108" y="651364"/>
                <a:ext cx="628904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121" r="50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451_1#ece59a2b9.blank?vcp=1&amp;vis=1&amp;pid=4dd78d92c&amp;color=0,0,0&amp;vpa=121&amp;vtp=1&amp;vaab=1&amp;bbb=1"/>
          <p:cNvSpPr/>
          <p:nvPr/>
        </p:nvSpPr>
        <p:spPr>
          <a:xfrm>
            <a:off x="10601864" y="1171620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1.05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452_1#ece59a2b9.blank?vcp=1&amp;vis=1&amp;pid=4dd78d92c&amp;color=0,0,0&amp;vpa=122&amp;vtp=1&amp;vaab=1"/>
          <p:cNvSpPr/>
          <p:nvPr/>
        </p:nvSpPr>
        <p:spPr>
          <a:xfrm>
            <a:off x="905415" y="24670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454_1#ece59a2b9.blank?vcp=1&amp;vis=1&amp;pid=4dd78d92c&amp;color=0,0,0&amp;vpa=123&amp;vtp=1&amp;vaab=1&amp;bbb=1&amp;hb=1"/>
              <p:cNvSpPr/>
              <p:nvPr/>
            </p:nvSpPr>
            <p:spPr>
              <a:xfrm>
                <a:off x="539496" y="2467020"/>
                <a:ext cx="11109960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取出李子后向烧杯中加凉茶使液面上升至位置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时已经将被带走的凉茶补齐了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7_AN.454_1#ece59a2b9.blank?vcp=1&amp;vis=1&amp;pid=4dd78d92c&amp;color=0,0,0&amp;vpa=12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67020"/>
                <a:ext cx="11109960" cy="1207072"/>
              </a:xfrm>
              <a:prstGeom prst="rect">
                <a:avLst/>
              </a:prstGeom>
              <a:blipFill rotWithShape="1">
                <a:blip r:embed="rId5"/>
                <a:stretch>
                  <a:fillRect l="-3" t="-4" r="3" b="-6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6_BD.453_1#ece59a2b9?iti=166&amp;vcp=1&amp;vis=1&amp;pid=4dd78d92c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8150" y="3819316"/>
            <a:ext cx="6512652" cy="190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6_BD.453_2#ece59a2b9?iti=166&amp;vcp=1&amp;vis=1&amp;pid=4dd78d92c&amp;color=0,0,0&amp;vtp=1&amp;vaab=1&amp;bbb=1"/>
          <p:cNvSpPr/>
          <p:nvPr/>
        </p:nvSpPr>
        <p:spPr>
          <a:xfrm>
            <a:off x="5342795" y="584922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44615" y="519747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A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03210" y="5267325"/>
            <a:ext cx="349885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i="1"/>
              <a:t>B</a:t>
            </a:r>
          </a:p>
        </p:txBody>
      </p:sp>
    </p:spTree>
  </p:cSld>
  <p:clrMapOvr>
    <a:masterClrMapping/>
  </p:clrMapOvr>
  <p:transition>
    <p:split dir="in"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56_1#5ffba2d83?iti=168&amp;htil=49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396" y="572689"/>
            <a:ext cx="5184832" cy="509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56_2#5ffba2d83?iti=168&amp;htil=49&amp;vcp=1&amp;vis=1&amp;pid=a0b7eb300&amp;color=0,0,0&amp;vtp=1&amp;vaab=1&amp;bbb=1"/>
          <p:cNvSpPr/>
          <p:nvPr/>
        </p:nvSpPr>
        <p:spPr>
          <a:xfrm>
            <a:off x="8037735" y="5793848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  <p:sp>
        <p:nvSpPr>
          <p:cNvPr id="4" name="QO_6_BD.456_3#5ffba2d83?htil=49&amp;sp=1&amp;vcp=1&amp;vis=1&amp;pid=a0b7eb300&amp;color=0,0,0&amp;vtp=1&amp;vaab=1&amp;bt=1&amp;bbb=1&amp;hb=1"/>
          <p:cNvSpPr/>
          <p:nvPr/>
        </p:nvSpPr>
        <p:spPr>
          <a:xfrm>
            <a:off x="539496" y="554400"/>
            <a:ext cx="52669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酒精消毒液已成为居家必备用品。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小强利用天平、量筒等实验器材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测量某酒精消毒液的密度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457_1#48dce1ded?htil=49&amp;vcp=1&amp;vis=1&amp;pid=5ffba2d83&amp;color=0,0,0&amp;vtp=1&amp;vaab=1&amp;bbb=1&amp;hb=1"/>
          <p:cNvSpPr/>
          <p:nvPr/>
        </p:nvSpPr>
        <p:spPr>
          <a:xfrm>
            <a:off x="539496" y="2478132"/>
            <a:ext cx="526694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（1）将天平放在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游码移至标尺左端的零刻度线处，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此时指针位置如图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B30-11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调节平衡螺母直至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天平平衡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8_1#a5190ad7e?sp=1&amp;vcp=1&amp;vis=1&amp;pid=5ffba2d83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（2）测量步骤如下：</a:t>
            </a:r>
            <a:endParaRPr lang="en-US" altLang="zh-CN" sz="2800" dirty="0"/>
          </a:p>
        </p:txBody>
      </p:sp>
      <p:pic>
        <p:nvPicPr>
          <p:cNvPr id="3" name="QO_6_BD.459_1#5ffba2d83?iti=169&amp;vcp=1&amp;vis=1&amp;pid=5ffba2d8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9553" y="1065104"/>
            <a:ext cx="4723114" cy="464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59_2#5ffba2d83?iti=169&amp;vcp=1&amp;vis=1&amp;pid=5ffba2d83&amp;color=0,0,0&amp;vtp=1&amp;vaab=1&amp;bbb=1"/>
          <p:cNvSpPr/>
          <p:nvPr/>
        </p:nvSpPr>
        <p:spPr>
          <a:xfrm>
            <a:off x="8456033" y="5832620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460_1#a5190ad7e?sp=1&amp;vcp=1&amp;vis=1&amp;pid=5ffba2d83&amp;color=0,0,0&amp;vtp=1&amp;vaab=1&amp;bt=1&amp;bbb=1"/>
              <p:cNvSpPr/>
              <p:nvPr/>
            </p:nvSpPr>
            <p:spPr>
              <a:xfrm>
                <a:off x="539496" y="1149332"/>
                <a:ext cx="6300057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在烧杯中倒入适量消毒液，用天平测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出烧杯和消毒液的总质量为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460_1#a5190ad7e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9332"/>
                <a:ext cx="6300057" cy="467932"/>
              </a:xfrm>
              <a:prstGeom prst="rect">
                <a:avLst/>
              </a:prstGeom>
              <a:blipFill rotWithShape="1">
                <a:blip r:embed="rId4"/>
                <a:stretch>
                  <a:fillRect l="-6" t="-132" r="10" b="-116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62_1#a5190ad7e?sp=1&amp;vcp=1&amp;vis=1&amp;pid=5ffba2d83&amp;color=0,0,0&amp;vtp=1&amp;vaab=1&amp;bt=1&amp;bbb=1&amp;hb=1"/>
              <p:cNvSpPr/>
              <p:nvPr/>
            </p:nvSpPr>
            <p:spPr>
              <a:xfrm>
                <a:off x="539496" y="2178494"/>
                <a:ext cx="6300057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将烧杯中部分消毒液倒入量筒，液面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位置如图B30-11乙所示，量筒内消毒液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462_1#a5190ad7e?sp=1&amp;vcp=1&amp;vis=1&amp;pid=5ffba2d8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8494"/>
                <a:ext cx="6300057" cy="988632"/>
              </a:xfrm>
              <a:prstGeom prst="rect">
                <a:avLst/>
              </a:prstGeom>
              <a:blipFill rotWithShape="1">
                <a:blip r:embed="rId5"/>
                <a:stretch>
                  <a:fillRect l="-6" t="-45" r="10" b="-57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464_1#a5190ad7e?sp=1&amp;vcp=1&amp;vis=1&amp;pid=5ffba2d83&amp;color=0,0,0&amp;vtp=1&amp;vaab=1&amp;bt=1&amp;bbb=1&amp;hb=1"/>
              <p:cNvSpPr/>
              <p:nvPr/>
            </p:nvSpPr>
            <p:spPr>
              <a:xfrm>
                <a:off x="539496" y="3859575"/>
                <a:ext cx="6480429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用天平测出烧杯和剩余消毒液的质量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如图B30-11丙所示，则其质量为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464_1#a5190ad7e?sp=1&amp;vcp=1&amp;vis=1&amp;pid=5ffba2d8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59575"/>
                <a:ext cx="6480429" cy="988632"/>
              </a:xfrm>
              <a:prstGeom prst="rect">
                <a:avLst/>
              </a:prstGeom>
              <a:blipFill rotWithShape="1">
                <a:blip r:embed="rId6"/>
                <a:stretch>
                  <a:fillRect l="-6" t="-5" b="-5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466_1#a5190ad7e?sp=1&amp;vcp=1&amp;vis=1&amp;pid=5ffba2d83&amp;color=0,0,0&amp;vtp=1&amp;vaab=1&amp;bt=1&amp;bbb=1"/>
              <p:cNvSpPr/>
              <p:nvPr/>
            </p:nvSpPr>
            <p:spPr>
              <a:xfrm>
                <a:off x="539496" y="4981539"/>
                <a:ext cx="6100493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④消毒液的密度为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466_1#a5190ad7e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81539"/>
                <a:ext cx="6100493" cy="467932"/>
              </a:xfrm>
              <a:prstGeom prst="rect">
                <a:avLst/>
              </a:prstGeom>
              <a:blipFill rotWithShape="1">
                <a:blip r:embed="rId7"/>
                <a:stretch>
                  <a:fillRect l="-6" t="-128" r="7" b="-8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68_1#8955642ca?sp=1&amp;vcp=1&amp;vis=1&amp;pid=5ffba2d83&amp;color=0,0,0&amp;vtp=1&amp;vaab=1&amp;bt=1&amp;bbb=1&amp;hb=1"/>
              <p:cNvSpPr/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（3）小强测量一个木块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，由于木块体积较大无法放入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，于是利用电子秤、一根细钢针、烧杯和水设计如下实验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，测出了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68_1#8955642ca?sp=1&amp;vcp=1&amp;vis=1&amp;pid=5ffba2d8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11" b="-2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69_1#5ffba2d83?iti=174&amp;vcp=1&amp;vis=1&amp;pid=5ffba2d8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6278" y="2063732"/>
            <a:ext cx="3663178" cy="3599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69_2#5ffba2d83?iti=174&amp;vcp=1&amp;vis=1&amp;pid=5ffba2d83&amp;color=0,0,0&amp;vtp=1&amp;vaab=1&amp;bbb=1"/>
          <p:cNvSpPr/>
          <p:nvPr/>
        </p:nvSpPr>
        <p:spPr>
          <a:xfrm>
            <a:off x="9072790" y="5789848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470_1#8955642ca?sp=1&amp;vcp=1&amp;vis=1&amp;pid=5ffba2d83&amp;color=0,0,0&amp;vtp=1&amp;vaab=1&amp;bt=1&amp;bbb=1"/>
              <p:cNvSpPr/>
              <p:nvPr/>
            </p:nvSpPr>
            <p:spPr>
              <a:xfrm>
                <a:off x="720471" y="2193889"/>
                <a:ext cx="6623304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①如图B30-11丁A所示，向烧杯中倒入适量</a:t>
                </a:r>
              </a:p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水，电子秤的示数为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470_1#8955642ca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471" y="2193889"/>
                <a:ext cx="6623304" cy="467932"/>
              </a:xfrm>
              <a:prstGeom prst="rect">
                <a:avLst/>
              </a:prstGeom>
              <a:blipFill rotWithShape="1">
                <a:blip r:embed="rId5"/>
                <a:stretch>
                  <a:fillRect l="-6" t="-128" r="-1802" b="-1169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72_1#8955642ca?sp=1&amp;vcp=1&amp;vis=1&amp;pid=5ffba2d83&amp;color=0,0,0&amp;vtp=1&amp;vaab=1&amp;bt=1&amp;bbb=1"/>
              <p:cNvSpPr/>
              <p:nvPr/>
            </p:nvSpPr>
            <p:spPr>
              <a:xfrm>
                <a:off x="720471" y="3339098"/>
                <a:ext cx="6718554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②如图B30-11丁B所示，将木块放在水中，</a:t>
                </a:r>
              </a:p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静止时电子秤的示数为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472_1#8955642ca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471" y="3339098"/>
                <a:ext cx="6718554" cy="467932"/>
              </a:xfrm>
              <a:prstGeom prst="rect">
                <a:avLst/>
              </a:prstGeom>
              <a:blipFill rotWithShape="1">
                <a:blip r:embed="rId6"/>
                <a:stretch>
                  <a:fillRect l="-6" t="-57" r="-76" b="-117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474_1#8955642ca?sp=1&amp;vcp=1&amp;vis=1&amp;pid=5ffba2d83&amp;color=0,0,0&amp;vtp=1&amp;vaab=1&amp;bt=1&amp;bbb=1"/>
              <p:cNvSpPr/>
              <p:nvPr/>
            </p:nvSpPr>
            <p:spPr>
              <a:xfrm>
                <a:off x="720471" y="4468414"/>
                <a:ext cx="5737479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，电子秤的示数为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474_1#8955642ca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471" y="4468414"/>
                <a:ext cx="5737479" cy="467932"/>
              </a:xfrm>
              <a:prstGeom prst="rect">
                <a:avLst/>
              </a:prstGeom>
              <a:blipFill rotWithShape="1">
                <a:blip r:embed="rId7"/>
                <a:stretch>
                  <a:fillRect l="-7" t="-118" b="-8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476_1#8955642ca?sp=1&amp;vcp=1&amp;vis=1&amp;pid=5ffba2d83&amp;color=0,0,0&amp;vtp=1&amp;vaab=1&amp;bt=1&amp;bbb=1"/>
              <p:cNvSpPr/>
              <p:nvPr/>
            </p:nvSpPr>
            <p:spPr>
              <a:xfrm>
                <a:off x="720471" y="5070426"/>
                <a:ext cx="5508879" cy="4918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④木块密度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476_1#8955642ca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471" y="5070426"/>
                <a:ext cx="5508879" cy="491871"/>
              </a:xfrm>
              <a:prstGeom prst="rect">
                <a:avLst/>
              </a:prstGeom>
              <a:blipFill rotWithShape="1">
                <a:blip r:embed="rId8"/>
                <a:stretch>
                  <a:fillRect l="-7" t="-119" r="-1084" b="-115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78_1#46520214a?vcp=1&amp;vis=1&amp;pid=5ffba2d83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（4）测完密度后，小强发现由于电子秤没调零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，每次测量结果都偏大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，则测得的木块密度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（选填“偏大”“偏小”或“不变”）。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78_1#46520214a?vcp=1&amp;vis=1&amp;pid=5ffba2d8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79_1#5ffba2d83?iti=179&amp;vcp=1&amp;vis=1&amp;pid=5ffba2d8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1440" y="1668444"/>
            <a:ext cx="4206072" cy="413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79_2#5ffba2d83?iti=179&amp;vcp=1&amp;vis=1&amp;pid=5ffba2d83&amp;color=0,0,0&amp;vtp=1&amp;vaab=1&amp;bbb=1"/>
          <p:cNvSpPr/>
          <p:nvPr/>
        </p:nvSpPr>
        <p:spPr>
          <a:xfrm>
            <a:off x="5349399" y="5927960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80_1#48dce1ded?iti=180&amp;htil=50&amp;vcp=1&amp;vis=1&amp;pid=5ffba2d8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7636" y="751046"/>
            <a:ext cx="4910328" cy="483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80_2#48dce1ded?iti=180&amp;htil=50&amp;vcp=1&amp;vis=1&amp;pid=5ffba2d83&amp;color=0,0,0&amp;vtp=1&amp;vaab=1&amp;bbb=1"/>
          <p:cNvSpPr/>
          <p:nvPr/>
        </p:nvSpPr>
        <p:spPr>
          <a:xfrm>
            <a:off x="8417723" y="5715222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  <p:sp>
        <p:nvSpPr>
          <p:cNvPr id="4" name="QB_7_BD.480_3#48dce1ded?htil=50&amp;vcp=1&amp;vis=1&amp;pid=5ffba2d83&amp;color=0,0,0&amp;vtp=1&amp;vaab=1&amp;bt=1&amp;bbb=1&amp;hb=1"/>
          <p:cNvSpPr/>
          <p:nvPr/>
        </p:nvSpPr>
        <p:spPr>
          <a:xfrm>
            <a:off x="539496" y="613886"/>
            <a:ext cx="610819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）将天平放在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上，将游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码移至标尺左端的零刻度线处，此时指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针位置如图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B30-11甲所示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节平衡螺母直至天平平衡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481_1#48dce1ded.blank?vcp=1&amp;vis=1&amp;pid=5ffba2d83&amp;color=0,0,0&amp;vpa=124&amp;vtp=1&amp;vaab=1&amp;bbb=1"/>
          <p:cNvSpPr/>
          <p:nvPr/>
        </p:nvSpPr>
        <p:spPr>
          <a:xfrm>
            <a:off x="3216815" y="58340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水平台面</a:t>
            </a:r>
            <a:endParaRPr lang="en-US" altLang="zh-CN" sz="2800" dirty="0"/>
          </a:p>
        </p:txBody>
      </p:sp>
      <p:sp>
        <p:nvSpPr>
          <p:cNvPr id="6" name="QB_7_AN.482_1#48dce1ded.blank?vcp=1&amp;vis=1&amp;pid=5ffba2d83&amp;color=0,0,0&amp;vpa=125&amp;vtp=1&amp;vaab=1"/>
          <p:cNvSpPr/>
          <p:nvPr/>
        </p:nvSpPr>
        <p:spPr>
          <a:xfrm>
            <a:off x="5515006" y="187880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83_1#a5190ad7e?sp=1&amp;vcp=1&amp;vis=1&amp;pid=5ffba2d83&amp;color=0,0,0&amp;vtp=1&amp;vaab=1&amp;bt=1&amp;bbb=1"/>
              <p:cNvSpPr/>
              <p:nvPr/>
            </p:nvSpPr>
            <p:spPr>
              <a:xfrm>
                <a:off x="539496" y="56124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（2）测量步骤如下：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①在烧杯中倒入适量消毒液，用天平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测出烧杯和消毒液的总质量为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将烧杯中部分消毒液倒入量筒，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液面位置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如图B30-11乙所示，量筒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内消毒液的体积为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用天平测出烧杯和剩余消毒液的质量如图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B30-11丙所示，则其质量为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消毒液的密度为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83_1#a5190ad7e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124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0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484_1#a5190ad7e.blank?vcp=1&amp;vis=1&amp;pid=5ffba2d83&amp;color=0,0,0&amp;vpa=126&amp;vtp=1&amp;vaab=1&amp;bbb=1"/>
          <p:cNvSpPr/>
          <p:nvPr/>
        </p:nvSpPr>
        <p:spPr>
          <a:xfrm>
            <a:off x="3356356" y="372929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endParaRPr lang="en-US" altLang="zh-CN" sz="2800" dirty="0"/>
          </a:p>
        </p:txBody>
      </p:sp>
      <p:sp>
        <p:nvSpPr>
          <p:cNvPr id="8" name="QB_7_AN.485_1#a5190ad7e.blank?vcp=1&amp;vis=1&amp;pid=5ffba2d83&amp;color=0,0,0&amp;vpa=127&amp;vtp=1&amp;vaab=1&amp;bbb=1"/>
          <p:cNvSpPr/>
          <p:nvPr/>
        </p:nvSpPr>
        <p:spPr>
          <a:xfrm>
            <a:off x="4815745" y="50429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44</a:t>
            </a:r>
            <a:endParaRPr lang="en-US" altLang="zh-CN" sz="2800" dirty="0"/>
          </a:p>
        </p:txBody>
      </p:sp>
      <p:sp>
        <p:nvSpPr>
          <p:cNvPr id="9" name="QB_7_AN.486_1#a5190ad7e.blank?vcp=1&amp;vis=1&amp;pid=5ffba2d83&amp;color=0,0,0&amp;vpa=128&amp;vtp=1&amp;vaab=1&amp;bbb=1"/>
          <p:cNvSpPr/>
          <p:nvPr/>
        </p:nvSpPr>
        <p:spPr>
          <a:xfrm>
            <a:off x="3356515" y="5680614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0.85</a:t>
            </a:r>
            <a:endParaRPr lang="en-US" altLang="zh-CN" sz="2800" dirty="0"/>
          </a:p>
        </p:txBody>
      </p:sp>
      <p:pic>
        <p:nvPicPr>
          <p:cNvPr id="6" name="QO_6_BD.479_1#5ffba2d83?iti=179&amp;vcp=1&amp;vis=1&amp;pid=5ffba2d8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0335" y="560705"/>
            <a:ext cx="5546090" cy="544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O_6_BD.479_2#5ffba2d83?iti=179&amp;vcp=1&amp;vis=1&amp;pid=5ffba2d83&amp;color=0,0,0&amp;vtp=1&amp;vaab=1&amp;bbb=1"/>
          <p:cNvSpPr/>
          <p:nvPr/>
        </p:nvSpPr>
        <p:spPr>
          <a:xfrm>
            <a:off x="9304179" y="5880335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88_1#8955642ca?iti=182&amp;htil=51&amp;vcp=1&amp;vis=1&amp;pid=5ffba2d8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396" y="581833"/>
            <a:ext cx="5184832" cy="509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88_2#8955642ca?iti=182&amp;htil=51&amp;vcp=1&amp;vis=1&amp;pid=5ffba2d83&amp;color=0,0,0&amp;vtp=1&amp;vaab=1&amp;bbb=1"/>
          <p:cNvSpPr/>
          <p:nvPr/>
        </p:nvSpPr>
        <p:spPr>
          <a:xfrm>
            <a:off x="8037735" y="5785847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488_3#8955642ca?htil=51&amp;sp=1&amp;vcp=1&amp;vis=1&amp;pid=5ffba2d83&amp;color=0,0,0&amp;vtp=1&amp;vaab=1&amp;bt=1&amp;bbb=1&amp;hb=1"/>
              <p:cNvSpPr/>
              <p:nvPr/>
            </p:nvSpPr>
            <p:spPr>
              <a:xfrm>
                <a:off x="539496" y="554400"/>
                <a:ext cx="52669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（3）小强测量一个木块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的密度，由于木块体积较大无法放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入量筒，于是利用电子秤、一根细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钢针、烧杯和水设计如下实验，测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出了木块的密度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488_3#8955642ca?htil=51&amp;sp=1&amp;vcp=1&amp;vis=1&amp;pid=5ffba2d8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2669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" r="-3147" b="-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488_4#8955642ca?htil=51&amp;sp=1&amp;vcp=1&amp;vis=1&amp;pid=5ffba2d83&amp;color=0,0,0&amp;vtp=1&amp;vaab=1&amp;bbb=1&amp;hb=1"/>
              <p:cNvSpPr/>
              <p:nvPr/>
            </p:nvSpPr>
            <p:spPr>
              <a:xfrm>
                <a:off x="539496" y="3783946"/>
                <a:ext cx="526694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①如图B30-11丁A所示，向烧杯中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倒入适量水，电子秤的示数为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488_4#8955642ca?htil=51&amp;sp=1&amp;vcp=1&amp;vis=1&amp;pid=5ffba2d8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3946"/>
                <a:ext cx="5266944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7" t="-51" r="-4774" b="-5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88_5#8955642ca?sp=1&amp;vcp=1&amp;vis=1&amp;pid=5ffba2d83&amp;color=0,0,0&amp;vtp=1&amp;vaab=1&amp;bt=1&amp;bbb=1"/>
              <p:cNvSpPr/>
              <p:nvPr/>
            </p:nvSpPr>
            <p:spPr>
              <a:xfrm>
                <a:off x="539496" y="5081867"/>
                <a:ext cx="5556504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②如图B30-11丁B所示，将木块放</a:t>
                </a:r>
              </a:p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在水中，静止时电子秤的示数为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488_5#8955642ca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81867"/>
                <a:ext cx="5556504" cy="467932"/>
              </a:xfrm>
              <a:prstGeom prst="rect">
                <a:avLst/>
              </a:prstGeom>
              <a:blipFill rotWithShape="1">
                <a:blip r:embed="rId6"/>
                <a:stretch>
                  <a:fillRect l="-7" t="-128" r="-5714" b="-1169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4363f297a?vcp=1&amp;vis=1&amp;pid=8e826ce77&amp;color=0,0,0&amp;vtp=1&amp;vaab=1&amp;bt=1&amp;bbb=1&amp;hb=1"/>
              <p:cNvSpPr/>
              <p:nvPr/>
            </p:nvSpPr>
            <p:spPr>
              <a:xfrm>
                <a:off x="539496" y="118970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对测量型实验题，要抓住测量原理，写出相应的公式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据公式中的物理量和实验数据进行分析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。注意，用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计算平均速度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要一一对应。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4363f297a?vcp=1&amp;vis=1&amp;pid=8e826ce7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970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EX.1_1#4363f297a?iti=10&amp;vcp=1&amp;vis=1&amp;pid=8e826ce7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3168809"/>
            <a:ext cx="780897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4363f297a?iti=10&amp;vcp=1&amp;vis=1&amp;pid=8e826ce77&amp;color=0,0,0&amp;vtp=1&amp;vaab=1&amp;bbb=1"/>
          <p:cNvSpPr/>
          <p:nvPr/>
        </p:nvSpPr>
        <p:spPr>
          <a:xfrm>
            <a:off x="5554535" y="488686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488_8#8955642ca?sp=1&amp;vcp=1&amp;vis=1&amp;pid=5ffba2d83&amp;color=0,0,0&amp;vtp=1&amp;vaab=1&amp;bt=1&amp;bbb=1"/>
              <p:cNvSpPr/>
              <p:nvPr/>
            </p:nvSpPr>
            <p:spPr>
              <a:xfrm>
                <a:off x="539496" y="557784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电子秤的示数为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488_8#8955642ca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467932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8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489_1#8955642ca.blank?vcp=1&amp;vis=1&amp;pid=5ffba2d83&amp;color=0,0,0&amp;vpa=129&amp;vtp=1&amp;vaab=1&amp;bbb=1"/>
          <p:cNvSpPr/>
          <p:nvPr/>
        </p:nvSpPr>
        <p:spPr>
          <a:xfrm>
            <a:off x="905415" y="516636"/>
            <a:ext cx="5948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用细钢针将木块压入水中，使其浸没</a:t>
            </a:r>
            <a:endParaRPr lang="en-US" altLang="zh-CN" sz="2800" dirty="0"/>
          </a:p>
        </p:txBody>
      </p:sp>
      <p:pic>
        <p:nvPicPr>
          <p:cNvPr id="4" name="QO_6_BD.488_9#8955642ca?iti=184&amp;vcp=1&amp;vis=1&amp;pid=5ffba2d8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0402" y="1115650"/>
            <a:ext cx="4839449" cy="475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488_10#8955642ca?iti=184&amp;vcp=1&amp;vis=1&amp;pid=5ffba2d83&amp;color=0,0,0&amp;vtp=1&amp;vaab=1&amp;bbb=1"/>
          <p:cNvSpPr/>
          <p:nvPr/>
        </p:nvSpPr>
        <p:spPr>
          <a:xfrm>
            <a:off x="8645050" y="5940316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490_1#8955642ca?sp=1&amp;vcp=1&amp;vis=1&amp;pid=5ffba2d83&amp;color=0,0,0&amp;vtp=1&amp;vaab=1&amp;bt=1&amp;bbb=1"/>
              <p:cNvSpPr/>
              <p:nvPr/>
            </p:nvSpPr>
            <p:spPr>
              <a:xfrm>
                <a:off x="539496" y="987534"/>
                <a:ext cx="11109960" cy="8195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④木块密度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25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7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490_1#8955642ca?sp=1&amp;vcp=1&amp;vis=1&amp;pid=5ffba2d8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7534"/>
                <a:ext cx="11109960" cy="819531"/>
              </a:xfrm>
              <a:prstGeom prst="rect">
                <a:avLst/>
              </a:prstGeom>
              <a:blipFill rotWithShape="1">
                <a:blip r:embed="rId5"/>
                <a:stretch>
                  <a:fillRect l="-3" t="-13" r="3" b="-134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_1#8955642ca.blank?vcp=1&amp;vis=1&amp;pid=5ffba2d83&amp;color=0,0,0&amp;vpa=130&amp;vtp=1&amp;vaab=1&amp;bbb=1&amp;rh=49.09504"/>
              <p:cNvSpPr/>
              <p:nvPr/>
            </p:nvSpPr>
            <p:spPr>
              <a:xfrm>
                <a:off x="3157918" y="1100563"/>
                <a:ext cx="1708150" cy="622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_1#8955642ca.blank?vcp=1&amp;vis=1&amp;pid=5ffba2d83&amp;color=0,0,0&amp;vpa=130&amp;vtp=1&amp;vaab=1&amp;bbb=1&amp;rh=49.09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7918" y="1100563"/>
                <a:ext cx="1708150" cy="622554"/>
              </a:xfrm>
              <a:prstGeom prst="rect">
                <a:avLst/>
              </a:prstGeom>
              <a:blipFill rotWithShape="1">
                <a:blip r:embed="rId6"/>
                <a:stretch>
                  <a:fillRect l="-4" t="-17" r="4" b="-2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492_3#46520214a?htil=52&amp;vcp=1&amp;vis=1&amp;pid=5ffba2d83&amp;color=0,0,0&amp;vtp=1&amp;vaab=1&amp;bbb=1&amp;hb=1"/>
              <p:cNvSpPr/>
              <p:nvPr/>
            </p:nvSpPr>
            <p:spPr>
              <a:xfrm>
                <a:off x="425392" y="2892343"/>
                <a:ext cx="610819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（4）测完密度后，小强发现由于电子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秤没调零，每次测量结果都偏大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则测得的木块密度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选填“偏大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“偏小”或“不变”）。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492_3#46520214a?htil=52&amp;vcp=1&amp;vis=1&amp;pid=5ffba2d8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92" y="2892343"/>
                <a:ext cx="6108192" cy="2496757"/>
              </a:xfrm>
              <a:prstGeom prst="rect">
                <a:avLst/>
              </a:prstGeom>
              <a:blipFill rotWithShape="1">
                <a:blip r:embed="rId7"/>
                <a:stretch>
                  <a:fillRect l="-9" t="-22" r="1" b="-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493_1#46520214a.blank?vcp=1&amp;vis=1&amp;pid=5ffba2d83&amp;color=0,0,0&amp;vpa=131&amp;vtp=1&amp;vaab=1&amp;bbb=1"/>
          <p:cNvSpPr/>
          <p:nvPr/>
        </p:nvSpPr>
        <p:spPr>
          <a:xfrm>
            <a:off x="3269968" y="41450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4_1#b688cc44f?sp=1&amp;vcp=1&amp;vis=1&amp;pid=a0b7eb300&amp;color=0,0,0&amp;vtp=1&amp;vaab=1&amp;bt=1&amp;bbb=1&amp;hb=1"/>
          <p:cNvSpPr/>
          <p:nvPr/>
        </p:nvSpPr>
        <p:spPr>
          <a:xfrm>
            <a:off x="539750" y="734695"/>
            <a:ext cx="11109960" cy="138557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（2024·山东聊城·中考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）小慧同学猜想影响滑动摩擦力大小的因素可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：接触面所受的压力、接触面的粗糙程度等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。她使用接触面越来越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粗糙的木板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1、2、3分别进行实验，实验数据见下表。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1" name="QO_6_BD.494_2#b688cc44f?colgroup=5,7,5,10&amp;vcp=1&amp;vis=1&amp;pid=a0b7eb30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111724"/>
              <a:ext cx="11109960" cy="2949131"/>
            </p:xfrm>
            <a:graphic>
              <a:graphicData uri="http://schemas.openxmlformats.org/drawingml/2006/table">
                <a:tbl>
                  <a:tblPr/>
                  <a:tblGrid>
                    <a:gridCol w="21031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9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025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0050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编号</a:t>
                          </a:r>
                          <a:endParaRPr lang="en-US" altLang="zh-CN" sz="24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接触面</a:t>
                          </a:r>
                          <a:endParaRPr lang="en-US" altLang="zh-CN" sz="24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压力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24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40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滑动摩擦力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4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4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24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40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37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木板1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1.16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99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木板1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1.73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84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木板1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2.31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84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木板2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1.22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413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木板2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1.84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1" name="QO_6_BD.494_2#b688cc44f?colgroup=5,7,5,10&amp;vcp=1&amp;vis=1&amp;pid=a0b7eb30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111724"/>
              <a:ext cx="11109960" cy="2948940"/>
            </p:xfrm>
            <a:graphic>
              <a:graphicData uri="http://schemas.openxmlformats.org/drawingml/2006/table">
                <a:tbl>
                  <a:tblPr/>
                  <a:tblGrid>
                    <a:gridCol w="2103120"/>
                    <a:gridCol w="2999232"/>
                    <a:gridCol w="2002536"/>
                    <a:gridCol w="4005072"/>
                  </a:tblGrid>
                  <a:tr h="5549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编号</a:t>
                          </a:r>
                          <a:endParaRPr lang="en-US" altLang="zh-CN" sz="24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接触面</a:t>
                          </a:r>
                          <a:endParaRPr lang="en-US" altLang="zh-CN" sz="24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137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木板1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1.16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699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木板1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1.73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84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木板1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2.31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84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木板2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1.22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413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木板2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1.84</a:t>
                          </a:r>
                          <a:endParaRPr lang="en-US" altLang="zh-CN" sz="24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3" name="QO_6_BD.494_2#b688cc44f?colgroup=5,7,5,10&amp;vcp=1&amp;vis=1&amp;pid=a0b7eb300&amp;color=0,0,0&amp;vtp=1&amp;vaab=1&amp;bbb=1"/>
          <p:cNvGraphicFramePr>
            <a:graphicFrameLocks noGrp="1"/>
          </p:cNvGraphicFramePr>
          <p:nvPr/>
        </p:nvGraphicFramePr>
        <p:xfrm>
          <a:off x="542671" y="5060876"/>
          <a:ext cx="11109960" cy="1104265"/>
        </p:xfrm>
        <a:graphic>
          <a:graphicData uri="http://schemas.openxmlformats.org/drawingml/2006/table">
            <a:tbl>
              <a:tblPr/>
              <a:tblGrid>
                <a:gridCol w="2103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5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80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木板2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2.45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⑦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木板3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4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2.61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495_1#83efca67d?vcp=1&amp;vis=1&amp;pid=b688cc44f&amp;color=0,0,0&amp;vtp=1&amp;vaab=1&amp;bbb=1"/>
          <p:cNvSpPr/>
          <p:nvPr/>
        </p:nvSpPr>
        <p:spPr>
          <a:xfrm>
            <a:off x="500761" y="32943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（1）根据①②③组实验数据可以研究滑动摩擦力与接触面</a:t>
            </a:r>
            <a:r>
              <a:rPr lang="en-US" altLang="zh-CN" sz="280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的关系。</a:t>
            </a:r>
            <a:endParaRPr lang="en-US" altLang="zh-CN" sz="2800" spc="-100" dirty="0"/>
          </a:p>
        </p:txBody>
      </p:sp>
      <p:sp>
        <p:nvSpPr>
          <p:cNvPr id="5" name="QB_7_BD.496_1#89e8c7143?vcp=1&amp;vis=1&amp;pid=b688cc44f&amp;color=0,0,0&amp;vtp=1&amp;vaab=1&amp;bt=1&amp;bbb=1"/>
          <p:cNvSpPr/>
          <p:nvPr/>
        </p:nvSpPr>
        <p:spPr>
          <a:xfrm>
            <a:off x="473075" y="3983990"/>
            <a:ext cx="11109960" cy="23044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（2）根据③⑥⑦组实验数据可以研究滑动摩擦力与接触面</a:t>
            </a:r>
            <a:r>
              <a:rPr lang="en-US" altLang="zh-CN" sz="280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（3）实验结论是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（4）实验时如果增大拉动物体的速度，物体所受的滑动摩擦力将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减小”或“不变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（5）请举出一个生活中增大摩擦力的例子：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522605"/>
            <a:ext cx="7400925" cy="2771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495_1#83efca67d?vcp=1&amp;vis=1&amp;pid=b688cc44f&amp;color=0,0,0&amp;vtp=1&amp;vaab=1&amp;bbb=1"/>
          <p:cNvSpPr/>
          <p:nvPr/>
        </p:nvSpPr>
        <p:spPr>
          <a:xfrm>
            <a:off x="472821" y="33623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（1）根据①②③组实验数据可以研究滑动摩擦力与接触面</a:t>
            </a:r>
            <a:r>
              <a:rPr lang="en-US" altLang="zh-CN" sz="280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的关系。</a:t>
            </a:r>
            <a:endParaRPr lang="en-US" altLang="zh-CN" sz="2800" spc="-100" dirty="0"/>
          </a:p>
        </p:txBody>
      </p:sp>
      <p:sp>
        <p:nvSpPr>
          <p:cNvPr id="6" name="QB_7_BD.496_1#89e8c7143?vcp=1&amp;vis=1&amp;pid=b688cc44f&amp;color=0,0,0&amp;vtp=1&amp;vaab=1&amp;bt=1&amp;bbb=1"/>
          <p:cNvSpPr/>
          <p:nvPr/>
        </p:nvSpPr>
        <p:spPr>
          <a:xfrm>
            <a:off x="473075" y="3983990"/>
            <a:ext cx="11109960" cy="23044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（2）根据③⑥⑦组实验数据可以研究滑动摩擦力与接触面</a:t>
            </a:r>
            <a:r>
              <a:rPr lang="en-US" altLang="zh-CN" sz="280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（3）实验结论是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（4）实验时如果增大拉动物体的速度，物体所受的滑动摩擦力将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减小”或“不变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（5）请举出一个生活中增大摩擦力的例子：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B_7_AN.1_1#83efca67d.blank?vcp=1&amp;vis=1&amp;pid=b688cc44f&amp;color=0,0,0&amp;vpa=132&amp;vtp=1&amp;vaab=1&amp;bbb=1"/>
          <p:cNvSpPr/>
          <p:nvPr/>
        </p:nvSpPr>
        <p:spPr>
          <a:xfrm>
            <a:off x="9044844" y="329028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压力大小</a:t>
            </a:r>
          </a:p>
        </p:txBody>
      </p:sp>
      <p:sp>
        <p:nvSpPr>
          <p:cNvPr id="5" name="QB_7_AN.2_1#83efca67d.blank?vcp=1&amp;vis=1&amp;pid=b688cc44f&amp;color=0,0,0&amp;vpa=133&amp;vtp=1&amp;vaab=1&amp;bbb=1"/>
          <p:cNvSpPr/>
          <p:nvPr/>
        </p:nvSpPr>
        <p:spPr>
          <a:xfrm>
            <a:off x="9058179" y="377034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粗糙程度</a:t>
            </a:r>
          </a:p>
        </p:txBody>
      </p:sp>
      <p:sp>
        <p:nvSpPr>
          <p:cNvPr id="7" name="QB_7_AN.3_1#83efca67d.blank?vcp=1&amp;vis=1&amp;pid=b688cc44f&amp;color=0,0,0&amp;vpa=134&amp;vtp=1&amp;vaab=1&amp;bbb=1"/>
          <p:cNvSpPr/>
          <p:nvPr/>
        </p:nvSpPr>
        <p:spPr>
          <a:xfrm>
            <a:off x="2779300" y="4205954"/>
            <a:ext cx="8081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滑动摩擦力的大小与压力和接触面的粗糙程度有关</a:t>
            </a:r>
          </a:p>
        </p:txBody>
      </p:sp>
      <p:sp>
        <p:nvSpPr>
          <p:cNvPr id="9" name="QB_7_AN.4_1#83efca67d.blank?vcp=1&amp;vis=1&amp;pid=b688cc44f&amp;color=0,0,0&amp;vpa=135&amp;vtp=1&amp;vaab=1&amp;bbb=1"/>
          <p:cNvSpPr/>
          <p:nvPr/>
        </p:nvSpPr>
        <p:spPr>
          <a:xfrm>
            <a:off x="10594879" y="462568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11" name="QB_7_AN.509_1#83efca67d.blank?vcp=1&amp;vis=1&amp;pid=b688cc44f&amp;color=0,0,0&amp;vpa=136&amp;vtp=1&amp;vaab=1&amp;bbb=1&amp;hb=1"/>
          <p:cNvSpPr/>
          <p:nvPr/>
        </p:nvSpPr>
        <p:spPr>
          <a:xfrm>
            <a:off x="7349490" y="5317490"/>
            <a:ext cx="5012690" cy="6838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000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鞋底上有凹凸不平的花纹</a:t>
            </a:r>
          </a:p>
          <a:p>
            <a:pPr latinLnBrk="1">
              <a:lnSpc>
                <a:spcPct val="100000"/>
              </a:lnSpc>
            </a:pPr>
            <a:r>
              <a:rPr lang="en-US" altLang="zh-CN" sz="24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合理即可）</a:t>
            </a:r>
            <a:endParaRPr lang="en-US" altLang="zh-CN" sz="2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495" y="522605"/>
            <a:ext cx="7400925" cy="27717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10_1#a8038a330?sp=1&amp;vcp=1&amp;vis=1&amp;pid=a0b7eb300&amp;color=0,0,0&amp;vtp=1&amp;vaab=1&amp;bt=1&amp;bbb=1&amp;hb=1"/>
          <p:cNvSpPr/>
          <p:nvPr/>
        </p:nvSpPr>
        <p:spPr>
          <a:xfrm>
            <a:off x="541020" y="4622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（2024·山东滨州·中考）“做中学”是一种重要的学习方法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，小滨利用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质量可忽略不计的塑料瓶开展实践体验活动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510_2#a8038a330?iti=186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6130" y="1595197"/>
            <a:ext cx="5359146" cy="182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10_3#a8038a330?iti=186&amp;vcp=1&amp;vis=1&amp;pid=a0b7eb300&amp;color=0,0,0&amp;vtp=1&amp;vaab=1&amp;bbb=1"/>
          <p:cNvSpPr/>
          <p:nvPr/>
        </p:nvSpPr>
        <p:spPr>
          <a:xfrm>
            <a:off x="8279766" y="2712869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/>
          </a:p>
        </p:txBody>
      </p:sp>
      <p:sp>
        <p:nvSpPr>
          <p:cNvPr id="5" name="QB_7_BD.511_1#29c99d094?vcp=1&amp;vis=1&amp;pid=a8038a330&amp;color=0,0,0&amp;vtp=1&amp;vaab=1&amp;bbb=1&amp;hb=1"/>
          <p:cNvSpPr/>
          <p:nvPr/>
        </p:nvSpPr>
        <p:spPr>
          <a:xfrm>
            <a:off x="541020" y="32512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（1）装满水的塑料瓶放在水平桌面上，如图B30-12甲所示，瓶子对桌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面压力的大小等于瓶子所受重力的大小，这是因为瓶子所受的重力和桌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面对瓶子的支持力是一对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力，瓶子对桌面的压力和桌面对瓶子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的支持力是一对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力。小滨发现塑料瓶对桌面的压力作用效果不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明显，于是他拿来了容易发生形变的海绵继续体验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12_1#8a0027822?vcp=1&amp;vis=1&amp;pid=a8038a330&amp;color=0,0,0&amp;vtp=1&amp;vaab=1&amp;bt=1&amp;bbb=1&amp;hb=1"/>
              <p:cNvSpPr/>
              <p:nvPr/>
            </p:nvSpPr>
            <p:spPr>
              <a:xfrm>
                <a:off x="539496" y="554400"/>
                <a:ext cx="11109960" cy="18904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（2）将装满水的塑料瓶先后正放、倒放在相同的海绵上，如图B30-12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乙、丙所示，塑料瓶对海绵的压力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正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，观察到海绵形变程度不同，说明压力的作用效果与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12_1#8a0027822?vcp=1&amp;vis=1&amp;pid=a8038a33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90459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322" b="-4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13_1#a8038a330?iti=187&amp;vcp=1&amp;vis=1&amp;pid=a8038a33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2570144"/>
            <a:ext cx="8631936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13_2#a8038a330?iti=187&amp;vcp=1&amp;vis=1&amp;pid=a8038a330&amp;color=0,0,0&amp;vtp=1&amp;vaab=1&amp;bbb=1"/>
          <p:cNvSpPr/>
          <p:nvPr/>
        </p:nvSpPr>
        <p:spPr>
          <a:xfrm>
            <a:off x="5347367" y="5641512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14_1#30f3e1810?vcp=1&amp;vis=1&amp;pid=a8038a330&amp;color=0,0,0&amp;vtp=1&amp;vaab=1&amp;bbb=1&amp;hb=1"/>
              <p:cNvSpPr/>
              <p:nvPr/>
            </p:nvSpPr>
            <p:spPr>
              <a:xfrm>
                <a:off x="615696" y="36141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（3）在塑料瓶侧壁上下不同位置钻两个小孔，取下瓶盖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，观察到水从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小孔喷出的现象如图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B30-12丁所示，此现象表明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：同种液体内部压强的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大小与液体的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有关。再次拧紧瓶盖，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会看到小孔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”）立即停止出水，这是因为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的存在。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14_1#30f3e1810?vcp=1&amp;vis=1&amp;pid=a8038a33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96" y="3614134"/>
                <a:ext cx="1110996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3" t="-14" r="-111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13_1#a8038a330?iti=187&amp;vcp=1&amp;vis=1&amp;pid=a8038a3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78380" y="632024"/>
            <a:ext cx="7151370" cy="243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13_2#a8038a330?iti=187&amp;vcp=1&amp;vis=1&amp;pid=a8038a330&amp;color=0,0,0&amp;vtp=1&amp;vaab=1&amp;bbb=1"/>
          <p:cNvSpPr/>
          <p:nvPr/>
        </p:nvSpPr>
        <p:spPr>
          <a:xfrm>
            <a:off x="5252117" y="3071368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15_1#a8d2c2b66?vcp=1&amp;vis=1&amp;pid=a8038a330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（4）塑料瓶停止出水后，再次将塑料瓶正放在海绵上，与图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B30-12乙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，会观察到海绵的形变程度更不明显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，用这个规律可以解释的事例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。（填字母）</a:t>
            </a:r>
            <a:endParaRPr lang="en-US" altLang="zh-CN" sz="2800" dirty="0"/>
          </a:p>
        </p:txBody>
      </p:sp>
      <p:pic>
        <p:nvPicPr>
          <p:cNvPr id="3" name="QO_6_BD.516_1#a8038a330?iti=188&amp;vcp=1&amp;vis=1&amp;pid=a8038a3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4497" y="3725844"/>
            <a:ext cx="6009105" cy="204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16_2#a8038a330?iti=188&amp;vcp=1&amp;vis=1&amp;pid=a8038a330&amp;color=0,0,0&amp;vtp=1&amp;vaab=1&amp;bbb=1"/>
          <p:cNvSpPr/>
          <p:nvPr/>
        </p:nvSpPr>
        <p:spPr>
          <a:xfrm>
            <a:off x="5347368" y="590256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/>
          </a:p>
        </p:txBody>
      </p:sp>
      <p:sp>
        <p:nvSpPr>
          <p:cNvPr id="5" name="QC_7_BD.517_1#a8d2c2b66.choices?vcp=1&amp;vis=1&amp;pid=a8038a330&amp;color=0,0,0&amp;vtp=1&amp;vaab=1&amp;bbb=1"/>
          <p:cNvSpPr/>
          <p:nvPr/>
        </p:nvSpPr>
        <p:spPr>
          <a:xfrm>
            <a:off x="539496" y="2103228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A.限制货车超载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.铁轨下面铺放枕木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.破窗锤的敲击端做成锥状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8_1#29c99d094?vcp=1&amp;vis=1&amp;pid=a8038a330&amp;color=0,0,0&amp;vtp=1&amp;vaab=1&amp;bt=1&amp;bbb=1&amp;hb=1"/>
          <p:cNvSpPr/>
          <p:nvPr/>
        </p:nvSpPr>
        <p:spPr>
          <a:xfrm>
            <a:off x="539496" y="554400"/>
            <a:ext cx="11109960" cy="25507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（1）装满水的塑料瓶放在水平桌面上，如图B30-12甲所示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，瓶子对桌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面压力的大小等于瓶子所受重力的大小，这是因为瓶子所受的重力和桌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面对瓶子的支持力是一对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力，瓶子对桌面的压力和桌面对瓶子的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支持力是一对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力。小滨发现塑料瓶对桌面的压力作用效果不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，于是他拿来了容易发生形变的海绵继续体验。</a:t>
            </a:r>
            <a:endParaRPr lang="en-US" altLang="zh-CN" sz="2800" dirty="0"/>
          </a:p>
        </p:txBody>
      </p:sp>
      <p:sp>
        <p:nvSpPr>
          <p:cNvPr id="3" name="QB_7_AN.519_1#29c99d094.blank?vcp=1&amp;vis=1&amp;pid=a8038a330&amp;color=0,0,0&amp;vpa=137&amp;vtp=1&amp;vaab=1&amp;bbb=1"/>
          <p:cNvSpPr/>
          <p:nvPr/>
        </p:nvSpPr>
        <p:spPr>
          <a:xfrm>
            <a:off x="4461415" y="156633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</a:t>
            </a:r>
            <a:endParaRPr lang="en-US" altLang="zh-CN" sz="2800" dirty="0"/>
          </a:p>
        </p:txBody>
      </p:sp>
      <p:sp>
        <p:nvSpPr>
          <p:cNvPr id="4" name="QB_7_AN.521_1#29c99d094.blank?vcp=1&amp;vis=1&amp;pid=a8038a330&amp;color=0,0,0&amp;vpa=138&amp;vtp=1&amp;vaab=1&amp;bbb=1"/>
          <p:cNvSpPr/>
          <p:nvPr/>
        </p:nvSpPr>
        <p:spPr>
          <a:xfrm>
            <a:off x="2683414" y="2087036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相互作用</a:t>
            </a:r>
            <a:endParaRPr lang="en-US" altLang="zh-CN" sz="2800" dirty="0"/>
          </a:p>
        </p:txBody>
      </p:sp>
      <p:pic>
        <p:nvPicPr>
          <p:cNvPr id="5" name="QO_6_BD.520_1#29c99d094?iti=189&amp;vcp=1&amp;vis=1&amp;pid=a8038a3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4001" y="3205144"/>
            <a:ext cx="7610094" cy="259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520_2#29c99d094?iti=189&amp;vcp=1&amp;vis=1&amp;pid=a8038a330&amp;color=0,0,0&amp;vtp=1&amp;vaab=1&amp;bbb=1"/>
          <p:cNvSpPr/>
          <p:nvPr/>
        </p:nvSpPr>
        <p:spPr>
          <a:xfrm>
            <a:off x="5347367" y="592796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22_1#8a0027822?vcp=1&amp;vis=1&amp;pid=a8038a330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（2）将装满水的塑料瓶先后正放、倒放在相同的海绵上，如图B30-12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乙、丙所示，塑料瓶对海绵的压力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正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观察到海绵形变程度不同，说明压力的作用效果与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522_1#8a0027822?vcp=1&amp;vis=1&amp;pid=a8038a33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523_1#8a0027822.blank?vcp=1&amp;vis=1&amp;pid=a8038a330&amp;color=0,0,0&amp;vpa=139&amp;vtp=1&amp;vaab=1&amp;bbb=1"/>
              <p:cNvSpPr/>
              <p:nvPr/>
            </p:nvSpPr>
            <p:spPr>
              <a:xfrm>
                <a:off x="6352603" y="1288967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523_1#8a0027822.blank?vcp=1&amp;vis=1&amp;pid=a8038a330&amp;color=0,0,0&amp;vpa=1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2603" y="1288967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4" t="-137" r="85" b="-7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525_1#8a0027822.blank?vcp=1&amp;vis=1&amp;pid=a8038a330&amp;color=0,0,0&amp;vpa=140&amp;vtp=1&amp;vaab=1&amp;bbb=1"/>
          <p:cNvSpPr/>
          <p:nvPr/>
        </p:nvSpPr>
        <p:spPr>
          <a:xfrm>
            <a:off x="8373014" y="179836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受力面积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6_BD.524_1#8a0027822?iti=190&amp;vcp=1&amp;vis=1&amp;pid=a8038a33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2533251"/>
            <a:ext cx="8631936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524_2#8a0027822?iti=190&amp;vcp=1&amp;vis=1&amp;pid=a8038a330&amp;color=0,0,0&amp;vtp=1&amp;vaab=1&amp;bbb=1"/>
          <p:cNvSpPr/>
          <p:nvPr/>
        </p:nvSpPr>
        <p:spPr>
          <a:xfrm>
            <a:off x="5347367" y="560461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f027f70e.fixed?vcp=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cf027f70e.fixed?vcp=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9_1#ff35760cf?vcp=1&amp;vis=1&amp;pid=4363f297a&amp;color=0,0,0&amp;vtp=1&amp;vaab=1&amp;bt=1&amp;bbb=1"/>
          <p:cNvSpPr/>
          <p:nvPr/>
        </p:nvSpPr>
        <p:spPr>
          <a:xfrm>
            <a:off x="539496" y="13152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1）为便于测量小车在斜面上的运动时间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，应使斜面保持很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的坡度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6_AN.31_1#ff35760cf.blank?vcp=1&amp;vis=1&amp;pid=4363f297a&amp;color=0,0,0&amp;vpa=8&amp;vtp=1&amp;vaab=1"/>
          <p:cNvSpPr/>
          <p:nvPr/>
        </p:nvSpPr>
        <p:spPr>
          <a:xfrm>
            <a:off x="9811289" y="1263777"/>
            <a:ext cx="601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spc="-50" dirty="0"/>
          </a:p>
        </p:txBody>
      </p:sp>
      <p:pic>
        <p:nvPicPr>
          <p:cNvPr id="4" name="QO_5_BD.29_2#ff35760cf?iti=11&amp;vcp=1&amp;vis=1&amp;pid=4363f29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2001393"/>
            <a:ext cx="780897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29_3#ff35760cf?iti=11&amp;vcp=1&amp;vis=1&amp;pid=4363f297a&amp;color=0,0,0&amp;vtp=1&amp;vaab=1&amp;bbb=1"/>
          <p:cNvSpPr/>
          <p:nvPr/>
        </p:nvSpPr>
        <p:spPr>
          <a:xfrm>
            <a:off x="5554535" y="371944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图30-2</a:t>
            </a:r>
            <a:endParaRPr lang="en-US" altLang="zh-CN" sz="2800" dirty="0"/>
          </a:p>
        </p:txBody>
      </p:sp>
      <p:sp>
        <p:nvSpPr>
          <p:cNvPr id="6" name="QB_6_AS.1_1#ff35760cf?vcp=1&amp;vis=1&amp;pid=4363f297a&amp;color=0,0,0&amp;vtp=1&amp;vaab=1&amp;bbb=1&amp;hb=1"/>
          <p:cNvSpPr/>
          <p:nvPr/>
        </p:nvSpPr>
        <p:spPr>
          <a:xfrm>
            <a:off x="539496" y="43604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小车所放的斜面应保持较小的坡度，使小车速度变化较慢，这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样小车在斜面上运动时间会长些，便于测量时间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26_1#30f3e1810?vcp=1&amp;vis=1&amp;pid=a8038a330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（3）在塑料瓶侧壁上下不同位置钻两个小孔，取下瓶盖，观察到水从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小孔喷出的现象如图B30-12丁所示，此现象表明：同种液体内部压强的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大小与液体的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有关。再次拧紧瓶盖，会看到小孔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立即停止出水，这是因为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的存在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526_1#30f3e1810?vcp=1&amp;vis=1&amp;pid=a8038a33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786" b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527_1#30f3e1810.blank?vcp=1&amp;vis=1&amp;pid=a8038a330&amp;color=0,0,0&amp;vpa=141&amp;vtp=1&amp;vaab=1&amp;bbb=1"/>
          <p:cNvSpPr/>
          <p:nvPr/>
        </p:nvSpPr>
        <p:spPr>
          <a:xfrm>
            <a:off x="2683414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528_1#30f3e1810.blank?vcp=1&amp;vis=1&amp;pid=a8038a330&amp;color=0,0,0&amp;vpa=142&amp;vtp=1&amp;vaab=1&amp;bbb=1"/>
              <p:cNvSpPr/>
              <p:nvPr/>
            </p:nvSpPr>
            <p:spPr>
              <a:xfrm>
                <a:off x="9110408" y="1936922"/>
                <a:ext cx="100838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528_1#30f3e1810.blank?vcp=1&amp;vis=1&amp;pid=a8038a330&amp;color=0,0,0&amp;vpa=1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0408" y="1936922"/>
                <a:ext cx="1008380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6" t="-41" r="6" b="-9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530_1#30f3e1810.blank?vcp=1&amp;vis=1&amp;pid=a8038a330&amp;color=0,0,0&amp;vpa=143&amp;vtp=1&amp;vaab=1&amp;bbb=1"/>
          <p:cNvSpPr/>
          <p:nvPr/>
        </p:nvSpPr>
        <p:spPr>
          <a:xfrm>
            <a:off x="6948075" y="245373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大气压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6_BD.529_1#30f3e1810?iti=191&amp;vcp=1&amp;vis=1&amp;pid=a8038a33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6436" y="3179744"/>
            <a:ext cx="7105224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BD.529_2#30f3e1810?iti=191&amp;vcp=1&amp;vis=1&amp;pid=a8038a330&amp;color=0,0,0&amp;vtp=1&amp;vaab=1&amp;bbb=1"/>
          <p:cNvSpPr/>
          <p:nvPr/>
        </p:nvSpPr>
        <p:spPr>
          <a:xfrm>
            <a:off x="5347367" y="57303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31_1#a8d2c2b66?vcp=1&amp;vis=1&amp;pid=a8038a330&amp;color=0,0,0&amp;vtp=1&amp;vaab=1&amp;bt=1&amp;bbb=1&amp;hb=1"/>
          <p:cNvSpPr/>
          <p:nvPr/>
        </p:nvSpPr>
        <p:spPr>
          <a:xfrm>
            <a:off x="539496" y="6209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（4）塑料瓶停止出水后，再次将塑料瓶正放在海绵上，与图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B30-12乙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，会观察到海绵的形变程度更不明显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，用这个规律可以解释的事例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填字母）</a:t>
            </a:r>
            <a:endParaRPr lang="en-US" altLang="zh-CN" sz="2800" dirty="0"/>
          </a:p>
        </p:txBody>
      </p:sp>
      <p:pic>
        <p:nvPicPr>
          <p:cNvPr id="4" name="QO_6_BD.531_2#a8d2c2b66?iti=192&amp;vcp=1&amp;vis=1&amp;pid=a8038a33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4334" y="2746280"/>
            <a:ext cx="6469390" cy="220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31_3#a8d2c2b66?iti=192&amp;vcp=1&amp;vis=1&amp;pid=a8038a330&amp;color=0,0,0&amp;vtp=1&amp;vaab=1&amp;bbb=1"/>
          <p:cNvSpPr/>
          <p:nvPr/>
        </p:nvSpPr>
        <p:spPr>
          <a:xfrm>
            <a:off x="8242967" y="52842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9_1#55602bdb3.blank?vcp=1&amp;vis=1&amp;pid=74251bb57&amp;color=0,0,0&amp;vpa=6&amp;vtp=1&amp;vaab=1&amp;bbb=1"/>
              <p:cNvSpPr/>
              <p:nvPr/>
            </p:nvSpPr>
            <p:spPr>
              <a:xfrm>
                <a:off x="1109408" y="2019617"/>
                <a:ext cx="8334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9_1#55602bdb3.blank?vcp=1&amp;vis=1&amp;pid=74251bb57&amp;color=0,0,0&amp;vpa=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408" y="2019617"/>
                <a:ext cx="8334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8" t="-79" r="46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BD.533_1#a8d2c2b66.choices?vcp=1&amp;vis=1&amp;pid=a8038a330&amp;color=0,0,0&amp;vtp=1&amp;vaab=1&amp;bt=1&amp;bbb=1"/>
          <p:cNvSpPr/>
          <p:nvPr/>
        </p:nvSpPr>
        <p:spPr>
          <a:xfrm>
            <a:off x="606171" y="2550364"/>
            <a:ext cx="480787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A.限制货车超载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B.铁轨下面铺放枕木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C.破窗锤的敲击端做成锥状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34_1#44cc3db3d?sp=1&amp;vcp=1&amp;vis=1&amp;pid=a0b7eb300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（2024·河南·中考）在“探究液体压强与哪些因素有关”时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，同学们根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据生活经验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，提出如下猜想：①可能与深度有关；②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可能与方向有关；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可能与液体密度有关。</a:t>
            </a:r>
            <a:endParaRPr lang="en-US" altLang="zh-CN" sz="2800" dirty="0"/>
          </a:p>
        </p:txBody>
      </p:sp>
      <p:pic>
        <p:nvPicPr>
          <p:cNvPr id="3" name="QO_6_BD.534_2#44cc3db3d?iti=194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8911" y="2189144"/>
            <a:ext cx="7291130" cy="307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34_3#44cc3db3d?iti=194&amp;vcp=1&amp;vis=1&amp;pid=a0b7eb300&amp;color=0,0,0&amp;vtp=1&amp;vaab=1&amp;bbb=1"/>
          <p:cNvSpPr/>
          <p:nvPr/>
        </p:nvSpPr>
        <p:spPr>
          <a:xfrm>
            <a:off x="5342795" y="5390242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图B30-13</a:t>
            </a:r>
            <a:endParaRPr lang="en-US" altLang="zh-CN" sz="2800" dirty="0"/>
          </a:p>
        </p:txBody>
      </p:sp>
      <p:sp>
        <p:nvSpPr>
          <p:cNvPr id="5" name="QB_7_BD.535_1#058e092fd?vcp=1&amp;vis=1&amp;pid=44cc3db3d&amp;color=0,0,0&amp;vtp=1&amp;vaab=1&amp;bbb=1"/>
          <p:cNvSpPr/>
          <p:nvPr/>
        </p:nvSpPr>
        <p:spPr>
          <a:xfrm>
            <a:off x="539496" y="5937422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（1）请写出能支持猜想①的一个生活现象：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36_1#418554b0c?vcp=1&amp;vis=1&amp;pid=44cc3db3d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（2）为了验证猜想，他们利用如图B30-13所示的装置进行实验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。实验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，应观察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形管两侧液面是否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36_1#418554b0c?vcp=1&amp;vis=1&amp;pid=44cc3db3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37_1#44cc3db3d?iti=195&amp;vcp=1&amp;vis=1&amp;pid=44cc3db3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7234" y="1668444"/>
            <a:ext cx="6154485" cy="259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37_2#44cc3db3d?iti=195&amp;vcp=1&amp;vis=1&amp;pid=44cc3db3d&amp;color=0,0,0&amp;vtp=1&amp;vaab=1&amp;bbb=1"/>
          <p:cNvSpPr/>
          <p:nvPr/>
        </p:nvSpPr>
        <p:spPr>
          <a:xfrm>
            <a:off x="5342796" y="4390308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图B30-13</a:t>
            </a:r>
            <a:endParaRPr lang="en-US" altLang="zh-CN" sz="2800" dirty="0"/>
          </a:p>
        </p:txBody>
      </p:sp>
      <p:sp>
        <p:nvSpPr>
          <p:cNvPr id="5" name="QB_7_BD.538_1#a07c30842?vcp=1&amp;vis=1&amp;pid=44cc3db3d&amp;color=0,0,0&amp;vtp=1&amp;vaab=1&amp;bbb=1&amp;hb=1"/>
          <p:cNvSpPr/>
          <p:nvPr/>
        </p:nvSpPr>
        <p:spPr>
          <a:xfrm>
            <a:off x="539496" y="4909928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（3）比较图B30-13中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两次实验可得出液体压强与深度的关系；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、丙两次实验可得出结论：同种液体内部同一深度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，液体向各方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向的压强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39_1#99140fdc7?vcp=1&amp;vis=1&amp;pid=44cc3db3d&amp;color=0,0,0&amp;vtp=1&amp;vaab=1&amp;bt=1&amp;bbb=1&amp;hb=1"/>
              <p:cNvSpPr/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（4）为探究液体压强与液体密度的关系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，他们将探头放入另一杯浓盐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，使探头在盐水中的朝向及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与图B30-13乙相同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，观察比较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39_1#99140fdc7?vcp=1&amp;vis=1&amp;pid=44cc3db3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11" b="-2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40_1#44cc3db3d?iti=196&amp;vcp=1&amp;vis=1&amp;pid=44cc3db3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8755" y="2189144"/>
            <a:ext cx="6231445" cy="262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40_2#44cc3db3d?iti=196&amp;vcp=1&amp;vis=1&amp;pid=44cc3db3d&amp;color=0,0,0&amp;vtp=1&amp;vaab=1&amp;bbb=1"/>
          <p:cNvSpPr/>
          <p:nvPr/>
        </p:nvSpPr>
        <p:spPr>
          <a:xfrm>
            <a:off x="5342796" y="4943456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541_1#1ca4fe070?vcp=1&amp;vis=1&amp;pid=44cc3db3d&amp;color=0,0,0&amp;vtp=1&amp;vaab=1&amp;bbb=1&amp;hb=1"/>
              <p:cNvSpPr/>
              <p:nvPr/>
            </p:nvSpPr>
            <p:spPr>
              <a:xfrm>
                <a:off x="539496" y="5414944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（5）为使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形管两侧液面高度差更明显，可将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形管中的液体换成密度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选填“更大”或“更小”）的液体。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541_1#1ca4fe070?vcp=1&amp;vis=1&amp;pid=44cc3db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14944"/>
                <a:ext cx="11109960" cy="988632"/>
              </a:xfrm>
              <a:prstGeom prst="rect">
                <a:avLst/>
              </a:prstGeom>
              <a:blipFill rotWithShape="1">
                <a:blip r:embed="rId5"/>
                <a:stretch>
                  <a:fillRect l="-3" t="-30" r="3" b="-4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42_1#058e092fd?vcp=1&amp;vis=1&amp;pid=44cc3db3d&amp;color=0,0,0&amp;vtp=1&amp;vaab=1&amp;bt=1&amp;bbb=1"/>
          <p:cNvSpPr/>
          <p:nvPr/>
        </p:nvSpPr>
        <p:spPr>
          <a:xfrm>
            <a:off x="539496" y="557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（1）请写出能支持猜想①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的一个生活现象：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058e092fd.blank?vcp=1&amp;vis=1&amp;pid=44cc3db3d&amp;color=0,0,0&amp;vpa=145&amp;vtp=1&amp;vaab=1&amp;bbb=1"/>
          <p:cNvSpPr/>
          <p:nvPr/>
        </p:nvSpPr>
        <p:spPr>
          <a:xfrm>
            <a:off x="7484014" y="506349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拦河大坝上窄下宽</a:t>
            </a:r>
            <a:endParaRPr lang="en-US" altLang="zh-CN" sz="2800" dirty="0"/>
          </a:p>
        </p:txBody>
      </p:sp>
      <p:pic>
        <p:nvPicPr>
          <p:cNvPr id="4" name="QO_6_BD.542_2#058e092fd?iti=197&amp;vcp=1&amp;vis=1&amp;pid=44cc3db3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024" y="1243965"/>
            <a:ext cx="7544907" cy="318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42_3#058e092fd?iti=197&amp;vcp=1&amp;vis=1&amp;pid=44cc3db3d&amp;color=0,0,0&amp;vtp=1&amp;vaab=1&amp;bbb=1"/>
          <p:cNvSpPr/>
          <p:nvPr/>
        </p:nvSpPr>
        <p:spPr>
          <a:xfrm>
            <a:off x="5342796" y="455206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544_1#418554b0c?vcp=1&amp;vis=1&amp;pid=44cc3db3d&amp;color=0,0,0&amp;vtp=1&amp;vaab=1&amp;bbb=1&amp;hb=1"/>
              <p:cNvSpPr/>
              <p:nvPr/>
            </p:nvSpPr>
            <p:spPr>
              <a:xfrm>
                <a:off x="539496" y="520325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（2）为了验证猜想，他们利用如图B30-13所示的装置进行实验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，应观察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形管两侧液面是否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544_1#418554b0c?vcp=1&amp;vis=1&amp;pid=44cc3db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03253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5" r="3" b="-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545_1#418554b0c.blank?vcp=1&amp;vis=1&amp;pid=44cc3db3d&amp;color=0,0,0&amp;vpa=146&amp;vtp=1&amp;vaab=1&amp;bbb=1"/>
          <p:cNvSpPr/>
          <p:nvPr/>
        </p:nvSpPr>
        <p:spPr>
          <a:xfrm>
            <a:off x="5402802" y="57995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46_1#a07c30842?vcp=1&amp;vis=1&amp;pid=44cc3db3d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（3）比较图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B30-13中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两次实验可得出液体压强与深度的关系；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、丙两次实验可得出结论：同种液体内部同一深度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，液体向各方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向的压强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47_1#a07c30842.blank?vcp=1&amp;vis=1&amp;pid=44cc3db3d&amp;color=0,0,0&amp;vpa=147&amp;vtp=1&amp;vaab=1&amp;bbb=1"/>
          <p:cNvSpPr/>
          <p:nvPr/>
        </p:nvSpPr>
        <p:spPr>
          <a:xfrm>
            <a:off x="3928015" y="527304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甲、乙</a:t>
            </a:r>
            <a:endParaRPr lang="en-US" altLang="zh-CN" sz="2800" dirty="0"/>
          </a:p>
        </p:txBody>
      </p:sp>
      <p:sp>
        <p:nvSpPr>
          <p:cNvPr id="4" name="QB_7_AN.549_1#a07c30842.blank?vcp=1&amp;vis=1&amp;pid=44cc3db3d&amp;color=0,0,0&amp;vpa=148&amp;vtp=1&amp;vaab=1&amp;bbb=1"/>
          <p:cNvSpPr/>
          <p:nvPr/>
        </p:nvSpPr>
        <p:spPr>
          <a:xfrm>
            <a:off x="1972214" y="18017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  <p:pic>
        <p:nvPicPr>
          <p:cNvPr id="5" name="QO_6_BD.548_1#a07c30842?iti=198&amp;vcp=1&amp;vis=1&amp;pid=44cc3db3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6677" y="2540000"/>
            <a:ext cx="7555599" cy="318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548_2#a07c30842?iti=198&amp;vcp=1&amp;vis=1&amp;pid=44cc3db3d&amp;color=0,0,0&amp;vtp=1&amp;vaab=1&amp;bbb=1"/>
          <p:cNvSpPr/>
          <p:nvPr/>
        </p:nvSpPr>
        <p:spPr>
          <a:xfrm>
            <a:off x="5342796" y="585260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50_1#99140fdc7?vcp=1&amp;vis=1&amp;pid=44cc3db3d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（4）为探究液体压强与液体密度的关系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，他们将探头放入另一杯浓盐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水中，使探头在盐水中的朝向及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B30-13乙相同，观察比较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50_1#99140fdc7?vcp=1&amp;vis=1&amp;pid=44cc3db3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551_1#99140fdc7.blank?vcp=1&amp;vis=1&amp;pid=44cc3db3d&amp;color=0,0,0&amp;vpa=149&amp;vtp=1&amp;vaab=1&amp;bbb=1"/>
          <p:cNvSpPr/>
          <p:nvPr/>
        </p:nvSpPr>
        <p:spPr>
          <a:xfrm>
            <a:off x="5528215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深度</a:t>
            </a:r>
            <a:endParaRPr lang="en-US" altLang="zh-CN" sz="2800" dirty="0"/>
          </a:p>
        </p:txBody>
      </p:sp>
      <p:pic>
        <p:nvPicPr>
          <p:cNvPr id="4" name="QO_6_BD.550_2#99140fdc7?iti=199&amp;vcp=1&amp;vis=1&amp;pid=44cc3db3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2226" y="2532044"/>
            <a:ext cx="7284503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50_3#99140fdc7?iti=199&amp;vcp=1&amp;vis=1&amp;pid=44cc3db3d&amp;color=0,0,0&amp;vtp=1&amp;vaab=1&amp;bbb=1"/>
          <p:cNvSpPr/>
          <p:nvPr/>
        </p:nvSpPr>
        <p:spPr>
          <a:xfrm>
            <a:off x="5342796" y="57303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52_1#1ca4fe070?vcp=1&amp;vis=1&amp;pid=44cc3db3d&amp;color=0,0,0&amp;vtp=1&amp;vaab=1&amp;bt=1&amp;bbb=1&amp;hb=1"/>
              <p:cNvSpPr/>
              <p:nvPr/>
            </p:nvSpPr>
            <p:spPr>
              <a:xfrm>
                <a:off x="539496" y="62938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（5）为使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形管两侧液面高度差更明显，可将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形管中的液体换成密度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选填“更大”或“更小”）的液体。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52_1#1ca4fe070?vcp=1&amp;vis=1&amp;pid=44cc3db3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938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553_1#1ca4fe070.blank?vcp=1&amp;vis=1&amp;pid=44cc3db3d&amp;color=0,0,0&amp;vpa=150&amp;vtp=1&amp;vaab=1&amp;bbb=1"/>
          <p:cNvSpPr/>
          <p:nvPr/>
        </p:nvSpPr>
        <p:spPr>
          <a:xfrm>
            <a:off x="549815" y="12256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更小</a:t>
            </a:r>
            <a:endParaRPr lang="en-US" altLang="zh-CN" sz="2800" dirty="0"/>
          </a:p>
        </p:txBody>
      </p:sp>
      <p:pic>
        <p:nvPicPr>
          <p:cNvPr id="4" name="QO_6_BD.552_2#1ca4fe070?iti=200&amp;vcp=1&amp;vis=1&amp;pid=44cc3db3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376" y="1962753"/>
            <a:ext cx="8458200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52_3#1ca4fe070?iti=200&amp;vcp=1&amp;vis=1&amp;pid=44cc3db3d&amp;color=0,0,0&amp;vtp=1&amp;vaab=1&amp;bbb=1"/>
          <p:cNvSpPr/>
          <p:nvPr/>
        </p:nvSpPr>
        <p:spPr>
          <a:xfrm>
            <a:off x="5342795" y="565591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4_1#4efe80641?sp=1&amp;vcp=1&amp;vis=1&amp;pid=a0b7eb300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（2024·宁夏·中考）如图B30-14所示，是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“探究浮力的大小与哪些因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素有关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”的实验。</a:t>
            </a:r>
            <a:endParaRPr lang="en-US" altLang="zh-CN" sz="2800" dirty="0"/>
          </a:p>
        </p:txBody>
      </p:sp>
      <p:pic>
        <p:nvPicPr>
          <p:cNvPr id="3" name="QO_6_BD.554_2#4efe80641?iti=201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2238" y="1668444"/>
            <a:ext cx="7124476" cy="259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54_3#4efe80641?iti=201&amp;vcp=1&amp;vis=1&amp;pid=a0b7eb300&amp;color=0,0,0&amp;vtp=1&amp;vaab=1&amp;bbb=1"/>
          <p:cNvSpPr/>
          <p:nvPr/>
        </p:nvSpPr>
        <p:spPr>
          <a:xfrm>
            <a:off x="5342795" y="4394816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555_1#7aec1fd16?vcp=1&amp;vis=1&amp;pid=4efe80641&amp;color=0,0,0&amp;vtp=1&amp;vaab=1&amp;bbb=1"/>
              <p:cNvSpPr/>
              <p:nvPr/>
            </p:nvSpPr>
            <p:spPr>
              <a:xfrm>
                <a:off x="539496" y="4868844"/>
                <a:ext cx="11256963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（1）如图B30-14甲所示，用弹簧测力计测出物体的重力为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（2）将物体逐渐浸入水中，直至浸没，如图B30-14乙、丙、丁所示，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记录弹簧测力计示数并分析数据可知：浮力的大小与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555_1#7aec1fd16?vcp=1&amp;vis=1&amp;pid=4efe806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68844"/>
                <a:ext cx="11256963" cy="1509332"/>
              </a:xfrm>
              <a:prstGeom prst="rect">
                <a:avLst/>
              </a:prstGeom>
              <a:blipFill rotWithShape="1">
                <a:blip r:embed="rId4"/>
                <a:stretch>
                  <a:fillRect l="-3" t="-20" r="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32_1#6e5485d16?vcp=1&amp;vis=1&amp;pid=4363f297a&amp;color=0,0,0&amp;vtp=1&amp;vaab=1&amp;bt=1&amp;bbb=1&amp;hb=1"/>
              <p:cNvSpPr/>
              <p:nvPr/>
            </p:nvSpPr>
            <p:spPr>
              <a:xfrm>
                <a:off x="539496" y="87201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中点，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，两次实验小车都从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点由静止下滑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2.8 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，到达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，则小车通过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均速度为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32_1#6e5485d16?vcp=1&amp;vis=1&amp;pid=4363f297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201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34_1#6e5485d16.blank?vcp=1&amp;vis=1&amp;pid=4363f297a&amp;color=0,0,0&amp;vpa=9&amp;vtp=1&amp;vaab=1&amp;bbb=1"/>
          <p:cNvSpPr/>
          <p:nvPr/>
        </p:nvSpPr>
        <p:spPr>
          <a:xfrm>
            <a:off x="1934114" y="2115978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0.25</a:t>
            </a:r>
            <a:endParaRPr lang="en-US" altLang="zh-CN" sz="2800" dirty="0"/>
          </a:p>
        </p:txBody>
      </p:sp>
      <p:pic>
        <p:nvPicPr>
          <p:cNvPr id="4" name="QO_5_BD.32_2#6e5485d16?iti=12&amp;vcp=1&amp;vis=1&amp;pid=4363f297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2858801"/>
            <a:ext cx="780897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2_3#6e5485d16?iti=12&amp;vcp=1&amp;vis=1&amp;pid=4363f297a&amp;color=0,0,0&amp;vtp=1&amp;vaab=1&amp;bbb=1"/>
          <p:cNvSpPr/>
          <p:nvPr/>
        </p:nvSpPr>
        <p:spPr>
          <a:xfrm>
            <a:off x="5554535" y="457685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6e5485d16?vcp=1&amp;vis=1&amp;pid=4363f297a&amp;color=0,0,0&amp;vtp=1&amp;vaab=1&amp;bbb=1"/>
              <p:cNvSpPr/>
              <p:nvPr/>
            </p:nvSpPr>
            <p:spPr>
              <a:xfrm>
                <a:off x="539496" y="5144801"/>
                <a:ext cx="11109960" cy="82924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小车通过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段的平均速度为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Cambria Math" panose="02040503050406030204" pitchFamily="18" charset="0"/>
                              </a:rPr>
                              <m:t>𝐴𝐵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Cambria Math" panose="02040503050406030204" pitchFamily="18" charset="0"/>
                              </a:rPr>
                              <m:t>𝐴𝐵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6e5485d16?vcp=1&amp;vis=1&amp;pid=4363f297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44801"/>
                <a:ext cx="11109960" cy="829247"/>
              </a:xfrm>
              <a:prstGeom prst="rect">
                <a:avLst/>
              </a:prstGeom>
              <a:blipFill rotWithShape="1">
                <a:blip r:embed="rId5"/>
                <a:stretch>
                  <a:fillRect l="-3" t="-4" r="3" b="-8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557_1#b9efe8820?vcp=1&amp;vis=1&amp;pid=4efe80641&amp;color=0,0,0&amp;vtp=1&amp;vaab=1&amp;bt=1&amp;bbb=1&amp;hb=1"/>
              <p:cNvSpPr/>
              <p:nvPr/>
            </p:nvSpPr>
            <p:spPr>
              <a:xfrm>
                <a:off x="541020" y="59859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（3）浸没后，继续缓慢地增大物体在水中的深度，同时记录弹簧测力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计的示数和物体下表面的深度；图B30-15中能正确反映物体所受浮力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和物体下表面深度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关系的图像是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。（填字母）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557_1#b9efe8820?vcp=1&amp;vis=1&amp;pid=4efe806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59859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t="-23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组合 9"/>
          <p:cNvGrpSpPr/>
          <p:nvPr/>
        </p:nvGrpSpPr>
        <p:grpSpPr>
          <a:xfrm>
            <a:off x="726567" y="2619588"/>
            <a:ext cx="10468099" cy="2257485"/>
            <a:chOff x="726567" y="2619588"/>
            <a:chExt cx="10468099" cy="2257485"/>
          </a:xfrm>
        </p:grpSpPr>
        <p:sp>
          <p:nvSpPr>
            <p:cNvPr id="5" name="QC_7_BD.559_1#b9efe8820.choices?vcp=1&amp;vis=1&amp;pid=4efe80641&amp;color=0,0,0&amp;vtp=1&amp;vaab=1&amp;bbb=1"/>
            <p:cNvSpPr/>
            <p:nvPr/>
          </p:nvSpPr>
          <p:spPr>
            <a:xfrm>
              <a:off x="726567" y="2619588"/>
              <a:ext cx="8646630" cy="2257485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latinLnBrk="1">
                <a:lnSpc>
                  <a:spcPts val="18200"/>
                </a:lnSpc>
                <a:tabLst>
                  <a:tab pos="5662930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A.</a:t>
              </a:r>
              <a:r>
                <a:rPr lang="en-US" altLang="zh-CN" sz="101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B.</a:t>
              </a:r>
              <a:r>
                <a:rPr lang="en-US" altLang="zh-CN" sz="101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C.</a:t>
              </a:r>
              <a:r>
                <a:rPr lang="en-US" altLang="zh-CN" sz="1145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    </a:t>
              </a:r>
              <a:r>
                <a:rPr lang="en-US" altLang="zh-CN" sz="2800" b="0" i="0" spc="-103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	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D.</a:t>
              </a:r>
              <a:r>
                <a:rPr lang="en-US" altLang="zh-CN" sz="28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</a:t>
              </a:r>
              <a:endParaRPr lang="en-US" altLang="zh-CN" sz="900" dirty="0">
                <a:latin typeface="宋体" panose="02010600030101010101" pitchFamily="2" charset="-122"/>
              </a:endParaRPr>
            </a:p>
          </p:txBody>
        </p:sp>
        <p:pic>
          <p:nvPicPr>
            <p:cNvPr id="6" name="QC_7_BD.559_1#b9efe8820.choice_image?vcp=1&amp;vis=1&amp;pid=4efe80641&amp;color=0,0,0&amp;tib=255,255,255&amp;iip=1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7637" y="2840608"/>
              <a:ext cx="1805032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7" name="QC_7_BD.559_1#b9efe8820.choice_image?vcp=1&amp;vis=1&amp;pid=4efe80641&amp;color=0,0,0&amp;tib=255,255,255&amp;iip=2&amp;vtp=1&amp;vaab=1" descr="preencoded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4513" y="2792983"/>
              <a:ext cx="1885745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8" name="QC_7_BD.559_1#b9efe8820.choice_image?vcp=1&amp;vis=1&amp;pid=4efe80641&amp;color=0,0,0&amp;tib=255,255,255&amp;iip=3&amp;vtp=1&amp;vaab=1" descr="preencoded.pn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43575" y="2853681"/>
              <a:ext cx="1841719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9" name="QC_7_BD.559_1#b9efe8820.choice_image?vcp=1&amp;vis=1&amp;pid=4efe80641&amp;color=0,0,0&amp;tib=255,255,255&amp;iip=4&amp;vtp=1&amp;vaab=1" descr="preencoded.pn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39110" y="2853681"/>
              <a:ext cx="1555556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  <p:sp>
        <p:nvSpPr>
          <p:cNvPr id="11" name="QO_6_BD.561_2#4efe80641?iti=203&amp;vcp=1&amp;vis=1&amp;pid=4efe80641&amp;color=0,0,0&amp;vtp=1&amp;vaab=1&amp;bbb=1"/>
          <p:cNvSpPr/>
          <p:nvPr/>
        </p:nvSpPr>
        <p:spPr>
          <a:xfrm>
            <a:off x="5342796" y="4899832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60_1#248754ace?vcp=1&amp;vis=1&amp;pid=4efe80641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（4）通过分析图B30-14中甲、丁、戊可知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：当物体排开液体的体积一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，液体的密度越大，物体所受的浮力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561_1#4efe80641?iti=203&amp;vcp=1&amp;vis=1&amp;pid=4efe806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0153" y="1668444"/>
            <a:ext cx="8508647" cy="310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61_2#4efe80641?iti=203&amp;vcp=1&amp;vis=1&amp;pid=4efe80641&amp;color=0,0,0&amp;vtp=1&amp;vaab=1&amp;bbb=1"/>
          <p:cNvSpPr/>
          <p:nvPr/>
        </p:nvSpPr>
        <p:spPr>
          <a:xfrm>
            <a:off x="5342796" y="4899832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图B30-14</a:t>
            </a:r>
            <a:endParaRPr lang="en-US" altLang="zh-CN" sz="2800" dirty="0"/>
          </a:p>
        </p:txBody>
      </p:sp>
      <p:sp>
        <p:nvSpPr>
          <p:cNvPr id="5" name="QO_7_BD.562_1#85972df1c?vcp=1&amp;vis=1&amp;pid=4efe80641&amp;color=0,0,0&amp;vtp=1&amp;vaab=1&amp;bbb=1&amp;hb=1"/>
          <p:cNvSpPr/>
          <p:nvPr/>
        </p:nvSpPr>
        <p:spPr>
          <a:xfrm>
            <a:off x="539496" y="5417928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（5）某同学猜想浮力大小可能与物体的密度有关；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请你自选实验器材，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简要设计实验步骤来证明他的猜想是否正确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63_1#7aec1fd16?vcp=1&amp;vis=1&amp;pid=4efe80641&amp;color=0,0,0&amp;vtp=1&amp;vaab=1&amp;bt=1&amp;bbb=1"/>
              <p:cNvSpPr/>
              <p:nvPr/>
            </p:nvSpPr>
            <p:spPr>
              <a:xfrm>
                <a:off x="539496" y="735430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（1）如图B30-14甲所示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，用弹簧测力计测出物体的重力为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63_1#7aec1fd16?vcp=1&amp;vis=1&amp;pid=4efe8064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5430"/>
                <a:ext cx="11109960" cy="467932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8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7aec1fd16.blank?vcp=1&amp;vis=1&amp;pid=4efe80641&amp;color=0,0,0&amp;vpa=151&amp;vtp=1&amp;vaab=1&amp;bbb=1"/>
          <p:cNvSpPr/>
          <p:nvPr/>
        </p:nvSpPr>
        <p:spPr>
          <a:xfrm>
            <a:off x="9579514" y="694282"/>
            <a:ext cx="7032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2.1</a:t>
            </a:r>
            <a:endParaRPr lang="en-US" altLang="zh-CN" sz="2800" dirty="0"/>
          </a:p>
        </p:txBody>
      </p:sp>
      <p:pic>
        <p:nvPicPr>
          <p:cNvPr id="4" name="QO_6_BD.563_2#7aec1fd16?iti=204&amp;vcp=1&amp;vis=1&amp;pid=4efe8064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1285" y="1299718"/>
            <a:ext cx="6869430" cy="250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63_3#7aec1fd16?iti=204&amp;vcp=1&amp;vis=1&amp;pid=4efe80641&amp;color=0,0,0&amp;vtp=1&amp;vaab=1&amp;bbb=1"/>
          <p:cNvSpPr/>
          <p:nvPr/>
        </p:nvSpPr>
        <p:spPr>
          <a:xfrm>
            <a:off x="5342795" y="3933036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图B30-14</a:t>
            </a:r>
            <a:endParaRPr lang="en-US" altLang="zh-CN" sz="2800" dirty="0"/>
          </a:p>
        </p:txBody>
      </p:sp>
      <p:sp>
        <p:nvSpPr>
          <p:cNvPr id="6" name="QB_7_BD.565_1#ceb081af3?vcp=1&amp;vis=1&amp;pid=4efe80641&amp;color=0,0,0&amp;vtp=1&amp;vaab=1&amp;bbb=1&amp;hb=1"/>
          <p:cNvSpPr/>
          <p:nvPr/>
        </p:nvSpPr>
        <p:spPr>
          <a:xfrm>
            <a:off x="539496" y="44491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（2）将物体逐渐浸入水中，直至浸没，如图B30-14乙、丙、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丁所示，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记录弹簧测力计示数并分析数据可知：浮力的大小与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566_1#ceb081af3.blank?vcp=1&amp;vis=1&amp;pid=4efe80641&amp;color=0,0,0&amp;vpa=152&amp;vtp=1&amp;vaab=1&amp;bbb=1&amp;hb=1"/>
          <p:cNvSpPr/>
          <p:nvPr/>
        </p:nvSpPr>
        <p:spPr>
          <a:xfrm>
            <a:off x="539496" y="4940336"/>
            <a:ext cx="11109960" cy="9830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物体排开液体的体积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567_1#b9efe8820?vcp=1&amp;vis=1&amp;pid=4efe80641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（3）浸没后，继续缓慢地增大物体在水中的深度，同时记录弹簧测力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计的示数和物体下表面的深度；图B30-15中能正确反映物体所受浮力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和物体下表面深度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关系的图像是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。（填字母）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567_1#b9efe8820?vcp=1&amp;vis=1&amp;pid=4efe806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9_1#55602bdb3.blank?vcp=1&amp;vis=1&amp;pid=74251bb57&amp;color=0,0,0&amp;vpa=6&amp;vtp=1&amp;vaab=1&amp;bbb=1"/>
              <p:cNvSpPr/>
              <p:nvPr/>
            </p:nvSpPr>
            <p:spPr>
              <a:xfrm>
                <a:off x="5545677" y="1976641"/>
                <a:ext cx="8334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9_1#55602bdb3.blank?vcp=1&amp;vis=1&amp;pid=74251bb57&amp;color=0,0,0&amp;vpa=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5677" y="1976641"/>
                <a:ext cx="8334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27" t="-129" r="65" b="-70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726567" y="2619588"/>
            <a:ext cx="10468099" cy="2257485"/>
            <a:chOff x="726567" y="2619588"/>
            <a:chExt cx="10468099" cy="2257485"/>
          </a:xfrm>
        </p:grpSpPr>
        <p:sp>
          <p:nvSpPr>
            <p:cNvPr id="7" name="QC_7_BD.559_1#b9efe8820.choices?vcp=1&amp;vis=1&amp;pid=4efe80641&amp;color=0,0,0&amp;vtp=1&amp;vaab=1&amp;bbb=1"/>
            <p:cNvSpPr/>
            <p:nvPr/>
          </p:nvSpPr>
          <p:spPr>
            <a:xfrm>
              <a:off x="726567" y="2619588"/>
              <a:ext cx="8646630" cy="2257485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latinLnBrk="1">
                <a:lnSpc>
                  <a:spcPts val="18200"/>
                </a:lnSpc>
                <a:tabLst>
                  <a:tab pos="5662930" algn="l"/>
                </a:tabLst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A.</a:t>
              </a:r>
              <a:r>
                <a:rPr lang="en-US" altLang="zh-CN" sz="101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B.</a:t>
              </a:r>
              <a:r>
                <a:rPr lang="en-US" altLang="zh-CN" sz="101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     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C.</a:t>
              </a:r>
              <a:r>
                <a:rPr lang="en-US" altLang="zh-CN" sz="1145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       </a:t>
              </a:r>
              <a:r>
                <a:rPr lang="en-US" altLang="zh-CN" sz="2800" b="0" i="0" spc="-1030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rPr>
                <a:t>	</a:t>
              </a: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D.</a:t>
              </a:r>
              <a:r>
                <a:rPr lang="en-US" altLang="zh-CN" sz="28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 </a:t>
              </a:r>
              <a:r>
                <a:rPr lang="en-US" altLang="zh-CN" sz="900" b="0" i="0" kern="0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34" charset="-120"/>
                </a:rPr>
                <a:t>                                  </a:t>
              </a:r>
              <a:endParaRPr lang="en-US" altLang="zh-CN" sz="900" dirty="0">
                <a:latin typeface="宋体" panose="02010600030101010101" pitchFamily="2" charset="-122"/>
              </a:endParaRPr>
            </a:p>
          </p:txBody>
        </p:sp>
        <p:pic>
          <p:nvPicPr>
            <p:cNvPr id="8" name="QC_7_BD.559_1#b9efe8820.choice_image?vcp=1&amp;vis=1&amp;pid=4efe80641&amp;color=0,0,0&amp;tib=255,255,255&amp;iip=1&amp;vtp=1&amp;vaab=1" descr="preencoded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7637" y="2840608"/>
              <a:ext cx="1805032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9" name="QC_7_BD.559_1#b9efe8820.choice_image?vcp=1&amp;vis=1&amp;pid=4efe80641&amp;color=0,0,0&amp;tib=255,255,255&amp;iip=2&amp;vtp=1&amp;vaab=1" descr="preencoded.png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4513" y="2792983"/>
              <a:ext cx="1885745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10" name="QC_7_BD.559_1#b9efe8820.choice_image?vcp=1&amp;vis=1&amp;pid=4efe80641&amp;color=0,0,0&amp;tib=255,255,255&amp;iip=3&amp;vtp=1&amp;vaab=1" descr="preencoded.png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43575" y="2853681"/>
              <a:ext cx="1841719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pic>
          <p:nvPicPr>
            <p:cNvPr id="11" name="QC_7_BD.559_1#b9efe8820.choice_image?vcp=1&amp;vis=1&amp;pid=4efe80641&amp;color=0,0,0&amp;tib=255,255,255&amp;iip=4&amp;vtp=1&amp;vaab=1" descr="preencoded.png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39110" y="2853681"/>
              <a:ext cx="1555556" cy="18490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  <p:sp>
        <p:nvSpPr>
          <p:cNvPr id="12" name="QO_6_BD.561_2#4efe80641?iti=203&amp;vcp=1&amp;vis=1&amp;pid=4efe80641&amp;color=0,0,0&amp;vtp=1&amp;vaab=1&amp;bbb=1"/>
          <p:cNvSpPr/>
          <p:nvPr/>
        </p:nvSpPr>
        <p:spPr>
          <a:xfrm>
            <a:off x="5342796" y="4899832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70_1#248754ace?vcp=1&amp;vis=1&amp;pid=4efe80641&amp;color=0,0,0&amp;vtp=1&amp;vaab=1&amp;bt=1&amp;bbb=1&amp;hb=1"/>
          <p:cNvSpPr/>
          <p:nvPr/>
        </p:nvSpPr>
        <p:spPr>
          <a:xfrm>
            <a:off x="539496" y="7876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（4）通过分析图B30-14中甲、丁、戊可知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：当物体排开液体的体积一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，液体的密度越大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，物体所受的浮力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71_1#248754ace.blank?vcp=1&amp;vis=1&amp;pid=4efe80641&amp;color=0,0,0&amp;vpa=154&amp;vtp=1&amp;vaab=1&amp;bbb=1"/>
          <p:cNvSpPr/>
          <p:nvPr/>
        </p:nvSpPr>
        <p:spPr>
          <a:xfrm>
            <a:off x="6950614" y="138388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</a:t>
            </a:r>
            <a:endParaRPr lang="en-US" altLang="zh-CN" sz="2800" dirty="0"/>
          </a:p>
        </p:txBody>
      </p:sp>
      <p:pic>
        <p:nvPicPr>
          <p:cNvPr id="4" name="QO_6_BD.570_2#248754ace?iti=207&amp;vcp=1&amp;vis=1&amp;pid=4efe806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5920" y="2124551"/>
            <a:ext cx="8897112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70_3#248754ace?iti=207&amp;vcp=1&amp;vis=1&amp;pid=4efe80641&amp;color=0,0,0&amp;vtp=1&amp;vaab=1&amp;bbb=1"/>
          <p:cNvSpPr/>
          <p:nvPr/>
        </p:nvSpPr>
        <p:spPr>
          <a:xfrm>
            <a:off x="5342795" y="549767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72_1#85972df1c?vcp=1&amp;vis=1&amp;pid=4efe80641&amp;color=0,0,0&amp;vtp=1&amp;vaab=1&amp;bt=1&amp;bbb=1&amp;hb=1"/>
          <p:cNvSpPr/>
          <p:nvPr/>
        </p:nvSpPr>
        <p:spPr>
          <a:xfrm>
            <a:off x="539496" y="7921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（5）某同学猜想浮力大小可能与物体的密度有关；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请你自选实验器材，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简要设计实验步骤来证明他的猜想是否正确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85972df1c?vcp=1&amp;vis=1&amp;pid=4efe80641&amp;color=0,0,0&amp;vtp=1&amp;vaab=1&amp;bt=1&amp;bbb=1&amp;hb=1"/>
              <p:cNvSpPr/>
              <p:nvPr/>
            </p:nvSpPr>
            <p:spPr>
              <a:xfrm>
                <a:off x="539496" y="224405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【答案】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取体积相同的铜块和铝块，用弹簧测力计分别测出它们的重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用弹簧测力计分别挂着它们浸没在水中，金属块不触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底，读出弹簧测力计的示数记为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；③比较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小，即可验证猜想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85972df1c?vcp=1&amp;vis=1&amp;pid=4efe806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4405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-637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AN.1_1#85972df1c?iti=209&amp;vcp=1&amp;vis=1&amp;pid=4efe806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402552"/>
            <a:ext cx="555040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85972df1c?iti=209&amp;vcp=1&amp;vis=1&amp;pid=4efe80641&amp;color=0,0,0&amp;vtp=1&amp;vaab=1&amp;bbb=1"/>
          <p:cNvSpPr/>
          <p:nvPr/>
        </p:nvSpPr>
        <p:spPr>
          <a:xfrm>
            <a:off x="5342795" y="551380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574_1#4051b82b4?sp=1&amp;vcp=1&amp;vis=1&amp;pid=a0b7eb300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（2024·湖南·中考）小明和小洁一起做“探究杠杆的平衡条件”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实验室提供了如图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B30-16所示杠杆（支点为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）、支架、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10个钩码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每个重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574_1#4051b82b4?sp=1&amp;vcp=1&amp;vis=1&amp;pid=a0b7eb30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74_2#4051b82b4?iti=210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5064" y="2532044"/>
            <a:ext cx="8878824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74_3#4051b82b4?iti=210&amp;vcp=1&amp;vis=1&amp;pid=a0b7eb300&amp;color=0,0,0&amp;vtp=1&amp;vaab=1&amp;bbb=1"/>
          <p:cNvSpPr/>
          <p:nvPr/>
        </p:nvSpPr>
        <p:spPr>
          <a:xfrm>
            <a:off x="5342795" y="57771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75_1#86bfc35c7?vcp=1&amp;vis=1&amp;pid=4051b82b4&amp;color=0,0,0&amp;vtp=1&amp;vaab=1&amp;bbb=1&amp;hb=1"/>
          <p:cNvSpPr/>
          <p:nvPr/>
        </p:nvSpPr>
        <p:spPr>
          <a:xfrm>
            <a:off x="539496" y="314360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（1）如图B30-16甲所示，实验开始前，应向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端调节螺母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杠杆在水平位置平衡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；挂上钩码后，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每次都要让杠杆在水平位置平衡，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这样做是为了便于直接读取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576_1#b586a74f1?vcp=1&amp;vis=1&amp;pid=4051b82b4&amp;color=0,0,0&amp;vtp=1&amp;vaab=1&amp;bbb=1&amp;hb=1"/>
          <p:cNvSpPr/>
          <p:nvPr/>
        </p:nvSpPr>
        <p:spPr>
          <a:xfrm>
            <a:off x="539496" y="50752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（2）小明取2个钩码，挂在支点左侧某处，再取4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个钩码挂在支点的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侧进行实验，使杠杆在水平位置平衡后，记录下数据。</a:t>
            </a:r>
            <a:endParaRPr lang="en-US" altLang="zh-CN" sz="2800" dirty="0"/>
          </a:p>
        </p:txBody>
      </p:sp>
      <p:pic>
        <p:nvPicPr>
          <p:cNvPr id="4" name="QO_6_BD.574_2#4051b82b4?iti=210&amp;vcp=1&amp;vis=1&amp;pid=a0b7eb300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0939" y="581347"/>
            <a:ext cx="5964936" cy="209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74_3#4051b82b4?iti=210&amp;vcp=1&amp;vis=1&amp;pid=a0b7eb300&amp;color=0,0,0&amp;vtp=1&amp;vaab=1&amp;bbb=1"/>
          <p:cNvSpPr/>
          <p:nvPr/>
        </p:nvSpPr>
        <p:spPr>
          <a:xfrm>
            <a:off x="5171726" y="256032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77_1#d5e9d5cfa?sp=1&amp;vcp=1&amp;vis=1&amp;pid=4051b82b4&amp;color=0,0,0&amp;vtp=1&amp;vaab=1&amp;bt=1&amp;bbb=1&amp;hb=1"/>
          <p:cNvSpPr/>
          <p:nvPr/>
        </p:nvSpPr>
        <p:spPr>
          <a:xfrm>
            <a:off x="539496" y="8516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（3）完成三次实验后分析数据，他们得出了杠杆的平衡条件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。下表主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要呈现了第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3次的实验数据。</a:t>
            </a:r>
            <a:endParaRPr lang="en-US" altLang="zh-CN" sz="2800" dirty="0"/>
          </a:p>
        </p:txBody>
      </p:sp>
      <p:pic>
        <p:nvPicPr>
          <p:cNvPr id="3" name="QO_6_BD.578_1#4051b82b4?iti=211&amp;vcp=1&amp;vis=1&amp;pid=4051b82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1213" y="2575578"/>
            <a:ext cx="5196617" cy="182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78_2#4051b82b4?iti=211&amp;vcp=1&amp;vis=1&amp;pid=4051b82b4&amp;color=0,0,0&amp;vtp=1&amp;vaab=1&amp;bbb=1"/>
          <p:cNvSpPr/>
          <p:nvPr/>
        </p:nvSpPr>
        <p:spPr>
          <a:xfrm>
            <a:off x="8381270" y="462403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7_BD.579_1#d5e9d5cfa?colgroup=4,5,6,5,6&amp;vcp=1&amp;vis=1&amp;pid=4051b82b4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84170" y="2402250"/>
              <a:ext cx="6842380" cy="2856248"/>
            </p:xfrm>
            <a:graphic>
              <a:graphicData uri="http://schemas.openxmlformats.org/drawingml/2006/table">
                <a:tbl>
                  <a:tblPr/>
                  <a:tblGrid>
                    <a:gridCol w="11610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4560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555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4560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3450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876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动力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动力臂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阻力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阻力臂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45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045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45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7_BD.579_1#d5e9d5cfa?colgroup=4,5,6,5,6&amp;vcp=1&amp;vis=1&amp;pid=4051b82b4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84170" y="2402250"/>
              <a:ext cx="6842380" cy="2856248"/>
            </p:xfrm>
            <a:graphic>
              <a:graphicData uri="http://schemas.openxmlformats.org/drawingml/2006/table">
                <a:tbl>
                  <a:tblPr/>
                  <a:tblGrid>
                    <a:gridCol w="1161063"/>
                    <a:gridCol w="1245606"/>
                    <a:gridCol w="1555599"/>
                    <a:gridCol w="1245606"/>
                    <a:gridCol w="1634506"/>
                  </a:tblGrid>
                  <a:tr h="10922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045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45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454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5_1#403cfe99e?vcp=1&amp;vis=1&amp;pid=4363f297a&amp;color=0,0,0&amp;vtp=1&amp;vaab=1&amp;bt=1&amp;bbb=1"/>
          <p:cNvSpPr/>
          <p:nvPr/>
        </p:nvSpPr>
        <p:spPr>
          <a:xfrm>
            <a:off x="539496" y="10317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（3）由实验可得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：小车在下滑过程中速度越来越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37_1#403cfe99e.blank?vcp=1&amp;vis=1&amp;pid=4363f297a&amp;color=0,0,0&amp;vpa=10&amp;vtp=1&amp;vaab=1"/>
          <p:cNvSpPr/>
          <p:nvPr/>
        </p:nvSpPr>
        <p:spPr>
          <a:xfrm>
            <a:off x="8195214" y="98028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pic>
        <p:nvPicPr>
          <p:cNvPr id="4" name="QO_5_BD.35_2#403cfe99e?iti=13&amp;vcp=1&amp;vis=1&amp;pid=4363f29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1717897"/>
            <a:ext cx="780897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5_3#403cfe99e?iti=13&amp;vcp=1&amp;vis=1&amp;pid=4363f297a&amp;color=0,0,0&amp;vtp=1&amp;vaab=1&amp;bbb=1"/>
          <p:cNvSpPr/>
          <p:nvPr/>
        </p:nvSpPr>
        <p:spPr>
          <a:xfrm>
            <a:off x="5554535" y="343595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403cfe99e?vcp=1&amp;vis=1&amp;pid=4363f297a&amp;color=0,0,0&amp;vtp=1&amp;vaab=1&amp;bbb=1&amp;hb=1"/>
              <p:cNvSpPr/>
              <p:nvPr/>
            </p:nvSpPr>
            <p:spPr>
              <a:xfrm>
                <a:off x="385826" y="400389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  <m: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段所用时间为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所用时间为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</m:oMath>
                </a14:m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；由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endParaRPr lang="en-US" altLang="zh-CN" sz="28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,</a:t>
                </a:r>
                <a:r>
                  <a:rPr 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即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小车在下滑过程中速度越来越大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403cfe99e?vcp=1&amp;vis=1&amp;pid=4363f29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826" y="400389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3" b="-50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81_1#d5e9d5cfa?vcp=1&amp;vis=1&amp;pid=4051b82b4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小明在第3次实验的基础上，在支点左侧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处继续加钩码直到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，如图B30-16乙所示，但发现此时用剩下的3个钩码无法让杠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杆再次在水平位置平衡。小洁想利用现有器材帮助小明完成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第4次实验，她应该通过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，使杠杆再次在水平位置平衡（请结合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具体数据进行说明，可保留1位小数）。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81_1#d5e9d5cfa?vcp=1&amp;vis=1&amp;pid=4051b82b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711" b="-2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82_1#4051b82b4?iti=213&amp;vcp=1&amp;vis=1&amp;pid=4051b82b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0592" y="3201588"/>
            <a:ext cx="7427768" cy="260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82_2#4051b82b4?iti=213&amp;vcp=1&amp;vis=1&amp;pid=4051b82b4&amp;color=0,0,0&amp;vtp=1&amp;vaab=1&amp;bbb=1"/>
          <p:cNvSpPr/>
          <p:nvPr/>
        </p:nvSpPr>
        <p:spPr>
          <a:xfrm>
            <a:off x="5342795" y="5937104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83_1#86bfc35c7?vcp=1&amp;vis=1&amp;pid=4051b82b4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（1）如图B30-16甲所示，实验开始前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端调节螺母，使杠杆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在水平位置平衡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；挂上钩码后，每次都要让杠杆在水平位置平衡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做是为了便于直接读取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84_1#86bfc35c7.blank?vcp=1&amp;vis=1&amp;pid=4051b82b4&amp;color=0,0,0&amp;vpa=155&amp;vtp=1&amp;vaab=1"/>
          <p:cNvSpPr/>
          <p:nvPr/>
        </p:nvSpPr>
        <p:spPr>
          <a:xfrm>
            <a:off x="7484014" y="52730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4" name="QB_7_AN.586_1#86bfc35c7.blank?vcp=1&amp;vis=1&amp;pid=4051b82b4&amp;color=0,0,0&amp;vpa=156&amp;vtp=1&amp;vaab=1&amp;bbb=1"/>
          <p:cNvSpPr/>
          <p:nvPr/>
        </p:nvSpPr>
        <p:spPr>
          <a:xfrm>
            <a:off x="4105815" y="1801749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力臂的大小</a:t>
            </a:r>
            <a:endParaRPr lang="en-US" altLang="zh-CN" sz="2800" dirty="0"/>
          </a:p>
        </p:txBody>
      </p:sp>
      <p:pic>
        <p:nvPicPr>
          <p:cNvPr id="5" name="QO_6_BD.585_1#86bfc35c7?iti=214&amp;vcp=1&amp;vis=1&amp;pid=4051b82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5064" y="2540000"/>
            <a:ext cx="8878824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585_2#86bfc35c7?iti=214&amp;vcp=1&amp;vis=1&amp;pid=4051b82b4&amp;color=0,0,0&amp;vtp=1&amp;vaab=1&amp;bbb=1"/>
          <p:cNvSpPr/>
          <p:nvPr/>
        </p:nvSpPr>
        <p:spPr>
          <a:xfrm>
            <a:off x="5342795" y="578510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87_1#b586a74f1?vcp=1&amp;vis=1&amp;pid=4051b82b4&amp;color=0,0,0&amp;vtp=1&amp;vaab=1&amp;bt=1&amp;bbb=1&amp;hb=1"/>
          <p:cNvSpPr/>
          <p:nvPr/>
        </p:nvSpPr>
        <p:spPr>
          <a:xfrm>
            <a:off x="539496" y="8747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（2）小明取2个钩码，挂在支点左侧某处，再取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4个钩码挂在支点的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侧进行实验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，使杠杆在水平位置平衡后，记录下数据。</a:t>
            </a:r>
            <a:endParaRPr lang="en-US" altLang="zh-CN" sz="2800" dirty="0"/>
          </a:p>
        </p:txBody>
      </p:sp>
      <p:sp>
        <p:nvSpPr>
          <p:cNvPr id="3" name="QB_7_AN.588_1#b586a74f1.blank?vcp=1&amp;vis=1&amp;pid=4051b82b4&amp;color=0,0,0&amp;vpa=157&amp;vtp=1&amp;vaab=1"/>
          <p:cNvSpPr/>
          <p:nvPr/>
        </p:nvSpPr>
        <p:spPr>
          <a:xfrm>
            <a:off x="10951114" y="84426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pic>
        <p:nvPicPr>
          <p:cNvPr id="4" name="QO_6_BD.587_2#b586a74f1?iti=215&amp;vcp=1&amp;vis=1&amp;pid=4051b82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5064" y="2203545"/>
            <a:ext cx="8878824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87_3#b586a74f1?iti=215&amp;vcp=1&amp;vis=1&amp;pid=4051b82b4&amp;color=0,0,0&amp;vtp=1&amp;vaab=1&amp;bbb=1"/>
          <p:cNvSpPr/>
          <p:nvPr/>
        </p:nvSpPr>
        <p:spPr>
          <a:xfrm>
            <a:off x="5342795" y="544864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89_1#d5e9d5cfa?sp=1&amp;vcp=1&amp;vis=1&amp;pid=4051b82b4&amp;color=0,0,0&amp;vtp=1&amp;vaab=1&amp;bt=1&amp;bbb=1&amp;hb=1"/>
          <p:cNvSpPr/>
          <p:nvPr/>
        </p:nvSpPr>
        <p:spPr>
          <a:xfrm>
            <a:off x="539496" y="162340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（3）完成三次实验后分析数据，他们得出了杠杆的平衡条件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。下表主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要呈现了第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3次的实验数据。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4" name="QB_7_BD.589_2#d5e9d5cfa?colgroup=4,5,6,5,6&amp;vcp=1&amp;vis=1&amp;pid=4051b82b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60338"/>
              <a:ext cx="11100816" cy="2268538"/>
            </p:xfrm>
            <a:graphic>
              <a:graphicData uri="http://schemas.openxmlformats.org/drawingml/2006/table">
                <a:tbl>
                  <a:tblPr/>
                  <a:tblGrid>
                    <a:gridCol w="18836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208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23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20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6517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动力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动力臂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阻力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阻力臂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4" name="QB_7_BD.589_2#d5e9d5cfa?colgroup=4,5,6,5,6&amp;vcp=1&amp;vis=1&amp;pid=4051b82b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60338"/>
              <a:ext cx="11100816" cy="2268538"/>
            </p:xfrm>
            <a:graphic>
              <a:graphicData uri="http://schemas.openxmlformats.org/drawingml/2006/table">
                <a:tbl>
                  <a:tblPr/>
                  <a:tblGrid>
                    <a:gridCol w="1883664"/>
                    <a:gridCol w="2020824"/>
                    <a:gridCol w="2523744"/>
                    <a:gridCol w="2020824"/>
                    <a:gridCol w="2651760"/>
                  </a:tblGrid>
                  <a:tr h="5549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89_3#d5e9d5cfa?vcp=1&amp;vis=1&amp;pid=4051b82b4&amp;color=0,0,0&amp;vtp=1&amp;vaab=1&amp;bt=1&amp;bbb=1&amp;hb=1"/>
              <p:cNvSpPr/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小明在第3次实验的基础上，在支点左侧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处继续加钩码直到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，如图B30-16乙所示，但发现此时用剩下的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3个钩码无法让杠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杆再次在水平位置平衡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。小洁想利用现有器材帮助小明完成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4次实验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，她应该通过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，使杠杆再次在水平位置平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（请结合具体数据进行说明，可保留1位小数）。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89_3#d5e9d5cfa?vcp=1&amp;vis=1&amp;pid=4051b82b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991" b="-1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589_4#d5e9d5cfa?iti=216&amp;vcp=1&amp;vis=1&amp;pid=4051b82b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1942" y="3722288"/>
            <a:ext cx="5945071" cy="208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89_5#d5e9d5cfa?iti=216&amp;vcp=1&amp;vis=1&amp;pid=4051b82b4&amp;color=0,0,0&amp;vtp=1&amp;vaab=1&amp;bbb=1"/>
          <p:cNvSpPr/>
          <p:nvPr/>
        </p:nvSpPr>
        <p:spPr>
          <a:xfrm>
            <a:off x="5342796" y="5937104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d5e9d5cfa?vcp=1&amp;vis=1&amp;pid=4051b82b4&amp;color=0,0,0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根据题意可知，第四次实验动力为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若动力臂不变，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根据杠杆平衡条件可知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，剩下的钩码即使全部挂在杠杆最右端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也无法使得杠杆在水平位置平衡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，故需要改变动力臂的大小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。由于第三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次实验的阻力臂是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，所以第四次实验的阻力臂可为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时，根据杠杆平衡条件可得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，解得此时的动力臂为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≈10.7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。故左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侧钩码的位置大约为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，右侧钩码数量为3个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、悬挂的位置为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时，可使杠杆再次在水平位置平衡。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d5e9d5cfa?vcp=1&amp;vis=1&amp;pid=4051b82b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2031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89_3#d5e9d5cfa?vcp=1&amp;vis=1&amp;pid=4051b82b4&amp;color=0,0,0&amp;vtp=1&amp;vaab=1&amp;bt=1&amp;bbb=1&amp;hb=1"/>
              <p:cNvSpPr/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小明在第3次实验的基础上，在支点左侧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处继续加钩码直到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，如图B30-16乙所示，但发现此时用剩下的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3个钩码无法让杠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杆再次在水平位置平衡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。小洁想利用现有器材帮助小明完成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4次实验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，她应该通过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，使杠杆再次在水平位置平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（请结合具体数据进行说明，可保留1位小数）。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89_3#d5e9d5cfa?vcp=1&amp;vis=1&amp;pid=4051b82b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991" b="-1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590_1#d5e9d5cfa.blank?vcp=1&amp;vis=1&amp;pid=4051b82b4&amp;color=0,0,0&amp;vpa=158&amp;vtp=1&amp;vaab=1&amp;bbb=1&amp;hb=1"/>
              <p:cNvSpPr/>
              <p:nvPr/>
            </p:nvSpPr>
            <p:spPr>
              <a:xfrm>
                <a:off x="539496" y="2078400"/>
                <a:ext cx="11109960" cy="99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115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调节左侧钩码悬挂的位置大约为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，右侧钩码数量为3个、悬挂的位置为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590_1#d5e9d5cfa.blank?vcp=1&amp;vis=1&amp;pid=4051b82b4&amp;color=0,0,0&amp;vpa=158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78400"/>
                <a:ext cx="11109960" cy="990219"/>
              </a:xfrm>
              <a:prstGeom prst="rect">
                <a:avLst/>
              </a:prstGeom>
              <a:blipFill rotWithShape="1">
                <a:blip r:embed="rId4"/>
                <a:stretch>
                  <a:fillRect l="-3" t="-5" r="3" b="-55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589_4#d5e9d5cfa?iti=216&amp;vcp=1&amp;vis=1&amp;pid=4051b82b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1942" y="3722288"/>
            <a:ext cx="5945071" cy="208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89_5#d5e9d5cfa?iti=216&amp;vcp=1&amp;vis=1&amp;pid=4051b82b4&amp;color=0,0,0&amp;vtp=1&amp;vaab=1&amp;bbb=1"/>
          <p:cNvSpPr/>
          <p:nvPr/>
        </p:nvSpPr>
        <p:spPr>
          <a:xfrm>
            <a:off x="5342796" y="5937104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e16ebc4?sp=1&amp;vcp=1&amp;pid=1d08ebcd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五、电学实验探究题</a:t>
            </a:r>
            <a:endParaRPr lang="en-US" altLang="zh-CN" sz="3200" dirty="0"/>
          </a:p>
        </p:txBody>
      </p:sp>
      <p:sp>
        <p:nvSpPr>
          <p:cNvPr id="3" name="QO_6_BD.592_1#2d46cb235?sp=1&amp;vcp=1&amp;vis=1&amp;pid=ece16ebc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（2024·江苏苏州·中考）探究串联电路中电流的特点。</a:t>
            </a:r>
            <a:endParaRPr lang="en-US" altLang="zh-CN" sz="2800" dirty="0"/>
          </a:p>
        </p:txBody>
      </p:sp>
      <p:pic>
        <p:nvPicPr>
          <p:cNvPr id="4" name="QO_6_BD.592_2#2d46cb235?iti=218&amp;vcp=1&amp;vis=1&amp;pid=ece16eb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5920" y="1961941"/>
            <a:ext cx="889711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92_3#2d46cb235?iti=218&amp;vcp=1&amp;vis=1&amp;pid=ece16ebc4&amp;color=0,0,0&amp;vtp=1&amp;vaab=1&amp;bbb=1"/>
          <p:cNvSpPr/>
          <p:nvPr/>
        </p:nvSpPr>
        <p:spPr>
          <a:xfrm>
            <a:off x="5342795" y="485957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图B30-17</a:t>
            </a:r>
            <a:endParaRPr lang="en-US" altLang="zh-CN" sz="2800" dirty="0"/>
          </a:p>
        </p:txBody>
      </p:sp>
      <p:sp>
        <p:nvSpPr>
          <p:cNvPr id="6" name="QO_6_BD.592_4#2d46cb235?sp=1&amp;vcp=1&amp;vis=1&amp;pid=ece16ebc4&amp;color=0,0,0&amp;vtp=1&amp;vaab=1&amp;bt=1&amp;bbb=1"/>
          <p:cNvSpPr/>
          <p:nvPr/>
        </p:nvSpPr>
        <p:spPr>
          <a:xfrm>
            <a:off x="368046" y="555978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（1）猜想：由于用电器耗电，电流流过用电器后会减小。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93_1#f3ce71d2f?vcp=1&amp;vis=1&amp;pid=2d46cb235&amp;color=0,0,0&amp;vtp=1&amp;vaab=1&amp;bbb=1&amp;hb=1"/>
              <p:cNvSpPr/>
              <p:nvPr/>
            </p:nvSpPr>
            <p:spPr>
              <a:xfrm>
                <a:off x="539496" y="264292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（2）按图B30-17甲接好电路，闭合开关后发现灯不亮，为了找出原因，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将电压表接在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两点间，闭合开关发现电压表有示数，说明有可能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存在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故障。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93_1#f3ce71d2f?vcp=1&amp;vis=1&amp;pid=2d46cb23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42924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t="-3" r="-1711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594_1#00dfd69f8?vcp=1&amp;vis=1&amp;pid=2d46cb235&amp;color=0,0,0&amp;vtp=1&amp;vaab=1&amp;bbb=1&amp;hb=1"/>
              <p:cNvSpPr/>
              <p:nvPr/>
            </p:nvSpPr>
            <p:spPr>
              <a:xfrm>
                <a:off x="539496" y="450152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（3）排除故障后，用电流表测出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点电流，如图B30-17乙所示，则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A，再测出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点电流，得到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两点电流相等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。更换不同规格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的灯泡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，重复上述实验，都得到相同结论。由此判断猜想是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594_1#00dfd69f8?vcp=1&amp;vis=1&amp;pid=2d46cb23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0152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r="-3157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592_2#2d46cb235?iti=218&amp;vcp=1&amp;vis=1&amp;pid=ece16ebc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6895" y="507419"/>
            <a:ext cx="6593205" cy="205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92_3#2d46cb235?iti=218&amp;vcp=1&amp;vis=1&amp;pid=ece16ebc4&amp;color=0,0,0&amp;vtp=1&amp;vaab=1&amp;bbb=1"/>
          <p:cNvSpPr/>
          <p:nvPr/>
        </p:nvSpPr>
        <p:spPr>
          <a:xfrm>
            <a:off x="8619395" y="2062756"/>
            <a:ext cx="1503362" cy="58016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95_1#eff69c278?vcp=1&amp;vis=1&amp;pid=2d46cb235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（4）为进一步得出两个灯泡串联时电流的规律，小明按图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B30-17丙连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三点的电流，得出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；小华认为不需要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再测量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，在（3）结论的基础上，通过推理也可以得出相同结论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出小华的推理过程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95_1#eff69c278?vcp=1&amp;vis=1&amp;pid=2d46cb2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57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596_1#2d46cb235?iti=220&amp;vcp=1&amp;vis=1&amp;pid=2d46cb23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112" y="3179744"/>
            <a:ext cx="7782728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96_2#2d46cb235?iti=220&amp;vcp=1&amp;vis=1&amp;pid=2d46cb235&amp;color=0,0,0&amp;vtp=1&amp;vaab=1&amp;bbb=1"/>
          <p:cNvSpPr/>
          <p:nvPr/>
        </p:nvSpPr>
        <p:spPr>
          <a:xfrm>
            <a:off x="5342795" y="57303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8_1#1362e3ca2?vcp=1&amp;vis=1&amp;pid=8e826ce77&amp;color=0,0,0&amp;vtp=1&amp;vaab=1&amp;bt=1&amp;bbb=1&amp;hb=1"/>
          <p:cNvSpPr/>
          <p:nvPr/>
        </p:nvSpPr>
        <p:spPr>
          <a:xfrm>
            <a:off x="541020" y="53164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（2024·山东临沂·中考）2024年5月12日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，某日报报道了某市全面推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进乡村振兴的具体做法，其中采用原位生态净化槽净化农村生活污水是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乡村生态振兴的有效措施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小明想知道经过净化槽净化后的水的密度，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他进行了如下测量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39_1#7102f1024?sp=1&amp;vcp=1&amp;vis=1&amp;pid=1362e3ca2&amp;color=0,0,0&amp;vtp=1&amp;vaab=1&amp;bbb=1&amp;hb=1"/>
          <p:cNvSpPr/>
          <p:nvPr/>
        </p:nvSpPr>
        <p:spPr>
          <a:xfrm>
            <a:off x="541020" y="310307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（1）将一台能正常使用的托盘天平放在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水平桌面上，指针的位置如图30-3甲所示，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向左调节平衡螺母，但始终未能将天平调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平衡，原因是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B_6_BD.39_2#7102f1024?iti=14&amp;vcp=1&amp;vis=1&amp;pid=1362e3ca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8516" y="3080712"/>
            <a:ext cx="4325557" cy="221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39_3#7102f1024?iti=14&amp;vcp=1&amp;vis=1&amp;pid=1362e3ca2&amp;color=0,0,0&amp;vtp=1&amp;vaab=1&amp;bbb=1"/>
          <p:cNvSpPr/>
          <p:nvPr/>
        </p:nvSpPr>
        <p:spPr>
          <a:xfrm>
            <a:off x="8555714" y="564468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97_1#f3ce71d2f?vcp=1&amp;vis=1&amp;pid=2d46cb235&amp;color=0,0,0&amp;vtp=1&amp;vaab=1&amp;bt=1&amp;bbb=1&amp;hb=1"/>
              <p:cNvSpPr/>
              <p:nvPr/>
            </p:nvSpPr>
            <p:spPr>
              <a:xfrm>
                <a:off x="539496" y="70786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（2）按图B30-17甲接好电路，闭合开关后发现灯不亮，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为了找出原因，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将电压表接在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两点间，闭合开关发现电压表有示数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，说明有可能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存在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597_1#f3ce71d2f?vcp=1&amp;vis=1&amp;pid=2d46cb2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0786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711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598_1#f3ce71d2f.blank?vcp=1&amp;vis=1&amp;pid=2d46cb235&amp;color=0,0,0&amp;vpa=159&amp;vtp=1&amp;vaab=1&amp;bbb=1"/>
              <p:cNvSpPr/>
              <p:nvPr/>
            </p:nvSpPr>
            <p:spPr>
              <a:xfrm>
                <a:off x="1273715" y="2069433"/>
                <a:ext cx="1317816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7_AN.598_1#f3ce71d2f.blank?vcp=1&amp;vis=1&amp;pid=2d46cb235&amp;color=0,0,0&amp;vpa=1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715" y="2069433"/>
                <a:ext cx="1317816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41" t="-147" r="7" b="-4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597_2#f3ce71d2f?iti=221&amp;vcp=1&amp;vis=1&amp;pid=2d46cb23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5920" y="2685510"/>
            <a:ext cx="889711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597_3#f3ce71d2f?iti=221&amp;vcp=1&amp;vis=1&amp;pid=2d46cb235&amp;color=0,0,0&amp;vtp=1&amp;vaab=1&amp;bbb=1"/>
          <p:cNvSpPr/>
          <p:nvPr/>
        </p:nvSpPr>
        <p:spPr>
          <a:xfrm>
            <a:off x="5342795" y="558314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99_1#00dfd69f8?vcp=1&amp;vis=1&amp;pid=2d46cb235&amp;color=0,0,0&amp;vtp=1&amp;vaab=1&amp;bt=1&amp;bbb=1&amp;hb=1"/>
              <p:cNvSpPr/>
              <p:nvPr/>
            </p:nvSpPr>
            <p:spPr>
              <a:xfrm>
                <a:off x="539496" y="70329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（3）排除故障后，用电流表测出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点电流，如图B30-17乙所示，则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，再测出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点电流，得到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两点电流相等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。更换不同规格的灯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，重复上述实验，都得到相同结论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。由此判断猜想是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99_1#00dfd69f8?vcp=1&amp;vis=1&amp;pid=2d46cb2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0329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600_1#00dfd69f8.blank?vcp=1&amp;vis=1&amp;pid=2d46cb235&amp;color=0,0,0&amp;vpa=160&amp;vtp=1&amp;vaab=1&amp;bbb=1"/>
          <p:cNvSpPr/>
          <p:nvPr/>
        </p:nvSpPr>
        <p:spPr>
          <a:xfrm>
            <a:off x="511715" y="132051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</a:t>
            </a:r>
            <a:endParaRPr lang="en-US" altLang="zh-CN" sz="2800" dirty="0"/>
          </a:p>
        </p:txBody>
      </p:sp>
      <p:sp>
        <p:nvSpPr>
          <p:cNvPr id="4" name="QB_7_AN.602_1#00dfd69f8.blank?vcp=1&amp;vis=1&amp;pid=2d46cb235&amp;color=0,0,0&amp;vpa=161&amp;vtp=1&amp;vaab=1&amp;bbb=1"/>
          <p:cNvSpPr/>
          <p:nvPr/>
        </p:nvSpPr>
        <p:spPr>
          <a:xfrm>
            <a:off x="9084214" y="194725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endParaRPr lang="en-US" altLang="zh-CN" sz="2800" dirty="0"/>
          </a:p>
        </p:txBody>
      </p:sp>
      <p:pic>
        <p:nvPicPr>
          <p:cNvPr id="5" name="QO_6_BD.601_1#00dfd69f8?iti=222&amp;vcp=1&amp;vis=1&amp;pid=2d46cb23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5920" y="2690082"/>
            <a:ext cx="889711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01_2#00dfd69f8?iti=222&amp;vcp=1&amp;vis=1&amp;pid=2d46cb235&amp;color=0,0,0&amp;vtp=1&amp;vaab=1&amp;bbb=1"/>
          <p:cNvSpPr/>
          <p:nvPr/>
        </p:nvSpPr>
        <p:spPr>
          <a:xfrm>
            <a:off x="5342795" y="558771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03_1#eff69c278?vcp=1&amp;vis=1&amp;pid=2d46cb235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（4）为进一步得出两个灯泡串联时电流的规律，小明按图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B30-17丙连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三点的电流，得出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；小华认为不需要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再测量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，在（3）结论的基础上，通过推理也可以得出相同结论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出小华的推理过程：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603_1#eff69c278?vcp=1&amp;vis=1&amp;pid=2d46cb23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57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604_1#eff69c278.blank?vcp=1&amp;vis=1&amp;pid=2d46cb235&amp;color=0,0,0&amp;vpa=162&amp;vtp=1&amp;vaab=1&amp;bbb=1"/>
              <p:cNvSpPr/>
              <p:nvPr/>
            </p:nvSpPr>
            <p:spPr>
              <a:xfrm>
                <a:off x="3814509" y="2561381"/>
                <a:ext cx="6266561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604_1#eff69c278.blank?vcp=1&amp;vis=1&amp;pid=2d46cb235&amp;color=0,0,0&amp;vpa=16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4509" y="2561381"/>
                <a:ext cx="6266561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1" t="-102" r="-682" b="-9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603_2#eff69c278?iti=223&amp;vcp=1&amp;vis=1&amp;pid=2d46cb23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112" y="3179744"/>
            <a:ext cx="7782728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03_3#eff69c278?iti=223&amp;vcp=1&amp;vis=1&amp;pid=2d46cb235&amp;color=0,0,0&amp;vtp=1&amp;vaab=1&amp;bbb=1"/>
          <p:cNvSpPr/>
          <p:nvPr/>
        </p:nvSpPr>
        <p:spPr>
          <a:xfrm>
            <a:off x="5342795" y="57303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05_1#769bb8d17?iti=224&amp;htil=53&amp;vcp=1&amp;vis=1&amp;pid=ece16eb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1129760"/>
            <a:ext cx="397764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05_2#769bb8d17?iti=224&amp;htil=53&amp;vcp=1&amp;vis=1&amp;pid=ece16ebc4&amp;color=0,0,0&amp;vtp=1&amp;vaab=1&amp;bbb=1"/>
          <p:cNvSpPr/>
          <p:nvPr/>
        </p:nvSpPr>
        <p:spPr>
          <a:xfrm>
            <a:off x="8908955" y="517953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605_3#769bb8d17?htil=53&amp;sp=1&amp;vcp=1&amp;vis=1&amp;pid=ece16ebc4&amp;color=0,0,0&amp;vtp=1&amp;vaab=1&amp;bt=1&amp;bbb=1&amp;hb=1"/>
              <p:cNvSpPr/>
              <p:nvPr/>
            </p:nvSpPr>
            <p:spPr>
              <a:xfrm>
                <a:off x="539496" y="1111472"/>
                <a:ext cx="70408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（2024·江苏无锡·中考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）小红测量长度为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的镍铬丝、铜丝的电阻，器材有：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、滑动变阻器、电流表、电压表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(0∼9 999.9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的导线若干。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605_3#769bb8d17?htil=53&amp;sp=1&amp;vcp=1&amp;vis=1&amp;pid=ece16ebc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1472"/>
                <a:ext cx="704088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3900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606_1#60e3d550f?htil=53&amp;vcp=1&amp;vis=1&amp;pid=ca6d8fef1&amp;color=0,0,0&amp;vtp=1&amp;vaab=1&amp;bbb=1&amp;hb=1"/>
          <p:cNvSpPr/>
          <p:nvPr/>
        </p:nvSpPr>
        <p:spPr>
          <a:xfrm>
            <a:off x="537445" y="67823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（1）①用如图B30-18甲所示的电路测量镍铬丝的电阻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，请用笔画线代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替导线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，将电路连接完整。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607_1#b2c414aee?vcp=1&amp;vis=1&amp;pid=ca6d8fef1&amp;color=0,0,0&amp;vtp=1&amp;vaab=1&amp;bbb=1"/>
              <p:cNvSpPr/>
              <p:nvPr/>
            </p:nvSpPr>
            <p:spPr>
              <a:xfrm>
                <a:off x="536946" y="194869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闭合开关前，将滑动变阻器的滑片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</a:t>
                </a:r>
                <a:r>
                  <a:rPr lang="en-US" altLang="zh-CN" sz="2800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3" name="QB_8_BD.607_1#b2c414aee?vcp=1&amp;vis=1&amp;pid=ca6d8fe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1948697"/>
                <a:ext cx="11109960" cy="553657"/>
              </a:xfrm>
              <a:prstGeom prst="rect">
                <a:avLst/>
              </a:prstGeom>
              <a:blipFill rotWithShape="1">
                <a:blip r:embed="rId2"/>
                <a:stretch>
                  <a:fillRect l="-3" t="-93" r="-3135" b="-12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BD.605_1#769bb8d17?iti=224&amp;htil=53&amp;vcp=1&amp;vis=1&amp;pid=ece16ebc4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192"/>
          <a:stretch>
            <a:fillRect/>
          </a:stretch>
        </p:blipFill>
        <p:spPr>
          <a:xfrm>
            <a:off x="537445" y="2755437"/>
            <a:ext cx="4666139" cy="252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05_2#769bb8d17?iti=224&amp;htil=53&amp;vcp=1&amp;vis=1&amp;pid=ece16ebc4&amp;color=0,0,0&amp;vtp=1&amp;vaab=1&amp;bbb=1"/>
          <p:cNvSpPr/>
          <p:nvPr/>
        </p:nvSpPr>
        <p:spPr>
          <a:xfrm>
            <a:off x="4717955" y="520287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p:pic>
        <p:nvPicPr>
          <p:cNvPr id="9" name="QO_6_BD.605_1#769bb8d17?iti=224&amp;htil=53&amp;vcp=1&amp;vis=1&amp;pid=ece16ebc4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348" b="724"/>
          <a:stretch>
            <a:fillRect/>
          </a:stretch>
        </p:blipFill>
        <p:spPr>
          <a:xfrm>
            <a:off x="5998211" y="2405351"/>
            <a:ext cx="5648695" cy="25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4" name="QB_8_BD.608_2#eddb45135?colgroup=7,4,7,2,7&amp;vcp=1&amp;vis=1&amp;pid=ca6d8fef1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87884" y="4597978"/>
              <a:ext cx="6861448" cy="1708722"/>
            </p:xfrm>
            <a:graphic>
              <a:graphicData uri="http://schemas.openxmlformats.org/drawingml/2006/table">
                <a:tbl>
                  <a:tblPr/>
                  <a:tblGrid>
                    <a:gridCol w="17351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262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9511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923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125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4" name="QB_8_BD.608_2#eddb45135?colgroup=7,4,7,2,7&amp;vcp=1&amp;vis=1&amp;pid=ca6d8fef1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87884" y="4597978"/>
              <a:ext cx="6861448" cy="1708722"/>
            </p:xfrm>
            <a:graphic>
              <a:graphicData uri="http://schemas.openxmlformats.org/drawingml/2006/table">
                <a:tbl>
                  <a:tblPr/>
                  <a:tblGrid>
                    <a:gridCol w="1735143"/>
                    <a:gridCol w="1326298"/>
                    <a:gridCol w="1295111"/>
                    <a:gridCol w="792360"/>
                    <a:gridCol w="1712536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" name="QO_6_BD.609_1#769bb8d17?iti=225&amp;vcp=1&amp;vis=1&amp;pid=769bb8d1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5870" y="930896"/>
            <a:ext cx="4440430" cy="437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09_2#769bb8d17?iti=225&amp;vcp=1&amp;vis=1&amp;pid=769bb8d17&amp;color=0,0,0&amp;vtp=1&amp;vaab=1&amp;bbb=1"/>
          <p:cNvSpPr/>
          <p:nvPr/>
        </p:nvSpPr>
        <p:spPr>
          <a:xfrm>
            <a:off x="9320485" y="5982926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608_1#eddb45135?vcp=1&amp;vis=1&amp;pid=ca6d8fef1&amp;color=0,0,0&amp;vtp=1&amp;vaab=1&amp;bbb=1&amp;hb=1"/>
              <p:cNvSpPr/>
              <p:nvPr/>
            </p:nvSpPr>
            <p:spPr>
              <a:xfrm>
                <a:off x="536946" y="66816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③正确连接电路后，闭合开关，移动滑片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读出电压表的示数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和电流表的示数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在下表中。当电压表示数为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时，电流表示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数如图B30-18乙所示为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A，则镍铬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丝的电阻为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分析下表数据可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得：当导体的电阻一定时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608_1#eddb45135?vcp=1&amp;vis=1&amp;pid=ca6d8fe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668168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6" r="3" b="-55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10_1#565c3f5dc?vcp=1&amp;vis=1&amp;pid=769bb8d17&amp;color=0,0,0&amp;vtp=1&amp;vaab=1&amp;bbb=1&amp;hb=1"/>
              <p:cNvSpPr/>
              <p:nvPr/>
            </p:nvSpPr>
            <p:spPr>
              <a:xfrm>
                <a:off x="539496" y="574832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（2）小红用连接完整的图甲电路测量铜丝电阻时，发现电压表示数始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终很小，于是按照图B30-18丙的电路图重新连接电路，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为铜丝，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电阻箱，电源电压不变，闭合开关，调节电阻箱接入电路的阻值，当阻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时，电压表示数为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。则铜丝电阻为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610_1#565c3f5dc?vcp=1&amp;vis=1&amp;pid=769bb8d1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4832"/>
                <a:ext cx="11109960" cy="2550732"/>
              </a:xfrm>
              <a:prstGeom prst="rect">
                <a:avLst/>
              </a:prstGeom>
              <a:blipFill rotWithShape="1">
                <a:blip r:embed="rId2"/>
                <a:stretch>
                  <a:fillRect l="-3" t="-6" r="-111" b="-1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6_BD.605_1#769bb8d17?iti=224&amp;htil=53&amp;vcp=1&amp;vis=1&amp;pid=ece16ebc4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192"/>
          <a:stretch>
            <a:fillRect/>
          </a:stretch>
        </p:blipFill>
        <p:spPr>
          <a:xfrm>
            <a:off x="651745" y="3429000"/>
            <a:ext cx="4666139" cy="252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6_BD.605_2#769bb8d17?iti=224&amp;htil=53&amp;vcp=1&amp;vis=1&amp;pid=ece16ebc4&amp;color=0,0,0&amp;vtp=1&amp;vaab=1&amp;bbb=1"/>
          <p:cNvSpPr/>
          <p:nvPr/>
        </p:nvSpPr>
        <p:spPr>
          <a:xfrm>
            <a:off x="4832255" y="587643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p:pic>
        <p:nvPicPr>
          <p:cNvPr id="9" name="QO_6_BD.605_1#769bb8d17?iti=224&amp;htil=53&amp;vcp=1&amp;vis=1&amp;pid=ece16ebc4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348" b="724"/>
          <a:stretch>
            <a:fillRect/>
          </a:stretch>
        </p:blipFill>
        <p:spPr>
          <a:xfrm>
            <a:off x="6112511" y="3078914"/>
            <a:ext cx="5648695" cy="25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611_1#60e3d550f?vcp=1&amp;vis=1&amp;pid=ca6d8fef1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（1）①用如图B30-18甲所示的电路测量镍铬丝的电阻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，请用笔画线代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替导线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，将电路连接完整。</a:t>
            </a:r>
            <a:endParaRPr lang="en-US" altLang="zh-CN" sz="2800" dirty="0"/>
          </a:p>
        </p:txBody>
      </p:sp>
      <p:sp>
        <p:nvSpPr>
          <p:cNvPr id="3" name="QO_8_AN.1_1#60e3d550f?vcp=1&amp;vis=1&amp;pid=ca6d8fef1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如答图B30-2所示</a:t>
            </a:r>
            <a:endParaRPr lang="en-US" altLang="zh-CN" sz="2800" dirty="0"/>
          </a:p>
        </p:txBody>
      </p:sp>
      <p:pic>
        <p:nvPicPr>
          <p:cNvPr id="4" name="QO_8_AN.1_1#60e3d550f?iti=226&amp;vcp=1&amp;vis=1&amp;pid=ca6d8fe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27604" y="2512994"/>
            <a:ext cx="6336792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AN.1_1#60e3d550f?iti=226&amp;vcp=1&amp;vis=1&amp;pid=ca6d8fef1&amp;color=0,0,0&amp;vtp=1&amp;vaab=1&amp;bbb=1"/>
          <p:cNvSpPr/>
          <p:nvPr/>
        </p:nvSpPr>
        <p:spPr>
          <a:xfrm>
            <a:off x="5255419" y="5739810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答图B30-2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606_1#60e3d550f?htil=53&amp;vcp=1&amp;vis=1&amp;pid=ca6d8fef1&amp;color=0,0,0&amp;vtp=1&amp;vaab=1&amp;bbb=1&amp;hb=1"/>
          <p:cNvSpPr/>
          <p:nvPr/>
        </p:nvSpPr>
        <p:spPr>
          <a:xfrm>
            <a:off x="537445" y="43693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（1）①用如图B30-18甲所示的电路测量镍铬丝的电阻，请用笔画线代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替导线，将电路连接完整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607_1#b2c414aee?vcp=1&amp;vis=1&amp;pid=ca6d8fef1&amp;color=0,0,0&amp;vtp=1&amp;vaab=1&amp;bbb=1"/>
              <p:cNvSpPr/>
              <p:nvPr/>
            </p:nvSpPr>
            <p:spPr>
              <a:xfrm>
                <a:off x="536946" y="170739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闭合开关前，将滑动变阻器的滑片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</a:t>
                </a:r>
                <a:r>
                  <a:rPr lang="en-US" altLang="zh-CN" sz="2800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3" name="QB_8_BD.607_1#b2c414aee?vcp=1&amp;vis=1&amp;pid=ca6d8fe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1707397"/>
                <a:ext cx="11109960" cy="553657"/>
              </a:xfrm>
              <a:prstGeom prst="rect">
                <a:avLst/>
              </a:prstGeom>
              <a:blipFill rotWithShape="1">
                <a:blip r:embed="rId2"/>
                <a:stretch>
                  <a:fillRect l="-3" t="-93" r="-3135" b="-12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BD.605_1#769bb8d17?iti=224&amp;htil=53&amp;vcp=1&amp;vis=1&amp;pid=ece16ebc4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5192"/>
          <a:stretch>
            <a:fillRect/>
          </a:stretch>
        </p:blipFill>
        <p:spPr>
          <a:xfrm>
            <a:off x="537445" y="2755437"/>
            <a:ext cx="4666139" cy="2522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05_2#769bb8d17?iti=224&amp;htil=53&amp;vcp=1&amp;vis=1&amp;pid=ece16ebc4&amp;color=0,0,0&amp;vtp=1&amp;vaab=1&amp;bbb=1"/>
          <p:cNvSpPr/>
          <p:nvPr/>
        </p:nvSpPr>
        <p:spPr>
          <a:xfrm>
            <a:off x="4717955" y="520287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p:pic>
        <p:nvPicPr>
          <p:cNvPr id="9" name="QO_6_BD.605_1#769bb8d17?iti=224&amp;htil=53&amp;vcp=1&amp;vis=1&amp;pid=ece16ebc4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4348" b="724"/>
          <a:stretch>
            <a:fillRect/>
          </a:stretch>
        </p:blipFill>
        <p:spPr>
          <a:xfrm>
            <a:off x="5998211" y="2405351"/>
            <a:ext cx="5648695" cy="250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_1#b2c414aee.blank?vcp=1&amp;vis=1&amp;pid=ca6d8fef1&amp;color=0,0,0&amp;vpa=163&amp;vtp=1&amp;vaab=1&amp;bbb=1"/>
              <p:cNvSpPr/>
              <p:nvPr/>
            </p:nvSpPr>
            <p:spPr>
              <a:xfrm>
                <a:off x="7536369" y="1792437"/>
                <a:ext cx="4238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_1#b2c414aee.blank?vcp=1&amp;vis=1&amp;pid=ca6d8fef1&amp;color=0,0,0&amp;vpa=16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6369" y="1792437"/>
                <a:ext cx="42386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5" t="-116" r="120" b="-7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74" name="QB_8_BD.608_2#eddb45135?colgroup=7,4,7,2,7&amp;vcp=1&amp;vis=1&amp;pid=ca6d8fef1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87884" y="4597978"/>
              <a:ext cx="6861448" cy="1708722"/>
            </p:xfrm>
            <a:graphic>
              <a:graphicData uri="http://schemas.openxmlformats.org/drawingml/2006/table">
                <a:tbl>
                  <a:tblPr/>
                  <a:tblGrid>
                    <a:gridCol w="17351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262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9511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923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125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74" name="QB_8_BD.608_2#eddb45135?colgroup=7,4,7,2,7&amp;vcp=1&amp;vis=1&amp;pid=ca6d8fef1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87884" y="4597978"/>
              <a:ext cx="6861448" cy="1708722"/>
            </p:xfrm>
            <a:graphic>
              <a:graphicData uri="http://schemas.openxmlformats.org/drawingml/2006/table">
                <a:tbl>
                  <a:tblPr/>
                  <a:tblGrid>
                    <a:gridCol w="1735143"/>
                    <a:gridCol w="1326298"/>
                    <a:gridCol w="1295111"/>
                    <a:gridCol w="792360"/>
                    <a:gridCol w="1712536"/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" name="QO_6_BD.609_1#769bb8d17?iti=225&amp;vcp=1&amp;vis=1&amp;pid=769bb8d1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970" y="975333"/>
            <a:ext cx="4440430" cy="437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09_2#769bb8d17?iti=225&amp;vcp=1&amp;vis=1&amp;pid=769bb8d17&amp;color=0,0,0&amp;vtp=1&amp;vaab=1&amp;bbb=1"/>
          <p:cNvSpPr/>
          <p:nvPr/>
        </p:nvSpPr>
        <p:spPr>
          <a:xfrm>
            <a:off x="9320485" y="5982926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608_1#eddb45135?vcp=1&amp;vis=1&amp;pid=ca6d8fef1&amp;color=0,0,0&amp;vtp=1&amp;vaab=1&amp;bbb=1&amp;hb=1"/>
              <p:cNvSpPr/>
              <p:nvPr/>
            </p:nvSpPr>
            <p:spPr>
              <a:xfrm>
                <a:off x="536946" y="66816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③正确连接电路后，闭合开关，移动滑片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读出电压表的示数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和电流表的示数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在下表中。当电压表示数为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时，电流表示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数如图B30-18乙所示为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A，则镍铬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丝的电阻为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分析下表数据可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得：当导体的电阻一定时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608_1#eddb45135?vcp=1&amp;vis=1&amp;pid=ca6d8fe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668168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6" r="3" b="-55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616_1#eddb45135.blank?vcp=1&amp;vis=1&amp;pid=ca6d8fef1&amp;color=0,0,0&amp;vpa=164&amp;vtp=1&amp;vaab=1&amp;bbb=1"/>
          <p:cNvSpPr/>
          <p:nvPr/>
        </p:nvSpPr>
        <p:spPr>
          <a:xfrm>
            <a:off x="4433690" y="2619796"/>
            <a:ext cx="55457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AN.617_1#eddb45135.blank?vcp=1&amp;vis=1&amp;pid=ca6d8fef1&amp;color=0,0,0&amp;vpa=165&amp;vtp=1&amp;vaab=1"/>
          <p:cNvSpPr/>
          <p:nvPr/>
        </p:nvSpPr>
        <p:spPr>
          <a:xfrm>
            <a:off x="2730976" y="3210302"/>
            <a:ext cx="344264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8_AN.618_1#eddb45135.blank?vcp=1&amp;vis=1&amp;pid=ca6d8fef1&amp;color=0,0,0&amp;vpa=166&amp;vtp=1&amp;vaab=1&amp;bbb=1"/>
          <p:cNvSpPr/>
          <p:nvPr/>
        </p:nvSpPr>
        <p:spPr>
          <a:xfrm>
            <a:off x="4801934" y="3911220"/>
            <a:ext cx="244739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电流和电压成正比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40_1#0ab929a7e?vcp=1&amp;vis=1&amp;pid=1362e3ca2&amp;color=0,0,0&amp;vtp=1&amp;vaab=1&amp;bbb=1&amp;hb=1"/>
              <p:cNvSpPr/>
              <p:nvPr/>
            </p:nvSpPr>
            <p:spPr>
              <a:xfrm>
                <a:off x="539496" y="52275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（2）将天平调平衡后，先测空烧杯的质量，天平平衡时，右盘中的砝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码和称量标尺上游码的位置如图30-3乙所示，则空烧杯的质量为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40_1#0ab929a7e?vcp=1&amp;vis=1&amp;pid=1362e3ca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2754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t="-8" r="-260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41_1#c1048a7ca?vcp=1&amp;vis=1&amp;pid=1362e3ca2&amp;color=0,0,0&amp;vtp=1&amp;vaab=1&amp;bbb=1&amp;hb=1"/>
              <p:cNvSpPr/>
              <p:nvPr/>
            </p:nvSpPr>
            <p:spPr>
              <a:xfrm>
                <a:off x="539496" y="177115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（3）将适量的净化后的水倒入烧杯中，并通过烧杯上的刻度直接读出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，然后用天平测出烧杯和水的总质量为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78.2 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化后的水的密度为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量值误差太大，主要原因是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41_1#c1048a7ca?vcp=1&amp;vis=1&amp;pid=1362e3ca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7115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BD.39_2#7102f1024?iti=14&amp;vcp=1&amp;vis=1&amp;pid=1362e3ca2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8394" y="3159059"/>
            <a:ext cx="4325557" cy="221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39_3#7102f1024?iti=14&amp;vcp=1&amp;vis=1&amp;pid=1362e3ca2&amp;color=0,0,0&amp;vtp=1&amp;vaab=1&amp;bbb=1"/>
          <p:cNvSpPr/>
          <p:nvPr/>
        </p:nvSpPr>
        <p:spPr>
          <a:xfrm>
            <a:off x="8782051" y="56938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19_1#565c3f5dc?iti=227&amp;htil=54&amp;vcp=1&amp;vis=1&amp;pid=769bb8d1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923512"/>
            <a:ext cx="397764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19_2#565c3f5dc?iti=227&amp;htil=54&amp;vcp=1&amp;vis=1&amp;pid=769bb8d17&amp;color=0,0,0&amp;vtp=1&amp;vaab=1&amp;bbb=1"/>
          <p:cNvSpPr/>
          <p:nvPr/>
        </p:nvSpPr>
        <p:spPr>
          <a:xfrm>
            <a:off x="8908955" y="497328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19_3#565c3f5dc?htil=54&amp;vcp=1&amp;vis=1&amp;pid=769bb8d17&amp;color=0,0,0&amp;vtp=1&amp;vaab=1&amp;bt=1&amp;bbb=1&amp;hb=1"/>
              <p:cNvSpPr/>
              <p:nvPr/>
            </p:nvSpPr>
            <p:spPr>
              <a:xfrm>
                <a:off x="539496" y="905224"/>
                <a:ext cx="704088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）小红用连接完整的图甲电路测量铜丝电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，发现电压表示数始终很小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，于是按照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B30-18丙的电路图重新连接电路，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为电阻箱，电源电压不变，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调节电阻箱接入电路的阻值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。则铜丝电阻为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源电压为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619_3#565c3f5dc?htil=54&amp;vcp=1&amp;vis=1&amp;pid=769bb8d1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7040880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4594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S.1_1#565c3f5dc?iti=228&amp;htil=55&amp;vcp=1&amp;vis=1&amp;pid=769bb8d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1134332"/>
            <a:ext cx="397764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S.1_1#565c3f5dc?iti=228&amp;htil=55&amp;vcp=1&amp;vis=1&amp;pid=769bb8d17&amp;color=0,0,0&amp;vtp=1&amp;vaab=1&amp;bbb=1"/>
          <p:cNvSpPr/>
          <p:nvPr/>
        </p:nvSpPr>
        <p:spPr>
          <a:xfrm>
            <a:off x="8908955" y="518410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565c3f5dc?htil=55&amp;vcp=1&amp;vis=1&amp;pid=769bb8d17&amp;color=0,0,0&amp;vtp=1&amp;vaab=1&amp;bt=1&amp;bbb=1&amp;hb=1"/>
              <p:cNvSpPr/>
              <p:nvPr/>
            </p:nvSpPr>
            <p:spPr>
              <a:xfrm>
                <a:off x="539496" y="1106900"/>
                <a:ext cx="7040880" cy="447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，电压表示数为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，由欧姆定律得到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+0.9 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①；当阻值为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，由欧姆定律得到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①②联立解得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565c3f5dc?htil=55&amp;vcp=1&amp;vis=1&amp;pid=769bb8d1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6900"/>
                <a:ext cx="7040880" cy="44779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2114" b="-1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19_1#565c3f5dc?iti=227&amp;htil=54&amp;vcp=1&amp;vis=1&amp;pid=769bb8d1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923512"/>
            <a:ext cx="3977640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19_2#565c3f5dc?iti=227&amp;htil=54&amp;vcp=1&amp;vis=1&amp;pid=769bb8d17&amp;color=0,0,0&amp;vtp=1&amp;vaab=1&amp;bbb=1"/>
          <p:cNvSpPr/>
          <p:nvPr/>
        </p:nvSpPr>
        <p:spPr>
          <a:xfrm>
            <a:off x="8908955" y="497328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19_3#565c3f5dc?htil=54&amp;vcp=1&amp;vis=1&amp;pid=769bb8d17&amp;color=0,0,0&amp;vtp=1&amp;vaab=1&amp;bt=1&amp;bbb=1&amp;hb=1"/>
              <p:cNvSpPr/>
              <p:nvPr/>
            </p:nvSpPr>
            <p:spPr>
              <a:xfrm>
                <a:off x="539496" y="905224"/>
                <a:ext cx="704088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）小红用连接完整的图甲电路测量铜丝电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，发现电压表示数始终很小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，于是按照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B30-18丙的电路图重新连接电路，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为电阻箱，电源电压不变，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调节电阻箱接入电路的阻值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。则铜丝电阻为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源电压为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619_3#565c3f5dc?htil=54&amp;vcp=1&amp;vis=1&amp;pid=769bb8d1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7040880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4594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620_1#565c3f5dc.blank?vcp=1&amp;vis=1&amp;pid=769bb8d17&amp;color=0,0,0&amp;vpa=167&amp;vtp=1&amp;vaab=1&amp;bbb=1"/>
          <p:cNvSpPr/>
          <p:nvPr/>
        </p:nvSpPr>
        <p:spPr>
          <a:xfrm>
            <a:off x="5623465" y="476094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0.5</a:t>
            </a:r>
            <a:endParaRPr lang="en-US" altLang="zh-CN" sz="2800" dirty="0"/>
          </a:p>
        </p:txBody>
      </p:sp>
      <p:sp>
        <p:nvSpPr>
          <p:cNvPr id="6" name="QB_7_AN.621_1#565c3f5dc.blank?vcp=1&amp;vis=1&amp;pid=769bb8d17&amp;color=0,0,0&amp;vpa=168&amp;vtp=1&amp;vaab=1&amp;bbb=1"/>
          <p:cNvSpPr/>
          <p:nvPr/>
        </p:nvSpPr>
        <p:spPr>
          <a:xfrm>
            <a:off x="1934114" y="538768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23_1#ba799421a?iti=229&amp;htil=56&amp;vcp=1&amp;vis=1&amp;pid=ece16ebc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5172" y="572688"/>
            <a:ext cx="4618240" cy="366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23_2#ba799421a?iti=229&amp;htil=56&amp;vcp=1&amp;vis=1&amp;pid=ece16ebc4&amp;color=0,0,0&amp;vtp=1&amp;vaab=1&amp;bbb=1"/>
          <p:cNvSpPr/>
          <p:nvPr/>
        </p:nvSpPr>
        <p:spPr>
          <a:xfrm>
            <a:off x="8442611" y="4357605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图B30-19</a:t>
            </a:r>
            <a:endParaRPr lang="en-US" altLang="zh-CN" sz="2800" dirty="0"/>
          </a:p>
        </p:txBody>
      </p:sp>
      <p:sp>
        <p:nvSpPr>
          <p:cNvPr id="4" name="QO_6_BD.623_3#ba799421a?htil=56&amp;sp=1&amp;vcp=1&amp;vis=1&amp;pid=ece16ebc4&amp;color=0,0,0&amp;vtp=1&amp;vaab=1&amp;bt=1&amp;bbb=1&amp;hb=1"/>
          <p:cNvSpPr/>
          <p:nvPr/>
        </p:nvSpPr>
        <p:spPr>
          <a:xfrm>
            <a:off x="539496" y="554400"/>
            <a:ext cx="61081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）探究串联电路中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电压的规律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O_7_BD.624_1#8395959ca?htil=56&amp;vcp=1&amp;vis=1&amp;pid=ba799421a&amp;color=0,0,0&amp;vtp=1&amp;vaab=1&amp;bbb=1&amp;hb=1"/>
          <p:cNvSpPr/>
          <p:nvPr/>
        </p:nvSpPr>
        <p:spPr>
          <a:xfrm>
            <a:off x="539496" y="1837417"/>
            <a:ext cx="61081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（1）根据图B30-19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甲所示的电路图，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用笔画线代替导线将图B30-19乙所示电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路连接完整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625_1#b035358ee?htil=56&amp;vcp=1&amp;vis=1&amp;pid=ba799421a&amp;color=0,0,0&amp;vtp=1&amp;vaab=1&amp;bbb=1&amp;hb=1"/>
              <p:cNvSpPr/>
              <p:nvPr/>
            </p:nvSpPr>
            <p:spPr>
              <a:xfrm>
                <a:off x="539496" y="3767817"/>
                <a:ext cx="610819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（2）连接电路时，开关应处于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状态，正确连接电路后，闭合开关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“有”或“无”）电压。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625_1#b035358ee?htil=56&amp;vcp=1&amp;vis=1&amp;pid=ba799421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7817"/>
                <a:ext cx="610819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4" r="-1873" b="-3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26_1#96173e461?sp=1&amp;vcp=1&amp;vis=1&amp;pid=ba799421a&amp;color=0,0,0&amp;vtp=1&amp;vaab=1&amp;bbb=1&amp;hb=1&amp;htil=1"/>
              <p:cNvSpPr/>
              <p:nvPr/>
            </p:nvSpPr>
            <p:spPr>
              <a:xfrm>
                <a:off x="385588" y="428478"/>
                <a:ext cx="621867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（3）用电压表分别测出电压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时，电压表的示数如图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B30-19丙所示，示数为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更换不同规格的灯泡并多次实验，数据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记录见下表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26_1#96173e461?sp=1&amp;vcp=1&amp;vis=1&amp;pid=ba799421a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588" y="428478"/>
                <a:ext cx="6218676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2" t="-16" r="-2252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623_1#ba799421a?iti=358&amp;htil=56&amp;vcp=1&amp;vis=1&amp;pid=ece16ebc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4751" y="1048856"/>
            <a:ext cx="4618240" cy="366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23_2#ba799421a?iti=358&amp;htil=56&amp;vcp=1&amp;vis=1&amp;pid=ece16ebc4&amp;color=0,0,0&amp;vtp=1&amp;vaab=1&amp;bbb=1"/>
          <p:cNvSpPr/>
          <p:nvPr/>
        </p:nvSpPr>
        <p:spPr>
          <a:xfrm>
            <a:off x="8863793" y="4966236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7_BD.626_2#96173e461?colgroup=4,6,9,9&amp;vcp=1&amp;vis=1&amp;pid=ba799421a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85588" y="3861489"/>
              <a:ext cx="6468095" cy="2402252"/>
            </p:xfrm>
            <a:graphic>
              <a:graphicData uri="http://schemas.openxmlformats.org/drawingml/2006/table">
                <a:tbl>
                  <a:tblPr/>
                  <a:tblGrid>
                    <a:gridCol w="97500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864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0329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0329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9138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7_BD.626_2#96173e461?colgroup=4,6,9,9&amp;vcp=1&amp;vis=1&amp;pid=ba799421a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85588" y="3861489"/>
              <a:ext cx="6468095" cy="2402252"/>
            </p:xfrm>
            <a:graphic>
              <a:graphicData uri="http://schemas.openxmlformats.org/drawingml/2006/table">
                <a:tbl>
                  <a:tblPr/>
                  <a:tblGrid>
                    <a:gridCol w="975009"/>
                    <a:gridCol w="1486490"/>
                    <a:gridCol w="2003298"/>
                    <a:gridCol w="2003298"/>
                  </a:tblGrid>
                  <a:tr h="10160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28_1#96173e461?vcp=1&amp;vis=1&amp;pid=ba799421a&amp;color=0,0,0&amp;vtp=1&amp;vaab=1&amp;bt=1&amp;bbb=1&amp;hb=1"/>
          <p:cNvSpPr/>
          <p:nvPr/>
        </p:nvSpPr>
        <p:spPr>
          <a:xfrm>
            <a:off x="539496" y="554400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①分析表中数据，得到初步结论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：串联电路两端的总电压等于各部分电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路两端电压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②为使结论更具普遍性，小明将灯泡换成其他类型用电器并多次实验。</a:t>
            </a: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此外，还可以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629_1#ba799421a?iti=231&amp;vcp=1&amp;vis=1&amp;pid=ba79942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3703" y="2434594"/>
            <a:ext cx="3912557" cy="310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29_2#ba799421a?iti=231&amp;vcp=1&amp;vis=1&amp;pid=ba799421a&amp;color=0,0,0&amp;vtp=1&amp;vaab=1&amp;bbb=1"/>
          <p:cNvSpPr/>
          <p:nvPr/>
        </p:nvSpPr>
        <p:spPr>
          <a:xfrm>
            <a:off x="8908300" y="566541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7_BD.626_2#96173e461?colgroup=4,6,9,9&amp;vcp=1&amp;vis=1&amp;pid=ba799421a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458016" y="3276924"/>
              <a:ext cx="6468095" cy="2402252"/>
            </p:xfrm>
            <a:graphic>
              <a:graphicData uri="http://schemas.openxmlformats.org/drawingml/2006/table">
                <a:tbl>
                  <a:tblPr/>
                  <a:tblGrid>
                    <a:gridCol w="97500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864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0329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0329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9138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7_BD.626_2#96173e461?colgroup=4,6,9,9&amp;vcp=1&amp;vis=1&amp;pid=ba799421a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458016" y="3276924"/>
              <a:ext cx="6468095" cy="2402252"/>
            </p:xfrm>
            <a:graphic>
              <a:graphicData uri="http://schemas.openxmlformats.org/drawingml/2006/table">
                <a:tbl>
                  <a:tblPr/>
                  <a:tblGrid>
                    <a:gridCol w="975009"/>
                    <a:gridCol w="1486490"/>
                    <a:gridCol w="2003298"/>
                    <a:gridCol w="2003298"/>
                  </a:tblGrid>
                  <a:tr h="10160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75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31_1#8395959ca?vcp=1&amp;vis=1&amp;pid=ba799421a&amp;color=0,0,0&amp;vtp=1&amp;vaab=1&amp;bt=1&amp;bbb=1&amp;hb=1"/>
          <p:cNvSpPr/>
          <p:nvPr/>
        </p:nvSpPr>
        <p:spPr>
          <a:xfrm>
            <a:off x="539496" y="554400"/>
            <a:ext cx="1110996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（1）根据图B30-19甲所示的电路图，用笔画线代替导线将图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B30-19乙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所示电路连接完整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631_2#8395959ca?iti=232&amp;htil=57&amp;vcp=1&amp;vis=1&amp;pid=ba79942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816" y="1825480"/>
            <a:ext cx="4910328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31_3#8395959ca?iti=232&amp;htil=57&amp;vcp=1&amp;vis=1&amp;pid=ba799421a&amp;color=0,0,0&amp;vtp=1&amp;vaab=1&amp;bbb=1"/>
          <p:cNvSpPr/>
          <p:nvPr/>
        </p:nvSpPr>
        <p:spPr>
          <a:xfrm>
            <a:off x="2517299" y="5831822"/>
            <a:ext cx="1503362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图B30-19</a:t>
            </a:r>
            <a:endParaRPr lang="en-US" altLang="zh-CN" sz="2800" dirty="0"/>
          </a:p>
        </p:txBody>
      </p:sp>
      <p:sp>
        <p:nvSpPr>
          <p:cNvPr id="5" name="QO_7_AN.1_1#8395959ca?htil=57&amp;vcp=1&amp;vis=1&amp;pid=ba799421a&amp;color=0,0,0&amp;vtp=1&amp;vaab=1&amp;bbb=1"/>
          <p:cNvSpPr/>
          <p:nvPr/>
        </p:nvSpPr>
        <p:spPr>
          <a:xfrm>
            <a:off x="5828633" y="1420191"/>
            <a:ext cx="5559552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如答图B30-3所示</a:t>
            </a:r>
            <a:endParaRPr lang="en-US" altLang="zh-CN" sz="2800" dirty="0"/>
          </a:p>
        </p:txBody>
      </p:sp>
      <p:pic>
        <p:nvPicPr>
          <p:cNvPr id="6" name="QO_7_AN.1_1#8395959ca?iti=233&amp;htil=57&amp;vcp=1&amp;vis=1&amp;pid=ba799421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284966"/>
            <a:ext cx="3337560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8395959ca?iti=233&amp;htil=57&amp;vcp=1&amp;vis=1&amp;pid=ba799421a&amp;color=0,0,0&amp;vtp=1&amp;vaab=1&amp;bbb=1"/>
          <p:cNvSpPr/>
          <p:nvPr/>
        </p:nvSpPr>
        <p:spPr>
          <a:xfrm>
            <a:off x="6927247" y="5831822"/>
            <a:ext cx="1681162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33_1#b035358ee?vcp=1&amp;vis=1&amp;pid=ba799421a&amp;color=0,0,0&amp;vtp=1&amp;vaab=1&amp;bt=1&amp;bbb=1&amp;hb=1"/>
              <p:cNvSpPr/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（2）连接电路时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，开关应处于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，正确连接电路后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选填“有”或“无”）电压。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33_1#b035358ee?vcp=1&amp;vis=1&amp;pid=ba799421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5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634_1#b035358ee.blank?vcp=1&amp;vis=1&amp;pid=ba799421a&amp;color=0,0,0&amp;vpa=169&amp;vtp=1&amp;vaab=1&amp;bbb=1"/>
          <p:cNvSpPr/>
          <p:nvPr/>
        </p:nvSpPr>
        <p:spPr>
          <a:xfrm>
            <a:off x="5350415" y="527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断开</a:t>
            </a:r>
            <a:endParaRPr lang="en-US" altLang="zh-CN" sz="2800" dirty="0"/>
          </a:p>
        </p:txBody>
      </p:sp>
      <p:sp>
        <p:nvSpPr>
          <p:cNvPr id="4" name="QB_7_AN.636_1#b035358ee.blank?vcp=1&amp;vis=1&amp;pid=ba799421a&amp;color=0,0,0&amp;vpa=170&amp;vtp=1&amp;vaab=1"/>
          <p:cNvSpPr/>
          <p:nvPr/>
        </p:nvSpPr>
        <p:spPr>
          <a:xfrm>
            <a:off x="4809712" y="115404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</a:t>
            </a:r>
            <a:endParaRPr lang="en-US" altLang="zh-CN" sz="2800" dirty="0"/>
          </a:p>
        </p:txBody>
      </p:sp>
      <p:pic>
        <p:nvPicPr>
          <p:cNvPr id="5" name="QO_6_BD.635_1#b035358ee?iti=234&amp;vcp=1&amp;vis=1&amp;pid=ba799421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1886585"/>
            <a:ext cx="4910328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35_2#b035358ee?iti=234&amp;vcp=1&amp;vis=1&amp;pid=ba799421a&amp;color=0,0,0&amp;vtp=1&amp;vaab=1&amp;bbb=1"/>
          <p:cNvSpPr/>
          <p:nvPr/>
        </p:nvSpPr>
        <p:spPr>
          <a:xfrm>
            <a:off x="5342795" y="590892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37_1#96173e461?sp=1&amp;vcp=1&amp;vis=1&amp;pid=ba799421a&amp;color=0,0,0&amp;vtp=1&amp;vaab=1&amp;bt=1&amp;bbb=1&amp;hb=1"/>
              <p:cNvSpPr/>
              <p:nvPr/>
            </p:nvSpPr>
            <p:spPr>
              <a:xfrm>
                <a:off x="539496" y="62557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（3）用电压表分别测出电压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，电压表的示数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B30-19丙所示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。接着更换不同规格的灯泡并多次实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，数据记录见下表。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37_1#96173e461?sp=1&amp;vcp=1&amp;vis=1&amp;pid=ba799421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557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602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4" name="QB_7_BD.637_2#96173e461?colgroup=4,6,9,9&amp;vcp=1&amp;vis=1&amp;pid=ba799421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12358"/>
              <a:ext cx="11100816" cy="2279841"/>
            </p:xfrm>
            <a:graphic>
              <a:graphicData uri="http://schemas.openxmlformats.org/drawingml/2006/table">
                <a:tbl>
                  <a:tblPr/>
                  <a:tblGrid>
                    <a:gridCol w="1673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4" name="QB_7_BD.637_2#96173e461?colgroup=4,6,9,9&amp;vcp=1&amp;vis=1&amp;pid=ba799421a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12358"/>
              <a:ext cx="11100816" cy="2279841"/>
            </p:xfrm>
            <a:graphic>
              <a:graphicData uri="http://schemas.openxmlformats.org/drawingml/2006/table">
                <a:tbl>
                  <a:tblPr/>
                  <a:tblGrid>
                    <a:gridCol w="1673352"/>
                    <a:gridCol w="2551176"/>
                    <a:gridCol w="3438144"/>
                    <a:gridCol w="3438144"/>
                  </a:tblGrid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BD.637_3#96173e461?vcp=1&amp;vis=1&amp;pid=ba799421a&amp;color=0,0,0&amp;vtp=1&amp;vaab=1&amp;bbb=1&amp;hb=1"/>
          <p:cNvSpPr/>
          <p:nvPr/>
        </p:nvSpPr>
        <p:spPr>
          <a:xfrm>
            <a:off x="539496" y="50253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①分析表中数据，得到初步结论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：串联电路两端的总电压等于各部分电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路两端电压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638_1#96173e461.blank?vcp=1&amp;vis=1&amp;pid=ba799421a&amp;color=0,0,0&amp;vpa=171&amp;vtp=1&amp;vaab=1&amp;bbb=1"/>
          <p:cNvSpPr/>
          <p:nvPr/>
        </p:nvSpPr>
        <p:spPr>
          <a:xfrm>
            <a:off x="4778915" y="1242790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endParaRPr lang="en-US" altLang="zh-CN" sz="2800" dirty="0"/>
          </a:p>
        </p:txBody>
      </p:sp>
      <p:sp>
        <p:nvSpPr>
          <p:cNvPr id="6" name="QB_7_AN.639_1#96173e461.blank?vcp=1&amp;vis=1&amp;pid=ba799421a&amp;color=0,0,0&amp;vpa=172&amp;vtp=1&amp;vaab=1&amp;bbb=1"/>
          <p:cNvSpPr/>
          <p:nvPr/>
        </p:nvSpPr>
        <p:spPr>
          <a:xfrm>
            <a:off x="2327814" y="56216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40_1#96173e461?vcp=1&amp;vis=1&amp;pid=ba799421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②为使结论更具普遍性，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小明将灯泡换成其他类型用电器并多次实验。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此外，还可以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641_1#96173e461.blank?vcp=1&amp;vis=1&amp;pid=ba799421a&amp;color=0,0,0&amp;vpa=173&amp;vtp=1&amp;vaab=1&amp;bbb=1"/>
          <p:cNvSpPr/>
          <p:nvPr/>
        </p:nvSpPr>
        <p:spPr>
          <a:xfrm>
            <a:off x="2683414" y="1150665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更换电压不同的电源多次实验</a:t>
            </a:r>
            <a:endParaRPr lang="en-US" altLang="zh-CN" sz="2800" dirty="0"/>
          </a:p>
        </p:txBody>
      </p:sp>
      <p:pic>
        <p:nvPicPr>
          <p:cNvPr id="4" name="QO_6_BD.640_2#96173e461?iti=235&amp;vcp=1&amp;vis=1&amp;pid=ba799421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8462" y="1891329"/>
            <a:ext cx="4672031" cy="370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40_3#96173e461?iti=235&amp;vcp=1&amp;vis=1&amp;pid=ba799421a&amp;color=0,0,0&amp;vtp=1&amp;vaab=1&amp;bbb=1"/>
          <p:cNvSpPr/>
          <p:nvPr/>
        </p:nvSpPr>
        <p:spPr>
          <a:xfrm>
            <a:off x="5342796" y="572463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图B30-19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42_1#960a18119?vcp=1&amp;vis=1&amp;pid=1362e3ca2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（4）将烧杯中的水全部倒入量筒中，如图30-3丙所示，则水的体积为</a:t>
                </a:r>
                <a:endParaRPr lang="en-US" altLang="zh-CN" sz="280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利用这一数据计算出净化后的水的密度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于”“等于”或“小于”）其真实值。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42_1#960a18119?vcp=1&amp;vis=1&amp;pid=1362e3c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7" b="-5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43_1#1362e3ca2?iti=15&amp;vcp=1&amp;vis=1&amp;pid=1362e3c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761" y="2536616"/>
            <a:ext cx="6213430" cy="318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43_2#1362e3ca2?iti=15&amp;vcp=1&amp;vis=1&amp;pid=1362e3ca2&amp;color=0,0,0&amp;vtp=1&amp;vaab=1&amp;bbb=1"/>
          <p:cNvSpPr/>
          <p:nvPr/>
        </p:nvSpPr>
        <p:spPr>
          <a:xfrm>
            <a:off x="5549964" y="58492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42_1#8551814ad?iti=236&amp;htil=58&amp;vcp=1&amp;vis=1&amp;pid=ece16ebc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239266"/>
            <a:ext cx="5458968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642_2#8551814ad?iti=236&amp;htil=58&amp;vcp=1&amp;vis=1&amp;pid=ece16ebc4&amp;color=0,0,0&amp;vtp=1&amp;vaab=1&amp;bbb=1"/>
          <p:cNvSpPr/>
          <p:nvPr/>
        </p:nvSpPr>
        <p:spPr>
          <a:xfrm>
            <a:off x="8168291" y="492671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图B30-20</a:t>
            </a:r>
            <a:endParaRPr lang="en-US" altLang="zh-CN" sz="2800" dirty="0"/>
          </a:p>
        </p:txBody>
      </p:sp>
      <p:sp>
        <p:nvSpPr>
          <p:cNvPr id="4" name="QO_6_BD.642_3#8551814ad?htil=58&amp;vcp=1&amp;vis=1&amp;pid=ece16ebc4&amp;color=0,0,0&amp;vtp=1&amp;vaab=1&amp;bt=1&amp;bbb=1&amp;hb=1"/>
          <p:cNvSpPr/>
          <p:nvPr/>
        </p:nvSpPr>
        <p:spPr>
          <a:xfrm>
            <a:off x="539496" y="122097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）在探究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电流与电阻关系的实验中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O_7_BD.643_1#4db0bd011?htil=58&amp;sp=1&amp;vcp=1&amp;vis=1&amp;pid=8551814ad&amp;color=0,0,0&amp;vtp=1&amp;vaab=1&amp;bbb=1&amp;hb=1"/>
          <p:cNvSpPr/>
          <p:nvPr/>
        </p:nvSpPr>
        <p:spPr>
          <a:xfrm>
            <a:off x="539496" y="2503995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（1）小乐连接电路如图B30-20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他检查电路时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，发现存在错误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把接错的那一根导线找出来并打上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“×”，再画线把它改到正确的位置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44_1#82f9a0358?sp=1&amp;vcp=1&amp;vis=1&amp;pid=8551814ad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（2）纠正错误后，保持定值电阻两端电压为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，得到实验数据如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。其中有一组数据是错误的，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小乐发现错误数据的序号是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44_1#82f9a0358?sp=1&amp;vcp=1&amp;vis=1&amp;pid=8551814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645_1#8551814ad?iti=237&amp;vcp=1&amp;vis=1&amp;pid=8551814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6157" y="2403457"/>
            <a:ext cx="4701458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45_2#8551814ad?iti=237&amp;vcp=1&amp;vis=1&amp;pid=8551814ad&amp;color=0,0,0&amp;vtp=1&amp;vaab=1&amp;bbb=1"/>
          <p:cNvSpPr/>
          <p:nvPr/>
        </p:nvSpPr>
        <p:spPr>
          <a:xfrm>
            <a:off x="8445205" y="560176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B_7_BD.646_1#82f9a0358?colgroup=5,3,3,3,3,3,2&amp;vcp=1&amp;vis=1&amp;pid=8551814a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116032" y="2714106"/>
              <a:ext cx="6628284" cy="3071304"/>
            </p:xfrm>
            <a:graphic>
              <a:graphicData uri="http://schemas.openxmlformats.org/drawingml/2006/table">
                <a:tbl>
                  <a:tblPr/>
                  <a:tblGrid>
                    <a:gridCol w="133001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5288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404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4582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9423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5124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20032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10237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237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237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B_7_BD.646_1#82f9a0358?colgroup=5,3,3,3,3,3,2&amp;vcp=1&amp;vis=1&amp;pid=8551814a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116032" y="2714106"/>
              <a:ext cx="6628284" cy="3071304"/>
            </p:xfrm>
            <a:graphic>
              <a:graphicData uri="http://schemas.openxmlformats.org/drawingml/2006/table">
                <a:tbl>
                  <a:tblPr/>
                  <a:tblGrid>
                    <a:gridCol w="1330017"/>
                    <a:gridCol w="852887"/>
                    <a:gridCol w="834046"/>
                    <a:gridCol w="945825"/>
                    <a:gridCol w="894235"/>
                    <a:gridCol w="851242"/>
                    <a:gridCol w="920032"/>
                  </a:tblGrid>
                  <a:tr h="102376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236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242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8" name="QB_7_BD.646_1#82f9a0358?colgroup=5,3,3,3,3,3,2&amp;vcp=1&amp;vis=1&amp;pid=8551814a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554400"/>
              <a:ext cx="11112009" cy="1617345"/>
            </p:xfrm>
            <a:graphic>
              <a:graphicData uri="http://schemas.openxmlformats.org/drawingml/2006/table">
                <a:tbl>
                  <a:tblPr/>
                  <a:tblGrid>
                    <a:gridCol w="22297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1485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8" name="QB_7_BD.646_1#82f9a0358?colgroup=5,3,3,3,3,3,2&amp;vcp=1&amp;vis=1&amp;pid=8551814a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554400"/>
              <a:ext cx="11112009" cy="1617345"/>
            </p:xfrm>
            <a:graphic>
              <a:graphicData uri="http://schemas.openxmlformats.org/drawingml/2006/table">
                <a:tbl>
                  <a:tblPr/>
                  <a:tblGrid>
                    <a:gridCol w="2229713"/>
                    <a:gridCol w="1553488"/>
                    <a:gridCol w="1553488"/>
                    <a:gridCol w="1553488"/>
                    <a:gridCol w="1553488"/>
                    <a:gridCol w="1553488"/>
                    <a:gridCol w="1114856"/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7_BD.647_1#8551814ad?iti=238&amp;vcp=1&amp;vis=1&amp;pid=8551814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244" y="2522646"/>
            <a:ext cx="3958917" cy="258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47_2#8551814ad?iti=238&amp;vcp=1&amp;vis=1&amp;pid=8551814ad&amp;color=0,0,0&amp;vtp=1&amp;vaab=1&amp;bbb=1"/>
          <p:cNvSpPr/>
          <p:nvPr/>
        </p:nvSpPr>
        <p:spPr>
          <a:xfrm>
            <a:off x="9576976" y="5108873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图B30-20</a:t>
            </a:r>
            <a:endParaRPr lang="en-US" altLang="zh-CN" sz="2800" dirty="0"/>
          </a:p>
        </p:txBody>
      </p:sp>
      <p:sp>
        <p:nvSpPr>
          <p:cNvPr id="5" name="QB_7_BD.648_1#1ab0b2960?vcp=1&amp;vis=1&amp;pid=8551814ad&amp;color=0,0,0&amp;vtp=1&amp;vaab=1&amp;bbb=1&amp;hb=1"/>
          <p:cNvSpPr/>
          <p:nvPr/>
        </p:nvSpPr>
        <p:spPr>
          <a:xfrm>
            <a:off x="452501" y="252309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（3）整理表中数据可得结论：导体两端电压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，导体中的电流与导体电阻成反比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请写出成反比的依据是什么？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_   </a:t>
            </a:r>
            <a:endParaRPr lang="en-US" altLang="zh-CN" sz="2800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49_1#d31d75f21?vcp=1&amp;vis=1&amp;pid=8551814ad&amp;color=0,0,0&amp;vtp=1&amp;vaab=1&amp;bt=1&amp;bbb=1&amp;hb=1"/>
              <p:cNvSpPr/>
              <p:nvPr/>
            </p:nvSpPr>
            <p:spPr>
              <a:xfrm>
                <a:off x="315976" y="40660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（4）小乐在做第5次实验时，调节滑动变阻器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完成电流表读数，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49_1#d31d75f21?vcp=1&amp;vis=1&amp;pid=8551814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76" y="4066000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8" r="3" b="-61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51_1#4db0bd011?sp=1&amp;vcp=1&amp;vis=1&amp;pid=8551814ad&amp;color=0,0,0&amp;vtp=1&amp;vaab=1&amp;bt=1&amp;bbb=1&amp;hb=1"/>
          <p:cNvSpPr/>
          <p:nvPr/>
        </p:nvSpPr>
        <p:spPr>
          <a:xfrm>
            <a:off x="539496" y="6916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（1）小乐连接电路如图B30-20所示，他检查电路时，发现存在错误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把接错的那一根导线找出来并打上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“×”，再画线把它改到正确的位置上。</a:t>
            </a:r>
            <a:endParaRPr lang="en-US" altLang="zh-CN" sz="2800" spc="-50" dirty="0"/>
          </a:p>
        </p:txBody>
      </p:sp>
      <p:pic>
        <p:nvPicPr>
          <p:cNvPr id="3" name="QO_7_BD.651_2#4db0bd011?iti=240&amp;htil=59&amp;vcp=1&amp;vis=1&amp;pid=8551814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0108" y="3013257"/>
            <a:ext cx="3797747" cy="244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51_3#4db0bd011?iti=240&amp;htil=59&amp;vcp=1&amp;vis=1&amp;pid=8551814ad&amp;color=0,0,0&amp;vtp=1&amp;vaab=1&amp;bbb=1"/>
          <p:cNvSpPr/>
          <p:nvPr/>
        </p:nvSpPr>
        <p:spPr>
          <a:xfrm>
            <a:off x="2517300" y="558032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图B30-20</a:t>
            </a:r>
            <a:endParaRPr lang="en-US" altLang="zh-CN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6080760" y="1966840"/>
            <a:ext cx="5559552" cy="4609165"/>
            <a:chOff x="6080760" y="1966840"/>
            <a:chExt cx="5559552" cy="4609165"/>
          </a:xfrm>
        </p:grpSpPr>
        <p:sp>
          <p:nvSpPr>
            <p:cNvPr id="5" name="QO_7_AN.1_1#4db0bd011?htil=59&amp;vcp=1&amp;vis=1&amp;pid=8551814ad&amp;color=0,0,0&amp;vtp=1&amp;vaab=1&amp;bt=1&amp;bbb=1"/>
            <p:cNvSpPr/>
            <p:nvPr/>
          </p:nvSpPr>
          <p:spPr>
            <a:xfrm>
              <a:off x="6080760" y="1966840"/>
              <a:ext cx="5559552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如答图B30-4所示</a:t>
              </a:r>
              <a:endParaRPr lang="en-US" altLang="zh-CN" sz="2800" dirty="0"/>
            </a:p>
          </p:txBody>
        </p:sp>
        <p:pic>
          <p:nvPicPr>
            <p:cNvPr id="6" name="QO_7_AN.1_1#4db0bd011?iti=241&amp;htil=59&amp;vcp=1&amp;vis=1&amp;pid=8551814ad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811367" y="2647497"/>
              <a:ext cx="3549699" cy="2805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7_AN.1_1#4db0bd011?iti=241&amp;htil=59&amp;vcp=1&amp;vis=1&amp;pid=8551814ad&amp;color=0,0,0&amp;vtp=1&amp;vaab=1&amp;bbb=1"/>
            <p:cNvSpPr/>
            <p:nvPr/>
          </p:nvSpPr>
          <p:spPr>
            <a:xfrm>
              <a:off x="7745636" y="5580325"/>
              <a:ext cx="16811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答图B30-4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53_1#82f9a0358?sp=1&amp;vcp=1&amp;vis=1&amp;pid=8551814ad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（2）纠正错误后，保持定值电阻两端电压为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，得到实验数据如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。其中有一组数据是错误的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，小乐发现错误数据的序号是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53_1#82f9a0358?sp=1&amp;vcp=1&amp;vis=1&amp;pid=8551814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557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2" name="QB_7_BD.653_2#82f9a0358?colgroup=5,3,3,3,3,3,2&amp;vcp=1&amp;vis=1&amp;pid=8551814ad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7" y="1664888"/>
              <a:ext cx="11112009" cy="1617345"/>
            </p:xfrm>
            <a:graphic>
              <a:graphicData uri="http://schemas.openxmlformats.org/drawingml/2006/table">
                <a:tbl>
                  <a:tblPr/>
                  <a:tblGrid>
                    <a:gridCol w="22297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1485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2" name="QB_7_BD.653_2#82f9a0358?colgroup=5,3,3,3,3,3,2&amp;vcp=1&amp;vis=1&amp;pid=8551814ad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7" y="1664888"/>
              <a:ext cx="11112009" cy="1617345"/>
            </p:xfrm>
            <a:graphic>
              <a:graphicData uri="http://schemas.openxmlformats.org/drawingml/2006/table">
                <a:tbl>
                  <a:tblPr/>
                  <a:tblGrid>
                    <a:gridCol w="2229713"/>
                    <a:gridCol w="1553488"/>
                    <a:gridCol w="1553488"/>
                    <a:gridCol w="1553488"/>
                    <a:gridCol w="1553488"/>
                    <a:gridCol w="1553488"/>
                    <a:gridCol w="1114856"/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654_1#82f9a0358.blank?vcp=1&amp;vis=1&amp;pid=8551814ad&amp;color=0,0,0&amp;vpa=174&amp;vtp=1&amp;vaab=1"/>
          <p:cNvSpPr/>
          <p:nvPr/>
        </p:nvSpPr>
        <p:spPr>
          <a:xfrm>
            <a:off x="10862214" y="1033952"/>
            <a:ext cx="4365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p:pic>
        <p:nvPicPr>
          <p:cNvPr id="5" name="QO_7_BD.653_3#82f9a0358?iti=242&amp;vcp=1&amp;vis=1&amp;pid=8551814a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3206" y="3417488"/>
            <a:ext cx="3662543" cy="239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653_4#82f9a0358?iti=242&amp;vcp=1&amp;vis=1&amp;pid=8551814ad&amp;color=0,0,0&amp;vtp=1&amp;vaab=1&amp;bbb=1"/>
          <p:cNvSpPr/>
          <p:nvPr/>
        </p:nvSpPr>
        <p:spPr>
          <a:xfrm>
            <a:off x="5342796" y="5937104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88" name="QB_7_BD.646_1#82f9a0358?colgroup=5,3,3,3,3,3,2&amp;vcp=1&amp;vis=1&amp;pid=8551814a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554400"/>
              <a:ext cx="11112009" cy="1617345"/>
            </p:xfrm>
            <a:graphic>
              <a:graphicData uri="http://schemas.openxmlformats.org/drawingml/2006/table">
                <a:tbl>
                  <a:tblPr/>
                  <a:tblGrid>
                    <a:gridCol w="22297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5348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14856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88" name="QB_7_BD.646_1#82f9a0358?colgroup=5,3,3,3,3,3,2&amp;vcp=1&amp;vis=1&amp;pid=8551814a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539497" y="554400"/>
              <a:ext cx="11112009" cy="1617345"/>
            </p:xfrm>
            <a:graphic>
              <a:graphicData uri="http://schemas.openxmlformats.org/drawingml/2006/table">
                <a:tbl>
                  <a:tblPr/>
                  <a:tblGrid>
                    <a:gridCol w="2229713"/>
                    <a:gridCol w="1553488"/>
                    <a:gridCol w="1553488"/>
                    <a:gridCol w="1553488"/>
                    <a:gridCol w="1553488"/>
                    <a:gridCol w="1553488"/>
                    <a:gridCol w="1114856"/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7_BD.647_1#8551814ad?iti=238&amp;vcp=1&amp;vis=1&amp;pid=8551814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244" y="2522646"/>
            <a:ext cx="3958917" cy="258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47_2#8551814ad?iti=238&amp;vcp=1&amp;vis=1&amp;pid=8551814ad&amp;color=0,0,0&amp;vtp=1&amp;vaab=1&amp;bbb=1"/>
          <p:cNvSpPr/>
          <p:nvPr/>
        </p:nvSpPr>
        <p:spPr>
          <a:xfrm>
            <a:off x="9576976" y="5108873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图B30-20</a:t>
            </a:r>
            <a:endParaRPr lang="en-US" altLang="zh-CN" sz="2800" dirty="0"/>
          </a:p>
        </p:txBody>
      </p:sp>
      <p:sp>
        <p:nvSpPr>
          <p:cNvPr id="5" name="QB_7_BD.648_1#1ab0b2960?vcp=1&amp;vis=1&amp;pid=8551814ad&amp;color=0,0,0&amp;vtp=1&amp;vaab=1&amp;bbb=1&amp;hb=1"/>
          <p:cNvSpPr/>
          <p:nvPr/>
        </p:nvSpPr>
        <p:spPr>
          <a:xfrm>
            <a:off x="452501" y="224369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（3）整理表中数据可得结论：导体两端电压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，导体中的电流与导体电阻成反比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请写出成反比的依据是什么？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_     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</a:t>
            </a:r>
            <a:endParaRPr lang="en-US" altLang="zh-CN" sz="2800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49_1#d31d75f21?vcp=1&amp;vis=1&amp;pid=8551814ad&amp;color=0,0,0&amp;vtp=1&amp;vaab=1&amp;bt=1&amp;bbb=1&amp;hb=1"/>
              <p:cNvSpPr/>
              <p:nvPr/>
            </p:nvSpPr>
            <p:spPr>
              <a:xfrm>
                <a:off x="315976" y="4345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（4）小乐在做第5次实验时，调节滑动变阻器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完成电流表读数，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49_1#d31d75f21?vcp=1&amp;vis=1&amp;pid=8551814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976" y="4345400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8" r="3" b="-61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1ab0b2960.blank?vcp=1&amp;vis=1&amp;pid=8551814ad&amp;color=0,0,0&amp;vpa=175&amp;vtp=1&amp;vaab=1&amp;bbb=1&amp;hb=1"/>
              <p:cNvSpPr/>
              <p:nvPr/>
            </p:nvSpPr>
            <p:spPr>
              <a:xfrm>
                <a:off x="431800" y="3068955"/>
                <a:ext cx="7192645" cy="120713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电流和电阻的乘积恒为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N.1_1#1ab0b2960.blank?vcp=1&amp;vis=1&amp;pid=8551814ad&amp;color=0,0,0&amp;vpa=175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00" y="3068955"/>
                <a:ext cx="7192645" cy="1207135"/>
              </a:xfrm>
              <a:prstGeom prst="rect">
                <a:avLst/>
              </a:prstGeom>
              <a:blipFill rotWithShape="1">
                <a:blip r:embed="rId6"/>
                <a:stretch>
                  <a:fillRect b="-6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658_1#d31d75f21.blank?vcp=1&amp;vis=1&amp;pid=8551814ad&amp;color=0,0,0&amp;vpa=176&amp;vtp=1&amp;vaab=1&amp;bbb=1"/>
          <p:cNvSpPr/>
          <p:nvPr/>
        </p:nvSpPr>
        <p:spPr>
          <a:xfrm>
            <a:off x="5947116" y="561603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59_1#8d07c512a?iti=244&amp;htil=61&amp;vcp=1&amp;vis=1&amp;pid=ece16ebc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2430" y="572770"/>
            <a:ext cx="4789170" cy="404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59_2#8d07c512a?iti=244&amp;htil=61&amp;vcp=1&amp;vis=1&amp;pid=ece16ebc4&amp;color=0,0,0&amp;vtp=1&amp;vaab=1&amp;bbb=1"/>
          <p:cNvSpPr/>
          <p:nvPr/>
        </p:nvSpPr>
        <p:spPr>
          <a:xfrm>
            <a:off x="8442612" y="4406691"/>
            <a:ext cx="1503362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659_3#8d07c512a?htil=61&amp;sp=1&amp;vcp=1&amp;vis=1&amp;pid=ece16ebc4&amp;color=0,0,0&amp;vtp=1&amp;vaab=1&amp;bt=1&amp;bbb=1&amp;hb=1&amp;hs=1"/>
              <p:cNvSpPr/>
              <p:nvPr/>
            </p:nvSpPr>
            <p:spPr>
              <a:xfrm>
                <a:off x="539496" y="554400"/>
                <a:ext cx="610819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（2024·黑龙江齐齐哈尔·中考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）在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伏安法测电阻”实验中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，老师准备了阻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值未知的定值电阻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、电压表、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电流表、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两节新干电池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、开关、导线若干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、滑动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（铭牌上标有“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”）等器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。所有器材均完好。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659_3#8d07c512a?htil=61&amp;sp=1&amp;vcp=1&amp;vis=1&amp;pid=ece16ebc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10819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4296" b="-1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660_1#36cb75338?htil=61&amp;vcp=1&amp;vis=1&amp;pid=8d07c512a&amp;color=0,0,0&amp;vtp=1&amp;vaab=1&amp;bbb=1&amp;hb=1&amp;hs=1"/>
          <p:cNvSpPr/>
          <p:nvPr/>
        </p:nvSpPr>
        <p:spPr>
          <a:xfrm>
            <a:off x="539496" y="3750037"/>
            <a:ext cx="6108192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（1）小夏按照实验操作要求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，在检查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实验器材时，发现电流表指针的位置如</a:t>
            </a:r>
            <a:endParaRPr lang="en-US" altLang="zh-CN" sz="2800" dirty="0"/>
          </a:p>
        </p:txBody>
      </p:sp>
      <p:sp>
        <p:nvSpPr>
          <p:cNvPr id="6" name="QO_7_BD.661_1#23ed32f12?vcp=1&amp;vis=1&amp;pid=8d07c512a&amp;color=0,0,0&amp;vtp=1&amp;vaab=1&amp;bbb=1&amp;hb=1&amp;hs=1"/>
          <p:cNvSpPr/>
          <p:nvPr/>
        </p:nvSpPr>
        <p:spPr>
          <a:xfrm>
            <a:off x="539496" y="5356587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（2）解决问题后，小夏设计并连接了如图B30-21甲所示的部分电路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，请用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笔画线代替导线将图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B30-21甲的电路连接完整（要求：导线不可交叉）。</a:t>
            </a:r>
            <a:endParaRPr lang="en-US" altLang="zh-CN" sz="2800" spc="-100" dirty="0"/>
          </a:p>
        </p:txBody>
      </p:sp>
      <p:sp>
        <p:nvSpPr>
          <p:cNvPr id="7" name="QB_7_BD.660_1#36cb75338?htil=61&amp;vcp=1&amp;vis=1&amp;pid=8d07c512a&amp;color=0,0,0&amp;vtp=1&amp;vaab=1&amp;bbb=1&amp;hb=1&amp;hs=1"/>
          <p:cNvSpPr/>
          <p:nvPr/>
        </p:nvSpPr>
        <p:spPr>
          <a:xfrm>
            <a:off x="539995" y="4826172"/>
            <a:ext cx="11112011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B30-21乙所示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，出现这一现象的原因是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62_1#f35a65193?vcp=1&amp;vis=1&amp;pid=8d07c512a&amp;color=0,0,0&amp;vtp=1&amp;vaab=1&amp;bt=1&amp;bbb=1&amp;hb=1"/>
          <p:cNvSpPr/>
          <p:nvPr/>
        </p:nvSpPr>
        <p:spPr>
          <a:xfrm>
            <a:off x="539496" y="55440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（3）闭合开关前，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应将滑动变阻器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的滑片调至最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选填“左”或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“右”）端。此时，滑动变阻器的作用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663_1#8d07c512a?iti=245&amp;vcp=1&amp;vis=1&amp;pid=8d07c51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8770" y="820420"/>
            <a:ext cx="5048885" cy="425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63_2#8d07c512a?iti=245&amp;vcp=1&amp;vis=1&amp;pid=8d07c512a&amp;color=0,0,0&amp;vtp=1&amp;vaab=1&amp;bbb=1"/>
          <p:cNvSpPr/>
          <p:nvPr/>
        </p:nvSpPr>
        <p:spPr>
          <a:xfrm>
            <a:off x="8315230" y="5316392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664_1#4b6446c63?vcp=1&amp;vis=1&amp;pid=8d07c512a&amp;color=0,0,0&amp;vtp=1&amp;vaab=1&amp;bbb=1&amp;hb=1"/>
              <p:cNvSpPr/>
              <p:nvPr/>
            </p:nvSpPr>
            <p:spPr>
              <a:xfrm>
                <a:off x="539496" y="2944095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（4）检查电路连接无误，闭合开关。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在实验的过程中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，电压表示数突然接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近最大值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，电流表示数几乎为0。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若电路中只有一处故障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，则发生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的故障可能是定值电阻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664_1#4b6446c63?vcp=1&amp;vis=1&amp;pid=8d07c512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44095"/>
                <a:ext cx="11109960" cy="1509332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r="3" b="-71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65_1#3e53603e4?vcp=1&amp;vis=1&amp;pid=8d07c512a&amp;color=0,0,0&amp;vtp=1&amp;vaab=1&amp;bt=1&amp;bbb=1&amp;hb=1"/>
              <p:cNvSpPr/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（5）排除故障后，小夏继续进行实验，当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，读出如图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B30-21丙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所示的电流表示数，并计算定值电阻的阻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。小夏认为实验已经完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，小民则认为仅这样就得出定值电阻的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阻值不够可靠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，原因是：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65_1#3e53603e4?vcp=1&amp;vis=1&amp;pid=8d07c512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53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666_1#8d07c512a?iti=246&amp;vcp=1&amp;vis=1&amp;pid=8d07c512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4015" y="772795"/>
            <a:ext cx="5659120" cy="4773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66_2#8d07c512a?iti=246&amp;vcp=1&amp;vis=1&amp;pid=8d07c512a&amp;color=0,0,0&amp;vtp=1&amp;vaab=1&amp;bbb=1"/>
          <p:cNvSpPr/>
          <p:nvPr/>
        </p:nvSpPr>
        <p:spPr>
          <a:xfrm>
            <a:off x="8801641" y="5546579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67_1#36cb75338?iti=247&amp;htil=62&amp;vcp=1&amp;vis=1&amp;pid=8d07c51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7636" y="1020032"/>
            <a:ext cx="4910328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67_2#36cb75338?iti=247&amp;htil=62&amp;vcp=1&amp;vis=1&amp;pid=8d07c512a&amp;color=0,0,0&amp;vtp=1&amp;vaab=1&amp;bbb=1"/>
          <p:cNvSpPr/>
          <p:nvPr/>
        </p:nvSpPr>
        <p:spPr>
          <a:xfrm>
            <a:off x="8411119" y="528926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图B30-21</a:t>
            </a:r>
            <a:endParaRPr lang="en-US" altLang="zh-CN" sz="2800" dirty="0"/>
          </a:p>
        </p:txBody>
      </p:sp>
      <p:sp>
        <p:nvSpPr>
          <p:cNvPr id="4" name="QB_7_BD.667_3#36cb75338?htil=62&amp;vcp=1&amp;vis=1&amp;pid=8d07c512a&amp;color=0,0,0&amp;vtp=1&amp;vaab=1&amp;bt=1&amp;bbb=1&amp;hb=1"/>
          <p:cNvSpPr/>
          <p:nvPr/>
        </p:nvSpPr>
        <p:spPr>
          <a:xfrm>
            <a:off x="539496" y="1001744"/>
            <a:ext cx="610819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（1）小夏按照实验操作要求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，在检查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实验器材时，发现电流表指针的位置如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B30-21乙所示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，出现这一现象的原因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668_1#36cb75338.blank?vcp=1&amp;vis=1&amp;pid=8d07c512a&amp;color=0,0,0&amp;vpa=177&amp;vtp=1&amp;vaab=1&amp;bbb=1"/>
          <p:cNvSpPr/>
          <p:nvPr/>
        </p:nvSpPr>
        <p:spPr>
          <a:xfrm>
            <a:off x="1261015" y="2893409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电流表指针未调到零刻度线处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1362e3ca2?vcp=1&amp;vis=1&amp;pid=8e826ce77&amp;color=0,0,0&amp;vtp=1&amp;vaab=1&amp;bt=1&amp;bbb=1&amp;hb=1"/>
          <p:cNvSpPr/>
          <p:nvPr/>
        </p:nvSpPr>
        <p:spPr>
          <a:xfrm>
            <a:off x="539496" y="554400"/>
            <a:ext cx="11109960" cy="3071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天平使用前须调平衡：游码归零，调节平衡螺母使天平横梁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水平平衡（指针右偏左调，左偏右调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称量过程中不能调节平衡螺母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游码在标尺上的读数以游码左侧所对的刻度线为准。用天平测量物体的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质量时，砝码应从大到小添加；添加砝码和拨动游码时必须用镊子，而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不能直接用手。测量固体密度时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应先利用天平测量质量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再用量筒测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量体积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否则由于物体从水中取出时会沾有水,导致所测得的密度偏大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EX.1_1#1362e3ca2?iti=16&amp;vcp=1&amp;vis=1&amp;pid=8e826ce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6895" y="3630504"/>
            <a:ext cx="4295165" cy="220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EX.1_1#1362e3ca2?iti=16&amp;vcp=1&amp;vis=1&amp;pid=8e826ce77&amp;color=0,0,0&amp;vtp=1&amp;vaab=1&amp;bbb=1"/>
          <p:cNvSpPr/>
          <p:nvPr/>
        </p:nvSpPr>
        <p:spPr>
          <a:xfrm>
            <a:off x="5549965" y="5959620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69_1#23ed32f12?vcp=1&amp;vis=1&amp;pid=8d07c512a&amp;color=0,0,0&amp;vtp=1&amp;vaab=1&amp;bt=1&amp;bbb=1&amp;hb=1"/>
          <p:cNvSpPr/>
          <p:nvPr/>
        </p:nvSpPr>
        <p:spPr>
          <a:xfrm>
            <a:off x="539496" y="69163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（2）解决问题后，小夏设计并连接了如图B30-21甲所示的部分电路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笔画线代替导线将图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B30-21甲的电路连接完整（要求：导线不可交叉）。</a:t>
            </a:r>
            <a:endParaRPr lang="en-US" altLang="zh-CN" sz="2800" spc="-100" dirty="0"/>
          </a:p>
        </p:txBody>
      </p:sp>
      <p:pic>
        <p:nvPicPr>
          <p:cNvPr id="3" name="QO_6_BD.669_2#23ed32f12?iti=248&amp;htil=63&amp;vcp=1&amp;vis=1&amp;pid=8d07c51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6157" y="2121336"/>
            <a:ext cx="3965649" cy="334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69_3#23ed32f12?iti=248&amp;htil=63&amp;vcp=1&amp;vis=1&amp;pid=8d07c512a&amp;color=0,0,0&amp;vtp=1&amp;vaab=1&amp;bbb=1"/>
          <p:cNvSpPr/>
          <p:nvPr/>
        </p:nvSpPr>
        <p:spPr>
          <a:xfrm>
            <a:off x="2517300" y="558032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图B30-21</a:t>
            </a:r>
            <a:endParaRPr lang="en-US" altLang="zh-CN" sz="2800" dirty="0"/>
          </a:p>
        </p:txBody>
      </p:sp>
      <p:sp>
        <p:nvSpPr>
          <p:cNvPr id="5" name="QO_7_AN.1_1#23ed32f12?htil=63&amp;vcp=1&amp;vis=1&amp;pid=8d07c512a&amp;color=0,0,0&amp;vtp=1&amp;vaab=1&amp;bt=1&amp;bbb=1"/>
          <p:cNvSpPr/>
          <p:nvPr/>
        </p:nvSpPr>
        <p:spPr>
          <a:xfrm>
            <a:off x="6080760" y="196684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如答图B30-5所示</a:t>
            </a:r>
            <a:endParaRPr lang="en-US" altLang="zh-CN" sz="2800" dirty="0"/>
          </a:p>
        </p:txBody>
      </p:sp>
      <p:pic>
        <p:nvPicPr>
          <p:cNvPr id="6" name="QO_7_AN.1_1#23ed32f12?iti=249&amp;htil=63&amp;vcp=1&amp;vis=1&amp;pid=8d07c512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79419" y="2647497"/>
            <a:ext cx="3382661" cy="280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23ed32f12?iti=249&amp;htil=63&amp;vcp=1&amp;vis=1&amp;pid=8d07c512a&amp;color=0,0,0&amp;vtp=1&amp;vaab=1&amp;bbb=1"/>
          <p:cNvSpPr/>
          <p:nvPr/>
        </p:nvSpPr>
        <p:spPr>
          <a:xfrm>
            <a:off x="7430169" y="5580325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答图B30-5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BD.671_3#f35a65193?htil=64&amp;vcp=1&amp;vis=1&amp;pid=8d07c512a&amp;color=0,0,0&amp;vtp=1&amp;vaab=1&amp;bt=1&amp;bbb=1&amp;hb=1"/>
          <p:cNvSpPr/>
          <p:nvPr/>
        </p:nvSpPr>
        <p:spPr>
          <a:xfrm>
            <a:off x="539496" y="903478"/>
            <a:ext cx="61081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（3）闭合开关前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，应将滑动变阻器的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滑片调至最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选填“左”或“右”）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此时，滑动变阻器的作用是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f35a65193.blank?vcp=1&amp;vis=1&amp;pid=8d07c512a&amp;color=0,0,0&amp;vpa=178&amp;vtp=1&amp;vaab=1"/>
          <p:cNvSpPr/>
          <p:nvPr/>
        </p:nvSpPr>
        <p:spPr>
          <a:xfrm>
            <a:off x="2327814" y="152069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6" name="QB_7_AN.2_1#f35a65193.blank?vcp=1&amp;vis=1&amp;pid=8d07c512a&amp;color=0,0,0&amp;vpa=179&amp;vtp=1&amp;vaab=1&amp;bbb=1"/>
          <p:cNvSpPr/>
          <p:nvPr/>
        </p:nvSpPr>
        <p:spPr>
          <a:xfrm>
            <a:off x="4817015" y="2147443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保护电路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674_1#4b6446c63?htil=64&amp;vcp=1&amp;vis=1&amp;pid=8d07c512a&amp;color=0,0,0&amp;vtp=1&amp;vaab=1&amp;bbb=1&amp;hb=1"/>
              <p:cNvSpPr/>
              <p:nvPr/>
            </p:nvSpPr>
            <p:spPr>
              <a:xfrm>
                <a:off x="539496" y="2827210"/>
                <a:ext cx="610819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（4）检查电路连接无误，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在实验的过程中，电压表示数突然接近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，电流表示数几乎为0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。若电路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中只有一处故障，则发生的故障可能是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674_1#4b6446c63?htil=64&amp;vcp=1&amp;vis=1&amp;pid=8d07c512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7210"/>
                <a:ext cx="6108192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6" t="-6" r="-584" b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675_1#4b6446c63.blank?vcp=1&amp;vis=1&amp;pid=8d07c512a&amp;color=0,0,0&amp;vpa=180&amp;vtp=1&amp;vaab=1&amp;bbb=1"/>
          <p:cNvSpPr/>
          <p:nvPr/>
        </p:nvSpPr>
        <p:spPr>
          <a:xfrm>
            <a:off x="2209641" y="53665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</a:t>
            </a:r>
            <a:endParaRPr lang="en-US" altLang="zh-CN" sz="2800" dirty="0"/>
          </a:p>
        </p:txBody>
      </p:sp>
      <p:pic>
        <p:nvPicPr>
          <p:cNvPr id="9" name="QO_7_AN.1_1#23ed32f12?iti=249&amp;htil=63&amp;vcp=1&amp;vis=1&amp;pid=8d07c512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63410" y="1447165"/>
            <a:ext cx="4724400" cy="391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76_1#3e53603e4?iti=251&amp;htil=65&amp;vcp=1&amp;vis=1&amp;pid=8d07c51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255" y="713105"/>
            <a:ext cx="5273675" cy="444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76_2#3e53603e4?iti=251&amp;htil=65&amp;vcp=1&amp;vis=1&amp;pid=8d07c512a&amp;color=0,0,0&amp;vtp=1&amp;vaab=1&amp;bbb=1"/>
          <p:cNvSpPr/>
          <p:nvPr/>
        </p:nvSpPr>
        <p:spPr>
          <a:xfrm>
            <a:off x="8442611" y="528926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76_3#3e53603e4?htil=65&amp;vcp=1&amp;vis=1&amp;pid=8d07c512a&amp;color=0,0,0&amp;vtp=1&amp;vaab=1&amp;bt=1&amp;bbb=1&amp;hb=1"/>
              <p:cNvSpPr/>
              <p:nvPr/>
            </p:nvSpPr>
            <p:spPr>
              <a:xfrm>
                <a:off x="539496" y="1001744"/>
                <a:ext cx="610819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（5）排除故障后，小夏继续进行实验，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时，读出如图B30-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21丙所示的电流表示数，并计算定值电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阻的阻值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小夏认为实验已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经完成，小民则认为仅这样就得出定值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电阻的阻值不够可靠，原因是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676_3#3e53603e4?htil=65&amp;vcp=1&amp;vis=1&amp;pid=8d07c512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1744"/>
                <a:ext cx="610819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6" t="-8" r="-3495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677_1#3e53603e4.blank?vcp=1&amp;vis=1&amp;pid=8d07c512a&amp;color=0,0,0&amp;vpa=181&amp;vtp=1&amp;vaab=1&amp;bbb=1"/>
          <p:cNvSpPr/>
          <p:nvPr/>
        </p:nvSpPr>
        <p:spPr>
          <a:xfrm>
            <a:off x="2573560" y="291436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/>
          </a:p>
        </p:txBody>
      </p:sp>
      <p:sp>
        <p:nvSpPr>
          <p:cNvPr id="6" name="QB_7_AN.678_1#3e53603e4.blank?vcp=1&amp;vis=1&amp;pid=8d07c512a&amp;color=0,0,0&amp;vpa=182&amp;vtp=1&amp;vaab=1&amp;bbb=1&amp;hb=1"/>
          <p:cNvSpPr/>
          <p:nvPr/>
        </p:nvSpPr>
        <p:spPr>
          <a:xfrm>
            <a:off x="539496" y="4209764"/>
            <a:ext cx="610819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没有多次测量取平均值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，减小误差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679_1#c573a8f46?sp=1&amp;vcp=1&amp;vis=1&amp;pid=ece16ebc4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（2024·黑龙江绥化·中考）在“测量小灯泡的电功率”实验中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，选用的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小灯泡上标有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”字样，额定电流约为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验电路如图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B30-22甲所示。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679_1#c573a8f46?sp=1&amp;vcp=1&amp;vis=1&amp;pid=ece16ebc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679_2#c573a8f46?iti=252&amp;vcp=1&amp;vis=1&amp;pid=ece16ebc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6113" y="2532044"/>
            <a:ext cx="6125871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79_3#c573a8f46?iti=252&amp;vcp=1&amp;vis=1&amp;pid=ece16ebc4&amp;color=0,0,0&amp;vtp=1&amp;vaab=1&amp;bbb=1"/>
          <p:cNvSpPr/>
          <p:nvPr/>
        </p:nvSpPr>
        <p:spPr>
          <a:xfrm>
            <a:off x="5347367" y="57303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80_1#257d71975?vcp=1&amp;vis=1&amp;pid=c573a8f46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（1）请用笔画线代替导线，将图甲中电路连接完整。（导线不允许交叉）</a:t>
            </a:r>
            <a:endParaRPr lang="en-US" altLang="zh-CN" sz="2800" spc="-50" dirty="0"/>
          </a:p>
        </p:txBody>
      </p:sp>
      <p:pic>
        <p:nvPicPr>
          <p:cNvPr id="3" name="QO_6_BD.681_1#c573a8f46?iti=253&amp;vcp=1&amp;vis=1&amp;pid=c573a8f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4635" y="1157605"/>
            <a:ext cx="5918835" cy="297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81_2#c573a8f46?iti=253&amp;vcp=1&amp;vis=1&amp;pid=c573a8f46&amp;color=0,0,0&amp;vtp=1&amp;vaab=1&amp;bbb=1"/>
          <p:cNvSpPr/>
          <p:nvPr/>
        </p:nvSpPr>
        <p:spPr>
          <a:xfrm>
            <a:off x="5347367" y="3915264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682_1#3b02cc53d?vcp=1&amp;vis=1&amp;pid=c573a8f46&amp;color=0,0,0&amp;vtp=1&amp;vaab=1&amp;bbb=1&amp;hb=1"/>
              <p:cNvSpPr/>
              <p:nvPr/>
            </p:nvSpPr>
            <p:spPr>
              <a:xfrm>
                <a:off x="539496" y="4395896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（2）现有规格为A“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”、B“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”和C“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的三个滑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动变阻器可供选择，应选择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选填字母）滑动变阻器接入电路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才能顺利进行实验。实验中滑动变阻器的作用是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和调节小灯泡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两端的电压及通过的电流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682_1#3b02cc53d?vcp=1&amp;vis=1&amp;pid=c573a8f4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5896"/>
                <a:ext cx="11109960" cy="2030032"/>
              </a:xfrm>
              <a:prstGeom prst="rect">
                <a:avLst/>
              </a:prstGeom>
              <a:blipFill rotWithShape="1">
                <a:blip r:embed="rId4"/>
                <a:stretch>
                  <a:fillRect l="-3" t="-21" r="-642" b="-2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83_1#6909f393a?vcp=1&amp;vis=1&amp;pid=c573a8f46&amp;color=0,0,0&amp;vtp=1&amp;vaab=1&amp;bt=1&amp;bbb=1&amp;hb=1"/>
              <p:cNvSpPr/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（3）电路连接完成后，闭合开关，发现小灯泡发光很暗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，这时眼睛应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该看着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（选填“电流表”或“电压表”）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移动滑动变阻器的滑片，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当小灯泡正常发光时电流表的示数如图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B30-22乙所示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，则小灯泡的额定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功率为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83_1#6909f393a?vcp=1&amp;vis=1&amp;pid=c573a8f4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1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684_1#c573a8f46?iti=254&amp;vcp=1&amp;vis=1&amp;pid=c573a8f4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14794" y="2697144"/>
            <a:ext cx="6168508" cy="310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84_2#c573a8f46?iti=254&amp;vcp=1&amp;vis=1&amp;pid=c573a8f46&amp;color=0,0,0&amp;vtp=1&amp;vaab=1&amp;bbb=1"/>
          <p:cNvSpPr/>
          <p:nvPr/>
        </p:nvSpPr>
        <p:spPr>
          <a:xfrm>
            <a:off x="5347367" y="592796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5_1#b1d84332f?vcp=1&amp;vis=1&amp;pid=c573a8f46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（4）实验中改变小灯泡两端的电压，多次测量的目的是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686_1#c573a8f46?iti=255&amp;vcp=1&amp;vis=1&amp;pid=c573a8f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6011" y="1136632"/>
            <a:ext cx="5516930" cy="277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86_2#c573a8f46?iti=255&amp;vcp=1&amp;vis=1&amp;pid=c573a8f46&amp;color=0,0,0&amp;vtp=1&amp;vaab=1&amp;bbb=1"/>
          <p:cNvSpPr/>
          <p:nvPr/>
        </p:nvSpPr>
        <p:spPr>
          <a:xfrm>
            <a:off x="5347367" y="3898763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图B30-22</a:t>
            </a:r>
            <a:endParaRPr lang="en-US" altLang="zh-CN" sz="2800" dirty="0"/>
          </a:p>
        </p:txBody>
      </p:sp>
      <p:sp>
        <p:nvSpPr>
          <p:cNvPr id="5" name="QB_7_BD.687_1#086137317?vcp=1&amp;vis=1&amp;pid=c573a8f46&amp;color=0,0,0&amp;vtp=1&amp;vaab=1&amp;bbb=1&amp;hb=1"/>
          <p:cNvSpPr/>
          <p:nvPr/>
        </p:nvSpPr>
        <p:spPr>
          <a:xfrm>
            <a:off x="539496" y="4404395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（5）测得小灯泡的额定功率后，把小灯泡两端的电压调为额定电压的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一半，发现测得的功率大于其额定功率的四分之一。请对该现象加以分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析：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88_1#257d71975?vcp=1&amp;vis=1&amp;pid=c573a8f4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（1）请用笔画线代替导线，将图甲中电路连接完整。（导线不允许交叉）</a:t>
            </a:r>
            <a:endParaRPr lang="en-US" altLang="zh-CN" sz="2800" spc="-50" dirty="0"/>
          </a:p>
        </p:txBody>
      </p:sp>
      <p:pic>
        <p:nvPicPr>
          <p:cNvPr id="3" name="QO_6_BD.688_2#257d71975?iti=256&amp;htil=66&amp;vcp=1&amp;vis=1&amp;pid=c573a8f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776" y="2796776"/>
            <a:ext cx="555040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88_3#257d71975?iti=256&amp;htil=66&amp;vcp=1&amp;vis=1&amp;pid=c573a8f46&amp;color=0,0,0&amp;vtp=1&amp;vaab=1&amp;bbb=1"/>
          <p:cNvSpPr/>
          <p:nvPr/>
        </p:nvSpPr>
        <p:spPr>
          <a:xfrm>
            <a:off x="2517299" y="566697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图B30-22</a:t>
            </a:r>
            <a:endParaRPr lang="en-US" altLang="zh-CN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6080760" y="1174287"/>
            <a:ext cx="5559552" cy="5488369"/>
            <a:chOff x="6080760" y="1174287"/>
            <a:chExt cx="5559552" cy="5488369"/>
          </a:xfrm>
        </p:grpSpPr>
        <p:sp>
          <p:nvSpPr>
            <p:cNvPr id="5" name="QO_7_AN.1_1#257d71975?htil=66&amp;vcp=1&amp;vis=1&amp;pid=c573a8f46&amp;color=0,0,0&amp;vtp=1&amp;vaab=1&amp;bbb=1"/>
            <p:cNvSpPr/>
            <p:nvPr/>
          </p:nvSpPr>
          <p:spPr>
            <a:xfrm>
              <a:off x="6080760" y="1174287"/>
              <a:ext cx="5559552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如答图B30-6所示</a:t>
              </a:r>
              <a:endParaRPr lang="en-US" altLang="zh-CN" sz="2800" dirty="0"/>
            </a:p>
          </p:txBody>
        </p:sp>
        <p:pic>
          <p:nvPicPr>
            <p:cNvPr id="6" name="QO_7_AN.1_1#257d71975?iti=257&amp;htil=66&amp;vcp=1&amp;vis=1&amp;pid=c573a8f46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212262" y="1794174"/>
              <a:ext cx="4151376" cy="3685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7_AN.1_1#257d71975?iti=257&amp;htil=66&amp;vcp=1&amp;vis=1&amp;pid=c573a8f46&amp;color=0,0,0&amp;vtp=1&amp;vaab=1&amp;bbb=1"/>
            <p:cNvSpPr/>
            <p:nvPr/>
          </p:nvSpPr>
          <p:spPr>
            <a:xfrm>
              <a:off x="7334155" y="5666976"/>
              <a:ext cx="16811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答图B30-6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90_1#3b02cc53d?vcp=1&amp;vis=1&amp;pid=c573a8f46&amp;color=0,0,0&amp;vtp=1&amp;vaab=1&amp;bt=1&amp;bbb=1&amp;hb=1"/>
              <p:cNvSpPr/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（2）现有规格为A“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”、B“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”和C“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的三个滑动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变阻器可供选择，应选择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选填字母）滑动变阻器接入电路才能顺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利进行实验。实验中滑动变阻器的作用是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和调节小灯泡两端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的电压及通过的电流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90_1#3b02cc53d?vcp=1&amp;vis=1&amp;pid=c573a8f4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3843" b="-1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691_1#3b02cc53d.blank?vcp=1&amp;vis=1&amp;pid=c573a8f46&amp;color=0,0,0&amp;vpa=183&amp;vtp=1&amp;vaab=1"/>
          <p:cNvSpPr/>
          <p:nvPr/>
        </p:nvSpPr>
        <p:spPr>
          <a:xfrm>
            <a:off x="4436015" y="1045636"/>
            <a:ext cx="495300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B_7_AN.693_1#3b02cc53d.blank?vcp=1&amp;vis=1&amp;pid=c573a8f46&amp;color=0,0,0&amp;vpa=184&amp;vtp=1&amp;vaab=1&amp;bbb=1"/>
          <p:cNvSpPr/>
          <p:nvPr/>
        </p:nvSpPr>
        <p:spPr>
          <a:xfrm>
            <a:off x="6950614" y="1566336"/>
            <a:ext cx="16811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保护电路</a:t>
            </a:r>
            <a:endParaRPr lang="en-US" altLang="zh-CN" sz="2800" dirty="0"/>
          </a:p>
        </p:txBody>
      </p:sp>
      <p:pic>
        <p:nvPicPr>
          <p:cNvPr id="5" name="QO_6_BD.692_1#3b02cc53d?iti=258&amp;vcp=1&amp;vis=1&amp;pid=c573a8f4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2174" y="2693588"/>
            <a:ext cx="6193748" cy="311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92_2#3b02cc53d?iti=258&amp;vcp=1&amp;vis=1&amp;pid=c573a8f46&amp;color=0,0,0&amp;vtp=1&amp;vaab=1&amp;bbb=1"/>
          <p:cNvSpPr/>
          <p:nvPr/>
        </p:nvSpPr>
        <p:spPr>
          <a:xfrm>
            <a:off x="5347367" y="5937104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图B30-22</a:t>
            </a:r>
            <a:endParaRPr lang="en-US" altLang="zh-CN" sz="2800" dirty="0"/>
          </a:p>
        </p:txBody>
      </p:sp>
      <p:sp>
        <p:nvSpPr>
          <p:cNvPr id="7" name="任意多边形 6"/>
          <p:cNvSpPr/>
          <p:nvPr/>
        </p:nvSpPr>
        <p:spPr>
          <a:xfrm>
            <a:off x="4839970" y="3219450"/>
            <a:ext cx="298450" cy="1139825"/>
          </a:xfrm>
          <a:custGeom>
            <a:avLst/>
            <a:gdLst>
              <a:gd name="connisteX0" fmla="*/ 0 w 298195"/>
              <a:gd name="connsiteY0" fmla="*/ 0 h 1139825"/>
              <a:gd name="connisteX1" fmla="*/ 288925 w 298195"/>
              <a:gd name="connsiteY1" fmla="*/ 433070 h 1139825"/>
              <a:gd name="connisteX2" fmla="*/ 201930 w 298195"/>
              <a:gd name="connsiteY2" fmla="*/ 1139825 h 11398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98196" h="1139825">
                <a:moveTo>
                  <a:pt x="0" y="0"/>
                </a:moveTo>
                <a:cubicBezTo>
                  <a:pt x="59690" y="72390"/>
                  <a:pt x="248285" y="205105"/>
                  <a:pt x="288925" y="433070"/>
                </a:cubicBezTo>
                <a:cubicBezTo>
                  <a:pt x="329565" y="661035"/>
                  <a:pt x="224790" y="1007110"/>
                  <a:pt x="201930" y="1139825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94_1#6909f393a?vcp=1&amp;vis=1&amp;pid=c573a8f46&amp;color=0,0,0&amp;vtp=1&amp;vaab=1&amp;bt=1&amp;bbb=1&amp;hb=1"/>
              <p:cNvSpPr/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（3）电路连接完成后，闭合开关，发现小灯泡发光很暗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，这时眼睛应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该看着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选填“电流表”或“电压表”）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移动滑动变阻器的滑片，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当小灯泡正常发光时电流表的示数如图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B30-22乙所示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，则小灯泡的额定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694_1#6909f393a?vcp=1&amp;vis=1&amp;pid=c573a8f4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1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695_1#6909f393a.blank?vcp=1&amp;vis=1&amp;pid=c573a8f46&amp;color=0,0,0&amp;vpa=185&amp;vtp=1&amp;vaab=1&amp;bbb=1"/>
          <p:cNvSpPr/>
          <p:nvPr/>
        </p:nvSpPr>
        <p:spPr>
          <a:xfrm>
            <a:off x="1616614" y="1045636"/>
            <a:ext cx="13255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</a:t>
            </a:r>
            <a:endParaRPr lang="en-US" altLang="zh-CN" sz="2800" dirty="0"/>
          </a:p>
        </p:txBody>
      </p:sp>
      <p:sp>
        <p:nvSpPr>
          <p:cNvPr id="4" name="QB_7_AN.697_1#6909f393a.blank?vcp=1&amp;vis=1&amp;pid=c573a8f46&amp;color=0,0,0&amp;vpa=186&amp;vtp=1&amp;vaab=1&amp;bbb=1"/>
          <p:cNvSpPr/>
          <p:nvPr/>
        </p:nvSpPr>
        <p:spPr>
          <a:xfrm>
            <a:off x="1578514" y="2075352"/>
            <a:ext cx="8810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0.65</a:t>
            </a:r>
            <a:endParaRPr lang="en-US" altLang="zh-CN" sz="2800" dirty="0"/>
          </a:p>
        </p:txBody>
      </p:sp>
      <p:pic>
        <p:nvPicPr>
          <p:cNvPr id="5" name="QO_6_BD.696_1#6909f393a?iti=259&amp;vcp=1&amp;vis=1&amp;pid=c573a8f4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5724" y="2697144"/>
            <a:ext cx="6168508" cy="310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696_2#6909f393a?iti=259&amp;vcp=1&amp;vis=1&amp;pid=c573a8f46&amp;color=0,0,0&amp;vtp=1&amp;vaab=1&amp;bbb=1"/>
          <p:cNvSpPr/>
          <p:nvPr/>
        </p:nvSpPr>
        <p:spPr>
          <a:xfrm>
            <a:off x="7764177" y="575270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图B30-22</a:t>
            </a:r>
            <a:endParaRPr lang="en-US" altLang="zh-CN" sz="2800" dirty="0"/>
          </a:p>
        </p:txBody>
      </p:sp>
      <p:sp>
        <p:nvSpPr>
          <p:cNvPr id="9" name="任意多边形 8"/>
          <p:cNvSpPr/>
          <p:nvPr/>
        </p:nvSpPr>
        <p:spPr>
          <a:xfrm>
            <a:off x="7200900" y="3219450"/>
            <a:ext cx="298450" cy="1139825"/>
          </a:xfrm>
          <a:custGeom>
            <a:avLst/>
            <a:gdLst>
              <a:gd name="connisteX0" fmla="*/ 0 w 298195"/>
              <a:gd name="connsiteY0" fmla="*/ 0 h 1139825"/>
              <a:gd name="connisteX1" fmla="*/ 288925 w 298195"/>
              <a:gd name="connsiteY1" fmla="*/ 433070 h 1139825"/>
              <a:gd name="connisteX2" fmla="*/ 201930 w 298195"/>
              <a:gd name="connsiteY2" fmla="*/ 1139825 h 11398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98196" h="1139825">
                <a:moveTo>
                  <a:pt x="0" y="0"/>
                </a:moveTo>
                <a:cubicBezTo>
                  <a:pt x="59690" y="72390"/>
                  <a:pt x="248285" y="205105"/>
                  <a:pt x="288925" y="433070"/>
                </a:cubicBezTo>
                <a:cubicBezTo>
                  <a:pt x="329565" y="661035"/>
                  <a:pt x="224790" y="1007110"/>
                  <a:pt x="201930" y="1139825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B_7_BD.698_1#b1d84332f?vcp=1&amp;vis=1&amp;pid=c573a8f46&amp;color=0,0,0&amp;vtp=1&amp;vaab=1&amp;bt=1&amp;bbb=1"/>
          <p:cNvSpPr/>
          <p:nvPr/>
        </p:nvSpPr>
        <p:spPr>
          <a:xfrm>
            <a:off x="441960" y="2558415"/>
            <a:ext cx="4659630" cy="5537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4）实验中改变小灯泡两端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的电压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，多次测量的目的是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11" name="QB_7_AN.699_1#b1d84332f.blank?vcp=1&amp;vis=1&amp;pid=c573a8f46&amp;color=0,0,0&amp;vpa=187&amp;vtp=1&amp;vaab=1&amp;bbb=1"/>
          <p:cNvSpPr/>
          <p:nvPr/>
        </p:nvSpPr>
        <p:spPr>
          <a:xfrm>
            <a:off x="441864" y="3721989"/>
            <a:ext cx="2347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寻找普遍规律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5_1#7102f1024?sp=1&amp;vcp=1&amp;vis=1&amp;pid=1362e3ca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（1）将一台能正常使用的托盘天平放在水平桌面上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，指针的位置如图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甲所示，向左调节平衡螺母，但始终未能将天平调平衡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45_2#7102f1024?iti=17&amp;vcp=1&amp;vis=1&amp;pid=1362e3c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6061" y="2450478"/>
            <a:ext cx="5965903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45_3#7102f1024?iti=17&amp;vcp=1&amp;vis=1&amp;pid=1362e3ca2&amp;color=0,0,0&amp;vtp=1&amp;vaab=1&amp;bbb=1"/>
          <p:cNvSpPr/>
          <p:nvPr/>
        </p:nvSpPr>
        <p:spPr>
          <a:xfrm>
            <a:off x="7989926" y="5234435"/>
            <a:ext cx="1089025" cy="57469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  <p:sp>
        <p:nvSpPr>
          <p:cNvPr id="5" name="QB_6_AN.46_1#7102f1024.blank?vcp=1&amp;vis=1&amp;pid=1362e3ca2&amp;color=0,0,0&amp;vpa=11&amp;vtp=1&amp;vaab=1&amp;bbb=1"/>
          <p:cNvSpPr/>
          <p:nvPr/>
        </p:nvSpPr>
        <p:spPr>
          <a:xfrm>
            <a:off x="549815" y="1798365"/>
            <a:ext cx="6303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游码未移到称量标尺左端的零刻度线上</a:t>
            </a:r>
            <a:endParaRPr lang="en-US" altLang="zh-CN" sz="2800" dirty="0"/>
          </a:p>
        </p:txBody>
      </p:sp>
      <p:sp>
        <p:nvSpPr>
          <p:cNvPr id="6" name="QB_6_AS.1_1#7102f1024?vcp=1&amp;vis=1&amp;pid=1362e3ca2&amp;color=0,0,0&amp;vtp=1&amp;vaab=1&amp;bt=1&amp;bbb=1&amp;hb=1"/>
          <p:cNvSpPr/>
          <p:nvPr/>
        </p:nvSpPr>
        <p:spPr>
          <a:xfrm>
            <a:off x="258838" y="239904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在调节天平平衡时，应先将游码移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至标尺的零刻线处，再调节平衡螺母；题图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甲中，指针偏向分度盘的右侧，说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明左侧高，应向左调节平衡螺母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但始终未能将天平调平衡，说明天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平的横梁已经不平衡了，即游码未移到称量标尺左端的零刻度线上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00_1#086137317?vcp=1&amp;vis=1&amp;pid=c573a8f46&amp;color=0,0,0&amp;vtp=1&amp;vaab=1&amp;bt=1&amp;bbb=1&amp;hb=1&amp;hltap=1"/>
          <p:cNvSpPr/>
          <p:nvPr/>
        </p:nvSpPr>
        <p:spPr>
          <a:xfrm>
            <a:off x="539496" y="1380744"/>
            <a:ext cx="11109960" cy="3858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（5）测得小灯泡的额定功率后，把小灯泡两端的电压调为额定电压的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一半，发现测得的功率大于其额定功率的四分之一。请对该现象加以分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析：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700_1#086137317?vcp=1&amp;vis=1&amp;pid=c573a8f46&amp;color=0,0,0&amp;vtp=1&amp;vaab=1&amp;bt=1&amp;bbb=1&amp;hb=1&amp;hla=1"/>
              <p:cNvSpPr/>
              <p:nvPr/>
            </p:nvSpPr>
            <p:spPr>
              <a:xfrm>
                <a:off x="539496" y="2633233"/>
                <a:ext cx="11109960" cy="25158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可知，若灯丝电阻不变，实际电压为额定电压的一半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时，实际功率恰好等于额定功率的四分之一；当实际电压低于额定电压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时，灯丝温度降低，电阻减小，所以此时实际功率大于额定功率的四分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700_1#086137317?vcp=1&amp;vis=1&amp;pid=c573a8f46&amp;color=0,0,0&amp;vtp=1&amp;vaab=1&amp;bt=1&amp;bbb=1&amp;hb=1&amp;hla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3233"/>
                <a:ext cx="11109960" cy="2515807"/>
              </a:xfrm>
              <a:prstGeom prst="rect">
                <a:avLst/>
              </a:prstGeom>
              <a:blipFill rotWithShape="1">
                <a:blip r:embed="rId3"/>
                <a:stretch>
                  <a:fillRect l="-3" t="-1762" r="-111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07_1#5cdd2db58?iti=263&amp;htil=68&amp;vcp=1&amp;vis=1&amp;pid=df475f51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182" y="512555"/>
            <a:ext cx="5458968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07_2#5cdd2db58?iti=263&amp;htil=68&amp;vcp=1&amp;vis=1&amp;pid=df475f511&amp;color=0,0,0&amp;vtp=1&amp;vaab=1&amp;bbb=1"/>
          <p:cNvSpPr/>
          <p:nvPr/>
        </p:nvSpPr>
        <p:spPr>
          <a:xfrm>
            <a:off x="8179063" y="2390568"/>
            <a:ext cx="1503362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图B30-23</a:t>
            </a:r>
            <a:endParaRPr lang="en-US" altLang="zh-CN" sz="2800" dirty="0"/>
          </a:p>
        </p:txBody>
      </p:sp>
      <p:sp>
        <p:nvSpPr>
          <p:cNvPr id="4" name="QB_7_BD.707_3#5cdd2db58?htil=68&amp;vcp=1&amp;vis=1&amp;pid=df475f511&amp;color=0,0,0&amp;vtp=1&amp;vaab=1&amp;bt=1&amp;bbb=1&amp;hb=1&amp;hs=1"/>
          <p:cNvSpPr/>
          <p:nvPr/>
        </p:nvSpPr>
        <p:spPr>
          <a:xfrm>
            <a:off x="489703" y="1571989"/>
            <a:ext cx="5559552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（1）根据图B30-23甲、乙可知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流的磁场方向与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5cdd2db58.blank?vcp=1&amp;vis=1&amp;pid=df475f511&amp;color=0,0,0&amp;vpa=188&amp;vtp=1&amp;vaab=1&amp;bbb=1"/>
          <p:cNvSpPr/>
          <p:nvPr/>
        </p:nvSpPr>
        <p:spPr>
          <a:xfrm>
            <a:off x="2989221" y="2114534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</a:t>
            </a:r>
            <a:endParaRPr lang="en-US" altLang="zh-CN" sz="2800" dirty="0"/>
          </a:p>
        </p:txBody>
      </p:sp>
      <p:sp>
        <p:nvSpPr>
          <p:cNvPr id="6" name="QB_7_BD.709_1#70b4900ed?htil=68&amp;vcp=1&amp;vis=1&amp;pid=df475f511&amp;color=0,0,0&amp;vtp=1&amp;vaab=1&amp;bbb=1&amp;hb=1&amp;hs=1"/>
          <p:cNvSpPr/>
          <p:nvPr/>
        </p:nvSpPr>
        <p:spPr>
          <a:xfrm>
            <a:off x="489702" y="2747566"/>
            <a:ext cx="11511797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（2）根据图B30-23丙可知，通电螺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线管外部的磁场与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磁体的磁场相似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_1#70b4900ed.blank?vcp=1&amp;vis=1&amp;pid=df475f511&amp;color=0,0,0&amp;vpa=189&amp;vtp=1&amp;vaab=1&amp;bbb=1"/>
          <p:cNvSpPr/>
          <p:nvPr/>
        </p:nvSpPr>
        <p:spPr>
          <a:xfrm>
            <a:off x="3344822" y="3310113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条形</a:t>
            </a:r>
            <a:endParaRPr lang="en-US" altLang="zh-CN" sz="2800" dirty="0"/>
          </a:p>
        </p:txBody>
      </p:sp>
      <p:sp>
        <p:nvSpPr>
          <p:cNvPr id="8" name="QO_7_BD.711_1#a3905c822?vcp=1&amp;vis=1&amp;pid=df475f511&amp;color=0,0,0&amp;vtp=1&amp;vaab=1&amp;bbb=1&amp;hs=1"/>
          <p:cNvSpPr/>
          <p:nvPr/>
        </p:nvSpPr>
        <p:spPr>
          <a:xfrm>
            <a:off x="494275" y="3987122"/>
            <a:ext cx="11109960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（3）根据图B30-23丙中小磁针的指向，标出电源的正、负极。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7_AN.3_1#a3905c822?vcp=1&amp;vis=1&amp;pid=df475f511&amp;color=0,0,0&amp;vtp=1&amp;vaab=1&amp;bbb=1&amp;hs=1"/>
              <p:cNvSpPr/>
              <p:nvPr/>
            </p:nvSpPr>
            <p:spPr>
              <a:xfrm>
                <a:off x="7394291" y="3367344"/>
                <a:ext cx="4071641" cy="515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提示：电源右端为“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7_AN.3_1#a3905c822?vcp=1&amp;vis=1&amp;pid=df475f51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4291" y="3367344"/>
                <a:ext cx="4071641" cy="515557"/>
              </a:xfrm>
              <a:prstGeom prst="rect">
                <a:avLst/>
              </a:prstGeom>
              <a:blipFill rotWithShape="1">
                <a:blip r:embed="rId4"/>
                <a:stretch>
                  <a:fillRect l="-9" t="-111" r="-3625" b="-10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BD.713_1#874390307?vcp=1&amp;vis=1&amp;pid=df475f511&amp;color=0,0,0&amp;vtp=1&amp;vaab=1&amp;bbb=1&amp;hs=1"/>
          <p:cNvSpPr/>
          <p:nvPr/>
        </p:nvSpPr>
        <p:spPr>
          <a:xfrm>
            <a:off x="470404" y="4490788"/>
            <a:ext cx="11109960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（4）根据图B30-23丁可知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，电磁铁磁性的强弱跟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（5）要使图B30-23丁中乙电磁铁的磁性增强，可以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4_1#874390307.blank?vcp=1&amp;vis=1&amp;pid=df475f511&amp;color=0,0,0&amp;vpa=190&amp;vtp=1&amp;vaab=1&amp;bbb=1"/>
          <p:cNvSpPr/>
          <p:nvPr/>
        </p:nvSpPr>
        <p:spPr>
          <a:xfrm>
            <a:off x="8126122" y="4456434"/>
            <a:ext cx="16811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线圈匝数</a:t>
            </a:r>
            <a:endParaRPr lang="en-US" altLang="zh-CN" sz="2800" dirty="0"/>
          </a:p>
        </p:txBody>
      </p:sp>
      <p:sp>
        <p:nvSpPr>
          <p:cNvPr id="13" name="QB_7_AN.716_1#874390307.blank?vcp=1&amp;vis=1&amp;pid=df475f511&amp;color=0,0,0&amp;vpa=191&amp;vtp=1&amp;vaab=1&amp;bbb=1&amp;hb=1"/>
          <p:cNvSpPr/>
          <p:nvPr/>
        </p:nvSpPr>
        <p:spPr>
          <a:xfrm>
            <a:off x="470404" y="5053335"/>
            <a:ext cx="11109960" cy="112496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39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将滑动变阻器的滑片向左移动</a:t>
            </a:r>
            <a:endParaRPr lang="en-US" altLang="zh-CN" sz="2800" dirty="0"/>
          </a:p>
        </p:txBody>
      </p:sp>
      <p:sp>
        <p:nvSpPr>
          <p:cNvPr id="14" name="C_5_BD#270783ac7?sp=1&amp;vcp=1&amp;pid=1d08ebcde&amp;color=68,178,231&amp;vtp=1&amp;vaab=1&amp;bt=1&amp;bbb=1"/>
          <p:cNvSpPr/>
          <p:nvPr/>
        </p:nvSpPr>
        <p:spPr>
          <a:xfrm>
            <a:off x="587766" y="333311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六、电磁实验探究题</a:t>
            </a:r>
            <a:endParaRPr lang="en-US" altLang="zh-CN" sz="3200" dirty="0"/>
          </a:p>
        </p:txBody>
      </p:sp>
      <p:sp>
        <p:nvSpPr>
          <p:cNvPr id="15" name="QO_6_BD.701_3#df475f511?htil=67&amp;sp=1&amp;vcp=1&amp;vis=1&amp;pid=270783ac7&amp;color=0,0,0&amp;vtp=1&amp;vaab=1&amp;bbb=1&amp;hs=1"/>
          <p:cNvSpPr/>
          <p:nvPr/>
        </p:nvSpPr>
        <p:spPr>
          <a:xfrm>
            <a:off x="587766" y="1054744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（2023·天津·中考）探究电生磁。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  <p:bldP spid="13" grpId="0" build="p" animBg="1"/>
    </p:bld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17_1#9e2cdd64a?iti=264&amp;htil=69&amp;vcp=1&amp;vis=1&amp;pid=270783ac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6980" y="1918430"/>
            <a:ext cx="329184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17_2#9e2cdd64a?iti=264&amp;htil=69&amp;vcp=1&amp;vis=1&amp;pid=270783ac7&amp;color=0,0,0&amp;vtp=1&amp;vaab=1&amp;bbb=1"/>
          <p:cNvSpPr/>
          <p:nvPr/>
        </p:nvSpPr>
        <p:spPr>
          <a:xfrm>
            <a:off x="9211219" y="408454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717_3#9e2cdd64a?htil=69&amp;sp=1&amp;vcp=1&amp;vis=1&amp;pid=270783ac7&amp;color=0,0,0&amp;vtp=1&amp;vaab=1&amp;bt=1&amp;bbb=1&amp;hb=1"/>
              <p:cNvSpPr/>
              <p:nvPr/>
            </p:nvSpPr>
            <p:spPr>
              <a:xfrm>
                <a:off x="539496" y="1900142"/>
                <a:ext cx="772668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（2024·湖南长沙·中考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）为了探究什么情况下磁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可以生电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，小明按图B30-24将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棒放在蹄形磁体的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磁场中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，用导线将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棒的两端跟灵敏电流计连接。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4" name="QO_6_BD.717_3#9e2cdd64a?htil=69&amp;sp=1&amp;vcp=1&amp;vis=1&amp;pid=270783ac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0142"/>
                <a:ext cx="772668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5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718_1#569e6aa35?htil=69&amp;vcp=1&amp;vis=1&amp;pid=9e2cdd64a&amp;color=0,0,0&amp;vtp=1&amp;vaab=1&amp;bbb=1&amp;hb=1"/>
              <p:cNvSpPr/>
              <p:nvPr/>
            </p:nvSpPr>
            <p:spPr>
              <a:xfrm>
                <a:off x="539496" y="3750786"/>
                <a:ext cx="772668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（1）实验室备有铜棒、橡胶棒和玻璃棒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作为本实验中的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棒。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718_1#569e6aa35?htil=69&amp;vcp=1&amp;vis=1&amp;pid=9e2cdd64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0786"/>
                <a:ext cx="772668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40" r="-22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2_1#9e2cdd64a?iti=266&amp;vcp=1&amp;vis=1&amp;pid=9e2cdd64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3848" y="681400"/>
            <a:ext cx="2949043" cy="182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22_2#9e2cdd64a?iti=266&amp;vcp=1&amp;vis=1&amp;pid=9e2cdd64a&amp;color=0,0,0&amp;vtp=1&amp;vaab=1&amp;bbb=1"/>
          <p:cNvSpPr/>
          <p:nvPr/>
        </p:nvSpPr>
        <p:spPr>
          <a:xfrm>
            <a:off x="9725438" y="250816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图B30-24</a:t>
            </a:r>
            <a:endParaRPr lang="en-US" altLang="zh-CN" sz="2800" dirty="0"/>
          </a:p>
        </p:txBody>
      </p:sp>
      <p:sp>
        <p:nvSpPr>
          <p:cNvPr id="4" name="QB_8_BD.723_1#637be1f89?vcp=1&amp;vis=1&amp;pid=f910ddb57&amp;color=0,0,0&amp;vtp=1&amp;vaab=1&amp;bbb=1&amp;hb=1"/>
          <p:cNvSpPr/>
          <p:nvPr/>
        </p:nvSpPr>
        <p:spPr>
          <a:xfrm>
            <a:off x="539496" y="32167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①分析可得：闭合电路的一部分导体在磁场中做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中就产生感应电流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724_1#5d34823bd?vcp=1&amp;vis=1&amp;pid=f910ddb57&amp;color=0,0,0&amp;vtp=1&amp;vaab=1&amp;bbb=1&amp;hb=1"/>
          <p:cNvSpPr/>
          <p:nvPr/>
        </p:nvSpPr>
        <p:spPr>
          <a:xfrm>
            <a:off x="539496" y="44791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②灵敏电流计指针偏转的方向可以反映电路中的电流方向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。根据序号为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的两次实验现象可以提出问题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：感应电流的方向是否与导体运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动的方向有关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306070" y="300355"/>
                <a:ext cx="8808085" cy="13481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</a:t>
                </a:r>
                <a:r>
                  <a:rPr lang="en-US" altLang="zh-CN" sz="280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2）实验中记录了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棒运动情况与灵敏电流计指针偏转情况如下表所示。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070" y="300355"/>
                <a:ext cx="8808085" cy="134810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6735" y="1007110"/>
            <a:ext cx="5467350" cy="22098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5_1#569e6aa35?iti=267&amp;htil=70&amp;vcp=1&amp;vis=1&amp;pid=9e2cdd64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5789" y="2592609"/>
            <a:ext cx="329184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25_2#569e6aa35?iti=267&amp;htil=70&amp;vcp=1&amp;vis=1&amp;pid=9e2cdd64a&amp;color=0,0,0&amp;vtp=1&amp;vaab=1&amp;bbb=1"/>
          <p:cNvSpPr/>
          <p:nvPr/>
        </p:nvSpPr>
        <p:spPr>
          <a:xfrm>
            <a:off x="3702594" y="472894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725_3#569e6aa35?htil=70&amp;vcp=1&amp;vis=1&amp;pid=9e2cdd64a&amp;color=0,0,0&amp;vtp=1&amp;vaab=1&amp;bt=1&amp;bbb=1&amp;hb=1&amp;hs=1"/>
              <p:cNvSpPr/>
              <p:nvPr/>
            </p:nvSpPr>
            <p:spPr>
              <a:xfrm>
                <a:off x="590300" y="535336"/>
                <a:ext cx="772668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（1）实验室备有铜棒、橡胶棒和玻璃棒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作为本实验中的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棒。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725_3#569e6aa35?htil=70&amp;vcp=1&amp;vis=1&amp;pid=9e2cdd64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300" y="535336"/>
                <a:ext cx="772668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225" b="-5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569e6aa35.blank?vcp=1&amp;vis=1&amp;pid=9e2cdd64a&amp;color=0,0,0&amp;vpa=192&amp;vtp=1&amp;vaab=1&amp;bbb=1"/>
          <p:cNvSpPr/>
          <p:nvPr/>
        </p:nvSpPr>
        <p:spPr>
          <a:xfrm>
            <a:off x="1311819" y="113160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铜棒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2_1#9e2cdd64a?iti=266&amp;vcp=1&amp;vis=1&amp;pid=9e2cdd64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3848" y="681400"/>
            <a:ext cx="2949043" cy="182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22_2#9e2cdd64a?iti=266&amp;vcp=1&amp;vis=1&amp;pid=9e2cdd64a&amp;color=0,0,0&amp;vtp=1&amp;vaab=1&amp;bbb=1"/>
          <p:cNvSpPr/>
          <p:nvPr/>
        </p:nvSpPr>
        <p:spPr>
          <a:xfrm>
            <a:off x="9725438" y="250816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图B30-24</a:t>
            </a:r>
            <a:endParaRPr lang="en-US" altLang="zh-CN" sz="2800" dirty="0"/>
          </a:p>
        </p:txBody>
      </p:sp>
      <p:sp>
        <p:nvSpPr>
          <p:cNvPr id="4" name="QB_8_BD.723_1#637be1f89?vcp=1&amp;vis=1&amp;pid=f910ddb57&amp;color=0,0,0&amp;vtp=1&amp;vaab=1&amp;bbb=1&amp;hb=1"/>
          <p:cNvSpPr/>
          <p:nvPr/>
        </p:nvSpPr>
        <p:spPr>
          <a:xfrm>
            <a:off x="539496" y="32167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①分析可得：闭合电路的一部分导体在磁场中做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导体中就产生感应电流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724_1#5d34823bd?vcp=1&amp;vis=1&amp;pid=f910ddb57&amp;color=0,0,0&amp;vtp=1&amp;vaab=1&amp;bbb=1&amp;hb=1"/>
          <p:cNvSpPr/>
          <p:nvPr/>
        </p:nvSpPr>
        <p:spPr>
          <a:xfrm>
            <a:off x="539496" y="447914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②灵敏电流计指针偏转的方向可以反映电路中的电流方向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。根据序号为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的两次实验现象可以提出问题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：感应电流的方向是否与导体运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动的方向有关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/>
              <p:cNvSpPr txBox="1"/>
              <p:nvPr/>
            </p:nvSpPr>
            <p:spPr>
              <a:xfrm>
                <a:off x="306070" y="300355"/>
                <a:ext cx="8808085" cy="13481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</a:t>
                </a:r>
                <a:r>
                  <a:rPr lang="en-US" altLang="zh-CN" sz="280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2）实验中记录了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棒运动情况与灵敏电流计指针偏转情况如下表所示。</a:t>
                </a:r>
              </a:p>
            </p:txBody>
          </p:sp>
        </mc:Choice>
        <mc:Fallback xmlns=""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070" y="300355"/>
                <a:ext cx="8808085" cy="134810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6735" y="1007110"/>
            <a:ext cx="5467350" cy="2209800"/>
          </a:xfrm>
          <a:prstGeom prst="rect">
            <a:avLst/>
          </a:prstGeom>
        </p:spPr>
      </p:pic>
      <p:sp>
        <p:nvSpPr>
          <p:cNvPr id="8" name="QB_8_AN.1_1#637be1f89.blank?vcp=1&amp;vis=1&amp;pid=f910ddb57&amp;color=0,0,0&amp;vpa=193&amp;vtp=1&amp;vaab=1&amp;bbb=1"/>
          <p:cNvSpPr/>
          <p:nvPr/>
        </p:nvSpPr>
        <p:spPr>
          <a:xfrm>
            <a:off x="7993920" y="3187636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切割磁感线</a:t>
            </a:r>
            <a:endParaRPr lang="en-US" altLang="zh-CN" sz="2800" dirty="0"/>
          </a:p>
        </p:txBody>
      </p:sp>
      <p:sp>
        <p:nvSpPr>
          <p:cNvPr id="9" name="QB_8_AN.2_1#5d34823bd.blank?vcp=1&amp;vis=1&amp;pid=f910ddb57&amp;color=0,0,0&amp;vpa=194&amp;vtp=1&amp;vaab=1&amp;bbb=1"/>
          <p:cNvSpPr/>
          <p:nvPr/>
        </p:nvSpPr>
        <p:spPr>
          <a:xfrm>
            <a:off x="750475" y="51269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4、5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32_1#661cf3f33?iti=269&amp;htil=72&amp;vcp=1&amp;vis=1&amp;pid=270783ac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4475" y="1881981"/>
            <a:ext cx="306324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32_2#661cf3f33?iti=269&amp;htil=72&amp;vcp=1&amp;vis=1&amp;pid=270783ac7&amp;color=0,0,0&amp;vtp=1&amp;vaab=1&amp;bbb=1"/>
          <p:cNvSpPr/>
          <p:nvPr/>
        </p:nvSpPr>
        <p:spPr>
          <a:xfrm>
            <a:off x="9364414" y="353945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图B30-25</a:t>
            </a:r>
            <a:endParaRPr lang="en-US" altLang="zh-CN" sz="2800" dirty="0"/>
          </a:p>
        </p:txBody>
      </p:sp>
      <p:sp>
        <p:nvSpPr>
          <p:cNvPr id="4" name="QO_6_BD.732_3#661cf3f33?htil=72&amp;vcp=1&amp;vis=1&amp;pid=270783ac7&amp;color=0,0,0&amp;vtp=1&amp;vaab=1&amp;bt=1&amp;bbb=1&amp;hb=1&amp;hs=1"/>
          <p:cNvSpPr/>
          <p:nvPr/>
        </p:nvSpPr>
        <p:spPr>
          <a:xfrm>
            <a:off x="539496" y="1863693"/>
            <a:ext cx="7955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（2023·江苏镇江·中考）在探究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“电动机为什么会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”的实验中：</a:t>
            </a:r>
            <a:endParaRPr lang="en-US" altLang="zh-CN" sz="2800" dirty="0"/>
          </a:p>
        </p:txBody>
      </p:sp>
      <p:sp>
        <p:nvSpPr>
          <p:cNvPr id="5" name="QB_7_BD.733_1#b548ac3e0?htil=72&amp;vcp=1&amp;vis=1&amp;pid=661cf3f33&amp;color=0,0,0&amp;vtp=1&amp;vaab=1&amp;bbb=1&amp;hb=1&amp;hs=1"/>
          <p:cNvSpPr/>
          <p:nvPr/>
        </p:nvSpPr>
        <p:spPr>
          <a:xfrm>
            <a:off x="539496" y="3146710"/>
            <a:ext cx="7955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）首先想到的是磁体间发生相互作用是因为一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个磁体放在了另一个磁体的磁场中，那么通电导体</a:t>
            </a:r>
            <a:endParaRPr lang="en-US" altLang="zh-CN" sz="2800" dirty="0"/>
          </a:p>
        </p:txBody>
      </p:sp>
      <p:sp>
        <p:nvSpPr>
          <p:cNvPr id="6" name="QB_7_BD.733_1#b548ac3e0?htil=72&amp;vcp=1&amp;vis=1&amp;pid=661cf3f33&amp;color=0,0,0&amp;vtp=1&amp;vaab=1&amp;bbb=1&amp;hb=1&amp;hs=1"/>
          <p:cNvSpPr/>
          <p:nvPr/>
        </p:nvSpPr>
        <p:spPr>
          <a:xfrm>
            <a:off x="539995" y="441588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周围也存在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，磁体会对通电导体产生力的作用吗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34_1#409507e15?sp=1&amp;vcp=1&amp;vis=1&amp;pid=661cf3f33&amp;color=0,0,0&amp;vtp=1&amp;vaab=1&amp;bt=1&amp;bbb=1&amp;hb=1"/>
              <p:cNvSpPr/>
              <p:nvPr/>
            </p:nvSpPr>
            <p:spPr>
              <a:xfrm>
                <a:off x="539496" y="132051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（2）如图B30-25所示，将一根导体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置于蹄形磁铁的两极之间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，未闭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，导体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，闭合开关后，导体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说明磁场对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导体有力的作用。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734_1#409507e15?sp=1&amp;vcp=1&amp;vis=1&amp;pid=661cf3f3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051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820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735_1#661cf3f33?iti=270&amp;vcp=1&amp;vis=1&amp;pid=661cf3f3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4265" y="2951432"/>
            <a:ext cx="4903470" cy="245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735_2#661cf3f33?iti=270&amp;vcp=1&amp;vis=1&amp;pid=661cf3f33&amp;color=0,0,0&amp;vtp=1&amp;vaab=1&amp;bbb=1"/>
          <p:cNvSpPr/>
          <p:nvPr/>
        </p:nvSpPr>
        <p:spPr>
          <a:xfrm>
            <a:off x="5331746" y="5664486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36_1#7a768f641?vcp=1&amp;vis=1&amp;pid=661cf3f33&amp;color=0,0,0&amp;vtp=1&amp;vaab=1&amp;bbb=1&amp;hb=1"/>
              <p:cNvSpPr/>
              <p:nvPr/>
            </p:nvSpPr>
            <p:spPr>
              <a:xfrm>
                <a:off x="472821" y="46325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（3）断开开关，将图B30-25中磁铁的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极对调，再闭合开关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的运动方向与对调前的运动方向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，说明通电导体在磁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场中的受力方向与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736_1#7a768f641?vcp=1&amp;vis=1&amp;pid=661cf3f3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821" y="463255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t="-18" r="-420" b="-3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737_1#6e61182de?vcp=1&amp;vis=1&amp;pid=661cf3f33&amp;color=0,0,0&amp;vtp=1&amp;vaab=1&amp;bbb=1&amp;hb=1"/>
              <p:cNvSpPr/>
              <p:nvPr/>
            </p:nvSpPr>
            <p:spPr>
              <a:xfrm>
                <a:off x="472821" y="227810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（4）断开开关，将图B30-25中电源的正、负极对调，再闭合开关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的运动方向与对调前的运动方向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，说明通电导体在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磁场中的受力方向与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737_1#6e61182de?vcp=1&amp;vis=1&amp;pid=661cf3f3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821" y="227810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420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7_BD.735_1#661cf3f33?iti=270&amp;vcp=1&amp;vis=1&amp;pid=661cf3f3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2841" y="3521290"/>
            <a:ext cx="4600194" cy="23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735_2#661cf3f33?iti=270&amp;vcp=1&amp;vis=1&amp;pid=661cf3f33&amp;color=0,0,0&amp;vtp=1&amp;vaab=1&amp;bbb=1"/>
          <p:cNvSpPr/>
          <p:nvPr/>
        </p:nvSpPr>
        <p:spPr>
          <a:xfrm>
            <a:off x="8626126" y="5827753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图B30-25</a:t>
            </a:r>
            <a:endParaRPr lang="en-US" altLang="zh-CN" sz="2800" dirty="0"/>
          </a:p>
        </p:txBody>
      </p:sp>
      <p:sp>
        <p:nvSpPr>
          <p:cNvPr id="6" name="QB_7_BD.738_1#cb83808c0?vcp=1&amp;vis=1&amp;pid=661cf3f33&amp;color=0,0,0&amp;vtp=1&amp;vaab=1&amp;bt=1&amp;bbb=1&amp;hb=1"/>
          <p:cNvSpPr/>
          <p:nvPr/>
        </p:nvSpPr>
        <p:spPr>
          <a:xfrm>
            <a:off x="308356" y="432698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（5）同时改变磁场方向和电流方向，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（选填“能”或“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不能”）确定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受力方向与磁场方向或电流方向是否有关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40_1#b548ac3e0?iti=272&amp;htil=73&amp;vcp=1&amp;vis=1&amp;pid=661cf3f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181" y="954500"/>
            <a:ext cx="306324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40_2#b548ac3e0?iti=272&amp;htil=73&amp;vcp=1&amp;vis=1&amp;pid=661cf3f33&amp;color=0,0,0&amp;vtp=1&amp;vaab=1&amp;bbb=1"/>
          <p:cNvSpPr/>
          <p:nvPr/>
        </p:nvSpPr>
        <p:spPr>
          <a:xfrm>
            <a:off x="9300120" y="261769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图B30-25</a:t>
            </a:r>
            <a:endParaRPr lang="en-US" altLang="zh-CN" sz="2800" dirty="0"/>
          </a:p>
        </p:txBody>
      </p:sp>
      <p:sp>
        <p:nvSpPr>
          <p:cNvPr id="4" name="QB_7_BD.740_3#b548ac3e0?htil=73&amp;vcp=1&amp;vis=1&amp;pid=661cf3f33&amp;color=0,0,0&amp;vtp=1&amp;vaab=1&amp;bt=1&amp;bbb=1&amp;hb=1"/>
          <p:cNvSpPr/>
          <p:nvPr/>
        </p:nvSpPr>
        <p:spPr>
          <a:xfrm>
            <a:off x="539496" y="936212"/>
            <a:ext cx="79552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）首先想到的是磁体间发生相互作用是因为一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个磁体放在了另一个磁体的磁场中，那么通电导体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周围也存在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，磁体会对通电导体产生力的作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5" name="QB_7_AN.1_1#b548ac3e0.blank?vcp=1&amp;vis=1&amp;pid=661cf3f33&amp;color=0,0,0&amp;vpa=195&amp;vtp=1&amp;vaab=1&amp;bbb=1"/>
          <p:cNvSpPr/>
          <p:nvPr/>
        </p:nvSpPr>
        <p:spPr>
          <a:xfrm>
            <a:off x="2327814" y="220113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磁场</a:t>
            </a:r>
            <a:endParaRPr lang="en-US" altLang="zh-CN" sz="2800" dirty="0"/>
          </a:p>
        </p:txBody>
      </p:sp>
      <p:pic>
        <p:nvPicPr>
          <p:cNvPr id="6" name="QB_7_BD.742_1#409507e15?iti=273&amp;htil=74&amp;vcp=1&amp;vis=1&amp;pid=661cf3f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181" y="3461988"/>
            <a:ext cx="306324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742_2#409507e15?iti=273&amp;htil=74&amp;vcp=1&amp;vis=1&amp;pid=661cf3f33&amp;color=0,0,0&amp;vtp=1&amp;vaab=1&amp;bbb=1"/>
          <p:cNvSpPr/>
          <p:nvPr/>
        </p:nvSpPr>
        <p:spPr>
          <a:xfrm>
            <a:off x="9300120" y="512518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742_3#409507e15?htil=74&amp;sp=1&amp;vcp=1&amp;vis=1&amp;pid=661cf3f33&amp;color=0,0,0&amp;vtp=1&amp;vaab=1&amp;bbb=1&amp;hb=1"/>
              <p:cNvSpPr/>
              <p:nvPr/>
            </p:nvSpPr>
            <p:spPr>
              <a:xfrm>
                <a:off x="539496" y="3434556"/>
                <a:ext cx="79552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（2）如图B30-25所示，将一根导体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置于蹄形磁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铁的两极之间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，未闭合开关前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，导体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开关后，导体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，说明磁场对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导体有力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742_3#409507e15?htil=74&amp;sp=1&amp;vcp=1&amp;vis=1&amp;pid=661cf3f3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4556"/>
                <a:ext cx="795528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5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743_1#409507e15.blank?vcp=1&amp;vis=1&amp;pid=661cf3f33&amp;color=0,0,0&amp;vpa=196&amp;vtp=1&amp;vaab=1&amp;bbb=1"/>
          <p:cNvSpPr/>
          <p:nvPr/>
        </p:nvSpPr>
        <p:spPr>
          <a:xfrm>
            <a:off x="6239415" y="40517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</a:t>
            </a:r>
            <a:endParaRPr lang="en-US" altLang="zh-CN" sz="2800" dirty="0"/>
          </a:p>
        </p:txBody>
      </p:sp>
      <p:sp>
        <p:nvSpPr>
          <p:cNvPr id="10" name="QB_7_AN.744_1#409507e15.blank?vcp=1&amp;vis=1&amp;pid=661cf3f33&amp;color=0,0,0&amp;vpa=197&amp;vtp=1&amp;vaab=1&amp;bbb=1"/>
          <p:cNvSpPr/>
          <p:nvPr/>
        </p:nvSpPr>
        <p:spPr>
          <a:xfrm>
            <a:off x="2683414" y="46994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endParaRPr lang="en-US" altLang="zh-CN" sz="2800" dirty="0"/>
          </a:p>
        </p:txBody>
      </p:sp>
      <p:sp>
        <p:nvSpPr>
          <p:cNvPr id="11" name="QB_7_AN.745_1#409507e15.blank?vcp=1&amp;vis=1&amp;pid=661cf3f33&amp;color=0,0,0&amp;vpa=198&amp;vtp=1&amp;vaab=1&amp;bbb=1"/>
          <p:cNvSpPr/>
          <p:nvPr/>
        </p:nvSpPr>
        <p:spPr>
          <a:xfrm>
            <a:off x="5883815" y="46994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50_1#0ab929a7e?iti=19&amp;htil=6&amp;vcp=1&amp;vis=1&amp;pid=1362e3c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4270" y="3072847"/>
            <a:ext cx="5047769" cy="254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50_2#0ab929a7e?iti=19&amp;htil=6&amp;vcp=1&amp;vis=1&amp;pid=1362e3ca2&amp;color=0,0,0&amp;vtp=1&amp;vaab=1&amp;bbb=1"/>
          <p:cNvSpPr/>
          <p:nvPr/>
        </p:nvSpPr>
        <p:spPr>
          <a:xfrm>
            <a:off x="5006975" y="5709300"/>
            <a:ext cx="1089025" cy="63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0ab929a7e?htil=6&amp;vcp=1&amp;vis=1&amp;pid=1362e3ca2&amp;color=0,0,0&amp;vtp=1&amp;vaab=1&amp;bt=1&amp;bbb=1&amp;hb=1"/>
              <p:cNvSpPr/>
              <p:nvPr/>
            </p:nvSpPr>
            <p:spPr>
              <a:xfrm>
                <a:off x="567655" y="173078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由题图乙可知，天平标尺的分度值为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，则空烧杯的质量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=32.6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0ab929a7e?htil=6&amp;vcp=1&amp;vis=1&amp;pid=1362e3c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655" y="1730786"/>
                <a:ext cx="11112011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34" r="1" b="-5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48_1#0ab929a7e?vcp=1&amp;vis=1&amp;pid=1362e3ca2&amp;color=0,0,0&amp;vtp=1&amp;vaab=1&amp;bt=1&amp;bbb=1&amp;hb=1"/>
              <p:cNvSpPr/>
              <p:nvPr/>
            </p:nvSpPr>
            <p:spPr>
              <a:xfrm>
                <a:off x="666744" y="52115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（2）将天平调平衡后，先测空烧杯的质量，天平平衡时，右盘中的砝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码和称量标尺上游码的位置如图30-3乙所示，则空烧杯的质量为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6_BD.48_1#0ab929a7e?vcp=1&amp;vis=1&amp;pid=1362e3c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44" y="521158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6" t="-38" r="-2601" b="-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49_1#0ab929a7e.blank?vcp=1&amp;vis=1&amp;pid=1362e3ca2&amp;color=0,0,0&amp;vpa=12&amp;vtp=1&amp;vaab=1&amp;bbb=1"/>
              <p:cNvSpPr/>
              <p:nvPr/>
            </p:nvSpPr>
            <p:spPr>
              <a:xfrm>
                <a:off x="10588620" y="1240295"/>
                <a:ext cx="8445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32.6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49_1#0ab929a7e.blank?vcp=1&amp;vis=1&amp;pid=1362e3ca2&amp;color=0,0,0&amp;vpa=1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8620" y="1240295"/>
                <a:ext cx="844550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75" t="-35" r="75" b="-7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46_1#7a768f641?iti=274&amp;htil=75&amp;vcp=1&amp;vis=1&amp;pid=661cf3f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6216" y="581832"/>
            <a:ext cx="306324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46_2#7a768f641?iti=274&amp;htil=75&amp;vcp=1&amp;vis=1&amp;pid=661cf3f33&amp;color=0,0,0&amp;vtp=1&amp;vaab=1&amp;bbb=1"/>
          <p:cNvSpPr/>
          <p:nvPr/>
        </p:nvSpPr>
        <p:spPr>
          <a:xfrm>
            <a:off x="9366155" y="224502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746_3#7a768f641?htil=75&amp;vcp=1&amp;vis=1&amp;pid=661cf3f33&amp;color=0,0,0&amp;vtp=1&amp;vaab=1&amp;bt=1&amp;bbb=1&amp;hb=1&amp;hs=1"/>
              <p:cNvSpPr/>
              <p:nvPr/>
            </p:nvSpPr>
            <p:spPr>
              <a:xfrm>
                <a:off x="539496" y="554400"/>
                <a:ext cx="79552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（3）断开开关，将图B30-25中磁铁的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极对调，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再闭合开关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，会发现导体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的运动方向与对调前的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运动方向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，说明通电导体在磁场中的受力方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746_3#7a768f641?htil=75&amp;vcp=1&amp;vis=1&amp;pid=661cf3f3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95528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2605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7a768f641.blank?vcp=1&amp;vis=1&amp;pid=661cf3f33&amp;color=0,0,0&amp;vpa=199&amp;vtp=1&amp;vaab=1&amp;bbb=1"/>
          <p:cNvSpPr/>
          <p:nvPr/>
        </p:nvSpPr>
        <p:spPr>
          <a:xfrm>
            <a:off x="1972214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相反</a:t>
            </a:r>
            <a:endParaRPr lang="en-US" altLang="zh-CN" sz="2800" dirty="0"/>
          </a:p>
        </p:txBody>
      </p:sp>
      <p:sp>
        <p:nvSpPr>
          <p:cNvPr id="6" name="QB_7_AN.2_1#7a768f641.blank?vcp=1&amp;vis=1&amp;pid=661cf3f33&amp;color=0,0,0&amp;vpa=200&amp;vtp=1&amp;vaab=1&amp;bbb=1"/>
          <p:cNvSpPr/>
          <p:nvPr/>
        </p:nvSpPr>
        <p:spPr>
          <a:xfrm>
            <a:off x="1261015" y="244606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磁场方向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749_1#6e61182de?vcp=1&amp;vis=1&amp;pid=661cf3f33&amp;color=0,0,0&amp;vtp=1&amp;vaab=1&amp;bbb=1&amp;hb=1&amp;hs=1"/>
              <p:cNvSpPr/>
              <p:nvPr/>
            </p:nvSpPr>
            <p:spPr>
              <a:xfrm>
                <a:off x="539496" y="312227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（4）断开开关，将图B30-25中电源的正、负极对调，再闭合开关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的运动方向与对调前的运动方向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，说明通电导体在磁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场中的受力方向与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749_1#6e61182de?vcp=1&amp;vis=1&amp;pid=661cf3f3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2276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-420" b="-3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3_1#6e61182de.blank?vcp=1&amp;vis=1&amp;pid=661cf3f33&amp;color=0,0,0&amp;vpa=201&amp;vtp=1&amp;vaab=1&amp;bbb=1"/>
          <p:cNvSpPr/>
          <p:nvPr/>
        </p:nvSpPr>
        <p:spPr>
          <a:xfrm>
            <a:off x="7348951" y="37394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相反</a:t>
            </a:r>
            <a:endParaRPr lang="en-US" altLang="zh-CN" sz="2800" dirty="0"/>
          </a:p>
        </p:txBody>
      </p:sp>
      <p:sp>
        <p:nvSpPr>
          <p:cNvPr id="9" name="QB_7_AN.4_1#6e61182de.blank?vcp=1&amp;vis=1&amp;pid=661cf3f33&amp;color=0,0,0&amp;vpa=202&amp;vtp=1&amp;vaab=1&amp;bbb=1"/>
          <p:cNvSpPr/>
          <p:nvPr/>
        </p:nvSpPr>
        <p:spPr>
          <a:xfrm>
            <a:off x="3394615" y="436624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电流方向</a:t>
            </a:r>
            <a:endParaRPr lang="en-US" altLang="zh-CN" sz="2800" dirty="0"/>
          </a:p>
        </p:txBody>
      </p:sp>
      <p:sp>
        <p:nvSpPr>
          <p:cNvPr id="10" name="QB_7_BD.752_1#cb83808c0?vcp=1&amp;vis=1&amp;pid=661cf3f33&amp;color=0,0,0&amp;vtp=1&amp;vaab=1&amp;bbb=1&amp;hb=1&amp;hs=1"/>
          <p:cNvSpPr/>
          <p:nvPr/>
        </p:nvSpPr>
        <p:spPr>
          <a:xfrm>
            <a:off x="539496" y="50526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同时改变磁场方向和电流方向，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选填“能”或“不能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定受力方向与磁场方向或电流方向是否有关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753_1#cb83808c0.blank?vcp=1&amp;vis=1&amp;pid=661cf3f33&amp;color=0,0,0&amp;vpa=203&amp;vtp=1&amp;vaab=1&amp;bbb=1"/>
          <p:cNvSpPr/>
          <p:nvPr/>
        </p:nvSpPr>
        <p:spPr>
          <a:xfrm>
            <a:off x="6417214" y="50221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88501c24?vcp=1&amp;pid=f4daf39cb&amp;color=68,178,231&amp;vtp=1&amp;vaab=1&amp;bt=1&amp;bbb=1"/>
          <p:cNvSpPr/>
          <p:nvPr/>
        </p:nvSpPr>
        <p:spPr>
          <a:xfrm>
            <a:off x="539496" y="554400"/>
            <a:ext cx="11109960" cy="54394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5_BD.754_1#f7d83a6fc?sp=1&amp;vcp=1&amp;vis=1&amp;pid=d88501c24&amp;color=0,0,0&amp;vtp=1&amp;vaab=1&amp;bbb=1&amp;hb=1"/>
          <p:cNvSpPr/>
          <p:nvPr/>
        </p:nvSpPr>
        <p:spPr>
          <a:xfrm>
            <a:off x="539496" y="1151045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（2024·重庆A卷·中考）“混放是垃圾，分类是资源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”，垃圾分类收集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逐渐成为市民的好习惯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。小吴同学在家里收集到一个废旧水龙头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们想通过测量密度知道它是由什么材料制成的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754_2#f7d83a6fc?iti=275&amp;vcp=1&amp;vis=1&amp;pid=d88501c2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2544" y="2783503"/>
            <a:ext cx="7003864" cy="311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754_3#f7d83a6fc?iti=275&amp;vcp=1&amp;vis=1&amp;pid=d88501c24&amp;color=0,0,0&amp;vtp=1&amp;vaab=1&amp;bbb=1"/>
          <p:cNvSpPr/>
          <p:nvPr/>
        </p:nvSpPr>
        <p:spPr>
          <a:xfrm>
            <a:off x="5342795" y="5987006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55_1#9fbe2b768?vcp=1&amp;vis=1&amp;pid=f7d83a6fc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（1）小吴将天平放在水平桌面上，游码移到零刻度线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，发现天平的左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盘较高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，应将平衡螺母向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直至指针对准分度盘的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。将水龙头放在天平左盘，向右盘加减砝码并移动游码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，天平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平衡时如图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B30-26甲所示，测得水龙头质量为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；然后用溢水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、水、小烧杯、细线和天平测出水龙头的体积并算出密度。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55_1#9fbe2b768?vcp=1&amp;vis=1&amp;pid=f7d83a6f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-1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56_1#f7d83a6fc?iti=276&amp;vcp=1&amp;vis=1&amp;pid=f7d83a6f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847" y="3205144"/>
            <a:ext cx="5837258" cy="259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56_2#f7d83a6fc?iti=276&amp;vcp=1&amp;vis=1&amp;pid=f7d83a6fc&amp;color=0,0,0&amp;vtp=1&amp;vaab=1&amp;bbb=1"/>
          <p:cNvSpPr/>
          <p:nvPr/>
        </p:nvSpPr>
        <p:spPr>
          <a:xfrm>
            <a:off x="5342795" y="592796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57_1#b4aef3ee3?vcp=1&amp;vis=1&amp;pid=f7d83a6fc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（2）小欣提出用弹簧测力计测量密度更方便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。她先用弹簧测力计测出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水龙头的重力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；然后将水龙头浸没在水中静止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，发现弹簧测力计的示数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2小格，这是因为水龙头受到竖直向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，此时弹簧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测力计的示数如图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B30-26乙所示为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；小欣计算出水龙头的密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57_1#b4aef3ee3?vcp=1&amp;vis=1&amp;pid=f7d83a6f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1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58_1#f7d83a6fc?iti=277&amp;vcp=1&amp;vis=1&amp;pid=f7d83a6f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5672" y="2887644"/>
            <a:ext cx="5837258" cy="259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58_2#f7d83a6fc?iti=277&amp;vcp=1&amp;vis=1&amp;pid=f7d83a6fc&amp;color=0,0,0&amp;vtp=1&amp;vaab=1&amp;bbb=1"/>
          <p:cNvSpPr/>
          <p:nvPr/>
        </p:nvSpPr>
        <p:spPr>
          <a:xfrm>
            <a:off x="8244110" y="576921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图B30-26</a:t>
            </a:r>
            <a:endParaRPr lang="en-US" altLang="zh-CN" sz="2800" dirty="0"/>
          </a:p>
        </p:txBody>
      </p:sp>
      <p:sp>
        <p:nvSpPr>
          <p:cNvPr id="5" name="QB_6_BD.759_1#d6ce964d3?vcp=1&amp;vis=1&amp;pid=f7d83a6fc&amp;color=0,0,0&amp;vtp=1&amp;vaab=1&amp;bt=1&amp;bbb=1&amp;hb=1"/>
          <p:cNvSpPr/>
          <p:nvPr/>
        </p:nvSpPr>
        <p:spPr>
          <a:xfrm>
            <a:off x="453136" y="31646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（3）同学们对实验进行交流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评估，认为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同学测得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的密度误差较大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，主要原因是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61_1#9fbe2b768?vcp=1&amp;vis=1&amp;pid=f7d83a6fc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（1）小吴将天平放在水平桌面上，游码移到零刻度线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，发现天平的左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盘较高，应将平衡螺母向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调节，直至指针对准分度盘的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。将水龙头放在天平左盘，向右盘加减砝码并移动游码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，天平平衡时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B30-26甲所示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，测得水龙头质量为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；然后用溢水杯、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水、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小烧杯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、细线和天平测出水龙头的体积并算出密度。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61_1#9fbe2b768?vcp=1&amp;vis=1&amp;pid=f7d83a6f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1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762_1#9fbe2b768.blank?vcp=1&amp;vis=1&amp;pid=f7d83a6fc&amp;color=0,0,0&amp;vpa=204&amp;vtp=1&amp;vaab=1"/>
          <p:cNvSpPr/>
          <p:nvPr/>
        </p:nvSpPr>
        <p:spPr>
          <a:xfrm>
            <a:off x="4461415" y="1045636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p:sp>
        <p:nvSpPr>
          <p:cNvPr id="4" name="QB_6_AN.763_1#9fbe2b768.blank?vcp=1&amp;vis=1&amp;pid=f7d83a6fc&amp;color=0,0,0&amp;vpa=205&amp;vtp=1&amp;vaab=1&amp;bbb=1"/>
          <p:cNvSpPr/>
          <p:nvPr/>
        </p:nvSpPr>
        <p:spPr>
          <a:xfrm>
            <a:off x="9795414" y="1045636"/>
            <a:ext cx="9699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中央</a:t>
            </a:r>
            <a:endParaRPr lang="en-US" altLang="zh-CN" sz="2800" dirty="0"/>
          </a:p>
        </p:txBody>
      </p:sp>
      <p:sp>
        <p:nvSpPr>
          <p:cNvPr id="5" name="QB_6_AN.765_1#9fbe2b768.blank?vcp=1&amp;vis=1&amp;pid=f7d83a6fc&amp;color=0,0,0&amp;vpa=206&amp;vtp=1&amp;vaab=1&amp;bbb=1"/>
          <p:cNvSpPr/>
          <p:nvPr/>
        </p:nvSpPr>
        <p:spPr>
          <a:xfrm>
            <a:off x="6556914" y="2087036"/>
            <a:ext cx="10588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181.4</a:t>
            </a:r>
            <a:endParaRPr lang="en-US" altLang="zh-CN" sz="2800" dirty="0"/>
          </a:p>
        </p:txBody>
      </p:sp>
      <p:pic>
        <p:nvPicPr>
          <p:cNvPr id="6" name="QO_5_BD.764_1#9fbe2b768?iti=279&amp;vcp=1&amp;vis=1&amp;pid=f7d83a6f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847" y="3205144"/>
            <a:ext cx="5837258" cy="259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764_2#9fbe2b768?iti=279&amp;vcp=1&amp;vis=1&amp;pid=f7d83a6fc&amp;color=0,0,0&amp;vtp=1&amp;vaab=1&amp;bbb=1"/>
          <p:cNvSpPr/>
          <p:nvPr/>
        </p:nvSpPr>
        <p:spPr>
          <a:xfrm>
            <a:off x="5342795" y="592796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66_1#b4aef3ee3?vcp=1&amp;vis=1&amp;pid=f7d83a6fc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（2）小欣提出用弹簧测力计测量密度更方便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。她先用弹簧测力计测出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水龙头的重力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；然后将水龙头浸没在水中静止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，发现弹簧测力计的示数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2小格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，这是因为水龙头受到竖直向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的浮力，此时弹簧测力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计的示数如图B30-26乙所示为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；小欣计算出水龙头的密度是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66_1#b4aef3ee3?vcp=1&amp;vis=1&amp;pid=f7d83a6f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1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767_1#b4aef3ee3.blank?vcp=1&amp;vis=1&amp;pid=f7d83a6fc&amp;color=0,0,0&amp;vpa=207&amp;vtp=1&amp;vaab=1"/>
          <p:cNvSpPr/>
          <p:nvPr/>
        </p:nvSpPr>
        <p:spPr>
          <a:xfrm>
            <a:off x="7128414" y="1566336"/>
            <a:ext cx="614363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endParaRPr lang="en-US" altLang="zh-CN" sz="2800" dirty="0"/>
          </a:p>
        </p:txBody>
      </p:sp>
      <p:sp>
        <p:nvSpPr>
          <p:cNvPr id="4" name="QB_6_AN.768_1#b4aef3ee3.blank?vcp=1&amp;vis=1&amp;pid=f7d83a6fc&amp;color=0,0,0&amp;vpa=208&amp;vtp=1&amp;vaab=1&amp;bbb=1"/>
          <p:cNvSpPr/>
          <p:nvPr/>
        </p:nvSpPr>
        <p:spPr>
          <a:xfrm>
            <a:off x="5134515" y="2087036"/>
            <a:ext cx="7032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1.4</a:t>
            </a:r>
            <a:endParaRPr lang="en-US" altLang="zh-CN" sz="2800" dirty="0"/>
          </a:p>
        </p:txBody>
      </p:sp>
      <p:sp>
        <p:nvSpPr>
          <p:cNvPr id="5" name="QB_6_AN.770_1#b4aef3ee3.blank?vcp=1&amp;vis=1&amp;pid=f7d83a6fc&amp;color=0,0,0&amp;vpa=209&amp;vtp=1&amp;vaab=1&amp;bbb=1"/>
          <p:cNvSpPr/>
          <p:nvPr/>
        </p:nvSpPr>
        <p:spPr>
          <a:xfrm>
            <a:off x="10709814" y="2087036"/>
            <a:ext cx="7032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</a:t>
            </a:r>
            <a:endParaRPr lang="en-US" altLang="zh-CN" sz="2800" dirty="0"/>
          </a:p>
        </p:txBody>
      </p:sp>
      <p:pic>
        <p:nvPicPr>
          <p:cNvPr id="6" name="QO_5_BD.769_1#b4aef3ee3?iti=280&amp;vcp=1&amp;vis=1&amp;pid=f7d83a6f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9145" y="2703830"/>
            <a:ext cx="6964045" cy="3096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769_2#b4aef3ee3?iti=280&amp;vcp=1&amp;vis=1&amp;pid=f7d83a6fc&amp;color=0,0,0&amp;vtp=1&amp;vaab=1&amp;bbb=1"/>
          <p:cNvSpPr/>
          <p:nvPr/>
        </p:nvSpPr>
        <p:spPr>
          <a:xfrm>
            <a:off x="5342795" y="592796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71_1#d6ce964d3?vcp=1&amp;vis=1&amp;pid=f7d83a6fc&amp;color=0,0,0&amp;vtp=1&amp;vaab=1&amp;bt=1&amp;bbb=1&amp;hb=1"/>
          <p:cNvSpPr/>
          <p:nvPr/>
        </p:nvSpPr>
        <p:spPr>
          <a:xfrm>
            <a:off x="539496" y="6507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（3）同学们对实验进行交流评估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，认为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同学测得的密度误差较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大，主要原因是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72_1#d6ce964d3.blank?vcp=1&amp;vis=1&amp;pid=f7d83a6fc&amp;color=0,0,0&amp;vpa=210&amp;vtp=1&amp;vaab=1&amp;bbb=1"/>
          <p:cNvSpPr/>
          <p:nvPr/>
        </p:nvSpPr>
        <p:spPr>
          <a:xfrm>
            <a:off x="6772814" y="6202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小欣</a:t>
            </a:r>
            <a:endParaRPr lang="en-US" altLang="zh-CN" sz="2800" dirty="0"/>
          </a:p>
        </p:txBody>
      </p:sp>
      <p:sp>
        <p:nvSpPr>
          <p:cNvPr id="4" name="QB_6_AN.774_1#d6ce964d3.blank?vcp=1&amp;vis=1&amp;pid=f7d83a6fc&amp;color=0,0,0&amp;vpa=211&amp;vtp=1&amp;vaab=1&amp;bbb=1"/>
          <p:cNvSpPr/>
          <p:nvPr/>
        </p:nvSpPr>
        <p:spPr>
          <a:xfrm>
            <a:off x="3039014" y="1246981"/>
            <a:ext cx="5592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天平的精确度比弹簧测力计的更高</a:t>
            </a:r>
            <a:endParaRPr lang="en-US" altLang="zh-CN" sz="2800" dirty="0"/>
          </a:p>
        </p:txBody>
      </p:sp>
      <p:sp>
        <p:nvSpPr>
          <p:cNvPr id="7" name="QB_6_AS.1_1#d6ce964d3?vcp=1&amp;vis=1&amp;pid=f7d83a6fc&amp;color=0,0,0&amp;vtp=1&amp;vaab=1&amp;bt=1&amp;bbb=1&amp;hb=1"/>
          <p:cNvSpPr/>
          <p:nvPr/>
        </p:nvSpPr>
        <p:spPr>
          <a:xfrm>
            <a:off x="453136" y="24155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在进行测量时，仪器越精确，读出的数据越准确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，最终的实验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结果误差越小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。天平的精确度比弹簧测力计的更高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，故小欣同学根据弹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簧测力计的示数得出的水龙头的质量和体积误差较大，即小欣同学测得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的密度误差较大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76_1#d1e3db39f?iti=283&amp;htil=76&amp;vcp=1&amp;vis=1&amp;pid=d88501c2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2420" y="639445"/>
            <a:ext cx="4161790" cy="347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776_2#d1e3db39f?iti=283&amp;htil=76&amp;vcp=1&amp;vis=1&amp;pid=d88501c24&amp;color=0,0,0&amp;vtp=1&amp;vaab=1&amp;bbb=1"/>
          <p:cNvSpPr/>
          <p:nvPr/>
        </p:nvSpPr>
        <p:spPr>
          <a:xfrm>
            <a:off x="9077902" y="3873723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776_3#d1e3db39f?htil=76&amp;sp=1&amp;vcp=1&amp;vis=1&amp;pid=d88501c24&amp;color=0,0,0&amp;vtp=1&amp;vaab=1&amp;bt=1&amp;bbb=1&amp;hb=1&amp;hs=1"/>
              <p:cNvSpPr/>
              <p:nvPr/>
            </p:nvSpPr>
            <p:spPr>
              <a:xfrm>
                <a:off x="539496" y="621252"/>
                <a:ext cx="743407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（2024·四川泸州·中考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）在某届泸州市青少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年科技创新大赛中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，小明制作的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“杆秤液体密度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”如图B30-27甲所示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，他选取了一根质量不计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的硬质轻杆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为提挂点，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点的左侧端点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悬挂透明塑料杯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，右侧悬挂秤砣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，不计细线质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将相同体积不同密度的待测液体加入杯中，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776_3#d1e3db39f?htil=76&amp;sp=1&amp;vcp=1&amp;vis=1&amp;pid=d88501c2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252"/>
                <a:ext cx="743407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1548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BD.776_3#d1e3db39f?htil=76&amp;sp=1&amp;vcp=1&amp;vis=1&amp;pid=d88501c24&amp;color=0,0,0&amp;vtp=1&amp;vaab=1&amp;bt=1&amp;bbb=1&amp;hb=1&amp;hs=1"/>
              <p:cNvSpPr/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根据杠杆平衡条件可知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，杠杆平衡时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，秤砣悬挂点到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点的距离与待测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液体的密度成一次函数关系，即可在杠杆上均匀标出刻度线来测量液体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密度。在其制作与测量过程中进行了如下操作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5_BD.776_3#d1e3db39f?htil=76&amp;sp=1&amp;vcp=1&amp;vis=1&amp;pid=d88501c2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92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77_1#7f1775d91?vcp=1&amp;vis=1&amp;pid=d1e3db39f&amp;color=0,0,0&amp;vtp=1&amp;vaab=1&amp;bbb=1&amp;hb=1&amp;htil=1"/>
              <p:cNvSpPr/>
              <p:nvPr/>
            </p:nvSpPr>
            <p:spPr>
              <a:xfrm>
                <a:off x="415671" y="655519"/>
                <a:ext cx="1127150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（1）距离左端点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的位置制作提挂点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用天平称得空塑料杯质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量如图B30-27乙所示，则空塑料杯质量为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右侧秤砣采用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endParaRPr lang="en-US" altLang="zh-CN" sz="1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钩码拴上细线制成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77_1#7f1775d91?vcp=1&amp;vis=1&amp;pid=d1e3db39f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1" y="655519"/>
                <a:ext cx="11271504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3" t="-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76_1#d1e3db39f?iti=361&amp;htil=76&amp;vcp=1&amp;vis=1&amp;pid=d88501c2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3670" y="1928495"/>
            <a:ext cx="5144135" cy="4291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76_2#d1e3db39f?iti=361&amp;htil=76&amp;vcp=1&amp;vis=1&amp;pid=d88501c24&amp;color=0,0,0&amp;vtp=1&amp;vaab=1&amp;bbb=1"/>
          <p:cNvSpPr/>
          <p:nvPr/>
        </p:nvSpPr>
        <p:spPr>
          <a:xfrm>
            <a:off x="5782216" y="5845960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78_1#cbc42d657?vcp=1&amp;vis=1&amp;pid=d1e3db39f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（2）将空塑料杯悬挂在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点，调节右侧秤砣细线位置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，使杠杆在水平位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置平衡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，此时细线位置处标记为“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”，此刻度线到提挂点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78_1#cbc42d657?vcp=1&amp;vis=1&amp;pid=d1e3db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4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79_1#d1e3db39f?iti=284&amp;vcp=1&amp;vis=1&amp;pid=d1e3db39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3275" y="1845310"/>
            <a:ext cx="5219700" cy="435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79_2#d1e3db39f?iti=284&amp;vcp=1&amp;vis=1&amp;pid=d1e3db39f&amp;color=0,0,0&amp;vtp=1&amp;vaab=1&amp;bbb=1"/>
          <p:cNvSpPr/>
          <p:nvPr/>
        </p:nvSpPr>
        <p:spPr>
          <a:xfrm>
            <a:off x="1546257" y="4642276"/>
            <a:ext cx="1503362" cy="6453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c1048a7ca?vcp=1&amp;vis=1&amp;pid=1362e3ca2&amp;color=0,0,0&amp;vtp=1&amp;vaab=1&amp;bt=1&amp;bbb=1&amp;hb=1"/>
              <p:cNvSpPr/>
              <p:nvPr/>
            </p:nvSpPr>
            <p:spPr>
              <a:xfrm>
                <a:off x="351825" y="2756516"/>
                <a:ext cx="6612742" cy="2090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由题意知，烧杯和水的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78.2 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=78.2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−32.6 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45.6 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烧杯上的刻度分度值较大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，使得直接读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出的水的体积与真实值相差较大，从而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使测量出的水的密度的误差较大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c1048a7ca?vcp=1&amp;vis=1&amp;pid=1362e3c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25" y="2756516"/>
                <a:ext cx="6612742" cy="2090357"/>
              </a:xfrm>
              <a:prstGeom prst="rect">
                <a:avLst/>
              </a:prstGeom>
              <a:blipFill rotWithShape="1">
                <a:blip r:embed="rId3"/>
                <a:stretch>
                  <a:fillRect l="-1" t="-29" r="-770" b="-77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c1048a7ca?iti=22&amp;vcp=1&amp;vis=1&amp;pid=1362e3c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5519" y="3370837"/>
            <a:ext cx="4354656" cy="219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c1048a7ca?iti=22&amp;vcp=1&amp;vis=1&amp;pid=1362e3ca2&amp;color=0,0,0&amp;vtp=1&amp;vaab=1&amp;bbb=1"/>
          <p:cNvSpPr/>
          <p:nvPr/>
        </p:nvSpPr>
        <p:spPr>
          <a:xfrm>
            <a:off x="9524436" y="5745929"/>
            <a:ext cx="10890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52_1#c1048a7ca?vcp=1&amp;vis=1&amp;pid=1362e3ca2&amp;color=0,0,0&amp;vtp=1&amp;vaab=1&amp;bt=1&amp;bbb=1&amp;hb=1"/>
              <p:cNvSpPr/>
              <p:nvPr/>
            </p:nvSpPr>
            <p:spPr>
              <a:xfrm>
                <a:off x="293891" y="443521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（3）将适量的净化后的水倒入烧杯中，并通过烧杯上的刻度直接读出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，然后用天平测出烧杯和水的总质量为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78.2 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化后的水的密度为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此测量值误差太大，主要原因是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52_1#c1048a7ca?vcp=1&amp;vis=1&amp;pid=1362e3c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891" y="443521"/>
                <a:ext cx="11109960" cy="2030032"/>
              </a:xfrm>
              <a:prstGeom prst="rect">
                <a:avLst/>
              </a:prstGeom>
              <a:blipFill rotWithShape="1">
                <a:blip r:embed="rId5"/>
                <a:stretch>
                  <a:fillRect l="-5" t="-14" r="-3156" b="-1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53_1#c1048a7ca.blank?vcp=1&amp;vis=1&amp;pid=1362e3ca2&amp;color=0,0,0&amp;vpa=13&amp;vtp=1&amp;vaab=1&amp;bbb=1"/>
          <p:cNvSpPr/>
          <p:nvPr/>
        </p:nvSpPr>
        <p:spPr>
          <a:xfrm>
            <a:off x="3110910" y="1455457"/>
            <a:ext cx="10588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0.912</a:t>
            </a:r>
            <a:endParaRPr lang="en-US" altLang="zh-CN" sz="2800" dirty="0"/>
          </a:p>
        </p:txBody>
      </p:sp>
      <p:sp>
        <p:nvSpPr>
          <p:cNvPr id="7" name="QB_6_AN.55_1#c1048a7ca.blank?vcp=1&amp;vis=1&amp;pid=1362e3ca2&amp;color=0,0,0&amp;vpa=14&amp;vtp=1&amp;vaab=1&amp;bbb=1&amp;hb=1"/>
          <p:cNvSpPr/>
          <p:nvPr/>
        </p:nvSpPr>
        <p:spPr>
          <a:xfrm>
            <a:off x="149036" y="1982451"/>
            <a:ext cx="11357919" cy="5090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177800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烧杯上的刻度分度值较大，使得直接读出的水的体积与真实值相差较大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80_1#b3fa50c96?vcp=1&amp;vis=1&amp;pid=d1e3db39f&amp;color=0,0,0&amp;vtp=1&amp;vaab=1&amp;bbb=1&amp;hb=1"/>
              <p:cNvSpPr/>
              <p:nvPr/>
            </p:nvSpPr>
            <p:spPr>
              <a:xfrm>
                <a:off x="625221" y="6080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的水倒入塑料杯中，在液面处做标记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调节秤砣细线位置使杠杆再次在水平位置平衡，并将此时秤砣细线位置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处标记为“1”，此刻度线到提挂点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的距离为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；将“0”到“1”刻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度线之间均分为10等份，则该密度计的分度值为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按该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分度值在杠杆上均匀画出刻度线，即杆秤密度计制作完成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80_1#b3fa50c96?vcp=1&amp;vis=1&amp;pid=d1e3db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21" y="608044"/>
                <a:ext cx="11109960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3" t="-11" r="-305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225" y="3752215"/>
            <a:ext cx="6001385" cy="24587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81_1#4aadf9944?vcp=1&amp;vis=1&amp;pid=d1e3db39f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（4）用制作好的密度计测量某一液体密度时，将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的液体倒入空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塑料杯中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，秤砣细线位置如图B30-27丙所示，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则待测液体密度为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81_1#4aadf9944?vcp=1&amp;vis=1&amp;pid=d1e3db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782_1#d1e3db39f?iti=285&amp;vcp=1&amp;vis=1&amp;pid=d1e3db39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2220" y="1678940"/>
            <a:ext cx="5469890" cy="456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82_2#d1e3db39f?iti=285&amp;vcp=1&amp;vis=1&amp;pid=d1e3db39f&amp;color=0,0,0&amp;vtp=1&amp;vaab=1&amp;bbb=1"/>
          <p:cNvSpPr/>
          <p:nvPr/>
        </p:nvSpPr>
        <p:spPr>
          <a:xfrm>
            <a:off x="1768507" y="418634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783_1#cf548c155?vcp=1&amp;vis=1&amp;pid=d1e3db39f&amp;color=0,0,0&amp;vtp=1&amp;vaab=1&amp;bbb=1&amp;h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（5）制作好的密度计不仅能够测出液体的密度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，还可以测算某些固体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。某次测量时，小明将石块放入空塑料杯中，杠杆平衡时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，秤砣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细线在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“0.5”刻度处，再向杯中加水至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标记处（石块浸没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杆再次平衡时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，秤砣细线在“1.3”刻度处，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则小石块的密度为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783_1#cf548c155?vcp=1&amp;vis=1&amp;pid=d1e3db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3" t="-11" r="-111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84_1#7f1775d91?iti=286&amp;htil=77&amp;vcp=1&amp;vis=1&amp;pid=d1e3db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6335" y="572770"/>
            <a:ext cx="5681980" cy="473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784_2#7f1775d91?iti=286&amp;htil=77&amp;vcp=1&amp;vis=1&amp;pid=d1e3db39f&amp;color=0,0,0&amp;vtp=1&amp;vaab=1&amp;bbb=1"/>
          <p:cNvSpPr/>
          <p:nvPr/>
        </p:nvSpPr>
        <p:spPr>
          <a:xfrm>
            <a:off x="8467630" y="526796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784_3#7f1775d91?htil=77&amp;vcp=1&amp;vis=1&amp;pid=d1e3db39f&amp;color=0,0,0&amp;vtp=1&amp;vaab=1&amp;bt=1&amp;bbb=1&amp;hb=1"/>
              <p:cNvSpPr/>
              <p:nvPr/>
            </p:nvSpPr>
            <p:spPr>
              <a:xfrm>
                <a:off x="639826" y="636905"/>
                <a:ext cx="74340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（1）距离左端点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的位置制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；用天平称得空塑料杯质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乙所示，则空塑料杯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；右侧秤砣采用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码拴上细线制成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784_3#7f1775d91?htil=77&amp;vcp=1&amp;vis=1&amp;pid=d1e3db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826" y="636905"/>
                <a:ext cx="74340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r="7" b="-28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786_1#7f1775d91.blank?vcp=1&amp;vis=1&amp;pid=d1e3db39f&amp;color=0,0,0&amp;vpa=212&amp;vtp=1&amp;vaab=1&amp;bbb=1"/>
          <p:cNvSpPr/>
          <p:nvPr/>
        </p:nvSpPr>
        <p:spPr>
          <a:xfrm>
            <a:off x="1792510" y="256603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7f1775d91?htil=77&amp;vcp=1&amp;vis=1&amp;pid=d1e3db39f&amp;color=0,0,0&amp;vtp=1&amp;vaab=1&amp;bbb=1&amp;hb=1"/>
              <p:cNvSpPr/>
              <p:nvPr/>
            </p:nvSpPr>
            <p:spPr>
              <a:xfrm>
                <a:off x="539496" y="3868356"/>
                <a:ext cx="7434072" cy="12274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物体质量等于砝码质量加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上游码对应刻度，即空烧杯质量为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空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7f1775d91?htil=77&amp;vcp=1&amp;vis=1&amp;pid=d1e3db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68356"/>
                <a:ext cx="7434072" cy="1227455"/>
              </a:xfrm>
              <a:prstGeom prst="rect">
                <a:avLst/>
              </a:prstGeom>
              <a:blipFill rotWithShape="1">
                <a:blip r:embed="rId5"/>
                <a:stretch>
                  <a:fillRect l="-5" t="-47" r="7" b="-59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787_3#cbc42d657?htil=78&amp;vcp=1&amp;vis=1&amp;pid=d1e3db39f&amp;color=0,0,0&amp;vtp=1&amp;vaab=1&amp;bt=1&amp;bbb=1&amp;hb=1&amp;hs=1"/>
              <p:cNvSpPr/>
              <p:nvPr/>
            </p:nvSpPr>
            <p:spPr>
              <a:xfrm>
                <a:off x="539496" y="763905"/>
                <a:ext cx="841248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（2）将空塑料杯悬挂在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点，调节右侧秤砣细线位置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使杠杆在水平位置平衡，此时细线位置处标记为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”，此刻度线到提挂点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787_3#cbc42d657?htil=78&amp;vcp=1&amp;vis=1&amp;pid=d1e3db39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63905"/>
                <a:ext cx="841248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5" r="-3188" b="-5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789_1#cbc42d657.blank?vcp=1&amp;vis=1&amp;pid=d1e3db39f&amp;color=0,0,0&amp;vpa=213&amp;vtp=1&amp;vaab=1"/>
          <p:cNvSpPr/>
          <p:nvPr/>
        </p:nvSpPr>
        <p:spPr>
          <a:xfrm>
            <a:off x="6665277" y="2082546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cbc42d657?htil=78&amp;vcp=1&amp;vis=1&amp;pid=d1e3db39f&amp;color=0,0,0&amp;vtp=1&amp;vaab=1&amp;bbb=1&amp;hb=1&amp;hs=1"/>
              <p:cNvSpPr/>
              <p:nvPr/>
            </p:nvSpPr>
            <p:spPr>
              <a:xfrm>
                <a:off x="539496" y="2623693"/>
                <a:ext cx="8412480" cy="124409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𝐴𝑃𝐵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看作杠杆，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为支点，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点受力为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cbc42d657?htil=78&amp;vcp=1&amp;vis=1&amp;pid=d1e3db3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23693"/>
                <a:ext cx="8412480" cy="1244092"/>
              </a:xfrm>
              <a:prstGeom prst="rect">
                <a:avLst/>
              </a:prstGeom>
              <a:blipFill rotWithShape="1">
                <a:blip r:embed="rId4"/>
                <a:stretch>
                  <a:fillRect l="-5" t="-41" r="-124" b="-6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cbc42d657?htil=78&amp;vcp=1&amp;vis=1&amp;pid=d1e3db39f&amp;color=0,0,0&amp;vtp=1&amp;vaab=1&amp;bbb=1&amp;hb=1&amp;hs=1"/>
              <p:cNvSpPr/>
              <p:nvPr/>
            </p:nvSpPr>
            <p:spPr>
              <a:xfrm>
                <a:off x="539496" y="3868293"/>
                <a:ext cx="11112011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钩码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钩码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根据杠杆平衡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条件有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此刻度线到提挂点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AS.1_1#cbc42d657?htil=78&amp;vcp=1&amp;vis=1&amp;pid=d1e3db3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68293"/>
                <a:ext cx="11112011" cy="2032000"/>
              </a:xfrm>
              <a:prstGeom prst="rect">
                <a:avLst/>
              </a:prstGeom>
              <a:blipFill rotWithShape="1">
                <a:blip r:embed="rId5"/>
                <a:stretch>
                  <a:fillRect l="-3" t="-25" r="5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6265" y="1296035"/>
            <a:ext cx="3976370" cy="16789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b3fa50c96?iti=289&amp;htil=80&amp;vcp=1&amp;vis=1&amp;pid=d1e3db39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581831"/>
            <a:ext cx="322783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b3fa50c96?iti=289&amp;htil=80&amp;vcp=1&amp;vis=1&amp;pid=d1e3db39f&amp;color=0,0,0&amp;vtp=1&amp;vaab=1&amp;bbb=1"/>
          <p:cNvSpPr/>
          <p:nvPr/>
        </p:nvSpPr>
        <p:spPr>
          <a:xfrm>
            <a:off x="9293003" y="339716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b3fa50c96?htil=80&amp;vcp=1&amp;vis=1&amp;pid=d1e3db39f&amp;color=0,0,0&amp;vtp=1&amp;vaab=1&amp;bt=1&amp;bbb=1&amp;hb=1&amp;hs=1"/>
              <p:cNvSpPr/>
              <p:nvPr/>
            </p:nvSpPr>
            <p:spPr>
              <a:xfrm>
                <a:off x="539496" y="554400"/>
                <a:ext cx="7799832" cy="38175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的水倒入塑料杯中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水的质量为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根据杠杆平衡条件有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，此刻度线到提挂点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b3fa50c96?htil=80&amp;vcp=1&amp;vis=1&amp;pid=d1e3db39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799832" cy="381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7" b="-1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b3fa50c96?htil=80&amp;vcp=1&amp;vis=1&amp;pid=d1e3db39f&amp;color=0,0,0&amp;vtp=1&amp;vaab=1&amp;bt=1&amp;bbb=1&amp;hb=1&amp;hs=1"/>
              <p:cNvSpPr/>
              <p:nvPr/>
            </p:nvSpPr>
            <p:spPr>
              <a:xfrm>
                <a:off x="539995" y="4373099"/>
                <a:ext cx="11112011" cy="193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0”到“1”之间共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，将“0”到“1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”刻度线之间均分成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10等份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，每份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，则该密度计的分度值为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b3fa50c96?htil=80&amp;vcp=1&amp;vis=1&amp;pid=d1e3db39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73099"/>
                <a:ext cx="11112011" cy="1937957"/>
              </a:xfrm>
              <a:prstGeom prst="rect">
                <a:avLst/>
              </a:prstGeom>
              <a:blipFill rotWithShape="1">
                <a:blip r:embed="rId5"/>
                <a:stretch>
                  <a:fillRect l="-2" t="-25" r="4" b="-3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90_1#b3fa50c96?iti=288&amp;htil=79&amp;vcp=1&amp;vis=1&amp;pid=d1e3db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1252696"/>
            <a:ext cx="3227832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790_2#b3fa50c96?iti=288&amp;htil=79&amp;vcp=1&amp;vis=1&amp;pid=d1e3db39f&amp;color=0,0,0&amp;vtp=1&amp;vaab=1&amp;bbb=1"/>
          <p:cNvSpPr/>
          <p:nvPr/>
        </p:nvSpPr>
        <p:spPr>
          <a:xfrm>
            <a:off x="9293003" y="406803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790_3#b3fa50c96?htil=79&amp;vcp=1&amp;vis=1&amp;pid=d1e3db39f&amp;color=0,0,0&amp;vtp=1&amp;vaab=1&amp;bt=1&amp;bbb=1&amp;hb=1"/>
              <p:cNvSpPr/>
              <p:nvPr/>
            </p:nvSpPr>
            <p:spPr>
              <a:xfrm>
                <a:off x="539496" y="1225264"/>
                <a:ext cx="779983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的水倒入塑料杯中，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在液面处做标记，调节秤砣细线位置使杠杆再次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在水平位置平衡，并将此时秤砣细线位置处标记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“1”，此刻度线到提挂点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的距离为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0”到“1”刻度线之间均分为10等份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，则该密度计的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分度值为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；按该分度值在杠杆上均匀画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出刻度线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，即杆秤密度计制作完成。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790_3#b3fa50c96?htil=79&amp;vcp=1&amp;vis=1&amp;pid=d1e3db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779983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2631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791_1#b3fa50c96.blank?vcp=1&amp;vis=1&amp;pid=d1e3db39f&amp;color=0,0,0&amp;vpa=214&amp;vtp=1&amp;vaab=1&amp;bbb=1"/>
          <p:cNvSpPr/>
          <p:nvPr/>
        </p:nvSpPr>
        <p:spPr>
          <a:xfrm>
            <a:off x="6249702" y="313788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endParaRPr lang="en-US" altLang="zh-CN" sz="2800" dirty="0"/>
          </a:p>
        </p:txBody>
      </p:sp>
      <p:sp>
        <p:nvSpPr>
          <p:cNvPr id="6" name="QB_6_AN.792_1#b3fa50c96.blank?vcp=1&amp;vis=1&amp;pid=d1e3db39f&amp;color=0,0,0&amp;vpa=215&amp;vtp=1&amp;vaab=1&amp;bbb=1"/>
          <p:cNvSpPr/>
          <p:nvPr/>
        </p:nvSpPr>
        <p:spPr>
          <a:xfrm>
            <a:off x="1934114" y="443328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794_2#4aadf9944?iti=290&amp;htil=81&amp;vcp=1&amp;vis=1&amp;pid=d1e3db39f&amp;color=0,0,0&amp;vtp=1&amp;vaab=1&amp;bbb=1"/>
          <p:cNvSpPr/>
          <p:nvPr/>
        </p:nvSpPr>
        <p:spPr>
          <a:xfrm>
            <a:off x="8932453" y="443163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794_3#4aadf9944?htil=81&amp;vcp=1&amp;vis=1&amp;pid=d1e3db39f&amp;color=0,0,0&amp;vtp=1&amp;vaab=1&amp;bt=1&amp;bbb=1&amp;hb=1"/>
              <p:cNvSpPr/>
              <p:nvPr/>
            </p:nvSpPr>
            <p:spPr>
              <a:xfrm>
                <a:off x="539496" y="1576292"/>
                <a:ext cx="74340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用制作好的密度计测量某一液体密度时，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的液体倒入空塑料杯中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，秤砣细线位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B30-27丙所示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，则待测液体密度为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794_3#4aadf9944?htil=81&amp;vcp=1&amp;vis=1&amp;pid=d1e3db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6292"/>
                <a:ext cx="7434072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t="-9" r="7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796_1#4aadf9944.blank?vcp=1&amp;vis=1&amp;pid=d1e3db39f&amp;color=0,0,0&amp;vpa=216&amp;vtp=1&amp;vaab=1&amp;bbb=1"/>
          <p:cNvSpPr/>
          <p:nvPr/>
        </p:nvSpPr>
        <p:spPr>
          <a:xfrm>
            <a:off x="6912514" y="2841212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4aadf9944?htil=81&amp;vcp=1&amp;vis=1&amp;pid=d1e3db39f&amp;color=0,0,0&amp;vtp=1&amp;vaab=1&amp;bbb=1&amp;hb=1"/>
              <p:cNvSpPr/>
              <p:nvPr/>
            </p:nvSpPr>
            <p:spPr>
              <a:xfrm>
                <a:off x="539496" y="4074636"/>
                <a:ext cx="743407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如题图丙所示，待测液体密度为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4aadf9944?htil=81&amp;vcp=1&amp;vis=1&amp;pid=d1e3db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4636"/>
                <a:ext cx="743407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40" r="7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7850" y="2209165"/>
            <a:ext cx="3386455" cy="22225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cf548c155?htil=83&amp;vcp=1&amp;vis=1&amp;pid=d1e3db39f&amp;color=0,0,0&amp;vtp=1&amp;vaab=1&amp;bt=1&amp;bbb=1&amp;hb=1&amp;hs=1"/>
              <p:cNvSpPr/>
              <p:nvPr/>
            </p:nvSpPr>
            <p:spPr>
              <a:xfrm>
                <a:off x="539496" y="667861"/>
                <a:ext cx="7434072" cy="3944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加水前，秤砣细线在“0.5”刻度处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，此刻度线到提挂点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，则石块重力为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石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，则石块质量为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石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；加水后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，秤砣细线在“1.3”刻度处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，此刻度线到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提挂点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，则加入水的重力为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，则加入水的体积为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，则石块体积为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石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，所以石块密度为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cf548c155?htil=83&amp;vcp=1&amp;vis=1&amp;pid=d1e3db39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7861"/>
                <a:ext cx="7434072" cy="3944557"/>
              </a:xfrm>
              <a:prstGeom prst="rect">
                <a:avLst/>
              </a:prstGeom>
              <a:blipFill rotWithShape="1">
                <a:blip r:embed="rId3"/>
                <a:stretch>
                  <a:fillRect l="-5" t="-12" r="-54695" b="-47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797_3#cf548c155?htil=82&amp;vcp=1&amp;vis=1&amp;pid=d1e3db39f&amp;color=0,0,0&amp;vtp=1&amp;vaab=1&amp;bt=1&amp;bbb=1&amp;hb=1"/>
              <p:cNvSpPr/>
              <p:nvPr/>
            </p:nvSpPr>
            <p:spPr>
              <a:xfrm>
                <a:off x="1824101" y="1340834"/>
                <a:ext cx="743407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（5）制作好的密度计不仅能够测出液体的密度，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还可以测算某些固体的密度。某次测量时，小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明将石块放入空塑料杯中，杠杆平衡时，秤砣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细线在“0.5”刻度处，再向杯中加水至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记处（石块浸没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杠杆再次平衡时，秤砣细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线在“1.3”刻度处，则小石块的密度为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797_3#cf548c155?htil=82&amp;vcp=1&amp;vis=1&amp;pid=d1e3db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101" y="1340834"/>
                <a:ext cx="7434072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5" t="-8" r="-561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798_1#cf548c155.blank?vcp=1&amp;vis=1&amp;pid=d1e3db39f&amp;color=0,0,0&amp;vpa=217&amp;vtp=1&amp;vaab=1&amp;bbb=1"/>
          <p:cNvSpPr/>
          <p:nvPr/>
        </p:nvSpPr>
        <p:spPr>
          <a:xfrm>
            <a:off x="7533545" y="453932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f8a7980d.fixed?vcp=1&amp;pid=7212bda1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实验探究题</a:t>
            </a:r>
            <a:endParaRPr lang="en-US" altLang="zh-CN" sz="4000" dirty="0"/>
          </a:p>
        </p:txBody>
      </p:sp>
      <p:sp>
        <p:nvSpPr>
          <p:cNvPr id="3" name="C_3_BD#df8a7980d.fixed?vcp=1&amp;pid=7212bda1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57_1#960a18119?vcp=1&amp;vis=1&amp;pid=1362e3ca2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（4）将烧杯中的水全部倒入量筒中，如图30-3丙所示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，则水的体积为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。利用这一数据计算出净化后的水的密度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大于”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等于”或“小于”）其真实值。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57_1#960a18119?vcp=1&amp;vis=1&amp;pid=1362e3c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58_1#960a18119.blank?vcp=1&amp;vis=1&amp;pid=1362e3ca2&amp;color=0,0,0&amp;vpa=15&amp;vtp=1&amp;vaab=1&amp;bbb=1"/>
          <p:cNvSpPr/>
          <p:nvPr/>
        </p:nvSpPr>
        <p:spPr>
          <a:xfrm>
            <a:off x="549815" y="117162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</a:t>
            </a:r>
            <a:endParaRPr lang="en-US" altLang="zh-CN" sz="2800" dirty="0"/>
          </a:p>
        </p:txBody>
      </p:sp>
      <p:sp>
        <p:nvSpPr>
          <p:cNvPr id="4" name="QB_6_AN.60_1#960a18119.blank?vcp=1&amp;vis=1&amp;pid=1362e3ca2&amp;color=0,0,0&amp;vpa=16&amp;vtp=1&amp;vaab=1&amp;bbb=1"/>
          <p:cNvSpPr/>
          <p:nvPr/>
        </p:nvSpPr>
        <p:spPr>
          <a:xfrm>
            <a:off x="8147589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</a:t>
            </a:r>
            <a:endParaRPr lang="en-US" altLang="zh-CN" sz="2800" dirty="0"/>
          </a:p>
        </p:txBody>
      </p:sp>
      <p:pic>
        <p:nvPicPr>
          <p:cNvPr id="5" name="QB_6_BD.59_1#960a18119?iti=23&amp;vcp=1&amp;vis=1&amp;pid=1362e3c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550" y="2753318"/>
            <a:ext cx="4669507" cy="239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59_2#960a18119?iti=23&amp;vcp=1&amp;vis=1&amp;pid=1362e3ca2&amp;color=0,0,0&amp;vtp=1&amp;vaab=1&amp;bbb=1"/>
          <p:cNvSpPr/>
          <p:nvPr/>
        </p:nvSpPr>
        <p:spPr>
          <a:xfrm>
            <a:off x="9883839" y="53644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960a18119?vcp=1&amp;vis=1&amp;pid=1362e3ca2&amp;color=0,0,0&amp;vtp=1&amp;vaab=1&amp;bt=1&amp;bbb=1&amp;hb=1"/>
              <p:cNvSpPr/>
              <p:nvPr/>
            </p:nvSpPr>
            <p:spPr>
              <a:xfrm>
                <a:off x="253746" y="2403457"/>
                <a:ext cx="7280529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由题图丙知，量筒的分度值为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则量筒中水的体积为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由于将烧杯中的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水倒入量筒中时，烧杯壁粘水而使量筒中水的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体积偏小，在质量一定时，体积偏小，则密度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偏大，所以计算出净化后的水的密度大于其真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实值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AS.1_1#960a18119?vcp=1&amp;vis=1&amp;pid=1362e3c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746" y="2403457"/>
                <a:ext cx="7280529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25" b="-5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800_1#33ab58497?sp=1&amp;vcp=1&amp;vis=1&amp;pid=d88501c24&amp;color=0,0,0&amp;vtp=1&amp;vaab=1&amp;bt=1&amp;bbb=1&amp;hb=1"/>
              <p:cNvSpPr/>
              <p:nvPr/>
            </p:nvSpPr>
            <p:spPr>
              <a:xfrm>
                <a:off x="453136" y="6769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（2024·江苏盐城·中考）实验小组选择电源（电压恒为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、滑动变阻器等器材，测量铅笔芯的电阻。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800_1#33ab58497?sp=1&amp;vcp=1&amp;vis=1&amp;pid=d88501c2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36" y="67694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3472" b="-5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6_BD.801_1#809c15df0?htil=84&amp;vcp=1&amp;vis=1&amp;pid=33ab58497&amp;color=0,0,0&amp;vtp=1&amp;vaab=1&amp;bt=1&amp;bbb=1&amp;hb=1&amp;hs=1"/>
          <p:cNvSpPr/>
          <p:nvPr/>
        </p:nvSpPr>
        <p:spPr>
          <a:xfrm>
            <a:off x="207391" y="2095722"/>
            <a:ext cx="77998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（1）图B30-28甲是他们设计的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实验电路图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，请对照电路图用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笔画线代替导线将图B30-28乙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中实物电路连接完整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800_3#33ab58497?iti=293&amp;htil=84&amp;vcp=1&amp;vis=1&amp;pid=d88501c24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3990" y="1903730"/>
            <a:ext cx="4843145" cy="441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800_4#33ab58497?iti=293&amp;htil=84&amp;vcp=1&amp;vis=1&amp;pid=d88501c24&amp;color=0,0,0&amp;vtp=1&amp;vaab=1&amp;bbb=1"/>
          <p:cNvSpPr/>
          <p:nvPr/>
        </p:nvSpPr>
        <p:spPr>
          <a:xfrm>
            <a:off x="4498663" y="532634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803_1#4dec3b896?vcp=1&amp;vis=1&amp;pid=33ab58497&amp;color=0,0,0&amp;vtp=1&amp;vaab=1&amp;bbb=1&amp;hb=1&amp;hs=1"/>
              <p:cNvSpPr/>
              <p:nvPr/>
            </p:nvSpPr>
            <p:spPr>
              <a:xfrm>
                <a:off x="539750" y="3091815"/>
                <a:ext cx="6319520" cy="18491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（3）断开开关，取下铅笔芯，将电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阻箱接入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此时应保持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。闭合开关，调节电阻箱的阻值，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想使电流表的示数仍为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，但却发现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无论怎样调节电阻箱的阻值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，都不能使电流表的示数达到所需值。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803_1#4dec3b896?vcp=1&amp;vis=1&amp;pid=33ab5849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3091815"/>
                <a:ext cx="6319520" cy="1849120"/>
              </a:xfrm>
              <a:prstGeom prst="rect">
                <a:avLst/>
              </a:prstGeom>
              <a:blipFill rotWithShape="1">
                <a:blip r:embed="rId3"/>
                <a:stretch>
                  <a:fillRect r="-64480" b="-75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QO_5_BD.800_3#33ab58497?iti=293&amp;htil=84&amp;vcp=1&amp;vis=1&amp;pid=d88501c24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635" y="671195"/>
            <a:ext cx="4739640" cy="432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00_4#33ab58497?iti=293&amp;htil=84&amp;vcp=1&amp;vis=1&amp;pid=d88501c24&amp;color=0,0,0&amp;vtp=1&amp;vaab=1&amp;bbb=1"/>
          <p:cNvSpPr/>
          <p:nvPr/>
        </p:nvSpPr>
        <p:spPr>
          <a:xfrm>
            <a:off x="9030970" y="4937760"/>
            <a:ext cx="1503045" cy="6502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802_1#eded01aac?htil=84&amp;vcp=1&amp;vis=1&amp;pid=33ab58497&amp;color=0,0,0&amp;vtp=1&amp;vaab=1&amp;bbb=1&amp;hb=1&amp;hs=1"/>
              <p:cNvSpPr/>
              <p:nvPr/>
            </p:nvSpPr>
            <p:spPr>
              <a:xfrm>
                <a:off x="528701" y="537686"/>
                <a:ext cx="779983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处接入待测铅笔芯，闭合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，将变阻器的滑片调到适当位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电流表示数如图B30-28丙所示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802_1#eded01aac?htil=84&amp;vcp=1&amp;vis=1&amp;pid=33ab5849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701" y="537686"/>
                <a:ext cx="7799832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26" r="7" b="-40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04_1#89ac54427?vcp=1&amp;vis=1&amp;pid=33ab58497&amp;color=0,0,0&amp;vtp=1&amp;vaab=1&amp;bbb=1&amp;hb=1&amp;htil=1"/>
          <p:cNvSpPr/>
          <p:nvPr/>
        </p:nvSpPr>
        <p:spPr>
          <a:xfrm>
            <a:off x="539497" y="1798034"/>
            <a:ext cx="7764273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（4）电阻箱的阻值是不连续的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，但可以绘制电流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和电阻箱阻值的数据图像，用图像法去解决这个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。小组同学继续实验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，又测出多组数据如上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B30-28丁中画出电流的倒数随电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阻箱阻值变化关系的图像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选填“能”或“不能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”）得到铅笔芯精确的电阻值，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判断的理由是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BD.800_4#33ab58497?iti=363&amp;htil=84&amp;vcp=1&amp;vis=1&amp;pid=d88501c24&amp;color=0,0,0&amp;vtp=1&amp;vaab=1&amp;bbb=1"/>
          <p:cNvSpPr/>
          <p:nvPr/>
        </p:nvSpPr>
        <p:spPr>
          <a:xfrm>
            <a:off x="9258935" y="5052060"/>
            <a:ext cx="1503045" cy="6934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图B30-28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90" y="505460"/>
            <a:ext cx="7429500" cy="1400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6615" y="1310005"/>
            <a:ext cx="3493135" cy="35299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05_1#809c15df0?vcp=1&amp;vis=1&amp;pid=33ab58497&amp;color=0,0,0&amp;vtp=1&amp;vaab=1&amp;bt=1&amp;bbb=1&amp;hb=1"/>
          <p:cNvSpPr/>
          <p:nvPr/>
        </p:nvSpPr>
        <p:spPr>
          <a:xfrm>
            <a:off x="539496" y="61909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（1）图B30-28甲是他们设计的实验电路图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，请对照电路图用笔画线代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替导线将图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B30-28乙中实物电路连接完整。</a:t>
            </a:r>
            <a:endParaRPr lang="en-US" altLang="zh-CN" sz="2800" dirty="0"/>
          </a:p>
        </p:txBody>
      </p:sp>
      <p:sp>
        <p:nvSpPr>
          <p:cNvPr id="4" name="QO_5_BD.805_3#809c15df0?iti=294&amp;vcp=1&amp;vis=1&amp;pid=33ab58497&amp;color=0,0,0&amp;vtp=1&amp;vaab=1&amp;bbb=1"/>
          <p:cNvSpPr/>
          <p:nvPr/>
        </p:nvSpPr>
        <p:spPr>
          <a:xfrm>
            <a:off x="2449894" y="4386864"/>
            <a:ext cx="15033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图B30-28</a:t>
            </a:r>
            <a:endParaRPr lang="en-US" altLang="zh-CN" sz="2800" dirty="0"/>
          </a:p>
        </p:txBody>
      </p:sp>
      <p:sp>
        <p:nvSpPr>
          <p:cNvPr id="5" name="QO_6_AS.1_1#809c15df0?vcp=1&amp;vis=1&amp;pid=33ab58497&amp;color=0,0,0&amp;vtp=1&amp;vaab=1&amp;bbb=1"/>
          <p:cNvSpPr/>
          <p:nvPr/>
        </p:nvSpPr>
        <p:spPr>
          <a:xfrm>
            <a:off x="539496" y="56662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滑动变阻器应按照“一上一下”原则选择接线柱串联到电路中。</a:t>
            </a:r>
            <a:endParaRPr lang="en-US" altLang="zh-CN" sz="2800" dirty="0"/>
          </a:p>
        </p:txBody>
      </p:sp>
      <p:sp>
        <p:nvSpPr>
          <p:cNvPr id="6" name="QO_6_AN.1_1#809c15df0?vcp=1&amp;vis=1&amp;pid=33ab58497&amp;color=0,0,0&amp;vtp=1&amp;vaab=1&amp;bt=1&amp;bbb=1"/>
          <p:cNvSpPr/>
          <p:nvPr/>
        </p:nvSpPr>
        <p:spPr>
          <a:xfrm>
            <a:off x="6368034" y="1918257"/>
            <a:ext cx="422300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如答图B30-7所示</a:t>
            </a:r>
            <a:endParaRPr lang="en-US" altLang="zh-CN" sz="2800" dirty="0"/>
          </a:p>
        </p:txBody>
      </p:sp>
      <p:pic>
        <p:nvPicPr>
          <p:cNvPr id="7" name="QO_6_AN.1_1#809c15df0?iti=295&amp;vcp=1&amp;vis=1&amp;pid=33ab584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68034" y="2669255"/>
            <a:ext cx="4343400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6_AN.1_1#809c15df0?iti=295&amp;vcp=1&amp;vis=1&amp;pid=33ab58497&amp;color=0,0,0&amp;vtp=1&amp;vaab=1&amp;bbb=1"/>
          <p:cNvSpPr/>
          <p:nvPr/>
        </p:nvSpPr>
        <p:spPr>
          <a:xfrm>
            <a:off x="7699153" y="5164551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答图B30-7</a:t>
            </a:r>
            <a:endParaRPr lang="en-US" altLang="zh-CN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2073275"/>
            <a:ext cx="5694045" cy="21913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808_2#eded01aac?iti=296&amp;htil=85&amp;vcp=1&amp;vis=1&amp;pid=33ab58497&amp;color=0,0,0&amp;vtp=1&amp;vaab=1&amp;bbb=1"/>
          <p:cNvSpPr/>
          <p:nvPr/>
        </p:nvSpPr>
        <p:spPr>
          <a:xfrm>
            <a:off x="9232588" y="468918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08_3#eded01aac?htil=85&amp;vcp=1&amp;vis=1&amp;pid=33ab58497&amp;color=0,0,0&amp;vtp=1&amp;vaab=1&amp;bt=1&amp;bbb=1&amp;hb=1"/>
              <p:cNvSpPr/>
              <p:nvPr/>
            </p:nvSpPr>
            <p:spPr>
              <a:xfrm>
                <a:off x="539496" y="1596104"/>
                <a:ext cx="779983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处接入待测铅笔芯，闭合开关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，将变阻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器的滑片调到适当位置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电流表示数如图B30-28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08_3#eded01aac?htil=85&amp;vcp=1&amp;vis=1&amp;pid=33ab584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96104"/>
                <a:ext cx="7799832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5" t="-19" r="7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10_1#eded01aac.blank?vcp=1&amp;vis=1&amp;pid=33ab58497&amp;color=0,0,0&amp;vpa=218&amp;vtp=1&amp;vaab=1&amp;bbb=1"/>
          <p:cNvSpPr/>
          <p:nvPr/>
        </p:nvSpPr>
        <p:spPr>
          <a:xfrm>
            <a:off x="3272377" y="284006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eded01aac?htil=85&amp;vcp=1&amp;vis=1&amp;pid=33ab58497&amp;color=0,0,0&amp;vtp=1&amp;vaab=1&amp;bbb=1&amp;hb=1"/>
              <p:cNvSpPr/>
              <p:nvPr/>
            </p:nvSpPr>
            <p:spPr>
              <a:xfrm>
                <a:off x="539496" y="3455892"/>
                <a:ext cx="779983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题图丙中，电流表选用小量程，分度值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eded01aac?htil=85&amp;vcp=1&amp;vis=1&amp;pid=33ab5849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5892"/>
                <a:ext cx="779983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18" r="7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9455" y="1750695"/>
            <a:ext cx="3383280" cy="28168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11_3#4dec3b896?htil=86&amp;vcp=1&amp;vis=1&amp;pid=33ab58497&amp;color=0,0,0&amp;vtp=1&amp;vaab=1&amp;bt=1&amp;bbb=1&amp;hb=1"/>
              <p:cNvSpPr/>
              <p:nvPr/>
            </p:nvSpPr>
            <p:spPr>
              <a:xfrm>
                <a:off x="539496" y="554400"/>
                <a:ext cx="779983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（3）断开开关，取下铅笔芯，将电阻箱接入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此时应保持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调节电阻箱的阻值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，想使电流表的示数仍为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却发现无论怎样调节电阻箱的阻值，都不能使电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流表的示数达到所需值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11_3#4dec3b896?htil=86&amp;vcp=1&amp;vis=1&amp;pid=33ab584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799832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1" r="-4284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13_1#4dec3b896.blank?vcp=1&amp;vis=1&amp;pid=33ab58497&amp;color=0,0,0&amp;vpa=219&amp;vtp=1&amp;vaab=1&amp;bbb=1"/>
          <p:cNvSpPr/>
          <p:nvPr/>
        </p:nvSpPr>
        <p:spPr>
          <a:xfrm>
            <a:off x="2327814" y="1171620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变阻器滑片位置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4dec3b896?htil=86&amp;vcp=1&amp;vis=1&amp;pid=33ab58497&amp;color=0,0,0&amp;vtp=1&amp;vaab=1&amp;bbb=1&amp;hb=1"/>
              <p:cNvSpPr/>
              <p:nvPr/>
            </p:nvSpPr>
            <p:spPr>
              <a:xfrm>
                <a:off x="539496" y="3757276"/>
                <a:ext cx="77998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断开开关，取下铅笔芯，将电阻箱接入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间，此时应保持变阻器滑片位置不变。闭合开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关，调节电阻箱的阻值，使电流表的示数仍为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此时电阻箱阻值即等于铅笔芯电阻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4dec3b896?htil=86&amp;vcp=1&amp;vis=1&amp;pid=33ab5849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7276"/>
                <a:ext cx="779983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5" r="-791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4720" y="892810"/>
            <a:ext cx="3145790" cy="17100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89ac54427?vcp=1&amp;vis=1&amp;pid=33ab58497&amp;color=0,0,0&amp;vtp=1&amp;vaab=1&amp;bt=1&amp;bbb=1&amp;hb=1"/>
          <p:cNvSpPr/>
          <p:nvPr/>
        </p:nvSpPr>
        <p:spPr>
          <a:xfrm>
            <a:off x="539496" y="6209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【解析】(4)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根据表格数据描点连线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，作出电流的倒数随电阻箱阻值变化关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系图像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。由表格数据和图像可知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，电流的倒数与电阻箱阻值不完全成正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，所以不能得到铅笔芯精确的电阻值。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" y="2470150"/>
            <a:ext cx="7429500" cy="1400175"/>
          </a:xfrm>
          <a:prstGeom prst="rect">
            <a:avLst/>
          </a:prstGeom>
        </p:spPr>
      </p:pic>
      <p:sp>
        <p:nvSpPr>
          <p:cNvPr id="7" name="QB_6_AN.1_1#89ac54427?htil=88&amp;vcp=1&amp;vis=1&amp;pid=33ab58497&amp;color=0,0,0&amp;vtp=1&amp;vaab=1&amp;bt=1&amp;bbb=1"/>
          <p:cNvSpPr/>
          <p:nvPr/>
        </p:nvSpPr>
        <p:spPr>
          <a:xfrm>
            <a:off x="1227065" y="426343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如答图B30-8所示</a:t>
            </a:r>
            <a:endParaRPr lang="en-US" altLang="zh-CN" sz="2800" dirty="0"/>
          </a:p>
        </p:txBody>
      </p:sp>
      <p:pic>
        <p:nvPicPr>
          <p:cNvPr id="8" name="QB_6_AN.1_1#89ac54427?iti=300&amp;htil=88&amp;vcp=1&amp;vis=1&amp;pid=33ab58497&amp;color=0,0,0&amp;tib=255,255,255&amp;vtp=1&amp;vaab=1" descr="preencoded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33614" y="1986579"/>
            <a:ext cx="4169664" cy="372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B_6_AN.1_1#89ac54427?iti=300&amp;htil=88&amp;vcp=1&amp;vis=1&amp;pid=33ab58497&amp;color=0,0,0&amp;vtp=1&amp;vaab=1&amp;bbb=1"/>
          <p:cNvSpPr/>
          <p:nvPr>
            <p:custDataLst>
              <p:tags r:id="rId2"/>
            </p:custDataLst>
          </p:nvPr>
        </p:nvSpPr>
        <p:spPr>
          <a:xfrm>
            <a:off x="9077865" y="5723427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答图B30-8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7" grpId="0" build="p" animBg="1"/>
      <p:bldP spid="9" grpId="0" build="p" animBg="1"/>
    </p:bld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04_1#89ac54427?vcp=1&amp;vis=1&amp;pid=33ab58497&amp;color=0,0,0&amp;vtp=1&amp;vaab=1&amp;bbb=1&amp;hb=1&amp;htil=1"/>
          <p:cNvSpPr/>
          <p:nvPr/>
        </p:nvSpPr>
        <p:spPr>
          <a:xfrm>
            <a:off x="539497" y="1798034"/>
            <a:ext cx="7764273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（4）电阻箱的阻值是不连续的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，但可以绘制电流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和电阻箱阻值的数据图像，用图像法去解决这个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。小组同学继续实验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，又测出多组数据如上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B30-28丁中画出电流的倒数随电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阻箱阻值变化关系的图像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选填“能”或“不能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”）得到铅笔芯精确的电阻值，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判断的理由是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5_BD.800_4#33ab58497?iti=363&amp;htil=84&amp;vcp=1&amp;vis=1&amp;pid=d88501c24&amp;color=0,0,0&amp;vtp=1&amp;vaab=1&amp;bbb=1"/>
          <p:cNvSpPr/>
          <p:nvPr/>
        </p:nvSpPr>
        <p:spPr>
          <a:xfrm>
            <a:off x="9258935" y="5052060"/>
            <a:ext cx="1503045" cy="6934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图B30-28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90" y="505460"/>
            <a:ext cx="7429500" cy="1400175"/>
          </a:xfrm>
          <a:prstGeom prst="rect">
            <a:avLst/>
          </a:prstGeom>
        </p:spPr>
      </p:pic>
      <p:sp>
        <p:nvSpPr>
          <p:cNvPr id="8" name="QB_6_AN.815_1#89ac54427.blank?vcp=1&amp;vis=1&amp;pid=33ab58497&amp;color=0,0,0&amp;vpa=220&amp;vtp=1&amp;vaab=1&amp;bbb=1"/>
          <p:cNvSpPr/>
          <p:nvPr/>
        </p:nvSpPr>
        <p:spPr>
          <a:xfrm>
            <a:off x="6239415" y="436178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9" name="QB_6_AN.816_1#89ac54427.blank?vcp=1&amp;vis=1&amp;pid=33ab58497&amp;color=0,0,0&amp;vpa=221&amp;vtp=1&amp;vaab=1&amp;bbb=1"/>
          <p:cNvSpPr/>
          <p:nvPr/>
        </p:nvSpPr>
        <p:spPr>
          <a:xfrm>
            <a:off x="2683913" y="5583650"/>
            <a:ext cx="6303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电流的倒数与电阻箱阻值不完全成正比</a:t>
            </a:r>
            <a:endParaRPr lang="en-US" altLang="zh-CN" sz="2800" dirty="0"/>
          </a:p>
        </p:txBody>
      </p:sp>
      <p:pic>
        <p:nvPicPr>
          <p:cNvPr id="10" name="QB_6_AN.1_1#89ac54427?iti=300&amp;htil=88&amp;vcp=1&amp;vis=1&amp;pid=33ab58497&amp;color=0,0,0&amp;tib=255,255,255&amp;vtp=1&amp;vaab=1" descr="preencoded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03895" y="1778635"/>
            <a:ext cx="3700780" cy="330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19_1#a1968f2f5?iti=302&amp;htil=89&amp;vcp=1&amp;vis=1&amp;pid=d88501c2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1240536"/>
            <a:ext cx="3977640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19_2#a1968f2f5?iti=302&amp;htil=89&amp;vcp=1&amp;vis=1&amp;pid=d88501c24&amp;color=0,0,0&amp;vtp=1&amp;vaab=1&amp;bbb=1"/>
          <p:cNvSpPr/>
          <p:nvPr/>
        </p:nvSpPr>
        <p:spPr>
          <a:xfrm>
            <a:off x="8908955" y="497027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819_3#a1968f2f5?htil=89&amp;sp=1&amp;vcp=1&amp;vis=1&amp;pid=d88501c24&amp;color=0,0,0&amp;vtp=1&amp;vaab=1&amp;bt=1&amp;bbb=1&amp;hb=1"/>
              <p:cNvSpPr/>
              <p:nvPr/>
            </p:nvSpPr>
            <p:spPr>
              <a:xfrm>
                <a:off x="539496" y="1222248"/>
                <a:ext cx="70408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（2024·山东潍坊·中考）为测定一只标有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字样的小灯泡正常工作时的电阻，某同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学准备了下列器材：待测小灯泡、干电池3节、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滑动变阻器、电流表、电压表、开关、导线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819_3#a1968f2f5?htil=89&amp;sp=1&amp;vcp=1&amp;vis=1&amp;pid=d88501c2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704088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4937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820_1#53e77703c?htil=89&amp;vcp=1&amp;vis=1&amp;pid=a1968f2f5&amp;color=0,0,0&amp;vtp=1&amp;vaab=1&amp;bbb=1&amp;hb=1"/>
          <p:cNvSpPr/>
          <p:nvPr/>
        </p:nvSpPr>
        <p:spPr>
          <a:xfrm>
            <a:off x="539496" y="4428680"/>
            <a:ext cx="70408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（1）请用笔画线代替导线将图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B30-29甲中的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21_1#70903a2eb?vcp=1&amp;vis=1&amp;pid=a1968f2f5&amp;color=0,0,0&amp;vtp=1&amp;vaab=1&amp;bbb=1&amp;hb=1&amp;htil=1"/>
              <p:cNvSpPr/>
              <p:nvPr/>
            </p:nvSpPr>
            <p:spPr>
              <a:xfrm>
                <a:off x="539496" y="618544"/>
                <a:ext cx="70053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（2）闭合开关后，滑片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位于某一位置时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电压表示数如图B30-29乙所示，为了让小灯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泡正常发光，应将滑动变阻器的滑片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（选填“左”或“右”）移动。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21_1#70903a2eb?vcp=1&amp;vis=1&amp;pid=a1968f2f5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8544"/>
                <a:ext cx="700532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5" t="-2" r="-2125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822_1#11fd5b1a9?vcp=1&amp;vis=1&amp;pid=a1968f2f5&amp;color=0,0,0&amp;vtp=1&amp;vaab=1&amp;bbb=1&amp;hb=1&amp;htil=1"/>
              <p:cNvSpPr/>
              <p:nvPr/>
            </p:nvSpPr>
            <p:spPr>
              <a:xfrm>
                <a:off x="539496" y="3112144"/>
                <a:ext cx="700532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调整到适当位置，电压表示数为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，此时电流表示数如图B30-29丙所示，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则该小灯泡正常工作时的电阻为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此时滑动变阻器接入电路的电阻为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822_1#11fd5b1a9?vcp=1&amp;vis=1&amp;pid=a1968f2f5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2144"/>
                <a:ext cx="700532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r="-8669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819_1#a1968f2f5?iti=364&amp;htil=89&amp;vcp=1&amp;vis=1&amp;pid=d88501c24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759088"/>
            <a:ext cx="3977640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819_2#a1968f2f5?iti=364&amp;htil=89&amp;vcp=1&amp;vis=1&amp;pid=d88501c24&amp;color=0,0,0&amp;vtp=1&amp;vaab=1&amp;bbb=1"/>
          <p:cNvSpPr/>
          <p:nvPr/>
        </p:nvSpPr>
        <p:spPr>
          <a:xfrm>
            <a:off x="8908955" y="448882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2_1#aef4e320b?iti=25&amp;htil=7&amp;vcp=1&amp;vis=1&amp;pid=8e826ce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475" y="955675"/>
            <a:ext cx="5354955" cy="480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62_2#aef4e320b?iti=25&amp;htil=7&amp;vcp=1&amp;vis=1&amp;pid=8e826ce77&amp;color=0,0,0&amp;vtp=1&amp;vaab=1&amp;bbb=1"/>
          <p:cNvSpPr/>
          <p:nvPr/>
        </p:nvSpPr>
        <p:spPr>
          <a:xfrm>
            <a:off x="9187051" y="5765245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62_3#aef4e320b?htil=7&amp;sp=1&amp;vcp=1&amp;vis=1&amp;pid=8e826ce77&amp;color=0,0,0&amp;vtp=1&amp;vaab=1&amp;bt=1&amp;bbb=1&amp;hb=1"/>
              <p:cNvSpPr/>
              <p:nvPr/>
            </p:nvSpPr>
            <p:spPr>
              <a:xfrm>
                <a:off x="539493" y="484346"/>
                <a:ext cx="11052433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（2024·湖北·中考）某小组想测量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的小灯泡在不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同工作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状态下的电阻，设计了如图30-4甲所示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实验电路，电源电压不变。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62_3#aef4e320b?htil=7&amp;sp=1&amp;vcp=1&amp;vis=1&amp;pid=8e826ce7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3" y="484346"/>
                <a:ext cx="11052433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6" b="-40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63_1#1f5a1f8b1?htil=7&amp;vcp=1&amp;vis=1&amp;pid=aef4e320b&amp;color=0,0,0&amp;vtp=1&amp;vaab=1&amp;bbb=1&amp;hb=1"/>
          <p:cNvSpPr/>
          <p:nvPr/>
        </p:nvSpPr>
        <p:spPr>
          <a:xfrm>
            <a:off x="575945" y="3062605"/>
            <a:ext cx="11206480" cy="12014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（1）请用笔画线表示导线将图30-4甲中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实物电路连接完整。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23_1#dc5c6f6bd?sp=1&amp;vcp=1&amp;vis=1&amp;pid=a1968f2f5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（4）小华认为不用电流表也能测出小灯泡正常工作时的电阻，他又找来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一个电阻箱和一个单刀双掷开关，设计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了如图B30-29丁所示的电路，两虚线框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中一处接入电阻箱，另一处接入滑动变</a:t>
            </a:r>
            <a:endParaRPr lang="en-US" altLang="zh-CN" sz="2800" b="0" i="0" spc="-1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阻器，然后进行了下列操作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spc="-100" dirty="0"/>
          </a:p>
        </p:txBody>
      </p:sp>
      <p:pic>
        <p:nvPicPr>
          <p:cNvPr id="3" name="QO_5_BD.824_1#a1968f2f5?iti=303&amp;vcp=1&amp;vis=1&amp;pid=a1968f2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6568" y="1029597"/>
            <a:ext cx="4484756" cy="406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24_2#a1968f2f5?iti=303&amp;vcp=1&amp;vis=1&amp;pid=a1968f2f5&amp;color=0,0,0&amp;vtp=1&amp;vaab=1&amp;bbb=1"/>
          <p:cNvSpPr/>
          <p:nvPr/>
        </p:nvSpPr>
        <p:spPr>
          <a:xfrm>
            <a:off x="8686071" y="542502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25_1#dc5c6f6bd?sp=1&amp;vcp=1&amp;vis=1&amp;pid=a1968f2f5&amp;color=0,0,0&amp;vtp=1&amp;vaab=1&amp;bt=1&amp;bbb=1&amp;hb=1"/>
              <p:cNvSpPr/>
              <p:nvPr/>
            </p:nvSpPr>
            <p:spPr>
              <a:xfrm>
                <a:off x="415671" y="1070705"/>
                <a:ext cx="6499479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将单刀双掷开关掷于位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置1，调整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处电阻，使电压表示数为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25_1#dc5c6f6bd?sp=1&amp;vcp=1&amp;vis=1&amp;pid=a1968f2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1" y="1070705"/>
                <a:ext cx="6499479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6" t="-8" r="-6165" b="-7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827_1#dc5c6f6bd?sp=1&amp;vcp=1&amp;vis=1&amp;pid=a1968f2f5&amp;color=0,0,0&amp;vtp=1&amp;vaab=1&amp;bbb=1&amp;hb=1"/>
              <p:cNvSpPr/>
              <p:nvPr/>
            </p:nvSpPr>
            <p:spPr>
              <a:xfrm>
                <a:off x="415671" y="2277078"/>
                <a:ext cx="6499479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②将单刀双掷开关掷于位置2，保持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电阻不变，调整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处电阻，使电压表示数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此时电阻箱的示数即为小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灯泡正常工作时的电阻。电阻箱应接在图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B30-29丁中的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”）位置。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827_1#dc5c6f6bd?sp=1&amp;vcp=1&amp;vis=1&amp;pid=a1968f2f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1" y="2277078"/>
                <a:ext cx="6499479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33" r="-15466" b="-75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824_1#a1968f2f5?iti=303&amp;vcp=1&amp;vis=1&amp;pid=a1968f2f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1573" y="743847"/>
            <a:ext cx="4484756" cy="406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824_2#a1968f2f5?iti=303&amp;vcp=1&amp;vis=1&amp;pid=a1968f2f5&amp;color=0,0,0&amp;vtp=1&amp;vaab=1&amp;bbb=1"/>
          <p:cNvSpPr/>
          <p:nvPr/>
        </p:nvSpPr>
        <p:spPr>
          <a:xfrm>
            <a:off x="9391076" y="513927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28_1#53e77703c?vcp=1&amp;vis=1&amp;pid=a1968f2f5&amp;color=0,0,0&amp;vtp=1&amp;vaab=1&amp;bbb=1"/>
          <p:cNvSpPr/>
          <p:nvPr/>
        </p:nvSpPr>
        <p:spPr>
          <a:xfrm>
            <a:off x="539496" y="76713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（1）请用笔画线代替导线将图B30-29甲中的电路补充完整。</a:t>
            </a:r>
            <a:endParaRPr lang="en-US" altLang="zh-CN" sz="2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3434524" y="1439418"/>
            <a:ext cx="4690872" cy="4669219"/>
            <a:chOff x="386524" y="1394977"/>
            <a:chExt cx="4690872" cy="4669219"/>
          </a:xfrm>
        </p:grpSpPr>
        <p:sp>
          <p:nvSpPr>
            <p:cNvPr id="3" name="QO_6_AN.1_1#53e77703c?vcp=1&amp;vis=1&amp;pid=a1968f2f5&amp;color=0,0,0&amp;vtp=1&amp;vaab=1&amp;bbb=1"/>
            <p:cNvSpPr/>
            <p:nvPr/>
          </p:nvSpPr>
          <p:spPr>
            <a:xfrm>
              <a:off x="539496" y="1394977"/>
              <a:ext cx="4384929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如答图B30-9所示</a:t>
              </a:r>
              <a:endParaRPr lang="en-US" altLang="zh-CN" sz="2800" dirty="0"/>
            </a:p>
          </p:txBody>
        </p:sp>
        <p:pic>
          <p:nvPicPr>
            <p:cNvPr id="4" name="QO_6_AN.1_1#53e77703c?iti=305&amp;vcp=1&amp;vis=1&amp;pid=a1968f2f5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86524" y="1948634"/>
              <a:ext cx="4690872" cy="3291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5" name="QO_6_AN.1_1#53e77703c?iti=305&amp;vcp=1&amp;vis=1&amp;pid=a1968f2f5&amp;color=0,0,0&amp;vtp=1&amp;vaab=1&amp;bbb=1"/>
            <p:cNvSpPr/>
            <p:nvPr/>
          </p:nvSpPr>
          <p:spPr>
            <a:xfrm>
              <a:off x="2062639" y="5497204"/>
              <a:ext cx="1681162" cy="566992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答图B30-9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30_1#70903a2eb?iti=306&amp;htil=90&amp;vcp=1&amp;vis=1&amp;pid=a1968f2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1105" y="870585"/>
            <a:ext cx="4445000" cy="402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30_2#70903a2eb?iti=306&amp;htil=90&amp;vcp=1&amp;vis=1&amp;pid=a1968f2f5&amp;color=0,0,0&amp;vtp=1&amp;vaab=1&amp;bbb=1"/>
          <p:cNvSpPr/>
          <p:nvPr/>
        </p:nvSpPr>
        <p:spPr>
          <a:xfrm>
            <a:off x="8908955" y="502408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30_3#70903a2eb?htil=90&amp;vcp=1&amp;vis=1&amp;pid=a1968f2f5&amp;color=0,0,0&amp;vtp=1&amp;vaab=1&amp;bt=1&amp;bbb=1&amp;hb=1"/>
              <p:cNvSpPr/>
              <p:nvPr/>
            </p:nvSpPr>
            <p:spPr>
              <a:xfrm>
                <a:off x="539496" y="1266920"/>
                <a:ext cx="70408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（2）闭合开关后，滑片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位于某一位置时，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B30-29乙所示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，为了让小灯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泡正常发光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，应将滑动变阻器的滑片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选填“左”或“右”）移动。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30_3#70903a2eb?htil=90&amp;vcp=1&amp;vis=1&amp;pid=a1968f2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6920"/>
                <a:ext cx="704088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1609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31_1#70903a2eb.blank?vcp=1&amp;vis=1&amp;pid=a1968f2f5&amp;color=0,0,0&amp;vpa=222&amp;vtp=1&amp;vaab=1"/>
          <p:cNvSpPr/>
          <p:nvPr/>
        </p:nvSpPr>
        <p:spPr>
          <a:xfrm>
            <a:off x="6824376" y="253184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11fd5b1a9?iti=308&amp;htil=91&amp;vcp=1&amp;vis=1&amp;pid=a1968f2f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1430" y="738505"/>
            <a:ext cx="4355465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11fd5b1a9?htil=91&amp;vcp=1&amp;vis=1&amp;pid=a1968f2f5&amp;color=0,0,0&amp;vtp=1&amp;vaab=1&amp;bt=1&amp;bbb=1&amp;hb=1&amp;hs=1"/>
              <p:cNvSpPr/>
              <p:nvPr/>
            </p:nvSpPr>
            <p:spPr>
              <a:xfrm>
                <a:off x="539496" y="664210"/>
                <a:ext cx="7434072" cy="4020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【解析】(3)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题图甲中电流表使用的是小量程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，由题图丙可知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，则该小灯泡正常工作时的电阻为</a:t>
                </a:r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。由题意可知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，由串联电路电压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特点可知，此时滑动变阻器两端电压为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11fd5b1a9?htil=91&amp;vcp=1&amp;vis=1&amp;pid=a1968f2f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4210"/>
                <a:ext cx="7434072" cy="4020757"/>
              </a:xfrm>
              <a:prstGeom prst="rect">
                <a:avLst/>
              </a:prstGeom>
              <a:blipFill rotWithShape="1">
                <a:blip r:embed="rId4"/>
                <a:stretch>
                  <a:fillRect l="-5" r="-2667" b="-1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S.1_1#11fd5b1a9?htil=91&amp;vcp=1&amp;vis=1&amp;pid=a1968f2f5&amp;color=0,0,0&amp;vtp=1&amp;vaab=1&amp;bt=1&amp;bbb=1&amp;hb=1&amp;hs=1"/>
              <p:cNvSpPr/>
              <p:nvPr/>
            </p:nvSpPr>
            <p:spPr>
              <a:xfrm>
                <a:off x="539995" y="4623054"/>
                <a:ext cx="11112011" cy="137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，由欧姆定律可知，此时滑动变阻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器接入电路的电阻为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滑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S.1_1#11fd5b1a9?htil=91&amp;vcp=1&amp;vis=1&amp;pid=a1968f2f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23054"/>
                <a:ext cx="11112011" cy="1371600"/>
              </a:xfrm>
              <a:prstGeom prst="rect">
                <a:avLst/>
              </a:prstGeom>
              <a:blipFill rotWithShape="1">
                <a:blip r:embed="rId5"/>
                <a:stretch>
                  <a:fillRect l="-2" t="-19" r="4" b="-1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32_1#11fd5b1a9?vcp=1&amp;vis=1&amp;pid=a1968f2f5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调整到适当位置，电压表示数为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，此时电流表示数如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B30-29丙所示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，则该小灯泡正常工作时的电阻为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，此时滑动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变阻器接入电路的电阻为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32_1#11fd5b1a9?vcp=1&amp;vis=1&amp;pid=a1968f2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833_1#11fd5b1a9.blank?vcp=1&amp;vis=1&amp;pid=a1968f2f5&amp;color=0,0,0&amp;vpa=223&amp;vtp=1&amp;vaab=1&amp;bbb=1"/>
          <p:cNvSpPr/>
          <p:nvPr/>
        </p:nvSpPr>
        <p:spPr>
          <a:xfrm>
            <a:off x="8334914" y="1171620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6.25</a:t>
            </a:r>
            <a:endParaRPr lang="en-US" altLang="zh-CN" sz="2800" dirty="0"/>
          </a:p>
        </p:txBody>
      </p:sp>
      <p:sp>
        <p:nvSpPr>
          <p:cNvPr id="4" name="QB_6_AN.835_1#11fd5b1a9.blank?vcp=1&amp;vis=1&amp;pid=a1968f2f5&amp;color=0,0,0&amp;vpa=224&amp;vtp=1&amp;vaab=1"/>
          <p:cNvSpPr/>
          <p:nvPr/>
        </p:nvSpPr>
        <p:spPr>
          <a:xfrm>
            <a:off x="4461415" y="179836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p:pic>
        <p:nvPicPr>
          <p:cNvPr id="5" name="QO_5_BD.834_1#11fd5b1a9?iti=307&amp;vcp=1&amp;vis=1&amp;pid=a1968f2f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9435" y="1798320"/>
            <a:ext cx="5001895" cy="451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834_2#11fd5b1a9?iti=307&amp;vcp=1&amp;vis=1&amp;pid=a1968f2f5&amp;color=0,0,0&amp;vtp=1&amp;vaab=1&amp;bbb=1"/>
          <p:cNvSpPr/>
          <p:nvPr/>
        </p:nvSpPr>
        <p:spPr>
          <a:xfrm>
            <a:off x="3844322" y="435392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dc5c6f6bd?htil=93&amp;vcp=1&amp;vis=1&amp;pid=a1968f2f5&amp;color=0,0,0&amp;vtp=1&amp;vaab=1&amp;bt=1&amp;bbb=1&amp;hb=1"/>
              <p:cNvSpPr/>
              <p:nvPr/>
            </p:nvSpPr>
            <p:spPr>
              <a:xfrm>
                <a:off x="539496" y="1225264"/>
                <a:ext cx="704088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【解析】(4)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题图丁中，电压表与灯泡或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，测量灯泡或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处电阻两端电压。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阻不变后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处电阻两端电压调整为灯泡的额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，其阻值与小灯泡正常发光时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，运用了等效替代法；此时需从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处读出变阻器的阻值，因滑动变阻器不能显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示具体阻体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处应接电阻箱。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dc5c6f6bd?htil=93&amp;vcp=1&amp;vis=1&amp;pid=a1968f2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704088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5" t="-8" r="-6163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1010" y="2216150"/>
            <a:ext cx="2995930" cy="27660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837_2#dc5c6f6bd?iti=309&amp;htil=92&amp;vcp=1&amp;vis=1&amp;pid=a1968f2f5&amp;color=0,0,0&amp;vtp=1&amp;vaab=1&amp;bbb=1"/>
          <p:cNvSpPr/>
          <p:nvPr/>
        </p:nvSpPr>
        <p:spPr>
          <a:xfrm>
            <a:off x="8855619" y="3972668"/>
            <a:ext cx="1503362" cy="5382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图B30-29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837_3#dc5c6f6bd?htil=92&amp;sp=1&amp;vcp=1&amp;vis=1&amp;pid=a1968f2f5&amp;color=0,0,0&amp;vtp=1&amp;vaab=1&amp;bt=1&amp;bbb=1&amp;hb=1&amp;hs=1"/>
          <p:cNvSpPr/>
          <p:nvPr/>
        </p:nvSpPr>
        <p:spPr>
          <a:xfrm>
            <a:off x="539496" y="554400"/>
            <a:ext cx="7040880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）小华认为不用电流表也能测出小灯泡正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常工作时的电阻，他又找来一个电阻箱和一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个单刀双掷开关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，设计了如图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B30-29丁所示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，两虚线框中一处接入电阻箱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，另一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处接入滑动变阻器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，然后进行了下列操作：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837_4#dc5c6f6bd?htil=92&amp;sp=1&amp;vcp=1&amp;vis=1&amp;pid=a1968f2f5&amp;color=0,0,0&amp;vtp=1&amp;vaab=1&amp;bbb=1&amp;hb=1&amp;hs=1"/>
              <p:cNvSpPr/>
              <p:nvPr/>
            </p:nvSpPr>
            <p:spPr>
              <a:xfrm>
                <a:off x="539496" y="3509944"/>
                <a:ext cx="7040880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，将单刀双掷开关掷于位置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调整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处电阻，使电压表示数为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837_4#dc5c6f6bd?htil=92&amp;sp=1&amp;vcp=1&amp;vis=1&amp;pid=a1968f2f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09944"/>
                <a:ext cx="7040880" cy="1134682"/>
              </a:xfrm>
              <a:prstGeom prst="rect">
                <a:avLst/>
              </a:prstGeom>
              <a:blipFill rotWithShape="1">
                <a:blip r:embed="rId3"/>
                <a:stretch>
                  <a:fillRect l="-5" t="-26" r="5" b="-5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837_5#dc5c6f6bd?htil=92&amp;sp=1&amp;vcp=1&amp;vis=1&amp;pid=a1968f2f5&amp;color=0,0,0&amp;vtp=1&amp;vaab=1&amp;bbb=1&amp;hb=1&amp;hs=1"/>
              <p:cNvSpPr/>
              <p:nvPr/>
            </p:nvSpPr>
            <p:spPr>
              <a:xfrm>
                <a:off x="539995" y="4647737"/>
                <a:ext cx="11112011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②将单刀双掷开关掷于位置2，保持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处电阻不变，调整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，使电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此时电阻箱的示数即为小灯泡正常工作时的电阻。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电阻箱应接在图B30-29丁中的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”）位置。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BD.837_5#dc5c6f6bd?htil=92&amp;sp=1&amp;vcp=1&amp;vis=1&amp;pid=a1968f2f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47737"/>
                <a:ext cx="11112011" cy="1744282"/>
              </a:xfrm>
              <a:prstGeom prst="rect">
                <a:avLst/>
              </a:prstGeom>
              <a:blipFill rotWithShape="1">
                <a:blip r:embed="rId4"/>
                <a:stretch>
                  <a:fillRect l="-2" t="-10" r="4" b="-3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838_1#dc5c6f6bd.blank?vcp=1&amp;vis=1&amp;pid=a1968f2f5&amp;color=0,0,0&amp;vpa=225&amp;vtp=1&amp;vaab=1&amp;bbb=1"/>
          <p:cNvSpPr/>
          <p:nvPr/>
        </p:nvSpPr>
        <p:spPr>
          <a:xfrm>
            <a:off x="2290213" y="5227175"/>
            <a:ext cx="703263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839_1#dc5c6f6bd.blank?vcp=1&amp;vis=1&amp;pid=a1968f2f5&amp;color=0,0,0&amp;vpa=226&amp;vtp=1&amp;vaab=1&amp;bbb=1"/>
              <p:cNvSpPr/>
              <p:nvPr/>
            </p:nvSpPr>
            <p:spPr>
              <a:xfrm>
                <a:off x="5237407" y="5815693"/>
                <a:ext cx="388112" cy="5076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839_1#dc5c6f6bd.blank?vcp=1&amp;vis=1&amp;pid=a1968f2f5&amp;color=0,0,0&amp;vpa=22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407" y="5815693"/>
                <a:ext cx="388112" cy="507619"/>
              </a:xfrm>
              <a:prstGeom prst="rect">
                <a:avLst/>
              </a:prstGeom>
              <a:blipFill rotWithShape="1">
                <a:blip r:embed="rId5"/>
                <a:stretch>
                  <a:fillRect l="-145" t="-72" r="14" b="-12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1010" y="1069340"/>
            <a:ext cx="2995930" cy="27660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41_1#f9a766b09?iti=311&amp;htil=94&amp;vcp=1&amp;vis=1&amp;pid=d88501c2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7636" y="727424"/>
            <a:ext cx="4910328" cy="472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41_2#f9a766b09?iti=311&amp;htil=94&amp;vcp=1&amp;vis=1&amp;pid=d88501c24&amp;color=0,0,0&amp;vtp=1&amp;vaab=1&amp;bbb=1"/>
          <p:cNvSpPr/>
          <p:nvPr/>
        </p:nvSpPr>
        <p:spPr>
          <a:xfrm>
            <a:off x="8411119" y="558187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p:sp>
        <p:nvSpPr>
          <p:cNvPr id="4" name="QO_5_BD.841_3#f9a766b09?htil=94&amp;sp=1&amp;vcp=1&amp;vis=1&amp;pid=d88501c24&amp;color=0,0,0&amp;vtp=1&amp;vaab=1&amp;bt=1&amp;bbb=1&amp;hb=1"/>
          <p:cNvSpPr/>
          <p:nvPr/>
        </p:nvSpPr>
        <p:spPr>
          <a:xfrm>
            <a:off x="539496" y="709136"/>
            <a:ext cx="61081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）小明和小华在探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究电流与电阻的关系时，实验电路如图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B30-30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中所示。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O_5_BD.841_4#f9a766b09?colgroup=7,4,4,7,4&amp;vcp=1&amp;vis=1&amp;pid=d88501c24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77572" y="2945175"/>
              <a:ext cx="5956554" cy="2089057"/>
            </p:xfrm>
            <a:graphic>
              <a:graphicData uri="http://schemas.openxmlformats.org/drawingml/2006/table">
                <a:tbl>
                  <a:tblPr/>
                  <a:tblGrid>
                    <a:gridCol w="1491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60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960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768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9603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7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7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7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O_5_BD.841_4#f9a766b09?colgroup=7,4,4,7,4&amp;vcp=1&amp;vis=1&amp;pid=d88501c24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377572" y="2945175"/>
              <a:ext cx="5956554" cy="2089057"/>
            </p:xfrm>
            <a:graphic>
              <a:graphicData uri="http://schemas.openxmlformats.org/drawingml/2006/table">
                <a:tbl>
                  <a:tblPr/>
                  <a:tblGrid>
                    <a:gridCol w="1491592"/>
                    <a:gridCol w="996030"/>
                    <a:gridCol w="996030"/>
                    <a:gridCol w="1476872"/>
                    <a:gridCol w="996030"/>
                  </a:tblGrid>
                  <a:tr h="5676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76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76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43_1#01bf883e8?vcp=1&amp;vis=1&amp;pid=f9a766b09&amp;color=0,0,0&amp;vtp=1&amp;vaab=1&amp;bt=1&amp;bbb=1&amp;hb=1"/>
              <p:cNvSpPr/>
              <p:nvPr/>
            </p:nvSpPr>
            <p:spPr>
              <a:xfrm>
                <a:off x="415671" y="1398256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（2）正确连接电路，闭合开关前，滑动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应置于最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或“右”）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端。闭合开关，观察到电压表有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示数，电流表无示数。已知导线、电表均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完好且接触良好，则原因可能是定值电阻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43_1#01bf883e8?vcp=1&amp;vis=1&amp;pid=f9a766b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1" y="1398256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31" r="3" b="-53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844_1#f9a766b09?iti=313&amp;vcp=1&amp;vis=1&amp;pid=f9a766b0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1387475"/>
            <a:ext cx="5128260" cy="493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44_2#f9a766b09?iti=313&amp;vcp=1&amp;vis=1&amp;pid=f9a766b09&amp;color=0,0,0&amp;vtp=1&amp;vaab=1&amp;bbb=1"/>
          <p:cNvSpPr/>
          <p:nvPr/>
        </p:nvSpPr>
        <p:spPr>
          <a:xfrm>
            <a:off x="5219606" y="488012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p:sp>
        <p:nvSpPr>
          <p:cNvPr id="5" name="QO_6_BD.842_1#8400ae914?vcp=1&amp;vis=1&amp;pid=f9a766b09&amp;color=0,0,0&amp;vtp=1&amp;vaab=1&amp;bbb=1"/>
          <p:cNvSpPr/>
          <p:nvPr/>
        </p:nvSpPr>
        <p:spPr>
          <a:xfrm>
            <a:off x="415671" y="78818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（1）请用笔画线代替导线将图B30-30甲所示电路补充完整。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64_1#535e6bd0d?htil=7&amp;vcp=1&amp;vis=1&amp;pid=aef4e320b&amp;color=0,0,0&amp;vtp=1&amp;vaab=1&amp;bbb=1&amp;hb=1&amp;htil=1&amp;hs=1"/>
              <p:cNvSpPr/>
              <p:nvPr/>
            </p:nvSpPr>
            <p:spPr>
              <a:xfrm>
                <a:off x="539497" y="638134"/>
                <a:ext cx="7764273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（2）移动滑动变阻器的滑片至最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端后闭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，使电路中的电流在开始测量时最小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另一端移动滑片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，观察到小灯泡在电压达到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时开始发光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，此时电流表示数如图30-4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64_1#535e6bd0d?htil=7&amp;vcp=1&amp;vis=1&amp;pid=aef4e320b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638134"/>
                <a:ext cx="7764273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5" t="-19" r="7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65_1#cad0a62d3?vcp=1&amp;vis=1&amp;pid=aef4e320b&amp;color=0,0,0&amp;vtp=1&amp;vaab=1&amp;bbb=1&amp;hb=1&amp;htil=1"/>
              <p:cNvSpPr/>
              <p:nvPr/>
            </p:nvSpPr>
            <p:spPr>
              <a:xfrm>
                <a:off x="539497" y="3897639"/>
                <a:ext cx="7764273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（3）根据实验数据绘制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图像如图30-4丙，小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灯泡未发光时电阻可能为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（填字母）。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65_1#cad0a62d3?vcp=1&amp;vis=1&amp;pid=aef4e320b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3897639"/>
                <a:ext cx="7764273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5" t="-1" r="-182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65_2#cad0a62d3.choices?vcp=1&amp;vis=1&amp;pid=aef4e320b&amp;color=0,0,0&amp;vtp=1&amp;vaab=1&amp;bbb=1&amp;htil=1&amp;hb=1&amp;hs=1"/>
              <p:cNvSpPr/>
              <p:nvPr/>
            </p:nvSpPr>
            <p:spPr>
              <a:xfrm>
                <a:off x="539995" y="5176402"/>
                <a:ext cx="11112011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640965" algn="l"/>
                    <a:tab pos="5523230" algn="l"/>
                    <a:tab pos="840549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65_2#cad0a62d3.choices?vcp=1&amp;vis=1&amp;pid=aef4e320b&amp;color=0,0,0&amp;vtp=1&amp;vaab=1&amp;bbb=1&amp;htil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176402"/>
                <a:ext cx="11112011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2" t="-93" r="4" b="-142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5_BD.62_2#aef4e320b?iti=336&amp;htil=7&amp;vcp=1&amp;vis=1&amp;pid=8e826ce77&amp;color=0,0,0&amp;vtp=1&amp;vaab=1&amp;bbb=1"/>
          <p:cNvSpPr/>
          <p:nvPr/>
        </p:nvSpPr>
        <p:spPr>
          <a:xfrm>
            <a:off x="9638099" y="5809021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6370" y="506730"/>
            <a:ext cx="2436495" cy="2275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7410" y="2663825"/>
            <a:ext cx="3634740" cy="33559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45_1#181e2353c?vcp=1&amp;vis=1&amp;pid=f9a766b09&amp;color=0,0,0&amp;vtp=1&amp;vaab=1&amp;bt=1&amp;bbb=1&amp;hb=1"/>
              <p:cNvSpPr/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（3）排除故障后，小明换用不同的电阻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，控制电压表示数不变进行实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，将实验数据记录在上表中，并作出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图像，如图B30-30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小华认为小明所绘图像不合理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，其理由是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45_1#181e2353c?vcp=1&amp;vis=1&amp;pid=f9a766b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791" b="-2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BD.846_2#f9a766b09?iti=314&amp;vcp=1&amp;vis=1&amp;pid=f9a766b09&amp;color=0,0,0&amp;vtp=1&amp;vaab=1&amp;bbb=1"/>
          <p:cNvSpPr/>
          <p:nvPr/>
        </p:nvSpPr>
        <p:spPr>
          <a:xfrm>
            <a:off x="4839240" y="589739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065" y="2063750"/>
            <a:ext cx="3536950" cy="38893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47_1#fdcf1beb9?vcp=1&amp;vis=1&amp;pid=f9a766b09&amp;color=0,0,0&amp;vtp=1&amp;vaab=1&amp;bt=1&amp;bbb=1&amp;hb=1"/>
              <p:cNvSpPr/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（4）小明和小华发现，由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图像不能确定电流与电阻的定量关系，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于是他们进一步分析数据特点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，作出了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图像，如图B30-30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分析图像可得出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：当导体两端电压一定时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，通过导体的电流与导体的电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47_1#fdcf1beb9?vcp=1&amp;vis=1&amp;pid=f9a766b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208" b="-1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BD.848_2#f9a766b09?iti=315&amp;vcp=1&amp;vis=1&amp;pid=f9a766b09&amp;color=0,0,0&amp;vtp=1&amp;vaab=1&amp;bbb=1"/>
          <p:cNvSpPr/>
          <p:nvPr/>
        </p:nvSpPr>
        <p:spPr>
          <a:xfrm>
            <a:off x="8816880" y="5893161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5870" y="2113280"/>
            <a:ext cx="4335145" cy="386842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849_1#769dc2dc8?vcp=1&amp;vis=1&amp;pid=f9a766b09&amp;color=0,0,0&amp;vtp=1&amp;vaab=1&amp;bt=1&amp;bbb=1&amp;hb=1"/>
              <p:cNvSpPr/>
              <p:nvPr/>
            </p:nvSpPr>
            <p:spPr>
              <a:xfrm>
                <a:off x="554736" y="279087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（5）小明和小华对实验进行了反思：若再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换用两个定值电阻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，增加两组数据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，使数据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点分布合理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，有利于绘出的图像更好地反映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电流与电阻的关系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，你建议选用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的定值电阻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849_1#769dc2dc8?vcp=1&amp;vis=1&amp;pid=f9a766b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736" y="2790870"/>
                <a:ext cx="11109960" cy="2030032"/>
              </a:xfrm>
              <a:prstGeom prst="rect">
                <a:avLst/>
              </a:prstGeom>
              <a:blipFill rotWithShape="1">
                <a:blip r:embed="rId5"/>
                <a:stretch>
                  <a:fillRect l="-3" t="-2" r="3" b="-532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51_1#fb843d8bd?vcp=1&amp;vis=1&amp;pid=f9a766b09&amp;color=0,0,0&amp;vtp=1&amp;vaab=1&amp;bt=1&amp;bbb=1&amp;hb=1"/>
              <p:cNvSpPr/>
              <p:nvPr/>
            </p:nvSpPr>
            <p:spPr>
              <a:xfrm>
                <a:off x="444246" y="392779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（6）小明和小华找到一卷规格为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的镍铬合金丝（无绝缘表层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截取了长度为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的四段，对应阻值为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分别将它们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绕成螺旋状后，两端缠绕在接线柱上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固定，制成了四个简易定值电阻，如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图B30-30丁所示。在老师的帮助下，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他们对制作的电阻进行了测量检验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发现测量值均偏小，且有的偏小值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较大，原因可能是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51_1#fb843d8bd?vcp=1&amp;vis=1&amp;pid=f9a766b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46" y="392779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2763" b="-53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BD.850_2#f9a766b09?iti=316&amp;vcp=1&amp;vis=1&amp;pid=f9a766b09&amp;color=0,0,0&amp;vtp=1&amp;vaab=1&amp;bbb=1"/>
          <p:cNvSpPr/>
          <p:nvPr/>
        </p:nvSpPr>
        <p:spPr>
          <a:xfrm>
            <a:off x="8266970" y="5908910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3310" y="3822065"/>
            <a:ext cx="2838450" cy="2086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2815" y="1631315"/>
            <a:ext cx="2988945" cy="24136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53_1#8400ae914?vcp=1&amp;vis=1&amp;pid=f9a766b09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（1）请用笔画线代替导线将图B30-30甲所示电路补充完整。</a:t>
            </a:r>
            <a:endParaRPr lang="en-US" altLang="zh-CN" sz="2800" dirty="0"/>
          </a:p>
        </p:txBody>
      </p:sp>
      <p:sp>
        <p:nvSpPr>
          <p:cNvPr id="4" name="QO_5_BD.853_3#8400ae914?iti=318&amp;htil=95&amp;vcp=1&amp;vis=1&amp;pid=f9a766b09&amp;color=0,0,0&amp;vtp=1&amp;vaab=1&amp;bbb=1"/>
          <p:cNvSpPr/>
          <p:nvPr/>
        </p:nvSpPr>
        <p:spPr>
          <a:xfrm>
            <a:off x="1867695" y="4855699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6173581" y="1464100"/>
            <a:ext cx="5559552" cy="4333812"/>
            <a:chOff x="6080760" y="2059032"/>
            <a:chExt cx="5559552" cy="4333812"/>
          </a:xfrm>
        </p:grpSpPr>
        <p:sp>
          <p:nvSpPr>
            <p:cNvPr id="5" name="QO_6_AN.1_1#8400ae914?htil=95&amp;vcp=1&amp;vis=1&amp;pid=f9a766b09&amp;color=0,0,0&amp;vtp=1&amp;vaab=1&amp;bbb=1"/>
            <p:cNvSpPr/>
            <p:nvPr/>
          </p:nvSpPr>
          <p:spPr>
            <a:xfrm>
              <a:off x="6080760" y="2059032"/>
              <a:ext cx="5559552" cy="467932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0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答图B30-10所示</a:t>
              </a:r>
              <a:endParaRPr lang="en-US" altLang="zh-CN" sz="2800" dirty="0"/>
            </a:p>
          </p:txBody>
        </p:sp>
        <p:pic>
          <p:nvPicPr>
            <p:cNvPr id="6" name="QO_6_AN.1_1#8400ae914?iti=319&amp;htil=95&amp;vcp=1&amp;vis=1&amp;pid=f9a766b09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161355" y="2653964"/>
              <a:ext cx="4502253" cy="3140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6_AN.1_1#8400ae914?iti=319&amp;htil=95&amp;vcp=1&amp;vis=1&amp;pid=f9a766b09&amp;color=0,0,0&amp;vtp=1&amp;vaab=1&amp;bbb=1"/>
            <p:cNvSpPr/>
            <p:nvPr/>
          </p:nvSpPr>
          <p:spPr>
            <a:xfrm>
              <a:off x="7660801" y="5921864"/>
              <a:ext cx="1503362" cy="4709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0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图B30-10</a:t>
              </a:r>
              <a:endParaRPr lang="en-US" altLang="zh-CN" sz="2800" dirty="0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875" y="1464310"/>
            <a:ext cx="4344670" cy="35083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55_3#01bf883e8?htil=96&amp;vcp=1&amp;vis=1&amp;pid=f9a766b09&amp;color=0,0,0&amp;vtp=1&amp;vaab=1&amp;bt=1&amp;bbb=1&amp;hb=1"/>
              <p:cNvSpPr/>
              <p:nvPr/>
            </p:nvSpPr>
            <p:spPr>
              <a:xfrm>
                <a:off x="539496" y="1349216"/>
                <a:ext cx="743407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（2）正确连接电路，闭合开关前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，滑动变阻器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应置于最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选填“左”或“右”）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，观察到电压表有示数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，电流表无示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。已知导线、电表均完好且接触良好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因可能是定值电阻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55_3#01bf883e8?htil=96&amp;vcp=1&amp;vis=1&amp;pid=f9a766b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49216"/>
                <a:ext cx="7434072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15" r="7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56_1#01bf883e8.blank?vcp=1&amp;vis=1&amp;pid=f9a766b09&amp;color=0,0,0&amp;vpa=227&amp;vtp=1&amp;vaab=1"/>
          <p:cNvSpPr/>
          <p:nvPr/>
        </p:nvSpPr>
        <p:spPr>
          <a:xfrm>
            <a:off x="3268377" y="196643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6" name="QB_6_AN.857_1#01bf883e8.blank?vcp=1&amp;vis=1&amp;pid=f9a766b09&amp;color=0,0,0&amp;vpa=228&amp;vtp=1&amp;vaab=1&amp;bbb=1"/>
          <p:cNvSpPr/>
          <p:nvPr/>
        </p:nvSpPr>
        <p:spPr>
          <a:xfrm>
            <a:off x="3632042" y="388858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</a:t>
            </a:r>
            <a:endParaRPr lang="en-US" altLang="zh-CN" sz="2800" dirty="0"/>
          </a:p>
        </p:txBody>
      </p:sp>
      <p:pic>
        <p:nvPicPr>
          <p:cNvPr id="7" name="QO_6_AN.1_1#8400ae914?iti=319&amp;htil=95&amp;vcp=1&amp;vis=1&amp;pid=f9a766b0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77530" y="1698625"/>
            <a:ext cx="3858260" cy="269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858_2#181e2353c?iti=321&amp;htil=97&amp;vcp=1&amp;vis=1&amp;pid=f9a766b09&amp;color=0,0,0&amp;vtp=1&amp;vaab=1&amp;bbb=1"/>
          <p:cNvSpPr/>
          <p:nvPr/>
        </p:nvSpPr>
        <p:spPr>
          <a:xfrm>
            <a:off x="8694071" y="459566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58_3#181e2353c?htil=97&amp;vcp=1&amp;vis=1&amp;pid=f9a766b09&amp;color=0,0,0&amp;vtp=1&amp;vaab=1&amp;bt=1&amp;bbb=1&amp;hb=1&amp;hs=1"/>
              <p:cNvSpPr/>
              <p:nvPr/>
            </p:nvSpPr>
            <p:spPr>
              <a:xfrm>
                <a:off x="539496" y="554400"/>
                <a:ext cx="6592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小明换用不同的电阻，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控制电压表示数不变进行实验，将实验数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据记录在上表中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，并作出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B30-30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。小华认为小明所绘图像不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合理，其理由是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58_3#181e2353c?htil=97&amp;vcp=1&amp;vis=1&amp;pid=f9a766b0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592824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6" t="-1" r="-2475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60_1#181e2353c.blank?vcp=1&amp;vis=1&amp;pid=f9a766b09&amp;color=0,0,0&amp;vpa=229&amp;vtp=1&amp;vaab=1&amp;bbb=1&amp;hb=1"/>
          <p:cNvSpPr/>
          <p:nvPr/>
        </p:nvSpPr>
        <p:spPr>
          <a:xfrm>
            <a:off x="539496" y="3114720"/>
            <a:ext cx="659282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定值电阻两端的电压没有保持不变</a:t>
            </a:r>
            <a:endParaRPr lang="en-US" altLang="zh-CN" sz="2800" dirty="0"/>
          </a:p>
        </p:txBody>
      </p:sp>
      <p:sp>
        <p:nvSpPr>
          <p:cNvPr id="6" name="QB_6_AS.1_1#181e2353c?htil=97&amp;vcp=1&amp;vis=1&amp;pid=f9a766b09&amp;color=0,0,0&amp;vtp=1&amp;vaab=1&amp;bbb=1&amp;hb=1&amp;hs=1"/>
          <p:cNvSpPr/>
          <p:nvPr/>
        </p:nvSpPr>
        <p:spPr>
          <a:xfrm>
            <a:off x="539496" y="4395832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探究电流与电阻的关系时，需要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控制电阻两端的电压不变，根据表格中的</a:t>
            </a:r>
            <a:endParaRPr lang="en-US" altLang="zh-CN" sz="2800" dirty="0"/>
          </a:p>
        </p:txBody>
      </p:sp>
      <p:sp>
        <p:nvSpPr>
          <p:cNvPr id="7" name="QB_6_AS.1_1#181e2353c?htil=97&amp;vcp=1&amp;vis=1&amp;pid=f9a766b09&amp;color=0,0,0&amp;vtp=1&amp;vaab=1&amp;bbb=1&amp;hb=1&amp;hs=1"/>
          <p:cNvSpPr/>
          <p:nvPr/>
        </p:nvSpPr>
        <p:spPr>
          <a:xfrm>
            <a:off x="539496" y="566500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数据可知，定值电阻两端的电压没有保持不变，则得到的图像不合理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5135" y="867410"/>
            <a:ext cx="3399155" cy="35706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861_2#fdcf1beb9?iti=322&amp;htil=98&amp;vcp=1&amp;vis=1&amp;pid=f9a766b09&amp;color=0,0,0&amp;vtp=1&amp;vaab=1&amp;bbb=1"/>
          <p:cNvSpPr/>
          <p:nvPr/>
        </p:nvSpPr>
        <p:spPr>
          <a:xfrm>
            <a:off x="9259003" y="393214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61_3#fdcf1beb9?htil=98&amp;vcp=1&amp;vis=1&amp;pid=f9a766b09&amp;color=0,0,0&amp;vtp=1&amp;vaab=1&amp;bt=1&amp;bbb=1&amp;hb=1&amp;hs=1"/>
              <p:cNvSpPr/>
              <p:nvPr/>
            </p:nvSpPr>
            <p:spPr>
              <a:xfrm>
                <a:off x="539496" y="677894"/>
                <a:ext cx="779983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（4）小明和小华发现，由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图像不能确定电流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与电阻的定量关系，于是他们进一步分析数据特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，作出了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图像，如图B30-30丙所示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图像可得出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：当导体两端电压一定时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，通过导体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的电流与导体的电阻成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61_3#fdcf1beb9?htil=98&amp;vcp=1&amp;vis=1&amp;pid=f9a766b0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7894"/>
                <a:ext cx="7799832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11" r="-254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63_1#fdcf1beb9.blank?vcp=1&amp;vis=1&amp;pid=f9a766b09&amp;color=0,0,0&amp;vpa=230&amp;vtp=1&amp;vaab=1"/>
          <p:cNvSpPr/>
          <p:nvPr/>
        </p:nvSpPr>
        <p:spPr>
          <a:xfrm>
            <a:off x="4105815" y="3217259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</a:t>
            </a:r>
            <a:endParaRPr lang="en-US" altLang="zh-CN" sz="2800" dirty="0"/>
          </a:p>
        </p:txBody>
      </p:sp>
      <p:sp>
        <p:nvSpPr>
          <p:cNvPr id="6" name="QB_6_AS.1_1#fdcf1beb9?htil=98&amp;vcp=1&amp;vis=1&amp;pid=f9a766b09&amp;color=0,0,0&amp;vtp=1&amp;vaab=1&amp;bbb=1&amp;hb=1&amp;hs=1"/>
          <p:cNvSpPr/>
          <p:nvPr/>
        </p:nvSpPr>
        <p:spPr>
          <a:xfrm>
            <a:off x="539496" y="3893153"/>
            <a:ext cx="779983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根据图像可知，当导体两端电压一定时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fdcf1beb9?htil=98&amp;vcp=1&amp;vis=1&amp;pid=f9a766b09&amp;color=0,0,0&amp;vtp=1&amp;vaab=1&amp;bbb=1&amp;hb=1&amp;hs=1"/>
              <p:cNvSpPr/>
              <p:nvPr/>
            </p:nvSpPr>
            <p:spPr>
              <a:xfrm>
                <a:off x="539496" y="4449540"/>
                <a:ext cx="11112011" cy="1468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通过导体的电流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与电阻的倒数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成正比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，结合数学知识可得出：当导体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两端电压一定时，通过导体的电流与导体的电阻成反比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AS.1_1#fdcf1beb9?htil=98&amp;vcp=1&amp;vis=1&amp;pid=f9a766b0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49540"/>
                <a:ext cx="11112011" cy="1468057"/>
              </a:xfrm>
              <a:prstGeom prst="rect">
                <a:avLst/>
              </a:prstGeom>
              <a:blipFill rotWithShape="1">
                <a:blip r:embed="rId4"/>
                <a:stretch>
                  <a:fillRect l="-3" t="-6" r="5" b="-4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2475" y="575945"/>
            <a:ext cx="3699510" cy="35109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64_1#769dc2dc8?iti=323&amp;htil=99&amp;vcp=1&amp;vis=1&amp;pid=f9a766b0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3423" y="572688"/>
            <a:ext cx="3246854" cy="312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64_2#769dc2dc8?iti=323&amp;htil=99&amp;vcp=1&amp;vis=1&amp;pid=f9a766b09&amp;color=0,0,0&amp;vtp=1&amp;vaab=1&amp;bbb=1"/>
          <p:cNvSpPr/>
          <p:nvPr/>
        </p:nvSpPr>
        <p:spPr>
          <a:xfrm>
            <a:off x="9065169" y="3822300"/>
            <a:ext cx="1503362" cy="5382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64_3#769dc2dc8?htil=99&amp;vcp=1&amp;vis=1&amp;pid=f9a766b09&amp;color=0,0,0&amp;vtp=1&amp;vaab=1&amp;bt=1&amp;bbb=1&amp;hb=1&amp;hs=1"/>
              <p:cNvSpPr/>
              <p:nvPr/>
            </p:nvSpPr>
            <p:spPr>
              <a:xfrm>
                <a:off x="539496" y="554400"/>
                <a:ext cx="7434072" cy="3573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（5）小明和小华对实验进行了反思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：若再换用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两个定值电阻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，增加两组数据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，使数据点分布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合理，有利于绘出的图像更好地反映电流与电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阻的关系，你建议选用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i="0" u="sng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</a:t>
                </a:r>
                <a:endParaRPr lang="en-US" altLang="zh-CN" sz="280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”）的定值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864_3#769dc2dc8?htil=99&amp;vcp=1&amp;vis=1&amp;pid=f9a766b0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434072" cy="3573082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21971" b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866_1#769dc2dc8.blank?vcp=1&amp;vis=1&amp;pid=f9a766b09&amp;color=0,0,0&amp;vpa=231&amp;vtp=1&amp;vaab=1&amp;bbb=1"/>
              <p:cNvSpPr/>
              <p:nvPr/>
            </p:nvSpPr>
            <p:spPr>
              <a:xfrm>
                <a:off x="4845749" y="2439588"/>
                <a:ext cx="1746250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866_1#769dc2dc8.blank?vcp=1&amp;vis=1&amp;pid=f9a766b09&amp;color=0,0,0&amp;vpa=2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749" y="2439588"/>
                <a:ext cx="1746250" cy="418529"/>
              </a:xfrm>
              <a:prstGeom prst="rect">
                <a:avLst/>
              </a:prstGeom>
              <a:blipFill rotWithShape="1">
                <a:blip r:embed="rId5"/>
                <a:stretch>
                  <a:fillRect l="-4" t="-132" r="4" b="-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769dc2dc8?htil=99&amp;vcp=1&amp;vis=1&amp;pid=f9a766b09&amp;color=0,0,0&amp;vtp=1&amp;vaab=1&amp;bbb=1&amp;hb=1&amp;hs=1"/>
              <p:cNvSpPr/>
              <p:nvPr/>
            </p:nvSpPr>
            <p:spPr>
              <a:xfrm>
                <a:off x="539496" y="4106844"/>
                <a:ext cx="7434072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当电阻为“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时，电路中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的电流变化不大；当电阻为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S.1_1#769dc2dc8?htil=99&amp;vcp=1&amp;vis=1&amp;pid=f9a766b0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06844"/>
                <a:ext cx="7434072" cy="1134682"/>
              </a:xfrm>
              <a:prstGeom prst="rect">
                <a:avLst/>
              </a:prstGeom>
              <a:blipFill rotWithShape="1">
                <a:blip r:embed="rId6"/>
                <a:stretch>
                  <a:fillRect l="-5" t="-26" r="-557" b="-5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S.1_1#769dc2dc8?htil=99&amp;vcp=1&amp;vis=1&amp;pid=f9a766b09&amp;color=0,0,0&amp;vtp=1&amp;vaab=1&amp;bbb=1&amp;hb=1&amp;hs=1"/>
          <p:cNvSpPr/>
          <p:nvPr/>
        </p:nvSpPr>
        <p:spPr>
          <a:xfrm>
            <a:off x="539496" y="5244637"/>
            <a:ext cx="1111201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路中的电流变化较大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，使数据点分布合理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，有利于绘出的图像更好地反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映电流与电阻的关系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fb843d8bd?iti=325&amp;htil=101&amp;vcp=1&amp;vis=1&amp;pid=f9a766b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128" y="727424"/>
            <a:ext cx="4910328" cy="472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S.1_1#fb843d8bd?iti=325&amp;htil=101&amp;vcp=1&amp;vis=1&amp;pid=f9a766b09&amp;color=0,0,0&amp;vtp=1&amp;vaab=1&amp;bbb=1"/>
          <p:cNvSpPr/>
          <p:nvPr/>
        </p:nvSpPr>
        <p:spPr>
          <a:xfrm>
            <a:off x="8442611" y="558187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p:sp>
        <p:nvSpPr>
          <p:cNvPr id="4" name="QB_6_AS.1_1#fb843d8bd?htil=101&amp;vcp=1&amp;vis=1&amp;pid=f9a766b09&amp;color=0,0,0&amp;vtp=1&amp;vaab=1&amp;bt=1&amp;bbb=1&amp;hb=1"/>
          <p:cNvSpPr/>
          <p:nvPr/>
        </p:nvSpPr>
        <p:spPr>
          <a:xfrm>
            <a:off x="539496" y="709136"/>
            <a:ext cx="61081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【解析】(6)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镍铬合金丝表面无绝缘表层，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将它们绕成螺旋状后，相邻的两圈合金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丝可能相互接触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相当于横截面积变大、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长度变小，所以会导致测得的电阻值变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缠绕越紧密越容易出现这种情况，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所以会使某些电阻偏小值较大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67_1#fb843d8bd?iti=324&amp;htil=100&amp;vcp=1&amp;vis=1&amp;pid=f9a766b0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8275" y="581660"/>
            <a:ext cx="4281170" cy="411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67_2#fb843d8bd?iti=324&amp;htil=100&amp;vcp=1&amp;vis=1&amp;pid=f9a766b09&amp;color=0,0,0&amp;vtp=1&amp;vaab=1&amp;bbb=1"/>
          <p:cNvSpPr/>
          <p:nvPr/>
        </p:nvSpPr>
        <p:spPr>
          <a:xfrm>
            <a:off x="9370695" y="4435475"/>
            <a:ext cx="1503045" cy="620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67_3#fb843d8bd?htil=100&amp;vcp=1&amp;vis=1&amp;pid=f9a766b09&amp;color=0,0,0&amp;vtp=1&amp;vaab=1&amp;bt=1&amp;bbb=1&amp;hb=1&amp;hs=1"/>
              <p:cNvSpPr/>
              <p:nvPr/>
            </p:nvSpPr>
            <p:spPr>
              <a:xfrm>
                <a:off x="539496" y="554400"/>
                <a:ext cx="743407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（6）小明和小华找到一卷规格为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的镍铬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合金丝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（无绝缘表层），截取了长度为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的四段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，对应阻值为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。分别将它们绕成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螺旋状后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，两端缠绕在接线柱上固定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，制成了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四个简易定值电阻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，如图B30-30丁所示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师的帮助下，他们对制作的电阻进行了测量检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67_3#fb843d8bd?htil=100&amp;vcp=1&amp;vis=1&amp;pid=f9a766b0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43407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958" b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68_1#fb843d8bd.blank?vcp=1&amp;vis=1&amp;pid=f9a766b09&amp;color=0,0,0&amp;vpa=232&amp;vtp=1&amp;vaab=1&amp;bbb=1&amp;hb=1"/>
          <p:cNvSpPr/>
          <p:nvPr/>
        </p:nvSpPr>
        <p:spPr>
          <a:xfrm>
            <a:off x="539496" y="5009496"/>
            <a:ext cx="1111201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缠绕后相当于增大了定值电阻的横截面积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，导致其电阻变小</a:t>
            </a:r>
            <a:endParaRPr lang="en-US" altLang="zh-CN" sz="2800" dirty="0"/>
          </a:p>
        </p:txBody>
      </p:sp>
      <p:sp>
        <p:nvSpPr>
          <p:cNvPr id="6" name="QB_6_BD.867_3#fb843d8bd?htil=100&amp;vcp=1&amp;vis=1&amp;pid=f9a766b09&amp;color=0,0,0&amp;vtp=1&amp;vaab=1&amp;bt=1&amp;bbb=1&amp;hb=1&amp;hs=1"/>
          <p:cNvSpPr/>
          <p:nvPr/>
        </p:nvSpPr>
        <p:spPr>
          <a:xfrm>
            <a:off x="539496" y="503997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，发现测量值均偏小，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且有的偏小值较大，原因可能是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6_1#41bde261d?vcp=1&amp;vis=1&amp;pid=aef4e320b&amp;color=0,0,0&amp;vtp=1&amp;vaab=1&amp;bt=1&amp;bbb=1&amp;hb=1"/>
          <p:cNvSpPr/>
          <p:nvPr/>
        </p:nvSpPr>
        <p:spPr>
          <a:xfrm>
            <a:off x="539496" y="9654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（4）随着电流增大，滑动变阻器两端的电压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小灯泡的电阻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整个电路中的电阻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。（均选填“增大”“减小”或“不变”）</a:t>
            </a:r>
            <a:endParaRPr lang="en-US" altLang="zh-CN" sz="2800" dirty="0"/>
          </a:p>
        </p:txBody>
      </p:sp>
      <p:pic>
        <p:nvPicPr>
          <p:cNvPr id="3" name="QO_5_BD.67_1#aef4e320b?iti=26&amp;vcp=1&amp;vis=1&amp;pid=aef4e32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2294255"/>
            <a:ext cx="4474845" cy="401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7_2#aef4e320b?iti=26&amp;vcp=1&amp;vis=1&amp;pid=aef4e320b&amp;color=0,0,0&amp;vtp=1&amp;vaab=1&amp;bbb=1"/>
          <p:cNvSpPr/>
          <p:nvPr/>
        </p:nvSpPr>
        <p:spPr>
          <a:xfrm>
            <a:off x="3128709" y="419719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70_1#7f1adad86?iti=326&amp;htil=102&amp;vcp=1&amp;vis=1&amp;pid=d88501c2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6653" y="572688"/>
            <a:ext cx="4425696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70_2#7f1adad86?iti=326&amp;htil=102&amp;vcp=1&amp;vis=1&amp;pid=d88501c24&amp;color=0,0,0&amp;vtp=1&amp;vaab=1&amp;bbb=1"/>
          <p:cNvSpPr/>
          <p:nvPr/>
        </p:nvSpPr>
        <p:spPr>
          <a:xfrm>
            <a:off x="8677821" y="494250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870_3#7f1adad86?htil=102&amp;sp=1&amp;vcp=1&amp;vis=1&amp;pid=d88501c24&amp;color=0,0,0&amp;vtp=1&amp;vaab=1&amp;bt=1&amp;bbb=1&amp;hb=1"/>
              <p:cNvSpPr/>
              <p:nvPr/>
            </p:nvSpPr>
            <p:spPr>
              <a:xfrm>
                <a:off x="539496" y="554400"/>
                <a:ext cx="6592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（2024·重庆·中考）小吴同学利用图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B30-31甲中的器材探究导体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中电流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与两端电压的关系，其中电源电压可调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870_3#7f1adad86?htil=102&amp;sp=1&amp;vcp=1&amp;vis=1&amp;pid=d88501c2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592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2" b="-5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871_1#dba1886fe?htil=102&amp;vcp=1&amp;vis=1&amp;pid=7f1adad86&amp;color=0,0,0&amp;vtp=1&amp;vaab=1&amp;bbb=1&amp;hb=1"/>
              <p:cNvSpPr/>
              <p:nvPr/>
            </p:nvSpPr>
            <p:spPr>
              <a:xfrm>
                <a:off x="539496" y="2478132"/>
                <a:ext cx="6592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（1）连接好如图B30-31甲所示电路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，试触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，发现电流表无示数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、电压表指针偏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转到最大值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，原因可能是导体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排除故障后，闭合开关进行实验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次实验时电流表如图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B30-31乙所示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871_1#dba1886fe?htil=102&amp;vcp=1&amp;vis=1&amp;pid=7f1adad8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8132"/>
                <a:ext cx="6592824" cy="3792157"/>
              </a:xfrm>
              <a:prstGeom prst="rect">
                <a:avLst/>
              </a:prstGeom>
              <a:blipFill rotWithShape="1">
                <a:blip r:embed="rId5"/>
                <a:stretch>
                  <a:fillRect l="-6" t="-10" r="-1281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72_1#4697d99a8?vcp=1&amp;vis=1&amp;pid=7f1adad86&amp;color=0,0,0&amp;vtp=1&amp;vaab=1&amp;bbb=1&amp;hb=1&amp;htil=1"/>
              <p:cNvSpPr/>
              <p:nvPr/>
            </p:nvSpPr>
            <p:spPr>
              <a:xfrm>
                <a:off x="539496" y="890324"/>
                <a:ext cx="656640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（2）多次改变导体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，并记录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。换用导体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重复上述实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，根据实验数据绘制图像如图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B30-31丙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所示。分析图像发现，同一导体两端的电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压与通过电流的比值是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将这个比值定义为导体的电阻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72_1#4697d99a8?vcp=1&amp;vis=1&amp;pid=7f1adad86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0324"/>
                <a:ext cx="6566408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6" t="-1" r="4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870_1#7f1adad86?iti=365&amp;htil=102&amp;vcp=1&amp;vis=1&amp;pid=d88501c2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3311" y="1030868"/>
            <a:ext cx="4425696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870_2#7f1adad86?iti=365&amp;htil=102&amp;vcp=1&amp;vis=1&amp;pid=d88501c24&amp;color=0,0,0&amp;vtp=1&amp;vaab=1&amp;bbb=1"/>
          <p:cNvSpPr/>
          <p:nvPr/>
        </p:nvSpPr>
        <p:spPr>
          <a:xfrm>
            <a:off x="8614477" y="540068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73_1#a0ded4551?vcp=1&amp;vis=1&amp;pid=7f1adad86&amp;color=0,0,0&amp;vtp=1&amp;vaab=1&amp;bbb=1&amp;hb=1&amp;htil=1"/>
              <p:cNvSpPr/>
              <p:nvPr/>
            </p:nvSpPr>
            <p:spPr>
              <a:xfrm>
                <a:off x="539496" y="890324"/>
                <a:ext cx="6566408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（3）根据电阻定义可知导体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在工程技术中用不同颜色的环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对电阻进行标记，阻值是两位数以内的电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阻可以根据前两环的颜色来判断阻值，色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环含义及导体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的色环如图B30-31丁所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示，若还需用到一个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的电阻，应选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用图B30-31戊中电阻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73_1#a0ded4551?vcp=1&amp;vis=1&amp;pid=7f1adad86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0324"/>
                <a:ext cx="6566408" cy="5087557"/>
              </a:xfrm>
              <a:prstGeom prst="rect">
                <a:avLst/>
              </a:prstGeom>
              <a:blipFill rotWithShape="1">
                <a:blip r:embed="rId2"/>
                <a:stretch>
                  <a:fillRect l="-6" t="-1" r="-1031" b="-1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870_1#7f1adad86?iti=366&amp;htil=102&amp;vcp=1&amp;vis=1&amp;pid=d88501c2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747" y="1030868"/>
            <a:ext cx="4425696" cy="424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70_2#7f1adad86?iti=366&amp;htil=102&amp;vcp=1&amp;vis=1&amp;pid=d88501c24&amp;color=0,0,0&amp;vtp=1&amp;vaab=1&amp;bbb=1"/>
          <p:cNvSpPr/>
          <p:nvPr/>
        </p:nvSpPr>
        <p:spPr>
          <a:xfrm>
            <a:off x="8665914" y="5400684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74_1#9cb44821e?sp=1&amp;vcp=1&amp;vis=1&amp;pid=7f1adad86&amp;color=0,0,0&amp;vtp=1&amp;vaab=1&amp;bt=1&amp;bbb=1&amp;hb=1"/>
              <p:cNvSpPr/>
              <p:nvPr/>
            </p:nvSpPr>
            <p:spPr>
              <a:xfrm>
                <a:off x="415671" y="457549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（4）小欣同学用上述器材研究导体中电流与电阻的关系，保持电源电</a:t>
                </a: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压不变，为了精确控制导体两端的电压，于是串联接入滑动变阻器进行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。①电路中接入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的电阻，使电阻两端电压达到某一固定值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测出电流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的电阻替换为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两端电压达到固定值，变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阻器接入的阻值应比前次实验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。③将电阻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替换为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再次进行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实验。三次实验数据如下表所示，交流时小欣发现第③次实验数据有误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这是由于接入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后忘记调节变阻器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滑片仍在第②次实验的位置，此时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indent="0" fontAlgn="auto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变阻器接入的阻值是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74_1#9cb44821e?sp=1&amp;vcp=1&amp;vis=1&amp;pid=7f1adad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1" y="457549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3312" b="-1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7" name="QB_6_BD.876_1#9cb44821e?colgroup=9,6,6,6&amp;vcp=1&amp;vis=1&amp;pid=7f1adad8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6102731" y="4088175"/>
              <a:ext cx="5423153" cy="1864951"/>
            </p:xfrm>
            <a:graphic>
              <a:graphicData uri="http://schemas.openxmlformats.org/drawingml/2006/table">
                <a:tbl>
                  <a:tblPr/>
                  <a:tblGrid>
                    <a:gridCol w="18344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07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23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23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7" name="QB_6_BD.876_1#9cb44821e?colgroup=9,6,6,6&amp;vcp=1&amp;vis=1&amp;pid=7f1adad8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6102731" y="4088175"/>
              <a:ext cx="5423153" cy="1864951"/>
            </p:xfrm>
            <a:graphic>
              <a:graphicData uri="http://schemas.openxmlformats.org/drawingml/2006/table">
                <a:tbl>
                  <a:tblPr/>
                  <a:tblGrid>
                    <a:gridCol w="1834499"/>
                    <a:gridCol w="1196218"/>
                    <a:gridCol w="1196218"/>
                    <a:gridCol w="1196218"/>
                  </a:tblGrid>
                  <a:tr h="618077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35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235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655" y="2686685"/>
            <a:ext cx="5648960" cy="2957195"/>
          </a:xfrm>
          <a:prstGeom prst="rect">
            <a:avLst/>
          </a:prstGeom>
        </p:spPr>
      </p:pic>
      <p:sp>
        <p:nvSpPr>
          <p:cNvPr id="3" name="QO_5_BD.878_2#dba1886fe?iti=329&amp;htil=103&amp;vcp=1&amp;vis=1&amp;pid=7f1adad86&amp;color=0,0,0&amp;vtp=1&amp;vaab=1&amp;bbb=1"/>
          <p:cNvSpPr/>
          <p:nvPr/>
        </p:nvSpPr>
        <p:spPr>
          <a:xfrm>
            <a:off x="6086475" y="5379085"/>
            <a:ext cx="1503045" cy="620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78_3#dba1886fe?htil=103&amp;vcp=1&amp;vis=1&amp;pid=7f1adad86&amp;color=0,0,0&amp;vtp=1&amp;vaab=1&amp;bt=1&amp;bbb=1&amp;hb=1"/>
              <p:cNvSpPr/>
              <p:nvPr/>
            </p:nvSpPr>
            <p:spPr>
              <a:xfrm>
                <a:off x="539496" y="618839"/>
                <a:ext cx="779983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（1）连接好如图B30-31甲所示电路，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试触开关，发现电流表无示数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电压表指针偏转到最大值，原因可能是导体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排除故障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，闭合开关进行实验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，某次实验时电流表如图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B30-31乙所示，示数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78_3#dba1886fe?htil=103&amp;vcp=1&amp;vis=1&amp;pid=7f1adad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8839"/>
                <a:ext cx="779983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40317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79_1#dba1886fe.blank?vcp=1&amp;vis=1&amp;pid=7f1adad86&amp;color=0,0,0&amp;vpa=233&amp;vtp=1&amp;vaab=1&amp;bbb=1"/>
          <p:cNvSpPr/>
          <p:nvPr/>
        </p:nvSpPr>
        <p:spPr>
          <a:xfrm>
            <a:off x="8339677" y="11916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</a:t>
            </a:r>
            <a:endParaRPr lang="en-US" altLang="zh-CN" sz="2800" dirty="0"/>
          </a:p>
        </p:txBody>
      </p:sp>
      <p:sp>
        <p:nvSpPr>
          <p:cNvPr id="6" name="QB_6_AN.880_1#dba1886fe.blank?vcp=1&amp;vis=1&amp;pid=7f1adad86&amp;color=0,0,0&amp;vpa=234&amp;vtp=1&amp;vaab=1&amp;bbb=1"/>
          <p:cNvSpPr/>
          <p:nvPr/>
        </p:nvSpPr>
        <p:spPr>
          <a:xfrm>
            <a:off x="930179" y="253463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4697d99a8?htil=105&amp;vcp=1&amp;vis=1&amp;pid=7f1adad86&amp;color=0,0,0&amp;vtp=1&amp;vaab=1&amp;bt=1&amp;bbb=1&amp;hb=1"/>
              <p:cNvSpPr/>
              <p:nvPr/>
            </p:nvSpPr>
            <p:spPr>
              <a:xfrm>
                <a:off x="539496" y="813594"/>
                <a:ext cx="7040880" cy="5265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探究电流与电压的关系时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，需采用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控制变量法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，要保持电阻的阻值不变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，多次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改变导体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，并记录对应的电流表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。由题图丙可知，导体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两端的不同电压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与对应电流的比值为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两端的不同电压与对应电流的比值为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；综上可知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，同一导体两端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的电压与通过电流的比值是一定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（相同）的。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4697d99a8?htil=105&amp;vcp=1&amp;vis=1&amp;pid=7f1adad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13594"/>
                <a:ext cx="7040880" cy="5265357"/>
              </a:xfrm>
              <a:prstGeom prst="rect">
                <a:avLst/>
              </a:prstGeom>
              <a:blipFill rotWithShape="1">
                <a:blip r:embed="rId3"/>
                <a:stretch>
                  <a:fillRect l="-5" t="-3" r="-10150" b="-1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2110" y="1821815"/>
            <a:ext cx="3483610" cy="35725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881_2#4697d99a8?iti=330&amp;htil=104&amp;vcp=1&amp;vis=1&amp;pid=7f1adad86&amp;color=0,0,0&amp;vtp=1&amp;vaab=1&amp;bbb=1"/>
          <p:cNvSpPr/>
          <p:nvPr/>
        </p:nvSpPr>
        <p:spPr>
          <a:xfrm>
            <a:off x="9024525" y="474456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81_3#4697d99a8?htil=104&amp;vcp=1&amp;vis=1&amp;pid=7f1adad86&amp;color=0,0,0&amp;vtp=1&amp;vaab=1&amp;bt=1&amp;bbb=1&amp;hb=1"/>
              <p:cNvSpPr/>
              <p:nvPr/>
            </p:nvSpPr>
            <p:spPr>
              <a:xfrm>
                <a:off x="539496" y="1157192"/>
                <a:ext cx="704088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（2）多次改变导体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，并记录对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换用导体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重复上述实验，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根据实验数据绘制图像如图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B30-31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分析图像发现，同一导体两端的电压与通过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电流的比值是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的，因此将这个比值定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义为导体的电阻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81_3#4697d99a8?htil=104&amp;vcp=1&amp;vis=1&amp;pid=7f1adad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7192"/>
                <a:ext cx="704088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5" t="-6" r="-5731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82_1#4697d99a8.blank?vcp=1&amp;vis=1&amp;pid=7f1adad86&amp;color=0,0,0&amp;vpa=235&amp;vtp=1&amp;vaab=1&amp;bbb=1"/>
          <p:cNvSpPr/>
          <p:nvPr/>
        </p:nvSpPr>
        <p:spPr>
          <a:xfrm>
            <a:off x="1261015" y="1774412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电流表示数</a:t>
            </a:r>
            <a:endParaRPr lang="en-US" altLang="zh-CN" sz="2800" dirty="0"/>
          </a:p>
        </p:txBody>
      </p:sp>
      <p:sp>
        <p:nvSpPr>
          <p:cNvPr id="6" name="QB_6_AN.883_1#4697d99a8.blank?vcp=1&amp;vis=1&amp;pid=7f1adad86&amp;color=0,0,0&amp;vpa=236&amp;vtp=1&amp;vaab=1&amp;bbb=1"/>
          <p:cNvSpPr/>
          <p:nvPr/>
        </p:nvSpPr>
        <p:spPr>
          <a:xfrm>
            <a:off x="2683414" y="37175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7000" y="1172210"/>
            <a:ext cx="3483610" cy="35725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a0ded4551?htil=107&amp;vcp=1&amp;vis=1&amp;pid=7f1adad86&amp;color=0,0,0&amp;vtp=1&amp;vaab=1&amp;bt=1&amp;bbb=1&amp;hb=1"/>
              <p:cNvSpPr/>
              <p:nvPr/>
            </p:nvSpPr>
            <p:spPr>
              <a:xfrm>
                <a:off x="539496" y="946880"/>
                <a:ext cx="6592824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（3）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；色环含义及导体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的色环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如题图丁所示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对应色环可知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，黑色代表数字0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，绿色代表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5，棕色代表数字1，因此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对应的色环十位数应为棕色，个位数应为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绿色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，故应选用题图戊中电阻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a0ded4551?htil=107&amp;vcp=1&amp;vis=1&amp;pid=7f1adad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6880"/>
                <a:ext cx="6592824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6" t="-2" r="-11086" b="-1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2525" y="1551305"/>
            <a:ext cx="4498975" cy="35960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885_2#a0ded4551?iti=332&amp;htil=106&amp;vcp=1&amp;vis=1&amp;pid=7f1adad86&amp;color=0,0,0&amp;vtp=1&amp;vaab=1&amp;bbb=1"/>
          <p:cNvSpPr/>
          <p:nvPr/>
        </p:nvSpPr>
        <p:spPr>
          <a:xfrm>
            <a:off x="9114695" y="494661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图B30-31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85_3#a0ded4551?htil=106&amp;vcp=1&amp;vis=1&amp;pid=7f1adad86&amp;color=0,0,0&amp;vtp=1&amp;vaab=1&amp;bt=1&amp;bbb=1&amp;hb=1"/>
              <p:cNvSpPr/>
              <p:nvPr/>
            </p:nvSpPr>
            <p:spPr>
              <a:xfrm>
                <a:off x="539496" y="1244314"/>
                <a:ext cx="743407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（3）根据电阻定义可知导体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在工程技术中用不同颜色的环对电阻进行标记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阻值是两位数以内的电阻可以根据前两环的颜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色来判断阻值，色环含义及导体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的色环如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图B30-31丁所示，若还需用到一个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应选用图B30-31戊中电阻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6_BD.885_3#a0ded4551?htil=106&amp;vcp=1&amp;vis=1&amp;pid=7f1adad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4314"/>
                <a:ext cx="7434072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5" t="-8" r="-4196" b="-2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86_1#a0ded4551.blank?vcp=1&amp;vis=1&amp;pid=7f1adad86&amp;color=0,0,0&amp;vpa=237&amp;vtp=1&amp;vaab=1&amp;bbb=1"/>
          <p:cNvSpPr/>
          <p:nvPr/>
        </p:nvSpPr>
        <p:spPr>
          <a:xfrm>
            <a:off x="6660103" y="121383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887_1#a0ded4551.blank?vcp=1&amp;vis=1&amp;pid=7f1adad86&amp;color=0,0,0&amp;vpa=238&amp;vtp=1&amp;vaab=1&amp;bbb=1"/>
              <p:cNvSpPr/>
              <p:nvPr/>
            </p:nvSpPr>
            <p:spPr>
              <a:xfrm>
                <a:off x="4538409" y="4582064"/>
                <a:ext cx="36499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887_1#a0ded4551.blank?vcp=1&amp;vis=1&amp;pid=7f1adad86&amp;color=0,0,0&amp;vpa=2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409" y="4582064"/>
                <a:ext cx="36499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8" t="-134" r="157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9740" y="1914525"/>
            <a:ext cx="3921760" cy="31349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9cb44821e?htil=108&amp;vcp=1&amp;vis=1&amp;pid=7f1adad86&amp;color=0,0,0&amp;vtp=1&amp;vaab=1&amp;bt=1&amp;bbb=1&amp;hb=1&amp;hs=1"/>
              <p:cNvSpPr/>
              <p:nvPr/>
            </p:nvSpPr>
            <p:spPr>
              <a:xfrm>
                <a:off x="539496" y="905224"/>
                <a:ext cx="6592824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②根据串联分压知识可知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，阻值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，分压越多，将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的电阻替换为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电阻的阻值减小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，分压变小，要使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电压达到固定值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则应减小变阻器的阻值，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使变阻器的分压变小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。③将电阻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替换为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再次进行实验时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，变阻器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的阻值不变，由串联电路电压规律和表格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数据可知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，第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②次实验的电源电压可表示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9cb44821e?htil=108&amp;vcp=1&amp;vis=1&amp;pid=7f1adad8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6592824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6" t="-7" r="-12242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7" name="QB_6_BD.876_1#9cb44821e?colgroup=9,6,6,6&amp;vcp=1&amp;vis=1&amp;pid=7f1adad8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7231126" y="2078400"/>
              <a:ext cx="4790074" cy="2222806"/>
            </p:xfrm>
            <a:graphic>
              <a:graphicData uri="http://schemas.openxmlformats.org/drawingml/2006/table">
                <a:tbl>
                  <a:tblPr/>
                  <a:tblGrid>
                    <a:gridCol w="12014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07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23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23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7" name="QB_6_BD.876_1#9cb44821e?colgroup=9,6,6,6&amp;vcp=1&amp;vis=1&amp;pid=7f1adad8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7231126" y="2078400"/>
              <a:ext cx="4789805" cy="2263140"/>
            </p:xfrm>
            <a:graphic>
              <a:graphicData uri="http://schemas.openxmlformats.org/drawingml/2006/table">
                <a:tbl>
                  <a:tblPr/>
                  <a:tblGrid>
                    <a:gridCol w="1201420"/>
                    <a:gridCol w="1196218"/>
                    <a:gridCol w="1196218"/>
                    <a:gridCol w="1196218"/>
                  </a:tblGrid>
                  <a:tr h="618077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35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235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aef4e320b?iti=27&amp;htil=8&amp;vcp=1&amp;vis=1&amp;pid=8e826ce7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4120" y="613410"/>
            <a:ext cx="5801995" cy="521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aef4e320b?iti=27&amp;htil=8&amp;vcp=1&amp;vis=1&amp;pid=8e826ce77&amp;color=0,0,0&amp;vtp=1&amp;vaab=1&amp;bbb=1"/>
          <p:cNvSpPr/>
          <p:nvPr/>
        </p:nvSpPr>
        <p:spPr>
          <a:xfrm>
            <a:off x="8856345" y="5688330"/>
            <a:ext cx="1089025" cy="6477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aef4e320b?htil=8&amp;vcp=1&amp;vis=1&amp;pid=8e826ce77&amp;color=0,0,0&amp;vtp=1&amp;vaab=1&amp;bt=1&amp;bbb=1&amp;hb=1"/>
              <p:cNvSpPr/>
              <p:nvPr/>
            </p:nvSpPr>
            <p:spPr>
              <a:xfrm>
                <a:off x="539750" y="883920"/>
                <a:ext cx="5555615" cy="31445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在测量小灯泡的电功率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，测量原理是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，即需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测量的物理量为灯泡两端的电压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和通过灯泡的电流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。将相应的电流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值或电压值与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图像对照得出对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应的电压值或电流值，由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小灯泡的电功率。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aef4e320b?htil=8&amp;vcp=1&amp;vis=1&amp;pid=8e826ce7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883920"/>
                <a:ext cx="5555615" cy="3144520"/>
              </a:xfrm>
              <a:prstGeom prst="rect">
                <a:avLst/>
              </a:prstGeom>
              <a:blipFill rotWithShape="1">
                <a:blip r:embed="rId4"/>
                <a:stretch>
                  <a:fillRect r="-217" b="-44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9cb44821e?htil=108&amp;vcp=1&amp;vis=1&amp;pid=7f1adad86&amp;color=0,0,0&amp;vtp=1&amp;vaab=1&amp;bt=1&amp;bbb=1&amp;hb=1&amp;hs=1"/>
              <p:cNvSpPr/>
              <p:nvPr/>
            </p:nvSpPr>
            <p:spPr>
              <a:xfrm>
                <a:off x="539496" y="1151922"/>
                <a:ext cx="6984964" cy="458400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</m:oMath>
                </a14:m>
                <a:endParaRPr lang="en-US" altLang="zh-CN" sz="2800" baseline="-1000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aseline="-1000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第③次实验的电源电压可表示为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𝑈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𝑈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𝑈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滑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′=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𝐼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𝐼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滑</m:t>
                          </m:r>
                        </m:sub>
                      </m:sSub>
                    </m:oMath>
                  </m:oMathPara>
                </a14:m>
                <a:endParaRPr lang="en-US" altLang="zh-CN" sz="2800" baseline="-1000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式可解得，电源电压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9cb44821e?htil=108&amp;vcp=1&amp;vis=1&amp;pid=7f1adad8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1922"/>
                <a:ext cx="6984964" cy="4584002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5" b="-2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7" name="QB_6_BD.876_1#9cb44821e?colgroup=9,6,6,6&amp;vcp=1&amp;vis=1&amp;pid=7f1adad8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6937756" y="2078400"/>
              <a:ext cx="4790074" cy="2222806"/>
            </p:xfrm>
            <a:graphic>
              <a:graphicData uri="http://schemas.openxmlformats.org/drawingml/2006/table">
                <a:tbl>
                  <a:tblPr/>
                  <a:tblGrid>
                    <a:gridCol w="12014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9621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807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23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2343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7" name="QB_6_BD.876_1#9cb44821e?colgroup=9,6,6,6&amp;vcp=1&amp;vis=1&amp;pid=7f1adad8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6937756" y="2078400"/>
              <a:ext cx="4790074" cy="2263140"/>
            </p:xfrm>
            <a:graphic>
              <a:graphicData uri="http://schemas.openxmlformats.org/drawingml/2006/table">
                <a:tbl>
                  <a:tblPr/>
                  <a:tblGrid>
                    <a:gridCol w="1201420"/>
                    <a:gridCol w="1196218"/>
                    <a:gridCol w="1196218"/>
                    <a:gridCol w="1196218"/>
                  </a:tblGrid>
                  <a:tr h="618077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35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6235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889_1#9cb44821e?sp=1&amp;vcp=1&amp;vis=1&amp;pid=7f1adad86&amp;color=0,0,0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（4）小欣同学用上述器材研究导体中电流与电阻的关系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，保持电源电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，为了精确控制导体两端的电压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，于是串联接入滑动变阻器进行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。①电路中接入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使电阻两端电压达到某一固定值，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测出电流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的电阻替换为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两端电压达到固定值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阻器接入的阻值应比前次实验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③将电阻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替换为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再次进行实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。三次实验数据如下表所示，交流时小欣发现第③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次实验数据有误，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这是由于接入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后忘记调节变阻器，滑片仍在第②次实验的位置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变阻器接入的阻值是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889_1#9cb44821e?sp=1&amp;vcp=1&amp;vis=1&amp;pid=7f1adad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1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890_1#9cb44821e.blank?vcp=1&amp;vis=1&amp;pid=7f1adad86&amp;color=0,0,0&amp;vpa=239&amp;vtp=1&amp;vaab=1&amp;bbb=1"/>
          <p:cNvSpPr/>
          <p:nvPr/>
        </p:nvSpPr>
        <p:spPr>
          <a:xfrm>
            <a:off x="5172615" y="34655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更小</a:t>
            </a:r>
            <a:endParaRPr lang="en-US" altLang="zh-CN" sz="2800" dirty="0"/>
          </a:p>
        </p:txBody>
      </p:sp>
      <p:sp>
        <p:nvSpPr>
          <p:cNvPr id="4" name="QB_6_AN.891_1#9cb44821e.blank?vcp=1&amp;vis=1&amp;pid=7f1adad86&amp;color=0,0,0&amp;vpa=240&amp;vtp=1&amp;vaab=1&amp;bbb=1"/>
          <p:cNvSpPr/>
          <p:nvPr/>
        </p:nvSpPr>
        <p:spPr>
          <a:xfrm>
            <a:off x="3750215" y="538768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9_1#1f5a1f8b1?vcp=1&amp;vis=1&amp;pid=aef4e320b&amp;color=0,0,0&amp;vtp=1&amp;vaab=1&amp;bt=1&amp;bbb=1"/>
          <p:cNvSpPr/>
          <p:nvPr/>
        </p:nvSpPr>
        <p:spPr>
          <a:xfrm>
            <a:off x="301371" y="6812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（1）请用笔画线表示导线将图30-4甲中实物电路连接完整。</a:t>
            </a:r>
            <a:endParaRPr lang="en-US" altLang="zh-CN" sz="2800" dirty="0"/>
          </a:p>
        </p:txBody>
      </p:sp>
      <p:pic>
        <p:nvPicPr>
          <p:cNvPr id="3" name="QO_5_BD.69_2#1f5a1f8b1?iti=28&amp;vcp=1&amp;vis=1&amp;pid=aef4e32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2712" y="1621028"/>
            <a:ext cx="4711765" cy="423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9_3#1f5a1f8b1?iti=28&amp;vcp=1&amp;vis=1&amp;pid=aef4e320b&amp;color=0,0,0&amp;vtp=1&amp;vaab=1&amp;bbb=1"/>
          <p:cNvSpPr/>
          <p:nvPr/>
        </p:nvSpPr>
        <p:spPr>
          <a:xfrm>
            <a:off x="9811387" y="486068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387595" y="1344200"/>
            <a:ext cx="4581027" cy="4534867"/>
            <a:chOff x="387595" y="1344200"/>
            <a:chExt cx="4581027" cy="4534867"/>
          </a:xfrm>
        </p:grpSpPr>
        <p:sp>
          <p:nvSpPr>
            <p:cNvPr id="5" name="QO_6_AN.1_1#1f5a1f8b1?htil=9&amp;vcp=1&amp;vis=1&amp;pid=aef4e320b&amp;color=0,0,0&amp;vtp=1&amp;vaab=1&amp;bt=1&amp;bbb=1"/>
            <p:cNvSpPr/>
            <p:nvPr/>
          </p:nvSpPr>
          <p:spPr>
            <a:xfrm>
              <a:off x="387595" y="1344200"/>
              <a:ext cx="4298705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如答图30-1所示</a:t>
              </a:r>
              <a:endParaRPr lang="en-US" altLang="zh-CN" sz="2800" dirty="0"/>
            </a:p>
          </p:txBody>
        </p:sp>
        <p:pic>
          <p:nvPicPr>
            <p:cNvPr id="6" name="QO_6_AN.1_1#1f5a1f8b1?iti=30&amp;htil=9&amp;vcp=1&amp;vis=1&amp;pid=aef4e320b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72694" y="2155055"/>
              <a:ext cx="3995928" cy="2615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6_AN.1_1#1f5a1f8b1?iti=30&amp;htil=9&amp;vcp=1&amp;vis=1&amp;pid=aef4e320b&amp;color=0,0,0&amp;vtp=1&amp;vaab=1&amp;bbb=1"/>
            <p:cNvSpPr/>
            <p:nvPr/>
          </p:nvSpPr>
          <p:spPr>
            <a:xfrm>
              <a:off x="1706817" y="4883387"/>
              <a:ext cx="14446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答图30-1</a:t>
              </a:r>
              <a:endParaRPr lang="en-US" altLang="zh-CN" sz="2800" dirty="0"/>
            </a:p>
          </p:txBody>
        </p:sp>
      </p:grpSp>
      <p:sp>
        <p:nvSpPr>
          <p:cNvPr id="8" name="QO_6_AS.2_1#1f5a1f8b1?vcp=1&amp;vis=1&amp;pid=aef4e320b&amp;color=0,0,0&amp;vtp=1&amp;vaab=1&amp;bbb=1"/>
          <p:cNvSpPr/>
          <p:nvPr/>
        </p:nvSpPr>
        <p:spPr>
          <a:xfrm>
            <a:off x="387096" y="5690423"/>
            <a:ext cx="11514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滑动变阻器要符合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一上一下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的接线原则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据此完成电路连接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72_2#535e6bd0d?iti=31&amp;htil=10&amp;vcp=1&amp;vis=1&amp;pid=aef4e320b&amp;color=0,0,0&amp;vtp=1&amp;vaab=1&amp;bbb=1"/>
          <p:cNvSpPr/>
          <p:nvPr/>
        </p:nvSpPr>
        <p:spPr>
          <a:xfrm>
            <a:off x="9376320" y="47574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72_3#535e6bd0d?htil=10&amp;vcp=1&amp;vis=1&amp;pid=aef4e320b&amp;color=0,0,0&amp;vtp=1&amp;vaab=1&amp;bt=1&amp;bbb=1&amp;hb=1"/>
              <p:cNvSpPr/>
              <p:nvPr/>
            </p:nvSpPr>
            <p:spPr>
              <a:xfrm>
                <a:off x="539496" y="598932"/>
                <a:ext cx="779983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）移动滑动变阻器的滑片至最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端后闭合开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，使电路中的电流在开始测量时最小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。向另一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端移动滑片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，观察到小灯泡在电压达到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始发光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，此时电流表示数如图30-4乙所示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，读数为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72_3#535e6bd0d?htil=10&amp;vcp=1&amp;vis=1&amp;pid=aef4e320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8932"/>
                <a:ext cx="7799832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4" r="-799" b="-2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74_1#535e6bd0d.blank?vcp=1&amp;vis=1&amp;pid=aef4e320b&amp;color=0,0,0&amp;vpa=17&amp;vtp=1&amp;vaab=1"/>
          <p:cNvSpPr/>
          <p:nvPr/>
        </p:nvSpPr>
        <p:spPr>
          <a:xfrm>
            <a:off x="5706015" y="5684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p:sp>
        <p:nvSpPr>
          <p:cNvPr id="6" name="QB_6_AN.75_1#535e6bd0d.blank?vcp=1&amp;vis=1&amp;pid=aef4e320b&amp;color=0,0,0&amp;vpa=18&amp;vtp=1&amp;vaab=1&amp;bbb=1"/>
          <p:cNvSpPr/>
          <p:nvPr/>
        </p:nvSpPr>
        <p:spPr>
          <a:xfrm>
            <a:off x="511715" y="3138297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535e6bd0d?htil=10&amp;vcp=1&amp;vis=1&amp;pid=aef4e320b&amp;color=0,0,0&amp;vtp=1&amp;vaab=1&amp;bbb=1&amp;hb=1"/>
              <p:cNvSpPr/>
              <p:nvPr/>
            </p:nvSpPr>
            <p:spPr>
              <a:xfrm>
                <a:off x="539496" y="3809936"/>
                <a:ext cx="77998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为保护电路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闭合开关前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滑动变阻器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的滑片应处于最大阻值处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即最左端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由题图乙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电流表的量程为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AS.1_1#535e6bd0d?htil=10&amp;vcp=1&amp;vis=1&amp;pid=aef4e320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09936"/>
                <a:ext cx="779983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3" r="-3470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5035" y="598805"/>
            <a:ext cx="3656965" cy="22872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79510" y="2886075"/>
            <a:ext cx="2425700" cy="20421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76_2#cad0a62d3?iti=32&amp;htil=11&amp;vcp=1&amp;vis=1&amp;pid=aef4e320b&amp;color=0,0,0&amp;vtp=1&amp;vaab=1&amp;bbb=1"/>
          <p:cNvSpPr/>
          <p:nvPr/>
        </p:nvSpPr>
        <p:spPr>
          <a:xfrm>
            <a:off x="9500172" y="446462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76_3#cad0a62d3?htil=11&amp;vcp=1&amp;vis=1&amp;pid=aef4e320b&amp;color=0,0,0&amp;vtp=1&amp;vaab=1&amp;bt=1&amp;bbb=1&amp;hb=1"/>
              <p:cNvSpPr/>
              <p:nvPr/>
            </p:nvSpPr>
            <p:spPr>
              <a:xfrm>
                <a:off x="539496" y="987996"/>
                <a:ext cx="779983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（3）根据实验数据绘制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图像如图30-4丙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灯泡未发光时电阻可能为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填字母）。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76_3#cad0a62d3?htil=11&amp;vcp=1&amp;vis=1&amp;pid=aef4e320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7996"/>
                <a:ext cx="7799832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5" t="-48" r="7" b="-5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78_1#cad0a62d3.blank?vcp=1&amp;vis=1&amp;pid=aef4e320b&amp;color=0,0,0&amp;vpa=19&amp;vtp=1&amp;vaab=1"/>
          <p:cNvSpPr/>
          <p:nvPr/>
        </p:nvSpPr>
        <p:spPr>
          <a:xfrm>
            <a:off x="4436015" y="15842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76_4#cad0a62d3.choices?htil=11&amp;vcp=1&amp;vis=1&amp;pid=aef4e320b&amp;color=0,0,0&amp;vtp=1&amp;vaab=1&amp;bbb=1"/>
              <p:cNvSpPr/>
              <p:nvPr/>
            </p:nvSpPr>
            <p:spPr>
              <a:xfrm>
                <a:off x="539496" y="2259648"/>
                <a:ext cx="7799832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1812925" algn="l"/>
                    <a:tab pos="3867785" algn="l"/>
                    <a:tab pos="59226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3.1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76_4#cad0a62d3.choices?htil=11&amp;vcp=1&amp;vis=1&amp;pid=aef4e320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9648"/>
                <a:ext cx="7799832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5" t="-57" r="7" b="-143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6_AS.1_1#cad0a62d3?htil=11&amp;vcp=1&amp;vis=1&amp;pid=aef4e320b&amp;color=0,0,0&amp;vtp=1&amp;vaab=1&amp;bbb=1&amp;hb=1"/>
              <p:cNvSpPr/>
              <p:nvPr/>
            </p:nvSpPr>
            <p:spPr>
              <a:xfrm>
                <a:off x="539496" y="2825560"/>
                <a:ext cx="7799832" cy="2801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由题图丙可知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当灯泡两端的电压为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通过灯泡的电流为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开始发光时灯泡的电阻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灯泡未发光时的电阻要比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6_AS.1_1#cad0a62d3?htil=11&amp;vcp=1&amp;vis=1&amp;pid=aef4e320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5560"/>
                <a:ext cx="7799832" cy="2801557"/>
              </a:xfrm>
              <a:prstGeom prst="rect">
                <a:avLst/>
              </a:prstGeom>
              <a:blipFill rotWithShape="1">
                <a:blip r:embed="rId5"/>
                <a:stretch>
                  <a:fillRect l="-5" t="-16" r="-4178" b="-2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1830" y="993140"/>
            <a:ext cx="3742690" cy="34163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5_BD.79_2#41bde261d?iti=33&amp;htil=12&amp;vcp=1&amp;vis=1&amp;pid=aef4e320b&amp;color=0,0,0&amp;vtp=1&amp;vaab=1&amp;bbb=1"/>
          <p:cNvSpPr/>
          <p:nvPr/>
        </p:nvSpPr>
        <p:spPr>
          <a:xfrm>
            <a:off x="9500172" y="288582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图30-4</a:t>
            </a:r>
            <a:endParaRPr lang="en-US" altLang="zh-CN" sz="2800" dirty="0"/>
          </a:p>
        </p:txBody>
      </p:sp>
      <p:sp>
        <p:nvSpPr>
          <p:cNvPr id="4" name="QB_6_BD.79_3#41bde261d?htil=12&amp;vcp=1&amp;vis=1&amp;pid=aef4e320b&amp;color=0,0,0&amp;vtp=1&amp;vaab=1&amp;bt=1&amp;bbb=1&amp;hb=1&amp;hs=1"/>
          <p:cNvSpPr/>
          <p:nvPr/>
        </p:nvSpPr>
        <p:spPr>
          <a:xfrm>
            <a:off x="539496" y="799973"/>
            <a:ext cx="77998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（4）随着电流增大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，滑动变阻器两端的电压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，小灯泡的电阻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，整个电路中的电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均选填“增大”“减小”或“不变”）</a:t>
            </a:r>
            <a:endParaRPr lang="en-US" altLang="zh-CN" sz="2800" dirty="0"/>
          </a:p>
        </p:txBody>
      </p:sp>
      <p:sp>
        <p:nvSpPr>
          <p:cNvPr id="5" name="QB_6_AN.81_1#41bde261d.blank?vcp=1&amp;vis=1&amp;pid=aef4e320b&amp;color=0,0,0&amp;vpa=20&amp;vtp=1&amp;vaab=1&amp;bbb=1"/>
          <p:cNvSpPr/>
          <p:nvPr/>
        </p:nvSpPr>
        <p:spPr>
          <a:xfrm>
            <a:off x="638715" y="141719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6" name="QB_6_AN.82_1#41bde261d.blank?vcp=1&amp;vis=1&amp;pid=aef4e320b&amp;color=0,0,0&amp;vpa=21&amp;vtp=1&amp;vaab=1&amp;bbb=1"/>
          <p:cNvSpPr/>
          <p:nvPr/>
        </p:nvSpPr>
        <p:spPr>
          <a:xfrm>
            <a:off x="4283615" y="141719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7" name="QB_6_AN.83_1#41bde261d.blank?vcp=1&amp;vis=1&amp;pid=aef4e320b&amp;color=0,0,0&amp;vpa=22&amp;vtp=1&amp;vaab=1&amp;bbb=1"/>
          <p:cNvSpPr/>
          <p:nvPr/>
        </p:nvSpPr>
        <p:spPr>
          <a:xfrm>
            <a:off x="905415" y="204393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8" name="QB_6_AS.1_1#41bde261d?htil=12&amp;vcp=1&amp;vis=1&amp;pid=aef4e320b&amp;color=0,0,0&amp;vtp=1&amp;vaab=1&amp;bbb=1&amp;hb=1&amp;hs=1"/>
          <p:cNvSpPr/>
          <p:nvPr/>
        </p:nvSpPr>
        <p:spPr>
          <a:xfrm>
            <a:off x="539496" y="2728277"/>
            <a:ext cx="77998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因串联电路中总电压等于各分电压之和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且电源电压不变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随着电流增大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灯泡的电阻增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根据串联电路的分压原理可知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灯泡两端的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S.1_1#41bde261d?htil=12&amp;vcp=1&amp;vis=1&amp;pid=aef4e320b&amp;color=0,0,0&amp;vtp=1&amp;vaab=1&amp;bbb=1&amp;hb=1&amp;hs=1"/>
              <p:cNvSpPr/>
              <p:nvPr/>
            </p:nvSpPr>
            <p:spPr>
              <a:xfrm>
                <a:off x="539995" y="4585589"/>
                <a:ext cx="11112011" cy="1468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电压增大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滑动变阻器两端的电压减小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总电流增大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整个电路的总电阻减小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6_AS.1_1#41bde261d?htil=12&amp;vcp=1&amp;vis=1&amp;pid=aef4e320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585589"/>
                <a:ext cx="11112011" cy="1468057"/>
              </a:xfrm>
              <a:prstGeom prst="rect">
                <a:avLst/>
              </a:prstGeom>
              <a:blipFill rotWithShape="1">
                <a:blip r:embed="rId3"/>
                <a:stretch>
                  <a:fillRect l="-2" t="-17" r="4" b="-4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5035" y="598805"/>
            <a:ext cx="3656965" cy="22872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716053dd?sp=1&amp;vcp=1&amp;pid=ff3ad70f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三、光学实验探究题</a:t>
            </a:r>
            <a:endParaRPr lang="en-US" altLang="zh-CN" sz="3200" dirty="0"/>
          </a:p>
        </p:txBody>
      </p:sp>
      <p:sp>
        <p:nvSpPr>
          <p:cNvPr id="3" name="P_5#7e1379ed2?sp=1&amp;vcp=1&amp;pid=3716053dd&amp;color=0,0,0&amp;vtp=1&amp;vaab=1&amp;bb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解题要领：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先读题干，由实验名称确定实验涉及的规律。如看到“探究光的反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射定律”时，可直接想到光的反射定律的具体内容。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90263cb0?vcp=1&amp;pid=df8a7980d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实验探究题是中考物理命题的重点题型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贵州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中考物理卷中的实验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探究题的总分值为28分。实验探究题的内容立足教材（以课本实验为基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础,适当改变设问角度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适当延伸与拓展。命题方向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注重基本实验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仪器的使用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;②强调实验探究过程;③突出实验探究方法;④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重视实验创新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与实验结果的实际应用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;⑤重视实验过程与方法的评价。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e1379ed2?sp=1&amp;vcp=1&amp;pid=3716053dd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根据实验内容，分析变量，对照实验涉及的规律，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便可得出结论。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如探究光的反射定律时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，保持入射光线的入射路径不变，转动纸板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现转动后原来呈现出来的反射光线消失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，对照反射定律中“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入射光线、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、反射光线在同一平面内”，可知上述操作是在探究入射光线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、反射光线是否在同一平面内；故由该现象可确定，入射光线、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法线、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反射光线在同一平面内。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注意相关仪器的选择与操作要求，如探究平面镜成像实验要求透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明玻璃板要薄且与水平桌面垂直，探究凸透镜成像规律的实验要求烛焰、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凸透镜、光屏三者中心共轴等高，等等。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84_1#48310a5b2?htil=13&amp;vcp=1&amp;vis=1&amp;pid=3716053dd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2513" y="894515"/>
            <a:ext cx="4949397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4_2#48310a5b2?htil=13&amp;vcp=1&amp;vis=1&amp;pid=3716053dd&amp;color=0,0,0&amp;vtp=1&amp;vaab=1&amp;bbb=1&amp;hb=1&amp;hs=1"/>
          <p:cNvSpPr/>
          <p:nvPr/>
        </p:nvSpPr>
        <p:spPr>
          <a:xfrm>
            <a:off x="539496" y="907215"/>
            <a:ext cx="57424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（2024·江苏无锡·中考）探究光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的反射规律，器材有：激光笔、平面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镜、标有刻度的白色硬纸板（可沿中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缝折叠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）、白板。</a:t>
            </a:r>
            <a:endParaRPr lang="en-US" altLang="zh-CN" sz="2800" dirty="0"/>
          </a:p>
        </p:txBody>
      </p:sp>
      <p:sp>
        <p:nvSpPr>
          <p:cNvPr id="4" name="QB_6_BD.85_1#112c8a681?htil=14&amp;sp=1&amp;vcp=1&amp;vis=1&amp;pid=48310a5b2&amp;color=0,0,0&amp;vtp=1&amp;vaab=1&amp;bt=1&amp;bbb=1&amp;hb=1"/>
          <p:cNvSpPr/>
          <p:nvPr/>
        </p:nvSpPr>
        <p:spPr>
          <a:xfrm>
            <a:off x="539496" y="3473903"/>
            <a:ext cx="1101852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（1）如图30-5甲所示，将一束光照射到平面镜上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，它的反射光在光屏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上形成一个光斑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，保持光在平面镜上的入射点不变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，减小入射光与平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面镜的夹角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，则光屏上的光斑向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（选填“上”或“下”）移动。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6_2#3f21866c2?iti=34&amp;vcp=1&amp;vis=1&amp;pid=48310a5b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7975" y="1148715"/>
            <a:ext cx="4280535" cy="201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86_3#3f21866c2?iti=34&amp;vcp=1&amp;vis=1&amp;pid=48310a5b2&amp;color=0,0,0&amp;vtp=1&amp;vaab=1&amp;bbb=1"/>
          <p:cNvSpPr/>
          <p:nvPr/>
        </p:nvSpPr>
        <p:spPr>
          <a:xfrm>
            <a:off x="5554536" y="3167311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7_1#e95c1879c?vcp=1&amp;vis=1&amp;pid=3f21866c2&amp;color=0,0,0&amp;vtp=1&amp;vaab=1&amp;bbb=1&amp;hb=1"/>
              <p:cNvSpPr/>
              <p:nvPr/>
            </p:nvSpPr>
            <p:spPr>
              <a:xfrm>
                <a:off x="539496" y="3683775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①平面镜水平放置，标有刻度的白色硬纸板竖直地立在平面镜上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，使一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束光紧贴纸板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，射向镜面上的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点，将纸板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绕接缝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向前或向后翻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上能呈现反射光束。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87_1#e95c1879c?vcp=1&amp;vis=1&amp;pid=3f21866c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3775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2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86_1#3f21866c2?sp=1&amp;vcp=1&amp;vis=1&amp;pid=48310a5b2&amp;color=0,0,0&amp;vtp=1&amp;vaab=1&amp;bbb=1&amp;hs=1"/>
          <p:cNvSpPr/>
          <p:nvPr/>
        </p:nvSpPr>
        <p:spPr>
          <a:xfrm>
            <a:off x="539496" y="55544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（2）利用图30-5乙所示的装置进行探究。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6" name="QB_7_BD.88_2#6e8aa7189?colgroup=7,11,11&amp;vcp=1&amp;vis=1&amp;pid=3f21866c2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1174623" y="2427184"/>
              <a:ext cx="9842754" cy="1957453"/>
            </p:xfrm>
            <a:graphic>
              <a:graphicData uri="http://schemas.openxmlformats.org/drawingml/2006/table">
                <a:tbl>
                  <a:tblPr/>
                  <a:tblGrid>
                    <a:gridCol w="24323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0522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70522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289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入射角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039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039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45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45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039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60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60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6" name="QB_7_BD.88_2#6e8aa7189?colgroup=7,11,11&amp;vcp=1&amp;vis=1&amp;pid=3f21866c2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1174623" y="2427184"/>
              <a:ext cx="9842754" cy="1957453"/>
            </p:xfrm>
            <a:graphic>
              <a:graphicData uri="http://schemas.openxmlformats.org/drawingml/2006/table">
                <a:tbl>
                  <a:tblPr/>
                  <a:tblGrid>
                    <a:gridCol w="2432312"/>
                    <a:gridCol w="3705221"/>
                    <a:gridCol w="3705221"/>
                  </a:tblGrid>
                  <a:tr h="289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入射角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QB_7_BD.89_1#6f3c301ef?vcp=1&amp;vis=1&amp;pid=3f21866c2&amp;color=0,0,0&amp;vtp=1&amp;vaab=1&amp;bbb=1&amp;hb=1"/>
          <p:cNvSpPr/>
          <p:nvPr/>
        </p:nvSpPr>
        <p:spPr>
          <a:xfrm>
            <a:off x="539496" y="46730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用另一束光逆着反射光的方向射到镜面，观察到反射后的光会逆着原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来入射光的方向射出，这表明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BD.88_1#6e8aa7189?vcp=1&amp;vis=1&amp;pid=3f21866c2&amp;color=0,0,0&amp;vtp=1&amp;vaab=1&amp;bbb=1&amp;hb=1"/>
          <p:cNvSpPr/>
          <p:nvPr/>
        </p:nvSpPr>
        <p:spPr>
          <a:xfrm>
            <a:off x="539496" y="1125551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②改变入射光的方向，读出入射角和反射角的大小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，将测得的数据记录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在下表中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，由此可知：反射角与入射角大小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90_1#171abe29a?vcp=1&amp;vis=1&amp;pid=48310a5b2&amp;color=0,0,0&amp;vtp=1&amp;vaab=1&amp;bbb=1&amp;hb=1"/>
              <p:cNvSpPr/>
              <p:nvPr/>
            </p:nvSpPr>
            <p:spPr>
              <a:xfrm>
                <a:off x="539496" y="40126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（3）利用如图30-5丙所示的装置进行探究。让一束光斜射到平面镜上，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在入射点</a:t>
                </a:r>
                <a14:m>
                  <m:oMath xmlns:m="http://schemas.openxmlformats.org/officeDocument/2006/math">
                    <m:r>
                      <a:rPr lang="en-US" altLang="zh-CN" sz="2800" b="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放置白板并调整位置，发现白板只在某一位置能同时呈现入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射光和反射光，测得此时白板与镜面成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角，说明白板与镜面的位置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；实验表明：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90_1#171abe29a?vcp=1&amp;vis=1&amp;pid=48310a5b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1264"/>
                <a:ext cx="1110996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3" t="-23" r="-1174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BD.91_1#29b594dd1?vcp=1&amp;vis=1&amp;pid=48310a5b2&amp;color=0,0,0&amp;vtp=1&amp;vaab=1&amp;bbb=1&amp;hb=1"/>
          <p:cNvSpPr/>
          <p:nvPr/>
        </p:nvSpPr>
        <p:spPr>
          <a:xfrm>
            <a:off x="314325" y="294051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（4）自行车尾灯是由许多角反射器组成的反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光装置，角反射器是由互相垂直的反光面组成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的。当汽车的灯光照在尾灯上时，司机看到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尾灯特别亮，原因是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6_BD.86_2#3f21866c2?iti=34&amp;vcp=1&amp;vis=1&amp;pid=48310a5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9733" y="2940510"/>
            <a:ext cx="4499971" cy="212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86_3#3f21866c2?iti=34&amp;vcp=1&amp;vis=1&amp;pid=48310a5b2&amp;color=0,0,0&amp;vtp=1&amp;vaab=1&amp;bbb=1"/>
          <p:cNvSpPr/>
          <p:nvPr/>
        </p:nvSpPr>
        <p:spPr>
          <a:xfrm>
            <a:off x="9412161" y="5628379"/>
            <a:ext cx="1089025" cy="26621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48310a5b2?vcp=1&amp;vis=1&amp;pid=3716053dd&amp;color=0,0,0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本题涉及的规律是光的反射定律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，要注意结合反射定律的内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容进行分析解答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(2)(3)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小题可根据反射定律内容中的“入射光线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、反射光线在同一平面内，反射角等于入射角”直接作答。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本实验中，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为了避免结论的偶然性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，要改变入射角的大小进行多次实验。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48310a5b2?vcp=1&amp;vis=1&amp;pid=3716053d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1534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3_1#112c8a681?sp=1&amp;vcp=1&amp;vis=1&amp;pid=48310a5b2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（1）如图30-5甲所示，将一束光照射到平面镜上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，它的反射光在光屏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上形成一个光斑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，保持光在平面镜上的入射点不变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，减小入射光与平面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镜的夹角，则光屏上的光斑向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选填“上”或“下”）移动。</a:t>
            </a:r>
            <a:endParaRPr lang="en-US" altLang="zh-CN" sz="2800" dirty="0"/>
          </a:p>
        </p:txBody>
      </p:sp>
      <p:sp>
        <p:nvSpPr>
          <p:cNvPr id="3" name="QB_6_AN.95_1#112c8a681.blank?vcp=1&amp;vis=1&amp;pid=48310a5b2&amp;color=0,0,0&amp;vpa=23&amp;vtp=1&amp;vaab=1"/>
          <p:cNvSpPr/>
          <p:nvPr/>
        </p:nvSpPr>
        <p:spPr>
          <a:xfrm>
            <a:off x="5172615" y="17983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endParaRPr lang="en-US" altLang="zh-CN" sz="2800" dirty="0"/>
          </a:p>
        </p:txBody>
      </p:sp>
      <p:pic>
        <p:nvPicPr>
          <p:cNvPr id="4" name="QB_6_BD.93_2#112c8a681?vcp=1&amp;vis=1&amp;pid=48310a5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5141" y="2532044"/>
            <a:ext cx="4878670" cy="2426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S.1_1#112c8a681?vcp=1&amp;vis=1&amp;pid=48310a5b2&amp;color=0,0,0&amp;vtp=1&amp;vaab=1&amp;bbb=1&amp;hb=1"/>
          <p:cNvSpPr/>
          <p:nvPr/>
        </p:nvSpPr>
        <p:spPr>
          <a:xfrm>
            <a:off x="539496" y="509744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解析】(1)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保持光在平面镜上的入射点不变，减小入射光与平面镜的夹角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入射光线偏离法线，反射光线也偏离法线，故光斑向下移动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e95c1879c?vcp=1&amp;vis=1&amp;pid=3f21866c2&amp;color=0,0,0&amp;vtp=1&amp;vaab=1&amp;bt=1&amp;bbb=1&amp;hb=1"/>
              <p:cNvSpPr/>
              <p:nvPr/>
            </p:nvSpPr>
            <p:spPr>
              <a:xfrm>
                <a:off x="539496" y="80387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【解析】(2)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绕接缝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𝑂𝑁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向前或向后翻折，发现当纸板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同一平面内时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板上才能够呈现出反射光线，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说明光的反射现象中，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入射光线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、反射光线、法线在同一平面内。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e95c1879c?vcp=1&amp;vis=1&amp;pid=3f21866c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387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5066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S.1_1#e95c1879c?iti=37&amp;vcp=1&amp;vis=1&amp;pid=3f21866c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790666"/>
            <a:ext cx="5550408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S.1_1#e95c1879c?iti=37&amp;vcp=1&amp;vis=1&amp;pid=3f21866c2&amp;color=0,0,0&amp;vtp=1&amp;vaab=1&amp;bbb=1"/>
          <p:cNvSpPr/>
          <p:nvPr/>
        </p:nvSpPr>
        <p:spPr>
          <a:xfrm>
            <a:off x="5549964" y="548713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97_1#e95c1879c?vcp=1&amp;vis=1&amp;pid=3f21866c2&amp;color=0,0,0&amp;vtp=1&amp;vaab=1&amp;bt=1&amp;bbb=1&amp;hb=1"/>
              <p:cNvSpPr/>
              <p:nvPr/>
            </p:nvSpPr>
            <p:spPr>
              <a:xfrm>
                <a:off x="541020" y="118305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①平面镜水平放置，标有刻度的白色硬纸板竖直地立在平面镜上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束光紧贴纸板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，射向镜面上的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点，将纸板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绕接缝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向前或向后翻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，纸板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上能呈现反射光束。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97_1#e95c1879c?vcp=1&amp;vis=1&amp;pid=3f21866c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118305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t="-2" r="-114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98_1#e95c1879c.blank?vcp=1&amp;vis=1&amp;pid=3f21866c2&amp;color=0,0,0&amp;vpa=24&amp;vtp=1&amp;vaab=1&amp;bbb=1"/>
          <p:cNvSpPr/>
          <p:nvPr/>
        </p:nvSpPr>
        <p:spPr>
          <a:xfrm>
            <a:off x="4223544" y="242701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同一平面</a:t>
            </a:r>
            <a:endParaRPr lang="en-US" altLang="zh-CN" sz="2800" dirty="0"/>
          </a:p>
        </p:txBody>
      </p:sp>
      <p:pic>
        <p:nvPicPr>
          <p:cNvPr id="4" name="QO_6_BD.97_2#e95c1879c?iti=36&amp;vcp=1&amp;vis=1&amp;pid=3f21866c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597" y="3160694"/>
            <a:ext cx="6513950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97_3#e95c1879c?iti=36&amp;vcp=1&amp;vis=1&amp;pid=3f21866c2&amp;color=0,0,0&amp;vtp=1&amp;vaab=1&amp;bbb=1"/>
          <p:cNvSpPr/>
          <p:nvPr/>
        </p:nvSpPr>
        <p:spPr>
          <a:xfrm>
            <a:off x="5360194" y="586115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图30-5</a:t>
            </a:r>
            <a:endParaRPr lang="en-US" altLang="zh-CN" sz="2800" dirty="0"/>
          </a:p>
        </p:txBody>
      </p:sp>
      <p:sp>
        <p:nvSpPr>
          <p:cNvPr id="6" name="QO_6_BD.96_1#3f21866c2?sp=1&amp;vcp=1&amp;vis=1&amp;pid=48310a5b2&amp;color=0,0,0&amp;vtp=1&amp;vaab=1&amp;bt=1&amp;bbb=1"/>
          <p:cNvSpPr/>
          <p:nvPr/>
        </p:nvSpPr>
        <p:spPr>
          <a:xfrm>
            <a:off x="453771" y="6426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（2）利用图30-5乙所示的装置进行探究。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0_1#6e8aa7189?vcp=1&amp;vis=1&amp;pid=3f21866c2&amp;color=0,0,0&amp;vtp=1&amp;vaab=1&amp;bt=1&amp;bbb=1&amp;hb=1"/>
          <p:cNvSpPr/>
          <p:nvPr/>
        </p:nvSpPr>
        <p:spPr>
          <a:xfrm>
            <a:off x="539496" y="16381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②改变入射光的方向，读出入射角和反射角的大小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，将测得的数据记录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在下表中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：反射角与入射角大小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2" name="QB_7_BD.100_2#6e8aa7189?colgroup=7,11,11&amp;vcp=1&amp;vis=1&amp;pid=3f21866c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75101"/>
              <a:ext cx="11100816" cy="2239012"/>
            </p:xfrm>
            <a:graphic>
              <a:graphicData uri="http://schemas.openxmlformats.org/drawingml/2006/table">
                <a:tbl>
                  <a:tblPr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88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788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入射角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45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45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60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60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∘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2" name="QB_7_BD.100_2#6e8aa7189?colgroup=7,11,11&amp;vcp=1&amp;vis=1&amp;pid=3f21866c2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75101"/>
              <a:ext cx="11100816" cy="2239012"/>
            </p:xfrm>
            <a:graphic>
              <a:graphicData uri="http://schemas.openxmlformats.org/drawingml/2006/table">
                <a:tbl>
                  <a:tblPr/>
                  <a:tblGrid>
                    <a:gridCol w="2743200"/>
                    <a:gridCol w="4178808"/>
                    <a:gridCol w="417880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入射角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反射角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102_1#6e8aa7189.blank?vcp=1&amp;vis=1&amp;pid=3f21866c2&amp;color=0,0,0&amp;vpa=25&amp;vtp=1&amp;vaab=1&amp;bbb=1"/>
          <p:cNvSpPr/>
          <p:nvPr/>
        </p:nvSpPr>
        <p:spPr>
          <a:xfrm>
            <a:off x="7306214" y="223443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  <p:sp>
        <p:nvSpPr>
          <p:cNvPr id="5" name="QB_7_AS.1_1#6e8aa7189?vcp=1&amp;vis=1&amp;pid=3f21866c2&amp;color=0,0,0&amp;vtp=1&amp;vaab=1&amp;bbb=1"/>
          <p:cNvSpPr/>
          <p:nvPr/>
        </p:nvSpPr>
        <p:spPr>
          <a:xfrm>
            <a:off x="539496" y="53456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【解析】(2)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分析表格中的数据发现，反射角等于入射角。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90263cb0?vcp=1&amp;pid=df8a7980d&amp;color=0,0,0&amp;vtp=1&amp;vaab=1&amp;bt=1&amp;bbb=1&amp;hb=1"/>
          <p:cNvSpPr/>
          <p:nvPr/>
        </p:nvSpPr>
        <p:spPr>
          <a:xfrm>
            <a:off x="539496" y="760065"/>
            <a:ext cx="11109960" cy="19127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从试题类型来看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主要有基本仪器的使用与读数、测量型实验题和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探究型实验题，探究型实验包括光学探究实验、热学探究实验、力学探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究实验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电学和电磁学探究实验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需要注意的是，由于浮力与压强已被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设置为综合应用题的压轴题，因此浮力与压强的相关实验一般不会出现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在实验探究题中，但相关实验对理解和分析压强与浮力压轴题的相关模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型（物理过程特点和临界状态）有重要作用，因此不应忽视。</a:t>
            </a:r>
          </a:p>
          <a:p>
            <a:pPr latinLnBrk="1">
              <a:lnSpc>
                <a:spcPts val="44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3_1#6f3c301ef?vcp=1&amp;vis=1&amp;pid=3f21866c2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③用另一束光逆着反射光的方向射到镜面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，观察到反射后的光会逆着原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来入射光的方向射出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这表明：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04_1#6f3c301ef.blank?vcp=1&amp;vis=1&amp;pid=3f21866c2&amp;color=0,0,0&amp;vpa=26&amp;vtp=1&amp;vaab=1&amp;bbb=1"/>
          <p:cNvSpPr/>
          <p:nvPr/>
        </p:nvSpPr>
        <p:spPr>
          <a:xfrm>
            <a:off x="5528215" y="1150665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反射时光路是可逆的</a:t>
            </a:r>
            <a:endParaRPr lang="en-US" altLang="zh-CN" sz="2800" dirty="0"/>
          </a:p>
        </p:txBody>
      </p:sp>
      <p:pic>
        <p:nvPicPr>
          <p:cNvPr id="4" name="QO_6_BD.103_2#6f3c301ef?iti=39&amp;vcp=1&amp;vis=1&amp;pid=3f21866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4951" y="2034157"/>
            <a:ext cx="5951601" cy="280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03_3#6f3c301ef?iti=39&amp;vcp=1&amp;vis=1&amp;pid=3f21866c2&amp;color=0,0,0&amp;vtp=1&amp;vaab=1&amp;bbb=1"/>
          <p:cNvSpPr/>
          <p:nvPr/>
        </p:nvSpPr>
        <p:spPr>
          <a:xfrm>
            <a:off x="4983702" y="4667612"/>
            <a:ext cx="1089025" cy="7235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图30-5</a:t>
            </a:r>
            <a:endParaRPr lang="en-US" altLang="zh-CN" sz="2800" dirty="0"/>
          </a:p>
        </p:txBody>
      </p:sp>
      <p:sp>
        <p:nvSpPr>
          <p:cNvPr id="6" name="QB_7_AS.1_1#6f3c301ef?vcp=1&amp;vis=1&amp;pid=3f21866c2&amp;color=0,0,0&amp;vtp=1&amp;vaab=1&amp;bt=1&amp;bbb=1&amp;hb=1"/>
          <p:cNvSpPr/>
          <p:nvPr/>
        </p:nvSpPr>
        <p:spPr>
          <a:xfrm>
            <a:off x="539496" y="51187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解析】(2)</a:t>
            </a:r>
            <a:r>
              <a:rPr lang="en-US" altLang="zh-CN" sz="2800" b="1" i="0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用另一束光逆着反射光的方向射到镜面，观察到反射后的光会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逆着原来入射光的方向射出，沿着原来的路径返回，说明光路是可逆的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06_1#171abe29a?vcp=1&amp;vis=1&amp;pid=48310a5b2&amp;color=0,0,0&amp;vtp=1&amp;vaab=1&amp;bt=1&amp;bbb=1&amp;hb=1"/>
              <p:cNvSpPr/>
              <p:nvPr/>
            </p:nvSpPr>
            <p:spPr>
              <a:xfrm>
                <a:off x="539496" y="473866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（3）利用如图30-5丙所示的装置进行探究。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让一束光斜射到平面镜上，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在入射点</a:t>
                </a:r>
                <a14:m>
                  <m:oMath xmlns:m="http://schemas.openxmlformats.org/officeDocument/2006/math">
                    <m:r>
                      <a:rPr lang="en-US" altLang="zh-CN" sz="2800" b="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放置白板并调整位置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，发现白板只在某一位置能同时呈现入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射光和反射光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，测得此时白板与镜面成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∘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，说明白板与镜面的位置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；实验表明：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06_1#171abe29a?vcp=1&amp;vis=1&amp;pid=48310a5b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866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174" b="-2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07_1#171abe29a.blank?vcp=1&amp;vis=1&amp;pid=48310a5b2&amp;color=0,0,0&amp;vpa=27&amp;vtp=1&amp;vaab=1&amp;bbb=1"/>
          <p:cNvSpPr/>
          <p:nvPr/>
        </p:nvSpPr>
        <p:spPr>
          <a:xfrm>
            <a:off x="1616614" y="238648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垂直</a:t>
            </a:r>
            <a:endParaRPr lang="en-US" altLang="zh-CN" sz="2800" dirty="0"/>
          </a:p>
        </p:txBody>
      </p:sp>
      <p:sp>
        <p:nvSpPr>
          <p:cNvPr id="4" name="QB_6_AN.108_1#171abe29a.blank?vcp=1&amp;vis=1&amp;pid=48310a5b2&amp;color=0,0,0&amp;vpa=28&amp;vtp=1&amp;vaab=1&amp;bbb=1&amp;hb=1"/>
          <p:cNvSpPr/>
          <p:nvPr/>
        </p:nvSpPr>
        <p:spPr>
          <a:xfrm>
            <a:off x="539496" y="238648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光的反射现象中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，入射光线、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反射光线、法线三线在同一平面内</a:t>
            </a:r>
            <a:endParaRPr lang="en-US" altLang="zh-CN" sz="2800" dirty="0"/>
          </a:p>
        </p:txBody>
      </p:sp>
      <p:pic>
        <p:nvPicPr>
          <p:cNvPr id="5" name="QO_6_BD.86_2#3f21866c2?iti=34&amp;vcp=1&amp;vis=1&amp;pid=48310a5b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7732" y="3666887"/>
            <a:ext cx="3953488" cy="186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86_3#3f21866c2?iti=34&amp;vcp=1&amp;vis=1&amp;pid=48310a5b2&amp;color=0,0,0&amp;vtp=1&amp;vaab=1&amp;bbb=1"/>
          <p:cNvSpPr/>
          <p:nvPr/>
        </p:nvSpPr>
        <p:spPr>
          <a:xfrm>
            <a:off x="5554536" y="5530943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9_1#29b594dd1?vcp=1&amp;vis=1&amp;pid=48310a5b2&amp;color=0,0,0&amp;vtp=1&amp;vaab=1&amp;bt=1&amp;bbb=1&amp;hb=1"/>
          <p:cNvSpPr/>
          <p:nvPr/>
        </p:nvSpPr>
        <p:spPr>
          <a:xfrm>
            <a:off x="539496" y="12197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（4）自行车尾灯是由许多角反射器组成的反光装置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，角反射器是由互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相垂直的反光面组成的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。当汽车的灯光照在尾灯上时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，司机看到尾灯特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别亮，原因是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1_1#29b594dd1.blank?vcp=1&amp;vis=1&amp;pid=48310a5b2&amp;color=0,0,0&amp;vpa=29&amp;vtp=1&amp;vaab=1&amp;bbb=1&amp;hb=1"/>
          <p:cNvSpPr/>
          <p:nvPr/>
        </p:nvSpPr>
        <p:spPr>
          <a:xfrm>
            <a:off x="539496" y="2484628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照在尾灯上的光经过两次反射后，反射光将平行于入射光进入司机眼中</a:t>
            </a:r>
            <a:endParaRPr lang="en-US" altLang="zh-CN" sz="2800" dirty="0"/>
          </a:p>
        </p:txBody>
      </p:sp>
      <p:sp>
        <p:nvSpPr>
          <p:cNvPr id="4" name="QB_6_AS.1_1#29b594dd1?vcp=1&amp;vis=1&amp;pid=48310a5b2&amp;color=0,0,0&amp;vtp=1&amp;vaab=1&amp;bbb=1&amp;hb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由于角反射器是由互相垂直的反光面组成的，当汽车的灯光照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在尾灯上时，经过两次反射后，光线将平行于入射光线，反射进入司机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眼中，故司机看到尾灯特别亮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12_1#b0f58d294?vcp=1&amp;vis=1&amp;pid=3716053dd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（2024·江苏常州·中考）小华探究“平面镜成像特点”。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13_1#a6ff15532?sp=1&amp;vcp=1&amp;vis=1&amp;pid=b0f58d294&amp;color=0,0,0&amp;vtp=1&amp;vaab=1&amp;bbb=1&amp;hb=1"/>
              <p:cNvSpPr/>
              <p:nvPr/>
            </p:nvSpPr>
            <p:spPr>
              <a:xfrm>
                <a:off x="539496" y="1030396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（1）实验装置如图30-6甲所示，为顺利完成实验，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应选择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选填“透明玻璃板”或“平面镜”），并将其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放置在水平桌面上。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13_1#a6ff15532?sp=1&amp;vcp=1&amp;vis=1&amp;pid=b0f58d2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30396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43" r="-2449" b="-4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BD.113_2#a6ff15532?iti=41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2149" y="2147996"/>
            <a:ext cx="5144654" cy="215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13_3#a6ff15532?iti=41&amp;vcp=1&amp;vis=1&amp;pid=b0f58d294&amp;color=0,0,0&amp;vtp=1&amp;vaab=1&amp;bbb=1"/>
          <p:cNvSpPr/>
          <p:nvPr/>
        </p:nvSpPr>
        <p:spPr>
          <a:xfrm>
            <a:off x="5549964" y="4427836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14_1#36db64987?vcp=1&amp;vis=1&amp;pid=b0f58d294&amp;color=0,0,0&amp;vtp=1&amp;vaab=1&amp;bbb=1&amp;hb=1"/>
              <p:cNvSpPr/>
              <p:nvPr/>
            </p:nvSpPr>
            <p:spPr>
              <a:xfrm>
                <a:off x="539496" y="4903896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（2）将点燃的蜡烛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前面，将外形相同、没有点燃的蜡烛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后面移动，直至与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的像完全重合，重合现象说明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所处的位置即为像的位置。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114_1#36db64987?vcp=1&amp;vis=1&amp;pid=b0f58d2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03896"/>
                <a:ext cx="11109960" cy="1509332"/>
              </a:xfrm>
              <a:prstGeom prst="rect">
                <a:avLst/>
              </a:prstGeom>
              <a:blipFill rotWithShape="1">
                <a:blip r:embed="rId5"/>
                <a:stretch>
                  <a:fillRect l="-3" t="-28" r="3" b="-2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15_1#c2602a5d1?vcp=1&amp;vis=1&amp;pid=b0f58d294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（3）改变蜡烛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的位置，重复步骤（2），可得三组像与物的位置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30-6乙所示，由此可知平面镜成像时，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15_1#c2602a5d1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16_1#b0f58d294?iti=42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338" y="1664888"/>
            <a:ext cx="6328276" cy="264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16_2#b0f58d294?iti=42&amp;vcp=1&amp;vis=1&amp;pid=b0f58d294&amp;color=0,0,0&amp;vtp=1&amp;vaab=1&amp;bbb=1"/>
          <p:cNvSpPr/>
          <p:nvPr/>
        </p:nvSpPr>
        <p:spPr>
          <a:xfrm>
            <a:off x="5549964" y="4440028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17_1#96b8050c9?vcp=1&amp;vis=1&amp;pid=b0f58d294&amp;color=0,0,0&amp;vtp=1&amp;vaab=1&amp;bbb=1&amp;hb=1"/>
              <p:cNvSpPr/>
              <p:nvPr/>
            </p:nvSpPr>
            <p:spPr>
              <a:xfrm>
                <a:off x="539496" y="4916088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（4）为判断平面镜成像的虚实，用光屏替代蜡烛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直接”或“隔着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”）观察光屏上有无像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，根据实验现象可得平面镜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所成的像是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17_1#96b8050c9?vcp=1&amp;vis=1&amp;pid=b0f58d2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16088"/>
                <a:ext cx="11109960" cy="1509332"/>
              </a:xfrm>
              <a:prstGeom prst="rect">
                <a:avLst/>
              </a:prstGeom>
              <a:blipFill rotWithShape="1">
                <a:blip r:embed="rId5"/>
                <a:stretch>
                  <a:fillRect l="-3" t="-37" r="3" b="-2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b0f58d294?vcp=1&amp;vis=1&amp;pid=3716053dd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本题结合薄玻璃板“既透明又能反射成像”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的特点进行分析，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可迅速解答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。平面镜成的像是由光的反射形成的，蜡烛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发出的光经玻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璃板反射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，被人眼接收才看到像，故应在蜡烛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这一侧观察。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b0f58d294?vcp=1&amp;vis=1&amp;pid=3716053d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EX.1_1#b0f58d294?iti=43&amp;vcp=1&amp;vis=1&amp;pid=3716053d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4720" y="2532044"/>
            <a:ext cx="7339513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EX.1_1#b0f58d294?iti=43&amp;vcp=1&amp;vis=1&amp;pid=3716053dd&amp;color=0,0,0&amp;vtp=1&amp;vaab=1&amp;bbb=1"/>
          <p:cNvSpPr/>
          <p:nvPr/>
        </p:nvSpPr>
        <p:spPr>
          <a:xfrm>
            <a:off x="5549964" y="57303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19_1#a6ff15532?sp=1&amp;vcp=1&amp;vis=1&amp;pid=b0f58d294&amp;color=0,0,0&amp;vtp=1&amp;vaab=1&amp;bt=1&amp;bbb=1&amp;hb=1"/>
              <p:cNvSpPr/>
              <p:nvPr/>
            </p:nvSpPr>
            <p:spPr>
              <a:xfrm>
                <a:off x="539496" y="7513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1）实验装置如图30-6甲所示，为顺利完成实验，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应选择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选填“透明玻璃板”或“平面镜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”），并将其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放置在水平桌面上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B_6_BD.119_1#a6ff15532?sp=1&amp;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13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336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19_2#a6ff15532?iti=44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688" y="2080101"/>
            <a:ext cx="8046720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19_3#a6ff15532?iti=44&amp;vcp=1&amp;vis=1&amp;pid=b0f58d294&amp;color=0,0,0&amp;vtp=1&amp;vaab=1&amp;bbb=1"/>
          <p:cNvSpPr/>
          <p:nvPr/>
        </p:nvSpPr>
        <p:spPr>
          <a:xfrm>
            <a:off x="5554535" y="557209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a6ff15532?vcp=1&amp;vis=1&amp;pid=b0f58d294&amp;color=0,0,0&amp;vtp=1&amp;vaab=1&amp;bt=1&amp;bbb=1&amp;hb=1"/>
              <p:cNvSpPr/>
              <p:nvPr/>
            </p:nvSpPr>
            <p:spPr>
              <a:xfrm>
                <a:off x="539496" y="62633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在探究平面镜成像特点的实验中，为了方便确定像的位置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用透明玻璃板代替平面镜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，因为玻璃板是透明的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，直接通过玻璃板既可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观察到成像情况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，又可以看到玻璃板后面的蜡烛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便于确定像的位置。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透明玻璃板应竖直放置在水平桌面上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，以确保物体和像都在水平桌面上。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a6ff15532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633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157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a6ff15532?iti=45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251676"/>
            <a:ext cx="555040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a6ff15532?iti=45&amp;vcp=1&amp;vis=1&amp;pid=b0f58d294&amp;color=0,0,0&amp;vtp=1&amp;vaab=1&amp;bbb=1"/>
          <p:cNvSpPr/>
          <p:nvPr/>
        </p:nvSpPr>
        <p:spPr>
          <a:xfrm>
            <a:off x="5549964" y="56646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19_1#a6ff15532?sp=1&amp;vcp=1&amp;vis=1&amp;pid=b0f58d294&amp;color=0,0,0&amp;vtp=1&amp;vaab=1&amp;bt=1&amp;bbb=1&amp;hb=1"/>
              <p:cNvSpPr/>
              <p:nvPr/>
            </p:nvSpPr>
            <p:spPr>
              <a:xfrm>
                <a:off x="539496" y="7513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1）实验装置如图30-6甲所示，为顺利完成实验，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应选择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选填“透明玻璃板”或“平面镜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”），并将其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放置在水平桌面上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B_6_BD.119_1#a6ff15532?sp=1&amp;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13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336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19_2#a6ff15532?iti=44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688" y="2080101"/>
            <a:ext cx="8046720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19_3#a6ff15532?iti=44&amp;vcp=1&amp;vis=1&amp;pid=b0f58d294&amp;color=0,0,0&amp;vtp=1&amp;vaab=1&amp;bbb=1"/>
          <p:cNvSpPr/>
          <p:nvPr/>
        </p:nvSpPr>
        <p:spPr>
          <a:xfrm>
            <a:off x="5554535" y="557209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  <p:sp>
        <p:nvSpPr>
          <p:cNvPr id="5" name="QB_6_AN.120_1#a6ff15532.blank?vcp=1&amp;vis=1&amp;pid=b0f58d294&amp;color=0,0,0&amp;vpa=30&amp;vtp=1&amp;vaab=1&amp;bbb=1&amp;hb=1"/>
          <p:cNvSpPr/>
          <p:nvPr/>
        </p:nvSpPr>
        <p:spPr>
          <a:xfrm>
            <a:off x="539496" y="72082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透明玻璃板</a:t>
            </a:r>
            <a:endParaRPr lang="en-US" altLang="zh-CN" sz="2800" dirty="0"/>
          </a:p>
        </p:txBody>
      </p:sp>
      <p:sp>
        <p:nvSpPr>
          <p:cNvPr id="6" name="QB_6_AN.121_1#a6ff15532.blank?vcp=1&amp;vis=1&amp;pid=b0f58d294&amp;color=0,0,0&amp;vpa=31&amp;vtp=1&amp;vaab=1&amp;bbb=1"/>
          <p:cNvSpPr/>
          <p:nvPr/>
        </p:nvSpPr>
        <p:spPr>
          <a:xfrm>
            <a:off x="7779289" y="1347565"/>
            <a:ext cx="9509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竖直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23_1#36db64987?vcp=1&amp;vis=1&amp;pid=b0f58d294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（2）将点燃的蜡烛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前面，将外形相同、没有点燃的蜡烛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后面移动，直至与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的像完全重合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，重合现象说明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此时，蜡烛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所处的位置即为像的位置。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23_1#36db64987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24_1#36db64987.blank?vcp=1&amp;vis=1&amp;pid=b0f58d294&amp;color=0,0,0&amp;vpa=32&amp;vtp=1&amp;vaab=1&amp;bbb=1&amp;hb=1"/>
          <p:cNvSpPr/>
          <p:nvPr/>
        </p:nvSpPr>
        <p:spPr>
          <a:xfrm>
            <a:off x="539496" y="117162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像与物大小相等</a:t>
            </a:r>
            <a:endParaRPr lang="en-US" altLang="zh-CN" sz="2800" dirty="0"/>
          </a:p>
        </p:txBody>
      </p:sp>
      <p:pic>
        <p:nvPicPr>
          <p:cNvPr id="4" name="QB_6_BD.123_2#36db64987?iti=46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8366" y="2646171"/>
            <a:ext cx="6377488" cy="266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23_3#36db64987?iti=46&amp;vcp=1&amp;vis=1&amp;pid=b0f58d294&amp;color=0,0,0&amp;vtp=1&amp;vaab=1&amp;bbb=1"/>
          <p:cNvSpPr/>
          <p:nvPr/>
        </p:nvSpPr>
        <p:spPr>
          <a:xfrm>
            <a:off x="7977731" y="58133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36db64987?vcp=1&amp;vis=1&amp;pid=b0f58d294&amp;color=0,0,0&amp;vtp=1&amp;vaab=1&amp;bt=1&amp;bbb=1&amp;hb=1"/>
              <p:cNvSpPr/>
              <p:nvPr/>
            </p:nvSpPr>
            <p:spPr>
              <a:xfrm>
                <a:off x="406146" y="2508327"/>
                <a:ext cx="4594479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蜡烛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外形相同，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的像完全重合，说明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的像大小相等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的像与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大小相等，所以在平面镜成像</a:t>
                </a: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中，像与物的大小相等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6" name="QB_6_AS.1_1#36db64987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46" y="2508327"/>
                <a:ext cx="4594479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8" t="-6" r="-3386" b="-1695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f3ad70fb.fixed?vcp=1&amp;pid=7212bda1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实验探究题</a:t>
            </a:r>
            <a:endParaRPr lang="en-US" altLang="zh-CN" sz="4000" dirty="0"/>
          </a:p>
        </p:txBody>
      </p:sp>
      <p:sp>
        <p:nvSpPr>
          <p:cNvPr id="3" name="C_3_BD#ff3ad70fb.fixed?vcp=1&amp;pid=7212bda1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26_1#c2602a5d1?vcp=1&amp;vis=1&amp;pid=b0f58d294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（3）改变蜡烛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的位置，重复步骤（2），可得三组像与物的位置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30-6乙所示，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由此可知平面镜成像时，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26_1#c2602a5d1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2620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27_1#c2602a5d1.blank?vcp=1&amp;vis=1&amp;pid=b0f58d294&amp;color=0,0,0&amp;vpa=33&amp;vtp=1&amp;vaab=1&amp;bbb=1"/>
          <p:cNvSpPr/>
          <p:nvPr/>
        </p:nvSpPr>
        <p:spPr>
          <a:xfrm>
            <a:off x="6891878" y="1150665"/>
            <a:ext cx="4525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像与物体到镜面的距离相等</a:t>
            </a:r>
            <a:endParaRPr lang="en-US" altLang="zh-CN" sz="2800" dirty="0"/>
          </a:p>
        </p:txBody>
      </p:sp>
      <p:pic>
        <p:nvPicPr>
          <p:cNvPr id="4" name="QB_6_BD.126_2#c2602a5d1?iti=48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1485" y="2339894"/>
            <a:ext cx="7030515" cy="294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26_3#c2602a5d1?iti=48&amp;vcp=1&amp;vis=1&amp;pid=b0f58d294&amp;color=0,0,0&amp;vtp=1&amp;vaab=1&amp;bbb=1"/>
          <p:cNvSpPr/>
          <p:nvPr/>
        </p:nvSpPr>
        <p:spPr>
          <a:xfrm>
            <a:off x="8864664" y="570928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c2602a5d1?vcp=1&amp;vis=1&amp;pid=b0f58d294&amp;color=0,0,0&amp;vtp=1&amp;vaab=1&amp;bt=1&amp;bbb=1&amp;hb=1"/>
              <p:cNvSpPr/>
              <p:nvPr/>
            </p:nvSpPr>
            <p:spPr>
              <a:xfrm>
                <a:off x="425196" y="2012410"/>
                <a:ext cx="4736289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题图乙中，测量每组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及其像与镜面的距离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可得：在平面镜成像时，像与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物体到镜面的距离相等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c2602a5d1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96" y="2012410"/>
                <a:ext cx="4736289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8" t="-8" r="-4447" b="-115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29_1#96b8050c9?vcp=1&amp;vis=1&amp;pid=b0f58d294&amp;color=0,0,0&amp;vtp=1&amp;vaab=1&amp;bt=1&amp;bbb=1&amp;hb=1"/>
              <p:cNvSpPr/>
              <p:nvPr/>
            </p:nvSpPr>
            <p:spPr>
              <a:xfrm>
                <a:off x="539496" y="55778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（4）为判断平面镜成像的虚实，用光屏替代蜡烛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（“直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接”或“隔着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观察光屏上有无像，根据实验现象可得平面镜所成的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29_1#96b8050c9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6_BD.131_1#96b8050c9?iti=50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8149" y="2540000"/>
            <a:ext cx="7612657" cy="318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31_2#96b8050c9?iti=50&amp;vcp=1&amp;vis=1&amp;pid=b0f58d294&amp;color=0,0,0&amp;vtp=1&amp;vaab=1&amp;bbb=1"/>
          <p:cNvSpPr/>
          <p:nvPr/>
        </p:nvSpPr>
        <p:spPr>
          <a:xfrm>
            <a:off x="5549965" y="58526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96b8050c9?vcp=1&amp;vis=1&amp;pid=b0f58d294&amp;color=0,0,0&amp;vtp=1&amp;vaab=1&amp;bt=1&amp;bbb=1&amp;hb=1"/>
              <p:cNvSpPr/>
              <p:nvPr/>
            </p:nvSpPr>
            <p:spPr>
              <a:xfrm>
                <a:off x="539496" y="554400"/>
                <a:ext cx="11109960" cy="28428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平面镜成像是光的反射形成的，隔着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观察时，有反射光线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进入眼睛，仍能观察到像，所以应直接观察光屏上有无像。实像是实际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光线会聚而成的，在光屏上能呈现，虚像不是实际光线会聚而成的，不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能在光屏上呈现，直接在光屏上观察不能看到平面镜所成的像，说明平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面镜所成的像是虚像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96b8050c9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8428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1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AS.1_1#96b8050c9?iti=51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493688"/>
            <a:ext cx="555040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S.1_1#96b8050c9?iti=51&amp;vcp=1&amp;vis=1&amp;pid=b0f58d294&amp;color=0,0,0&amp;vtp=1&amp;vaab=1&amp;bbb=1"/>
          <p:cNvSpPr/>
          <p:nvPr/>
        </p:nvSpPr>
        <p:spPr>
          <a:xfrm>
            <a:off x="5549964" y="5906688"/>
            <a:ext cx="1089025" cy="515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29_1#96b8050c9?vcp=1&amp;vis=1&amp;pid=b0f58d294&amp;color=0,0,0&amp;vtp=1&amp;vaab=1&amp;bt=1&amp;bbb=1&amp;hb=1"/>
              <p:cNvSpPr/>
              <p:nvPr/>
            </p:nvSpPr>
            <p:spPr>
              <a:xfrm>
                <a:off x="539496" y="55778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（4）为判断平面镜成像的虚实，用光屏替代蜡烛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（“直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接”或“隔着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观察光屏上有无像，根据实验现象可得平面镜所成的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29_1#96b8050c9?vcp=1&amp;vis=1&amp;pid=b0f58d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30_1#96b8050c9.blank?vcp=1&amp;vis=1&amp;pid=b0f58d294&amp;color=0,0,0&amp;vpa=34&amp;vtp=1&amp;vaab=1&amp;bbb=1"/>
          <p:cNvSpPr/>
          <p:nvPr/>
        </p:nvSpPr>
        <p:spPr>
          <a:xfrm>
            <a:off x="9504903" y="527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直接</a:t>
            </a:r>
            <a:endParaRPr lang="en-US" altLang="zh-CN" sz="2800" dirty="0"/>
          </a:p>
        </p:txBody>
      </p:sp>
      <p:sp>
        <p:nvSpPr>
          <p:cNvPr id="4" name="QB_6_AN.132_1#96b8050c9.blank?vcp=1&amp;vis=1&amp;pid=b0f58d294&amp;color=0,0,0&amp;vpa=35&amp;vtp=1&amp;vaab=1"/>
          <p:cNvSpPr/>
          <p:nvPr/>
        </p:nvSpPr>
        <p:spPr>
          <a:xfrm>
            <a:off x="1232439" y="183184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虚</a:t>
            </a:r>
            <a:endParaRPr lang="en-US" altLang="zh-CN" sz="2800" dirty="0"/>
          </a:p>
        </p:txBody>
      </p:sp>
      <p:pic>
        <p:nvPicPr>
          <p:cNvPr id="5" name="QB_6_BD.131_1#96b8050c9?iti=50&amp;vcp=1&amp;vis=1&amp;pid=b0f58d2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8149" y="2540000"/>
            <a:ext cx="7612657" cy="318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31_2#96b8050c9?iti=50&amp;vcp=1&amp;vis=1&amp;pid=b0f58d294&amp;color=0,0,0&amp;vtp=1&amp;vaab=1&amp;bbb=1"/>
          <p:cNvSpPr/>
          <p:nvPr/>
        </p:nvSpPr>
        <p:spPr>
          <a:xfrm>
            <a:off x="5549965" y="58526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34_1#991224bf2?vcp=1&amp;vis=1&amp;pid=3716053d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例7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某学习小组探究“凸透镜成像的规律”时，进行了如下操作：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35_1#f1b482753?vcp=1&amp;vis=1&amp;pid=991224bf2&amp;color=0,0,0&amp;vtp=1&amp;vaab=1&amp;bbb=1"/>
              <p:cNvSpPr/>
              <p:nvPr/>
            </p:nvSpPr>
            <p:spPr>
              <a:xfrm>
                <a:off x="539496" y="1182097"/>
                <a:ext cx="11371263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（1）安装并调节烛焰、透镜、光屏，使它们三者中心大致在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（2）通过探究，记录并绘制了物距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与像距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之间的关系图像（如图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30-7甲所示），则该凸透镜的焦距是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35_1#f1b482753?vcp=1&amp;vis=1&amp;pid=991224b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2097"/>
                <a:ext cx="11371263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1" b="-5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6_BD.136_2#7be62dd28?iti=52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0348" y="3166409"/>
            <a:ext cx="8168256" cy="249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36_3#7be62dd28?iti=52&amp;vcp=1&amp;vis=1&amp;pid=991224bf2&amp;color=0,0,0&amp;vtp=1&amp;vaab=1&amp;bbb=1"/>
          <p:cNvSpPr/>
          <p:nvPr/>
        </p:nvSpPr>
        <p:spPr>
          <a:xfrm>
            <a:off x="5549964" y="579321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7_1#066797317?sp=1&amp;vcp=1&amp;vis=1&amp;pid=991224bf2&amp;color=0,0,0&amp;vtp=1&amp;vaab=1&amp;bt=1&amp;bbb=1&amp;hb=1"/>
          <p:cNvSpPr/>
          <p:nvPr/>
        </p:nvSpPr>
        <p:spPr>
          <a:xfrm>
            <a:off x="539496" y="554400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（3）当蜡烛放在如图30-7乙所示位置时，调节光屏，可在光屏上得到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一个倒立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的实像，生活中的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照相机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投影仪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41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放大镜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就是利用这样的成像原理工作的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138_1#991224bf2?iti=53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401" y="2133727"/>
            <a:ext cx="6805403" cy="208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38_2#991224bf2?iti=53&amp;vcp=1&amp;vis=1&amp;pid=991224bf2&amp;color=0,0,0&amp;vtp=1&amp;vaab=1&amp;bbb=1"/>
          <p:cNvSpPr/>
          <p:nvPr/>
        </p:nvSpPr>
        <p:spPr>
          <a:xfrm>
            <a:off x="5454715" y="4343445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  <p:sp>
        <p:nvSpPr>
          <p:cNvPr id="6" name="QB_6_BD.140_1#9848def23?vcp=1&amp;vis=1&amp;pid=991224bf2&amp;color=0,0,0&amp;vtp=1&amp;vaab=1&amp;bbb=1&amp;hb=1"/>
          <p:cNvSpPr/>
          <p:nvPr/>
        </p:nvSpPr>
        <p:spPr>
          <a:xfrm>
            <a:off x="691896" y="4941425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（4）若将透镜的上半部分用不透明的纸板挡住，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则光屏上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选填“能”或“不能”）成完整的像。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1_1#5c6708106?vcp=1&amp;vis=1&amp;pid=991224bf2&amp;color=0,0,0&amp;vtp=1&amp;vaab=1&amp;bt=1&amp;bbb=1&amp;hb=1"/>
          <p:cNvSpPr/>
          <p:nvPr/>
        </p:nvSpPr>
        <p:spPr>
          <a:xfrm>
            <a:off x="539496" y="7261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（5）在图30-7乙中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，小明借来物理老师的眼镜将其放在蜡烛和凸透镜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，发现光屏上原本清晰的像变模糊了，向右移动光屏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，光屏上的像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又变清晰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，说明老师戴的是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（选填“近视”或“远视”）眼镜。</a:t>
            </a:r>
            <a:endParaRPr lang="en-US" altLang="zh-CN" sz="2800" dirty="0"/>
          </a:p>
        </p:txBody>
      </p:sp>
      <p:pic>
        <p:nvPicPr>
          <p:cNvPr id="3" name="QB_6_BD.142_1#991224bf2?iti=54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632" y="2703798"/>
            <a:ext cx="8933688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42_2#991224bf2?iti=54&amp;vcp=1&amp;vis=1&amp;pid=991224bf2&amp;color=0,0,0&amp;vtp=1&amp;vaab=1&amp;bbb=1"/>
          <p:cNvSpPr/>
          <p:nvPr/>
        </p:nvSpPr>
        <p:spPr>
          <a:xfrm>
            <a:off x="5549964" y="556485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991224bf2?vcp=1&amp;vis=1&amp;pid=3716053dd&amp;color=0,0,0&amp;vtp=1&amp;vaab=1&amp;bt=1&amp;bbb=1&amp;hb=1"/>
              <p:cNvSpPr/>
              <p:nvPr/>
            </p:nvSpPr>
            <p:spPr>
              <a:xfrm>
                <a:off x="539496" y="72158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可求凸透镜的焦距；凸透镜上粘有污渍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住部分凸透镜或凸透镜部分破损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，仍能成完整的像，但像稍暗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。对于第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5）问，可根据“凹透镜能使光线的会聚点延后”来推断。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991224bf2?vcp=1&amp;vis=1&amp;pid=3716053d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2158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111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EX.1_1#991224bf2?iti=55&amp;vcp=1&amp;vis=1&amp;pid=3716053d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632" y="2708370"/>
            <a:ext cx="8933688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EX.1_1#991224bf2?iti=55&amp;vcp=1&amp;vis=1&amp;pid=3716053dd&amp;color=0,0,0&amp;vtp=1&amp;vaab=1&amp;bbb=1"/>
          <p:cNvSpPr/>
          <p:nvPr/>
        </p:nvSpPr>
        <p:spPr>
          <a:xfrm>
            <a:off x="5549964" y="556942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44_1#f1b482753?vcp=1&amp;vis=1&amp;pid=991224bf2&amp;color=0,0,0&amp;vtp=1&amp;vaab=1&amp;bt=1&amp;bbb=1"/>
          <p:cNvSpPr/>
          <p:nvPr/>
        </p:nvSpPr>
        <p:spPr>
          <a:xfrm>
            <a:off x="539496" y="7437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1）安装并调节烛焰、透镜、光屏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，使它们三者中心大致在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6_AN.146_1#f1b482753.blank?vcp=1&amp;vis=1&amp;pid=991224bf2&amp;color=0,0,0&amp;vpa=36&amp;vtp=1&amp;vaab=1&amp;bbb=1"/>
          <p:cNvSpPr/>
          <p:nvPr/>
        </p:nvSpPr>
        <p:spPr>
          <a:xfrm>
            <a:off x="9798589" y="692277"/>
            <a:ext cx="16494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同一高度</a:t>
            </a:r>
            <a:endParaRPr lang="en-US" altLang="zh-CN" sz="2800" spc="-50" dirty="0"/>
          </a:p>
        </p:txBody>
      </p:sp>
      <p:pic>
        <p:nvPicPr>
          <p:cNvPr id="4" name="QB_6_BD.144_2#f1b482753?iti=56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632" y="1429893"/>
            <a:ext cx="8933688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44_3#f1b482753?iti=56&amp;vcp=1&amp;vis=1&amp;pid=991224bf2&amp;color=0,0,0&amp;vtp=1&amp;vaab=1&amp;bbb=1"/>
          <p:cNvSpPr/>
          <p:nvPr/>
        </p:nvSpPr>
        <p:spPr>
          <a:xfrm>
            <a:off x="5549964" y="429094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  <p:sp>
        <p:nvSpPr>
          <p:cNvPr id="6" name="QB_6_AS.1_1#f1b482753?vcp=1&amp;vis=1&amp;pid=991224bf2&amp;color=0,0,0&amp;vtp=1&amp;vaab=1&amp;bbb=1&amp;hb=1"/>
          <p:cNvSpPr/>
          <p:nvPr/>
        </p:nvSpPr>
        <p:spPr>
          <a:xfrm>
            <a:off x="539496" y="49319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为了使凸透镜成像到光屏中央，安装器材时，调节烛焰、透镜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光屏，使它们三者中心大致在同一高度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47_1#7be62dd28?sp=1&amp;vcp=1&amp;vis=1&amp;pid=991224bf2&amp;color=0,0,0&amp;vtp=1&amp;vaab=1&amp;bt=1&amp;bbb=1&amp;hb=1"/>
              <p:cNvSpPr/>
              <p:nvPr/>
            </p:nvSpPr>
            <p:spPr>
              <a:xfrm>
                <a:off x="539496" y="55965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（2）通过探究，记录并绘制了物距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与像距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之间的关系图像（如图30-7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则该凸透镜的焦距是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147_1#7be62dd28?sp=1&amp;vcp=1&amp;vis=1&amp;pid=991224b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965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1551" b="-7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147_2#7be62dd28?iti=57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7632" y="1893030"/>
            <a:ext cx="8933688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47_3#7be62dd28?iti=57&amp;vcp=1&amp;vis=1&amp;pid=991224bf2&amp;color=0,0,0&amp;vtp=1&amp;vaab=1&amp;bbb=1"/>
          <p:cNvSpPr/>
          <p:nvPr/>
        </p:nvSpPr>
        <p:spPr>
          <a:xfrm>
            <a:off x="5254689" y="425624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  <p:sp>
        <p:nvSpPr>
          <p:cNvPr id="5" name="QB_6_AN.148_1#7be62dd28.blank?vcp=1&amp;vis=1&amp;pid=991224bf2&amp;color=0,0,0&amp;vpa=37&amp;vtp=1&amp;vaab=1"/>
          <p:cNvSpPr/>
          <p:nvPr/>
        </p:nvSpPr>
        <p:spPr>
          <a:xfrm>
            <a:off x="5475828" y="1187894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7be62dd28?vcp=1&amp;vis=1&amp;pid=991224bf2&amp;color=0,0,0&amp;vtp=1&amp;vaab=1&amp;bt=1&amp;bbb=1&amp;hb=1"/>
              <p:cNvSpPr/>
              <p:nvPr/>
            </p:nvSpPr>
            <p:spPr>
              <a:xfrm>
                <a:off x="663321" y="459098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凸透镜成像的规律中，当物距等于两倍焦距时，像距也等于两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倍焦距，此时成倒立、等大的实像，结合题图甲，当物距为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像距也为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，则焦距为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7be62dd28?vcp=1&amp;vis=1&amp;pid=991224b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321" y="4590985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1" r="-179" b="-3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9020831d?sp=1&amp;vcp=1&amp;pid=ff3ad70f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一、基本仪器的使用与读数</a:t>
            </a:r>
            <a:endParaRPr lang="en-US" altLang="zh-CN" sz="3200" dirty="0"/>
          </a:p>
        </p:txBody>
      </p:sp>
      <p:sp>
        <p:nvSpPr>
          <p:cNvPr id="3" name="P_5_BD#7697ddcb5?vcp=1&amp;pid=29020831d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初中涉及10个基本仪器的使用与读数，即刻度尺、钟表（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秒表）、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、弹簧测力计、天平、量筒、电流表、电压表、电能表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、滑动变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。常单独考查读数的仪器有刻度尺、钟表（秒表）、温度计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、托盘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、弹簧测力计和电能表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，其他仪器的读数与使用多在间接测量和探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究型试题中综合考查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0_1#066797317?sp=1&amp;vcp=1&amp;vis=1&amp;pid=991224bf2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（3）当蜡烛放在如图30-7乙所示位置时，调节光屏，可在光屏上得到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一个倒立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的实像，生活中的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（选填“照相机”“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投影仪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放大镜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就是利用这样的成像原理工作的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51_1#066797317.blank?vcp=1&amp;vis=1&amp;pid=991224bf2&amp;color=0,0,0&amp;vpa=38&amp;vtp=1&amp;vaab=1&amp;bbb=1"/>
          <p:cNvSpPr/>
          <p:nvPr/>
        </p:nvSpPr>
        <p:spPr>
          <a:xfrm>
            <a:off x="2327814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缩小</a:t>
            </a:r>
            <a:endParaRPr lang="en-US" altLang="zh-CN" sz="2800" dirty="0"/>
          </a:p>
        </p:txBody>
      </p:sp>
      <p:sp>
        <p:nvSpPr>
          <p:cNvPr id="4" name="QB_6_AN.153_1#066797317.blank?vcp=1&amp;vis=1&amp;pid=991224bf2&amp;color=0,0,0&amp;vpa=39&amp;vtp=1&amp;vaab=1&amp;bbb=1"/>
          <p:cNvSpPr/>
          <p:nvPr/>
        </p:nvSpPr>
        <p:spPr>
          <a:xfrm>
            <a:off x="6353715" y="117161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照相机</a:t>
            </a:r>
            <a:endParaRPr lang="en-US" altLang="zh-CN" sz="2800" dirty="0"/>
          </a:p>
        </p:txBody>
      </p:sp>
      <p:pic>
        <p:nvPicPr>
          <p:cNvPr id="5" name="QB_6_BD.152_1#066797317?iti=59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5591" y="2462924"/>
            <a:ext cx="7877770" cy="241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52_2#066797317?iti=59&amp;vcp=1&amp;vis=1&amp;pid=991224bf2&amp;color=0,0,0&amp;vtp=1&amp;vaab=1&amp;bbb=1"/>
          <p:cNvSpPr/>
          <p:nvPr/>
        </p:nvSpPr>
        <p:spPr>
          <a:xfrm>
            <a:off x="5264690" y="4461841"/>
            <a:ext cx="1089025" cy="634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  <p:sp>
        <p:nvSpPr>
          <p:cNvPr id="7" name="QB_6_AS.1_1#066797317?vcp=1&amp;vis=1&amp;pid=991224bf2&amp;color=0,0,0&amp;vtp=1&amp;vaab=1&amp;bt=1&amp;bbb=1&amp;hb=1"/>
          <p:cNvSpPr/>
          <p:nvPr/>
        </p:nvSpPr>
        <p:spPr>
          <a:xfrm>
            <a:off x="539496" y="49596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当蜡烛放在题图乙所示位置时，物体在两倍焦距以外，凸透镜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成倒立、缩小的实像，与这一工作原理相符的是照相机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5_1#9848def23?vcp=1&amp;vis=1&amp;pid=991224bf2&amp;color=0,0,0&amp;vtp=1&amp;vaab=1&amp;bt=1&amp;bbb=1&amp;hb=1"/>
          <p:cNvSpPr/>
          <p:nvPr/>
        </p:nvSpPr>
        <p:spPr>
          <a:xfrm>
            <a:off x="463296" y="5905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（4）若将透镜的上半部分用不透明的纸板挡住，则光屏上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“能”或“不能”）成完整的像。</a:t>
            </a:r>
            <a:endParaRPr lang="en-US" altLang="zh-CN" sz="2800" dirty="0"/>
          </a:p>
        </p:txBody>
      </p:sp>
      <p:sp>
        <p:nvSpPr>
          <p:cNvPr id="3" name="QB_6_AN.156_1#9848def23.blank?vcp=1&amp;vis=1&amp;pid=991224bf2&amp;color=0,0,0&amp;vpa=40&amp;vtp=1&amp;vaab=1"/>
          <p:cNvSpPr/>
          <p:nvPr/>
        </p:nvSpPr>
        <p:spPr>
          <a:xfrm>
            <a:off x="9541414" y="56003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endParaRPr lang="en-US" altLang="zh-CN" sz="2800" dirty="0"/>
          </a:p>
        </p:txBody>
      </p:sp>
      <p:pic>
        <p:nvPicPr>
          <p:cNvPr id="4" name="QB_6_BD.155_2#9848def23?iti=61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4152" y="1919319"/>
            <a:ext cx="7354443" cy="225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55_3#9848def23?iti=61&amp;vcp=1&amp;vis=1&amp;pid=991224bf2&amp;color=0,0,0&amp;vtp=1&amp;vaab=1&amp;bbb=1"/>
          <p:cNvSpPr/>
          <p:nvPr/>
        </p:nvSpPr>
        <p:spPr>
          <a:xfrm>
            <a:off x="5359464" y="394217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  <p:sp>
        <p:nvSpPr>
          <p:cNvPr id="6" name="QB_6_AS.1_1#9848def23?vcp=1&amp;vis=1&amp;pid=991224bf2&amp;color=0,0,0&amp;vtp=1&amp;vaab=1&amp;bt=1&amp;bbb=1&amp;hb=1"/>
          <p:cNvSpPr/>
          <p:nvPr/>
        </p:nvSpPr>
        <p:spPr>
          <a:xfrm>
            <a:off x="815721" y="45567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凸透镜成实像时，所有透过透镜的光会聚到光屏上成像，当将透</a:t>
            </a:r>
            <a:endParaRPr lang="en-US" altLang="zh-CN" sz="2800" b="0" i="0" spc="-1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镜的上半部分挡住后，整个物体发出的光虽有一部分被挡住，但总会有一</a:t>
            </a:r>
            <a:endParaRPr lang="en-US" altLang="zh-CN" sz="2800" b="0" i="0" spc="-10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部分光通过凸透镜下半部分而会聚成像，因此，像的形状与原来相同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8_1#5c6708106?vcp=1&amp;vis=1&amp;pid=991224bf2&amp;color=0,0,0&amp;vtp=1&amp;vaab=1&amp;bt=1&amp;bbb=1&amp;hb=1"/>
          <p:cNvSpPr/>
          <p:nvPr/>
        </p:nvSpPr>
        <p:spPr>
          <a:xfrm>
            <a:off x="541020" y="4880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（5）在图30-7乙中，小明借来物理老师的眼镜将其放在蜡烛和凸透镜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之间，发现光屏上原本清晰的像变模糊了，向右移动光屏，光屏上的像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又变清晰，说明老师戴的是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（选填“近视”或“远视”）眼镜。</a:t>
            </a:r>
            <a:endParaRPr lang="en-US" altLang="zh-CN" sz="2800" dirty="0"/>
          </a:p>
        </p:txBody>
      </p:sp>
      <p:sp>
        <p:nvSpPr>
          <p:cNvPr id="3" name="QB_6_AN.159_1#5c6708106.blank?vcp=1&amp;vis=1&amp;pid=991224bf2&amp;color=0,0,0&amp;vpa=41&amp;vtp=1&amp;vaab=1&amp;bbb=1"/>
          <p:cNvSpPr/>
          <p:nvPr/>
        </p:nvSpPr>
        <p:spPr>
          <a:xfrm>
            <a:off x="4818539" y="17319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近视</a:t>
            </a:r>
            <a:endParaRPr lang="en-US" altLang="zh-CN" sz="2800" dirty="0"/>
          </a:p>
        </p:txBody>
      </p:sp>
      <p:pic>
        <p:nvPicPr>
          <p:cNvPr id="4" name="QB_6_BD.158_2#5c6708106?iti=63&amp;vcp=1&amp;vis=1&amp;pid=991224b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9156" y="2465673"/>
            <a:ext cx="6638544" cy="203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58_3#5c6708106?iti=63&amp;vcp=1&amp;vis=1&amp;pid=991224bf2&amp;color=0,0,0&amp;vtp=1&amp;vaab=1&amp;bbb=1"/>
          <p:cNvSpPr/>
          <p:nvPr/>
        </p:nvSpPr>
        <p:spPr>
          <a:xfrm>
            <a:off x="3944938" y="398179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图30-7</a:t>
            </a:r>
            <a:endParaRPr lang="en-US" altLang="zh-CN" sz="2800" dirty="0"/>
          </a:p>
        </p:txBody>
      </p:sp>
      <p:sp>
        <p:nvSpPr>
          <p:cNvPr id="6" name="QB_6_AS.1_1#5c6708106?vcp=1&amp;vis=1&amp;pid=991224bf2&amp;color=0,0,0&amp;vtp=1&amp;vaab=1&amp;bt=1&amp;bbb=1&amp;hb=1"/>
          <p:cNvSpPr/>
          <p:nvPr/>
        </p:nvSpPr>
        <p:spPr>
          <a:xfrm>
            <a:off x="682371" y="447373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将物理老师的眼镜放在蜡烛和凸透镜之间，向右移动光屏，光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屏上的像变清晰，说明物理老师的眼镜具有发散光的作用，因此是凹透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镜，近视眼镜就是凹透镜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eda4c5a8?sp=1&amp;vcp=1&amp;pid=ff3ad70f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四、热学实验探究题</a:t>
            </a:r>
            <a:endParaRPr lang="en-US" altLang="zh-CN" sz="3200" dirty="0"/>
          </a:p>
        </p:txBody>
      </p:sp>
      <p:sp>
        <p:nvSpPr>
          <p:cNvPr id="3" name="P_5#11a430351?sp=1&amp;vcp=1&amp;pid=4eda4c5a8&amp;color=0,0,0&amp;vtp=1&amp;vaab=1&amp;bbb=1"/>
          <p:cNvSpPr/>
          <p:nvPr/>
        </p:nvSpPr>
        <p:spPr>
          <a:xfrm>
            <a:off x="539496" y="1267240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解题要领：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先读题干，由实验名称确定实验涉及的规律。如看到“探究物质熔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化的规律”时，可直接想到晶体有固定的熔点、非晶体没有固定的熔点。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根据实验现象，对照实验涉及的规律，便可得出结论。如探究物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质熔化的规律时，若某物质熔化时温度保持不变，则该物质为晶体；若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某物质熔化时温度逐渐升高，说明该物质没有固定的熔点，则该物质为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非晶体。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1a430351?sp=1&amp;vcp=1&amp;pid=4eda4c5a8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用控制变量法进行分析，要根据实验内容分析控制量和变量，再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确定实验目的是探究哪些量之间的关系；总结结论时，相关结论的表述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要充分体现控制变量的情况。例如比较不同物质的吸热性能，其结论可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表述为“在质量和升高的温度相同的情况下，比热容大的物质吸收的热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量较多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1_1#f40250567?iti=65&amp;htil=15&amp;vcp=1&amp;vis=1&amp;pid=4eda4c5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7717" y="1436084"/>
            <a:ext cx="5458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61_2#f40250567?iti=65&amp;htil=15&amp;vcp=1&amp;vis=1&amp;pid=4eda4c5a8&amp;color=0,0,0&amp;vtp=1&amp;vaab=1&amp;bbb=1"/>
          <p:cNvSpPr/>
          <p:nvPr/>
        </p:nvSpPr>
        <p:spPr>
          <a:xfrm>
            <a:off x="8262689" y="487321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/>
          </a:p>
        </p:txBody>
      </p:sp>
      <p:sp>
        <p:nvSpPr>
          <p:cNvPr id="4" name="QO_5_BD.161_3#f40250567?htil=15&amp;sp=1&amp;vcp=1&amp;vis=1&amp;pid=4eda4c5a8&amp;color=0,0,0&amp;vtp=1&amp;vaab=1&amp;bt=1&amp;bbb=1&amp;hb=1"/>
          <p:cNvSpPr/>
          <p:nvPr/>
        </p:nvSpPr>
        <p:spPr>
          <a:xfrm>
            <a:off x="539496" y="1417796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例8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（2024·湖北武汉·中考）某同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学利用如图30-8甲所示的实验装置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探究冰熔化时温度的变化规律，得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到了如图30-8乙所示的温度随时间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变化的图像。实验中要控制好烧杯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中的水温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62_1#4c0bd97e8?htil=15&amp;vcp=1&amp;vis=1&amp;pid=f40250567&amp;color=0,0,0&amp;vtp=1&amp;vaab=1&amp;bbb=1&amp;hb=1"/>
          <p:cNvSpPr/>
          <p:nvPr/>
        </p:nvSpPr>
        <p:spPr>
          <a:xfrm>
            <a:off x="539496" y="1356668"/>
            <a:ext cx="552399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根据图30-8乙所示的图像中__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段温度的变化特点可知冰是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晶体，在这段时间内，物质处于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_____态。</a:t>
            </a:r>
          </a:p>
        </p:txBody>
      </p:sp>
      <p:pic>
        <p:nvPicPr>
          <p:cNvPr id="4" name="QO_5_BD.161_1#f40250567?iti=337&amp;htil=15&amp;vcp=1&amp;vis=1&amp;pid=4eda4c5a8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497212"/>
            <a:ext cx="5458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61_2#f40250567?iti=337&amp;htil=15&amp;vcp=1&amp;vis=1&amp;pid=4eda4c5a8&amp;color=0,0,0&amp;vtp=1&amp;vaab=1&amp;bbb=1"/>
          <p:cNvSpPr/>
          <p:nvPr/>
        </p:nvSpPr>
        <p:spPr>
          <a:xfrm>
            <a:off x="8375459" y="4934340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163_1#b6b5f0a11?vcp=1&amp;vis=1&amp;pid=f40250567&amp;color=0,0,0&amp;vtp=1&amp;vaab=1&amp;bbb=1&amp;hb=1&amp;htil=1"/>
              <p:cNvSpPr/>
              <p:nvPr/>
            </p:nvSpPr>
            <p:spPr>
              <a:xfrm>
                <a:off x="539496" y="585184"/>
                <a:ext cx="5523992" cy="573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（2）该同学继续探究加有盐的冰块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熔化时温度的变化特点。他将冰块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放于易拉罐中并加入适量的盐，用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筷子搅拌大约半分钟，易拉罐的下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部和底部出现白霜，这些白霜是空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气中的水蒸气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________（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填物态变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化名称）形成的。用温度计测量罐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中冰与盐水混合物的温度，可以看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到混合物的温度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0℃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。</a:t>
                </a:r>
              </a:p>
            </p:txBody>
          </p:sp>
        </mc:Choice>
        <mc:Fallback xmlns="">
          <p:sp>
            <p:nvSpPr>
              <p:cNvPr id="2" name="QB_6_BD.163_1#b6b5f0a11?vcp=1&amp;vis=1&amp;pid=f40250567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5184"/>
                <a:ext cx="5523992" cy="5735257"/>
              </a:xfrm>
              <a:prstGeom prst="rect">
                <a:avLst/>
              </a:prstGeom>
              <a:blipFill rotWithShape="1">
                <a:blip r:embed="rId2"/>
                <a:stretch>
                  <a:fillRect l="-7" t="-6" r="-1566" b="-1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61_1#f40250567?iti=338&amp;htil=15&amp;vcp=1&amp;vis=1&amp;pid=4eda4c5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6617" y="725728"/>
            <a:ext cx="5458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61_2#f40250567?iti=338&amp;htil=15&amp;vcp=1&amp;vis=1&amp;pid=4eda4c5a8&amp;color=0,0,0&amp;vtp=1&amp;vaab=1&amp;bbb=1"/>
          <p:cNvSpPr/>
          <p:nvPr/>
        </p:nvSpPr>
        <p:spPr>
          <a:xfrm>
            <a:off x="8351589" y="4162856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f40250567?iti=66&amp;htil=16&amp;vcp=1&amp;vis=1&amp;pid=4eda4c5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923131"/>
            <a:ext cx="5458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f40250567?iti=66&amp;htil=16&amp;vcp=1&amp;vis=1&amp;pid=4eda4c5a8&amp;color=0,0,0&amp;vtp=1&amp;vaab=1&amp;bbb=1"/>
          <p:cNvSpPr/>
          <p:nvPr/>
        </p:nvSpPr>
        <p:spPr>
          <a:xfrm>
            <a:off x="8375459" y="436025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/>
          </a:p>
        </p:txBody>
      </p:sp>
      <p:sp>
        <p:nvSpPr>
          <p:cNvPr id="4" name="QO_5_EX.1_1#f40250567?htil=16&amp;vcp=1&amp;vis=1&amp;pid=4eda4c5a8&amp;color=0,0,0&amp;vtp=1&amp;vaab=1&amp;bt=1&amp;bbb=1&amp;hb=1&amp;hs=1"/>
          <p:cNvSpPr/>
          <p:nvPr/>
        </p:nvSpPr>
        <p:spPr>
          <a:xfrm>
            <a:off x="539496" y="904843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晶体熔化时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，吸热但温度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保持不变；晶体在温度低于熔点时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为固态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在温度高于熔点时为液态；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比热容不仅与物质的种类有关，还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与物质的状态有关；热传递的条件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是存在温度差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采用水浴法加热时，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被加热物质的温度最高能达到水的</a:t>
            </a:r>
            <a:endParaRPr lang="en-US" altLang="zh-CN" sz="2800" dirty="0"/>
          </a:p>
        </p:txBody>
      </p:sp>
      <p:sp>
        <p:nvSpPr>
          <p:cNvPr id="5" name="QO_5_EX.1_1#f40250567?htil=16&amp;vcp=1&amp;vis=1&amp;pid=4eda4c5a8&amp;color=0,0,0&amp;vtp=1&amp;vaab=1&amp;bt=1&amp;bbb=1&amp;hb=1&amp;hs=1"/>
          <p:cNvSpPr/>
          <p:nvPr/>
        </p:nvSpPr>
        <p:spPr>
          <a:xfrm>
            <a:off x="539496" y="538616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沸点，水浴加热既能使物质受热均匀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，又能避免被加热物质升温过快。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5_1#4c0bd97e8?iti=67&amp;htil=17&amp;vcp=1&amp;vis=1&amp;pid=f402505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0488" y="1040892"/>
            <a:ext cx="5458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65_2#4c0bd97e8?iti=67&amp;htil=17&amp;vcp=1&amp;vis=1&amp;pid=f40250567&amp;color=0,0,0&amp;vtp=1&amp;vaab=1&amp;bbb=1"/>
          <p:cNvSpPr/>
          <p:nvPr/>
        </p:nvSpPr>
        <p:spPr>
          <a:xfrm>
            <a:off x="8375459" y="44780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165_3#4c0bd97e8?htil=17&amp;vcp=1&amp;vis=1&amp;pid=f40250567&amp;color=0,0,0&amp;vtp=1&amp;vaab=1&amp;bt=1&amp;bbb=1&amp;hb=1"/>
          <p:cNvSpPr/>
          <p:nvPr/>
        </p:nvSpPr>
        <p:spPr>
          <a:xfrm>
            <a:off x="539496" y="903732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根据图30-8乙所示的图像中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段温度的变化特点可知冰是晶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体，在这段时间内，物质处于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_____态。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167_1#4c0bd97e8.blank?vcp=1&amp;vis=1&amp;pid=f40250567&amp;color=0,0,0&amp;vpa=42&amp;vtp=1&amp;vaab=1&amp;bbb=1"/>
              <p:cNvSpPr/>
              <p:nvPr/>
            </p:nvSpPr>
            <p:spPr>
              <a:xfrm>
                <a:off x="576008" y="1646110"/>
                <a:ext cx="642684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167_1#4c0bd97e8.blank?vcp=1&amp;vis=1&amp;pid=f40250567&amp;color=0,0,0&amp;vpa=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8" y="1646110"/>
                <a:ext cx="642684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47" r="20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68_1#4c0bd97e8.blank?vcp=1&amp;vis=1&amp;pid=f40250567&amp;color=0,0,0&amp;vpa=43&amp;vtp=1&amp;vaab=1&amp;bbb=1&amp;hb=1"/>
          <p:cNvSpPr/>
          <p:nvPr/>
        </p:nvSpPr>
        <p:spPr>
          <a:xfrm>
            <a:off x="539496" y="2168652"/>
            <a:ext cx="555955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固液共存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4c0bd97e8?htil=17&amp;vcp=1&amp;vis=1&amp;pid=f40250567&amp;color=0,0,0&amp;vtp=1&amp;vaab=1&amp;bbb=1&amp;hb=1"/>
              <p:cNvSpPr/>
              <p:nvPr/>
            </p:nvSpPr>
            <p:spPr>
              <a:xfrm>
                <a:off x="539496" y="3467036"/>
                <a:ext cx="55595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根据题图乙所示图像中的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段可知，冰在熔化过程中，温度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保持不变，说明冰是晶体。晶体在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熔化过程中处于固液共存状态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6_AS.1_1#4c0bd97e8?htil=17&amp;vcp=1&amp;vis=1&amp;pid=f4025056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67036"/>
                <a:ext cx="5559552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7" t="-23" r="9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#7697ddcb5?sp=1&amp;vcp=1&amp;pid=29020831d&amp;color=0,0,0&amp;vtp=1&amp;vaab=1&amp;bt=1&amp;bb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解题要领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直接测量型的实验题要注意判断实验所选用的测量仪器，要明确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相关仪器的操作要领，尤其是要知道所用的测量工具的量程与分度值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要注意，测量前一些仪器的指针是否在零刻度线上。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读数时，视线要与刻度盘垂直，刻度尺的读数要估读到分度值的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下一位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要注意测量结果记录必须包括数值和单位。对一些稳恒量（如物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体的长度）要进行多次测量取平均值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9_1#b6b5f0a11?iti=68&amp;htil=18&amp;vcp=1&amp;vis=1&amp;pid=f402505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6617" y="923131"/>
            <a:ext cx="5458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69_2#b6b5f0a11?iti=68&amp;htil=18&amp;vcp=1&amp;vis=1&amp;pid=f40250567&amp;color=0,0,0&amp;vtp=1&amp;vaab=1&amp;bbb=1"/>
          <p:cNvSpPr/>
          <p:nvPr/>
        </p:nvSpPr>
        <p:spPr>
          <a:xfrm>
            <a:off x="8351589" y="436025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/>
          </a:p>
        </p:txBody>
      </p:sp>
      <p:sp>
        <p:nvSpPr>
          <p:cNvPr id="4" name="QB_6_BD.169_3#b6b5f0a11?htil=18&amp;vcp=1&amp;vis=1&amp;pid=f40250567&amp;color=0,0,0&amp;vtp=1&amp;vaab=1&amp;bt=1&amp;bbb=1&amp;hb=1&amp;hs=1"/>
          <p:cNvSpPr/>
          <p:nvPr/>
        </p:nvSpPr>
        <p:spPr>
          <a:xfrm>
            <a:off x="539496" y="904843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该同学继续探究加有盐的冰块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熔化时温度的变化特点。他将冰块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放于易拉罐中并加入适量的盐，用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筷子搅拌大约半分钟，易拉罐的下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部和底部出现白霜，这些白霜是空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气中的水蒸气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______（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填物态变化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名称）形成的。用温度计测量罐中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69_3#b6b5f0a11?htil=18&amp;vcp=1&amp;vis=1&amp;pid=f40250567&amp;color=0,0,0&amp;vtp=1&amp;vaab=1&amp;bt=1&amp;bbb=1&amp;hb=1&amp;hs=1"/>
              <p:cNvSpPr/>
              <p:nvPr/>
            </p:nvSpPr>
            <p:spPr>
              <a:xfrm>
                <a:off x="539995" y="538616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冰与盐水混合物的温度，可以看到混合物的温度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0℃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。</a:t>
                </a:r>
              </a:p>
            </p:txBody>
          </p:sp>
        </mc:Choice>
        <mc:Fallback xmlns="">
          <p:sp>
            <p:nvSpPr>
              <p:cNvPr id="7" name="QB_6_BD.169_3#b6b5f0a11?htil=18&amp;vcp=1&amp;vis=1&amp;pid=f4025056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86165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b6b5f0a11?vcp=1&amp;vis=1&amp;pid=f40250567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白霜是空气中的水蒸气遇冷，迅速降温凝华形成的小冰晶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与盐水混合会使冰的熔点降低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，低于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，水蒸气遇到低于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华形成小冰晶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，则混合物的温度低于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b6b5f0a11?vcp=1&amp;vis=1&amp;pid=f4025056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79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S.1_1#b6b5f0a11?iti=69&amp;vcp=1&amp;vis=1&amp;pid=f4025056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1923" y="2532044"/>
            <a:ext cx="5065106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S.1_1#b6b5f0a11?iti=69&amp;vcp=1&amp;vis=1&amp;pid=f40250567&amp;color=0,0,0&amp;vtp=1&amp;vaab=1&amp;bbb=1"/>
          <p:cNvSpPr/>
          <p:nvPr/>
        </p:nvSpPr>
        <p:spPr>
          <a:xfrm>
            <a:off x="5549964" y="57303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9_1#b6b5f0a11?iti=68&amp;htil=18&amp;vcp=1&amp;vis=1&amp;pid=f402505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6617" y="923131"/>
            <a:ext cx="5458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69_2#b6b5f0a11?iti=68&amp;htil=18&amp;vcp=1&amp;vis=1&amp;pid=f40250567&amp;color=0,0,0&amp;vtp=1&amp;vaab=1&amp;bbb=1"/>
          <p:cNvSpPr/>
          <p:nvPr/>
        </p:nvSpPr>
        <p:spPr>
          <a:xfrm>
            <a:off x="8351589" y="436025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图30-8</a:t>
            </a:r>
            <a:endParaRPr lang="en-US" altLang="zh-CN" sz="2800" dirty="0"/>
          </a:p>
        </p:txBody>
      </p:sp>
      <p:sp>
        <p:nvSpPr>
          <p:cNvPr id="4" name="QB_6_BD.169_3#b6b5f0a11?htil=18&amp;vcp=1&amp;vis=1&amp;pid=f40250567&amp;color=0,0,0&amp;vtp=1&amp;vaab=1&amp;bt=1&amp;bbb=1&amp;hb=1&amp;hs=1"/>
          <p:cNvSpPr/>
          <p:nvPr/>
        </p:nvSpPr>
        <p:spPr>
          <a:xfrm>
            <a:off x="539496" y="904843"/>
            <a:ext cx="555955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该同学继续探究加有盐的冰块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熔化时温度的变化特点。他将冰块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放于易拉罐中并加入适量的盐，用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筷子搅拌大约半分钟，易拉罐的下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部和底部出现白霜，这些白霜是空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气中的水蒸气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______（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填物态变化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名称）形成的。用温度计测量罐中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  <p:sp>
        <p:nvSpPr>
          <p:cNvPr id="5" name="QB_6_AN.170_1#b6b5f0a11.blank?vcp=1&amp;vis=1&amp;pid=f40250567&amp;color=0,0,0&amp;vpa=44&amp;vtp=1&amp;vaab=1&amp;bbb=1"/>
          <p:cNvSpPr/>
          <p:nvPr/>
        </p:nvSpPr>
        <p:spPr>
          <a:xfrm>
            <a:off x="2683414" y="411286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凝华</a:t>
            </a:r>
            <a:endParaRPr lang="en-US" altLang="zh-CN" sz="2800" dirty="0"/>
          </a:p>
        </p:txBody>
      </p:sp>
      <p:sp>
        <p:nvSpPr>
          <p:cNvPr id="6" name="QB_6_AN.171_1#b6b5f0a11.blank?vcp=1&amp;vis=1&amp;pid=f40250567&amp;color=0,0,0&amp;vpa=45&amp;vtp=1&amp;vaab=1&amp;bbb=1"/>
          <p:cNvSpPr/>
          <p:nvPr/>
        </p:nvSpPr>
        <p:spPr>
          <a:xfrm>
            <a:off x="8017914" y="53347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低于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BD.169_3#b6b5f0a11?htil=18&amp;vcp=1&amp;vis=1&amp;pid=f40250567&amp;color=0,0,0&amp;vtp=1&amp;vaab=1&amp;bt=1&amp;bbb=1&amp;hb=1&amp;hs=1"/>
              <p:cNvSpPr/>
              <p:nvPr/>
            </p:nvSpPr>
            <p:spPr>
              <a:xfrm>
                <a:off x="539995" y="538616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冰与盐水混合物的温度，可以看到混合物的温度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0℃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。</a:t>
                </a:r>
              </a:p>
            </p:txBody>
          </p:sp>
        </mc:Choice>
        <mc:Fallback xmlns="">
          <p:sp>
            <p:nvSpPr>
              <p:cNvPr id="7" name="QB_6_BD.169_3#b6b5f0a11?htil=18&amp;vcp=1&amp;vis=1&amp;pid=f4025056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86165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73_1#145ee3f7d?iti=70&amp;htil=19&amp;vcp=1&amp;vis=1&amp;pid=4eda4c5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2984" y="800576"/>
            <a:ext cx="3776472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73_2#145ee3f7d?iti=70&amp;htil=19&amp;vcp=1&amp;vis=1&amp;pid=4eda4c5a8&amp;color=0,0,0&amp;vtp=1&amp;vaab=1&amp;bbb=1"/>
          <p:cNvSpPr/>
          <p:nvPr/>
        </p:nvSpPr>
        <p:spPr>
          <a:xfrm>
            <a:off x="9216707" y="549538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图30-9</a:t>
            </a:r>
            <a:endParaRPr lang="en-US" altLang="zh-CN" sz="2800" dirty="0"/>
          </a:p>
        </p:txBody>
      </p:sp>
      <p:sp>
        <p:nvSpPr>
          <p:cNvPr id="4" name="QO_5_BD.173_3#145ee3f7d?htil=19&amp;vcp=1&amp;vis=1&amp;pid=4eda4c5a8&amp;color=0,0,0&amp;vtp=1&amp;vaab=1&amp;bt=1&amp;bbb=1"/>
          <p:cNvSpPr/>
          <p:nvPr/>
        </p:nvSpPr>
        <p:spPr>
          <a:xfrm>
            <a:off x="539496" y="782288"/>
            <a:ext cx="7242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例9</a:t>
            </a: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（2024·江苏苏州·中考）观察水的沸腾实验：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74_1#b695e7707?htil=19&amp;sp=1&amp;vcp=1&amp;vis=1&amp;pid=145ee3f7d&amp;color=0,0,0&amp;vtp=1&amp;vaab=1&amp;bbb=1&amp;hb=1"/>
              <p:cNvSpPr/>
              <p:nvPr/>
            </p:nvSpPr>
            <p:spPr>
              <a:xfrm>
                <a:off x="539496" y="1409985"/>
                <a:ext cx="7242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（1）按图30-9甲组装器材，使用大试管可以适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当缩短实验时间，也可以更好地观察水沸腾前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的变化。用酒精灯加热，水温达到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88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时开始读数，每隔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记录一次，第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时温度计示数如图30-9乙所示，读数为</a:t>
                </a:r>
                <a:endParaRPr lang="en-US" altLang="zh-CN" sz="280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74_1#b695e7707?htil=19&amp;sp=1&amp;vcp=1&amp;vis=1&amp;pid=145ee3f7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09985"/>
                <a:ext cx="7242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1198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0" name="QB_6_BD.174_2#b695e7707?colgroup=5,2,2,2,0,2,2,2,2,2&amp;vcp=1&amp;vis=1&amp;pid=145ee3f7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447675" y="1644324"/>
              <a:ext cx="7315206" cy="2203776"/>
            </p:xfrm>
            <a:graphic>
              <a:graphicData uri="http://schemas.openxmlformats.org/drawingml/2006/table">
                <a:tbl>
                  <a:tblPr/>
                  <a:tblGrid>
                    <a:gridCol w="135845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0327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32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0208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62865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60640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70327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703270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703270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703270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11018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188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0" name="QB_6_BD.174_2#b695e7707?colgroup=5,2,2,2,0,2,2,2,2,2&amp;vcp=1&amp;vis=1&amp;pid=145ee3f7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447675" y="1644324"/>
              <a:ext cx="7315206" cy="2203776"/>
            </p:xfrm>
            <a:graphic>
              <a:graphicData uri="http://schemas.openxmlformats.org/drawingml/2006/table">
                <a:tbl>
                  <a:tblPr/>
                  <a:tblGrid>
                    <a:gridCol w="1358450"/>
                    <a:gridCol w="703270"/>
                    <a:gridCol w="703270"/>
                    <a:gridCol w="502085"/>
                    <a:gridCol w="628650"/>
                    <a:gridCol w="606401"/>
                    <a:gridCol w="703270"/>
                    <a:gridCol w="703270"/>
                    <a:gridCol w="703270"/>
                    <a:gridCol w="703270"/>
                  </a:tblGrid>
                  <a:tr h="11017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023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B_6_BD.175_1#145ee3f7d?iti=71&amp;vcp=1&amp;vis=1&amp;pid=145ee3f7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8465" y="359911"/>
            <a:ext cx="3664048" cy="444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75_2#145ee3f7d?iti=71&amp;vcp=1&amp;vis=1&amp;pid=145ee3f7d&amp;color=0,0,0&amp;vtp=1&amp;vaab=1&amp;bbb=1"/>
          <p:cNvSpPr/>
          <p:nvPr/>
        </p:nvSpPr>
        <p:spPr>
          <a:xfrm>
            <a:off x="9750489" y="5040166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图30-9</a:t>
            </a:r>
            <a:endParaRPr lang="en-US" altLang="zh-CN" sz="2800" dirty="0"/>
          </a:p>
        </p:txBody>
      </p:sp>
      <p:sp>
        <p:nvSpPr>
          <p:cNvPr id="5" name="QO_6_BD.176_1#c0002bf96?vcp=1&amp;vis=1&amp;pid=145ee3f7d&amp;color=0,0,0&amp;vtp=1&amp;vaab=1&amp;bbb=1"/>
          <p:cNvSpPr/>
          <p:nvPr/>
        </p:nvSpPr>
        <p:spPr>
          <a:xfrm>
            <a:off x="263271" y="4883512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（2）用表中数据在图30-9乙上作出水温随时间变化的图像。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77_1#55b56c28e?vcp=1&amp;vis=1&amp;pid=145ee3f7d&amp;color=0,0,0&amp;vtp=1&amp;vaab=1&amp;bt=1&amp;bbb=1"/>
              <p:cNvSpPr/>
              <p:nvPr/>
            </p:nvSpPr>
            <p:spPr>
              <a:xfrm>
                <a:off x="263271" y="54302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（3）由图像可知，水的沸点为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177_1#55b56c28e?vcp=1&amp;vis=1&amp;pid=145ee3f7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71" y="5430280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71" r="3" b="-123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79_1#a55bcb1e6?vcp=1&amp;vis=1&amp;pid=145ee3f7d&amp;color=0,0,0&amp;vtp=1&amp;vaab=1&amp;bbb=1&amp;hb=1"/>
          <p:cNvSpPr/>
          <p:nvPr/>
        </p:nvSpPr>
        <p:spPr>
          <a:xfrm>
            <a:off x="425196" y="661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（4）为研究沸点与气压的关系，用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抽气打气两用气筒、橡皮塞等组装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成如图30-9丙所示装置。用气筒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（选填“抽气”或“打气”），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察到水再次沸腾，记录此时的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多次实验可得出的结论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BD.175_1#145ee3f7d?iti=71&amp;vcp=1&amp;vis=1&amp;pid=145ee3f7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2550" y="640080"/>
            <a:ext cx="4386580" cy="532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75_2#145ee3f7d?iti=71&amp;vcp=1&amp;vis=1&amp;pid=145ee3f7d&amp;color=0,0,0&amp;vtp=1&amp;vaab=1&amp;bbb=1"/>
          <p:cNvSpPr/>
          <p:nvPr/>
        </p:nvSpPr>
        <p:spPr>
          <a:xfrm>
            <a:off x="8081582" y="5815711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EX.1_1#145ee3f7d?iti=73&amp;htil=20&amp;vcp=1&amp;vis=1&amp;pid=4eda4c5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2984" y="800576"/>
            <a:ext cx="3776472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EX.1_1#145ee3f7d?iti=73&amp;htil=20&amp;vcp=1&amp;vis=1&amp;pid=4eda4c5a8&amp;color=0,0,0&amp;vtp=1&amp;vaab=1&amp;bbb=1"/>
          <p:cNvSpPr/>
          <p:nvPr/>
        </p:nvSpPr>
        <p:spPr>
          <a:xfrm>
            <a:off x="9216707" y="55087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145ee3f7d?htil=20&amp;vcp=1&amp;vis=1&amp;pid=4eda4c5a8&amp;color=0,0,0&amp;vtp=1&amp;vaab=1&amp;bt=1&amp;bbb=1&amp;hb=1"/>
              <p:cNvSpPr/>
              <p:nvPr/>
            </p:nvSpPr>
            <p:spPr>
              <a:xfrm>
                <a:off x="539496" y="782288"/>
                <a:ext cx="7242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用酒精灯加热时仪器的安装顺序是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自下而上”。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加热过程中气泡在液体内上升，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沸腾前气泡的体积越来越小，沸腾时气泡的体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积越来越大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液体的沸点随气压的增大而升高，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1个标准大气压下水的沸点为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145ee3f7d?htil=20&amp;vcp=1&amp;vis=1&amp;pid=4eda4c5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2288"/>
                <a:ext cx="7242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4477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AS.1_1#b695e7707?iti=76&amp;htil=22&amp;vcp=1&amp;vis=1&amp;pid=145ee3f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2984" y="800576"/>
            <a:ext cx="3776472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AS.1_1#b695e7707?iti=76&amp;htil=22&amp;vcp=1&amp;vis=1&amp;pid=145ee3f7d&amp;color=0,0,0&amp;vtp=1&amp;vaab=1&amp;bbb=1"/>
          <p:cNvSpPr/>
          <p:nvPr/>
        </p:nvSpPr>
        <p:spPr>
          <a:xfrm>
            <a:off x="9216707" y="55087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S.1_1#b695e7707?htil=22&amp;vcp=1&amp;vis=1&amp;pid=145ee3f7d&amp;color=0,0,0&amp;vtp=1&amp;vaab=1&amp;bt=1&amp;bbb=1&amp;hb=1"/>
              <p:cNvSpPr/>
              <p:nvPr/>
            </p:nvSpPr>
            <p:spPr>
              <a:xfrm>
                <a:off x="539496" y="782288"/>
                <a:ext cx="7242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，需要观察沸腾前后气泡的变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化情况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故使用大试管可以适当缩短实验时间，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也可以更好地观察水沸腾前后气泡的变化；由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，温度计的分度值为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，其示数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94℃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S.1_1#b695e7707?htil=22&amp;vcp=1&amp;vis=1&amp;pid=145ee3f7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2288"/>
                <a:ext cx="7242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12000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81_1#b695e7707?iti=74&amp;htil=21&amp;vcp=1&amp;vis=1&amp;pid=145ee3f7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7497" y="800576"/>
            <a:ext cx="3776472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81_2#b695e7707?iti=74&amp;htil=21&amp;vcp=1&amp;vis=1&amp;pid=145ee3f7d&amp;color=0,0,0&amp;vtp=1&amp;vaab=1&amp;bbb=1"/>
          <p:cNvSpPr/>
          <p:nvPr/>
        </p:nvSpPr>
        <p:spPr>
          <a:xfrm>
            <a:off x="9211221" y="55087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81_3#b695e7707?htil=21&amp;sp=1&amp;vcp=1&amp;vis=1&amp;pid=145ee3f7d&amp;color=0,0,0&amp;vtp=1&amp;vaab=1&amp;bt=1&amp;bbb=1&amp;hb=1"/>
              <p:cNvSpPr/>
              <p:nvPr/>
            </p:nvSpPr>
            <p:spPr>
              <a:xfrm>
                <a:off x="520069" y="447051"/>
                <a:ext cx="7242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（1）按图30-9甲组装器材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，使用大试管可以适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当缩短实验时间，也可以更好地观察水沸腾前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。用酒精灯加热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，水温达到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88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时开始读数，每隔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记录一次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，第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时温度计示数如图30-9乙所示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，读数为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81_3#b695e7707?htil=21&amp;sp=1&amp;vcp=1&amp;vis=1&amp;pid=145ee3f7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069" y="447051"/>
                <a:ext cx="7242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r="-1203" b="-1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82_1#b695e7707.blank?vcp=1&amp;vis=1&amp;pid=145ee3f7d&amp;color=0,0,0&amp;vpa=46&amp;vtp=1&amp;vaab=1&amp;bbb=1"/>
          <p:cNvSpPr/>
          <p:nvPr/>
        </p:nvSpPr>
        <p:spPr>
          <a:xfrm>
            <a:off x="885988" y="171197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气泡</a:t>
            </a:r>
            <a:endParaRPr lang="en-US" altLang="zh-CN" sz="2800" dirty="0"/>
          </a:p>
        </p:txBody>
      </p:sp>
      <p:sp>
        <p:nvSpPr>
          <p:cNvPr id="6" name="QB_6_AN.183_1#b695e7707.blank?vcp=1&amp;vis=1&amp;pid=145ee3f7d&amp;color=0,0,0&amp;vpa=47&amp;vtp=1&amp;vaab=1&amp;bbb=1"/>
          <p:cNvSpPr/>
          <p:nvPr/>
        </p:nvSpPr>
        <p:spPr>
          <a:xfrm>
            <a:off x="530388" y="363411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B_6_BD.184_1#b695e7707?colgroup=5,2,2,2,0,2,2,2,2,2&amp;vcp=1&amp;vis=1&amp;pid=145ee3f7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496836" y="4265444"/>
              <a:ext cx="7261475" cy="1921107"/>
            </p:xfrm>
            <a:graphic>
              <a:graphicData uri="http://schemas.openxmlformats.org/drawingml/2006/table">
                <a:tbl>
                  <a:tblPr/>
                  <a:tblGrid>
                    <a:gridCol w="134847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981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2547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4071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5749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5813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69810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698104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98104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698104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9086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0866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B_6_BD.184_1#b695e7707?colgroup=5,2,2,2,0,2,2,2,2,2&amp;vcp=1&amp;vis=1&amp;pid=145ee3f7d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496836" y="4265444"/>
              <a:ext cx="7261475" cy="1921107"/>
            </p:xfrm>
            <a:graphic>
              <a:graphicData uri="http://schemas.openxmlformats.org/drawingml/2006/table">
                <a:tbl>
                  <a:tblPr/>
                  <a:tblGrid>
                    <a:gridCol w="1348475"/>
                    <a:gridCol w="698104"/>
                    <a:gridCol w="625475"/>
                    <a:gridCol w="640715"/>
                    <a:gridCol w="574914"/>
                    <a:gridCol w="581376"/>
                    <a:gridCol w="698104"/>
                    <a:gridCol w="698104"/>
                    <a:gridCol w="698104"/>
                    <a:gridCol w="698104"/>
                  </a:tblGrid>
                  <a:tr h="1066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90868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6_AS.1_1#c0002bf96?vcp=1&amp;vis=1&amp;pid=145ee3f7d&amp;color=0,0,0&amp;vtp=1&amp;vaab=1&amp;bbb=1"/>
          <p:cNvSpPr/>
          <p:nvPr/>
        </p:nvSpPr>
        <p:spPr>
          <a:xfrm>
            <a:off x="539496" y="1240944"/>
            <a:ext cx="8309229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zh-CN" altLang="en-US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zh-CN" altLang="en-US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用表中数据在题图丙上描点画出水温随时间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变化的图像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24262" y="2091476"/>
            <a:ext cx="6863441" cy="4046257"/>
            <a:chOff x="-1596434" y="1809922"/>
            <a:chExt cx="6863441" cy="4046257"/>
          </a:xfrm>
        </p:grpSpPr>
        <p:sp>
          <p:nvSpPr>
            <p:cNvPr id="7" name="QO_6_AN.1_1#c0002bf96?htil=23&amp;vcp=1&amp;vis=1&amp;pid=145ee3f7d&amp;color=0,0,0&amp;vtp=1&amp;vaab=1&amp;bt=1&amp;bbb=1"/>
            <p:cNvSpPr/>
            <p:nvPr/>
          </p:nvSpPr>
          <p:spPr>
            <a:xfrm>
              <a:off x="-1596434" y="5369197"/>
              <a:ext cx="4848806" cy="486982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2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如答图30-2所示</a:t>
              </a:r>
              <a:endParaRPr lang="en-US" altLang="zh-CN" sz="2800" dirty="0"/>
            </a:p>
          </p:txBody>
        </p:sp>
        <p:pic>
          <p:nvPicPr>
            <p:cNvPr id="8" name="QO_6_AN.1_1#c0002bf96?iti=79&amp;htil=23&amp;vcp=1&amp;vis=1&amp;pid=145ee3f7d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45983" y="1809922"/>
              <a:ext cx="3621024" cy="341071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9" name="QO_6_AN.1_1#c0002bf96?iti=79&amp;htil=23&amp;vcp=1&amp;vis=1&amp;pid=145ee3f7d&amp;color=0,0,0&amp;vtp=1&amp;vaab=1&amp;bbb=1"/>
            <p:cNvSpPr/>
            <p:nvPr/>
          </p:nvSpPr>
          <p:spPr>
            <a:xfrm>
              <a:off x="2734182" y="5347634"/>
              <a:ext cx="1444625" cy="502984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2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答图30-2</a:t>
              </a:r>
              <a:endParaRPr lang="en-US" altLang="zh-CN" sz="2800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690" y="2835910"/>
            <a:ext cx="6539230" cy="18592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_1#9a4d86f11?iti=1&amp;htil=1&amp;vcp=1&amp;vis=1&amp;pid=29020831d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3152" y="1511649"/>
            <a:ext cx="4425696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_2#9a4d86f11?iti=1&amp;htil=1&amp;vcp=1&amp;vis=1&amp;pid=29020831d&amp;color=0,0,0&amp;vtp=1&amp;vaab=1&amp;bbb=1"/>
          <p:cNvSpPr/>
          <p:nvPr/>
        </p:nvSpPr>
        <p:spPr>
          <a:xfrm>
            <a:off x="5551487" y="5034502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</a:t>
            </a:r>
            <a:endParaRPr lang="en-US" altLang="zh-CN" sz="2800" dirty="0"/>
          </a:p>
        </p:txBody>
      </p:sp>
      <p:sp>
        <p:nvSpPr>
          <p:cNvPr id="4" name="QO_5_BD.1_3#9a4d86f11?htil=1&amp;vcp=1&amp;vis=1&amp;pid=29020831d&amp;color=0,0,0&amp;vtp=1&amp;vaab=1&amp;bbb=1&amp;hb=1"/>
          <p:cNvSpPr/>
          <p:nvPr/>
        </p:nvSpPr>
        <p:spPr>
          <a:xfrm>
            <a:off x="539495" y="805084"/>
            <a:ext cx="1004899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请你根据自己掌握的实验操作技能，回答下列问题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89_3#55b56c28e?htil=24&amp;vcp=1&amp;vis=1&amp;pid=145ee3f7d&amp;color=0,0,0&amp;vtp=1&amp;vaab=1&amp;bt=1&amp;bbb=1"/>
              <p:cNvSpPr/>
              <p:nvPr/>
            </p:nvSpPr>
            <p:spPr>
              <a:xfrm>
                <a:off x="539496" y="1780127"/>
                <a:ext cx="724204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（3）由图像可知，水的沸点为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89_3#55b56c28e?htil=24&amp;vcp=1&amp;vis=1&amp;pid=145ee3f7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80127"/>
                <a:ext cx="7242048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5" t="-40" r="4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91_1#55b56c28e.blank?vcp=1&amp;vis=1&amp;pid=145ee3f7d&amp;color=0,0,0&amp;vpa=48&amp;vtp=1&amp;vaab=1&amp;bbb=1"/>
          <p:cNvSpPr/>
          <p:nvPr/>
        </p:nvSpPr>
        <p:spPr>
          <a:xfrm>
            <a:off x="5350415" y="172869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S.1_1#55b56c28e?htil=24&amp;vcp=1&amp;vis=1&amp;pid=145ee3f7d&amp;color=0,0,0&amp;vtp=1&amp;vaab=1&amp;bbb=1&amp;hb=1"/>
              <p:cNvSpPr/>
              <p:nvPr/>
            </p:nvSpPr>
            <p:spPr>
              <a:xfrm>
                <a:off x="539496" y="2339308"/>
                <a:ext cx="724204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由题图甲像可知，当水温为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98℃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水继续吸热，但温度保持不变，故水的沸点为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98℃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S.1_1#55b56c28e?htil=24&amp;vcp=1&amp;vis=1&amp;pid=145ee3f7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39308"/>
                <a:ext cx="7242048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33" r="4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/>
          <p:cNvGrpSpPr/>
          <p:nvPr/>
        </p:nvGrpSpPr>
        <p:grpSpPr>
          <a:xfrm>
            <a:off x="8269854" y="1405871"/>
            <a:ext cx="3621024" cy="4040696"/>
            <a:chOff x="1645983" y="1809922"/>
            <a:chExt cx="3621024" cy="4040696"/>
          </a:xfrm>
        </p:grpSpPr>
        <p:pic>
          <p:nvPicPr>
            <p:cNvPr id="9" name="QO_6_AN.1_1#c0002bf96?iti=79&amp;htil=23&amp;vcp=1&amp;vis=1&amp;pid=145ee3f7d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645983" y="1809922"/>
              <a:ext cx="3621024" cy="3410712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10" name="QO_6_AN.1_1#c0002bf96?iti=79&amp;htil=23&amp;vcp=1&amp;vis=1&amp;pid=145ee3f7d&amp;color=0,0,0&amp;vtp=1&amp;vaab=1&amp;bbb=1"/>
            <p:cNvSpPr/>
            <p:nvPr/>
          </p:nvSpPr>
          <p:spPr>
            <a:xfrm>
              <a:off x="2734182" y="5347634"/>
              <a:ext cx="1444625" cy="502984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2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答图30-2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6_BD.192_1#a55bcb1e6?iti=81&amp;htil=25&amp;vcp=1&amp;vis=1&amp;pid=145ee3f7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2440" y="572770"/>
            <a:ext cx="3935730" cy="477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92_2#a55bcb1e6?iti=81&amp;htil=25&amp;vcp=1&amp;vis=1&amp;pid=145ee3f7d&amp;color=0,0,0&amp;vtp=1&amp;vaab=1&amp;bbb=1"/>
          <p:cNvSpPr/>
          <p:nvPr/>
        </p:nvSpPr>
        <p:spPr>
          <a:xfrm>
            <a:off x="9332663" y="537481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图30-9</a:t>
            </a:r>
            <a:endParaRPr lang="en-US" altLang="zh-CN" sz="2800" dirty="0"/>
          </a:p>
        </p:txBody>
      </p:sp>
      <p:sp>
        <p:nvSpPr>
          <p:cNvPr id="4" name="QB_6_BD.192_3#a55bcb1e6?htil=25&amp;vcp=1&amp;vis=1&amp;pid=145ee3f7d&amp;color=0,0,0&amp;vtp=1&amp;vaab=1&amp;bt=1&amp;bbb=1&amp;hb=1"/>
          <p:cNvSpPr/>
          <p:nvPr/>
        </p:nvSpPr>
        <p:spPr>
          <a:xfrm>
            <a:off x="539496" y="554400"/>
            <a:ext cx="76169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（4）为研究沸点与气压的关系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，用抽气打气两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用气筒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、橡皮塞等组装成如图30-9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丙所示装置。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用气筒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选填“抽气”或“打气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”），观察到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水再次沸腾，记录此时的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，多次实验可得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出的结论是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94_1#a55bcb1e6.blank?vcp=1&amp;vis=1&amp;pid=145ee3f7d&amp;color=0,0,0&amp;vpa=49&amp;vtp=1&amp;vaab=1&amp;bbb=1"/>
          <p:cNvSpPr/>
          <p:nvPr/>
        </p:nvSpPr>
        <p:spPr>
          <a:xfrm>
            <a:off x="1616614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抽气</a:t>
            </a:r>
            <a:endParaRPr lang="en-US" altLang="zh-CN" sz="2800" dirty="0"/>
          </a:p>
        </p:txBody>
      </p:sp>
      <p:sp>
        <p:nvSpPr>
          <p:cNvPr id="6" name="QB_6_AN.195_1#a55bcb1e6.blank?vcp=1&amp;vis=1&amp;pid=145ee3f7d&amp;color=0,0,0&amp;vpa=50&amp;vtp=1&amp;vaab=1&amp;bbb=1"/>
          <p:cNvSpPr/>
          <p:nvPr/>
        </p:nvSpPr>
        <p:spPr>
          <a:xfrm>
            <a:off x="4461415" y="24670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7" name="QB_6_AN.196_1#a55bcb1e6.blank?vcp=1&amp;vis=1&amp;pid=145ee3f7d&amp;color=0,0,0&amp;vpa=51&amp;vtp=1&amp;vaab=1&amp;bbb=1"/>
          <p:cNvSpPr/>
          <p:nvPr/>
        </p:nvSpPr>
        <p:spPr>
          <a:xfrm>
            <a:off x="2327814" y="3093765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沸点随气压的减小而降低</a:t>
            </a:r>
            <a:endParaRPr lang="en-US" altLang="zh-CN" sz="2800" dirty="0"/>
          </a:p>
        </p:txBody>
      </p:sp>
      <p:sp>
        <p:nvSpPr>
          <p:cNvPr id="8" name="QB_6_AS.1_1#a55bcb1e6?htil=25&amp;vcp=1&amp;vis=1&amp;pid=145ee3f7d&amp;color=0,0,0&amp;vtp=1&amp;vaab=1&amp;bbb=1&amp;hb=1"/>
          <p:cNvSpPr/>
          <p:nvPr/>
        </p:nvSpPr>
        <p:spPr>
          <a:xfrm>
            <a:off x="539496" y="3760832"/>
            <a:ext cx="76169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用气筒抽气，使水面上方的气压减小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观察到水再次沸腾，记录此时的温度，进行多次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实验后，分析实验现象和数据可得出结论：沸点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随气压的减小而降低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4f9f8ff2?sp=1&amp;vcp=1&amp;pid=ff3ad70fb&amp;color=68,178,231&amp;vtp=1&amp;vaab=1&amp;bt=1&amp;bbb=1"/>
          <p:cNvSpPr/>
          <p:nvPr/>
        </p:nvSpPr>
        <p:spPr>
          <a:xfrm>
            <a:off x="539496" y="448384"/>
            <a:ext cx="11109960" cy="6170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五、力学实验探究题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#f921a4e84?sp=1&amp;vcp=1&amp;pid=14f9f8ff2&amp;color=0,0,0&amp;vtp=1&amp;vaab=1&amp;bbb=1"/>
              <p:cNvSpPr/>
              <p:nvPr/>
            </p:nvSpPr>
            <p:spPr>
              <a:xfrm>
                <a:off x="539496" y="989844"/>
                <a:ext cx="11109960" cy="5401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解题要领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先读题干，由实验名称确定实验涉及的规律。如看到“探究液体压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强与哪些因素有关”时，可直接想到液体压强公式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根据实验内容与现象分析变量，对照实验涉及的规律，便可得出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结论。如探究液体压强与哪些因素有关时，若液体密度保持不变，对照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可知，液体压强与深度成正比；若实验中控制液体深度不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变而改变密度，则探究的是液体压强与密度的关系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实验探究的初衷是通过实验得出规律，但在解答实验探究题时直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接从相关规律（公式）入手，往往会快捷准确地得出答案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#f921a4e84?sp=1&amp;vcp=1&amp;pid=14f9f8f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9844"/>
                <a:ext cx="11109960" cy="5401882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734" b="-1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97_1#2c6b6fc36?vcp=1&amp;vis=1&amp;pid=14f9f8ff2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例10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（2024·吉林长春·中考）在“研究影响滑动摩擦力大小的因素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。实验器材如下：带有合页的长木板、带圆形凹槽的木块、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小球、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弹簧测力计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98_1#5f0230d4b?sp=1&amp;vcp=1&amp;vis=1&amp;pid=2c6b6fc36&amp;color=0,0,0&amp;vtp=1&amp;vaab=1&amp;bbb=1&amp;hb=1"/>
              <p:cNvSpPr/>
              <p:nvPr/>
            </p:nvSpPr>
            <p:spPr>
              <a:xfrm>
                <a:off x="539496" y="2103228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（1）如图30-10甲所示，将木块放在水平放置的长木板上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，用弹簧测力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计沿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方向拉动木块做匀速直线运动，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读出弹簧测力计的示数，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则滑动摩擦力为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98_1#5f0230d4b?sp=1&amp;vcp=1&amp;vis=1&amp;pid=2c6b6fc3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03228"/>
                <a:ext cx="11109960" cy="1509332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1" b="-2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6_BD.198_2#5f0230d4b?iti=82&amp;vcp=1&amp;vis=1&amp;pid=2c6b6fc3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6371" y="3725844"/>
            <a:ext cx="7916211" cy="207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98_3#5f0230d4b?iti=82&amp;vcp=1&amp;vis=1&amp;pid=2c6b6fc36&amp;color=0,0,0&amp;vtp=1&amp;vaab=1&amp;bbb=1"/>
          <p:cNvSpPr/>
          <p:nvPr/>
        </p:nvSpPr>
        <p:spPr>
          <a:xfrm>
            <a:off x="4997514" y="5605126"/>
            <a:ext cx="12668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9_1#4cb20aaf1?vcp=1&amp;vis=1&amp;pid=2c6b6fc36&amp;color=0,0,0&amp;vtp=1&amp;vaab=1&amp;bt=1&amp;bbb=1&amp;hb=1"/>
          <p:cNvSpPr/>
          <p:nvPr/>
        </p:nvSpPr>
        <p:spPr>
          <a:xfrm>
            <a:off x="539496" y="554400"/>
            <a:ext cx="11109960" cy="1509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（2）将小球放在木块的凹槽内，重复（1）的操作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，弹簧测力计的示数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（1）中的大。说明当接触面粗糙程度相同时，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滑动摩擦力的大小与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有关。</a:t>
            </a:r>
            <a:endParaRPr lang="en-US" altLang="zh-CN" sz="2800" dirty="0"/>
          </a:p>
        </p:txBody>
      </p:sp>
      <p:pic>
        <p:nvPicPr>
          <p:cNvPr id="3" name="QB_6_BD.200_1#2c6b6fc36?iti=83&amp;vcp=1&amp;vis=1&amp;pid=2c6b6fc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9063" y="2189144"/>
            <a:ext cx="7770826" cy="203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00_2#2c6b6fc36?iti=83&amp;vcp=1&amp;vis=1&amp;pid=2c6b6fc36&amp;color=0,0,0&amp;vtp=1&amp;vaab=1&amp;bbb=1"/>
          <p:cNvSpPr/>
          <p:nvPr/>
        </p:nvSpPr>
        <p:spPr>
          <a:xfrm>
            <a:off x="5461064" y="4349160"/>
            <a:ext cx="12668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  <p:sp>
        <p:nvSpPr>
          <p:cNvPr id="5" name="QO_6_BD.201_1#c78455fda?vcp=1&amp;vis=1&amp;pid=2c6b6fc36&amp;color=0,0,0&amp;vtp=1&amp;vaab=1&amp;bbb=1"/>
          <p:cNvSpPr/>
          <p:nvPr/>
        </p:nvSpPr>
        <p:spPr>
          <a:xfrm>
            <a:off x="539496" y="4896022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（3）请在图30-10甲中画出木块所受摩擦力的示意图。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3_1#75fa08969?vcp=1&amp;vis=1&amp;pid=bf51761b0&amp;color=0,0,0&amp;vtp=1&amp;vaab=1&amp;bt=1&amp;bbb=1&amp;hb=1"/>
          <p:cNvSpPr/>
          <p:nvPr/>
        </p:nvSpPr>
        <p:spPr>
          <a:xfrm>
            <a:off x="539496" y="2096180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①进行实验时，为改变小球在水平面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上开始运动的速度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，应使小球从同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一斜面上的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高度由静止滚下；</a:t>
            </a:r>
            <a:endParaRPr lang="en-US" altLang="zh-CN" sz="2800" dirty="0"/>
          </a:p>
        </p:txBody>
      </p:sp>
      <p:sp>
        <p:nvSpPr>
          <p:cNvPr id="4" name="QB_6_BD.204_2#2c6b6fc36?iti=84&amp;vcp=1&amp;vis=1&amp;pid=2c6b6fc36&amp;color=0,0,0&amp;vtp=1&amp;vaab=1&amp;bbb=1"/>
          <p:cNvSpPr/>
          <p:nvPr/>
        </p:nvSpPr>
        <p:spPr>
          <a:xfrm>
            <a:off x="8912289" y="3069000"/>
            <a:ext cx="12668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  <p:sp>
        <p:nvSpPr>
          <p:cNvPr id="5" name="QB_7_BD.205_1#ca3211c22?vcp=1&amp;vis=1&amp;pid=bf51761b0&amp;color=0,0,0&amp;vtp=1&amp;vaab=1&amp;bbb=1&amp;hb=1"/>
          <p:cNvSpPr/>
          <p:nvPr/>
        </p:nvSpPr>
        <p:spPr>
          <a:xfrm>
            <a:off x="539496" y="3732638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②小球在同一斜面上的位置越高，滚下时木块被撞得越远，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实验表明，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质量相同的小球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，运动的速度越大，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③请根据上述结论，对驾驶员提出一条关于交通安全方面的建议：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marL="0" marR="0" lvl="0" indent="0" defTabSz="9144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4675" y="1424940"/>
            <a:ext cx="4419600" cy="1354455"/>
          </a:xfrm>
          <a:prstGeom prst="rect">
            <a:avLst/>
          </a:prstGeom>
        </p:spPr>
      </p:pic>
      <p:sp>
        <p:nvSpPr>
          <p:cNvPr id="8" name="QO_6_BD.202_1#bf51761b0?vcp=1&amp;vis=1&amp;pid=2c6b6fc36&amp;color=0,0,0&amp;vtp=1&amp;vaab=1&amp;bbb=1&amp;hb=1"/>
          <p:cNvSpPr/>
          <p:nvPr/>
        </p:nvSpPr>
        <p:spPr>
          <a:xfrm>
            <a:off x="539496" y="829545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（4）利用上述实验器材还可以探究物体的动能跟运动速度的关系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30-10乙所示。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2c6b6fc36?vcp=1&amp;vis=1&amp;pid=14f9f8ff2&amp;color=0,0,0&amp;vtp=1&amp;vaab=1&amp;bt=1&amp;bbb=1&amp;hb=1"/>
          <p:cNvSpPr/>
          <p:nvPr/>
        </p:nvSpPr>
        <p:spPr>
          <a:xfrm>
            <a:off x="539496" y="9867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滑动摩擦力的大小与压力、接触面的粗糙程度有关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，与物体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运动速度和接触面积的大小无关，注意将相关特点与题目中的问题进行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，即可得出答案。</a:t>
            </a:r>
            <a:endParaRPr lang="en-US" altLang="zh-CN" sz="2800" dirty="0"/>
          </a:p>
        </p:txBody>
      </p:sp>
      <p:pic>
        <p:nvPicPr>
          <p:cNvPr id="3" name="QB_6_EX.1_1#2c6b6fc36?iti=85&amp;vcp=1&amp;vis=1&amp;pid=14f9f8f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376" y="2964402"/>
            <a:ext cx="8458200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EX.1_1#2c6b6fc36?iti=85&amp;vcp=1&amp;vis=1&amp;pid=14f9f8ff2&amp;color=0,0,0&amp;vtp=1&amp;vaab=1&amp;bbb=1"/>
          <p:cNvSpPr/>
          <p:nvPr/>
        </p:nvSpPr>
        <p:spPr>
          <a:xfrm>
            <a:off x="5461064" y="5304250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208_1#5f0230d4b?sp=1&amp;vcp=1&amp;vis=1&amp;pid=2c6b6fc36&amp;color=0,0,0&amp;vtp=1&amp;vaab=1&amp;bt=1&amp;bbb=1&amp;hb=1"/>
              <p:cNvSpPr/>
              <p:nvPr/>
            </p:nvSpPr>
            <p:spPr>
              <a:xfrm>
                <a:off x="535273" y="38166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（1）如图30-10甲所示，将木块放在水平放置的长木板上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，用弹簧测力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方向拉动木块做匀速直线运动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，读出弹簧测力计的示数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滑动摩擦力为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208_1#5f0230d4b?sp=1&amp;vcp=1&amp;vis=1&amp;pid=2c6b6fc3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73" y="38166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5" t="-2" r="-109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6_BD.208_2#5f0230d4b?iti=86&amp;vcp=1&amp;vis=1&amp;pid=2c6b6fc3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1153" y="2359310"/>
            <a:ext cx="8458200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08_3#5f0230d4b?iti=86&amp;vcp=1&amp;vis=1&amp;pid=2c6b6fc36&amp;color=0,0,0&amp;vtp=1&amp;vaab=1&amp;bbb=1"/>
          <p:cNvSpPr/>
          <p:nvPr/>
        </p:nvSpPr>
        <p:spPr>
          <a:xfrm>
            <a:off x="5180616" y="407431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  <p:sp>
        <p:nvSpPr>
          <p:cNvPr id="5" name="QB_6_AN.209_1#5f0230d4b.blank?vcp=1&amp;vis=1&amp;pid=2c6b6fc36&amp;color=0,0,0&amp;vpa=52&amp;vtp=1&amp;vaab=1&amp;bbb=1"/>
          <p:cNvSpPr/>
          <p:nvPr/>
        </p:nvSpPr>
        <p:spPr>
          <a:xfrm>
            <a:off x="1256792" y="99888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</a:t>
            </a:r>
            <a:endParaRPr lang="en-US" altLang="zh-CN" sz="2800" dirty="0"/>
          </a:p>
        </p:txBody>
      </p:sp>
      <p:sp>
        <p:nvSpPr>
          <p:cNvPr id="6" name="QB_6_AN.210_1#5f0230d4b.blank?vcp=1&amp;vis=1&amp;pid=2c6b6fc36&amp;color=0,0,0&amp;vpa=53&amp;vtp=1&amp;vaab=1&amp;bbb=1"/>
          <p:cNvSpPr/>
          <p:nvPr/>
        </p:nvSpPr>
        <p:spPr>
          <a:xfrm>
            <a:off x="2641091" y="1625631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S.1_1#5f0230d4b?vcp=1&amp;vis=1&amp;pid=2c6b6fc36&amp;color=0,0,0&amp;vtp=1&amp;vaab=1&amp;bt=1&amp;bbb=1&amp;hb=1"/>
              <p:cNvSpPr/>
              <p:nvPr/>
            </p:nvSpPr>
            <p:spPr>
              <a:xfrm>
                <a:off x="493395" y="456603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测量滑动摩擦力的实验原理是二力平衡，必须沿水平方向匀速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拉动木块才会使木块所受摩擦力和拉力成为一对平衡力，此时弹簧测力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计的示数就是滑动摩擦力的大小，由题图甲可知此时摩擦力为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6_AS.1_1#5f0230d4b?vcp=1&amp;vis=1&amp;pid=2c6b6fc3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395" y="4566030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t="-21" r="-183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2_1#4cb20aaf1?vcp=1&amp;vis=1&amp;pid=2c6b6fc36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（2）将小球放在木块的凹槽内，重复（1）的操作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，弹簧测力计的示数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（1）中的大。说明当接触面粗糙程度相同时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，滑动摩擦力的大小与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14_1#4cb20aaf1.blank?vcp=1&amp;vis=1&amp;pid=2c6b6fc36&amp;color=0,0,0&amp;vpa=54&amp;vtp=1&amp;vaab=1&amp;bbb=1"/>
          <p:cNvSpPr/>
          <p:nvPr/>
        </p:nvSpPr>
        <p:spPr>
          <a:xfrm>
            <a:off x="549815" y="17983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</a:t>
            </a:r>
            <a:endParaRPr lang="en-US" altLang="zh-CN" sz="2800" dirty="0"/>
          </a:p>
        </p:txBody>
      </p:sp>
      <p:pic>
        <p:nvPicPr>
          <p:cNvPr id="4" name="QB_6_BD.212_2#4cb20aaf1?iti=88&amp;vcp=1&amp;vis=1&amp;pid=2c6b6fc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4109" y="2532044"/>
            <a:ext cx="6840734" cy="178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212_3#4cb20aaf1?iti=88&amp;vcp=1&amp;vis=1&amp;pid=2c6b6fc36&amp;color=0,0,0&amp;vtp=1&amp;vaab=1&amp;bbb=1"/>
          <p:cNvSpPr/>
          <p:nvPr/>
        </p:nvSpPr>
        <p:spPr>
          <a:xfrm>
            <a:off x="5461064" y="444872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  <p:sp>
        <p:nvSpPr>
          <p:cNvPr id="6" name="QB_6_AS.1_1#4cb20aaf1?vcp=1&amp;vis=1&amp;pid=2c6b6fc36&amp;color=0,0,0&amp;vtp=1&amp;vaab=1&amp;bbb=1&amp;hb=1"/>
          <p:cNvSpPr/>
          <p:nvPr/>
        </p:nvSpPr>
        <p:spPr>
          <a:xfrm>
            <a:off x="539496" y="50943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把小球放在木块凹槽内，增大了木块对木板的压力，发现弹簧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测力计示数变大，故可以看出滑动摩擦力的大小与压力大小有关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5_1#c78455fda?vcp=1&amp;vis=1&amp;pid=2c6b6fc36&amp;color=0,0,0&amp;vtp=1&amp;vaab=1&amp;bt=1&amp;bbb=1"/>
          <p:cNvSpPr/>
          <p:nvPr/>
        </p:nvSpPr>
        <p:spPr>
          <a:xfrm>
            <a:off x="539496" y="98729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（3）请在图30-10甲中画出木块所受摩擦力的示意图。</a:t>
            </a:r>
            <a:endParaRPr lang="en-US" altLang="zh-CN" sz="2800" dirty="0"/>
          </a:p>
        </p:txBody>
      </p:sp>
      <p:pic>
        <p:nvPicPr>
          <p:cNvPr id="3" name="QB_6_BD.215_2#c78455fda?iti=89&amp;vcp=1&amp;vis=1&amp;pid=2c6b6fc3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3074" y="2245282"/>
            <a:ext cx="6544057" cy="1712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215_3#c78455fda?iti=89&amp;vcp=1&amp;vis=1&amp;pid=2c6b6fc36&amp;color=0,0,0&amp;vtp=1&amp;vaab=1&amp;bbb=1"/>
          <p:cNvSpPr/>
          <p:nvPr/>
        </p:nvSpPr>
        <p:spPr>
          <a:xfrm>
            <a:off x="8518589" y="4137215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图30-10</a:t>
            </a:r>
            <a:endParaRPr lang="en-US" altLang="zh-CN" sz="2800" dirty="0"/>
          </a:p>
        </p:txBody>
      </p:sp>
      <p:sp>
        <p:nvSpPr>
          <p:cNvPr id="5" name="QO_6_AS.1_1#c78455fda?vcp=1&amp;vis=1&amp;pid=2c6b6fc36&amp;color=0,0,0&amp;vtp=1&amp;vaab=1&amp;bbb=1&amp;hb=1"/>
          <p:cNvSpPr/>
          <p:nvPr/>
        </p:nvSpPr>
        <p:spPr>
          <a:xfrm>
            <a:off x="663321" y="511975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摩擦力和拉力是一对平衡力，大小相等，方向相反，据此作受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力图，标上力的大小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pSp>
        <p:nvGrpSpPr>
          <p:cNvPr id="9" name="组合 8"/>
          <p:cNvGrpSpPr/>
          <p:nvPr/>
        </p:nvGrpSpPr>
        <p:grpSpPr>
          <a:xfrm>
            <a:off x="494918" y="1536174"/>
            <a:ext cx="8330184" cy="3693702"/>
            <a:chOff x="494918" y="1536174"/>
            <a:chExt cx="8330184" cy="3693702"/>
          </a:xfrm>
        </p:grpSpPr>
        <p:sp>
          <p:nvSpPr>
            <p:cNvPr id="6" name="QO_6_AN.1_1#c78455fda?vcp=1&amp;vis=1&amp;pid=2c6b6fc36&amp;color=0,0,0&amp;vtp=1&amp;vaab=1&amp;bbb=1"/>
            <p:cNvSpPr/>
            <p:nvPr/>
          </p:nvSpPr>
          <p:spPr>
            <a:xfrm>
              <a:off x="494918" y="1536174"/>
              <a:ext cx="8330184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如答图30-3所示</a:t>
              </a:r>
              <a:endParaRPr lang="en-US" altLang="zh-CN" sz="2800" dirty="0"/>
            </a:p>
          </p:txBody>
        </p:sp>
        <p:pic>
          <p:nvPicPr>
            <p:cNvPr id="7" name="QO_6_AN.1_1#c78455fda?iti=90&amp;vcp=1&amp;vis=1&amp;pid=2c6b6fc36&amp;color=0,0,0&amp;tib=255,255,255&amp;vtp=1&amp;vaab=1&amp;bt=1" descr="preencoded.png"/>
            <p:cNvPicPr>
              <a:picLocks noChangeAspect="1"/>
            </p:cNvPicPr>
            <p:nvPr/>
          </p:nvPicPr>
          <p:blipFill>
            <a:blip r:embed="rId4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63321" y="2397268"/>
              <a:ext cx="4462272" cy="170992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8" name="QO_6_AN.1_1#c78455fda?iti=90&amp;vcp=1&amp;vis=1&amp;pid=2c6b6fc36&amp;color=0,0,0&amp;vtp=1&amp;vaab=1&amp;bbb=1"/>
            <p:cNvSpPr/>
            <p:nvPr/>
          </p:nvSpPr>
          <p:spPr>
            <a:xfrm>
              <a:off x="2172145" y="4234196"/>
              <a:ext cx="14446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答图30-3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1.43999999999994,&quot;left&quot;:93.41999999999999,&quot;top&quot;:97.32354330708662,&quot;width&quot;:717.084960629921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1.43999999999994,&quot;left&quot;:93.41999999999999,&quot;top&quot;:97.32354330708662,&quot;width&quot;:717.084960629921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1.43999999999994,&quot;left&quot;:93.41999999999999,&quot;top&quot;:97.32354330708662,&quot;width&quot;:717.0849606299214}"/>
</p:tagLst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14278</Words>
  <Application>Microsoft Office PowerPoint</Application>
  <PresentationFormat>宽屏</PresentationFormat>
  <Paragraphs>3232</Paragraphs>
  <Slides>341</Slides>
  <Notes>305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341</vt:i4>
      </vt:variant>
    </vt:vector>
  </HeadingPairs>
  <TitlesOfParts>
    <vt:vector size="352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39</cp:revision>
  <dcterms:created xsi:type="dcterms:W3CDTF">2024-12-10T03:55:00Z</dcterms:created>
  <dcterms:modified xsi:type="dcterms:W3CDTF">2025-07-24T07:54:01Z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72A0E379954D4BB5A631736D424FD8FB_12</vt:lpwstr>
  </property>
  <property fmtid="{D5CDD505-2E9C-101B-9397-08002B2CF9AE}" pid="3" name="KSOProductBuildVer">
    <vt:lpwstr>2052-12.1.0.18912</vt:lpwstr>
  </property>
</Properties>
</file>