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5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8" r:id="rId34"/>
    <p:sldId id="299" r:id="rId35"/>
    <p:sldId id="300" r:id="rId36"/>
    <p:sldId id="301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ee9c70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51EF3AF0-48DF-4554-BFBC-14B02ED5892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ee9c70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2E0D6E8B-28F8-4B88-806D-AE7BA422CA8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e9abfc6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988c9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e9abfc6a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5988c9bc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专项突破二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bee9c70a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A678B9F-E05A-490D-A412-255AA472918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e9abfc6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988c9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e9abfc6a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5988c9bc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专项突破二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速度、功和功率的综合计算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E232C6-A0C0-623C-4FF1-2B830312C75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E411EFE-43DB-4A03-B054-EA51303E0B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D51B023-7E2D-4A30-A617-7B165AAA819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e9abfc6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988c9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e9abfc6a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5988c9bc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51A0808-9252-4B96-BED5-3BD5C16E88E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ce9abfc6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85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5988c9b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9048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ce9abfc6a&amp;color=RGB(64,64,64)">
            <a:hlinkClick r:id="rId3" action="ppaction://hlinksldjump"/>
          </p:cNvPr>
          <p:cNvSpPr/>
          <p:nvPr/>
        </p:nvSpPr>
        <p:spPr>
          <a:xfrm>
            <a:off x="47731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65988c9bc&amp;color=RGB(64,64,64)">
            <a:hlinkClick r:id="rId5" action="ppaction://hlinksldjump"/>
          </p:cNvPr>
          <p:cNvSpPr/>
          <p:nvPr/>
        </p:nvSpPr>
        <p:spPr>
          <a:xfrm>
            <a:off x="6272784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192024" y="27432"/>
            <a:ext cx="170992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892808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b76f99dc?vcp=1&amp;pid=ce9abfc6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涉及二力平衡的功和功率计算问题</a:t>
            </a:r>
            <a:endParaRPr lang="en-US" altLang="zh-CN" sz="3200" dirty="0"/>
          </a:p>
        </p:txBody>
      </p:sp>
      <p:sp>
        <p:nvSpPr>
          <p:cNvPr id="3" name="P_7#1b8fb51c9?vcp=1&amp;pid=4b76f99dc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1.可能情况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（1）物体做水平匀速直线运动，已知摩擦阻力或摩擦阻力占重力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的百分比，求功和功率；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（2）物体做竖直匀速直线运动，已知物体自身重力，求功和功率；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（3）已知功和功率，求牵引力或阻力。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1b8fb51c9?sp=1&amp;vcp=1&amp;pid=4b76f99dc&amp;color=0,0,0&amp;vtp=1&amp;vaab=1&amp;bt=1&amp;bbb=1&amp;hb=1"/>
          <p:cNvSpPr/>
          <p:nvPr/>
        </p:nvSpPr>
        <p:spPr>
          <a:xfrm>
            <a:off x="539496" y="12125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2.推导过程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在题干条件未明确给出牵引力数值的情况下，需先利用二力平衡条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件推导出牵引力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，才能进一步计算功和功率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。物体在水平方向做匀速直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线运动时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，牵引力和摩擦力是一对平衡力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；物体在竖直方向做匀速直线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，牵引力和重力是一对平衡力。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在已知功和功率的情况下，也可通过二力平衡条件计算出牵引力或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阻力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1b8fb51c9?sp=1&amp;vcp=1&amp;pid=4b76f99dc&amp;color=0,0,0&amp;vtp=1&amp;vaab=1&amp;bt=1&amp;bb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.注意事项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（1）要明确是哪个力在做功。如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“物体受到的阻力为自身重力的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不意味着重力做了功。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（2）此类题目各小题之间的联系较为紧密，前一小题的答案往往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会成为下一小题的条件。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1b8fb51c9?sp=1&amp;vcp=1&amp;pid=4b76f99d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3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_1#a36e62a39?iti=6&amp;htil=3&amp;vcp=1&amp;vis=1&amp;pid=4b76f99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5587" y="942181"/>
            <a:ext cx="3255264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_2#a36e62a39?iti=6&amp;htil=3&amp;vcp=1&amp;vis=1&amp;pid=4b76f99dc&amp;color=0,0,0&amp;vtp=1&amp;vaab=1&amp;bbb=1"/>
          <p:cNvSpPr/>
          <p:nvPr/>
        </p:nvSpPr>
        <p:spPr>
          <a:xfrm>
            <a:off x="9408863" y="3455765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8_3#a36e62a39?htil=3&amp;sp=1&amp;vcp=1&amp;vis=1&amp;pid=4b76f99dc&amp;color=0,0,0&amp;vtp=1&amp;vaab=1&amp;bt=1&amp;bbb=1&amp;hb=1&amp;hs=1"/>
              <p:cNvSpPr/>
              <p:nvPr/>
            </p:nvSpPr>
            <p:spPr>
              <a:xfrm>
                <a:off x="539496" y="923893"/>
                <a:ext cx="771753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（2024·广西钦州·模拟）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Z2-2所示是一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辆无人快递车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，它可以提高快递配送效率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。该快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递车所受重力为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，在水平地面上工作时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快递车匀速行驶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，所受阻力是其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0.05倍，求：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8_3#a36e62a39?htil=3&amp;sp=1&amp;vcp=1&amp;vis=1&amp;pid=4b76f99d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3893"/>
                <a:ext cx="771753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624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19_1#d45b9db93?vcp=1&amp;vis=1&amp;pid=a36e62a39&amp;color=0,0,0&amp;vtp=1&amp;vaab=1&amp;bbb=1&amp;hs=1"/>
          <p:cNvSpPr/>
          <p:nvPr/>
        </p:nvSpPr>
        <p:spPr>
          <a:xfrm>
            <a:off x="539496" y="40971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（1）快递车在水平面上工作的速度；</a:t>
            </a:r>
            <a:endParaRPr lang="en-US" altLang="zh-CN" sz="2800" dirty="0"/>
          </a:p>
        </p:txBody>
      </p:sp>
      <p:sp>
        <p:nvSpPr>
          <p:cNvPr id="6" name="QO_8_BD.20_1#a5afbdd5e?vcp=1&amp;vis=1&amp;pid=a36e62a39&amp;color=0,0,0&amp;vtp=1&amp;vaab=1&amp;bbb=1&amp;hs=1"/>
          <p:cNvSpPr/>
          <p:nvPr/>
        </p:nvSpPr>
        <p:spPr>
          <a:xfrm>
            <a:off x="539496" y="47187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（2）快递车所受的牵引力；</a:t>
            </a:r>
            <a:endParaRPr lang="en-US" altLang="zh-CN" sz="2800" dirty="0"/>
          </a:p>
        </p:txBody>
      </p:sp>
      <p:sp>
        <p:nvSpPr>
          <p:cNvPr id="7" name="QO_8_BD.21_1#7ac7fa11b?vcp=1&amp;vis=1&amp;pid=a36e62a39&amp;color=0,0,0&amp;vtp=1&amp;vaab=1&amp;bbb=1&amp;hs=1"/>
          <p:cNvSpPr/>
          <p:nvPr/>
        </p:nvSpPr>
        <p:spPr>
          <a:xfrm>
            <a:off x="539496" y="53404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（3）快递车牵引力做功的功率。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22_2#d45b9db93?iti=7&amp;vcp=1&amp;vis=1&amp;pid=a36e62a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5929" y="802957"/>
            <a:ext cx="3291840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d45b9db93?vcp=1&amp;vis=1&amp;pid=a36e62a39&amp;color=0,0,0&amp;vtp=1&amp;vaab=1&amp;bbb=1"/>
              <p:cNvSpPr/>
              <p:nvPr/>
            </p:nvSpPr>
            <p:spPr>
              <a:xfrm>
                <a:off x="669671" y="59791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(1)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快递车在水平面上工作的速度为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d45b9db93?vcp=1&amp;vis=1&amp;pid=a36e62a3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671" y="597916"/>
                <a:ext cx="11109960" cy="1295400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a5afbdd5e?vcp=1&amp;vis=1&amp;pid=a36e62a39&amp;color=0,0,0&amp;vtp=1&amp;vaab=1&amp;bbb=1&amp;hb=1"/>
              <p:cNvSpPr/>
              <p:nvPr/>
            </p:nvSpPr>
            <p:spPr>
              <a:xfrm>
                <a:off x="539496" y="2017059"/>
                <a:ext cx="11109960" cy="189973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快递车所受阻力为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=0.05×800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由于快递车匀速行驶，其所受牵引力与阻力是一对平衡力，故牵引力为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a5afbdd5e?vcp=1&amp;vis=1&amp;pid=a36e62a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17059"/>
                <a:ext cx="11109960" cy="1899730"/>
              </a:xfrm>
              <a:prstGeom prst="rect">
                <a:avLst/>
              </a:prstGeom>
              <a:blipFill rotWithShape="1">
                <a:blip r:embed="rId5"/>
                <a:stretch>
                  <a:fillRect l="-3" t="-16" r="-111" b="-37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6_1#7ac7fa11b?iti=9&amp;htil=4&amp;vcp=1&amp;vis=1&amp;pid=a36e62a3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831" y="999299"/>
            <a:ext cx="3255264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6_2#7ac7fa11b?iti=9&amp;htil=4&amp;vcp=1&amp;vis=1&amp;pid=a36e62a39&amp;color=0,0,0&amp;vtp=1&amp;vaab=1&amp;bbb=1"/>
          <p:cNvSpPr/>
          <p:nvPr/>
        </p:nvSpPr>
        <p:spPr>
          <a:xfrm>
            <a:off x="9331107" y="3499548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ac7fa11b?htil=4&amp;vcp=1&amp;vis=1&amp;pid=a36e62a39&amp;color=0,0,0&amp;vtp=1&amp;vaab=1&amp;bbb=1&amp;hb=1&amp;hs=1"/>
              <p:cNvSpPr/>
              <p:nvPr/>
            </p:nvSpPr>
            <p:spPr>
              <a:xfrm>
                <a:off x="539496" y="1535620"/>
                <a:ext cx="7717536" cy="245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快递车牵引力做功的功率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牵引力所做的功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ac7fa11b?htil=4&amp;vcp=1&amp;vis=1&amp;pid=a36e62a3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5620"/>
                <a:ext cx="7717536" cy="24586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2" b="-2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7ac7fa11b?htil=4&amp;vcp=1&amp;vis=1&amp;pid=a36e62a39&amp;color=0,0,0&amp;vtp=1&amp;vaab=1&amp;bbb=1&amp;hb=1&amp;hs=1"/>
              <p:cNvSpPr/>
              <p:nvPr/>
            </p:nvSpPr>
            <p:spPr>
              <a:xfrm>
                <a:off x="539995" y="3994278"/>
                <a:ext cx="11112011" cy="128993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快递车牵引力做功的功率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7ac7fa11b?htil=4&amp;vcp=1&amp;vis=1&amp;pid=a36e62a3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94278"/>
                <a:ext cx="11112011" cy="1289939"/>
              </a:xfrm>
              <a:prstGeom prst="rect">
                <a:avLst/>
              </a:prstGeom>
              <a:blipFill rotWithShape="1">
                <a:blip r:embed="rId5"/>
                <a:stretch>
                  <a:fillRect l="-2" t="-10" r="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28_1#afa9fce47?vcp=1&amp;vis=1&amp;pid=4b76f99dc&amp;color=0,0,0&amp;vtp=1&amp;vaab=1&amp;bt=1&amp;bbb=1&amp;hb=1"/>
              <p:cNvSpPr/>
              <p:nvPr/>
            </p:nvSpPr>
            <p:spPr>
              <a:xfrm>
                <a:off x="539496" y="1260443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（2024·黑龙江鸡西·中考·改编）某厂家开发出一款新汽车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，其质量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，车轮与地面接触的总面积为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0.075 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，该车在水平路面上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，这一过程中汽车发动机的输出功率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28_1#afa9fce47?vcp=1&amp;vis=1&amp;pid=4b76f99d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0443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13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29_1#8fe06940c?vcp=1&amp;vis=1&amp;pid=afa9fce47&amp;color=0,0,0&amp;vtp=1&amp;vaab=1&amp;bbb=1"/>
          <p:cNvSpPr/>
          <p:nvPr/>
        </p:nvSpPr>
        <p:spPr>
          <a:xfrm>
            <a:off x="539496" y="37587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（1）汽车静止在水平地面上时，对地面的压强；</a:t>
            </a:r>
            <a:endParaRPr lang="en-US" altLang="zh-CN" sz="2800" dirty="0"/>
          </a:p>
        </p:txBody>
      </p:sp>
      <p:sp>
        <p:nvSpPr>
          <p:cNvPr id="4" name="QO_8_BD.30_1#471e289df?vcp=1&amp;vis=1&amp;pid=afa9fce47&amp;color=0,0,0&amp;vtp=1&amp;vaab=1&amp;bbb=1"/>
          <p:cNvSpPr/>
          <p:nvPr/>
        </p:nvSpPr>
        <p:spPr>
          <a:xfrm>
            <a:off x="539496" y="43822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（2）汽车牵引力做的功；</a:t>
            </a:r>
            <a:endParaRPr lang="en-US" altLang="zh-CN" sz="2800" dirty="0"/>
          </a:p>
        </p:txBody>
      </p:sp>
      <p:sp>
        <p:nvSpPr>
          <p:cNvPr id="5" name="QO_8_BD.31_1#b57db37bc?vcp=1&amp;vis=1&amp;pid=afa9fce47&amp;color=0,0,0&amp;vtp=1&amp;vaab=1&amp;bbb=1"/>
          <p:cNvSpPr/>
          <p:nvPr/>
        </p:nvSpPr>
        <p:spPr>
          <a:xfrm>
            <a:off x="539496" y="50038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（3）行驶过程中汽车受到的阻力。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8fe06940c?vcp=1&amp;vis=1&amp;pid=afa9fce47&amp;color=0,0,0&amp;vtp=1&amp;vaab=1&amp;bbb=1"/>
              <p:cNvSpPr/>
              <p:nvPr/>
            </p:nvSpPr>
            <p:spPr>
              <a:xfrm>
                <a:off x="539496" y="719867"/>
                <a:ext cx="11109960" cy="193770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解：(1)汽车静止在水平地面上，对地面的压力为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对水平路面的压强为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0.075 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8fe06940c?vcp=1&amp;vis=1&amp;pid=afa9fce4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9867"/>
                <a:ext cx="11109960" cy="1937703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3" b="-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471e289df?vcp=1&amp;vis=1&amp;pid=afa9fce47&amp;color=0,0,0&amp;vtp=1&amp;vaab=1&amp;bbb=1"/>
              <p:cNvSpPr/>
              <p:nvPr/>
            </p:nvSpPr>
            <p:spPr>
              <a:xfrm>
                <a:off x="539496" y="2512156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汽车牵引力做的功为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471e289df?vcp=1&amp;vis=1&amp;pid=afa9fce4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2156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8" r="3" b="-6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b57db37bc?vcp=1&amp;vis=1&amp;pid=afa9fce47&amp;color=0,0,0&amp;vtp=1&amp;vaab=1&amp;bbb=1&amp;hb=1"/>
              <p:cNvSpPr/>
              <p:nvPr/>
            </p:nvSpPr>
            <p:spPr>
              <a:xfrm>
                <a:off x="539496" y="3695732"/>
                <a:ext cx="11109960" cy="2577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汽车发动机的牵引力为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汽车在水平地面做匀速直线运动，所受的阻力等于牵引力，阻力为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b57db37bc?vcp=1&amp;vis=1&amp;pid=afa9fce4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5732"/>
                <a:ext cx="11109960" cy="2577719"/>
              </a:xfrm>
              <a:prstGeom prst="rect">
                <a:avLst/>
              </a:prstGeom>
              <a:blipFill rotWithShape="1">
                <a:blip r:embed="rId5"/>
                <a:stretch>
                  <a:fillRect l="-3" t="-1" r="3" b="-2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b9ebbcca?vcp=1&amp;pid=ce9abfc6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涉及图像的功和功率计算问题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fa6dfa086?vcp=1&amp;pid=9b9ebbcca&amp;color=0,0,0&amp;vtp=1&amp;vaab=1&amp;bbb=1&amp;h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方法指津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根据图像信息计算功和功率的关键，是从图像中找出匀速直线运动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阶段的信息。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𝒔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𝒕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图线平行于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轴，代表物体静止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，此阶段力没有做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；图线倾斜角度不变，代表物体做匀速直线运动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，可从图中读出物体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运动的距离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，若已知力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，可根据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直接求该阶段力做的功。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fa6dfa086?vcp=1&amp;pid=9b9ebbcc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-202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fa6dfa086?sp=1&amp;vcp=1&amp;pid=9b9ebbcca&amp;color=0,0,0&amp;vtp=1&amp;vaab=1&amp;bt=1&amp;bbb=1&amp;hb=1"/>
              <p:cNvSpPr/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1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𝒗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1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𝒕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图线平行于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轴，代表物体做匀速直线运动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图中读出物体运动的速度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，若已知力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直接求该阶段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力做功的功率。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𝒕</m:t>
                    </m:r>
                  </m:oMath>
                </a14:m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一般为多段平行于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轴的图线，常需结合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像和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图像提取信息。先从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图像中找出物体做匀速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直线运动的时间段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，再从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图像中找出对应时间段力的大小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功和功率的计算式进行解答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fa6dfa086?sp=1&amp;vcp=1&amp;pid=9b9ebbc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11109960" cy="44398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-517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da40a7c4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0da40a7c4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0da40a7c4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0da40a7c4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第八章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机械和功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fa6dfa086?sp=1&amp;vcp=1&amp;pid=9b9ebbcca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受力分析：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物体做匀速直线运动时，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。在物体最初处于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静止状态时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，则物体仍静止，力没有做功；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在物体运动后，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力仍然在做功。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计算时，各物理量必须对应同一物体的同一过程，各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物理量要统一用国际单位。力或运动状态发生变化时，要分阶段计算。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fa6dfa086?sp=1&amp;vcp=1&amp;pid=9b9ebbc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-82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8_1#707af95e5?iti=10&amp;htil=5&amp;vcp=1&amp;vis=1&amp;pid=9b9ebbcca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96" y="572688"/>
            <a:ext cx="470001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8_2#707af95e5?iti=10&amp;htil=5&amp;vcp=1&amp;vis=1&amp;pid=9b9ebbcca&amp;color=0,0,0&amp;mp=1&amp;vtp=1&amp;vaab=1&amp;bbb=1"/>
          <p:cNvSpPr/>
          <p:nvPr/>
        </p:nvSpPr>
        <p:spPr>
          <a:xfrm>
            <a:off x="8725948" y="2354752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图Z2-3</a:t>
            </a:r>
            <a:endParaRPr lang="en-US" altLang="zh-CN" sz="2800" dirty="0"/>
          </a:p>
        </p:txBody>
      </p:sp>
      <p:sp>
        <p:nvSpPr>
          <p:cNvPr id="4" name="QC_7_BD.38_3#707af95e5?htil=5&amp;sp=1&amp;vcp=1&amp;vis=1&amp;pid=9b9ebbcca&amp;color=0,0,0&amp;mp=1&amp;vtp=1&amp;vaab=1&amp;bt=1&amp;bbb=1&amp;hb=1&amp;hs=1"/>
          <p:cNvSpPr/>
          <p:nvPr/>
        </p:nvSpPr>
        <p:spPr>
          <a:xfrm>
            <a:off x="539496" y="554400"/>
            <a:ext cx="628192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例5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（2024·四川眉山·中考）如图Z2-3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粗糙程度不变的水平地面上，物体受到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水平向右的拉力。拉力大小随时间的变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化如图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Z2-3乙所示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，物体运动速度随时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8_4#707af95e5.choices?htil=5&amp;vcp=1&amp;vis=1&amp;pid=9b9ebbcca&amp;color=0,0,0&amp;vtp=1&amp;vaab=1&amp;bbb=1&amp;hs=1"/>
              <p:cNvSpPr/>
              <p:nvPr/>
            </p:nvSpPr>
            <p:spPr>
              <a:xfrm>
                <a:off x="539496" y="3674409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，物体运动路程为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时，物体受到的摩擦力大于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时，物体做匀速直线运动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8_4#707af95e5.choices?htil=5&amp;vcp=1&amp;vis=1&amp;pid=9b9ebbcc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4409"/>
                <a:ext cx="1110996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7_BD.38_3#707af95e5?htil=5&amp;sp=1&amp;vcp=1&amp;vis=1&amp;pid=9b9ebbcca&amp;color=0,0,0&amp;mp=1&amp;vtp=1&amp;vaab=1&amp;bt=1&amp;bbb=1&amp;hb=1&amp;hs=1"/>
          <p:cNvSpPr/>
          <p:nvPr/>
        </p:nvSpPr>
        <p:spPr>
          <a:xfrm>
            <a:off x="539995" y="311802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间的变化如图Z2-3丙所示。下列说法正确的是(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707af95e5?vcp=1&amp;vis=1&amp;pid=9b9ebbcca&amp;color=0,0,0&amp;vtp=1&amp;vaab=1&amp;bt=1&amp;bbb=1&amp;hb=1&amp;htil=1"/>
              <p:cNvSpPr/>
              <p:nvPr/>
            </p:nvSpPr>
            <p:spPr>
              <a:xfrm>
                <a:off x="539496" y="868680"/>
                <a:ext cx="6273800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由题图丙可知，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物体做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匀速直线运动，速度为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物体运动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故A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物体做匀速直线运动，速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故B正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时，物体静止不动，受力平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衡，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物体受到的摩擦力等于拉力为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故C错误；由题图乙、丙可知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拉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，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物体速度不断增大，做加速运动，故D错误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。</a:t>
                </a:r>
                <a:endParaRPr lang="en-US" altLang="zh-CN" sz="2800" dirty="0"/>
              </a:p>
              <a:p>
                <a:pPr algn="l" latinLnBrk="1">
                  <a:lnSpc>
                    <a:spcPts val="5100"/>
                  </a:lnSpc>
                </a:pP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707af95e5?vcp=1&amp;vis=1&amp;pid=9b9ebbcca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8680"/>
                <a:ext cx="6273800" cy="5181600"/>
              </a:xfrm>
              <a:prstGeom prst="rect">
                <a:avLst/>
              </a:prstGeom>
              <a:blipFill rotWithShape="1">
                <a:blip r:embed="rId3"/>
                <a:stretch>
                  <a:fillRect l="-6" r="-86219" b="-24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38_1#707af95e5?iti=28&amp;htil=5&amp;vcp=1&amp;vis=1&amp;pid=9b9ebbcca&amp;color=0,0,0&amp;mp=1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1250" y="896112"/>
            <a:ext cx="4700016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38_2#707af95e5?iti=28&amp;htil=5&amp;vcp=1&amp;vis=1&amp;pid=9b9ebbcca&amp;color=0,0,0&amp;mp=1&amp;vtp=1&amp;vaab=1&amp;bbb=1"/>
          <p:cNvSpPr/>
          <p:nvPr/>
        </p:nvSpPr>
        <p:spPr>
          <a:xfrm>
            <a:off x="8696902" y="2678176"/>
            <a:ext cx="112871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图Z2-3</a:t>
            </a:r>
            <a:endParaRPr lang="en-US" altLang="zh-CN" sz="2800" dirty="0"/>
          </a:p>
        </p:txBody>
      </p:sp>
      <p:sp>
        <p:nvSpPr>
          <p:cNvPr id="5" name="QC_7_AN.39_1#707af95e5.bracket?vcp=1&amp;vis=1&amp;pid=9b9ebbcca&amp;color=0,0,0&amp;mp=1&amp;vpa=3&amp;vtp=1&amp;vaab=1"/>
          <p:cNvSpPr/>
          <p:nvPr/>
        </p:nvSpPr>
        <p:spPr>
          <a:xfrm>
            <a:off x="10212021" y="568779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41_1#5cb3c106f?sp=1&amp;vcp=1&amp;vis=1&amp;pid=9b9ebbcca&amp;color=0,0,0&amp;vtp=1&amp;vaab=1&amp;bt=1&amp;bbb=1&amp;hb=1"/>
              <p:cNvSpPr/>
              <p:nvPr/>
            </p:nvSpPr>
            <p:spPr>
              <a:xfrm>
                <a:off x="539496" y="554400"/>
                <a:ext cx="11109960" cy="18506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例6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（2024·辽宁锦州·模拟·改编）如图Z2-4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甲所示的地面清洁机器人，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。该机器人在水平地面运动时，所提供的水平推力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与速度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Z2-4乙所示。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41_1#5cb3c106f?sp=1&amp;vcp=1&amp;vis=1&amp;pid=9b9ebbcc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50644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41_2#5cb3c106f?iti=11&amp;vcp=1&amp;vis=1&amp;pid=9b9ebbcc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3420" y="1548765"/>
            <a:ext cx="4737100" cy="24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41_3#5cb3c106f?iti=11&amp;vcp=1&amp;vis=1&amp;pid=9b9ebbcca&amp;color=0,0,0&amp;vtp=1&amp;vaab=1&amp;bbb=1"/>
          <p:cNvSpPr/>
          <p:nvPr/>
        </p:nvSpPr>
        <p:spPr>
          <a:xfrm>
            <a:off x="9638699" y="4497178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图Z2-4</a:t>
            </a:r>
            <a:endParaRPr lang="en-US" altLang="zh-CN" sz="2800" dirty="0"/>
          </a:p>
        </p:txBody>
      </p:sp>
      <p:sp>
        <p:nvSpPr>
          <p:cNvPr id="5" name="QO_8_BD.42_1#4ae8d4aef?vcp=1&amp;vis=1&amp;pid=5cb3c106f&amp;color=0,0,0&amp;vtp=1&amp;vaab=1&amp;bt=1&amp;bbb=1"/>
          <p:cNvSpPr/>
          <p:nvPr/>
        </p:nvSpPr>
        <p:spPr>
          <a:xfrm>
            <a:off x="539496" y="18256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（1）该机器人受到的重力是多少?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44_1#0f5d396b8?vcp=1&amp;vis=1&amp;pid=5cb3c106f&amp;color=0,0,0&amp;vtp=1&amp;vaab=1&amp;bbb=1&amp;hb=1"/>
              <p:cNvSpPr/>
              <p:nvPr/>
            </p:nvSpPr>
            <p:spPr>
              <a:xfrm>
                <a:off x="547751" y="261713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（2）该机器人所提供的水平推力为</a:t>
                </a:r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时，匀速直线运动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能通过多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远路程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?该过程水平推力做了多少功?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44_1#0f5d396b8?vcp=1&amp;vis=1&amp;pid=5cb3c106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751" y="2617134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25" r="3" b="-6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45_1#18617b6a1?vcp=1&amp;vis=1&amp;pid=5cb3c106f&amp;color=0,0,0&amp;vtp=1&amp;vaab=1&amp;bbb=1&amp;hb=1"/>
              <p:cNvSpPr/>
              <p:nvPr/>
            </p:nvSpPr>
            <p:spPr>
              <a:xfrm>
                <a:off x="539496" y="40331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（3）该机器人在水平地面上以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做速度匀速直线运动时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，水平推力的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功率是多大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45_1#18617b6a1?vcp=1&amp;vis=1&amp;pid=5cb3c106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33184"/>
                <a:ext cx="11109960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25" r="3" b="-6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4ae8d4aef?vcp=1&amp;vis=1&amp;pid=5cb3c106f&amp;color=0,0,0&amp;vtp=1&amp;vaab=1&amp;bbb=1"/>
              <p:cNvSpPr/>
              <p:nvPr/>
            </p:nvSpPr>
            <p:spPr>
              <a:xfrm>
                <a:off x="539496" y="710342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解：(1)该机器受到的重力为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4ae8d4aef?vcp=1&amp;vis=1&amp;pid=5cb3c106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10342"/>
                <a:ext cx="11109960" cy="1193419"/>
              </a:xfrm>
              <a:prstGeom prst="rect">
                <a:avLst/>
              </a:prstGeom>
              <a:blipFill rotWithShape="1">
                <a:blip r:embed="rId3"/>
                <a:stretch>
                  <a:fillRect l="-3" t="-35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7_AN.1_1#4ae8d4aef?iti=13&amp;vcp=1&amp;vis=1&amp;pid=5cb3c106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49490" y="897890"/>
            <a:ext cx="4521835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N.1_1#4ae8d4aef?iti=13&amp;vcp=1&amp;vis=1&amp;pid=5cb3c106f&amp;color=0,0,0&amp;vtp=1&amp;vaab=1&amp;bbb=1"/>
          <p:cNvSpPr/>
          <p:nvPr/>
        </p:nvSpPr>
        <p:spPr>
          <a:xfrm>
            <a:off x="8951500" y="3592798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0f5d396b8?vcp=1&amp;vis=1&amp;pid=5cb3c106f&amp;color=0,0,0&amp;vtp=1&amp;vaab=1&amp;bt=1&amp;bbb=1&amp;hb=1"/>
              <p:cNvSpPr/>
              <p:nvPr/>
            </p:nvSpPr>
            <p:spPr>
              <a:xfrm>
                <a:off x="539496" y="1736135"/>
                <a:ext cx="11109960" cy="30857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由题图乙可知，该机器人所提供的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水平推力为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时的速度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则它匀速直线运动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通过的路程为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此过程水平推力做的功为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0f5d396b8?vcp=1&amp;vis=1&amp;pid=5cb3c106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6135"/>
                <a:ext cx="11109960" cy="3085719"/>
              </a:xfrm>
              <a:prstGeom prst="rect">
                <a:avLst/>
              </a:prstGeom>
              <a:blipFill rotWithShape="1">
                <a:blip r:embed="rId5"/>
                <a:stretch>
                  <a:fillRect l="-3" t="-1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18617b6a1?vcp=1&amp;vis=1&amp;pid=5cb3c106f&amp;color=0,0,0&amp;vtp=1&amp;vaab=1&amp;bbb=1&amp;hb=1"/>
              <p:cNvSpPr/>
              <p:nvPr/>
            </p:nvSpPr>
            <p:spPr>
              <a:xfrm>
                <a:off x="539496" y="4589063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由题图乙可知，该机器人的速度为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时，水平推力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，则此时水平推力的功率为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18617b6a1?vcp=1&amp;vis=1&amp;pid=5cb3c106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89063"/>
                <a:ext cx="11109960" cy="1943100"/>
              </a:xfrm>
              <a:prstGeom prst="rect">
                <a:avLst/>
              </a:prstGeom>
              <a:blipFill rotWithShape="1">
                <a:blip r:embed="rId6"/>
                <a:stretch>
                  <a:fillRect l="-3" t="-28" r="3" b="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7#4128fe69d?vcp=1&amp;pid=9b9ebbcca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7#4128fe69d?vcp=1&amp;pid=9b9ebbcc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5988c9bc.fixed?vcp=1&amp;pid=bee9c70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专项突破二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4000" dirty="0"/>
          </a:p>
        </p:txBody>
      </p:sp>
      <p:sp>
        <p:nvSpPr>
          <p:cNvPr id="3" name="C_5_BD#65988c9bc.fixed?vcp=1&amp;pid=bee9c70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专项突破二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a846a1597?vcp=1&amp;pid=65988c9b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>
              <a:solidFill>
                <a:srgbClr val="44B2E7"/>
              </a:solidFill>
            </a:endParaRPr>
          </a:p>
        </p:txBody>
      </p:sp>
      <p:pic>
        <p:nvPicPr>
          <p:cNvPr id="3" name="QB_7_BD.52_1#3b28b27d5?iti=17&amp;htil=6&amp;vcp=1&amp;vis=1&amp;pid=a846a159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50024" y="1285528"/>
            <a:ext cx="4581144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52_2#3b28b27d5?iti=17&amp;htil=6&amp;vcp=1&amp;vis=1&amp;pid=a846a1597&amp;color=0,0,0&amp;vtp=1&amp;vaab=1&amp;bbb=1"/>
          <p:cNvSpPr/>
          <p:nvPr/>
        </p:nvSpPr>
        <p:spPr>
          <a:xfrm>
            <a:off x="8657971" y="296700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52_3#3b28b27d5?htil=6&amp;sp=1&amp;vcp=1&amp;vis=1&amp;pid=a846a1597&amp;color=0,0,0&amp;vtp=1&amp;vaab=1&amp;bbb=1&amp;hb=1&amp;hs=1"/>
          <p:cNvSpPr/>
          <p:nvPr/>
        </p:nvSpPr>
        <p:spPr>
          <a:xfrm>
            <a:off x="539496" y="1267240"/>
            <a:ext cx="640080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（2024·四川眉山·中考·改编）如图ZB2-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1甲，粗糙程度不变的水平地面上，物体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受到水平向右的拉力，拉力大小随时间的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变化如图ZB2-1乙所示，物体运动速度随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53_1#3b28b27d5.blank?vcp=1&amp;vis=1&amp;pid=a846a1597&amp;color=0,0,0&amp;vpa=4&amp;vtp=1&amp;vaab=1&amp;bbb=1"/>
              <p:cNvSpPr/>
              <p:nvPr/>
            </p:nvSpPr>
            <p:spPr>
              <a:xfrm>
                <a:off x="5806186" y="5163928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53_1#3b28b27d5.blank?vcp=1&amp;vis=1&amp;pid=a846a1597&amp;color=0,0,0&amp;vpa=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6186" y="5163928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85" t="-27" r="14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54_1#3b28b27d5.blank?vcp=1&amp;vis=1&amp;pid=a846a1597&amp;color=0,0,0&amp;vpa=5&amp;vtp=1&amp;vaab=1&amp;bbb=1"/>
              <p:cNvSpPr/>
              <p:nvPr/>
            </p:nvSpPr>
            <p:spPr>
              <a:xfrm>
                <a:off x="7340219" y="5163928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54_1#3b28b27d5.blank?vcp=1&amp;vis=1&amp;pid=a846a1597&amp;color=0,0,0&amp;vpa=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0219" y="5163928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57" t="-27" r="57" b="-71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52_3#3b28b27d5?htil=6&amp;sp=1&amp;vcp=1&amp;vis=1&amp;pid=a846a1597&amp;color=0,0,0&amp;vtp=1&amp;vaab=1&amp;bbb=1&amp;hb=1&amp;hs=1"/>
              <p:cNvSpPr/>
              <p:nvPr/>
            </p:nvSpPr>
            <p:spPr>
              <a:xfrm>
                <a:off x="539496" y="3765976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时间的变化如图ZB2-1丙所示，若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物体所受摩擦力大小为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力的作用下，物体移动了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，拉力的功率为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物体所受的摩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擦力为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拉力的功率为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52_3#3b28b27d5?htil=6&amp;sp=1&amp;vcp=1&amp;vis=1&amp;pid=a846a159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3" t="-17" r="-1275" b="-2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5_1#9a1b22bd5?sp=1&amp;vcp=1&amp;vis=1&amp;pid=a846a1597&amp;color=0,0,0&amp;vtp=1&amp;vaab=1&amp;bt=1&amp;bbb=1&amp;hb=1"/>
              <p:cNvSpPr/>
              <p:nvPr/>
            </p:nvSpPr>
            <p:spPr>
              <a:xfrm>
                <a:off x="539496" y="114017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（2024·四川南充·中考）如图ZB2-2，木板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置于水平地面上，物块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叠放于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上。水平拉力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的速度向右匀速滑动。则拉力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，地面对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55_1#9a1b22bd5?sp=1&amp;vcp=1&amp;vis=1&amp;pid=a846a15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017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56_1#9a1b22bd5.blank?vcp=1&amp;vis=1&amp;pid=a846a1597&amp;color=0,0,0&amp;vpa=6&amp;vtp=1&amp;vaab=1"/>
          <p:cNvSpPr/>
          <p:nvPr/>
        </p:nvSpPr>
        <p:spPr>
          <a:xfrm>
            <a:off x="9144222" y="2405094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endParaRPr lang="en-US" altLang="zh-CN" sz="2800" dirty="0"/>
          </a:p>
        </p:txBody>
      </p:sp>
      <p:sp>
        <p:nvSpPr>
          <p:cNvPr id="4" name="QB_7_AN.58_1#9a1b22bd5.blank?vcp=1&amp;vis=1&amp;pid=a846a1597&amp;color=0,0,0&amp;vpa=7&amp;vtp=1&amp;vaab=1&amp;bbb=1"/>
          <p:cNvSpPr/>
          <p:nvPr/>
        </p:nvSpPr>
        <p:spPr>
          <a:xfrm>
            <a:off x="3281902" y="303183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endParaRPr lang="en-US" altLang="zh-CN" sz="2800" dirty="0"/>
          </a:p>
        </p:txBody>
      </p:sp>
      <p:pic>
        <p:nvPicPr>
          <p:cNvPr id="5" name="QB_7_BD.57_1#9a1b22bd5?iti=18&amp;vcp=1&amp;vis=1&amp;pid=a846a159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8808" y="3761962"/>
            <a:ext cx="3831336" cy="126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7_BD.57_2#9a1b22bd5?iti=18&amp;vcp=1&amp;vis=1&amp;pid=a846a1597&amp;color=0,0,0&amp;vtp=1&amp;vaab=1&amp;bbb=1"/>
          <p:cNvSpPr/>
          <p:nvPr/>
        </p:nvSpPr>
        <p:spPr>
          <a:xfrm>
            <a:off x="5411851" y="5150834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9_1#03e13fa41?vcp=1&amp;vis=1&amp;pid=a846a1597&amp;color=0,0,0&amp;vtp=1&amp;vaab=1&amp;bt=1&amp;bbb=1&amp;hb=1"/>
              <p:cNvSpPr/>
              <p:nvPr/>
            </p:nvSpPr>
            <p:spPr>
              <a:xfrm>
                <a:off x="539496" y="161439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（2024·重庆·中考）为推动成渝双城经济圈建设，重庆金凤隧道主城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区段于2024年4月28日正式通车。隧道全长约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设计最高时速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。（不计车身长度）求：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9_1#03e13fa41?vcp=1&amp;vis=1&amp;pid=a846a15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1439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60_1#7abe58601?vcp=1&amp;vis=1&amp;pid=03e13fa41&amp;color=0,0,0&amp;vtp=1&amp;vaab=1&amp;bbb=1"/>
          <p:cNvSpPr/>
          <p:nvPr/>
        </p:nvSpPr>
        <p:spPr>
          <a:xfrm>
            <a:off x="539496" y="34650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（1）汽车通过隧道至少需要的时间；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61_1#5d75f21e3?vcp=1&amp;vis=1&amp;pid=03e13fa41&amp;color=0,0,0&amp;vtp=1&amp;vaab=1&amp;bbb=1&amp;hb=1"/>
              <p:cNvSpPr/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（2）若一辆功率为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的货车匀速通过该隧道用时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，货车的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牵引力是多大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61_1#5d75f21e3?vcp=1&amp;vis=1&amp;pid=03e13fa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e9abfc6a.fixed?vcp=1&amp;pid=bee9c70a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专项突破二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速度、功和功率的综合计算</a:t>
            </a:r>
            <a:endParaRPr lang="en-US" altLang="zh-CN" sz="4000" dirty="0"/>
          </a:p>
        </p:txBody>
      </p:sp>
      <p:sp>
        <p:nvSpPr>
          <p:cNvPr id="3" name="C_5_BD#ce9abfc6a.fixed?vcp=1&amp;pid=bee9c70a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7abe58601?vcp=1&amp;vis=1&amp;pid=03e13fa41&amp;color=0,0,0&amp;vtp=1&amp;vaab=1&amp;bbb=1"/>
              <p:cNvSpPr/>
              <p:nvPr/>
            </p:nvSpPr>
            <p:spPr>
              <a:xfrm>
                <a:off x="539496" y="1109010"/>
                <a:ext cx="11109960" cy="67437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汽车通过隧道至少需要的时间为</a:t>
                </a:r>
              </a:p>
              <a:p>
                <a:pPr algn="l"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7abe58601?vcp=1&amp;vis=1&amp;pid=03e13fa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9010"/>
                <a:ext cx="11109960" cy="674370"/>
              </a:xfrm>
              <a:prstGeom prst="rect">
                <a:avLst/>
              </a:prstGeom>
              <a:blipFill rotWithShape="1">
                <a:blip r:embed="rId3"/>
                <a:stretch>
                  <a:fillRect l="-3" t="-44" r="3" b="-99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5d75f21e3?vcp=1&amp;vis=1&amp;pid=03e13fa41&amp;color=0,0,0&amp;vtp=1&amp;vaab=1&amp;bbb=1"/>
              <p:cNvSpPr/>
              <p:nvPr/>
            </p:nvSpPr>
            <p:spPr>
              <a:xfrm>
                <a:off x="539496" y="2711115"/>
                <a:ext cx="11109960" cy="3098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货车匀速通过该隧道用时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，则货车的速度为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60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货车的功率为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，得到货车的牵引力为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100×1 000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5d75f21e3?vcp=1&amp;vis=1&amp;pid=03e13fa4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11115"/>
                <a:ext cx="11109960" cy="3098800"/>
              </a:xfrm>
              <a:prstGeom prst="rect">
                <a:avLst/>
              </a:prstGeom>
              <a:blipFill rotWithShape="1">
                <a:blip r:embed="rId4"/>
                <a:stretch>
                  <a:fillRect l="-3" t="-10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6_1#5562f9fd5?iti=19&amp;htil=7&amp;vcp=1&amp;vis=1&amp;pid=a846a159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8857" y="991330"/>
            <a:ext cx="276148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66_2#5562f9fd5?iti=19&amp;htil=7&amp;vcp=1&amp;vis=1&amp;pid=a846a1597&amp;color=0,0,0&amp;vtp=1&amp;vaab=1&amp;bbb=1"/>
          <p:cNvSpPr/>
          <p:nvPr/>
        </p:nvSpPr>
        <p:spPr>
          <a:xfrm>
            <a:off x="9546975" y="3276314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66_3#5562f9fd5?htil=7&amp;sp=1&amp;vcp=1&amp;vis=1&amp;pid=a846a1597&amp;color=0,0,0&amp;vtp=1&amp;vaab=1&amp;bt=1&amp;bbb=1&amp;hb=1&amp;hs=1"/>
              <p:cNvSpPr/>
              <p:nvPr/>
            </p:nvSpPr>
            <p:spPr>
              <a:xfrm>
                <a:off x="539496" y="973042"/>
                <a:ext cx="822045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（2024·四川广安·中考）周末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，小成同学骑自行车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前往离家较近的图书馆研修学习。在某段平直的公路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，其运动的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图像如图ZB2-3所示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。已知小成和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自行车总重力为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，运动时所受阻力大小恒为总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66_3#5562f9fd5?htil=7&amp;sp=1&amp;vcp=1&amp;vis=1&amp;pid=a846a159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3042"/>
                <a:ext cx="822045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7" r="-694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67_1#e587bb66f?htil=7&amp;vcp=1&amp;vis=1&amp;pid=5562f9fd5&amp;color=0,0,0&amp;vtp=1&amp;vaab=1&amp;bbb=1&amp;hs=1"/>
          <p:cNvSpPr/>
          <p:nvPr/>
        </p:nvSpPr>
        <p:spPr>
          <a:xfrm>
            <a:off x="539496" y="410638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（1）求自行车在匀速直线运动时所通过的路程；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68_1#3b9f76ee9?vcp=1&amp;vis=1&amp;pid=5562f9fd5&amp;color=0,0,0&amp;vtp=1&amp;vaab=1&amp;bbb=1&amp;hb=1&amp;hs=1"/>
              <p:cNvSpPr/>
              <p:nvPr/>
            </p:nvSpPr>
            <p:spPr>
              <a:xfrm>
                <a:off x="539496" y="466455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（2）如果自行车在前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内所通过的路程为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，那么自行车在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内克服阻力所做的功为多少？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68_1#3b9f76ee9?vcp=1&amp;vis=1&amp;pid=5562f9fd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64551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69_2#e587bb66f?iti=20&amp;vcp=1&amp;vis=1&amp;pid=5562f9fd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4907" y="1362519"/>
            <a:ext cx="2615184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9_3#e587bb66f?iti=20&amp;vcp=1&amp;vis=1&amp;pid=5562f9fd5&amp;color=0,0,0&amp;vtp=1&amp;vaab=1&amp;bbb=1"/>
          <p:cNvSpPr/>
          <p:nvPr/>
        </p:nvSpPr>
        <p:spPr>
          <a:xfrm>
            <a:off x="9659874" y="3614103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e587bb66f?vcp=1&amp;vis=1&amp;pid=5562f9fd5&amp;color=0,0,0&amp;vtp=1&amp;vaab=1&amp;bbb=1&amp;hb=1"/>
              <p:cNvSpPr/>
              <p:nvPr/>
            </p:nvSpPr>
            <p:spPr>
              <a:xfrm>
                <a:off x="379476" y="436690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由题图可知，自行车从第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开始做匀速直线运动，速度为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所以自行车在匀速直线运动时所通过的路程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endParaRPr lang="en-US" altLang="zh-CN" sz="2800" dirty="0"/>
              </a:p>
              <a:p>
                <a:pPr algn="l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e587bb66f?vcp=1&amp;vis=1&amp;pid=5562f9fd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76" y="436690"/>
                <a:ext cx="11109960" cy="1841119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-9021" b="-4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3b9f76ee9?htil=8&amp;vcp=1&amp;vis=1&amp;pid=5562f9fd5&amp;color=0,0,0&amp;vtp=1&amp;vaab=1&amp;bbb=1&amp;hb=1&amp;hs=1"/>
              <p:cNvSpPr/>
              <p:nvPr/>
            </p:nvSpPr>
            <p:spPr>
              <a:xfrm>
                <a:off x="539496" y="2393378"/>
                <a:ext cx="7379208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由题意知，自行车运动时所受阻力大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小恒为总重力的0.2倍，则自行车在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服阻力所做的功</a:t>
                </a:r>
                <a:r>
                  <a:rPr lang="zh-CN" altLang="en-US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</a:p>
            </p:txBody>
          </p:sp>
        </mc:Choice>
        <mc:Fallback xmlns="">
          <p:sp>
            <p:nvSpPr>
              <p:cNvPr id="6" name="QO_8_AN.1_1#3b9f76ee9?htil=8&amp;vcp=1&amp;vis=1&amp;pid=5562f9fd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93378"/>
                <a:ext cx="7379208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3" r="-418" b="-3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3b9f76ee9?htil=8&amp;vcp=1&amp;vis=1&amp;pid=5562f9fd5&amp;color=0,0,0&amp;vtp=1&amp;vaab=1&amp;bbb=1&amp;hb=1&amp;hs=1"/>
              <p:cNvSpPr/>
              <p:nvPr/>
            </p:nvSpPr>
            <p:spPr>
              <a:xfrm>
                <a:off x="465065" y="4358005"/>
                <a:ext cx="11112011" cy="12188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=0.2×600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=27 600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3b9f76ee9?htil=8&amp;vcp=1&amp;vis=1&amp;pid=5562f9fd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065" y="4358005"/>
                <a:ext cx="11112011" cy="1218819"/>
              </a:xfrm>
              <a:prstGeom prst="rect">
                <a:avLst/>
              </a:prstGeom>
              <a:blipFill rotWithShape="1">
                <a:blip r:embed="rId6"/>
                <a:stretch>
                  <a:fillRect l="-2" r="4" b="-6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14d5fe02?vcp=1&amp;pid=65988c9bc&amp;color=68,178,231&amp;vtp=1&amp;vaab=1&amp;bt=1&amp;bbb=1"/>
          <p:cNvSpPr/>
          <p:nvPr/>
        </p:nvSpPr>
        <p:spPr>
          <a:xfrm>
            <a:off x="539496" y="439103"/>
            <a:ext cx="11109960" cy="60979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73_1#b3f0f209f?sp=1&amp;vcp=1&amp;vis=1&amp;pid=d14d5fe02&amp;color=0,0,0&amp;vtp=1&amp;vaab=1&amp;bbb=1&amp;hb=1"/>
              <p:cNvSpPr/>
              <p:nvPr/>
            </p:nvSpPr>
            <p:spPr>
              <a:xfrm>
                <a:off x="539496" y="1107850"/>
                <a:ext cx="11109960" cy="2903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（2024·四川泸州·中考）图ZB2-4甲为常用坐姿划船训练器械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，其简化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原理如图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ZB2-4乙所示。已知动滑轮质量为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，配重质量为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不计绳重和摩擦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。某次训练过程中，运动员两只手分别从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端同时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施加拉力将配重匀速提起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，每提升一次，配重上升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则下列说法中正确的是(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73_1#b3f0f209f?sp=1&amp;vcp=1&amp;vis=1&amp;pid=d14d5fe0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07850"/>
                <a:ext cx="11109960" cy="2903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1666" b="-19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73_2#b3f0f209f?iti=22&amp;htil=9&amp;vcp=1&amp;vis=1&amp;pid=d14d5fe0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7673" y="4126356"/>
            <a:ext cx="2734056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73_3#b3f0f209f?iti=22&amp;htil=9&amp;vcp=1&amp;vis=1&amp;pid=d14d5fe02&amp;color=0,0,0&amp;vtp=1&amp;vaab=1&amp;bbb=1"/>
          <p:cNvSpPr/>
          <p:nvPr/>
        </p:nvSpPr>
        <p:spPr>
          <a:xfrm>
            <a:off x="9462076" y="6319900"/>
            <a:ext cx="1365250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73_4#b3f0f209f.choices?htil=9&amp;vcp=1&amp;vis=1&amp;pid=d14d5fe02&amp;color=0,0,0&amp;vtp=1&amp;vaab=1&amp;bbb=1"/>
              <p:cNvSpPr/>
              <p:nvPr/>
            </p:nvSpPr>
            <p:spPr>
              <a:xfrm>
                <a:off x="539496" y="4059617"/>
                <a:ext cx="8247888" cy="22983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A.将配重匀速提升过程中，配重的机械能保持不变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.将配重匀速提升过程中，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端绳子的拉力为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.运动员将配重匀速提升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，其做功为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.运动员每分钟提升配重15次，其平均功率为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73_4#b3f0f209f.choices?htil=9&amp;vcp=1&amp;vis=1&amp;pid=d14d5fe0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59617"/>
                <a:ext cx="8247888" cy="2298319"/>
              </a:xfrm>
              <a:prstGeom prst="rect">
                <a:avLst/>
              </a:prstGeom>
              <a:blipFill rotWithShape="1">
                <a:blip r:embed="rId5"/>
                <a:stretch>
                  <a:fillRect l="-5" t="-3" r="3" b="-2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b3f0f209f?iti=23&amp;htil=10&amp;vcp=1&amp;vis=1&amp;pid=d14d5fe0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4290" y="572688"/>
            <a:ext cx="2549428" cy="1923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b3f0f209f?iti=23&amp;htil=10&amp;vcp=1&amp;vis=1&amp;pid=d14d5fe02&amp;color=0,0,0&amp;vtp=1&amp;vaab=1&amp;bbb=1"/>
          <p:cNvSpPr/>
          <p:nvPr/>
        </p:nvSpPr>
        <p:spPr>
          <a:xfrm>
            <a:off x="9636378" y="2622786"/>
            <a:ext cx="1365250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b3f0f209f?htil=10&amp;vcp=1&amp;vis=1&amp;pid=d14d5fe02&amp;color=0,0,0&amp;vtp=1&amp;vaab=1&amp;bt=1&amp;bbb=1&amp;hb=1&amp;hs=1"/>
              <p:cNvSpPr/>
              <p:nvPr/>
            </p:nvSpPr>
            <p:spPr>
              <a:xfrm>
                <a:off x="539496" y="554400"/>
                <a:ext cx="8339328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配重匀速提升过程中，质量不变，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速度不变，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动能不变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，高度变大，重力势能变大，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机械能变大，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A错误；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滑轮组的动滑轮绕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2段绳，不计绳重和摩擦，则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A端绳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子的拉力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b3f0f209f?htil=10&amp;vcp=1&amp;vis=1&amp;pid=d14d5fe0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339328" cy="26618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614" b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b3f0f209f?htil=10&amp;vcp=1&amp;vis=1&amp;pid=d14d5fe02&amp;color=0,0,0&amp;vtp=1&amp;vaab=1&amp;bt=1&amp;bbb=1&amp;hb=1&amp;hs=1"/>
              <p:cNvSpPr/>
              <p:nvPr/>
            </p:nvSpPr>
            <p:spPr>
              <a:xfrm>
                <a:off x="539496" y="3227306"/>
                <a:ext cx="11112011" cy="272929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配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；运动员将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配重匀速提升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，做的功</a:t>
                </a: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×2×0.8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；运动员每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分钟提升配重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，总功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=15×480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，其平均功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7 200 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b3f0f209f?htil=10&amp;vcp=1&amp;vis=1&amp;pid=d14d5fe0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227306"/>
                <a:ext cx="11112011" cy="2729294"/>
              </a:xfrm>
              <a:prstGeom prst="rect">
                <a:avLst/>
              </a:prstGeom>
              <a:blipFill rotWithShape="1">
                <a:blip r:embed="rId5"/>
                <a:stretch>
                  <a:fillRect l="-3" t="-265" r="-222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74_1#b3f0f209f.bracket?vcp=1&amp;vis=1&amp;pid=d14d5fe02&amp;color=0,0,0&amp;vpa=8&amp;vtp=1&amp;vaab=1"/>
          <p:cNvSpPr/>
          <p:nvPr/>
        </p:nvSpPr>
        <p:spPr>
          <a:xfrm>
            <a:off x="1126793" y="5956600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6_1#e8a2165da?iti=24&amp;htil=11&amp;vcp=1&amp;vis=1&amp;pid=d14d5fe0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0751" y="667480"/>
            <a:ext cx="3186498" cy="189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76_2#e8a2165da?iti=24&amp;htil=11&amp;vcp=1&amp;vis=1&amp;pid=d14d5fe02&amp;color=0,0,0&amp;vtp=1&amp;vaab=1&amp;bbb=1"/>
          <p:cNvSpPr/>
          <p:nvPr/>
        </p:nvSpPr>
        <p:spPr>
          <a:xfrm>
            <a:off x="9191375" y="2689384"/>
            <a:ext cx="1365250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图ZB2-5</a:t>
            </a:r>
            <a:endParaRPr lang="en-US" altLang="zh-CN" sz="2800" dirty="0"/>
          </a:p>
        </p:txBody>
      </p:sp>
      <p:sp>
        <p:nvSpPr>
          <p:cNvPr id="4" name="QO_7_BD.76_3#e8a2165da?htil=11&amp;sp=1&amp;vcp=1&amp;vis=1&amp;pid=d14d5fe02&amp;color=0,0,0&amp;vtp=1&amp;vaab=1&amp;bt=1&amp;bbb=1&amp;hb=1&amp;hs=1"/>
          <p:cNvSpPr/>
          <p:nvPr/>
        </p:nvSpPr>
        <p:spPr>
          <a:xfrm>
            <a:off x="539496" y="649192"/>
            <a:ext cx="7552944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（2024·山东枣庄·中考·改编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）在节能减排的今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，油电混合动力汽车（以下称“油电汽车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”）已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走进普通百姓家庭，油电汽车安装了一台内燃机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和一台电机，这台电机既可以充当电动机驱动汽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，又可以充当发电机给蓄电池充电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。该油电汽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77_1#3723bcd5a?vcp=1&amp;vis=1&amp;pid=e8a2165da&amp;color=0,0,0&amp;vtp=1&amp;vaab=1&amp;bbb=1&amp;hb=1&amp;hs=1"/>
              <p:cNvSpPr/>
              <p:nvPr/>
            </p:nvSpPr>
            <p:spPr>
              <a:xfrm>
                <a:off x="540766" y="393303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（1）小明爸爸的体重为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，小明爸爸独自驾驶该油电汽车匀速行驶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，汽车受到的牵引力是多少？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77_1#3723bcd5a?vcp=1&amp;vis=1&amp;pid=e8a2165d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766" y="3933031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76_3#e8a2165da?htil=11&amp;sp=1&amp;vcp=1&amp;vis=1&amp;pid=d14d5fe02&amp;color=0,0,0&amp;vtp=1&amp;vaab=1&amp;bt=1&amp;bbb=1&amp;hb=1&amp;hs=1"/>
              <p:cNvSpPr/>
              <p:nvPr/>
            </p:nvSpPr>
            <p:spPr>
              <a:xfrm>
                <a:off x="537591" y="2828131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车空车质量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，电池容量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，汽车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行驶时所受阻力与汽车总重的比值为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BD.76_3#e8a2165da?htil=11&amp;sp=1&amp;vcp=1&amp;vis=1&amp;pid=d14d5fe0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1" y="2828131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5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78_1#04b040961?vcp=1&amp;vis=1&amp;pid=e8a2165da&amp;color=0,0,0&amp;vtp=1&amp;vaab=1&amp;bbb=1&amp;hb=1&amp;htil=1"/>
              <p:cNvSpPr/>
              <p:nvPr/>
            </p:nvSpPr>
            <p:spPr>
              <a:xfrm>
                <a:off x="539497" y="4970040"/>
                <a:ext cx="7656923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（2）小明爸爸独自驾驶该油电汽车行驶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，其速度随时间变化的图像如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ZB2-5所示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，则该油电汽车在第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时间内牵引力做的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功及功率各是多少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78_1#04b040961?vcp=1&amp;vis=1&amp;pid=e8a2165da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970040"/>
                <a:ext cx="7656923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5" t="-21" r="-43417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9_1#3723bcd5a?iti=25&amp;htil=12&amp;vcp=1&amp;vis=1&amp;pid=e8a2165d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6965" y="581660"/>
            <a:ext cx="3179445" cy="188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79_2#3723bcd5a?iti=25&amp;htil=12&amp;vcp=1&amp;vis=1&amp;pid=e8a2165da&amp;color=0,0,0&amp;vtp=1&amp;vaab=1&amp;bbb=1"/>
          <p:cNvSpPr/>
          <p:nvPr/>
        </p:nvSpPr>
        <p:spPr>
          <a:xfrm>
            <a:off x="9191375" y="2757088"/>
            <a:ext cx="136525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图ZB2-5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723bcd5a?htil=12&amp;vcp=1&amp;vis=1&amp;pid=e8a2165da&amp;color=0,0,0&amp;vtp=1&amp;vaab=1&amp;bbb=1&amp;hb=1&amp;hs=1"/>
              <p:cNvSpPr/>
              <p:nvPr/>
            </p:nvSpPr>
            <p:spPr>
              <a:xfrm>
                <a:off x="490601" y="732073"/>
                <a:ext cx="8197098" cy="126892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zh-CN" altLang="en-US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(1)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小明爸爸和汽车的总重为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人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车</m:t>
                            </m:r>
                          </m:sub>
                        </m:sSub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+1 120 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e>
                    </m:d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由于汽车匀速行驶，牵引力与阻力是一对平衡力，根据题意可知牵引力为</a:t>
                </a:r>
                <a:endParaRPr lang="en-US" altLang="zh-CN" sz="2800" spc="-1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=0.1×1.2×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723bcd5a?htil=12&amp;vcp=1&amp;vis=1&amp;pid=e8a2165d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601" y="732073"/>
                <a:ext cx="8197098" cy="1268921"/>
              </a:xfrm>
              <a:prstGeom prst="rect">
                <a:avLst/>
              </a:prstGeom>
              <a:blipFill rotWithShape="1">
                <a:blip r:embed="rId4"/>
                <a:stretch>
                  <a:fillRect l="-5" t="-44" r="3" b="-192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04b040961?htil=14&amp;vcp=1&amp;vis=1&amp;pid=e8a2165da&amp;color=0,0,0&amp;vtp=1&amp;vaab=1&amp;bt=1&amp;bbb=1&amp;hb=1&amp;hs=1"/>
              <p:cNvSpPr/>
              <p:nvPr/>
            </p:nvSpPr>
            <p:spPr>
              <a:xfrm>
                <a:off x="539750" y="3534410"/>
                <a:ext cx="6629400" cy="18294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由题图可知，油电汽车在第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到第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时间内行驶的路程为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×30×60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汽车牵引力在这段时间内所做的功为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×2.7×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=3.24×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kern="0" spc="-99900" dirty="0">
                        <a:solidFill>
                          <a:srgbClr val="FFFFFF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  <a:sym typeface="+mn-ea"/>
                      </a:rPr>
                      <m:t> 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04b040961?htil=14&amp;vcp=1&amp;vis=1&amp;pid=e8a2165d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534410"/>
                <a:ext cx="6629400" cy="1829435"/>
              </a:xfrm>
              <a:prstGeom prst="rect">
                <a:avLst/>
              </a:prstGeom>
              <a:blipFill rotWithShape="1">
                <a:blip r:embed="rId5"/>
                <a:stretch>
                  <a:fillRect r="-70163" b="-25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04b040961?htil=14&amp;vcp=1&amp;vis=1&amp;pid=e8a2165da&amp;color=0,0,0&amp;vtp=1&amp;vaab=1&amp;bt=1&amp;bbb=1&amp;hb=1&amp;hs=1"/>
              <p:cNvSpPr/>
              <p:nvPr/>
            </p:nvSpPr>
            <p:spPr>
              <a:xfrm>
                <a:off x="539750" y="5281930"/>
                <a:ext cx="11111865" cy="8070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汽车牵引力的功率为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3.24×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7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30×60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04b040961?htil=14&amp;vcp=1&amp;vis=1&amp;pid=e8a2165d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5281930"/>
                <a:ext cx="11111865" cy="8070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ce162983a?vcp=1&amp;pid=ce9abfc6a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通过力和速度计算功率</a:t>
            </a:r>
            <a:endParaRPr lang="en-US" altLang="zh-CN" sz="3200" dirty="0"/>
          </a:p>
        </p:txBody>
      </p:sp>
      <p:sp>
        <p:nvSpPr>
          <p:cNvPr id="3" name="P_7#48a8b2d44?vcp=1&amp;pid=ce162983a&amp;color=0,0,0&amp;vtp=1&amp;vaab=1&amp;bb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方法指津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1.适用范围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（1）匀速直线运动；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（2）题干未提供路程和时间；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（3）其他小题不需要求出功。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48a8b2d44?sp=1&amp;vcp=1&amp;pid=ce162983a&amp;color=0,0,0&amp;vtp=1&amp;vaab=1&amp;bt=1&amp;bbb=1&amp;hb=1"/>
              <p:cNvSpPr/>
              <p:nvPr/>
            </p:nvSpPr>
            <p:spPr>
              <a:xfrm>
                <a:off x="539496" y="2364677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2.推导过程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，得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。即物体在拉力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的作用下，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以速度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沿拉力的方向做匀速直线运动，则拉力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的功率可表示为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48a8b2d44?sp=1&amp;vcp=1&amp;pid=ce162983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64677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1" r="-2254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#48a8b2d44?sp=1&amp;vcp=1&amp;pid=ce162983a&amp;color=0,0,0&amp;vtp=1&amp;vaab=1&amp;bt=1&amp;bb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.注意事项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为推导公式，处理选择题、填空题时可直接使用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；但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处理综合应用题时须写出推导过程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避免失分。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（2）若不能熟练使用推导公式，且题目也未给出路程和时间等相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关条件，则可自己设定一个时间条件，通过速度和时间求出路程，再求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功，最后求功率。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#48a8b2d44?sp=1&amp;vcp=1&amp;pid=ce162983a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111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_1#56db7bbb9?vcp=1&amp;vis=1&amp;pid=ce162983a&amp;color=0,0,0&amp;vtp=1&amp;vaab=1&amp;bt=1&amp;bbb=1&amp;hb=1"/>
              <p:cNvSpPr/>
              <p:nvPr/>
            </p:nvSpPr>
            <p:spPr>
              <a:xfrm>
                <a:off x="539496" y="118160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（2024·四川宜宾·中考）2024年4月19日，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两辆以氢为燃料的汽车，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实现了从北京到上海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500公里长距离运输的首次测试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。选用氢为燃料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是因为氢的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。假设汽车在一段平直公路上以恒定功率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速行驶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，则汽车所受阻力为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_1#56db7bbb9?vcp=1&amp;vis=1&amp;pid=ce162983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160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671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3_1#56db7bbb9.blank?vcp=1&amp;vis=1&amp;pid=ce162983a&amp;color=0,0,0&amp;vpa=1&amp;vtp=1&amp;vaab=1&amp;bbb=1"/>
          <p:cNvSpPr/>
          <p:nvPr/>
        </p:nvSpPr>
        <p:spPr>
          <a:xfrm>
            <a:off x="2327814" y="244652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热值</a:t>
            </a:r>
            <a:endParaRPr lang="en-US" altLang="zh-CN" sz="2800" dirty="0"/>
          </a:p>
        </p:txBody>
      </p:sp>
      <p:sp>
        <p:nvSpPr>
          <p:cNvPr id="4" name="QB_7_AN.4_1#56db7bbb9.blank?vcp=1&amp;vis=1&amp;pid=ce162983a&amp;color=0,0,0&amp;vpa=2&amp;vtp=1&amp;vaab=1&amp;bbb=1"/>
          <p:cNvSpPr/>
          <p:nvPr/>
        </p:nvSpPr>
        <p:spPr>
          <a:xfrm>
            <a:off x="7760239" y="3073273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2500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S.1_1#56db7bbb9?vcp=1&amp;vis=1&amp;pid=ce162983a&amp;color=0,0,0&amp;vtp=1&amp;vaab=1&amp;bbb=1&amp;hb=1"/>
              <p:cNvSpPr/>
              <p:nvPr/>
            </p:nvSpPr>
            <p:spPr>
              <a:xfrm>
                <a:off x="539496" y="3679952"/>
                <a:ext cx="11109960" cy="2001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可得汽车的牵引力为</a:t>
                </a:r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W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，因汽车做匀速直线运动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，故其受到的阻力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与牵引力大小相等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S.1_1#56db7bbb9?vcp=1&amp;vis=1&amp;pid=ce162983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9952"/>
                <a:ext cx="11109960" cy="2001457"/>
              </a:xfrm>
              <a:prstGeom prst="rect">
                <a:avLst/>
              </a:prstGeom>
              <a:blipFill rotWithShape="1">
                <a:blip r:embed="rId4"/>
                <a:stretch>
                  <a:fillRect l="-3" t="-6" r="3" b="-3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_1#0acc928f2?iti=1&amp;htil=1&amp;vcp=1&amp;vis=1&amp;pid=ce162983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7550" y="643731"/>
            <a:ext cx="2798064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_2#0acc928f2?iti=1&amp;htil=1&amp;vcp=1&amp;vis=1&amp;pid=ce162983a&amp;color=0,0,0&amp;vtp=1&amp;vaab=1&amp;bbb=1"/>
          <p:cNvSpPr/>
          <p:nvPr/>
        </p:nvSpPr>
        <p:spPr>
          <a:xfrm>
            <a:off x="9642226" y="2425795"/>
            <a:ext cx="112871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图Z2-1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5_3#0acc928f2?htil=1&amp;sp=1&amp;vcp=1&amp;vis=1&amp;pid=ce162983a&amp;color=0,0,0&amp;vtp=1&amp;vaab=1&amp;bt=1&amp;bbb=1&amp;hb=1&amp;hs=1"/>
              <p:cNvSpPr/>
              <p:nvPr/>
            </p:nvSpPr>
            <p:spPr>
              <a:xfrm>
                <a:off x="539496" y="625443"/>
                <a:ext cx="817473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科技前沿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图Z2-1为我国“玉兔号”月球车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。登月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，在水平地面上进行了测试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，月球车匀速直线行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，若车的质量为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，受到地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面的摩擦阻力为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，网状轮子与地面接触的总面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5_3#0acc928f2?htil=1&amp;sp=1&amp;vcp=1&amp;vis=1&amp;pid=ce162983a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5443"/>
                <a:ext cx="817473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705" b="-2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6_1#e1cddcb04?vcp=1&amp;vis=1&amp;pid=0acc928f2&amp;color=0,0,0&amp;vtp=1&amp;vaab=1&amp;bbb=1&amp;hs=1"/>
          <p:cNvSpPr/>
          <p:nvPr/>
        </p:nvSpPr>
        <p:spPr>
          <a:xfrm>
            <a:off x="539496" y="37587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（1）月球车受到的重力；</a:t>
            </a:r>
            <a:endParaRPr lang="en-US" altLang="zh-CN" sz="2800" dirty="0"/>
          </a:p>
        </p:txBody>
      </p:sp>
      <p:sp>
        <p:nvSpPr>
          <p:cNvPr id="6" name="QO_8_BD.7_1#f74cc8bbc?vcp=1&amp;vis=1&amp;pid=0acc928f2&amp;color=0,0,0&amp;vtp=1&amp;vaab=1&amp;bbb=1&amp;hs=1"/>
          <p:cNvSpPr/>
          <p:nvPr/>
        </p:nvSpPr>
        <p:spPr>
          <a:xfrm>
            <a:off x="539496" y="438223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（2）月球车对水平地面的压强；</a:t>
            </a:r>
            <a:endParaRPr lang="en-US" altLang="zh-CN" sz="2800" dirty="0"/>
          </a:p>
        </p:txBody>
      </p:sp>
      <p:sp>
        <p:nvSpPr>
          <p:cNvPr id="7" name="QO_8_BD.8_1#f0ed6cb1e?vcp=1&amp;vis=1&amp;pid=0acc928f2&amp;color=0,0,0&amp;vtp=1&amp;vaab=1&amp;bbb=1&amp;hs=1"/>
          <p:cNvSpPr/>
          <p:nvPr/>
        </p:nvSpPr>
        <p:spPr>
          <a:xfrm>
            <a:off x="539496" y="500389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（3）月球车在测试过程中的速度大小；</a:t>
            </a:r>
            <a:endParaRPr lang="en-US" altLang="zh-CN" sz="2800" dirty="0"/>
          </a:p>
        </p:txBody>
      </p:sp>
      <p:sp>
        <p:nvSpPr>
          <p:cNvPr id="8" name="QO_8_BD.9_1#41c2ee74f?vcp=1&amp;vis=1&amp;pid=0acc928f2&amp;color=0,0,0&amp;vtp=1&amp;vaab=1&amp;bbb=1&amp;hs=1"/>
          <p:cNvSpPr/>
          <p:nvPr/>
        </p:nvSpPr>
        <p:spPr>
          <a:xfrm>
            <a:off x="539496" y="562556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（4）月球车克服摩擦力做功的功率。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f74cc8bbc?vcp=1&amp;vis=1&amp;pid=0acc928f2&amp;color=0,0,0&amp;vtp=1&amp;vaab=1&amp;bbb=1"/>
              <p:cNvSpPr/>
              <p:nvPr/>
            </p:nvSpPr>
            <p:spPr>
              <a:xfrm>
                <a:off x="1458341" y="1627378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月球车对水平地面的压强为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0.02 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f74cc8bbc?vcp=1&amp;vis=1&amp;pid=0acc928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8341" y="1627378"/>
                <a:ext cx="11109960" cy="1295400"/>
              </a:xfrm>
              <a:prstGeom prst="rect">
                <a:avLst/>
              </a:prstGeom>
              <a:blipFill rotWithShape="1">
                <a:blip r:embed="rId3"/>
                <a:stretch>
                  <a:fillRect l="-3" t="-39" r="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e1cddcb04?vcp=1&amp;vis=1&amp;pid=0acc928f2&amp;color=0,0,0&amp;vtp=1&amp;vaab=1&amp;bbb=1"/>
              <p:cNvSpPr/>
              <p:nvPr/>
            </p:nvSpPr>
            <p:spPr>
              <a:xfrm>
                <a:off x="1399921" y="678338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月球车受到的重力为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e1cddcb04?vcp=1&amp;vis=1&amp;pid=0acc928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9921" y="678338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13" r="3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f0ed6cb1e?vcp=1&amp;vis=1&amp;pid=0acc928f2&amp;color=0,0,0&amp;vtp=1&amp;vaab=1&amp;bbb=1"/>
              <p:cNvSpPr/>
              <p:nvPr/>
            </p:nvSpPr>
            <p:spPr>
              <a:xfrm>
                <a:off x="1517396" y="2872486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月球车在测试过程中的速度为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60×60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f0ed6cb1e?vcp=1&amp;vis=1&amp;pid=0acc928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7396" y="2872486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29" r="3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AN.1_1#41c2ee74f?htil=2&amp;vcp=1&amp;vis=1&amp;pid=0acc928f2&amp;color=0,0,0&amp;vtp=1&amp;vaab=1&amp;bbb=1&amp;hb=1&amp;hs=1"/>
              <p:cNvSpPr/>
              <p:nvPr/>
            </p:nvSpPr>
            <p:spPr>
              <a:xfrm>
                <a:off x="1470025" y="4034155"/>
                <a:ext cx="7278370" cy="181546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对匀速直线运动过程有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AN.1_1#41c2ee74f?htil=2&amp;vcp=1&amp;vis=1&amp;pid=0acc928f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0025" y="4034155"/>
                <a:ext cx="7278370" cy="1815465"/>
              </a:xfrm>
              <a:prstGeom prst="rect">
                <a:avLst/>
              </a:prstGeom>
              <a:blipFill rotWithShape="1">
                <a:blip r:embed="rId6"/>
                <a:stretch>
                  <a:fillRect r="-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QO_7_BD.14_2#f0ed6cb1e?iti=4&amp;vcp=1&amp;vis=1&amp;pid=0acc928f2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7832" y="1062672"/>
            <a:ext cx="3730752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8_AN.1_1#41c2ee74f?htil=2&amp;vcp=1&amp;vis=1&amp;pid=0acc928f2&amp;color=0,0,0&amp;vtp=1&amp;vaab=1&amp;bbb=1&amp;hb=1&amp;hs=1"/>
              <p:cNvSpPr/>
              <p:nvPr/>
            </p:nvSpPr>
            <p:spPr>
              <a:xfrm>
                <a:off x="1434075" y="5393436"/>
                <a:ext cx="11112011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月球车克服摩擦力做功的功率为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O_8_AN.1_1#41c2ee74f?htil=2&amp;vcp=1&amp;vis=1&amp;pid=0acc928f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4075" y="5393436"/>
                <a:ext cx="11112011" cy="1193419"/>
              </a:xfrm>
              <a:prstGeom prst="rect">
                <a:avLst/>
              </a:prstGeom>
              <a:blipFill rotWithShape="1">
                <a:blip r:embed="rId8"/>
                <a:stretch>
                  <a:fillRect l="-2" t="-32" r="4" b="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2188</Words>
  <Application>Microsoft Office PowerPoint</Application>
  <PresentationFormat>宽屏</PresentationFormat>
  <Paragraphs>303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2024-12-11T07:49:00Z</dcterms:created>
  <dcterms:modified xsi:type="dcterms:W3CDTF">2025-07-24T02:19:39Z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5EDEF4E3CA844BDBAB3BACE3ECA16635_12</vt:lpwstr>
  </property>
  <property fmtid="{D5CDD505-2E9C-101B-9397-08002B2CF9AE}" pid="3" name="KSOProductBuildVer">
    <vt:lpwstr>2052-12.1.0.18912</vt:lpwstr>
  </property>
</Properties>
</file>