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7" r:id="rId14"/>
    <p:sldId id="269" r:id="rId15"/>
    <p:sldId id="287" r:id="rId16"/>
    <p:sldId id="270" r:id="rId17"/>
    <p:sldId id="288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4" d="100"/>
          <a:sy n="104" d="100"/>
        </p:scale>
        <p:origin x="7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90216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1270F7-222A-71AA-B200-B7D67F3BA4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981E029-8D0B-56AD-B57A-8557B54BB59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03770C5-AF80-AF38-DA99-A626EE7994B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D7564A-E6DC-CA7F-D585-2D363CB235A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74327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7DB6EE-7922-8C20-2938-64A911985B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6DD8291-13CC-54D9-3B18-5A9EBC0126D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A99A537-1B57-46B4-2302-2EAB5AE0F00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E824DFB-27FA-F28E-97C1-5E9E84A9483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912734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18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1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18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1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907ae656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EFA6C847-BC63-4D52-832B-9D487E883AA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第五章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人体内废物的排出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907ae656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299D77B4-2320-4392-BB0F-32DD9C2C407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5f0d6ad97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71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cd161ef84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99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e1027c91d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6792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2427a8fa0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960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5f0d6ad97&amp;color=RGB(64,64,64)">
            <a:hlinkClick r:id="rId3" action="ppaction://hlinksldjump"/>
          </p:cNvPr>
          <p:cNvSpPr/>
          <p:nvPr/>
        </p:nvSpPr>
        <p:spPr>
          <a:xfrm>
            <a:off x="2660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导图巧记忆</a:t>
            </a:r>
            <a:endParaRPr lang="en-US" sz="1600" dirty="0"/>
          </a:p>
        </p:txBody>
      </p:sp>
      <p:sp>
        <p:nvSpPr>
          <p:cNvPr id="9" name="MasterShapeName?linknodeid=cd161ef84&amp;color=RGB(64,64,64)">
            <a:hlinkClick r:id="rId5" action="ppaction://hlinksldjump"/>
          </p:cNvPr>
          <p:cNvSpPr/>
          <p:nvPr/>
        </p:nvSpPr>
        <p:spPr>
          <a:xfrm>
            <a:off x="454456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知识大集结</a:t>
            </a:r>
            <a:endParaRPr lang="en-US" sz="1600" dirty="0"/>
          </a:p>
        </p:txBody>
      </p:sp>
      <p:sp>
        <p:nvSpPr>
          <p:cNvPr id="10" name="MasterShapeName?linknodeid=e1027c91d&amp;color=RGB(64,64,64)">
            <a:hlinkClick r:id="rId6" action="ppaction://hlinksldjump"/>
          </p:cNvPr>
          <p:cNvSpPr/>
          <p:nvPr/>
        </p:nvSpPr>
        <p:spPr>
          <a:xfrm>
            <a:off x="650138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真题深解读</a:t>
            </a:r>
            <a:endParaRPr lang="en-US" sz="1600" dirty="0"/>
          </a:p>
        </p:txBody>
      </p:sp>
      <p:sp>
        <p:nvSpPr>
          <p:cNvPr id="11" name="MasterShapeName?linknodeid=2427a8fa0&amp;color=RGB(64,64,64)">
            <a:hlinkClick r:id="rId7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备考勤演练</a:t>
            </a:r>
            <a:endParaRPr lang="en-US" sz="16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第五章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人体内废物的排出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biology#pid=672dcac9a9b4d0d6eb9d0aeb#tid=67356af730f8900009196cc1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476CDE6-7452-32B0-D1FF-606BA4984C20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588BC309-D083-4905-9899-53E1B6A06D8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4D175CA4-691B-45AB-BB9D-D5539A19E8E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5f0d6ad97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71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cd161ef84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99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e1027c91d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6792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2427a8fa0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960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5f0d6ad97&amp;color=RGB(64,64,64)">
            <a:hlinkClick r:id="rId3" action="ppaction://hlinksldjump"/>
          </p:cNvPr>
          <p:cNvSpPr/>
          <p:nvPr/>
        </p:nvSpPr>
        <p:spPr>
          <a:xfrm>
            <a:off x="2660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导图巧记忆</a:t>
            </a:r>
            <a:endParaRPr lang="en-US" sz="1600" dirty="0"/>
          </a:p>
        </p:txBody>
      </p:sp>
      <p:sp>
        <p:nvSpPr>
          <p:cNvPr id="9" name="MasterShapeName?linknodeid=cd161ef84&amp;color=RGB(64,64,64)">
            <a:hlinkClick r:id="rId5" action="ppaction://hlinksldjump"/>
          </p:cNvPr>
          <p:cNvSpPr/>
          <p:nvPr/>
        </p:nvSpPr>
        <p:spPr>
          <a:xfrm>
            <a:off x="454456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知识大集结</a:t>
            </a:r>
            <a:endParaRPr lang="en-US" sz="1600" dirty="0"/>
          </a:p>
        </p:txBody>
      </p:sp>
      <p:sp>
        <p:nvSpPr>
          <p:cNvPr id="10" name="MasterShapeName?linknodeid=e1027c91d&amp;color=RGB(64,64,64)">
            <a:hlinkClick r:id="rId6" action="ppaction://hlinksldjump"/>
          </p:cNvPr>
          <p:cNvSpPr/>
          <p:nvPr/>
        </p:nvSpPr>
        <p:spPr>
          <a:xfrm>
            <a:off x="650138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真题深解读</a:t>
            </a:r>
            <a:endParaRPr lang="en-US" sz="1600" dirty="0"/>
          </a:p>
        </p:txBody>
      </p:sp>
      <p:sp>
        <p:nvSpPr>
          <p:cNvPr id="11" name="MasterShapeName?linknodeid=2427a8fa0&amp;color=RGB(64,64,64)">
            <a:hlinkClick r:id="rId7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备考勤演练</a:t>
            </a:r>
            <a:endParaRPr lang="en-US" sz="16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QB_6_BD.38_1#6390cdf41?colgroup=4,6,17&amp;vaa=1&amp;vcp=1&amp;vis=1&amp;pid=46c19b506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9211406"/>
              </p:ext>
            </p:extLst>
          </p:nvPr>
        </p:nvGraphicFramePr>
        <p:xfrm>
          <a:off x="539496" y="1966436"/>
          <a:ext cx="11082528" cy="3629724"/>
        </p:xfrm>
        <a:graphic>
          <a:graphicData uri="http://schemas.openxmlformats.org/drawingml/2006/table">
            <a:tbl>
              <a:tblPr/>
              <a:tblGrid>
                <a:gridCol w="19110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87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5836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常考知识点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90164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肾单位结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构模式图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5400"/>
                        </a:lnSpc>
                      </a:pPr>
                      <a:r>
                        <a:rPr lang="en-US" altLang="zh-CN" sz="142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肾单位由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］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构成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2）③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④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内含有的液体分别是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和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3）③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④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的内壁起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作用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QB_6_BD.38_2#6390cdf41.table_image?tii=2&amp;vaa=1&amp;vcp=1&amp;vis=1&amp;pid=46c19b506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24328" y="2624614"/>
            <a:ext cx="2240280" cy="2852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AN.39_1#6390cdf41.blank?vaa=1&amp;vcp=1&amp;vis=1&amp;pid=46c19b506&amp;color=0,0,0&amp;mp=1&amp;vpa=28&amp;vtp=1&amp;vaab=1&amp;bbb=1"/>
          <p:cNvSpPr/>
          <p:nvPr/>
        </p:nvSpPr>
        <p:spPr>
          <a:xfrm>
            <a:off x="7787663" y="2935351"/>
            <a:ext cx="20367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③、④、⑤</a:t>
            </a:r>
            <a:endParaRPr lang="en-US" altLang="zh-CN" sz="2800" dirty="0"/>
          </a:p>
        </p:txBody>
      </p:sp>
      <p:sp>
        <p:nvSpPr>
          <p:cNvPr id="5" name="QB_6_AN.40_1#6390cdf41.blank?vaa=1&amp;vcp=1&amp;vis=1&amp;pid=46c19b506&amp;color=0,0,0&amp;mp=1&amp;vpa=29&amp;vtp=1&amp;vaab=1&amp;bbb=1"/>
          <p:cNvSpPr/>
          <p:nvPr/>
        </p:nvSpPr>
        <p:spPr>
          <a:xfrm>
            <a:off x="10276863" y="3494151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血液</a:t>
            </a:r>
            <a:endParaRPr lang="en-US" altLang="zh-CN" sz="2800" dirty="0"/>
          </a:p>
        </p:txBody>
      </p:sp>
      <p:sp>
        <p:nvSpPr>
          <p:cNvPr id="6" name="QB_6_AN.41_1#6390cdf41.blank?vaa=1&amp;vcp=1&amp;vis=1&amp;pid=46c19b506&amp;color=0,0,0&amp;mp=1&amp;vpa=30&amp;vtp=1&amp;vaab=1&amp;bbb=1"/>
          <p:cNvSpPr/>
          <p:nvPr/>
        </p:nvSpPr>
        <p:spPr>
          <a:xfrm>
            <a:off x="5476262" y="4052951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原尿</a:t>
            </a:r>
            <a:endParaRPr lang="en-US" altLang="zh-CN" sz="2800" dirty="0"/>
          </a:p>
        </p:txBody>
      </p:sp>
      <p:sp>
        <p:nvSpPr>
          <p:cNvPr id="7" name="QB_6_AN.42_1#6390cdf41.blank?vaa=1&amp;vcp=1&amp;vis=1&amp;pid=46c19b506&amp;color=0,0,0&amp;mp=1&amp;vpa=31&amp;vtp=1&amp;vaab=1&amp;bbb=1"/>
          <p:cNvSpPr/>
          <p:nvPr/>
        </p:nvSpPr>
        <p:spPr>
          <a:xfrm>
            <a:off x="8498863" y="4591685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过滤</a:t>
            </a:r>
            <a:endParaRPr lang="en-US" altLang="zh-CN" sz="2800" dirty="0"/>
          </a:p>
        </p:txBody>
      </p:sp>
      <p:sp>
        <p:nvSpPr>
          <p:cNvPr id="2" name="QB_6_BD.38_1#6390cdf41?colgroup=4,6,17&amp;vaa=1&amp;vcp=1&amp;vis=1&amp;pid=46c19b506&amp;color=0,0,0&amp;mp=1&amp;vtp=1&amp;vaab=1&amp;bt=1&amp;bbb=1">
            <a:extLst>
              <a:ext uri="{FF2B5EF4-FFF2-40B4-BE49-F238E27FC236}">
                <a16:creationId xmlns:a16="http://schemas.microsoft.com/office/drawing/2014/main" id="{A32AF4AF-8A8F-5612-F328-CDDC310C3654}"/>
              </a:ext>
            </a:extLst>
          </p:cNvPr>
          <p:cNvSpPr txBox="1"/>
          <p:nvPr/>
        </p:nvSpPr>
        <p:spPr>
          <a:xfrm>
            <a:off x="10903879" y="125803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e1027c91d.fixed?vcp=1&amp;pid=907ae6567&amp;color=0,0,0&amp;vtp=1&amp;vaab=1&amp;bbb=1"/>
          <p:cNvSpPr/>
          <p:nvPr/>
        </p:nvSpPr>
        <p:spPr>
          <a:xfrm>
            <a:off x="320040" y="2624328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第五章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人体内废物的排出</a:t>
            </a:r>
            <a:endParaRPr lang="en-US" altLang="zh-CN" sz="4000" dirty="0"/>
          </a:p>
        </p:txBody>
      </p:sp>
      <p:sp>
        <p:nvSpPr>
          <p:cNvPr id="3" name="C_4_BD#e1027c91d.fixed?vcp=1&amp;pid=907ae6567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真题深解读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44_1#cfe8cec2c?vaa=1&amp;vcp=1&amp;vis=1&amp;pid=e1027c91d&amp;color=0,0,0&amp;mp=1&amp;vtp=1&amp;vaab=1&amp;bt=1&amp;bbb=1&amp;hb=1"/>
          <p:cNvSpPr/>
          <p:nvPr/>
        </p:nvSpPr>
        <p:spPr>
          <a:xfrm>
            <a:off x="404742" y="1449550"/>
            <a:ext cx="11109960" cy="100790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4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考点1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广西·中考）根据尿常规化验结果，医生初步判断张某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肾脏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可能出现病变。判断的依据是其尿液成分中出现含量异常的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5_AN.1_1#cfe8cec2c.bracket?vaa=1&amp;vcp=1&amp;vis=1&amp;pid=e1027c91d&amp;color=0,0,0&amp;mp=1&amp;vpa=32&amp;vtp=1&amp;vaab=1"/>
          <p:cNvSpPr/>
          <p:nvPr/>
        </p:nvSpPr>
        <p:spPr>
          <a:xfrm>
            <a:off x="9597160" y="1967202"/>
            <a:ext cx="515938" cy="4630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5_BD.44_2#cfe8cec2c.choices?vaa=1&amp;vcp=1&amp;vis=1&amp;pid=e1027c91d&amp;color=0,0,0&amp;vtp=1&amp;vaab=1&amp;bbb=1"/>
          <p:cNvSpPr/>
          <p:nvPr/>
        </p:nvSpPr>
        <p:spPr>
          <a:xfrm>
            <a:off x="404742" y="2501872"/>
            <a:ext cx="11109960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000"/>
              </a:lnSpc>
              <a:tabLst>
                <a:tab pos="2406015" algn="l"/>
                <a:tab pos="5485130" algn="l"/>
                <a:tab pos="82086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.水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B.无机盐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C.尿素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.红细胞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EX.1_1#cfe8cec2c?vaa=1&amp;vcp=1&amp;vis=1&amp;pid=e1027c91d&amp;color=0,0,0&amp;vtp=1&amp;vaab=1&amp;bt=1&amp;bbb=1&amp;hb=1"/>
          <p:cNvSpPr/>
          <p:nvPr/>
        </p:nvSpPr>
        <p:spPr>
          <a:xfrm>
            <a:off x="539496" y="554400"/>
            <a:ext cx="11109960" cy="5674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思路点拨</a:t>
            </a:r>
            <a:endParaRPr lang="en-US" altLang="zh-CN" sz="2800" dirty="0"/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掌握尿的形成过程是解题关键。尿液的形成过程包括过滤和重吸收两个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连续的过程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。血液流经肾小球时，除了血细胞和大分子的蛋白质外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，其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他的如水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、无机盐、尿素、葡萄糖会过滤到肾小囊腔形成原尿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；当原尿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流经肾小管时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，其中的大部分水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、部分无机盐和全部的葡萄糖被重新吸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收回血液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，而剩下的如尿素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、一部分无机盐和水等由肾小管流出形成尿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。根据分析可知，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正常情况下肾小球不能过滤血细胞和大分子蛋白质；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若肾小球病变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，肾小球的通透性增大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，原本不能过滤的血细胞和大分子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蛋白质进入了原尿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，而肾小管又不重吸收血细胞和大分子蛋白质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，因此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尿液中会出现血细胞和大分子蛋白质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。所以，若尿液中有红细胞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，则说</a:t>
            </a:r>
          </a:p>
          <a:p>
            <a:pPr latinLnBrk="1"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明肾脏可能出现病变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47_1#2bcde2dc6?vaa=1&amp;vcp=1&amp;vis=1&amp;pid=e1027c91d&amp;color=0,0,0&amp;mp=1&amp;vtp=1&amp;vaab=1&amp;bt=1&amp;bbb=1&amp;hb=1"/>
          <p:cNvSpPr/>
          <p:nvPr/>
        </p:nvSpPr>
        <p:spPr>
          <a:xfrm>
            <a:off x="539496" y="1580338"/>
            <a:ext cx="11109960" cy="9886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考点2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肾脏是泌尿系统的主要器官。当血液流经肾脏后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，发生的主要变</a:t>
            </a:r>
          </a:p>
          <a:p>
            <a:pPr latinLnBrk="1"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化是(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5_AN.1_1#2bcde2dc6.bracket?vaa=1&amp;vcp=1&amp;vis=1&amp;pid=e1027c91d&amp;color=0,0,0&amp;mp=1&amp;vpa=33&amp;vtp=1&amp;vaab=1"/>
          <p:cNvSpPr/>
          <p:nvPr/>
        </p:nvSpPr>
        <p:spPr>
          <a:xfrm>
            <a:off x="1527714" y="2097990"/>
            <a:ext cx="515938" cy="4630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47_2#2bcde2dc6.choices?vaa=1&amp;vcp=1&amp;vis=1&amp;pid=e1027c91d&amp;color=0,0,0&amp;vtp=1&amp;vaab=1&amp;bbb=1"/>
          <p:cNvSpPr/>
          <p:nvPr/>
        </p:nvSpPr>
        <p:spPr>
          <a:xfrm>
            <a:off x="539496" y="2632660"/>
            <a:ext cx="11109960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000"/>
              </a:lnSpc>
              <a:tabLst>
                <a:tab pos="2672715" algn="l"/>
                <a:tab pos="5307330" algn="l"/>
                <a:tab pos="86531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.尿素减少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B.氧气增加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C.二氧化碳减少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.养料增加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5B3E44-ADC1-3DC8-09CE-9E881A2E7E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5_EX.2_1#2bcde2dc6?vaa=1&amp;vcp=1&amp;vis=1&amp;pid=e1027c91d&amp;color=0,0,0&amp;vtp=1&amp;vaab=1&amp;bbb=1&amp;hb=1">
            <a:extLst>
              <a:ext uri="{FF2B5EF4-FFF2-40B4-BE49-F238E27FC236}">
                <a16:creationId xmlns:a16="http://schemas.microsoft.com/office/drawing/2014/main" id="{2A51B200-95B3-6A31-AE52-4367FE21AD8E}"/>
              </a:ext>
            </a:extLst>
          </p:cNvPr>
          <p:cNvSpPr/>
          <p:nvPr/>
        </p:nvSpPr>
        <p:spPr>
          <a:xfrm>
            <a:off x="539496" y="1372584"/>
            <a:ext cx="11109960" cy="41128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思路点拨</a:t>
            </a:r>
            <a:endParaRPr lang="en-US" altLang="zh-CN" sz="2800" dirty="0"/>
          </a:p>
          <a:p>
            <a:pPr latinLnBrk="1">
              <a:lnSpc>
                <a:spcPts val="4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明确肾脏的功能，了解肾脏是体循环的一个器官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当血液流经肾小球时经过过滤作用，血液中的尿酸、尿素、水、无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机盐和葡萄糖等物质过滤到肾小囊中形成原尿，当经过肾小管的重吸收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作用后，全部葡萄糖、大部分水和部分无机盐，被肾小管重新吸收，回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到肾小管周围毛细血管的血液里，而尿素、尿酸却全部留在了尿液中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另外，这属于体循环，血液流经某器官之后，动脉血变静脉血，氧气减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少，二氧化碳增加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010344325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50_1#1e56afc51?vaa=1&amp;vcp=1&amp;vis=1&amp;pid=e1027c91d&amp;color=0,0,0&amp;mp=1&amp;vtp=1&amp;vaab=1&amp;bt=1&amp;bbb=1&amp;hb=1"/>
          <p:cNvSpPr/>
          <p:nvPr/>
        </p:nvSpPr>
        <p:spPr>
          <a:xfrm>
            <a:off x="539496" y="2187543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考点3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山东滨州·模拟）人体的生命活动会产生许多代谢废物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列生理活动属于排泄的是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5_AN.51_1#1e56afc51.bracket?vaa=1&amp;vcp=1&amp;vis=1&amp;pid=e1027c91d&amp;color=0,0,0&amp;mp=1&amp;vpa=34&amp;vtp=1&amp;vaab=1"/>
          <p:cNvSpPr/>
          <p:nvPr/>
        </p:nvSpPr>
        <p:spPr>
          <a:xfrm>
            <a:off x="4411362" y="292005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50_2#1e56afc51?vaa=1&amp;vcp=1&amp;vis=1&amp;pid=e1027c91d&amp;color=0,0,0&amp;vtp=1&amp;vaab=1&amp;bbb=1"/>
          <p:cNvSpPr/>
          <p:nvPr/>
        </p:nvSpPr>
        <p:spPr>
          <a:xfrm>
            <a:off x="539496" y="346275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①呼气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②排便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③排尿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④排汗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⑤脱发</a:t>
            </a:r>
            <a:endParaRPr lang="en-US" altLang="zh-CN" sz="2800" dirty="0"/>
          </a:p>
        </p:txBody>
      </p:sp>
      <p:sp>
        <p:nvSpPr>
          <p:cNvPr id="5" name="QC_5_BD.50_3#1e56afc51.choices?vaa=1&amp;vcp=1&amp;vis=1&amp;pid=e1027c91d&amp;color=0,0,0&amp;vtp=1&amp;vaab=1&amp;bbb=1"/>
          <p:cNvSpPr/>
          <p:nvPr/>
        </p:nvSpPr>
        <p:spPr>
          <a:xfrm>
            <a:off x="539496" y="40844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B.③④⑤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C.①③④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.①③⑤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6E4517-17E7-0E0A-D914-F8F690711D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5_EX.2_1#1e56afc51?vaa=1&amp;vcp=1&amp;vis=1&amp;pid=e1027c91d&amp;color=0,0,0&amp;vtp=1&amp;vaab=1&amp;bbb=1&amp;hb=1">
            <a:extLst>
              <a:ext uri="{FF2B5EF4-FFF2-40B4-BE49-F238E27FC236}">
                <a16:creationId xmlns:a16="http://schemas.microsoft.com/office/drawing/2014/main" id="{EADB7E0E-F702-5FC1-9199-0B853989BE45}"/>
              </a:ext>
            </a:extLst>
          </p:cNvPr>
          <p:cNvSpPr/>
          <p:nvPr/>
        </p:nvSpPr>
        <p:spPr>
          <a:xfrm>
            <a:off x="472119" y="1191929"/>
            <a:ext cx="11109960" cy="41128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思路点拨</a:t>
            </a:r>
            <a:endParaRPr lang="en-US" altLang="zh-CN" sz="2800" dirty="0"/>
          </a:p>
          <a:p>
            <a:pPr latinLnBrk="1">
              <a:lnSpc>
                <a:spcPts val="4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掌握排泄的概念和主要途径，注意区分排泄和排遗。人体细胞代谢活动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产生的废物，如二氧化碳、水、无机盐、尿素等，它们属于代谢终产物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它们排出体外的过程称为排泄。排泄有三条途径：二氧化碳和少量水以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气体的形式由呼吸系统排出；水分、无机盐和尿素以汗液的形式通过皮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肤排出；大部分的水、无机盐和尿素以尿的形式通过泌尿系统排出。体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内的粪便是食物被吸收完营养物质后剩下的食物残渣，体内粪便排出体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外的过程叫排遗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243391304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2427a8fa0.fixed?vcp=1&amp;pid=907ae6567&amp;color=0,0,0&amp;vtp=1&amp;vaab=1&amp;bbb=1"/>
          <p:cNvSpPr/>
          <p:nvPr/>
        </p:nvSpPr>
        <p:spPr>
          <a:xfrm>
            <a:off x="320040" y="2624328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第五章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人体内废物的排出</a:t>
            </a:r>
            <a:endParaRPr lang="en-US" altLang="zh-CN" sz="4000" dirty="0"/>
          </a:p>
        </p:txBody>
      </p:sp>
      <p:sp>
        <p:nvSpPr>
          <p:cNvPr id="3" name="C_4_BD#2427a8fa0.fixed?vcp=1&amp;pid=907ae6567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备考勤演练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38cce978e?vcp=1&amp;pid=2427a8fa0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题库训练</a:t>
            </a:r>
            <a:endParaRPr lang="en-US" altLang="zh-CN" sz="3200" dirty="0"/>
          </a:p>
        </p:txBody>
      </p:sp>
      <p:sp>
        <p:nvSpPr>
          <p:cNvPr id="3" name="QC_6_BD.52_1#a5a3d30cc?sp=1&amp;vaa=1&amp;vcp=1&amp;vis=1&amp;pid=38cce978e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大量食用红色火龙果后会引起尿液变色，不要慌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，因为这是火龙果中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的甜菜红素进入了尿液导致的。甜菜红素排出人体时依次经过的结构是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1_1#a5a3d30cc.bracket?vaa=1&amp;vcp=1&amp;vis=1&amp;pid=38cce978e&amp;color=0,0,0&amp;vpa=35&amp;vtp=1&amp;vaab=1"/>
          <p:cNvSpPr/>
          <p:nvPr/>
        </p:nvSpPr>
        <p:spPr>
          <a:xfrm>
            <a:off x="816515" y="254930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6_BD.52_2#a5a3d30cc?vaa=1&amp;vcp=1&amp;vis=1&amp;pid=38cce978e&amp;color=0,0,0&amp;vtp=1&amp;vaab=1&amp;bbb=1"/>
          <p:cNvSpPr/>
          <p:nvPr/>
        </p:nvSpPr>
        <p:spPr>
          <a:xfrm>
            <a:off x="539496" y="318355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①膀胱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②肾脏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③尿道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④输尿管</a:t>
            </a:r>
            <a:endParaRPr lang="en-US" altLang="zh-CN" sz="2800" dirty="0"/>
          </a:p>
        </p:txBody>
      </p:sp>
      <p:sp>
        <p:nvSpPr>
          <p:cNvPr id="6" name="QC_6_BD.52_3#a5a3d30cc.choices?vaa=1&amp;vcp=1&amp;vis=1&amp;pid=38cce978e&amp;color=0,0,0&amp;vtp=1&amp;vaab=1&amp;bbb=1"/>
          <p:cNvSpPr/>
          <p:nvPr/>
        </p:nvSpPr>
        <p:spPr>
          <a:xfrm>
            <a:off x="539496" y="380521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.①②③④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B.②④①③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C.②①④③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.②④③①</a:t>
            </a:r>
            <a:endParaRPr lang="en-US" altLang="zh-CN" sz="2800" dirty="0"/>
          </a:p>
        </p:txBody>
      </p:sp>
      <p:sp>
        <p:nvSpPr>
          <p:cNvPr id="7" name="QC_6_BD.54_1#f233acd43?vaa=1&amp;vcp=1&amp;vis=1&amp;pid=38cce978e&amp;color=0,0,0&amp;vtp=1&amp;vaab=1&amp;bbb=1&amp;hb=1"/>
          <p:cNvSpPr/>
          <p:nvPr/>
        </p:nvSpPr>
        <p:spPr>
          <a:xfrm>
            <a:off x="539496" y="443469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肾单位是人体肾脏形成尿液的基本单位。在肾单位的结构中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，既属于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泌尿系统又属于循环系统的结构是(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8" name="QC_6_AN.55_1#f233acd43.bracket?vaa=1&amp;vcp=1&amp;vis=1&amp;pid=38cce978e&amp;color=0,0,0&amp;vpa=36&amp;vtp=1&amp;vaab=1"/>
          <p:cNvSpPr/>
          <p:nvPr/>
        </p:nvSpPr>
        <p:spPr>
          <a:xfrm>
            <a:off x="6150515" y="5069059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9" name="QC_6_BD.54_2#f233acd43.choices?vaa=1&amp;vcp=1&amp;vis=1&amp;pid=38cce978e&amp;color=0,0,0&amp;vtp=1&amp;vaab=1&amp;bbb=1"/>
          <p:cNvSpPr/>
          <p:nvPr/>
        </p:nvSpPr>
        <p:spPr>
          <a:xfrm>
            <a:off x="539496" y="570386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.肾小球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B.肾小囊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C.肾小管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.输尿管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8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3757485e8.fixed?vcp=1&amp;pid=1ecd7ee21&amp;color=0,170,129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00AA81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复习讲练</a:t>
            </a:r>
            <a:endParaRPr lang="en-US" altLang="zh-CN" sz="5000" dirty="0"/>
          </a:p>
        </p:txBody>
      </p:sp>
      <p:sp>
        <p:nvSpPr>
          <p:cNvPr id="3" name="C_2#3757485e8.fixed?vcp=1&amp;pid=1ecd7ee21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中考基础过关</a:t>
            </a:r>
            <a:endParaRPr lang="en-US" altLang="zh-CN" sz="4800" dirty="0"/>
          </a:p>
        </p:txBody>
      </p:sp>
      <p:sp>
        <p:nvSpPr>
          <p:cNvPr id="4" name="C_2#3757485e8.fixed?vcp=1&amp;pid=1ecd7ee21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第四单元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生物圈中的人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56_1#3bf3a2a57?vaa=1&amp;vcp=1&amp;vis=1&amp;pid=38cce978e&amp;color=0,0,0&amp;vtp=1&amp;vaab=1&amp;bt=1&amp;bbb=1"/>
          <p:cNvSpPr/>
          <p:nvPr/>
        </p:nvSpPr>
        <p:spPr>
          <a:xfrm>
            <a:off x="539496" y="120726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人体尿液的形成是连续的，排出却是间歇的，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原因是(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3bf3a2a57.bracket?vaa=1&amp;vcp=1&amp;vis=1&amp;pid=38cce978e&amp;color=0,0,0&amp;vpa=37&amp;vtp=1&amp;vaab=1"/>
          <p:cNvSpPr/>
          <p:nvPr/>
        </p:nvSpPr>
        <p:spPr>
          <a:xfrm>
            <a:off x="9262014" y="119392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56_2#3bf3a2a57.choices?vaa=1&amp;vcp=1&amp;vis=1&amp;pid=38cce978e&amp;color=0,0,0&amp;vtp=1&amp;vaab=1&amp;bbb=1"/>
          <p:cNvSpPr/>
          <p:nvPr/>
        </p:nvSpPr>
        <p:spPr>
          <a:xfrm>
            <a:off x="539496" y="183953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.肾盂能汇集尿液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.输尿管能输送尿液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C.膀胱能暂时贮存尿液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.尿道能形成尿液</a:t>
            </a:r>
            <a:endParaRPr lang="en-US" altLang="zh-CN" sz="2800" dirty="0"/>
          </a:p>
        </p:txBody>
      </p:sp>
      <p:sp>
        <p:nvSpPr>
          <p:cNvPr id="5" name="QC_6_BD.58_1#3176d0fef?vaa=1&amp;vcp=1&amp;vis=1&amp;pid=38cce978e&amp;color=0,0,0&amp;vtp=1&amp;vaab=1&amp;bbb=1&amp;hb=1"/>
          <p:cNvSpPr/>
          <p:nvPr/>
        </p:nvSpPr>
        <p:spPr>
          <a:xfrm>
            <a:off x="539496" y="311651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人体每天形成的原尿大约有180升，但排出的尿液只有约1.5升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，这是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因为(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59_1#3176d0fef.bracket?vaa=1&amp;vcp=1&amp;vis=1&amp;pid=38cce978e&amp;color=0,0,0&amp;vpa=38&amp;vtp=1&amp;vaab=1"/>
          <p:cNvSpPr/>
          <p:nvPr/>
        </p:nvSpPr>
        <p:spPr>
          <a:xfrm>
            <a:off x="1527714" y="375088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58_2#3176d0fef.choices?vaa=1&amp;vcp=1&amp;vis=1&amp;pid=38cce978e&amp;color=0,0,0&amp;vtp=1&amp;vaab=1&amp;bbb=1"/>
          <p:cNvSpPr/>
          <p:nvPr/>
        </p:nvSpPr>
        <p:spPr>
          <a:xfrm>
            <a:off x="539496" y="439350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.经皮肤排出了汗液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.肾小管的重吸收作用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C.膀胱有储尿的功能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.肾小球的过滤作用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99c0bf3b?vcp=1&amp;pid=2427a8fa0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能力提升</a:t>
            </a:r>
            <a:endParaRPr lang="en-US" altLang="zh-CN" sz="3200" dirty="0"/>
          </a:p>
        </p:txBody>
      </p:sp>
      <p:pic>
        <p:nvPicPr>
          <p:cNvPr id="3" name="QC_6_BD.60_1#f3d8294a5?htil=1&amp;vaa=1&amp;vcp=1&amp;vis=1&amp;pid=f99c0bf3b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04305" y="1254540"/>
            <a:ext cx="3491691" cy="1821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6_BD.60_2#f3d8294a5?htil=1&amp;sp=1&amp;vaa=1&amp;vcp=1&amp;vis=1&amp;pid=f99c0bf3b&amp;color=0,0,0&amp;vtp=1&amp;vaab=1&amp;bbb=1&amp;hb=1&amp;hs=1"/>
          <p:cNvSpPr/>
          <p:nvPr/>
        </p:nvSpPr>
        <p:spPr>
          <a:xfrm>
            <a:off x="539496" y="1267240"/>
            <a:ext cx="6345936" cy="1886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（山东聊城·模拟）下图表示健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康人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肾单位某些结构内葡萄糖浓度变化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情况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据图判断Ⅰ和Ⅱ分别是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6" name="QC_6_BD.60_3#f3d8294a5.choices?vaa=1&amp;vcp=1&amp;vis=1&amp;pid=f99c0bf3b&amp;color=0,0,0&amp;vtp=1&amp;vaab=1&amp;bbb=1&amp;hs=1"/>
          <p:cNvSpPr/>
          <p:nvPr/>
        </p:nvSpPr>
        <p:spPr>
          <a:xfrm>
            <a:off x="539496" y="31874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A.肾小球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、肾小囊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.肾小囊、肾小管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.肾小管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、肾小管周围的毛细血管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.入球小动脉、出球小动脉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6_AS.1_1#f3d8294a5?htil=2&amp;vaa=1&amp;vcp=1&amp;vis=1&amp;pid=f99c0bf3b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78624" y="1237996"/>
            <a:ext cx="4352544" cy="2276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6_AS.1_1#f3d8294a5?htil=2&amp;vaa=1&amp;vcp=1&amp;vis=1&amp;pid=f99c0bf3b&amp;color=0,0,0&amp;vtp=1&amp;vaab=1&amp;bt=1&amp;bbb=1&amp;hb=1&amp;hs=1"/>
          <p:cNvSpPr/>
          <p:nvPr/>
        </p:nvSpPr>
        <p:spPr>
          <a:xfrm>
            <a:off x="539496" y="1219708"/>
            <a:ext cx="662940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血浆通过肾小球的过滤作用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除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了血细胞和大分子的蛋白质外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一部分水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无机盐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尿素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葡萄糖会过滤到肾小囊腔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形成原尿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原尿流经肾小管时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其中大部</a:t>
            </a:r>
            <a:endParaRPr lang="en-US" altLang="zh-CN" sz="2800" dirty="0"/>
          </a:p>
        </p:txBody>
      </p:sp>
      <p:sp>
        <p:nvSpPr>
          <p:cNvPr id="4" name="QC_6_AS.1_1#f3d8294a5?htil=2&amp;vaa=1&amp;vcp=1&amp;vis=1&amp;pid=f99c0bf3b&amp;color=0,0,0&amp;vtp=1&amp;vaab=1&amp;bt=1&amp;bbb=1&amp;hb=1&amp;hs=1">
            <a:extLst>
              <a:ext uri="{FF2B5EF4-FFF2-40B4-BE49-F238E27FC236}">
                <a16:creationId xmlns:a16="http://schemas.microsoft.com/office/drawing/2014/main" id="{736B6592-5EE0-AF63-8D06-7073B54FC500}"/>
              </a:ext>
            </a:extLst>
          </p:cNvPr>
          <p:cNvSpPr/>
          <p:nvPr/>
        </p:nvSpPr>
        <p:spPr>
          <a:xfrm>
            <a:off x="539994" y="3791140"/>
            <a:ext cx="11112011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分水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部分无机盐和全部的葡萄糖被重新吸收回血液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而剩下的如尿素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一部分无机盐和水等由肾小管流出形成尿液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结合曲线图可知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葡萄糖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处是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0.1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/100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毫升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而到了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Ⅱ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处则变为零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C_6_AN.61_1#f3d8294a5.bracket?vaa=1&amp;vcp=1&amp;vis=1&amp;pid=f99c0bf3b&amp;color=0,0,0&amp;vpa=39&amp;vtp=1&amp;vaab=1">
            <a:extLst>
              <a:ext uri="{FF2B5EF4-FFF2-40B4-BE49-F238E27FC236}">
                <a16:creationId xmlns:a16="http://schemas.microsoft.com/office/drawing/2014/main" id="{76412076-66CD-E4BC-4ADB-FEA10C23AA6E}"/>
              </a:ext>
            </a:extLst>
          </p:cNvPr>
          <p:cNvSpPr/>
          <p:nvPr/>
        </p:nvSpPr>
        <p:spPr>
          <a:xfrm>
            <a:off x="7616131" y="5072380"/>
            <a:ext cx="133256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63_1#76ec19cd0?vaa=1&amp;vcp=1&amp;vis=1&amp;pid=f99c0bf3b&amp;color=0,0,0&amp;vtp=1&amp;vaab=1&amp;bt=1&amp;bbb=1"/>
          <p:cNvSpPr/>
          <p:nvPr/>
        </p:nvSpPr>
        <p:spPr>
          <a:xfrm>
            <a:off x="539496" y="152485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下列有关排尿的叙述，错误的是(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65_1#76ec19cd0.bracket?vaa=1&amp;vcp=1&amp;vis=1&amp;pid=f99c0bf3b&amp;color=0,0,0&amp;vpa=40&amp;vtp=1&amp;vaab=1"/>
          <p:cNvSpPr/>
          <p:nvPr/>
        </p:nvSpPr>
        <p:spPr>
          <a:xfrm>
            <a:off x="6094476" y="154111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63_2#76ec19cd0.choices?vaa=1&amp;vcp=1&amp;vis=1&amp;pid=f99c0bf3b&amp;color=0,0,0&amp;vtp=1&amp;vaab=1&amp;bbb=1"/>
          <p:cNvSpPr/>
          <p:nvPr/>
        </p:nvSpPr>
        <p:spPr>
          <a:xfrm>
            <a:off x="539496" y="2157126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A.排尿可以排出废物，调节人体内水和无机盐的平衡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.某人的尿液中出现了蛋白质，是肾小球病变导致的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.某人尿液中有葡萄糖，不一定是糖尿病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.如果尿液中溶解的某些物质在肾脏内部形成沉淀，就有可能形成肾结石</a:t>
            </a:r>
            <a:endParaRPr lang="en-US" altLang="zh-CN" sz="2800" spc="-100" dirty="0"/>
          </a:p>
        </p:txBody>
      </p:sp>
      <p:sp>
        <p:nvSpPr>
          <p:cNvPr id="5" name="QC_6_AS.1_1#76ec19cd0?vaa=1&amp;vcp=1&amp;vis=1&amp;pid=f99c0bf3b&amp;color=0,0,0&amp;vtp=1&amp;vaab=1&amp;bbb=1"/>
          <p:cNvSpPr/>
          <p:nvPr/>
        </p:nvSpPr>
        <p:spPr>
          <a:xfrm>
            <a:off x="539496" y="471471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肾小球病变会出现蛋白尿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ca0c94ad2?vcp=1&amp;pid=2427a8fa0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拓展延伸</a:t>
            </a:r>
            <a:endParaRPr lang="en-US" altLang="zh-CN" sz="3200" dirty="0"/>
          </a:p>
        </p:txBody>
      </p:sp>
      <p:sp>
        <p:nvSpPr>
          <p:cNvPr id="3" name="QO_6_BD.66_1#42bd7716a?sp=1&amp;vaa=1&amp;vcp=1&amp;vis=1&amp;pid=ca0c94ad2&amp;color=0,0,0&amp;vtp=1&amp;vaab=1&amp;bbb=1&amp;hb=1"/>
          <p:cNvSpPr/>
          <p:nvPr/>
        </p:nvSpPr>
        <p:spPr>
          <a:xfrm>
            <a:off x="539496" y="1200576"/>
            <a:ext cx="11109960" cy="18395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2024年3月14日是第十九个“世界肾脏日”，主题是“全民肾脏健康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：推</a:t>
            </a:r>
          </a:p>
          <a:p>
            <a:pPr latinLnBrk="1"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进公平的医疗服务和优化的药物治疗实践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”。众所周知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，肾脏是人体的</a:t>
            </a:r>
          </a:p>
          <a:p>
            <a:pPr latinLnBrk="1"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毒素清理器官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，肾脏是如何完成这项工作的呢？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同学们在老师的带领下，</a:t>
            </a:r>
          </a:p>
          <a:p>
            <a:pPr latinLnBrk="1">
              <a:lnSpc>
                <a:spcPts val="3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开展了一项有趣的活动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——制作肾单位模型，来探究肾脏工作的奥秘。</a:t>
            </a:r>
            <a:endParaRPr lang="en-US" altLang="zh-CN" sz="2800" dirty="0"/>
          </a:p>
        </p:txBody>
      </p:sp>
      <p:pic>
        <p:nvPicPr>
          <p:cNvPr id="4" name="QO_6_BD.66_3#42bd7716a?htil=1&amp;vaa=1&amp;vcp=1&amp;vis=1&amp;pid=ca0c94ad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30552" y="3183300"/>
            <a:ext cx="2377440" cy="251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O_6_BD.66_4#42bd7716a?htil=1&amp;vaa=1&amp;vcp=1&amp;vis=1&amp;pid=ca0c94ad2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40296" y="3174156"/>
            <a:ext cx="3858768" cy="2523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66_5#42bd7716a?vaa=1&amp;vcp=1&amp;vis=1&amp;pid=ca0c94ad2&amp;color=0,0,0&amp;vtp=1&amp;vaab=1&amp;bt=1&amp;bbb=1"/>
          <p:cNvSpPr/>
          <p:nvPr/>
        </p:nvSpPr>
        <p:spPr>
          <a:xfrm>
            <a:off x="539496" y="7438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【任务一】绘制肾单位的结构模式图</a:t>
            </a:r>
            <a:endParaRPr lang="en-US" altLang="zh-CN" sz="2800" dirty="0"/>
          </a:p>
        </p:txBody>
      </p:sp>
      <p:pic>
        <p:nvPicPr>
          <p:cNvPr id="3" name="QO_6_BD.66_7#42bd7716a?htil=1&amp;vaa=1&amp;vcp=1&amp;vis=1&amp;pid=ca0c94ad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66544" y="1484852"/>
            <a:ext cx="2496312" cy="2633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QO_6_BD.66_8#42bd7716a?htil=1&amp;vaa=1&amp;vcp=1&amp;vis=1&amp;pid=ca0c94ad2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21424" y="1429988"/>
            <a:ext cx="4105656" cy="2688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6_BD.66_9#42bd7716a?vaa=1&amp;vcp=1&amp;vis=1&amp;pid=ca0c94ad2&amp;color=0,0,0&amp;vtp=1&amp;vaab=1&amp;bbb=1&amp;hb=1"/>
          <p:cNvSpPr/>
          <p:nvPr/>
        </p:nvSpPr>
        <p:spPr>
          <a:xfrm>
            <a:off x="539496" y="424938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小红学习了肾单位的结构和尿液的形成过程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，绘制了如图一所示的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肾单位结构模式图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。回答下列问题：</a:t>
            </a:r>
            <a:endParaRPr lang="en-US" altLang="zh-CN" sz="2800" dirty="0"/>
          </a:p>
        </p:txBody>
      </p:sp>
      <p:sp>
        <p:nvSpPr>
          <p:cNvPr id="6" name="QB_7_BD.67_1#a8b840873?vaa=1&amp;vcp=1&amp;vis=1&amp;pid=42bd7716a&amp;color=0,0,0&amp;vtp=1&amp;vaab=1&amp;bbb=1"/>
          <p:cNvSpPr/>
          <p:nvPr/>
        </p:nvSpPr>
        <p:spPr>
          <a:xfrm>
            <a:off x="539496" y="552815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）图一中组成肾单位的是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填图中序号）。</a:t>
            </a:r>
            <a:endParaRPr lang="en-US" altLang="zh-CN" sz="2800" dirty="0"/>
          </a:p>
        </p:txBody>
      </p:sp>
      <p:sp>
        <p:nvSpPr>
          <p:cNvPr id="7" name="QB_7_AN.68_1#a8b840873.blank?vaa=1&amp;vcp=1&amp;vis=1&amp;pid=42bd7716a&amp;color=0,0,0&amp;vpa=41&amp;vtp=1&amp;vaab=1&amp;bbb=1"/>
          <p:cNvSpPr/>
          <p:nvPr/>
        </p:nvSpPr>
        <p:spPr>
          <a:xfrm>
            <a:off x="4994815" y="5476716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③④⑤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69_1#e26662323?vaa=1&amp;vcp=1&amp;vis=1&amp;pid=42bd7716a&amp;color=0,0,0&amp;vtp=1&amp;vaab=1&amp;bt=1&amp;bbb=1&amp;hb=1"/>
          <p:cNvSpPr/>
          <p:nvPr/>
        </p:nvSpPr>
        <p:spPr>
          <a:xfrm>
            <a:off x="539496" y="85572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（2）当血液流经③时，除血细胞和大分子的蛋白质以外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，其他成分都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可以进入④中形成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（填“原尿”或“尿液”）。</a:t>
            </a:r>
            <a:endParaRPr lang="en-US" altLang="zh-CN" sz="2800" dirty="0"/>
          </a:p>
        </p:txBody>
      </p:sp>
      <p:sp>
        <p:nvSpPr>
          <p:cNvPr id="3" name="QB_7_AN.70_1#e26662323.blank?vaa=1&amp;vcp=1&amp;vis=1&amp;pid=42bd7716a&amp;color=0,0,0&amp;vpa=42&amp;vtp=1&amp;vaab=1&amp;bbb=1"/>
          <p:cNvSpPr/>
          <p:nvPr/>
        </p:nvSpPr>
        <p:spPr>
          <a:xfrm>
            <a:off x="3394615" y="1451991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原尿</a:t>
            </a:r>
            <a:endParaRPr lang="en-US" altLang="zh-CN" sz="2800" dirty="0"/>
          </a:p>
        </p:txBody>
      </p:sp>
      <p:pic>
        <p:nvPicPr>
          <p:cNvPr id="4" name="QO_6_BD.69_3#e26662323?htil=1&amp;vaa=1&amp;vcp=1&amp;vis=1&amp;pid=42bd7716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2456" y="2329815"/>
            <a:ext cx="3465576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O_6_BD.69_4#e26662323?htil=1&amp;vaa=1&amp;vcp=1&amp;vis=1&amp;pid=42bd7716a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60720" y="2192655"/>
            <a:ext cx="5769864" cy="3803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e88564faa?vcp=1&amp;vis=1&amp;pid=42bd7716a&amp;color=0,0,0&amp;vtp=1&amp;vaab=1&amp;bt=1&amp;bbb=1&amp;hb=1"/>
          <p:cNvSpPr/>
          <p:nvPr/>
        </p:nvSpPr>
        <p:spPr>
          <a:xfrm>
            <a:off x="539496" y="55440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【任务二】制作肾单位模型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同学们利用漏斗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、透明塑料管、注射器、大号塑料颗粒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、小号塑料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颗粒等材料制作了肾单位模型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，如图二所示，据此回答下列问题：</a:t>
            </a:r>
            <a:endParaRPr lang="en-US" altLang="zh-CN" sz="2800" dirty="0"/>
          </a:p>
        </p:txBody>
      </p:sp>
      <p:pic>
        <p:nvPicPr>
          <p:cNvPr id="3" name="QO_6_BD.70_3#e88564faa?htil=1&amp;vaa=1&amp;vcp=1&amp;vis=1&amp;pid=42bd7716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2456" y="2673776"/>
            <a:ext cx="3465576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QO_6_BD.70_4#e88564faa?htil=1&amp;vaa=1&amp;vcp=1&amp;vis=1&amp;pid=42bd7716a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60720" y="2536616"/>
            <a:ext cx="5769864" cy="3803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71_1#076d2a98b?vaa=1&amp;vcp=1&amp;vis=1&amp;pid=42bd7716a&amp;color=0,0,0&amp;vtp=1&amp;vaab=1&amp;bt=1&amp;bbb=1&amp;hb=1"/>
          <p:cNvSpPr/>
          <p:nvPr/>
        </p:nvSpPr>
        <p:spPr>
          <a:xfrm>
            <a:off x="539496" y="85572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（3）大家一致认为此模型设计合理，立体感强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，突出了肾单位的主要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，其中“漏斗”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从上到下依次模拟的是肾小囊、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72_1#076d2a98b.blank?vaa=1&amp;vcp=1&amp;vis=1&amp;pid=42bd7716a&amp;color=0,0,0&amp;vpa=43&amp;vtp=1&amp;vaab=1&amp;bbb=1"/>
          <p:cNvSpPr/>
          <p:nvPr/>
        </p:nvSpPr>
        <p:spPr>
          <a:xfrm>
            <a:off x="8331739" y="1451991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肾小管</a:t>
            </a:r>
            <a:endParaRPr lang="en-US" altLang="zh-CN" sz="2800" dirty="0"/>
          </a:p>
        </p:txBody>
      </p:sp>
      <p:pic>
        <p:nvPicPr>
          <p:cNvPr id="4" name="QO_6_BD.71_3#076d2a98b?htil=1&amp;vaa=1&amp;vcp=1&amp;vis=1&amp;pid=42bd7716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2456" y="2329815"/>
            <a:ext cx="3465576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O_6_BD.71_4#076d2a98b?htil=1&amp;vaa=1&amp;vcp=1&amp;vis=1&amp;pid=42bd7716a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60720" y="2192655"/>
            <a:ext cx="5769864" cy="3803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73_1#fd5c4b2d8?vaa=1&amp;vcp=1&amp;vis=1&amp;pid=42bd7716a&amp;color=0,0,0&amp;vtp=1&amp;vaab=1&amp;bt=1&amp;bbb=1&amp;hb=1"/>
          <p:cNvSpPr/>
          <p:nvPr/>
        </p:nvSpPr>
        <p:spPr>
          <a:xfrm>
            <a:off x="539496" y="55778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（4）如图二，要使“A部位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”能模拟肾小球的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填“过滤”或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“重吸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”）功能，可用针将“A部位”的“透明塑料管”扎出小孔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，保证只有小号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塑料颗粒可以通过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74_1#fd5c4b2d8.blank?vaa=1&amp;vcp=1&amp;vis=1&amp;pid=42bd7716a&amp;color=0,0,0&amp;vpa=44&amp;vtp=1&amp;vaab=1&amp;bbb=1"/>
          <p:cNvSpPr/>
          <p:nvPr/>
        </p:nvSpPr>
        <p:spPr>
          <a:xfrm>
            <a:off x="7344314" y="52730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过滤</a:t>
            </a:r>
            <a:endParaRPr lang="en-US" altLang="zh-CN" sz="2800" dirty="0"/>
          </a:p>
        </p:txBody>
      </p:sp>
      <p:pic>
        <p:nvPicPr>
          <p:cNvPr id="4" name="QO_6_BD.73_3#fd5c4b2d8?htil=1&amp;vaa=1&amp;vcp=1&amp;vis=1&amp;pid=42bd7716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2456" y="2677160"/>
            <a:ext cx="3465576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O_6_BD.73_4#fd5c4b2d8?htil=1&amp;vaa=1&amp;vcp=1&amp;vis=1&amp;pid=42bd7716a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60720" y="2540000"/>
            <a:ext cx="5769864" cy="3803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5f0d6ad97.fixed?vcp=1&amp;pid=907ae6567&amp;color=0,0,0&amp;vtp=1&amp;vaab=1&amp;bbb=1"/>
          <p:cNvSpPr/>
          <p:nvPr/>
        </p:nvSpPr>
        <p:spPr>
          <a:xfrm>
            <a:off x="320040" y="2624328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第五章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人体内废物的排出</a:t>
            </a:r>
            <a:endParaRPr lang="en-US" altLang="zh-CN" sz="4000" dirty="0"/>
          </a:p>
        </p:txBody>
      </p:sp>
      <p:sp>
        <p:nvSpPr>
          <p:cNvPr id="3" name="C_4_BD#5f0d6ad97.fixed?vcp=1&amp;pid=907ae6567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导图巧记忆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75_1#20341f018?sp=1&amp;vaa=1&amp;vcp=1&amp;vis=1&amp;pid=42bd7716a&amp;color=0,0,0&amp;vtp=1&amp;vaab=1&amp;bt=1&amp;bbb=1&amp;hb=1"/>
          <p:cNvSpPr/>
          <p:nvPr/>
        </p:nvSpPr>
        <p:spPr>
          <a:xfrm>
            <a:off x="539496" y="44595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/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（5）尿液是健康的“晴雨表”，某人的尿液化验表如下，该患者的肾脏</a:t>
            </a:r>
          </a:p>
          <a:p>
            <a:pPr latinLnBrk="1"/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可能发生病变的部位是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graphicFrame>
        <p:nvGraphicFramePr>
          <p:cNvPr id="29" name="QC_7_BD.75_2#20341f018?colgroup=4,11,12,0&amp;vaa=1&amp;vcp=1&amp;vis=1&amp;pid=42bd7716a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9184949"/>
              </p:ext>
            </p:extLst>
          </p:nvPr>
        </p:nvGraphicFramePr>
        <p:xfrm>
          <a:off x="539496" y="1320876"/>
          <a:ext cx="10826496" cy="2560320"/>
        </p:xfrm>
        <a:graphic>
          <a:graphicData uri="http://schemas.openxmlformats.org/drawingml/2006/table">
            <a:tbl>
              <a:tblPr/>
              <a:tblGrid>
                <a:gridCol w="16642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799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823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主要成分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患者尿液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/（克/100毫升）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正常人尿液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/（克/100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毫升）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95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96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蛋白质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0.10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0.00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葡萄糖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0.00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0.00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无机盐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1.20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1.10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尿素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1.70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1.80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3" name="QO_6_BD.75_5#20341f018?htil=1&amp;vaa=1&amp;vcp=1&amp;vis=1&amp;pid=42bd7716a&amp;color=0,0,0&amp;tib=255,255,255&amp;vtp=1&amp;vaab=1" descr="preencoded.png">
            <a:extLst>
              <a:ext uri="{FF2B5EF4-FFF2-40B4-BE49-F238E27FC236}">
                <a16:creationId xmlns:a16="http://schemas.microsoft.com/office/drawing/2014/main" id="{23382C23-5716-BF48-B07A-4A070812902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23860" y="3978401"/>
            <a:ext cx="3483864" cy="2276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QO_6_BD.75_4#20341f018?htil=1&amp;vaa=1&amp;vcp=1&amp;vis=1&amp;pid=42bd7716a&amp;color=0,0,0&amp;tib=255,255,255&amp;vtp=1&amp;vaab=1" descr="preencoded.png">
            <a:extLst>
              <a:ext uri="{FF2B5EF4-FFF2-40B4-BE49-F238E27FC236}">
                <a16:creationId xmlns:a16="http://schemas.microsoft.com/office/drawing/2014/main" id="{1B27497C-8641-E813-3C75-548BC22B8734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56632" y="4019549"/>
            <a:ext cx="2075688" cy="2194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75_6#20341f018.choices?vaa=1&amp;vcp=1&amp;vis=1&amp;pid=42bd7716a&amp;color=0,0,0&amp;vtp=1&amp;vaab=1&amp;bbb=1">
            <a:extLst>
              <a:ext uri="{FF2B5EF4-FFF2-40B4-BE49-F238E27FC236}">
                <a16:creationId xmlns:a16="http://schemas.microsoft.com/office/drawing/2014/main" id="{04977BDA-8B97-1F55-9FAE-A02171B3C00E}"/>
              </a:ext>
            </a:extLst>
          </p:cNvPr>
          <p:cNvSpPr/>
          <p:nvPr/>
        </p:nvSpPr>
        <p:spPr>
          <a:xfrm>
            <a:off x="539496" y="391547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A.肾小球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Times New Roman" pitchFamily="34" charset="-120"/>
              </a:rPr>
              <a:t>    </a:t>
            </a:r>
          </a:p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B.肾小囊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</a:t>
            </a:r>
          </a:p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C.肾小管</a:t>
            </a:r>
            <a:r>
              <a:rPr lang="en-US" altLang="zh-CN" sz="280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Times New Roman" pitchFamily="34" charset="-120"/>
              </a:rPr>
              <a:t>   </a:t>
            </a:r>
          </a:p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D.肾小球、肾小管</a:t>
            </a:r>
            <a:endParaRPr lang="en-US" altLang="zh-CN" sz="2800" dirty="0"/>
          </a:p>
        </p:txBody>
      </p:sp>
      <p:sp>
        <p:nvSpPr>
          <p:cNvPr id="7" name="QB_7_AN.74_1#fd5c4b2d8.blank?vaa=1&amp;vcp=1&amp;vis=1&amp;pid=42bd7716a&amp;color=0,0,0&amp;vpa=44&amp;vtp=1&amp;vaab=1&amp;bbb=1">
            <a:extLst>
              <a:ext uri="{FF2B5EF4-FFF2-40B4-BE49-F238E27FC236}">
                <a16:creationId xmlns:a16="http://schemas.microsoft.com/office/drawing/2014/main" id="{7984A4CB-D1BE-72DD-8122-87F304FEC6EC}"/>
              </a:ext>
            </a:extLst>
          </p:cNvPr>
          <p:cNvSpPr/>
          <p:nvPr/>
        </p:nvSpPr>
        <p:spPr>
          <a:xfrm>
            <a:off x="3840718" y="750081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17e880a38?vcp=1&amp;pid=5f0d6ad97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55648" y="554400"/>
            <a:ext cx="8677656" cy="5751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cd161ef84.fixed?vcp=1&amp;pid=907ae6567&amp;color=0,0,0&amp;vtp=1&amp;vaab=1&amp;bbb=1"/>
          <p:cNvSpPr/>
          <p:nvPr/>
        </p:nvSpPr>
        <p:spPr>
          <a:xfrm>
            <a:off x="320040" y="2624328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第五章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人体内废物的排出</a:t>
            </a:r>
            <a:endParaRPr lang="en-US" altLang="zh-CN" sz="4000" dirty="0"/>
          </a:p>
        </p:txBody>
      </p:sp>
      <p:sp>
        <p:nvSpPr>
          <p:cNvPr id="3" name="C_4_BD#cd161ef84.fixed?vcp=1&amp;pid=907ae6567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知识大集结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a6e2c078?vcp=1&amp;pid=cd161ef84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考点梳理</a:t>
            </a:r>
            <a:endParaRPr lang="en-US" altLang="zh-CN" sz="3200" dirty="0"/>
          </a:p>
        </p:txBody>
      </p:sp>
      <p:sp>
        <p:nvSpPr>
          <p:cNvPr id="3" name="QO_6_BD.1_1#289130616?vaa=1&amp;vcp=1&amp;vis=1&amp;pid=0a6e2c078&amp;color=0,0,0&amp;vtp=1&amp;vaab=1&amp;bbb=1"/>
          <p:cNvSpPr/>
          <p:nvPr/>
        </p:nvSpPr>
        <p:spPr>
          <a:xfrm>
            <a:off x="539496" y="127583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泌尿系统</a:t>
            </a:r>
            <a:endParaRPr lang="en-US" altLang="zh-CN" sz="2800" dirty="0"/>
          </a:p>
        </p:txBody>
      </p:sp>
      <p:sp>
        <p:nvSpPr>
          <p:cNvPr id="4" name="QB_7_BD.2_1#4a0ea2fe2?vaa=1&amp;vcp=1&amp;vis=1&amp;pid=289130616&amp;color=0,0,0&amp;vtp=1&amp;vaab=1&amp;bbb=1&amp;hb=1"/>
          <p:cNvSpPr/>
          <p:nvPr/>
        </p:nvSpPr>
        <p:spPr>
          <a:xfrm>
            <a:off x="539496" y="1908029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组成：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形成尿液的器官）、输尿管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（运输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暂时储存尿液）、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尿道；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是主要的器官，其结构和功能的基本单位叫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，包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括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7_AN.1_1#4a0ea2fe2.blank?vaa=1&amp;vcp=1&amp;vis=1&amp;pid=289130616&amp;color=0,0,0&amp;vpa=1&amp;vtp=1&amp;vaab=1&amp;bbb=1"/>
          <p:cNvSpPr/>
          <p:nvPr/>
        </p:nvSpPr>
        <p:spPr>
          <a:xfrm>
            <a:off x="2505614" y="1877549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肾脏</a:t>
            </a:r>
            <a:endParaRPr lang="en-US" altLang="zh-CN" sz="2800" dirty="0"/>
          </a:p>
        </p:txBody>
      </p:sp>
      <p:sp>
        <p:nvSpPr>
          <p:cNvPr id="6" name="QB_7_AN.2_1#4a0ea2fe2.blank?vaa=1&amp;vcp=1&amp;vis=1&amp;pid=289130616&amp;color=0,0,0&amp;vpa=2&amp;vtp=1&amp;vaab=1&amp;bbb=1"/>
          <p:cNvSpPr/>
          <p:nvPr/>
        </p:nvSpPr>
        <p:spPr>
          <a:xfrm>
            <a:off x="9262014" y="1877549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尿液</a:t>
            </a:r>
            <a:endParaRPr lang="en-US" altLang="zh-CN" sz="2800" dirty="0"/>
          </a:p>
        </p:txBody>
      </p:sp>
      <p:sp>
        <p:nvSpPr>
          <p:cNvPr id="7" name="QB_7_AN.3_1#4a0ea2fe2.blank?vaa=1&amp;vcp=1&amp;vis=1&amp;pid=289130616&amp;color=0,0,0&amp;vpa=3&amp;vtp=1&amp;vaab=1&amp;bbb=1"/>
          <p:cNvSpPr/>
          <p:nvPr/>
        </p:nvSpPr>
        <p:spPr>
          <a:xfrm>
            <a:off x="549815" y="2525249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膀胱</a:t>
            </a:r>
            <a:endParaRPr lang="en-US" altLang="zh-CN" sz="2800" dirty="0"/>
          </a:p>
        </p:txBody>
      </p:sp>
      <p:sp>
        <p:nvSpPr>
          <p:cNvPr id="9" name="QB_7_AN.7_1#4a0ea2fe2.blank?vaa=1&amp;vcp=1&amp;vis=1&amp;pid=289130616&amp;color=0,0,0&amp;vpa=4&amp;vtp=1&amp;vaab=1&amp;bbb=1"/>
          <p:cNvSpPr/>
          <p:nvPr/>
        </p:nvSpPr>
        <p:spPr>
          <a:xfrm>
            <a:off x="1438815" y="3172949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肾脏</a:t>
            </a:r>
            <a:endParaRPr lang="en-US" altLang="zh-CN" sz="2800" dirty="0"/>
          </a:p>
        </p:txBody>
      </p:sp>
      <p:sp>
        <p:nvSpPr>
          <p:cNvPr id="10" name="QB_7_AN.8_1#4a0ea2fe2.blank?vaa=1&amp;vcp=1&amp;vis=1&amp;pid=289130616&amp;color=0,0,0&amp;vpa=5&amp;vtp=1&amp;vaab=1&amp;bbb=1"/>
          <p:cNvSpPr/>
          <p:nvPr/>
        </p:nvSpPr>
        <p:spPr>
          <a:xfrm>
            <a:off x="9262014" y="3172949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肾单位</a:t>
            </a:r>
            <a:endParaRPr lang="en-US" altLang="zh-CN" sz="2800" dirty="0"/>
          </a:p>
        </p:txBody>
      </p:sp>
      <p:sp>
        <p:nvSpPr>
          <p:cNvPr id="11" name="QB_7_AN.9_1#4a0ea2fe2.blank?vaa=1&amp;vcp=1&amp;vis=1&amp;pid=289130616&amp;color=0,0,0&amp;vpa=6&amp;vtp=1&amp;vaab=1&amp;bbb=1"/>
          <p:cNvSpPr/>
          <p:nvPr/>
        </p:nvSpPr>
        <p:spPr>
          <a:xfrm>
            <a:off x="905415" y="3799694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肾小球</a:t>
            </a:r>
            <a:endParaRPr lang="en-US" altLang="zh-CN" sz="2800" dirty="0"/>
          </a:p>
        </p:txBody>
      </p:sp>
      <p:sp>
        <p:nvSpPr>
          <p:cNvPr id="12" name="QB_7_AN.10_1#4a0ea2fe2.blank?vaa=1&amp;vcp=1&amp;vis=1&amp;pid=289130616&amp;color=0,0,0&amp;vpa=7&amp;vtp=1&amp;vaab=1&amp;bbb=1"/>
          <p:cNvSpPr/>
          <p:nvPr/>
        </p:nvSpPr>
        <p:spPr>
          <a:xfrm>
            <a:off x="2683414" y="3799694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肾小囊</a:t>
            </a:r>
            <a:endParaRPr lang="en-US" altLang="zh-CN" sz="2800" dirty="0"/>
          </a:p>
        </p:txBody>
      </p:sp>
      <p:sp>
        <p:nvSpPr>
          <p:cNvPr id="13" name="QB_7_AN.11_1#4a0ea2fe2.blank?vaa=1&amp;vcp=1&amp;vis=1&amp;pid=289130616&amp;color=0,0,0&amp;vpa=8&amp;vtp=1&amp;vaab=1&amp;bbb=1"/>
          <p:cNvSpPr/>
          <p:nvPr/>
        </p:nvSpPr>
        <p:spPr>
          <a:xfrm>
            <a:off x="4461415" y="3799694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肾小管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9" grpId="0" build="p" animBg="1"/>
      <p:bldP spid="10" grpId="0" build="p" animBg="1"/>
      <p:bldP spid="11" grpId="0" build="p" animBg="1"/>
      <p:bldP spid="12" grpId="0" build="p" animBg="1"/>
      <p:bldP spid="13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12_1#86bc0101b?vaa=1&amp;vcp=1&amp;vis=1&amp;pid=0a6e2c078&amp;color=0,0,0&amp;vtp=1&amp;vaab=1&amp;bt=1&amp;bbb=1"/>
          <p:cNvSpPr/>
          <p:nvPr/>
        </p:nvSpPr>
        <p:spPr>
          <a:xfrm>
            <a:off x="539496" y="158391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尿液的形成和排出</a:t>
            </a:r>
            <a:endParaRPr lang="en-US" altLang="zh-CN" sz="2800" dirty="0"/>
          </a:p>
        </p:txBody>
      </p:sp>
      <p:sp>
        <p:nvSpPr>
          <p:cNvPr id="3" name="QO_7_BD.13_1#85bedd136?vaa=1&amp;vcp=1&amp;vis=1&amp;pid=86bc0101b&amp;color=0,0,0&amp;vtp=1&amp;vaab=1&amp;bbb=1"/>
          <p:cNvSpPr/>
          <p:nvPr/>
        </p:nvSpPr>
        <p:spPr>
          <a:xfrm>
            <a:off x="539496" y="220379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（1）尿液的形成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8_BD.14_1#a500f19f7?vaa=1&amp;vcp=1&amp;vis=1&amp;pid=85bedd136&amp;color=0,0,0&amp;vtp=1&amp;vaab=1&amp;bbb=1&amp;hb=1"/>
              <p:cNvSpPr/>
              <p:nvPr/>
            </p:nvSpPr>
            <p:spPr>
              <a:xfrm>
                <a:off x="539496" y="2760186"/>
                <a:ext cx="11109960" cy="24967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①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形成原尿（原尿和血浆相比：原尿中没有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）；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②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</a:t>
                </a:r>
                <a14:m>
                  <m:oMath xmlns:m="http://schemas.openxmlformats.org/officeDocument/2006/math">
                    <m:r>
                      <a:rPr kumimoji="0" lang="en-US" altLang="zh-CN" sz="28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形成尿液（尿液和原尿相比，尿液中没有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）。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血尿、蛋白尿可能是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发生了病变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8_BD.14_1#a500f19f7?vaa=1&amp;vcp=1&amp;vis=1&amp;pid=85bedd136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760186"/>
                <a:ext cx="11109960" cy="2496757"/>
              </a:xfrm>
              <a:prstGeom prst="rect">
                <a:avLst/>
              </a:prstGeom>
              <a:blipFill>
                <a:blip r:embed="rId3"/>
                <a:stretch>
                  <a:fillRect l="-1976" b="-757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8_AN.1_1#a500f19f7.blank?vaa=1&amp;vcp=1&amp;vis=1&amp;pid=85bedd136&amp;color=0,0,0&amp;vpa=9&amp;vtp=1&amp;vaab=1&amp;bbb=1"/>
          <p:cNvSpPr/>
          <p:nvPr/>
        </p:nvSpPr>
        <p:spPr>
          <a:xfrm>
            <a:off x="905415" y="2729706"/>
            <a:ext cx="3103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肾小球的过滤作用</a:t>
            </a:r>
            <a:endParaRPr lang="en-US" altLang="zh-CN" sz="2800" dirty="0"/>
          </a:p>
        </p:txBody>
      </p:sp>
      <p:sp>
        <p:nvSpPr>
          <p:cNvPr id="6" name="QB_8_AN.2_1#a500f19f7.blank?vaa=1&amp;vcp=1&amp;vis=1&amp;pid=85bedd136&amp;color=0,0,0&amp;vpa=10&amp;vtp=1&amp;vaab=1&amp;bbb=1"/>
          <p:cNvSpPr/>
          <p:nvPr/>
        </p:nvSpPr>
        <p:spPr>
          <a:xfrm>
            <a:off x="549815" y="3377406"/>
            <a:ext cx="2392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大分子蛋白质</a:t>
            </a:r>
            <a:endParaRPr lang="en-US" altLang="zh-CN" sz="2800" dirty="0"/>
          </a:p>
        </p:txBody>
      </p:sp>
      <p:sp>
        <p:nvSpPr>
          <p:cNvPr id="8" name="QB_8_AN.18_1#a500f19f7.blank?vaa=1&amp;vcp=1&amp;vis=1&amp;pid=85bedd136&amp;color=0,0,0&amp;vpa=11&amp;vtp=1&amp;vaab=1&amp;bbb=1"/>
          <p:cNvSpPr/>
          <p:nvPr/>
        </p:nvSpPr>
        <p:spPr>
          <a:xfrm>
            <a:off x="905415" y="4025106"/>
            <a:ext cx="3459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肾小管的重吸收作用</a:t>
            </a:r>
            <a:endParaRPr lang="en-US" altLang="zh-CN" sz="2800" dirty="0"/>
          </a:p>
        </p:txBody>
      </p:sp>
      <p:sp>
        <p:nvSpPr>
          <p:cNvPr id="9" name="QB_8_AN.19_1#a500f19f7.blank?vaa=1&amp;vcp=1&amp;vis=1&amp;pid=85bedd136&amp;color=0,0,0&amp;vpa=12&amp;vtp=1&amp;vaab=1&amp;bbb=1"/>
          <p:cNvSpPr/>
          <p:nvPr/>
        </p:nvSpPr>
        <p:spPr>
          <a:xfrm>
            <a:off x="549815" y="4651851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葡萄糖</a:t>
            </a:r>
            <a:endParaRPr lang="en-US" altLang="zh-CN" sz="2800" dirty="0"/>
          </a:p>
        </p:txBody>
      </p:sp>
      <p:sp>
        <p:nvSpPr>
          <p:cNvPr id="10" name="QB_8_AN.20_1#a500f19f7.blank?vaa=1&amp;vcp=1&amp;vis=1&amp;pid=85bedd136&amp;color=0,0,0&amp;vpa=13&amp;vtp=1&amp;vaab=1&amp;bbb=1"/>
          <p:cNvSpPr/>
          <p:nvPr/>
        </p:nvSpPr>
        <p:spPr>
          <a:xfrm>
            <a:off x="5883815" y="4651851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肾小球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8" grpId="0" build="p" animBg="1"/>
      <p:bldP spid="9" grpId="0" build="p" animBg="1"/>
      <p:bldP spid="10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21_1#4ebfe593c?sp=1&amp;vaa=1&amp;vcp=1&amp;vis=1&amp;pid=86bc0101b&amp;color=0,0,0&amp;vtp=1&amp;vaab=1&amp;bt=1&amp;bbb=1&amp;hb=1"/>
          <p:cNvSpPr/>
          <p:nvPr/>
        </p:nvSpPr>
        <p:spPr>
          <a:xfrm>
            <a:off x="539496" y="1215898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（2）尿的排出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肾脏中形成的尿液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，经输尿管流入膀胱暂时储存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。当膀胱内的尿液储存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到一定量时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，人就会产生尿意。排尿时，尿液经尿道排出体外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。排尿不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仅可以排出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，还能调节体内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的平衡，维持组织细胞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的正常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1_1#4ebfe593c.blank?vaa=1&amp;vcp=1&amp;vis=1&amp;pid=86bc0101b&amp;color=0,0,0&amp;vpa=14&amp;vtp=1&amp;vaab=1&amp;bbb=1"/>
          <p:cNvSpPr/>
          <p:nvPr/>
        </p:nvSpPr>
        <p:spPr>
          <a:xfrm>
            <a:off x="2327814" y="3128518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废物</a:t>
            </a:r>
            <a:endParaRPr lang="en-US" altLang="zh-CN" sz="2800" dirty="0"/>
          </a:p>
        </p:txBody>
      </p:sp>
      <p:sp>
        <p:nvSpPr>
          <p:cNvPr id="4" name="QB_7_AN.2_1#4ebfe593c.blank?vaa=1&amp;vcp=1&amp;vis=1&amp;pid=86bc0101b&amp;color=0,0,0&amp;vpa=15&amp;vtp=1&amp;vaab=1&amp;bbb=1"/>
          <p:cNvSpPr/>
          <p:nvPr/>
        </p:nvSpPr>
        <p:spPr>
          <a:xfrm>
            <a:off x="5883815" y="3128518"/>
            <a:ext cx="2036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水和无机盐</a:t>
            </a:r>
            <a:endParaRPr lang="en-US" altLang="zh-CN" sz="2800" dirty="0"/>
          </a:p>
        </p:txBody>
      </p:sp>
      <p:sp>
        <p:nvSpPr>
          <p:cNvPr id="5" name="QB_7_AN.3_1#4ebfe593c.blank?vaa=1&amp;vcp=1&amp;vis=1&amp;pid=86bc0101b&amp;color=0,0,0&amp;vpa=16&amp;vtp=1&amp;vaab=1&amp;bbb=1"/>
          <p:cNvSpPr/>
          <p:nvPr/>
        </p:nvSpPr>
        <p:spPr>
          <a:xfrm>
            <a:off x="1616614" y="3755263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生理功能</a:t>
            </a:r>
            <a:endParaRPr lang="en-US" altLang="zh-CN" sz="2800" dirty="0"/>
          </a:p>
        </p:txBody>
      </p:sp>
      <p:sp>
        <p:nvSpPr>
          <p:cNvPr id="6" name="QB_6_BD.25_1#3afaa6792?vaa=1&amp;vcp=1&amp;vis=1&amp;pid=0a6e2c078&amp;color=0,0,0&amp;vtp=1&amp;vaab=1&amp;bbb=1&amp;hb=1"/>
          <p:cNvSpPr/>
          <p:nvPr/>
        </p:nvSpPr>
        <p:spPr>
          <a:xfrm>
            <a:off x="539496" y="442233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其他排泄途径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：通过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的形式排出；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和少量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以气体形式通过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系统排出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QB_6_AN.26_1#3afaa6792.blank?vaa=1&amp;vcp=1&amp;vis=1&amp;pid=0a6e2c078&amp;color=0,0,0&amp;vpa=17&amp;vtp=1&amp;vaab=1&amp;bbb=1"/>
          <p:cNvSpPr/>
          <p:nvPr/>
        </p:nvSpPr>
        <p:spPr>
          <a:xfrm>
            <a:off x="4016915" y="4391850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皮肤</a:t>
            </a:r>
            <a:endParaRPr lang="en-US" altLang="zh-CN" sz="2800" dirty="0"/>
          </a:p>
        </p:txBody>
      </p:sp>
      <p:sp>
        <p:nvSpPr>
          <p:cNvPr id="8" name="QB_6_AN.27_1#3afaa6792.blank?vaa=1&amp;vcp=1&amp;vis=1&amp;pid=0a6e2c078&amp;color=0,0,0&amp;vpa=18&amp;vtp=1&amp;vaab=1&amp;bbb=1"/>
          <p:cNvSpPr/>
          <p:nvPr/>
        </p:nvSpPr>
        <p:spPr>
          <a:xfrm>
            <a:off x="5439315" y="4391850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汗液</a:t>
            </a:r>
            <a:endParaRPr lang="en-US" altLang="zh-CN" sz="2800" dirty="0"/>
          </a:p>
        </p:txBody>
      </p:sp>
      <p:sp>
        <p:nvSpPr>
          <p:cNvPr id="9" name="QB_6_AN.28_1#3afaa6792.blank?vaa=1&amp;vcp=1&amp;vis=1&amp;pid=0a6e2c078&amp;color=0,0,0&amp;vpa=19&amp;vtp=1&amp;vaab=1&amp;bbb=1"/>
          <p:cNvSpPr/>
          <p:nvPr/>
        </p:nvSpPr>
        <p:spPr>
          <a:xfrm>
            <a:off x="8639714" y="4391850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二氧化碳</a:t>
            </a:r>
            <a:endParaRPr lang="en-US" altLang="zh-CN" sz="2800" dirty="0"/>
          </a:p>
        </p:txBody>
      </p:sp>
      <p:sp>
        <p:nvSpPr>
          <p:cNvPr id="10" name="QB_6_AN.29_1#3afaa6792.blank?vaa=1&amp;vcp=1&amp;vis=1&amp;pid=0a6e2c078&amp;color=0,0,0&amp;vpa=20&amp;vtp=1&amp;vaab=1"/>
          <p:cNvSpPr/>
          <p:nvPr/>
        </p:nvSpPr>
        <p:spPr>
          <a:xfrm>
            <a:off x="549815" y="5018595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</a:t>
            </a:r>
            <a:endParaRPr lang="en-US" altLang="zh-CN" sz="2800" dirty="0"/>
          </a:p>
        </p:txBody>
      </p:sp>
      <p:sp>
        <p:nvSpPr>
          <p:cNvPr id="11" name="QB_6_AN.30_1#3afaa6792.blank?vaa=1&amp;vcp=1&amp;vis=1&amp;pid=0a6e2c078&amp;color=0,0,0&amp;vpa=21&amp;vtp=1&amp;vaab=1&amp;bbb=1"/>
          <p:cNvSpPr/>
          <p:nvPr/>
        </p:nvSpPr>
        <p:spPr>
          <a:xfrm>
            <a:off x="3750215" y="5018595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呼吸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6c19b506?vcp=1&amp;pid=cd161ef84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识图分析</a:t>
            </a:r>
            <a:endParaRPr lang="en-US" altLang="zh-CN" sz="3200" dirty="0"/>
          </a:p>
        </p:txBody>
      </p:sp>
      <p:graphicFrame>
        <p:nvGraphicFramePr>
          <p:cNvPr id="10" name="QB_6_BD.31_1#6390cdf41?colgroup=4,6,17&amp;vaa=1&amp;vcp=1&amp;vis=1&amp;pid=46c19b506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8444678"/>
              </p:ext>
            </p:extLst>
          </p:nvPr>
        </p:nvGraphicFramePr>
        <p:xfrm>
          <a:off x="539496" y="1327576"/>
          <a:ext cx="11082528" cy="3373692"/>
        </p:xfrm>
        <a:graphic>
          <a:graphicData uri="http://schemas.openxmlformats.org/drawingml/2006/table">
            <a:tbl>
              <a:tblPr/>
              <a:tblGrid>
                <a:gridCol w="19110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87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5836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常考知识点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34132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人体泌尿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系统组成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示意图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9900"/>
                        </a:lnSpc>
                      </a:pPr>
                      <a:r>
                        <a:rPr lang="en-US" altLang="zh-CN" sz="111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形成尿液的器官是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］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尿液能暂时储存在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］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）②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中的液体是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4" name="QB_6_BD.31_2#6390cdf41.table_image?tii=1&amp;vaa=1&amp;vcp=1&amp;vis=1&amp;pid=46c19b50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70632" y="2164062"/>
            <a:ext cx="1947672" cy="224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6_AN.32_1#6390cdf41.blank?vaa=1&amp;vcp=1&amp;vis=1&amp;pid=46c19b506&amp;color=0,0,0&amp;vpa=22&amp;vtp=1&amp;vaab=1"/>
          <p:cNvSpPr/>
          <p:nvPr/>
        </p:nvSpPr>
        <p:spPr>
          <a:xfrm>
            <a:off x="9210063" y="1889075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endParaRPr lang="en-US" altLang="zh-CN" sz="2800" dirty="0"/>
          </a:p>
        </p:txBody>
      </p:sp>
      <p:sp>
        <p:nvSpPr>
          <p:cNvPr id="6" name="QB_6_AN.33_1#6390cdf41.blank?vaa=1&amp;vcp=1&amp;vis=1&amp;pid=46c19b506&amp;color=0,0,0&amp;vpa=23&amp;vtp=1&amp;vaab=1&amp;bbb=1"/>
          <p:cNvSpPr/>
          <p:nvPr/>
        </p:nvSpPr>
        <p:spPr>
          <a:xfrm>
            <a:off x="5120662" y="2447875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肾脏</a:t>
            </a:r>
            <a:endParaRPr lang="en-US" altLang="zh-CN" sz="2800" dirty="0"/>
          </a:p>
        </p:txBody>
      </p:sp>
      <p:sp>
        <p:nvSpPr>
          <p:cNvPr id="7" name="QB_6_AN.34_1#6390cdf41.blank?vaa=1&amp;vcp=1&amp;vis=1&amp;pid=46c19b506&amp;color=0,0,0&amp;vpa=24&amp;vtp=1&amp;vaab=1"/>
          <p:cNvSpPr/>
          <p:nvPr/>
        </p:nvSpPr>
        <p:spPr>
          <a:xfrm>
            <a:off x="9210063" y="3006675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endParaRPr lang="en-US" altLang="zh-CN" sz="2800" dirty="0"/>
          </a:p>
        </p:txBody>
      </p:sp>
      <p:sp>
        <p:nvSpPr>
          <p:cNvPr id="8" name="QB_6_AN.35_1#6390cdf41.blank?vaa=1&amp;vcp=1&amp;vis=1&amp;pid=46c19b506&amp;color=0,0,0&amp;vpa=25&amp;vtp=1&amp;vaab=1&amp;bbb=1"/>
          <p:cNvSpPr/>
          <p:nvPr/>
        </p:nvSpPr>
        <p:spPr>
          <a:xfrm>
            <a:off x="10276863" y="3006675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膀胱</a:t>
            </a:r>
            <a:endParaRPr lang="en-US" altLang="zh-CN" sz="2800" dirty="0"/>
          </a:p>
        </p:txBody>
      </p:sp>
      <p:sp>
        <p:nvSpPr>
          <p:cNvPr id="9" name="QB_6_AN.36_1#6390cdf41.blank?vaa=1&amp;vcp=1&amp;vis=1&amp;pid=46c19b506&amp;color=0,0,0&amp;vpa=26&amp;vtp=1&amp;vaab=1&amp;bbb=1"/>
          <p:cNvSpPr/>
          <p:nvPr/>
        </p:nvSpPr>
        <p:spPr>
          <a:xfrm>
            <a:off x="6365263" y="4104209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输尿管</a:t>
            </a:r>
            <a:endParaRPr lang="en-US" altLang="zh-CN" sz="2800" dirty="0"/>
          </a:p>
        </p:txBody>
      </p:sp>
      <p:sp>
        <p:nvSpPr>
          <p:cNvPr id="3" name="QB_6_AN.37_1#6390cdf41.blank?vaa=1&amp;vcp=1&amp;vis=1&amp;pid=46c19b506&amp;color=0,0,0&amp;vpa=27&amp;vtp=1&amp;vaab=1&amp;bbb=1"/>
          <p:cNvSpPr/>
          <p:nvPr/>
        </p:nvSpPr>
        <p:spPr>
          <a:xfrm>
            <a:off x="9565663" y="4104209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尿液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3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944</Words>
  <Application>Microsoft Office PowerPoint</Application>
  <PresentationFormat>宽屏</PresentationFormat>
  <Paragraphs>240</Paragraphs>
  <Slides>30</Slides>
  <Notes>30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8" baseType="lpstr">
      <vt:lpstr>Arial (正文)</vt:lpstr>
      <vt:lpstr>华文隶书</vt:lpstr>
      <vt:lpstr>SimSun</vt:lpstr>
      <vt:lpstr>微软雅黑</vt:lpstr>
      <vt:lpstr>Arial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519308031@qq.com</cp:lastModifiedBy>
  <cp:revision>9</cp:revision>
  <dcterms:created xsi:type="dcterms:W3CDTF">2024-11-18T02:47:35Z</dcterms:created>
  <dcterms:modified xsi:type="dcterms:W3CDTF">2025-08-27T11:27:16Z</dcterms:modified>
  <cp:category/>
  <cp:contentStatus/>
</cp:coreProperties>
</file>