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9"/>
  </p:notesMasterIdLst>
  <p:sldIdLst>
    <p:sldId id="297" r:id="rId4"/>
    <p:sldId id="298" r:id="rId5"/>
    <p:sldId id="305" r:id="rId6"/>
    <p:sldId id="390" r:id="rId7"/>
    <p:sldId id="339" r:id="rId8"/>
    <p:sldId id="340" r:id="rId9"/>
    <p:sldId id="341" r:id="rId10"/>
    <p:sldId id="353" r:id="rId11"/>
    <p:sldId id="354" r:id="rId12"/>
    <p:sldId id="342" r:id="rId13"/>
    <p:sldId id="343" r:id="rId14"/>
    <p:sldId id="356" r:id="rId15"/>
    <p:sldId id="358" r:id="rId16"/>
    <p:sldId id="359" r:id="rId17"/>
    <p:sldId id="314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54154316" name="。。。" initials="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014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4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9.wmf"/><Relationship Id="rId11" Type="http://schemas.openxmlformats.org/officeDocument/2006/relationships/image" Target="../media/image36.wmf"/><Relationship Id="rId10" Type="http://schemas.openxmlformats.org/officeDocument/2006/relationships/image" Target="../media/image35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9.wmf"/><Relationship Id="rId8" Type="http://schemas.openxmlformats.org/officeDocument/2006/relationships/image" Target="../media/image48.wmf"/><Relationship Id="rId7" Type="http://schemas.openxmlformats.org/officeDocument/2006/relationships/image" Target="../media/image47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7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1.bin"/><Relationship Id="rId20" Type="http://schemas.openxmlformats.org/officeDocument/2006/relationships/vmlDrawing" Target="../drawings/vmlDrawing7.vml"/><Relationship Id="rId2" Type="http://schemas.openxmlformats.org/officeDocument/2006/relationships/image" Target="../media/image37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49.wmf"/><Relationship Id="rId17" Type="http://schemas.openxmlformats.org/officeDocument/2006/relationships/oleObject" Target="../embeddings/oleObject48.bin"/><Relationship Id="rId16" Type="http://schemas.openxmlformats.org/officeDocument/2006/relationships/image" Target="../media/image48.wmf"/><Relationship Id="rId15" Type="http://schemas.openxmlformats.org/officeDocument/2006/relationships/oleObject" Target="../embeddings/oleObject47.bin"/><Relationship Id="rId14" Type="http://schemas.openxmlformats.org/officeDocument/2006/relationships/image" Target="../media/image47.wmf"/><Relationship Id="rId13" Type="http://schemas.openxmlformats.org/officeDocument/2006/relationships/oleObject" Target="../embeddings/oleObject46.bin"/><Relationship Id="rId12" Type="http://schemas.openxmlformats.org/officeDocument/2006/relationships/image" Target="../media/image46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40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9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4.wmf"/><Relationship Id="rId7" Type="http://schemas.openxmlformats.org/officeDocument/2006/relationships/oleObject" Target="../embeddings/oleObject53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51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50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3.wmf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19.wmf"/><Relationship Id="rId14" Type="http://schemas.openxmlformats.org/officeDocument/2006/relationships/oleObject" Target="../embeddings/oleObject16.bin"/><Relationship Id="rId13" Type="http://schemas.openxmlformats.org/officeDocument/2006/relationships/image" Target="../media/image18.wmf"/><Relationship Id="rId12" Type="http://schemas.openxmlformats.org/officeDocument/2006/relationships/oleObject" Target="../embeddings/oleObject15.bin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20.bin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8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7.bin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27.wmf"/><Relationship Id="rId14" Type="http://schemas.openxmlformats.org/officeDocument/2006/relationships/oleObject" Target="../embeddings/oleObject23.bin"/><Relationship Id="rId13" Type="http://schemas.openxmlformats.org/officeDocument/2006/relationships/image" Target="../media/image26.wmf"/><Relationship Id="rId12" Type="http://schemas.openxmlformats.org/officeDocument/2006/relationships/oleObject" Target="../embeddings/oleObject22.bin"/><Relationship Id="rId11" Type="http://schemas.openxmlformats.org/officeDocument/2006/relationships/image" Target="../media/image25.wmf"/><Relationship Id="rId10" Type="http://schemas.openxmlformats.org/officeDocument/2006/relationships/oleObject" Target="../embeddings/oleObject21.bin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5.bin"/><Relationship Id="rId24" Type="http://schemas.openxmlformats.org/officeDocument/2006/relationships/vmlDrawing" Target="../drawings/vmlDrawing5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36.wmf"/><Relationship Id="rId21" Type="http://schemas.openxmlformats.org/officeDocument/2006/relationships/oleObject" Target="../embeddings/oleObject34.bin"/><Relationship Id="rId20" Type="http://schemas.openxmlformats.org/officeDocument/2006/relationships/image" Target="../media/image35.wmf"/><Relationship Id="rId2" Type="http://schemas.openxmlformats.org/officeDocument/2006/relationships/image" Target="../media/image28.wmf"/><Relationship Id="rId19" Type="http://schemas.openxmlformats.org/officeDocument/2006/relationships/oleObject" Target="../embeddings/oleObject33.bin"/><Relationship Id="rId18" Type="http://schemas.openxmlformats.org/officeDocument/2006/relationships/image" Target="../media/image34.wmf"/><Relationship Id="rId17" Type="http://schemas.openxmlformats.org/officeDocument/2006/relationships/oleObject" Target="../embeddings/oleObject32.bin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31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第六章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微分方程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655" y="6883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二、一阶线性微分方程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1110" y="310483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齐次线性方程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8140" y="1607820"/>
            <a:ext cx="92043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方程     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称为一阶线性微分方程.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如果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，那么该方程称为齐次的；如果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，那么该方程称为非齐次的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2360295" y="1607820"/>
          <a:ext cx="2376170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257300" imgH="393700" progId="Equation.DSMT4">
                  <p:embed/>
                </p:oleObj>
              </mc:Choice>
              <mc:Fallback>
                <p:oleObj name="" r:id="rId1" imgW="12573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0295" y="1607820"/>
                        <a:ext cx="2376170" cy="699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365"/>
          <p:cNvGraphicFramePr/>
          <p:nvPr/>
        </p:nvGraphicFramePr>
        <p:xfrm>
          <a:off x="8608060" y="1731645"/>
          <a:ext cx="1270635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596900" imgH="254000" progId="Equation.DSMT4">
                  <p:embed/>
                </p:oleObj>
              </mc:Choice>
              <mc:Fallback>
                <p:oleObj name="" r:id="rId3" imgW="5969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08060" y="1731645"/>
                        <a:ext cx="1270635" cy="480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365"/>
          <p:cNvGraphicFramePr/>
          <p:nvPr/>
        </p:nvGraphicFramePr>
        <p:xfrm>
          <a:off x="5373053" y="2287905"/>
          <a:ext cx="1271270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596900" imgH="254000" progId="Equation.DSMT4">
                  <p:embed/>
                </p:oleObj>
              </mc:Choice>
              <mc:Fallback>
                <p:oleObj name="" r:id="rId5" imgW="5969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73053" y="2287905"/>
                        <a:ext cx="1271270" cy="480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365"/>
          <p:cNvGraphicFramePr/>
          <p:nvPr/>
        </p:nvGraphicFramePr>
        <p:xfrm>
          <a:off x="2359978" y="3737610"/>
          <a:ext cx="1895475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002665" imgH="393700" progId="Equation.DSMT4">
                  <p:embed/>
                </p:oleObj>
              </mc:Choice>
              <mc:Fallback>
                <p:oleObj name="" r:id="rId7" imgW="1002665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59978" y="3737610"/>
                        <a:ext cx="1895475" cy="699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225040" y="46088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用变量分离法求其通解得：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2" name="对象 -2147480365"/>
          <p:cNvGraphicFramePr/>
          <p:nvPr/>
        </p:nvGraphicFramePr>
        <p:xfrm>
          <a:off x="2360295" y="5219065"/>
          <a:ext cx="4105275" cy="718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1841500" imgH="316865" progId="Equation.DSMT4">
                  <p:embed/>
                </p:oleObj>
              </mc:Choice>
              <mc:Fallback>
                <p:oleObj name="" r:id="rId9" imgW="1841500" imgH="316865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0295" y="5219065"/>
                        <a:ext cx="4105275" cy="718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2180" y="10966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（二）非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齐次线性方程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2090420" y="1821180"/>
          <a:ext cx="2376170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257300" imgH="393700" progId="Equation.DSMT4">
                  <p:embed/>
                </p:oleObj>
              </mc:Choice>
              <mc:Fallback>
                <p:oleObj name="" r:id="rId1" imgW="12573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0420" y="1821180"/>
                        <a:ext cx="2376170" cy="699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32180" y="2738120"/>
            <a:ext cx="10471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用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常数变易法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求其通解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——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把齐次线性方程通解中的</a:t>
            </a:r>
            <a:r>
              <a:rPr lang="en-US" altLang="zh-CN" sz="2400" i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换成未知数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的函数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3525" y="34163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即作变换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2" name="对象 -2147480365"/>
          <p:cNvGraphicFramePr/>
          <p:nvPr/>
        </p:nvGraphicFramePr>
        <p:xfrm>
          <a:off x="2994660" y="3212465"/>
          <a:ext cx="1812925" cy="66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812800" imgH="292100" progId="Equation.DSMT4">
                  <p:embed/>
                </p:oleObj>
              </mc:Choice>
              <mc:Fallback>
                <p:oleObj name="" r:id="rId3" imgW="812800" imgH="292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4660" y="3212465"/>
                        <a:ext cx="1812925" cy="662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365"/>
          <p:cNvGraphicFramePr/>
          <p:nvPr/>
        </p:nvGraphicFramePr>
        <p:xfrm>
          <a:off x="10912158" y="2747010"/>
          <a:ext cx="648335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342900" imgH="254000" progId="Equation.DSMT4">
                  <p:embed/>
                </p:oleObj>
              </mc:Choice>
              <mc:Fallback>
                <p:oleObj name="" r:id="rId5" imgW="3429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12158" y="2747010"/>
                        <a:ext cx="648335" cy="451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365"/>
          <p:cNvGraphicFramePr/>
          <p:nvPr/>
        </p:nvGraphicFramePr>
        <p:xfrm>
          <a:off x="9730105" y="2833370"/>
          <a:ext cx="3683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27000" imgH="139700" progId="Equation.DSMT4">
                  <p:embed/>
                </p:oleObj>
              </mc:Choice>
              <mc:Fallback>
                <p:oleObj name="" r:id="rId7" imgW="127000" imgH="139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0105" y="2833370"/>
                        <a:ext cx="368300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533525" y="41617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两边对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求导，得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3525" y="48488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代入原方程得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，即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1" name="对象 -2147480365"/>
          <p:cNvGraphicFramePr/>
          <p:nvPr/>
        </p:nvGraphicFramePr>
        <p:xfrm>
          <a:off x="2472055" y="4268153"/>
          <a:ext cx="368300" cy="324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127000" imgH="139700" progId="Equation.DSMT4">
                  <p:embed/>
                </p:oleObj>
              </mc:Choice>
              <mc:Fallback>
                <p:oleObj name="" r:id="rId9" imgW="127000" imgH="139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2055" y="4268153"/>
                        <a:ext cx="368300" cy="324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0304"/>
          <p:cNvGraphicFramePr>
            <a:graphicFrameLocks noChangeAspect="1"/>
          </p:cNvGraphicFramePr>
          <p:nvPr/>
        </p:nvGraphicFramePr>
        <p:xfrm>
          <a:off x="4051300" y="4029710"/>
          <a:ext cx="443039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1" imgW="1866900" imgH="393700" progId="Equation.KSEE3">
                  <p:embed/>
                </p:oleObj>
              </mc:Choice>
              <mc:Fallback>
                <p:oleObj name="" r:id="rId11" imgW="18669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51300" y="4029710"/>
                        <a:ext cx="4430395" cy="847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302"/>
          <p:cNvGraphicFramePr>
            <a:graphicFrameLocks noChangeAspect="1"/>
          </p:cNvGraphicFramePr>
          <p:nvPr/>
        </p:nvGraphicFramePr>
        <p:xfrm>
          <a:off x="3562350" y="4850765"/>
          <a:ext cx="203771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3" imgW="990600" imgH="292100" progId="Equation.KSEE3">
                  <p:embed/>
                </p:oleObj>
              </mc:Choice>
              <mc:Fallback>
                <p:oleObj name="" r:id="rId13" imgW="990600" imgH="292100" progId="Equation.KSEE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62350" y="4850765"/>
                        <a:ext cx="2037715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533525" y="55854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故原方程通解为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8" name="对象 -2147480301"/>
          <p:cNvGraphicFramePr>
            <a:graphicFrameLocks noChangeAspect="1"/>
          </p:cNvGraphicFramePr>
          <p:nvPr/>
        </p:nvGraphicFramePr>
        <p:xfrm>
          <a:off x="6397625" y="4744720"/>
          <a:ext cx="287718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5" imgW="1308100" imgH="330200" progId="Equation.KSEE3">
                  <p:embed/>
                </p:oleObj>
              </mc:Choice>
              <mc:Fallback>
                <p:oleObj name="" r:id="rId15" imgW="1308100" imgH="330200" progId="Equation.KSEE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7625" y="4744720"/>
                        <a:ext cx="2877185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0300"/>
          <p:cNvGraphicFramePr>
            <a:graphicFrameLocks noChangeAspect="1"/>
          </p:cNvGraphicFramePr>
          <p:nvPr/>
        </p:nvGraphicFramePr>
        <p:xfrm>
          <a:off x="3755390" y="5433695"/>
          <a:ext cx="5022215" cy="90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7" imgW="2044700" imgH="405765" progId="Equation.KSEE3">
                  <p:embed/>
                </p:oleObj>
              </mc:Choice>
              <mc:Fallback>
                <p:oleObj name="" r:id="rId17" imgW="2044700" imgH="405765" progId="Equation.KSEE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55390" y="5433695"/>
                        <a:ext cx="5022215" cy="906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2180" y="11258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将上式改写成两项之和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3" name="对象 -2147480299"/>
          <p:cNvGraphicFramePr>
            <a:graphicFrameLocks noChangeAspect="1"/>
          </p:cNvGraphicFramePr>
          <p:nvPr/>
        </p:nvGraphicFramePr>
        <p:xfrm>
          <a:off x="3386138" y="1701800"/>
          <a:ext cx="524764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387600" imgH="330200" progId="Equation.KSEE3">
                  <p:embed/>
                </p:oleObj>
              </mc:Choice>
              <mc:Fallback>
                <p:oleObj name="" r:id="rId1" imgW="2387600" imgH="3302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86138" y="1701800"/>
                        <a:ext cx="5247640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89025" y="2477770"/>
            <a:ext cx="10013950" cy="645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上式右端第一项是对应齐次线性方程的通解，第二项是非齐次线性方程的一个特解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5395" y="3239135"/>
            <a:ext cx="9566275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0" dirty="0">
                <a:latin typeface="Times New Roman" panose="02020603050405020304" pitchFamily="18" charset="0"/>
                <a:ea typeface="楷体_GB2312" pitchFamily="49" charset="-122"/>
              </a:rPr>
              <a:t>由此可知，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一阶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非齐次线性方程的通解等于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对应的齐次线性方程的通解与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非齐次线性方程的一个特解之和.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4600" y="95567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4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求下列微分方程的通解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b="1" cap="all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cs typeface="+mn-ea"/>
              <a:sym typeface="+mn-lt"/>
            </a:endParaRPr>
          </a:p>
        </p:txBody>
      </p:sp>
      <p:graphicFrame>
        <p:nvGraphicFramePr>
          <p:cNvPr id="9" name="对象 -2147480365"/>
          <p:cNvGraphicFramePr/>
          <p:nvPr/>
        </p:nvGraphicFramePr>
        <p:xfrm>
          <a:off x="1797050" y="1685290"/>
          <a:ext cx="4298950" cy="744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273300" imgH="419100" progId="Equation.DSMT4">
                  <p:embed/>
                </p:oleObj>
              </mc:Choice>
              <mc:Fallback>
                <p:oleObj name="" r:id="rId1" imgW="2273300" imgH="419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7050" y="1685290"/>
                        <a:ext cx="4298950" cy="744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599565" y="281876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(1)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整理得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1" name="对象 -2147480365"/>
          <p:cNvGraphicFramePr/>
          <p:nvPr/>
        </p:nvGraphicFramePr>
        <p:xfrm>
          <a:off x="4017010" y="2699385"/>
          <a:ext cx="1560195" cy="72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787400" imgH="393700" progId="Equation.DSMT4">
                  <p:embed/>
                </p:oleObj>
              </mc:Choice>
              <mc:Fallback>
                <p:oleObj name="" r:id="rId3" imgW="7874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7010" y="2699385"/>
                        <a:ext cx="1560195" cy="727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821305" y="36048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该方程为一阶齐次线性方程，知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1305" y="42716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因此所求通解为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6" name="对象 -2147480365"/>
          <p:cNvGraphicFramePr/>
          <p:nvPr/>
        </p:nvGraphicFramePr>
        <p:xfrm>
          <a:off x="7241540" y="3515360"/>
          <a:ext cx="1510030" cy="756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5" imgW="723900" imgH="393700" progId="Equation.DSMT4">
                  <p:embed/>
                </p:oleObj>
              </mc:Choice>
              <mc:Fallback>
                <p:oleObj name="" r:id="rId5" imgW="7239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41540" y="3515360"/>
                        <a:ext cx="1510030" cy="756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821305" y="4938395"/>
          <a:ext cx="5326380" cy="65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2590800" imgH="330200" progId="Equation.DSMT4">
                  <p:embed/>
                </p:oleObj>
              </mc:Choice>
              <mc:Fallback>
                <p:oleObj name="" r:id="rId7" imgW="2590800" imgH="330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1305" y="4938395"/>
                        <a:ext cx="5326380" cy="658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1183640"/>
            <a:ext cx="10892790" cy="40652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9855" y="929005"/>
            <a:ext cx="657288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</a:t>
            </a:r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7"/>
            </p:custDataLst>
          </p:nvPr>
        </p:nvSpPr>
        <p:spPr>
          <a:xfrm>
            <a:off x="2412113" y="2059046"/>
            <a:ext cx="1170105" cy="1170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>
            <p:custDataLst>
              <p:tags r:id="rId8"/>
            </p:custDataLst>
          </p:nvPr>
        </p:nvSpPr>
        <p:spPr>
          <a:xfrm>
            <a:off x="3862070" y="2092960"/>
            <a:ext cx="5974715" cy="11277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微分方程的基本概念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lîḓè"/>
          <p:cNvSpPr/>
          <p:nvPr>
            <p:custDataLst>
              <p:tags r:id="rId9"/>
            </p:custDataLst>
          </p:nvPr>
        </p:nvSpPr>
        <p:spPr>
          <a:xfrm>
            <a:off x="2412506" y="3393670"/>
            <a:ext cx="1170105" cy="1170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0"/>
            </p:custDataLst>
          </p:nvPr>
        </p:nvSpPr>
        <p:spPr>
          <a:xfrm>
            <a:off x="3860165" y="3429000"/>
            <a:ext cx="6391275" cy="96393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一阶微分方程的初等解法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iś1îḋe"/>
          <p:cNvSpPr/>
          <p:nvPr>
            <p:custDataLst>
              <p:tags r:id="rId11"/>
            </p:custDataLst>
          </p:nvPr>
        </p:nvSpPr>
        <p:spPr>
          <a:xfrm>
            <a:off x="2412378" y="4727374"/>
            <a:ext cx="1170105" cy="1170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12"/>
            </p:custDataLst>
          </p:nvPr>
        </p:nvSpPr>
        <p:spPr>
          <a:xfrm>
            <a:off x="3931285" y="4601210"/>
            <a:ext cx="6320155" cy="129540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二阶常系数线性微分方程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ldLvl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781050" y="2152015"/>
            <a:ext cx="10485755" cy="14935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第二节</a:t>
            </a:r>
            <a:r>
              <a:rPr lang="en-US" altLang="zh-CN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一阶微分方程的初等解法</a:t>
            </a:r>
            <a:endParaRPr lang="zh-CN" altLang="en-US" sz="48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5710" y="110934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spc="300" dirty="0">
                <a:solidFill>
                  <a:schemeClr val="accent1"/>
                </a:solidFill>
                <a:cs typeface="+mn-ea"/>
                <a:sym typeface="+mn-lt"/>
              </a:rPr>
              <a:t>学习目标：</a:t>
            </a:r>
            <a:endParaRPr lang="zh-CN" altLang="en-US" sz="40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5915" y="1998345"/>
            <a:ext cx="8658225" cy="3092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可变量分离方程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，学会用变量分离法求微分方程的通解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掌握一阶线性微分方程的求解方法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09625" y="10356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一、变量分离法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9625" y="155733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变量分离方程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0090" y="2374265"/>
            <a:ext cx="9575165" cy="569595"/>
          </a:xfrm>
          <a:prstGeom prst="rect">
            <a:avLst/>
          </a:prstGeom>
        </p:spPr>
        <p:txBody>
          <a:bodyPr>
            <a:noAutofit/>
          </a:bodyPr>
          <a:p>
            <a:pPr marL="0" algn="l" defTabSz="914400">
              <a:buClrTx/>
              <a:buSzTx/>
              <a:buFontTx/>
            </a:pP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形如     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的方程，称为变量分离方程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marL="0" algn="l" defTabSz="914400">
              <a:buClrTx/>
              <a:buSzTx/>
              <a:buFontTx/>
            </a:pP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8" name="对象 -2147480365"/>
          <p:cNvGraphicFramePr/>
          <p:nvPr/>
        </p:nvGraphicFramePr>
        <p:xfrm>
          <a:off x="2728595" y="2238375"/>
          <a:ext cx="261810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" imgW="1028700" imgH="393700" progId="Equation.DSMT4">
                  <p:embed/>
                </p:oleObj>
              </mc:Choice>
              <mc:Fallback>
                <p:oleObj name="" r:id="rId1" imgW="10287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28595" y="2238375"/>
                        <a:ext cx="2618105" cy="706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287145" y="3198495"/>
                <a:ext cx="8998585" cy="4603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marL="0" algn="l" defTabSz="914400">
                  <a:buClrTx/>
                  <a:buSzTx/>
                  <a:buFontTx/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其中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,                             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分别是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tx1"/>
                        </a:solidFill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altLang="zh-CN" sz="2400" i="1" dirty="0">
                        <a:solidFill>
                          <a:schemeClr val="tx1"/>
                        </a:solidFill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，</m:t>
                    </m:r>
                    <m:r>
                      <a:rPr lang="en-US" altLang="zh-CN" sz="2400" i="1" dirty="0">
                        <a:solidFill>
                          <a:schemeClr val="tx1"/>
                        </a:solidFill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𝑦</m:t>
                    </m:r>
                  </m:oMath>
                </a14:m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的连续函数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.</a:t>
                </a:r>
                <a:endParaRPr lang="en-US" altLang="zh-CN" sz="2400" dirty="0">
                  <a:latin typeface="Times New Roman" panose="02020603050405020304" pitchFamily="18" charset="0"/>
                  <a:ea typeface="楷体_GB2312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145" y="3198495"/>
                <a:ext cx="8998585" cy="4603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对象 -2147480365"/>
          <p:cNvGraphicFramePr/>
          <p:nvPr/>
        </p:nvGraphicFramePr>
        <p:xfrm>
          <a:off x="2237740" y="3201670"/>
          <a:ext cx="1939925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4" imgW="762000" imgH="254000" progId="Equation.DSMT4">
                  <p:embed/>
                </p:oleObj>
              </mc:Choice>
              <mc:Fallback>
                <p:oleObj name="" r:id="rId4" imgW="7620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7740" y="3201670"/>
                        <a:ext cx="1939925" cy="45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989455" y="3760470"/>
            <a:ext cx="6096635" cy="2230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变量分离方程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解法：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①分离变量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②两边积分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4283710" y="4270375"/>
          <a:ext cx="212661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6" imgW="1028700" imgH="444500" progId="Equation.DSMT4">
                  <p:embed/>
                </p:oleObj>
              </mc:Choice>
              <mc:Fallback>
                <p:oleObj name="" r:id="rId6" imgW="1028700" imgH="4445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83710" y="4270375"/>
                        <a:ext cx="2126615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0365"/>
          <p:cNvGraphicFramePr/>
          <p:nvPr/>
        </p:nvGraphicFramePr>
        <p:xfrm>
          <a:off x="4283710" y="4991100"/>
          <a:ext cx="3331845" cy="704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8" imgW="1447800" imgH="444500" progId="Equation.DSMT4">
                  <p:embed/>
                </p:oleObj>
              </mc:Choice>
              <mc:Fallback>
                <p:oleObj name="" r:id="rId8" imgW="1447800" imgH="4445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83710" y="4991100"/>
                        <a:ext cx="3331845" cy="704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81480" y="744855"/>
            <a:ext cx="8091805" cy="777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求微分方程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的解.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4051935" y="765175"/>
          <a:ext cx="1583690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584200" imgH="419100" progId="Equation.DSMT4">
                  <p:embed/>
                </p:oleObj>
              </mc:Choice>
              <mc:Fallback>
                <p:oleObj name="" r:id="rId1" imgW="584200" imgH="419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51935" y="765175"/>
                        <a:ext cx="1583690" cy="757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95780" y="183197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分离变量，得 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4" name="对象 -2147480365"/>
          <p:cNvGraphicFramePr/>
          <p:nvPr/>
        </p:nvGraphicFramePr>
        <p:xfrm>
          <a:off x="4665980" y="1831340"/>
          <a:ext cx="238061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736600" imgH="203200" progId="Equation.DSMT4">
                  <p:embed/>
                </p:oleObj>
              </mc:Choice>
              <mc:Fallback>
                <p:oleObj name="" r:id="rId3" imgW="7366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5980" y="1831340"/>
                        <a:ext cx="2380615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510790" y="26136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两边积分，得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7" name="对象 -2147480365"/>
          <p:cNvGraphicFramePr/>
          <p:nvPr/>
        </p:nvGraphicFramePr>
        <p:xfrm>
          <a:off x="4665980" y="2459990"/>
          <a:ext cx="2261870" cy="80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914400" imgH="419100" progId="Equation.DSMT4">
                  <p:embed/>
                </p:oleObj>
              </mc:Choice>
              <mc:Fallback>
                <p:oleObj name="" r:id="rId5" imgW="914400" imgH="419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65980" y="2459990"/>
                        <a:ext cx="2261870" cy="801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526030" y="34290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因此，通解为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0" name="对象 -2147480365"/>
          <p:cNvGraphicFramePr/>
          <p:nvPr/>
        </p:nvGraphicFramePr>
        <p:xfrm>
          <a:off x="4391978" y="3442970"/>
          <a:ext cx="4398645" cy="486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1777365" imgH="254000" progId="Equation.DSMT4">
                  <p:embed/>
                </p:oleObj>
              </mc:Choice>
              <mc:Fallback>
                <p:oleObj name="" r:id="rId7" imgW="1777365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91978" y="3442970"/>
                        <a:ext cx="4398645" cy="486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28420" y="1012190"/>
            <a:ext cx="916622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求微分方程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满足初值条件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的特解.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3681730" y="878840"/>
          <a:ext cx="1647825" cy="868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571500" imgH="393700" progId="Equation.DSMT4">
                  <p:embed/>
                </p:oleObj>
              </mc:Choice>
              <mc:Fallback>
                <p:oleObj name="" r:id="rId1" imgW="5715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81730" y="878840"/>
                        <a:ext cx="1647825" cy="868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0365"/>
          <p:cNvGraphicFramePr/>
          <p:nvPr/>
        </p:nvGraphicFramePr>
        <p:xfrm>
          <a:off x="7361555" y="1035050"/>
          <a:ext cx="1798955" cy="61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45465" imgH="254000" progId="Equation.DSMT4">
                  <p:embed/>
                </p:oleObj>
              </mc:Choice>
              <mc:Fallback>
                <p:oleObj name="" r:id="rId3" imgW="545465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61555" y="1035050"/>
                        <a:ext cx="1798955" cy="610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585595" y="21913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分离变量，得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1555" y="29248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两边积分，得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1555" y="365823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两边积分，得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4321493" y="2223770"/>
          <a:ext cx="201422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698500" imgH="228600" progId="Equation.DSMT4">
                  <p:embed/>
                </p:oleObj>
              </mc:Choice>
              <mc:Fallback>
                <p:oleObj name="" r:id="rId5" imgW="6985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1493" y="2223770"/>
                        <a:ext cx="201422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4173538" y="3581083"/>
          <a:ext cx="4834890" cy="56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1676400" imgH="254000" progId="Equation.DSMT4">
                  <p:embed/>
                </p:oleObj>
              </mc:Choice>
              <mc:Fallback>
                <p:oleObj name="" r:id="rId7" imgW="16764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73538" y="3581083"/>
                        <a:ext cx="4834890" cy="561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0365"/>
          <p:cNvGraphicFramePr/>
          <p:nvPr/>
        </p:nvGraphicFramePr>
        <p:xfrm>
          <a:off x="4173538" y="2799398"/>
          <a:ext cx="2564130" cy="61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889000" imgH="279400" progId="Equation.DSMT4">
                  <p:embed/>
                </p:oleObj>
              </mc:Choice>
              <mc:Fallback>
                <p:oleObj name="" r:id="rId9" imgW="889000" imgH="2794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73538" y="2799398"/>
                        <a:ext cx="2564130" cy="617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281555" y="4848860"/>
            <a:ext cx="713867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</a:rPr>
              <a:t>所以微分方程满足初值条件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</a:rPr>
              <a:t>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" name="对象 -2147480365"/>
          <p:cNvGraphicFramePr/>
          <p:nvPr/>
        </p:nvGraphicFramePr>
        <p:xfrm>
          <a:off x="6057900" y="4788535"/>
          <a:ext cx="1425575" cy="51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1" imgW="545465" imgH="254000" progId="Equation.DSMT4">
                  <p:embed/>
                </p:oleObj>
              </mc:Choice>
              <mc:Fallback>
                <p:oleObj name="" r:id="rId11" imgW="545465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57900" y="4788535"/>
                        <a:ext cx="1425575" cy="516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0365"/>
          <p:cNvGraphicFramePr/>
          <p:nvPr/>
        </p:nvGraphicFramePr>
        <p:xfrm>
          <a:off x="8589328" y="4804093"/>
          <a:ext cx="1941830" cy="50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2" imgW="673100" imgH="228600" progId="Equation.DSMT4">
                  <p:embed/>
                </p:oleObj>
              </mc:Choice>
              <mc:Fallback>
                <p:oleObj name="" r:id="rId12" imgW="6731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89328" y="4804093"/>
                        <a:ext cx="1941830" cy="505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0365"/>
          <p:cNvGraphicFramePr/>
          <p:nvPr/>
        </p:nvGraphicFramePr>
        <p:xfrm>
          <a:off x="2367915" y="4240530"/>
          <a:ext cx="482346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4" imgW="1701800" imgH="215900" progId="Equation.DSMT4">
                  <p:embed/>
                </p:oleObj>
              </mc:Choice>
              <mc:Fallback>
                <p:oleObj name="" r:id="rId14" imgW="1701800" imgH="2159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67915" y="4240530"/>
                        <a:ext cx="482346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9625" y="77692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（二）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齐次微分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方程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15110" y="1494790"/>
                <a:ext cx="9659620" cy="4603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marL="0" algn="l" defTabSz="914400">
                  <a:buClrTx/>
                  <a:buSzTx/>
                  <a:buFontTx/>
                </a:pP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形如    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                 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的方程，称为齐次微分方程.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 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这里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         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𝑢</m:t>
                    </m:r>
                  </m:oMath>
                </a14:m>
                <a:r>
                  <a:rPr lang="zh-CN" altLang="en-US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的连续函数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_GB2312" pitchFamily="49" charset="-122"/>
                    <a:sym typeface="+mn-ea"/>
                  </a:rPr>
                  <a:t>.</a:t>
                </a:r>
                <a:endParaRPr lang="en-US" altLang="zh-CN" sz="2400" dirty="0">
                  <a:latin typeface="Times New Roman" panose="02020603050405020304" pitchFamily="18" charset="0"/>
                  <a:ea typeface="楷体_GB2312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110" y="1494790"/>
                <a:ext cx="9659620" cy="4603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对象 -2147480365"/>
          <p:cNvGraphicFramePr/>
          <p:nvPr/>
        </p:nvGraphicFramePr>
        <p:xfrm>
          <a:off x="2232025" y="1384300"/>
          <a:ext cx="1665605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749300" imgH="431800" progId="Equation.DSMT4">
                  <p:embed/>
                </p:oleObj>
              </mc:Choice>
              <mc:Fallback>
                <p:oleObj name="" r:id="rId2" imgW="749300" imgH="4318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32025" y="1384300"/>
                        <a:ext cx="1665605" cy="699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365"/>
          <p:cNvGraphicFramePr/>
          <p:nvPr/>
        </p:nvGraphicFramePr>
        <p:xfrm>
          <a:off x="8249603" y="1494473"/>
          <a:ext cx="791210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355600" imgH="254000" progId="Equation.DSMT4">
                  <p:embed/>
                </p:oleObj>
              </mc:Choice>
              <mc:Fallback>
                <p:oleObj name="" r:id="rId4" imgW="3556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49603" y="1494473"/>
                        <a:ext cx="791210" cy="411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675130" y="2230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作变换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，即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，于是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4" name="对象 -2147480365"/>
          <p:cNvGraphicFramePr/>
          <p:nvPr/>
        </p:nvGraphicFramePr>
        <p:xfrm>
          <a:off x="6584950" y="2083435"/>
          <a:ext cx="2456180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6" imgW="862965" imgH="393700" progId="Equation.DSMT4">
                  <p:embed/>
                </p:oleObj>
              </mc:Choice>
              <mc:Fallback>
                <p:oleObj name="" r:id="rId6" imgW="862965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4950" y="2083435"/>
                        <a:ext cx="2456180" cy="748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864168" y="2116456"/>
          <a:ext cx="8763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8" imgW="393700" imgH="393700" progId="Equation.DSMT4">
                  <p:embed/>
                </p:oleObj>
              </mc:Choice>
              <mc:Fallback>
                <p:oleObj name="" r:id="rId8" imgW="3937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64168" y="2116456"/>
                        <a:ext cx="876300" cy="638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4472305" y="2297430"/>
          <a:ext cx="1044575" cy="375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0" imgW="431800" imgH="165100" progId="Equation.DSMT4">
                  <p:embed/>
                </p:oleObj>
              </mc:Choice>
              <mc:Fallback>
                <p:oleObj name="" r:id="rId10" imgW="431800" imgH="165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72305" y="2297430"/>
                        <a:ext cx="1044575" cy="375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675130" y="2960370"/>
            <a:ext cx="84816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代入原方程得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</a:t>
            </a:r>
            <a:r>
              <a:rPr 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整理后，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23" name="对象 -2147480365"/>
          <p:cNvGraphicFramePr/>
          <p:nvPr/>
        </p:nvGraphicFramePr>
        <p:xfrm>
          <a:off x="3648075" y="2837180"/>
          <a:ext cx="2692400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2" imgW="1002665" imgH="393700" progId="Equation.DSMT4">
                  <p:embed/>
                </p:oleObj>
              </mc:Choice>
              <mc:Fallback>
                <p:oleObj name="" r:id="rId12" imgW="1002665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48075" y="2837180"/>
                        <a:ext cx="2692400" cy="677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1675130" y="3597275"/>
            <a:ext cx="84816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得到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，变成了变量分离方程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         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26" name="对象 -2147480365"/>
          <p:cNvGraphicFramePr/>
          <p:nvPr/>
        </p:nvGraphicFramePr>
        <p:xfrm>
          <a:off x="2499360" y="3549015"/>
          <a:ext cx="240601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4" imgW="927100" imgH="419100" progId="Equation.DSMT4">
                  <p:embed/>
                </p:oleObj>
              </mc:Choice>
              <mc:Fallback>
                <p:oleObj name="" r:id="rId14" imgW="927100" imgH="419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9360" y="3549015"/>
                        <a:ext cx="2406015" cy="72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6025" y="10833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3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求解方程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17" name="对象 -2147480365"/>
          <p:cNvGraphicFramePr/>
          <p:nvPr/>
        </p:nvGraphicFramePr>
        <p:xfrm>
          <a:off x="3326448" y="878523"/>
          <a:ext cx="4248150" cy="86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473200" imgH="393700" progId="Equation.DSMT4">
                  <p:embed/>
                </p:oleObj>
              </mc:Choice>
              <mc:Fallback>
                <p:oleObj name="" r:id="rId1" imgW="14732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26448" y="878523"/>
                        <a:ext cx="4248150" cy="868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11630" y="1978025"/>
            <a:ext cx="87223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将方程改写为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，这是齐次微分方程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4" name="对象 -2147480365"/>
          <p:cNvGraphicFramePr/>
          <p:nvPr/>
        </p:nvGraphicFramePr>
        <p:xfrm>
          <a:off x="4342765" y="1747520"/>
          <a:ext cx="2580005" cy="944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927100" imgH="444500" progId="Equation.DSMT4">
                  <p:embed/>
                </p:oleObj>
              </mc:Choice>
              <mc:Fallback>
                <p:oleObj name="" r:id="rId3" imgW="927100" imgH="4445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2765" y="1747520"/>
                        <a:ext cx="2580005" cy="944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395855" y="36918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代入原方程变为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8" name="对象 -2147480365"/>
          <p:cNvGraphicFramePr/>
          <p:nvPr/>
        </p:nvGraphicFramePr>
        <p:xfrm>
          <a:off x="3466465" y="2759075"/>
          <a:ext cx="1045210" cy="80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393700" imgH="393700" progId="Equation.DSMT4">
                  <p:embed/>
                </p:oleObj>
              </mc:Choice>
              <mc:Fallback>
                <p:oleObj name="" r:id="rId5" imgW="3937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6465" y="2759075"/>
                        <a:ext cx="1045210" cy="808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395855" y="28956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作变换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，即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，两边微分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0" name="对象 -2147480365"/>
          <p:cNvGraphicFramePr/>
          <p:nvPr/>
        </p:nvGraphicFramePr>
        <p:xfrm>
          <a:off x="5110480" y="2990215"/>
          <a:ext cx="1044575" cy="375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431800" imgH="165100" progId="Equation.DSMT4">
                  <p:embed/>
                </p:oleObj>
              </mc:Choice>
              <mc:Fallback>
                <p:oleObj name="" r:id="rId7" imgW="431800" imgH="165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10480" y="2990215"/>
                        <a:ext cx="1044575" cy="375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726555" y="3701415"/>
            <a:ext cx="5074920" cy="441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分离变量得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5855" y="44786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两边积分，得到通解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5" name="对象 -2147480365"/>
          <p:cNvGraphicFramePr/>
          <p:nvPr/>
        </p:nvGraphicFramePr>
        <p:xfrm>
          <a:off x="8491855" y="3498215"/>
          <a:ext cx="1628775" cy="9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673100" imgH="419100" progId="Equation.DSMT4">
                  <p:embed/>
                </p:oleObj>
              </mc:Choice>
              <mc:Fallback>
                <p:oleObj name="" r:id="rId9" imgW="673100" imgH="4191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91855" y="3498215"/>
                        <a:ext cx="1628775" cy="953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0365"/>
          <p:cNvGraphicFramePr/>
          <p:nvPr/>
        </p:nvGraphicFramePr>
        <p:xfrm>
          <a:off x="5276533" y="4466590"/>
          <a:ext cx="255016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1" imgW="1054100" imgH="266700" progId="Equation.DSMT4">
                  <p:embed/>
                </p:oleObj>
              </mc:Choice>
              <mc:Fallback>
                <p:oleObj name="" r:id="rId11" imgW="1054100" imgH="266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76533" y="4466590"/>
                        <a:ext cx="2550160" cy="606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0365"/>
          <p:cNvGraphicFramePr/>
          <p:nvPr/>
        </p:nvGraphicFramePr>
        <p:xfrm>
          <a:off x="4590098" y="3491230"/>
          <a:ext cx="1906270" cy="89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3" imgW="787400" imgH="393700" progId="Equation.DSMT4">
                  <p:embed/>
                </p:oleObj>
              </mc:Choice>
              <mc:Fallback>
                <p:oleObj name="" r:id="rId13" imgW="7874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0098" y="3491230"/>
                        <a:ext cx="1906270" cy="895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0365"/>
          <p:cNvGraphicFramePr/>
          <p:nvPr/>
        </p:nvGraphicFramePr>
        <p:xfrm>
          <a:off x="7593013" y="2616835"/>
          <a:ext cx="2089150" cy="89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5" imgW="862965" imgH="393700" progId="Equation.DSMT4">
                  <p:embed/>
                </p:oleObj>
              </mc:Choice>
              <mc:Fallback>
                <p:oleObj name="" r:id="rId15" imgW="862965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93013" y="2616835"/>
                        <a:ext cx="2089150" cy="895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2395855" y="51866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即当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时，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95855" y="590486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即得原方程通解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30" name="对象 -2147480365"/>
          <p:cNvGraphicFramePr/>
          <p:nvPr/>
        </p:nvGraphicFramePr>
        <p:xfrm>
          <a:off x="3258820" y="5186680"/>
          <a:ext cx="227266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7" imgW="939800" imgH="254000" progId="Equation.DSMT4">
                  <p:embed/>
                </p:oleObj>
              </mc:Choice>
              <mc:Fallback>
                <p:oleObj name="" r:id="rId17" imgW="9398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58820" y="5186680"/>
                        <a:ext cx="2272665" cy="524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-2147480365"/>
          <p:cNvGraphicFramePr/>
          <p:nvPr/>
        </p:nvGraphicFramePr>
        <p:xfrm>
          <a:off x="6093143" y="5106353"/>
          <a:ext cx="2734310" cy="6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9" imgW="1130300" imgH="304800" progId="Equation.DSMT4">
                  <p:embed/>
                </p:oleObj>
              </mc:Choice>
              <mc:Fallback>
                <p:oleObj name="" r:id="rId19" imgW="1130300" imgH="3048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93143" y="5106353"/>
                        <a:ext cx="2734310" cy="630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-2147480365"/>
          <p:cNvGraphicFramePr/>
          <p:nvPr/>
        </p:nvGraphicFramePr>
        <p:xfrm>
          <a:off x="4529455" y="5878513"/>
          <a:ext cx="2887345" cy="577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21" imgW="1193800" imgH="279400" progId="Equation.DSMT4">
                  <p:embed/>
                </p:oleObj>
              </mc:Choice>
              <mc:Fallback>
                <p:oleObj name="" r:id="rId21" imgW="1193800" imgH="2794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29455" y="5878513"/>
                        <a:ext cx="2887345" cy="577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4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9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1215</Words>
  <Application>WPS 演示</Application>
  <PresentationFormat>宽屏</PresentationFormat>
  <Paragraphs>120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53</vt:i4>
      </vt:variant>
      <vt:variant>
        <vt:lpstr>幻灯片标题</vt:lpstr>
      </vt:variant>
      <vt:variant>
        <vt:i4>15</vt:i4>
      </vt:variant>
    </vt:vector>
  </HeadingPairs>
  <TitlesOfParts>
    <vt:vector size="86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楷体_GB2312</vt:lpstr>
      <vt:lpstr>新宋体</vt:lpstr>
      <vt:lpstr>Cambria Math</vt:lpstr>
      <vt:lpstr>思源黑体 CN</vt:lpstr>
      <vt:lpstr>微软雅黑</vt:lpstr>
      <vt:lpstr>Arial Unicode MS</vt:lpstr>
      <vt:lpstr>Calibri</vt:lpstr>
      <vt:lpstr>Calibri</vt:lpstr>
      <vt:lpstr>1_Office 主题​​</vt:lpstr>
      <vt:lpstr>2_Office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113</cp:revision>
  <dcterms:created xsi:type="dcterms:W3CDTF">2023-11-08T11:26:00Z</dcterms:created>
  <dcterms:modified xsi:type="dcterms:W3CDTF">2024-09-20T03:24:31Z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66A7679A81764145BC74AFFB0E081D53_13</vt:lpwstr>
  </property>
  <property fmtid="{D5CDD505-2E9C-101B-9397-08002B2CF9AE}" pid="3" name="KSOProductBuildVer">
    <vt:lpwstr>2052-12.1.0.18276</vt:lpwstr>
  </property>
</Properties>
</file>