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0"/>
  </p:notesMasterIdLst>
  <p:sldIdLst>
    <p:sldId id="256" r:id="rId2"/>
    <p:sldId id="257" r:id="rId3"/>
    <p:sldId id="258" r:id="rId4"/>
    <p:sldId id="259" r:id="rId5"/>
    <p:sldId id="260" r:id="rId6"/>
    <p:sldId id="261" r:id="rId7"/>
    <p:sldId id="262" r:id="rId8"/>
    <p:sldId id="263" r:id="rId9"/>
    <p:sldId id="264" r:id="rId10"/>
    <p:sldId id="265" r:id="rId11"/>
    <p:sldId id="266" r:id="rId12"/>
    <p:sldId id="329" r:id="rId13"/>
    <p:sldId id="267" r:id="rId14"/>
    <p:sldId id="268" r:id="rId15"/>
    <p:sldId id="269" r:id="rId16"/>
    <p:sldId id="270"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5" r:id="rId68"/>
    <p:sldId id="322" r:id="rId6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49" d="100"/>
          <a:sy n="149" d="100"/>
        </p:scale>
        <p:origin x="60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3876406c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2077A572-1382-483F-81CC-C7EEB1728278}"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第6讲</a:t>
            </a:r>
            <a:endParaRPr lang="en-US" sz="2400" dirty="0"/>
          </a:p>
        </p:txBody>
      </p:sp>
      <p:sp>
        <p:nvSpPr>
          <p:cNvPr id="6"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碳和碳的氧化物</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3876406c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56CDF815-A8AE-4B95-96A6-6859BDAA1743}"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6b83a536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81feddd09"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0d45099e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c8eba5900"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6b83a536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81feddd09&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0d45099ee&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c8eba5900&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第6讲</a:t>
            </a:r>
            <a:endParaRPr lang="en-US" sz="2400" dirty="0"/>
          </a:p>
        </p:txBody>
      </p:sp>
      <p:sp>
        <p:nvSpPr>
          <p:cNvPr id="14"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碳和碳的氧化物</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3876406c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77E9156C-963B-421A-BE57-ED2E393053F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6b83a536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81feddd09"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0d45099e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c8eba5900"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6b83a536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81feddd09&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0d45099ee&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c8eba5900&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第6讲</a:t>
            </a:r>
            <a:endParaRPr lang="en-US" sz="2400" dirty="0"/>
          </a:p>
        </p:txBody>
      </p:sp>
      <p:sp>
        <p:nvSpPr>
          <p:cNvPr id="14"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碳和碳的氧化物</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3179671f6855087e7374fb#tid=67403affa9cbb70009bf99d7#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19E70DD-EF30-2314-CF89-0864E390426C}"/>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CCC34827-BA47-43CD-B246-6D6BA365D70C}"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A8DD69DF-0256-49F5-9C4F-3883DE52AF1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6b83a536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81feddd09"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0d45099e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c8eba5900"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6b83a536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81feddd09&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0d45099ee&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c8eba5900&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19157EC4-BFF9-4A00-A42B-C3CC2C39012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6b83a536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81feddd09"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0d45099e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c8eba5900"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6b83a536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81feddd09&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0d45099ee&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c8eba5900&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9.png"/><Relationship Id="rId7"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14.jpeg"/><Relationship Id="rId5" Type="http://schemas.openxmlformats.org/officeDocument/2006/relationships/image" Target="../media/image3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image" Target="../media/image60.png"/><Relationship Id="rId5" Type="http://schemas.openxmlformats.org/officeDocument/2006/relationships/image" Target="../media/image18.jpeg"/><Relationship Id="rId4" Type="http://schemas.openxmlformats.org/officeDocument/2006/relationships/image" Target="../media/image58.png"/></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4.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4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8.xml"/><Relationship Id="rId1"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image" Target="../media/image67.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9.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70.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7.xml"/><Relationship Id="rId1" Type="http://schemas.openxmlformats.org/officeDocument/2006/relationships/slideLayout" Target="../slideLayouts/slideLayout13.xml"/><Relationship Id="rId4" Type="http://schemas.openxmlformats.org/officeDocument/2006/relationships/image" Target="../media/image20.jpeg"/></Relationships>
</file>

<file path=ppt/slides/_rels/slide5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7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9.xml"/><Relationship Id="rId1" Type="http://schemas.openxmlformats.org/officeDocument/2006/relationships/slideLayout" Target="../slideLayouts/slideLayout13.xml"/><Relationship Id="rId5" Type="http://schemas.openxmlformats.org/officeDocument/2006/relationships/image" Target="../media/image78.png"/><Relationship Id="rId4" Type="http://schemas.openxmlformats.org/officeDocument/2006/relationships/image" Target="../media/image77.png"/></Relationships>
</file>

<file path=ppt/slides/_rels/slide6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0.xml"/><Relationship Id="rId1" Type="http://schemas.openxmlformats.org/officeDocument/2006/relationships/slideLayout" Target="../slideLayouts/slideLayout13.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21.jpeg"/></Relationships>
</file>

<file path=ppt/slides/_rels/slide62.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86.png"/><Relationship Id="rId2" Type="http://schemas.openxmlformats.org/officeDocument/2006/relationships/notesSlide" Target="../notesSlides/notesSlide61.xml"/><Relationship Id="rId1" Type="http://schemas.openxmlformats.org/officeDocument/2006/relationships/slideLayout" Target="../slideLayouts/slideLayout13.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6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2.xml"/><Relationship Id="rId1" Type="http://schemas.openxmlformats.org/officeDocument/2006/relationships/slideLayout" Target="../slideLayouts/slideLayout13.xml"/><Relationship Id="rId5" Type="http://schemas.openxmlformats.org/officeDocument/2006/relationships/image" Target="../media/image24.jpeg"/><Relationship Id="rId4" Type="http://schemas.openxmlformats.org/officeDocument/2006/relationships/image" Target="../media/image23.jpeg"/></Relationships>
</file>

<file path=ppt/slides/_rels/slide6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3.xml"/><Relationship Id="rId1" Type="http://schemas.openxmlformats.org/officeDocument/2006/relationships/slideLayout" Target="../slideLayouts/slideLayout13.xml"/><Relationship Id="rId5" Type="http://schemas.openxmlformats.org/officeDocument/2006/relationships/image" Target="../media/image24.jpeg"/><Relationship Id="rId4" Type="http://schemas.openxmlformats.org/officeDocument/2006/relationships/image" Target="../media/image23.jpeg"/></Relationships>
</file>

<file path=ppt/slides/_rels/slide6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4.xml"/><Relationship Id="rId1" Type="http://schemas.openxmlformats.org/officeDocument/2006/relationships/slideLayout" Target="../slideLayouts/slideLayout13.xml"/><Relationship Id="rId5" Type="http://schemas.openxmlformats.org/officeDocument/2006/relationships/image" Target="../media/image25.jpeg"/><Relationship Id="rId4" Type="http://schemas.openxmlformats.org/officeDocument/2006/relationships/image" Target="../media/image11.png"/></Relationships>
</file>

<file path=ppt/slides/_rels/slide6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5.xml"/><Relationship Id="rId1" Type="http://schemas.openxmlformats.org/officeDocument/2006/relationships/slideLayout" Target="../slideLayouts/slideLayout13.xml"/><Relationship Id="rId4" Type="http://schemas.openxmlformats.org/officeDocument/2006/relationships/image" Target="../media/image94.png"/></Relationships>
</file>

<file path=ppt/slides/_rels/slide6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6.jpeg"/><Relationship Id="rId1" Type="http://schemas.openxmlformats.org/officeDocument/2006/relationships/slideLayout" Target="../slideLayouts/slideLayout13.xml"/><Relationship Id="rId4" Type="http://schemas.openxmlformats.org/officeDocument/2006/relationships/image" Target="../media/image97.png"/></Relationships>
</file>

<file path=ppt/slides/_rels/slide6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13_1#e57134932?sp=1&amp;vaa=1&amp;vcp=1&amp;vis=1&amp;pid=81feddd09&amp;color=0,0,0&amp;vtp=1&amp;vaab=1&amp;bt=1&amp;bbb=1"/>
              <p:cNvSpPr/>
              <p:nvPr/>
            </p:nvSpPr>
            <p:spPr>
              <a:xfrm>
                <a:off x="539496" y="3175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的化学性质。</a:t>
                </a:r>
                <a:endParaRPr lang="en-US" altLang="zh-CN" sz="2800" dirty="0"/>
              </a:p>
            </p:txBody>
          </p:sp>
        </mc:Choice>
        <mc:Fallback xmlns="">
          <p:sp>
            <p:nvSpPr>
              <p:cNvPr id="2" name="QB_5_BD.13_1#e57134932?sp=1&amp;vaa=1&amp;vcp=1&amp;vis=1&amp;pid=81feddd09&amp;color=0,0,0&amp;vtp=1&amp;vaab=1&amp;bt=1&amp;bbb=1"/>
              <p:cNvSpPr>
                <a:spLocks noRot="1" noChangeAspect="1" noMove="1" noResize="1" noEditPoints="1" noAdjustHandles="1" noChangeArrowheads="1" noChangeShapeType="1" noTextEdit="1"/>
              </p:cNvSpPr>
              <p:nvPr/>
            </p:nvSpPr>
            <p:spPr>
              <a:xfrm>
                <a:off x="539496" y="317500"/>
                <a:ext cx="11109960" cy="553657"/>
              </a:xfrm>
              <a:prstGeom prst="rect">
                <a:avLst/>
              </a:prstGeom>
              <a:blipFill>
                <a:blip r:embed="rId3"/>
                <a:stretch>
                  <a:fillRect l="-1976" t="-1099" b="-3956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1" name="QB_5_BD.13_2#e57134932?colgroup=5,5,6,11&amp;vaa=1&amp;vcp=1&amp;vis=1&amp;pid=81feddd09&amp;color=0,0,0&amp;vtp=1&amp;vaab=1&amp;bbb=1&amp;hb=1"/>
              <p:cNvGraphicFramePr>
                <a:graphicFrameLocks noGrp="1"/>
              </p:cNvGraphicFramePr>
              <p:nvPr>
                <p:extLst>
                  <p:ext uri="{D42A27DB-BD31-4B8C-83A1-F6EECF244321}">
                    <p14:modId xmlns:p14="http://schemas.microsoft.com/office/powerpoint/2010/main" val="2818890955"/>
                  </p:ext>
                </p:extLst>
              </p:nvPr>
            </p:nvGraphicFramePr>
            <p:xfrm>
              <a:off x="539496" y="1008253"/>
              <a:ext cx="11064240" cy="2721992"/>
            </p:xfrm>
            <a:graphic>
              <a:graphicData uri="http://schemas.openxmlformats.org/drawingml/2006/table">
                <a:tbl>
                  <a:tblPr/>
                  <a:tblGrid>
                    <a:gridCol w="2112264">
                      <a:extLst>
                        <a:ext uri="{9D8B030D-6E8A-4147-A177-3AD203B41FA5}">
                          <a16:colId xmlns:a16="http://schemas.microsoft.com/office/drawing/2014/main" val="20000"/>
                        </a:ext>
                      </a:extLst>
                    </a:gridCol>
                    <a:gridCol w="1975104">
                      <a:extLst>
                        <a:ext uri="{9D8B030D-6E8A-4147-A177-3AD203B41FA5}">
                          <a16:colId xmlns:a16="http://schemas.microsoft.com/office/drawing/2014/main" val="20001"/>
                        </a:ext>
                      </a:extLst>
                    </a:gridCol>
                    <a:gridCol w="2578608">
                      <a:extLst>
                        <a:ext uri="{9D8B030D-6E8A-4147-A177-3AD203B41FA5}">
                          <a16:colId xmlns:a16="http://schemas.microsoft.com/office/drawing/2014/main" val="20002"/>
                        </a:ext>
                      </a:extLst>
                    </a:gridCol>
                    <a:gridCol w="439826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实验结论或化学方程式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一般不燃</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不助燃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1-6-2</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所示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下面的烛火</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上</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面的烛火</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11" name="QB_5_BD.13_2#e57134932?colgroup=5,5,6,11&amp;vaa=1&amp;vcp=1&amp;vis=1&amp;pid=81feddd09&amp;color=0,0,0&amp;vtp=1&amp;vaab=1&amp;bbb=1&amp;hb=1"/>
              <p:cNvGraphicFramePr>
                <a:graphicFrameLocks noGrp="1"/>
              </p:cNvGraphicFramePr>
              <p:nvPr>
                <p:extLst>
                  <p:ext uri="{D42A27DB-BD31-4B8C-83A1-F6EECF244321}">
                    <p14:modId xmlns:p14="http://schemas.microsoft.com/office/powerpoint/2010/main" val="2818890955"/>
                  </p:ext>
                </p:extLst>
              </p:nvPr>
            </p:nvGraphicFramePr>
            <p:xfrm>
              <a:off x="539496" y="1008253"/>
              <a:ext cx="11064240" cy="2721992"/>
            </p:xfrm>
            <a:graphic>
              <a:graphicData uri="http://schemas.openxmlformats.org/drawingml/2006/table">
                <a:tbl>
                  <a:tblPr/>
                  <a:tblGrid>
                    <a:gridCol w="2112264">
                      <a:extLst>
                        <a:ext uri="{9D8B030D-6E8A-4147-A177-3AD203B41FA5}">
                          <a16:colId xmlns:a16="http://schemas.microsoft.com/office/drawing/2014/main" val="20000"/>
                        </a:ext>
                      </a:extLst>
                    </a:gridCol>
                    <a:gridCol w="1975104">
                      <a:extLst>
                        <a:ext uri="{9D8B030D-6E8A-4147-A177-3AD203B41FA5}">
                          <a16:colId xmlns:a16="http://schemas.microsoft.com/office/drawing/2014/main" val="20001"/>
                        </a:ext>
                      </a:extLst>
                    </a:gridCol>
                    <a:gridCol w="2578608">
                      <a:extLst>
                        <a:ext uri="{9D8B030D-6E8A-4147-A177-3AD203B41FA5}">
                          <a16:colId xmlns:a16="http://schemas.microsoft.com/office/drawing/2014/main" val="20002"/>
                        </a:ext>
                      </a:extLst>
                    </a:gridCol>
                    <a:gridCol w="439826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实验结论或化学方程式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182432">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一般不燃</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不助燃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1-6-2</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所示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下面的烛火</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上</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面的烛火</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51662" t="-26816" r="-277" b="-8659"/>
                          </a:stretch>
                        </a:blipFill>
                      </a:tcPr>
                    </a:tc>
                    <a:extLst>
                      <a:ext uri="{0D108BD9-81ED-4DB2-BD59-A6C34878D82A}">
                        <a16:rowId xmlns:a16="http://schemas.microsoft.com/office/drawing/2014/main" val="10001"/>
                      </a:ext>
                    </a:extLst>
                  </a:tr>
                </a:tbl>
              </a:graphicData>
            </a:graphic>
          </p:graphicFrame>
        </mc:Fallback>
      </mc:AlternateContent>
      <p:sp>
        <p:nvSpPr>
          <p:cNvPr id="4" name="QB_5_AN.14_1#e57134932.blank?vaa=1&amp;vcp=1&amp;vis=1&amp;pid=81feddd09&amp;color=0,0,0&amp;vpa=10&amp;vtp=1&amp;vaab=1&amp;bbb=1"/>
          <p:cNvSpPr/>
          <p:nvPr/>
        </p:nvSpPr>
        <p:spPr>
          <a:xfrm>
            <a:off x="4709182" y="2074482"/>
            <a:ext cx="13255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先熄灭</a:t>
            </a:r>
            <a:endParaRPr lang="en-US" altLang="zh-CN" sz="2800" dirty="0"/>
          </a:p>
        </p:txBody>
      </p:sp>
      <p:sp>
        <p:nvSpPr>
          <p:cNvPr id="5" name="QB_5_AN.15_1#e57134932.blank?vaa=1&amp;vcp=1&amp;vis=1&amp;pid=81feddd09&amp;color=0,0,0&amp;vpa=11&amp;vtp=1&amp;vaab=1&amp;bbb=1&amp;hb=1"/>
          <p:cNvSpPr/>
          <p:nvPr/>
        </p:nvSpPr>
        <p:spPr>
          <a:xfrm>
            <a:off x="4698864" y="2633282"/>
            <a:ext cx="2451608" cy="1057720"/>
          </a:xfrm>
          <a:prstGeom prst="rect">
            <a:avLst/>
          </a:prstGeom>
          <a:noFill/>
        </p:spPr>
        <p:txBody>
          <a:bodyPr wrap="square" lIns="0" tIns="0" rIns="0" bIns="0" rtlCol="0" anchor="t"/>
          <a:lstStyle/>
          <a:p>
            <a:pPr latinLnBrk="1">
              <a:lnSpc>
                <a:spcPct val="13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后</a:t>
            </a:r>
          </a:p>
          <a:p>
            <a:pPr latinLnBrk="1">
              <a:lnSpc>
                <a:spcPct val="13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熄灭</a:t>
            </a:r>
            <a:endParaRPr lang="en-US" altLang="zh-CN" sz="2800" dirty="0"/>
          </a:p>
        </p:txBody>
      </p:sp>
      <p:sp>
        <p:nvSpPr>
          <p:cNvPr id="6" name="QB_5_AN.16_1#e57134932.blank?vaa=1&amp;vcp=1&amp;vis=1&amp;pid=81feddd09&amp;color=0,0,0&amp;vpa=12&amp;vtp=1&amp;vaab=1&amp;bbb=1"/>
          <p:cNvSpPr/>
          <p:nvPr/>
        </p:nvSpPr>
        <p:spPr>
          <a:xfrm>
            <a:off x="7850464" y="2074482"/>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不可燃</a:t>
            </a:r>
            <a:endParaRPr lang="en-US" altLang="zh-CN" sz="2800" dirty="0"/>
          </a:p>
        </p:txBody>
      </p:sp>
      <p:sp>
        <p:nvSpPr>
          <p:cNvPr id="7" name="QB_5_AN.17_1#e57134932.blank?vaa=1&amp;vcp=1&amp;vis=1&amp;pid=81feddd09&amp;color=0,0,0&amp;vpa=13&amp;vtp=1&amp;vaab=1&amp;bbb=1&amp;hb=1"/>
          <p:cNvSpPr/>
          <p:nvPr/>
        </p:nvSpPr>
        <p:spPr>
          <a:xfrm>
            <a:off x="7230101" y="2074482"/>
            <a:ext cx="4271264" cy="1057720"/>
          </a:xfrm>
          <a:prstGeom prst="rect">
            <a:avLst/>
          </a:prstGeom>
          <a:noFill/>
        </p:spPr>
        <p:txBody>
          <a:bodyPr wrap="square" lIns="0" tIns="0" rIns="0" bIns="0" rtlCol="0" anchor="t"/>
          <a:lstStyle/>
          <a:p>
            <a:pPr latinLnBrk="1">
              <a:lnSpc>
                <a:spcPct val="13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不支持燃烧</a:t>
            </a:r>
            <a:endParaRPr lang="en-US" altLang="zh-CN" sz="2800" dirty="0"/>
          </a:p>
        </p:txBody>
      </p:sp>
      <p:sp>
        <p:nvSpPr>
          <p:cNvPr id="8" name="QB_5_AN.18_1#e57134932.blank?vaa=1&amp;vcp=1&amp;vis=1&amp;pid=81feddd09&amp;color=0,0,0&amp;vpa=14&amp;vtp=1&amp;vaab=1&amp;bbb=1"/>
          <p:cNvSpPr/>
          <p:nvPr/>
        </p:nvSpPr>
        <p:spPr>
          <a:xfrm>
            <a:off x="8164091" y="2613216"/>
            <a:ext cx="2392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密度比空气大</a:t>
            </a:r>
            <a:endParaRPr lang="en-US" altLang="zh-CN" sz="2800" dirty="0"/>
          </a:p>
        </p:txBody>
      </p:sp>
      <p:pic>
        <p:nvPicPr>
          <p:cNvPr id="9" name="QB_5_BD.25_2#e57134932?iti=2&amp;htil=1&amp;vaa=1&amp;vcp=1&amp;vis=1&amp;pid=81feddd09&amp;color=0,0,0&amp;tib=255,255,255&amp;vtp=1&amp;vaab=1" descr="preencoded.png">
            <a:extLst>
              <a:ext uri="{FF2B5EF4-FFF2-40B4-BE49-F238E27FC236}">
                <a16:creationId xmlns:a16="http://schemas.microsoft.com/office/drawing/2014/main" id="{CB541DD0-C75D-4CE6-908A-BB0EBA9DBABF}"/>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871243" y="3528633"/>
            <a:ext cx="1543348" cy="20835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0" name="QB_5_BD.25_5#e57134932?iti=2&amp;htil=1&amp;vaa=1&amp;vcp=1&amp;vis=1&amp;pid=81feddd09&amp;color=0,0,0&amp;vtp=1&amp;vaab=1&amp;bbb=1">
            <a:extLst>
              <a:ext uri="{FF2B5EF4-FFF2-40B4-BE49-F238E27FC236}">
                <a16:creationId xmlns:a16="http://schemas.microsoft.com/office/drawing/2014/main" id="{219330CD-FC49-4E69-8624-429CA6376761}"/>
              </a:ext>
            </a:extLst>
          </p:cNvPr>
          <p:cNvSpPr/>
          <p:nvPr/>
        </p:nvSpPr>
        <p:spPr>
          <a:xfrm>
            <a:off x="5724399" y="5607728"/>
            <a:ext cx="2039041" cy="634409"/>
          </a:xfrm>
          <a:prstGeom prst="rect">
            <a:avLst/>
          </a:prstGeom>
          <a:noFill/>
        </p:spPr>
        <p:txBody>
          <a:bodyPr wrap="none" lIns="0" tIns="0" rIns="0" bIns="0" rtlCol="0" anchor="t"/>
          <a:lstStyle/>
          <a:p>
            <a:pPr algn="ctr" latinLnBrk="1">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图1-6-2</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7">
                                            <p:bg/>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8">
                                            <p:bg/>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2" name="QB_5_BD.19_1#e57134932?colgroup=5,4,6,12&amp;vaa=1&amp;vcp=1&amp;vis=1&amp;pid=81feddd09&amp;color=0,0,0&amp;vtp=1&amp;vaab=1&amp;bt=1&amp;bbb=1&amp;hb=1"/>
              <p:cNvGraphicFramePr>
                <a:graphicFrameLocks noGrp="1"/>
              </p:cNvGraphicFramePr>
              <p:nvPr>
                <p:extLst>
                  <p:ext uri="{D42A27DB-BD31-4B8C-83A1-F6EECF244321}">
                    <p14:modId xmlns:p14="http://schemas.microsoft.com/office/powerpoint/2010/main" val="707087914"/>
                  </p:ext>
                </p:extLst>
              </p:nvPr>
            </p:nvGraphicFramePr>
            <p:xfrm>
              <a:off x="539496" y="1070952"/>
              <a:ext cx="11073384" cy="3336736"/>
            </p:xfrm>
            <a:graphic>
              <a:graphicData uri="http://schemas.openxmlformats.org/drawingml/2006/table">
                <a:tbl>
                  <a:tblPr/>
                  <a:tblGrid>
                    <a:gridCol w="2185416">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2679192">
                      <a:extLst>
                        <a:ext uri="{9D8B030D-6E8A-4147-A177-3AD203B41FA5}">
                          <a16:colId xmlns:a16="http://schemas.microsoft.com/office/drawing/2014/main" val="20002"/>
                        </a:ext>
                      </a:extLst>
                    </a:gridCol>
                    <a:gridCol w="456285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实验结论或化学方程式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能与澄清石</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灰水等碱溶</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液反应</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1-6-3</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所示</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澄清石灰水</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14:m>
                            <m:oMath xmlns:m="http://schemas.openxmlformats.org/officeDocument/2006/math">
                              <m:sSub>
                                <m:sSubPr>
                                  <m:ctrlPr>
                                    <a:rPr lang="en-US" altLang="zh-CN" sz="2800" b="0" i="1"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m:t>
                              </m:r>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sSub>
                                <m:sSubPr>
                                  <m:ctrlPr>
                                    <a:rPr lang="en-US" altLang="zh-CN" sz="2800" b="0" i="1"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14:m>
                            <m:oMath xmlns:m="http://schemas.openxmlformats.org/officeDocument/2006/math">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能与水反应</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1-6-4</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所示</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实验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中</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的纸花变红色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14:m>
                            <m:oMath xmlns:m="http://schemas.openxmlformats.org/officeDocument/2006/math">
                              <m:sSub>
                                <m:sSubPr>
                                  <m:ctrlPr>
                                    <a:rPr lang="en-US" altLang="zh-CN" sz="2800" b="0" i="1"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12" name="QB_5_BD.19_1#e57134932?colgroup=5,4,6,12&amp;vaa=1&amp;vcp=1&amp;vis=1&amp;pid=81feddd09&amp;color=0,0,0&amp;vtp=1&amp;vaab=1&amp;bt=1&amp;bbb=1&amp;hb=1"/>
              <p:cNvGraphicFramePr>
                <a:graphicFrameLocks noGrp="1"/>
              </p:cNvGraphicFramePr>
              <p:nvPr>
                <p:extLst>
                  <p:ext uri="{D42A27DB-BD31-4B8C-83A1-F6EECF244321}">
                    <p14:modId xmlns:p14="http://schemas.microsoft.com/office/powerpoint/2010/main" val="707087914"/>
                  </p:ext>
                </p:extLst>
              </p:nvPr>
            </p:nvGraphicFramePr>
            <p:xfrm>
              <a:off x="539496" y="1070952"/>
              <a:ext cx="11073384" cy="3336736"/>
            </p:xfrm>
            <a:graphic>
              <a:graphicData uri="http://schemas.openxmlformats.org/drawingml/2006/table">
                <a:tbl>
                  <a:tblPr/>
                  <a:tblGrid>
                    <a:gridCol w="2185416">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2679192">
                      <a:extLst>
                        <a:ext uri="{9D8B030D-6E8A-4147-A177-3AD203B41FA5}">
                          <a16:colId xmlns:a16="http://schemas.microsoft.com/office/drawing/2014/main" val="20002"/>
                        </a:ext>
                      </a:extLst>
                    </a:gridCol>
                    <a:gridCol w="456285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实验结论或化学方程式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能与澄清石</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灰水等碱溶</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液反应</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1-6-3</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所示</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澄清石灰水</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42724" t="-34783" r="-267" b="-75362"/>
                          </a:stretch>
                        </a:blipFill>
                      </a:tcPr>
                    </a:tc>
                    <a:extLst>
                      <a:ext uri="{0D108BD9-81ED-4DB2-BD59-A6C34878D82A}">
                        <a16:rowId xmlns:a16="http://schemas.microsoft.com/office/drawing/2014/main" val="10001"/>
                      </a:ext>
                    </a:extLst>
                  </a:tr>
                  <a:tr h="1121220">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能与水反应</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1-6-4</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所示</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实验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中</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的纸花变红色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42724" t="-202174" r="-267" b="-13043"/>
                          </a:stretch>
                        </a:blipFill>
                      </a:tcPr>
                    </a:tc>
                    <a:extLst>
                      <a:ext uri="{0D108BD9-81ED-4DB2-BD59-A6C34878D82A}">
                        <a16:rowId xmlns:a16="http://schemas.microsoft.com/office/drawing/2014/main" val="10002"/>
                      </a:ext>
                    </a:extLst>
                  </a:tr>
                </a:tbl>
              </a:graphicData>
            </a:graphic>
          </p:graphicFrame>
        </mc:Fallback>
      </mc:AlternateContent>
      <p:sp>
        <p:nvSpPr>
          <p:cNvPr id="3" name="QB_5_AN.20_1#e57134932.blank?vaa=1&amp;vcp=1&amp;vis=1&amp;pid=81feddd09&amp;color=0,0,0&amp;vpa=15&amp;vtp=1&amp;vaab=1&amp;bbb=1"/>
          <p:cNvSpPr/>
          <p:nvPr/>
        </p:nvSpPr>
        <p:spPr>
          <a:xfrm>
            <a:off x="4542050" y="2430297"/>
            <a:ext cx="13255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变浑浊</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B_5_AN.21_1#e57134932.blank?vaa=1&amp;vcp=1&amp;vis=1&amp;pid=81feddd09&amp;color=0,0,0&amp;vpa=16&amp;vtp=1&amp;vaab=1&amp;bbb=1"/>
              <p:cNvSpPr/>
              <p:nvPr/>
            </p:nvSpPr>
            <p:spPr>
              <a:xfrm>
                <a:off x="9682090" y="1960777"/>
                <a:ext cx="1416876" cy="402844"/>
              </a:xfrm>
              <a:prstGeom prst="rect">
                <a:avLst/>
              </a:prstGeom>
              <a:noFill/>
            </p:spPr>
            <p:txBody>
              <a:bodyPr wrap="none" lIns="0" tIns="0" rIns="0" bIns="0" rtlCol="0" anchor="t"/>
              <a:lstStyle/>
              <a:p>
                <a:pPr algn="ctr" latinLnBrk="1">
                  <a:lnSpc>
                    <a:spcPts val="3400"/>
                  </a:lnSpc>
                </a:pP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5_AN.21_1#e57134932.blank?vaa=1&amp;vcp=1&amp;vis=1&amp;pid=81feddd09&amp;color=0,0,0&amp;vpa=16&amp;vtp=1&amp;vaab=1&amp;bbb=1"/>
              <p:cNvSpPr>
                <a:spLocks noRot="1" noChangeAspect="1" noMove="1" noResize="1" noEditPoints="1" noAdjustHandles="1" noChangeArrowheads="1" noChangeShapeType="1" noTextEdit="1"/>
              </p:cNvSpPr>
              <p:nvPr/>
            </p:nvSpPr>
            <p:spPr>
              <a:xfrm>
                <a:off x="9682090" y="1960777"/>
                <a:ext cx="1416876" cy="402844"/>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5_AN.22_1#e57134932.blank?vaa=1&amp;vcp=1&amp;vis=1&amp;pid=81feddd09&amp;color=0,0,0&amp;vpa=17&amp;vtp=1&amp;vaab=1&amp;bbb=1"/>
              <p:cNvSpPr/>
              <p:nvPr/>
            </p:nvSpPr>
            <p:spPr>
              <a:xfrm>
                <a:off x="7158534" y="2486557"/>
                <a:ext cx="822770" cy="402844"/>
              </a:xfrm>
              <a:prstGeom prst="rect">
                <a:avLst/>
              </a:prstGeom>
              <a:noFill/>
            </p:spPr>
            <p:txBody>
              <a:bodyPr wrap="none" lIns="0" tIns="0" rIns="0" bIns="0" rtlCol="0" anchor="t"/>
              <a:lstStyle/>
              <a:p>
                <a:pPr algn="ctr" latinLnBrk="1">
                  <a:lnSpc>
                    <a:spcPts val="3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5_AN.22_1#e57134932.blank?vaa=1&amp;vcp=1&amp;vis=1&amp;pid=81feddd09&amp;color=0,0,0&amp;vpa=17&amp;vtp=1&amp;vaab=1&amp;bbb=1"/>
              <p:cNvSpPr>
                <a:spLocks noRot="1" noChangeAspect="1" noMove="1" noResize="1" noEditPoints="1" noAdjustHandles="1" noChangeArrowheads="1" noChangeShapeType="1" noTextEdit="1"/>
              </p:cNvSpPr>
              <p:nvPr/>
            </p:nvSpPr>
            <p:spPr>
              <a:xfrm>
                <a:off x="7158534" y="2486557"/>
                <a:ext cx="822770" cy="402844"/>
              </a:xfrm>
              <a:prstGeom prst="rect">
                <a:avLst/>
              </a:prstGeom>
              <a:blipFill>
                <a:blip r:embed="rId5"/>
                <a:stretch>
                  <a:fillRect/>
                </a:stretch>
              </a:blipFill>
            </p:spPr>
            <p:txBody>
              <a:bodyPr/>
              <a:lstStyle/>
              <a:p>
                <a:r>
                  <a:rPr lang="zh-CN" altLang="en-US">
                    <a:noFill/>
                  </a:rPr>
                  <a:t> </a:t>
                </a:r>
              </a:p>
            </p:txBody>
          </p:sp>
        </mc:Fallback>
      </mc:AlternateContent>
      <p:sp>
        <p:nvSpPr>
          <p:cNvPr id="6" name="QB_5_AN.23_1#e57134932.blank?vaa=1&amp;vcp=1&amp;vis=1&amp;pid=81feddd09&amp;color=0,0,0&amp;vpa=18&amp;vtp=1&amp;vaab=1"/>
          <p:cNvSpPr/>
          <p:nvPr/>
        </p:nvSpPr>
        <p:spPr>
          <a:xfrm>
            <a:off x="5113550" y="3290151"/>
            <a:ext cx="377825" cy="491617"/>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Ⅰ</a:t>
            </a:r>
            <a:endParaRPr lang="en-US" altLang="zh-CN" sz="2800" dirty="0">
              <a:solidFill>
                <a:srgbClr val="FF0000"/>
              </a:solidFill>
            </a:endParaRPr>
          </a:p>
        </p:txBody>
      </p:sp>
      <p:sp>
        <p:nvSpPr>
          <p:cNvPr id="7" name="QB_5_AN.24_1#e57134932.blank?vaa=1&amp;vcp=1&amp;vis=1&amp;pid=81feddd09&amp;color=0,0,0&amp;vpa=19&amp;vtp=1&amp;vaab=1"/>
          <p:cNvSpPr/>
          <p:nvPr/>
        </p:nvSpPr>
        <p:spPr>
          <a:xfrm>
            <a:off x="5862850" y="3290151"/>
            <a:ext cx="631825" cy="491617"/>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Ⅳ</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8" name="QB_5_AN.26_1#e57134932.blank?vaa=1&amp;vcp=1&amp;vis=1&amp;pid=81feddd09&amp;color=0,0,0&amp;vpa=20&amp;vtp=1&amp;vaab=1&amp;bbb=1"/>
              <p:cNvSpPr/>
              <p:nvPr/>
            </p:nvSpPr>
            <p:spPr>
              <a:xfrm>
                <a:off x="9155040" y="3616095"/>
                <a:ext cx="1188339" cy="402844"/>
              </a:xfrm>
              <a:prstGeom prst="rect">
                <a:avLst/>
              </a:prstGeom>
              <a:noFill/>
            </p:spPr>
            <p:txBody>
              <a:bodyPr wrap="none" lIns="0" tIns="0" rIns="0" bIns="0" rtlCol="0" anchor="t"/>
              <a:lstStyle/>
              <a:p>
                <a:pPr algn="ctr" latinLnBrk="1">
                  <a:lnSpc>
                    <a:spcPts val="3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8" name="QB_5_AN.26_1#e57134932.blank?vaa=1&amp;vcp=1&amp;vis=1&amp;pid=81feddd09&amp;color=0,0,0&amp;vpa=20&amp;vtp=1&amp;vaab=1&amp;bbb=1"/>
              <p:cNvSpPr>
                <a:spLocks noRot="1" noChangeAspect="1" noMove="1" noResize="1" noEditPoints="1" noAdjustHandles="1" noChangeArrowheads="1" noChangeShapeType="1" noTextEdit="1"/>
              </p:cNvSpPr>
              <p:nvPr/>
            </p:nvSpPr>
            <p:spPr>
              <a:xfrm>
                <a:off x="9155040" y="3616095"/>
                <a:ext cx="1188339" cy="402844"/>
              </a:xfrm>
              <a:prstGeom prst="rect">
                <a:avLst/>
              </a:prstGeom>
              <a:blipFill>
                <a:blip r:embed="rId6"/>
                <a:stretch>
                  <a:fillRect/>
                </a:stretch>
              </a:blipFill>
            </p:spPr>
            <p:txBody>
              <a:bodyPr/>
              <a:lstStyle/>
              <a:p>
                <a:r>
                  <a:rPr lang="zh-CN" altLang="en-US">
                    <a:noFill/>
                  </a:rPr>
                  <a:t> </a:t>
                </a:r>
              </a:p>
            </p:txBody>
          </p:sp>
        </mc:Fallback>
      </mc:AlternateContent>
      <p:pic>
        <p:nvPicPr>
          <p:cNvPr id="10" name="QB_5_BD.25_3#e57134932?iti=3&amp;htil=1&amp;vaa=1&amp;vcp=1&amp;vis=1&amp;pid=81feddd09&amp;color=0,0,0&amp;tib=255,255,255&amp;vtp=1&amp;vaab=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4710992" y="3969254"/>
            <a:ext cx="1325563" cy="180758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11" name="QB_5_BD.25_4#e57134932?iti=4&amp;htil=1&amp;vaa=1&amp;vcp=1&amp;vis=1&amp;pid=81feddd09&amp;color=0,0,0&amp;tib=255,255,255&amp;vtp=1&amp;vaab=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6739821" y="4423751"/>
            <a:ext cx="4799907" cy="139954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3" name="QB_5_BD.25_6#e57134932?iti=3&amp;htil=1&amp;vaa=1&amp;vcp=1&amp;vis=1&amp;pid=81feddd09&amp;color=0,0,0&amp;vtp=1&amp;vaab=1&amp;bbb=1"/>
          <p:cNvSpPr/>
          <p:nvPr/>
        </p:nvSpPr>
        <p:spPr>
          <a:xfrm>
            <a:off x="4923505" y="5785192"/>
            <a:ext cx="1208087" cy="502984"/>
          </a:xfrm>
          <a:prstGeom prst="rect">
            <a:avLst/>
          </a:prstGeom>
          <a:noFill/>
        </p:spPr>
        <p:txBody>
          <a:bodyPr wrap="none" lIns="0" tIns="0" rIns="0" bIns="0" rtlCol="0" anchor="t"/>
          <a:lstStyle/>
          <a:p>
            <a:pPr algn="ctr" latinLnBrk="1">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图1-6-3</a:t>
            </a:r>
            <a:endParaRPr lang="en-US" altLang="zh-CN" sz="2800" dirty="0">
              <a:solidFill>
                <a:srgbClr val="000000"/>
              </a:solidFill>
            </a:endParaRPr>
          </a:p>
        </p:txBody>
      </p:sp>
      <p:sp>
        <p:nvSpPr>
          <p:cNvPr id="14" name="QB_5_BD.25_7#e57134932?iti=4&amp;htil=1&amp;vaa=1&amp;vcp=1&amp;vis=1&amp;pid=81feddd09&amp;color=0,0,0&amp;vtp=1&amp;vaab=1&amp;bbb=1"/>
          <p:cNvSpPr/>
          <p:nvPr/>
        </p:nvSpPr>
        <p:spPr>
          <a:xfrm>
            <a:off x="8818849" y="5785192"/>
            <a:ext cx="1208087" cy="502984"/>
          </a:xfrm>
          <a:prstGeom prst="rect">
            <a:avLst/>
          </a:prstGeom>
          <a:noFill/>
        </p:spPr>
        <p:txBody>
          <a:bodyPr wrap="none" lIns="0" tIns="0" rIns="0" bIns="0" rtlCol="0" anchor="t"/>
          <a:lstStyle/>
          <a:p>
            <a:pPr algn="ctr" latinLnBrk="1">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图1-6-4</a:t>
            </a:r>
            <a:endParaRPr lang="en-US" altLang="zh-CN" sz="2800" dirty="0">
              <a:solidFill>
                <a:srgbClr val="000000"/>
              </a:solidFill>
            </a:endParaRPr>
          </a:p>
        </p:txBody>
      </p:sp>
      <p:sp>
        <p:nvSpPr>
          <p:cNvPr id="15" name="QB_5_BD.19_1#e57134932?colgroup=5,4,6,12&amp;vaa=1&amp;vcp=1&amp;vis=1&amp;pid=81feddd09&amp;color=0,0,0&amp;vtp=1&amp;vaab=1&amp;bt=1&amp;bbb=1"/>
          <p:cNvSpPr txBox="1"/>
          <p:nvPr/>
        </p:nvSpPr>
        <p:spPr>
          <a:xfrm>
            <a:off x="10894735" y="441413"/>
            <a:ext cx="718145" cy="516552"/>
          </a:xfrm>
          <a:prstGeom prst="rect">
            <a:avLst/>
          </a:prstGeom>
          <a:noFill/>
        </p:spPr>
        <p:txBody>
          <a:bodyPr vert="horz" wrap="none" lIns="0" tIns="0" rIns="0" bIns="0" rtlCol="0">
            <a:spAutoFit/>
          </a:bodyPr>
          <a:lstStyle/>
          <a:p>
            <a:pPr algn="r">
              <a:lnSpc>
                <a:spcPts val="4300"/>
              </a:lnSpc>
            </a:pPr>
            <a:r>
              <a:rPr lang="zh-CN" altLang="en-US" sz="2800">
                <a:solidFill>
                  <a:srgbClr val="000000"/>
                </a:solidFill>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8">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5_BD#250dfbe3f?vcp=1&amp;pid=81feddd09&amp;color=0,0,0&amp;vtp=1&amp;vaab=1&amp;bt=1&amp;bbb=1&amp;hb=1"/>
              <p:cNvSpPr/>
              <p:nvPr/>
            </p:nvSpPr>
            <p:spPr>
              <a:xfrm>
                <a:off x="539496" y="107969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【特别提示】</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①</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使澄清石灰水变浑浊的实验可用于检验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存在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②</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不能使干燥的石蕊纸花变色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，但能使湿润的石蕊纸花变红</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，说明</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不显酸性，</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反应生成的碳酸显酸性。</a:t>
                </a:r>
              </a:p>
              <a:p>
                <a:pPr marL="0" marR="0" lvl="0" indent="0" defTabSz="914400" rtl="0" eaLnBrk="1" fontAlgn="auto" latinLnBrk="1" hangingPunct="1">
                  <a:lnSpc>
                    <a:spcPts val="4900"/>
                  </a:lnSpc>
                  <a:spcBef>
                    <a:spcPts val="0"/>
                  </a:spcBef>
                  <a:spcAft>
                    <a:spcPts val="0"/>
                  </a:spcAft>
                  <a:buClrTx/>
                  <a:buSzTx/>
                  <a:buFontTx/>
                  <a:buNone/>
                  <a:defRPr/>
                </a:pPr>
                <a:endParaRPr lang="en-US" altLang="zh-CN" sz="2800" dirty="0"/>
              </a:p>
            </p:txBody>
          </p:sp>
        </mc:Choice>
        <mc:Fallback xmlns="">
          <p:sp>
            <p:nvSpPr>
              <p:cNvPr id="2" name="P_5_BD#250dfbe3f?vcp=1&amp;pid=81feddd09&amp;color=0,0,0&amp;vtp=1&amp;vaab=1&amp;bt=1&amp;bbb=1&amp;hb=1"/>
              <p:cNvSpPr>
                <a:spLocks noRot="1" noChangeAspect="1" noMove="1" noResize="1" noEditPoints="1" noAdjustHandles="1" noChangeArrowheads="1" noChangeShapeType="1" noTextEdit="1"/>
              </p:cNvSpPr>
              <p:nvPr/>
            </p:nvSpPr>
            <p:spPr>
              <a:xfrm>
                <a:off x="539496" y="1079690"/>
                <a:ext cx="11109960" cy="2496757"/>
              </a:xfrm>
              <a:prstGeom prst="rect">
                <a:avLst/>
              </a:prstGeom>
              <a:blipFill rotWithShape="1">
                <a:blip r:embed="rId2"/>
                <a:stretch>
                  <a:fillRect l="-3" t="-8" r="3" b="-2742"/>
                </a:stretch>
              </a:blipFill>
            </p:spPr>
            <p:txBody>
              <a:bodyPr/>
              <a:lstStyle/>
              <a:p>
                <a:r>
                  <a:rPr lang="zh-CN" altLang="en-US">
                    <a:noFill/>
                  </a:rPr>
                  <a:t> </a:t>
                </a:r>
              </a:p>
            </p:txBody>
          </p:sp>
        </mc:Fallback>
      </mc:AlternateContent>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5_BD#250dfbe3f?vcp=1&amp;pid=81feddd09&amp;color=0,0,0&amp;vtp=1&amp;vaab=1&amp;bt=1&amp;bbb=1&amp;hb=1"/>
              <p:cNvSpPr/>
              <p:nvPr/>
            </p:nvSpPr>
            <p:spPr>
              <a:xfrm>
                <a:off x="539750" y="1079500"/>
                <a:ext cx="11109960" cy="408305"/>
              </a:xfrm>
              <a:prstGeom prst="rect">
                <a:avLst/>
              </a:prstGeom>
              <a:noFill/>
            </p:spPr>
            <p:txBody>
              <a:bodyPr wrap="none" lIns="0" tIns="0" rIns="0" bIns="0" rtlCol="0" anchor="t"/>
              <a:lstStyle/>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a:t>
                </a:r>
                <a14:m>
                  <m:oMath xmlns:m="http://schemas.openxmlformats.org/officeDocument/2006/math">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CO</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的化学性质。</a:t>
                </a:r>
                <a:endParaRPr lang="en-US" altLang="zh-CN" sz="2800" dirty="0"/>
              </a:p>
            </p:txBody>
          </p:sp>
        </mc:Choice>
        <mc:Fallback xmlns="">
          <p:sp>
            <p:nvSpPr>
              <p:cNvPr id="2" name="P_5_BD#250dfbe3f?vcp=1&amp;pid=81feddd09&amp;color=0,0,0&amp;vtp=1&amp;vaab=1&amp;bt=1&amp;bbb=1&amp;hb=1"/>
              <p:cNvSpPr>
                <a:spLocks noRot="1" noChangeAspect="1" noMove="1" noResize="1" noEditPoints="1" noAdjustHandles="1" noChangeArrowheads="1" noChangeShapeType="1" noTextEdit="1"/>
              </p:cNvSpPr>
              <p:nvPr/>
            </p:nvSpPr>
            <p:spPr>
              <a:xfrm>
                <a:off x="539750" y="1079500"/>
                <a:ext cx="11109960" cy="408305"/>
              </a:xfrm>
              <a:prstGeom prst="rect">
                <a:avLst/>
              </a:prstGeom>
              <a:blipFill rotWithShape="1">
                <a:blip r:embed="rId3"/>
                <a:stretch>
                  <a:fillRect b="-5241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5_BD.27_2#eefda297b?sp=1&amp;vaa=1&amp;vcp=1&amp;vis=1&amp;pid=81feddd09&amp;color=0,0,0&amp;vtp=1&amp;vaab=1&amp;bbb=1"/>
              <p:cNvSpPr/>
              <p:nvPr/>
            </p:nvSpPr>
            <p:spPr>
              <a:xfrm>
                <a:off x="539496" y="1835848"/>
                <a:ext cx="11109960" cy="194449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（1）可燃性：能在空气或氧气中燃烧。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燃烧现象：火焰呈蓝色，放出大量的热。</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点燃</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2</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5_BD.27_2#eefda297b?sp=1&amp;vaa=1&amp;vcp=1&amp;vis=1&amp;pid=81feddd09&amp;color=0,0,0&amp;vtp=1&amp;vaab=1&amp;bbb=1"/>
              <p:cNvSpPr>
                <a:spLocks noRot="1" noChangeAspect="1" noMove="1" noResize="1" noEditPoints="1" noAdjustHandles="1" noChangeArrowheads="1" noChangeShapeType="1" noTextEdit="1"/>
              </p:cNvSpPr>
              <p:nvPr/>
            </p:nvSpPr>
            <p:spPr>
              <a:xfrm>
                <a:off x="539496" y="1835848"/>
                <a:ext cx="11109960" cy="1944497"/>
              </a:xfrm>
              <a:prstGeom prst="rect">
                <a:avLst/>
              </a:prstGeom>
              <a:blipFill rotWithShape="1">
                <a:blip r:embed="rId4"/>
                <a:stretch>
                  <a:fillRect l="-3" t="-3" r="3" b="-447"/>
                </a:stretch>
              </a:blipFill>
            </p:spPr>
            <p:txBody>
              <a:bodyPr/>
              <a:lstStyle/>
              <a:p>
                <a:r>
                  <a:rPr lang="zh-CN" altLang="en-US">
                    <a:noFill/>
                  </a:rPr>
                  <a:t> </a:t>
                </a:r>
              </a:p>
            </p:txBody>
          </p:sp>
        </mc:Fallback>
      </mc:AlternateContent>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7_3#eefda297b?sp=1&amp;vaa=1&amp;vcp=1&amp;vis=1&amp;pid=81feddd09&amp;color=0,0,0&amp;mp=1&amp;vtp=1&amp;vaab=1&amp;bt=1&amp;bbb=1"/>
          <p:cNvSpPr/>
          <p:nvPr/>
        </p:nvSpPr>
        <p:spPr>
          <a:xfrm>
            <a:off x="539496" y="167611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（2）还原性：一氧化碳还原氧化铜的实验如图1-6-5所示。</a:t>
            </a:r>
            <a:endParaRPr lang="en-US" altLang="zh-CN" sz="2800" dirty="0"/>
          </a:p>
        </p:txBody>
      </p:sp>
      <p:pic>
        <p:nvPicPr>
          <p:cNvPr id="3" name="QB_5_BD.27_4#eefda297b?iti=5&amp;vaa=1&amp;vcp=1&amp;vis=1&amp;pid=81feddd09&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05656" y="2362295"/>
            <a:ext cx="3977640" cy="21122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5_BD.27_5#eefda297b?iti=5&amp;vaa=1&amp;vcp=1&amp;vis=1&amp;pid=81feddd09&amp;color=0,0,0&amp;vtp=1&amp;vaab=1&amp;bbb=1"/>
          <p:cNvSpPr/>
          <p:nvPr/>
        </p:nvSpPr>
        <p:spPr>
          <a:xfrm>
            <a:off x="5490432" y="4601559"/>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图1-6-5</a:t>
            </a:r>
            <a:endParaRPr lang="en-US" altLang="zh-CN" sz="28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27_6#eefda297b?vaa=1&amp;vcp=1&amp;vis=1&amp;pid=81feddd09&amp;color=0,0,0&amp;vtp=1&amp;vaab=1&amp;bt=1&amp;bbb=1&amp;hb=1"/>
              <p:cNvSpPr/>
              <p:nvPr/>
            </p:nvSpPr>
            <p:spPr>
              <a:xfrm>
                <a:off x="539496" y="554400"/>
                <a:ext cx="11109960" cy="2862580"/>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①实验操作：先通入一会儿</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再加热</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，以防</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反应结束后先</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，继续</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让高温的铜在</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solidFill>
                    <a:srgbClr val="000000"/>
                  </a:solidFill>
                </a:endParaRP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气流中冷却；采用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的方法处理尾气</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：氧化铜由黑色逐渐</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，澄清石灰水</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实验结论：</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CuO</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2800" b="0" i="1" baseline="-2000">
                                  <a:solidFill>
                                    <a:srgbClr val="000000"/>
                                  </a:solidFill>
                                  <a:latin typeface="Cambria Math" panose="02040503050406030204" pitchFamily="18" charset="0"/>
                                </a:rPr>
                              </m:ctrlPr>
                            </m:barPr>
                            <m:e>
                              <m:bar>
                                <m:barPr>
                                  <m:ctrlPr>
                                    <a:rPr lang="en-US" altLang="zh-CN" sz="2800" b="0" i="1" baseline="-8000">
                                      <a:solidFill>
                                        <a:srgbClr val="000000"/>
                                      </a:solidFill>
                                      <a:latin typeface="Cambria Math" panose="02040503050406030204" pitchFamily="18" charset="0"/>
                                    </a:rPr>
                                  </m:ctrlPr>
                                </m:barPr>
                                <m:e>
                                  <m:r>
                                    <a:rPr lang="en-US" altLang="zh-CN" sz="2800" b="0" baseline="-2000">
                                      <a:solidFill>
                                        <a:srgbClr val="000000"/>
                                      </a:solidFill>
                                      <a:latin typeface="Cambria Math" panose="02040503050406030204" pitchFamily="18" charset="0"/>
                                    </a:rPr>
                                    <m:t>   △   </m:t>
                                  </m:r>
                                </m:e>
                              </m:bar>
                            </m:e>
                          </m:bar>
                        </m:e>
                      </m:mr>
                      <m:m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5_BD.27_6#eefda297b?vaa=1&amp;vcp=1&amp;vis=1&amp;pid=81feddd09&amp;color=0,0,0&amp;vtp=1&amp;vaab=1&amp;bt=1&amp;bbb=1&amp;hb=1"/>
              <p:cNvSpPr>
                <a:spLocks noRot="1" noChangeAspect="1" noMove="1" noResize="1" noEditPoints="1" noAdjustHandles="1" noChangeArrowheads="1" noChangeShapeType="1" noTextEdit="1"/>
              </p:cNvSpPr>
              <p:nvPr/>
            </p:nvSpPr>
            <p:spPr>
              <a:xfrm>
                <a:off x="539496" y="554400"/>
                <a:ext cx="11109960" cy="2862580"/>
              </a:xfrm>
              <a:prstGeom prst="rect">
                <a:avLst/>
              </a:prstGeom>
              <a:blipFill rotWithShape="1">
                <a:blip r:embed="rId3"/>
                <a:stretch>
                  <a:fillRect l="-3" t="-2" r="-8" b="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AN.28_1#eefda297b.blank?vaa=1&amp;vcp=1&amp;vis=1&amp;pid=81feddd09&amp;color=0,0,0&amp;vpa=21&amp;vtp=1&amp;vaab=1&amp;bbb=1"/>
              <p:cNvSpPr/>
              <p:nvPr/>
            </p:nvSpPr>
            <p:spPr>
              <a:xfrm>
                <a:off x="7972964" y="589833"/>
                <a:ext cx="3179763" cy="410782"/>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通入</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时发生爆炸</a:t>
                </a:r>
                <a:endParaRPr lang="en-US" altLang="zh-CN" sz="2800" dirty="0">
                  <a:solidFill>
                    <a:srgbClr val="FF0000"/>
                  </a:solidFill>
                </a:endParaRPr>
              </a:p>
            </p:txBody>
          </p:sp>
        </mc:Choice>
        <mc:Fallback xmlns="">
          <p:sp>
            <p:nvSpPr>
              <p:cNvPr id="3" name="QB_5_AN.28_1#eefda297b.blank?vaa=1&amp;vcp=1&amp;vis=1&amp;pid=81feddd09&amp;color=0,0,0&amp;vpa=21&amp;vtp=1&amp;vaab=1&amp;bbb=1"/>
              <p:cNvSpPr>
                <a:spLocks noRot="1" noChangeAspect="1" noMove="1" noResize="1" noEditPoints="1" noAdjustHandles="1" noChangeArrowheads="1" noChangeShapeType="1" noTextEdit="1"/>
              </p:cNvSpPr>
              <p:nvPr/>
            </p:nvSpPr>
            <p:spPr>
              <a:xfrm>
                <a:off x="7972964" y="589833"/>
                <a:ext cx="3179763" cy="410782"/>
              </a:xfrm>
              <a:prstGeom prst="rect">
                <a:avLst/>
              </a:prstGeom>
              <a:blipFill rotWithShape="1">
                <a:blip r:embed="rId4"/>
                <a:stretch>
                  <a:fillRect l="-17" t="-135" r="7" b="-4982"/>
                </a:stretch>
              </a:blipFill>
            </p:spPr>
            <p:txBody>
              <a:bodyPr/>
              <a:lstStyle/>
              <a:p>
                <a:r>
                  <a:rPr lang="zh-CN" altLang="en-US">
                    <a:noFill/>
                  </a:rPr>
                  <a:t> </a:t>
                </a:r>
              </a:p>
            </p:txBody>
          </p:sp>
        </mc:Fallback>
      </mc:AlternateContent>
      <p:sp>
        <p:nvSpPr>
          <p:cNvPr id="4" name="QB_5_AN.29_1#eefda297b.blank?vaa=1&amp;vcp=1&amp;vis=1&amp;pid=81feddd09&amp;color=0,0,0&amp;vpa=22&amp;vtp=1&amp;vaab=1&amp;bbb=1"/>
          <p:cNvSpPr/>
          <p:nvPr/>
        </p:nvSpPr>
        <p:spPr>
          <a:xfrm>
            <a:off x="2683414" y="1091737"/>
            <a:ext cx="16811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停止加热</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B_5_AN.30_1#eefda297b.blank?vaa=1&amp;vcp=1&amp;vis=1&amp;pid=81feddd09&amp;color=0,0,0&amp;vpa=23&amp;vtp=1&amp;vaab=1&amp;bbb=1"/>
              <p:cNvSpPr/>
              <p:nvPr/>
            </p:nvSpPr>
            <p:spPr>
              <a:xfrm>
                <a:off x="5567109" y="1149268"/>
                <a:ext cx="1323975" cy="418529"/>
              </a:xfrm>
              <a:prstGeom prst="rect">
                <a:avLst/>
              </a:prstGeom>
              <a:noFill/>
            </p:spPr>
            <p:txBody>
              <a:bodyPr wrap="none" lIns="0" tIns="0" rIns="0" bIns="0" rtlCol="0" anchor="t"/>
              <a:lstStyle/>
              <a:p>
                <a:pPr algn="ctr" latinLnBrk="1">
                  <a:lnSpc>
                    <a:spcPts val="3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通入</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B_5_AN.30_1#eefda297b.blank?vaa=1&amp;vcp=1&amp;vis=1&amp;pid=81feddd09&amp;color=0,0,0&amp;vpa=23&amp;vtp=1&amp;vaab=1&amp;bbb=1"/>
              <p:cNvSpPr>
                <a:spLocks noRot="1" noChangeAspect="1" noMove="1" noResize="1" noEditPoints="1" noAdjustHandles="1" noChangeArrowheads="1" noChangeShapeType="1" noTextEdit="1"/>
              </p:cNvSpPr>
              <p:nvPr/>
            </p:nvSpPr>
            <p:spPr>
              <a:xfrm>
                <a:off x="5567109" y="1149268"/>
                <a:ext cx="1323975" cy="418529"/>
              </a:xfrm>
              <a:prstGeom prst="rect">
                <a:avLst/>
              </a:prstGeom>
              <a:blipFill rotWithShape="1">
                <a:blip r:embed="rId5"/>
                <a:stretch>
                  <a:fillRect l="-5" t="-132" r="5" b="-9108"/>
                </a:stretch>
              </a:blipFill>
            </p:spPr>
            <p:txBody>
              <a:bodyPr/>
              <a:lstStyle/>
              <a:p>
                <a:r>
                  <a:rPr lang="zh-CN" altLang="en-US">
                    <a:noFill/>
                  </a:rPr>
                  <a:t> </a:t>
                </a:r>
              </a:p>
            </p:txBody>
          </p:sp>
        </mc:Fallback>
      </mc:AlternateContent>
      <p:sp>
        <p:nvSpPr>
          <p:cNvPr id="6" name="QB_5_AN.31_1#eefda297b.blank?vaa=1&amp;vcp=1&amp;vis=1&amp;pid=81feddd09&amp;color=0,0,0&amp;vpa=24&amp;vtp=1&amp;vaab=1&amp;bbb=1"/>
          <p:cNvSpPr/>
          <p:nvPr/>
        </p:nvSpPr>
        <p:spPr>
          <a:xfrm>
            <a:off x="3394615" y="1663237"/>
            <a:ext cx="45259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点燃（或用气囊收集）尾气</a:t>
            </a:r>
            <a:endParaRPr lang="en-US" altLang="zh-CN" sz="2800" dirty="0">
              <a:solidFill>
                <a:srgbClr val="FF0000"/>
              </a:solidFill>
            </a:endParaRPr>
          </a:p>
        </p:txBody>
      </p:sp>
      <p:sp>
        <p:nvSpPr>
          <p:cNvPr id="7" name="QB_5_AN.32_1#eefda297b.blank?vaa=1&amp;vcp=1&amp;vis=1&amp;pid=81feddd09&amp;color=0,0,0&amp;vpa=25&amp;vtp=1&amp;vaab=1&amp;bbb=1"/>
          <p:cNvSpPr/>
          <p:nvPr/>
        </p:nvSpPr>
        <p:spPr>
          <a:xfrm>
            <a:off x="5528215" y="2234737"/>
            <a:ext cx="16811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变为红色</a:t>
            </a:r>
            <a:endParaRPr lang="en-US" altLang="zh-CN" sz="2800" dirty="0">
              <a:solidFill>
                <a:srgbClr val="FF0000"/>
              </a:solidFill>
            </a:endParaRPr>
          </a:p>
        </p:txBody>
      </p:sp>
      <p:sp>
        <p:nvSpPr>
          <p:cNvPr id="8" name="QB_5_AN.34_1#eefda297b.blank?vaa=1&amp;vcp=1&amp;vis=1&amp;pid=81feddd09&amp;color=0,0,0&amp;vpa=26&amp;vtp=1&amp;vaab=1&amp;bbb=1"/>
          <p:cNvSpPr/>
          <p:nvPr/>
        </p:nvSpPr>
        <p:spPr>
          <a:xfrm>
            <a:off x="9439814" y="2234737"/>
            <a:ext cx="1325563" cy="506032"/>
          </a:xfrm>
          <a:prstGeom prst="rect">
            <a:avLst/>
          </a:prstGeom>
          <a:noFill/>
        </p:spPr>
        <p:txBody>
          <a:bodyPr wrap="none" lIns="0" tIns="0" rIns="0" bIns="0" rtlCol="0" anchor="t"/>
          <a:lstStyle/>
          <a:p>
            <a:pPr algn="ctr" latinLnBrk="1">
              <a:lnSpc>
                <a:spcPts val="4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变浑浊</a:t>
            </a:r>
            <a:endParaRPr lang="en-US" altLang="zh-CN" sz="2800" dirty="0">
              <a:solidFill>
                <a:srgbClr val="FF0000"/>
              </a:solidFill>
            </a:endParaRPr>
          </a:p>
        </p:txBody>
      </p:sp>
      <p:pic>
        <p:nvPicPr>
          <p:cNvPr id="9" name="QB_5_BD.33_1#eefda297b?iti=6&amp;vaa=1&amp;vcp=1&amp;vis=1&amp;pid=81feddd09&amp;color=0,0,0&amp;tib=255,255,255&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4105656" y="3549314"/>
            <a:ext cx="3977640" cy="21122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0" name="QB_5_BD.33_2#eefda297b?iti=6&amp;vaa=1&amp;vcp=1&amp;vis=1&amp;pid=81feddd09&amp;color=0,0,0&amp;vtp=1&amp;vaab=1&amp;bbb=1"/>
          <p:cNvSpPr/>
          <p:nvPr/>
        </p:nvSpPr>
        <p:spPr>
          <a:xfrm>
            <a:off x="5490432" y="5788578"/>
            <a:ext cx="1208087" cy="512636"/>
          </a:xfrm>
          <a:prstGeom prst="rect">
            <a:avLst/>
          </a:prstGeom>
          <a:noFill/>
        </p:spPr>
        <p:txBody>
          <a:bodyPr wrap="none" lIns="0" tIns="0" rIns="0" bIns="0" rtlCol="0" anchor="t"/>
          <a:lstStyle/>
          <a:p>
            <a:pPr algn="ctr" latinLnBrk="1">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图1-6-5</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8">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33d65f92d?vcp=1&amp;pid=81feddd09&amp;color=0,0,0&amp;mp=1&amp;vtp=1&amp;vaab=1&amp;bt=1&amp;bbb=1&amp;hb=1"/>
          <p:cNvSpPr/>
          <p:nvPr/>
        </p:nvSpPr>
        <p:spPr>
          <a:xfrm>
            <a:off x="539496" y="1675352"/>
            <a:ext cx="11109960" cy="1077532"/>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【特别提示</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一氧化碳与氧化铜的反应不属于四种基本反应类型中</a:t>
            </a:r>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的任何一种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O_5_BD.35_1#61bff5469?vaa=1&amp;vcp=1&amp;vis=1&amp;pid=81feddd09&amp;color=0,0,0&amp;vtp=1&amp;vaab=1&amp;bt=1&amp;bbb=1"/>
          <p:cNvSpPr/>
          <p:nvPr/>
        </p:nvSpPr>
        <p:spPr>
          <a:xfrm>
            <a:off x="539496" y="2761329"/>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碳的单质和氧化物性质不同的原因。</a:t>
            </a:r>
            <a:endParaRPr lang="en-US" altLang="zh-CN" sz="2800" dirty="0"/>
          </a:p>
        </p:txBody>
      </p:sp>
      <mc:AlternateContent xmlns:mc="http://schemas.openxmlformats.org/markup-compatibility/2006" xmlns:a14="http://schemas.microsoft.com/office/drawing/2010/main">
        <mc:Choice Requires="a14">
          <p:sp>
            <p:nvSpPr>
              <p:cNvPr id="4" name="QB_6_BD.36_1#a2d40bae9?vaa=1&amp;vcp=1&amp;vis=1&amp;pid=61bff5469&amp;color=0,0,0&amp;vtp=1&amp;vaab=1&amp;bbb=1&amp;hb=1"/>
              <p:cNvSpPr/>
              <p:nvPr/>
            </p:nvSpPr>
            <p:spPr>
              <a:xfrm>
                <a:off x="539496" y="331949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（1）金刚石、石墨、</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等单质碳在物理性质上存在差异的原因是</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14:m>
                  <m:oMath xmlns:m="http://schemas.openxmlformats.org/officeDocument/2006/math">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CO</m:t>
                    </m:r>
                  </m:oMath>
                </a14:m>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kumimoji="0" lang="en-US" altLang="zh-CN" sz="2800" b="0" i="1"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CO</m:t>
                        </m:r>
                      </m:e>
                      <m:sub>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2</m:t>
                        </m:r>
                      </m:sub>
                    </m:sSub>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在化学性质上存在差异的原因是</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6_BD.36_1#a2d40bae9?vaa=1&amp;vcp=1&amp;vis=1&amp;pid=61bff5469&amp;color=0,0,0&amp;vtp=1&amp;vaab=1&amp;bbb=1&amp;hb=1"/>
              <p:cNvSpPr>
                <a:spLocks noRot="1" noChangeAspect="1" noMove="1" noResize="1" noEditPoints="1" noAdjustHandles="1" noChangeArrowheads="1" noChangeShapeType="1" noTextEdit="1"/>
              </p:cNvSpPr>
              <p:nvPr/>
            </p:nvSpPr>
            <p:spPr>
              <a:xfrm>
                <a:off x="539496" y="3319494"/>
                <a:ext cx="11109960" cy="1849057"/>
              </a:xfrm>
              <a:prstGeom prst="rect">
                <a:avLst/>
              </a:prstGeom>
              <a:blipFill rotWithShape="1">
                <a:blip r:embed="rId3"/>
                <a:stretch>
                  <a:fillRect l="-3" t="-19" r="3" b="-3693"/>
                </a:stretch>
              </a:blipFill>
            </p:spPr>
            <p:txBody>
              <a:bodyPr/>
              <a:lstStyle/>
              <a:p>
                <a:r>
                  <a:rPr lang="zh-CN" altLang="en-US">
                    <a:noFill/>
                  </a:rPr>
                  <a:t> </a:t>
                </a:r>
              </a:p>
            </p:txBody>
          </p:sp>
        </mc:Fallback>
      </mc:AlternateContent>
      <p:sp>
        <p:nvSpPr>
          <p:cNvPr id="5" name="QB_6_AN.1_1#a2d40bae9.blank?vaa=1&amp;vcp=1&amp;vis=1&amp;pid=61bff5469&amp;color=0,0,0&amp;vpa=27&amp;vtp=1&amp;vaab=1&amp;bbb=1"/>
          <p:cNvSpPr/>
          <p:nvPr/>
        </p:nvSpPr>
        <p:spPr>
          <a:xfrm>
            <a:off x="638715" y="3936714"/>
            <a:ext cx="38147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碳原子的排列方式不同</a:t>
            </a:r>
            <a:endParaRPr lang="en-US" altLang="zh-CN" sz="2800" dirty="0"/>
          </a:p>
        </p:txBody>
      </p:sp>
      <p:sp>
        <p:nvSpPr>
          <p:cNvPr id="7" name="QB_6_AN.39_1#a2d40bae9.blank?vaa=1&amp;vcp=1&amp;vis=1&amp;pid=61bff5469&amp;color=0,0,0&amp;vpa=28&amp;vtp=1&amp;vaab=1&amp;bbb=1"/>
          <p:cNvSpPr/>
          <p:nvPr/>
        </p:nvSpPr>
        <p:spPr>
          <a:xfrm>
            <a:off x="7801959" y="4563459"/>
            <a:ext cx="2392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分子构成不同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40_1#779dee8e8?sp=1&amp;vaa=1&amp;vcp=1&amp;vis=1&amp;pid=81feddd09&amp;color=0,0,0&amp;vtp=1&amp;vaab=1&amp;bt=1&amp;bbb=1"/>
          <p:cNvSpPr/>
          <p:nvPr/>
        </p:nvSpPr>
        <p:spPr>
          <a:xfrm>
            <a:off x="539496" y="844359"/>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单质碳的重要物理性质和用途。</a:t>
            </a:r>
            <a:endParaRPr lang="en-US" altLang="zh-CN" sz="2800" dirty="0"/>
          </a:p>
        </p:txBody>
      </p:sp>
      <mc:AlternateContent xmlns:mc="http://schemas.openxmlformats.org/markup-compatibility/2006" xmlns:a14="http://schemas.microsoft.com/office/drawing/2010/main">
        <mc:Choice Requires="a14">
          <p:graphicFrame>
            <p:nvGraphicFramePr>
              <p:cNvPr id="18" name="QB_5_BD.40_2#779dee8e8?colgroup=5,11,12&amp;vaa=1&amp;vcp=1&amp;vis=1&amp;pid=81feddd09&amp;color=0,0,0&amp;vtp=1&amp;vaab=1&amp;bbb=1&amp;hb=1"/>
              <p:cNvGraphicFramePr>
                <a:graphicFrameLocks noGrp="1"/>
              </p:cNvGraphicFramePr>
              <p:nvPr/>
            </p:nvGraphicFramePr>
            <p:xfrm>
              <a:off x="539496" y="1525968"/>
              <a:ext cx="11073384" cy="4474339"/>
            </p:xfrm>
            <a:graphic>
              <a:graphicData uri="http://schemas.openxmlformats.org/drawingml/2006/table">
                <a:tbl>
                  <a:tblPr/>
                  <a:tblGrid>
                    <a:gridCol w="2057400">
                      <a:extLst>
                        <a:ext uri="{9D8B030D-6E8A-4147-A177-3AD203B41FA5}">
                          <a16:colId xmlns:a16="http://schemas.microsoft.com/office/drawing/2014/main" val="20000"/>
                        </a:ext>
                      </a:extLst>
                    </a:gridCol>
                    <a:gridCol w="4169664">
                      <a:extLst>
                        <a:ext uri="{9D8B030D-6E8A-4147-A177-3AD203B41FA5}">
                          <a16:colId xmlns:a16="http://schemas.microsoft.com/office/drawing/2014/main" val="20001"/>
                        </a:ext>
                      </a:extLst>
                    </a:gridCol>
                    <a:gridCol w="484632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单质碳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重要物理性质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重要用途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金刚石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自然界中</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制钻石</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用作钻探</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机钻头等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石墨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的矿物之一</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有优</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良的导电性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润滑性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制铅笔芯</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活性炭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具有很强的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用于净化自来水</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饮用水和除</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去冰箱异味等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作超导材料等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18" name="QB_5_BD.40_2#779dee8e8?colgroup=5,11,12&amp;vaa=1&amp;vcp=1&amp;vis=1&amp;pid=81feddd09&amp;color=0,0,0&amp;vtp=1&amp;vaab=1&amp;bbb=1&amp;hb=1"/>
              <p:cNvGraphicFramePr>
                <a:graphicFrameLocks noGrp="1"/>
              </p:cNvGraphicFramePr>
              <p:nvPr/>
            </p:nvGraphicFramePr>
            <p:xfrm>
              <a:off x="539496" y="1525968"/>
              <a:ext cx="11073384" cy="4474339"/>
            </p:xfrm>
            <a:graphic>
              <a:graphicData uri="http://schemas.openxmlformats.org/drawingml/2006/table">
                <a:tbl>
                  <a:tblPr/>
                  <a:tblGrid>
                    <a:gridCol w="2057400"/>
                    <a:gridCol w="4169664"/>
                    <a:gridCol w="4846320"/>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单质碳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重要物理性质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重要用途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金刚石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自然界中</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制钻石</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用作钻探</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机钻头等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石墨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的矿物之一</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有优</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良的导电性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润滑性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制铅笔芯</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活性炭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具有很强的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用于净化自来水</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饮用水和除</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去冰箱异味等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086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作超导材料等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B_5_AN.41_1#779dee8e8.blank?vaa=1&amp;vcp=1&amp;vis=1&amp;pid=81feddd09&amp;color=0,0,0&amp;vpa=29&amp;vtp=1&amp;vaab=1&amp;bbb=1"/>
          <p:cNvSpPr/>
          <p:nvPr/>
        </p:nvSpPr>
        <p:spPr>
          <a:xfrm>
            <a:off x="4336447" y="2328545"/>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最硬</a:t>
            </a:r>
            <a:endParaRPr lang="en-US" altLang="zh-CN" sz="2800" dirty="0"/>
          </a:p>
        </p:txBody>
      </p:sp>
      <p:sp>
        <p:nvSpPr>
          <p:cNvPr id="5" name="QB_5_AN.42_1#779dee8e8.blank?vaa=1&amp;vcp=1&amp;vis=1&amp;pid=81feddd09&amp;color=0,0,0&amp;vpa=30&amp;vtp=1&amp;vaab=1&amp;bbb=1"/>
          <p:cNvSpPr/>
          <p:nvPr/>
        </p:nvSpPr>
        <p:spPr>
          <a:xfrm>
            <a:off x="8258579" y="2069211"/>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装饰品</a:t>
            </a:r>
            <a:endParaRPr lang="en-US" altLang="zh-CN" sz="2800" dirty="0"/>
          </a:p>
        </p:txBody>
      </p:sp>
      <p:sp>
        <p:nvSpPr>
          <p:cNvPr id="6" name="QB_5_AN.43_1#779dee8e8.blank?vaa=1&amp;vcp=1&amp;vis=1&amp;pid=81feddd09&amp;color=0,0,0&amp;vpa=31&amp;vtp=1&amp;vaab=1&amp;bbb=1"/>
          <p:cNvSpPr/>
          <p:nvPr/>
        </p:nvSpPr>
        <p:spPr>
          <a:xfrm>
            <a:off x="2736247" y="3190431"/>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最软</a:t>
            </a:r>
            <a:endParaRPr lang="en-US" altLang="zh-CN" sz="2800" dirty="0"/>
          </a:p>
        </p:txBody>
      </p:sp>
      <p:sp>
        <p:nvSpPr>
          <p:cNvPr id="7" name="QB_5_AN.44_1#779dee8e8.blank?vaa=1&amp;vcp=1&amp;vis=1&amp;pid=81feddd09&amp;color=0,0,0&amp;vpa=32&amp;vtp=1&amp;vaab=1&amp;bbb=1"/>
          <p:cNvSpPr/>
          <p:nvPr/>
        </p:nvSpPr>
        <p:spPr>
          <a:xfrm>
            <a:off x="9371488" y="3449765"/>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电极</a:t>
            </a:r>
            <a:endParaRPr lang="en-US" altLang="zh-CN" sz="2800" dirty="0"/>
          </a:p>
        </p:txBody>
      </p:sp>
      <p:sp>
        <p:nvSpPr>
          <p:cNvPr id="8" name="QB_5_AN.45_1#779dee8e8.blank?vaa=1&amp;vcp=1&amp;vis=1&amp;pid=81feddd09&amp;color=0,0,0&amp;vpa=33&amp;vtp=1&amp;vaab=1&amp;bbb=1"/>
          <p:cNvSpPr/>
          <p:nvPr/>
        </p:nvSpPr>
        <p:spPr>
          <a:xfrm>
            <a:off x="4869847" y="4570984"/>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吸附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46_1#5d76ab430?sp=1&amp;vaa=1&amp;vcp=1&amp;vis=1&amp;pid=81feddd09&amp;color=0,0,0&amp;vtp=1&amp;vaab=1&amp;bt=1&amp;bbb=1"/>
              <p:cNvSpPr/>
              <p:nvPr/>
            </p:nvSpPr>
            <p:spPr>
              <a:xfrm>
                <a:off x="539496" y="85972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的物理性质、用途和危害。</a:t>
                </a:r>
                <a:endParaRPr lang="en-US" altLang="zh-CN" sz="2800" dirty="0"/>
              </a:p>
            </p:txBody>
          </p:sp>
        </mc:Choice>
        <mc:Fallback xmlns="">
          <p:sp>
            <p:nvSpPr>
              <p:cNvPr id="2" name="QB_5_BD.46_1#5d76ab430?sp=1&amp;vaa=1&amp;vcp=1&amp;vis=1&amp;pid=81feddd09&amp;color=0,0,0&amp;vtp=1&amp;vaab=1&amp;bt=1&amp;bbb=1"/>
              <p:cNvSpPr>
                <a:spLocks noRot="1" noChangeAspect="1" noMove="1" noResize="1" noEditPoints="1" noAdjustHandles="1" noChangeArrowheads="1" noChangeShapeType="1" noTextEdit="1"/>
              </p:cNvSpPr>
              <p:nvPr/>
            </p:nvSpPr>
            <p:spPr>
              <a:xfrm>
                <a:off x="539496" y="859726"/>
                <a:ext cx="11109960" cy="553657"/>
              </a:xfrm>
              <a:prstGeom prst="rect">
                <a:avLst/>
              </a:prstGeom>
              <a:blipFill rotWithShape="1">
                <a:blip r:embed="rId3"/>
                <a:stretch>
                  <a:fillRect l="-3" t="-103" r="3" b="-1229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9" name="QB_5_BD.46_2#5d76ab430?colgroup=3,5,8,10&amp;vaa=1&amp;vcp=1&amp;vis=1&amp;pid=81feddd09&amp;color=0,0,0&amp;vtp=1&amp;vaab=1&amp;bbb=1&amp;hb=1"/>
              <p:cNvGraphicFramePr>
                <a:graphicFrameLocks noGrp="1"/>
              </p:cNvGraphicFramePr>
              <p:nvPr/>
            </p:nvGraphicFramePr>
            <p:xfrm>
              <a:off x="539496" y="1550479"/>
              <a:ext cx="11082528" cy="4434460"/>
            </p:xfrm>
            <a:graphic>
              <a:graphicData uri="http://schemas.openxmlformats.org/drawingml/2006/table">
                <a:tbl>
                  <a:tblPr/>
                  <a:tblGrid>
                    <a:gridCol w="1417320">
                      <a:extLst>
                        <a:ext uri="{9D8B030D-6E8A-4147-A177-3AD203B41FA5}">
                          <a16:colId xmlns:a16="http://schemas.microsoft.com/office/drawing/2014/main" val="20000"/>
                        </a:ext>
                      </a:extLst>
                    </a:gridCol>
                    <a:gridCol w="2304288">
                      <a:extLst>
                        <a:ext uri="{9D8B030D-6E8A-4147-A177-3AD203B41FA5}">
                          <a16:colId xmlns:a16="http://schemas.microsoft.com/office/drawing/2014/main" val="20001"/>
                        </a:ext>
                      </a:extLst>
                    </a:gridCol>
                    <a:gridCol w="3346704">
                      <a:extLst>
                        <a:ext uri="{9D8B030D-6E8A-4147-A177-3AD203B41FA5}">
                          <a16:colId xmlns:a16="http://schemas.microsoft.com/office/drawing/2014/main" val="20002"/>
                        </a:ext>
                      </a:extLst>
                    </a:gridCol>
                    <a:gridCol w="40142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物理性质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危害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algn="ctr" latinLnBrk="1" hangingPunct="0">
                            <a:lnSpc>
                              <a:spcPts val="4200"/>
                            </a:lnSpc>
                          </a:pP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通常是无色</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无气味的气</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体</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密度比空</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气</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溶于水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可用于灭火</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在温室</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里用作</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干冰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固态</a:t>
                          </a: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作制冷剂和用于</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空气中</a:t>
                          </a: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含量过高会</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加剧</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效应</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减缓</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该效应的主要措施是</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空气</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中</a:t>
                          </a: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含量过高会使人窒</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息</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但</a:t>
                          </a: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19" name="QB_5_BD.46_2#5d76ab430?colgroup=3,5,8,10&amp;vaa=1&amp;vcp=1&amp;vis=1&amp;pid=81feddd09&amp;color=0,0,0&amp;vtp=1&amp;vaab=1&amp;bbb=1&amp;hb=1"/>
              <p:cNvGraphicFramePr>
                <a:graphicFrameLocks noGrp="1"/>
              </p:cNvGraphicFramePr>
              <p:nvPr/>
            </p:nvGraphicFramePr>
            <p:xfrm>
              <a:off x="539496" y="1550479"/>
              <a:ext cx="11082528" cy="4434460"/>
            </p:xfrm>
            <a:graphic>
              <a:graphicData uri="http://schemas.openxmlformats.org/drawingml/2006/table">
                <a:tbl>
                  <a:tblPr/>
                  <a:tblGrid>
                    <a:gridCol w="1417320"/>
                    <a:gridCol w="2304288"/>
                    <a:gridCol w="3346704"/>
                    <a:gridCol w="4014216"/>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物理性质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危害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9445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通常是无色</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无气味的气</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体</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密度比空</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气</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endPar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溶于水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r>
                </a:tbl>
              </a:graphicData>
            </a:graphic>
          </p:graphicFrame>
        </mc:Fallback>
      </mc:AlternateContent>
      <p:sp>
        <p:nvSpPr>
          <p:cNvPr id="4" name="QB_5_AN.47_1#5d76ab430.blank?vaa=1&amp;vcp=1&amp;vis=1&amp;pid=81feddd09&amp;color=0,0,0&amp;vpa=34&amp;vtp=1&amp;vaab=1"/>
          <p:cNvSpPr/>
          <p:nvPr/>
        </p:nvSpPr>
        <p:spPr>
          <a:xfrm>
            <a:off x="2394735" y="4318762"/>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a:t>
            </a:r>
            <a:endParaRPr lang="en-US" altLang="zh-CN" sz="2800" dirty="0"/>
          </a:p>
        </p:txBody>
      </p:sp>
      <p:sp>
        <p:nvSpPr>
          <p:cNvPr id="5" name="QB_5_AN.48_1#5d76ab430.blank?vaa=1&amp;vcp=1&amp;vis=1&amp;pid=81feddd09&amp;color=0,0,0&amp;vpa=35&amp;vtp=1&amp;vaab=1"/>
          <p:cNvSpPr/>
          <p:nvPr/>
        </p:nvSpPr>
        <p:spPr>
          <a:xfrm>
            <a:off x="3448835" y="4318762"/>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a:t>
            </a:r>
            <a:endParaRPr lang="en-US" altLang="zh-CN" sz="2800" dirty="0"/>
          </a:p>
        </p:txBody>
      </p:sp>
      <p:sp>
        <p:nvSpPr>
          <p:cNvPr id="6" name="QB_5_AN.49_1#5d76ab430.blank?vaa=1&amp;vcp=1&amp;vis=1&amp;pid=81feddd09&amp;color=0,0,0&amp;vpa=36&amp;vtp=1&amp;vaab=1&amp;bbb=1"/>
          <p:cNvSpPr/>
          <p:nvPr/>
        </p:nvSpPr>
        <p:spPr>
          <a:xfrm>
            <a:off x="5410223" y="3201162"/>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气体肥料</a:t>
            </a:r>
            <a:endParaRPr lang="en-US" altLang="zh-CN" sz="2800" dirty="0"/>
          </a:p>
        </p:txBody>
      </p:sp>
      <p:sp>
        <p:nvSpPr>
          <p:cNvPr id="7" name="QB_5_AN.50_1#5d76ab430.blank?vaa=1&amp;vcp=1&amp;vis=1&amp;pid=81feddd09&amp;color=0,0,0&amp;vpa=37&amp;vtp=1&amp;vaab=1&amp;bbb=1"/>
          <p:cNvSpPr/>
          <p:nvPr/>
        </p:nvSpPr>
        <p:spPr>
          <a:xfrm>
            <a:off x="4432323" y="4857496"/>
            <a:ext cx="16811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人工降雨</a:t>
            </a:r>
            <a:endParaRPr lang="en-US" altLang="zh-CN" sz="2800" dirty="0"/>
          </a:p>
        </p:txBody>
      </p:sp>
      <p:sp>
        <p:nvSpPr>
          <p:cNvPr id="8" name="QB_5_AN.51_1#5d76ab430.blank?vaa=1&amp;vcp=1&amp;vis=1&amp;pid=81feddd09&amp;color=0,0,0&amp;vpa=38&amp;vtp=1&amp;vaab=1&amp;bbb=1"/>
          <p:cNvSpPr/>
          <p:nvPr/>
        </p:nvSpPr>
        <p:spPr>
          <a:xfrm>
            <a:off x="8401327" y="2642362"/>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温室</a:t>
            </a:r>
            <a:endParaRPr lang="en-US" altLang="zh-CN" sz="2800" dirty="0"/>
          </a:p>
        </p:txBody>
      </p:sp>
      <p:sp>
        <p:nvSpPr>
          <p:cNvPr id="9" name="QB_5_AN.52_1#5d76ab430.blank?vaa=1&amp;vcp=1&amp;vis=1&amp;pid=81feddd09&amp;color=0,0,0&amp;vpa=39&amp;vtp=1&amp;vaab=1&amp;bbb=1"/>
          <p:cNvSpPr/>
          <p:nvPr/>
        </p:nvSpPr>
        <p:spPr>
          <a:xfrm>
            <a:off x="7690127" y="3759962"/>
            <a:ext cx="23923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少用化石燃料</a:t>
            </a:r>
            <a:endParaRPr lang="en-US" altLang="zh-CN" sz="2800" dirty="0"/>
          </a:p>
        </p:txBody>
      </p:sp>
      <p:sp>
        <p:nvSpPr>
          <p:cNvPr id="10" name="QB_5_AN.53_1#5d76ab430.blank?vaa=1&amp;vcp=1&amp;vis=1&amp;pid=81feddd09&amp;color=0,0,0&amp;vpa=40&amp;vtp=1&amp;vaab=1&amp;bbb=1&amp;hb=1"/>
          <p:cNvSpPr/>
          <p:nvPr/>
        </p:nvSpPr>
        <p:spPr>
          <a:xfrm>
            <a:off x="7679808" y="3759962"/>
            <a:ext cx="3887216" cy="1057720"/>
          </a:xfrm>
          <a:prstGeom prst="rect">
            <a:avLst/>
          </a:prstGeom>
          <a:noFill/>
        </p:spPr>
        <p:txBody>
          <a:bodyPr wrap="square" lIns="0" tIns="0" rIns="0" bIns="0" rtlCol="0" anchor="t"/>
          <a:lstStyle/>
          <a:p>
            <a:pPr latinLnBrk="1">
              <a:lnSpc>
                <a:spcPct val="13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大力植树造林等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9">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0">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0" name="QB_5_BD.54_1#5d76ab430?colgroup=3,5,8,10&amp;vaa=1&amp;vcp=1&amp;vis=1&amp;pid=81feddd09&amp;color=0,0,0&amp;mp=1&amp;vtp=1&amp;vaab=1&amp;bt=1&amp;bbb=1&amp;hb=1"/>
              <p:cNvGraphicFramePr>
                <a:graphicFrameLocks noGrp="1"/>
              </p:cNvGraphicFramePr>
              <p:nvPr>
                <p:extLst>
                  <p:ext uri="{D42A27DB-BD31-4B8C-83A1-F6EECF244321}">
                    <p14:modId xmlns:p14="http://schemas.microsoft.com/office/powerpoint/2010/main" val="1272824633"/>
                  </p:ext>
                </p:extLst>
              </p:nvPr>
            </p:nvGraphicFramePr>
            <p:xfrm>
              <a:off x="539496" y="2396172"/>
              <a:ext cx="11082528" cy="2770252"/>
            </p:xfrm>
            <a:graphic>
              <a:graphicData uri="http://schemas.openxmlformats.org/drawingml/2006/table">
                <a:tbl>
                  <a:tblPr/>
                  <a:tblGrid>
                    <a:gridCol w="1417320">
                      <a:extLst>
                        <a:ext uri="{9D8B030D-6E8A-4147-A177-3AD203B41FA5}">
                          <a16:colId xmlns:a16="http://schemas.microsoft.com/office/drawing/2014/main" val="20000"/>
                        </a:ext>
                      </a:extLst>
                    </a:gridCol>
                    <a:gridCol w="2304288">
                      <a:extLst>
                        <a:ext uri="{9D8B030D-6E8A-4147-A177-3AD203B41FA5}">
                          <a16:colId xmlns:a16="http://schemas.microsoft.com/office/drawing/2014/main" val="20001"/>
                        </a:ext>
                      </a:extLst>
                    </a:gridCol>
                    <a:gridCol w="3346704">
                      <a:extLst>
                        <a:ext uri="{9D8B030D-6E8A-4147-A177-3AD203B41FA5}">
                          <a16:colId xmlns:a16="http://schemas.microsoft.com/office/drawing/2014/main" val="20002"/>
                        </a:ext>
                      </a:extLst>
                    </a:gridCol>
                    <a:gridCol w="40142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物理性质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危害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algn="ctr" latinLnBrk="1" hangingPunct="0">
                            <a:lnSpc>
                              <a:spcPts val="4200"/>
                            </a:lnSpc>
                          </a:pP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无色</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无气味</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的气体</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密度</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比空气略小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难溶于水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用作燃料</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用于冶炼</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金属等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易与血红蛋白结合而使</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人中毒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20" name="QB_5_BD.54_1#5d76ab430?colgroup=3,5,8,10&amp;vaa=1&amp;vcp=1&amp;vis=1&amp;pid=81feddd09&amp;color=0,0,0&amp;mp=1&amp;vtp=1&amp;vaab=1&amp;bt=1&amp;bbb=1&amp;hb=1"/>
              <p:cNvGraphicFramePr>
                <a:graphicFrameLocks noGrp="1"/>
              </p:cNvGraphicFramePr>
              <p:nvPr>
                <p:extLst>
                  <p:ext uri="{D42A27DB-BD31-4B8C-83A1-F6EECF244321}">
                    <p14:modId xmlns:p14="http://schemas.microsoft.com/office/powerpoint/2010/main" val="1272824633"/>
                  </p:ext>
                </p:extLst>
              </p:nvPr>
            </p:nvGraphicFramePr>
            <p:xfrm>
              <a:off x="539496" y="2396172"/>
              <a:ext cx="11082528" cy="2770252"/>
            </p:xfrm>
            <a:graphic>
              <a:graphicData uri="http://schemas.openxmlformats.org/drawingml/2006/table">
                <a:tbl>
                  <a:tblPr/>
                  <a:tblGrid>
                    <a:gridCol w="1417320">
                      <a:extLst>
                        <a:ext uri="{9D8B030D-6E8A-4147-A177-3AD203B41FA5}">
                          <a16:colId xmlns:a16="http://schemas.microsoft.com/office/drawing/2014/main" val="20000"/>
                        </a:ext>
                      </a:extLst>
                    </a:gridCol>
                    <a:gridCol w="2304288">
                      <a:extLst>
                        <a:ext uri="{9D8B030D-6E8A-4147-A177-3AD203B41FA5}">
                          <a16:colId xmlns:a16="http://schemas.microsoft.com/office/drawing/2014/main" val="20001"/>
                        </a:ext>
                      </a:extLst>
                    </a:gridCol>
                    <a:gridCol w="3346704">
                      <a:extLst>
                        <a:ext uri="{9D8B030D-6E8A-4147-A177-3AD203B41FA5}">
                          <a16:colId xmlns:a16="http://schemas.microsoft.com/office/drawing/2014/main" val="20002"/>
                        </a:ext>
                      </a:extLst>
                    </a:gridCol>
                    <a:gridCol w="40142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物理性质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危害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29" t="-26230" r="-681545" b="-7104"/>
                          </a:stretch>
                        </a:blipFill>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无色</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无气味</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的气体</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密度</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比空气略小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难溶于水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用作燃料</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用于冶炼</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金属等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易与血红蛋白结合而使</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人中毒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Fallback>
      </mc:AlternateContent>
      <p:sp>
        <p:nvSpPr>
          <p:cNvPr id="2" name="QB_5_BD.54_1#5d76ab430?colgroup=3,5,8,10&amp;vaa=1&amp;vcp=1&amp;vis=1&amp;pid=81feddd09&amp;color=0,0,0&amp;mp=1&amp;vtp=1&amp;vaab=1&amp;bt=1&amp;bbb=1"/>
          <p:cNvSpPr txBox="1"/>
          <p:nvPr/>
        </p:nvSpPr>
        <p:spPr>
          <a:xfrm>
            <a:off x="10903879"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d77c1b6cb.fixed?vcp=1&amp;pid=851503722&amp;color=146,208,80&amp;vtp=1&amp;vaab=1&amp;bbb=1"/>
          <p:cNvSpPr/>
          <p:nvPr/>
        </p:nvSpPr>
        <p:spPr>
          <a:xfrm>
            <a:off x="265176" y="1188720"/>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0"/>
              </a:rPr>
              <a:t>复习讲义</a:t>
            </a:r>
            <a:endParaRPr lang="en-US" altLang="zh-CN" sz="5000" dirty="0"/>
          </a:p>
        </p:txBody>
      </p:sp>
      <p:sp>
        <p:nvSpPr>
          <p:cNvPr id="3" name="C_2#d77c1b6cb.fixed?vcp=1&amp;pid=851503722&amp;color=86,186,157&amp;vtp=1&amp;vaab=1&amp;bbb=1"/>
          <p:cNvSpPr/>
          <p:nvPr/>
        </p:nvSpPr>
        <p:spPr>
          <a:xfrm>
            <a:off x="265176" y="2423160"/>
            <a:ext cx="11585448" cy="832104"/>
          </a:xfrm>
          <a:prstGeom prst="rect">
            <a:avLst/>
          </a:prstGeom>
          <a:noFill/>
        </p:spPr>
        <p:txBody>
          <a:bodyPr wrap="none" lIns="0" tIns="0" rIns="0" bIns="0" rtlCol="0" anchor="ctr"/>
          <a:lstStyle/>
          <a:p>
            <a:pPr algn="ctr" latinLnBrk="1">
              <a:lnSpc>
                <a:spcPts val="6000"/>
              </a:lnSpc>
            </a:pP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8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中考基础过关</a:t>
            </a:r>
            <a:endParaRPr lang="en-US" altLang="zh-CN" sz="4800" dirty="0"/>
          </a:p>
        </p:txBody>
      </p:sp>
      <p:sp>
        <p:nvSpPr>
          <p:cNvPr id="4" name="C_2#d77c1b6cb.fixed?vcp=1&amp;pid=851503722&amp;color=0,0,0&amp;vtp=1&amp;vaab=1&amp;bbb=1"/>
          <p:cNvSpPr/>
          <p:nvPr/>
        </p:nvSpPr>
        <p:spPr>
          <a:xfrm>
            <a:off x="265176" y="3675888"/>
            <a:ext cx="11585448" cy="832104"/>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第二部分</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物质的性质与应用</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0d45099ee.fixed?vcp=1&amp;pid=3876406cb&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第6讲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碳和碳的氧化物</a:t>
            </a:r>
            <a:endParaRPr lang="en-US" altLang="zh-CN" sz="4000" dirty="0"/>
          </a:p>
        </p:txBody>
      </p:sp>
      <p:sp>
        <p:nvSpPr>
          <p:cNvPr id="3" name="C_4_BD#0d45099ee.fixed?vcp=1&amp;pid=3876406cb&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23d534db8?vcp=1&amp;pid=0d45099ee&amp;color=146,208,80&amp;vtp=1&amp;vaab=1&amp;bt=1&amp;bbb=1"/>
          <p:cNvSpPr/>
          <p:nvPr/>
        </p:nvSpPr>
        <p:spPr>
          <a:xfrm>
            <a:off x="539496" y="554400"/>
            <a:ext cx="11109960" cy="611505"/>
          </a:xfrm>
          <a:prstGeom prst="rect">
            <a:avLst/>
          </a:prstGeom>
          <a:noFill/>
        </p:spPr>
        <p:txBody>
          <a:bodyPr wrap="none" lIns="0" tIns="0" rIns="0" bIns="0" rtlCol="0" anchor="t"/>
          <a:lstStyle/>
          <a:p>
            <a:pPr algn="l" latinLnBrk="1">
              <a:lnSpc>
                <a:spcPts val="53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考点1</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碳单质的性质与用途</a:t>
            </a:r>
            <a:endParaRPr lang="en-US" altLang="zh-CN" sz="3200" dirty="0"/>
          </a:p>
        </p:txBody>
      </p:sp>
      <p:sp>
        <p:nvSpPr>
          <p:cNvPr id="3" name="QC_6_BD.55_1#64008e8a2?vaa=1&amp;vcp=1&amp;vis=1&amp;pid=23d534db8&amp;color=0,0,0&amp;vtp=1&amp;vaab=1&amp;bbb=1"/>
          <p:cNvSpPr/>
          <p:nvPr/>
        </p:nvSpPr>
        <p:spPr>
          <a:xfrm>
            <a:off x="539496" y="1245090"/>
            <a:ext cx="11109960" cy="525082"/>
          </a:xfrm>
          <a:prstGeom prst="rect">
            <a:avLst/>
          </a:prstGeom>
          <a:noFill/>
        </p:spPr>
        <p:txBody>
          <a:bodyPr wrap="none" lIns="0" tIns="0" rIns="0" bIns="0" rtlCol="0" anchor="t"/>
          <a:lstStyle/>
          <a:p>
            <a:pPr algn="l" latinLnBrk="1">
              <a:lnSpc>
                <a:spcPts val="46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（2022·广西贺州·中考）下列物质，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硬度最大的是(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6_AN.58_1#64008e8a2.bracket?vaa=1&amp;vcp=1&amp;vis=1&amp;pid=23d534db8&amp;color=0,0,0&amp;vpa=41&amp;vtp=1&amp;vaab=1"/>
          <p:cNvSpPr/>
          <p:nvPr/>
        </p:nvSpPr>
        <p:spPr>
          <a:xfrm>
            <a:off x="10308178" y="1235184"/>
            <a:ext cx="515938" cy="529717"/>
          </a:xfrm>
          <a:prstGeom prst="rect">
            <a:avLst/>
          </a:prstGeom>
          <a:noFill/>
        </p:spPr>
        <p:txBody>
          <a:bodyPr wrap="none" lIns="0" tIns="0" rIns="0" bIns="0" rtlCol="0" anchor="t"/>
          <a:lstStyle/>
          <a:p>
            <a:pPr algn="ctr" latinLnBrk="1">
              <a:lnSpc>
                <a:spcPts val="4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mc:AlternateContent xmlns:mc="http://schemas.openxmlformats.org/markup-compatibility/2006" xmlns:a14="http://schemas.microsoft.com/office/drawing/2010/main">
        <mc:Choice Requires="a14">
          <p:sp>
            <p:nvSpPr>
              <p:cNvPr id="5" name="QC_6_BD.55_2#64008e8a2.choices?vaa=1&amp;vcp=1&amp;vis=1&amp;pid=23d534db8&amp;color=0,0,0&amp;vtp=1&amp;vaab=1&amp;bbb=1"/>
              <p:cNvSpPr/>
              <p:nvPr/>
            </p:nvSpPr>
            <p:spPr>
              <a:xfrm>
                <a:off x="539496" y="1848149"/>
                <a:ext cx="11109960" cy="525082"/>
              </a:xfrm>
              <a:prstGeom prst="rect">
                <a:avLst/>
              </a:prstGeom>
              <a:noFill/>
            </p:spPr>
            <p:txBody>
              <a:bodyPr wrap="none" lIns="0" tIns="0" rIns="0" bIns="0" rtlCol="0" anchor="t"/>
              <a:lstStyle/>
              <a:p>
                <a:pPr latinLnBrk="1">
                  <a:lnSpc>
                    <a:spcPts val="4600"/>
                  </a:lnSpc>
                  <a:tabLst>
                    <a:tab pos="2520315" algn="l"/>
                    <a:tab pos="5561330" algn="l"/>
                    <a:tab pos="82467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B.活性炭</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C.石墨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.金刚石</a:t>
                </a:r>
                <a:endParaRPr lang="en-US" altLang="zh-CN" sz="2800" dirty="0"/>
              </a:p>
            </p:txBody>
          </p:sp>
        </mc:Choice>
        <mc:Fallback xmlns="">
          <p:sp>
            <p:nvSpPr>
              <p:cNvPr id="5" name="QC_6_BD.55_2#64008e8a2.choices?vaa=1&amp;vcp=1&amp;vis=1&amp;pid=23d534db8&amp;color=0,0,0&amp;vtp=1&amp;vaab=1&amp;bbb=1"/>
              <p:cNvSpPr>
                <a:spLocks noRot="1" noChangeAspect="1" noMove="1" noResize="1" noEditPoints="1" noAdjustHandles="1" noChangeArrowheads="1" noChangeShapeType="1" noTextEdit="1"/>
              </p:cNvSpPr>
              <p:nvPr/>
            </p:nvSpPr>
            <p:spPr>
              <a:xfrm>
                <a:off x="539496" y="1848149"/>
                <a:ext cx="11109960" cy="525082"/>
              </a:xfrm>
              <a:prstGeom prst="rect">
                <a:avLst/>
              </a:prstGeom>
              <a:blipFill rotWithShape="1">
                <a:blip r:embed="rId3"/>
                <a:stretch>
                  <a:fillRect l="-3" t="-57" r="3" b="-1120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C_6_EX.1_1#64008e8a2?vaa=1&amp;vcp=1&amp;vis=1&amp;pid=23d534db8&amp;color=0,0,0&amp;vtp=1&amp;vaab=1&amp;bbb=1&amp;hb=1"/>
              <p:cNvSpPr/>
              <p:nvPr/>
            </p:nvSpPr>
            <p:spPr>
              <a:xfrm>
                <a:off x="539496" y="3512864"/>
                <a:ext cx="11109960" cy="2353882"/>
              </a:xfrm>
              <a:prstGeom prst="rect">
                <a:avLst/>
              </a:prstGeom>
              <a:noFill/>
            </p:spPr>
            <p:txBody>
              <a:bodyPr wrap="none" lIns="0" tIns="0" rIns="0" bIns="0" rtlCol="0" anchor="t"/>
              <a:lstStyle/>
              <a:p>
                <a:pPr algn="l" latinLnBrk="1">
                  <a:lnSpc>
                    <a:spcPts val="48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48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单质碳除金刚石</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石墨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科学家还合成了</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70</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90</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240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它</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8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们都由碳元素组成</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因此化学性质相似</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但构成它们的碳原子的排列方</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6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式不同</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造成它们的物理性质差异很大</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用途也不同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C_6_EX.1_1#64008e8a2?vaa=1&amp;vcp=1&amp;vis=1&amp;pid=23d534db8&amp;color=0,0,0&amp;vtp=1&amp;vaab=1&amp;bbb=1&amp;hb=1"/>
              <p:cNvSpPr>
                <a:spLocks noRot="1" noChangeAspect="1" noMove="1" noResize="1" noEditPoints="1" noAdjustHandles="1" noChangeArrowheads="1" noChangeShapeType="1" noTextEdit="1"/>
              </p:cNvSpPr>
              <p:nvPr/>
            </p:nvSpPr>
            <p:spPr>
              <a:xfrm>
                <a:off x="539496" y="3512864"/>
                <a:ext cx="11109960" cy="2353882"/>
              </a:xfrm>
              <a:prstGeom prst="rect">
                <a:avLst/>
              </a:prstGeom>
              <a:blipFill>
                <a:blip r:embed="rId4"/>
                <a:stretch>
                  <a:fillRect l="-1976" t="-777" r="-1756" b="-829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C_6_AS.2_1#64008e8a2?vaa=1&amp;vcp=1&amp;vis=1&amp;pid=23d534db8&amp;color=0,0,0&amp;vtp=1&amp;vaab=1&amp;bbb=1&amp;hb=1"/>
              <p:cNvSpPr/>
              <p:nvPr/>
            </p:nvSpPr>
            <p:spPr>
              <a:xfrm>
                <a:off x="539496" y="2373231"/>
                <a:ext cx="11109960" cy="1134682"/>
              </a:xfrm>
              <a:prstGeom prst="rect">
                <a:avLst/>
              </a:prstGeom>
              <a:noFill/>
            </p:spPr>
            <p:txBody>
              <a:bodyPr wrap="none" lIns="0" tIns="0" rIns="0" bIns="0" rtlCol="0" anchor="t"/>
              <a:lstStyle/>
              <a:p>
                <a:pPr algn="l" latinLnBrk="1">
                  <a:lnSpc>
                    <a:spcPts val="48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活性炭、石墨和金刚石都是由碳元素组成的单质，其中</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6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硬度最大的是金刚石</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7" name="QC_6_AS.2_1#64008e8a2?vaa=1&amp;vcp=1&amp;vis=1&amp;pid=23d534db8&amp;color=0,0,0&amp;vtp=1&amp;vaab=1&amp;bbb=1&amp;hb=1"/>
              <p:cNvSpPr>
                <a:spLocks noRot="1" noChangeAspect="1" noMove="1" noResize="1" noEditPoints="1" noAdjustHandles="1" noChangeArrowheads="1" noChangeShapeType="1" noTextEdit="1"/>
              </p:cNvSpPr>
              <p:nvPr/>
            </p:nvSpPr>
            <p:spPr>
              <a:xfrm>
                <a:off x="539496" y="2373231"/>
                <a:ext cx="11109960" cy="1134682"/>
              </a:xfrm>
              <a:prstGeom prst="rect">
                <a:avLst/>
              </a:prstGeom>
              <a:blipFill>
                <a:blip r:embed="rId5"/>
                <a:stretch>
                  <a:fillRect l="-1976" t="-1613" b="-1720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6">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6">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
                                            <p:txEl>
                                              <p:pRg st="1" end="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2" end="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uiExpand="1"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a5ed1e278?vcp=1&amp;pid=23d534db8&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60_1#ef7c3061a?vaa=1&amp;vcp=1&amp;vis=1&amp;pid=a5ed1e278&amp;color=0,0,0&amp;vtp=1&amp;vaab=1&amp;bbb=1&amp;hb=1"/>
          <p:cNvSpPr/>
          <p:nvPr/>
        </p:nvSpPr>
        <p:spPr>
          <a:xfrm>
            <a:off x="539496" y="1233469"/>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（2024·广西·中考）碳元素的开发与利用贯穿人类发展史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。下列含碳</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物质最早被人类利用的是(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61_1#ef7c3061a.bracket?vaa=1&amp;vcp=1&amp;vis=1&amp;pid=a5ed1e278&amp;color=0,0,0&amp;vpa=42&amp;vtp=1&amp;vaab=1"/>
          <p:cNvSpPr/>
          <p:nvPr/>
        </p:nvSpPr>
        <p:spPr>
          <a:xfrm>
            <a:off x="4728115" y="1867834"/>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mc:AlternateContent xmlns:mc="http://schemas.openxmlformats.org/markup-compatibility/2006" xmlns:a14="http://schemas.microsoft.com/office/drawing/2010/main">
        <mc:Choice Requires="a14">
          <p:sp>
            <p:nvSpPr>
              <p:cNvPr id="5" name="QC_7_BD.60_2#ef7c3061a.choices?vaa=1&amp;vcp=1&amp;vis=1&amp;pid=a5ed1e278&amp;color=0,0,0&amp;vtp=1&amp;vaab=1&amp;bbb=1"/>
              <p:cNvSpPr/>
              <p:nvPr/>
            </p:nvSpPr>
            <p:spPr>
              <a:xfrm>
                <a:off x="539496" y="2510454"/>
                <a:ext cx="11109960" cy="553657"/>
              </a:xfrm>
              <a:prstGeom prst="rect">
                <a:avLst/>
              </a:prstGeom>
              <a:noFill/>
            </p:spPr>
            <p:txBody>
              <a:bodyPr wrap="none" lIns="0" tIns="0" rIns="0" bIns="0" rtlCol="0" anchor="t"/>
              <a:lstStyle/>
              <a:p>
                <a:pPr latinLnBrk="1">
                  <a:lnSpc>
                    <a:spcPts val="4900"/>
                  </a:lnSpc>
                  <a:tabLst>
                    <a:tab pos="2631440" algn="l"/>
                    <a:tab pos="5034280" algn="l"/>
                    <a:tab pos="798322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.煤炭</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C.石墨烯</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.碳纳米管</a:t>
                </a:r>
                <a:endParaRPr lang="en-US" altLang="zh-CN" sz="2800" dirty="0"/>
              </a:p>
            </p:txBody>
          </p:sp>
        </mc:Choice>
        <mc:Fallback xmlns="">
          <p:sp>
            <p:nvSpPr>
              <p:cNvPr id="5" name="QC_7_BD.60_2#ef7c3061a.choices?vaa=1&amp;vcp=1&amp;vis=1&amp;pid=a5ed1e278&amp;color=0,0,0&amp;vtp=1&amp;vaab=1&amp;bbb=1"/>
              <p:cNvSpPr>
                <a:spLocks noRot="1" noChangeAspect="1" noMove="1" noResize="1" noEditPoints="1" noAdjustHandles="1" noChangeArrowheads="1" noChangeShapeType="1" noTextEdit="1"/>
              </p:cNvSpPr>
              <p:nvPr/>
            </p:nvSpPr>
            <p:spPr>
              <a:xfrm>
                <a:off x="539496" y="2510454"/>
                <a:ext cx="11109960" cy="553657"/>
              </a:xfrm>
              <a:prstGeom prst="rect">
                <a:avLst/>
              </a:prstGeom>
              <a:blipFill rotWithShape="1">
                <a:blip r:embed="rId3"/>
                <a:stretch>
                  <a:fillRect l="-3" t="-54" r="3" b="-1234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62_1#13330d992?sp=1&amp;vaa=1&amp;vcp=1&amp;vis=1&amp;pid=a5ed1e278&amp;color=0,0,0&amp;vtp=1&amp;vaab=1&amp;bt=1&amp;bbb=1&amp;hb=1"/>
          <p:cNvSpPr/>
          <p:nvPr/>
        </p:nvSpPr>
        <p:spPr>
          <a:xfrm>
            <a:off x="539496" y="554400"/>
            <a:ext cx="6862813" cy="4502451"/>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阅读下列材料，回答相关问题</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5100"/>
              </a:lnSpc>
            </a:pPr>
            <a:r>
              <a:rPr lang="en-US" altLang="zh-CN" sz="2800" b="0" i="0" dirty="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石墨烯是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21</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世纪最具前景的新型纳米材料</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它是从石墨中剥离出</a:t>
            </a:r>
            <a:r>
              <a:rPr lang="zh-CN" altLang="en-US"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来的</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单层碳原子晶体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其微观结构如图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1-6-6</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甲所示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。2004</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科学家用</a:t>
            </a:r>
            <a:r>
              <a:rPr lang="zh-CN" altLang="en-US"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一种</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非常简单易行的机械剥离法得到石墨烯</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之后</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制备石墨烯的新方</a:t>
            </a:r>
            <a:r>
              <a:rPr lang="zh-CN" altLang="en-US"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法层</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出不穷</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工业上可采用甲烷在高温和催化剂作</a:t>
            </a:r>
            <a:endParaRPr lang="en-US" altLang="zh-CN" sz="2800" dirty="0">
              <a:solidFill>
                <a:srgbClr val="000000"/>
              </a:solidFill>
            </a:endParaRPr>
          </a:p>
        </p:txBody>
      </p:sp>
      <p:pic>
        <p:nvPicPr>
          <p:cNvPr id="3" name="QO_7_BD.62_3#13330d992?iti=7&amp;vaa=1&amp;vcp=1&amp;vis=1&amp;pid=a5ed1e278&amp;color=0,0,0&amp;mp=1&amp;tib=255,255,255&amp;vtp=1&amp;vaab=1" descr="preencoded.png">
            <a:extLst>
              <a:ext uri="{FF2B5EF4-FFF2-40B4-BE49-F238E27FC236}">
                <a16:creationId xmlns:a16="http://schemas.microsoft.com/office/drawing/2014/main" id="{3521D6A5-366F-43FD-8794-5BCA22AD772F}"/>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7402309" y="709475"/>
            <a:ext cx="4434840" cy="33009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62_4#13330d992?iti=7&amp;vaa=1&amp;vcp=1&amp;vis=1&amp;pid=a5ed1e278&amp;color=0,0,0&amp;mp=1&amp;vtp=1&amp;vaab=1&amp;bbb=1">
            <a:extLst>
              <a:ext uri="{FF2B5EF4-FFF2-40B4-BE49-F238E27FC236}">
                <a16:creationId xmlns:a16="http://schemas.microsoft.com/office/drawing/2014/main" id="{099B24C3-8026-4350-99BC-64E90682791A}"/>
              </a:ext>
            </a:extLst>
          </p:cNvPr>
          <p:cNvSpPr/>
          <p:nvPr/>
        </p:nvSpPr>
        <p:spPr>
          <a:xfrm>
            <a:off x="9015685" y="4117408"/>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图1-6-6</a:t>
            </a:r>
            <a:endParaRPr lang="en-US" altLang="zh-CN" sz="2800" dirty="0"/>
          </a:p>
        </p:txBody>
      </p:sp>
      <p:sp>
        <p:nvSpPr>
          <p:cNvPr id="5" name="QO_7_BD.62_1#13330d992?sp=1&amp;vaa=1&amp;vcp=1&amp;vis=1&amp;pid=a5ed1e278&amp;color=0,0,0&amp;vtp=1&amp;vaab=1&amp;bt=1&amp;bbb=1&amp;hb=1">
            <a:extLst>
              <a:ext uri="{FF2B5EF4-FFF2-40B4-BE49-F238E27FC236}">
                <a16:creationId xmlns:a16="http://schemas.microsoft.com/office/drawing/2014/main" id="{2C38CFF1-EFBD-4A2E-B25B-BB9176E33566}"/>
              </a:ext>
            </a:extLst>
          </p:cNvPr>
          <p:cNvSpPr/>
          <p:nvPr/>
        </p:nvSpPr>
        <p:spPr>
          <a:xfrm>
            <a:off x="539495" y="5056851"/>
            <a:ext cx="11297654" cy="1232325"/>
          </a:xfrm>
          <a:prstGeom prst="rect">
            <a:avLst/>
          </a:prstGeom>
          <a:noFill/>
        </p:spPr>
        <p:txBody>
          <a:bodyPr wrap="square" lIns="0" tIns="0" rIns="0" bIns="0" rtlCol="0" anchor="t">
            <a:spAutoFit/>
          </a:bodyPr>
          <a:lstStyle/>
          <a:p>
            <a:pPr latinLnBrk="1">
              <a:lnSpc>
                <a:spcPts val="5100"/>
              </a:lnSpc>
            </a:pPr>
            <a:r>
              <a:rPr lang="en-US" altLang="zh-CN" sz="28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用下分解制取石墨烯</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a:t>
            </a:r>
            <a:r>
              <a:rPr lang="en-US" altLang="zh-CN" sz="28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时产生氢气</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石墨烯晶体管的传输速度远远超过目前的硅晶体管</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因此</a:t>
            </a:r>
            <a:r>
              <a:rPr lang="en-US" altLang="zh-CN" sz="28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有希望应用于全新超级计算机的研发</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62_2#13330d992?vaa=1&amp;vcp=1&amp;vis=1&amp;pid=a5ed1e278&amp;color=0,0,0&amp;mp=1&amp;vtp=1&amp;vaab=1&amp;bt=1&amp;bbb=1&amp;hb=1"/>
          <p:cNvSpPr/>
          <p:nvPr/>
        </p:nvSpPr>
        <p:spPr>
          <a:xfrm>
            <a:off x="539496" y="760190"/>
            <a:ext cx="11109960" cy="3848426"/>
          </a:xfrm>
          <a:prstGeom prst="rect">
            <a:avLst/>
          </a:prstGeom>
          <a:noFill/>
        </p:spPr>
        <p:txBody>
          <a:bodyPr wrap="square" lIns="0" tIns="0" rIns="0" bIns="0" rtlCol="0" anchor="t">
            <a:spAutoFit/>
          </a:bodyPr>
          <a:lstStyle/>
          <a:p>
            <a:pPr latinLnBrk="1">
              <a:lnSpc>
                <a:spcPts val="5100"/>
              </a:lnSpc>
            </a:pPr>
            <a:r>
              <a:rPr lang="en-US" altLang="zh-CN" sz="28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在纺织面料中掺入石墨烯后</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r>
              <a:rPr lang="en-US" altLang="zh-CN" sz="28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低温情况下</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石墨烯可将来自远红外线的热量传送给人体</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改善人</a:t>
            </a:r>
            <a:r>
              <a:rPr lang="zh-CN" altLang="en-US" sz="28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体微</a:t>
            </a:r>
            <a:r>
              <a:rPr lang="en-US" altLang="zh-CN" sz="28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循环系统</a:t>
            </a:r>
            <a:r>
              <a:rPr lang="en-US" altLang="zh-CN" sz="28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促进新陈代谢</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另外</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石墨烯还能影响细菌菌体的正常代谢</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从而</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使细菌无法吸收养</a:t>
            </a:r>
            <a:r>
              <a:rPr lang="zh-CN" altLang="en-US"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分直</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至死亡</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在不同面</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料中掺入石墨烯后的抗菌效果如图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1-6-6</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所示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pic>
        <p:nvPicPr>
          <p:cNvPr id="3" name="QO_7_BD.62_3#13330d992?iti=7&amp;vaa=1&amp;vcp=1&amp;vis=1&amp;pid=a5ed1e278&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14616" y="2313687"/>
            <a:ext cx="4434840" cy="33009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62_4#13330d992?iti=7&amp;vaa=1&amp;vcp=1&amp;vis=1&amp;pid=a5ed1e278&amp;color=0,0,0&amp;mp=1&amp;vtp=1&amp;vaab=1&amp;bbb=1"/>
          <p:cNvSpPr/>
          <p:nvPr/>
        </p:nvSpPr>
        <p:spPr>
          <a:xfrm>
            <a:off x="8827992" y="5741671"/>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图1-6-6</a:t>
            </a:r>
            <a:endParaRPr lang="en-US" altLang="zh-CN" sz="2800" dirty="0"/>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63_1#c3abb937b?vaa=1&amp;vcp=1&amp;vis=1&amp;pid=13330d992&amp;color=0,0,0&amp;vtp=1&amp;vaab=1&amp;bt=1&amp;bbb=1&amp;hb=1"/>
          <p:cNvSpPr/>
          <p:nvPr/>
        </p:nvSpPr>
        <p:spPr>
          <a:xfrm>
            <a:off x="539496" y="62328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）石墨烯由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构成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，它与金刚石组成元素相同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，但物理性质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差异较大的原因是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8_AN.64_1#c3abb937b.blank?vaa=1&amp;vcp=1&amp;vis=1&amp;pid=13330d992&amp;color=0,0,0&amp;vpa=43&amp;vtp=1&amp;vaab=1&amp;bbb=1"/>
          <p:cNvSpPr/>
          <p:nvPr/>
        </p:nvSpPr>
        <p:spPr>
          <a:xfrm>
            <a:off x="2861214" y="59280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碳原子</a:t>
            </a:r>
            <a:endParaRPr lang="en-US" altLang="zh-CN" sz="2800" dirty="0"/>
          </a:p>
        </p:txBody>
      </p:sp>
      <p:sp>
        <p:nvSpPr>
          <p:cNvPr id="4" name="QB_8_AN.66_1#c3abb937b.blank?vaa=1&amp;vcp=1&amp;vis=1&amp;pid=13330d992&amp;color=0,0,0&amp;vpa=44&amp;vtp=1&amp;vaab=1&amp;bbb=1"/>
          <p:cNvSpPr/>
          <p:nvPr/>
        </p:nvSpPr>
        <p:spPr>
          <a:xfrm>
            <a:off x="3394615" y="1219549"/>
            <a:ext cx="3814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碳原子的排列方式不同</a:t>
            </a:r>
            <a:endParaRPr lang="en-US" altLang="zh-CN" sz="2800" dirty="0"/>
          </a:p>
        </p:txBody>
      </p:sp>
      <p:pic>
        <p:nvPicPr>
          <p:cNvPr id="5" name="QO_7_BD.65_1#c3abb937b?iti=8&amp;vaa=1&amp;vcp=1&amp;vis=1&amp;pid=13330d99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66744" y="1952085"/>
            <a:ext cx="4864608" cy="36210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O_7_BD.65_2#c3abb937b?iti=8&amp;vaa=1&amp;vcp=1&amp;vis=1&amp;pid=13330d992&amp;color=0,0,0&amp;vtp=1&amp;vaab=1&amp;bbb=1"/>
          <p:cNvSpPr/>
          <p:nvPr/>
        </p:nvSpPr>
        <p:spPr>
          <a:xfrm>
            <a:off x="5495005" y="5700109"/>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图1-6-6</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67_1#20c3d0184?vaa=1&amp;vcp=1&amp;vis=1&amp;pid=13330d992&amp;color=0,0,0&amp;vtp=1&amp;vaab=1&amp;bt=1&amp;bbb=1&amp;hb=1"/>
          <p:cNvSpPr/>
          <p:nvPr/>
        </p:nvSpPr>
        <p:spPr>
          <a:xfrm>
            <a:off x="539496" y="55778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）掺入石墨烯的纺织面料具有的优点有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任写一条）。</a:t>
            </a:r>
            <a:endParaRPr lang="en-US" altLang="zh-CN" sz="2800" dirty="0"/>
          </a:p>
        </p:txBody>
      </p:sp>
      <p:sp>
        <p:nvSpPr>
          <p:cNvPr id="3" name="QB_8_AN.68_1#20c3d0184.blank?vaa=1&amp;vcp=1&amp;vis=1&amp;pid=13330d992&amp;color=0,0,0&amp;vpa=45&amp;vtp=1&amp;vaab=1&amp;bbb=1&amp;hb=1"/>
          <p:cNvSpPr/>
          <p:nvPr/>
        </p:nvSpPr>
        <p:spPr>
          <a:xfrm>
            <a:off x="539496" y="527304"/>
            <a:ext cx="11109960" cy="184715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在低温情况下，石墨烯可将来自远红外线的热量传送给人体</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，改善人体微循环系统</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，促进新陈代谢（</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合理即可）</a:t>
            </a:r>
            <a:endParaRPr lang="en-US" altLang="zh-CN" sz="2800" dirty="0"/>
          </a:p>
        </p:txBody>
      </p:sp>
      <p:pic>
        <p:nvPicPr>
          <p:cNvPr id="4" name="QO_7_BD.67_2#20c3d0184?iti=9&amp;vaa=1&amp;vcp=1&amp;vis=1&amp;pid=13330d99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50792" y="2540000"/>
            <a:ext cx="4087368" cy="30358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67_3#20c3d0184?iti=9&amp;vaa=1&amp;vcp=1&amp;vis=1&amp;pid=13330d992&amp;color=0,0,0&amp;vtp=1&amp;vaab=1&amp;bbb=1"/>
          <p:cNvSpPr/>
          <p:nvPr/>
        </p:nvSpPr>
        <p:spPr>
          <a:xfrm>
            <a:off x="5490432" y="5702808"/>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图1-6-6</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69_1#357ab7f41?sp=1&amp;vaa=1&amp;vcp=1&amp;vis=1&amp;pid=13330d992&amp;color=0,0,0&amp;vtp=1&amp;vaab=1&amp;bt=1&amp;bbb=1"/>
          <p:cNvSpPr/>
          <p:nvPr/>
        </p:nvSpPr>
        <p:spPr>
          <a:xfrm>
            <a:off x="539496" y="55778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.抑菌率越高，表明面料的抗菌性能越弱</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.面料的抑菌率与面料种类、细菌种类均有关</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.石墨烯可影响细菌菌体代谢，导致细菌死亡</a:t>
            </a:r>
            <a:endParaRPr lang="en-US" altLang="zh-CN" sz="2800" dirty="0"/>
          </a:p>
        </p:txBody>
      </p:sp>
      <p:sp>
        <p:nvSpPr>
          <p:cNvPr id="3" name="QB_8_AN.70_1#357ab7f41.blank?vaa=1&amp;vcp=1&amp;vis=1&amp;pid=13330d992&amp;color=0,0,0&amp;vpa=46&amp;vtp=1&amp;vaab=1&amp;bbb=1"/>
          <p:cNvSpPr/>
          <p:nvPr/>
        </p:nvSpPr>
        <p:spPr>
          <a:xfrm>
            <a:off x="4232815" y="527304"/>
            <a:ext cx="1087438"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B、C</a:t>
            </a:r>
            <a:endParaRPr lang="en-US" altLang="zh-CN" sz="2800" dirty="0"/>
          </a:p>
        </p:txBody>
      </p:sp>
      <p:pic>
        <p:nvPicPr>
          <p:cNvPr id="4" name="QO_7_BD.69_2#357ab7f41?iti=10&amp;vaa=1&amp;vcp=1&amp;vis=1&amp;pid=13330d99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07940" y="3175000"/>
            <a:ext cx="3382217" cy="25125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69_3#357ab7f41?iti=10&amp;vaa=1&amp;vcp=1&amp;vis=1&amp;pid=13330d992&amp;color=0,0,0&amp;vtp=1&amp;vaab=1&amp;bbb=1"/>
          <p:cNvSpPr/>
          <p:nvPr/>
        </p:nvSpPr>
        <p:spPr>
          <a:xfrm>
            <a:off x="5495005" y="5814504"/>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图1-6-6</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71_1#694de6a6b?vaa=1&amp;vcp=1&amp;vis=1&amp;pid=13330d992&amp;color=0,0,0&amp;vtp=1&amp;vaab=1&amp;bt=1&amp;bbb=1"/>
          <p:cNvSpPr/>
          <p:nvPr/>
        </p:nvSpPr>
        <p:spPr>
          <a:xfrm>
            <a:off x="539496" y="668496"/>
            <a:ext cx="11109960" cy="1019556"/>
          </a:xfrm>
          <a:prstGeom prst="rect">
            <a:avLst/>
          </a:prstGeom>
          <a:noFill/>
        </p:spPr>
        <p:txBody>
          <a:bodyPr wrap="none" lIns="0" tIns="0" rIns="0" bIns="0" rtlCol="0" anchor="t"/>
          <a:lstStyle/>
          <a:p>
            <a:pPr algn="l" latinLnBrk="1">
              <a:lnSpc>
                <a:spcPts val="9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工业上制取石墨烯的化学方程式为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5350" b="0" i="0" u="sng" kern="0" spc="-99900">
                <a:solidFill>
                  <a:srgbClr val="FF00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8_AN.72_1#694de6a6b.blank?vaa=1&amp;vcp=1&amp;vis=1&amp;pid=13330d992&amp;color=0,0,0&amp;vpa=47&amp;vtp=1&amp;vaab=1&amp;bbb=1&amp;rh=64.75"/>
              <p:cNvSpPr/>
              <p:nvPr/>
            </p:nvSpPr>
            <p:spPr>
              <a:xfrm>
                <a:off x="6837108" y="772064"/>
                <a:ext cx="2886202" cy="815150"/>
              </a:xfrm>
              <a:prstGeom prst="rect">
                <a:avLst/>
              </a:prstGeom>
              <a:noFill/>
            </p:spPr>
            <p:txBody>
              <a:bodyPr wrap="none" lIns="0" tIns="0" rIns="0" bIns="0" rtlCol="0" anchor="t"/>
              <a:lstStyle/>
              <a:p>
                <a:pPr algn="ctr" latinLnBrk="1">
                  <a:lnSpc>
                    <a:spcPts val="6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1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催化剂</m:t>
                                  </m:r>
                                </m:e>
                              </m:bar>
                            </m:e>
                          </m:bar>
                        </m:e>
                      </m:mr>
                      <m:mr>
                        <m:e>
                          <m:r>
                            <a:rPr lang="en-US" altLang="zh-CN" sz="2800" b="0" baseline="10000">
                              <a:solidFill>
                                <a:srgbClr val="FF0000"/>
                              </a:solidFill>
                              <a:latin typeface="Cambria Math" panose="02040503050406030204" pitchFamily="18" charset="0"/>
                            </a:rPr>
                            <m:t>高温</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72_1#694de6a6b.blank?vaa=1&amp;vcp=1&amp;vis=1&amp;pid=13330d992&amp;color=0,0,0&amp;vpa=47&amp;vtp=1&amp;vaab=1&amp;bbb=1&amp;rh=64.75"/>
              <p:cNvSpPr>
                <a:spLocks noRot="1" noChangeAspect="1" noMove="1" noResize="1" noEditPoints="1" noAdjustHandles="1" noChangeArrowheads="1" noChangeShapeType="1" noTextEdit="1"/>
              </p:cNvSpPr>
              <p:nvPr/>
            </p:nvSpPr>
            <p:spPr>
              <a:xfrm>
                <a:off x="6837108" y="772064"/>
                <a:ext cx="2886202" cy="815150"/>
              </a:xfrm>
              <a:prstGeom prst="rect">
                <a:avLst/>
              </a:prstGeom>
              <a:blipFill rotWithShape="1">
                <a:blip r:embed="rId3"/>
                <a:stretch>
                  <a:fillRect l="-2" t="-2247" r="7" b="43"/>
                </a:stretch>
              </a:blipFill>
            </p:spPr>
            <p:txBody>
              <a:bodyPr/>
              <a:lstStyle/>
              <a:p>
                <a:r>
                  <a:rPr lang="zh-CN" altLang="en-US">
                    <a:noFill/>
                  </a:rPr>
                  <a:t> </a:t>
                </a:r>
              </a:p>
            </p:txBody>
          </p:sp>
        </mc:Fallback>
      </mc:AlternateContent>
      <p:pic>
        <p:nvPicPr>
          <p:cNvPr id="4" name="QO_7_BD.71_2#694de6a6b?iti=11&amp;vaa=1&amp;vcp=1&amp;vis=1&amp;pid=13330d992&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639312" y="1825529"/>
            <a:ext cx="4919472" cy="36576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71_3#694de6a6b?iti=11&amp;vaa=1&amp;vcp=1&amp;vis=1&amp;pid=13330d992&amp;color=0,0,0&amp;vtp=1&amp;vaab=1&amp;bbb=1"/>
          <p:cNvSpPr/>
          <p:nvPr/>
        </p:nvSpPr>
        <p:spPr>
          <a:xfrm>
            <a:off x="5495004" y="5610129"/>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图1-6-6</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_5_BD#28b910277?vcp=1&amp;pid=0d45099ee&amp;color=146,208,80&amp;vtp=1&amp;vaab=1&amp;bt=1&amp;bbb=1"/>
              <p:cNvSpPr/>
              <p:nvPr/>
            </p:nvSpPr>
            <p:spPr>
              <a:xfrm>
                <a:off x="539496" y="554400"/>
                <a:ext cx="11109960" cy="840232"/>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考点2</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3200" b="1" i="0" dirty="0">
                        <a:solidFill>
                          <a:srgbClr val="92D050"/>
                        </a:solidFill>
                        <a:latin typeface="Cambria Math" panose="02040503050406030204" pitchFamily="18" charset="0"/>
                        <a:ea typeface="微软雅黑" panose="020B0503020204020204" pitchFamily="34" charset="-122"/>
                        <a:cs typeface="Times New Roman" panose="02020603050405020304" pitchFamily="34" charset="-120"/>
                      </a:rPr>
                      <m:t>𝐂𝐎</m:t>
                    </m:r>
                  </m:oMath>
                </a14:m>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与</a:t>
                </a:r>
                <a14:m>
                  <m:oMath xmlns:m="http://schemas.openxmlformats.org/officeDocument/2006/math">
                    <m:r>
                      <a:rPr lang="en-US" altLang="zh-CN" sz="3200" b="1" i="0" dirty="0">
                        <a:solidFill>
                          <a:srgbClr val="92D050"/>
                        </a:solidFill>
                        <a:latin typeface="Cambria Math" panose="02040503050406030204" pitchFamily="18" charset="0"/>
                        <a:ea typeface="微软雅黑" panose="020B0503020204020204" pitchFamily="34" charset="-122"/>
                        <a:cs typeface="Times New Roman" panose="02020603050405020304" pitchFamily="34" charset="-120"/>
                      </a:rPr>
                      <m:t>𝐂</m:t>
                    </m:r>
                    <m:sSub>
                      <m:sSubPr>
                        <m:ctrlPr>
                          <a:rPr lang="en-US" altLang="zh-CN" sz="3200" b="1" i="1" dirty="0">
                            <a:solidFill>
                              <a:srgbClr val="92D050"/>
                            </a:solidFill>
                            <a:latin typeface="Cambria Math" panose="02040503050406030204" pitchFamily="18" charset="0"/>
                            <a:ea typeface="微软雅黑" panose="020B0503020204020204" pitchFamily="34" charset="-122"/>
                            <a:cs typeface="Times New Roman" panose="02020603050405020304" pitchFamily="34" charset="-120"/>
                          </a:rPr>
                        </m:ctrlPr>
                      </m:sSubPr>
                      <m:e>
                        <m:r>
                          <a:rPr lang="en-US" altLang="zh-CN" sz="3200" b="1" i="0" dirty="0">
                            <a:solidFill>
                              <a:srgbClr val="92D050"/>
                            </a:solidFill>
                            <a:latin typeface="Cambria Math" panose="02040503050406030204" pitchFamily="18" charset="0"/>
                            <a:ea typeface="微软雅黑" panose="020B0503020204020204" pitchFamily="34" charset="-122"/>
                            <a:cs typeface="Times New Roman" panose="02020603050405020304" pitchFamily="34" charset="-120"/>
                          </a:rPr>
                          <m:t>𝐎</m:t>
                        </m:r>
                      </m:e>
                      <m:sub>
                        <m:r>
                          <a:rPr lang="en-US" altLang="zh-CN" sz="3200" b="1" i="0" dirty="0">
                            <a:solidFill>
                              <a:srgbClr val="92D050"/>
                            </a:solidFill>
                            <a:latin typeface="Cambria Math" panose="02040503050406030204" pitchFamily="18" charset="0"/>
                            <a:ea typeface="微软雅黑" panose="020B0503020204020204"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的性质及用途</a:t>
                </a:r>
                <a:endParaRPr lang="en-US" altLang="zh-CN" sz="3200" dirty="0"/>
              </a:p>
            </p:txBody>
          </p:sp>
        </mc:Choice>
        <mc:Fallback xmlns="">
          <p:sp>
            <p:nvSpPr>
              <p:cNvPr id="2" name="C_5_BD#28b910277?vcp=1&amp;pid=0d45099ee&amp;color=146,208,80&amp;vtp=1&amp;vaab=1&amp;bt=1&amp;bbb=1"/>
              <p:cNvSpPr>
                <a:spLocks noRot="1" noChangeAspect="1" noMove="1" noResize="1" noEditPoints="1" noAdjustHandles="1" noChangeArrowheads="1" noChangeShapeType="1" noTextEdit="1"/>
              </p:cNvSpPr>
              <p:nvPr/>
            </p:nvSpPr>
            <p:spPr>
              <a:xfrm>
                <a:off x="539496" y="554400"/>
                <a:ext cx="11109960" cy="840232"/>
              </a:xfrm>
              <a:prstGeom prst="rect">
                <a:avLst/>
              </a:prstGeom>
              <a:blipFill rotWithShape="1">
                <a:blip r:embed="rId3"/>
                <a:stretch>
                  <a:fillRect l="-3" t="-5" r="3" b="20"/>
                </a:stretch>
              </a:blipFill>
            </p:spPr>
            <p:txBody>
              <a:bodyPr/>
              <a:lstStyle/>
              <a:p>
                <a:r>
                  <a:rPr lang="zh-CN" altLang="en-US">
                    <a:noFill/>
                  </a:rPr>
                  <a:t> </a:t>
                </a:r>
              </a:p>
            </p:txBody>
          </p:sp>
        </mc:Fallback>
      </mc:AlternateContent>
      <p:sp>
        <p:nvSpPr>
          <p:cNvPr id="3" name="QC_6_BD.73_1#6fc06838c?vaa=1&amp;vcp=1&amp;vis=1&amp;pid=28b910277&amp;color=0,0,0&amp;vtp=1&amp;vaab=1&amp;bbb=1"/>
          <p:cNvSpPr/>
          <p:nvPr/>
        </p:nvSpPr>
        <p:spPr>
          <a:xfrm>
            <a:off x="539496" y="127201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下列有关碳的氧化物的说法错误的是(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sp>
            <p:nvSpPr>
              <p:cNvPr id="5" name="QC_6_BD.73_2#6fc06838c.choices?vaa=1&amp;vcp=1&amp;vis=1&amp;pid=28b910277&amp;color=0,0,0&amp;vtp=1&amp;vaab=1&amp;bbb=1"/>
              <p:cNvSpPr/>
              <p:nvPr/>
            </p:nvSpPr>
            <p:spPr>
              <a:xfrm>
                <a:off x="539496" y="1831766"/>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具有还原性，可用于冶炼金属</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.通入</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后紫色石蕊溶液变红色，说明</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能使紫色石蕊溶液变红</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.在一定条件下，</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可以相互转化</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性质差异很大的原因是分子的构成不同</a:t>
                </a:r>
                <a:endParaRPr lang="en-US" altLang="zh-CN" sz="2800" dirty="0"/>
              </a:p>
            </p:txBody>
          </p:sp>
        </mc:Choice>
        <mc:Fallback xmlns="">
          <p:sp>
            <p:nvSpPr>
              <p:cNvPr id="5" name="QC_6_BD.73_2#6fc06838c.choices?vaa=1&amp;vcp=1&amp;vis=1&amp;pid=28b910277&amp;color=0,0,0&amp;vtp=1&amp;vaab=1&amp;bbb=1"/>
              <p:cNvSpPr>
                <a:spLocks noRot="1" noChangeAspect="1" noMove="1" noResize="1" noEditPoints="1" noAdjustHandles="1" noChangeArrowheads="1" noChangeShapeType="1" noTextEdit="1"/>
              </p:cNvSpPr>
              <p:nvPr/>
            </p:nvSpPr>
            <p:spPr>
              <a:xfrm>
                <a:off x="539496" y="1831766"/>
                <a:ext cx="11109960" cy="2496757"/>
              </a:xfrm>
              <a:prstGeom prst="rect">
                <a:avLst/>
              </a:prstGeom>
              <a:blipFill rotWithShape="1">
                <a:blip r:embed="rId4"/>
                <a:stretch>
                  <a:fillRect l="-3" t="-17" r="3" b="-2732"/>
                </a:stretch>
              </a:blipFill>
            </p:spPr>
            <p:txBody>
              <a:bodyPr/>
              <a:lstStyle/>
              <a:p>
                <a:r>
                  <a:rPr lang="zh-CN" altLang="en-US">
                    <a:noFill/>
                  </a:rPr>
                  <a:t> </a:t>
                </a:r>
              </a:p>
            </p:txBody>
          </p:sp>
        </mc:Fallback>
      </mc:AlternateContent>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6b83a5365.fixed?vcp=1&amp;pid=3876406cb&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第6讲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碳和碳的氧化物</a:t>
            </a:r>
            <a:endParaRPr lang="en-US" altLang="zh-CN" sz="4000" dirty="0"/>
          </a:p>
        </p:txBody>
      </p:sp>
      <p:sp>
        <p:nvSpPr>
          <p:cNvPr id="3" name="C_4_BD#6b83a5365.fixed?vcp=1&amp;pid=3876406cb&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6fc06838c?vaa=1&amp;vcp=1&amp;vis=1&amp;pid=28b910277&amp;color=0,0,0&amp;vtp=1&amp;vaab=1&amp;bt=1&amp;bbb=1&amp;hb=1"/>
              <p:cNvSpPr/>
              <p:nvPr/>
            </p:nvSpPr>
            <p:spPr>
              <a:xfrm>
                <a:off x="539496" y="906621"/>
                <a:ext cx="11109960" cy="44398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具有还原性，能将金属从其氧化物中还原出来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，可用于冶炼</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金属</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。通入</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后紫色石蕊溶液变红色，是因为</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与水反应生成碳酸，</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碳酸呈酸性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，能使紫色石蕊溶液变红色，而不是</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使紫色石蕊溶液变</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红色</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在空气或氧气中燃烧可以生成</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与碳在高温下反应可</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以生成</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。分子是保持物质化学性质的最小微观粒子。</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是由一氧化</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碳分子构成的</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是由二氧化碳分子构成的</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，故两者的化学性质差异</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很大的原因是分子构成不同</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6_AS.1_1#6fc06838c?vaa=1&amp;vcp=1&amp;vis=1&amp;pid=28b910277&amp;color=0,0,0&amp;vtp=1&amp;vaab=1&amp;bt=1&amp;bbb=1&amp;hb=1"/>
              <p:cNvSpPr>
                <a:spLocks noRot="1" noChangeAspect="1" noMove="1" noResize="1" noEditPoints="1" noAdjustHandles="1" noChangeArrowheads="1" noChangeShapeType="1" noTextEdit="1"/>
              </p:cNvSpPr>
              <p:nvPr/>
            </p:nvSpPr>
            <p:spPr>
              <a:xfrm>
                <a:off x="539496" y="906621"/>
                <a:ext cx="11109960" cy="4439857"/>
              </a:xfrm>
              <a:prstGeom prst="rect">
                <a:avLst/>
              </a:prstGeom>
              <a:blipFill rotWithShape="1">
                <a:blip r:embed="rId3"/>
                <a:stretch>
                  <a:fillRect l="-3" t="-11" r="-1140" b="-1535"/>
                </a:stretch>
              </a:blipFill>
            </p:spPr>
            <p:txBody>
              <a:bodyPr/>
              <a:lstStyle/>
              <a:p>
                <a:r>
                  <a:rPr lang="zh-CN" altLang="en-US">
                    <a:noFill/>
                  </a:rPr>
                  <a:t> </a:t>
                </a:r>
              </a:p>
            </p:txBody>
          </p:sp>
        </mc:Fallback>
      </mc:AlternateContent>
      <p:sp>
        <p:nvSpPr>
          <p:cNvPr id="3" name="QC_6_AN.2_1#6fc06838c?vaa=1&amp;vcp=1&amp;vis=1&amp;pid=28b910277&amp;color=0,0,0&amp;vtp=1&amp;vaab=1&amp;bbb=1"/>
          <p:cNvSpPr/>
          <p:nvPr/>
        </p:nvSpPr>
        <p:spPr>
          <a:xfrm>
            <a:off x="539496" y="538438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3">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7b442e555?vcp=1&amp;pid=28b910277&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mc:AlternateContent xmlns:mc="http://schemas.openxmlformats.org/markup-compatibility/2006" xmlns:a14="http://schemas.microsoft.com/office/drawing/2010/main">
        <mc:Choice Requires="a14">
          <p:sp>
            <p:nvSpPr>
              <p:cNvPr id="3" name="QC_7_BD.77_1#cf07e2c73?vaa=1&amp;vcp=1&amp;vis=1&amp;pid=7b442e555&amp;color=0,0,0&amp;vtp=1&amp;vaab=1&amp;bbb=1&amp;hb=1"/>
              <p:cNvSpPr/>
              <p:nvPr/>
            </p:nvSpPr>
            <p:spPr>
              <a:xfrm>
                <a:off x="539496" y="1233469"/>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（2024·广西贺州·模拟）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化学观念是化学课程要培养的核心素养之一。</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下列从不同化学观念角度对</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的认识错误的是(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7_BD.77_1#cf07e2c73?vaa=1&amp;vcp=1&amp;vis=1&amp;pid=7b442e555&amp;color=0,0,0&amp;vtp=1&amp;vaab=1&amp;bbb=1&amp;hb=1"/>
              <p:cNvSpPr>
                <a:spLocks noRot="1" noChangeAspect="1" noMove="1" noResize="1" noEditPoints="1" noAdjustHandles="1" noChangeArrowheads="1" noChangeShapeType="1" noTextEdit="1"/>
              </p:cNvSpPr>
              <p:nvPr/>
            </p:nvSpPr>
            <p:spPr>
              <a:xfrm>
                <a:off x="539496" y="1233469"/>
                <a:ext cx="11109960" cy="1201357"/>
              </a:xfrm>
              <a:prstGeom prst="rect">
                <a:avLst/>
              </a:prstGeom>
              <a:blipFill rotWithShape="1">
                <a:blip r:embed="rId3"/>
                <a:stretch>
                  <a:fillRect l="-3" t="-25" r="-1437" b="-5689"/>
                </a:stretch>
              </a:blipFill>
            </p:spPr>
            <p:txBody>
              <a:bodyPr/>
              <a:lstStyle/>
              <a:p>
                <a:r>
                  <a:rPr lang="zh-CN" altLang="en-US">
                    <a:noFill/>
                  </a:rPr>
                  <a:t> </a:t>
                </a:r>
              </a:p>
            </p:txBody>
          </p:sp>
        </mc:Fallback>
      </mc:AlternateContent>
      <p:sp>
        <p:nvSpPr>
          <p:cNvPr id="4" name="QC_7_AN.78_1#cf07e2c73.bracket?vaa=1&amp;vcp=1&amp;vis=1&amp;pid=7b442e555&amp;color=0,0,0&amp;vpa=49&amp;vtp=1&amp;vaab=1"/>
          <p:cNvSpPr/>
          <p:nvPr/>
        </p:nvSpPr>
        <p:spPr>
          <a:xfrm>
            <a:off x="8957659" y="186783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mc:AlternateContent xmlns:mc="http://schemas.openxmlformats.org/markup-compatibility/2006" xmlns:a14="http://schemas.microsoft.com/office/drawing/2010/main">
        <mc:Choice Requires="a14">
          <p:sp>
            <p:nvSpPr>
              <p:cNvPr id="5" name="QC_7_BD.77_2#cf07e2c73.choices?vaa=1&amp;vcp=1&amp;vis=1&amp;pid=7b442e555&amp;color=0,0,0&amp;vtp=1&amp;vaab=1&amp;bbb=1"/>
              <p:cNvSpPr/>
              <p:nvPr/>
            </p:nvSpPr>
            <p:spPr>
              <a:xfrm>
                <a:off x="539496" y="2445176"/>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A.分类观：</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都属于氧化物</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.结构观：</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都是由碳原子和氧原子构成的</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.变化观：</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在一定条件下可以相互转化</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.元素观：</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都是由碳、氧两种元素组成的化合物</a:t>
                </a:r>
                <a:endParaRPr lang="en-US" altLang="zh-CN" sz="2800" dirty="0"/>
              </a:p>
            </p:txBody>
          </p:sp>
        </mc:Choice>
        <mc:Fallback xmlns="">
          <p:sp>
            <p:nvSpPr>
              <p:cNvPr id="5" name="QC_7_BD.77_2#cf07e2c73.choices?vaa=1&amp;vcp=1&amp;vis=1&amp;pid=7b442e555&amp;color=0,0,0&amp;vtp=1&amp;vaab=1&amp;bbb=1"/>
              <p:cNvSpPr>
                <a:spLocks noRot="1" noChangeAspect="1" noMove="1" noResize="1" noEditPoints="1" noAdjustHandles="1" noChangeArrowheads="1" noChangeShapeType="1" noTextEdit="1"/>
              </p:cNvSpPr>
              <p:nvPr/>
            </p:nvSpPr>
            <p:spPr>
              <a:xfrm>
                <a:off x="539496" y="2445176"/>
                <a:ext cx="11109960" cy="2496757"/>
              </a:xfrm>
              <a:prstGeom prst="rect">
                <a:avLst/>
              </a:prstGeom>
              <a:blipFill rotWithShape="1">
                <a:blip r:embed="rId4"/>
                <a:stretch>
                  <a:fillRect l="-3" t="-17" r="3" b="-273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79_1#a6fdf6649?sp=1&amp;vaa=1&amp;vcp=1&amp;vis=1&amp;pid=7b442e555&amp;color=0,0,0&amp;vtp=1&amp;vaab=1&amp;bt=1&amp;bbb=1&amp;hb=1"/>
              <p:cNvSpPr/>
              <p:nvPr/>
            </p:nvSpPr>
            <p:spPr>
              <a:xfrm>
                <a:off x="539496" y="995902"/>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草酸</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COOH</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隔绝空气加热完全分解生成水和碳的氧化物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。为了探</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究反应生成的碳的氧化物的成分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，某同学设计了如图1-6-7</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所示的实验。</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7_BD.79_1#a6fdf6649?sp=1&amp;vaa=1&amp;vcp=1&amp;vis=1&amp;pid=7b442e555&amp;color=0,0,0&amp;vtp=1&amp;vaab=1&amp;bt=1&amp;bbb=1&amp;hb=1"/>
              <p:cNvSpPr>
                <a:spLocks noRot="1" noChangeAspect="1" noMove="1" noResize="1" noEditPoints="1" noAdjustHandles="1" noChangeArrowheads="1" noChangeShapeType="1" noTextEdit="1"/>
              </p:cNvSpPr>
              <p:nvPr/>
            </p:nvSpPr>
            <p:spPr>
              <a:xfrm>
                <a:off x="539496" y="995902"/>
                <a:ext cx="11109960" cy="1849057"/>
              </a:xfrm>
              <a:prstGeom prst="rect">
                <a:avLst/>
              </a:prstGeom>
              <a:blipFill rotWithShape="1">
                <a:blip r:embed="rId3"/>
                <a:stretch>
                  <a:fillRect l="-3" t="-12" r="-637" b="-3700"/>
                </a:stretch>
              </a:blipFill>
            </p:spPr>
            <p:txBody>
              <a:bodyPr/>
              <a:lstStyle/>
              <a:p>
                <a:r>
                  <a:rPr lang="zh-CN" altLang="en-US">
                    <a:noFill/>
                  </a:rPr>
                  <a:t> </a:t>
                </a:r>
              </a:p>
            </p:txBody>
          </p:sp>
        </mc:Fallback>
      </mc:AlternateContent>
      <p:pic>
        <p:nvPicPr>
          <p:cNvPr id="3" name="QC_7_BD.79_2#a6fdf6649?iti=12&amp;vaa=1&amp;vcp=1&amp;vis=1&amp;pid=7b442e55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00984" y="2982690"/>
            <a:ext cx="5586984" cy="21854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79_3#a6fdf6649?iti=12&amp;vaa=1&amp;vcp=1&amp;vis=1&amp;pid=7b442e555&amp;color=0,0,0&amp;vtp=1&amp;vaab=1&amp;bbb=1"/>
          <p:cNvSpPr/>
          <p:nvPr/>
        </p:nvSpPr>
        <p:spPr>
          <a:xfrm>
            <a:off x="5490433" y="5295106"/>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图1-6-7</a:t>
            </a:r>
            <a:endParaRPr lang="en-US" altLang="zh-CN" sz="2800" dirty="0"/>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81_1#a6fdf6649.choices?vaa=1&amp;vcp=1&amp;vis=1&amp;pid=7b442e555&amp;color=0,0,0&amp;vtp=1&amp;vaab=1&amp;bt=1&amp;bbb=1&amp;hb=1"/>
              <p:cNvSpPr/>
              <p:nvPr/>
            </p:nvSpPr>
            <p:spPr>
              <a:xfrm>
                <a:off x="539496" y="554400"/>
                <a:ext cx="11109960" cy="3071432"/>
              </a:xfrm>
              <a:prstGeom prst="rect">
                <a:avLst/>
              </a:prstGeom>
              <a:noFill/>
            </p:spPr>
            <p:txBody>
              <a:bodyPr wrap="none" lIns="0" tIns="0" rIns="0" bIns="0" rtlCol="0" anchor="t"/>
              <a:lstStyle/>
              <a:p>
                <a:pPr algn="l"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A.有同学认为去掉装置乙对实验结果不产生影响，这种看法是错误的</a:t>
                </a:r>
                <a:endParaRPr lang="en-US" altLang="zh-CN" sz="2800" dirty="0"/>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.若试管甲中发生化学反应，则一定属于复分解反应</a:t>
                </a:r>
                <a:endParaRPr lang="en-US" altLang="zh-CN" sz="2800" dirty="0"/>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.若试管甲内的溶液变浑浊，试管丁内无明显现象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，则该碳的氧化物成</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分为</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.若试管甲和试管丁内的溶液都变浑浊</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，则玻璃管丙内的红色固体变成</a:t>
                </a:r>
              </a:p>
              <a:p>
                <a:pPr latinLnBrk="1">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黑色</a:t>
                </a:r>
                <a:endParaRPr lang="en-US" altLang="zh-CN" sz="2800" dirty="0"/>
              </a:p>
            </p:txBody>
          </p:sp>
        </mc:Choice>
        <mc:Fallback xmlns="">
          <p:sp>
            <p:nvSpPr>
              <p:cNvPr id="2" name="QC_7_BD.81_1#a6fdf6649.choices?vaa=1&amp;vcp=1&amp;vis=1&amp;pid=7b442e555&amp;color=0,0,0&amp;vtp=1&amp;vaab=1&amp;bt=1&amp;bbb=1&amp;hb=1"/>
              <p:cNvSpPr>
                <a:spLocks noRot="1" noChangeAspect="1" noMove="1" noResize="1" noEditPoints="1" noAdjustHandles="1" noChangeArrowheads="1" noChangeShapeType="1" noTextEdit="1"/>
              </p:cNvSpPr>
              <p:nvPr/>
            </p:nvSpPr>
            <p:spPr>
              <a:xfrm>
                <a:off x="539496" y="554400"/>
                <a:ext cx="11109960" cy="3071432"/>
              </a:xfrm>
              <a:prstGeom prst="rect">
                <a:avLst/>
              </a:prstGeom>
              <a:blipFill rotWithShape="1">
                <a:blip r:embed="rId3"/>
                <a:stretch>
                  <a:fillRect l="-3" t="-1" r="-19" b="-1303"/>
                </a:stretch>
              </a:blipFill>
            </p:spPr>
            <p:txBody>
              <a:bodyPr/>
              <a:lstStyle/>
              <a:p>
                <a:r>
                  <a:rPr lang="zh-CN" altLang="en-US">
                    <a:noFill/>
                  </a:rPr>
                  <a:t> </a:t>
                </a:r>
              </a:p>
            </p:txBody>
          </p:sp>
        </mc:Fallback>
      </mc:AlternateContent>
      <p:pic>
        <p:nvPicPr>
          <p:cNvPr id="3" name="QC_7_BD.81_2#a6fdf6649?iti=13&amp;vaa=1&amp;vcp=1&amp;vis=1&amp;pid=7b442e55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469746" y="3713144"/>
            <a:ext cx="5249463" cy="20497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81_3#a6fdf6649?iti=13&amp;vaa=1&amp;vcp=1&amp;vis=1&amp;pid=7b442e555&amp;color=0,0,0&amp;vtp=1&amp;vaab=1&amp;bbb=1"/>
          <p:cNvSpPr/>
          <p:nvPr/>
        </p:nvSpPr>
        <p:spPr>
          <a:xfrm>
            <a:off x="5490434" y="5889860"/>
            <a:ext cx="1208087" cy="470980"/>
          </a:xfrm>
          <a:prstGeom prst="rect">
            <a:avLst/>
          </a:prstGeom>
          <a:noFill/>
        </p:spPr>
        <p:txBody>
          <a:bodyPr wrap="none" lIns="0" tIns="0" rIns="0" bIns="0" rtlCol="0" anchor="t"/>
          <a:lstStyle/>
          <a:p>
            <a:pPr algn="ctr" latinLnBrk="1">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图1-6-7</a:t>
            </a:r>
            <a:endParaRPr lang="en-US" altLang="zh-CN" sz="2800" dirty="0"/>
          </a:p>
        </p:txBody>
      </p:sp>
      <p:sp>
        <p:nvSpPr>
          <p:cNvPr id="5" name="QC_7_AN.80_1#a6fdf6649.bracket?vaa=1&amp;vcp=1&amp;vis=1&amp;pid=7b442e555&amp;color=0,0,0&amp;vpa=50&amp;vtp=1&amp;vaab=1&amp;answeroption=B"/>
          <p:cNvSpPr txBox="1"/>
          <p:nvPr/>
        </p:nvSpPr>
        <p:spPr>
          <a:xfrm>
            <a:off x="412496" y="1001440"/>
            <a:ext cx="564257" cy="677108"/>
          </a:xfrm>
          <a:prstGeom prst="rect">
            <a:avLst/>
          </a:prstGeom>
          <a:noFill/>
        </p:spPr>
        <p:txBody>
          <a:bodyPr vert="horz" wrap="none" lIns="0" tIns="0" rIns="0" bIns="0" rtlCol="0">
            <a:spAutoFit/>
          </a:bodyPr>
          <a:lstStyle/>
          <a:p>
            <a:r>
              <a:rPr lang="zh-CN" altLang="en-US" sz="4400" b="1">
                <a:solidFill>
                  <a:srgbClr val="FF0000"/>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95e9d0f5a?vcp=1&amp;pid=0d45099ee&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考点3</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碳和碳的氧化物知识综合</a:t>
            </a:r>
            <a:endParaRPr lang="en-US" altLang="zh-CN" sz="3200" dirty="0"/>
          </a:p>
        </p:txBody>
      </p:sp>
      <p:sp>
        <p:nvSpPr>
          <p:cNvPr id="3" name="QC_6_BD.82_1#562dd2482?vaa=1&amp;vcp=1&amp;vis=1&amp;pid=95e9d0f5a&amp;color=0,0,0&amp;vtp=1&amp;vaab=1&amp;bbb=1&amp;hb=1"/>
          <p:cNvSpPr/>
          <p:nvPr/>
        </p:nvSpPr>
        <p:spPr>
          <a:xfrm>
            <a:off x="539496" y="1263495"/>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（2024·云南·中考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）下列有关碳及其化合物的说法错误的是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sp>
            <p:nvSpPr>
              <p:cNvPr id="5" name="QC_6_BD.82_2#562dd2482.choices?vaa=1&amp;vcp=1&amp;vis=1&amp;pid=95e9d0f5a&amp;color=0,0,0&amp;vtp=1&amp;vaab=1&amp;bbb=1"/>
              <p:cNvSpPr/>
              <p:nvPr/>
            </p:nvSpPr>
            <p:spPr>
              <a:xfrm>
                <a:off x="539496" y="2474386"/>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可用于冶炼金属</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不能相互转化</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.用墨绘制的画能长时间保存不变色</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.干冰升华吸收大量的热，可用作制冷剂</a:t>
                </a:r>
                <a:endParaRPr lang="en-US" altLang="zh-CN" sz="2800" dirty="0"/>
              </a:p>
            </p:txBody>
          </p:sp>
        </mc:Choice>
        <mc:Fallback xmlns="">
          <p:sp>
            <p:nvSpPr>
              <p:cNvPr id="5" name="QC_6_BD.82_2#562dd2482.choices?vaa=1&amp;vcp=1&amp;vis=1&amp;pid=95e9d0f5a&amp;color=0,0,0&amp;vtp=1&amp;vaab=1&amp;bbb=1"/>
              <p:cNvSpPr>
                <a:spLocks noRot="1" noChangeAspect="1" noMove="1" noResize="1" noEditPoints="1" noAdjustHandles="1" noChangeArrowheads="1" noChangeShapeType="1" noTextEdit="1"/>
              </p:cNvSpPr>
              <p:nvPr/>
            </p:nvSpPr>
            <p:spPr>
              <a:xfrm>
                <a:off x="539496" y="2474386"/>
                <a:ext cx="11109960" cy="2496757"/>
              </a:xfrm>
              <a:prstGeom prst="rect">
                <a:avLst/>
              </a:prstGeom>
              <a:blipFill rotWithShape="1">
                <a:blip r:embed="rId3"/>
                <a:stretch>
                  <a:fillRect l="-3" t="-17" r="3" b="-2732"/>
                </a:stretch>
              </a:blipFill>
            </p:spPr>
            <p:txBody>
              <a:bodyPr/>
              <a:lstStyle/>
              <a:p>
                <a:r>
                  <a:rPr lang="zh-CN" altLang="en-US">
                    <a:noFill/>
                  </a:rPr>
                  <a:t> </a:t>
                </a:r>
              </a:p>
            </p:txBody>
          </p:sp>
        </mc:Fallback>
      </mc:AlternateContent>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562dd2482?vaa=1&amp;vcp=1&amp;vis=1&amp;pid=95e9d0f5a&amp;color=0,0,0&amp;vtp=1&amp;vaab=1&amp;bt=1&amp;bbb=1&amp;hb=1"/>
              <p:cNvSpPr/>
              <p:nvPr/>
            </p:nvSpPr>
            <p:spPr>
              <a:xfrm>
                <a:off x="539496" y="1547971"/>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具有还原性，能将金属从其氧化物中还原出来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，可用于冶炼</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金属</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在空气或氧气中燃烧可以生成</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与碳在高温下反应可</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以生成</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，可见</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能相互转化；墨的主要成分是炭黑</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，是碳的一</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种单质</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，在常温下，碳的化学性质稳定</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，因此用墨绘制的画能长时间保</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存不变色</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；干冰升华吸收大量的热，可用作制冷剂。</a:t>
                </a:r>
                <a:endParaRPr lang="en-US" altLang="zh-CN" sz="2800" dirty="0"/>
              </a:p>
            </p:txBody>
          </p:sp>
        </mc:Choice>
        <mc:Fallback xmlns="">
          <p:sp>
            <p:nvSpPr>
              <p:cNvPr id="2" name="QC_6_AS.1_1#562dd2482?vaa=1&amp;vcp=1&amp;vis=1&amp;pid=95e9d0f5a&amp;color=0,0,0&amp;vtp=1&amp;vaab=1&amp;bt=1&amp;bbb=1&amp;hb=1"/>
              <p:cNvSpPr>
                <a:spLocks noRot="1" noChangeAspect="1" noMove="1" noResize="1" noEditPoints="1" noAdjustHandles="1" noChangeArrowheads="1" noChangeShapeType="1" noTextEdit="1"/>
              </p:cNvSpPr>
              <p:nvPr/>
            </p:nvSpPr>
            <p:spPr>
              <a:xfrm>
                <a:off x="539496" y="1547971"/>
                <a:ext cx="11109960" cy="3144457"/>
              </a:xfrm>
              <a:prstGeom prst="rect">
                <a:avLst/>
              </a:prstGeom>
              <a:blipFill rotWithShape="1">
                <a:blip r:embed="rId3"/>
                <a:stretch>
                  <a:fillRect l="-3" t="-15" r="-848" b="-2168"/>
                </a:stretch>
              </a:blipFill>
            </p:spPr>
            <p:txBody>
              <a:bodyPr/>
              <a:lstStyle/>
              <a:p>
                <a:r>
                  <a:rPr lang="zh-CN" altLang="en-US">
                    <a:noFill/>
                  </a:rPr>
                  <a:t> </a:t>
                </a:r>
              </a:p>
            </p:txBody>
          </p:sp>
        </mc:Fallback>
      </mc:AlternateContent>
      <p:sp>
        <p:nvSpPr>
          <p:cNvPr id="3" name="QC_6_AN.2_1#562dd2482?vaa=1&amp;vcp=1&amp;vis=1&amp;pid=95e9d0f5a&amp;color=0,0,0&amp;vtp=1&amp;vaab=1&amp;bbb=1"/>
          <p:cNvSpPr/>
          <p:nvPr/>
        </p:nvSpPr>
        <p:spPr>
          <a:xfrm>
            <a:off x="539496" y="474303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29e079b1a?vcp=1&amp;pid=95e9d0f5a&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86_1#5b19c95c9?vaa=1&amp;vcp=1&amp;vis=1&amp;pid=29e079b1a&amp;color=0,0,0&amp;vtp=1&amp;vaab=1&amp;bbb=1&amp;hb=1"/>
          <p:cNvSpPr/>
          <p:nvPr/>
        </p:nvSpPr>
        <p:spPr>
          <a:xfrm>
            <a:off x="539496" y="1233469"/>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（2024·广西来宾·模拟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）下列有关碳和碳的氧化物的说法正确的是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87_1#5b19c95c9.bracket?vaa=1&amp;vcp=1&amp;vis=1&amp;pid=29e079b1a&amp;color=0,0,0&amp;vpa=52&amp;vtp=1&amp;vaab=1"/>
          <p:cNvSpPr/>
          <p:nvPr/>
        </p:nvSpPr>
        <p:spPr>
          <a:xfrm>
            <a:off x="816515" y="1867834"/>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mc:AlternateContent xmlns:mc="http://schemas.openxmlformats.org/markup-compatibility/2006" xmlns:a14="http://schemas.microsoft.com/office/drawing/2010/main">
        <mc:Choice Requires="a14">
          <p:sp>
            <p:nvSpPr>
              <p:cNvPr id="5" name="QC_7_BD.86_2#5b19c95c9.choices?vaa=1&amp;vcp=1&amp;vis=1&amp;pid=29e079b1a&amp;color=0,0,0&amp;vtp=1&amp;vaab=1&amp;bbb=1"/>
              <p:cNvSpPr/>
              <p:nvPr/>
            </p:nvSpPr>
            <p:spPr>
              <a:xfrm>
                <a:off x="539496" y="2518264"/>
                <a:ext cx="11109960" cy="24983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A.金刚石和石墨的硬度都很大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是一种新型的化合物</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都是有毒物质</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.石墨、金刚石充分燃烧都生成</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7_BD.86_2#5b19c95c9.choices?vaa=1&amp;vcp=1&amp;vis=1&amp;pid=29e079b1a&amp;color=0,0,0&amp;vtp=1&amp;vaab=1&amp;bbb=1"/>
              <p:cNvSpPr>
                <a:spLocks noRot="1" noChangeAspect="1" noMove="1" noResize="1" noEditPoints="1" noAdjustHandles="1" noChangeArrowheads="1" noChangeShapeType="1" noTextEdit="1"/>
              </p:cNvSpPr>
              <p:nvPr/>
            </p:nvSpPr>
            <p:spPr>
              <a:xfrm>
                <a:off x="539496" y="2518264"/>
                <a:ext cx="11109960" cy="2498344"/>
              </a:xfrm>
              <a:prstGeom prst="rect">
                <a:avLst/>
              </a:prstGeom>
              <a:blipFill rotWithShape="1">
                <a:blip r:embed="rId3"/>
                <a:stretch>
                  <a:fillRect l="-3" t="-20" r="3" b="-3173"/>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88_1#2659aa79e?vaa=1&amp;vcp=1&amp;vis=1&amp;pid=29e079b1a&amp;color=0,0,0&amp;vtp=1&amp;vaab=1&amp;bt=1&amp;bbb=1"/>
          <p:cNvSpPr/>
          <p:nvPr/>
        </p:nvSpPr>
        <p:spPr>
          <a:xfrm>
            <a:off x="539496" y="188007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下列关于碳与碳的氧化物的描述，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完全正确的是(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89_1#2659aa79e.bracket?vaa=1&amp;vcp=1&amp;vis=1&amp;pid=29e079b1a&amp;color=0,0,0&amp;vpa=53&amp;vtp=1&amp;vaab=1"/>
          <p:cNvSpPr/>
          <p:nvPr/>
        </p:nvSpPr>
        <p:spPr>
          <a:xfrm>
            <a:off x="8550814" y="1866741"/>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mc:AlternateContent xmlns:mc="http://schemas.openxmlformats.org/markup-compatibility/2006" xmlns:a14="http://schemas.microsoft.com/office/drawing/2010/main">
        <mc:Choice Requires="a14">
          <p:sp>
            <p:nvSpPr>
              <p:cNvPr id="4" name="QC_7_BD.88_2#2659aa79e.choices?vaa=1&amp;vcp=1&amp;vis=1&amp;pid=29e079b1a&amp;color=0,0,0&amp;vtp=1&amp;vaab=1&amp;bbb=1"/>
              <p:cNvSpPr/>
              <p:nvPr/>
            </p:nvSpPr>
            <p:spPr>
              <a:xfrm>
                <a:off x="539496" y="2439257"/>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A.构成：金刚石、石墨、</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均由碳原子构成</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.性质：</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具有可燃性，</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具有还原性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.用途：金刚石、石墨、</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都可以做导电材料</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.危害：大量排放</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会加剧温室效应，</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有毒</a:t>
                </a:r>
                <a:endParaRPr lang="en-US" altLang="zh-CN" sz="2800" dirty="0"/>
              </a:p>
            </p:txBody>
          </p:sp>
        </mc:Choice>
        <mc:Fallback xmlns="">
          <p:sp>
            <p:nvSpPr>
              <p:cNvPr id="4" name="QC_7_BD.88_2#2659aa79e.choices?vaa=1&amp;vcp=1&amp;vis=1&amp;pid=29e079b1a&amp;color=0,0,0&amp;vtp=1&amp;vaab=1&amp;bbb=1"/>
              <p:cNvSpPr>
                <a:spLocks noRot="1" noChangeAspect="1" noMove="1" noResize="1" noEditPoints="1" noAdjustHandles="1" noChangeArrowheads="1" noChangeShapeType="1" noTextEdit="1"/>
              </p:cNvSpPr>
              <p:nvPr/>
            </p:nvSpPr>
            <p:spPr>
              <a:xfrm>
                <a:off x="539496" y="2439257"/>
                <a:ext cx="11109960" cy="2496757"/>
              </a:xfrm>
              <a:prstGeom prst="rect">
                <a:avLst/>
              </a:prstGeom>
              <a:blipFill rotWithShape="1">
                <a:blip r:embed="rId3"/>
                <a:stretch>
                  <a:fillRect l="-3" t="-9" r="3" b="-274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BD.90_1#c08ef4581?iti=14&amp;htil=2&amp;vaa=1&amp;vcp=1&amp;vis=1&amp;pid=29e079b1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62001" y="1540256"/>
            <a:ext cx="2706624" cy="2231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BD.90_2#c08ef4581?iti=14&amp;htil=2&amp;vaa=1&amp;vcp=1&amp;vis=1&amp;pid=29e079b1a&amp;color=0,0,0&amp;vtp=1&amp;vaab=1&amp;bbb=1"/>
          <p:cNvSpPr/>
          <p:nvPr/>
        </p:nvSpPr>
        <p:spPr>
          <a:xfrm>
            <a:off x="9611269" y="3892677"/>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图1-6-8</a:t>
            </a:r>
            <a:endParaRPr lang="en-US" altLang="zh-CN" sz="2800" dirty="0"/>
          </a:p>
        </p:txBody>
      </p:sp>
      <p:sp>
        <p:nvSpPr>
          <p:cNvPr id="4" name="QC_7_BD.90_3#c08ef4581?htil=2&amp;sp=1&amp;vaa=1&amp;vcp=1&amp;vis=1&amp;pid=29e079b1a&amp;color=0,0,0&amp;vtp=1&amp;vaab=1&amp;bt=1&amp;bbb=1&amp;hb=1"/>
          <p:cNvSpPr/>
          <p:nvPr/>
        </p:nvSpPr>
        <p:spPr>
          <a:xfrm>
            <a:off x="539496" y="1521968"/>
            <a:ext cx="827532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图1-6-8</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是碳和碳的化合物之间相互转化的示意图。</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7_AN.91_1#c08ef4581.bracket?vaa=1&amp;vcp=1&amp;vis=1&amp;pid=29e079b1a&amp;color=0,0,0&amp;vpa=54&amp;vtp=1&amp;vaab=1"/>
          <p:cNvSpPr/>
          <p:nvPr/>
        </p:nvSpPr>
        <p:spPr>
          <a:xfrm>
            <a:off x="3661315" y="215633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6" name="QC_7_BD.90_4#c08ef4581.choices?htil=2&amp;vaa=1&amp;vcp=1&amp;vis=1&amp;pid=29e079b1a&amp;color=0,0,0&amp;vtp=1&amp;vaab=1&amp;bbb=1"/>
          <p:cNvSpPr/>
          <p:nvPr/>
        </p:nvSpPr>
        <p:spPr>
          <a:xfrm>
            <a:off x="539496" y="2804985"/>
            <a:ext cx="827532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A.反应②一定属于化合反应</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.反应⑦可以用于检验二氧化碳</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.图中所示物质均为化合物</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.反应③～⑦中碳元素的化合价不变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8754f9361?vcp=1&amp;pid=0d45099ee&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考点4</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低碳行动和可持续发展</a:t>
            </a:r>
            <a:endParaRPr lang="en-US" altLang="zh-CN" sz="3200" dirty="0"/>
          </a:p>
        </p:txBody>
      </p:sp>
      <p:sp>
        <p:nvSpPr>
          <p:cNvPr id="3" name="QC_6_BD.92_1#fe6619586?vaa=1&amp;vcp=1&amp;vis=1&amp;pid=8754f9361&amp;color=0,0,0&amp;vtp=1&amp;vaab=1&amp;bbb=1&amp;hb=1"/>
          <p:cNvSpPr/>
          <p:nvPr/>
        </p:nvSpPr>
        <p:spPr>
          <a:xfrm>
            <a:off x="539496" y="1263495"/>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（2023·广西·中考）党的二十大报告提出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：“推动形成绿色低</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碳的生产方式和生活方式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下列做法与这一要求不相符的是(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6_BD.92_2#fe6619586.choices?vaa=1&amp;vcp=1&amp;vis=1&amp;pid=8754f9361&amp;color=0,0,0&amp;vtp=1&amp;vaab=1&amp;bbb=1"/>
          <p:cNvSpPr/>
          <p:nvPr/>
        </p:nvSpPr>
        <p:spPr>
          <a:xfrm>
            <a:off x="539496" y="2539664"/>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.乘公交车出行</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B.回收废旧电池</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C.大量焚烧秸秆</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.推广风力发电</a:t>
            </a:r>
            <a:endParaRPr lang="en-US" altLang="zh-CN" sz="2800" dirty="0"/>
          </a:p>
        </p:txBody>
      </p:sp>
      <p:sp>
        <p:nvSpPr>
          <p:cNvPr id="4" name="QC_6_AS.1_1#fe6619586?vaa=1&amp;vcp=1&amp;vis=1&amp;pid=8754f9361&amp;color=0,0,0&amp;vtp=1&amp;vaab=1&amp;bt=1&amp;bbb=1&amp;hb=1"/>
          <p:cNvSpPr/>
          <p:nvPr/>
        </p:nvSpPr>
        <p:spPr>
          <a:xfrm>
            <a:off x="481711" y="3087973"/>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要推动形成绿色低碳的生产方式和生活方式</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，就要减少二氧化</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碳的排放</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，减缓生态环境恶化</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。大量焚烧秸秆会产生大量的空气污染物</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和二氧化碳</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，与绿色低碳理念不相符。</a:t>
            </a:r>
            <a:endParaRPr lang="en-US" altLang="zh-CN" sz="2800" dirty="0"/>
          </a:p>
        </p:txBody>
      </p:sp>
      <p:sp>
        <p:nvSpPr>
          <p:cNvPr id="7" name="QC_6_AN.2_1#fe6619586?vaa=1&amp;vcp=1&amp;vis=1&amp;pid=8754f9361&amp;color=0,0,0&amp;vtp=1&amp;vaab=1&amp;bbb=1"/>
          <p:cNvSpPr/>
          <p:nvPr/>
        </p:nvSpPr>
        <p:spPr>
          <a:xfrm>
            <a:off x="10252075" y="1985645"/>
            <a:ext cx="602615" cy="553720"/>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ce2678bde?vcp=1&amp;pid=6b83a5365&amp;color=0,0,0&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476528"/>
            <a:ext cx="11073384" cy="381304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P_5_BD#ce2678bde?vcp=1&amp;pid=6b83a5365&amp;color=0,0,0&amp;mp=1&amp;tib=255,255,255&amp;vtp=1&amp;vaab=1&amp;bt=1" descr="preencoded.png">
            <a:extLst>
              <a:ext uri="{FF2B5EF4-FFF2-40B4-BE49-F238E27FC236}">
                <a16:creationId xmlns:a16="http://schemas.microsoft.com/office/drawing/2014/main" id="{81AE5C02-3A82-4565-A8C2-3C4E1A250CD1}"/>
              </a:ext>
            </a:extLst>
          </p:cNvPr>
          <p:cNvPicPr>
            <a:picLocks noChangeAspect="1"/>
          </p:cNvPicPr>
          <p:nvPr/>
        </p:nvPicPr>
        <p:blipFill rotWithShape="1">
          <a:blip r:embed="rId4">
            <a:clrChange>
              <a:clrFrom>
                <a:srgbClr val="FFFFFF"/>
              </a:clrFrom>
              <a:clrTo>
                <a:srgbClr val="FFFFFF">
                  <a:alpha val="0"/>
                </a:srgbClr>
              </a:clrTo>
            </a:clrChange>
          </a:blip>
          <a:srcRect l="7154" t="-1" r="8202" b="45800"/>
          <a:stretch/>
        </p:blipFill>
        <p:spPr>
          <a:xfrm>
            <a:off x="1331843" y="4289576"/>
            <a:ext cx="9372599" cy="215098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6_EX.1_1#fe6619586?vaa=1&amp;vcp=1&amp;vis=1&amp;pid=8754f9361&amp;color=0,0,0&amp;vtp=1&amp;vaab=1&amp;bbb=1&amp;hb=1"/>
          <p:cNvSpPr/>
          <p:nvPr/>
        </p:nvSpPr>
        <p:spPr>
          <a:xfrm>
            <a:off x="481711" y="883139"/>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spc="-1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低碳的基本理念是通过节能减排来减少能源的消耗和温室气体的排放</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特</a:t>
            </a:r>
            <a:endParaRPr lang="en-US" altLang="zh-CN" sz="28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0" i="0" spc="-1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别是减少二氧化碳的排放量</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以减小生态恶化和气候变化带来的不利影响</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100" dirty="0"/>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6168e4ea6?vcp=1&amp;pid=8754f9361&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97_1#f037d6b10?vaa=1&amp;vcp=1&amp;vis=1&amp;pid=6168e4ea6&amp;color=0,0,0&amp;vtp=1&amp;vaab=1&amp;bbb=1&amp;hb=1"/>
          <p:cNvSpPr/>
          <p:nvPr/>
        </p:nvSpPr>
        <p:spPr>
          <a:xfrm>
            <a:off x="539496" y="1233469"/>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（2024·广西南宁·模拟）某市围绕“人与自然和谐共生”主题</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，突出碳</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达峰与碳中和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，进一步倡导绿色低碳的生活方式，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努力建设更美城市。</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下列做法不符合该主题的是(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98_1#f037d6b10.bracket?vaa=1&amp;vcp=1&amp;vis=1&amp;pid=6168e4ea6&amp;color=0,0,0&amp;vpa=56&amp;vtp=1&amp;vaab=1"/>
          <p:cNvSpPr/>
          <p:nvPr/>
        </p:nvSpPr>
        <p:spPr>
          <a:xfrm>
            <a:off x="5083715" y="251553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7_BD.97_2#f037d6b10.choices?vaa=1&amp;vcp=1&amp;vis=1&amp;pid=6168e4ea6&amp;color=0,0,0&amp;vtp=1&amp;vaab=1&amp;bbb=1"/>
          <p:cNvSpPr/>
          <p:nvPr/>
        </p:nvSpPr>
        <p:spPr>
          <a:xfrm>
            <a:off x="539496" y="3151169"/>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.垃圾分类回收</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B.废气达标排放</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C.鼓励开私家车</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.江河流域禁渔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99_1#9f5dc9a38?vaa=1&amp;vcp=1&amp;vis=1&amp;pid=6168e4ea6&amp;color=0,0,0&amp;vtp=1&amp;vaab=1&amp;bt=1&amp;bbb=1"/>
          <p:cNvSpPr/>
          <p:nvPr/>
        </p:nvSpPr>
        <p:spPr>
          <a:xfrm>
            <a:off x="539496" y="75739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要推动社会各界和公众积极参与生态文明建设。请回答下列问题。</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8_BD.100_1#629bd613a?vaa=1&amp;vcp=1&amp;vis=1&amp;pid=9f5dc9a38&amp;color=0,0,0&amp;vtp=1&amp;vaab=1&amp;bbb=1"/>
              <p:cNvSpPr/>
              <p:nvPr/>
            </p:nvSpPr>
            <p:spPr>
              <a:xfrm>
                <a:off x="539496" y="1377283"/>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1）大气中</a:t>
                </a:r>
                <a14:m>
                  <m:oMath xmlns:m="http://schemas.openxmlformats.org/officeDocument/2006/math">
                    <m:sSub>
                      <m:sSubPr>
                        <m:ctrlPr>
                          <a:rPr lang="en-US" altLang="zh-CN" sz="2800" b="0" i="1"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的含量不断上升</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，从而导致的环境问题是</a:t>
                </a:r>
                <a:r>
                  <a:rPr lang="en-US" altLang="zh-CN" sz="2800" i="0" spc="-10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100" dirty="0">
                  <a:solidFill>
                    <a:srgbClr val="000000"/>
                  </a:solidFill>
                </a:endParaRPr>
              </a:p>
            </p:txBody>
          </p:sp>
        </mc:Choice>
        <mc:Fallback xmlns="">
          <p:sp>
            <p:nvSpPr>
              <p:cNvPr id="3" name="QB_8_BD.100_1#629bd613a?vaa=1&amp;vcp=1&amp;vis=1&amp;pid=9f5dc9a38&amp;color=0,0,0&amp;vtp=1&amp;vaab=1&amp;bbb=1"/>
              <p:cNvSpPr>
                <a:spLocks noRot="1" noChangeAspect="1" noMove="1" noResize="1" noEditPoints="1" noAdjustHandles="1" noChangeArrowheads="1" noChangeShapeType="1" noTextEdit="1"/>
              </p:cNvSpPr>
              <p:nvPr/>
            </p:nvSpPr>
            <p:spPr>
              <a:xfrm>
                <a:off x="539496" y="1377283"/>
                <a:ext cx="11109960" cy="553657"/>
              </a:xfrm>
              <a:prstGeom prst="rect">
                <a:avLst/>
              </a:prstGeom>
              <a:blipFill rotWithShape="1">
                <a:blip r:embed="rId3"/>
                <a:stretch>
                  <a:fillRect l="-3" t="-109" r="-2186" b="-12289"/>
                </a:stretch>
              </a:blipFill>
            </p:spPr>
            <p:txBody>
              <a:bodyPr/>
              <a:lstStyle/>
              <a:p>
                <a:r>
                  <a:rPr lang="zh-CN" altLang="en-US">
                    <a:noFill/>
                  </a:rPr>
                  <a:t> </a:t>
                </a:r>
              </a:p>
            </p:txBody>
          </p:sp>
        </mc:Fallback>
      </mc:AlternateContent>
      <p:sp>
        <p:nvSpPr>
          <p:cNvPr id="4" name="QB_8_AN.1_1#629bd613a.blank?vaa=1&amp;vcp=1&amp;vis=1&amp;pid=9f5dc9a38&amp;color=0,0,0&amp;vpa=57&amp;vtp=1&amp;vaab=1&amp;bbb=1"/>
          <p:cNvSpPr/>
          <p:nvPr/>
        </p:nvSpPr>
        <p:spPr>
          <a:xfrm>
            <a:off x="9088089" y="1325848"/>
            <a:ext cx="23923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加剧温室效应</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B_8_BD.102_1#028c3cc44?sp=1&amp;vaa=1&amp;vcp=1&amp;vis=1&amp;pid=9f5dc9a38&amp;color=0,0,0&amp;vtp=1&amp;vaab=1&amp;bbb=1&amp;hb=1"/>
              <p:cNvSpPr/>
              <p:nvPr/>
            </p:nvSpPr>
            <p:spPr>
              <a:xfrm>
                <a:off x="539496" y="1933670"/>
                <a:ext cx="11109960" cy="2054606"/>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（2）利用废气中的</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制取甲醇</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能实现碳减排（反应的微观示</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意图如图1-6-9所示），写出用</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制取甲醇的化学方程式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70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3950" b="0" i="0" u="sng" kern="0" spc="-99900">
                    <a:solidFill>
                      <a:srgbClr val="FF00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5" name="QB_8_BD.102_1#028c3cc44?sp=1&amp;vaa=1&amp;vcp=1&amp;vis=1&amp;pid=9f5dc9a38&amp;color=0,0,0&amp;vtp=1&amp;vaab=1&amp;bbb=1&amp;hb=1"/>
              <p:cNvSpPr>
                <a:spLocks noRot="1" noChangeAspect="1" noMove="1" noResize="1" noEditPoints="1" noAdjustHandles="1" noChangeArrowheads="1" noChangeShapeType="1" noTextEdit="1"/>
              </p:cNvSpPr>
              <p:nvPr/>
            </p:nvSpPr>
            <p:spPr>
              <a:xfrm>
                <a:off x="539496" y="1933670"/>
                <a:ext cx="11109960" cy="2054606"/>
              </a:xfrm>
              <a:prstGeom prst="rect">
                <a:avLst/>
              </a:prstGeom>
              <a:blipFill rotWithShape="1">
                <a:blip r:embed="rId4"/>
                <a:stretch>
                  <a:fillRect l="-3" t="-5" r="-202" b="-6313"/>
                </a:stretch>
              </a:blipFill>
            </p:spPr>
            <p:txBody>
              <a:bodyPr/>
              <a:lstStyle/>
              <a:p>
                <a:r>
                  <a:rPr lang="zh-CN" altLang="en-US">
                    <a:noFill/>
                  </a:rPr>
                  <a:t> </a:t>
                </a:r>
              </a:p>
            </p:txBody>
          </p:sp>
        </mc:Fallback>
      </mc:AlternateContent>
      <p:pic>
        <p:nvPicPr>
          <p:cNvPr id="6" name="QB_8_BD.102_2#028c3cc44?iti=15&amp;vaa=1&amp;vcp=1&amp;vis=1&amp;pid=9f5dc9a38&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063240" y="4118070"/>
            <a:ext cx="6071616" cy="12618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B_8_BD.102_3#028c3cc44?iti=15&amp;vaa=1&amp;vcp=1&amp;vis=1&amp;pid=9f5dc9a38&amp;color=0,0,0&amp;vtp=1&amp;vaab=1&amp;bbb=1"/>
          <p:cNvSpPr/>
          <p:nvPr/>
        </p:nvSpPr>
        <p:spPr>
          <a:xfrm>
            <a:off x="5495004" y="5506942"/>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图1-6-9</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8" name="QB_8_AN.103_1#028c3cc44.blank?vaa=1&amp;vcp=1&amp;vis=1&amp;pid=9f5dc9a38&amp;color=0,0,0&amp;vpa=58&amp;vtp=1&amp;vaab=1&amp;bbb=1&amp;rh=43.6"/>
              <p:cNvSpPr/>
              <p:nvPr/>
            </p:nvSpPr>
            <p:spPr>
              <a:xfrm>
                <a:off x="855409" y="3405282"/>
                <a:ext cx="5061204" cy="553720"/>
              </a:xfrm>
              <a:prstGeom prst="rect">
                <a:avLst/>
              </a:prstGeom>
              <a:noFill/>
            </p:spPr>
            <p:txBody>
              <a:bodyPr wrap="none" lIns="0" tIns="0" rIns="0" bIns="0" rtlCol="0" anchor="t"/>
              <a:lstStyle/>
              <a:p>
                <a:pPr algn="ctr" latinLnBrk="1">
                  <a:lnSpc>
                    <a:spcPts val="51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一定条件</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OH</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8" name="QB_8_AN.103_1#028c3cc44.blank?vaa=1&amp;vcp=1&amp;vis=1&amp;pid=9f5dc9a38&amp;color=0,0,0&amp;vpa=58&amp;vtp=1&amp;vaab=1&amp;bbb=1&amp;rh=43.6"/>
              <p:cNvSpPr>
                <a:spLocks noRot="1" noChangeAspect="1" noMove="1" noResize="1" noEditPoints="1" noAdjustHandles="1" noChangeArrowheads="1" noChangeShapeType="1" noTextEdit="1"/>
              </p:cNvSpPr>
              <p:nvPr/>
            </p:nvSpPr>
            <p:spPr>
              <a:xfrm>
                <a:off x="855409" y="3405282"/>
                <a:ext cx="5061204" cy="553720"/>
              </a:xfrm>
              <a:prstGeom prst="rect">
                <a:avLst/>
              </a:prstGeom>
              <a:blipFill rotWithShape="1">
                <a:blip r:embed="rId6"/>
                <a:stretch>
                  <a:fillRect l="-1" t="-24960" r="6" b="-841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8"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104_1#f103aec04?vaa=1&amp;vcp=1&amp;vis=1&amp;pid=9f5dc9a38&amp;color=0,0,0&amp;vtp=1&amp;vaab=1&amp;bt=1&amp;bbb=1&amp;hb=1"/>
          <p:cNvSpPr/>
          <p:nvPr/>
        </p:nvSpPr>
        <p:spPr>
          <a:xfrm>
            <a:off x="539496" y="91589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（3）碳中和主要是指通过植树造林、节能减排等形式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，抵消掉温室气</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体的排放总量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，达到相对“零排放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”，下列做法错误的是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p>
        </p:txBody>
      </p:sp>
      <p:sp>
        <p:nvSpPr>
          <p:cNvPr id="3" name="QC_8_AN.1_1#f103aec04.blank?vaa=1&amp;vcp=1&amp;vis=1&amp;pid=9f5dc9a38&amp;color=0,0,0&amp;vpa=59&amp;vtp=1&amp;vaab=1"/>
          <p:cNvSpPr/>
          <p:nvPr/>
        </p:nvSpPr>
        <p:spPr>
          <a:xfrm>
            <a:off x="9004839" y="151215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mc:AlternateContent xmlns:mc="http://schemas.openxmlformats.org/markup-compatibility/2006" xmlns:a14="http://schemas.microsoft.com/office/drawing/2010/main">
        <mc:Choice Requires="a14">
          <p:sp>
            <p:nvSpPr>
              <p:cNvPr id="4" name="QC_8_BD.104_2#f103aec04.choices?vaa=1&amp;vcp=1&amp;vis=1&amp;pid=9f5dc9a38&amp;color=0,0,0&amp;vtp=1&amp;vaab=1&amp;bbb=1"/>
              <p:cNvSpPr/>
              <p:nvPr/>
            </p:nvSpPr>
            <p:spPr>
              <a:xfrm>
                <a:off x="539496" y="2198909"/>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A.大力植树造林</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.捕集、利用和封存</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.开发氢能，利用太阳能等清洁能源</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.化石燃料燃烧会产生大量</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，禁止使用化石燃料</a:t>
                </a:r>
                <a:endParaRPr lang="en-US" altLang="zh-CN" sz="2800" dirty="0"/>
              </a:p>
            </p:txBody>
          </p:sp>
        </mc:Choice>
        <mc:Fallback xmlns="">
          <p:sp>
            <p:nvSpPr>
              <p:cNvPr id="4" name="QC_8_BD.104_2#f103aec04.choices?vaa=1&amp;vcp=1&amp;vis=1&amp;pid=9f5dc9a38&amp;color=0,0,0&amp;vtp=1&amp;vaab=1&amp;bbb=1"/>
              <p:cNvSpPr>
                <a:spLocks noRot="1" noChangeAspect="1" noMove="1" noResize="1" noEditPoints="1" noAdjustHandles="1" noChangeArrowheads="1" noChangeShapeType="1" noTextEdit="1"/>
              </p:cNvSpPr>
              <p:nvPr/>
            </p:nvSpPr>
            <p:spPr>
              <a:xfrm>
                <a:off x="539496" y="2198909"/>
                <a:ext cx="11109960" cy="2496757"/>
              </a:xfrm>
              <a:prstGeom prst="rect">
                <a:avLst/>
              </a:prstGeom>
              <a:blipFill rotWithShape="1">
                <a:blip r:embed="rId3"/>
                <a:stretch>
                  <a:fillRect l="-3" t="-22" r="3" b="-2728"/>
                </a:stretch>
              </a:blipFill>
            </p:spPr>
            <p:txBody>
              <a:bodyPr/>
              <a:lstStyle/>
              <a:p>
                <a:r>
                  <a:rPr lang="zh-CN" altLang="en-US">
                    <a:noFill/>
                  </a:rPr>
                  <a:t> </a:t>
                </a:r>
              </a:p>
            </p:txBody>
          </p:sp>
        </mc:Fallback>
      </mc:AlternateContent>
      <p:sp>
        <p:nvSpPr>
          <p:cNvPr id="5" name="QB_8_BD.106_1#dc291e921?vaa=1&amp;vcp=1&amp;vis=1&amp;pid=9f5dc9a38&amp;color=0,0,0&amp;vtp=1&amp;vaab=1&amp;bbb=1&amp;hb=1"/>
          <p:cNvSpPr/>
          <p:nvPr/>
        </p:nvSpPr>
        <p:spPr>
          <a:xfrm>
            <a:off x="539496" y="4691221"/>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（4）低碳是一种生活态度，也是一种生活理念</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。请你写出一条践行低</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碳生活的具体措施：</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B_8_AN.107_1#dc291e921.blank?vaa=1&amp;vcp=1&amp;vis=1&amp;pid=9f5dc9a38&amp;color=0,0,0&amp;vpa=60&amp;vtp=1&amp;vaab=1&amp;bbb=1"/>
          <p:cNvSpPr/>
          <p:nvPr/>
        </p:nvSpPr>
        <p:spPr>
          <a:xfrm>
            <a:off x="3750215" y="5287486"/>
            <a:ext cx="3814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随手关灯（合理即可）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08_1#ced0b5626?sp=1&amp;vaa=1&amp;vcp=1&amp;vis=1&amp;pid=6168e4ea6&amp;color=0,0,0&amp;vtp=1&amp;vaab=1&amp;bt=1&amp;bbb=1&amp;hb=1"/>
          <p:cNvSpPr/>
          <p:nvPr/>
        </p:nvSpPr>
        <p:spPr>
          <a:xfrm>
            <a:off x="539496" y="523749"/>
            <a:ext cx="11109960" cy="5810501"/>
          </a:xfrm>
          <a:prstGeom prst="rect">
            <a:avLst/>
          </a:prstGeom>
          <a:noFill/>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阅读下面的科普短文，依据文章内容回答下列问题</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a:p>
            <a:pPr latinLnBrk="1">
              <a:lnSpc>
                <a:spcPts val="5100"/>
              </a:lnSpc>
            </a:pPr>
            <a:r>
              <a:rPr lang="en-US" altLang="zh-CN" sz="2800" b="0" i="0" dirty="0">
                <a:solidFill>
                  <a:srgbClr val="000000"/>
                </a:solidFill>
                <a:latin typeface="宋体" panose="02010600030101010101" pitchFamily="2" charset="-122"/>
                <a:ea typeface="楷体" panose="02010609060101010101" pitchFamily="34"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自然界是一个碳的世界</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碳在自然界中的循环变化</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对于生态环</a:t>
            </a:r>
            <a:r>
              <a:rPr lang="zh-CN" altLang="en-US"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境有</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极为重要的意义</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随着工业生产的高速发展和人们生活水平的提高</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年排放的二氧化碳越来越多</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这些二氧化碳近一半存留在大气层中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他的则被陆地和海洋吸收</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减少二氧</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化碳排放</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实现碳中和</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已成</a:t>
            </a:r>
            <a:r>
              <a:rPr lang="zh-CN" altLang="en-US"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为全</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球共</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识</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碳替代</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碳减排</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碳封存</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碳循环</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是实现碳中和的四种主</a:t>
            </a:r>
            <a:r>
              <a:rPr lang="zh-CN" altLang="en-US"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要途</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径</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科学家</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预测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2050</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年这四种途径对全球碳中和的贡献率如</a:t>
            </a:r>
            <a:r>
              <a:rPr lang="zh-CN" altLang="en-US"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-6-10</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甲所示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pic>
        <p:nvPicPr>
          <p:cNvPr id="3" name="QO_7_BD.108_2#ced0b5626?iti=16&amp;vaa=1&amp;vcp=1&amp;vis=1&amp;pid=6168e4ea6&amp;color=0,0,0&amp;tib=255,255,255&amp;vtp=1&amp;vaab=1&amp;bt=1" descr="preencoded.png">
            <a:extLst>
              <a:ext uri="{FF2B5EF4-FFF2-40B4-BE49-F238E27FC236}">
                <a16:creationId xmlns:a16="http://schemas.microsoft.com/office/drawing/2014/main" id="{D6BA51A5-09F2-4E63-9013-AEFA4FAA7AE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7309173" y="3188982"/>
            <a:ext cx="4437017" cy="218877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08_3#ced0b5626?iti=16&amp;vaa=1&amp;vcp=1&amp;vis=1&amp;pid=6168e4ea6&amp;color=0,0,0&amp;vtp=1&amp;vaab=1&amp;bbb=1">
            <a:extLst>
              <a:ext uri="{FF2B5EF4-FFF2-40B4-BE49-F238E27FC236}">
                <a16:creationId xmlns:a16="http://schemas.microsoft.com/office/drawing/2014/main" id="{224BD8A2-DF27-4CFF-95E4-CD640D7B43FB}"/>
              </a:ext>
            </a:extLst>
          </p:cNvPr>
          <p:cNvSpPr/>
          <p:nvPr/>
        </p:nvSpPr>
        <p:spPr>
          <a:xfrm>
            <a:off x="9187536" y="5363031"/>
            <a:ext cx="1546241" cy="612701"/>
          </a:xfrm>
          <a:prstGeom prst="rect">
            <a:avLst/>
          </a:prstGeom>
          <a:noFill/>
        </p:spPr>
        <p:txBody>
          <a:bodyPr wrap="none" lIns="0" tIns="0" rIns="0" bIns="0" rtlCol="0" anchor="t"/>
          <a:lstStyle/>
          <a:p>
            <a:pPr algn="ctr" latinLnBrk="1">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图1-6-10</a:t>
            </a:r>
            <a:endParaRPr lang="en-US" altLang="zh-CN" sz="2800" dirty="0"/>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108_2#ced0b5626?iti=16&amp;vaa=1&amp;vcp=1&amp;vis=1&amp;pid=6168e4ea6&amp;color=0,0,0&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23801" y="540618"/>
            <a:ext cx="4144397" cy="204442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7_BD.108_3#ced0b5626?iti=16&amp;vaa=1&amp;vcp=1&amp;vis=1&amp;pid=6168e4ea6&amp;color=0,0,0&amp;vtp=1&amp;vaab=1&amp;bbb=1"/>
          <p:cNvSpPr/>
          <p:nvPr/>
        </p:nvSpPr>
        <p:spPr>
          <a:xfrm>
            <a:off x="5401532" y="2363896"/>
            <a:ext cx="1385887" cy="470980"/>
          </a:xfrm>
          <a:prstGeom prst="rect">
            <a:avLst/>
          </a:prstGeom>
          <a:noFill/>
        </p:spPr>
        <p:txBody>
          <a:bodyPr wrap="none" lIns="0" tIns="0" rIns="0" bIns="0" rtlCol="0" anchor="t"/>
          <a:lstStyle/>
          <a:p>
            <a:pPr algn="ctr" latinLnBrk="1">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图1-6-10</a:t>
            </a:r>
            <a:endParaRPr lang="en-US" altLang="zh-CN" sz="2800" dirty="0"/>
          </a:p>
        </p:txBody>
      </p:sp>
      <mc:AlternateContent xmlns:mc="http://schemas.openxmlformats.org/markup-compatibility/2006" xmlns:a14="http://schemas.microsoft.com/office/drawing/2010/main">
        <mc:Choice Requires="a14">
          <p:sp>
            <p:nvSpPr>
              <p:cNvPr id="4" name="QO_7_BD.108_4#ced0b5626?vaa=1&amp;vcp=1&amp;vis=1&amp;pid=6168e4ea6&amp;color=0,0,0&amp;vtp=1&amp;vaab=1&amp;bbb=1&amp;hb=1"/>
              <p:cNvSpPr/>
              <p:nvPr/>
            </p:nvSpPr>
            <p:spPr>
              <a:xfrm>
                <a:off x="539496" y="2843956"/>
                <a:ext cx="11109960" cy="3592132"/>
              </a:xfrm>
              <a:prstGeom prst="rect">
                <a:avLst/>
              </a:prstGeom>
              <a:noFill/>
            </p:spPr>
            <p:txBody>
              <a:bodyPr wrap="none" lIns="0" tIns="0" rIns="0" bIns="0" rtlCol="0" anchor="t"/>
              <a:lstStyle/>
              <a:p>
                <a:pPr algn="l" latinLnBrk="1">
                  <a:lnSpc>
                    <a:spcPts val="4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的吸收是碳封存的首要环节，常选用</a:t>
                </a:r>
                <a14:m>
                  <m:oMath xmlns:m="http://schemas.openxmlformats.org/officeDocument/2006/math">
                    <m:r>
                      <m:rPr>
                        <m:sty m:val="p"/>
                      </m:rPr>
                      <a:rPr lang="en-US" altLang="zh-CN" sz="2800" b="0" i="0" dirty="0">
                        <a:solidFill>
                          <a:srgbClr val="000000"/>
                        </a:solidFill>
                        <a:latin typeface="Cambria Math" panose="02040503050406030204" pitchFamily="18" charset="0"/>
                        <a:ea typeface="楷体" panose="02010609060101010101" pitchFamily="34" charset="-122"/>
                        <a:cs typeface="楷体" panose="02010609060101010101" pitchFamily="34" charset="-120"/>
                      </a:rPr>
                      <m:t>NaOH</m:t>
                    </m:r>
                  </m:oMath>
                </a14:m>
                <a:r>
                  <a:rPr lang="en-US" altLang="zh-CN" sz="100" b="0" i="0" kern="0" spc="-99900" dirty="0">
                    <a:solidFill>
                      <a:srgbClr val="FFFFFF"/>
                    </a:solidFill>
                    <a:latin typeface="Times New Roman" panose="02020603050405020304" pitchFamily="34" charset="0"/>
                    <a:ea typeface="楷体" panose="02010609060101010101" pitchFamily="34"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氨水、一乙醇胺等</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作吸收剂。在研究膜吸收法吸收</a:t>
                </a:r>
                <a14:m>
                  <m:oMath xmlns:m="http://schemas.openxmlformats.org/officeDocument/2006/math">
                    <m:sSub>
                      <m:sSubPr>
                        <m:ctrlPr>
                          <a:rPr lang="en-US" altLang="zh-CN" sz="2800" b="0" i="1" dirty="0">
                            <a:solidFill>
                              <a:srgbClr val="000000"/>
                            </a:solidFill>
                            <a:latin typeface="Cambria Math" panose="02040503050406030204" pitchFamily="18" charset="0"/>
                            <a:ea typeface="楷体" panose="02010609060101010101" pitchFamily="34" charset="-122"/>
                            <a:cs typeface="楷体" panose="02010609060101010101" pitchFamily="34" charset="-120"/>
                          </a:rPr>
                        </m:ctrlPr>
                      </m:sSubPr>
                      <m:e>
                        <m:r>
                          <m:rPr>
                            <m:sty m:val="p"/>
                          </m:rPr>
                          <a:rPr lang="en-US" altLang="zh-CN" sz="2800" b="0" i="0" dirty="0">
                            <a:solidFill>
                              <a:srgbClr val="000000"/>
                            </a:solidFill>
                            <a:latin typeface="Cambria Math" panose="02040503050406030204" pitchFamily="18" charset="0"/>
                            <a:ea typeface="楷体" panose="02010609060101010101" pitchFamily="34" charset="-122"/>
                            <a:cs typeface="楷体" panose="02010609060101010101" pitchFamily="34" charset="-120"/>
                          </a:rPr>
                          <m:t>CO</m:t>
                        </m:r>
                      </m:e>
                      <m:sub>
                        <m:r>
                          <a:rPr lang="en-US" altLang="zh-CN" sz="2800" b="0" i="0" dirty="0">
                            <a:solidFill>
                              <a:srgbClr val="000000"/>
                            </a:solidFill>
                            <a:latin typeface="Cambria Math" panose="02040503050406030204" pitchFamily="18" charset="0"/>
                            <a:ea typeface="楷体" panose="02010609060101010101" pitchFamily="34" charset="-122"/>
                            <a:cs typeface="楷体" panose="02010609060101010101" pitchFamily="34" charset="-120"/>
                          </a:rPr>
                          <m:t>2</m:t>
                        </m:r>
                      </m:sub>
                    </m:sSub>
                  </m:oMath>
                </a14:m>
                <a:r>
                  <a:rPr lang="en-US" altLang="zh-CN" sz="100" b="0" i="0" kern="0" spc="-99900" dirty="0">
                    <a:solidFill>
                      <a:srgbClr val="FFFFFF"/>
                    </a:solidFill>
                    <a:latin typeface="Times New Roman" panose="02020603050405020304" pitchFamily="34" charset="0"/>
                    <a:ea typeface="楷体" panose="02010609060101010101" pitchFamily="34"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时，研究人员通过实验比较了一乙</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1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醇胺、二乙醇胺、氨基乙酸钾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种吸收剂对烟气中</a:t>
                </a:r>
                <a14:m>
                  <m:oMath xmlns:m="http://schemas.openxmlformats.org/officeDocument/2006/math">
                    <m:sSub>
                      <m:sSubPr>
                        <m:ctrlPr>
                          <a:rPr lang="en-US" altLang="zh-CN" sz="2800" b="0" i="1" dirty="0">
                            <a:solidFill>
                              <a:srgbClr val="000000"/>
                            </a:solidFill>
                            <a:latin typeface="Cambria Math" panose="02040503050406030204" pitchFamily="18" charset="0"/>
                            <a:ea typeface="楷体" panose="02010609060101010101" pitchFamily="34" charset="-122"/>
                            <a:cs typeface="楷体" panose="02010609060101010101" pitchFamily="34" charset="-120"/>
                          </a:rPr>
                        </m:ctrlPr>
                      </m:sSubPr>
                      <m:e>
                        <m:r>
                          <m:rPr>
                            <m:sty m:val="p"/>
                          </m:rPr>
                          <a:rPr lang="en-US" altLang="zh-CN" sz="2800" b="0" i="0" dirty="0">
                            <a:solidFill>
                              <a:srgbClr val="000000"/>
                            </a:solidFill>
                            <a:latin typeface="Cambria Math" panose="02040503050406030204" pitchFamily="18" charset="0"/>
                            <a:ea typeface="楷体" panose="02010609060101010101" pitchFamily="34" charset="-122"/>
                            <a:cs typeface="楷体" panose="02010609060101010101" pitchFamily="34" charset="-120"/>
                          </a:rPr>
                          <m:t>CO</m:t>
                        </m:r>
                      </m:e>
                      <m:sub>
                        <m:r>
                          <a:rPr lang="en-US" altLang="zh-CN" sz="2800" b="0" i="0" dirty="0">
                            <a:solidFill>
                              <a:srgbClr val="000000"/>
                            </a:solidFill>
                            <a:latin typeface="Cambria Math" panose="02040503050406030204" pitchFamily="18" charset="0"/>
                            <a:ea typeface="楷体" panose="02010609060101010101" pitchFamily="34" charset="-122"/>
                            <a:cs typeface="楷体" panose="02010609060101010101" pitchFamily="34" charset="-120"/>
                          </a:rPr>
                          <m:t>2</m:t>
                        </m:r>
                      </m:sub>
                    </m:sSub>
                  </m:oMath>
                </a14:m>
                <a:r>
                  <a:rPr lang="en-US" altLang="zh-CN" sz="100" b="0" i="0" kern="0" spc="-99900" dirty="0">
                    <a:solidFill>
                      <a:srgbClr val="FFFFFF"/>
                    </a:solidFill>
                    <a:latin typeface="Times New Roman" panose="02020603050405020304" pitchFamily="34" charset="0"/>
                    <a:ea typeface="楷体" panose="02010609060101010101" pitchFamily="34"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的脱除效果，其结</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1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果如图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1-6-10</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乙所示。</a:t>
                </a:r>
                <a:endParaRPr lang="en-US" altLang="zh-CN" sz="2800" dirty="0"/>
              </a:p>
              <a:p>
                <a:pPr latinLnBrk="1">
                  <a:lnSpc>
                    <a:spcPts val="4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我国提出力争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2060年前实现碳中和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，彰显了负责任大国的作为与担</a:t>
                </a:r>
              </a:p>
              <a:p>
                <a:pPr latinLnBrk="1">
                  <a:lnSpc>
                    <a:spcPts val="4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当。实现碳中和人人有责，让我们从衣、食、住、行点滴做起，节约能</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源，低碳生活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O_7_BD.108_4#ced0b5626?vaa=1&amp;vcp=1&amp;vis=1&amp;pid=6168e4ea6&amp;color=0,0,0&amp;vtp=1&amp;vaab=1&amp;bbb=1&amp;hb=1"/>
              <p:cNvSpPr>
                <a:spLocks noRot="1" noChangeAspect="1" noMove="1" noResize="1" noEditPoints="1" noAdjustHandles="1" noChangeArrowheads="1" noChangeShapeType="1" noTextEdit="1"/>
              </p:cNvSpPr>
              <p:nvPr/>
            </p:nvSpPr>
            <p:spPr>
              <a:xfrm>
                <a:off x="539496" y="2843956"/>
                <a:ext cx="11109960" cy="3592132"/>
              </a:xfrm>
              <a:prstGeom prst="rect">
                <a:avLst/>
              </a:prstGeom>
              <a:blipFill>
                <a:blip r:embed="rId4"/>
                <a:stretch>
                  <a:fillRect l="-1976" t="-2377" r="-1592" b="-5263"/>
                </a:stretch>
              </a:blipFill>
            </p:spPr>
            <p:txBody>
              <a:bodyPr/>
              <a:lstStyle/>
              <a:p>
                <a:r>
                  <a:rPr lang="zh-CN" altLang="en-US">
                    <a:noFill/>
                  </a:rPr>
                  <a:t> </a:t>
                </a:r>
              </a:p>
            </p:txBody>
          </p:sp>
        </mc:Fallback>
      </mc:AlternateContent>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109_1#1ee3b5aa8?vaa=1&amp;vcp=1&amp;vis=1&amp;pid=ced0b5626&amp;color=0,0,0&amp;vtp=1&amp;vaab=1&amp;bt=1&amp;bbb=1&amp;hb=1"/>
              <p:cNvSpPr/>
              <p:nvPr/>
            </p:nvSpPr>
            <p:spPr>
              <a:xfrm>
                <a:off x="539496" y="121307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（1）在自然界的碳循环中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，化石燃料燃烧</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填“吸收”或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“释</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8_BD.109_1#1ee3b5aa8?vaa=1&amp;vcp=1&amp;vis=1&amp;pid=ced0b5626&amp;color=0,0,0&amp;vtp=1&amp;vaab=1&amp;bt=1&amp;bbb=1&amp;hb=1"/>
              <p:cNvSpPr>
                <a:spLocks noRot="1" noChangeAspect="1" noMove="1" noResize="1" noEditPoints="1" noAdjustHandles="1" noChangeArrowheads="1" noChangeShapeType="1" noTextEdit="1"/>
              </p:cNvSpPr>
              <p:nvPr/>
            </p:nvSpPr>
            <p:spPr>
              <a:xfrm>
                <a:off x="539496" y="1213072"/>
                <a:ext cx="11109960" cy="1201357"/>
              </a:xfrm>
              <a:prstGeom prst="rect">
                <a:avLst/>
              </a:prstGeom>
              <a:blipFill rotWithShape="1">
                <a:blip r:embed="rId3"/>
                <a:stretch>
                  <a:fillRect l="-3" t="-18" r="3" b="-5695"/>
                </a:stretch>
              </a:blipFill>
            </p:spPr>
            <p:txBody>
              <a:bodyPr/>
              <a:lstStyle/>
              <a:p>
                <a:r>
                  <a:rPr lang="zh-CN" altLang="en-US">
                    <a:noFill/>
                  </a:rPr>
                  <a:t> </a:t>
                </a:r>
              </a:p>
            </p:txBody>
          </p:sp>
        </mc:Fallback>
      </mc:AlternateContent>
      <p:sp>
        <p:nvSpPr>
          <p:cNvPr id="3" name="QB_8_AN.110_1#1ee3b5aa8.blank?vaa=1&amp;vcp=1&amp;vis=1&amp;pid=ced0b5626&amp;color=0,0,0&amp;vpa=61&amp;vtp=1&amp;vaab=1&amp;bbb=1"/>
          <p:cNvSpPr/>
          <p:nvPr/>
        </p:nvSpPr>
        <p:spPr>
          <a:xfrm>
            <a:off x="7128414" y="118259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释放</a:t>
            </a:r>
            <a:endParaRPr lang="en-US" altLang="zh-CN" sz="2800" dirty="0"/>
          </a:p>
        </p:txBody>
      </p:sp>
      <p:pic>
        <p:nvPicPr>
          <p:cNvPr id="4" name="QO_7_BD.109_2#1ee3b5aa8?iti=17&amp;vaa=1&amp;vcp=1&amp;vis=1&amp;pid=ced0b5626&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621024" y="2541873"/>
            <a:ext cx="4956048" cy="24414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09_3#1ee3b5aa8?iti=17&amp;vaa=1&amp;vcp=1&amp;vis=1&amp;pid=ced0b5626&amp;color=0,0,0&amp;vtp=1&amp;vaab=1&amp;bbb=1"/>
          <p:cNvSpPr/>
          <p:nvPr/>
        </p:nvSpPr>
        <p:spPr>
          <a:xfrm>
            <a:off x="5406104" y="5110321"/>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图1-6-10</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111_1#b2328a2e3?vaa=1&amp;vcp=1&amp;vis=1&amp;pid=ced0b5626&amp;color=0,0,0&amp;vtp=1&amp;vaab=1&amp;bt=1&amp;bbb=1&amp;hb=1"/>
              <p:cNvSpPr/>
              <p:nvPr/>
            </p:nvSpPr>
            <p:spPr>
              <a:xfrm>
                <a:off x="539496" y="114601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（2）过量的二氧化碳进入海洋，海洋吸收的二氧化碳越多，海水的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越</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填“大”或“小”）。</a:t>
                </a:r>
                <a:endParaRPr lang="en-US" altLang="zh-CN" sz="2800" dirty="0"/>
              </a:p>
            </p:txBody>
          </p:sp>
        </mc:Choice>
        <mc:Fallback xmlns="">
          <p:sp>
            <p:nvSpPr>
              <p:cNvPr id="2" name="QB_8_BD.111_1#b2328a2e3?vaa=1&amp;vcp=1&amp;vis=1&amp;pid=ced0b5626&amp;color=0,0,0&amp;vtp=1&amp;vaab=1&amp;bt=1&amp;bbb=1&amp;hb=1"/>
              <p:cNvSpPr>
                <a:spLocks noRot="1" noChangeAspect="1" noMove="1" noResize="1" noEditPoints="1" noAdjustHandles="1" noChangeArrowheads="1" noChangeShapeType="1" noTextEdit="1"/>
              </p:cNvSpPr>
              <p:nvPr/>
            </p:nvSpPr>
            <p:spPr>
              <a:xfrm>
                <a:off x="539496" y="1146016"/>
                <a:ext cx="11109960" cy="1201357"/>
              </a:xfrm>
              <a:prstGeom prst="rect">
                <a:avLst/>
              </a:prstGeom>
              <a:blipFill rotWithShape="1">
                <a:blip r:embed="rId3"/>
                <a:stretch>
                  <a:fillRect l="-3" t="-40" r="3" b="-5674"/>
                </a:stretch>
              </a:blipFill>
            </p:spPr>
            <p:txBody>
              <a:bodyPr/>
              <a:lstStyle/>
              <a:p>
                <a:r>
                  <a:rPr lang="zh-CN" altLang="en-US">
                    <a:noFill/>
                  </a:rPr>
                  <a:t> </a:t>
                </a:r>
              </a:p>
            </p:txBody>
          </p:sp>
        </mc:Fallback>
      </mc:AlternateContent>
      <p:sp>
        <p:nvSpPr>
          <p:cNvPr id="3" name="QB_8_AN.112_1#b2328a2e3.blank?vaa=1&amp;vcp=1&amp;vis=1&amp;pid=ced0b5626&amp;color=0,0,0&amp;vpa=62&amp;vtp=1&amp;vaab=1"/>
          <p:cNvSpPr/>
          <p:nvPr/>
        </p:nvSpPr>
        <p:spPr>
          <a:xfrm>
            <a:off x="905415" y="1742281"/>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a:t>
            </a:r>
            <a:endParaRPr lang="en-US" altLang="zh-CN" sz="2800" dirty="0"/>
          </a:p>
        </p:txBody>
      </p:sp>
      <p:pic>
        <p:nvPicPr>
          <p:cNvPr id="4" name="QO_7_BD.111_2#b2328a2e3?iti=18&amp;vaa=1&amp;vcp=1&amp;vis=1&amp;pid=ced0b5626&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520440" y="2479389"/>
            <a:ext cx="5157216" cy="25328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11_3#b2328a2e3?iti=18&amp;vaa=1&amp;vcp=1&amp;vis=1&amp;pid=ced0b5626&amp;color=0,0,0&amp;vtp=1&amp;vaab=1&amp;bbb=1"/>
          <p:cNvSpPr/>
          <p:nvPr/>
        </p:nvSpPr>
        <p:spPr>
          <a:xfrm>
            <a:off x="5406105" y="5139277"/>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图1-6-10</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13_1#70ac11e5e?vaa=1&amp;vcp=1&amp;vis=1&amp;pid=ced0b5626&amp;color=0,0,0&amp;vtp=1&amp;vaab=1&amp;bt=1&amp;bbb=1&amp;hb=1"/>
          <p:cNvSpPr/>
          <p:nvPr/>
        </p:nvSpPr>
        <p:spPr>
          <a:xfrm>
            <a:off x="539496" y="112137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（3）由图1-6-10甲可知，到2050年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，对全球碳中和贡献率最大的途径是</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8_AN.114_1#70ac11e5e.blank?vaa=1&amp;vcp=1&amp;vis=1&amp;pid=ced0b5626&amp;color=0,0,0&amp;vpa=63&amp;vtp=1&amp;vaab=1&amp;bbb=1"/>
          <p:cNvSpPr/>
          <p:nvPr/>
        </p:nvSpPr>
        <p:spPr>
          <a:xfrm>
            <a:off x="549815" y="1717643"/>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碳替代</a:t>
            </a:r>
            <a:endParaRPr lang="en-US" altLang="zh-CN" sz="2800" dirty="0"/>
          </a:p>
        </p:txBody>
      </p:sp>
      <p:pic>
        <p:nvPicPr>
          <p:cNvPr id="4" name="QO_7_BD.113_2#70ac11e5e?iti=19&amp;vaa=1&amp;vcp=1&amp;vis=1&amp;pid=ced0b562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83864" y="2458307"/>
            <a:ext cx="5230368" cy="25786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13_3#70ac11e5e?iti=19&amp;vaa=1&amp;vcp=1&amp;vis=1&amp;pid=ced0b5626&amp;color=0,0,0&amp;vtp=1&amp;vaab=1&amp;bbb=1"/>
          <p:cNvSpPr/>
          <p:nvPr/>
        </p:nvSpPr>
        <p:spPr>
          <a:xfrm>
            <a:off x="5406105" y="5163915"/>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图1-6-10</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115_1#24e5e8f6f?vaa=1&amp;vcp=1&amp;vis=1&amp;pid=ced0b5626&amp;color=0,0,0&amp;vtp=1&amp;vaab=1&amp;bt=1&amp;bbb=1&amp;hb=1"/>
              <p:cNvSpPr/>
              <p:nvPr/>
            </p:nvSpPr>
            <p:spPr>
              <a:xfrm>
                <a:off x="539496" y="1238091"/>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（4）用</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溶液吸收</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发生反应的化学方程式为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8_BD.115_1#24e5e8f6f?vaa=1&amp;vcp=1&amp;vis=1&amp;pid=ced0b5626&amp;color=0,0,0&amp;vtp=1&amp;vaab=1&amp;bt=1&amp;bbb=1&amp;hb=1"/>
              <p:cNvSpPr>
                <a:spLocks noRot="1" noChangeAspect="1" noMove="1" noResize="1" noEditPoints="1" noAdjustHandles="1" noChangeArrowheads="1" noChangeShapeType="1" noTextEdit="1"/>
              </p:cNvSpPr>
              <p:nvPr/>
            </p:nvSpPr>
            <p:spPr>
              <a:xfrm>
                <a:off x="539496" y="1238091"/>
                <a:ext cx="11109960" cy="1201357"/>
              </a:xfrm>
              <a:prstGeom prst="rect">
                <a:avLst/>
              </a:prstGeom>
              <a:blipFill rotWithShape="1">
                <a:blip r:embed="rId3"/>
                <a:stretch>
                  <a:fillRect l="-3" t="-40" r="-1357" b="-567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8_AN.116_1#24e5e8f6f.blank?vaa=1&amp;vcp=1&amp;vis=1&amp;pid=ced0b5626&amp;color=0,0,0&amp;vpa=64&amp;vtp=1&amp;vaab=1&amp;bbb=1&amp;hb=1"/>
              <p:cNvSpPr/>
              <p:nvPr/>
            </p:nvSpPr>
            <p:spPr>
              <a:xfrm>
                <a:off x="539496" y="1199991"/>
                <a:ext cx="11109960" cy="1145794"/>
              </a:xfrm>
              <a:prstGeom prst="rect">
                <a:avLst/>
              </a:prstGeom>
              <a:noFill/>
            </p:spPr>
            <p:txBody>
              <a:bodyPr wrap="square" lIns="0" tIns="0" rIns="0" bIns="0" rtlCol="0" anchor="t"/>
              <a:lstStyle/>
              <a:p>
                <a:pPr latinLnBrk="1">
                  <a:lnSpc>
                    <a:spcPts val="4835"/>
                  </a:lnSpc>
                </a:pPr>
                <a:r>
                  <a:rPr lang="en-US" altLang="zh-CN" sz="28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NaOH</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8_AN.116_1#24e5e8f6f.blank?vaa=1&amp;vcp=1&amp;vis=1&amp;pid=ced0b5626&amp;color=0,0,0&amp;vpa=64&amp;vtp=1&amp;vaab=1&amp;bbb=1&amp;hb=1"/>
              <p:cNvSpPr>
                <a:spLocks noRot="1" noChangeAspect="1" noMove="1" noResize="1" noEditPoints="1" noAdjustHandles="1" noChangeArrowheads="1" noChangeShapeType="1" noTextEdit="1"/>
              </p:cNvSpPr>
              <p:nvPr/>
            </p:nvSpPr>
            <p:spPr>
              <a:xfrm>
                <a:off x="539496" y="1199991"/>
                <a:ext cx="11109960" cy="1145794"/>
              </a:xfrm>
              <a:prstGeom prst="rect">
                <a:avLst/>
              </a:prstGeom>
              <a:blipFill rotWithShape="1">
                <a:blip r:embed="rId4"/>
                <a:stretch>
                  <a:fillRect l="-3" t="-42" r="3" b="-7141"/>
                </a:stretch>
              </a:blipFill>
            </p:spPr>
            <p:txBody>
              <a:bodyPr/>
              <a:lstStyle/>
              <a:p>
                <a:r>
                  <a:rPr lang="zh-CN" altLang="en-US">
                    <a:noFill/>
                  </a:rPr>
                  <a:t> </a:t>
                </a:r>
              </a:p>
            </p:txBody>
          </p:sp>
        </mc:Fallback>
      </mc:AlternateContent>
      <p:pic>
        <p:nvPicPr>
          <p:cNvPr id="4" name="QO_7_BD.115_2#24e5e8f6f?iti=20&amp;vaa=1&amp;vcp=1&amp;vis=1&amp;pid=ced0b5626&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566160" y="2566892"/>
            <a:ext cx="5056632" cy="24871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15_3#24e5e8f6f?iti=20&amp;vaa=1&amp;vcp=1&amp;vis=1&amp;pid=ced0b5626&amp;color=0,0,0&amp;vtp=1&amp;vaab=1&amp;bbb=1"/>
          <p:cNvSpPr/>
          <p:nvPr/>
        </p:nvSpPr>
        <p:spPr>
          <a:xfrm>
            <a:off x="5401532" y="5181060"/>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图1-6-10</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ce2678bde?vcp=1&amp;pid=6b83a5365&amp;color=0,0,0&amp;mp=1&amp;tib=255,255,255&amp;vtp=1&amp;vaab=1&amp;bt=1" descr="preencoded.png"/>
          <p:cNvPicPr>
            <a:picLocks noChangeAspect="1"/>
          </p:cNvPicPr>
          <p:nvPr/>
        </p:nvPicPr>
        <p:blipFill rotWithShape="1">
          <a:blip r:embed="rId3">
            <a:clrChange>
              <a:clrFrom>
                <a:srgbClr val="FFFFFF"/>
              </a:clrFrom>
              <a:clrTo>
                <a:srgbClr val="FFFFFF">
                  <a:alpha val="0"/>
                </a:srgbClr>
              </a:clrTo>
            </a:clrChange>
          </a:blip>
          <a:srcRect t="55009"/>
          <a:stretch/>
        </p:blipFill>
        <p:spPr>
          <a:xfrm>
            <a:off x="1118616" y="2735049"/>
            <a:ext cx="11073384" cy="1785465"/>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P_5_BD#ce2678bde?vcp=1&amp;pid=6b83a5365&amp;color=0,0,0&amp;tib=255,255,255&amp;vtp=1&amp;vaab=1&amp;bt=1" descr="preencoded.png">
            <a:extLst>
              <a:ext uri="{FF2B5EF4-FFF2-40B4-BE49-F238E27FC236}">
                <a16:creationId xmlns:a16="http://schemas.microsoft.com/office/drawing/2014/main" id="{5636D0C8-9C0E-493C-AED4-CC9F74BA6565}"/>
              </a:ext>
            </a:extLst>
          </p:cNvPr>
          <p:cNvPicPr>
            <a:picLocks noChangeAspect="1"/>
          </p:cNvPicPr>
          <p:nvPr/>
        </p:nvPicPr>
        <p:blipFill rotWithShape="1">
          <a:blip r:embed="rId4">
            <a:clrChange>
              <a:clrFrom>
                <a:srgbClr val="FFFFFF"/>
              </a:clrFrom>
              <a:clrTo>
                <a:srgbClr val="FFFFFF">
                  <a:alpha val="0"/>
                </a:srgbClr>
              </a:clrTo>
            </a:clrChange>
          </a:blip>
          <a:srcRect t="74042" r="84946"/>
          <a:stretch/>
        </p:blipFill>
        <p:spPr>
          <a:xfrm>
            <a:off x="1372991" y="1745264"/>
            <a:ext cx="1666991" cy="989785"/>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17_1#fa00eb4f6?vaa=1&amp;vcp=1&amp;vis=1&amp;pid=ced0b5626&amp;color=0,0,0&amp;vtp=1&amp;vaab=1&amp;bt=1&amp;bbb=1&amp;hb=1"/>
          <p:cNvSpPr/>
          <p:nvPr/>
        </p:nvSpPr>
        <p:spPr>
          <a:xfrm>
            <a:off x="539496" y="730726"/>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（5）对比图1-6-10乙中的三条曲线，得出的结论是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：在实验研究的烟气</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流速范围内</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当烟气流速相同时，</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sp>
            <p:nvSpPr>
              <p:cNvPr id="3" name="QB_8_AN.118_1#fa00eb4f6.blank?vaa=1&amp;vcp=1&amp;vis=1&amp;pid=ced0b5626&amp;color=0,0,0&amp;vpa=65&amp;vtp=1&amp;vaab=1&amp;bbb=1&amp;hb=1"/>
              <p:cNvSpPr/>
              <p:nvPr/>
            </p:nvSpPr>
            <p:spPr>
              <a:xfrm>
                <a:off x="539496" y="1347946"/>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氨基乙酸钾对烟气中</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的脱除效果最好</a:t>
                </a:r>
                <a:endParaRPr lang="en-US" altLang="zh-CN" sz="2800" dirty="0"/>
              </a:p>
            </p:txBody>
          </p:sp>
        </mc:Choice>
        <mc:Fallback xmlns="">
          <p:sp>
            <p:nvSpPr>
              <p:cNvPr id="3" name="QB_8_AN.118_1#fa00eb4f6.blank?vaa=1&amp;vcp=1&amp;vis=1&amp;pid=ced0b5626&amp;color=0,0,0&amp;vpa=65&amp;vtp=1&amp;vaab=1&amp;bbb=1&amp;hb=1"/>
              <p:cNvSpPr>
                <a:spLocks noRot="1" noChangeAspect="1" noMove="1" noResize="1" noEditPoints="1" noAdjustHandles="1" noChangeArrowheads="1" noChangeShapeType="1" noTextEdit="1"/>
              </p:cNvSpPr>
              <p:nvPr/>
            </p:nvSpPr>
            <p:spPr>
              <a:xfrm>
                <a:off x="539496" y="1347946"/>
                <a:ext cx="11109960" cy="1207072"/>
              </a:xfrm>
              <a:prstGeom prst="rect">
                <a:avLst/>
              </a:prstGeom>
              <a:blipFill rotWithShape="1">
                <a:blip r:embed="rId3"/>
                <a:stretch>
                  <a:fillRect l="-3" t="-39" r="3" b="-6016"/>
                </a:stretch>
              </a:blipFill>
            </p:spPr>
            <p:txBody>
              <a:bodyPr/>
              <a:lstStyle/>
              <a:p>
                <a:r>
                  <a:rPr lang="zh-CN" altLang="en-US">
                    <a:noFill/>
                  </a:rPr>
                  <a:t> </a:t>
                </a:r>
              </a:p>
            </p:txBody>
          </p:sp>
        </mc:Fallback>
      </mc:AlternateContent>
      <p:pic>
        <p:nvPicPr>
          <p:cNvPr id="4" name="QO_7_BD.117_2#fa00eb4f6?iti=21&amp;vaa=1&amp;vcp=1&amp;vis=1&amp;pid=ced0b5626&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28416" y="2708370"/>
            <a:ext cx="5541264" cy="27249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17_3#fa00eb4f6?iti=21&amp;vaa=1&amp;vcp=1&amp;vis=1&amp;pid=ced0b5626&amp;color=0,0,0&amp;vtp=1&amp;vaab=1&amp;bbb=1"/>
          <p:cNvSpPr/>
          <p:nvPr/>
        </p:nvSpPr>
        <p:spPr>
          <a:xfrm>
            <a:off x="5406104" y="5560282"/>
            <a:ext cx="13858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图1-6-10</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45fa89bea?vcp=1&amp;pid=6168e4ea6&amp;color=0,0,0&amp;vtp=1&amp;vaab=1&amp;bt=1&amp;bbb=1"/>
          <p:cNvSpPr/>
          <p:nvPr/>
        </p:nvSpPr>
        <p:spPr>
          <a:xfrm>
            <a:off x="539496" y="3145504"/>
            <a:ext cx="11109960" cy="553657"/>
          </a:xfrm>
          <a:prstGeom prst="rect">
            <a:avLst/>
          </a:prstGeom>
          <a:noFill/>
        </p:spPr>
        <p:txBody>
          <a:bodyPr wrap="none" lIns="0" tIns="0" rIns="0" bIns="0" rtlCol="0" anchor="t"/>
          <a:lstStyle/>
          <a:p>
            <a:pPr algn="ctr"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提醒：请完成第6讲备考练习</a:t>
            </a:r>
            <a:endParaRPr lang="en-US" altLang="zh-CN" sz="2800" dirty="0"/>
          </a:p>
        </p:txBody>
      </p:sp>
    </p:spTree>
  </p:cSld>
  <p:clrMapOvr>
    <a:masterClrMapping/>
  </p:clrMapOvr>
  <p:transition>
    <p:split dir="in"/>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c8eba5900.fixed?vcp=1&amp;pid=3876406cb&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第6讲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碳和碳的氧化物</a:t>
            </a:r>
            <a:endParaRPr lang="en-US" altLang="zh-CN" sz="4000" dirty="0"/>
          </a:p>
        </p:txBody>
      </p:sp>
      <p:sp>
        <p:nvSpPr>
          <p:cNvPr id="3" name="C_4_BD#c8eba5900.fixed?vcp=1&amp;pid=3876406cb&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第6讲备考练习</a:t>
            </a:r>
            <a:endParaRPr lang="en-US" altLang="zh-CN" sz="4000" dirty="0"/>
          </a:p>
        </p:txBody>
      </p:sp>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2aaf74430?vcp=1&amp;pid=c8eba5900&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达标练</a:t>
            </a:r>
            <a:endParaRPr lang="en-US" altLang="zh-CN" sz="3200" dirty="0"/>
          </a:p>
        </p:txBody>
      </p:sp>
      <mc:AlternateContent xmlns:mc="http://schemas.openxmlformats.org/markup-compatibility/2006" xmlns:a14="http://schemas.microsoft.com/office/drawing/2010/main">
        <mc:Choice Requires="a14">
          <p:sp>
            <p:nvSpPr>
              <p:cNvPr id="3" name="QC_6_BD.119_1#4522798cb?vaa=1&amp;vcp=1&amp;vis=1&amp;pid=2aaf74430&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（2024·江苏盐城·中考）金刚石、石墨和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都是由碳元素组成的单质，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它们的性质存在着明显差异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其原因是构成它们的原子(</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6_BD.119_1#4522798cb?vaa=1&amp;vcp=1&amp;vis=1&amp;pid=2aaf74430&amp;color=0,0,0&amp;vtp=1&amp;vaab=1&amp;bbb=1&amp;hb=1"/>
              <p:cNvSpPr>
                <a:spLocks noRot="1" noChangeAspect="1" noMove="1" noResize="1" noEditPoints="1" noAdjustHandles="1" noChangeArrowheads="1" noChangeShapeType="1" noTextEdit="1"/>
              </p:cNvSpPr>
              <p:nvPr/>
            </p:nvSpPr>
            <p:spPr>
              <a:xfrm>
                <a:off x="539496" y="1267240"/>
                <a:ext cx="11109960" cy="1201357"/>
              </a:xfrm>
              <a:prstGeom prst="rect">
                <a:avLst/>
              </a:prstGeom>
              <a:blipFill rotWithShape="1">
                <a:blip r:embed="rId3"/>
                <a:stretch>
                  <a:fillRect l="-3" t="-35" r="-2803" b="-5679"/>
                </a:stretch>
              </a:blipFill>
            </p:spPr>
            <p:txBody>
              <a:bodyPr/>
              <a:lstStyle/>
              <a:p>
                <a:r>
                  <a:rPr lang="zh-CN" altLang="en-US">
                    <a:noFill/>
                  </a:rPr>
                  <a:t> </a:t>
                </a:r>
              </a:p>
            </p:txBody>
          </p:sp>
        </mc:Fallback>
      </mc:AlternateContent>
      <p:sp>
        <p:nvSpPr>
          <p:cNvPr id="4" name="QC_6_AN.1_1#4522798cb.bracket?vaa=1&amp;vcp=1&amp;vis=1&amp;pid=2aaf74430&amp;color=0,0,0&amp;vpa=66&amp;vtp=1&amp;vaab=1"/>
          <p:cNvSpPr/>
          <p:nvPr/>
        </p:nvSpPr>
        <p:spPr>
          <a:xfrm>
            <a:off x="9350914" y="190160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5" name="QC_6_BD.119_2#4522798cb.choices?vaa=1&amp;vcp=1&amp;vis=1&amp;pid=2aaf74430&amp;color=0,0,0&amp;vtp=1&amp;vaab=1&amp;bbb=1"/>
          <p:cNvSpPr/>
          <p:nvPr/>
        </p:nvSpPr>
        <p:spPr>
          <a:xfrm>
            <a:off x="539496" y="2542839"/>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.种类不同</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B.大小不同</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C.质量不同</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.排列方式不同</a:t>
            </a:r>
            <a:endParaRPr lang="en-US" altLang="zh-CN" sz="2800" dirty="0"/>
          </a:p>
        </p:txBody>
      </p:sp>
      <p:sp>
        <p:nvSpPr>
          <p:cNvPr id="6" name="QC_6_BD.121_1#ff0deff42?vaa=1&amp;vcp=1&amp;vis=1&amp;pid=2aaf74430&amp;color=0,0,0&amp;vtp=1&amp;vaab=1&amp;bbb=1&amp;hb=1"/>
          <p:cNvSpPr/>
          <p:nvPr/>
        </p:nvSpPr>
        <p:spPr>
          <a:xfrm>
            <a:off x="539496" y="3172314"/>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（2024·湖南长沙·中考）物质的性质决定物质的用途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。在下列含碳物</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，常用于去除冰箱、</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汽车中的异味的是(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C_6_AN.122_1#ff0deff42.bracket?vaa=1&amp;vcp=1&amp;vis=1&amp;pid=2aaf74430&amp;color=0,0,0&amp;vpa=67&amp;vtp=1&amp;vaab=1"/>
          <p:cNvSpPr/>
          <p:nvPr/>
        </p:nvSpPr>
        <p:spPr>
          <a:xfrm>
            <a:off x="7572914" y="3806679"/>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mc:AlternateContent xmlns:mc="http://schemas.openxmlformats.org/markup-compatibility/2006" xmlns:a14="http://schemas.microsoft.com/office/drawing/2010/main">
        <mc:Choice Requires="a14">
          <p:sp>
            <p:nvSpPr>
              <p:cNvPr id="8" name="QC_6_BD.121_2#ff0deff42.choices?vaa=1&amp;vcp=1&amp;vis=1&amp;pid=2aaf74430&amp;color=0,0,0&amp;vtp=1&amp;vaab=1&amp;bbb=1"/>
              <p:cNvSpPr/>
              <p:nvPr/>
            </p:nvSpPr>
            <p:spPr>
              <a:xfrm>
                <a:off x="539496" y="4441489"/>
                <a:ext cx="11109960" cy="555244"/>
              </a:xfrm>
              <a:prstGeom prst="rect">
                <a:avLst/>
              </a:prstGeom>
              <a:noFill/>
            </p:spPr>
            <p:txBody>
              <a:bodyPr wrap="none" lIns="0" tIns="0" rIns="0" bIns="0" rtlCol="0" anchor="t"/>
              <a:lstStyle/>
              <a:p>
                <a:pPr latinLnBrk="1">
                  <a:lnSpc>
                    <a:spcPts val="50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.活性炭</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B.金刚石</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C.石墨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8" name="QC_6_BD.121_2#ff0deff42.choices?vaa=1&amp;vcp=1&amp;vis=1&amp;pid=2aaf74430&amp;color=0,0,0&amp;vtp=1&amp;vaab=1&amp;bbb=1"/>
              <p:cNvSpPr>
                <a:spLocks noRot="1" noChangeAspect="1" noMove="1" noResize="1" noEditPoints="1" noAdjustHandles="1" noChangeArrowheads="1" noChangeShapeType="1" noTextEdit="1"/>
              </p:cNvSpPr>
              <p:nvPr/>
            </p:nvSpPr>
            <p:spPr>
              <a:xfrm>
                <a:off x="539496" y="4441489"/>
                <a:ext cx="11109960" cy="555244"/>
              </a:xfrm>
              <a:prstGeom prst="rect">
                <a:avLst/>
              </a:prstGeom>
              <a:blipFill rotWithShape="1">
                <a:blip r:embed="rId4"/>
                <a:stretch>
                  <a:fillRect l="-3" t="-54" r="3" b="-1431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3_1#6a31ac8d3?vaa=1&amp;vcp=1&amp;vis=1&amp;pid=2aaf74430&amp;color=0,0,0&amp;vtp=1&amp;vaab=1&amp;bt=1&amp;bbb=1&amp;hb=1"/>
          <p:cNvSpPr/>
          <p:nvPr/>
        </p:nvSpPr>
        <p:spPr>
          <a:xfrm>
            <a:off x="539496" y="217474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（2024·黑龙江牡丹江·中考）下列“碳家族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”中相关物质的性质与用途</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对应关系正确的是(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24_1#6a31ac8d3.bracket?vaa=1&amp;vcp=1&amp;vis=1&amp;pid=2aaf74430&amp;color=0,0,0&amp;vpa=68&amp;vtp=1&amp;vaab=1"/>
          <p:cNvSpPr/>
          <p:nvPr/>
        </p:nvSpPr>
        <p:spPr>
          <a:xfrm>
            <a:off x="3661315" y="280911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6_BD.123_2#6a31ac8d3.choices?vaa=1&amp;vcp=1&amp;vis=1&amp;pid=2aaf74430&amp;color=0,0,0&amp;vtp=1&amp;vaab=1&amp;bbb=1"/>
          <p:cNvSpPr/>
          <p:nvPr/>
        </p:nvSpPr>
        <p:spPr>
          <a:xfrm>
            <a:off x="539496" y="3457765"/>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A.石墨作电车的电刷</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——质软</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.金刚石切割玻璃——硬度大</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.干冰作制冷剂</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——升华放热</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.一氧化碳冶炼金属——可燃性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5_1#7380adef1?vaa=1&amp;vcp=1&amp;vis=1&amp;pid=2aaf74430&amp;color=0,0,0&amp;vtp=1&amp;vaab=1&amp;bt=1&amp;bbb=1&amp;hb=1"/>
          <p:cNvSpPr/>
          <p:nvPr/>
        </p:nvSpPr>
        <p:spPr>
          <a:xfrm>
            <a:off x="539496" y="1204468"/>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英国研究人员发明了世界上最黑的物质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“超级黑”。“超级黑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”是用直径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为头发的万分之一的碳纳米管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（碳单质）制造的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，其传导热的效率为铜</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7倍，坚固程度为钢的10倍。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26_1#7380adef1.bracket?vaa=1&amp;vcp=1&amp;vis=1&amp;pid=2aaf74430&amp;color=0,0,0&amp;vpa=69&amp;vtp=1&amp;vaab=1"/>
          <p:cNvSpPr/>
          <p:nvPr/>
        </p:nvSpPr>
        <p:spPr>
          <a:xfrm>
            <a:off x="8817514" y="2486533"/>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mc:AlternateContent xmlns:mc="http://schemas.openxmlformats.org/markup-compatibility/2006" xmlns:a14="http://schemas.microsoft.com/office/drawing/2010/main">
        <mc:Choice Requires="a14">
          <p:sp>
            <p:nvSpPr>
              <p:cNvPr id="4" name="QC_6_BD.125_2#7380adef1.choices?vaa=1&amp;vcp=1&amp;vis=1&amp;pid=2aaf74430&amp;color=0,0,0&amp;vtp=1&amp;vaab=1&amp;bbb=1"/>
              <p:cNvSpPr/>
              <p:nvPr/>
            </p:nvSpPr>
            <p:spPr>
              <a:xfrm>
                <a:off x="539496" y="312820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A.“超级黑”是一种新型单质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.“超级黑”中碳元素的化合价为0</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.在一定条件下“超级黑”能还原氧化铜</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.“超级黑”、金刚石、石墨、</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都是由碳原子构成的</a:t>
                </a:r>
                <a:endParaRPr lang="en-US" altLang="zh-CN" sz="2800" dirty="0"/>
              </a:p>
            </p:txBody>
          </p:sp>
        </mc:Choice>
        <mc:Fallback xmlns="">
          <p:sp>
            <p:nvSpPr>
              <p:cNvPr id="4" name="QC_6_BD.125_2#7380adef1.choices?vaa=1&amp;vcp=1&amp;vis=1&amp;pid=2aaf74430&amp;color=0,0,0&amp;vtp=1&amp;vaab=1&amp;bbb=1"/>
              <p:cNvSpPr>
                <a:spLocks noRot="1" noChangeAspect="1" noMove="1" noResize="1" noEditPoints="1" noAdjustHandles="1" noChangeArrowheads="1" noChangeShapeType="1" noTextEdit="1"/>
              </p:cNvSpPr>
              <p:nvPr/>
            </p:nvSpPr>
            <p:spPr>
              <a:xfrm>
                <a:off x="539496" y="3128200"/>
                <a:ext cx="11109960" cy="2496757"/>
              </a:xfrm>
              <a:prstGeom prst="rect">
                <a:avLst/>
              </a:prstGeom>
              <a:blipFill rotWithShape="1">
                <a:blip r:embed="rId3"/>
                <a:stretch>
                  <a:fillRect l="-3" t="-8" r="3" b="-274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7_1#39aaf8482?vaa=1&amp;vcp=1&amp;vis=1&amp;pid=2aaf74430&amp;color=0,0,0&amp;vtp=1&amp;vaab=1&amp;bt=1&amp;bbb=1"/>
          <p:cNvSpPr/>
          <p:nvPr/>
        </p:nvSpPr>
        <p:spPr>
          <a:xfrm>
            <a:off x="539496" y="184353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（2024·宁夏·中考）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下列关于碳和碳的氧化物说法正确的是(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28_1#39aaf8482.bracket?vaa=1&amp;vcp=1&amp;vis=1&amp;pid=2aaf74430&amp;color=0,0,0&amp;vpa=70&amp;vtp=1&amp;vaab=1"/>
          <p:cNvSpPr/>
          <p:nvPr/>
        </p:nvSpPr>
        <p:spPr>
          <a:xfrm>
            <a:off x="10211339" y="183019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6_BD.127_2#39aaf8482.choices?vaa=1&amp;vcp=1&amp;vis=1&amp;pid=2aaf74430&amp;color=0,0,0&amp;vtp=1&amp;vaab=1&amp;bbb=1"/>
          <p:cNvSpPr/>
          <p:nvPr/>
        </p:nvSpPr>
        <p:spPr>
          <a:xfrm>
            <a:off x="539496" y="247580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A.干冰升华是化学变化</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.活性炭净化水的过程中发生的是物理变化</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.一氧化碳和二氧化碳组成元素相同，所以化学性质相同</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.石墨和金刚石都是由碳元素组成的单质，所以物理性质相同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9_1#a1398f428?sp=1&amp;vaa=1&amp;vcp=1&amp;vis=1&amp;pid=2aaf74430&amp;color=0,0,0&amp;vtp=1&amp;vaab=1&amp;bt=1&amp;bbb=1&amp;hb=1"/>
          <p:cNvSpPr/>
          <p:nvPr/>
        </p:nvSpPr>
        <p:spPr>
          <a:xfrm>
            <a:off x="539496" y="1185386"/>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图1表示自然界中存在的三大循环（水循环、氧循环、碳循环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据图示判断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下列说法中错误的是(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C_6_BD.129_2#a1398f428?iti=22&amp;vaa=1&amp;vcp=1&amp;vis=1&amp;pid=2aaf7443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56432" y="2522315"/>
            <a:ext cx="5285232" cy="24505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29_3#a1398f428?iti=22&amp;vaa=1&amp;vcp=1&amp;vis=1&amp;pid=2aaf74430&amp;color=0,0,0&amp;vtp=1&amp;vaab=1&amp;bbb=1"/>
          <p:cNvSpPr/>
          <p:nvPr/>
        </p:nvSpPr>
        <p:spPr>
          <a:xfrm>
            <a:off x="5791867" y="5099907"/>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p:spTree>
  </p:cSld>
  <p:clrMapOvr>
    <a:masterClrMapping/>
  </p:clrMapOvr>
  <p:transition>
    <p:split dir="in"/>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31_1#a1398f428.choices?vaa=1&amp;vcp=1&amp;vis=1&amp;pid=2aaf74430&amp;color=0,0,0&amp;vtp=1&amp;vaab=1&amp;bt=1&amp;bbb=1"/>
              <p:cNvSpPr/>
              <p:nvPr/>
            </p:nvSpPr>
            <p:spPr>
              <a:xfrm>
                <a:off x="539496" y="554400"/>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A.“水循环”主要是由水分子的运动引起的</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.每个人都在参与三大循环</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.碳、氧循环有利于维持大气中</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的相对稳定</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.自然界中消耗</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的主要途径是绿色植物的光合作用</a:t>
                </a:r>
                <a:endParaRPr lang="en-US" altLang="zh-CN" sz="2800" dirty="0"/>
              </a:p>
            </p:txBody>
          </p:sp>
        </mc:Choice>
        <mc:Fallback xmlns="">
          <p:sp>
            <p:nvSpPr>
              <p:cNvPr id="2" name="QC_6_BD.131_1#a1398f428.choices?vaa=1&amp;vcp=1&amp;vis=1&amp;pid=2aaf74430&amp;color=0,0,0&amp;vtp=1&amp;vaab=1&amp;bt=1&amp;bbb=1"/>
              <p:cNvSpPr>
                <a:spLocks noRot="1" noChangeAspect="1" noMove="1" noResize="1" noEditPoints="1" noAdjustHandles="1" noChangeArrowheads="1" noChangeShapeType="1" noTextEdit="1"/>
              </p:cNvSpPr>
              <p:nvPr/>
            </p:nvSpPr>
            <p:spPr>
              <a:xfrm>
                <a:off x="539496" y="554400"/>
                <a:ext cx="11109960" cy="2496757"/>
              </a:xfrm>
              <a:prstGeom prst="rect">
                <a:avLst/>
              </a:prstGeom>
              <a:blipFill rotWithShape="1">
                <a:blip r:embed="rId3"/>
                <a:stretch>
                  <a:fillRect l="-3" t="-2" r="3" b="-2747"/>
                </a:stretch>
              </a:blipFill>
            </p:spPr>
            <p:txBody>
              <a:bodyPr/>
              <a:lstStyle/>
              <a:p>
                <a:r>
                  <a:rPr lang="zh-CN" altLang="en-US">
                    <a:noFill/>
                  </a:rPr>
                  <a:t> </a:t>
                </a:r>
              </a:p>
            </p:txBody>
          </p:sp>
        </mc:Fallback>
      </mc:AlternateContent>
      <p:pic>
        <p:nvPicPr>
          <p:cNvPr id="3" name="QC_6_BD.131_2#a1398f428?iti=23&amp;vaa=1&amp;vcp=1&amp;vis=1&amp;pid=2aaf74430&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516861" y="3179744"/>
            <a:ext cx="5146087" cy="23855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31_3#a1398f428?iti=23&amp;vaa=1&amp;vcp=1&amp;vis=1&amp;pid=2aaf74430&amp;color=0,0,0&amp;vtp=1&amp;vaab=1&amp;bbb=1"/>
          <p:cNvSpPr/>
          <p:nvPr/>
        </p:nvSpPr>
        <p:spPr>
          <a:xfrm>
            <a:off x="5782723" y="5692248"/>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p:sp>
        <p:nvSpPr>
          <p:cNvPr id="5" name="QC_6_AN.130_1#a1398f428.bracket?vaa=1&amp;vcp=1&amp;vis=1&amp;pid=2aaf74430&amp;color=0,0,0&amp;vpa=71&amp;vtp=1&amp;vaab=1&amp;answeroption=D"/>
          <p:cNvSpPr txBox="1"/>
          <p:nvPr/>
        </p:nvSpPr>
        <p:spPr>
          <a:xfrm>
            <a:off x="412496" y="2482197"/>
            <a:ext cx="564257" cy="677108"/>
          </a:xfrm>
          <a:prstGeom prst="rect">
            <a:avLst/>
          </a:prstGeom>
          <a:noFill/>
        </p:spPr>
        <p:txBody>
          <a:bodyPr vert="horz" wrap="none" lIns="0" tIns="0" rIns="0" bIns="0" rtlCol="0">
            <a:spAutoFit/>
          </a:bodyPr>
          <a:lstStyle/>
          <a:p>
            <a:r>
              <a:rPr lang="zh-CN" altLang="en-US" sz="4400" b="1">
                <a:solidFill>
                  <a:srgbClr val="FF0000"/>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a29690c54?vcp=1&amp;pid=c8eba5900&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提分练</a:t>
            </a:r>
            <a:endParaRPr lang="en-US" altLang="zh-CN" sz="3200" dirty="0"/>
          </a:p>
        </p:txBody>
      </p:sp>
      <mc:AlternateContent xmlns:mc="http://schemas.openxmlformats.org/markup-compatibility/2006" xmlns:a14="http://schemas.microsoft.com/office/drawing/2010/main">
        <mc:Choice Requires="a14">
          <p:sp>
            <p:nvSpPr>
              <p:cNvPr id="3" name="QC_6_BD.132_1#0abed74ad?vaa=1&amp;vcp=1&amp;vis=1&amp;pid=a29690c54&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（2024·江苏扬州·中考）我国科学家已经在实验室实现由</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到淀粉</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化学式为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𝑛</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的人工合成。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6_BD.132_1#0abed74ad?vaa=1&amp;vcp=1&amp;vis=1&amp;pid=a29690c54&amp;color=0,0,0&amp;vtp=1&amp;vaab=1&amp;bbb=1&amp;hb=1"/>
              <p:cNvSpPr>
                <a:spLocks noRot="1" noChangeAspect="1" noMove="1" noResize="1" noEditPoints="1" noAdjustHandles="1" noChangeArrowheads="1" noChangeShapeType="1" noTextEdit="1"/>
              </p:cNvSpPr>
              <p:nvPr/>
            </p:nvSpPr>
            <p:spPr>
              <a:xfrm>
                <a:off x="539496" y="1267240"/>
                <a:ext cx="11109960" cy="1201357"/>
              </a:xfrm>
              <a:prstGeom prst="rect">
                <a:avLst/>
              </a:prstGeom>
              <a:blipFill rotWithShape="1">
                <a:blip r:embed="rId3"/>
                <a:stretch>
                  <a:fillRect l="-3" t="-35" r="3" b="-5679"/>
                </a:stretch>
              </a:blipFill>
            </p:spPr>
            <p:txBody>
              <a:bodyPr/>
              <a:lstStyle/>
              <a:p>
                <a:r>
                  <a:rPr lang="zh-CN" altLang="en-US">
                    <a:noFill/>
                  </a:rPr>
                  <a:t> </a:t>
                </a:r>
              </a:p>
            </p:txBody>
          </p:sp>
        </mc:Fallback>
      </mc:AlternateContent>
      <p:sp>
        <p:nvSpPr>
          <p:cNvPr id="4" name="QC_6_AN.133_1#0abed74ad.bracket?vaa=1&amp;vcp=1&amp;vis=1&amp;pid=a29690c54&amp;color=0,0,0&amp;vpa=72&amp;vtp=1&amp;vaab=1"/>
          <p:cNvSpPr/>
          <p:nvPr/>
        </p:nvSpPr>
        <p:spPr>
          <a:xfrm>
            <a:off x="9494996" y="190160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mc:AlternateContent xmlns:mc="http://schemas.openxmlformats.org/markup-compatibility/2006" xmlns:a14="http://schemas.microsoft.com/office/drawing/2010/main">
        <mc:Choice Requires="a14">
          <p:sp>
            <p:nvSpPr>
              <p:cNvPr id="5" name="QC_6_BD.132_2#0abed74ad.choices?vaa=1&amp;vcp=1&amp;vis=1&amp;pid=a29690c54&amp;color=0,0,0&amp;vtp=1&amp;vaab=1&amp;bbb=1"/>
              <p:cNvSpPr/>
              <p:nvPr/>
            </p:nvSpPr>
            <p:spPr>
              <a:xfrm>
                <a:off x="539496" y="247756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和葡萄糖都属于有机化合物</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.光合作用将化学能转化为光能</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.仅用</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为原料可以人工合成淀粉</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.人工合成淀粉的研究有助于实现碳中和</a:t>
                </a:r>
                <a:endParaRPr lang="en-US" altLang="zh-CN" sz="2800" dirty="0"/>
              </a:p>
            </p:txBody>
          </p:sp>
        </mc:Choice>
        <mc:Fallback xmlns="">
          <p:sp>
            <p:nvSpPr>
              <p:cNvPr id="5" name="QC_6_BD.132_2#0abed74ad.choices?vaa=1&amp;vcp=1&amp;vis=1&amp;pid=a29690c54&amp;color=0,0,0&amp;vtp=1&amp;vaab=1&amp;bbb=1"/>
              <p:cNvSpPr>
                <a:spLocks noRot="1" noChangeAspect="1" noMove="1" noResize="1" noEditPoints="1" noAdjustHandles="1" noChangeArrowheads="1" noChangeShapeType="1" noTextEdit="1"/>
              </p:cNvSpPr>
              <p:nvPr/>
            </p:nvSpPr>
            <p:spPr>
              <a:xfrm>
                <a:off x="539496" y="2477561"/>
                <a:ext cx="11109960" cy="2496757"/>
              </a:xfrm>
              <a:prstGeom prst="rect">
                <a:avLst/>
              </a:prstGeom>
              <a:blipFill rotWithShape="1">
                <a:blip r:embed="rId4"/>
                <a:stretch>
                  <a:fillRect l="-3" t="-17" r="3" b="-273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81feddd09.fixed?vcp=1&amp;pid=3876406cb&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第6讲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碳和碳的氧化物</a:t>
            </a:r>
            <a:endParaRPr lang="en-US" altLang="zh-CN" sz="4000" dirty="0"/>
          </a:p>
        </p:txBody>
      </p:sp>
      <p:sp>
        <p:nvSpPr>
          <p:cNvPr id="3" name="C_4_BD#81feddd09.fixed?vcp=1&amp;pid=3876406cb&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考点梳理</a:t>
            </a:r>
            <a:endParaRPr lang="en-US" altLang="zh-CN" sz="4000" dirty="0"/>
          </a:p>
        </p:txBody>
      </p:sp>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34_1#15f40d675?sp=1&amp;vaa=1&amp;vcp=1&amp;vis=1&amp;pid=a29690c54&amp;color=0,0,0&amp;vtp=1&amp;vaab=1&amp;bt=1&amp;bbb=1&amp;hb=1"/>
          <p:cNvSpPr/>
          <p:nvPr/>
        </p:nvSpPr>
        <p:spPr>
          <a:xfrm>
            <a:off x="539496" y="85239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（2024·广东深圳·中考）小澈在实验室制取二氧化碳</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，相关实验装置</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2所示。</a:t>
            </a:r>
            <a:endParaRPr lang="en-US" altLang="zh-CN" sz="2800" dirty="0">
              <a:solidFill>
                <a:srgbClr val="000000"/>
              </a:solidFill>
            </a:endParaRPr>
          </a:p>
        </p:txBody>
      </p:sp>
      <p:pic>
        <p:nvPicPr>
          <p:cNvPr id="3" name="QO_6_BD.134_2#15f40d675?iti=24&amp;vaa=1&amp;vcp=1&amp;vis=1&amp;pid=a29690c5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54680" y="2189321"/>
            <a:ext cx="5888736" cy="19019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34_3#15f40d675?iti=24&amp;vaa=1&amp;vcp=1&amp;vis=1&amp;pid=a29690c54&amp;color=0,0,0&amp;vtp=1&amp;vaab=1&amp;bbb=1"/>
          <p:cNvSpPr/>
          <p:nvPr/>
        </p:nvSpPr>
        <p:spPr>
          <a:xfrm>
            <a:off x="5791867" y="4218273"/>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5" name="QB_7_BD.135_1#4b0f80645?vaa=1&amp;vcp=1&amp;vis=1&amp;pid=15f40d675&amp;color=0,0,0&amp;vtp=1&amp;vaab=1&amp;bbb=1&amp;hb=1"/>
              <p:cNvSpPr/>
              <p:nvPr/>
            </p:nvSpPr>
            <p:spPr>
              <a:xfrm>
                <a:off x="539496" y="4792821"/>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（1）实验室制取</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的化学方程式为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5" name="QB_7_BD.135_1#4b0f80645?vaa=1&amp;vcp=1&amp;vis=1&amp;pid=15f40d675&amp;color=0,0,0&amp;vtp=1&amp;vaab=1&amp;bbb=1&amp;hb=1"/>
              <p:cNvSpPr>
                <a:spLocks noRot="1" noChangeAspect="1" noMove="1" noResize="1" noEditPoints="1" noAdjustHandles="1" noChangeArrowheads="1" noChangeShapeType="1" noTextEdit="1"/>
              </p:cNvSpPr>
              <p:nvPr/>
            </p:nvSpPr>
            <p:spPr>
              <a:xfrm>
                <a:off x="539496" y="4792821"/>
                <a:ext cx="11109960" cy="1201357"/>
              </a:xfrm>
              <a:prstGeom prst="rect">
                <a:avLst/>
              </a:prstGeom>
              <a:blipFill rotWithShape="1">
                <a:blip r:embed="rId4"/>
                <a:stretch>
                  <a:fillRect l="-3" t="-40" r="-1334" b="-567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N.136_1#4b0f80645.blank?vaa=1&amp;vcp=1&amp;vis=1&amp;pid=15f40d675&amp;color=0,0,0&amp;vpa=73&amp;vtp=1&amp;vaab=1&amp;bbb=1&amp;hb=1"/>
              <p:cNvSpPr/>
              <p:nvPr/>
            </p:nvSpPr>
            <p:spPr>
              <a:xfrm>
                <a:off x="539496" y="4754721"/>
                <a:ext cx="11109960" cy="1145794"/>
              </a:xfrm>
              <a:prstGeom prst="rect">
                <a:avLst/>
              </a:prstGeom>
              <a:noFill/>
            </p:spPr>
            <p:txBody>
              <a:bodyPr wrap="square" lIns="0" tIns="0" rIns="0" bIns="0" rtlCol="0" anchor="t"/>
              <a:lstStyle/>
              <a:p>
                <a:pPr latinLnBrk="1">
                  <a:lnSpc>
                    <a:spcPts val="4835"/>
                  </a:lnSpc>
                </a:pPr>
                <a:r>
                  <a:rPr lang="en-US" altLang="zh-CN" sz="28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CaCl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7_AN.136_1#4b0f80645.blank?vaa=1&amp;vcp=1&amp;vis=1&amp;pid=15f40d675&amp;color=0,0,0&amp;vpa=73&amp;vtp=1&amp;vaab=1&amp;bbb=1&amp;hb=1"/>
              <p:cNvSpPr>
                <a:spLocks noRot="1" noChangeAspect="1" noMove="1" noResize="1" noEditPoints="1" noAdjustHandles="1" noChangeArrowheads="1" noChangeShapeType="1" noTextEdit="1"/>
              </p:cNvSpPr>
              <p:nvPr/>
            </p:nvSpPr>
            <p:spPr>
              <a:xfrm>
                <a:off x="539496" y="4754721"/>
                <a:ext cx="11109960" cy="1145794"/>
              </a:xfrm>
              <a:prstGeom prst="rect">
                <a:avLst/>
              </a:prstGeom>
              <a:blipFill rotWithShape="1">
                <a:blip r:embed="rId5"/>
                <a:stretch>
                  <a:fillRect l="-3" t="-42" r="3" b="-714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37_1#e4b4d6005?vaa=1&amp;vcp=1&amp;vis=1&amp;pid=15f40d675&amp;color=0,0,0&amp;vtp=1&amp;vaab=1&amp;bt=1&amp;bbb=1"/>
          <p:cNvSpPr/>
          <p:nvPr/>
        </p:nvSpPr>
        <p:spPr>
          <a:xfrm>
            <a:off x="539496" y="135340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）制取二氧化碳的发生和收集装置为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7_AN.1_1#e4b4d6005.blank?vaa=1&amp;vcp=1&amp;vis=1&amp;pid=15f40d675&amp;color=0,0,0&amp;vpa=74&amp;vtp=1&amp;vaab=1&amp;bbb=1"/>
              <p:cNvSpPr/>
              <p:nvPr/>
            </p:nvSpPr>
            <p:spPr>
              <a:xfrm>
                <a:off x="6824407" y="1429416"/>
                <a:ext cx="598488"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BC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1_1#e4b4d6005.blank?vaa=1&amp;vcp=1&amp;vis=1&amp;pid=15f40d675&amp;color=0,0,0&amp;vpa=74&amp;vtp=1&amp;vaab=1&amp;bbb=1"/>
              <p:cNvSpPr>
                <a:spLocks noRot="1" noChangeAspect="1" noMove="1" noResize="1" noEditPoints="1" noAdjustHandles="1" noChangeArrowheads="1" noChangeShapeType="1" noTextEdit="1"/>
              </p:cNvSpPr>
              <p:nvPr/>
            </p:nvSpPr>
            <p:spPr>
              <a:xfrm>
                <a:off x="6824407" y="1429416"/>
                <a:ext cx="598488" cy="402844"/>
              </a:xfrm>
              <a:prstGeom prst="rect">
                <a:avLst/>
              </a:prstGeom>
              <a:blipFill rotWithShape="1">
                <a:blip r:embed="rId3"/>
                <a:stretch>
                  <a:fillRect l="-10" t="-8" r="63" b="-7180"/>
                </a:stretch>
              </a:blipFill>
            </p:spPr>
            <p:txBody>
              <a:bodyPr/>
              <a:lstStyle/>
              <a:p>
                <a:r>
                  <a:rPr lang="zh-CN" altLang="en-US">
                    <a:noFill/>
                  </a:rPr>
                  <a:t> </a:t>
                </a:r>
              </a:p>
            </p:txBody>
          </p:sp>
        </mc:Fallback>
      </mc:AlternateContent>
      <p:pic>
        <p:nvPicPr>
          <p:cNvPr id="4" name="QO_6_BD.137_2#e4b4d6005?iti=25&amp;vaa=1&amp;vcp=1&amp;vis=1&amp;pid=15f40d67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807208" y="2039588"/>
            <a:ext cx="6574536" cy="21214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137_3#e4b4d6005?iti=25&amp;vaa=1&amp;vcp=1&amp;vis=1&amp;pid=15f40d675&amp;color=0,0,0&amp;vtp=1&amp;vaab=1&amp;bbb=1"/>
          <p:cNvSpPr/>
          <p:nvPr/>
        </p:nvSpPr>
        <p:spPr>
          <a:xfrm>
            <a:off x="5787295" y="4287996"/>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6" name="QB_7_BD.139_1#412b5ed0e?vaa=1&amp;vcp=1&amp;vis=1&amp;pid=15f40d675&amp;color=0,0,0&amp;vtp=1&amp;vaab=1&amp;bbb=1"/>
              <p:cNvSpPr/>
              <p:nvPr/>
            </p:nvSpPr>
            <p:spPr>
              <a:xfrm>
                <a:off x="539496" y="492426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（3）干燥</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时，应将气体从</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端导管口通入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6" name="QB_7_BD.139_1#412b5ed0e?vaa=1&amp;vcp=1&amp;vis=1&amp;pid=15f40d675&amp;color=0,0,0&amp;vtp=1&amp;vaab=1&amp;bbb=1"/>
              <p:cNvSpPr>
                <a:spLocks noRot="1" noChangeAspect="1" noMove="1" noResize="1" noEditPoints="1" noAdjustHandles="1" noChangeArrowheads="1" noChangeShapeType="1" noTextEdit="1"/>
              </p:cNvSpPr>
              <p:nvPr/>
            </p:nvSpPr>
            <p:spPr>
              <a:xfrm>
                <a:off x="539496" y="4924266"/>
                <a:ext cx="11109960" cy="553657"/>
              </a:xfrm>
              <a:prstGeom prst="rect">
                <a:avLst/>
              </a:prstGeom>
              <a:blipFill rotWithShape="1">
                <a:blip r:embed="rId5"/>
                <a:stretch>
                  <a:fillRect l="-3" t="-86" r="3" b="-1231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7_AN.140_1#412b5ed0e.blank?vaa=1&amp;vcp=1&amp;vis=1&amp;pid=15f40d675&amp;color=0,0,0&amp;vpa=75&amp;vtp=1&amp;vaab=1&amp;bbb=1"/>
              <p:cNvSpPr/>
              <p:nvPr/>
            </p:nvSpPr>
            <p:spPr>
              <a:xfrm>
                <a:off x="6153340" y="5002815"/>
                <a:ext cx="354013"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7_AN.140_1#412b5ed0e.blank?vaa=1&amp;vcp=1&amp;vis=1&amp;pid=15f40d675&amp;color=0,0,0&amp;vpa=75&amp;vtp=1&amp;vaab=1&amp;bbb=1"/>
              <p:cNvSpPr>
                <a:spLocks noRot="1" noChangeAspect="1" noMove="1" noResize="1" noEditPoints="1" noAdjustHandles="1" noChangeArrowheads="1" noChangeShapeType="1" noTextEdit="1"/>
              </p:cNvSpPr>
              <p:nvPr/>
            </p:nvSpPr>
            <p:spPr>
              <a:xfrm>
                <a:off x="6153340" y="5002815"/>
                <a:ext cx="354013" cy="402844"/>
              </a:xfrm>
              <a:prstGeom prst="rect">
                <a:avLst/>
              </a:prstGeom>
              <a:blipFill rotWithShape="1">
                <a:blip r:embed="rId6"/>
                <a:stretch>
                  <a:fillRect l="-54" t="-71" r="143" b="-711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141_1#b2c74ac98?iti=26&amp;htil=3&amp;vaa=1&amp;vcp=1&amp;vis=1&amp;pid=15f40d675&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29324" y="1278731"/>
            <a:ext cx="3044952" cy="23225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7_BD.141_2#b2c74ac98?iti=26&amp;htil=3&amp;vaa=1&amp;vcp=1&amp;vis=1&amp;pid=15f40d675&amp;color=0,0,0&amp;vtp=1&amp;vaab=1&amp;bbb=1"/>
          <p:cNvSpPr/>
          <p:nvPr/>
        </p:nvSpPr>
        <p:spPr>
          <a:xfrm>
            <a:off x="9744619" y="3709257"/>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solidFill>
                <a:srgbClr val="000000"/>
              </a:solidFill>
            </a:endParaRPr>
          </a:p>
        </p:txBody>
      </p:sp>
      <p:sp>
        <p:nvSpPr>
          <p:cNvPr id="4" name="QO_7_BD.141_3#b2c74ac98?htil=3&amp;sp=1&amp;vaa=1&amp;vcp=1&amp;vis=1&amp;pid=15f40d675&amp;color=0,0,0&amp;vtp=1&amp;vaab=1&amp;bt=1&amp;bbb=1&amp;hs=1"/>
          <p:cNvSpPr/>
          <p:nvPr/>
        </p:nvSpPr>
        <p:spPr>
          <a:xfrm>
            <a:off x="539496" y="1260443"/>
            <a:ext cx="7927848"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（4）制作生态箱模拟海洋生态系统。</a:t>
            </a:r>
            <a:endParaRPr lang="en-US" altLang="zh-CN" sz="2800" dirty="0">
              <a:solidFill>
                <a:srgbClr val="000000"/>
              </a:solidFill>
            </a:endParaRPr>
          </a:p>
        </p:txBody>
      </p:sp>
      <p:sp>
        <p:nvSpPr>
          <p:cNvPr id="5" name="QB_8_BD.142_1#9edcd2381?htil=3&amp;vaa=1&amp;vcp=1&amp;vis=1&amp;pid=b2c74ac98&amp;color=0,0,0&amp;vtp=1&amp;vaab=1&amp;bbb=1&amp;hb=1&amp;hs=1"/>
          <p:cNvSpPr/>
          <p:nvPr/>
        </p:nvSpPr>
        <p:spPr>
          <a:xfrm>
            <a:off x="539496" y="1888140"/>
            <a:ext cx="7927848" cy="1201357"/>
          </a:xfrm>
          <a:prstGeom prst="rect">
            <a:avLst/>
          </a:prstGeom>
          <a:noFill/>
        </p:spPr>
        <p:txBody>
          <a:bodyPr wrap="none" lIns="0" tIns="0" rIns="0" bIns="0" rtlCol="0" anchor="t"/>
          <a:lstStyle/>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①绿色植物在生态箱中通过呼吸作用和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参与碳循环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6" name="QB_8_AN.1_1#9edcd2381.blank?vaa=1&amp;vcp=1&amp;vis=1&amp;pid=b2c74ac98&amp;color=0,0,0&amp;vpa=76&amp;vtp=1&amp;vaab=1&amp;bbb=1"/>
          <p:cNvSpPr/>
          <p:nvPr/>
        </p:nvSpPr>
        <p:spPr>
          <a:xfrm>
            <a:off x="6595014" y="185766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光合</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7" name="QB_8_BD.144_1#e19c59368?htil=3&amp;vaa=1&amp;vcp=1&amp;vis=1&amp;pid=b2c74ac98&amp;color=0,0,0&amp;vtp=1&amp;vaab=1&amp;bbb=1&amp;hb=1&amp;hs=1"/>
              <p:cNvSpPr/>
              <p:nvPr/>
            </p:nvSpPr>
            <p:spPr>
              <a:xfrm>
                <a:off x="539496" y="3092037"/>
                <a:ext cx="7927848"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②小澈向生态箱中通入</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，一段时间后烧杯中出</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现的现象为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7" name="QB_8_BD.144_1#e19c59368?htil=3&amp;vaa=1&amp;vcp=1&amp;vis=1&amp;pid=b2c74ac98&amp;color=0,0,0&amp;vtp=1&amp;vaab=1&amp;bbb=1&amp;hb=1&amp;hs=1"/>
              <p:cNvSpPr>
                <a:spLocks noRot="1" noChangeAspect="1" noMove="1" noResize="1" noEditPoints="1" noAdjustHandles="1" noChangeArrowheads="1" noChangeShapeType="1" noTextEdit="1"/>
              </p:cNvSpPr>
              <p:nvPr/>
            </p:nvSpPr>
            <p:spPr>
              <a:xfrm>
                <a:off x="539496" y="3092037"/>
                <a:ext cx="7927848" cy="1201357"/>
              </a:xfrm>
              <a:prstGeom prst="rect">
                <a:avLst/>
              </a:prstGeom>
              <a:blipFill rotWithShape="1">
                <a:blip r:embed="rId4"/>
                <a:stretch>
                  <a:fillRect l="-5" t="-18" r="3" b="-5695"/>
                </a:stretch>
              </a:blipFill>
            </p:spPr>
            <p:txBody>
              <a:bodyPr/>
              <a:lstStyle/>
              <a:p>
                <a:r>
                  <a:rPr lang="zh-CN" altLang="en-US">
                    <a:noFill/>
                  </a:rPr>
                  <a:t> </a:t>
                </a:r>
              </a:p>
            </p:txBody>
          </p:sp>
        </mc:Fallback>
      </mc:AlternateContent>
      <p:sp>
        <p:nvSpPr>
          <p:cNvPr id="8" name="QB_8_AN.2_1#e19c59368.blank?vaa=1&amp;vcp=1&amp;vis=1&amp;pid=b2c74ac98&amp;color=0,0,0&amp;vpa=77&amp;vtp=1&amp;vaab=1&amp;bbb=1"/>
          <p:cNvSpPr/>
          <p:nvPr/>
        </p:nvSpPr>
        <p:spPr>
          <a:xfrm>
            <a:off x="2327814" y="3688302"/>
            <a:ext cx="3103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澄清石灰水变浑浊</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9" name="QB_8_BD.146_1#adff6c966?htil=3&amp;vaa=1&amp;vcp=1&amp;vis=1&amp;pid=b2c74ac98&amp;color=0,0,0&amp;vtp=1&amp;vaab=1&amp;bbb=1&amp;hs=1"/>
              <p:cNvSpPr/>
              <p:nvPr/>
            </p:nvSpPr>
            <p:spPr>
              <a:xfrm>
                <a:off x="539496" y="437080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③测得生态箱内液体的</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9" name="QB_8_BD.146_1#adff6c966?htil=3&amp;vaa=1&amp;vcp=1&amp;vis=1&amp;pid=b2c74ac98&amp;color=0,0,0&amp;vtp=1&amp;vaab=1&amp;bbb=1&amp;hs=1"/>
              <p:cNvSpPr>
                <a:spLocks noRot="1" noChangeAspect="1" noMove="1" noResize="1" noEditPoints="1" noAdjustHandles="1" noChangeArrowheads="1" noChangeShapeType="1" noTextEdit="1"/>
              </p:cNvSpPr>
              <p:nvPr/>
            </p:nvSpPr>
            <p:spPr>
              <a:xfrm>
                <a:off x="539496" y="4370800"/>
                <a:ext cx="11109960" cy="553657"/>
              </a:xfrm>
              <a:prstGeom prst="rect">
                <a:avLst/>
              </a:prstGeom>
              <a:blipFill rotWithShape="1">
                <a:blip r:embed="rId5"/>
                <a:stretch>
                  <a:fillRect l="-3" t="-17" r="3" b="-123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8_AN.3_1#adff6c966.blank?vaa=1&amp;vcp=1&amp;vis=1&amp;pid=b2c74ac98&amp;color=0,0,0&amp;vpa=78&amp;vtp=1&amp;vaab=1&amp;bbb=1"/>
              <p:cNvSpPr/>
              <p:nvPr/>
            </p:nvSpPr>
            <p:spPr>
              <a:xfrm>
                <a:off x="6656928" y="4433665"/>
                <a:ext cx="3700907" cy="410782"/>
              </a:xfrm>
              <a:prstGeom prst="rect">
                <a:avLst/>
              </a:prstGeom>
              <a:noFill/>
            </p:spPr>
            <p:txBody>
              <a:bodyPr wrap="none" lIns="0" tIns="0" rIns="0" bIns="0" rtlCol="0" anchor="t"/>
              <a:lstStyle/>
              <a:p>
                <a:pPr algn="ctr" latinLnBrk="1">
                  <a:lnSpc>
                    <a:spcPts val="3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与水反应生成碳酸</a:t>
                </a:r>
                <a:endParaRPr lang="en-US" altLang="zh-CN" sz="100" dirty="0">
                  <a:solidFill>
                    <a:srgbClr val="FF0000"/>
                  </a:solidFill>
                </a:endParaRPr>
              </a:p>
            </p:txBody>
          </p:sp>
        </mc:Choice>
        <mc:Fallback xmlns="">
          <p:sp>
            <p:nvSpPr>
              <p:cNvPr id="10" name="QB_8_AN.3_1#adff6c966.blank?vaa=1&amp;vcp=1&amp;vis=1&amp;pid=b2c74ac98&amp;color=0,0,0&amp;vpa=78&amp;vtp=1&amp;vaab=1&amp;bbb=1"/>
              <p:cNvSpPr>
                <a:spLocks noRot="1" noChangeAspect="1" noMove="1" noResize="1" noEditPoints="1" noAdjustHandles="1" noChangeArrowheads="1" noChangeShapeType="1" noTextEdit="1"/>
              </p:cNvSpPr>
              <p:nvPr/>
            </p:nvSpPr>
            <p:spPr>
              <a:xfrm>
                <a:off x="6656928" y="4433665"/>
                <a:ext cx="3700907" cy="410782"/>
              </a:xfrm>
              <a:prstGeom prst="rect">
                <a:avLst/>
              </a:prstGeom>
              <a:blipFill rotWithShape="1">
                <a:blip r:embed="rId6"/>
                <a:stretch>
                  <a:fillRect l="-6" t="-23" r="9" b="-509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8_BD.148_1#48fa5b2c8?vaa=1&amp;vcp=1&amp;vis=1&amp;pid=b2c74ac98&amp;color=0,0,0&amp;vtp=1&amp;vaab=1&amp;bbb=1&amp;hs=1"/>
              <p:cNvSpPr/>
              <p:nvPr/>
            </p:nvSpPr>
            <p:spPr>
              <a:xfrm>
                <a:off x="539496" y="4992465"/>
                <a:ext cx="11634788"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④请你结合生活实际，列举一条具体措施减少</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排放量：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11" name="QB_8_BD.148_1#48fa5b2c8?vaa=1&amp;vcp=1&amp;vis=1&amp;pid=b2c74ac98&amp;color=0,0,0&amp;vtp=1&amp;vaab=1&amp;bbb=1&amp;hs=1"/>
              <p:cNvSpPr>
                <a:spLocks noRot="1" noChangeAspect="1" noMove="1" noResize="1" noEditPoints="1" noAdjustHandles="1" noChangeArrowheads="1" noChangeShapeType="1" noTextEdit="1"/>
              </p:cNvSpPr>
              <p:nvPr/>
            </p:nvSpPr>
            <p:spPr>
              <a:xfrm>
                <a:off x="539496" y="4992465"/>
                <a:ext cx="11634788" cy="553657"/>
              </a:xfrm>
              <a:prstGeom prst="rect">
                <a:avLst/>
              </a:prstGeom>
              <a:blipFill rotWithShape="1">
                <a:blip r:embed="rId7"/>
                <a:stretch>
                  <a:fillRect l="-3" t="-17" r="1" b="-12381"/>
                </a:stretch>
              </a:blipFill>
            </p:spPr>
            <p:txBody>
              <a:bodyPr/>
              <a:lstStyle/>
              <a:p>
                <a:r>
                  <a:rPr lang="zh-CN" altLang="en-US">
                    <a:noFill/>
                  </a:rPr>
                  <a:t> </a:t>
                </a:r>
              </a:p>
            </p:txBody>
          </p:sp>
        </mc:Fallback>
      </mc:AlternateContent>
      <p:sp>
        <p:nvSpPr>
          <p:cNvPr id="12" name="QB_8_AN.149_1#48fa5b2c8.blank?vaa=1&amp;vcp=1&amp;vis=1&amp;pid=b2c74ac98&amp;color=0,0,0&amp;vpa=79&amp;vtp=1&amp;vaab=1&amp;bbb=1"/>
          <p:cNvSpPr/>
          <p:nvPr/>
        </p:nvSpPr>
        <p:spPr>
          <a:xfrm>
            <a:off x="9681559" y="4941030"/>
            <a:ext cx="1681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绿色出行</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2">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P spid="10" grpId="0" build="p" animBg="1"/>
      <p:bldP spid="12"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67532f533?vcp=1&amp;pid=c8eba5900&amp;color=146,208,80&amp;vtp=1&amp;vaab=1&amp;bt=1&amp;bbb=1"/>
          <p:cNvSpPr/>
          <p:nvPr/>
        </p:nvSpPr>
        <p:spPr>
          <a:xfrm>
            <a:off x="539496" y="554400"/>
            <a:ext cx="11109960" cy="628079"/>
          </a:xfrm>
          <a:prstGeom prst="rect">
            <a:avLst/>
          </a:prstGeom>
          <a:noFill/>
        </p:spPr>
        <p:txBody>
          <a:bodyPr wrap="none" lIns="0" tIns="0" rIns="0" bIns="0" rtlCol="0" anchor="t"/>
          <a:lstStyle/>
          <a:p>
            <a:pPr algn="ctr" latinLnBrk="1">
              <a:lnSpc>
                <a:spcPts val="54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冲刺练</a:t>
            </a:r>
            <a:endParaRPr lang="en-US" altLang="zh-CN" sz="3200" dirty="0"/>
          </a:p>
        </p:txBody>
      </p:sp>
      <mc:AlternateContent xmlns:mc="http://schemas.openxmlformats.org/markup-compatibility/2006" xmlns:a14="http://schemas.microsoft.com/office/drawing/2010/main">
        <mc:Choice Requires="a14">
          <p:sp>
            <p:nvSpPr>
              <p:cNvPr id="3" name="QC_6_BD.150_1#4270f980d?sp=1&amp;vaa=1&amp;vcp=1&amp;vis=1&amp;pid=67532f533&amp;color=0,0,0&amp;vtp=1&amp;vaab=1&amp;bbb=1&amp;hb=1"/>
              <p:cNvSpPr/>
              <p:nvPr/>
            </p:nvSpPr>
            <p:spPr>
              <a:xfrm>
                <a:off x="539496" y="1248902"/>
                <a:ext cx="11109960" cy="2391982"/>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某化学实验小组的同学利用数字化实验研究</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25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时二氧化碳气体的溶</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解性的装置如图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所示。小组同学先打开弹簧夹，向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3个充满二氧化碳</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烧瓶中分别注入</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蒸馏水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，再关闭弹簧</a:t>
                </a: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，振荡前后压强的变化如图5所示。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则下列说法不正确的是(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6_BD.150_1#4270f980d?sp=1&amp;vaa=1&amp;vcp=1&amp;vis=1&amp;pid=67532f533&amp;color=0,0,0&amp;vtp=1&amp;vaab=1&amp;bbb=1&amp;hb=1"/>
              <p:cNvSpPr>
                <a:spLocks noRot="1" noChangeAspect="1" noMove="1" noResize="1" noEditPoints="1" noAdjustHandles="1" noChangeArrowheads="1" noChangeShapeType="1" noTextEdit="1"/>
              </p:cNvSpPr>
              <p:nvPr/>
            </p:nvSpPr>
            <p:spPr>
              <a:xfrm>
                <a:off x="539496" y="1248902"/>
                <a:ext cx="11109960" cy="2391982"/>
              </a:xfrm>
              <a:prstGeom prst="rect">
                <a:avLst/>
              </a:prstGeom>
              <a:blipFill rotWithShape="1">
                <a:blip r:embed="rId3"/>
                <a:stretch>
                  <a:fillRect l="-3" t="-21" r="-48" b="-2451"/>
                </a:stretch>
              </a:blipFill>
            </p:spPr>
            <p:txBody>
              <a:bodyPr/>
              <a:lstStyle/>
              <a:p>
                <a:r>
                  <a:rPr lang="zh-CN" altLang="en-US">
                    <a:noFill/>
                  </a:rPr>
                  <a:t> </a:t>
                </a:r>
              </a:p>
            </p:txBody>
          </p:sp>
        </mc:Fallback>
      </mc:AlternateContent>
      <p:pic>
        <p:nvPicPr>
          <p:cNvPr id="5" name="QC_6_BD.150_3#4270f980d?iti=27&amp;htil=1&amp;vaa=1&amp;vcp=1&amp;vis=1&amp;pid=67532f533&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569464" y="3860399"/>
            <a:ext cx="1490472" cy="199339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6_BD.150_4#4270f980d?iti=28&amp;htil=1&amp;vaa=1&amp;vcp=1&amp;vis=1&amp;pid=67532f533&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104888" y="3759815"/>
            <a:ext cx="3538728"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C_6_BD.150_5#4270f980d?iti=27&amp;htil=1&amp;vaa=1&amp;vcp=1&amp;vis=1&amp;pid=67532f533&amp;color=0,0,0&amp;vtp=1&amp;vaab=1&amp;bbb=1"/>
          <p:cNvSpPr/>
          <p:nvPr/>
        </p:nvSpPr>
        <p:spPr>
          <a:xfrm>
            <a:off x="3007519" y="5980791"/>
            <a:ext cx="614362" cy="544640"/>
          </a:xfrm>
          <a:prstGeom prst="rect">
            <a:avLst/>
          </a:prstGeom>
          <a:noFill/>
        </p:spPr>
        <p:txBody>
          <a:bodyPr wrap="none" lIns="0" tIns="0" rIns="0" bIns="0" rtlCol="0" anchor="t"/>
          <a:lstStyle/>
          <a:p>
            <a:pPr algn="ctr" latinLnBrk="1">
              <a:lnSpc>
                <a:spcPts val="46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p>
        </p:txBody>
      </p:sp>
      <p:sp>
        <p:nvSpPr>
          <p:cNvPr id="8" name="QC_6_BD.150_6#4270f980d?iti=28&amp;htil=1&amp;vaa=1&amp;vcp=1&amp;vis=1&amp;pid=67532f533&amp;color=0,0,0&amp;vtp=1&amp;vaab=1&amp;bbb=1"/>
          <p:cNvSpPr/>
          <p:nvPr/>
        </p:nvSpPr>
        <p:spPr>
          <a:xfrm>
            <a:off x="8567071" y="5989935"/>
            <a:ext cx="614362" cy="544640"/>
          </a:xfrm>
          <a:prstGeom prst="rect">
            <a:avLst/>
          </a:prstGeom>
          <a:noFill/>
        </p:spPr>
        <p:txBody>
          <a:bodyPr wrap="none" lIns="0" tIns="0" rIns="0" bIns="0" rtlCol="0" anchor="t"/>
          <a:lstStyle/>
          <a:p>
            <a:pPr algn="ctr" latinLnBrk="1">
              <a:lnSpc>
                <a:spcPts val="46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图5</a:t>
            </a:r>
            <a:endParaRPr lang="en-US" altLang="zh-CN" sz="2800" dirty="0"/>
          </a:p>
        </p:txBody>
      </p:sp>
    </p:spTree>
  </p:cSld>
  <p:clrMapOvr>
    <a:masterClrMapping/>
  </p:clrMapOvr>
  <p:transition>
    <p:split dir="in"/>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52_1#4270f980d.choices?vaa=1&amp;vcp=1&amp;vis=1&amp;pid=67532f533&amp;color=0,0,0&amp;vtp=1&amp;vaab=1&amp;bt=1&amp;bbb=1"/>
              <p:cNvSpPr/>
              <p:nvPr/>
            </p:nvSpPr>
            <p:spPr>
              <a:xfrm>
                <a:off x="539496" y="787368"/>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A.曲线①中</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𝑎𝑏</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段对应的操作是迅速注入蒸馏水</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.曲线①中</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𝑐𝑑</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段对应的操作可能是进行了振荡</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.曲线③对应的实验是注入</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蒸馏水</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.实验说明：该条件下1体积水最多吸收1体积二氧化碳</a:t>
                </a:r>
                <a:endParaRPr lang="en-US" altLang="zh-CN" sz="2800" dirty="0"/>
              </a:p>
            </p:txBody>
          </p:sp>
        </mc:Choice>
        <mc:Fallback xmlns="">
          <p:sp>
            <p:nvSpPr>
              <p:cNvPr id="2" name="QC_6_BD.152_1#4270f980d.choices?vaa=1&amp;vcp=1&amp;vis=1&amp;pid=67532f533&amp;color=0,0,0&amp;vtp=1&amp;vaab=1&amp;bt=1&amp;bbb=1"/>
              <p:cNvSpPr>
                <a:spLocks noRot="1" noChangeAspect="1" noMove="1" noResize="1" noEditPoints="1" noAdjustHandles="1" noChangeArrowheads="1" noChangeShapeType="1" noTextEdit="1"/>
              </p:cNvSpPr>
              <p:nvPr/>
            </p:nvSpPr>
            <p:spPr>
              <a:xfrm>
                <a:off x="539496" y="787368"/>
                <a:ext cx="11109960" cy="2496757"/>
              </a:xfrm>
              <a:prstGeom prst="rect">
                <a:avLst/>
              </a:prstGeom>
              <a:blipFill rotWithShape="1">
                <a:blip r:embed="rId3"/>
                <a:stretch>
                  <a:fillRect l="-3" t="-24" r="3" b="-2725"/>
                </a:stretch>
              </a:blipFill>
            </p:spPr>
            <p:txBody>
              <a:bodyPr/>
              <a:lstStyle/>
              <a:p>
                <a:r>
                  <a:rPr lang="zh-CN" altLang="en-US">
                    <a:noFill/>
                  </a:rPr>
                  <a:t> </a:t>
                </a:r>
              </a:p>
            </p:txBody>
          </p:sp>
        </mc:Fallback>
      </mc:AlternateContent>
      <p:pic>
        <p:nvPicPr>
          <p:cNvPr id="3" name="QC_6_BD.152_3#4270f980d?iti=29&amp;htil=1&amp;vaa=1&amp;vcp=1&amp;vis=1&amp;pid=67532f533&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633472" y="3509740"/>
            <a:ext cx="1371600" cy="182880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C_6_BD.152_4#4270f980d?iti=30&amp;htil=1&amp;vaa=1&amp;vcp=1&amp;vis=1&amp;pid=67532f533&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251192" y="3409156"/>
            <a:ext cx="3246120" cy="19293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152_5#4270f980d?iti=29&amp;htil=1&amp;vaa=1&amp;vcp=1&amp;vis=1&amp;pid=67532f533&amp;color=0,0,0&amp;vtp=1&amp;vaab=1&amp;bbb=1"/>
          <p:cNvSpPr/>
          <p:nvPr/>
        </p:nvSpPr>
        <p:spPr>
          <a:xfrm>
            <a:off x="3012091" y="5465540"/>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p>
        </p:txBody>
      </p:sp>
      <p:sp>
        <p:nvSpPr>
          <p:cNvPr id="6" name="QC_6_BD.152_6#4270f980d?iti=30&amp;htil=1&amp;vaa=1&amp;vcp=1&amp;vis=1&amp;pid=67532f533&amp;color=0,0,0&amp;vtp=1&amp;vaab=1&amp;bbb=1"/>
          <p:cNvSpPr/>
          <p:nvPr/>
        </p:nvSpPr>
        <p:spPr>
          <a:xfrm>
            <a:off x="8567071" y="5465540"/>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图5</a:t>
            </a:r>
            <a:endParaRPr lang="en-US" altLang="zh-CN" sz="2800" dirty="0"/>
          </a:p>
        </p:txBody>
      </p:sp>
      <p:sp>
        <p:nvSpPr>
          <p:cNvPr id="7" name="QC_6_AN.151_1#4270f980d.bracket?vaa=1&amp;vcp=1&amp;vis=1&amp;pid=67532f533&amp;color=0,0,0&amp;vpa=80&amp;vtp=1&amp;vaab=1&amp;answeroption=D"/>
          <p:cNvSpPr txBox="1"/>
          <p:nvPr/>
        </p:nvSpPr>
        <p:spPr>
          <a:xfrm>
            <a:off x="412496" y="2715165"/>
            <a:ext cx="564257" cy="677108"/>
          </a:xfrm>
          <a:prstGeom prst="rect">
            <a:avLst/>
          </a:prstGeom>
          <a:noFill/>
        </p:spPr>
        <p:txBody>
          <a:bodyPr vert="horz" wrap="none" lIns="0" tIns="0" rIns="0" bIns="0" rtlCol="0">
            <a:spAutoFit/>
          </a:bodyPr>
          <a:lstStyle/>
          <a:p>
            <a:r>
              <a:rPr lang="zh-CN" altLang="en-US" sz="4400" b="1">
                <a:solidFill>
                  <a:srgbClr val="FF0000"/>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53_1#27d3dec47?vaa=1&amp;vcp=1&amp;vis=1&amp;pid=67532f533&amp;color=0,0,0&amp;vtp=1&amp;vaab=1&amp;bt=1&amp;bbb=1&amp;hb=1"/>
          <p:cNvSpPr/>
          <p:nvPr/>
        </p:nvSpPr>
        <p:spPr>
          <a:xfrm>
            <a:off x="539496" y="94611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（2024·河南·中考）碳元素对人类有十分重要的意义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，碳和碳的化合</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物是化学研究的重要内容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7_BD.154_1#47124a6ee?vaa=1&amp;vcp=1&amp;vis=1&amp;pid=27d3dec47&amp;color=0,0,0&amp;vtp=1&amp;vaab=1&amp;bbb=1"/>
              <p:cNvSpPr/>
              <p:nvPr/>
            </p:nvSpPr>
            <p:spPr>
              <a:xfrm>
                <a:off x="539496" y="2156047"/>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（1）“低碳行动”中的“碳</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”指的是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填“C”“</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（2）图6是元素周期表中的一格。碳原子核外电子数为</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B_7_BD.154_1#47124a6ee?vaa=1&amp;vcp=1&amp;vis=1&amp;pid=27d3dec47&amp;color=0,0,0&amp;vtp=1&amp;vaab=1&amp;bbb=1"/>
              <p:cNvSpPr>
                <a:spLocks noRot="1" noChangeAspect="1" noMove="1" noResize="1" noEditPoints="1" noAdjustHandles="1" noChangeArrowheads="1" noChangeShapeType="1" noTextEdit="1"/>
              </p:cNvSpPr>
              <p:nvPr/>
            </p:nvSpPr>
            <p:spPr>
              <a:xfrm>
                <a:off x="539496" y="2156047"/>
                <a:ext cx="11109960" cy="1201357"/>
              </a:xfrm>
              <a:prstGeom prst="rect">
                <a:avLst/>
              </a:prstGeom>
              <a:blipFill rotWithShape="1">
                <a:blip r:embed="rId3"/>
                <a:stretch>
                  <a:fillRect l="-3" t="-18" r="3" b="-569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1_1#47124a6ee.blank?vaa=1&amp;vcp=1&amp;vis=1&amp;pid=27d3dec47&amp;color=0,0,0&amp;vpa=81&amp;vtp=1&amp;vaab=1&amp;bbb=1"/>
              <p:cNvSpPr/>
              <p:nvPr/>
            </p:nvSpPr>
            <p:spPr>
              <a:xfrm>
                <a:off x="5675058" y="2255805"/>
                <a:ext cx="778320" cy="402844"/>
              </a:xfrm>
              <a:prstGeom prst="rect">
                <a:avLst/>
              </a:prstGeom>
              <a:noFill/>
            </p:spPr>
            <p:txBody>
              <a:bodyPr wrap="none" lIns="0" tIns="0" rIns="0" bIns="0" rtlCol="0" anchor="t"/>
              <a:lstStyle/>
              <a:p>
                <a:pPr algn="ctr" latinLnBrk="1">
                  <a:lnSpc>
                    <a:spcPts val="3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7_AN.1_1#47124a6ee.blank?vaa=1&amp;vcp=1&amp;vis=1&amp;pid=27d3dec47&amp;color=0,0,0&amp;vpa=81&amp;vtp=1&amp;vaab=1&amp;bbb=1"/>
              <p:cNvSpPr>
                <a:spLocks noRot="1" noChangeAspect="1" noMove="1" noResize="1" noEditPoints="1" noAdjustHandles="1" noChangeArrowheads="1" noChangeShapeType="1" noTextEdit="1"/>
              </p:cNvSpPr>
              <p:nvPr/>
            </p:nvSpPr>
            <p:spPr>
              <a:xfrm>
                <a:off x="5675058" y="2255805"/>
                <a:ext cx="778320" cy="402844"/>
              </a:xfrm>
              <a:prstGeom prst="rect">
                <a:avLst/>
              </a:prstGeom>
              <a:blipFill rotWithShape="1">
                <a:blip r:embed="rId4"/>
                <a:stretch>
                  <a:fillRect l="-8" t="-71" r="65" b="-7117"/>
                </a:stretch>
              </a:blipFill>
            </p:spPr>
            <p:txBody>
              <a:bodyPr/>
              <a:lstStyle/>
              <a:p>
                <a:r>
                  <a:rPr lang="zh-CN" altLang="en-US">
                    <a:noFill/>
                  </a:rPr>
                  <a:t> </a:t>
                </a:r>
              </a:p>
            </p:txBody>
          </p:sp>
        </mc:Fallback>
      </mc:AlternateContent>
      <p:sp>
        <p:nvSpPr>
          <p:cNvPr id="6" name="QB_7_AN.157_1#47124a6ee.blank?vaa=1&amp;vcp=1&amp;vis=1&amp;pid=27d3dec47&amp;color=0,0,0&amp;vpa=82&amp;vtp=1&amp;vaab=1"/>
          <p:cNvSpPr/>
          <p:nvPr/>
        </p:nvSpPr>
        <p:spPr>
          <a:xfrm>
            <a:off x="9084214" y="2752312"/>
            <a:ext cx="4365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2800" dirty="0">
              <a:solidFill>
                <a:srgbClr val="FF0000"/>
              </a:solidFill>
            </a:endParaRPr>
          </a:p>
        </p:txBody>
      </p:sp>
      <p:pic>
        <p:nvPicPr>
          <p:cNvPr id="7" name="QB_7_BD.156_2#7a546a242?iti=31&amp;vaa=1&amp;vcp=1&amp;vis=1&amp;pid=27d3dec47&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5276088" y="3496532"/>
            <a:ext cx="1636776"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B_7_BD.156_3#7a546a242?iti=31&amp;vaa=1&amp;vcp=1&amp;vis=1&amp;pid=27d3dec47&amp;color=0,0,0&amp;vtp=1&amp;vaab=1&amp;bbb=1"/>
          <p:cNvSpPr/>
          <p:nvPr/>
        </p:nvSpPr>
        <p:spPr>
          <a:xfrm>
            <a:off x="5787295" y="5333460"/>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图6</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58_1#0a0a2333d?sp=1&amp;vaa=1&amp;vcp=1&amp;vis=1&amp;pid=27d3dec47&amp;color=0,0,0&amp;vtp=1&amp;vaab=1&amp;bt=1&amp;bbb=1"/>
              <p:cNvSpPr/>
              <p:nvPr/>
            </p:nvSpPr>
            <p:spPr>
              <a:xfrm>
                <a:off x="539496" y="1834864"/>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）下列关于金刚石和石墨的说法不正确的是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solidFill>
                    <a:srgbClr val="000000"/>
                  </a:solidFill>
                </a:endParaRPr>
              </a:p>
              <a:p>
                <a:pPr latinLnBrk="1">
                  <a:lnSpc>
                    <a:spcPts val="5100"/>
                  </a:lnSpc>
                </a:pP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.金刚石和石墨都属于碳的单质</a:t>
                </a:r>
                <a:endParaRPr lang="en-US" altLang="zh-CN" sz="2800" dirty="0">
                  <a:solidFill>
                    <a:srgbClr val="000000"/>
                  </a:solidFill>
                </a:endParaRPr>
              </a:p>
              <a:p>
                <a:pPr latinLnBrk="1">
                  <a:lnSpc>
                    <a:spcPts val="5100"/>
                  </a:lnSpc>
                </a:pP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.石墨转化为金刚石属于物理变化</a:t>
                </a:r>
                <a:endParaRPr lang="en-US" altLang="zh-CN" sz="2800" dirty="0">
                  <a:solidFill>
                    <a:srgbClr val="000000"/>
                  </a:solidFill>
                </a:endParaRPr>
              </a:p>
              <a:p>
                <a:pPr latinLnBrk="1">
                  <a:lnSpc>
                    <a:spcPts val="5100"/>
                  </a:lnSpc>
                </a:pP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.它们完全燃烧后的产物都是二氧化碳</a:t>
                </a:r>
                <a:endParaRPr lang="en-US" altLang="zh-CN" sz="2800" dirty="0">
                  <a:solidFill>
                    <a:srgbClr val="000000"/>
                  </a:solidFill>
                </a:endParaRPr>
              </a:p>
              <a:p>
                <a:pPr latinLnBrk="1">
                  <a:lnSpc>
                    <a:spcPts val="4900"/>
                  </a:lnSpc>
                </a:pP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d</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.金刚石和石墨中碳原子排列方式不同</a:t>
                </a:r>
                <a:endParaRPr lang="en-US" altLang="zh-CN" sz="2800" dirty="0">
                  <a:solidFill>
                    <a:srgbClr val="000000"/>
                  </a:solidFill>
                </a:endParaRPr>
              </a:p>
            </p:txBody>
          </p:sp>
        </mc:Choice>
        <mc:Fallback xmlns="">
          <p:sp>
            <p:nvSpPr>
              <p:cNvPr id="2" name="QB_7_BD.158_1#0a0a2333d?sp=1&amp;vaa=1&amp;vcp=1&amp;vis=1&amp;pid=27d3dec47&amp;color=0,0,0&amp;vtp=1&amp;vaab=1&amp;bt=1&amp;bbb=1"/>
              <p:cNvSpPr>
                <a:spLocks noRot="1" noChangeAspect="1" noMove="1" noResize="1" noEditPoints="1" noAdjustHandles="1" noChangeArrowheads="1" noChangeShapeType="1" noTextEdit="1"/>
              </p:cNvSpPr>
              <p:nvPr/>
            </p:nvSpPr>
            <p:spPr>
              <a:xfrm>
                <a:off x="539496" y="1834864"/>
                <a:ext cx="11109960" cy="3144457"/>
              </a:xfrm>
              <a:prstGeom prst="rect">
                <a:avLst/>
              </a:prstGeom>
              <a:blipFill rotWithShape="1">
                <a:blip r:embed="rId3"/>
                <a:stretch>
                  <a:fillRect l="-3" t="-11" r="3" b="-217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159_1#0a0a2333d.blank?vaa=1&amp;vcp=1&amp;vis=1&amp;pid=27d3dec47&amp;color=0,0,0&amp;vpa=83&amp;vtp=1&amp;vaab=1&amp;bbb=1"/>
              <p:cNvSpPr/>
              <p:nvPr/>
            </p:nvSpPr>
            <p:spPr>
              <a:xfrm>
                <a:off x="7916607" y="1931828"/>
                <a:ext cx="376238"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159_1#0a0a2333d.blank?vaa=1&amp;vcp=1&amp;vis=1&amp;pid=27d3dec47&amp;color=0,0,0&amp;vpa=83&amp;vtp=1&amp;vaab=1&amp;bbb=1"/>
              <p:cNvSpPr>
                <a:spLocks noRot="1" noChangeAspect="1" noMove="1" noResize="1" noEditPoints="1" noAdjustHandles="1" noChangeArrowheads="1" noChangeShapeType="1" noTextEdit="1"/>
              </p:cNvSpPr>
              <p:nvPr/>
            </p:nvSpPr>
            <p:spPr>
              <a:xfrm>
                <a:off x="7916607" y="1931828"/>
                <a:ext cx="376238" cy="402844"/>
              </a:xfrm>
              <a:prstGeom prst="rect">
                <a:avLst/>
              </a:prstGeom>
              <a:blipFill rotWithShape="1">
                <a:blip r:embed="rId4"/>
                <a:stretch>
                  <a:fillRect l="-16" t="-39" r="101" b="-714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7_BD.160_1#885fa564c?iti=32&amp;htil=6&amp;vaa=1&amp;vcp=1&amp;vis=1&amp;pid=27d3dec47&amp;color=0,0,0&amp;tib=255,255,255&amp;vtp=1&amp;vaab=1&amp;hs=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160297" y="1943798"/>
            <a:ext cx="4425696" cy="20116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160_2#885fa564c?iti=32&amp;htil=6&amp;vaa=1&amp;vcp=1&amp;vis=1&amp;pid=27d3dec47&amp;color=0,0,0&amp;vtp=1&amp;vaab=1&amp;bbb=1"/>
          <p:cNvSpPr/>
          <p:nvPr/>
        </p:nvSpPr>
        <p:spPr>
          <a:xfrm>
            <a:off x="9065964" y="4082478"/>
            <a:ext cx="614362" cy="566992"/>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图7</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4" name="QB_7_BD.160_3#885fa564c?htil=6&amp;sp=1&amp;vaa=1&amp;vcp=1&amp;vis=1&amp;pid=27d3dec47&amp;color=0,0,0&amp;vtp=1&amp;vaab=1&amp;bbb=1&amp;hb=1"/>
              <p:cNvSpPr/>
              <p:nvPr/>
            </p:nvSpPr>
            <p:spPr>
              <a:xfrm>
                <a:off x="539496" y="1916367"/>
                <a:ext cx="6547104" cy="3030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（4）植物光合作用可表示为：二氧化碳</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p>
              <a:p>
                <a:pPr latinLnBrk="1">
                  <a:lnSpc>
                    <a:spcPts val="9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a:t>
                </a:r>
                <a14:m>
                  <m:oMath xmlns:m="http://schemas.openxmlformats.org/officeDocument/2006/math">
                    <m:r>
                      <a:rPr lang="en-US" altLang="zh-CN" sz="24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sz="24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mPr>
                      <m:mr>
                        <m:e>
                          <m:r>
                            <a:rPr lang="en-US" altLang="zh-CN" sz="2400" b="0">
                              <a:solidFill>
                                <a:srgbClr val="000000"/>
                              </a:solidFill>
                              <a:latin typeface="Cambria Math" panose="02040503050406030204" pitchFamily="18" charset="0"/>
                            </a:rPr>
                            <m:t>光能</m:t>
                          </m:r>
                        </m:e>
                      </m:mr>
                      <m:mr>
                        <m:e>
                          <m:groupChr>
                            <m:groupChrPr>
                              <m:chr m:val="→"/>
                              <m:pos m:val="top"/>
                              <m:ctrlPr>
                                <a:rPr lang="en-US" altLang="zh-CN" sz="2400" b="0" i="1">
                                  <a:solidFill>
                                    <a:srgbClr val="000000"/>
                                  </a:solidFill>
                                  <a:latin typeface="Cambria Math" panose="02040503050406030204" pitchFamily="18" charset="0"/>
                                </a:rPr>
                              </m:ctrlPr>
                            </m:groupChrPr>
                            <m:e>
                              <m:r>
                                <a:rPr lang="en-US" altLang="zh-CN" sz="2400" b="0">
                                  <a:solidFill>
                                    <a:srgbClr val="000000"/>
                                  </a:solidFill>
                                  <a:latin typeface="Cambria Math" panose="02040503050406030204" pitchFamily="18" charset="0"/>
                                </a:rPr>
                                <m:t>叶绿体</m:t>
                              </m:r>
                            </m:e>
                          </m:groupChr>
                        </m:e>
                      </m:mr>
                    </m:m>
                    <m:r>
                      <a:rPr lang="en-US" altLang="zh-CN" sz="24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有机物</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氧气。推测该有机物中</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一定含有的元素是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探究光合作用原料的装置如图7所示。</a:t>
                </a:r>
                <a:endParaRPr lang="en-US" altLang="zh-CN" sz="2800" dirty="0">
                  <a:solidFill>
                    <a:srgbClr val="000000"/>
                  </a:solidFill>
                </a:endParaRPr>
              </a:p>
            </p:txBody>
          </p:sp>
        </mc:Choice>
        <mc:Fallback xmlns="">
          <p:sp>
            <p:nvSpPr>
              <p:cNvPr id="4" name="QB_7_BD.160_3#885fa564c?htil=6&amp;sp=1&amp;vaa=1&amp;vcp=1&amp;vis=1&amp;pid=27d3dec47&amp;color=0,0,0&amp;vtp=1&amp;vaab=1&amp;bbb=1&amp;hb=1"/>
              <p:cNvSpPr>
                <a:spLocks noRot="1" noChangeAspect="1" noMove="1" noResize="1" noEditPoints="1" noAdjustHandles="1" noChangeArrowheads="1" noChangeShapeType="1" noTextEdit="1"/>
              </p:cNvSpPr>
              <p:nvPr/>
            </p:nvSpPr>
            <p:spPr>
              <a:xfrm>
                <a:off x="539496" y="1916367"/>
                <a:ext cx="6547104" cy="3030157"/>
              </a:xfrm>
              <a:prstGeom prst="rect">
                <a:avLst/>
              </a:prstGeom>
              <a:blipFill>
                <a:blip r:embed="rId3"/>
                <a:stretch>
                  <a:fillRect l="-3352" r="-559" b="-724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161_1#885fa564c.blank?vaa=1&amp;vcp=1&amp;vis=1&amp;pid=27d3dec47&amp;color=0,0,0&amp;vpa=84&amp;vtp=1&amp;vaab=1&amp;bbb=1"/>
              <p:cNvSpPr/>
              <p:nvPr/>
            </p:nvSpPr>
            <p:spPr>
              <a:xfrm>
                <a:off x="3331115" y="3834846"/>
                <a:ext cx="3228975" cy="410782"/>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（或碳、氢）</a:t>
                </a:r>
                <a:endParaRPr lang="en-US" altLang="zh-CN" sz="2800" dirty="0">
                  <a:solidFill>
                    <a:srgbClr val="FF0000"/>
                  </a:solidFill>
                </a:endParaRPr>
              </a:p>
            </p:txBody>
          </p:sp>
        </mc:Choice>
        <mc:Fallback xmlns="">
          <p:sp>
            <p:nvSpPr>
              <p:cNvPr id="5" name="QB_7_AN.161_1#885fa564c.blank?vaa=1&amp;vcp=1&amp;vis=1&amp;pid=27d3dec47&amp;color=0,0,0&amp;vpa=84&amp;vtp=1&amp;vaab=1&amp;bbb=1"/>
              <p:cNvSpPr>
                <a:spLocks noRot="1" noChangeAspect="1" noMove="1" noResize="1" noEditPoints="1" noAdjustHandles="1" noChangeArrowheads="1" noChangeShapeType="1" noTextEdit="1"/>
              </p:cNvSpPr>
              <p:nvPr/>
            </p:nvSpPr>
            <p:spPr>
              <a:xfrm>
                <a:off x="3331115" y="3834846"/>
                <a:ext cx="3228975" cy="410782"/>
              </a:xfrm>
              <a:prstGeom prst="rect">
                <a:avLst/>
              </a:prstGeom>
              <a:blipFill rotWithShape="1">
                <a:blip r:embed="rId4"/>
                <a:stretch>
                  <a:fillRect l="-17" t="-20" r="17" b="-509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7_BD.162_1#e0ef3fad4?iti=33&amp;htil=7&amp;vaa=1&amp;vcp=1&amp;vis=1&amp;pid=885fa564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43216" y="917956"/>
            <a:ext cx="4187952" cy="19019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162_2#e0ef3fad4?iti=33&amp;htil=7&amp;vaa=1&amp;vcp=1&amp;vis=1&amp;pid=885fa564c&amp;color=0,0,0&amp;vtp=1&amp;vaab=1&amp;bbb=1"/>
          <p:cNvSpPr/>
          <p:nvPr/>
        </p:nvSpPr>
        <p:spPr>
          <a:xfrm>
            <a:off x="9230011" y="2946908"/>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图7</a:t>
            </a:r>
            <a:endParaRPr lang="en-US" altLang="zh-CN" sz="2800" dirty="0"/>
          </a:p>
        </p:txBody>
      </p:sp>
      <p:sp>
        <p:nvSpPr>
          <p:cNvPr id="4" name="QB_8_BD.162_3#e0ef3fad4?htil=7&amp;vaa=1&amp;vcp=1&amp;vis=1&amp;pid=885fa564c&amp;color=0,0,0&amp;vtp=1&amp;vaab=1&amp;bt=1&amp;bbb=1&amp;hb=1"/>
          <p:cNvSpPr/>
          <p:nvPr/>
        </p:nvSpPr>
        <p:spPr>
          <a:xfrm>
            <a:off x="539496" y="899668"/>
            <a:ext cx="6784848"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①实验时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，乙中的植物叶片能检测出光合作</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用生成的有机物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，而甲中的不能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8_AN.1_1#e0ef3fad4.blank?vaa=1&amp;vcp=1&amp;vis=1&amp;pid=885fa564c&amp;color=0,0,0&amp;vpa=85&amp;vtp=1&amp;vaab=1&amp;bbb=1&amp;hb=1"/>
          <p:cNvSpPr/>
          <p:nvPr/>
        </p:nvSpPr>
        <p:spPr>
          <a:xfrm>
            <a:off x="539496" y="2156968"/>
            <a:ext cx="675640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甲中的二氧化碳被烧碱溶液吸收，植物不能进行光合作用</a:t>
            </a:r>
            <a:endParaRPr lang="en-US" altLang="zh-CN" sz="2800" dirty="0"/>
          </a:p>
        </p:txBody>
      </p:sp>
      <p:sp>
        <p:nvSpPr>
          <p:cNvPr id="6" name="QB_8_BD.164_1#972bcfc43?htil=7&amp;vaa=1&amp;vcp=1&amp;vis=1&amp;pid=885fa564c&amp;color=0,0,0&amp;vtp=1&amp;vaab=1&amp;bbb=1&amp;hb=1"/>
          <p:cNvSpPr/>
          <p:nvPr/>
        </p:nvSpPr>
        <p:spPr>
          <a:xfrm>
            <a:off x="539496" y="3471100"/>
            <a:ext cx="6784848"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②请设计方案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，检验实验后的烧碱溶液中生</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成的新物质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写出选用的试剂和现象即可）</a:t>
            </a:r>
            <a:endParaRPr lang="en-US" altLang="zh-CN" sz="2800" dirty="0"/>
          </a:p>
        </p:txBody>
      </p:sp>
      <p:sp>
        <p:nvSpPr>
          <p:cNvPr id="7" name="QB_8_AN.165_1#972bcfc43.blank?vaa=1&amp;vcp=1&amp;vis=1&amp;pid=885fa564c&amp;color=0,0,0&amp;vpa=86&amp;vtp=1&amp;vaab=1&amp;bbb=1&amp;hb=1"/>
          <p:cNvSpPr/>
          <p:nvPr/>
        </p:nvSpPr>
        <p:spPr>
          <a:xfrm>
            <a:off x="539496" y="4088320"/>
            <a:ext cx="6784848"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加稀盐酸</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有气泡产生</a:t>
            </a:r>
            <a:r>
              <a:rPr lang="en-US" altLang="zh-CN" sz="2800" b="0" i="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或加氯化钙溶液，有白色沉淀产生</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，合理即可</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_1#7c0de7d91?sp=1&amp;vaa=1&amp;vcp=1&amp;vis=1&amp;pid=81feddd09&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单质碳的化学性质与重要用途。</a:t>
            </a:r>
            <a:endParaRPr lang="en-US" altLang="zh-CN" sz="2800" dirty="0">
              <a:solidFill>
                <a:srgbClr val="000000"/>
              </a:solidFill>
            </a:endParaRPr>
          </a:p>
        </p:txBody>
      </p:sp>
      <mc:AlternateContent xmlns:mc="http://schemas.openxmlformats.org/markup-compatibility/2006" xmlns:a14="http://schemas.microsoft.com/office/drawing/2010/main">
        <mc:Choice Requires="a14">
          <p:graphicFrame>
            <p:nvGraphicFramePr>
              <p:cNvPr id="8" name="QB_5_BD.1_2#7c0de7d91?colgroup=19,9&amp;vaa=1&amp;vcp=1&amp;vis=1&amp;pid=81feddd09&amp;color=0,0,0&amp;vtp=1&amp;vaab=1&amp;bbb=1&amp;hb=1"/>
              <p:cNvGraphicFramePr>
                <a:graphicFrameLocks noGrp="1"/>
              </p:cNvGraphicFramePr>
              <p:nvPr/>
            </p:nvGraphicFramePr>
            <p:xfrm>
              <a:off x="539496" y="1236009"/>
              <a:ext cx="11073384" cy="5050728"/>
            </p:xfrm>
            <a:graphic>
              <a:graphicData uri="http://schemas.openxmlformats.org/drawingml/2006/table">
                <a:tbl>
                  <a:tblPr/>
                  <a:tblGrid>
                    <a:gridCol w="2761488">
                      <a:extLst>
                        <a:ext uri="{9D8B030D-6E8A-4147-A177-3AD203B41FA5}">
                          <a16:colId xmlns:a16="http://schemas.microsoft.com/office/drawing/2014/main" val="20000"/>
                        </a:ext>
                      </a:extLst>
                    </a:gridCol>
                    <a:gridCol w="4572000">
                      <a:extLst>
                        <a:ext uri="{9D8B030D-6E8A-4147-A177-3AD203B41FA5}">
                          <a16:colId xmlns:a16="http://schemas.microsoft.com/office/drawing/2014/main" val="20001"/>
                        </a:ext>
                      </a:extLst>
                    </a:gridCol>
                    <a:gridCol w="3739896">
                      <a:extLst>
                        <a:ext uri="{9D8B030D-6E8A-4147-A177-3AD203B41FA5}">
                          <a16:colId xmlns:a16="http://schemas.microsoft.com/office/drawing/2014/main" val="20002"/>
                        </a:ext>
                      </a:extLst>
                    </a:gridCol>
                  </a:tblGrid>
                  <a:tr h="539560">
                    <a:tc gridSpan="2">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重要用途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稳定性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在常温下</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用由炭黑制作的碳素墨</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水</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墨汁书写重要档</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案</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绘制字画等</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35212">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可燃性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在充足的氧气中完全燃烧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6700"/>
                            </a:lnSpc>
                          </a:pP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spc="-100" baseline="30000" smtClean="0">
                                      <a:solidFill>
                                        <a:srgbClr val="000000"/>
                                      </a:solidFill>
                                      <a:latin typeface="Cambria Math" panose="02040503050406030204" pitchFamily="18" charset="0"/>
                                    </a:rPr>
                                  </m:ctrlPr>
                                </m:mPr>
                                <m:mr>
                                  <m:e>
                                    <m:bar>
                                      <m:barPr>
                                        <m:ctrlPr>
                                          <a:rPr lang="en-US" altLang="zh-CN" sz="2800" b="0" i="1" spc="-100" baseline="-2000">
                                            <a:solidFill>
                                              <a:srgbClr val="000000"/>
                                            </a:solidFill>
                                            <a:latin typeface="Cambria Math" panose="02040503050406030204" pitchFamily="18" charset="0"/>
                                          </a:rPr>
                                        </m:ctrlPr>
                                      </m:barPr>
                                      <m:e>
                                        <m:bar>
                                          <m:barPr>
                                            <m:ctrlPr>
                                              <a:rPr lang="en-US" altLang="zh-CN" sz="2800" b="0" i="1" spc="-100" baseline="-8000">
                                                <a:solidFill>
                                                  <a:srgbClr val="000000"/>
                                                </a:solidFill>
                                                <a:latin typeface="Cambria Math" panose="02040503050406030204" pitchFamily="18" charset="0"/>
                                              </a:rPr>
                                            </m:ctrlPr>
                                          </m:barPr>
                                          <m:e>
                                            <m:r>
                                              <a:rPr lang="en-US" altLang="zh-CN" sz="2800" b="0" spc="-100" baseline="-2000">
                                                <a:solidFill>
                                                  <a:srgbClr val="000000"/>
                                                </a:solidFill>
                                                <a:latin typeface="Cambria Math" panose="02040503050406030204" pitchFamily="18" charset="0"/>
                                              </a:rPr>
                                              <m:t>点燃</m:t>
                                            </m:r>
                                          </m:e>
                                        </m:bar>
                                      </m:e>
                                    </m:bar>
                                  </m:e>
                                </m:mr>
                                <m:m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endParaRPr lang="en-US" altLang="zh-CN" sz="1200" dirty="0">
                            <a:solidFill>
                              <a:srgbClr val="000000"/>
                            </a:solidFill>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在氧气不足时不完全燃烧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6600"/>
                            </a:lnSpc>
                          </a:pPr>
                          <a14:m>
                            <m:oMath xmlns:m="http://schemas.openxmlformats.org/officeDocument/2006/math">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spc="-100" baseline="30000" smtClean="0">
                                      <a:solidFill>
                                        <a:srgbClr val="000000"/>
                                      </a:solidFill>
                                      <a:latin typeface="Cambria Math" panose="02040503050406030204" pitchFamily="18" charset="0"/>
                                    </a:rPr>
                                  </m:ctrlPr>
                                </m:mPr>
                                <m:mr>
                                  <m:e>
                                    <m:bar>
                                      <m:barPr>
                                        <m:ctrlPr>
                                          <a:rPr lang="en-US" altLang="zh-CN" sz="2800" b="0" i="1" spc="-100" baseline="-2000">
                                            <a:solidFill>
                                              <a:srgbClr val="000000"/>
                                            </a:solidFill>
                                            <a:latin typeface="Cambria Math" panose="02040503050406030204" pitchFamily="18" charset="0"/>
                                          </a:rPr>
                                        </m:ctrlPr>
                                      </m:barPr>
                                      <m:e>
                                        <m:bar>
                                          <m:barPr>
                                            <m:ctrlPr>
                                              <a:rPr lang="en-US" altLang="zh-CN" sz="2800" b="0" i="1" spc="-100" baseline="-8000">
                                                <a:solidFill>
                                                  <a:srgbClr val="000000"/>
                                                </a:solidFill>
                                                <a:latin typeface="Cambria Math" panose="02040503050406030204" pitchFamily="18" charset="0"/>
                                              </a:rPr>
                                            </m:ctrlPr>
                                          </m:barPr>
                                          <m:e>
                                            <m:r>
                                              <a:rPr lang="en-US" altLang="zh-CN" sz="2800" b="0" spc="-100" baseline="-2000">
                                                <a:solidFill>
                                                  <a:srgbClr val="000000"/>
                                                </a:solidFill>
                                                <a:latin typeface="Cambria Math" panose="02040503050406030204" pitchFamily="18" charset="0"/>
                                              </a:rPr>
                                              <m:t>点燃</m:t>
                                            </m:r>
                                          </m:e>
                                        </m:bar>
                                      </m:e>
                                    </m:bar>
                                  </m:e>
                                </m:mr>
                                <m:m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用木炭作燃料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8" name="QB_5_BD.1_2#7c0de7d91?colgroup=19,9&amp;vaa=1&amp;vcp=1&amp;vis=1&amp;pid=81feddd09&amp;color=0,0,0&amp;vtp=1&amp;vaab=1&amp;bbb=1&amp;hb=1"/>
              <p:cNvGraphicFramePr>
                <a:graphicFrameLocks noGrp="1"/>
              </p:cNvGraphicFramePr>
              <p:nvPr/>
            </p:nvGraphicFramePr>
            <p:xfrm>
              <a:off x="539496" y="1236009"/>
              <a:ext cx="11073384" cy="5050728"/>
            </p:xfrm>
            <a:graphic>
              <a:graphicData uri="http://schemas.openxmlformats.org/drawingml/2006/table">
                <a:tbl>
                  <a:tblPr/>
                  <a:tblGrid>
                    <a:gridCol w="2761488"/>
                    <a:gridCol w="4572000"/>
                    <a:gridCol w="3739896"/>
                  </a:tblGrid>
                  <a:tr h="539560">
                    <a:tc gridSpan="2">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重要用途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675956">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稳定性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在常温下</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用由炭黑制作的碳素墨</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水</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墨汁书写重要档</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案</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绘制字画等</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835275">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可燃性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用木炭作燃料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B_5_AN.2_1#7c0de7d91.blank?vaa=1&amp;vcp=1&amp;vis=1&amp;pid=81feddd09&amp;color=0,0,0&amp;vpa=1&amp;vtp=1&amp;vaab=1&amp;bbb=1"/>
          <p:cNvSpPr/>
          <p:nvPr/>
        </p:nvSpPr>
        <p:spPr>
          <a:xfrm>
            <a:off x="4805702" y="2315954"/>
            <a:ext cx="2392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化学性质稳定</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B_5_AN.3_1#7c0de7d91.blank?vaa=1&amp;vcp=1&amp;vis=1&amp;pid=81feddd09&amp;color=0,0,0&amp;vpa=2&amp;vtp=1&amp;vaab=1&amp;bbb=1"/>
              <p:cNvSpPr/>
              <p:nvPr/>
            </p:nvSpPr>
            <p:spPr>
              <a:xfrm>
                <a:off x="4994329" y="4260481"/>
                <a:ext cx="778320" cy="402844"/>
              </a:xfrm>
              <a:prstGeom prst="rect">
                <a:avLst/>
              </a:prstGeom>
              <a:noFill/>
            </p:spPr>
            <p:txBody>
              <a:bodyPr wrap="none" lIns="0" tIns="0" rIns="0" bIns="0" rtlCol="0" anchor="t"/>
              <a:lstStyle/>
              <a:p>
                <a:pPr algn="ctr" latinLnBrk="1">
                  <a:lnSpc>
                    <a:spcPts val="3400"/>
                  </a:lnSpc>
                </a:pPr>
                <a14:m>
                  <m:oMath xmlns:m="http://schemas.openxmlformats.org/officeDocument/2006/math">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5_AN.3_1#7c0de7d91.blank?vaa=1&amp;vcp=1&amp;vis=1&amp;pid=81feddd09&amp;color=0,0,0&amp;vpa=2&amp;vtp=1&amp;vaab=1&amp;bbb=1"/>
              <p:cNvSpPr>
                <a:spLocks noRot="1" noChangeAspect="1" noMove="1" noResize="1" noEditPoints="1" noAdjustHandles="1" noChangeArrowheads="1" noChangeShapeType="1" noTextEdit="1"/>
              </p:cNvSpPr>
              <p:nvPr/>
            </p:nvSpPr>
            <p:spPr>
              <a:xfrm>
                <a:off x="4994329" y="4260481"/>
                <a:ext cx="778320" cy="402844"/>
              </a:xfrm>
              <a:prstGeom prst="rect">
                <a:avLst/>
              </a:prstGeom>
              <a:blipFill rotWithShape="1">
                <a:blip r:embed="rId4"/>
                <a:stretch>
                  <a:fillRect l="-7" t="-66" r="64" b="-71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AN.4_1#7c0de7d91.blank?vaa=1&amp;vcp=1&amp;vis=1&amp;pid=81feddd09&amp;color=0,0,0&amp;vpa=3&amp;vtp=1&amp;vaab=1&amp;bbb=1"/>
              <p:cNvSpPr/>
              <p:nvPr/>
            </p:nvSpPr>
            <p:spPr>
              <a:xfrm>
                <a:off x="5165780" y="5663133"/>
                <a:ext cx="809625"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5_AN.4_1#7c0de7d91.blank?vaa=1&amp;vcp=1&amp;vis=1&amp;pid=81feddd09&amp;color=0,0,0&amp;vpa=3&amp;vtp=1&amp;vaab=1&amp;bbb=1"/>
              <p:cNvSpPr>
                <a:spLocks noRot="1" noChangeAspect="1" noMove="1" noResize="1" noEditPoints="1" noAdjustHandles="1" noChangeArrowheads="1" noChangeShapeType="1" noTextEdit="1"/>
              </p:cNvSpPr>
              <p:nvPr/>
            </p:nvSpPr>
            <p:spPr>
              <a:xfrm>
                <a:off x="5165780" y="5663133"/>
                <a:ext cx="809625" cy="402844"/>
              </a:xfrm>
              <a:prstGeom prst="rect">
                <a:avLst/>
              </a:prstGeom>
              <a:blipFill rotWithShape="1">
                <a:blip r:embed="rId5"/>
                <a:stretch>
                  <a:fillRect l="-7" t="-50" r="7" b="-7138"/>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9" name="QB_5_BD.5_1#7c0de7d91?colgroup=24,4&amp;vaa=1&amp;vcp=1&amp;vis=1&amp;pid=81feddd09&amp;color=0,0,0&amp;vtp=1&amp;vaab=1&amp;bt=1&amp;bbb=1&amp;hb=1"/>
              <p:cNvGraphicFramePr>
                <a:graphicFrameLocks noGrp="1"/>
              </p:cNvGraphicFramePr>
              <p:nvPr/>
            </p:nvGraphicFramePr>
            <p:xfrm>
              <a:off x="539496" y="1473105"/>
              <a:ext cx="11073384" cy="4583367"/>
            </p:xfrm>
            <a:graphic>
              <a:graphicData uri="http://schemas.openxmlformats.org/drawingml/2006/table">
                <a:tbl>
                  <a:tblPr/>
                  <a:tblGrid>
                    <a:gridCol w="1545336">
                      <a:extLst>
                        <a:ext uri="{9D8B030D-6E8A-4147-A177-3AD203B41FA5}">
                          <a16:colId xmlns:a16="http://schemas.microsoft.com/office/drawing/2014/main" val="20000"/>
                        </a:ext>
                      </a:extLst>
                    </a:gridCol>
                    <a:gridCol w="7626096">
                      <a:extLst>
                        <a:ext uri="{9D8B030D-6E8A-4147-A177-3AD203B41FA5}">
                          <a16:colId xmlns:a16="http://schemas.microsoft.com/office/drawing/2014/main" val="20001"/>
                        </a:ext>
                      </a:extLst>
                    </a:gridCol>
                    <a:gridCol w="1901952">
                      <a:extLst>
                        <a:ext uri="{9D8B030D-6E8A-4147-A177-3AD203B41FA5}">
                          <a16:colId xmlns:a16="http://schemas.microsoft.com/office/drawing/2014/main" val="20002"/>
                        </a:ext>
                      </a:extLst>
                    </a:gridCol>
                  </a:tblGrid>
                  <a:tr h="539560">
                    <a:tc gridSpan="2">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重要用途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31412">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还原性</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（木炭</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还原氧</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装置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1-6-1</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所示</a:t>
                          </a:r>
                          <a:endParaRPr lang="en-US" altLang="zh-CN" sz="1200" dirty="0">
                            <a:solidFill>
                              <a:srgbClr val="000000"/>
                            </a:solidFill>
                          </a:endParaRPr>
                        </a:p>
                        <a:p>
                          <a:pPr algn="ctr" latinLnBrk="1" hangingPunct="0">
                            <a:lnSpc>
                              <a:spcPts val="16800"/>
                            </a:lnSpc>
                          </a:pPr>
                          <a:r>
                            <a:rPr lang="en-US" altLang="zh-CN" sz="93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a:t>
                          </a:r>
                          <a:endParaRPr lang="en-US" altLang="zh-CN" sz="900" spc="0" dirty="0">
                            <a:latin typeface="宋体" panose="02010600030101010101" pitchFamily="2" charset="-122"/>
                          </a:endParaRPr>
                        </a:p>
                        <a:p>
                          <a:pPr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现象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黑色粉末</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澄清石灰水</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solidFill>
                              <a:srgbClr val="000000"/>
                            </a:solidFill>
                          </a:endParaRPr>
                        </a:p>
                        <a:p>
                          <a:pPr algn="l" latinLnBrk="1" hangingPunct="0">
                            <a:lnSpc>
                              <a:spcPts val="66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结论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CuO</m:t>
                              </m:r>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spc="-100" baseline="30000" smtClean="0">
                                      <a:solidFill>
                                        <a:srgbClr val="000000"/>
                                      </a:solidFill>
                                      <a:latin typeface="Cambria Math" panose="02040503050406030204" pitchFamily="18" charset="0"/>
                                    </a:rPr>
                                  </m:ctrlPr>
                                </m:mPr>
                                <m:mr>
                                  <m:e>
                                    <m:bar>
                                      <m:barPr>
                                        <m:ctrlPr>
                                          <a:rPr lang="en-US" altLang="zh-CN" sz="2800" b="0" i="1" spc="-100" baseline="-2000">
                                            <a:solidFill>
                                              <a:srgbClr val="000000"/>
                                            </a:solidFill>
                                            <a:latin typeface="Cambria Math" panose="02040503050406030204" pitchFamily="18" charset="0"/>
                                          </a:rPr>
                                        </m:ctrlPr>
                                      </m:barPr>
                                      <m:e>
                                        <m:bar>
                                          <m:barPr>
                                            <m:ctrlPr>
                                              <a:rPr lang="en-US" altLang="zh-CN" sz="2800" b="0" i="1" spc="-100" baseline="-8000">
                                                <a:solidFill>
                                                  <a:srgbClr val="000000"/>
                                                </a:solidFill>
                                                <a:latin typeface="Cambria Math" panose="02040503050406030204" pitchFamily="18" charset="0"/>
                                              </a:rPr>
                                            </m:ctrlPr>
                                          </m:barPr>
                                          <m:e>
                                            <m:r>
                                              <a:rPr lang="en-US" altLang="zh-CN" sz="2800" b="0" spc="-100" baseline="-2000">
                                                <a:solidFill>
                                                  <a:srgbClr val="000000"/>
                                                </a:solidFill>
                                                <a:latin typeface="Cambria Math" panose="02040503050406030204" pitchFamily="18" charset="0"/>
                                              </a:rPr>
                                              <m:t>高温</m:t>
                                            </m:r>
                                          </m:e>
                                        </m:bar>
                                      </m:e>
                                    </m:bar>
                                  </m:e>
                                </m:mr>
                                <m:m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14:m>
                            <m:oMath xmlns:m="http://schemas.openxmlformats.org/officeDocument/2006/math">
                              <m:r>
                                <a:rPr lang="en-US" altLang="zh-CN" sz="2800" b="0" i="0" spc="-10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用焦炭冶</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炼金属等</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9" name="QB_5_BD.5_1#7c0de7d91?colgroup=24,4&amp;vaa=1&amp;vcp=1&amp;vis=1&amp;pid=81feddd09&amp;color=0,0,0&amp;vtp=1&amp;vaab=1&amp;bt=1&amp;bbb=1&amp;hb=1"/>
              <p:cNvGraphicFramePr>
                <a:graphicFrameLocks noGrp="1"/>
              </p:cNvGraphicFramePr>
              <p:nvPr/>
            </p:nvGraphicFramePr>
            <p:xfrm>
              <a:off x="539496" y="1473105"/>
              <a:ext cx="11073384" cy="4583367"/>
            </p:xfrm>
            <a:graphic>
              <a:graphicData uri="http://schemas.openxmlformats.org/drawingml/2006/table">
                <a:tbl>
                  <a:tblPr/>
                  <a:tblGrid>
                    <a:gridCol w="1545336"/>
                    <a:gridCol w="7626096"/>
                    <a:gridCol w="1901952"/>
                  </a:tblGrid>
                  <a:tr h="539560">
                    <a:tc gridSpan="2">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重要用途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08940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还原性</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（木炭</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还原氧</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用焦炭冶</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炼金属等</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pic>
        <p:nvPicPr>
          <p:cNvPr id="3" name="QB_5_BD.5_2#7c0de7d91.table_image?iti=1&amp;tii=1&amp;vaa=1&amp;vcp=1&amp;vis=1&amp;pid=81feddd09&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860036" y="2580100"/>
            <a:ext cx="2075688" cy="14904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5_BD.5_3#7c0de7d91.table_image?iti=1&amp;tii=2&amp;vaa=1&amp;vcp=1&amp;vis=1&amp;pid=81feddd09&amp;color=0,0,0&amp;vtp=1&amp;vaab=1&amp;bbb=1"/>
          <p:cNvSpPr/>
          <p:nvPr/>
        </p:nvSpPr>
        <p:spPr>
          <a:xfrm>
            <a:off x="5293837" y="4197572"/>
            <a:ext cx="1208087" cy="904240"/>
          </a:xfrm>
          <a:prstGeom prst="rect">
            <a:avLst/>
          </a:prstGeom>
          <a:noFill/>
        </p:spPr>
        <p:txBody>
          <a:bodyPr wrap="none" lIns="0" tIns="0" rIns="0" bIns="0" rtlCol="0" anchor="t"/>
          <a:lstStyle/>
          <a:p>
            <a:pPr algn="ctr" latinLnBrk="1">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图1-6-1</a:t>
            </a:r>
            <a:endParaRPr lang="en-US" altLang="zh-CN" sz="2800" dirty="0">
              <a:solidFill>
                <a:srgbClr val="000000"/>
              </a:solidFill>
            </a:endParaRPr>
          </a:p>
        </p:txBody>
      </p:sp>
      <p:sp>
        <p:nvSpPr>
          <p:cNvPr id="5" name="QB_5_AN.6_1#7c0de7d91.blank?vaa=1&amp;vcp=1&amp;vis=1&amp;pid=81feddd09&amp;color=0,0,0&amp;vpa=4&amp;vtp=1&amp;vaab=1&amp;bbb=1"/>
          <p:cNvSpPr/>
          <p:nvPr/>
        </p:nvSpPr>
        <p:spPr>
          <a:xfrm>
            <a:off x="4656350" y="4687538"/>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变红色</a:t>
            </a:r>
            <a:endParaRPr lang="en-US" altLang="zh-CN" sz="2800" dirty="0">
              <a:solidFill>
                <a:srgbClr val="FF0000"/>
              </a:solidFill>
            </a:endParaRPr>
          </a:p>
        </p:txBody>
      </p:sp>
      <p:sp>
        <p:nvSpPr>
          <p:cNvPr id="6" name="QB_5_AN.7_1#7c0de7d91.blank?vaa=1&amp;vcp=1&amp;vis=1&amp;pid=81feddd09&amp;color=0,0,0&amp;vpa=5&amp;vtp=1&amp;vaab=1&amp;bbb=1"/>
          <p:cNvSpPr/>
          <p:nvPr/>
        </p:nvSpPr>
        <p:spPr>
          <a:xfrm>
            <a:off x="8199651" y="4687538"/>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变浑浊</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7" name="QB_5_AN.8_1#7c0de7d91.blank?vaa=1&amp;vcp=1&amp;vis=1&amp;pid=81feddd09&amp;color=0,0,0&amp;vpa=6&amp;vtp=1&amp;vaab=1&amp;bbb=1"/>
              <p:cNvSpPr/>
              <p:nvPr/>
            </p:nvSpPr>
            <p:spPr>
              <a:xfrm>
                <a:off x="5244329" y="5483446"/>
                <a:ext cx="774700"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5_AN.8_1#7c0de7d91.blank?vaa=1&amp;vcp=1&amp;vis=1&amp;pid=81feddd09&amp;color=0,0,0&amp;vpa=6&amp;vtp=1&amp;vaab=1&amp;bbb=1"/>
              <p:cNvSpPr>
                <a:spLocks noRot="1" noChangeAspect="1" noMove="1" noResize="1" noEditPoints="1" noAdjustHandles="1" noChangeArrowheads="1" noChangeShapeType="1" noTextEdit="1"/>
              </p:cNvSpPr>
              <p:nvPr/>
            </p:nvSpPr>
            <p:spPr>
              <a:xfrm>
                <a:off x="5244329" y="5483446"/>
                <a:ext cx="774700" cy="402844"/>
              </a:xfrm>
              <a:prstGeom prst="rect">
                <a:avLst/>
              </a:prstGeom>
              <a:blipFill rotWithShape="1">
                <a:blip r:embed="rId5"/>
                <a:stretch>
                  <a:fillRect l="-64" t="-55" r="64" b="-71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5_AN.9_1#7c0de7d91.blank?vaa=1&amp;vcp=1&amp;vis=1&amp;pid=81feddd09&amp;color=0,0,0&amp;vpa=7&amp;vtp=1&amp;vaab=1&amp;bbb=1"/>
              <p:cNvSpPr/>
              <p:nvPr/>
            </p:nvSpPr>
            <p:spPr>
              <a:xfrm>
                <a:off x="6334941" y="5483446"/>
                <a:ext cx="1043813" cy="402844"/>
              </a:xfrm>
              <a:prstGeom prst="rect">
                <a:avLst/>
              </a:prstGeom>
              <a:noFill/>
            </p:spPr>
            <p:txBody>
              <a:bodyPr wrap="none" lIns="0" tIns="0" rIns="0" bIns="0" rtlCol="0" anchor="t"/>
              <a:lstStyle/>
              <a:p>
                <a:pPr algn="ctr" latinLnBrk="1">
                  <a:lnSpc>
                    <a:spcPts val="3400"/>
                  </a:lnSpc>
                </a:pP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8" name="QB_5_AN.9_1#7c0de7d91.blank?vaa=1&amp;vcp=1&amp;vis=1&amp;pid=81feddd09&amp;color=0,0,0&amp;vpa=7&amp;vtp=1&amp;vaab=1&amp;bbb=1"/>
              <p:cNvSpPr>
                <a:spLocks noRot="1" noChangeAspect="1" noMove="1" noResize="1" noEditPoints="1" noAdjustHandles="1" noChangeArrowheads="1" noChangeShapeType="1" noTextEdit="1"/>
              </p:cNvSpPr>
              <p:nvPr/>
            </p:nvSpPr>
            <p:spPr>
              <a:xfrm>
                <a:off x="6334941" y="5483446"/>
                <a:ext cx="1043813" cy="402844"/>
              </a:xfrm>
              <a:prstGeom prst="rect">
                <a:avLst/>
              </a:prstGeom>
              <a:blipFill rotWithShape="1">
                <a:blip r:embed="rId6"/>
                <a:stretch>
                  <a:fillRect l="-17" t="-55" r="5" b="-7133"/>
                </a:stretch>
              </a:blipFill>
            </p:spPr>
            <p:txBody>
              <a:bodyPr/>
              <a:lstStyle/>
              <a:p>
                <a:r>
                  <a:rPr lang="zh-CN" altLang="en-US">
                    <a:noFill/>
                  </a:rPr>
                  <a:t> </a:t>
                </a:r>
              </a:p>
            </p:txBody>
          </p:sp>
        </mc:Fallback>
      </mc:AlternateContent>
      <p:sp>
        <p:nvSpPr>
          <p:cNvPr id="2" name="QB_5_BD.5_1#7c0de7d91?colgroup=24,4&amp;vaa=1&amp;vcp=1&amp;vis=1&amp;pid=81feddd09&amp;color=0,0,0&amp;vtp=1&amp;vaab=1&amp;bt=1&amp;bbb=1"/>
          <p:cNvSpPr txBox="1"/>
          <p:nvPr/>
        </p:nvSpPr>
        <p:spPr>
          <a:xfrm>
            <a:off x="10894735" y="764699"/>
            <a:ext cx="718145" cy="583878"/>
          </a:xfrm>
          <a:prstGeom prst="rect">
            <a:avLst/>
          </a:prstGeom>
          <a:noFill/>
        </p:spPr>
        <p:txBody>
          <a:bodyPr vert="horz" wrap="none" lIns="0" tIns="0" rIns="0" bIns="0" rtlCol="0">
            <a:spAutoFit/>
          </a:bodyPr>
          <a:lstStyle/>
          <a:p>
            <a:pPr algn="r">
              <a:lnSpc>
                <a:spcPts val="5000"/>
              </a:lnSpc>
            </a:pPr>
            <a:r>
              <a:rPr lang="zh-CN" altLang="en-US" sz="2800">
                <a:solidFill>
                  <a:srgbClr val="000000"/>
                </a:solidFill>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0_1#c5cdb0848?vaa=1&amp;vcp=1&amp;vis=1&amp;pid=81feddd09&amp;color=0,0,0&amp;vtp=1&amp;vaab=1&amp;bt=1&amp;bbb=1&amp;hb=1"/>
          <p:cNvSpPr/>
          <p:nvPr/>
        </p:nvSpPr>
        <p:spPr>
          <a:xfrm>
            <a:off x="539496" y="2179034"/>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【特别提示】</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做木炭还原氧化铜实验时要注意：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①加入试剂前要检查</a:t>
            </a:r>
          </a:p>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试管口要略向下倾斜；</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③反应结束要先将</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停止加热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5_AN.11_1#c5cdb0848.blank?vaa=1&amp;vcp=1&amp;vis=1&amp;pid=81feddd09&amp;color=0,0,0&amp;vpa=8&amp;vtp=1&amp;vaab=1&amp;bbb=1"/>
          <p:cNvSpPr/>
          <p:nvPr/>
        </p:nvSpPr>
        <p:spPr>
          <a:xfrm>
            <a:off x="549815" y="2796254"/>
            <a:ext cx="23923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装置的气密性</a:t>
            </a:r>
            <a:endParaRPr lang="en-US" altLang="zh-CN" sz="2800" dirty="0"/>
          </a:p>
        </p:txBody>
      </p:sp>
      <p:sp>
        <p:nvSpPr>
          <p:cNvPr id="4" name="QB_5_AN.12_1#c5cdb0848.blank?vaa=1&amp;vcp=1&amp;vis=1&amp;pid=81feddd09&amp;color=0,0,0&amp;vpa=9&amp;vtp=1&amp;vaab=1&amp;bbb=1"/>
          <p:cNvSpPr/>
          <p:nvPr/>
        </p:nvSpPr>
        <p:spPr>
          <a:xfrm>
            <a:off x="7306214" y="3443954"/>
            <a:ext cx="34591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导管从石灰水中移出</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2210</Words>
  <Application>Microsoft Office PowerPoint</Application>
  <PresentationFormat>宽屏</PresentationFormat>
  <Paragraphs>561</Paragraphs>
  <Slides>68</Slides>
  <Notes>66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68</vt:i4>
      </vt:variant>
    </vt:vector>
  </HeadingPairs>
  <TitlesOfParts>
    <vt:vector size="77" baseType="lpstr">
      <vt:lpstr>Arial (正文)</vt:lpstr>
      <vt:lpstr>华文隶书</vt:lpstr>
      <vt:lpstr>华文细黑</vt:lpstr>
      <vt:lpstr>宋体</vt:lpstr>
      <vt:lpstr>微软雅黑</vt:lpstr>
      <vt:lpstr>Arial</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1018801308@qq.com</cp:lastModifiedBy>
  <cp:revision>9</cp:revision>
  <dcterms:created xsi:type="dcterms:W3CDTF">2024-11-25T06:12:00Z</dcterms:created>
  <dcterms:modified xsi:type="dcterms:W3CDTF">2025-07-23T07:20:52Z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0E6091D26B474730A90AF3A62C35E3AA_12</vt:lpwstr>
  </property>
  <property fmtid="{D5CDD505-2E9C-101B-9397-08002B2CF9AE}" pid="3" name="KSOProductBuildVer">
    <vt:lpwstr>2052-12.1.0.18912</vt:lpwstr>
  </property>
</Properties>
</file>