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91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2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4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6a753a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D923AFD-3190-44E8-8049-EA79B91DF7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专项突破三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电路故障分析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6a753a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9474139-DC92-4CDB-8AD3-65E13987925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cc5a5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f8a67e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cc5a520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f8a67e9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专项突破三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电路故障分析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6a753a7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CB619C9-7363-4D12-AD8F-503DD0E15F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cc5a5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f8a67e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cc5a520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f8a67e9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专项突破三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电路故障分析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5427CE-D2D0-1502-925C-3FD39197C60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756F365-C68D-46E8-9659-2A4A55EF54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A861D37-95AF-41BD-B0B9-48297C482C1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cc5a5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f8a67e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cc5a520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f8a67e9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ACC178A-1E2B-4BFC-B545-4A344247CCA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7cc5a52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3f8a67e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7cc5a520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3f8a67e9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_1#00457cca3?iti=3&amp;htil=3&amp;vcp=1&amp;vis=1&amp;pid=bc37b3a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0013" y="658590"/>
            <a:ext cx="3392424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_2#00457cca3?iti=3&amp;htil=3&amp;vcp=1&amp;vis=1&amp;pid=bc37b3abd&amp;color=0,0,0&amp;vtp=1&amp;vaab=1&amp;bbb=1"/>
          <p:cNvSpPr/>
          <p:nvPr/>
        </p:nvSpPr>
        <p:spPr>
          <a:xfrm>
            <a:off x="9331868" y="356536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图Z3-2</a:t>
            </a:r>
            <a:endParaRPr lang="en-US" altLang="zh-CN" sz="2800" dirty="0"/>
          </a:p>
        </p:txBody>
      </p:sp>
      <p:sp>
        <p:nvSpPr>
          <p:cNvPr id="4" name="QC_7_BD.4_3#00457cca3?htil=3&amp;sp=1&amp;vcp=1&amp;vis=1&amp;pid=bc37b3abd&amp;color=0,0,0&amp;vtp=1&amp;vaab=1&amp;bt=1&amp;bbb=1&amp;hb=1&amp;hs=1"/>
          <p:cNvSpPr/>
          <p:nvPr/>
        </p:nvSpPr>
        <p:spPr>
          <a:xfrm>
            <a:off x="539496" y="640302"/>
            <a:ext cx="75895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在如图Z3-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所示的电路中，电源电压保持不变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，闭合开关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后发现电压表无示数，假设电路中只有一个元件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发生故障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则故障的原因可能是(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4_4#00457cca3.choices?htil=3&amp;vcp=1&amp;vis=1&amp;pid=bc37b3abd&amp;color=0,0,0&amp;vtp=1&amp;vaab=1&amp;bbb=1&amp;hs=1"/>
              <p:cNvSpPr/>
              <p:nvPr/>
            </p:nvSpPr>
            <p:spPr>
              <a:xfrm>
                <a:off x="539496" y="3138646"/>
                <a:ext cx="758952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90271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390271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4_4#00457cca3.choices?htil=3&amp;vcp=1&amp;vis=1&amp;pid=bc37b3ab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8646"/>
                <a:ext cx="758952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5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7_EX.1_1#00457cca3?vcp=1&amp;vis=1&amp;pid=bc37b3abd&amp;color=0,0,0&amp;vtp=1&amp;vaab=1&amp;bt=1&amp;bbb=1&amp;hb=1"/>
          <p:cNvSpPr/>
          <p:nvPr/>
        </p:nvSpPr>
        <p:spPr>
          <a:xfrm>
            <a:off x="539496" y="436864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电路故障分析，首先要明确电路的连接情况和电表的测量对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象，再根据相关现象进行判断。大多数情况下用反推法比较方便，即直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接分析选项中相应故障导致的现象，再对比题干现象，即可得出答案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C_7_EX.1_1#00457cca3?iti=4&amp;vcp=1&amp;vis=1&amp;pid=bc37b3a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9976" y="2680938"/>
            <a:ext cx="3429000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00457cca3?iti=4&amp;vcp=1&amp;vis=1&amp;pid=bc37b3abd&amp;color=0,0,0&amp;vtp=1&amp;vaab=1&amp;bbb=1"/>
          <p:cNvSpPr/>
          <p:nvPr/>
        </p:nvSpPr>
        <p:spPr>
          <a:xfrm>
            <a:off x="5530120" y="558771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图Z3-2</a:t>
            </a:r>
            <a:endParaRPr lang="en-US" altLang="zh-CN" sz="2800" dirty="0"/>
          </a:p>
        </p:txBody>
      </p:sp>
      <p:sp>
        <p:nvSpPr>
          <p:cNvPr id="5" name="QC_7_AN.6_1#00457cca3.bracket?vcp=1&amp;vis=1&amp;pid=bc37b3abd&amp;color=0,0,0&amp;vpa=2&amp;vtp=1&amp;vaab=1&amp;bbb=1"/>
          <p:cNvSpPr/>
          <p:nvPr/>
        </p:nvSpPr>
        <p:spPr>
          <a:xfrm>
            <a:off x="1161427" y="2443067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00457cca3?vcp=1&amp;vis=1&amp;pid=bc37b3abd&amp;color=0,0,0&amp;vtp=1&amp;vaab=1&amp;bbb=1&amp;hb=1&amp;hs=1"/>
              <p:cNvSpPr/>
              <p:nvPr/>
            </p:nvSpPr>
            <p:spPr>
              <a:xfrm>
                <a:off x="539496" y="59401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由题图可知，两灯串联，电压表测量灯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两端的电压。闭合开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关后发现电压表无示数，则故障的原因可能是灯泡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短路，导致电压表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无示数，也可能是灯泡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断路，导致电压表断路。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00457cca3?vcp=1&amp;vis=1&amp;pid=bc37b3ab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4010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5" r="-145" b="-3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fcb9e95f?vcp=1&amp;pid=c7cc5a52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测量小灯泡电阻或电功率实验中常见的故障</a:t>
            </a:r>
            <a:endParaRPr lang="en-US" altLang="zh-CN" sz="3200" dirty="0"/>
          </a:p>
        </p:txBody>
      </p:sp>
      <p:sp>
        <p:nvSpPr>
          <p:cNvPr id="3" name="P_7#864a02e8d?vcp=1&amp;pid=0fcb9e95f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电流表有示数，电压表无示数，小灯泡不发光，则小灯泡短路；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电流表无示数，电压表示数接近电源电压，小灯泡不发光，则小灯泡断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路或电流表与电压表互换位置。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电压表和电流表都没有示数，小灯泡不亮，则滑动变阻器断路或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开关断路。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64a02e8d?sp=1&amp;vcp=1&amp;pid=0fcb9e95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闭合开关，过了一段时间，灯泡突然变亮，电流表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、电压表示数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均增大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则滑动变阻器短路。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无论怎样移动滑片，电流表和电压表的示数都不变，若灯泡发光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过亮，则滑动变阻器“上上”连接；若灯泡发光较暗，则滑动变阻器“下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下”连接。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电表问题：若指针反向偏转，则正负接线柱接反了；若指针偏转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超量程或指针偏转角度太小，则量程选择不合适。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_1#6d3ed21f7?iti=5&amp;htil=4&amp;vcp=1&amp;vis=1&amp;pid=0fcb9e95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7884" y="917956"/>
            <a:ext cx="5321808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_2#6d3ed21f7?iti=5&amp;htil=4&amp;vcp=1&amp;vis=1&amp;pid=0fcb9e95f&amp;color=0,0,0&amp;vtp=1&amp;vaab=1&amp;bbb=1"/>
          <p:cNvSpPr/>
          <p:nvPr/>
        </p:nvSpPr>
        <p:spPr>
          <a:xfrm>
            <a:off x="8244432" y="2434843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图Z3-3</a:t>
            </a:r>
            <a:endParaRPr lang="en-US" altLang="zh-CN" sz="2800" dirty="0"/>
          </a:p>
        </p:txBody>
      </p:sp>
      <p:sp>
        <p:nvSpPr>
          <p:cNvPr id="4" name="QB_7_BD.8_3#6d3ed21f7?htil=4&amp;sp=1&amp;vcp=1&amp;vis=1&amp;pid=0fcb9e95f&amp;color=0,0,0&amp;vtp=1&amp;vaab=1&amp;bt=1&amp;bbb=1&amp;hb=1&amp;hs=1"/>
          <p:cNvSpPr/>
          <p:nvPr/>
        </p:nvSpPr>
        <p:spPr>
          <a:xfrm>
            <a:off x="539496" y="899668"/>
            <a:ext cx="56509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在测量小灯泡电阻实验中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合开关前，电流表指针均指在零刻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，当闭合开关试触时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个实验小组的电流表指针摆动分别</a:t>
            </a:r>
            <a:endParaRPr lang="en-US" altLang="zh-CN" sz="2800" dirty="0"/>
          </a:p>
        </p:txBody>
      </p:sp>
      <p:sp>
        <p:nvSpPr>
          <p:cNvPr id="5" name="QB_7_AN.9_1#6d3ed21f7.blank?vcp=1&amp;vis=1&amp;pid=0fcb9e95f&amp;color=0,0,0&amp;vpa=3&amp;vtp=1&amp;vaab=1&amp;bbb=1&amp;hb=1"/>
          <p:cNvSpPr/>
          <p:nvPr/>
        </p:nvSpPr>
        <p:spPr>
          <a:xfrm>
            <a:off x="539496" y="3440619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正负接线柱接反了</a:t>
            </a:r>
            <a:endParaRPr lang="en-US" altLang="zh-CN" sz="2800" dirty="0"/>
          </a:p>
        </p:txBody>
      </p:sp>
      <p:sp>
        <p:nvSpPr>
          <p:cNvPr id="6" name="QB_7_AN.10_1#6d3ed21f7.blank?vcp=1&amp;vis=1&amp;pid=0fcb9e95f&amp;color=0,0,0&amp;vpa=4&amp;vtp=1&amp;vaab=1&amp;bbb=1"/>
          <p:cNvSpPr/>
          <p:nvPr/>
        </p:nvSpPr>
        <p:spPr>
          <a:xfrm>
            <a:off x="5706015" y="408832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量程选择偏大</a:t>
            </a:r>
            <a:endParaRPr lang="en-US" altLang="zh-CN" sz="2800" dirty="0"/>
          </a:p>
        </p:txBody>
      </p:sp>
      <p:sp>
        <p:nvSpPr>
          <p:cNvPr id="7" name="QB_7_AN.11_1#6d3ed21f7.blank?vcp=1&amp;vis=1&amp;pid=0fcb9e95f&amp;color=0,0,0&amp;vpa=5&amp;vtp=1&amp;vaab=1&amp;bbb=1"/>
          <p:cNvSpPr/>
          <p:nvPr/>
        </p:nvSpPr>
        <p:spPr>
          <a:xfrm>
            <a:off x="549815" y="4736020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量程选择偏小</a:t>
            </a:r>
            <a:endParaRPr lang="en-US" altLang="zh-CN" sz="2800" dirty="0"/>
          </a:p>
        </p:txBody>
      </p:sp>
      <p:sp>
        <p:nvSpPr>
          <p:cNvPr id="8" name="QB_7_AN.12_1#6d3ed21f7.blank?vcp=1&amp;vis=1&amp;pid=0fcb9e95f&amp;color=0,0,0&amp;vpa=6&amp;vtp=1&amp;vaab=1&amp;bbb=1"/>
          <p:cNvSpPr/>
          <p:nvPr/>
        </p:nvSpPr>
        <p:spPr>
          <a:xfrm>
            <a:off x="4817015" y="5362765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连接电路时开关未断开</a:t>
            </a:r>
            <a:endParaRPr lang="en-US" altLang="zh-CN" sz="2800" dirty="0"/>
          </a:p>
        </p:txBody>
      </p:sp>
      <p:sp>
        <p:nvSpPr>
          <p:cNvPr id="9" name="QB_7_BD.8_3#6d3ed21f7?htil=4&amp;sp=1&amp;vcp=1&amp;vis=1&amp;pid=0fcb9e95f&amp;color=0,0,0&amp;vtp=1&amp;vaab=1&amp;bt=1&amp;bbb=1&amp;hb=1&amp;hs=1"/>
          <p:cNvSpPr/>
          <p:nvPr/>
        </p:nvSpPr>
        <p:spPr>
          <a:xfrm>
            <a:off x="539496" y="3471099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出现如图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Z3-3甲、乙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、丙所示的三种情况，图甲存在的问题是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图乙存在的问题是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，图丙存在的问题是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。排除以上问题后继续实验，在连接最后一根导线时灯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泡亮了，其中存在的问题是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59662efd?vcp=1&amp;pid=c7cc5a52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家庭电路故障</a:t>
            </a:r>
            <a:endParaRPr lang="en-US" altLang="zh-CN" sz="3200" dirty="0"/>
          </a:p>
        </p:txBody>
      </p:sp>
      <p:sp>
        <p:nvSpPr>
          <p:cNvPr id="3" name="P_7#adda47bb8?vcp=1&amp;pid=259662efd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家庭电路中的各个用电器都是并联的，若某一处发生短路，就会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造成保险丝烧断或空气开关跳闸；若某支路断路则不会影响到其他支路。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保险丝烧断或空气开关“跳闸”的原因：①短路；②电路总功率过大。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dda47bb8?sp=1&amp;vcp=1&amp;pid=259662efd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开关接在灯与火线之间，闭合开关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，当用试电笔分别测试电灯两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接线处或插座的两孔时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，试电笔的氖管都发光，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则进户零线断路了。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用校验灯检验电路故障：拆下保险丝，将校验灯接在保险丝的位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置，依次闭合各个灯泡的开关，若校验灯正常发光，则开关所在支路短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路；若校验灯发光偏暗，则开关所在支路正常；若校验灯不发光，则开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关所在支路断路。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3_1#dff5932fb?iti=6&amp;htil=5&amp;vcp=1&amp;vis=1&amp;pid=259662e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4803" y="946880"/>
            <a:ext cx="396849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_2#dff5932fb?iti=6&amp;htil=5&amp;vcp=1&amp;vis=1&amp;pid=259662efd&amp;color=0,0,0&amp;vtp=1&amp;vaab=1&amp;bbb=1"/>
          <p:cNvSpPr/>
          <p:nvPr/>
        </p:nvSpPr>
        <p:spPr>
          <a:xfrm>
            <a:off x="9074696" y="266493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图Z3-4</a:t>
            </a:r>
            <a:endParaRPr lang="en-US" altLang="zh-CN" sz="2800" dirty="0"/>
          </a:p>
        </p:txBody>
      </p:sp>
      <p:sp>
        <p:nvSpPr>
          <p:cNvPr id="4" name="QC_7_BD.13_3#dff5932fb?htil=5&amp;sp=1&amp;vcp=1&amp;vis=1&amp;pid=259662efd&amp;color=0,0,0&amp;vtp=1&amp;vaab=1&amp;bt=1&amp;bbb=1&amp;hb=1&amp;hs=1"/>
          <p:cNvSpPr/>
          <p:nvPr/>
        </p:nvSpPr>
        <p:spPr>
          <a:xfrm>
            <a:off x="539496" y="928592"/>
            <a:ext cx="70043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例4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（2023·湖北武汉·中考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）小强同学放学回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，打开电灯，接入电热水壶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，两者均正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，接着启动微波炉加热食品时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微波炉不工作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，电热水壶突然停止工作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3_4#dff5932fb.choices?htil=5&amp;vcp=1&amp;vis=1&amp;pid=259662efd&amp;color=0,0,0&amp;vtp=1&amp;vaab=1&amp;bbb=1&amp;hs=1"/>
              <p:cNvSpPr/>
              <p:nvPr/>
            </p:nvSpPr>
            <p:spPr>
              <a:xfrm>
                <a:off x="539496" y="47039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A.零线上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.零线上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间断路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.微波炉所在支路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𝑏𝑒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.电热水壶所在支路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3_4#dff5932fb.choices?htil=5&amp;vcp=1&amp;vis=1&amp;pid=259662ef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392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BD.13_3#dff5932fb?htil=5&amp;sp=1&amp;vcp=1&amp;vis=1&amp;pid=259662efd&amp;color=0,0,0&amp;vtp=1&amp;vaab=1&amp;bt=1&amp;bbb=1&amp;hb=1&amp;hs=1"/>
          <p:cNvSpPr/>
          <p:nvPr/>
        </p:nvSpPr>
        <p:spPr>
          <a:xfrm>
            <a:off x="539496" y="350002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是电灯仍然正常发光，如图Z3-4所示。他对故障作了下列四种判断，其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dff5932fb?iti=7&amp;htil=6&amp;vcp=1&amp;vis=1&amp;pid=259662e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424" y="1277080"/>
            <a:ext cx="5175504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dff5932fb?iti=7&amp;htil=6&amp;vcp=1&amp;vis=1&amp;pid=259662efd&amp;color=0,0,0&amp;vtp=1&amp;vaab=1&amp;bbb=1"/>
          <p:cNvSpPr/>
          <p:nvPr/>
        </p:nvSpPr>
        <p:spPr>
          <a:xfrm>
            <a:off x="8423820" y="347062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dff5932fb?htil=6&amp;vcp=1&amp;vis=1&amp;pid=259662efd&amp;color=0,0,0&amp;vtp=1&amp;vaab=1&amp;bt=1&amp;bbb=1&amp;hb=1&amp;hs=1"/>
              <p:cNvSpPr/>
              <p:nvPr/>
            </p:nvSpPr>
            <p:spPr>
              <a:xfrm>
                <a:off x="539496" y="1258792"/>
                <a:ext cx="58064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电灯仍正常工作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，说明与灯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泡相连的火线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、零线均正常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；电热水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壶和微波炉突然停止工作，说明电热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水壶和微波炉所在的干路出现断路现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。若微波炉所在支路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间短路或电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dff5932fb?htil=6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792"/>
                <a:ext cx="580644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7" r="7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dff5932fb?htil=6&amp;vcp=1&amp;vis=1&amp;pid=259662efd&amp;color=0,0,0&amp;vtp=1&amp;vaab=1&amp;bt=1&amp;bbb=1&amp;hb=1&amp;hs=1"/>
              <p:cNvSpPr/>
              <p:nvPr/>
            </p:nvSpPr>
            <p:spPr>
              <a:xfrm>
                <a:off x="539496" y="439213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热水壶所在支路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间短路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，则所有用电器都不可能有电流通过，电灯不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能正常发光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。综上所述，故障为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间发生了断路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dff5932fb?htil=6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213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22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4_1#dff5932fb.bracket?vcp=1&amp;vis=1&amp;pid=259662efd&amp;color=0,0,0&amp;vpa=7&amp;vtp=1&amp;vaab=1"/>
          <p:cNvSpPr/>
          <p:nvPr/>
        </p:nvSpPr>
        <p:spPr>
          <a:xfrm>
            <a:off x="1175957" y="55934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6_1#27ffb4026?iti=8&amp;htil=7&amp;vcp=1&amp;vis=1&amp;pid=259662e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4345" y="762730"/>
            <a:ext cx="4855464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6_2#27ffb4026?iti=8&amp;htil=7&amp;vcp=1&amp;vis=1&amp;pid=259662efd&amp;color=0,0,0&amp;vtp=1&amp;vaab=1&amp;bbb=1"/>
          <p:cNvSpPr/>
          <p:nvPr/>
        </p:nvSpPr>
        <p:spPr>
          <a:xfrm>
            <a:off x="9312077" y="4170997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6_3#27ffb4026?htil=7&amp;sp=1&amp;vcp=1&amp;vis=1&amp;pid=259662efd&amp;color=0,0,0&amp;vtp=1&amp;vaab=1&amp;bt=1&amp;bbb=1&amp;hb=1&amp;hs=1"/>
              <p:cNvSpPr/>
              <p:nvPr/>
            </p:nvSpPr>
            <p:spPr>
              <a:xfrm>
                <a:off x="539496" y="617442"/>
                <a:ext cx="6117336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小北家买了新房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，她要为自己房间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安装一盏照明灯和一个插座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Z3-5是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她设计的电路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，图中虚线框1和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2是电灯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或开关的位置，则开关应装在虚线框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选填“1”或“2”）中。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安装完毕后，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，电灯不亮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，用试电笔分别测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试电笔的氖管都发光，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6_3#27ffb4026?htil=7&amp;sp=1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7442"/>
                <a:ext cx="6117336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6" t="-5" r="-3797" b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6_3#27ffb4026?htil=7&amp;sp=1&amp;vcp=1&amp;vis=1&amp;pid=259662efd&amp;color=0,0,0&amp;vtp=1&amp;vaab=1&amp;bt=1&amp;bbb=1&amp;hb=1&amp;hs=1"/>
              <p:cNvSpPr/>
              <p:nvPr/>
            </p:nvSpPr>
            <p:spPr>
              <a:xfrm>
                <a:off x="539496" y="503348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则电路的故障为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。排除故障后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，小北用试电笔测试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试电笔氖管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选填“发光”或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16_3#27ffb4026?htil=7&amp;sp=1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3348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1567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2761856a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2761856a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52761856a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52761856a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第十三章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EX.1_1#27ffb4026?iti=10&amp;htil=9&amp;vcp=1&amp;vis=1&amp;pid=259662e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2536" y="1509236"/>
            <a:ext cx="4855464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EX.1_1#27ffb4026?iti=10&amp;htil=9&amp;vcp=1&amp;vis=1&amp;pid=259662efd&amp;color=0,0,0&amp;vtp=1&amp;vaab=1&amp;bbb=1"/>
          <p:cNvSpPr/>
          <p:nvPr/>
        </p:nvSpPr>
        <p:spPr>
          <a:xfrm>
            <a:off x="8601619" y="4800060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图Z3-5</a:t>
            </a:r>
            <a:endParaRPr lang="en-US" altLang="zh-CN" sz="2800" dirty="0"/>
          </a:p>
        </p:txBody>
      </p:sp>
      <p:sp>
        <p:nvSpPr>
          <p:cNvPr id="4" name="QB_7_EX.1_1#27ffb4026?htil=9&amp;vcp=1&amp;vis=1&amp;pid=259662efd&amp;color=0,0,0&amp;vtp=1&amp;vaab=1&amp;bt=1&amp;bbb=1&amp;hb=1"/>
          <p:cNvSpPr/>
          <p:nvPr/>
        </p:nvSpPr>
        <p:spPr>
          <a:xfrm>
            <a:off x="539496" y="1490948"/>
            <a:ext cx="611733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家庭电路中，各用电器是并联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的，开关接在火线上。闭合开关，当试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电笔分别测试电灯两接线处或插座的两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孔时，若试电笔的氖管都发光，则进户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零线断路；若试电笔的氖管都不发光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则进户火线断路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27ffb4026?iti=9&amp;htil=8&amp;vcp=1&amp;vis=1&amp;pid=259662ef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923512"/>
            <a:ext cx="4855464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27ffb4026?iti=9&amp;htil=8&amp;vcp=1&amp;vis=1&amp;pid=259662efd&amp;color=0,0,0&amp;vtp=1&amp;vaab=1&amp;bbb=1"/>
          <p:cNvSpPr/>
          <p:nvPr/>
        </p:nvSpPr>
        <p:spPr>
          <a:xfrm>
            <a:off x="8639080" y="421433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27ffb4026?htil=8&amp;vcp=1&amp;vis=1&amp;pid=259662efd&amp;color=0,0,0&amp;vtp=1&amp;vaab=1&amp;bt=1&amp;bbb=1&amp;hb=1"/>
              <p:cNvSpPr/>
              <p:nvPr/>
            </p:nvSpPr>
            <p:spPr>
              <a:xfrm>
                <a:off x="539496" y="905224"/>
                <a:ext cx="6117336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保险丝接在火线上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，开关应接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在灯与火线之间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，因此开关应接在1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当用试电笔分别测试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电笔的氖管都发光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说明火线上有电；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而零线处不该亮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，但也亮了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，说明零线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通过电灯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、开关与火线相通了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，故零线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。排除故障后，用试电笔测试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点与零线相连，氖管不发光。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27ffb4026?htil=8&amp;vcp=1&amp;vis=1&amp;pid=259662ef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6117336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3340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6_1#27ffb4026?iti=8&amp;htil=7&amp;vcp=1&amp;vis=1&amp;pid=259662ef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635730"/>
            <a:ext cx="4855464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6_2#27ffb4026?iti=8&amp;htil=7&amp;vcp=1&amp;vis=1&amp;pid=259662efd&amp;color=0,0,0&amp;vtp=1&amp;vaab=1&amp;bbb=1"/>
          <p:cNvSpPr/>
          <p:nvPr/>
        </p:nvSpPr>
        <p:spPr>
          <a:xfrm>
            <a:off x="8639080" y="3926554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6_3#27ffb4026?htil=7&amp;sp=1&amp;vcp=1&amp;vis=1&amp;pid=259662efd&amp;color=0,0,0&amp;vtp=1&amp;vaab=1&amp;bt=1&amp;bbb=1&amp;hb=1&amp;hs=1"/>
              <p:cNvSpPr/>
              <p:nvPr/>
            </p:nvSpPr>
            <p:spPr>
              <a:xfrm>
                <a:off x="539496" y="617442"/>
                <a:ext cx="6117336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小北家买了新房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，她要为自己房间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安装一盏照明灯和一个插座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Z3-5是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她设计的电路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，图中虚线框1和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2是电灯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或开关的位置，则开关应装在虚线框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选填“1”或“2”）中。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安装完毕后，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，电灯不亮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，用试电笔分别测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试电笔的氖管都发光，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6_3#27ffb4026?htil=7&amp;sp=1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7442"/>
                <a:ext cx="6117336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6" t="-5" r="-3797" b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7_1#27ffb4026.blank?vcp=1&amp;vis=1&amp;pid=259662efd&amp;color=0,0,0&amp;vpa=8&amp;vtp=1&amp;vaab=1&amp;bbb=1"/>
          <p:cNvSpPr/>
          <p:nvPr/>
        </p:nvSpPr>
        <p:spPr>
          <a:xfrm>
            <a:off x="549815" y="317776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7_AN.18_1#27ffb4026.blank?vcp=1&amp;vis=1&amp;pid=259662efd&amp;color=0,0,0&amp;vpa=9&amp;vtp=1&amp;vaab=1&amp;bbb=1"/>
          <p:cNvSpPr/>
          <p:nvPr/>
        </p:nvSpPr>
        <p:spPr>
          <a:xfrm>
            <a:off x="3039014" y="5003006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进户零线断路</a:t>
            </a:r>
            <a:endParaRPr lang="en-US" altLang="zh-CN" sz="2800" dirty="0"/>
          </a:p>
        </p:txBody>
      </p:sp>
      <p:sp>
        <p:nvSpPr>
          <p:cNvPr id="7" name="QB_7_AN.19_1#27ffb4026.blank?vcp=1&amp;vis=1&amp;pid=259662efd&amp;color=0,0,0&amp;vpa=10&amp;vtp=1&amp;vaab=1&amp;bbb=1"/>
          <p:cNvSpPr/>
          <p:nvPr/>
        </p:nvSpPr>
        <p:spPr>
          <a:xfrm>
            <a:off x="2327814" y="562975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不发光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6_3#27ffb4026?htil=7&amp;sp=1&amp;vcp=1&amp;vis=1&amp;pid=259662efd&amp;color=0,0,0&amp;vtp=1&amp;vaab=1&amp;bt=1&amp;bbb=1&amp;hb=1&amp;hs=1"/>
              <p:cNvSpPr/>
              <p:nvPr/>
            </p:nvSpPr>
            <p:spPr>
              <a:xfrm>
                <a:off x="539496" y="503348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则电路的故障为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。排除故障后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，小北用试电笔测试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试电笔氖管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选填“发光”或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16_3#27ffb4026?htil=7&amp;sp=1&amp;vcp=1&amp;vis=1&amp;pid=259662ef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3348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1567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7#e8ac1e331?vcp=1&amp;pid=259662efd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7#e8ac1e331?vcp=1&amp;pid=259662ef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3f8a67e9.fixed?vcp=1&amp;pid=56a753a7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专项突破三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电路故障分析</a:t>
            </a:r>
            <a:endParaRPr lang="en-US" altLang="zh-CN" sz="4000" dirty="0"/>
          </a:p>
        </p:txBody>
      </p:sp>
      <p:sp>
        <p:nvSpPr>
          <p:cNvPr id="3" name="C_5_BD#63f8a67e9.fixed?vcp=1&amp;pid=56a753a7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专项突破三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电路故障分析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f2c52cb?vcp=1&amp;pid=63f8a67e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22_1#c55ab8b17?iti=11&amp;htil=10&amp;vcp=1&amp;vis=1&amp;pid=18f2c52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9564" y="1285528"/>
            <a:ext cx="2670048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22_2#c55ab8b17?iti=11&amp;htil=10&amp;vcp=1&amp;vis=1&amp;pid=18f2c52cb&amp;color=0,0,0&amp;vtp=1&amp;vaab=1&amp;bbb=1"/>
          <p:cNvSpPr/>
          <p:nvPr/>
        </p:nvSpPr>
        <p:spPr>
          <a:xfrm>
            <a:off x="9571963" y="3780824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22_3#c55ab8b17?htil=10&amp;sp=1&amp;vcp=1&amp;vis=1&amp;pid=18f2c52cb&amp;color=0,0,0&amp;vtp=1&amp;vaab=1&amp;bbb=1&amp;hb=1"/>
              <p:cNvSpPr/>
              <p:nvPr/>
            </p:nvSpPr>
            <p:spPr>
              <a:xfrm>
                <a:off x="539496" y="1267240"/>
                <a:ext cx="83118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（2023·福建·中考）在图ZB3-1所示电路中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移动过程中，灯突然熄灭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压表和电流表均无示数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。若电路中仅有一处故障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故障不可能是(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22_3#c55ab8b17?htil=10&amp;sp=1&amp;vcp=1&amp;vis=1&amp;pid=18f2c52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31189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8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23_1#c55ab8b17.bracket?vcp=1&amp;vis=1&amp;pid=18f2c52cb&amp;color=0,0,0&amp;vpa=11&amp;vtp=1&amp;vaab=1"/>
          <p:cNvSpPr/>
          <p:nvPr/>
        </p:nvSpPr>
        <p:spPr>
          <a:xfrm>
            <a:off x="2950114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22_4#c55ab8b17.choices?htil=10&amp;vcp=1&amp;vis=1&amp;pid=18f2c52cb&amp;color=0,0,0&amp;vtp=1&amp;vaab=1&amp;bbb=1"/>
              <p:cNvSpPr/>
              <p:nvPr/>
            </p:nvSpPr>
            <p:spPr>
              <a:xfrm>
                <a:off x="539496" y="3765976"/>
                <a:ext cx="831189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26339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.电流表接线松开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426339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接触不良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22_4#c55ab8b17.choices?htil=10&amp;vcp=1&amp;vis=1&amp;pid=18f2c52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8311896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35" r="2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4_1#b9f6c449b?iti=12&amp;htil=11&amp;vcp=1&amp;vis=1&amp;pid=18f2c52c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4669" y="1264380"/>
            <a:ext cx="3694176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4_2#b9f6c449b?iti=12&amp;htil=11&amp;vcp=1&amp;vis=1&amp;pid=18f2c52cb&amp;color=0,0,0&amp;vtp=1&amp;vaab=1&amp;bbb=1"/>
          <p:cNvSpPr/>
          <p:nvPr/>
        </p:nvSpPr>
        <p:spPr>
          <a:xfrm>
            <a:off x="9019132" y="3823684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4_3#b9f6c449b?htil=11&amp;sp=1&amp;vcp=1&amp;vis=1&amp;pid=18f2c52cb&amp;color=0,0,0&amp;vtp=1&amp;vaab=1&amp;bt=1&amp;bbb=1&amp;hb=1&amp;hs=1"/>
              <p:cNvSpPr/>
              <p:nvPr/>
            </p:nvSpPr>
            <p:spPr>
              <a:xfrm>
                <a:off x="539496" y="1246092"/>
                <a:ext cx="72786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（2024·安徽·模拟）在如图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ZB3-2所示的电路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都不发光，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用电压表接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两点时有示数，接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时无示数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。若电路中只有一处故障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，则产生上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述现象的原因可能是(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4_3#b9f6c449b?htil=11&amp;sp=1&amp;vcp=1&amp;vis=1&amp;pid=18f2c52c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6092"/>
                <a:ext cx="72786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24_4#b9f6c449b.choices?vcp=1&amp;vis=1&amp;pid=18f2c52cb&amp;color=0,0,0&amp;vtp=1&amp;vaab=1&amp;bbb=1&amp;hs=1"/>
              <p:cNvSpPr/>
              <p:nvPr/>
            </p:nvSpPr>
            <p:spPr>
              <a:xfrm>
                <a:off x="539496" y="43921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的灯丝断了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的灯丝断了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24_4#b9f6c449b.choices?vcp=1&amp;vis=1&amp;pid=18f2c52c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213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b9f6c449b?iti=13&amp;htil=12&amp;vcp=1&amp;vis=1&amp;pid=18f2c52c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36992" y="955262"/>
            <a:ext cx="3694176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b9f6c449b?iti=13&amp;htil=12&amp;vcp=1&amp;vis=1&amp;pid=18f2c52cb&amp;color=0,0,0&amp;vtp=1&amp;vaab=1&amp;bbb=1"/>
          <p:cNvSpPr/>
          <p:nvPr/>
        </p:nvSpPr>
        <p:spPr>
          <a:xfrm>
            <a:off x="9101455" y="3514566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b9f6c449b?htil=12&amp;vcp=1&amp;vis=1&amp;pid=18f2c52cb&amp;color=0,0,0&amp;vtp=1&amp;vaab=1&amp;bt=1&amp;bbb=1&amp;hb=1&amp;hs=1"/>
              <p:cNvSpPr/>
              <p:nvPr/>
            </p:nvSpPr>
            <p:spPr>
              <a:xfrm>
                <a:off x="539496" y="927830"/>
                <a:ext cx="72786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都不发光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说明电路发生了断路现象，用电压表接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点时有示数，说明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两点之外的电路为通路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两点时无示数，而且电路中只有一处故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障，说明小灯泡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的灯丝断了，故A正确，B错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b9f6c449b?htil=12&amp;vcp=1&amp;vis=1&amp;pid=18f2c52c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7830"/>
                <a:ext cx="72786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5034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b9f6c449b?htil=12&amp;vcp=1&amp;vis=1&amp;pid=18f2c52cb&amp;color=0,0,0&amp;vtp=1&amp;vaab=1&amp;bt=1&amp;bbb=1&amp;hb=1&amp;hs=1"/>
              <p:cNvSpPr/>
              <p:nvPr/>
            </p:nvSpPr>
            <p:spPr>
              <a:xfrm>
                <a:off x="539496" y="40830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处发生断路，用电压表接</a:t>
                </a:r>
                <a:r>
                  <a:rPr lang="en-US" altLang="zh-CN" sz="2800" b="0" i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两点和</a:t>
                </a:r>
                <a:r>
                  <a:rPr lang="en-US" altLang="zh-CN" sz="2800" b="0" i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两点时都没有示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发生短路，则电路仍为通路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，灯都会亮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且用电压表接</a:t>
                </a:r>
                <a:r>
                  <a:rPr lang="en-US" altLang="zh-CN" sz="2800" b="0" i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两点和</a:t>
                </a:r>
                <a:r>
                  <a:rPr lang="en-US" altLang="zh-CN" sz="2800" b="0" i="1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两点时都有示数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b9f6c449b?htil=12&amp;vcp=1&amp;vis=1&amp;pid=18f2c52c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830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81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25_1#b9f6c449b.bracket?vcp=1&amp;vis=1&amp;pid=18f2c52cb&amp;color=0,0,0&amp;vpa=12&amp;vtp=1&amp;vaab=1"/>
          <p:cNvSpPr/>
          <p:nvPr/>
        </p:nvSpPr>
        <p:spPr>
          <a:xfrm>
            <a:off x="1146966" y="577005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7_1#67dbb8582?iti=14&amp;htil=13&amp;vcp=1&amp;vis=1&amp;pid=18f2c52c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572688"/>
            <a:ext cx="3959352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_2#67dbb8582?iti=14&amp;htil=13&amp;vcp=1&amp;vis=1&amp;pid=18f2c52cb&amp;color=0,0,0&amp;vtp=1&amp;vaab=1&amp;bbb=1"/>
          <p:cNvSpPr/>
          <p:nvPr/>
        </p:nvSpPr>
        <p:spPr>
          <a:xfrm>
            <a:off x="8968867" y="3475845"/>
            <a:ext cx="1365250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图ZB3-3</a:t>
            </a:r>
            <a:endParaRPr lang="en-US" altLang="zh-CN" sz="2800" dirty="0"/>
          </a:p>
        </p:txBody>
      </p:sp>
      <p:sp>
        <p:nvSpPr>
          <p:cNvPr id="4" name="QC_7_BD.27_3#67dbb8582?htil=13&amp;sp=1&amp;vcp=1&amp;vis=1&amp;pid=18f2c52cb&amp;color=0,0,0&amp;vtp=1&amp;vaab=1&amp;bt=1&amp;bbb=1&amp;hb=1"/>
          <p:cNvSpPr/>
          <p:nvPr/>
        </p:nvSpPr>
        <p:spPr>
          <a:xfrm>
            <a:off x="539496" y="554400"/>
            <a:ext cx="7022592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（2024·四川南充·模拟）如图ZB3-3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闭合开关后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，各元件均正常工作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，一段时间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，电流表示数变大，电压表示数变大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可能发生的故障是(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29_1#67dbb8582.bracket?vcp=1&amp;vis=1&amp;pid=18f2c52cb&amp;color=0,0,0&amp;vpa=13&amp;vtp=1&amp;vaab=1"/>
          <p:cNvSpPr/>
          <p:nvPr/>
        </p:nvSpPr>
        <p:spPr>
          <a:xfrm>
            <a:off x="3661315" y="2179937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27_4#67dbb8582.choices?htil=13&amp;vcp=1&amp;vis=1&amp;pid=18f2c52cb&amp;color=0,0,0&amp;vtp=1&amp;vaab=1&amp;bbb=1"/>
              <p:cNvSpPr/>
              <p:nvPr/>
            </p:nvSpPr>
            <p:spPr>
              <a:xfrm>
                <a:off x="539496" y="2724322"/>
                <a:ext cx="7022592" cy="477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100"/>
                  </a:lnSpc>
                  <a:tabLst>
                    <a:tab pos="1844040" algn="l"/>
                    <a:tab pos="3663315" algn="l"/>
                    <a:tab pos="543179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27_4#67dbb8582.choices?htil=13&amp;vcp=1&amp;vis=1&amp;pid=18f2c52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24322"/>
                <a:ext cx="7022592" cy="477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6" r="7" b="-9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1_1#67dbb8582?htil=13&amp;vcp=1&amp;vis=1&amp;pid=18f2c52cb&amp;color=0,0,0&amp;vtp=1&amp;vaab=1&amp;bbb=1&amp;hb=1"/>
              <p:cNvSpPr/>
              <p:nvPr/>
            </p:nvSpPr>
            <p:spPr>
              <a:xfrm>
                <a:off x="539496" y="3205081"/>
                <a:ext cx="7022592" cy="320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串联在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，电压表测量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，电流表测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量电路中的电流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。一段时间后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，电流表的示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，这说明电路出现了短路现象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；电压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表的示数变大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则电压表测量的是电源电压，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所以故障是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1_1#67dbb8582?htil=13&amp;vcp=1&amp;vis=1&amp;pid=18f2c52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05081"/>
                <a:ext cx="7022592" cy="3207957"/>
              </a:xfrm>
              <a:prstGeom prst="rect">
                <a:avLst/>
              </a:prstGeom>
              <a:blipFill rotWithShape="1">
                <a:blip r:embed="rId5"/>
                <a:stretch>
                  <a:fillRect l="-5" t="-7" r="-2678" b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30_1#696b5547b?sp=1&amp;vcp=1&amp;vis=1&amp;pid=18f2c52cb&amp;color=0,0,0&amp;vtp=1&amp;vaab=1&amp;bt=1&amp;bbb=1&amp;hb=1"/>
              <p:cNvSpPr/>
              <p:nvPr/>
            </p:nvSpPr>
            <p:spPr>
              <a:xfrm>
                <a:off x="539496" y="554400"/>
                <a:ext cx="11109960" cy="3500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（2024·湖北武汉·中考）图ZB3-4是某同学家部分家庭电路的示意图。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电能表上标有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10(40)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的字样，他家正在使用的所有用电器总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，其中电饭煲的功率为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饭煮熟后，他将这个电饭煲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插头从插座中拔出，再将功率为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的电热水壶插头接入插座中，其他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用电器仍正常工作，闭合电热水壶上的开关，空气开关“跳闸”。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空气开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关“跳闸”的原因可能是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30_1#696b5547b?sp=1&amp;vcp=1&amp;vis=1&amp;pid=18f2c52c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500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14" b="-1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30_2#696b5547b?iti=15&amp;htil=14&amp;vcp=1&amp;vis=1&amp;pid=18f2c52c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9773" y="3558384"/>
            <a:ext cx="4368593" cy="236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30_3#696b5547b?iti=15&amp;htil=14&amp;vcp=1&amp;vis=1&amp;pid=18f2c52cb&amp;color=0,0,0&amp;vtp=1&amp;vaab=1&amp;bbb=1"/>
          <p:cNvSpPr/>
          <p:nvPr/>
        </p:nvSpPr>
        <p:spPr>
          <a:xfrm>
            <a:off x="8471445" y="5934209"/>
            <a:ext cx="1365250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图ZB3-4</a:t>
            </a:r>
            <a:endParaRPr lang="en-US" altLang="zh-CN" sz="2800" dirty="0"/>
          </a:p>
        </p:txBody>
      </p:sp>
      <p:sp>
        <p:nvSpPr>
          <p:cNvPr id="6" name="QC_7_BD.30_4#696b5547b.choices?htil=14&amp;vcp=1&amp;vis=1&amp;pid=18f2c52cb&amp;color=0,0,0&amp;vtp=1&amp;vaab=1&amp;bbb=1"/>
          <p:cNvSpPr/>
          <p:nvPr/>
        </p:nvSpPr>
        <p:spPr>
          <a:xfrm>
            <a:off x="539496" y="4064426"/>
            <a:ext cx="744321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A.照明灯的开关接在了零线与灯泡之间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.用电器的总功率过大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.电热水壶的内部电路短路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.接入电热水壶的插座短路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7cc5a520.fixed?vcp=1&amp;pid=56a753a7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专项突破三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电路故障分析</a:t>
            </a:r>
            <a:endParaRPr lang="en-US" altLang="zh-CN" sz="4000" dirty="0"/>
          </a:p>
        </p:txBody>
      </p:sp>
      <p:sp>
        <p:nvSpPr>
          <p:cNvPr id="3" name="C_5_BD#c7cc5a520.fixed?vcp=1&amp;pid=56a753a7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696b5547b?iti=16&amp;htil=15&amp;vcp=1&amp;vis=1&amp;pid=18f2c52c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028" y="572688"/>
            <a:ext cx="393192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96b5547b?iti=16&amp;htil=15&amp;vcp=1&amp;vis=1&amp;pid=18f2c52cb&amp;color=0,0,0&amp;vtp=1&amp;vaab=1&amp;bbb=1"/>
          <p:cNvSpPr/>
          <p:nvPr/>
        </p:nvSpPr>
        <p:spPr>
          <a:xfrm>
            <a:off x="8964363" y="2821096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图ZB3-4</a:t>
            </a:r>
            <a:endParaRPr lang="en-US" altLang="zh-CN" sz="2800" dirty="0"/>
          </a:p>
        </p:txBody>
      </p:sp>
      <p:sp>
        <p:nvSpPr>
          <p:cNvPr id="4" name="QC_7_AS.1_1#696b5547b?htil=15&amp;vcp=1&amp;vis=1&amp;pid=18f2c52cb&amp;color=0,0,0&amp;vtp=1&amp;vaab=1&amp;bt=1&amp;bbb=1&amp;hb=1&amp;hs=1"/>
          <p:cNvSpPr/>
          <p:nvPr/>
        </p:nvSpPr>
        <p:spPr>
          <a:xfrm>
            <a:off x="539496" y="554400"/>
            <a:ext cx="704088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照明灯的开关接在了零线与灯泡之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，不会引发空气开关“跳闸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”，只是容易发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生触电事故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，故A错误。由题意可知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，将电饭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煲插头从插座中拔出，再将电热水壶插头接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入插座中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，电路中用电器的总功率变小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</a:t>
            </a:r>
            <a:endParaRPr lang="en-US" altLang="zh-CN" sz="2800" dirty="0"/>
          </a:p>
        </p:txBody>
      </p:sp>
      <p:sp>
        <p:nvSpPr>
          <p:cNvPr id="5" name="QC_7_AS.1_1#696b5547b?htil=15&amp;vcp=1&amp;vis=1&amp;pid=18f2c52cb&amp;color=0,0,0&amp;vtp=1&amp;vaab=1&amp;bt=1&amp;bbb=1&amp;hb=1&amp;hs=1"/>
          <p:cNvSpPr/>
          <p:nvPr/>
        </p:nvSpPr>
        <p:spPr>
          <a:xfrm>
            <a:off x="539496" y="3760832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空气开关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“跳闸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”的原因不可能是用电器的总功率过大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，故B错误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接入电热水壶的插座短路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，那么没有插入电热水壶时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，空气开关就会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跳闸”，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而闭合电热水壶上的开关，空气开关才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“跳闸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”，则说明电热水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壶的内部电路短路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，故C正确，D错误。</a:t>
            </a:r>
            <a:endParaRPr lang="en-US" altLang="zh-CN" sz="2800" dirty="0"/>
          </a:p>
        </p:txBody>
      </p:sp>
      <p:sp>
        <p:nvSpPr>
          <p:cNvPr id="6" name="QC_7_AN.31_1#696b5547b.bracket?vcp=1&amp;vis=1&amp;pid=18f2c52cb&amp;color=0,0,0&amp;vpa=14&amp;vtp=1&amp;vaab=1"/>
          <p:cNvSpPr/>
          <p:nvPr/>
        </p:nvSpPr>
        <p:spPr>
          <a:xfrm>
            <a:off x="7198465" y="5737397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67f432c4?vcp=1&amp;pid=63f8a67e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7_BD.33_1#2d1f5484b?iti=17&amp;htil=16&amp;vcp=1&amp;vis=1&amp;pid=567f432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2752" y="1285528"/>
            <a:ext cx="333756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33_2#2d1f5484b?iti=17&amp;htil=16&amp;vcp=1&amp;vis=1&amp;pid=567f432c4&amp;color=0,0,0&amp;vtp=1&amp;vaab=1&amp;bbb=1"/>
          <p:cNvSpPr/>
          <p:nvPr/>
        </p:nvSpPr>
        <p:spPr>
          <a:xfrm>
            <a:off x="9288907" y="333276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图ZB3-5</a:t>
            </a:r>
            <a:endParaRPr lang="en-US" altLang="zh-CN" sz="2800" dirty="0"/>
          </a:p>
        </p:txBody>
      </p:sp>
      <p:sp>
        <p:nvSpPr>
          <p:cNvPr id="5" name="QC_7_BD.33_3#2d1f5484b?htil=16&amp;sp=1&amp;vcp=1&amp;vis=1&amp;pid=567f432c4&amp;color=0,0,0&amp;vtp=1&amp;vaab=1&amp;bbb=1&amp;hb=1"/>
          <p:cNvSpPr/>
          <p:nvPr/>
        </p:nvSpPr>
        <p:spPr>
          <a:xfrm>
            <a:off x="539496" y="1267240"/>
            <a:ext cx="76443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（2023·山东临沂·模拟）在图ZB3-5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所示电路中，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闭合开关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，只有一只灯泡发光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，且两只电压表示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则电路故障可能是(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33_4#2d1f5484b.choices?htil=16&amp;vcp=1&amp;vis=1&amp;pid=567f432c4&amp;color=0,0,0&amp;vtp=1&amp;vaab=1&amp;bbb=1"/>
              <p:cNvSpPr/>
              <p:nvPr/>
            </p:nvSpPr>
            <p:spPr>
              <a:xfrm>
                <a:off x="539496" y="3118276"/>
                <a:ext cx="764438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93001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3930015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33_4#2d1f5484b.choices?htil=16&amp;vcp=1&amp;vis=1&amp;pid=567f432c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764438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5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2d1f5484b?iti=18&amp;htil=17&amp;vcp=1&amp;vis=1&amp;pid=567f432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327" y="1283430"/>
            <a:ext cx="333756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2d1f5484b?iti=18&amp;htil=17&amp;vcp=1&amp;vis=1&amp;pid=567f432c4&amp;color=0,0,0&amp;vtp=1&amp;vaab=1&amp;bbb=1"/>
          <p:cNvSpPr/>
          <p:nvPr/>
        </p:nvSpPr>
        <p:spPr>
          <a:xfrm>
            <a:off x="9279482" y="3330670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2d1f5484b?htil=17&amp;vcp=1&amp;vis=1&amp;pid=567f432c4&amp;color=0,0,0&amp;vtp=1&amp;vaab=1&amp;bt=1&amp;bbb=1&amp;hb=1&amp;hs=1"/>
              <p:cNvSpPr/>
              <p:nvPr/>
            </p:nvSpPr>
            <p:spPr>
              <a:xfrm>
                <a:off x="539496" y="1265142"/>
                <a:ext cx="7644384" cy="3146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由电路图可知，两个灯泡串联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，当开关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闭合后，只有一个灯泡发光，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说明故障为短路，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一定不是断路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，故A、B错误。如果灯泡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那么灯泡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的示数都等于电源电压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，故C正确。如果灯泡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2d1f5484b?htil=17&amp;vcp=1&amp;vis=1&amp;pid=567f432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5142"/>
                <a:ext cx="7644384" cy="3146044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1288" b="-2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2d1f5484b?htil=17&amp;vcp=1&amp;vis=1&amp;pid=567f432c4&amp;color=0,0,0&amp;vtp=1&amp;vaab=1&amp;bt=1&amp;bbb=1&amp;hb=1&amp;hs=1"/>
              <p:cNvSpPr/>
              <p:nvPr/>
            </p:nvSpPr>
            <p:spPr>
              <a:xfrm>
                <a:off x="539496" y="438578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测量电源电压，示数等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被短接，示数为零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2d1f5484b?htil=17&amp;vcp=1&amp;vis=1&amp;pid=567f432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5786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-201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34_1#2d1f5484b.bracket?vcp=1&amp;vis=1&amp;pid=567f432c4&amp;color=0,0,0&amp;vpa=15&amp;vtp=1&amp;vaab=1"/>
          <p:cNvSpPr/>
          <p:nvPr/>
        </p:nvSpPr>
        <p:spPr>
          <a:xfrm>
            <a:off x="1136404" y="558714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_1#7c56057fd?sp=1&amp;vcp=1&amp;vis=1&amp;pid=567f432c4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（2023·辽宁营口·中考）家庭电路的部分电路如图ZB3-6所示（电路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连接正确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根据电路图可以判断甲、乙两根进户线中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是火线。只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正常发光，此时用试电笔接触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点，试电笔的氖管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（选填“发光”或“不发光”）；再闭合开关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马上熄灭，则故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障原因可能是灯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（选填“短路”或“断路”）。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6_1#7c56057fd?sp=1&amp;vcp=1&amp;vis=1&amp;pid=567f432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02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7_BD.39_1#7c56057fd?iti=19&amp;vcp=1&amp;vis=1&amp;pid=567f432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3814744"/>
            <a:ext cx="3236976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39_2#7c56057fd?iti=19&amp;vcp=1&amp;vis=1&amp;pid=567f432c4&amp;color=0,0,0&amp;vtp=1&amp;vaab=1&amp;bbb=1"/>
          <p:cNvSpPr/>
          <p:nvPr/>
        </p:nvSpPr>
        <p:spPr>
          <a:xfrm>
            <a:off x="5416423" y="582540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7c56057fd?iti=20&amp;htil=18&amp;vcp=1&amp;vis=1&amp;pid=567f432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2288" y="967962"/>
            <a:ext cx="3200400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7c56057fd?iti=20&amp;htil=18&amp;vcp=1&amp;vis=1&amp;pid=567f432c4&amp;color=0,0,0&amp;vtp=1&amp;vaab=1&amp;bbb=1"/>
          <p:cNvSpPr/>
          <p:nvPr/>
        </p:nvSpPr>
        <p:spPr>
          <a:xfrm>
            <a:off x="9279863" y="2978626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7c56057fd?htil=18&amp;vcp=1&amp;vis=1&amp;pid=567f432c4&amp;color=0,0,0&amp;vtp=1&amp;vaab=1&amp;bt=1&amp;bbb=1&amp;hb=1&amp;hs=1"/>
              <p:cNvSpPr/>
              <p:nvPr/>
            </p:nvSpPr>
            <p:spPr>
              <a:xfrm>
                <a:off x="539496" y="940530"/>
                <a:ext cx="77815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串联，且接在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之间，根据家庭电路的安全要求可知，甲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是火线。只闭合开关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正常发光（灯泡两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端的电压等于家庭电路的电压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此时用试电笔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点与零线相连，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点与大地间的电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7c56057fd?htil=18&amp;vcp=1&amp;vis=1&amp;pid=567f432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0530"/>
                <a:ext cx="77815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b="-29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7c56057fd?htil=18&amp;vcp=1&amp;vis=1&amp;pid=567f432c4&amp;color=0,0,0&amp;vtp=1&amp;vaab=1&amp;bt=1&amp;bbb=1&amp;hb=1&amp;hs=1"/>
              <p:cNvSpPr/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所以此时试电笔的氖管不发光。灯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正常发光，再闭合开关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马上熄灭，则故障原因可能是灯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断路不影响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7c56057fd?htil=18&amp;vcp=1&amp;vis=1&amp;pid=567f432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03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4298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_1#7c56057fd?sp=1&amp;vcp=1&amp;vis=1&amp;pid=567f432c4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（2023·辽宁营口·中考）家庭电路的部分电路如图ZB3-6所示（电路连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接正确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根据电路图可以判断甲、乙两根进户线中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是火线。只闭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正常发光，此时用试电笔接触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点，试电笔的氖管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（选填“发光”或“不发光”）；再闭合开关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马上熄灭，则故障原因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可能是灯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（选填“短路”或“断路”）。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6_1#7c56057fd?sp=1&amp;vcp=1&amp;vis=1&amp;pid=567f432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2403" b="-2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7_1#7c56057fd.blank?vcp=1&amp;vis=1&amp;pid=567f432c4&amp;color=0,0,0&amp;vpa=16&amp;vtp=1&amp;vaab=1"/>
          <p:cNvSpPr/>
          <p:nvPr/>
        </p:nvSpPr>
        <p:spPr>
          <a:xfrm>
            <a:off x="8858544" y="11716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4" name="QB_7_AN.38_1#7c56057fd.blank?vcp=1&amp;vis=1&amp;pid=567f432c4&amp;color=0,0,0&amp;vpa=17&amp;vtp=1&amp;vaab=1&amp;bbb=1"/>
          <p:cNvSpPr/>
          <p:nvPr/>
        </p:nvSpPr>
        <p:spPr>
          <a:xfrm>
            <a:off x="10563276" y="188158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不发光</a:t>
            </a:r>
            <a:endParaRPr lang="en-US" altLang="zh-CN" sz="2800" dirty="0"/>
          </a:p>
        </p:txBody>
      </p:sp>
      <p:sp>
        <p:nvSpPr>
          <p:cNvPr id="5" name="QB_7_AN.40_1#7c56057fd.blank?vcp=1&amp;vis=1&amp;pid=567f432c4&amp;color=0,0,0&amp;vpa=18&amp;vtp=1&amp;vaab=1&amp;bbb=1"/>
          <p:cNvSpPr/>
          <p:nvPr/>
        </p:nvSpPr>
        <p:spPr>
          <a:xfrm>
            <a:off x="2400535" y="316730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endParaRPr lang="en-US" altLang="zh-CN" sz="2800" dirty="0"/>
          </a:p>
        </p:txBody>
      </p:sp>
      <p:pic>
        <p:nvPicPr>
          <p:cNvPr id="6" name="QB_7_BD.39_1#7c56057fd?iti=19&amp;vcp=1&amp;vis=1&amp;pid=567f432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3814744"/>
            <a:ext cx="3236976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39_2#7c56057fd?iti=19&amp;vcp=1&amp;vis=1&amp;pid=567f432c4&amp;color=0,0,0&amp;vtp=1&amp;vaab=1&amp;bbb=1"/>
          <p:cNvSpPr/>
          <p:nvPr/>
        </p:nvSpPr>
        <p:spPr>
          <a:xfrm>
            <a:off x="5416423" y="582540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c37b3abd?vcp=1&amp;pid=c7cc5a52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一般电路故障分析</a:t>
            </a:r>
            <a:endParaRPr lang="en-US" altLang="zh-CN" sz="3200" dirty="0"/>
          </a:p>
        </p:txBody>
      </p:sp>
      <p:sp>
        <p:nvSpPr>
          <p:cNvPr id="3" name="P_7#a6630ccba?vcp=1&amp;pid=bc37b3abd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1.电路故障主要有断路和短路两大类</a:t>
            </a:r>
            <a:endParaRPr lang="en-US" altLang="zh-CN" sz="2800" dirty="0"/>
          </a:p>
        </p:txBody>
      </p:sp>
      <p:graphicFrame>
        <p:nvGraphicFramePr>
          <p:cNvPr id="5" name="P_7_BD#a6630ccba?colgroup=2,14,12&amp;vcp=1&amp;pid=bc37b3abd&amp;color=0,0,0&amp;vtp=1&amp;vaab=1&amp;bbb=1&amp;hb=1"/>
          <p:cNvGraphicFramePr>
            <a:graphicFrameLocks noGrp="1"/>
          </p:cNvGraphicFramePr>
          <p:nvPr/>
        </p:nvGraphicFramePr>
        <p:xfrm>
          <a:off x="539496" y="2592866"/>
          <a:ext cx="11073384" cy="2782000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63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串联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并联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所有用电器都不工作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一断全断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断路的支路用电器不工作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其他支路不受影响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被短接的用电器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局部短路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工作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其他用电器仍能工作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所有用电器都不工作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一短全短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630ccba?vcp=1&amp;pid=bc37b3abd&amp;color=0,0,0&amp;vtp=1&amp;vaab=1&amp;bt=1&amp;bbb=1"/>
          <p:cNvSpPr/>
          <p:nvPr/>
        </p:nvSpPr>
        <p:spPr>
          <a:xfrm>
            <a:off x="539496" y="14068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2.根据电表示数判断电路故障</a:t>
            </a:r>
            <a:endParaRPr lang="en-US" altLang="zh-CN" sz="2800" dirty="0"/>
          </a:p>
        </p:txBody>
      </p:sp>
      <p:graphicFrame>
        <p:nvGraphicFramePr>
          <p:cNvPr id="6" name="P_7_BD#a6630ccba?colgroup=4,10,14&amp;vcp=1&amp;pid=bc37b3abd&amp;color=0,0,0&amp;vtp=1&amp;vaab=1&amp;bbb=1&amp;hb=1"/>
          <p:cNvGraphicFramePr>
            <a:graphicFrameLocks noGrp="1"/>
          </p:cNvGraphicFramePr>
          <p:nvPr/>
        </p:nvGraphicFramePr>
        <p:xfrm>
          <a:off x="539496" y="2088419"/>
          <a:ext cx="11091672" cy="3349436"/>
        </p:xfrm>
        <a:graphic>
          <a:graphicData uri="http://schemas.openxmlformats.org/drawingml/2006/table">
            <a:tbl>
              <a:tblPr/>
              <a:tblGrid>
                <a:gridCol w="1773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电流表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电压表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有示数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两接线柱到电源正负极之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间的电路存在短路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与电压表并联部分电路存在断路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无示数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电路某处存在断路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两接线柱到电源正负极之间的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电路存在断路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电压表短路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6630ccba?vcp=1&amp;pid=bc37b3abd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3.并联电路故障分析：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并联电路中，若某条支路短路，则导致电源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短路，所有用电器不工作，电源可能被烧坏。并联电路中的断路（只有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一处故障）情形，若两个灯泡均不亮，则干路断路；若只有一个灯泡亮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则不亮的灯泡断路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a6630ccba?sp=1&amp;vcp=1&amp;pid=bc37b3abd&amp;color=0,0,0&amp;vtp=1&amp;vaab=1&amp;bt=1&amp;bbb=1"/>
          <p:cNvSpPr/>
          <p:nvPr/>
        </p:nvSpPr>
        <p:spPr>
          <a:xfrm>
            <a:off x="539496" y="61722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4.串联电路故障分析</a:t>
            </a:r>
            <a:endParaRPr lang="en-US" altLang="zh-CN" sz="2800" dirty="0"/>
          </a:p>
        </p:txBody>
      </p:sp>
      <p:pic>
        <p:nvPicPr>
          <p:cNvPr id="3" name="P_7_BD#a6630ccba?vcp=1&amp;pid=bc37b3a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7128" y="1298829"/>
            <a:ext cx="7854696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_1#95d894b90?iti=1&amp;htil=1&amp;vcp=1&amp;vis=1&amp;pid=bc37b3ab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7357" y="1270730"/>
            <a:ext cx="207568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_2#95d894b90?iti=1&amp;htil=1&amp;vcp=1&amp;vis=1&amp;pid=bc37b3abd&amp;color=0,0,0&amp;vtp=1&amp;vaab=1&amp;bbb=1"/>
          <p:cNvSpPr/>
          <p:nvPr/>
        </p:nvSpPr>
        <p:spPr>
          <a:xfrm>
            <a:off x="10020845" y="4086066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图Z3-1</a:t>
            </a:r>
            <a:endParaRPr lang="en-US" altLang="zh-CN" sz="2800" dirty="0"/>
          </a:p>
        </p:txBody>
      </p:sp>
      <p:sp>
        <p:nvSpPr>
          <p:cNvPr id="4" name="QC_7_BD.1_3#95d894b90?htil=1&amp;sp=1&amp;vcp=1&amp;vis=1&amp;pid=bc37b3abd&amp;color=0,0,0&amp;vtp=1&amp;vaab=1&amp;bt=1&amp;bbb=1&amp;hb=1"/>
          <p:cNvSpPr/>
          <p:nvPr/>
        </p:nvSpPr>
        <p:spPr>
          <a:xfrm>
            <a:off x="539496" y="1252442"/>
            <a:ext cx="890625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（2023·山西·中考）在图Z3-1所示电路中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，闭合开关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，发现只有一盏灯发光，电流表有示数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，电压表的示数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，随后将电压表断开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，发现两盏灯都发光并且电流表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有示数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。若电路中只有一处故障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，则电路故障可能是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_4#95d894b90.choices?htil=1&amp;vcp=1&amp;vis=1&amp;pid=bc37b3abd&amp;color=0,0,0&amp;vtp=1&amp;vaab=1&amp;bbb=1"/>
              <p:cNvSpPr/>
              <p:nvPr/>
            </p:nvSpPr>
            <p:spPr>
              <a:xfrm>
                <a:off x="539496" y="4385786"/>
                <a:ext cx="89062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5605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.电压表开路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456057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C.电压表短路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_4#95d894b90.choices?htil=1&amp;vcp=1&amp;vis=1&amp;pid=bc37b3ab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5786"/>
                <a:ext cx="8906256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40" r="1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5d894b90?iti=2&amp;htil=2&amp;vcp=1&amp;vis=1&amp;pid=bc37b3a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7357" y="1572736"/>
            <a:ext cx="2075688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5d894b90?iti=2&amp;htil=2&amp;vcp=1&amp;vis=1&amp;pid=bc37b3abd&amp;color=0,0,0&amp;vtp=1&amp;vaab=1&amp;bbb=1"/>
          <p:cNvSpPr/>
          <p:nvPr/>
        </p:nvSpPr>
        <p:spPr>
          <a:xfrm>
            <a:off x="10020845" y="4388072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图Z3-1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95d894b90?htil=2&amp;vcp=1&amp;vis=1&amp;pid=bc37b3abd&amp;color=0,0,0&amp;vtp=1&amp;vaab=1&amp;bt=1&amp;bbb=1&amp;hb=1"/>
              <p:cNvSpPr/>
              <p:nvPr/>
            </p:nvSpPr>
            <p:spPr>
              <a:xfrm>
                <a:off x="539496" y="1545304"/>
                <a:ext cx="890625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根据电路图可知，灯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，电压表测灯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两端电压，电流表测电路中的电流。闭合开关后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只有一盏灯发光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、电流表有示数，说明电路是通路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路出现了短路现象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。随后将电压表断开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，发现两盏灯都发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光并且电流表有示数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，说明电压表把灯泡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短路了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。故选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95d894b90?htil=2&amp;vcp=1&amp;vis=1&amp;pid=bc37b3ab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890625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r="-925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2_1#95d894b90.bracket?vcp=1&amp;vis=1&amp;pid=bc37b3abd&amp;color=0,0,0&amp;vpa=1&amp;vtp=1&amp;vaab=1"/>
          <p:cNvSpPr/>
          <p:nvPr/>
        </p:nvSpPr>
        <p:spPr>
          <a:xfrm>
            <a:off x="1178653" y="53374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1604</Words>
  <Application>Microsoft Office PowerPoint</Application>
  <PresentationFormat>宽屏</PresentationFormat>
  <Paragraphs>301</Paragraphs>
  <Slides>35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7</cp:revision>
  <dcterms:created xsi:type="dcterms:W3CDTF">2024-12-11T07:55:00Z</dcterms:created>
  <dcterms:modified xsi:type="dcterms:W3CDTF">2025-07-24T03:02:03Z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44AA150B2FF3471983E22958D08B2438_12</vt:lpwstr>
  </property>
  <property fmtid="{D5CDD505-2E9C-101B-9397-08002B2CF9AE}" pid="3" name="KSOProductBuildVer">
    <vt:lpwstr>2052-12.1.0.18912</vt:lpwstr>
  </property>
</Properties>
</file>