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142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98924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86F2EE-E41A-46CF-8514-535AE5F152F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备考手册8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常见气体和离子的检验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D57156-F49A-6E3A-6CEE-63E79BBCA99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40687C3-7446-4D1D-8BD7-C80B4AEBC4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AA43243-D97D-4DB6-AFFD-FDD01FACDF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64F90F-CDA5-46D2-B67B-57D650296D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fc7d78bad?vcp=1&amp;pid=e98924bfb&amp;color=0,0,0&amp;mp=1&amp;vtp=1&amp;vaab=1&amp;bt=1&amp;bbb=1&amp;hb=1"/>
              <p:cNvSpPr/>
              <p:nvPr/>
            </p:nvSpPr>
            <p:spPr>
              <a:xfrm>
                <a:off x="539496" y="1182592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【注意】存在干扰离子的检验（注：括号内为干扰离子）。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先加入过量的氯化钡溶液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，观察是否有白色沉淀生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，检验并排除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的干扰，再加入无色酚酞溶液，检验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先加入过量的稀盐酸，观察是否有气泡产生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，检验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并排除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的干扰，再加入硝酸钡溶液，检验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③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先加入过量的氢氧化钠溶液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，观察是否到有白色沉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淀生成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，检验并排除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的干扰，再加入碳酸钠溶液，检验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fc7d78bad?vcp=1&amp;pid=e98924bfb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2592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r="-1592" b="-42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98924bfb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98924bfb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e98924bfb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备考手册8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常见气体和离子的检验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c7d78bad?sp=1&amp;vcp=1&amp;pid=e98924bfb&amp;color=0,0,0&amp;vtp=1&amp;vaab=1&amp;bt=1&amp;bbb=1"/>
          <p:cNvSpPr/>
          <p:nvPr/>
        </p:nvSpPr>
        <p:spPr>
          <a:xfrm>
            <a:off x="539496" y="1967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常见气体的检验。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P_3_BD#fc7d78bad?colgroup=5,9,14&amp;vcp=1&amp;pid=e98924bfb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154592"/>
                  </p:ext>
                </p:extLst>
              </p:nvPr>
            </p:nvGraphicFramePr>
            <p:xfrm>
              <a:off x="539496" y="2649505"/>
              <a:ext cx="11082528" cy="2227264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检验方法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将带火星的木条伸入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集气瓶中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木条复燃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通入澄清石灰水中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P_3_BD#fc7d78bad?colgroup=5,9,14&amp;vcp=1&amp;pid=e98924bfb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154592"/>
                  </p:ext>
                </p:extLst>
              </p:nvPr>
            </p:nvGraphicFramePr>
            <p:xfrm>
              <a:off x="539496" y="2649505"/>
              <a:ext cx="11082528" cy="2227264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检验方法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3" t="-52174" r="-379211" b="-64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将带火星的木条伸入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集气瓶中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木条复燃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3" t="-301075" r="-379211" b="-26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通入澄清石灰水中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P_3_BD#fc7d78bad?colgroup=5,9,14&amp;vcp=1&amp;pid=e98924bf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345803"/>
                  </p:ext>
                </p:extLst>
              </p:nvPr>
            </p:nvGraphicFramePr>
            <p:xfrm>
              <a:off x="539496" y="1552320"/>
              <a:ext cx="11082528" cy="4457956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检验方法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点燃后分别在火焰上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方罩一个干冷的烧杯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和一个内壁涂有澄清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石灰水的烧杯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产生淡蓝色火焰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干冷烧杯内壁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有水雾出现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澄清石灰水无明显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产生蓝色火焰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干冷烧杯内壁无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水雾出现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甲烷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产生蓝色火焰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干冷烧杯内壁有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水雾出现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P_3_BD#fc7d78bad?colgroup=5,9,14&amp;vcp=1&amp;pid=e98924bf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345803"/>
                  </p:ext>
                </p:extLst>
              </p:nvPr>
            </p:nvGraphicFramePr>
            <p:xfrm>
              <a:off x="539496" y="1552320"/>
              <a:ext cx="11082528" cy="4457956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检验方法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3" t="-34909" r="-379211" b="-142909"/>
                          </a:stretch>
                        </a:blipFill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点燃后分别在火焰上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方罩一个干冷的烧杯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和一个内壁涂有澄清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石灰水的烧杯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产生淡蓝色火焰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干冷烧杯内壁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有水雾出现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澄清石灰水无明显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3" t="-201630" r="-379211" b="-113587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产生蓝色火焰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干冷烧杯内壁无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水雾出现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3" t="-301630" r="-379211" b="-13587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产生蓝色火焰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干冷烧杯内壁有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水雾出现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fc7d78bad?colgroup=5,9,14&amp;vcp=1&amp;pid=e98924bfb&amp;color=0,0,0&amp;mp=1&amp;vtp=1&amp;vaab=1&amp;bt=1&amp;bbb=1">
            <a:extLst>
              <a:ext uri="{FF2B5EF4-FFF2-40B4-BE49-F238E27FC236}">
                <a16:creationId xmlns:a16="http://schemas.microsoft.com/office/drawing/2014/main" id="{C3489E51-5B50-60F1-9DF9-945CB68677AB}"/>
              </a:ext>
            </a:extLst>
          </p:cNvPr>
          <p:cNvSpPr txBox="1"/>
          <p:nvPr/>
        </p:nvSpPr>
        <p:spPr>
          <a:xfrm>
            <a:off x="10903879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3_BD#fc7d78bad?colgroup=5,9,14&amp;vcp=1&amp;pid=e98924bf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7503915"/>
                  </p:ext>
                </p:extLst>
              </p:nvPr>
            </p:nvGraphicFramePr>
            <p:xfrm>
              <a:off x="539496" y="1823814"/>
              <a:ext cx="11082528" cy="3914968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检验方法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将湿润的红色石蕊试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纸放在试管口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红色石蕊试纸变蓝色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水蒸气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通过白色硫酸铜粉末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白色粉末变蓝色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通入稀高锰酸钾溶液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溶液由浅紫红色变为无色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氯化氢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通入经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酸化的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3_BD#fc7d78bad?colgroup=5,9,14&amp;vcp=1&amp;pid=e98924bf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7503915"/>
                  </p:ext>
                </p:extLst>
              </p:nvPr>
            </p:nvGraphicFramePr>
            <p:xfrm>
              <a:off x="539496" y="1823814"/>
              <a:ext cx="11082528" cy="3914968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检验方法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3" t="-52174" r="-379211" b="-214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将湿润的红色石蕊试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纸放在试管口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红色石蕊试纸变蓝色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水蒸气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通过白色硫酸铜粉末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白色粉末变蓝色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3" t="-401075" r="-379211" b="-2236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通入稀高锰酸钾溶液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溶液由浅紫红色变为无色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氯化氢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64" t="-253261" r="-147595" b="-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fc7d78bad?colgroup=5,9,14&amp;vcp=1&amp;pid=e98924bfb&amp;color=0,0,0&amp;mp=1&amp;vtp=1&amp;vaab=1&amp;bt=1&amp;bbb=1">
            <a:extLst>
              <a:ext uri="{FF2B5EF4-FFF2-40B4-BE49-F238E27FC236}">
                <a16:creationId xmlns:a16="http://schemas.microsoft.com/office/drawing/2014/main" id="{2936AC1C-4DB7-82DF-FDC3-FE2A0A5B07D8}"/>
              </a:ext>
            </a:extLst>
          </p:cNvPr>
          <p:cNvSpPr txBox="1"/>
          <p:nvPr/>
        </p:nvSpPr>
        <p:spPr>
          <a:xfrm>
            <a:off x="10903879" y="1115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c7d78bad?sp=1&amp;vcp=1&amp;pid=e98924bfb&amp;color=0,0,0&amp;vtp=1&amp;vaab=1&amp;bt=1&amp;bbb=1"/>
          <p:cNvSpPr/>
          <p:nvPr/>
        </p:nvSpPr>
        <p:spPr>
          <a:xfrm>
            <a:off x="539496" y="11181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常见离子的检验。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3_BD#fc7d78bad?colgroup=3,16,9&amp;vcp=1&amp;pid=e98924bfb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8966279"/>
                  </p:ext>
                </p:extLst>
              </p:nvPr>
            </p:nvGraphicFramePr>
            <p:xfrm>
              <a:off x="539496" y="1799779"/>
              <a:ext cx="11082528" cy="3926716"/>
            </p:xfrm>
            <a:graphic>
              <a:graphicData uri="http://schemas.openxmlformats.org/drawingml/2006/table">
                <a:tbl>
                  <a:tblPr/>
                  <a:tblGrid>
                    <a:gridCol w="15819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0076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930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5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酸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滴加酸碱指示剂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溶液变红色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试纸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&lt;7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加入较活泼金属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Ca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除外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加入碳酸盐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加入金属氧化物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如氧化铜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固体逐渐溶解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由无色变为蓝色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3_BD#fc7d78bad?colgroup=3,16,9&amp;vcp=1&amp;pid=e98924bfb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8966279"/>
                  </p:ext>
                </p:extLst>
              </p:nvPr>
            </p:nvGraphicFramePr>
            <p:xfrm>
              <a:off x="539496" y="1799779"/>
              <a:ext cx="11082528" cy="3926716"/>
            </p:xfrm>
            <a:graphic>
              <a:graphicData uri="http://schemas.openxmlformats.org/drawingml/2006/table">
                <a:tbl>
                  <a:tblPr/>
                  <a:tblGrid>
                    <a:gridCol w="15819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0076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930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5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85" t="-17266" r="-600385" b="-43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滴加酸碱指示剂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溶液变红色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471" t="-203226" r="-58316" b="-4236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7627" t="-203226" r="-349" b="-4236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471" t="-303226" r="-58316" b="-3236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加入碳酸盐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加入金属氧化物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如氧化铜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固体逐渐溶解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由无色变为蓝色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P_3_BD#fc7d78bad?colgroup=3,15,11&amp;vcp=1&amp;pid=e98924bfb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0998512"/>
                  </p:ext>
                </p:extLst>
              </p:nvPr>
            </p:nvGraphicFramePr>
            <p:xfrm>
              <a:off x="539496" y="2390298"/>
              <a:ext cx="11091672" cy="2782000"/>
            </p:xfrm>
            <a:graphic>
              <a:graphicData uri="http://schemas.openxmlformats.org/drawingml/2006/table">
                <a:tbl>
                  <a:tblPr/>
                  <a:tblGrid>
                    <a:gridCol w="1298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632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605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+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固体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与熟石灰混合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研磨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产生有刺激性气味的气体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液体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加入强碱溶液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液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用湿润的红色石蕊试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纸检验产生的气体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产生有刺激性气味的气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试纸变为蓝色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P_3_BD#fc7d78bad?colgroup=3,15,11&amp;vcp=1&amp;pid=e98924bfb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0998512"/>
                  </p:ext>
                </p:extLst>
              </p:nvPr>
            </p:nvGraphicFramePr>
            <p:xfrm>
              <a:off x="539496" y="2390298"/>
              <a:ext cx="11091672" cy="2782000"/>
            </p:xfrm>
            <a:graphic>
              <a:graphicData uri="http://schemas.openxmlformats.org/drawingml/2006/table">
                <a:tbl>
                  <a:tblPr/>
                  <a:tblGrid>
                    <a:gridCol w="1298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632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605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9" t="-26087" r="-755399" b="-6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固体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与熟石灰混合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研磨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产生有刺激性气味的气体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160" t="-68727" r="-74134" b="-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产生有刺激性气味的气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试纸变为蓝色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fc7d78bad?colgroup=3,15,11&amp;vcp=1&amp;pid=e98924bfb&amp;color=0,0,0&amp;vtp=1&amp;vaab=1&amp;bt=1&amp;bbb=1">
            <a:extLst>
              <a:ext uri="{FF2B5EF4-FFF2-40B4-BE49-F238E27FC236}">
                <a16:creationId xmlns:a16="http://schemas.microsoft.com/office/drawing/2014/main" id="{D940C794-9338-6D86-A17F-A7AFEB8ACC79}"/>
              </a:ext>
            </a:extLst>
          </p:cNvPr>
          <p:cNvSpPr txBox="1"/>
          <p:nvPr/>
        </p:nvSpPr>
        <p:spPr>
          <a:xfrm>
            <a:off x="10913023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P_3_BD#fc7d78bad?colgroup=3,13,12&amp;vcp=1&amp;pid=e98924bfb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3829529"/>
                  </p:ext>
                </p:extLst>
              </p:nvPr>
            </p:nvGraphicFramePr>
            <p:xfrm>
              <a:off x="539496" y="1540572"/>
              <a:ext cx="11082528" cy="4481452"/>
            </p:xfrm>
            <a:graphic>
              <a:graphicData uri="http://schemas.openxmlformats.org/drawingml/2006/table">
                <a:tbl>
                  <a:tblPr/>
                  <a:tblGrid>
                    <a:gridCol w="1444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965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725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溶液和稀硝酸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生成白色沉淀且沉淀不溶解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溶液和稀硝酸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生成白色沉淀且沉淀不溶解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滴加酸碱指示剂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如无色酚酞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溶液变红色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试纸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pH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&gt;7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加入可溶性铜盐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或铁盐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如氯化铜溶液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产生蓝色沉淀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P_3_BD#fc7d78bad?colgroup=3,13,12&amp;vcp=1&amp;pid=e98924bfb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3829529"/>
                  </p:ext>
                </p:extLst>
              </p:nvPr>
            </p:nvGraphicFramePr>
            <p:xfrm>
              <a:off x="539496" y="1540572"/>
              <a:ext cx="11082528" cy="4481452"/>
            </p:xfrm>
            <a:graphic>
              <a:graphicData uri="http://schemas.openxmlformats.org/drawingml/2006/table">
                <a:tbl>
                  <a:tblPr/>
                  <a:tblGrid>
                    <a:gridCol w="1444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965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725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22" t="-103226" r="-668354" b="-6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202" t="-103226" r="-94356" b="-6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生成白色沉淀且沉淀不溶解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22" t="-203226" r="-668354" b="-5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202" t="-203226" r="-94356" b="-5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生成白色沉淀且沉淀不溶解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22" t="-61171" r="-668354" b="-54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滴加酸碱指示剂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如无色酚酞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溶液变红色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202" t="-501075" r="-94356" b="-2247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7288" t="-501075" r="-261" b="-224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加入可溶性铜盐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或铁盐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如氯化铜溶液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产生蓝色沉淀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fc7d78bad?colgroup=3,13,12&amp;vcp=1&amp;pid=e98924bfb&amp;color=0,0,0&amp;vtp=1&amp;vaab=1&amp;bt=1&amp;bbb=1">
            <a:extLst>
              <a:ext uri="{FF2B5EF4-FFF2-40B4-BE49-F238E27FC236}">
                <a16:creationId xmlns:a16="http://schemas.microsoft.com/office/drawing/2014/main" id="{83887E77-3E1E-EA48-070C-9057DD37757D}"/>
              </a:ext>
            </a:extLst>
          </p:cNvPr>
          <p:cNvSpPr txBox="1"/>
          <p:nvPr/>
        </p:nvSpPr>
        <p:spPr>
          <a:xfrm>
            <a:off x="10903879" y="8321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P_3_BD#fc7d78bad?colgroup=3,14,11&amp;vcp=1&amp;pid=e98924bfb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6032953"/>
                  </p:ext>
                </p:extLst>
              </p:nvPr>
            </p:nvGraphicFramePr>
            <p:xfrm>
              <a:off x="539496" y="2667666"/>
              <a:ext cx="11082528" cy="2227264"/>
            </p:xfrm>
            <a:graphic>
              <a:graphicData uri="http://schemas.openxmlformats.org/drawingml/2006/table">
                <a:tbl>
                  <a:tblPr/>
                  <a:tblGrid>
                    <a:gridCol w="15636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3858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330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滴加稀盐酸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或稀硫酸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将产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生的气体通入澄清石灰水中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有气泡产生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滴加可溶性钙盐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P_3_BD#fc7d78bad?colgroup=3,14,11&amp;vcp=1&amp;pid=e98924bfb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6032953"/>
                  </p:ext>
                </p:extLst>
              </p:nvPr>
            </p:nvGraphicFramePr>
            <p:xfrm>
              <a:off x="539496" y="2667666"/>
              <a:ext cx="11082528" cy="2227264"/>
            </p:xfrm>
            <a:graphic>
              <a:graphicData uri="http://schemas.openxmlformats.org/drawingml/2006/table">
                <a:tbl>
                  <a:tblPr/>
                  <a:tblGrid>
                    <a:gridCol w="15636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3858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330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89" t="-34657" r="-608560" b="-90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滴加稀盐酸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或稀硫酸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将产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生的气体通入澄清石灰水中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有气泡产生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澄清石灰水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186" t="-301075" r="-76923" b="-26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fc7d78bad?colgroup=3,14,11&amp;vcp=1&amp;pid=e98924bfb&amp;color=0,0,0&amp;vtp=1&amp;vaab=1&amp;bt=1&amp;bbb=1">
            <a:extLst>
              <a:ext uri="{FF2B5EF4-FFF2-40B4-BE49-F238E27FC236}">
                <a16:creationId xmlns:a16="http://schemas.microsoft.com/office/drawing/2014/main" id="{EB374855-F710-8810-327C-B68E69AC66BA}"/>
              </a:ext>
            </a:extLst>
          </p:cNvPr>
          <p:cNvSpPr txBox="1"/>
          <p:nvPr/>
        </p:nvSpPr>
        <p:spPr>
          <a:xfrm>
            <a:off x="10903879" y="19592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Microsoft Office PowerPoint</Application>
  <PresentationFormat>宽屏</PresentationFormat>
  <Paragraphs>127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4</cp:revision>
  <dcterms:created xsi:type="dcterms:W3CDTF">2024-11-25T02:38:47Z</dcterms:created>
  <dcterms:modified xsi:type="dcterms:W3CDTF">2025-07-23T07:27:58Z</dcterms:modified>
  <cp:category/>
  <cp:contentStatus/>
</cp:coreProperties>
</file>