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21" r:id="rId53"/>
    <p:sldId id="307" r:id="rId54"/>
    <p:sldId id="322" r:id="rId55"/>
    <p:sldId id="308" r:id="rId56"/>
    <p:sldId id="309" r:id="rId57"/>
    <p:sldId id="310" r:id="rId58"/>
    <p:sldId id="323" r:id="rId59"/>
    <p:sldId id="311" r:id="rId60"/>
    <p:sldId id="312" r:id="rId61"/>
    <p:sldId id="313" r:id="rId62"/>
    <p:sldId id="314" r:id="rId63"/>
    <p:sldId id="319" r:id="rId64"/>
    <p:sldId id="315" r:id="rId65"/>
    <p:sldId id="320" r:id="rId66"/>
    <p:sldId id="316" r:id="rId67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98454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5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5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5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5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09dda68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3943B84-B924-481C-95AB-0D5CDA0E68E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第31讲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第一次世界大战和战后初期的世界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09dda68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9869654-DE46-4940-B785-704B074673E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3849bc82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4a48e83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c6975ebd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d7f8c02a5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3849bc827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44a48e838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3c6975ebd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d7f8c02a5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第31讲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第一次世界大战和战后初期的世界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09dda68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AC4D932-EF26-4170-9D0A-06375231964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3849bc82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4a48e83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c6975ebd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d7f8c02a5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3849bc827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44a48e838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3c6975ebd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d7f8c02a5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第31讲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第一次世界大战和战后初期的世界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90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A1B440D-81BB-A0F5-D1CD-B8CFDEABA7A7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58D00B5-A69C-498D-873A-0011322A437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B89EBF9-87A6-4F87-A0B4-1AF5FC32A27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3849bc82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4a48e83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c6975ebd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d7f8c02a5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3849bc827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44a48e838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3c6975ebd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d7f8c02a5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29533AF-ECAE-4DAE-A483-402D1C56DC1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3849bc82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4a48e83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c6975ebd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d7f8c02a5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3849bc827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44a48e838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3c6975ebd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d7f8c02a5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7_BD#3a812096a?colgroup=2,2,24&amp;vcp=1&amp;pid=8587b434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0570227"/>
              </p:ext>
            </p:extLst>
          </p:nvPr>
        </p:nvGraphicFramePr>
        <p:xfrm>
          <a:off x="539496" y="1550606"/>
          <a:ext cx="11112603" cy="4461384"/>
        </p:xfrm>
        <a:graphic>
          <a:graphicData uri="http://schemas.openxmlformats.org/drawingml/2006/table">
            <a:tbl>
              <a:tblPr/>
              <a:tblGrid>
                <a:gridCol w="10088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69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793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4016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次世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界大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（1）爆发：1914年7月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奥匈帝国对塞尔维亚宣战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（2）转折：1916年的凡尔登战役（有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“绞肉机”“地狱”“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屠场”之称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（3）发展：1917年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美国参加协约国一方作战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俄国爆发十月革命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不久退出第一次世界大战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（4）结束：1918年11月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德国投降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第一次世界大战以同盟国的失败而结束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西方列强为重新瓜分世界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争夺世界霸权而发动的一场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帝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国主义战争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3a812096a?colgroup=2,2,24&amp;vcp=1&amp;pid=8587b434c&amp;color=0,0,0&amp;mp=1&amp;vtp=1&amp;vaab=1&amp;bt=1&amp;bbb=1">
            <a:extLst>
              <a:ext uri="{FF2B5EF4-FFF2-40B4-BE49-F238E27FC236}">
                <a16:creationId xmlns:a16="http://schemas.microsoft.com/office/drawing/2014/main" id="{8E74178E-F903-EAC0-4A3C-CEFCE22330AB}"/>
              </a:ext>
            </a:extLst>
          </p:cNvPr>
          <p:cNvSpPr txBox="1"/>
          <p:nvPr/>
        </p:nvSpPr>
        <p:spPr>
          <a:xfrm>
            <a:off x="10933954" y="8422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7_BD#3a812096a?colgroup=2,2,24&amp;vcp=1&amp;pid=8587b434c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7792320"/>
              </p:ext>
            </p:extLst>
          </p:nvPr>
        </p:nvGraphicFramePr>
        <p:xfrm>
          <a:off x="539496" y="2105342"/>
          <a:ext cx="11112603" cy="3351912"/>
        </p:xfrm>
        <a:graphic>
          <a:graphicData uri="http://schemas.openxmlformats.org/drawingml/2006/table">
            <a:tbl>
              <a:tblPr/>
              <a:tblGrid>
                <a:gridCol w="10088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69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793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648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次世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界大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规模空前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战争时间长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涉及范围广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破坏性大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（1）对欧洲：大大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削弱了欧洲的力量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从根本上动摇了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欧洲的优势地位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（2）对殖民体系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：削弱了帝国主义的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殖民力量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进一步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殖民地半殖民地国家的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（3）其他：客观上推动了科技的发展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衰落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日本崛起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改变了以欧洲为中心的国际格局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3a812096a?colgroup=2,2,24&amp;vcp=1&amp;pid=8587b434c&amp;color=0,0,0&amp;vtp=1&amp;vaab=1&amp;bt=1&amp;bbb=1">
            <a:extLst>
              <a:ext uri="{FF2B5EF4-FFF2-40B4-BE49-F238E27FC236}">
                <a16:creationId xmlns:a16="http://schemas.microsoft.com/office/drawing/2014/main" id="{CEF19CC5-5C29-6B94-3DB7-59BE2AEED9C3}"/>
              </a:ext>
            </a:extLst>
          </p:cNvPr>
          <p:cNvSpPr txBox="1"/>
          <p:nvPr/>
        </p:nvSpPr>
        <p:spPr>
          <a:xfrm>
            <a:off x="10933954" y="139693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7_BD#3a812096a?colgroup=2,2,18,6&amp;vcp=1&amp;pid=8587b434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5804414"/>
              </p:ext>
            </p:extLst>
          </p:nvPr>
        </p:nvGraphicFramePr>
        <p:xfrm>
          <a:off x="539496" y="1262806"/>
          <a:ext cx="11064240" cy="5082668"/>
        </p:xfrm>
        <a:graphic>
          <a:graphicData uri="http://schemas.openxmlformats.org/drawingml/2006/table">
            <a:tbl>
              <a:tblPr/>
              <a:tblGrid>
                <a:gridCol w="10058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32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659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591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85492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巴黎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1919年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战胜的协约国在巴黎近郊的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凡尔赛宫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召开会议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首相劳合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·乔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法国总理克里孟梭和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总统威尔逊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操纵了和会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28400"/>
                        </a:lnSpc>
                      </a:pPr>
                      <a:r>
                        <a:rPr lang="en-US" altLang="zh-CN" sz="157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讨论对德和约及战后安排（分赃会议）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（1）签订条约：协约国与德国签订了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《协约及参战各国对德和约》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即《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凡尔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赛条约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（2）建立组织：决定建立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际联盟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" name="P_7_BD#3a812096a.table_image?iti=1&amp;tii=2&amp;vcp=1&amp;pid=8587b434c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41180" y="2004772"/>
            <a:ext cx="1965960" cy="241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3a812096a.table_image?iti=1&amp;tii=3&amp;vcp=1&amp;pid=8587b434c&amp;color=0,0,0&amp;mp=1&amp;vtp=1&amp;vaab=1&amp;bbb=1&amp;hb=1"/>
          <p:cNvSpPr/>
          <p:nvPr/>
        </p:nvSpPr>
        <p:spPr>
          <a:xfrm>
            <a:off x="9317737" y="4545788"/>
            <a:ext cx="2212848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巴黎和会三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ctr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巨头</a:t>
            </a:r>
            <a:endParaRPr lang="en-US" altLang="zh-CN" sz="2800" dirty="0"/>
          </a:p>
        </p:txBody>
      </p:sp>
      <p:sp>
        <p:nvSpPr>
          <p:cNvPr id="2" name="P_7_BD#3a812096a?colgroup=2,2,18,6&amp;vcp=1&amp;pid=8587b434c&amp;color=0,0,0&amp;mp=1&amp;vtp=1&amp;vaab=1&amp;bt=1&amp;bbb=1">
            <a:extLst>
              <a:ext uri="{FF2B5EF4-FFF2-40B4-BE49-F238E27FC236}">
                <a16:creationId xmlns:a16="http://schemas.microsoft.com/office/drawing/2014/main" id="{0E9C369B-BDEA-903F-F788-6310F5D54C49}"/>
              </a:ext>
            </a:extLst>
          </p:cNvPr>
          <p:cNvSpPr txBox="1"/>
          <p:nvPr/>
        </p:nvSpPr>
        <p:spPr>
          <a:xfrm>
            <a:off x="10885591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7_BD#3a812096a?colgroup=2,2,24&amp;vcp=1&amp;pid=8587b434c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9283491"/>
              </p:ext>
            </p:extLst>
          </p:nvPr>
        </p:nvGraphicFramePr>
        <p:xfrm>
          <a:off x="539496" y="2111216"/>
          <a:ext cx="11112603" cy="3340164"/>
        </p:xfrm>
        <a:graphic>
          <a:graphicData uri="http://schemas.openxmlformats.org/drawingml/2006/table">
            <a:tbl>
              <a:tblPr/>
              <a:tblGrid>
                <a:gridCol w="10088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69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793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4016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《凡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尔赛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条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约》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：重划德国疆界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阿尔萨斯—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洛林归还法国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萨尔煤矿归法国开采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莱茵河西岸的德国领土由协约国占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15年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莱茵河东岸50千米内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德国不得设防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：禁止德国实行义务兵役制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不许德国拥有空军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限制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德国陆军的人数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：德国承认奥地利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波兰等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国独立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3a812096a?colgroup=2,2,24&amp;vcp=1&amp;pid=8587b434c&amp;color=0,0,0&amp;vtp=1&amp;vaab=1&amp;bt=1&amp;bbb=1">
            <a:extLst>
              <a:ext uri="{FF2B5EF4-FFF2-40B4-BE49-F238E27FC236}">
                <a16:creationId xmlns:a16="http://schemas.microsoft.com/office/drawing/2014/main" id="{AFF854F7-CB1E-CB75-E8F7-0881C21ACB70}"/>
              </a:ext>
            </a:extLst>
          </p:cNvPr>
          <p:cNvSpPr txBox="1"/>
          <p:nvPr/>
        </p:nvSpPr>
        <p:spPr>
          <a:xfrm>
            <a:off x="10933954" y="140281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7_BD#3a812096a?colgroup=2,2,24&amp;vcp=1&amp;pid=8587b434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5501616"/>
              </p:ext>
            </p:extLst>
          </p:nvPr>
        </p:nvGraphicFramePr>
        <p:xfrm>
          <a:off x="539496" y="2105342"/>
          <a:ext cx="11112603" cy="3351912"/>
        </p:xfrm>
        <a:graphic>
          <a:graphicData uri="http://schemas.openxmlformats.org/drawingml/2006/table">
            <a:tbl>
              <a:tblPr/>
              <a:tblGrid>
                <a:gridCol w="10088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69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793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《凡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尔赛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条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约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赔款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：由协约国设立赔偿委员会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决定德国战争赔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款的总数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（5）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殖民地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德国的全部海外殖民地由英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日等国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瓜分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《凡尔赛条约》与其他和约一起构成了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凡尔赛体系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暂时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限制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削弱了德国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但过于苛刻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导致德国复仇情绪高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为第二次世界大战埋下祸根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3a812096a?colgroup=2,2,24&amp;vcp=1&amp;pid=8587b434c&amp;color=0,0,0&amp;mp=1&amp;vtp=1&amp;vaab=1&amp;bt=1&amp;bbb=1">
            <a:extLst>
              <a:ext uri="{FF2B5EF4-FFF2-40B4-BE49-F238E27FC236}">
                <a16:creationId xmlns:a16="http://schemas.microsoft.com/office/drawing/2014/main" id="{A7D679ED-D3E9-08CE-F35F-F33385AEA898}"/>
              </a:ext>
            </a:extLst>
          </p:cNvPr>
          <p:cNvSpPr txBox="1"/>
          <p:nvPr/>
        </p:nvSpPr>
        <p:spPr>
          <a:xfrm>
            <a:off x="10933954" y="139693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P_7_BD#3a812096a?colgroup=2,2,24&amp;vcp=1&amp;pid=8587b434c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2260156"/>
              </p:ext>
            </p:extLst>
          </p:nvPr>
        </p:nvGraphicFramePr>
        <p:xfrm>
          <a:off x="539496" y="1538858"/>
          <a:ext cx="11112603" cy="4484880"/>
        </p:xfrm>
        <a:graphic>
          <a:graphicData uri="http://schemas.openxmlformats.org/drawingml/2006/table">
            <a:tbl>
              <a:tblPr/>
              <a:tblGrid>
                <a:gridCol w="10088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69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793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75956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华盛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顿会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由美国倡议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1921年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11月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葡和中国等9个国家的代表在华盛顿举行会议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主导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会议的是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调整战胜国在东亚和太平洋地区的关系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1922年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九国代表签署了《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九国公约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针对中国问题）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等条约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评价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华盛顿会议是巴黎和会的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继续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它重新调整和确立了战胜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东亚和太平洋地区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7_BD#3a812096a?colgroup=2,2,24&amp;vcp=1&amp;pid=8587b434c&amp;color=0,0,0&amp;vtp=1&amp;vaab=1&amp;bt=1&amp;bbb=1">
            <a:extLst>
              <a:ext uri="{FF2B5EF4-FFF2-40B4-BE49-F238E27FC236}">
                <a16:creationId xmlns:a16="http://schemas.microsoft.com/office/drawing/2014/main" id="{CE6D48EC-173E-B8AA-D66B-036498361022}"/>
              </a:ext>
            </a:extLst>
          </p:cNvPr>
          <p:cNvSpPr txBox="1"/>
          <p:nvPr/>
        </p:nvSpPr>
        <p:spPr>
          <a:xfrm>
            <a:off x="10933954" y="83045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P_7_BD#3a812096a?colgroup=2,2,24&amp;vcp=1&amp;pid=8587b434c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2180358"/>
              </p:ext>
            </p:extLst>
          </p:nvPr>
        </p:nvGraphicFramePr>
        <p:xfrm>
          <a:off x="539496" y="2382710"/>
          <a:ext cx="11112603" cy="2797176"/>
        </p:xfrm>
        <a:graphic>
          <a:graphicData uri="http://schemas.openxmlformats.org/drawingml/2006/table">
            <a:tbl>
              <a:tblPr/>
              <a:tblGrid>
                <a:gridCol w="10088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69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793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《九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国公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约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宣称尊重中国的主权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独立与领土完整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建立并维护各国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在中国的商务实业机会均等原则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公约标榜尊重中国主权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独立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只是做表面文章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列强对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中国提出的取消治外法权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关税自主和收回租界等正义要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都予以拒绝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3a812096a?colgroup=2,2,24&amp;vcp=1&amp;pid=8587b434c&amp;color=0,0,0&amp;vtp=1&amp;vaab=1&amp;bt=1&amp;bbb=1">
            <a:extLst>
              <a:ext uri="{FF2B5EF4-FFF2-40B4-BE49-F238E27FC236}">
                <a16:creationId xmlns:a16="http://schemas.microsoft.com/office/drawing/2014/main" id="{1314C874-3061-8453-9299-12ECA5EA66F9}"/>
              </a:ext>
            </a:extLst>
          </p:cNvPr>
          <p:cNvSpPr txBox="1"/>
          <p:nvPr/>
        </p:nvSpPr>
        <p:spPr>
          <a:xfrm>
            <a:off x="10933954" y="167430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P_7_BD#3a812096a?colgroup=2,2,24&amp;vcp=1&amp;pid=8587b434c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6726248"/>
              </p:ext>
            </p:extLst>
          </p:nvPr>
        </p:nvGraphicFramePr>
        <p:xfrm>
          <a:off x="539496" y="2111216"/>
          <a:ext cx="11112603" cy="3340164"/>
        </p:xfrm>
        <a:graphic>
          <a:graphicData uri="http://schemas.openxmlformats.org/drawingml/2006/table">
            <a:tbl>
              <a:tblPr/>
              <a:tblGrid>
                <a:gridCol w="10088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69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793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4016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《九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国公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约》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（1）对美国：实现了美国长期追求的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门户开放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等目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（2）对日本：使日本独霸中国的企图未能实现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（3）对中国：中国仍未摆脱被几个帝国主义国家共同支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配的局面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（4）对世界：在巴黎和会和华盛顿会议的基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础上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战后国际秩序得以重建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这一秩序通常被称为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凡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尔赛—华盛顿体系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3a812096a?colgroup=2,2,24&amp;vcp=1&amp;pid=8587b434c&amp;color=0,0,0&amp;vtp=1&amp;vaab=1&amp;bt=1&amp;bbb=1">
            <a:extLst>
              <a:ext uri="{FF2B5EF4-FFF2-40B4-BE49-F238E27FC236}">
                <a16:creationId xmlns:a16="http://schemas.microsoft.com/office/drawing/2014/main" id="{F542D58E-9BBB-6C66-F3AA-7D7FF73CA392}"/>
              </a:ext>
            </a:extLst>
          </p:cNvPr>
          <p:cNvSpPr txBox="1"/>
          <p:nvPr/>
        </p:nvSpPr>
        <p:spPr>
          <a:xfrm>
            <a:off x="10933954" y="140281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7eb74c5c?vcp=1&amp;pid=bb43f97b2&amp;color=0,0,0&amp;mp=1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78c566fe3?vcp=1&amp;pid=a7eb74c5c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第一次世界大战与中国</a:t>
            </a:r>
            <a:endParaRPr lang="en-US" altLang="zh-CN" sz="2800" dirty="0"/>
          </a:p>
        </p:txBody>
      </p:sp>
      <p:graphicFrame>
        <p:nvGraphicFramePr>
          <p:cNvPr id="19" name="P_7_BD#78c566fe3?colgroup=2,26&amp;vcp=1&amp;pid=a7eb74c5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7317655"/>
              </p:ext>
            </p:extLst>
          </p:nvPr>
        </p:nvGraphicFramePr>
        <p:xfrm>
          <a:off x="539496" y="1929556"/>
          <a:ext cx="11082528" cy="3879724"/>
        </p:xfrm>
        <a:graphic>
          <a:graphicData uri="http://schemas.openxmlformats.org/drawingml/2006/table">
            <a:tbl>
              <a:tblPr/>
              <a:tblGrid>
                <a:gridCol w="1197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846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4903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的贡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1917年4月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中国加入协约国一方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派出十几万劳工到欧洲战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场挖战壕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运弹药等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为战争的胜利作出了巨大牺牲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对中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国的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西方列强忙于欧洲战事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暂时放松了对中国的经济侵略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民族工业获得了迅速发展的良机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出现了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“短暂的春天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战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中国以战胜国的身份参加巴黎和会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伸张国家权益但外交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失败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引发五四运动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78c566fe3?sp=1&amp;vcp=1&amp;pid=a7eb74c5c&amp;color=0,0,0&amp;vtp=1&amp;vaab=1&amp;bt=1&amp;bbb=1"/>
          <p:cNvSpPr/>
          <p:nvPr/>
        </p:nvSpPr>
        <p:spPr>
          <a:xfrm>
            <a:off x="539496" y="140611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凡尔赛—华盛顿体系的影响与局限性</a:t>
            </a:r>
            <a:endParaRPr lang="en-US" altLang="zh-CN" sz="2800" dirty="0"/>
          </a:p>
        </p:txBody>
      </p:sp>
      <p:graphicFrame>
        <p:nvGraphicFramePr>
          <p:cNvPr id="20" name="P_7_BD#78c566fe3?colgroup=2,26&amp;vcp=1&amp;pid=a7eb74c5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2484710"/>
              </p:ext>
            </p:extLst>
          </p:nvPr>
        </p:nvGraphicFramePr>
        <p:xfrm>
          <a:off x="782199" y="2364549"/>
          <a:ext cx="10867257" cy="2797176"/>
        </p:xfrm>
        <a:graphic>
          <a:graphicData uri="http://schemas.openxmlformats.org/drawingml/2006/table">
            <a:tbl>
              <a:tblPr/>
              <a:tblGrid>
                <a:gridCol w="11745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926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暂时调整了帝国主义国家之间的矛盾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使世界出现暂时的和平稳定局面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在客观上有利于世界经济的发展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局限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建立在掠夺和奴役战败国及被压迫民族的基础上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不可能从根本上消除帝国主义国家之间的矛盾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埋下了新的世界大战的祸根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453958a7.fixed?vcp=1&amp;pid=baad7d692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8453958a7.fixed?vcp=1&amp;pid=baad7d69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8453958a7.fixed?vcp=1&amp;pid=baad7d692&amp;color=0,0,0&amp;vtp=1&amp;vaab=1&amp;bbb=1&amp;hb=1"/>
          <p:cNvSpPr/>
          <p:nvPr/>
        </p:nvSpPr>
        <p:spPr>
          <a:xfrm>
            <a:off x="265176" y="3482340"/>
            <a:ext cx="11585448" cy="12192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8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第五部分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世界近现代史（</a:t>
            </a:r>
            <a:r>
              <a:rPr lang="en-US" altLang="zh-CN" sz="40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九年级上册五至七单元，</a:t>
            </a:r>
          </a:p>
          <a:p>
            <a:pPr algn="ctr" latinLnBrk="1">
              <a:lnSpc>
                <a:spcPts val="5000"/>
              </a:lnSpc>
            </a:pPr>
            <a:r>
              <a:rPr lang="en-US" altLang="zh-CN" sz="40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九年级下册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f06d290e?vcp=1&amp;pid=bb43f97b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a044423a9?sp=1&amp;vcp=1&amp;pid=6f06d290e&amp;color=0,0,0&amp;vtp=1&amp;vaab=1&amp;bbb=1&amp;hb=1"/>
          <p:cNvSpPr/>
          <p:nvPr/>
        </p:nvSpPr>
        <p:spPr>
          <a:xfrm>
            <a:off x="539496" y="123346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在华盛顿会议上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最大的受益国是美国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受到严格限制的国家是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日本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最大的受害国是中国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在巴黎和会和华盛顿会议上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中国利益严重受损的史实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列强把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德国在中国山东的特权全部转让给日本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对中国代表提出的废除外国在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华特权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取消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二十一条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收回青岛主权等正当要求置若罔闻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；《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九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国公约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建立维护各国在中国的商务实业机会均等原则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但列强对中国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提出的取消治外法权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关税自主和收回租界等正义要求都予以拒绝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启示我们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弱国无外交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落后就要挨打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263a2f45?vcp=1&amp;pid=44a48e838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列宁与十月革命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苏联的社会主义建设</a:t>
            </a:r>
            <a:endParaRPr lang="en-US" altLang="zh-CN" sz="3200" dirty="0"/>
          </a:p>
        </p:txBody>
      </p:sp>
      <p:sp>
        <p:nvSpPr>
          <p:cNvPr id="3" name="C_6_BD#5772563fa?vcp=1&amp;pid=7263a2f45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f58c571ac?vcp=1&amp;pid=5772563fa&amp;color=0,0,0&amp;vtp=1&amp;vaab=1&amp;bbb=1&amp;hb=1"/>
          <p:cNvSpPr/>
          <p:nvPr/>
        </p:nvSpPr>
        <p:spPr>
          <a:xfrm>
            <a:off x="539496" y="193895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知道列宁领导的十月革命的背景与过程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理解十月革命胜利的重要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历史意义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通过了解新经济政策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社会主义工业化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农业集体化等举措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认识苏联社会主义建设的重要成就和主要问题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8951a036?vcp=1&amp;pid=7263a2f45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23" name="P_7_BD#35fbeae5c?colgroup=2,2,24&amp;vcp=1&amp;pid=e8951a03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7781432"/>
              </p:ext>
            </p:extLst>
          </p:nvPr>
        </p:nvGraphicFramePr>
        <p:xfrm>
          <a:off x="539496" y="1295191"/>
          <a:ext cx="11115001" cy="3340164"/>
        </p:xfrm>
        <a:graphic>
          <a:graphicData uri="http://schemas.openxmlformats.org/drawingml/2006/table">
            <a:tbl>
              <a:tblPr/>
              <a:tblGrid>
                <a:gridCol w="8826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88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345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34016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十月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（1）1861年农奴制改革后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俄国依然很落后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）第一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次世界大战中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俄国接连失利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国内各种社会矛盾激化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1917年3月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发生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二月革命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推翻了沙皇专制统治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立了资产阶级临时政府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）临时政府没有满足人民对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土地和面包的要求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俄国经济濒于全面崩溃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临时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政府迫害布尔什维克党人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P_7_BD#35fbeae5c?colgroup=3,3,2,8,10&amp;vcp=1&amp;pid=e8951a03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2915484"/>
              </p:ext>
            </p:extLst>
          </p:nvPr>
        </p:nvGraphicFramePr>
        <p:xfrm>
          <a:off x="539496" y="2364232"/>
          <a:ext cx="11115550" cy="2834132"/>
        </p:xfrm>
        <a:graphic>
          <a:graphicData uri="http://schemas.openxmlformats.org/drawingml/2006/table">
            <a:tbl>
              <a:tblPr/>
              <a:tblGrid>
                <a:gridCol w="13225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45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06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939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91368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83413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十月革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武装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1917年11月6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列宁来到斯莫尔尼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宫亲自领导起义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彼得格勒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武装起义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取得胜利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0700"/>
                        </a:lnSpc>
                      </a:pPr>
                      <a:r>
                        <a:rPr lang="en-US" altLang="zh-CN" sz="116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P_7_BD#35fbeae5c.table_image?iti=2&amp;tii=5&amp;vcp=1&amp;pid=e8951a036&amp;color=0,0,0&amp;mp=1&amp;vtp=1&amp;vaab=1&amp;bbb=1"/>
          <p:cNvSpPr/>
          <p:nvPr/>
        </p:nvSpPr>
        <p:spPr>
          <a:xfrm>
            <a:off x="8897820" y="4443698"/>
            <a:ext cx="15033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攻占冬宫</a:t>
            </a:r>
            <a:endParaRPr lang="en-US" altLang="zh-CN" sz="2800" dirty="0"/>
          </a:p>
        </p:txBody>
      </p:sp>
      <p:sp>
        <p:nvSpPr>
          <p:cNvPr id="2" name="P_7_BD#35fbeae5c?colgroup=3,3,2,8,10&amp;vcp=1&amp;pid=e8951a036&amp;color=0,0,0&amp;mp=1&amp;vtp=1&amp;vaab=1&amp;bt=1&amp;bbb=1">
            <a:extLst>
              <a:ext uri="{FF2B5EF4-FFF2-40B4-BE49-F238E27FC236}">
                <a16:creationId xmlns:a16="http://schemas.microsoft.com/office/drawing/2014/main" id="{94BFFCE4-C003-1B89-7709-642A9FF2B258}"/>
              </a:ext>
            </a:extLst>
          </p:cNvPr>
          <p:cNvSpPr txBox="1"/>
          <p:nvPr/>
        </p:nvSpPr>
        <p:spPr>
          <a:xfrm>
            <a:off x="10936901" y="165582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攻占冬宫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307656" y="2678906"/>
            <a:ext cx="2743200" cy="176479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P_7_BD#35fbeae5c?colgroup=2,2,2,21&amp;vcp=1&amp;pid=e8951a036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4785548"/>
              </p:ext>
            </p:extLst>
          </p:nvPr>
        </p:nvGraphicFramePr>
        <p:xfrm>
          <a:off x="539496" y="1822100"/>
          <a:ext cx="11113218" cy="3918840"/>
        </p:xfrm>
        <a:graphic>
          <a:graphicData uri="http://schemas.openxmlformats.org/drawingml/2006/table">
            <a:tbl>
              <a:tblPr/>
              <a:tblGrid>
                <a:gridCol w="10974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32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35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86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1213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675956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十月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11月7日晚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全俄工兵代表苏维埃第二次代表大会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在斯莫尔尼宫正式开幕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大会通过《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和平法令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宣布成立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苏维埃政府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废除旧的国家机器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创建新的政权机关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将大工业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铁路和银行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收归国有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建立社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会主义公有制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废除土地私有制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没收地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皇室和教会的土地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分给农民耕种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35fbeae5c?colgroup=2,2,2,21&amp;vcp=1&amp;pid=e8951a036&amp;color=0,0,0&amp;vtp=1&amp;vaab=1&amp;bt=1&amp;bbb=1">
            <a:extLst>
              <a:ext uri="{FF2B5EF4-FFF2-40B4-BE49-F238E27FC236}">
                <a16:creationId xmlns:a16="http://schemas.microsoft.com/office/drawing/2014/main" id="{0457601C-BDC8-8E0C-9109-C3D3EA9B0E09}"/>
              </a:ext>
            </a:extLst>
          </p:cNvPr>
          <p:cNvSpPr txBox="1"/>
          <p:nvPr/>
        </p:nvSpPr>
        <p:spPr>
          <a:xfrm>
            <a:off x="10934569" y="11136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P_7_BD#35fbeae5c?colgroup=2,2,2,3,17&amp;vcp=1&amp;pid=e8951a036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9229900"/>
              </p:ext>
            </p:extLst>
          </p:nvPr>
        </p:nvGraphicFramePr>
        <p:xfrm>
          <a:off x="539496" y="2660078"/>
          <a:ext cx="11113218" cy="2242440"/>
        </p:xfrm>
        <a:graphic>
          <a:graphicData uri="http://schemas.openxmlformats.org/drawingml/2006/table">
            <a:tbl>
              <a:tblPr/>
              <a:tblGrid>
                <a:gridCol w="10974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32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36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85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121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十月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外交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废除沙皇政府和临时政府与外国签订的一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切不平等条约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退出第一次世界大战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军事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废除旧的常备军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组建红军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粉碎外国的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武装干涉和国内的反革命叛乱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35fbeae5c?colgroup=2,2,2,3,17&amp;vcp=1&amp;pid=e8951a036&amp;color=0,0,0&amp;vtp=1&amp;vaab=1&amp;bt=1&amp;bbb=1">
            <a:extLst>
              <a:ext uri="{FF2B5EF4-FFF2-40B4-BE49-F238E27FC236}">
                <a16:creationId xmlns:a16="http://schemas.microsoft.com/office/drawing/2014/main" id="{2569EB17-8ADF-05B0-A6BB-C77BDC6F9CF5}"/>
              </a:ext>
            </a:extLst>
          </p:cNvPr>
          <p:cNvSpPr txBox="1"/>
          <p:nvPr/>
        </p:nvSpPr>
        <p:spPr>
          <a:xfrm>
            <a:off x="10934569" y="195167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P_7_BD#35fbeae5c?colgroup=2,2,24&amp;vcp=1&amp;pid=e8951a03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3265835"/>
              </p:ext>
            </p:extLst>
          </p:nvPr>
        </p:nvGraphicFramePr>
        <p:xfrm>
          <a:off x="539496" y="2665952"/>
          <a:ext cx="11115001" cy="2230692"/>
        </p:xfrm>
        <a:graphic>
          <a:graphicData uri="http://schemas.openxmlformats.org/drawingml/2006/table">
            <a:tbl>
              <a:tblPr/>
              <a:tblGrid>
                <a:gridCol w="8826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88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345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十月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历史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）十月革命是人类历史上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第一次胜利的社会主义革命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建立了第一个无产阶级专政的国家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推动了国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际无产阶级革命运动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）鼓舞了殖民地和半殖民地人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民的解放斗争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（给中国送来了马克思列宁主义）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35fbeae5c?colgroup=2,2,24&amp;vcp=1&amp;pid=e8951a036&amp;color=0,0,0&amp;mp=1&amp;vtp=1&amp;vaab=1&amp;bt=1&amp;bbb=1">
            <a:extLst>
              <a:ext uri="{FF2B5EF4-FFF2-40B4-BE49-F238E27FC236}">
                <a16:creationId xmlns:a16="http://schemas.microsoft.com/office/drawing/2014/main" id="{ADF0EA8A-454A-34CD-D57F-81A85B564928}"/>
              </a:ext>
            </a:extLst>
          </p:cNvPr>
          <p:cNvSpPr txBox="1"/>
          <p:nvPr/>
        </p:nvSpPr>
        <p:spPr>
          <a:xfrm>
            <a:off x="10936351" y="195754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P_7_BD#35fbeae5c?colgroup=2,2,2,21&amp;vcp=1&amp;pid=e8951a036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8930975"/>
              </p:ext>
            </p:extLst>
          </p:nvPr>
        </p:nvGraphicFramePr>
        <p:xfrm>
          <a:off x="539496" y="1262806"/>
          <a:ext cx="11114399" cy="5039616"/>
        </p:xfrm>
        <a:graphic>
          <a:graphicData uri="http://schemas.openxmlformats.org/drawingml/2006/table">
            <a:tbl>
              <a:tblPr/>
              <a:tblGrid>
                <a:gridCol w="10657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22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44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243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98956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43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121220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的社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会主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义建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新经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济政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苏维埃俄国经济异常困难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社会矛盾加剧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战时共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产主义政策存在弊端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恢复和发展生产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1921年春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领导人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列宁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8542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（1）农业：以征收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粮食税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代替余粮收集制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允许使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用雇佣劳动力和出租土地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（2）商业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：农民可以自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由买卖纳税后的剩余产品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自由贸易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：允许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私人经营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中小企业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（4）分配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：实行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劳取酬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的工资制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7_BD#35fbeae5c?colgroup=2,2,2,21&amp;vcp=1&amp;pid=e8951a036&amp;color=0,0,0&amp;vtp=1&amp;vaab=1&amp;bt=1&amp;bbb=1">
            <a:extLst>
              <a:ext uri="{FF2B5EF4-FFF2-40B4-BE49-F238E27FC236}">
                <a16:creationId xmlns:a16="http://schemas.microsoft.com/office/drawing/2014/main" id="{C7DD7FC1-B836-1277-12FB-9B8B34A09554}"/>
              </a:ext>
            </a:extLst>
          </p:cNvPr>
          <p:cNvSpPr txBox="1"/>
          <p:nvPr/>
        </p:nvSpPr>
        <p:spPr>
          <a:xfrm>
            <a:off x="10935750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P_7_BD#35fbeae5c?colgroup=2,2,2,21&amp;vcp=1&amp;pid=e8951a036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9948037"/>
              </p:ext>
            </p:extLst>
          </p:nvPr>
        </p:nvGraphicFramePr>
        <p:xfrm>
          <a:off x="539496" y="2099468"/>
          <a:ext cx="11113955" cy="3363660"/>
        </p:xfrm>
        <a:graphic>
          <a:graphicData uri="http://schemas.openxmlformats.org/drawingml/2006/table">
            <a:tbl>
              <a:tblPr/>
              <a:tblGrid>
                <a:gridCol w="10669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55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9747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的社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会主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义建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新经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济政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从苏维埃俄国的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国情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社会主义同市场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品货币关系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直接联系起来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调动了生产者的积极性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迅速缓解了危机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工农联盟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促使国民经济稳步发展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1922年底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苏维埃社会主义共和国联盟成立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简称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35fbeae5c?colgroup=2,2,2,21&amp;vcp=1&amp;pid=e8951a036&amp;color=0,0,0&amp;vtp=1&amp;vaab=1&amp;bt=1&amp;bbb=1">
            <a:extLst>
              <a:ext uri="{FF2B5EF4-FFF2-40B4-BE49-F238E27FC236}">
                <a16:creationId xmlns:a16="http://schemas.microsoft.com/office/drawing/2014/main" id="{4DCF3058-582D-638D-B66D-1E12D78E97F2}"/>
              </a:ext>
            </a:extLst>
          </p:cNvPr>
          <p:cNvSpPr txBox="1"/>
          <p:nvPr/>
        </p:nvSpPr>
        <p:spPr>
          <a:xfrm>
            <a:off x="10935306" y="13910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P_7_BD#35fbeae5c?colgroup=2,2,2,16,4&amp;vcp=1&amp;pid=e8951a036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7992982"/>
              </p:ext>
            </p:extLst>
          </p:nvPr>
        </p:nvGraphicFramePr>
        <p:xfrm>
          <a:off x="539496" y="1843024"/>
          <a:ext cx="11113339" cy="3876548"/>
        </p:xfrm>
        <a:graphic>
          <a:graphicData uri="http://schemas.openxmlformats.org/drawingml/2006/table">
            <a:tbl>
              <a:tblPr/>
              <a:tblGrid>
                <a:gridCol w="10693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52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7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437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4898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7654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的社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会主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义建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1925年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斯大林提出实现国家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的设想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1926年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苏联开始进行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社会主义工业化建设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1928—1937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苏联先后完成了第一个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第二个五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年计划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由落后的农业国变成了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强大的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5600"/>
                        </a:lnSpc>
                      </a:pPr>
                      <a:r>
                        <a:rPr lang="en-US" altLang="zh-CN" sz="99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斯大林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（1879—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1953）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_7_BD#35fbeae5c.table_image?tii=6&amp;vcp=1&amp;pid=e8951a03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51394" y="1989423"/>
            <a:ext cx="1453896" cy="197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35fbeae5c?colgroup=2,2,2,16,4&amp;vcp=1&amp;pid=e8951a036&amp;color=0,0,0&amp;vtp=1&amp;vaab=1&amp;bt=1&amp;bbb=1">
            <a:extLst>
              <a:ext uri="{FF2B5EF4-FFF2-40B4-BE49-F238E27FC236}">
                <a16:creationId xmlns:a16="http://schemas.microsoft.com/office/drawing/2014/main" id="{1ABEA413-AF77-40FD-07A9-248A8BCA544D}"/>
              </a:ext>
            </a:extLst>
          </p:cNvPr>
          <p:cNvSpPr txBox="1"/>
          <p:nvPr/>
        </p:nvSpPr>
        <p:spPr>
          <a:xfrm>
            <a:off x="10934689" y="113461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849bc827.fixed?vcp=1&amp;pid=09dda684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第一次世界大战和战后初期的世界</a:t>
            </a:r>
            <a:endParaRPr lang="en-US" altLang="zh-CN" sz="4000" dirty="0"/>
          </a:p>
        </p:txBody>
      </p:sp>
      <p:sp>
        <p:nvSpPr>
          <p:cNvPr id="3" name="C_4_BD#3849bc827.fixed?vcp=1&amp;pid=09dda6845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P_7_BD#35fbeae5c?colgroup=2,2,2,21&amp;vcp=1&amp;pid=e8951a03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2993770"/>
              </p:ext>
            </p:extLst>
          </p:nvPr>
        </p:nvGraphicFramePr>
        <p:xfrm>
          <a:off x="539496" y="2062702"/>
          <a:ext cx="11113955" cy="3437192"/>
        </p:xfrm>
        <a:graphic>
          <a:graphicData uri="http://schemas.openxmlformats.org/drawingml/2006/table">
            <a:tbl>
              <a:tblPr/>
              <a:tblGrid>
                <a:gridCol w="10669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55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9747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6648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的社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会主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义建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优先发展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重工业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高度集中的指令性计划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下完成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070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2100"/>
                        </a:lnSpc>
                      </a:pPr>
                      <a:r>
                        <a:rPr lang="en-US" altLang="zh-CN" sz="67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第一个五年计划期间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苏联在第聂伯河上修建的水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电站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35fbeae5c?colgroup=2,2,2,21&amp;vcp=1&amp;pid=e8951a036&amp;color=0,0,0&amp;mp=1&amp;vtp=1&amp;vaab=1&amp;bt=1&amp;bbb=1">
            <a:extLst>
              <a:ext uri="{FF2B5EF4-FFF2-40B4-BE49-F238E27FC236}">
                <a16:creationId xmlns:a16="http://schemas.microsoft.com/office/drawing/2014/main" id="{54E2D551-8291-47C8-8B9D-9C3A26835683}"/>
              </a:ext>
            </a:extLst>
          </p:cNvPr>
          <p:cNvSpPr txBox="1"/>
          <p:nvPr/>
        </p:nvSpPr>
        <p:spPr>
          <a:xfrm>
            <a:off x="10935306" y="135429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5" name="图片 4" descr="第聂伯河水电站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4870661" y="2763520"/>
            <a:ext cx="5541264" cy="152704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P_7_BD#35fbeae5c?colgroup=2,2,2,21&amp;vcp=1&amp;pid=e8951a03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8205637"/>
              </p:ext>
            </p:extLst>
          </p:nvPr>
        </p:nvGraphicFramePr>
        <p:xfrm>
          <a:off x="539496" y="2388584"/>
          <a:ext cx="11113955" cy="2785428"/>
        </p:xfrm>
        <a:graphic>
          <a:graphicData uri="http://schemas.openxmlformats.org/drawingml/2006/table">
            <a:tbl>
              <a:tblPr/>
              <a:tblGrid>
                <a:gridCol w="10669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55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9747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的社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会主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义建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（1）积极影响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：高度集中的指令性计划使苏联能够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在短时期内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集中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全国的人力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物力和财力实现工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（2）消极影响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：排斥市场和商品经济的发展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模式逐步被固定下来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致使后来苏联的经济体制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益僵化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35fbeae5c?colgroup=2,2,2,21&amp;vcp=1&amp;pid=e8951a036&amp;color=0,0,0&amp;mp=1&amp;vtp=1&amp;vaab=1&amp;bt=1&amp;bbb=1">
            <a:extLst>
              <a:ext uri="{FF2B5EF4-FFF2-40B4-BE49-F238E27FC236}">
                <a16:creationId xmlns:a16="http://schemas.microsoft.com/office/drawing/2014/main" id="{69CF1599-BF2A-0A86-3D98-0168AFA6BAEC}"/>
              </a:ext>
            </a:extLst>
          </p:cNvPr>
          <p:cNvSpPr txBox="1"/>
          <p:nvPr/>
        </p:nvSpPr>
        <p:spPr>
          <a:xfrm>
            <a:off x="10935306" y="168017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P_7_BD#35fbeae5c?colgroup=2,2,2,21&amp;vcp=1&amp;pid=e8951a03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9441706"/>
              </p:ext>
            </p:extLst>
          </p:nvPr>
        </p:nvGraphicFramePr>
        <p:xfrm>
          <a:off x="539496" y="2099468"/>
          <a:ext cx="11113955" cy="3363660"/>
        </p:xfrm>
        <a:graphic>
          <a:graphicData uri="http://schemas.openxmlformats.org/drawingml/2006/table">
            <a:tbl>
              <a:tblPr/>
              <a:tblGrid>
                <a:gridCol w="10669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55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9747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664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的社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会主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义建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集体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解决粮食问题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实现社会主义工业化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20世纪30年代初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开始进行大规模的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农业集体化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开展消灭富农运动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支持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集体农庄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的建设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为实现社会主义工业化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提供重要条件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在农业集体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化过程中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农民的利益受到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严重损害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致使苏联农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业生产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长期停滞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35fbeae5c?colgroup=2,2,2,21&amp;vcp=1&amp;pid=e8951a036&amp;color=0,0,0&amp;mp=1&amp;vtp=1&amp;vaab=1&amp;bt=1&amp;bbb=1">
            <a:extLst>
              <a:ext uri="{FF2B5EF4-FFF2-40B4-BE49-F238E27FC236}">
                <a16:creationId xmlns:a16="http://schemas.microsoft.com/office/drawing/2014/main" id="{B5E875DB-79F9-A6BE-4FB5-A0029AF70025}"/>
              </a:ext>
            </a:extLst>
          </p:cNvPr>
          <p:cNvSpPr txBox="1"/>
          <p:nvPr/>
        </p:nvSpPr>
        <p:spPr>
          <a:xfrm>
            <a:off x="10935306" y="13910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" name="P_7_BD#35fbeae5c?colgroup=2,2,2,21&amp;vcp=1&amp;pid=e8951a03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9458411"/>
              </p:ext>
            </p:extLst>
          </p:nvPr>
        </p:nvGraphicFramePr>
        <p:xfrm>
          <a:off x="539496" y="1558194"/>
          <a:ext cx="11113955" cy="4452748"/>
        </p:xfrm>
        <a:graphic>
          <a:graphicData uri="http://schemas.openxmlformats.org/drawingml/2006/table">
            <a:tbl>
              <a:tblPr/>
              <a:tblGrid>
                <a:gridCol w="10669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55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9747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的社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会主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义建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模式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1936年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苏联公布了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新宪法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新宪法规定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工农社会主义国家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5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高度集中的计划经济体制和高度集权的政治体制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542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（1）积极影响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：在特定的历史条件下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经济社会快速发展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也为苏联军民夺取反法西斯战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争胜利发挥了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重要作用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（2）消极影响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：没有尊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重经济规律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随着时间推移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苏联模式的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弊端日益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暴露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成为经济社会发展的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严重体制障碍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35fbeae5c?colgroup=2,2,2,21&amp;vcp=1&amp;pid=e8951a036&amp;color=0,0,0&amp;mp=1&amp;vtp=1&amp;vaab=1&amp;bt=1&amp;bbb=1">
            <a:extLst>
              <a:ext uri="{FF2B5EF4-FFF2-40B4-BE49-F238E27FC236}">
                <a16:creationId xmlns:a16="http://schemas.microsoft.com/office/drawing/2014/main" id="{7E703972-C5E4-8F20-6E94-59F3AE19992C}"/>
              </a:ext>
            </a:extLst>
          </p:cNvPr>
          <p:cNvSpPr txBox="1"/>
          <p:nvPr/>
        </p:nvSpPr>
        <p:spPr>
          <a:xfrm>
            <a:off x="10935306" y="84978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d44ee431?vcp=1&amp;pid=7263a2f45&amp;color=0,0,0&amp;mp=1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166a6778a?sp=1&amp;vcp=1&amp;pid=6d44ee431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新经济政策与我国改革开放的相同之处及启示</a:t>
            </a:r>
            <a:endParaRPr lang="en-US" altLang="zh-CN" sz="2800" dirty="0"/>
          </a:p>
        </p:txBody>
      </p:sp>
      <p:graphicFrame>
        <p:nvGraphicFramePr>
          <p:cNvPr id="35" name="P_7_BD#166a6778a?colgroup=1,1,26&amp;vcp=1&amp;pid=6d44ee431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9988799"/>
              </p:ext>
            </p:extLst>
          </p:nvPr>
        </p:nvGraphicFramePr>
        <p:xfrm>
          <a:off x="539496" y="1929556"/>
          <a:ext cx="11082528" cy="3906648"/>
        </p:xfrm>
        <a:graphic>
          <a:graphicData uri="http://schemas.openxmlformats.org/drawingml/2006/table">
            <a:tbl>
              <a:tblPr/>
              <a:tblGrid>
                <a:gridCol w="5852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86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286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相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同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之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国内经济困难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经济体制（生产关系）不适应生产力的发展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从农村开始进行改革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9772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发展生产力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改革不适应生产力发展的生产关系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经济建设要尊重客观的经济规律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要从本国国情出发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实事求是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要大胆改革不适应生产力发展的生产关系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要采取恰当的政策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措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改善人民生活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调动人民生产的积极性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8eb98504?vcp=1&amp;pid=7263a2f45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929083f57?sp=1&amp;vcp=1&amp;pid=e8eb98504&amp;color=0,0,0&amp;vtp=1&amp;vaab=1&amp;bbb=1&amp;hb=1"/>
          <p:cNvSpPr/>
          <p:nvPr/>
        </p:nvSpPr>
        <p:spPr>
          <a:xfrm>
            <a:off x="539496" y="123346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世界上第一个无产阶级政权是巴黎公社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第一次获得胜利的社会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主义革命是十月革命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第一个无产阶级专政的国家是苏俄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俄国名称的变迁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  <p:pic>
        <p:nvPicPr>
          <p:cNvPr id="5" name="P_7_BD#929083f57?vcp=1&amp;pid=e8eb9850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3212891"/>
            <a:ext cx="11064240" cy="1042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dea0d0ff?vcp=1&amp;pid=44a48e838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考点3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亚非拉民族民主运动的高涨</a:t>
            </a:r>
            <a:endParaRPr lang="en-US" altLang="zh-CN" sz="3200" dirty="0"/>
          </a:p>
        </p:txBody>
      </p:sp>
      <p:sp>
        <p:nvSpPr>
          <p:cNvPr id="3" name="C_6_BD#a3aeb02ec?vcp=1&amp;pid=2dea0d0ff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d07597d68?vcp=1&amp;pid=a3aeb02ec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通过了解印度的非暴力不合作运动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埃及的华夫脱运动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墨西哥的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卡德纳斯改革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分析两次世界大战期间亚非拉民族民主运动的特点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d614e479?vcp=1&amp;pid=2dea0d0f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38" name="P_7_BD#91e0010a1?colgroup=2,1,19,5&amp;vcp=1&amp;pid=dd614e479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9315592"/>
              </p:ext>
            </p:extLst>
          </p:nvPr>
        </p:nvGraphicFramePr>
        <p:xfrm>
          <a:off x="539496" y="1295191"/>
          <a:ext cx="11113033" cy="3762058"/>
        </p:xfrm>
        <a:graphic>
          <a:graphicData uri="http://schemas.openxmlformats.org/drawingml/2006/table">
            <a:tbl>
              <a:tblPr/>
              <a:tblGrid>
                <a:gridCol w="11153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545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21255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80086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印度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的非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暴力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不合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作运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第一次世界大战期间及战后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印度人民与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殖民者的矛盾激化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7200"/>
                        </a:lnSpc>
                      </a:pPr>
                      <a:r>
                        <a:rPr lang="en-US" altLang="zh-CN" sz="95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甘地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（1869—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1948）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3930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主要采取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和平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非暴力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的手段斗争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P_7_BD#91e0010a1.table_image?tii=8&amp;vcp=1&amp;pid=dd614e47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32435" y="1295191"/>
            <a:ext cx="1627632" cy="2185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" name="P_7_BD#91e0010a1?colgroup=2,1,19,5&amp;vcp=1&amp;pid=dd614e479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817671"/>
              </p:ext>
            </p:extLst>
          </p:nvPr>
        </p:nvGraphicFramePr>
        <p:xfrm>
          <a:off x="539496" y="1316545"/>
          <a:ext cx="11113033" cy="4883278"/>
        </p:xfrm>
        <a:graphic>
          <a:graphicData uri="http://schemas.openxmlformats.org/drawingml/2006/table">
            <a:tbl>
              <a:tblPr/>
              <a:tblGrid>
                <a:gridCol w="11153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545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21255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52907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印度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的非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暴力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不合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作运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（1）第一次：1920年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内容包括抵制在殖民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政府和法院中工作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鼓励发展手工纺织业等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甘地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决定停止运动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第二次：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主要采取不服从形式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又被称为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明不服从运动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印度总督与甘地谈判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双方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妥协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7200"/>
                        </a:lnSpc>
                      </a:pPr>
                      <a:r>
                        <a:rPr lang="en-US" altLang="zh-CN" sz="95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甘地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（1869—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1948）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动员了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广大群众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打击了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英国的殖民统治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增强了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印度人民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的民族自尊心和自信心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7_BD#91e0010a1.table_image?tii=9&amp;vcp=1&amp;pid=dd614e479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32435" y="1316545"/>
            <a:ext cx="1627632" cy="2185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91e0010a1?colgroup=2,1,19,5&amp;vcp=1&amp;pid=dd614e479&amp;color=0,0,0&amp;mp=1&amp;vtp=1&amp;vaab=1&amp;bt=1&amp;bbb=1">
            <a:extLst>
              <a:ext uri="{FF2B5EF4-FFF2-40B4-BE49-F238E27FC236}">
                <a16:creationId xmlns:a16="http://schemas.microsoft.com/office/drawing/2014/main" id="{080F896C-73F6-2C4D-7DF5-057A48EB5C03}"/>
              </a:ext>
            </a:extLst>
          </p:cNvPr>
          <p:cNvSpPr txBox="1"/>
          <p:nvPr/>
        </p:nvSpPr>
        <p:spPr>
          <a:xfrm>
            <a:off x="10934384" y="608139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P_7_BD#91e0010a1?colgroup=2,1,25&amp;vcp=1&amp;pid=dd614e479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1122220"/>
              </p:ext>
            </p:extLst>
          </p:nvPr>
        </p:nvGraphicFramePr>
        <p:xfrm>
          <a:off x="539496" y="934274"/>
          <a:ext cx="11115022" cy="5448300"/>
        </p:xfrm>
        <a:graphic>
          <a:graphicData uri="http://schemas.openxmlformats.org/drawingml/2006/table">
            <a:tbl>
              <a:tblPr/>
              <a:tblGrid>
                <a:gridCol w="11073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940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21465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5153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埃及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的华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夫脱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</a:t>
                      </a:r>
                    </a:p>
                    <a:p>
                      <a:pPr marL="0" lvl="0" indent="0"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第一次世界大战结束后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继续维持在埃及的统治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激起</a:t>
                      </a:r>
                    </a:p>
                    <a:p>
                      <a:pPr marL="0" lvl="0" indent="0" algn="l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埃及人民的强烈反对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706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过</a:t>
                      </a:r>
                    </a:p>
                    <a:p>
                      <a:pPr marL="0" lvl="0" indent="0"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（1）和平斗争：1918年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扎格鲁尔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等人向英</a:t>
                      </a:r>
                    </a:p>
                    <a:p>
                      <a:pPr marL="0" indent="0" algn="l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国政府提出让埃及完全独立的要求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后发展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华夫脱党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（2）武装起义：1919年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扎格</a:t>
                      </a:r>
                    </a:p>
                    <a:p>
                      <a:pPr marL="0" indent="0" algn="l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鲁尔等人被逮捕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埃及各大城市出现了和平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示威浪潮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部分地区爆发武装起义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</a:t>
                      </a:r>
                    </a:p>
                    <a:p>
                      <a:pPr marL="0" indent="0" algn="l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条件的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独立：1922年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英国政府被迫有条件</a:t>
                      </a:r>
                    </a:p>
                    <a:p>
                      <a:pPr marL="0" lvl="0" indent="0" algn="l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地承认埃及独立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75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15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</a:t>
                      </a:r>
                    </a:p>
                    <a:p>
                      <a:pPr marL="0" lvl="0" indent="0"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为埃及民族民主运动的进一步发展奠定了基础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" name="P_7_BD#91e0010a1.table_image?tii=10&amp;vcp=1&amp;pid=dd614e479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0979" y="2114939"/>
            <a:ext cx="1335024" cy="1719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91e0010a1?colgroup=2,1,25&amp;vcp=1&amp;pid=dd614e479&amp;color=0,0,0&amp;mp=1&amp;vtp=1&amp;vaab=1&amp;bt=1&amp;bbb=1">
            <a:extLst>
              <a:ext uri="{FF2B5EF4-FFF2-40B4-BE49-F238E27FC236}">
                <a16:creationId xmlns:a16="http://schemas.microsoft.com/office/drawing/2014/main" id="{E48ABA7D-439E-2AA6-A6CF-7D028654A63B}"/>
              </a:ext>
            </a:extLst>
          </p:cNvPr>
          <p:cNvSpPr txBox="1"/>
          <p:nvPr/>
        </p:nvSpPr>
        <p:spPr>
          <a:xfrm>
            <a:off x="10936373" y="27887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79C4493-A442-EA96-3C05-92CE61C6A047}"/>
              </a:ext>
            </a:extLst>
          </p:cNvPr>
          <p:cNvSpPr txBox="1"/>
          <p:nvPr/>
        </p:nvSpPr>
        <p:spPr>
          <a:xfrm>
            <a:off x="9487880" y="3834011"/>
            <a:ext cx="2064570" cy="1592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0">
              <a:lnSpc>
                <a:spcPts val="3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扎格鲁尔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marL="0" marR="0" lvl="0" indent="0" algn="ctr" defTabSz="914400" rtl="0" eaLnBrk="1" fontAlgn="auto" latinLnBrk="1" hangingPunct="0">
              <a:lnSpc>
                <a:spcPts val="3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（1857—</a:t>
            </a:r>
          </a:p>
          <a:p>
            <a:pPr marL="0" marR="0" lvl="0" indent="0" algn="ctr" defTabSz="914400" rtl="0" eaLnBrk="1" fontAlgn="auto" latinLnBrk="1" hangingPunct="0">
              <a:lnSpc>
                <a:spcPts val="3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1927）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c076f3fa?vcp=1&amp;pid=3849bc827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时空坐标</a:t>
            </a:r>
            <a:endParaRPr lang="en-US" altLang="zh-CN" sz="3000" dirty="0"/>
          </a:p>
        </p:txBody>
      </p:sp>
      <p:pic>
        <p:nvPicPr>
          <p:cNvPr id="3" name="P_6_BD#fae25861f?vcp=1&amp;pid=ec076f3f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3504" y="1295191"/>
            <a:ext cx="10991088" cy="4965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P_7_BD#91e0010a1?colgroup=2,1,19,5&amp;vcp=1&amp;pid=dd614e479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4732573"/>
              </p:ext>
            </p:extLst>
          </p:nvPr>
        </p:nvGraphicFramePr>
        <p:xfrm>
          <a:off x="539496" y="1629624"/>
          <a:ext cx="11113033" cy="4092393"/>
        </p:xfrm>
        <a:graphic>
          <a:graphicData uri="http://schemas.openxmlformats.org/drawingml/2006/table">
            <a:tbl>
              <a:tblPr/>
              <a:tblGrid>
                <a:gridCol w="11153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545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125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932747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墨西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哥的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卡德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纳斯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资产阶级革命后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墨西哥社会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经济发展缓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1934年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卡德纳斯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当选为墨西哥总统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8000"/>
                        </a:lnSpc>
                      </a:pPr>
                      <a:r>
                        <a:rPr lang="en-US" altLang="zh-CN" sz="99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卡德纳斯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（1895—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1970）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964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改变墨西哥的落后状况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保证宪法的实施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7_BD#91e0010a1.table_image?tii=11&amp;vcp=1&amp;pid=dd614e479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16082" y="1706907"/>
            <a:ext cx="1755648" cy="2276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91e0010a1?colgroup=2,1,19,5&amp;vcp=1&amp;pid=dd614e479&amp;color=0,0,0&amp;mp=1&amp;vtp=1&amp;vaab=1&amp;bt=1&amp;bbb=1">
            <a:extLst>
              <a:ext uri="{FF2B5EF4-FFF2-40B4-BE49-F238E27FC236}">
                <a16:creationId xmlns:a16="http://schemas.microsoft.com/office/drawing/2014/main" id="{A6E5DF54-A0C3-009F-29DF-66F12CC8AE74}"/>
              </a:ext>
            </a:extLst>
          </p:cNvPr>
          <p:cNvSpPr txBox="1"/>
          <p:nvPr/>
        </p:nvSpPr>
        <p:spPr>
          <a:xfrm>
            <a:off x="10934384" y="83109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" name="P_7_BD#91e0010a1?colgroup=2,1,19,5&amp;vcp=1&amp;pid=dd614e479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9719037"/>
              </p:ext>
            </p:extLst>
          </p:nvPr>
        </p:nvGraphicFramePr>
        <p:xfrm>
          <a:off x="539496" y="1270825"/>
          <a:ext cx="11113033" cy="4984878"/>
        </p:xfrm>
        <a:graphic>
          <a:graphicData uri="http://schemas.openxmlformats.org/drawingml/2006/table">
            <a:tbl>
              <a:tblPr/>
              <a:tblGrid>
                <a:gridCol w="11153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545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125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2051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墨西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哥的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卡德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纳斯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打击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寡头势力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确立中央集权的资产阶级民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主政治体制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土地改革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将服务业和大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型工业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收归国有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谋求民族经济的独立与发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发展教育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8000"/>
                        </a:lnSpc>
                      </a:pPr>
                      <a:r>
                        <a:rPr lang="en-US" altLang="zh-CN" sz="99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卡德纳斯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（1895—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1970）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体现了1917年宪法的要求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巩固了墨西哥资产阶级革命的成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为墨西哥社会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经济的发展奠定了基础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7_BD#91e0010a1.table_image?tii=12&amp;vcp=1&amp;pid=dd614e479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07028" y="1297329"/>
            <a:ext cx="1755648" cy="2276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91e0010a1?colgroup=2,1,19,5&amp;vcp=1&amp;pid=dd614e479&amp;color=0,0,0&amp;mp=1&amp;vtp=1&amp;vaab=1&amp;bt=1&amp;bbb=1">
            <a:extLst>
              <a:ext uri="{FF2B5EF4-FFF2-40B4-BE49-F238E27FC236}">
                <a16:creationId xmlns:a16="http://schemas.microsoft.com/office/drawing/2014/main" id="{D7C8B9D5-524F-1585-7B3A-AC7D167CC329}"/>
              </a:ext>
            </a:extLst>
          </p:cNvPr>
          <p:cNvSpPr txBox="1"/>
          <p:nvPr/>
        </p:nvSpPr>
        <p:spPr>
          <a:xfrm>
            <a:off x="10934384" y="562419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635dd001?vcp=1&amp;pid=2dea0d0f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1af899c40?sp=1&amp;vcp=1&amp;pid=c635dd001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印度、埃及、墨西哥民族民主运动的比较</a:t>
            </a:r>
            <a:endParaRPr lang="en-US" altLang="zh-CN" sz="2800" dirty="0"/>
          </a:p>
        </p:txBody>
      </p:sp>
      <p:graphicFrame>
        <p:nvGraphicFramePr>
          <p:cNvPr id="43" name="P_7_BD#1af899c40?colgroup=4,7,7,9&amp;vcp=1&amp;pid=c635dd001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5568523"/>
              </p:ext>
            </p:extLst>
          </p:nvPr>
        </p:nvGraphicFramePr>
        <p:xfrm>
          <a:off x="539496" y="1929556"/>
          <a:ext cx="11082528" cy="3926524"/>
        </p:xfrm>
        <a:graphic>
          <a:graphicData uri="http://schemas.openxmlformats.org/drawingml/2006/table">
            <a:tbl>
              <a:tblPr/>
              <a:tblGrid>
                <a:gridCol w="17647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80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803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570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印度的非暴力不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合作运动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埃及的华夫脱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墨西哥的卡德纳斯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帝国主义的殖民统治引起民族矛盾激化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资本主义发展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资产阶级力量增长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人民民族意识觉醒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领导力量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民族资产阶级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斗争对象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英国殖民者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帝国主义和封建寡头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势力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" name="P_7_BD#1af899c40?colgroup=4,7,7,9&amp;vcp=1&amp;pid=c635dd00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5524485"/>
              </p:ext>
            </p:extLst>
          </p:nvPr>
        </p:nvGraphicFramePr>
        <p:xfrm>
          <a:off x="539496" y="2112930"/>
          <a:ext cx="11082528" cy="3360040"/>
        </p:xfrm>
        <a:graphic>
          <a:graphicData uri="http://schemas.openxmlformats.org/drawingml/2006/table">
            <a:tbl>
              <a:tblPr/>
              <a:tblGrid>
                <a:gridCol w="17647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80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803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570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印度的非暴力不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合作运动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埃及的华夫脱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墨西哥的卡德纳斯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非暴力不合作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和平斗争和武装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起义结合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双方妥协后走向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低潮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实现有条件的独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巩固了墨西哥资产阶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级革命的成果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1af899c40?colgroup=4,7,7,9&amp;vcp=1&amp;pid=c635dd001&amp;color=0,0,0&amp;mp=1&amp;vtp=1&amp;vaab=1&amp;bt=1&amp;bbb=1">
            <a:extLst>
              <a:ext uri="{FF2B5EF4-FFF2-40B4-BE49-F238E27FC236}">
                <a16:creationId xmlns:a16="http://schemas.microsoft.com/office/drawing/2014/main" id="{FF34A1EA-9A5F-3D18-A135-41007259349B}"/>
              </a:ext>
            </a:extLst>
          </p:cNvPr>
          <p:cNvSpPr txBox="1"/>
          <p:nvPr/>
        </p:nvSpPr>
        <p:spPr>
          <a:xfrm>
            <a:off x="10903879" y="140452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26feb2a3?vcp=1&amp;pid=2dea0d0f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4db46e4fe?vcp=1&amp;pid=c26feb2a3&amp;color=0,0,0&amp;vtp=1&amp;vaab=1&amp;bbb=1&amp;hb=1"/>
          <p:cNvSpPr/>
          <p:nvPr/>
        </p:nvSpPr>
        <p:spPr>
          <a:xfrm>
            <a:off x="539496" y="123346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两次世界大战期间亚非拉民族民主运动的特点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涉及范围广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参与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国家多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以亚洲民族民主运动最具代表性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斗争方式多样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运动具有持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续性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斗争水平更高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深受苏联的影响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c6975ebd.fixed?vcp=1&amp;pid=09dda684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第一次世界大战和战后初期的世界</a:t>
            </a:r>
            <a:endParaRPr lang="en-US" altLang="zh-CN" sz="4000" dirty="0"/>
          </a:p>
        </p:txBody>
      </p:sp>
      <p:sp>
        <p:nvSpPr>
          <p:cNvPr id="3" name="C_4_BD#3c6975ebd.fixed?vcp=1&amp;pid=09dda6845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9e757daff?sp=1&amp;vaa=1&amp;vcp=1&amp;vis=1&amp;pid=3c6975ebd&amp;color=0,0,0&amp;vtp=1&amp;vaab=1&amp;bt=1&amp;bbb=1&amp;hb=1"/>
          <p:cNvSpPr/>
          <p:nvPr/>
        </p:nvSpPr>
        <p:spPr>
          <a:xfrm>
            <a:off x="539496" y="89049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【一题多变】1.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（2024·广东深圳·中考，有改动）历史学习小组做了一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个时间轴，这个时间轴反映的主题是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3" name="QC_5_BD.1_2#9e757daff?vaa=1&amp;vcp=1&amp;vis=1&amp;pid=3c6975eb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73936" y="2227421"/>
            <a:ext cx="8641080" cy="2377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5_BD.1_3#9e757daff.choices?vaa=1&amp;vcp=1&amp;vis=1&amp;pid=3c6975ebd&amp;color=0,0,0&amp;vtp=1&amp;vaab=1&amp;bbb=1"/>
          <p:cNvSpPr/>
          <p:nvPr/>
        </p:nvSpPr>
        <p:spPr>
          <a:xfrm>
            <a:off x="539496" y="474202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.战后殖民体系的崩溃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.社会主义阵营的扩大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C.民族民主运动的高涨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.世界多极化的发展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9e757daff?vaa=1&amp;vcp=1&amp;vis=1&amp;pid=3c6975ebd&amp;color=0,0,0&amp;vtp=1&amp;vaab=1&amp;bt=1&amp;bbb=1&amp;hb=1"/>
          <p:cNvSpPr/>
          <p:nvPr/>
        </p:nvSpPr>
        <p:spPr>
          <a:xfrm>
            <a:off x="539496" y="19790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本题为变式题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第一题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分析时间轴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，“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中国爆发五四运动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“印度第一次非暴力不合作运动”“埃及华夫脱运动”“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墨西哥卡德纳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斯改革”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都属于亚非拉民族民主运动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5_AN.2_1#9e757daff?vaa=1&amp;vcp=1&amp;vis=1&amp;pid=3c6975ebd&amp;color=0,0,0&amp;vtp=1&amp;vaab=1&amp;bbb=1"/>
          <p:cNvSpPr/>
          <p:nvPr/>
        </p:nvSpPr>
        <p:spPr>
          <a:xfrm>
            <a:off x="539496" y="382808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_1#ea32179fe?vaa=1&amp;vcp=1&amp;vis=1&amp;pid=3c6975ebd&amp;color=0,0,0&amp;vtp=1&amp;vaab=1&amp;bt=1&amp;bbb=1&amp;hb=1"/>
          <p:cNvSpPr/>
          <p:nvPr/>
        </p:nvSpPr>
        <p:spPr>
          <a:xfrm>
            <a:off x="539496" y="121589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【变设问】2.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以上时间轴中，中国五四运动、印度非暴力不合作运动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埃及华夫脱运动和墨西哥卡德纳斯改革影响深远，颇具特色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这表明这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一时期的民族民主运动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7_1#ea32179fe.bracket?vaa=1&amp;vcp=1&amp;vis=1&amp;pid=3c6975ebd&amp;color=0,0,0&amp;vpa=2&amp;vtp=1&amp;vaab=1"/>
          <p:cNvSpPr/>
          <p:nvPr/>
        </p:nvSpPr>
        <p:spPr>
          <a:xfrm>
            <a:off x="4372515" y="249796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5_2#ea32179fe.choices?vaa=1&amp;vcp=1&amp;vis=1&amp;pid=3c6975ebd&amp;color=0,0,0&amp;vtp=1&amp;vaab=1&amp;bbb=1"/>
          <p:cNvSpPr/>
          <p:nvPr/>
        </p:nvSpPr>
        <p:spPr>
          <a:xfrm>
            <a:off x="539496" y="31396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A.范围广、斗争形式多样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B.赢得了民族解放、国家独立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C.瓦解了资本主义殖民体系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D.改变了战后国际格局</a:t>
            </a:r>
            <a:endParaRPr lang="en-US" altLang="zh-CN" sz="2800" dirty="0"/>
          </a:p>
        </p:txBody>
      </p:sp>
      <p:sp>
        <p:nvSpPr>
          <p:cNvPr id="5" name="QC_5_AS.1_1#ea32179fe?vaa=1&amp;vcp=1&amp;vis=1&amp;pid=3c6975ebd&amp;color=0,0,0&amp;vtp=1&amp;vaab=1&amp;bbb=1&amp;hb=1"/>
          <p:cNvSpPr/>
          <p:nvPr/>
        </p:nvSpPr>
        <p:spPr>
          <a:xfrm>
            <a:off x="539496" y="441661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它们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“影响深远，颇具特色”，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反映了这一时期的民族民主运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动具有范围广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斗争形式多样的特点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其他选项均与史实不符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aeda7a52f?sp=1&amp;vcp=1&amp;pid=3c6975ebd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请完成第273—275页［备考练习］习题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43d78814?vcp=1&amp;pid=3849bc827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阶段分析</a:t>
            </a:r>
            <a:endParaRPr lang="en-US" altLang="zh-CN" sz="3000" dirty="0"/>
          </a:p>
        </p:txBody>
      </p:sp>
      <p:graphicFrame>
        <p:nvGraphicFramePr>
          <p:cNvPr id="6" name="P_6_BD#2832b1f0c?colgroup=4,25&amp;vcp=1&amp;pid=443d7881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9731862"/>
              </p:ext>
            </p:extLst>
          </p:nvPr>
        </p:nvGraphicFramePr>
        <p:xfrm>
          <a:off x="539496" y="1295191"/>
          <a:ext cx="11082528" cy="3902076"/>
        </p:xfrm>
        <a:graphic>
          <a:graphicData uri="http://schemas.openxmlformats.org/drawingml/2006/table">
            <a:tbl>
              <a:tblPr/>
              <a:tblGrid>
                <a:gridCol w="1865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17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资本主义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第二次工业革命导致帝国主义国家政治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经济发展不平衡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的状态加剧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引发第一次世界大战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战后形成新的世界格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即凡尔赛—华盛顿体系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社会主义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十月革命爆发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第一个无产阶级专政的国家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——苏俄建立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并开始探索建设社会主义的道路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亚非拉国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第一次世界大战后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民族民主运动高涨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d7f8c02a5.fixed?vcp=1&amp;pid=09dda684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700"/>
              </a:lnSpc>
            </a:pPr>
            <a:r>
              <a:rPr lang="en-US" altLang="zh-CN" sz="3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第31讲</a:t>
            </a:r>
            <a:r>
              <a:rPr lang="en-US" altLang="zh-CN" sz="3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第一次世界大战和战后初期的世界</a:t>
            </a:r>
            <a:endParaRPr lang="en-US" altLang="zh-CN" sz="3800" dirty="0"/>
          </a:p>
        </p:txBody>
      </p:sp>
      <p:sp>
        <p:nvSpPr>
          <p:cNvPr id="3" name="C_4_BD#d7f8c02a5.fixed?vcp=1&amp;pid=09dda6845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700"/>
              </a:lnSpc>
            </a:pPr>
            <a:r>
              <a:rPr lang="en-US" altLang="zh-CN" sz="3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3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第31讲</a:t>
            </a:r>
            <a:r>
              <a:rPr lang="en-US" altLang="zh-CN" sz="3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第一次世界大战和战后初期的世界</a:t>
            </a:r>
            <a:endParaRPr lang="en-US" altLang="zh-CN" sz="3800" dirty="0"/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e24744a3?vcp=1&amp;pid=d7f8c02a5&amp;color=199,134,85&amp;vtp=1&amp;vaab=1&amp;bt=1&amp;bbb=1"/>
          <p:cNvSpPr/>
          <p:nvPr/>
        </p:nvSpPr>
        <p:spPr>
          <a:xfrm>
            <a:off x="539496" y="823629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9_1#47e49c0dc?vaa=1&amp;vcp=1&amp;vis=1&amp;pid=ae24744a3&amp;color=0,0,0&amp;vtp=1&amp;vaab=1&amp;bbb=1&amp;hb=1"/>
          <p:cNvSpPr/>
          <p:nvPr/>
        </p:nvSpPr>
        <p:spPr>
          <a:xfrm>
            <a:off x="539496" y="186874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1.某学者在分析第一次世界大战爆发的原因时指出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木头是深层原因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干柴和纸张是中层原因，划火柴是突发原因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他所说的“划火柴”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_1#47e49c0dc.bracket?vaa=1&amp;vcp=1&amp;vis=1&amp;pid=ae24744a3&amp;color=0,0,0&amp;vpa=3&amp;vtp=1&amp;vaab=1"/>
          <p:cNvSpPr/>
          <p:nvPr/>
        </p:nvSpPr>
        <p:spPr>
          <a:xfrm>
            <a:off x="925404" y="323355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9_2#47e49c0dc.choices?vaa=1&amp;vcp=1&amp;vis=1&amp;pid=ae24744a3&amp;color=0,0,0&amp;vtp=1&amp;vaab=1&amp;bbb=1"/>
          <p:cNvSpPr/>
          <p:nvPr/>
        </p:nvSpPr>
        <p:spPr>
          <a:xfrm>
            <a:off x="539496" y="380136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A.法西斯盛行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B.罗斯福新政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C.三国同盟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D.萨拉热窝事件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6_BD.11_1#d25b7b3c2?vaa=1&amp;vcp=1&amp;vis=1&amp;pid=ae24744a3&amp;color=0,0,0&amp;vtp=1&amp;vaab=1&amp;bbb=1&amp;hb=1"/>
          <p:cNvSpPr/>
          <p:nvPr/>
        </p:nvSpPr>
        <p:spPr>
          <a:xfrm>
            <a:off x="539496" y="220075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2.（2024·广西南宁·模拟）《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全球通史》中评价某一事件时说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俄国不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再是西欧资本主义的仿效者，而是世界历史的引领者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该事件是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6_AN.12_1#d25b7b3c2.bracket?vaa=1&amp;vcp=1&amp;vis=1&amp;pid=ae24744a3&amp;color=0,0,0&amp;vpa=4&amp;vtp=1&amp;vaab=1"/>
          <p:cNvSpPr/>
          <p:nvPr/>
        </p:nvSpPr>
        <p:spPr>
          <a:xfrm>
            <a:off x="11133518" y="283429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8" name="QC_6_BD.11_2#d25b7b3c2.choices?vaa=1&amp;vcp=1&amp;vis=1&amp;pid=ae24744a3&amp;color=0,0,0&amp;vtp=1&amp;vaab=1&amp;bbb=1"/>
          <p:cNvSpPr/>
          <p:nvPr/>
        </p:nvSpPr>
        <p:spPr>
          <a:xfrm>
            <a:off x="539496" y="34021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A.彼得一世改革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B.1861年改革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C.二月革命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D.十月革命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3_1#34b2e2409?vaa=1&amp;vcp=1&amp;vis=1&amp;pid=ae24744a3&amp;color=0,0,0&amp;vtp=1&amp;vaab=1&amp;bt=1&amp;bbb=1&amp;hb=1"/>
          <p:cNvSpPr/>
          <p:nvPr/>
        </p:nvSpPr>
        <p:spPr>
          <a:xfrm>
            <a:off x="539496" y="209179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经历了数年战争的苏维埃俄国，满目疮痍，经济异常困难，社会矛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盾加剧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列宁在调查后认为，只有改变战时共产主义政策，才能恢复和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发展生产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材料叙述的是新经济政策实施的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34b2e2409.bracket?vaa=1&amp;vcp=1&amp;vis=1&amp;pid=ae24744a3&amp;color=0,0,0&amp;vpa=5&amp;vtp=1&amp;vaab=1"/>
          <p:cNvSpPr/>
          <p:nvPr/>
        </p:nvSpPr>
        <p:spPr>
          <a:xfrm>
            <a:off x="7890416" y="3373034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A</a:t>
            </a:r>
            <a:endParaRPr lang="en-US" altLang="zh-CN" sz="2800" dirty="0"/>
          </a:p>
        </p:txBody>
      </p:sp>
      <p:sp>
        <p:nvSpPr>
          <p:cNvPr id="4" name="QC_6_BD.13_2#34b2e2409.choices?vaa=1&amp;vcp=1&amp;vis=1&amp;pid=ae24744a3&amp;color=0,0,0&amp;vtp=1&amp;vaab=1&amp;bbb=1"/>
          <p:cNvSpPr/>
          <p:nvPr/>
        </p:nvSpPr>
        <p:spPr>
          <a:xfrm>
            <a:off x="539496" y="39408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A.背景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B.内容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C.过程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D.意义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15_1#86fb2bd1b?vaa=1&amp;vcp=1&amp;vis=1&amp;pid=ae24744a3&amp;color=0,0,0&amp;vtp=1&amp;vaab=1&amp;bbb=1&amp;hb=1"/>
          <p:cNvSpPr/>
          <p:nvPr/>
        </p:nvSpPr>
        <p:spPr>
          <a:xfrm>
            <a:off x="539496" y="192179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4.（2024·山东烟台·中考）这场由扎格鲁尔等人领导的、持续了近30年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的爱国民族主义运动，迫使英国废除了殖民保护制度，为埃及民族民主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运动进一步发展奠定了基础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材料反映的是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16_1#86fb2bd1b.bracket?vaa=1&amp;vcp=1&amp;vis=1&amp;pid=ae24744a3&amp;color=0,0,0&amp;vpa=6&amp;vtp=1&amp;vaab=1"/>
          <p:cNvSpPr/>
          <p:nvPr/>
        </p:nvSpPr>
        <p:spPr>
          <a:xfrm>
            <a:off x="7572914" y="320303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15_2#86fb2bd1b.choices?vaa=1&amp;vcp=1&amp;vis=1&amp;pid=ae24744a3&amp;color=0,0,0&amp;vtp=1&amp;vaab=1&amp;bbb=1"/>
          <p:cNvSpPr/>
          <p:nvPr/>
        </p:nvSpPr>
        <p:spPr>
          <a:xfrm>
            <a:off x="539496" y="38288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A.非暴力不合作运动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B.华夫脱运动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C.卡德纳斯改革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D.纳米比亚独立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18d83d95?vcp=1&amp;pid=d7f8c02a5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17_1#aae8aefc1?vaa=1&amp;vcp=1&amp;vis=1&amp;pid=e18d83d95&amp;color=0,0,0&amp;vtp=1&amp;vaab=1&amp;bbb=1&amp;hb=1"/>
          <p:cNvSpPr/>
          <p:nvPr/>
        </p:nvSpPr>
        <p:spPr>
          <a:xfrm>
            <a:off x="539496" y="126724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5.（2024·广东中山·模拟）1914—1918年，大约800万法国人应征入伍，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其中二分之一的人没有从前线活着回来，其他如德国、英国、奥匈帝国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等国家也丧失了大量精壮人口，战争摧毁了这些国家大量的工业设施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据此可知，第一次世界大战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8_1#aae8aefc1.bracket?vaa=1&amp;vcp=1&amp;vis=1&amp;pid=e18d83d95&amp;color=0,0,0&amp;vpa=7&amp;vtp=1&amp;vaab=1"/>
          <p:cNvSpPr/>
          <p:nvPr/>
        </p:nvSpPr>
        <p:spPr>
          <a:xfrm>
            <a:off x="5083715" y="31970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17_2#aae8aefc1.choices?vaa=1&amp;vcp=1&amp;vis=1&amp;pid=e18d83d95&amp;color=0,0,0&amp;vtp=1&amp;vaab=1&amp;bbb=1"/>
          <p:cNvSpPr/>
          <p:nvPr/>
        </p:nvSpPr>
        <p:spPr>
          <a:xfrm>
            <a:off x="539496" y="38390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.动摇了欧洲的世界优势地位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.打破了战前欧美均衡的态势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C.迫使欧洲国家进行制度变革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.确立了以美国为中心的格局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9_1#36a725a48?vaa=1&amp;vcp=1&amp;vis=1&amp;pid=e18d83d95&amp;color=0,0,0&amp;vtp=1&amp;vaab=1&amp;bt=1&amp;bbb=1&amp;hb=1"/>
          <p:cNvSpPr/>
          <p:nvPr/>
        </p:nvSpPr>
        <p:spPr>
          <a:xfrm>
            <a:off x="539496" y="120446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6.（2024·广西钦州·模拟，有改动）在《凡尔赛条约》签订后，法国元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帅福熙预言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这不是和平，这是二十年的休战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这反映《凡尔赛条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约》(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0_1#36a725a48.bracket?vaa=1&amp;vcp=1&amp;vis=1&amp;pid=e18d83d95&amp;color=0,0,0&amp;vpa=8&amp;vtp=1&amp;vaab=1"/>
          <p:cNvSpPr/>
          <p:nvPr/>
        </p:nvSpPr>
        <p:spPr>
          <a:xfrm>
            <a:off x="1364819" y="24857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C</a:t>
            </a:r>
            <a:endParaRPr lang="en-US" altLang="zh-CN" sz="2800" dirty="0"/>
          </a:p>
        </p:txBody>
      </p:sp>
      <p:sp>
        <p:nvSpPr>
          <p:cNvPr id="4" name="QC_6_BD.19_2#36a725a48.choices?vaa=1&amp;vcp=1&amp;vis=1&amp;pid=e18d83d95&amp;color=0,0,0&amp;vtp=1&amp;vaab=1&amp;bbb=1"/>
          <p:cNvSpPr/>
          <p:nvPr/>
        </p:nvSpPr>
        <p:spPr>
          <a:xfrm>
            <a:off x="539496" y="305352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A.完全满足了法国人的需求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B.维护了中国和其他弱小国家的权益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C.不利于维护战后世界长久和平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D.成功实现了美国称霸世界的野心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1_1#513012508?vaa=1&amp;vcp=1&amp;vis=1&amp;pid=e18d83d95&amp;color=0,0,0&amp;vtp=1&amp;vaab=1&amp;bt=1&amp;bbb=1&amp;hb=1"/>
          <p:cNvSpPr/>
          <p:nvPr/>
        </p:nvSpPr>
        <p:spPr>
          <a:xfrm>
            <a:off x="539496" y="1700270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7.（2024·广西桂林·模拟）1921年春，苏维埃政府推行新的经济措施，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以征收粮食税代替余粮收集制，实行自由贸易；允许私人经营中小企业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实行按劳取酬的工资制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这些措施的实施有利于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513012508.bracket?vaa=1&amp;vcp=1&amp;vis=1&amp;pid=e18d83d95&amp;color=0,0,0&amp;vpa=9&amp;vtp=1&amp;vaab=1"/>
          <p:cNvSpPr/>
          <p:nvPr/>
        </p:nvSpPr>
        <p:spPr>
          <a:xfrm>
            <a:off x="8284114" y="2889435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21_2#513012508.choices?vaa=1&amp;vcp=1&amp;vis=1&amp;pid=e18d83d95&amp;color=0,0,0&amp;vtp=1&amp;vaab=1&amp;bbb=1"/>
          <p:cNvSpPr/>
          <p:nvPr/>
        </p:nvSpPr>
        <p:spPr>
          <a:xfrm>
            <a:off x="539496" y="3653487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939415" algn="l"/>
                <a:tab pos="5485130" algn="l"/>
                <a:tab pos="83864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A.恢复发展经济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B.实现工业化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C.推行五年计划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D.形成苏联模式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23_1#a6c884884?vaa=1&amp;vcp=1&amp;vis=1&amp;pid=e18d83d95&amp;color=0,0,0&amp;vtp=1&amp;vaab=1&amp;bbb=1&amp;hb=1"/>
          <p:cNvSpPr/>
          <p:nvPr/>
        </p:nvSpPr>
        <p:spPr>
          <a:xfrm>
            <a:off x="539496" y="1756295"/>
            <a:ext cx="11109960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8.（2024·广西柳州·模拟，有改动）学者斯塔夫里阿诺斯在《全球通史》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中写道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在西方的经济一团糟的同时，苏联正在继续进行经济发展方</a:t>
            </a:r>
            <a:endParaRPr lang="en-US" altLang="zh-CN" sz="2800" b="0" i="0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面的独特实验，使苏联从一个以农业为主的国家迅速上升为世界第二大</a:t>
            </a:r>
            <a:endParaRPr lang="en-US" altLang="zh-CN" sz="2800" b="0" i="0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工业强国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这里的“独特实验”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指的是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24_1#a6c884884.bracket?vaa=1&amp;vcp=1&amp;vis=1&amp;pid=e18d83d95&amp;color=0,0,0&amp;vpa=10&amp;vtp=1&amp;vaab=1"/>
          <p:cNvSpPr/>
          <p:nvPr/>
        </p:nvSpPr>
        <p:spPr>
          <a:xfrm>
            <a:off x="7117303" y="3542360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B</a:t>
            </a:r>
            <a:endParaRPr lang="en-US" altLang="zh-CN" sz="2800" dirty="0"/>
          </a:p>
        </p:txBody>
      </p:sp>
      <p:sp>
        <p:nvSpPr>
          <p:cNvPr id="7" name="QC_6_BD.23_2#a6c884884.choices?vaa=1&amp;vcp=1&amp;vis=1&amp;pid=e18d83d95&amp;color=0,0,0&amp;vtp=1&amp;vaab=1&amp;bbb=1"/>
          <p:cNvSpPr/>
          <p:nvPr/>
        </p:nvSpPr>
        <p:spPr>
          <a:xfrm>
            <a:off x="539496" y="4159167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A.新经济政策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B.苏联模式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C.赫鲁晓夫改革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D.勃列日涅夫改革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5_1#86b0b96ef?vaa=1&amp;vcp=1&amp;vis=1&amp;pid=e18d83d95&amp;color=0,0,0&amp;vtp=1&amp;vaab=1&amp;bt=1&amp;bbb=1&amp;hb=1"/>
          <p:cNvSpPr/>
          <p:nvPr/>
        </p:nvSpPr>
        <p:spPr>
          <a:xfrm>
            <a:off x="539496" y="21875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9.（2024·广西河池·模拟，有改动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）“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非暴力”是不断挖掘、倡导、吸收</a:t>
            </a:r>
            <a:endParaRPr lang="en-US" altLang="zh-CN" sz="2800" b="0" i="0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本土文化以及西方思想资源后“再造”与“发现”的，已成为印度文化</a:t>
            </a:r>
            <a:endParaRPr lang="en-US" altLang="zh-CN" sz="2800" b="0" i="0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的一个典型符号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。与“再造”“发现”“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非暴力”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思想相关的是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6_1#86b0b96ef.bracket?vaa=1&amp;vcp=1&amp;vis=1&amp;pid=e18d83d95&amp;color=0,0,0&amp;vpa=11&amp;vtp=1&amp;vaab=1"/>
          <p:cNvSpPr/>
          <p:nvPr/>
        </p:nvSpPr>
        <p:spPr>
          <a:xfrm>
            <a:off x="10663480" y="346878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C</a:t>
            </a:r>
            <a:endParaRPr lang="en-US" altLang="zh-CN" sz="2800" dirty="0"/>
          </a:p>
        </p:txBody>
      </p:sp>
      <p:sp>
        <p:nvSpPr>
          <p:cNvPr id="4" name="QC_6_BD.25_2#86b0b96ef.choices?vaa=1&amp;vcp=1&amp;vis=1&amp;pid=e18d83d95&amp;color=0,0,0&amp;vtp=1&amp;vaab=1&amp;bbb=1"/>
          <p:cNvSpPr/>
          <p:nvPr/>
        </p:nvSpPr>
        <p:spPr>
          <a:xfrm>
            <a:off x="539496" y="40366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3117215" algn="l"/>
                <a:tab pos="6196330" algn="l"/>
                <a:tab pos="85642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A.章西女王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B.玻利瓦尔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C.甘地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D.曼德拉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4a48e838.fixed?vcp=1&amp;pid=09dda684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第一次世界大战和战后初期的世界</a:t>
            </a:r>
            <a:endParaRPr lang="en-US" altLang="zh-CN" sz="4000" dirty="0"/>
          </a:p>
        </p:txBody>
      </p:sp>
      <p:sp>
        <p:nvSpPr>
          <p:cNvPr id="3" name="C_4_BD#44a48e838.fixed?vcp=1&amp;pid=09dda6845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c3e3d90f?vcp=1&amp;pid=d7f8c02a5&amp;color=199,134,85&amp;vtp=1&amp;vaab=1&amp;bt=1&amp;bbb=1"/>
          <p:cNvSpPr/>
          <p:nvPr/>
        </p:nvSpPr>
        <p:spPr>
          <a:xfrm>
            <a:off x="539496" y="554400"/>
            <a:ext cx="11109960" cy="5622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6_BD.27_1#67997080a?sp=1&amp;vaa=1&amp;vcp=1&amp;vis=1&amp;pid=bc3e3d90f&amp;color=0,0,0&amp;vtp=1&amp;vaab=1&amp;bbb=1&amp;hb=1"/>
          <p:cNvSpPr/>
          <p:nvPr/>
        </p:nvSpPr>
        <p:spPr>
          <a:xfrm>
            <a:off x="539496" y="1186196"/>
            <a:ext cx="11109960" cy="5290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10.【观点论述】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（2024·广西南宁·模拟，有改动）社会主义道路是人类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的发展方向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。阅读下列材料，回答问题。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马克思在中学毕业时就立志为全人类服务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大学毕业后他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来到巴黎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深入调查工人的生活和劳动状况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经常参加工人集会和斗争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同时进行了紧张的理论研究工作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由于从事革命活动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马克思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恩格斯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遭到各国反动政府的迫害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过着颠沛流离的生活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但是他们没有退缩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通过不断总结革命斗争的实践经验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以及吸收前人优秀的思想成果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马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克思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恩格斯创立了马克思主义理论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在生命的最后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10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马克思的身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体状况恶化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但仍笔耕不辍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摘编自人民版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中外历史人物评说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8_1#e6e8b5f1b?vaa=1&amp;vcp=1&amp;vis=1&amp;pid=67997080a&amp;color=0,0,0&amp;vtp=1&amp;vaab=1&amp;bt=1&amp;bbb=1&amp;hb=1"/>
          <p:cNvSpPr/>
          <p:nvPr/>
        </p:nvSpPr>
        <p:spPr>
          <a:xfrm>
            <a:off x="539496" y="164282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（1）根据材料一，说说马克思为什么能将青少年时期的崇高理想发展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成为共产主义思想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7_AN.1_1#e6e8b5f1b?vaa=1&amp;vcp=1&amp;vis=1&amp;pid=67997080a&amp;color=0,0,0&amp;vtp=1&amp;vaab=1&amp;bbb=1&amp;hb=1"/>
          <p:cNvSpPr/>
          <p:nvPr/>
        </p:nvSpPr>
        <p:spPr>
          <a:xfrm>
            <a:off x="539496" y="314407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原因：注重理论与实践结合；深入社会调查，积极参与工人运动；善于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学习和总结经验，广泛吸收前人优秀的思想文化成果；勇于探索，坚持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理想，不屈不挠；持之以恒，坚持不懈；等等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。（任答两点）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bd8707f28?vcp=1&amp;vis=1&amp;pid=67997080a&amp;color=0,0,0&amp;vtp=1&amp;vaab=1&amp;bt=1&amp;bbb=1&amp;hb=1"/>
          <p:cNvSpPr/>
          <p:nvPr/>
        </p:nvSpPr>
        <p:spPr>
          <a:xfrm>
            <a:off x="539496" y="89760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19世纪末20世纪初，列宁看到祖国亟待彻底变革的现状，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毅然投身革命，他积极从事宣传马克思主义的活动，组织马克思主义小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组。他创立了彼得堡工人阶级解放斗争协会，领导工人运动，在学习和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宣传革命理论的同时进行了大量农村调查。1900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列宁创办了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火星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这些活动从思想上和组织上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为在俄国建立马克思主义政党作了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准备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在列宁的积极推动下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俄国成立了一个真正的马克思主义政党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布尔什维克党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摘编自岳麓版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中外历史人物评说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30_1#4f8a277eb?vaa=1&amp;vcp=1&amp;vis=1&amp;pid=67997080a&amp;color=0,0,0&amp;vtp=1&amp;vaab=1&amp;bbb=1">
            <a:extLst>
              <a:ext uri="{FF2B5EF4-FFF2-40B4-BE49-F238E27FC236}">
                <a16:creationId xmlns:a16="http://schemas.microsoft.com/office/drawing/2014/main" id="{0DF5D106-DABD-0D5B-E33F-5CD6CB07EFAB}"/>
              </a:ext>
            </a:extLst>
          </p:cNvPr>
          <p:cNvSpPr/>
          <p:nvPr/>
        </p:nvSpPr>
        <p:spPr>
          <a:xfrm>
            <a:off x="539496" y="19041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（2）根据材料二，概括列宁进行了哪些早期革命活动。</a:t>
            </a:r>
            <a:endParaRPr lang="en-US" altLang="zh-CN" sz="2800" dirty="0"/>
          </a:p>
        </p:txBody>
      </p:sp>
      <p:sp>
        <p:nvSpPr>
          <p:cNvPr id="3" name="QO_7_AN.1_1#4f8a277eb?vaa=1&amp;vcp=1&amp;vis=1&amp;pid=67997080a&amp;color=0,0,0&amp;vtp=1&amp;vaab=1&amp;bbb=1&amp;hb=1">
            <a:extLst>
              <a:ext uri="{FF2B5EF4-FFF2-40B4-BE49-F238E27FC236}">
                <a16:creationId xmlns:a16="http://schemas.microsoft.com/office/drawing/2014/main" id="{B3350134-E383-CB6C-0E06-3517EF6F33C7}"/>
              </a:ext>
            </a:extLst>
          </p:cNvPr>
          <p:cNvSpPr/>
          <p:nvPr/>
        </p:nvSpPr>
        <p:spPr>
          <a:xfrm>
            <a:off x="539496" y="281658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活动：创办报刊，积极宣传马克思主义；进行组织建设，组织马克思主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义小组，创立斗争协会，推动成立马克思主义政党；领导工人运动；进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行社会调查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。（任答三点）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73412970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1ef582f24?vcp=1&amp;vis=1&amp;pid=67997080a&amp;color=0,0,0&amp;vtp=1&amp;vaab=1&amp;bt=1&amp;bbb=1"/>
          <p:cNvSpPr/>
          <p:nvPr/>
        </p:nvSpPr>
        <p:spPr>
          <a:xfrm>
            <a:off x="539496" y="11122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见下表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61" name="P_7_BD#1ef582f24?colgroup=11,17&amp;vcp=1&amp;vis=1&amp;pid=67997080a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4255521"/>
              </p:ext>
            </p:extLst>
          </p:nvPr>
        </p:nvGraphicFramePr>
        <p:xfrm>
          <a:off x="1236919" y="1793905"/>
          <a:ext cx="9255433" cy="3945004"/>
        </p:xfrm>
        <a:graphic>
          <a:graphicData uri="http://schemas.openxmlformats.org/drawingml/2006/table">
            <a:tbl>
              <a:tblPr/>
              <a:tblGrid>
                <a:gridCol w="23451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102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1848年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《共产党宣言》发表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1917年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俄国十月革命爆发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1921年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中国共产党成立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1927年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毛泽东领导创建第一个农村革命根据地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1935年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遵义会议召开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1949年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中华人民共和国成立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32_1#bc7a20389?vaa=1&amp;vcp=1&amp;vis=1&amp;pid=67997080a&amp;color=0,0,0&amp;vtp=1&amp;vaab=1&amp;bbb=1&amp;hb=1">
            <a:extLst>
              <a:ext uri="{FF2B5EF4-FFF2-40B4-BE49-F238E27FC236}">
                <a16:creationId xmlns:a16="http://schemas.microsoft.com/office/drawing/2014/main" id="{8281B68F-4139-FCEA-42BC-E160DF671631}"/>
              </a:ext>
            </a:extLst>
          </p:cNvPr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（3）请选择上表中两个及以上相互关联的事件，结合所学知识，自拟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一个你想论述的观点，加以阐述或说明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观点明确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史论结合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条理清楚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188583920"/>
      </p:ext>
    </p:extLst>
  </p:cSld>
  <p:clrMapOvr>
    <a:masterClrMapping/>
  </p:clrMapOvr>
  <p:transition>
    <p:split dir="in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AN.1_1#bc7a20389?vaa=1&amp;vcp=1&amp;vis=1&amp;pid=67997080a&amp;color=0,0,0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示例】观点：没有中国共产党就没有新中国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论述：1921年中共一大的召开，标志着中国共产党的诞生，中国共产党的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诞生使中国革命的面貌焕然一新。1927年秋收起义失利后，毛泽东决定向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敌人力量薄弱的农村进军。他率部到达井冈山，创建了中国第一个农村革</a:t>
            </a:r>
            <a:endParaRPr lang="en-US" altLang="zh-CN" sz="2800" b="0" i="0" spc="-1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5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命根据地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井冈山革命根据地，开辟了农村包围城市、武装夺取政权的</a:t>
            </a:r>
            <a:endParaRPr lang="en-US" altLang="zh-CN" sz="2800" b="0" i="0" spc="-1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5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正确革命道路。中国共产党领导中国人民经过28年的艰苦奋斗，取得了新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民主主义革命的胜利。1949年，中华人民共和国成立，开辟了中国历史的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新纪元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结论：在中国共产党的正确领导下，中国真正成为独立自主的国家，占人</a:t>
            </a:r>
            <a:endParaRPr lang="en-US" altLang="zh-CN" sz="2800" b="0" i="0" spc="-1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5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类总数四分之一的中国人从此站立起来了；我们要坚持中国共产党的领导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b43f97b2?vcp=1&amp;pid=44a48e838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第一次世界大战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《凡尔赛条约》和《九国公约》</a:t>
            </a:r>
            <a:endParaRPr lang="en-US" altLang="zh-CN" sz="3200" dirty="0"/>
          </a:p>
        </p:txBody>
      </p:sp>
      <p:sp>
        <p:nvSpPr>
          <p:cNvPr id="3" name="C_6_BD#f7a4a798d?vcp=1&amp;pid=bb43f97b2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2e58725f8?vcp=1&amp;pid=f7a4a798d&amp;color=0,0,0&amp;vtp=1&amp;vaab=1&amp;bbb=1&amp;hb=1"/>
          <p:cNvSpPr/>
          <p:nvPr/>
        </p:nvSpPr>
        <p:spPr>
          <a:xfrm>
            <a:off x="539496" y="193895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三国同盟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”和“三国协约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萨拉热窝事件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凡尔登战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役等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分析第一次世界大战爆发的原因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了解其基本进程以及给人类社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会带来的巨大灾难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知道凡尔赛体系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华盛顿体系和国际联盟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了解战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后战胜国建立的世界秩序及其局限性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587b434c?vcp=1&amp;pid=bb43f97b2&amp;color=0,0,0&amp;vtp=1&amp;vaab=1&amp;bt=1&amp;bbb=1"/>
          <p:cNvSpPr/>
          <p:nvPr/>
        </p:nvSpPr>
        <p:spPr>
          <a:xfrm>
            <a:off x="539496" y="421880"/>
            <a:ext cx="11109960" cy="5236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9" name="P_7_BD#3a812096a?colgroup=2,2,18,6&amp;vcp=1&amp;pid=8587b434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4200971"/>
              </p:ext>
            </p:extLst>
          </p:nvPr>
        </p:nvGraphicFramePr>
        <p:xfrm>
          <a:off x="539496" y="1024193"/>
          <a:ext cx="11064240" cy="4800600"/>
        </p:xfrm>
        <a:graphic>
          <a:graphicData uri="http://schemas.openxmlformats.org/drawingml/2006/table">
            <a:tbl>
              <a:tblPr/>
              <a:tblGrid>
                <a:gridCol w="10058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32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659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591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838279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次世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界大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（1）根本原因：在两次工业革命的推动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欧洲主要国家的经济迅速发展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主义政治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经济发展不平衡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（2）推动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原因：欧洲两大军事集团形成［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三国同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1882年形成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（核心）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奥匈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帝国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意大利组成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三国协约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20世纪初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（核心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俄国组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成］并扩军备战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（3）直接原因（导火索）：1914年6月28日的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萨拉热窝事件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21500"/>
                        </a:lnSpc>
                      </a:pPr>
                      <a:r>
                        <a:rPr lang="en-US" altLang="zh-CN" sz="119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德国向英国发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起挑战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（漫画）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P_7_BD#3a812096a.table_image?tii=1&amp;vcp=1&amp;pid=8587b434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50645" y="1192806"/>
            <a:ext cx="1965960" cy="272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7_BD#3a812096a?colgroup=2,2,24&amp;vcp=1&amp;pid=8587b434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2812981"/>
              </p:ext>
            </p:extLst>
          </p:nvPr>
        </p:nvGraphicFramePr>
        <p:xfrm>
          <a:off x="539496" y="2394267"/>
          <a:ext cx="11112603" cy="2784666"/>
        </p:xfrm>
        <a:graphic>
          <a:graphicData uri="http://schemas.openxmlformats.org/drawingml/2006/table">
            <a:tbl>
              <a:tblPr/>
              <a:tblGrid>
                <a:gridCol w="10088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69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793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4296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次世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界大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交战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双方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同盟国和协约国（意大利后参加协约国一方作战）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854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1914—1918年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战争主要在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战场上进行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形成东线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西线和南线三条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并逐渐扩大到非洲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亚洲等地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3a812096a?colgroup=2,2,24&amp;vcp=1&amp;pid=8587b434c&amp;color=0,0,0&amp;mp=1&amp;vtp=1&amp;vaab=1&amp;bt=1&amp;bbb=1">
            <a:extLst>
              <a:ext uri="{FF2B5EF4-FFF2-40B4-BE49-F238E27FC236}">
                <a16:creationId xmlns:a16="http://schemas.microsoft.com/office/drawing/2014/main" id="{48D111F8-287C-DAB1-3F2C-DE736A22D11A}"/>
              </a:ext>
            </a:extLst>
          </p:cNvPr>
          <p:cNvSpPr txBox="1"/>
          <p:nvPr/>
        </p:nvSpPr>
        <p:spPr>
          <a:xfrm>
            <a:off x="10933954" y="1685861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2380</Words>
  <Application>Microsoft Office PowerPoint</Application>
  <PresentationFormat>宽屏</PresentationFormat>
  <Paragraphs>761</Paragraphs>
  <Slides>66</Slides>
  <Notes>64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66</vt:i4>
      </vt:variant>
    </vt:vector>
  </HeadingPairs>
  <TitlesOfParts>
    <vt:vector size="75" baseType="lpstr">
      <vt:lpstr>Arial (正文)</vt:lpstr>
      <vt:lpstr>华文隶书</vt:lpstr>
      <vt:lpstr>楷体</vt:lpstr>
      <vt:lpstr>宋体</vt:lpstr>
      <vt:lpstr>宋体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15</cp:revision>
  <dcterms:created xsi:type="dcterms:W3CDTF">2024-11-29T16:46:28Z</dcterms:created>
  <dcterms:modified xsi:type="dcterms:W3CDTF">2025-08-27T11:26:28Z</dcterms:modified>
  <cp:category/>
  <cp:contentStatus/>
</cp:coreProperties>
</file>