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342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338" r:id="rId32"/>
    <p:sldId id="288" r:id="rId33"/>
    <p:sldId id="289" r:id="rId34"/>
    <p:sldId id="294" r:id="rId35"/>
    <p:sldId id="343" r:id="rId36"/>
    <p:sldId id="344" r:id="rId37"/>
    <p:sldId id="345" r:id="rId38"/>
    <p:sldId id="346" r:id="rId39"/>
    <p:sldId id="295" r:id="rId40"/>
    <p:sldId id="296" r:id="rId41"/>
    <p:sldId id="297" r:id="rId42"/>
    <p:sldId id="298" r:id="rId43"/>
    <p:sldId id="299" r:id="rId44"/>
    <p:sldId id="301" r:id="rId45"/>
    <p:sldId id="300" r:id="rId46"/>
    <p:sldId id="303" r:id="rId47"/>
    <p:sldId id="302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39" r:id="rId68"/>
    <p:sldId id="325" r:id="rId69"/>
    <p:sldId id="326" r:id="rId70"/>
    <p:sldId id="327" r:id="rId71"/>
    <p:sldId id="328" r:id="rId72"/>
    <p:sldId id="340" r:id="rId73"/>
    <p:sldId id="347" r:id="rId74"/>
    <p:sldId id="329" r:id="rId75"/>
    <p:sldId id="330" r:id="rId76"/>
    <p:sldId id="331" r:id="rId77"/>
    <p:sldId id="341" r:id="rId78"/>
    <p:sldId id="332" r:id="rId79"/>
    <p:sldId id="333" r:id="rId80"/>
    <p:sldId id="334" r:id="rId8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5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3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3212fc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19A11FD-5CD0-48E7-B3E5-CE29BE6BFC4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第13讲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杠杆 滑轮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3212fc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1106EF4-6E26-4903-8E3E-C09F8B7CBFC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bd7f724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c555e45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304959f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e837b8d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bd7f724a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fc555e453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e304959f5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4e837b8d6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杠杆 滑轮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23212fc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8AA830C0-9E09-4104-8BA5-378B8E3FAD4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bd7f724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c555e45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304959f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e837b8d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bd7f724a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fc555e453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e304959f5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4e837b8d6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第13讲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杠杆 滑轮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ba81c2ea30009029dc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01B2CD1-A8B9-78EC-9AC8-36A1FFB8DC7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833D01D-AD4B-4554-BCB5-614E3924B92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117619F3-D4BD-4DEC-8E84-EAEAC7A81F4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bd7f724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c555e45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304959f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e837b8d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bd7f724a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fc555e453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e304959f5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4e837b8d6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4E6875FA-9A90-4D9F-B3A3-23A47475A46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bd7f724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29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fc555e45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008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304959f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336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e837b8d6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952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0bd7f724a&amp;color=RGB(64,64,64)">
            <a:hlinkClick r:id="rId3" action="ppaction://hlinksldjump"/>
          </p:cNvPr>
          <p:cNvSpPr/>
          <p:nvPr/>
        </p:nvSpPr>
        <p:spPr>
          <a:xfrm>
            <a:off x="333756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9" name="MasterShapeName?linknodeid=fc555e453&amp;color=RGB(64,64,64)">
            <a:hlinkClick r:id="rId5" action="ppaction://hlinksldjump"/>
          </p:cNvPr>
          <p:cNvSpPr/>
          <p:nvPr/>
        </p:nvSpPr>
        <p:spPr>
          <a:xfrm>
            <a:off x="480060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10" name="MasterShapeName?linknodeid=e304959f5&amp;color=RGB(64,64,64)">
            <a:hlinkClick r:id="rId6" action="ppaction://hlinksldjump"/>
          </p:cNvPr>
          <p:cNvSpPr/>
          <p:nvPr/>
        </p:nvSpPr>
        <p:spPr>
          <a:xfrm>
            <a:off x="6291072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实验与探究</a:t>
            </a:r>
            <a:endParaRPr lang="en-US" sz="1600" dirty="0"/>
          </a:p>
        </p:txBody>
      </p:sp>
      <p:sp>
        <p:nvSpPr>
          <p:cNvPr id="11" name="MasterShapeName?linknodeid=4e837b8d6&amp;color=RGB(64,64,64)">
            <a:hlinkClick r:id="rId7" action="ppaction://hlinksldjump"/>
          </p:cNvPr>
          <p:cNvSpPr/>
          <p:nvPr/>
        </p:nvSpPr>
        <p:spPr>
          <a:xfrm>
            <a:off x="779068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3.png"/><Relationship Id="rId4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8.jpe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3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3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1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4.png"/><Relationship Id="rId4" Type="http://schemas.openxmlformats.org/officeDocument/2006/relationships/image" Target="../media/image91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6.png"/><Relationship Id="rId4" Type="http://schemas.openxmlformats.org/officeDocument/2006/relationships/image" Target="../media/image97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6.png"/><Relationship Id="rId4" Type="http://schemas.openxmlformats.org/officeDocument/2006/relationships/image" Target="../media/image100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7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6.png"/><Relationship Id="rId4" Type="http://schemas.openxmlformats.org/officeDocument/2006/relationships/image" Target="../media/image10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5_1#0d3db9948?sp=1&amp;vcp=1&amp;vis=1&amp;pid=e58059879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（2024·内蒙古·中考）如图13-1所示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，某同学用轻质撬棒撬动地面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上的石头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是撬棒的支点。请在图中画出石头对撬棒的压力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的示意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，以及力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的力臂。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5_1#0d3db9948?sp=1&amp;vcp=1&amp;vis=1&amp;pid=e5805987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5_2#0d3db9948?iti=1&amp;htil=1&amp;vcp=1&amp;vis=1&amp;pid=e5805987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455" y="2949989"/>
            <a:ext cx="4764024" cy="26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5_3#0d3db9948?iti=1&amp;htil=1&amp;vcp=1&amp;vis=1&amp;pid=e58059879&amp;color=0,0,0&amp;vtp=1&amp;vaab=1&amp;bbb=1"/>
          <p:cNvSpPr/>
          <p:nvPr/>
        </p:nvSpPr>
        <p:spPr>
          <a:xfrm>
            <a:off x="2179954" y="568302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图13-1</a:t>
            </a:r>
            <a:endParaRPr lang="en-US" altLang="zh-CN" sz="2800" dirty="0"/>
          </a:p>
        </p:txBody>
      </p:sp>
      <p:sp>
        <p:nvSpPr>
          <p:cNvPr id="8" name="QO_7_EX.1_1#0d3db9948?vcp=1&amp;vis=1&amp;pid=e58059879&amp;color=0,0,0&amp;vtp=1&amp;vaab=1&amp;bt=1&amp;bbb=1&amp;hb=1"/>
          <p:cNvSpPr/>
          <p:nvPr/>
        </p:nvSpPr>
        <p:spPr>
          <a:xfrm>
            <a:off x="5580971" y="2813242"/>
            <a:ext cx="501027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力臂是支点到力的作用线的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距离，而非是到作用点的距离。作出与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力的作用线垂直的线段后，应标出垂足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并根据题意将力臂的符号标明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O_7_AN.1_1#0d3db9948?htil=1&amp;vcp=1&amp;vis=1&amp;pid=e58059879&amp;color=0,0,0&amp;vtp=1&amp;vaab=1&amp;bbb=1"/>
          <p:cNvSpPr/>
          <p:nvPr/>
        </p:nvSpPr>
        <p:spPr>
          <a:xfrm>
            <a:off x="3084063" y="1572125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如答图13-1所示</a:t>
            </a:r>
            <a:endParaRPr lang="en-US" altLang="zh-CN" sz="2800" dirty="0"/>
          </a:p>
        </p:txBody>
      </p:sp>
      <p:pic>
        <p:nvPicPr>
          <p:cNvPr id="6" name="QO_7_AN.1_1#0d3db9948?iti=2&amp;htil=1&amp;vcp=1&amp;vis=1&amp;pid=e5805987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102351" y="2252782"/>
            <a:ext cx="3941064" cy="261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AN.1_1#0d3db9948?iti=2&amp;htil=1&amp;vcp=1&amp;vis=1&amp;pid=e58059879&amp;color=0,0,0&amp;vtp=1&amp;vaab=1&amp;bbb=1"/>
          <p:cNvSpPr/>
          <p:nvPr/>
        </p:nvSpPr>
        <p:spPr>
          <a:xfrm>
            <a:off x="4350571" y="4994966"/>
            <a:ext cx="14446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答图13-1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c675b4a59?vcp=1&amp;pid=e5805987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8_BD.8_1#4c9dc35de?sp=1&amp;vcp=1&amp;vis=1&amp;pid=c675b4a59&amp;color=0,0,0&amp;vtp=1&amp;vaab=1&amp;bbb=1&amp;hb=1"/>
              <p:cNvSpPr/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（2024·四川南充·中考）如图13-2甲是自行车的手闸，其中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部分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可视为一个杠杆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，其简化示意图如图13-2乙，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为支点，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为阻力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在图乙中画出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：作用在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点的最小动力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及其力臂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8_BD.8_1#4c9dc35de?sp=1&amp;vcp=1&amp;vis=1&amp;pid=c675b4a5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2" r="3" b="-3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8_BD.8_2#4c9dc35de?iti=3&amp;vcp=1&amp;vis=1&amp;pid=c675b4a5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4098" y="3387056"/>
            <a:ext cx="5458968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8_BD.8_3#4c9dc35de?iti=3&amp;vcp=1&amp;vis=1&amp;pid=c675b4a59&amp;color=0,0,0&amp;vtp=1&amp;vaab=1&amp;bbb=1"/>
          <p:cNvSpPr/>
          <p:nvPr/>
        </p:nvSpPr>
        <p:spPr>
          <a:xfrm>
            <a:off x="4689070" y="571776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S.1_1#4c9dc35de?vcp=1&amp;vis=1&amp;pid=c675b4a59&amp;color=0,0,0&amp;vtp=1&amp;vaab=1&amp;bt=1&amp;bbb=1&amp;hb=1"/>
              <p:cNvSpPr/>
              <p:nvPr/>
            </p:nvSpPr>
            <p:spPr>
              <a:xfrm>
                <a:off x="421801" y="458251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由杠杆平衡条件可知，当阻力与阻力臂的乘积一定时，动力臂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越长，动力越小，题图中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为支点，因此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作为动力臂最长；动力方向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应该向上，过点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垂直于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向上作出最小动力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的示意图。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S.1_1#4c9dc35de?vcp=1&amp;vis=1&amp;pid=c675b4a5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801" y="458251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1" t="-22" r="-181" b="-36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8_AS.1_1#4c9dc35de?iti=5&amp;vcp=1&amp;vis=1&amp;pid=c675b4a5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032" y="3095974"/>
            <a:ext cx="5458968" cy="2203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AS.1_1#4c9dc35de?iti=5&amp;vcp=1&amp;vis=1&amp;pid=c675b4a59&amp;color=0,0,0&amp;vtp=1&amp;vaab=1&amp;bbb=1"/>
          <p:cNvSpPr/>
          <p:nvPr/>
        </p:nvSpPr>
        <p:spPr>
          <a:xfrm>
            <a:off x="2822004" y="542667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图13-2</a:t>
            </a:r>
            <a:endParaRPr lang="en-US" altLang="zh-CN" sz="2800" dirty="0"/>
          </a:p>
        </p:txBody>
      </p:sp>
      <p:grpSp>
        <p:nvGrpSpPr>
          <p:cNvPr id="5" name="组合 4"/>
          <p:cNvGrpSpPr/>
          <p:nvPr/>
        </p:nvGrpSpPr>
        <p:grpSpPr>
          <a:xfrm>
            <a:off x="7064027" y="2695597"/>
            <a:ext cx="5127973" cy="4162403"/>
            <a:chOff x="4284613" y="1981190"/>
            <a:chExt cx="5127973" cy="4162403"/>
          </a:xfrm>
        </p:grpSpPr>
        <p:sp>
          <p:nvSpPr>
            <p:cNvPr id="6" name="QO_8_AN.1_1#4c9dc35de?vcp=1&amp;vis=1&amp;pid=c675b4a59&amp;color=0,0,0&amp;vtp=1&amp;vaab=1&amp;bt=1&amp;bbb=1"/>
            <p:cNvSpPr/>
            <p:nvPr/>
          </p:nvSpPr>
          <p:spPr>
            <a:xfrm>
              <a:off x="4284613" y="1981190"/>
              <a:ext cx="5127973" cy="553657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l" latinLnBrk="1">
                <a:lnSpc>
                  <a:spcPts val="4900"/>
                </a:lnSpc>
              </a:pPr>
              <a:r>
                <a:rPr lang="en-US" altLang="zh-CN" sz="2800" b="1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【答案】</a:t>
              </a: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如答图13-2所示</a:t>
              </a:r>
              <a:endParaRPr lang="en-US" altLang="zh-CN" sz="2800" dirty="0"/>
            </a:p>
          </p:txBody>
        </p:sp>
        <p:pic>
          <p:nvPicPr>
            <p:cNvPr id="7" name="QO_8_AN.1_1#4c9dc35de?iti=4&amp;vcp=1&amp;vis=1&amp;pid=c675b4a59&amp;color=0,0,0&amp;tib=255,255,255&amp;vtp=1&amp;vaab=1" descr="preencoded.pn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4823234" y="2518527"/>
              <a:ext cx="2944639" cy="26915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  <p:sp>
          <p:nvSpPr>
            <p:cNvPr id="8" name="QO_8_AN.1_1#4c9dc35de?iti=4&amp;vcp=1&amp;vis=1&amp;pid=c675b4a59&amp;color=0,0,0&amp;vtp=1&amp;vaab=1&amp;bbb=1"/>
            <p:cNvSpPr/>
            <p:nvPr/>
          </p:nvSpPr>
          <p:spPr>
            <a:xfrm>
              <a:off x="5376735" y="5147913"/>
              <a:ext cx="1444625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答图13-2</a:t>
              </a:r>
              <a:endParaRPr lang="en-US" altLang="zh-CN" sz="2800" dirty="0"/>
            </a:p>
          </p:txBody>
        </p:sp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149bd59ac?vcp=1&amp;pid=fc555e453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杠杆的平衡条件及其应用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3b06d25ee?vcp=1&amp;pid=149bd59ac&amp;color=0,0,0&amp;vtp=1&amp;vaab=1&amp;bbb=1"/>
              <p:cNvSpPr/>
              <p:nvPr/>
            </p:nvSpPr>
            <p:spPr>
              <a:xfrm>
                <a:off x="539496" y="1263495"/>
                <a:ext cx="11109960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题依据：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，知道其中任意三个物理量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，可求出第四个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物理量。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≠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则杠杆将向力与力臂的乘积较大的一边倾斜。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动态分析：①保持支点某一侧的力和力臂不变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，改变另一侧的力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和力臂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，要使杠杆始终平衡，应抓住力与力臂的乘积不变（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𝑙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常量）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的特点进行分析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；②用杠杆提升重物时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，要抓住重力的方向不变的特点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分析力与力臂乘积的变化情况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3b06d25ee?vcp=1&amp;pid=149bd59a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50875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4598" b="-1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1_1#463e3f311?iti=6&amp;htil=2&amp;vcp=1&amp;vis=1&amp;pid=149bd59a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32499" y="986631"/>
            <a:ext cx="3044952" cy="321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1_2#463e3f311?iti=6&amp;htil=2&amp;vcp=1&amp;vis=1&amp;pid=149bd59ac&amp;color=0,0,0&amp;vtp=1&amp;vaab=1&amp;bbb=1"/>
          <p:cNvSpPr/>
          <p:nvPr/>
        </p:nvSpPr>
        <p:spPr>
          <a:xfrm>
            <a:off x="9510463" y="432660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11_3#463e3f311?htil=2&amp;sp=1&amp;vcp=1&amp;vis=1&amp;pid=149bd59ac&amp;color=0,0,0&amp;vtp=1&amp;vaab=1&amp;bt=1&amp;bbb=1&amp;hb=1&amp;hs=1"/>
              <p:cNvSpPr/>
              <p:nvPr/>
            </p:nvSpPr>
            <p:spPr>
              <a:xfrm>
                <a:off x="539496" y="968343"/>
                <a:ext cx="7927848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（2024·江苏宿迁·中考·改编）在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“探究杠杆平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衡条件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”的活动中，实验选用的钩码重均为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11_3#463e3f311?htil=2&amp;sp=1&amp;vcp=1&amp;vis=1&amp;pid=149bd59a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68343"/>
                <a:ext cx="7927848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5" t="-50" r="3" b="-5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BD.12_1#c5e476214?htil=2&amp;vcp=1&amp;vis=1&amp;pid=463e3f311&amp;color=0,0,0&amp;vtp=1&amp;vaab=1&amp;bbb=1&amp;hb=1&amp;hs=1"/>
          <p:cNvSpPr/>
          <p:nvPr/>
        </p:nvSpPr>
        <p:spPr>
          <a:xfrm>
            <a:off x="539496" y="2178272"/>
            <a:ext cx="792784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（1）实验前，杠杆静止在如图13-3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甲所示位置，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应向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（选填“右”或“左”）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调节平衡螺母，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使杠杆在水平位置平衡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BD.13_1#236564095?htil=2&amp;vcp=1&amp;vis=1&amp;pid=463e3f311&amp;color=0,0,0&amp;vtp=1&amp;vaab=1&amp;bbb=1&amp;hb=1&amp;hs=1"/>
              <p:cNvSpPr/>
              <p:nvPr/>
            </p:nvSpPr>
            <p:spPr>
              <a:xfrm>
                <a:off x="539496" y="4032472"/>
                <a:ext cx="7927848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（2）如图13-3乙所示，需要在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点挂上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钩码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，杠杆才能在水平位置平衡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；再次在其两侧钩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8_BD.13_1#236564095?htil=2&amp;vcp=1&amp;vis=1&amp;pid=463e3f311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32472"/>
                <a:ext cx="7927848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5" t="-18" r="3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8_BD.13_1#236564095?htil=2&amp;vcp=1&amp;vis=1&amp;pid=463e3f311&amp;color=0,0,0&amp;vtp=1&amp;vaab=1&amp;bbb=1&amp;hb=1&amp;hs=1"/>
          <p:cNvSpPr/>
          <p:nvPr/>
        </p:nvSpPr>
        <p:spPr>
          <a:xfrm>
            <a:off x="539995" y="5311235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码下各加上一个钩码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，杠杆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（选填“左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”或 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右”）侧会下降。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EX.1_1#463e3f311?iti=7&amp;htil=3&amp;vcp=1&amp;vis=1&amp;pid=149bd59a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01584" y="923512"/>
            <a:ext cx="3529584" cy="367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EX.1_1#463e3f311?iti=7&amp;htil=3&amp;vcp=1&amp;vis=1&amp;pid=149bd59ac&amp;color=0,0,0&amp;vtp=1&amp;vaab=1&amp;bbb=1"/>
          <p:cNvSpPr/>
          <p:nvPr/>
        </p:nvSpPr>
        <p:spPr>
          <a:xfrm>
            <a:off x="9321864" y="472640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图13-3</a:t>
            </a:r>
            <a:endParaRPr lang="en-US" altLang="zh-CN" sz="2800" dirty="0"/>
          </a:p>
        </p:txBody>
      </p:sp>
      <p:sp>
        <p:nvSpPr>
          <p:cNvPr id="4" name="QO_7_EX.1_1#463e3f311?htil=3&amp;vcp=1&amp;vis=1&amp;pid=149bd59ac&amp;color=0,0,0&amp;vtp=1&amp;vaab=1&amp;bt=1&amp;bbb=1&amp;hb=1"/>
          <p:cNvSpPr/>
          <p:nvPr/>
        </p:nvSpPr>
        <p:spPr>
          <a:xfrm>
            <a:off x="539496" y="905224"/>
            <a:ext cx="744321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关于杠杆的动态分析问题，往往从力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与力臂乘积的变化量分析较为简便。原来平衡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的杠杆，在增大（或减小）力或力臂的过程中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杠杆向力与力臂乘积增大量较大（或减小量较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小）的一端倾斜。处理向杠杆两侧增加等量钩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码的问题时，若杠杆原本处于平衡状态，则杠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杆上可视为没有钩码，直接比较两侧添加钩码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的位置即可得出结论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5_1#c5e476214?iti=8&amp;htil=4&amp;vcp=1&amp;vis=1&amp;pid=463e3f31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01584" y="1241806"/>
            <a:ext cx="3529584" cy="367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5_2#c5e476214?iti=8&amp;htil=4&amp;vcp=1&amp;vis=1&amp;pid=463e3f311&amp;color=0,0,0&amp;vtp=1&amp;vaab=1&amp;bbb=1"/>
          <p:cNvSpPr/>
          <p:nvPr/>
        </p:nvSpPr>
        <p:spPr>
          <a:xfrm>
            <a:off x="9321864" y="504469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图13-3</a:t>
            </a:r>
            <a:endParaRPr lang="en-US" altLang="zh-CN" sz="2800" dirty="0"/>
          </a:p>
        </p:txBody>
      </p:sp>
      <p:sp>
        <p:nvSpPr>
          <p:cNvPr id="4" name="QB_8_BD.15_3#c5e476214?htil=4&amp;vcp=1&amp;vis=1&amp;pid=463e3f311&amp;color=0,0,0&amp;vtp=1&amp;vaab=1&amp;bt=1&amp;bbb=1&amp;hb=1"/>
          <p:cNvSpPr/>
          <p:nvPr/>
        </p:nvSpPr>
        <p:spPr>
          <a:xfrm>
            <a:off x="539496" y="1223518"/>
            <a:ext cx="744321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（1）实验前，杠杆静止在如图13-3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甲所示位置，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选填“右”或“左”）调节平衡螺母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杠杆在水平位置平衡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7_1#c5e476214.blank?vcp=1&amp;vis=1&amp;pid=463e3f311&amp;color=0,0,0&amp;vpa=3&amp;vtp=1&amp;vaab=1"/>
          <p:cNvSpPr/>
          <p:nvPr/>
        </p:nvSpPr>
        <p:spPr>
          <a:xfrm>
            <a:off x="1261015" y="1840738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endParaRPr lang="en-US" altLang="zh-CN" sz="2800" dirty="0"/>
          </a:p>
        </p:txBody>
      </p:sp>
      <p:sp>
        <p:nvSpPr>
          <p:cNvPr id="6" name="QB_8_AS.1_1#c5e476214?htil=4&amp;vcp=1&amp;vis=1&amp;pid=463e3f311&amp;color=0,0,0&amp;vtp=1&amp;vaab=1&amp;bbb=1&amp;hb=1"/>
          <p:cNvSpPr/>
          <p:nvPr/>
        </p:nvSpPr>
        <p:spPr>
          <a:xfrm>
            <a:off x="539496" y="3147250"/>
            <a:ext cx="744321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杠杆静止时左低右高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，应将杠杆两端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的平衡螺母向右调节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，从正前方观察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，当刻度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线与重垂线平行时，说明杠杆已经在水平位置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8_1#236564095?iti=9&amp;htil=5&amp;vcp=1&amp;vis=1&amp;pid=463e3f31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58200" y="809466"/>
            <a:ext cx="3172968" cy="3310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8_2#236564095?iti=9&amp;htil=5&amp;vcp=1&amp;vis=1&amp;pid=463e3f311&amp;color=0,0,0&amp;vtp=1&amp;vaab=1&amp;bbb=1"/>
          <p:cNvSpPr/>
          <p:nvPr/>
        </p:nvSpPr>
        <p:spPr>
          <a:xfrm>
            <a:off x="9500171" y="424659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8_3#236564095?htil=5&amp;vcp=1&amp;vis=1&amp;pid=463e3f311&amp;color=0,0,0&amp;vtp=1&amp;vaab=1&amp;bt=1&amp;bbb=1&amp;hb=1&amp;hs=1"/>
              <p:cNvSpPr/>
              <p:nvPr/>
            </p:nvSpPr>
            <p:spPr>
              <a:xfrm>
                <a:off x="539496" y="672306"/>
                <a:ext cx="780897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（2）如图13-3乙所示，需要在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点挂上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个钩码，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杠杆才能在水平位置平衡；再次在其两侧钩码下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各加上一个钩码，杠杆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选填“左”或“右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”）侧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会下降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18_3#236564095?htil=5&amp;vcp=1&amp;vis=1&amp;pid=463e3f31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72306"/>
                <a:ext cx="7808976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9" r="-3674" b="-2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20_1#236564095.blank?vcp=1&amp;vis=1&amp;pid=463e3f311&amp;color=0,0,0&amp;vpa=4&amp;vtp=1&amp;vaab=1"/>
          <p:cNvSpPr/>
          <p:nvPr/>
        </p:nvSpPr>
        <p:spPr>
          <a:xfrm>
            <a:off x="6601364" y="641826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/>
          </a:p>
        </p:txBody>
      </p:sp>
      <p:sp>
        <p:nvSpPr>
          <p:cNvPr id="6" name="QB_8_AN.21_1#236564095.blank?vcp=1&amp;vis=1&amp;pid=463e3f311&amp;color=0,0,0&amp;vpa=5&amp;vtp=1&amp;vaab=1"/>
          <p:cNvSpPr/>
          <p:nvPr/>
        </p:nvSpPr>
        <p:spPr>
          <a:xfrm>
            <a:off x="4105815" y="1937226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AS.1_1#236564095?htil=5&amp;vcp=1&amp;vis=1&amp;pid=463e3f311&amp;color=0,0,0&amp;vtp=1&amp;vaab=1&amp;bbb=1&amp;hb=1&amp;hs=1"/>
              <p:cNvSpPr/>
              <p:nvPr/>
            </p:nvSpPr>
            <p:spPr>
              <a:xfrm>
                <a:off x="539496" y="3162522"/>
                <a:ext cx="7808976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设需要在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个钩码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，杠杆才能在水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平位置平衡，根据杠杆的平衡条件可得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zh-CN" altLang="en-US" sz="2800" b="0" i="0" kern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3×0.5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8_AS.1_1#236564095?htil=5&amp;vcp=1&amp;vis=1&amp;pid=463e3f311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62522"/>
                <a:ext cx="7808976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5" t="-12" r="-9025" b="-3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8_AS.1_1#236564095?htil=5&amp;vcp=1&amp;vis=1&amp;pid=463e3f311&amp;color=0,0,0&amp;vtp=1&amp;vaab=1&amp;bbb=1&amp;hb=1&amp;hs=1"/>
              <p:cNvSpPr/>
              <p:nvPr/>
            </p:nvSpPr>
            <p:spPr>
              <a:xfrm>
                <a:off x="539995" y="5016722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再次在其两侧钩码下各加上一个钩码，则有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(1+3)×0.5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&lt;(1+2)×0.5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杠杆右侧会下降。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B_8_AS.1_1#236564095?htil=5&amp;vcp=1&amp;vis=1&amp;pid=463e3f311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016722"/>
                <a:ext cx="11112011" cy="1201357"/>
              </a:xfrm>
              <a:prstGeom prst="rect">
                <a:avLst/>
              </a:prstGeom>
              <a:blipFill rotWithShape="1">
                <a:blip r:embed="rId6"/>
                <a:stretch>
                  <a:fillRect l="-2" t="-18" r="4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b284ea045?vcp=1&amp;pid=149bd59a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B_8_BD.22_1#30115c911?iti=10&amp;htil=6&amp;vcp=1&amp;vis=1&amp;pid=b284ea04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4376" y="1285528"/>
            <a:ext cx="4553712" cy="3072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22_2#30115c911?iti=10&amp;htil=6&amp;vcp=1&amp;vis=1&amp;pid=b284ea045&amp;color=0,0,0&amp;vtp=1&amp;vaab=1&amp;bbb=1"/>
          <p:cNvSpPr/>
          <p:nvPr/>
        </p:nvSpPr>
        <p:spPr>
          <a:xfrm>
            <a:off x="8766719" y="448491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图13-4</a:t>
            </a:r>
            <a:endParaRPr lang="en-US" altLang="zh-CN" sz="2800" dirty="0"/>
          </a:p>
        </p:txBody>
      </p:sp>
      <p:sp>
        <p:nvSpPr>
          <p:cNvPr id="5" name="QB_8_BD.22_3#30115c911?htil=6&amp;sp=1&amp;vcp=1&amp;vis=1&amp;pid=b284ea045&amp;color=0,0,0&amp;vtp=1&amp;vaab=1&amp;bbb=1&amp;hb=1"/>
          <p:cNvSpPr/>
          <p:nvPr/>
        </p:nvSpPr>
        <p:spPr>
          <a:xfrm>
            <a:off x="539496" y="1267240"/>
            <a:ext cx="642823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（2024·四川乐山·中考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）从物理学角度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来看，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选填“省力”或“费力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杆因动力臂比阻力臂长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，可以实现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“四两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拨千斤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”。我国传统衡器“杆秤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”是一种杠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，要使如图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13-4所示的秤杆在水平方向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平衡，秤砣应向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端移动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23_1#30115c911.blank?vcp=1&amp;vis=1&amp;pid=b284ea045&amp;color=0,0,0&amp;vpa=6&amp;vtp=1&amp;vaab=1&amp;bbb=1"/>
          <p:cNvSpPr/>
          <p:nvPr/>
        </p:nvSpPr>
        <p:spPr>
          <a:xfrm>
            <a:off x="1616614" y="1884460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省力</a:t>
            </a:r>
            <a:endParaRPr lang="en-US" altLang="zh-CN" sz="2800" dirty="0"/>
          </a:p>
        </p:txBody>
      </p:sp>
      <p:sp>
        <p:nvSpPr>
          <p:cNvPr id="7" name="QB_8_AN.24_1#30115c911.blank?vcp=1&amp;vis=1&amp;pid=b284ea045&amp;color=0,0,0&amp;vpa=7&amp;vtp=1&amp;vaab=1"/>
          <p:cNvSpPr/>
          <p:nvPr/>
        </p:nvSpPr>
        <p:spPr>
          <a:xfrm>
            <a:off x="3039014" y="4454305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919a02a5a.fixed?vcp=1&amp;pid=b4be4fb02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919a02a5a.fixed?vcp=1&amp;pid=b4be4fb02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919a02a5a.fixed?vcp=1&amp;pid=b4be4fb02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第三部分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力学</a:t>
            </a:r>
            <a:endParaRPr lang="en-US" altLang="zh-CN" sz="4400" dirty="0"/>
          </a:p>
        </p:txBody>
      </p:sp>
      <p:sp>
        <p:nvSpPr>
          <p:cNvPr id="5" name="C_3_BD#919a02a5a.fixed?vcp=1&amp;pid=b4be4fb02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第八章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机械和功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BD.25_1#3aa3ef331?iti=11&amp;htil=7&amp;vcp=1&amp;vis=1&amp;pid=b284ea04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3908" y="981170"/>
            <a:ext cx="4270248" cy="236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25_2#3aa3ef331?iti=11&amp;htil=7&amp;vcp=1&amp;vis=1&amp;pid=b284ea045&amp;color=0,0,0&amp;vtp=1&amp;vaab=1&amp;bbb=1"/>
          <p:cNvSpPr/>
          <p:nvPr/>
        </p:nvSpPr>
        <p:spPr>
          <a:xfrm>
            <a:off x="8944519" y="347646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BD.25_3#3aa3ef331?htil=7&amp;sp=1&amp;vcp=1&amp;vis=1&amp;pid=b284ea045&amp;color=0,0,0&amp;vtp=1&amp;vaab=1&amp;bt=1&amp;bbb=1&amp;hb=1&amp;hs=1"/>
              <p:cNvSpPr/>
              <p:nvPr/>
            </p:nvSpPr>
            <p:spPr>
              <a:xfrm>
                <a:off x="539496" y="962882"/>
                <a:ext cx="6711696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（2024·山东济南·模拟）图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13-5甲是大城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市为解决停车难的问题而新建的路边空中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绿化停车亭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，图13-5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乙是它的工作原理图，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为转动轴，存车亭固定在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，电动机借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助定滑轮将杆拉起。如果不考虑杆的重力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8_BD.25_3#3aa3ef331?htil=7&amp;sp=1&amp;vcp=1&amp;vis=1&amp;pid=b284ea04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62882"/>
                <a:ext cx="6711696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6" t="-7" r="-1247" b="-21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8_BD.25_4#3aa3ef331.choices?htil=7&amp;vcp=1&amp;vis=1&amp;pid=b284ea045&amp;color=0,0,0&amp;vtp=1&amp;vaab=1&amp;bbb=1&amp;hs=1"/>
          <p:cNvSpPr/>
          <p:nvPr/>
        </p:nvSpPr>
        <p:spPr>
          <a:xfrm>
            <a:off x="539496" y="53224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494915" algn="l"/>
                <a:tab pos="4951730" algn="l"/>
                <a:tab pos="81197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.逐渐变小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B.逐渐变大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C.先变小后变大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.先变大后变小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8_BD.25_3#3aa3ef331?htil=7&amp;sp=1&amp;vcp=1&amp;vis=1&amp;pid=b284ea045&amp;color=0,0,0&amp;vtp=1&amp;vaab=1&amp;bt=1&amp;bbb=1&amp;hb=1&amp;hs=1"/>
              <p:cNvSpPr/>
              <p:nvPr/>
            </p:nvSpPr>
            <p:spPr>
              <a:xfrm>
                <a:off x="539496" y="4118514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和机械内部摩擦，小汽车从水平地面被提升到图乙所示的位置，作用在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点的动力将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8_BD.25_3#3aa3ef331?htil=7&amp;sp=1&amp;vcp=1&amp;vis=1&amp;pid=b284ea04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118514"/>
                <a:ext cx="11112011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45" r="-92" b="-56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AS.1_1#3aa3ef331?iti=12&amp;htil=8&amp;vcp=1&amp;vis=1&amp;pid=b284ea04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9099" y="1243552"/>
            <a:ext cx="4873752" cy="270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3aa3ef331?iti=12&amp;htil=8&amp;vcp=1&amp;vis=1&amp;pid=b284ea045&amp;color=0,0,0&amp;vtp=1&amp;vaab=1&amp;bbb=1"/>
          <p:cNvSpPr/>
          <p:nvPr/>
        </p:nvSpPr>
        <p:spPr>
          <a:xfrm>
            <a:off x="8621463" y="407717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8_AS.1_1#3aa3ef331?htil=8&amp;vcp=1&amp;vis=1&amp;pid=b284ea045&amp;color=0,0,0&amp;vtp=1&amp;vaab=1&amp;bt=1&amp;bbb=1&amp;hb=1"/>
              <p:cNvSpPr/>
              <p:nvPr/>
            </p:nvSpPr>
            <p:spPr>
              <a:xfrm>
                <a:off x="521014" y="678600"/>
                <a:ext cx="6099048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小汽车从水平地面被提升到题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图乙所示位置的过程中，动力臂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逐渐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变大，阻力臂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逐渐变小，且阻力不变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（阻力为车架和汽车的总重力），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杠杆的平衡条件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可知，在此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过程中作用在A点的动力逐渐变小，故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A符合题意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8_AS.1_1#3aa3ef331?htil=8&amp;vcp=1&amp;vis=1&amp;pid=b284ea04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014" y="678600"/>
                <a:ext cx="6099048" cy="4439857"/>
              </a:xfrm>
              <a:prstGeom prst="rect">
                <a:avLst/>
              </a:prstGeom>
              <a:blipFill rotWithShape="1">
                <a:blip r:embed="rId4"/>
                <a:stretch>
                  <a:fillRect l="-5" t="-9" r="-861" b="-1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8_AN.26_1#3aa3ef331.bracket?vcp=1&amp;vis=1&amp;pid=b284ea045&amp;color=0,0,0&amp;vpa=8&amp;vtp=1&amp;vaab=1"/>
          <p:cNvSpPr/>
          <p:nvPr/>
        </p:nvSpPr>
        <p:spPr>
          <a:xfrm>
            <a:off x="1010730" y="511845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0e9c1d10?vcp=1&amp;pid=fc555e453&amp;color=68,178,231&amp;vtp=1&amp;vaab=1&amp;bt=1&amp;bbb=1"/>
          <p:cNvSpPr/>
          <p:nvPr/>
        </p:nvSpPr>
        <p:spPr>
          <a:xfrm>
            <a:off x="539496" y="435132"/>
            <a:ext cx="11109960" cy="60788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考点3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杠杆的分类</a:t>
            </a:r>
            <a:endParaRPr lang="en-US" altLang="zh-CN" sz="3200" dirty="0"/>
          </a:p>
        </p:txBody>
      </p:sp>
      <p:sp>
        <p:nvSpPr>
          <p:cNvPr id="3" name="P_7#a43d86eb7?vcp=1&amp;pid=50e9c1d10&amp;color=0,0,0&amp;vtp=1&amp;vaab=1&amp;bbb=1"/>
          <p:cNvSpPr/>
          <p:nvPr/>
        </p:nvSpPr>
        <p:spPr>
          <a:xfrm>
            <a:off x="539496" y="1099502"/>
            <a:ext cx="11109960" cy="5290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根据动力臂与阻力臂的大小关系判断杠杆的类型。例如：根据支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点相对位置的不同，剪切工具可分为省力的剪钳（支点靠近物体）和费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力的裁纸剪刀（支点靠近手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根据使用目的判断杠杆的类型。例如：人使用剪钳是为了夹断坚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硬的物体，故剪钳为省力杠杆；而纸张硬度较低，人在裁纸时为灵活方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便需要省距离，故裁纸剪刀为费力杠杆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省力杠杆付出的“代价”是费距离，费力杠杆得到的“回报”是省距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离，省力与省距离不可兼得，即功不可省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28_1#f090f9273?iti=13&amp;htil=9&amp;vcp=1&amp;vis=1&amp;pid=50e9c1d1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81702" y="582336"/>
            <a:ext cx="1655064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28_2#f090f9273?iti=13&amp;htil=9&amp;vcp=1&amp;vis=1&amp;pid=50e9c1d10&amp;color=0,0,0&amp;vtp=1&amp;vaab=1&amp;bbb=1"/>
          <p:cNvSpPr/>
          <p:nvPr/>
        </p:nvSpPr>
        <p:spPr>
          <a:xfrm>
            <a:off x="10264721" y="284903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图13-6</a:t>
            </a:r>
            <a:endParaRPr lang="en-US" altLang="zh-CN" sz="2800" dirty="0"/>
          </a:p>
        </p:txBody>
      </p:sp>
      <p:sp>
        <p:nvSpPr>
          <p:cNvPr id="4" name="QC_7_BD.28_3#f090f9273?htil=9&amp;sp=1&amp;vcp=1&amp;vis=1&amp;pid=50e9c1d10&amp;color=0,0,0&amp;vtp=1&amp;vaab=1&amp;bt=1&amp;bbb=1&amp;hb=1&amp;hs=1"/>
          <p:cNvSpPr/>
          <p:nvPr/>
        </p:nvSpPr>
        <p:spPr>
          <a:xfrm>
            <a:off x="642879" y="455590"/>
            <a:ext cx="923544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例3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（2024·广西·中考）2024年六五环境日国家主场活动在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南宁举行。其间，小明利用垃圾钳捡垃圾，并进行分类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如图13-6所示。下列说法错误的是(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30_1#f090f9273.bracket?vcp=1&amp;vis=1&amp;pid=50e9c1d10&amp;color=0,0,0&amp;vpa=9&amp;vtp=1&amp;vaab=1"/>
          <p:cNvSpPr/>
          <p:nvPr/>
        </p:nvSpPr>
        <p:spPr>
          <a:xfrm>
            <a:off x="6195160" y="171936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6" name="QC_7_BD.28_4#f090f9273.choices?htil=9&amp;vcp=1&amp;vis=1&amp;pid=50e9c1d10&amp;color=0,0,0&amp;vtp=1&amp;vaab=1&amp;bbb=1&amp;hs=1"/>
          <p:cNvSpPr/>
          <p:nvPr/>
        </p:nvSpPr>
        <p:spPr>
          <a:xfrm>
            <a:off x="642879" y="2379322"/>
            <a:ext cx="923544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472567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A.保护环境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，人人有责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.垃圾钳是省力杠杆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47256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C.可利用垃圾来发电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.垃圾钳是费力杠杆</a:t>
            </a:r>
            <a:endParaRPr lang="en-US" altLang="zh-CN" sz="2800" dirty="0"/>
          </a:p>
        </p:txBody>
      </p:sp>
      <p:sp>
        <p:nvSpPr>
          <p:cNvPr id="7" name="QC_7_AS.1_1#f090f9273?vcp=1&amp;vis=1&amp;pid=50e9c1d10&amp;color=0,0,0&amp;vtp=1&amp;vaab=1&amp;bbb=1&amp;hb=1&amp;hs=1"/>
          <p:cNvSpPr/>
          <p:nvPr/>
        </p:nvSpPr>
        <p:spPr>
          <a:xfrm>
            <a:off x="642879" y="348398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由题图可知，杠杆支点靠近动力一侧，动力臂小于阻力臂，属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于费力杠杆，故B错误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C_7_EX.1_1#f090f9273?vcp=1&amp;vis=1&amp;pid=50e9c1d10&amp;color=0,0,0&amp;vtp=1&amp;vaab=1&amp;bt=1&amp;bbb=1&amp;hb=1"/>
          <p:cNvSpPr/>
          <p:nvPr/>
        </p:nvSpPr>
        <p:spPr>
          <a:xfrm>
            <a:off x="551350" y="4588119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题干提供了杠杆图片或文字信息时，可先找出支点，继而通过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动力臂与阻力臂的大小关系判断杠杆的类型；题干未提供相关信息时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一般根据用途判断杠杆的类型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8511f8f14?vcp=1&amp;pid=50e9c1d10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C_8_BD.32_1#719ca0465?iti=15&amp;htil=10&amp;vcp=1&amp;vis=1&amp;pid=8511f8f1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30768" y="1285528"/>
            <a:ext cx="3200400" cy="132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BD.32_2#719ca0465?iti=15&amp;htil=10&amp;vcp=1&amp;vis=1&amp;pid=8511f8f14&amp;color=0,0,0&amp;vtp=1&amp;vaab=1&amp;bbb=1"/>
          <p:cNvSpPr/>
          <p:nvPr/>
        </p:nvSpPr>
        <p:spPr>
          <a:xfrm>
            <a:off x="9486456" y="273840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图13-7</a:t>
            </a:r>
            <a:endParaRPr lang="en-US" altLang="zh-CN" sz="2800" dirty="0"/>
          </a:p>
        </p:txBody>
      </p:sp>
      <p:sp>
        <p:nvSpPr>
          <p:cNvPr id="5" name="QC_8_BD.32_3#719ca0465?htil=10&amp;sp=1&amp;vcp=1&amp;vis=1&amp;pid=8511f8f14&amp;color=0,0,0&amp;vtp=1&amp;vaab=1&amp;bbb=1&amp;hb=1&amp;hs=1"/>
          <p:cNvSpPr/>
          <p:nvPr/>
        </p:nvSpPr>
        <p:spPr>
          <a:xfrm>
            <a:off x="539496" y="1267240"/>
            <a:ext cx="778154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（2024·广东·中考）图13-7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为某款剪刀的示意图。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握住手柄修剪树枝时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，剪刀可视为杠杆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，该杠杆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的特点是(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8_AN.34_1#719ca0465.bracket?vcp=1&amp;vis=1&amp;pid=8511f8f14&amp;color=0,0,0&amp;vpa=10&amp;vtp=1&amp;vaab=1"/>
          <p:cNvSpPr/>
          <p:nvPr/>
        </p:nvSpPr>
        <p:spPr>
          <a:xfrm>
            <a:off x="2238914" y="25493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8_BD.32_4#719ca0465.choices?htil=10&amp;vcp=1&amp;vis=1&amp;pid=8511f8f14&amp;color=0,0,0&amp;vtp=1&amp;vaab=1&amp;bbb=1"/>
          <p:cNvSpPr/>
          <p:nvPr/>
        </p:nvSpPr>
        <p:spPr>
          <a:xfrm>
            <a:off x="539496" y="3183554"/>
            <a:ext cx="778154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929130" algn="l"/>
                <a:tab pos="3820795" algn="l"/>
                <a:tab pos="571182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.省力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B.费力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C.省功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.省距离</a:t>
            </a:r>
            <a:endParaRPr lang="en-US" altLang="zh-CN" sz="2800" dirty="0"/>
          </a:p>
        </p:txBody>
      </p:sp>
      <p:sp>
        <p:nvSpPr>
          <p:cNvPr id="8" name="QC_8_AS.1_1#719ca0465?vcp=1&amp;vis=1&amp;pid=8511f8f14&amp;color=0,0,0&amp;vtp=1&amp;vaab=1&amp;bbb=1&amp;hb=1&amp;hs=1"/>
          <p:cNvSpPr/>
          <p:nvPr/>
        </p:nvSpPr>
        <p:spPr>
          <a:xfrm>
            <a:off x="539496" y="3813029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由题图可知，杠杆支点靠近阻力一侧，动力臂大于阻力臂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于省力杠杆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，故A正确。注意：任何机械都不能省功。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BD.35_1#779284de0?iti=16&amp;htil=11&amp;vcp=1&amp;vis=1&amp;pid=8511f8f1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26581" y="750245"/>
            <a:ext cx="2606040" cy="179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BD.35_2#779284de0?iti=16&amp;htil=11&amp;vcp=1&amp;vis=1&amp;pid=8511f8f14&amp;color=0,0,0&amp;vtp=1&amp;vaab=1&amp;bbb=1"/>
          <p:cNvSpPr/>
          <p:nvPr/>
        </p:nvSpPr>
        <p:spPr>
          <a:xfrm>
            <a:off x="9685088" y="2669469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图13-8</a:t>
            </a:r>
            <a:endParaRPr lang="en-US" altLang="zh-CN" sz="2800" dirty="0"/>
          </a:p>
        </p:txBody>
      </p:sp>
      <p:sp>
        <p:nvSpPr>
          <p:cNvPr id="4" name="QC_8_BD.35_3#779284de0?htil=11&amp;sp=1&amp;vcp=1&amp;vis=1&amp;pid=8511f8f14&amp;color=0,0,0&amp;vtp=1&amp;vaab=1&amp;bt=1&amp;bbb=1&amp;hb=1&amp;hs=1"/>
          <p:cNvSpPr/>
          <p:nvPr/>
        </p:nvSpPr>
        <p:spPr>
          <a:xfrm>
            <a:off x="539496" y="731957"/>
            <a:ext cx="83667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（2024·山东临沂·中考）2023年9月24日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，中国队选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手在赛艇女子轻量级双人双桨决赛中夺冠，斩获杭州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亚运会首金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。如图13-8所示，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赛艇的桨可视为杠杆，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下列工具正常使用时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与桨属于同类杠杆的是(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8_AN.37_1#779284de0.bracket?vcp=1&amp;vis=1&amp;pid=8511f8f14&amp;color=0,0,0&amp;vpa=11&amp;vtp=1&amp;vaab=1"/>
          <p:cNvSpPr/>
          <p:nvPr/>
        </p:nvSpPr>
        <p:spPr>
          <a:xfrm>
            <a:off x="7928514" y="266172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6" name="QC_8_BD.35_4#779284de0.choice_image?htil=11&amp;vcp=1&amp;vis=1&amp;pid=8511f8f1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3429000"/>
            <a:ext cx="1208346" cy="1136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8_BD.35_5#779284de0?htil=11&amp;vcp=1&amp;vis=1&amp;pid=8511f8f14&amp;color=0,0,0&amp;vtp=1&amp;vaab=1&amp;bbb=1"/>
          <p:cNvSpPr/>
          <p:nvPr/>
        </p:nvSpPr>
        <p:spPr>
          <a:xfrm>
            <a:off x="539496" y="469322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A.筷子</a:t>
            </a:r>
            <a:endParaRPr lang="en-US" altLang="zh-CN" sz="2800" dirty="0"/>
          </a:p>
        </p:txBody>
      </p:sp>
      <p:pic>
        <p:nvPicPr>
          <p:cNvPr id="8" name="QC_8_BD.35_6#779284de0.choice_image?htil=11&amp;vcp=1&amp;vis=1&amp;pid=8511f8f14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0804" y="3429000"/>
            <a:ext cx="1520953" cy="1136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8_BD.35_7#779284de0?htil=11&amp;vcp=1&amp;vis=1&amp;pid=8511f8f14&amp;color=0,0,0&amp;vtp=1&amp;vaab=1&amp;bbb=1&amp;hs=1"/>
          <p:cNvSpPr/>
          <p:nvPr/>
        </p:nvSpPr>
        <p:spPr>
          <a:xfrm>
            <a:off x="3090804" y="4693222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B.瓶起子</a:t>
            </a:r>
            <a:endParaRPr lang="en-US" altLang="zh-CN" sz="2800" dirty="0"/>
          </a:p>
        </p:txBody>
      </p:sp>
      <p:pic>
        <p:nvPicPr>
          <p:cNvPr id="10" name="QC_8_BD.35_8#779284de0.choice_image?htil=11&amp;vcp=1&amp;vis=1&amp;pid=8511f8f14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3484" y="3449703"/>
            <a:ext cx="1806139" cy="1266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1" name="QC_8_BD.35_10#779284de0.choice_image?htil=11&amp;vcp=1&amp;vis=1&amp;pid=8511f8f14&amp;color=0,0,0&amp;tib=255,255,255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64364" y="3534762"/>
            <a:ext cx="2441448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2" name="QC_8_BD.35_9#779284de0?htil=11&amp;vcp=1&amp;vis=1&amp;pid=8511f8f14&amp;color=0,0,0&amp;vtp=1&amp;vaab=1&amp;bbb=1"/>
          <p:cNvSpPr/>
          <p:nvPr/>
        </p:nvSpPr>
        <p:spPr>
          <a:xfrm>
            <a:off x="6022916" y="4696050"/>
            <a:ext cx="5559552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C.核桃夹</a:t>
            </a:r>
            <a:endParaRPr lang="en-US" altLang="zh-CN" sz="2800" dirty="0"/>
          </a:p>
        </p:txBody>
      </p:sp>
      <p:sp>
        <p:nvSpPr>
          <p:cNvPr id="13" name="QC_8_BD.35_11#779284de0?htil=11&amp;vcp=1&amp;vis=1&amp;pid=8511f8f14&amp;color=0,0,0&amp;vtp=1&amp;vaab=1&amp;bbb=1"/>
          <p:cNvSpPr/>
          <p:nvPr/>
        </p:nvSpPr>
        <p:spPr>
          <a:xfrm>
            <a:off x="8464364" y="4696050"/>
            <a:ext cx="204163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D.钢丝钳</a:t>
            </a:r>
            <a:endParaRPr lang="en-US" altLang="zh-CN" sz="2800" dirty="0"/>
          </a:p>
        </p:txBody>
      </p:sp>
      <p:sp>
        <p:nvSpPr>
          <p:cNvPr id="14" name="QC_8_AS.1_1#779284de0?vcp=1&amp;vis=1&amp;pid=8511f8f14&amp;color=0,0,0&amp;vtp=1&amp;vaab=1&amp;bbb=1"/>
          <p:cNvSpPr/>
          <p:nvPr/>
        </p:nvSpPr>
        <p:spPr>
          <a:xfrm>
            <a:off x="539496" y="521015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船桨和筷子属于费力杠杆，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瓶起子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核桃夹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钢丝钳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属于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省力杠杆，故A正确。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1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215f2cf1?vcp=1&amp;pid=fc555e453&amp;color=68,178,231&amp;vtp=1&amp;vaab=1&amp;bt=1&amp;bbb=1"/>
          <p:cNvSpPr/>
          <p:nvPr/>
        </p:nvSpPr>
        <p:spPr>
          <a:xfrm>
            <a:off x="539496" y="554400"/>
            <a:ext cx="11109960" cy="64077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考点4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滑轮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滑轮组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de0882b0c?vcp=1&amp;pid=4215f2cf1&amp;color=0,0,0&amp;vtp=1&amp;vaab=1&amp;bbb=1"/>
              <p:cNvSpPr/>
              <p:nvPr/>
            </p:nvSpPr>
            <p:spPr>
              <a:xfrm>
                <a:off x="539496" y="1261407"/>
                <a:ext cx="11109960" cy="51129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使用动滑轮可以省力，使用定滑轮可以改变动力的方向。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滑轮组的绕线：绕线方向可以从绳端自外往内绕；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若要最省力，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则连接在动滑轮上的承重绳子的段数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最多。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忽略绳重和摩擦时，滑轮组动力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-1000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物</m:t>
                            </m:r>
                          </m:sub>
                        </m:s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-1000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动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为承重绳子的段数；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若再忽略动滑轮的重力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-1000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物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</a:t>
                </a:r>
                <a:r>
                  <a:rPr kumimoji="0" lang="en-US" altLang="zh-CN" sz="100" b="0" i="0" u="none" strike="noStrike" kern="0" cap="none" spc="-9990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m&gt;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作图：注意符合实际，如人站在地面拉绳子提升重物到高处时，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拉力必须向下。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de0882b0c?vcp=1&amp;pid=4215f2cf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1407"/>
                <a:ext cx="11109960" cy="5112957"/>
              </a:xfrm>
              <a:prstGeom prst="rect">
                <a:avLst/>
              </a:prstGeom>
              <a:blipFill rotWithShape="1">
                <a:blip r:embed="rId3"/>
                <a:stretch>
                  <a:fillRect l="-3" t="-6" r="-1791" b="-13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38_1#fc680e210?iti=17&amp;htil=12&amp;vcp=1&amp;vis=1&amp;pid=4215f2cf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31970" y="1244902"/>
            <a:ext cx="973102" cy="192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38_2#fc680e210?iti=17&amp;htil=12&amp;vcp=1&amp;vis=1&amp;pid=4215f2cf1&amp;color=0,0,0&amp;vtp=1&amp;vaab=1&amp;bbb=1"/>
          <p:cNvSpPr/>
          <p:nvPr/>
        </p:nvSpPr>
        <p:spPr>
          <a:xfrm>
            <a:off x="10016047" y="316064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38_3#fc680e210?htil=12&amp;sp=1&amp;vcp=1&amp;vis=1&amp;pid=4215f2cf1&amp;color=0,0,0&amp;vtp=1&amp;vaab=1&amp;bt=1&amp;bbb=1&amp;hb=1&amp;hs=1"/>
              <p:cNvSpPr/>
              <p:nvPr/>
            </p:nvSpPr>
            <p:spPr>
              <a:xfrm>
                <a:off x="539496" y="1116711"/>
                <a:ext cx="923544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例4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（2024·黑龙江牡丹江·中考）如图13-9所示，利用动滑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轮提升物体，使其在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内匀速上升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物体的重力为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，动滑轮的重力为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不计绳重与摩擦。下列说法正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38_3#fc680e210?htil=12&amp;sp=1&amp;vcp=1&amp;vis=1&amp;pid=4215f2cf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16711"/>
                <a:ext cx="923544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4" t="-15" r="4" b="-27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7_BD.38_4#fc680e210.choices?vcp=1&amp;vis=1&amp;pid=4215f2cf1&amp;color=0,0,0&amp;vtp=1&amp;vaab=1&amp;bbb=1&amp;hs=1"/>
              <p:cNvSpPr/>
              <p:nvPr/>
            </p:nvSpPr>
            <p:spPr>
              <a:xfrm>
                <a:off x="539496" y="3692844"/>
                <a:ext cx="11109960" cy="1202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.使用动滑轮可以省距离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.物体运动的速度为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.拉力的大小为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.绳子自由端移动的距离为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7_BD.38_4#fc680e210.choices?vcp=1&amp;vis=1&amp;pid=4215f2cf1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92844"/>
                <a:ext cx="11109960" cy="1202944"/>
              </a:xfrm>
              <a:prstGeom prst="rect">
                <a:avLst/>
              </a:prstGeom>
              <a:blipFill rotWithShape="1">
                <a:blip r:embed="rId5"/>
                <a:stretch>
                  <a:fillRect l="-3" t="-27" r="3" b="-66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AS.1_1#fc680e210?iti=18&amp;htil=13&amp;vcp=1&amp;vis=1&amp;pid=4215f2cf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31163" y="1387570"/>
            <a:ext cx="1371600" cy="270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AS.1_1#fc680e210?iti=18&amp;htil=13&amp;vcp=1&amp;vis=1&amp;pid=4215f2cf1&amp;color=0,0,0&amp;vtp=1&amp;vaab=1&amp;bbb=1"/>
          <p:cNvSpPr/>
          <p:nvPr/>
        </p:nvSpPr>
        <p:spPr>
          <a:xfrm>
            <a:off x="10172450" y="422119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AS.1_1#fc680e210?htil=13&amp;vcp=1&amp;vis=1&amp;pid=4215f2cf1&amp;color=0,0,0&amp;vtp=1&amp;vaab=1&amp;bt=1&amp;bbb=1&amp;hb=1&amp;hs=1"/>
              <p:cNvSpPr/>
              <p:nvPr/>
            </p:nvSpPr>
            <p:spPr>
              <a:xfrm>
                <a:off x="539496" y="1369282"/>
                <a:ext cx="9235440" cy="3340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使用动滑轮可以省力，但费距离，故A错误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；物体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内匀速上升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，物体运动的速度为</a:t>
                </a:r>
              </a:p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，故B错误；由题图可知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，滑轮组绳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子的有效股数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，物体的重力为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，动滑轮的重力为</a:t>
                </a:r>
              </a:p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，故拉力的大小为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物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动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𝑛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C错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AS.1_1#fc680e210?htil=13&amp;vcp=1&amp;vis=1&amp;pid=4215f2cf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69282"/>
                <a:ext cx="9235440" cy="3340100"/>
              </a:xfrm>
              <a:prstGeom prst="rect">
                <a:avLst/>
              </a:prstGeom>
              <a:blipFill rotWithShape="1">
                <a:blip r:embed="rId4"/>
                <a:stretch>
                  <a:fillRect l="-4" t="-7" r="-188" b="-5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7_AS.1_1#fc680e210?htil=13&amp;vcp=1&amp;vis=1&amp;pid=4215f2cf1&amp;color=0,0,0&amp;vtp=1&amp;vaab=1&amp;bt=1&amp;bbb=1&amp;hb=1&amp;hs=1"/>
              <p:cNvSpPr/>
              <p:nvPr/>
            </p:nvSpPr>
            <p:spPr>
              <a:xfrm>
                <a:off x="539995" y="4710398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误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绳子自由端移动的距离为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故D正确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7_AS.1_1#fc680e210?htil=13&amp;vcp=1&amp;vis=1&amp;pid=4215f2cf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710398"/>
                <a:ext cx="11112011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2" t="-109" r="4" b="-12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7_AN.39_1#fc680e210.bracket?vcp=1&amp;vis=1&amp;pid=4215f2cf1&amp;color=0,0,0&amp;vpa=12&amp;vtp=1&amp;vaab=1"/>
          <p:cNvSpPr/>
          <p:nvPr/>
        </p:nvSpPr>
        <p:spPr>
          <a:xfrm>
            <a:off x="1149984" y="5325586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uiExpand="1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469220ac3?vcp=1&amp;pid=4215f2cf1&amp;color=0,0,0&amp;vtp=1&amp;vaab=1&amp;bt=1&amp;bbb=1"/>
          <p:cNvSpPr/>
          <p:nvPr/>
        </p:nvSpPr>
        <p:spPr>
          <a:xfrm>
            <a:off x="539496" y="397059"/>
            <a:ext cx="11109960" cy="61709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8_BD.41_1#701addf57?sp=1&amp;vcp=1&amp;vis=1&amp;pid=469220ac3&amp;color=0,0,0&amp;vtp=1&amp;vaab=1&amp;bbb=1&amp;hb=1"/>
              <p:cNvSpPr/>
              <p:nvPr/>
            </p:nvSpPr>
            <p:spPr>
              <a:xfrm>
                <a:off x="539496" y="976587"/>
                <a:ext cx="11109960" cy="29634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四川达州·中考）如图13-10所示，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两物体叠放在水平桌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均为正方体，边长分别为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。在拉力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的作用下，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一起向右匀速直线移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。若不计滑轮和绳自重及绳与滑轮间的摩擦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，下列说法错误的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8_BD.41_1#701addf57?sp=1&amp;vcp=1&amp;vis=1&amp;pid=469220ac3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76587"/>
                <a:ext cx="11109960" cy="2963482"/>
              </a:xfrm>
              <a:prstGeom prst="rect">
                <a:avLst/>
              </a:prstGeom>
              <a:blipFill rotWithShape="1">
                <a:blip r:embed="rId3"/>
                <a:stretch>
                  <a:fillRect l="-3" t="-20" r="-162" b="-1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8_BD.41_2#701addf57?iti=19&amp;htil=14&amp;vcp=1&amp;vis=1&amp;pid=469220ac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0987" y="3843810"/>
            <a:ext cx="4416552" cy="174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8_BD.41_3#701addf57?iti=19&amp;htil=14&amp;vcp=1&amp;vis=1&amp;pid=469220ac3&amp;color=0,0,0&amp;vtp=1&amp;vaab=1&amp;bbb=1"/>
          <p:cNvSpPr/>
          <p:nvPr/>
        </p:nvSpPr>
        <p:spPr>
          <a:xfrm>
            <a:off x="8165850" y="5717314"/>
            <a:ext cx="1266825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C_8_BD.41_4#701addf57.choices?htil=14&amp;vcp=1&amp;vis=1&amp;pid=469220ac3&amp;color=0,0,0&amp;vtp=1&amp;vaab=1&amp;bbb=1"/>
              <p:cNvSpPr/>
              <p:nvPr/>
            </p:nvSpPr>
            <p:spPr>
              <a:xfrm>
                <a:off x="539496" y="3906358"/>
                <a:ext cx="6556248" cy="2345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之间的摩擦力为0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.绳子自由端移动的速度为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做功的功率为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C_8_BD.41_4#701addf57.choices?htil=14&amp;vcp=1&amp;vis=1&amp;pid=469220ac3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906358"/>
                <a:ext cx="6556248" cy="2345944"/>
              </a:xfrm>
              <a:prstGeom prst="rect">
                <a:avLst/>
              </a:prstGeom>
              <a:blipFill rotWithShape="1">
                <a:blip r:embed="rId5"/>
                <a:stretch>
                  <a:fillRect l="-6" t="-20" r="4" b="-28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0bd7f724a.fixed?vcp=1&amp;pid=23212fcd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杠杆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滑轮</a:t>
            </a:r>
            <a:endParaRPr lang="en-US" altLang="zh-CN" sz="4000" dirty="0"/>
          </a:p>
        </p:txBody>
      </p:sp>
      <p:sp>
        <p:nvSpPr>
          <p:cNvPr id="3" name="C_5_BD#0bd7f724a.fixed?vcp=1&amp;pid=23212fcd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8_AS.1_1#701addf57?iti=20&amp;htil=15&amp;vcp=1&amp;vis=1&amp;pid=469220ac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94776" y="879824"/>
            <a:ext cx="3136392" cy="12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8_AS.1_1#701addf57?iti=20&amp;htil=15&amp;vcp=1&amp;vis=1&amp;pid=469220ac3&amp;color=0,0,0&amp;vtp=1&amp;vaab=1&amp;bbb=1"/>
          <p:cNvSpPr/>
          <p:nvPr/>
        </p:nvSpPr>
        <p:spPr>
          <a:xfrm>
            <a:off x="9429559" y="2259552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图13-10</a:t>
            </a:r>
            <a:endParaRPr lang="en-US" altLang="zh-CN" sz="2800" dirty="0"/>
          </a:p>
        </p:txBody>
      </p:sp>
      <p:sp>
        <p:nvSpPr>
          <p:cNvPr id="4" name="QC_8_AS.1_1#701addf57?htil=15&amp;vcp=1&amp;vis=1&amp;pid=469220ac3&amp;color=0,0,0&amp;vtp=1&amp;vaab=1&amp;bt=1&amp;bbb=1&amp;hb=1&amp;hs=1"/>
          <p:cNvSpPr/>
          <p:nvPr/>
        </p:nvSpPr>
        <p:spPr>
          <a:xfrm>
            <a:off x="539496" y="861536"/>
            <a:ext cx="78455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物体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一起向右做匀速直线运动，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之间没有相对运动和相对运动的趋势，故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间的摩擦力为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0，故A正确；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对地面的压力等于</a:t>
            </a:r>
            <a:r>
              <a:rPr lang="en-US" altLang="zh-CN" sz="2800" b="0" i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b="0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r>
              <a:rPr lang="en-US" altLang="zh-CN" sz="2800" b="0" i="1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的总重力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zh-CN" altLang="en-US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即</a:t>
            </a:r>
            <a:endParaRPr lang="zh-CN" altLang="en-US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8_AS.1_1#701addf57?htil=15&amp;vcp=1&amp;vis=1&amp;pid=469220ac3&amp;color=0,0,0&amp;vtp=1&amp;vaab=1&amp;bt=1&amp;bbb=1&amp;hb=1&amp;hs=1"/>
              <p:cNvSpPr/>
              <p:nvPr/>
            </p:nvSpPr>
            <p:spPr>
              <a:xfrm>
                <a:off x="539496" y="3348768"/>
                <a:ext cx="11112011" cy="2641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则A</a:t>
                </a:r>
              </a:p>
              <a:p>
                <a:pPr latinLnBrk="1">
                  <a:lnSpc>
                    <a:spcPts val="55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压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×0.2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B正确；与动滑轮连接的绳子段数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，根据滑轮组绳子自由端与物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体移动距离的关系可知，绳子自由端移动的距离为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C_8_AS.1_1#701addf57?htil=15&amp;vcp=1&amp;vis=1&amp;pid=469220ac3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348768"/>
                <a:ext cx="11112011" cy="2641600"/>
              </a:xfrm>
              <a:prstGeom prst="rect">
                <a:avLst/>
              </a:prstGeom>
              <a:blipFill rotWithShape="1">
                <a:blip r:embed="rId4"/>
                <a:stretch>
                  <a:fillRect l="-3" t="-16" r="-407" b="-242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8_AS.1_1#701addf57?htil=15&amp;vcp=1&amp;vis=1&amp;pid=469220ac3&amp;color=0,0,0&amp;vtp=1&amp;vaab=1&amp;bt=1&amp;bbb=1&amp;hb=1&amp;hs=1"/>
              <p:cNvSpPr/>
              <p:nvPr/>
            </p:nvSpPr>
            <p:spPr>
              <a:xfrm>
                <a:off x="539496" y="1911604"/>
                <a:ext cx="7828280" cy="303980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𝑛𝑙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，则绳子自由端移动的速</a:t>
                </a:r>
              </a:p>
              <a:p>
                <a:pPr latinLnBrk="1">
                  <a:lnSpc>
                    <a:spcPts val="72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𝑣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绳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，故C正确；拉力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的功为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𝑊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J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做</a:t>
                </a:r>
              </a:p>
              <a:p>
                <a:pPr latinLnBrk="1">
                  <a:lnSpc>
                    <a:spcPts val="7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功的功率为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𝑃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𝑊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180 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J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s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，故D错误。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8_AS.1_1#701addf57?htil=15&amp;vcp=1&amp;vis=1&amp;pid=469220ac3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11604"/>
                <a:ext cx="7828280" cy="3039809"/>
              </a:xfrm>
              <a:prstGeom prst="rect">
                <a:avLst/>
              </a:prstGeom>
              <a:blipFill rotWithShape="1">
                <a:blip r:embed="rId2"/>
                <a:stretch>
                  <a:fillRect l="-5" t="-8" r="-263" b="-23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8_AS.1_1#701addf57?iti=56&amp;htil=15&amp;vcp=1&amp;vis=1&amp;pid=469220ac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0643" y="2052148"/>
            <a:ext cx="3136392" cy="12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8_AS.1_1#701addf57?iti=56&amp;htil=15&amp;vcp=1&amp;vis=1&amp;pid=469220ac3&amp;color=0,0,0&amp;vtp=1&amp;vaab=1&amp;bbb=1"/>
          <p:cNvSpPr/>
          <p:nvPr/>
        </p:nvSpPr>
        <p:spPr>
          <a:xfrm>
            <a:off x="9345426" y="3431876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图13-10</a:t>
            </a:r>
            <a:endParaRPr lang="en-US" altLang="zh-CN" sz="2800" dirty="0"/>
          </a:p>
        </p:txBody>
      </p:sp>
      <p:sp>
        <p:nvSpPr>
          <p:cNvPr id="5" name="QC_8_AN.42_1#701addf57.bracket?vcp=1&amp;vis=1&amp;pid=469220ac3&amp;color=0,0,0&amp;vpa=13&amp;vtp=1&amp;vaab=1"/>
          <p:cNvSpPr/>
          <p:nvPr/>
        </p:nvSpPr>
        <p:spPr>
          <a:xfrm>
            <a:off x="1167280" y="4883537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8_BD.44_1#474a1875a?sp=1&amp;vcp=1&amp;vis=1&amp;pid=469220ac3&amp;color=0,0,0&amp;vtp=1&amp;vaab=1&amp;bt=1&amp;bbb=1&amp;hb=1"/>
          <p:cNvSpPr/>
          <p:nvPr/>
        </p:nvSpPr>
        <p:spPr>
          <a:xfrm>
            <a:off x="539496" y="631507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（2023·江苏泰州·中考）如图13-11所示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，工人站在地面上用滑轮组将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重物提起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，画出滑轮组的绕绳方法。</a:t>
            </a:r>
            <a:endParaRPr lang="en-US" altLang="zh-CN" sz="2800" dirty="0"/>
          </a:p>
        </p:txBody>
      </p:sp>
      <p:pic>
        <p:nvPicPr>
          <p:cNvPr id="3" name="QO_8_BD.44_2#474a1875a?iti=21&amp;htil=16&amp;vcp=1&amp;vis=1&amp;pid=469220ac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5688" y="2550795"/>
            <a:ext cx="2386584" cy="29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44_3#474a1875a?iti=21&amp;htil=16&amp;vcp=1&amp;vis=1&amp;pid=469220ac3&amp;color=0,0,0&amp;vtp=1&amp;vaab=1&amp;bbb=1"/>
          <p:cNvSpPr/>
          <p:nvPr/>
        </p:nvSpPr>
        <p:spPr>
          <a:xfrm>
            <a:off x="2642171" y="5640451"/>
            <a:ext cx="125361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图13-11</a:t>
            </a:r>
            <a:endParaRPr lang="en-US" altLang="zh-CN" sz="2800" dirty="0"/>
          </a:p>
        </p:txBody>
      </p:sp>
      <p:sp>
        <p:nvSpPr>
          <p:cNvPr id="5" name="QO_8_AN.1_1#474a1875a?htil=16&amp;vcp=1&amp;vis=1&amp;pid=469220ac3&amp;color=0,0,0&amp;vtp=1&amp;vaab=1&amp;bbb=1"/>
          <p:cNvSpPr/>
          <p:nvPr/>
        </p:nvSpPr>
        <p:spPr>
          <a:xfrm>
            <a:off x="6080760" y="1906714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如答图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13-3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所示</a:t>
            </a:r>
            <a:endParaRPr lang="en-US" altLang="zh-CN" sz="2800" dirty="0"/>
          </a:p>
        </p:txBody>
      </p:sp>
      <p:pic>
        <p:nvPicPr>
          <p:cNvPr id="6" name="QO_8_AN.1_1#474a1875a?iti=22&amp;htil=16&amp;vcp=1&amp;vis=1&amp;pid=469220ac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2587371"/>
            <a:ext cx="2359152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8_AN.1_1#474a1875a?iti=22&amp;htil=16&amp;vcp=1&amp;vis=1&amp;pid=469220ac3&amp;color=0,0,0&amp;vtp=1&amp;vaab=1&amp;bbb=1"/>
          <p:cNvSpPr/>
          <p:nvPr/>
        </p:nvSpPr>
        <p:spPr>
          <a:xfrm>
            <a:off x="6556311" y="5640451"/>
            <a:ext cx="14446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答图13-3</a:t>
            </a:r>
            <a:endParaRPr lang="en-US" altLang="zh-CN" sz="2800" dirty="0"/>
          </a:p>
        </p:txBody>
      </p:sp>
      <p:sp>
        <p:nvSpPr>
          <p:cNvPr id="8" name="文本框 7"/>
          <p:cNvSpPr txBox="1"/>
          <p:nvPr/>
        </p:nvSpPr>
        <p:spPr>
          <a:xfrm>
            <a:off x="9181465" y="354012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e304959f5.fixed?vcp=1&amp;pid=23212fcd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杠杆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滑轮</a:t>
            </a:r>
            <a:endParaRPr lang="en-US" altLang="zh-CN" sz="4000" dirty="0"/>
          </a:p>
        </p:txBody>
      </p:sp>
      <p:sp>
        <p:nvSpPr>
          <p:cNvPr id="3" name="C_5_BD#e304959f5.fixed?vcp=1&amp;pid=23212fcd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实验与探究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ff1ea5474?vcp=1&amp;pid=e304959f5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实验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探究杠杆的平衡条件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0" name="P_7_BD#dc33666a2?colgroup=2,26&amp;vcp=1&amp;pid=ff1ea5474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324401"/>
              <a:ext cx="11082528" cy="4362133"/>
            </p:xfrm>
            <a:graphic>
              <a:graphicData uri="http://schemas.openxmlformats.org/drawingml/2006/table">
                <a:tbl>
                  <a:tblPr/>
                  <a:tblGrid>
                    <a:gridCol w="11704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9120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2130044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装置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6900"/>
                            </a:lnSpc>
                          </a:pPr>
                          <a:r>
                            <a:rPr lang="en-US" altLang="zh-CN" sz="945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______________________________________________________________________________________________________________________________________________________________________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32089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调节平衡螺母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使杠杆水平平衡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在杠杆两侧挂上不同数量的钩码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每个钩码质量相同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移动钩码的位置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使杠杆重新在水平位置平衡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记录动力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阻力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动力臂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𝑙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阻力臂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𝑙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0" name="P_7_BD#dc33666a2?colgroup=2,26&amp;vcp=1&amp;pid=ff1ea5474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1324401"/>
              <a:ext cx="11082528" cy="4362133"/>
            </p:xfrm>
            <a:graphic>
              <a:graphicData uri="http://schemas.openxmlformats.org/drawingml/2006/table">
                <a:tbl>
                  <a:tblPr/>
                  <a:tblGrid>
                    <a:gridCol w="1170432"/>
                    <a:gridCol w="9912096"/>
                  </a:tblGrid>
                  <a:tr h="2130044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装置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6900"/>
                            </a:lnSpc>
                          </a:pPr>
                          <a:r>
                            <a:rPr lang="en-US" altLang="zh-CN" sz="9450" b="0" i="0" kern="0" spc="-9990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______________________________________________________________________________________________________________________________________________________________________</a:t>
                          </a:r>
                          <a:endParaRPr lang="en-US" altLang="zh-CN" sz="900" spc="0" dirty="0">
                            <a:latin typeface="宋体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2352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4" name="P_7_BD#dc33666a2.table_image?tii=1&amp;vcp=1&amp;pid=ff1ea547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52244" y="1438447"/>
            <a:ext cx="9427464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7_BD#dc33666a2?colgroup=2,26&amp;vcp=1&amp;pid=ff1ea5474&amp;color=0,0,0&amp;vtp=1&amp;vaab=1&amp;bbb=1&amp;hb=1&amp;uw=1"/>
          <p:cNvSpPr/>
          <p:nvPr/>
        </p:nvSpPr>
        <p:spPr>
          <a:xfrm>
            <a:off x="6214228" y="3485083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dc33666a2?colgroup=2,26&amp;vcp=1&amp;pid=ff1ea5474&amp;color=0,0,0&amp;vtp=1&amp;vaab=1&amp;bbb=1&amp;hb=1&amp;uw=1"/>
          <p:cNvSpPr/>
          <p:nvPr/>
        </p:nvSpPr>
        <p:spPr>
          <a:xfrm>
            <a:off x="5160128" y="4056583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dc33666a2?colgroup=2,26&amp;vcp=1&amp;pid=ff1ea5474&amp;color=0,0,0&amp;vtp=1&amp;vaab=1&amp;bbb=1&amp;hb=1&amp;uw=1"/>
          <p:cNvSpPr/>
          <p:nvPr/>
        </p:nvSpPr>
        <p:spPr>
          <a:xfrm>
            <a:off x="5739046" y="4628083"/>
            <a:ext cx="3200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1" name="P_7_BD#dc33666a2?colgroup=2,26&amp;vcp=1&amp;pid=ff1ea5474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821148"/>
              <a:ext cx="11082528" cy="3920300"/>
            </p:xfrm>
            <a:graphic>
              <a:graphicData uri="http://schemas.openxmlformats.org/drawingml/2006/table">
                <a:tbl>
                  <a:tblPr/>
                  <a:tblGrid>
                    <a:gridCol w="11704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9120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9203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zh-CN" altLang="en-US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r>
                            <a:rPr lang="zh-CN" altLang="en-US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改变阻力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和阻力臂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𝑙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的大小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相应调节动力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和动力臂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𝑙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的大小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再做几次实验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（4）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在杠杆的一侧挂上钩码作为阻力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通过在其他位置上用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弹簧测力计拉住杠杆的方法使杠杆平衡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记录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𝑙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𝑙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数值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（5）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将各组数据中的力与力臂进行相乘或相除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看看计算结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果有什么规律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进而归纳得出杠杆平衡的条件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1" name="P_7_BD#dc33666a2?colgroup=2,26&amp;vcp=1&amp;pid=ff1ea5474&amp;color=0,0,0&amp;mp=1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821148"/>
              <a:ext cx="11082528" cy="3920300"/>
            </p:xfrm>
            <a:graphic>
              <a:graphicData uri="http://schemas.openxmlformats.org/drawingml/2006/table">
                <a:tbl>
                  <a:tblPr/>
                  <a:tblGrid>
                    <a:gridCol w="1170432"/>
                    <a:gridCol w="9912096"/>
                  </a:tblGrid>
                  <a:tr h="392049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7_BD#dc33666a2?colgroup=2,26&amp;vcp=1&amp;pid=ff1ea5474&amp;color=0,0,0&amp;mp=1&amp;vtp=1&amp;vaab=1&amp;bt=1&amp;bbb=1"/>
          <p:cNvSpPr txBox="1"/>
          <p:nvPr/>
        </p:nvSpPr>
        <p:spPr>
          <a:xfrm>
            <a:off x="10903879" y="11127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dc33666a2?colgroup=2,26&amp;vcp=1&amp;pid=ff1ea5474&amp;color=0,0,0&amp;mp=1&amp;vtp=1&amp;vaab=1&amp;bt=1&amp;bbb=1&amp;hb=1&amp;uw=1"/>
          <p:cNvSpPr/>
          <p:nvPr/>
        </p:nvSpPr>
        <p:spPr>
          <a:xfrm>
            <a:off x="3361726" y="1920419"/>
            <a:ext cx="1033463" cy="490104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dc33666a2?colgroup=2,26&amp;vcp=1&amp;pid=ff1ea5474&amp;color=0,0,0&amp;mp=1&amp;vtp=1&amp;vaab=1&amp;bt=1&amp;bbb=1&amp;hb=1&amp;uw=1"/>
          <p:cNvSpPr/>
          <p:nvPr/>
        </p:nvSpPr>
        <p:spPr>
          <a:xfrm>
            <a:off x="4766141" y="1920419"/>
            <a:ext cx="1329859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2" name="P_7_BD#dc33666a2?colgroup=2,26&amp;vcp=1&amp;pid=ff1ea5474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391441"/>
              <a:ext cx="11082528" cy="2779713"/>
            </p:xfrm>
            <a:graphic>
              <a:graphicData uri="http://schemas.openxmlformats.org/drawingml/2006/table">
                <a:tbl>
                  <a:tblPr/>
                  <a:tblGrid>
                    <a:gridCol w="11704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9120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67595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注意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实验前要调节平衡螺母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使杠杆水平平衡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实验中不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能调节平衡螺母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（3）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为得到普遍性规律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须改变所悬挂钩码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的数量和位置进行多次测量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03757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杠杆平衡的条件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动力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×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动力臂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阻力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×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阻力臂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即</a:t>
                          </a:r>
                          <a:endParaRPr lang="en-US" altLang="zh-CN" sz="100" b="0" i="0" kern="0" spc="-99900" dirty="0">
                            <a:solidFill>
                              <a:srgbClr val="FFFFFF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𝑙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𝑙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2" name="P_7_BD#dc33666a2?colgroup=2,26&amp;vcp=1&amp;pid=ff1ea5474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2391441"/>
              <a:ext cx="11082528" cy="2779713"/>
            </p:xfrm>
            <a:graphic>
              <a:graphicData uri="http://schemas.openxmlformats.org/drawingml/2006/table">
                <a:tbl>
                  <a:tblPr/>
                  <a:tblGrid>
                    <a:gridCol w="1170432"/>
                    <a:gridCol w="9912096"/>
                  </a:tblGrid>
                  <a:tr h="167595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注意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事项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实验前要调节平衡螺母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使杠杆水平平衡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实验中不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能调节平衡螺母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（3）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为得到普遍性规律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须改变所悬挂钩码</a:t>
                          </a:r>
                          <a:endParaRPr lang="en-US" altLang="zh-CN" sz="2800" b="0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的数量和位置进行多次测量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049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实验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结论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7_BD#dc33666a2?colgroup=2,26&amp;vcp=1&amp;pid=ff1ea5474&amp;color=0,0,0&amp;vtp=1&amp;vaab=1&amp;bt=1&amp;bbb=1"/>
          <p:cNvSpPr txBox="1"/>
          <p:nvPr/>
        </p:nvSpPr>
        <p:spPr>
          <a:xfrm>
            <a:off x="10903879" y="168303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dc33666a2?colgroup=2,26&amp;vcp=1&amp;pid=ff1ea5474&amp;color=0,0,0&amp;vtp=1&amp;vaab=1&amp;bt=1&amp;bbb=1&amp;hb=1&amp;uw=1"/>
          <p:cNvSpPr/>
          <p:nvPr/>
        </p:nvSpPr>
        <p:spPr>
          <a:xfrm>
            <a:off x="6925428" y="2424112"/>
            <a:ext cx="21336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dc33666a2?colgroup=2,26&amp;vcp=1&amp;pid=ff1ea5474&amp;color=0,0,0&amp;vtp=1&amp;vaab=1&amp;bt=1&amp;bbb=1&amp;hb=1&amp;uw=1"/>
          <p:cNvSpPr/>
          <p:nvPr/>
        </p:nvSpPr>
        <p:spPr>
          <a:xfrm>
            <a:off x="11014828" y="2424112"/>
            <a:ext cx="4445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dc33666a2?colgroup=2,26&amp;vcp=1&amp;pid=ff1ea5474&amp;color=0,0,0&amp;vtp=1&amp;vaab=1&amp;bt=1&amp;bbb=1&amp;hb=1&amp;uw=1"/>
          <p:cNvSpPr/>
          <p:nvPr/>
        </p:nvSpPr>
        <p:spPr>
          <a:xfrm>
            <a:off x="1709928" y="2982912"/>
            <a:ext cx="4276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dc33666a2?colgroup=2,26&amp;vcp=1&amp;pid=ff1ea5474&amp;color=0,0,0&amp;vtp=1&amp;vaab=1&amp;bt=1&amp;bbb=1&amp;hb=1&amp;uw=1"/>
          <p:cNvSpPr/>
          <p:nvPr/>
        </p:nvSpPr>
        <p:spPr>
          <a:xfrm>
            <a:off x="10481428" y="2982912"/>
            <a:ext cx="8001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dc33666a2?colgroup=2,26&amp;vcp=1&amp;pid=ff1ea5474&amp;color=0,0,0&amp;vtp=1&amp;vaab=1&amp;bt=1&amp;bbb=1&amp;hb=1&amp;uw=1"/>
          <p:cNvSpPr/>
          <p:nvPr/>
        </p:nvSpPr>
        <p:spPr>
          <a:xfrm>
            <a:off x="1709928" y="3543903"/>
            <a:ext cx="2205600" cy="4886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4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dc33666a2?colgroup=2,26&amp;vcp=1&amp;pid=ff1ea5474&amp;color=0,0,0&amp;vtp=1&amp;vaab=1&amp;bt=1&amp;bbb=1&amp;hb=1&amp;uw=1"/>
          <p:cNvSpPr/>
          <p:nvPr/>
        </p:nvSpPr>
        <p:spPr>
          <a:xfrm>
            <a:off x="4617957" y="4094289"/>
            <a:ext cx="2030477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P_7_BD#dc33666a2?colgroup=2,26&amp;vcp=1&amp;pid=ff1ea5474&amp;color=0,0,0&amp;vtp=1&amp;vaab=1&amp;bt=1&amp;bbb=1&amp;hb=1&amp;uw=1"/>
          <p:cNvSpPr/>
          <p:nvPr/>
        </p:nvSpPr>
        <p:spPr>
          <a:xfrm>
            <a:off x="1781928" y="4659122"/>
            <a:ext cx="1590675" cy="479108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3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P_7_BD#dc33666a2?colgroup=2,26&amp;vcp=1&amp;pid=ff1ea5474&amp;color=0,0,0&amp;vtp=1&amp;vaab=1&amp;bt=1&amp;bbb=1&amp;hb=1&amp;uw=1"/>
          <p:cNvSpPr/>
          <p:nvPr/>
        </p:nvSpPr>
        <p:spPr>
          <a:xfrm>
            <a:off x="6800834" y="4094289"/>
            <a:ext cx="2030477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P_7_BD#dc33666a2?colgroup=2,26&amp;vcp=1&amp;pid=ff1ea5474&amp;color=0,0,0&amp;vtp=1&amp;vaab=1&amp;bt=1&amp;bbb=1&amp;hb=1&amp;uw=1"/>
          <p:cNvSpPr/>
          <p:nvPr/>
        </p:nvSpPr>
        <p:spPr>
          <a:xfrm>
            <a:off x="8984351" y="4094288"/>
            <a:ext cx="2030477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" name="P_7_BD#dc33666a2?colgroup=2,26&amp;vcp=1&amp;pid=ff1ea5474&amp;color=0,0,0&amp;vtp=1&amp;vaab=1&amp;bt=1&amp;bbb=1&amp;hb=1"/>
          <p:cNvGraphicFramePr>
            <a:graphicFrameLocks noGrp="1"/>
          </p:cNvGraphicFramePr>
          <p:nvPr/>
        </p:nvGraphicFramePr>
        <p:xfrm>
          <a:off x="539496" y="2679414"/>
          <a:ext cx="11082528" cy="2203768"/>
        </p:xfrm>
        <a:graphic>
          <a:graphicData uri="http://schemas.openxmlformats.org/drawingml/2006/table">
            <a:tbl>
              <a:tblPr/>
              <a:tblGrid>
                <a:gridCol w="1170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2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0376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评估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实验前调节杠杆水平平衡的目的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使杠杆的重心在支点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消除杠杆自重对实验的影响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实验前调节杠杆水平平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衡时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调节平衡螺母的方法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左高左调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右高右调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实验</a:t>
                      </a:r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时使杠杆在水平位置静止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目的是便于测量力臂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dc33666a2?colgroup=2,26&amp;vcp=1&amp;pid=ff1ea5474&amp;color=0,0,0&amp;vtp=1&amp;vaab=1&amp;bt=1&amp;bbb=1"/>
          <p:cNvSpPr txBox="1"/>
          <p:nvPr/>
        </p:nvSpPr>
        <p:spPr>
          <a:xfrm>
            <a:off x="10903879" y="197100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dc33666a2?colgroup=2,26&amp;vcp=1&amp;pid=ff1ea5474&amp;color=0,0,0&amp;vtp=1&amp;vaab=1&amp;bt=1&amp;bbb=1&amp;hb=1&amp;uw=1"/>
          <p:cNvSpPr/>
          <p:nvPr/>
        </p:nvSpPr>
        <p:spPr>
          <a:xfrm>
            <a:off x="9427328" y="2705290"/>
            <a:ext cx="18669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dc33666a2?colgroup=2,26&amp;vcp=1&amp;pid=ff1ea5474&amp;color=0,0,0&amp;vtp=1&amp;vaab=1&amp;bt=1&amp;bbb=1&amp;hb=1&amp;uw=1"/>
          <p:cNvSpPr/>
          <p:nvPr/>
        </p:nvSpPr>
        <p:spPr>
          <a:xfrm>
            <a:off x="1709928" y="3264090"/>
            <a:ext cx="4276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dc33666a2?colgroup=2,26&amp;vcp=1&amp;pid=ff1ea5474&amp;color=0,0,0&amp;vtp=1&amp;vaab=1&amp;bt=1&amp;bbb=1&amp;hb=1&amp;uw=1"/>
          <p:cNvSpPr/>
          <p:nvPr/>
        </p:nvSpPr>
        <p:spPr>
          <a:xfrm>
            <a:off x="2480428" y="3264090"/>
            <a:ext cx="21336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dc33666a2?colgroup=2,26&amp;vcp=1&amp;pid=ff1ea5474&amp;color=0,0,0&amp;vtp=1&amp;vaab=1&amp;bt=1&amp;bbb=1&amp;hb=1&amp;uw=1"/>
          <p:cNvSpPr/>
          <p:nvPr/>
        </p:nvSpPr>
        <p:spPr>
          <a:xfrm>
            <a:off x="6392028" y="3822890"/>
            <a:ext cx="31877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dc33666a2?colgroup=2,26&amp;vcp=1&amp;pid=ff1ea5474&amp;color=0,0,0&amp;vtp=1&amp;vaab=1&amp;bt=1&amp;bbb=1&amp;hb=1&amp;uw=1"/>
          <p:cNvSpPr/>
          <p:nvPr/>
        </p:nvSpPr>
        <p:spPr>
          <a:xfrm>
            <a:off x="7103228" y="4384706"/>
            <a:ext cx="2133664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P_7_BD#dc33666a2?colgroup=2,26&amp;vcp=1&amp;pid=ff1ea5474&amp;color=0,0,0&amp;mp=1&amp;vtp=1&amp;vaab=1&amp;bt=1&amp;bbb=1&amp;hb=1"/>
          <p:cNvGraphicFramePr>
            <a:graphicFrameLocks noGrp="1"/>
          </p:cNvGraphicFramePr>
          <p:nvPr/>
        </p:nvGraphicFramePr>
        <p:xfrm>
          <a:off x="539496" y="1847310"/>
          <a:ext cx="11082528" cy="3867976"/>
        </p:xfrm>
        <a:graphic>
          <a:graphicData uri="http://schemas.openxmlformats.org/drawingml/2006/table">
            <a:tbl>
              <a:tblPr/>
              <a:tblGrid>
                <a:gridCol w="1170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2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97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深入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拓展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进行多次实验的目的是寻找普遍性规律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杠杆在水平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位置平衡时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若同时将两侧钩码悬点向外或向内移动相同的距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或同时取下左右两侧相同数量的钩码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可通过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力与力臂乘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积的变化量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来判断哪一侧下沉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用弹簧测力计代替杠杆一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侧所挂的钩码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当弹簧测力计由竖直方向拉变成由倾斜方向拉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要使杠杆仍保持平衡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弹簧测力计的示数会变大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这是因</a:t>
                      </a:r>
                    </a:p>
                    <a:p>
                      <a:pPr marL="0" lv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为拉力的力臂变小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P_7_BD#dc33666a2?colgroup=2,26&amp;vcp=1&amp;pid=ff1ea5474&amp;color=0,0,0&amp;mp=1&amp;vtp=1&amp;vaab=1&amp;bt=1&amp;bbb=1"/>
          <p:cNvSpPr txBox="1"/>
          <p:nvPr/>
        </p:nvSpPr>
        <p:spPr>
          <a:xfrm>
            <a:off x="10903879" y="113890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  <p:sp>
        <p:nvSpPr>
          <p:cNvPr id="3" name="P_7_BD#dc33666a2?colgroup=2,26&amp;vcp=1&amp;pid=ff1ea5474&amp;color=0,0,0&amp;mp=1&amp;vtp=1&amp;vaab=1&amp;bt=1&amp;bbb=1&amp;hb=1&amp;uw=1"/>
          <p:cNvSpPr/>
          <p:nvPr/>
        </p:nvSpPr>
        <p:spPr>
          <a:xfrm>
            <a:off x="6226928" y="1867090"/>
            <a:ext cx="24892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P_7_BD#dc33666a2?colgroup=2,26&amp;vcp=1&amp;pid=ff1ea5474&amp;color=0,0,0&amp;mp=1&amp;vtp=1&amp;vaab=1&amp;bt=1&amp;bbb=1&amp;hb=1&amp;uw=1"/>
          <p:cNvSpPr/>
          <p:nvPr/>
        </p:nvSpPr>
        <p:spPr>
          <a:xfrm>
            <a:off x="9736891" y="2984690"/>
            <a:ext cx="18669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 dirty="0">
                <a:solidFill>
                  <a:srgbClr val="000000"/>
                </a:solidFill>
                <a:latin typeface="宋体" panose="02010600030101010101" pitchFamily="2" charset="-122"/>
              </a:rPr>
              <a:t>          </a:t>
            </a:r>
            <a:endParaRPr lang="zh-CN" altLang="en-US" sz="100" u="wavy" spc="-103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P_7_BD#dc33666a2?colgroup=2,26&amp;vcp=1&amp;pid=ff1ea5474&amp;color=0,0,0&amp;mp=1&amp;vtp=1&amp;vaab=1&amp;bt=1&amp;bbb=1&amp;hb=1&amp;uw=1"/>
          <p:cNvSpPr/>
          <p:nvPr/>
        </p:nvSpPr>
        <p:spPr>
          <a:xfrm>
            <a:off x="1709928" y="3543490"/>
            <a:ext cx="1850000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P_7_BD#dc33666a2?colgroup=2,26&amp;vcp=1&amp;pid=ff1ea5474&amp;color=0,0,0&amp;mp=1&amp;vtp=1&amp;vaab=1&amp;bt=1&amp;bbb=1&amp;hb=1&amp;uw=1"/>
          <p:cNvSpPr/>
          <p:nvPr/>
        </p:nvSpPr>
        <p:spPr>
          <a:xfrm>
            <a:off x="9592428" y="4102290"/>
            <a:ext cx="14224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P_7_BD#dc33666a2?colgroup=2,26&amp;vcp=1&amp;pid=ff1ea5474&amp;color=0,0,0&amp;mp=1&amp;vtp=1&amp;vaab=1&amp;bt=1&amp;bbb=1&amp;hb=1&amp;uw=1"/>
          <p:cNvSpPr/>
          <p:nvPr/>
        </p:nvSpPr>
        <p:spPr>
          <a:xfrm>
            <a:off x="6023728" y="4661090"/>
            <a:ext cx="3911664" cy="56483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5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P_7_BD#dc33666a2?colgroup=2,26&amp;vcp=1&amp;pid=ff1ea5474&amp;color=0,0,0&amp;mp=1&amp;vtp=1&amp;vaab=1&amp;bt=1&amp;bbb=1&amp;hb=1&amp;uw=1"/>
          <p:cNvSpPr/>
          <p:nvPr/>
        </p:nvSpPr>
        <p:spPr>
          <a:xfrm>
            <a:off x="2137528" y="5222907"/>
            <a:ext cx="2489264" cy="469583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rgbClr val="FFFFFF">
                <a:alpha val="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>
              <a:lnSpc>
                <a:spcPts val="4260"/>
              </a:lnSpc>
            </a:pP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u="wavy">
                <a:solidFill>
                  <a:srgbClr val="000000"/>
                </a:solidFill>
                <a:latin typeface="宋体" panose="02010600030101010101" pitchFamily="2" charset="-122"/>
              </a:rPr>
              <a:t>              </a:t>
            </a:r>
            <a:r>
              <a:rPr lang="en-US" altLang="zh-CN" sz="100" u="wavy" spc="-103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100" u="wavy" spc="-103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46_1#a93fa19af?iti=23&amp;htil=17&amp;vcp=1&amp;vis=1&amp;pid=ff1ea547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3335" y="1760696"/>
            <a:ext cx="4197096" cy="266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46_2#a93fa19af?iti=23&amp;htil=17&amp;vcp=1&amp;vis=1&amp;pid=ff1ea5474&amp;color=0,0,0&amp;vtp=1&amp;vaab=1&amp;bbb=1"/>
          <p:cNvSpPr/>
          <p:nvPr/>
        </p:nvSpPr>
        <p:spPr>
          <a:xfrm>
            <a:off x="8798471" y="4548600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图13-12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46_3#a93fa19af?htil=17&amp;vcp=1&amp;vis=1&amp;pid=ff1ea5474&amp;color=0,0,0&amp;vtp=1&amp;vaab=1&amp;bt=1&amp;bbb=1&amp;hb=1"/>
              <p:cNvSpPr/>
              <p:nvPr/>
            </p:nvSpPr>
            <p:spPr>
              <a:xfrm>
                <a:off x="539496" y="1742408"/>
                <a:ext cx="6775704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（2024·广西梧州·模拟）如图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13-12所示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是小明探究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“杠杆平衡条件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”的实验装置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杠杆刻度均匀，每个钩码重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46_3#a93fa19af?htil=17&amp;vcp=1&amp;vis=1&amp;pid=ff1ea547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42408"/>
                <a:ext cx="6775704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6" t="-33" b="-3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8892c00ad?vcp=1&amp;pid=0bd7f724a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0712" y="640080"/>
            <a:ext cx="5358384" cy="557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47_1#e803daf70?sp=1&amp;vcp=1&amp;vis=1&amp;pid=a93fa19af&amp;color=0,0,0&amp;vtp=1&amp;vaab=1&amp;bt=1&amp;bbb=1&amp;hb=1"/>
          <p:cNvSpPr/>
          <p:nvPr/>
        </p:nvSpPr>
        <p:spPr>
          <a:xfrm>
            <a:off x="539496" y="1071086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（1）实验开始时，杠杆的状态如图13-12甲所示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，接着小明应将杠杆左端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的平衡螺母向</a:t>
            </a:r>
            <a:r>
              <a:rPr lang="en-US" altLang="zh-CN" sz="280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（选填“左”或“右”）移动，使杠杆在水平位置平衡。</a:t>
            </a:r>
            <a:endParaRPr lang="en-US" altLang="zh-CN" sz="2800" spc="-50" dirty="0"/>
          </a:p>
        </p:txBody>
      </p:sp>
      <p:pic>
        <p:nvPicPr>
          <p:cNvPr id="3" name="QB_8_BD.48_1#a93fa19af?iti=24&amp;vcp=1&amp;vis=1&amp;pid=a93fa19a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1064" y="2408015"/>
            <a:ext cx="4315968" cy="267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48_2#a93fa19af?iti=24&amp;vcp=1&amp;vis=1&amp;pid=a93fa19af&amp;color=0,0,0&amp;vtp=1&amp;vaab=1&amp;bbb=1"/>
          <p:cNvSpPr/>
          <p:nvPr/>
        </p:nvSpPr>
        <p:spPr>
          <a:xfrm>
            <a:off x="5465635" y="5214207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图13-12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49_1#c3f2ebc3e?vcp=1&amp;vis=1&amp;pid=a93fa19af&amp;color=0,0,0&amp;mp=1&amp;vtp=1&amp;vaab=1&amp;bt=1&amp;bbb=1&amp;hb=1"/>
              <p:cNvSpPr/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（2）接下来，在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两处挂上如图13-12乙所示的钩码后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，杠杆重新在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水平位置平衡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，经过多次测量，得出杠杆平衡条件：动力×动力臂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×阻力臂。若在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处钩码下面再挂一个钩码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，要使杠杆在水平位置再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次平衡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，则应将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处所挂钩码向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（选填“左”或“右”）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移动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格。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49_1#c3f2ebc3e?vcp=1&amp;vis=1&amp;pid=a93fa19af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44457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540" b="-2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8_BD.50_1#a93fa19af?iti=25&amp;vcp=1&amp;vis=1&amp;pid=a93fa19a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35424" y="3798488"/>
            <a:ext cx="3127248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50_2#a93fa19af?iti=25&amp;vcp=1&amp;vis=1&amp;pid=a93fa19af&amp;color=0,0,0&amp;vtp=1&amp;vaab=1&amp;bbb=1"/>
          <p:cNvSpPr/>
          <p:nvPr/>
        </p:nvSpPr>
        <p:spPr>
          <a:xfrm>
            <a:off x="5465635" y="5864016"/>
            <a:ext cx="1266825" cy="563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图13-12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51_1#3dd6b22c3?vcp=1&amp;vis=1&amp;pid=a93fa19af&amp;color=0,0,0&amp;vtp=1&amp;vaab=1&amp;bt=1&amp;bbb=1&amp;hb=1"/>
              <p:cNvSpPr/>
              <p:nvPr/>
            </p:nvSpPr>
            <p:spPr>
              <a:xfrm>
                <a:off x="539496" y="692118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（3）某同学用弹簧测力计替代钩码，在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点竖直向下拉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，然后将弹簧测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力计绕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点沿逆时针旋转一定角度至如图13-12丙所示位置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，在旋转过程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，杠杆始终在水平位置平衡，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则弹簧测力计的示数将逐渐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选填“变大”或“变小”），原因是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51_1#3dd6b22c3?vcp=1&amp;vis=1&amp;pid=a93fa19a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92118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24" r="-614" b="-2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8_BD.52_1#a93fa19af?iti=26&amp;vcp=1&amp;vis=1&amp;pid=a93fa19a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1688" y="3313906"/>
            <a:ext cx="3474720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BD.52_2#a93fa19af?iti=26&amp;vcp=1&amp;vis=1&amp;pid=a93fa19af&amp;color=0,0,0&amp;vtp=1&amp;vaab=1&amp;bbb=1"/>
          <p:cNvSpPr/>
          <p:nvPr/>
        </p:nvSpPr>
        <p:spPr>
          <a:xfrm>
            <a:off x="5465635" y="5598890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图13-12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53_1#e803daf70?iti=27&amp;htil=18&amp;vcp=1&amp;vis=1&amp;pid=a93fa19a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8856" y="1237996"/>
            <a:ext cx="4782312" cy="301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53_2#e803daf70?iti=27&amp;htil=18&amp;vcp=1&amp;vis=1&amp;pid=a93fa19af&amp;color=0,0,0&amp;vtp=1&amp;vaab=1&amp;bbb=1"/>
          <p:cNvSpPr/>
          <p:nvPr/>
        </p:nvSpPr>
        <p:spPr>
          <a:xfrm>
            <a:off x="8606600" y="4382516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图13-12</a:t>
            </a:r>
            <a:endParaRPr lang="en-US" altLang="zh-CN" sz="2800" dirty="0"/>
          </a:p>
        </p:txBody>
      </p:sp>
      <p:sp>
        <p:nvSpPr>
          <p:cNvPr id="4" name="QB_8_BD.53_3#e803daf70?htil=18&amp;sp=1&amp;vcp=1&amp;vis=1&amp;pid=a93fa19af&amp;color=0,0,0&amp;vtp=1&amp;vaab=1&amp;bt=1&amp;bbb=1&amp;hb=1"/>
          <p:cNvSpPr/>
          <p:nvPr/>
        </p:nvSpPr>
        <p:spPr>
          <a:xfrm>
            <a:off x="539496" y="1219708"/>
            <a:ext cx="619963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（1）实验开始时，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杠杆的状态如图13-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，接着小明应将杠杆左端的平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衡螺母向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选填“左”或“右”）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移动，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使杠杆在水平位置平衡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55_1#e803daf70.blank?vcp=1&amp;vis=1&amp;pid=a93fa19af&amp;color=0,0,0&amp;vpa=14&amp;vtp=1&amp;vaab=1"/>
          <p:cNvSpPr/>
          <p:nvPr/>
        </p:nvSpPr>
        <p:spPr>
          <a:xfrm>
            <a:off x="1972214" y="2484628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endParaRPr lang="en-US" altLang="zh-CN" sz="2800" dirty="0"/>
          </a:p>
        </p:txBody>
      </p:sp>
      <p:sp>
        <p:nvSpPr>
          <p:cNvPr id="6" name="QB_8_AS.1_1#e803daf70?htil=18&amp;vcp=1&amp;vis=1&amp;pid=a93fa19af&amp;color=0,0,0&amp;vtp=1&amp;vaab=1&amp;bbb=1&amp;hb=1"/>
          <p:cNvSpPr/>
          <p:nvPr/>
        </p:nvSpPr>
        <p:spPr>
          <a:xfrm>
            <a:off x="539496" y="3791140"/>
            <a:ext cx="619963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由题图甲可知，此时杠杆左端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下沉，故应向右调节杠杆的平衡螺母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使杠杆水平平衡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AS.1_1#c3f2ebc3e?iti=29&amp;htil=20&amp;vcp=1&amp;vis=1&amp;pid=a93fa19a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9641" y="822896"/>
            <a:ext cx="4873752" cy="305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AS.1_1#c3f2ebc3e?iti=29&amp;htil=20&amp;vcp=1&amp;vis=1&amp;pid=a93fa19af&amp;color=0,0,0&amp;vtp=1&amp;vaab=1&amp;bbb=1"/>
          <p:cNvSpPr/>
          <p:nvPr/>
        </p:nvSpPr>
        <p:spPr>
          <a:xfrm>
            <a:off x="8543105" y="4003992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图13-12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S.1_1#c3f2ebc3e?htil=20&amp;vcp=1&amp;vis=1&amp;pid=a93fa19af&amp;color=0,0,0&amp;vtp=1&amp;vaab=1&amp;bt=1&amp;bbb=1&amp;hb=1&amp;hs=1"/>
              <p:cNvSpPr/>
              <p:nvPr/>
            </p:nvSpPr>
            <p:spPr>
              <a:xfrm>
                <a:off x="539496" y="795464"/>
                <a:ext cx="6099048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设杠杆每格的长度为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，每个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钩码的重力为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。杠杆在水平位置平衡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，若在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处钩码下面再挂一个钩码，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要便杠杆在水平位置再次平衡，则此时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杠杆右端的力臂为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𝑙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，杠杆右端钩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码的重力为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，由杠杆的平衡条件可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AS.1_1#c3f2ebc3e?htil=20&amp;vcp=1&amp;vis=1&amp;pid=a93fa19a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95464"/>
                <a:ext cx="6099048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6" t="-12" r="-808" b="-17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S.1_1#c3f2ebc3e?htil=20&amp;vcp=1&amp;vis=1&amp;pid=a93fa19af&amp;color=0,0,0&amp;vtp=1&amp;vaab=1&amp;bt=1&amp;bbb=1&amp;hb=1&amp;hs=1"/>
              <p:cNvSpPr/>
              <p:nvPr/>
            </p:nvSpPr>
            <p:spPr>
              <a:xfrm>
                <a:off x="539496" y="4572952"/>
                <a:ext cx="11112011" cy="1239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×4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𝑙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，解得杠杆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端力臂的长度为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×4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𝑙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，故应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处所挂钩码向左移动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2格。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8_AS.1_1#c3f2ebc3e?htil=20&amp;vcp=1&amp;vis=1&amp;pid=a93fa19a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572952"/>
                <a:ext cx="11112011" cy="1239457"/>
              </a:xfrm>
              <a:prstGeom prst="rect">
                <a:avLst/>
              </a:prstGeom>
              <a:blipFill rotWithShape="1">
                <a:blip r:embed="rId5"/>
                <a:stretch>
                  <a:fillRect l="-3" t="-26" r="-1332" b="-55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56_1#c3f2ebc3e?iti=28&amp;htil=19&amp;vcp=1&amp;vis=1&amp;pid=a93fa19a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1251553"/>
            <a:ext cx="4873752" cy="305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56_2#c3f2ebc3e?iti=28&amp;htil=19&amp;vcp=1&amp;vis=1&amp;pid=a93fa19af&amp;color=0,0,0&amp;vtp=1&amp;vaab=1&amp;bbb=1"/>
          <p:cNvSpPr/>
          <p:nvPr/>
        </p:nvSpPr>
        <p:spPr>
          <a:xfrm>
            <a:off x="8560880" y="4432649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图13-12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56_3#c3f2ebc3e?htil=19&amp;vcp=1&amp;vis=1&amp;pid=a93fa19af&amp;color=0,0,0&amp;vtp=1&amp;vaab=1&amp;bt=1&amp;bbb=1&amp;hb=1&amp;hs=1"/>
              <p:cNvSpPr/>
              <p:nvPr/>
            </p:nvSpPr>
            <p:spPr>
              <a:xfrm>
                <a:off x="539496" y="1224121"/>
                <a:ext cx="6099048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（2）接下来，在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两处挂上如图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13-12乙所示的钩码后，杠杆重新在水平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位置平衡，经过多次测量，得出杠杆平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衡条件：动力×动力臂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阻力×阻力臂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处钩码下面再挂一个钩码，要使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杠杆在水平位置再次平衡，则应将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56_3#c3f2ebc3e?htil=19&amp;vcp=1&amp;vis=1&amp;pid=a93fa19a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4121"/>
                <a:ext cx="6099048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6" t="-13" r="-5087" b="-17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57_1#c3f2ebc3e.blank?vcp=1&amp;vis=1&amp;pid=a93fa19af&amp;color=0,0,0&amp;vpa=15&amp;vtp=1&amp;vaab=1"/>
          <p:cNvSpPr/>
          <p:nvPr/>
        </p:nvSpPr>
        <p:spPr>
          <a:xfrm>
            <a:off x="2328313" y="501545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左</a:t>
            </a:r>
            <a:endParaRPr lang="en-US" altLang="zh-CN" sz="2800" dirty="0"/>
          </a:p>
        </p:txBody>
      </p:sp>
      <p:sp>
        <p:nvSpPr>
          <p:cNvPr id="6" name="QB_8_AN.58_1#c3f2ebc3e.blank?vcp=1&amp;vis=1&amp;pid=a93fa19af&amp;color=0,0,0&amp;vpa=16&amp;vtp=1&amp;vaab=1"/>
          <p:cNvSpPr/>
          <p:nvPr/>
        </p:nvSpPr>
        <p:spPr>
          <a:xfrm>
            <a:off x="6868564" y="5015452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800" dirty="0"/>
          </a:p>
        </p:txBody>
      </p:sp>
      <p:sp>
        <p:nvSpPr>
          <p:cNvPr id="7" name="QB_8_BD.56_3#c3f2ebc3e?htil=19&amp;vcp=1&amp;vis=1&amp;pid=a93fa19af&amp;color=0,0,0&amp;vtp=1&amp;vaab=1&amp;bt=1&amp;bbb=1&amp;hb=1&amp;hs=1"/>
          <p:cNvSpPr/>
          <p:nvPr/>
        </p:nvSpPr>
        <p:spPr>
          <a:xfrm>
            <a:off x="539995" y="5066887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所挂钩码向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选填“左”或“右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”）移动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AS.1_1#3dd6b22c3?vcp=1&amp;vis=1&amp;pid=a93fa19af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在旋转过程中，杠杆保持水平平衡。由题图丙可知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，动力臂逐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渐减小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，而阻力与阻力臂不变，由杠杆的平衡条件可知，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动力逐渐增大，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即弹簧测力计的示数将逐渐变大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B_8_AS.1_1#3dd6b22c3?iti=31&amp;vcp=1&amp;vis=1&amp;pid=a93fa19a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3361" y="2532044"/>
            <a:ext cx="4942233" cy="307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8_AS.1_1#3dd6b22c3?iti=31&amp;vcp=1&amp;vis=1&amp;pid=a93fa19af&amp;color=0,0,0&amp;vtp=1&amp;vaab=1&amp;bbb=1"/>
          <p:cNvSpPr/>
          <p:nvPr/>
        </p:nvSpPr>
        <p:spPr>
          <a:xfrm>
            <a:off x="5461065" y="5730348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图13-12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8_BD.60_1#3dd6b22c3?iti=30&amp;htil=21&amp;vcp=1&amp;vis=1&amp;pid=a93fa19a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923512"/>
            <a:ext cx="5422392" cy="339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60_2#3dd6b22c3?iti=30&amp;htil=21&amp;vcp=1&amp;vis=1&amp;pid=a93fa19af&amp;color=0,0,0&amp;vtp=1&amp;vaab=1&amp;bbb=1"/>
          <p:cNvSpPr/>
          <p:nvPr/>
        </p:nvSpPr>
        <p:spPr>
          <a:xfrm>
            <a:off x="8286559" y="4442936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图13-12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60_3#3dd6b22c3?htil=21&amp;vcp=1&amp;vis=1&amp;pid=a93fa19af&amp;color=0,0,0&amp;vtp=1&amp;vaab=1&amp;bt=1&amp;bbb=1&amp;hb=1"/>
              <p:cNvSpPr/>
              <p:nvPr/>
            </p:nvSpPr>
            <p:spPr>
              <a:xfrm>
                <a:off x="539496" y="905224"/>
                <a:ext cx="5559552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某同学用弹簧测力计替代钩码，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点竖直向下拉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，然后将弹簧测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力计绕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点沿逆时针旋转一定角度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至如图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13-12丙所示位置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，在旋转过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程中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杠杆始终在水平位置平衡，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则弹簧测力计的示数将逐渐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选填“变大”或“变小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”），原因是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60_3#3dd6b22c3?htil=21&amp;vcp=1&amp;vis=1&amp;pid=a93fa19a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5224"/>
                <a:ext cx="5559552" cy="5087557"/>
              </a:xfrm>
              <a:prstGeom prst="rect">
                <a:avLst/>
              </a:prstGeom>
              <a:blipFill rotWithShape="1">
                <a:blip r:embed="rId4"/>
                <a:stretch>
                  <a:fillRect l="-7" t="-7" r="-7312" b="-13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61_1#3dd6b22c3.blank?vcp=1&amp;vis=1&amp;pid=a93fa19af&amp;color=0,0,0&amp;vpa=17&amp;vtp=1&amp;vaab=1&amp;bbb=1"/>
          <p:cNvSpPr/>
          <p:nvPr/>
        </p:nvSpPr>
        <p:spPr>
          <a:xfrm>
            <a:off x="4994815" y="4113244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变大</a:t>
            </a:r>
            <a:endParaRPr lang="en-US" altLang="zh-CN" sz="2800" dirty="0"/>
          </a:p>
        </p:txBody>
      </p:sp>
      <p:sp>
        <p:nvSpPr>
          <p:cNvPr id="6" name="QB_8_AN.62_1#3dd6b22c3.blank?vcp=1&amp;vis=1&amp;pid=a93fa19af&amp;color=0,0,0&amp;vpa=18&amp;vtp=1&amp;vaab=1&amp;bbb=1"/>
          <p:cNvSpPr/>
          <p:nvPr/>
        </p:nvSpPr>
        <p:spPr>
          <a:xfrm>
            <a:off x="549815" y="5387689"/>
            <a:ext cx="2747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动力臂逐渐减小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ce66d2f37?vcp=1&amp;pid=ff1ea5474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拓展考问</a:t>
            </a:r>
            <a:endParaRPr lang="en-US" altLang="zh-CN" sz="3200" dirty="0"/>
          </a:p>
        </p:txBody>
      </p:sp>
      <p:pic>
        <p:nvPicPr>
          <p:cNvPr id="3" name="QB_9_BD.64_1#d79818de2?iti=32&amp;htil=22&amp;vcp=1&amp;vis=1&amp;pid=ce66d2f3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47157" y="1412993"/>
            <a:ext cx="3675888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9_BD.64_2#d79818de2?iti=32&amp;htil=22&amp;vcp=1&amp;vis=1&amp;pid=ce66d2f37&amp;color=0,0,0&amp;vtp=1&amp;vaab=1&amp;bbb=1"/>
          <p:cNvSpPr/>
          <p:nvPr/>
        </p:nvSpPr>
        <p:spPr>
          <a:xfrm>
            <a:off x="9151688" y="3209154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图13-13</a:t>
            </a:r>
            <a:endParaRPr lang="en-US" altLang="zh-CN" sz="2800" dirty="0"/>
          </a:p>
        </p:txBody>
      </p:sp>
      <p:sp>
        <p:nvSpPr>
          <p:cNvPr id="5" name="QO_8_BD.64_3#d79818de2?htil=22&amp;vcp=1&amp;vis=1&amp;pid=ce66d2f37&amp;color=0,0,0&amp;vtp=1&amp;vaab=1&amp;bbb=1&amp;hs=1"/>
          <p:cNvSpPr/>
          <p:nvPr/>
        </p:nvSpPr>
        <p:spPr>
          <a:xfrm>
            <a:off x="539496" y="1275833"/>
            <a:ext cx="730605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在上例实验中：</a:t>
            </a:r>
            <a:endParaRPr lang="en-US" altLang="zh-CN" sz="2800" dirty="0"/>
          </a:p>
        </p:txBody>
      </p:sp>
      <p:sp>
        <p:nvSpPr>
          <p:cNvPr id="6" name="QB_9_BD.65_1#a2cb77690?htil=22&amp;sp=1&amp;vcp=1&amp;vis=1&amp;pid=d79818de2&amp;color=0,0,0&amp;vtp=1&amp;vaab=1&amp;bbb=1&amp;hb=1&amp;hs=1"/>
          <p:cNvSpPr/>
          <p:nvPr/>
        </p:nvSpPr>
        <p:spPr>
          <a:xfrm>
            <a:off x="539496" y="1908029"/>
            <a:ext cx="730605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，调节平衡螺母使杠杆在水平位置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，目的是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（填字母代号）。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A.便于测量力臂</a:t>
            </a:r>
            <a:endParaRPr lang="en-US" altLang="zh-CN" sz="2800" dirty="0"/>
          </a:p>
        </p:txBody>
      </p:sp>
      <p:sp>
        <p:nvSpPr>
          <p:cNvPr id="7" name="QB_9_BD.65_1#a2cb77690?htil=22&amp;sp=1&amp;vcp=1&amp;vis=1&amp;pid=d79818de2&amp;color=0,0,0&amp;vtp=1&amp;vaab=1&amp;bbb=1&amp;hb=1&amp;hs=1"/>
          <p:cNvSpPr/>
          <p:nvPr/>
        </p:nvSpPr>
        <p:spPr>
          <a:xfrm>
            <a:off x="539995" y="3765341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.便于悬挂钩码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.消除杠杆自重的影响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66_1#46a4dcef6?sp=1&amp;vcp=1&amp;vis=1&amp;pid=d79818de2&amp;color=0,0,0&amp;vtp=1&amp;vaab=1&amp;bt=1&amp;bbb=1&amp;hb=1"/>
          <p:cNvSpPr/>
          <p:nvPr/>
        </p:nvSpPr>
        <p:spPr>
          <a:xfrm>
            <a:off x="539496" y="92379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（2）用如图13-13所示的方式悬挂钩码，杠杆也能在水平位置平衡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老师却往往提醒大家不要采用这种方式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。这主要是因为该方式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B_9_BD.67_1#d79818de2?iti=33&amp;vcp=1&amp;vis=1&amp;pid=d79818de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2816" y="2260727"/>
            <a:ext cx="3712464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9_BD.67_2#d79818de2?iti=33&amp;vcp=1&amp;vis=1&amp;pid=d79818de2&amp;color=0,0,0&amp;vtp=1&amp;vaab=1&amp;bbb=1"/>
          <p:cNvSpPr/>
          <p:nvPr/>
        </p:nvSpPr>
        <p:spPr>
          <a:xfrm>
            <a:off x="5465635" y="4070223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图13-13</a:t>
            </a:r>
            <a:endParaRPr lang="en-US" altLang="zh-CN" sz="2800" dirty="0"/>
          </a:p>
        </p:txBody>
      </p:sp>
      <p:sp>
        <p:nvSpPr>
          <p:cNvPr id="5" name="QB_9_BD.68_1#539e5355f?vcp=1&amp;vis=1&amp;pid=d79818de2&amp;color=0,0,0&amp;vtp=1&amp;vaab=1&amp;bbb=1&amp;hb=1"/>
          <p:cNvSpPr/>
          <p:nvPr/>
        </p:nvSpPr>
        <p:spPr>
          <a:xfrm>
            <a:off x="539496" y="47214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（3）在图13-13中左侧钩码下端再添加一个钩码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，若要再用一个钩码使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杠杆重新平衡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，则该钩码应挂在图中的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位置。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edc0fd9e?vcp=1&amp;pid=0bd7f724a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易错集锦</a:t>
            </a:r>
            <a:endParaRPr lang="en-US" altLang="zh-CN" sz="3200" dirty="0"/>
          </a:p>
        </p:txBody>
      </p:sp>
      <p:sp>
        <p:nvSpPr>
          <p:cNvPr id="3" name="QC_7_BD.1_1#e656c2df6?vcp=1&amp;vis=1&amp;pid=0edc0fd9e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关于杠杆，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2_1#e656c2df6.bracket?vcp=1&amp;vis=1&amp;pid=0edc0fd9e&amp;color=0,0,0&amp;vpa=1&amp;vtp=1&amp;vaab=1"/>
          <p:cNvSpPr/>
          <p:nvPr/>
        </p:nvSpPr>
        <p:spPr>
          <a:xfrm>
            <a:off x="5706015" y="126249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1_2#e656c2df6.choices?vcp=1&amp;vis=1&amp;pid=0edc0fd9e&amp;color=0,0,0&amp;vtp=1&amp;vaab=1&amp;bbb=1"/>
          <p:cNvSpPr/>
          <p:nvPr/>
        </p:nvSpPr>
        <p:spPr>
          <a:xfrm>
            <a:off x="539496" y="1908029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A.力臂是支点到力的作用点的距离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.力臂可能在杠杆上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.动力和阻力的方向总是相反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.动力和阻力的作用点必须分居支点两侧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9_BD.69_3#a2cb77690?htil=23&amp;sp=1&amp;vcp=1&amp;vis=1&amp;pid=d79818de2&amp;color=0,0,0&amp;vtp=1&amp;vaab=1&amp;bt=1&amp;bbb=1&amp;hb=1&amp;hs=1"/>
          <p:cNvSpPr/>
          <p:nvPr/>
        </p:nvSpPr>
        <p:spPr>
          <a:xfrm>
            <a:off x="539496" y="554400"/>
            <a:ext cx="1109167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（1）实验前，调节平衡螺母使杠杆在水平位置平衡，目的是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（填字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母代号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A.便于测量力臂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B.便于悬挂钩码</a:t>
            </a:r>
            <a:endParaRPr lang="en-US" altLang="zh-CN" sz="2800" dirty="0"/>
          </a:p>
        </p:txBody>
      </p:sp>
      <p:sp>
        <p:nvSpPr>
          <p:cNvPr id="5" name="QB_9_AN.1_1#a2cb77690.blank?vcp=1&amp;vis=1&amp;pid=d79818de2&amp;color=0,0,0&amp;vpa=19&amp;vtp=1&amp;vaab=1"/>
          <p:cNvSpPr/>
          <p:nvPr/>
        </p:nvSpPr>
        <p:spPr>
          <a:xfrm>
            <a:off x="10027535" y="49985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6" name="QB_9_BD.71_1#46a4dcef6?iti=35&amp;htil=24&amp;vcp=1&amp;vis=1&amp;pid=d79818de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9591" y="3105702"/>
            <a:ext cx="3675888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9_BD.71_2#46a4dcef6?iti=35&amp;htil=24&amp;vcp=1&amp;vis=1&amp;pid=d79818de2&amp;color=0,0,0&amp;vtp=1&amp;vaab=1&amp;bbb=1"/>
          <p:cNvSpPr/>
          <p:nvPr/>
        </p:nvSpPr>
        <p:spPr>
          <a:xfrm>
            <a:off x="9394122" y="4915198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图13-13</a:t>
            </a:r>
            <a:endParaRPr lang="en-US" altLang="zh-CN" sz="2800" dirty="0"/>
          </a:p>
        </p:txBody>
      </p:sp>
      <p:sp>
        <p:nvSpPr>
          <p:cNvPr id="8" name="QB_9_BD.71_3#46a4dcef6?htil=24&amp;sp=1&amp;vcp=1&amp;vis=1&amp;pid=d79818de2&amp;color=0,0,0&amp;vtp=1&amp;vaab=1&amp;bbb=1&amp;hb=1"/>
          <p:cNvSpPr/>
          <p:nvPr/>
        </p:nvSpPr>
        <p:spPr>
          <a:xfrm>
            <a:off x="539496" y="3672885"/>
            <a:ext cx="730605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（2）用如图13-13所示的方式悬挂钩码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，杠杆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也能在水平位置平衡，但老师却往往提醒大家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不要采用这种方式。这主要是因为该方式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9_AN.72_1#46a4dcef6.blank?vcp=1&amp;vis=1&amp;pid=d79818de2&amp;color=0,0,0&amp;vpa=20&amp;vtp=1&amp;vaab=1&amp;bbb=1&amp;hb=1"/>
          <p:cNvSpPr/>
          <p:nvPr/>
        </p:nvSpPr>
        <p:spPr>
          <a:xfrm>
            <a:off x="539496" y="4937805"/>
            <a:ext cx="7306056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力和力臂过多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，难以寻找规律</a:t>
            </a:r>
            <a:endParaRPr lang="en-US" altLang="zh-CN" sz="2800" dirty="0"/>
          </a:p>
        </p:txBody>
      </p:sp>
      <p:sp>
        <p:nvSpPr>
          <p:cNvPr id="10" name="QB_9_BD.69_3#a2cb77690?htil=23&amp;sp=1&amp;vcp=1&amp;vis=1&amp;pid=d79818de2&amp;color=0,0,0&amp;vtp=1&amp;vaab=1&amp;bt=1&amp;bbb=1&amp;hb=1&amp;hs=1"/>
          <p:cNvSpPr/>
          <p:nvPr/>
        </p:nvSpPr>
        <p:spPr>
          <a:xfrm>
            <a:off x="539995" y="3041632"/>
            <a:ext cx="11112011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.消除杠杆自重的影响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73_1#539e5355f?vcp=1&amp;vis=1&amp;pid=d79818de2&amp;color=0,0,0&amp;vtp=1&amp;vaab=1&amp;bt=1&amp;bbb=1&amp;hb=1"/>
          <p:cNvSpPr/>
          <p:nvPr/>
        </p:nvSpPr>
        <p:spPr>
          <a:xfrm>
            <a:off x="539496" y="923798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（3）在图13-13中左侧钩码下端再添加一个钩码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，若要再用一个钩码使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杠杆重新平衡，则该钩码应挂在图中的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9_AN.75_1#539e5355f.blank?vcp=1&amp;vis=1&amp;pid=d79818de2&amp;color=0,0,0&amp;vpa=21&amp;vtp=1&amp;vaab=1"/>
          <p:cNvSpPr/>
          <p:nvPr/>
        </p:nvSpPr>
        <p:spPr>
          <a:xfrm>
            <a:off x="6595014" y="1520063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endParaRPr lang="en-US" altLang="zh-CN" sz="2800" dirty="0"/>
          </a:p>
        </p:txBody>
      </p:sp>
      <p:pic>
        <p:nvPicPr>
          <p:cNvPr id="4" name="QB_9_BD.73_2#539e5355f?iti=36&amp;vcp=1&amp;vis=1&amp;pid=d79818de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2816" y="2260727"/>
            <a:ext cx="3712464" cy="168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9_BD.73_3#539e5355f?iti=36&amp;vcp=1&amp;vis=1&amp;pid=d79818de2&amp;color=0,0,0&amp;vtp=1&amp;vaab=1&amp;bbb=1"/>
          <p:cNvSpPr/>
          <p:nvPr/>
        </p:nvSpPr>
        <p:spPr>
          <a:xfrm>
            <a:off x="5465635" y="4070223"/>
            <a:ext cx="1266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图13-13</a:t>
            </a:r>
            <a:endParaRPr lang="en-US" altLang="zh-CN" sz="2800" dirty="0"/>
          </a:p>
        </p:txBody>
      </p:sp>
      <p:sp>
        <p:nvSpPr>
          <p:cNvPr id="6" name="QB_9_AS.1_1#539e5355f?vcp=1&amp;vis=1&amp;pid=d79818de2&amp;color=0,0,0&amp;vtp=1&amp;vaab=1&amp;bbb=1&amp;hb=1"/>
          <p:cNvSpPr/>
          <p:nvPr/>
        </p:nvSpPr>
        <p:spPr>
          <a:xfrm>
            <a:off x="539496" y="472141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解析】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题图中杠杆原本处于水平平衡状态，则杠杆上可视为没有钩码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由杠杆平衡条件可知，两侧添加钩码的位置到支点的距离应相同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8#6f8e8883c?vcp=1&amp;pid=ce66d2f37&amp;color=0,0,0&amp;vtp=1&amp;vaab=1&amp;bt=1&amp;bbb=1"/>
              <p:cNvSpPr/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请完成第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195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197</m:t>
                    </m:r>
                  </m:oMath>
                </a14:m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页【备考练习】习题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8#6f8e8883c?vcp=1&amp;pid=ce66d2f37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45504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t="-1099" b="-34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4e837b8d6.fixed?vcp=1&amp;pid=23212fcd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杠杆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滑轮</a:t>
            </a:r>
            <a:endParaRPr lang="en-US" altLang="zh-CN" sz="4000" dirty="0"/>
          </a:p>
        </p:txBody>
      </p:sp>
      <p:sp>
        <p:nvSpPr>
          <p:cNvPr id="3" name="C_5_BD#4e837b8d6.fixed?vcp=1&amp;pid=23212fcd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第13讲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杠杆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滑轮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c4f9abdc?vcp=1&amp;pid=4e837b8d6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达标练</a:t>
            </a:r>
            <a:endParaRPr lang="en-US" altLang="zh-CN" sz="3200" dirty="0"/>
          </a:p>
        </p:txBody>
      </p:sp>
      <p:sp>
        <p:nvSpPr>
          <p:cNvPr id="3" name="QC_7_BD.76_1#cacbd44d9?vcp=1&amp;vis=1&amp;pid=ec4f9abdc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（2024·天津·中考）高高的旗杆矗立在操场上。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旗手缓缓向下拉绳子，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旗子就会徐徐上升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。这是因为旗杆顶部有一个滑轮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，关于该滑轮的说法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7_AN.77_1#cacbd44d9.bracket?vcp=1&amp;vis=1&amp;pid=ec4f9abdc&amp;color=0,0,0&amp;vpa=22&amp;vtp=1&amp;vaab=1"/>
          <p:cNvSpPr/>
          <p:nvPr/>
        </p:nvSpPr>
        <p:spPr>
          <a:xfrm>
            <a:off x="2238914" y="254930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76_2#cacbd44d9.choices?vcp=1&amp;vis=1&amp;pid=ec4f9abdc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.它是动滑轮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.利用它可以省力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C.利用它可以省距离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.利用它可以改变力的方向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8_1#08b4db87d?vcp=1&amp;vis=1&amp;pid=ec4f9abdc&amp;color=0,0,0&amp;vtp=1&amp;vaab=1&amp;bt=1&amp;bbb=1"/>
          <p:cNvSpPr/>
          <p:nvPr/>
        </p:nvSpPr>
        <p:spPr>
          <a:xfrm>
            <a:off x="539496" y="166646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（2024·广西南宁·模拟）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如图所示的工具中属于费力杠杆的是(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79_1#08b4db87d.bracket?vcp=1&amp;vis=1&amp;pid=ec4f9abdc&amp;color=0,0,0&amp;vpa=23&amp;vtp=1&amp;vaab=1"/>
          <p:cNvSpPr/>
          <p:nvPr/>
        </p:nvSpPr>
        <p:spPr>
          <a:xfrm>
            <a:off x="10566939" y="165312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7_BD.78_2#08b4db87d.choice_image?htil=1&amp;vcp=1&amp;vis=1&amp;pid=ec4f9abd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2352643"/>
            <a:ext cx="2450592" cy="21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78_3#08b4db87d?htil=1&amp;vcp=1&amp;vis=1&amp;pid=ec4f9abdc&amp;color=0,0,0&amp;vtp=1&amp;vaab=1&amp;bbb=1"/>
          <p:cNvSpPr/>
          <p:nvPr/>
        </p:nvSpPr>
        <p:spPr>
          <a:xfrm>
            <a:off x="539496" y="4611211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A.开瓶盖的起子</a:t>
            </a:r>
            <a:endParaRPr lang="en-US" altLang="zh-CN" sz="2800" dirty="0"/>
          </a:p>
        </p:txBody>
      </p:sp>
      <p:pic>
        <p:nvPicPr>
          <p:cNvPr id="6" name="QC_7_BD.78_4#08b4db87d.choice_image?htil=1&amp;vcp=1&amp;vis=1&amp;pid=ec4f9abd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2352643"/>
            <a:ext cx="2212848" cy="21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7_BD.78_5#08b4db87d?htil=1&amp;vcp=1&amp;vis=1&amp;pid=ec4f9abdc&amp;color=0,0,0&amp;vtp=1&amp;vaab=1&amp;bbb=1"/>
          <p:cNvSpPr/>
          <p:nvPr/>
        </p:nvSpPr>
        <p:spPr>
          <a:xfrm>
            <a:off x="3319272" y="4611211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B.夹核桃的夹子</a:t>
            </a:r>
            <a:endParaRPr lang="en-US" altLang="zh-CN" sz="2800" dirty="0"/>
          </a:p>
        </p:txBody>
      </p:sp>
      <p:pic>
        <p:nvPicPr>
          <p:cNvPr id="8" name="QC_7_BD.78_6#08b4db87d.choice_image?htil=1&amp;vcp=1&amp;vis=1&amp;pid=ec4f9abdc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2352643"/>
            <a:ext cx="2240280" cy="21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7_BD.78_7#08b4db87d?htil=1&amp;vcp=1&amp;vis=1&amp;pid=ec4f9abdc&amp;color=0,0,0&amp;vtp=1&amp;vaab=1&amp;bbb=1"/>
          <p:cNvSpPr/>
          <p:nvPr/>
        </p:nvSpPr>
        <p:spPr>
          <a:xfrm>
            <a:off x="6556791" y="4611210"/>
            <a:ext cx="1324794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C.天平</a:t>
            </a:r>
            <a:endParaRPr lang="en-US" altLang="zh-CN" sz="2800" dirty="0"/>
          </a:p>
        </p:txBody>
      </p:sp>
      <p:pic>
        <p:nvPicPr>
          <p:cNvPr id="10" name="QC_7_BD.78_8#08b4db87d.choice_image?htil=1&amp;vcp=1&amp;vis=1&amp;pid=ec4f9abdc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9680" y="2352643"/>
            <a:ext cx="2377440" cy="21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1" name="QC_7_BD.78_9#08b4db87d?htil=1&amp;vcp=1&amp;vis=1&amp;pid=ec4f9abdc&amp;color=0,0,0&amp;vtp=1&amp;vaab=1&amp;bbb=1"/>
          <p:cNvSpPr/>
          <p:nvPr/>
        </p:nvSpPr>
        <p:spPr>
          <a:xfrm>
            <a:off x="8869680" y="4611211"/>
            <a:ext cx="277977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D.夹食物的筷子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80_1#f57de3991?iti=37&amp;htil=25&amp;vcp=1&amp;vis=1&amp;pid=ec4f9abd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11164" y="572688"/>
            <a:ext cx="3547872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80_2#f57de3991?iti=37&amp;htil=25&amp;vcp=1&amp;vis=1&amp;pid=ec4f9abdc&amp;color=0,0,0&amp;vtp=1&amp;vaab=1&amp;bbb=1"/>
          <p:cNvSpPr/>
          <p:nvPr/>
        </p:nvSpPr>
        <p:spPr>
          <a:xfrm>
            <a:off x="9122318" y="308627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图B13-1</a:t>
            </a:r>
            <a:endParaRPr lang="en-US" altLang="zh-CN" sz="2800" dirty="0"/>
          </a:p>
        </p:txBody>
      </p:sp>
      <p:sp>
        <p:nvSpPr>
          <p:cNvPr id="4" name="QC_7_BD.80_3#f57de3991?htil=25&amp;sp=1&amp;vcp=1&amp;vis=1&amp;pid=ec4f9abdc&amp;color=0,0,0&amp;vtp=1&amp;vaab=1&amp;bt=1&amp;bbb=1&amp;hb=1&amp;hs=1"/>
          <p:cNvSpPr/>
          <p:nvPr/>
        </p:nvSpPr>
        <p:spPr>
          <a:xfrm>
            <a:off x="539496" y="554400"/>
            <a:ext cx="7434072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（2024·山东烟台·中考）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跨学科实践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骨骼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肌肉和关节等构成了人体的运动系统，人体中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最基本的运动大多是由肌肉牵引骨骼绕关节转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动产生的。下列关于图B13-1所示的人体中的杠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杆说法正确的是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7_AN.81_1#f57de3991.bracket?vcp=1&amp;vis=1&amp;pid=ec4f9abdc&amp;color=0,0,0&amp;vpa=24&amp;vtp=1&amp;vaab=1"/>
          <p:cNvSpPr/>
          <p:nvPr/>
        </p:nvSpPr>
        <p:spPr>
          <a:xfrm>
            <a:off x="3305715" y="313186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7_BD.80_4#f57de3991.choices?vcp=1&amp;vis=1&amp;pid=ec4f9abdc&amp;color=0,0,0&amp;vtp=1&amp;vaab=1&amp;bbb=1&amp;hs=1"/>
          <p:cNvSpPr/>
          <p:nvPr/>
        </p:nvSpPr>
        <p:spPr>
          <a:xfrm>
            <a:off x="539496" y="3735432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A.图甲：手托重物时，可视为省力杠杆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.图甲：手托重物时，肱二头肌对前臂的牵引力是阻力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.图乙：向上踮脚的过程中，腓肠肌对足部骨骼的牵引力是动力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.图乙：踮脚时，可视为费力杠杆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82_1#a0fb7adf2?iti=38&amp;htil=26&amp;vcp=1&amp;vis=1&amp;pid=ec4f9abd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13264" y="1522952"/>
            <a:ext cx="941832" cy="3136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82_2#a0fb7adf2?iti=38&amp;htil=26&amp;vcp=1&amp;vis=1&amp;pid=ec4f9abdc&amp;color=0,0,0&amp;vtp=1&amp;vaab=1&amp;bbb=1"/>
          <p:cNvSpPr/>
          <p:nvPr/>
        </p:nvSpPr>
        <p:spPr>
          <a:xfrm>
            <a:off x="9921399" y="478634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图B13-2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82_3#a0fb7adf2?htil=26&amp;sp=1&amp;vcp=1&amp;vis=1&amp;pid=ec4f9abdc&amp;color=0,0,0&amp;vtp=1&amp;vaab=1&amp;bt=1&amp;bbb=1&amp;hb=1"/>
              <p:cNvSpPr/>
              <p:nvPr/>
            </p:nvSpPr>
            <p:spPr>
              <a:xfrm>
                <a:off x="539496" y="1504664"/>
                <a:ext cx="887882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（2024·山东菏泽·中考改编）用如图B13-2所示的滑轮组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的建筑材料从地面拉到四楼，建筑材料上升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，绳端拉力为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不计绳重和滑轮与绳之间的摩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擦），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则绳子自由端移动的距离为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动滑轮重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82_3#a0fb7adf2?htil=26&amp;sp=1&amp;vcp=1&amp;vis=1&amp;pid=ec4f9abd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04664"/>
                <a:ext cx="887882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4" t="-11" r="-7102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83_1#a0fb7adf2.blank?vcp=1&amp;vis=1&amp;pid=ec4f9abdc&amp;color=0,0,0&amp;vpa=25&amp;vtp=1&amp;vaab=1&amp;bbb=1"/>
          <p:cNvSpPr/>
          <p:nvPr/>
        </p:nvSpPr>
        <p:spPr>
          <a:xfrm>
            <a:off x="5883815" y="341728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</a:t>
            </a:r>
            <a:endParaRPr lang="en-US" altLang="zh-CN" sz="2800" dirty="0"/>
          </a:p>
        </p:txBody>
      </p:sp>
      <p:sp>
        <p:nvSpPr>
          <p:cNvPr id="6" name="QB_7_AN.84_1#a0fb7adf2.blank?vcp=1&amp;vis=1&amp;pid=ec4f9abdc&amp;color=0,0,0&amp;vpa=26&amp;vtp=1&amp;vaab=1&amp;bbb=1"/>
          <p:cNvSpPr/>
          <p:nvPr/>
        </p:nvSpPr>
        <p:spPr>
          <a:xfrm>
            <a:off x="8668289" y="341728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85_1#984dc3219?iti=39&amp;htil=27&amp;vcp=1&amp;vis=1&amp;pid=ec4f9abd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0574" y="1243552"/>
            <a:ext cx="3493008" cy="248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85_2#984dc3219?iti=39&amp;htil=27&amp;vcp=1&amp;vis=1&amp;pid=ec4f9abdc&amp;color=0,0,0&amp;vtp=1&amp;vaab=1&amp;bbb=1"/>
          <p:cNvSpPr/>
          <p:nvPr/>
        </p:nvSpPr>
        <p:spPr>
          <a:xfrm>
            <a:off x="9194297" y="385772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图B13-3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85_3#984dc3219?htil=27&amp;sp=1&amp;vcp=1&amp;vis=1&amp;pid=ec4f9abdc&amp;color=0,0,0&amp;vtp=1&amp;vaab=1&amp;bt=1&amp;bbb=1&amp;hb=1"/>
              <p:cNvSpPr/>
              <p:nvPr/>
            </p:nvSpPr>
            <p:spPr>
              <a:xfrm>
                <a:off x="539496" y="1225264"/>
                <a:ext cx="7479792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（2024·黑龙江哈尔滨·中考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）杆秤在我国有几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千年的历史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，如今中药房仍在使用。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如图B13-3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，已测得刺五加（一种药材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）的质量是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，其中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𝑂𝐵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，若不计杆秤自重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，则秤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砣的质量约为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。接下来要测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的人参片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需要将秤砣向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选填“左”或“右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”）侧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移动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85_3#984dc3219?htil=27&amp;sp=1&amp;vcp=1&amp;vis=1&amp;pid=ec4f9abd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5264"/>
                <a:ext cx="7479792" cy="4439857"/>
              </a:xfrm>
              <a:prstGeom prst="rect">
                <a:avLst/>
              </a:prstGeom>
              <a:blipFill rotWithShape="1">
                <a:blip r:embed="rId4"/>
                <a:stretch>
                  <a:fillRect l="-5" t="-8" r="-570" b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86_1#984dc3219.blank?vcp=1&amp;vis=1&amp;pid=ec4f9abdc&amp;color=0,0,0&amp;vpa=27&amp;vtp=1&amp;vaab=1&amp;bbb=1"/>
          <p:cNvSpPr/>
          <p:nvPr/>
        </p:nvSpPr>
        <p:spPr>
          <a:xfrm>
            <a:off x="2683414" y="3785584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</a:t>
            </a:r>
            <a:endParaRPr lang="en-US" altLang="zh-CN" sz="2800" dirty="0"/>
          </a:p>
        </p:txBody>
      </p:sp>
      <p:sp>
        <p:nvSpPr>
          <p:cNvPr id="6" name="QB_7_AN.87_1#984dc3219.blank?vcp=1&amp;vis=1&amp;pid=ec4f9abdc&amp;color=0,0,0&amp;vpa=28&amp;vtp=1&amp;vaab=1"/>
          <p:cNvSpPr/>
          <p:nvPr/>
        </p:nvSpPr>
        <p:spPr>
          <a:xfrm>
            <a:off x="3637502" y="443328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88_1#87098cb50?sp=1&amp;vcp=1&amp;vis=1&amp;pid=ec4f9abdc&amp;color=0,0,0&amp;vtp=1&amp;vaab=1&amp;bt=1&amp;bbb=1&amp;hb=1"/>
              <p:cNvSpPr/>
              <p:nvPr/>
            </p:nvSpPr>
            <p:spPr>
              <a:xfrm>
                <a:off x="539496" y="452061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（2024·四川眉山·中考）同学们在体育课上做下压运动训练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，静止不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动时人体可以看成杠杆模型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为支点，肌肉的拉力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为动力，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13-4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所示。请你在图中画出：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88_1#87098cb50?sp=1&amp;vcp=1&amp;vis=1&amp;pid=ec4f9abd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52061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31" r="3" b="-3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BD.88_2#87098cb50?sp=1&amp;vcp=1&amp;vis=1&amp;pid=ec4f9abdc&amp;color=0,0,0&amp;vtp=1&amp;vaab=1&amp;bbb=1"/>
              <p:cNvSpPr/>
              <p:nvPr/>
            </p:nvSpPr>
            <p:spPr>
              <a:xfrm>
                <a:off x="539496" y="2367983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（1）动力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的力臂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7_BD.88_2#87098cb50?sp=1&amp;vcp=1&amp;vis=1&amp;pid=ec4f9abd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67983"/>
                <a:ext cx="111099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12" r="3" b="-123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88_3#87098cb50?sp=1&amp;vcp=1&amp;vis=1&amp;pid=ec4f9abdc&amp;color=0,0,0&amp;vtp=1&amp;vaab=1&amp;bbb=1"/>
              <p:cNvSpPr/>
              <p:nvPr/>
            </p:nvSpPr>
            <p:spPr>
              <a:xfrm>
                <a:off x="434721" y="2978272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点，脚对地面压力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的示意图。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88_3#87098cb50?sp=1&amp;vcp=1&amp;vis=1&amp;pid=ec4f9abd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721" y="2978272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22" r="3" b="-123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7_BD.88_4#87098cb50?iti=40&amp;htil=28&amp;vcp=1&amp;vis=1&amp;pid=ec4f9abdc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5025" y="4099107"/>
            <a:ext cx="1457324" cy="1578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88_5#87098cb50?iti=40&amp;htil=28&amp;vcp=1&amp;vis=1&amp;pid=ec4f9abdc&amp;color=0,0,0&amp;vtp=1&amp;vaab=1&amp;bbb=1"/>
          <p:cNvSpPr/>
          <p:nvPr/>
        </p:nvSpPr>
        <p:spPr>
          <a:xfrm>
            <a:off x="2601627" y="5851884"/>
            <a:ext cx="1325562" cy="5803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图B13-4</a:t>
            </a:r>
            <a:endParaRPr lang="en-US" altLang="zh-CN" sz="2800" dirty="0"/>
          </a:p>
        </p:txBody>
      </p:sp>
      <p:sp>
        <p:nvSpPr>
          <p:cNvPr id="7" name="QO_7_AN.1_1#87098cb50?htil=28&amp;vcp=1&amp;vis=1&amp;pid=ec4f9abdc&amp;color=0,0,0&amp;vtp=1&amp;vaab=1&amp;bt=1&amp;bbb=1"/>
          <p:cNvSpPr/>
          <p:nvPr/>
        </p:nvSpPr>
        <p:spPr>
          <a:xfrm>
            <a:off x="7167176" y="3334484"/>
            <a:ext cx="437750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如答图B13-1所示</a:t>
            </a:r>
            <a:endParaRPr lang="en-US" altLang="zh-CN" sz="2800" dirty="0"/>
          </a:p>
        </p:txBody>
      </p:sp>
      <p:pic>
        <p:nvPicPr>
          <p:cNvPr id="8" name="QO_7_AN.1_1#87098cb50?iti=41&amp;htil=28&amp;vcp=1&amp;vis=1&amp;pid=ec4f9abdc&amp;color=0,0,0&amp;tib=255,255,255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477011" y="3967524"/>
            <a:ext cx="1325562" cy="1812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O_7_AN.1_1#87098cb50?iti=41&amp;htil=28&amp;vcp=1&amp;vis=1&amp;pid=ec4f9abdc&amp;color=0,0,0&amp;vtp=1&amp;vaab=1&amp;bbb=1"/>
          <p:cNvSpPr/>
          <p:nvPr/>
        </p:nvSpPr>
        <p:spPr>
          <a:xfrm>
            <a:off x="7240995" y="5780028"/>
            <a:ext cx="1681162" cy="5803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答图B13-1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_1#57a121b34?vcp=1&amp;vis=1&amp;pid=0edc0fd9e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关于滑轮和滑轮组，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7_AN.4_1#57a121b34.bracket?vcp=1&amp;vis=1&amp;pid=0edc0fd9e&amp;color=0,0,0&amp;vpa=2&amp;vtp=1&amp;vaab=1"/>
          <p:cNvSpPr/>
          <p:nvPr/>
        </p:nvSpPr>
        <p:spPr>
          <a:xfrm>
            <a:off x="7128414" y="183019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7_BD.3_2#57a121b34.choices?vcp=1&amp;vis=1&amp;pid=0edc0fd9e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A.滑轮组中使用的动滑轮个数越多越省力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.滑轮组中绕过动滑轮的绳股数越多越省力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.使用一个动滑轮和一个定滑轮组成的滑轮组最多省一半力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.使用动滑轮一定能省一半力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90_1#a992527bf?sp=1&amp;vcp=1&amp;vis=1&amp;pid=ec4f9abdc&amp;color=0,0,0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图B13-5甲中是用来压制饺子皮的工具，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压皮时压杆可视为一个杠杆；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B13-5乙是其简化示意图，图中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为支点，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为压动杠杆时作用在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的阻力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。请在图乙中画出：阻力臂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、作用在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点的最小动力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90_1#a992527bf?sp=1&amp;vcp=1&amp;vis=1&amp;pid=ec4f9abd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911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90_2#a992527bf?iti=42&amp;htil=29&amp;vcp=1&amp;vis=1&amp;pid=ec4f9abd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6736" y="3085701"/>
            <a:ext cx="3904488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90_3#a992527bf?iti=42&amp;htil=29&amp;vcp=1&amp;vis=1&amp;pid=ec4f9abdc&amp;color=0,0,0&amp;vtp=1&amp;vaab=1&amp;bbb=1"/>
          <p:cNvSpPr/>
          <p:nvPr/>
        </p:nvSpPr>
        <p:spPr>
          <a:xfrm>
            <a:off x="2606199" y="5608429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图B13-5</a:t>
            </a:r>
            <a:endParaRPr lang="en-US" altLang="zh-CN" sz="2800" dirty="0"/>
          </a:p>
        </p:txBody>
      </p:sp>
      <p:sp>
        <p:nvSpPr>
          <p:cNvPr id="5" name="QO_7_AN.1_1#a992527bf?htil=29&amp;vcp=1&amp;vis=1&amp;pid=ec4f9abdc&amp;color=0,0,0&amp;vtp=1&amp;vaab=1&amp;bbb=1"/>
          <p:cNvSpPr/>
          <p:nvPr/>
        </p:nvSpPr>
        <p:spPr>
          <a:xfrm>
            <a:off x="6080760" y="2405044"/>
            <a:ext cx="55504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如答图B13-2所示</a:t>
            </a:r>
            <a:endParaRPr lang="en-US" altLang="zh-CN" sz="2800" dirty="0"/>
          </a:p>
        </p:txBody>
      </p:sp>
      <p:pic>
        <p:nvPicPr>
          <p:cNvPr id="6" name="QO_7_AN.1_1#a992527bf?iti=43&amp;htil=29&amp;vcp=1&amp;vis=1&amp;pid=ec4f9abdc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99048" y="3085701"/>
            <a:ext cx="3090672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AN.1_1#a992527bf?iti=43&amp;htil=29&amp;vcp=1&amp;vis=1&amp;pid=ec4f9abdc&amp;color=0,0,0&amp;vtp=1&amp;vaab=1&amp;bbb=1"/>
          <p:cNvSpPr/>
          <p:nvPr/>
        </p:nvSpPr>
        <p:spPr>
          <a:xfrm>
            <a:off x="6803803" y="5608429"/>
            <a:ext cx="1681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答图B13-2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92_1#4807fa8a8?iti=44&amp;htil=30&amp;vcp=1&amp;vis=1&amp;pid=ec4f9abd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96504" y="1413224"/>
            <a:ext cx="4334256" cy="3355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92_2#4807fa8a8?iti=44&amp;htil=30&amp;vcp=1&amp;vis=1&amp;pid=ec4f9abdc&amp;color=0,0,0&amp;vtp=1&amp;vaab=1&amp;bbb=1"/>
          <p:cNvSpPr/>
          <p:nvPr/>
        </p:nvSpPr>
        <p:spPr>
          <a:xfrm>
            <a:off x="8800851" y="489035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图B13-6</a:t>
            </a:r>
            <a:endParaRPr lang="en-US" altLang="zh-CN" sz="2800" dirty="0"/>
          </a:p>
        </p:txBody>
      </p:sp>
      <p:sp>
        <p:nvSpPr>
          <p:cNvPr id="4" name="QO_7_BD.92_3#4807fa8a8?htil=30&amp;sp=1&amp;vcp=1&amp;vis=1&amp;pid=ec4f9abdc&amp;color=0,0,0&amp;vtp=1&amp;vaab=1&amp;bt=1&amp;bbb=1&amp;hb=1"/>
          <p:cNvSpPr/>
          <p:nvPr/>
        </p:nvSpPr>
        <p:spPr>
          <a:xfrm>
            <a:off x="539496" y="1394936"/>
            <a:ext cx="664768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（2024·广西贺州·模拟）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利用如图B13-6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所示的装置来探究杠杆的平衡条件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BD.93_1#0489886b7?htil=30&amp;vcp=1&amp;vis=1&amp;pid=4807fa8a8&amp;color=0,0,0&amp;vtp=1&amp;vaab=1&amp;bbb=1&amp;hb=1"/>
          <p:cNvSpPr/>
          <p:nvPr/>
        </p:nvSpPr>
        <p:spPr>
          <a:xfrm>
            <a:off x="539496" y="2677953"/>
            <a:ext cx="6647688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（1）如图B13-6甲所示的杠杆静止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，此时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杠杆处于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（选填“平衡”或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“非平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”）状态，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应将左侧的平衡螺母向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，使杠杆在水平位置平衡。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94_1#fda5da7fc?vcp=1&amp;vis=1&amp;pid=4807fa8a8&amp;color=0,0,0&amp;mp=1&amp;vtp=1&amp;vaab=1&amp;bt=1&amp;bbb=1&amp;hb=1"/>
              <p:cNvSpPr/>
              <p:nvPr/>
            </p:nvSpPr>
            <p:spPr>
              <a:xfrm>
                <a:off x="539496" y="736822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（2）如图B13-6乙所示，在杠杆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点挂3个同样的钩码，则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点应挂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个相同的钩码才能使杠杆平衡。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94_1#fda5da7fc?vcp=1&amp;vis=1&amp;pid=4807fa8a8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36822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18" r="-151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95_1#4807fa8a8?iti=45&amp;vcp=1&amp;vis=1&amp;pid=4807fa8a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3632" y="2065623"/>
            <a:ext cx="4370832" cy="3355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95_2#4807fa8a8?iti=45&amp;vcp=1&amp;vis=1&amp;pid=4807fa8a8&amp;color=0,0,0&amp;vtp=1&amp;vaab=1&amp;bbb=1"/>
          <p:cNvSpPr/>
          <p:nvPr/>
        </p:nvSpPr>
        <p:spPr>
          <a:xfrm>
            <a:off x="5436267" y="5548471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图B13-6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96_1#dab083125?vcp=1&amp;vis=1&amp;pid=4807fa8a8&amp;color=0,0,0&amp;mp=1&amp;vtp=1&amp;vaab=1&amp;bt=1&amp;bbb=1&amp;hb=1"/>
              <p:cNvSpPr/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（3）如图B13-6丙所示，弹簧测力计竖直向下拉使杠杆平衡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，测力计示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；有同学利用图B13-6丁所示的装置进行实验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，杠杆平衡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时所测数据的关系与杠杆平衡条件不符的原因是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96_1#dab083125?vcp=1&amp;vis=1&amp;pid=4807fa8a8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688" b="-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97_1#4807fa8a8?iti=46&amp;vcp=1&amp;vis=1&amp;pid=4807fa8a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8935" y="2532044"/>
            <a:ext cx="4000227" cy="307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97_2#4807fa8a8?iti=46&amp;vcp=1&amp;vis=1&amp;pid=4807fa8a8&amp;color=0,0,0&amp;vtp=1&amp;vaab=1&amp;bbb=1"/>
          <p:cNvSpPr/>
          <p:nvPr/>
        </p:nvSpPr>
        <p:spPr>
          <a:xfrm>
            <a:off x="5436267" y="5730348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图B13-6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98_1#0489886b7?iti=47&amp;htil=31&amp;vcp=1&amp;vis=1&amp;pid=4807fa8a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1192" y="1274540"/>
            <a:ext cx="4389120" cy="339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98_2#0489886b7?iti=47&amp;htil=31&amp;vcp=1&amp;vis=1&amp;pid=4807fa8a8&amp;color=0,0,0&amp;vtp=1&amp;vaab=1&amp;bbb=1"/>
          <p:cNvSpPr/>
          <p:nvPr/>
        </p:nvSpPr>
        <p:spPr>
          <a:xfrm>
            <a:off x="8782971" y="479396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图B13-6</a:t>
            </a:r>
            <a:endParaRPr lang="en-US" altLang="zh-CN" sz="2800" dirty="0"/>
          </a:p>
        </p:txBody>
      </p:sp>
      <p:sp>
        <p:nvSpPr>
          <p:cNvPr id="4" name="QB_8_BD.98_3#0489886b7?htil=31&amp;vcp=1&amp;vis=1&amp;pid=4807fa8a8&amp;color=0,0,0&amp;vtp=1&amp;vaab=1&amp;bt=1&amp;bbb=1&amp;hb=1"/>
          <p:cNvSpPr/>
          <p:nvPr/>
        </p:nvSpPr>
        <p:spPr>
          <a:xfrm>
            <a:off x="539496" y="1256252"/>
            <a:ext cx="6592824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（1）如图B13-6甲所示的杠杆静止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，此时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杠杆处于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选填“平衡”或“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非平衡”）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状态，应将左侧的平衡螺母向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调节，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使杠杆在水平位置平衡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2_1#0489886b7.blank?vcp=1&amp;vis=1&amp;pid=4807fa8a8&amp;color=0,0,0&amp;vpa=29&amp;vtp=1&amp;vaab=1&amp;bbb=1"/>
          <p:cNvSpPr/>
          <p:nvPr/>
        </p:nvSpPr>
        <p:spPr>
          <a:xfrm>
            <a:off x="1972214" y="187347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平衡</a:t>
            </a:r>
            <a:endParaRPr lang="en-US" altLang="zh-CN" sz="2800" dirty="0"/>
          </a:p>
        </p:txBody>
      </p:sp>
      <p:sp>
        <p:nvSpPr>
          <p:cNvPr id="6" name="QB_8_AN.1_1#0489886b7.blank?vcp=1&amp;vis=1&amp;pid=4807fa8a8&amp;color=0,0,0&amp;vpa=30&amp;vtp=1&amp;vaab=1"/>
          <p:cNvSpPr/>
          <p:nvPr/>
        </p:nvSpPr>
        <p:spPr>
          <a:xfrm>
            <a:off x="5172615" y="2521172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右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8_BD.101_1#fda5da7fc?htil=31&amp;vcp=1&amp;vis=1&amp;pid=4807fa8a8&amp;color=0,0,0&amp;vtp=1&amp;vaab=1&amp;bbb=1&amp;hb=1"/>
              <p:cNvSpPr/>
              <p:nvPr/>
            </p:nvSpPr>
            <p:spPr>
              <a:xfrm>
                <a:off x="539496" y="3754596"/>
                <a:ext cx="6592824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（2）如图B13-6乙所示，在杠杆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3个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同样的钩码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点应挂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个相同的钩码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才能使杠杆平衡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8_BD.101_1#fda5da7fc?htil=31&amp;vcp=1&amp;vis=1&amp;pid=4807fa8a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54596"/>
                <a:ext cx="6592824" cy="1849057"/>
              </a:xfrm>
              <a:prstGeom prst="rect">
                <a:avLst/>
              </a:prstGeom>
              <a:blipFill rotWithShape="1">
                <a:blip r:embed="rId4"/>
                <a:stretch>
                  <a:fillRect l="-6" t="-26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8_AN.3_1#fda5da7fc.blank?vcp=1&amp;vis=1&amp;pid=4807fa8a8&amp;color=0,0,0&amp;vpa=31&amp;vtp=1&amp;vaab=1"/>
          <p:cNvSpPr/>
          <p:nvPr/>
        </p:nvSpPr>
        <p:spPr>
          <a:xfrm>
            <a:off x="4348702" y="4371816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03_1#dab083125?iti=48&amp;htil=32&amp;vcp=1&amp;vis=1&amp;pid=4807fa8a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1207484"/>
            <a:ext cx="4873752" cy="376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03_2#dab083125?iti=48&amp;htil=32&amp;vcp=1&amp;vis=1&amp;pid=4807fa8a8&amp;color=0,0,0&amp;vtp=1&amp;vaab=1&amp;bbb=1"/>
          <p:cNvSpPr/>
          <p:nvPr/>
        </p:nvSpPr>
        <p:spPr>
          <a:xfrm>
            <a:off x="8531511" y="510181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图B13-6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03_3#dab083125?htil=32&amp;vcp=1&amp;vis=1&amp;pid=4807fa8a8&amp;color=0,0,0&amp;vtp=1&amp;vaab=1&amp;bt=1&amp;bbb=1&amp;hb=1"/>
              <p:cNvSpPr/>
              <p:nvPr/>
            </p:nvSpPr>
            <p:spPr>
              <a:xfrm>
                <a:off x="539496" y="1189196"/>
                <a:ext cx="6099048" cy="4439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（3）如图B13-6丙所示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，弹簧测力计竖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直向下拉使杠杆平衡，测力计示数为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；有同学利用图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B13-6丁所示的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装置进行实验，杠杆平衡时所测数据的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关系与杠杆平衡条件不符的原因是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__________________________________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103_3#dab083125?htil=32&amp;vcp=1&amp;vis=1&amp;pid=4807fa8a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89196"/>
                <a:ext cx="6099048" cy="4439857"/>
              </a:xfrm>
              <a:prstGeom prst="rect">
                <a:avLst/>
              </a:prstGeom>
              <a:blipFill rotWithShape="1">
                <a:blip r:embed="rId4"/>
                <a:stretch>
                  <a:fillRect l="-6" t="-11" r="-2026" b="-15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104_1#dab083125.blank?vcp=1&amp;vis=1&amp;pid=4807fa8a8&amp;color=0,0,0&amp;vpa=32&amp;vtp=1&amp;vaab=1&amp;bbb=1"/>
          <p:cNvSpPr/>
          <p:nvPr/>
        </p:nvSpPr>
        <p:spPr>
          <a:xfrm>
            <a:off x="511715" y="2454116"/>
            <a:ext cx="7032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2.0</a:t>
            </a:r>
            <a:endParaRPr lang="en-US" altLang="zh-CN" sz="2800" dirty="0"/>
          </a:p>
        </p:txBody>
      </p:sp>
      <p:sp>
        <p:nvSpPr>
          <p:cNvPr id="6" name="QB_8_AN.105_1#dab083125.blank?vcp=1&amp;vis=1&amp;pid=4807fa8a8&amp;color=0,0,0&amp;vpa=33&amp;vtp=1&amp;vaab=1&amp;bbb=1&amp;hb=1"/>
          <p:cNvSpPr/>
          <p:nvPr/>
        </p:nvSpPr>
        <p:spPr>
          <a:xfrm>
            <a:off x="539496" y="3749516"/>
            <a:ext cx="6099048" cy="184715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支点不在杠杆的重心，杠杆自重对实验结果有影响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1db817d8?vcp=1&amp;pid=4e837b8d6&amp;color=68,178,231&amp;mp=1&amp;vtp=1&amp;vaab=1&amp;bt=1&amp;bbb=1"/>
          <p:cNvSpPr/>
          <p:nvPr/>
        </p:nvSpPr>
        <p:spPr>
          <a:xfrm>
            <a:off x="539496" y="41201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07_1#d5bbdc270?htil=33&amp;sp=1&amp;vcp=1&amp;vis=1&amp;pid=41db817d8&amp;color=0,0,0&amp;vtp=1&amp;vaab=1&amp;bt=1&amp;bbb=1&amp;hb=1"/>
              <p:cNvSpPr/>
              <p:nvPr/>
            </p:nvSpPr>
            <p:spPr>
              <a:xfrm>
                <a:off x="539995" y="960176"/>
                <a:ext cx="11112011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（2023·四川广元·中考）如图B13-7所示，杠杆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𝑂𝐵𝐴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可绕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点在竖直平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面内转动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𝑂𝐵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点悬挂一个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的重物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点施加竖直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向上的动力使杠杆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𝑂𝐵𝐴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水平平衡（杠杆重力及摩擦均忽略不计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），下列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说法正确的是(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)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107_1#d5bbdc270?htil=33&amp;sp=1&amp;vcp=1&amp;vis=1&amp;pid=41db817d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960176"/>
                <a:ext cx="11112011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2" t="-2" r="4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C_7_BD.107_2#d5bbdc270?iti=50&amp;htil=33&amp;vcp=1&amp;vis=1&amp;pid=41db817d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7992" y="3585520"/>
            <a:ext cx="3182112" cy="202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7_BD.107_3#d5bbdc270?iti=50&amp;htil=33&amp;vcp=1&amp;vis=1&amp;pid=41db817d8&amp;color=0,0,0&amp;vtp=1&amp;vaab=1&amp;bbb=1"/>
          <p:cNvSpPr/>
          <p:nvPr/>
        </p:nvSpPr>
        <p:spPr>
          <a:xfrm>
            <a:off x="5436267" y="573334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图B13-7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7_BD.107_4#d5bbdc270.choices?htil=33&amp;vcp=1&amp;vis=1&amp;pid=41db817d8&amp;color=0,0,0&amp;vtp=1&amp;vaab=1&amp;bbb=1"/>
              <p:cNvSpPr/>
              <p:nvPr/>
            </p:nvSpPr>
            <p:spPr>
              <a:xfrm>
                <a:off x="539496" y="938713"/>
                <a:ext cx="11109960" cy="201256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点施加竖直向上的力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时，该杠杆是费力杠杆</a:t>
                </a:r>
                <a:endParaRPr lang="en-US" altLang="zh-CN" sz="2800" dirty="0"/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.作用在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的大小为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.如果重物的悬挂点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点移动，要使杠杆水平平衡，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应变小</a:t>
                </a:r>
                <a:endParaRPr lang="en-US" altLang="zh-CN" sz="2800" dirty="0"/>
              </a:p>
              <a:p>
                <a:pPr latinLnBrk="1">
                  <a:lnSpc>
                    <a:spcPts val="3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.若将作用于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点的力变为图中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，要使杠杆水平平衡，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应小于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7_BD.107_4#d5bbdc270.choices?htil=33&amp;vcp=1&amp;vis=1&amp;pid=41db817d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38713"/>
                <a:ext cx="11109960" cy="2012569"/>
              </a:xfrm>
              <a:prstGeom prst="rect">
                <a:avLst/>
              </a:prstGeom>
              <a:blipFill rotWithShape="1">
                <a:blip r:embed="rId2"/>
                <a:stretch>
                  <a:fillRect l="-3" t="-9" r="3" b="-22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C_7_BD.107_5#d5bbdc270?iti=51&amp;htil=33&amp;vcp=1&amp;vis=1&amp;pid=41db817d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25276" y="3136820"/>
            <a:ext cx="2541448" cy="161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107_6#d5bbdc270?iti=51&amp;htil=33&amp;vcp=1&amp;vis=1&amp;pid=41db817d8&amp;color=0,0,0&amp;vtp=1&amp;vaab=1&amp;bbb=1"/>
          <p:cNvSpPr/>
          <p:nvPr/>
        </p:nvSpPr>
        <p:spPr>
          <a:xfrm>
            <a:off x="5436267" y="4936324"/>
            <a:ext cx="13255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图B13-7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7_AS.1_1#d5bbdc270?vcp=1&amp;vis=1&amp;pid=41db817d8&amp;color=0,0,0&amp;vtp=1&amp;vaab=1&amp;bt=1&amp;bbb=1&amp;hb=1"/>
              <p:cNvSpPr/>
              <p:nvPr/>
            </p:nvSpPr>
            <p:spPr>
              <a:xfrm>
                <a:off x="558546" y="714724"/>
                <a:ext cx="11109960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indent="0" algn="l" fontAlgn="auto" latinLnBrk="1">
                  <a:lnSpc>
                    <a:spcPct val="1000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在A点施加竖直向上的力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时，动力臂是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，阻力臂是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indent="0" fontAlgn="auto"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动力臂大于阻力臂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，该杠杆是省力杠杆，故A错误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；由杠杆的平衡条件</a:t>
                </a:r>
              </a:p>
              <a:p>
                <a:pPr indent="0" fontAlgn="auto"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𝑂𝐵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，则有</a:t>
                </a:r>
              </a:p>
              <a:p>
                <a:pPr indent="0" fontAlgn="auto"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≈6.7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，故B错误；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如果重物的悬挂点B</a:t>
                </a:r>
              </a:p>
              <a:p>
                <a:pPr indent="0" fontAlgn="auto"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点移动，则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变小，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大小不变，由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</a:t>
                </a:r>
              </a:p>
              <a:p>
                <a:pPr indent="0" fontAlgn="auto"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要使杠杆水平平衡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应变小，故C正确;将作用于A点的力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变为图中</a:t>
                </a:r>
              </a:p>
              <a:p>
                <a:pPr indent="0" fontAlgn="auto"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，动力臂会变小，由杠杆的平衡条件可知，在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不变的情况下，</a:t>
                </a:r>
              </a:p>
              <a:p>
                <a:pPr indent="0" fontAlgn="auto"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应大于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，故D错误。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7_AS.1_1#d5bbdc270?vcp=1&amp;vis=1&amp;pid=41db817d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546" y="714724"/>
                <a:ext cx="11109960" cy="5087557"/>
              </a:xfrm>
              <a:prstGeom prst="rect">
                <a:avLst/>
              </a:prstGeom>
              <a:blipFill rotWithShape="1">
                <a:blip r:embed="rId3"/>
                <a:stretch>
                  <a:fillRect l="-3" t="-7" r="-1688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8_AN.34_1#719ca0465.bracket?vcp=1&amp;vis=1&amp;pid=8511f8f14&amp;color=0,0,0&amp;vpa=10&amp;vtp=1&amp;vaab=1"/>
          <p:cNvSpPr/>
          <p:nvPr/>
        </p:nvSpPr>
        <p:spPr>
          <a:xfrm>
            <a:off x="1144781" y="465283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】C</a:t>
            </a:r>
            <a:endParaRPr lang="en-US" altLang="zh-CN" sz="2800" dirty="0"/>
          </a:p>
        </p:txBody>
      </p:sp>
      <p:pic>
        <p:nvPicPr>
          <p:cNvPr id="5" name="QC_7_BD.107_5#d5bbdc270?iti=51&amp;htil=33&amp;vcp=1&amp;vis=1&amp;pid=41db817d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5815" y="3830320"/>
            <a:ext cx="3819525" cy="242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10_1#4c7dad597?iti=52&amp;htil=34&amp;vcp=1&amp;vis=1&amp;pid=41db817d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20802" y="639540"/>
            <a:ext cx="2633472" cy="337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10_2#4c7dad597?iti=52&amp;htil=34&amp;vcp=1&amp;vis=1&amp;pid=41db817d8&amp;color=0,0,0&amp;vtp=1&amp;vaab=1&amp;bbb=1"/>
          <p:cNvSpPr/>
          <p:nvPr/>
        </p:nvSpPr>
        <p:spPr>
          <a:xfrm>
            <a:off x="9574757" y="414067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图B13-8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10_3#4c7dad597?htil=34&amp;sp=1&amp;vcp=1&amp;vis=1&amp;pid=41db817d8&amp;color=0,0,0&amp;vtp=1&amp;vaab=1&amp;bt=1&amp;bbb=1&amp;hb=1"/>
              <p:cNvSpPr/>
              <p:nvPr/>
            </p:nvSpPr>
            <p:spPr>
              <a:xfrm>
                <a:off x="539496" y="621252"/>
                <a:ext cx="8348472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（2024·广西贺州·模拟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）用四只完全相同的滑轮和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两根相同的绳子组成如图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B13-8所示的甲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、乙两个滑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轮组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，分别将两个相同的钩码提升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。若不计绳子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与滑轮的摩擦，甲装置做的总功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选填“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大于”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小于”或“等于”）乙装置做的总功；乙滑轮组中，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端移动的距离是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110_3#4c7dad597?htil=34&amp;sp=1&amp;vcp=1&amp;vis=1&amp;pid=41db817d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21252"/>
                <a:ext cx="8348472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6" r="6" b="-1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12_1#4c7dad597.blank?vcp=1&amp;vis=1&amp;pid=41db817d8&amp;color=0,0,0&amp;vpa=35&amp;vtp=1&amp;vaab=1&amp;bbb=1"/>
          <p:cNvSpPr/>
          <p:nvPr/>
        </p:nvSpPr>
        <p:spPr>
          <a:xfrm>
            <a:off x="5528215" y="2533872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等于</a:t>
            </a:r>
            <a:endParaRPr lang="en-US" altLang="zh-CN" sz="2800" dirty="0"/>
          </a:p>
        </p:txBody>
      </p:sp>
      <p:sp>
        <p:nvSpPr>
          <p:cNvPr id="6" name="QB_7_AN.113_1#4c7dad597.blank?vcp=1&amp;vis=1&amp;pid=41db817d8&amp;color=0,0,0&amp;vpa=36&amp;vtp=1&amp;vaab=1&amp;bbb=1"/>
          <p:cNvSpPr/>
          <p:nvPr/>
        </p:nvSpPr>
        <p:spPr>
          <a:xfrm>
            <a:off x="3039014" y="3808317"/>
            <a:ext cx="6143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</a:t>
            </a:r>
            <a:endParaRPr lang="en-US" altLang="zh-CN" sz="2800" dirty="0"/>
          </a:p>
        </p:txBody>
      </p:sp>
      <p:sp>
        <p:nvSpPr>
          <p:cNvPr id="7" name="QB_7_AS.1_1#4c7dad597?htil=34&amp;vcp=1&amp;vis=1&amp;pid=41db817d8&amp;color=0,0,0&amp;vtp=1&amp;vaab=1&amp;bbb=1&amp;hb=1"/>
          <p:cNvSpPr/>
          <p:nvPr/>
        </p:nvSpPr>
        <p:spPr>
          <a:xfrm>
            <a:off x="539496" y="4389596"/>
            <a:ext cx="834847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在不计绳重及摩擦的情况下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，总功为提升重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物和动滑轮所做的功，重物和动滑轮被提升的高度相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，则两滑轮组所做总功相同，与绕绳方式无关。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fc555e453.fixed?vcp=1&amp;pid=23212fcd7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第13讲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杠杆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滑轮</a:t>
            </a:r>
            <a:endParaRPr lang="en-US" altLang="zh-CN" sz="4000" dirty="0"/>
          </a:p>
        </p:txBody>
      </p:sp>
      <p:sp>
        <p:nvSpPr>
          <p:cNvPr id="3" name="C_5_BD#fc555e453.fixed?vcp=1&amp;pid=23212fcd7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14_1#b2c069282?iti=53&amp;htil=35&amp;vcp=1&amp;vis=1&amp;pid=41db817d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61384" y="1563592"/>
            <a:ext cx="1490472" cy="257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14_2#b2c069282?iti=53&amp;htil=35&amp;vcp=1&amp;vis=1&amp;pid=41db817d8&amp;color=0,0,0&amp;vtp=1&amp;vaab=1&amp;bbb=1"/>
          <p:cNvSpPr/>
          <p:nvPr/>
        </p:nvSpPr>
        <p:spPr>
          <a:xfrm>
            <a:off x="9843839" y="426920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图B13-9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14_3#b2c069282?htil=35&amp;sp=1&amp;vcp=1&amp;vis=1&amp;pid=41db817d8&amp;color=0,0,0&amp;vtp=1&amp;vaab=1&amp;bt=1&amp;bbb=1&amp;hb=1"/>
              <p:cNvSpPr/>
              <p:nvPr/>
            </p:nvSpPr>
            <p:spPr>
              <a:xfrm>
                <a:off x="539496" y="1545304"/>
                <a:ext cx="8878824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（2024·陕西·中考）工人利用如图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B13-9所示装置提升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物料，该装置中的滑轮为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。已知滑轮重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货篮重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，不计绳重及摩擦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。工人用该装置匀速提升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空货篮时的拉力为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。若挂绳能承受的最大拉力为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，每根钢条重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，该装置匀速提升钢条时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能达到的最大机械效率为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114_3#b2c069282?htil=35&amp;sp=1&amp;vcp=1&amp;vis=1&amp;pid=41db817d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8878824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4" t="-9" b="-1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AS.1_1#b2c069282?iti=54&amp;htil=36&amp;vcp=1&amp;vis=1&amp;pid=41db817d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74210" y="1751330"/>
            <a:ext cx="1225640" cy="2120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AS.1_1#b2c069282?iti=54&amp;htil=36&amp;vcp=1&amp;vis=1&amp;pid=41db817d8&amp;color=0,0,0&amp;vtp=1&amp;vaab=1&amp;bbb=1"/>
          <p:cNvSpPr/>
          <p:nvPr/>
        </p:nvSpPr>
        <p:spPr>
          <a:xfrm>
            <a:off x="9824248" y="3999295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图B13-9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S.1_1#b2c069282?htil=36&amp;vcp=1&amp;vis=1&amp;pid=41db817d8&amp;color=0,0,0&amp;vtp=1&amp;vaab=1&amp;bt=1&amp;bbb=1&amp;hb=1&amp;hs=1"/>
              <p:cNvSpPr/>
              <p:nvPr/>
            </p:nvSpPr>
            <p:spPr>
              <a:xfrm>
                <a:off x="539496" y="1733042"/>
                <a:ext cx="8878824" cy="3238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</a:t>
                </a:r>
                <a:r>
                  <a:rPr lang="en-US" altLang="zh-CN" sz="2800" b="1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解析】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由题图可知，滑轮随物料一起运动，所以该装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置中的滑轮为动滑轮。动滑轮上绳子的有效股数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𝑛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已知滑轮重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80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，货篮重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120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不计绳重及摩擦，用该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装置匀速提升空货篮时的拉力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𝑛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+120 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S.1_1#b2c069282?htil=36&amp;vcp=1&amp;vis=1&amp;pid=41db817d8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33042"/>
                <a:ext cx="8878824" cy="3238500"/>
              </a:xfrm>
              <a:prstGeom prst="rect">
                <a:avLst/>
              </a:prstGeom>
              <a:blipFill rotWithShape="1">
                <a:blip r:embed="rId4"/>
                <a:stretch>
                  <a:fillRect l="-4" t="-4" b="-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AS.1_1#b2c069282?htil=36&amp;vcp=1&amp;vis=1&amp;pid=41db817d8&amp;color=0,0,0&amp;vtp=1&amp;vaab=1&amp;bt=1&amp;bbb=1&amp;hb=1&amp;hs=1&amp;htil=1"/>
              <p:cNvSpPr/>
              <p:nvPr/>
            </p:nvSpPr>
            <p:spPr>
              <a:xfrm>
                <a:off x="377571" y="692341"/>
                <a:ext cx="10042779" cy="546081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若绳子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能承受的最大拉力为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则能提升钢条的最大重力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钢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=2×520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−80 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由于每根</a:t>
                </a:r>
              </a:p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钢条重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，所以最多能提升8根钢条，则该装置匀速提升</a:t>
                </a:r>
              </a:p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钢条时，所能达到的最大机械效率为</a:t>
                </a:r>
                <a:endParaRPr lang="en-US" altLang="zh-CN" sz="2800" dirty="0"/>
              </a:p>
              <a:p>
                <a:pPr latinLnBrk="1">
                  <a:lnSpc>
                    <a:spcPts val="6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𝜂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有用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𝑊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钢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钢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𝑛</m:t>
                            </m:r>
                          </m:den>
                        </m:f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钢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动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篮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)×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𝑛h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钢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钢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动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篮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8×100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8×100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+80 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+120 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AS.1_1#b2c069282?htil=36&amp;vcp=1&amp;vis=1&amp;pid=41db817d8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571" y="692341"/>
                <a:ext cx="10042779" cy="5460810"/>
              </a:xfrm>
              <a:prstGeom prst="rect">
                <a:avLst/>
              </a:prstGeom>
              <a:blipFill rotWithShape="1">
                <a:blip r:embed="rId2"/>
                <a:stretch>
                  <a:fillRect l="-4" t="-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B_7_AS.1_1#b2c069282?iti=57&amp;htil=36&amp;vcp=1&amp;vis=1&amp;pid=41db817d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71360" y="832885"/>
            <a:ext cx="1225640" cy="2120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AS.1_1#b2c069282?iti=57&amp;htil=36&amp;vcp=1&amp;vis=1&amp;pid=41db817d8&amp;color=0,0,0&amp;vtp=1&amp;vaab=1&amp;bbb=1"/>
          <p:cNvSpPr/>
          <p:nvPr/>
        </p:nvSpPr>
        <p:spPr>
          <a:xfrm>
            <a:off x="9921399" y="3080850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图B13-9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14_1#b2c069282?iti=53&amp;htil=35&amp;vcp=1&amp;vis=1&amp;pid=41db817d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61384" y="1563592"/>
            <a:ext cx="1490472" cy="257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14_2#b2c069282?iti=53&amp;htil=35&amp;vcp=1&amp;vis=1&amp;pid=41db817d8&amp;color=0,0,0&amp;vtp=1&amp;vaab=1&amp;bbb=1"/>
          <p:cNvSpPr/>
          <p:nvPr/>
        </p:nvSpPr>
        <p:spPr>
          <a:xfrm>
            <a:off x="9843839" y="426920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图B13-9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14_3#b2c069282?htil=35&amp;sp=1&amp;vcp=1&amp;vis=1&amp;pid=41db817d8&amp;color=0,0,0&amp;vtp=1&amp;vaab=1&amp;bt=1&amp;bbb=1&amp;hb=1"/>
              <p:cNvSpPr/>
              <p:nvPr/>
            </p:nvSpPr>
            <p:spPr>
              <a:xfrm>
                <a:off x="539496" y="1545304"/>
                <a:ext cx="8878824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（2024·陕西·中考）工人利用如图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B13-9所示装置提升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物料，该装置中的滑轮为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滑轮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。已知滑轮重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货篮重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，不计绳重及摩擦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。工人用该装置匀速提升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空货篮时的拉力为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。若挂绳能承受的最大拉力为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520 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，每根钢条重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，该装置匀速提升钢条时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能达到的最大机械效率为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114_3#b2c069282?htil=35&amp;sp=1&amp;vcp=1&amp;vis=1&amp;pid=41db817d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8878824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4" t="-9" b="-18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15_1#b2c069282.blank?vcp=1&amp;vis=1&amp;pid=41db817d8&amp;color=0,0,0&amp;vpa=37&amp;vtp=1&amp;vaab=1"/>
          <p:cNvSpPr/>
          <p:nvPr/>
        </p:nvSpPr>
        <p:spPr>
          <a:xfrm>
            <a:off x="4461415" y="2162524"/>
            <a:ext cx="6143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7_AN.116_1#b2c069282.blank?vcp=1&amp;vis=1&amp;pid=41db817d8&amp;color=0,0,0&amp;vpa=38&amp;vtp=1&amp;vaab=1&amp;bbb=1"/>
          <p:cNvSpPr/>
          <p:nvPr/>
        </p:nvSpPr>
        <p:spPr>
          <a:xfrm>
            <a:off x="3394615" y="3457924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117_1#b2c069282.blank?vcp=1&amp;vis=1&amp;pid=41db817d8&amp;color=0,0,0&amp;vpa=39&amp;vtp=1&amp;vaab=1&amp;bbb=1"/>
              <p:cNvSpPr/>
              <p:nvPr/>
            </p:nvSpPr>
            <p:spPr>
              <a:xfrm>
                <a:off x="4449508" y="4859813"/>
                <a:ext cx="89058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117_1#b2c069282.blank?vcp=1&amp;vis=1&amp;pid=41db817d8&amp;color=0,0,0&amp;vpa=3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9508" y="4859813"/>
                <a:ext cx="890588" cy="402844"/>
              </a:xfrm>
              <a:prstGeom prst="rect">
                <a:avLst/>
              </a:prstGeom>
              <a:blipFill rotWithShape="1">
                <a:blip r:embed="rId5"/>
                <a:stretch>
                  <a:fillRect l="-7" t="-39" r="43" b="-7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7ba1c43e?vcp=1&amp;pid=4e837b8d6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sp>
        <p:nvSpPr>
          <p:cNvPr id="3" name="QO_7_BD.119_1#da135fc02?sp=1&amp;vcp=1&amp;vis=1&amp;pid=d7ba1c43e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（2024·青海·中考）传统文化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“权衡”一词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，在古代分别指秤砣和秤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，现代多表示事物在动态中维持平衡的状态。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在学习杠杆相关知识后，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飞天”兴趣小组尝试做了简易杆秤并进行了以下探究：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19_2#da135fc02?vcp=1&amp;vis=1&amp;pid=d7ba1c43e&amp;color=0,0,0&amp;mp=1&amp;vtp=1&amp;vaab=1&amp;bt=1&amp;bbb=1"/>
          <p:cNvSpPr/>
          <p:nvPr/>
        </p:nvSpPr>
        <p:spPr>
          <a:xfrm>
            <a:off x="-75184" y="1057148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活动一：了解杆秤的构造及物理原理。</a:t>
            </a:r>
            <a:endParaRPr lang="en-US" altLang="zh-CN" sz="2800" dirty="0"/>
          </a:p>
        </p:txBody>
      </p:sp>
      <p:pic>
        <p:nvPicPr>
          <p:cNvPr id="3" name="QO_7_BD.119_3#da135fc02?iti=55&amp;htil=37&amp;vcp=1&amp;vis=1&amp;pid=d7ba1c43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5295" y="730885"/>
            <a:ext cx="5206365" cy="4203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19_4#da135fc02?iti=55&amp;htil=37&amp;vcp=1&amp;vis=1&amp;pid=d7ba1c43e&amp;color=0,0,0&amp;vtp=1&amp;vaab=1&amp;bbb=1"/>
          <p:cNvSpPr/>
          <p:nvPr/>
        </p:nvSpPr>
        <p:spPr>
          <a:xfrm>
            <a:off x="8758372" y="5192859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图B13-10</a:t>
            </a:r>
            <a:endParaRPr lang="en-US" altLang="zh-CN" sz="2800" dirty="0"/>
          </a:p>
        </p:txBody>
      </p:sp>
      <p:sp>
        <p:nvSpPr>
          <p:cNvPr id="5" name="QO_7_BD.119_5#da135fc02?htil=37&amp;vcp=1&amp;vis=1&amp;pid=d7ba1c43e&amp;color=0,0,0&amp;vtp=1&amp;vaab=1&amp;bbb=1&amp;hb=1&amp;hs=1"/>
          <p:cNvSpPr/>
          <p:nvPr/>
        </p:nvSpPr>
        <p:spPr>
          <a:xfrm>
            <a:off x="343916" y="1684845"/>
            <a:ext cx="841248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如图B13-10甲所示，杆秤由秤盘（放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置待称量的物体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秤砣、秤杆（标有刻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度，可读取被称物体质量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）、提纽组成。</a:t>
            </a:r>
            <a:endParaRPr lang="en-US" altLang="zh-CN" sz="2800" dirty="0"/>
          </a:p>
        </p:txBody>
      </p:sp>
      <p:sp>
        <p:nvSpPr>
          <p:cNvPr id="6" name="QB_8_BD.120_1#d91d293f6?vcp=1&amp;vis=1&amp;pid=da135fc02&amp;color=0,0,0&amp;vtp=1&amp;vaab=1&amp;bbb=1&amp;hb=1&amp;hs=1"/>
          <p:cNvSpPr/>
          <p:nvPr/>
        </p:nvSpPr>
        <p:spPr>
          <a:xfrm>
            <a:off x="441996" y="3933031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（1）参照图B13-10乙，图甲中提纽相当于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杠杆的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，结合“秤砣虽小压千斤”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这句话，此时杆秤相当于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杠杆。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8_BD#3906d6084?vcp=1&amp;pid=da135fc02&amp;color=0,0,0&amp;vtp=1&amp;vaab=1&amp;bt=1&amp;bbb=1&amp;hb=1&amp;htil=1"/>
              <p:cNvSpPr/>
              <p:nvPr/>
            </p:nvSpPr>
            <p:spPr>
              <a:xfrm>
                <a:off x="278511" y="755872"/>
                <a:ext cx="840435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活动二：自制简易杆秤：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该兴趣小组自制的杆秤如图甲所示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。其中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：秤砣质量为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秤盘挂绳位置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点为提纽挂绳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点为0刻度线位置。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8_BD#3906d6084?vcp=1&amp;pid=da135fc02&amp;color=0,0,0&amp;vtp=1&amp;vaab=1&amp;bt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511" y="755872"/>
                <a:ext cx="8404352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5" t="-9" r="-36608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BD.121_1#88b349a52?vcp=1&amp;vis=1&amp;pid=da135fc02&amp;color=0,0,0&amp;vtp=1&amp;vaab=1&amp;bbb=1&amp;hb=1&amp;htil=1"/>
              <p:cNvSpPr/>
              <p:nvPr/>
            </p:nvSpPr>
            <p:spPr>
              <a:xfrm>
                <a:off x="215646" y="3428841"/>
                <a:ext cx="8404352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（2）由图甲可知，利用该杆秤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最多可称量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的物体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𝐷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点处的刻度数为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8_BD.121_1#88b349a52?vcp=1&amp;vis=1&amp;pid=da135fc02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646" y="3428841"/>
                <a:ext cx="8404352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5" t="-40" r="6" b="-61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O_7_BD.119_3#da135fc02?iti=58&amp;htil=37&amp;vcp=1&amp;vis=1&amp;pid=d7ba1c43e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06185" y="2101215"/>
            <a:ext cx="5203190" cy="419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BD.119_4#da135fc02?iti=58&amp;htil=37&amp;vcp=1&amp;vis=1&amp;pid=d7ba1c43e&amp;color=0,0,0&amp;vtp=1&amp;vaab=1&amp;bbb=1"/>
          <p:cNvSpPr/>
          <p:nvPr/>
        </p:nvSpPr>
        <p:spPr>
          <a:xfrm>
            <a:off x="5951766" y="5343620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图B13-10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22_1#43f26884e?vcp=1&amp;vis=1&amp;pid=da135fc02&amp;color=0,0,0&amp;vtp=1&amp;vaab=1&amp;bbb=1&amp;hb=1&amp;htil=1&amp;hs=1"/>
              <p:cNvSpPr/>
              <p:nvPr/>
            </p:nvSpPr>
            <p:spPr>
              <a:xfrm>
                <a:off x="425196" y="759514"/>
                <a:ext cx="8404352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（3）忽略秤杆自身重量对杆秤平衡的影响，用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示秤砣质量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物体和秤盘质量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间的距离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之间的距离。根据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杠杆平衡条件，当秤砣在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点处平衡时，将满足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用上述物理量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由此可得，秤盘的质量为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22_1#43f26884e?vcp=1&amp;vis=1&amp;pid=da135fc02&amp;color=0,0,0&amp;vtp=1&amp;vaab=1&amp;bbb=1&amp;hb=1&amp;htil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196" y="759514"/>
                <a:ext cx="8404352" cy="3792157"/>
              </a:xfrm>
              <a:prstGeom prst="rect">
                <a:avLst/>
              </a:prstGeom>
              <a:blipFill rotWithShape="1">
                <a:blip r:embed="rId2"/>
                <a:stretch>
                  <a:fillRect l="-5" t="-1" r="-36911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BD.123_1#ae4f7132b?vcp=1&amp;vis=1&amp;pid=da135fc02&amp;color=0,0,0&amp;vtp=1&amp;vaab=1&amp;bbb=1&amp;hb=1&amp;htil=1&amp;hs=1"/>
          <p:cNvSpPr/>
          <p:nvPr/>
        </p:nvSpPr>
        <p:spPr>
          <a:xfrm>
            <a:off x="425695" y="2521607"/>
            <a:ext cx="1111201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（4）若想测量质量更大的物体，你可采取的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办法是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（只写一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条即可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dirty="0"/>
          </a:p>
        </p:txBody>
      </p:sp>
      <p:pic>
        <p:nvPicPr>
          <p:cNvPr id="4" name="QO_7_BD.119_3#da135fc02?iti=59&amp;htil=37&amp;vcp=1&amp;vis=1&amp;pid=d7ba1c43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5690" y="2168525"/>
            <a:ext cx="4766310" cy="3846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19_4#da135fc02?iti=59&amp;htil=37&amp;vcp=1&amp;vis=1&amp;pid=d7ba1c43e&amp;color=0,0,0&amp;vtp=1&amp;vaab=1&amp;bbb=1"/>
          <p:cNvSpPr/>
          <p:nvPr/>
        </p:nvSpPr>
        <p:spPr>
          <a:xfrm>
            <a:off x="7326681" y="5019675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图B13-10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24_1#d91d293f6?vcp=1&amp;vis=1&amp;pid=da135fc02&amp;color=0,0,0&amp;vtp=1&amp;vaab=1&amp;bt=1&amp;bbb=1&amp;hb=1&amp;htil=1&amp;hs=1"/>
          <p:cNvSpPr/>
          <p:nvPr/>
        </p:nvSpPr>
        <p:spPr>
          <a:xfrm>
            <a:off x="539496" y="608806"/>
            <a:ext cx="8404352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（1）参照图B13-10乙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，图甲中提纽相当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于杠杆的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“秤砣虽小压千斤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这句话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，此时杆秤相当于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杠杆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d91d293f6.blank?vcp=1&amp;vis=1&amp;pid=da135fc02&amp;color=0,0,0&amp;vpa=40&amp;vtp=1&amp;vaab=1&amp;bbb=1&amp;htil=1&amp;hb=1"/>
          <p:cNvSpPr/>
          <p:nvPr/>
        </p:nvSpPr>
        <p:spPr>
          <a:xfrm>
            <a:off x="1962055" y="121459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支点</a:t>
            </a:r>
            <a:endParaRPr lang="en-US" altLang="zh-CN" sz="2800" dirty="0"/>
          </a:p>
        </p:txBody>
      </p:sp>
      <p:sp>
        <p:nvSpPr>
          <p:cNvPr id="4" name="QB_8_AN.2_1#d91d293f6.blank?vcp=1&amp;vis=1&amp;pid=da135fc02&amp;color=0,0,0&amp;vpa=41&amp;vtp=1&amp;vaab=1&amp;bbb=1"/>
          <p:cNvSpPr/>
          <p:nvPr/>
        </p:nvSpPr>
        <p:spPr>
          <a:xfrm>
            <a:off x="4561745" y="1888966"/>
            <a:ext cx="9699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省力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P_8_BD#3906d6084?vcp=1&amp;vis=1&amp;pid=da135fc02&amp;color=0,0,0&amp;vtp=1&amp;vaab=1&amp;bbb=1&amp;hb=1&amp;htil=1&amp;hs=1"/>
              <p:cNvSpPr/>
              <p:nvPr/>
            </p:nvSpPr>
            <p:spPr>
              <a:xfrm>
                <a:off x="539496" y="2537110"/>
                <a:ext cx="8404352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活动二：自制简易杆秤：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该兴趣小组自制的杆秤如图甲所示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：秤砣质量为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点为秤盘挂绳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位置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点为提纽挂绳位置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点为0刻度线位置。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P_8_BD#3906d6084?vcp=1&amp;vis=1&amp;pid=da135fc02&amp;color=0,0,0&amp;vtp=1&amp;vaab=1&amp;bbb=1&amp;hb=1&amp;htil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37110"/>
                <a:ext cx="8404352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5" t="-11" r="6" b="-37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8_BD.127_1#88b349a52?vcp=1&amp;vis=1&amp;pid=da135fc02&amp;color=0,0,0&amp;vtp=1&amp;vaab=1&amp;bbb=1&amp;hb=1&amp;htil=1&amp;hs=1"/>
              <p:cNvSpPr/>
              <p:nvPr/>
            </p:nvSpPr>
            <p:spPr>
              <a:xfrm>
                <a:off x="539995" y="5029422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（2）由图甲可知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，利用该杆秤最多可称量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的物体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点处的刻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度数为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8_BD.127_1#88b349a52?vcp=1&amp;vis=1&amp;pid=da135fc02&amp;color=0,0,0&amp;vtp=1&amp;vaab=1&amp;bbb=1&amp;hb=1&amp;htil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029422"/>
                <a:ext cx="11112011" cy="1201357"/>
              </a:xfrm>
              <a:prstGeom prst="rect">
                <a:avLst/>
              </a:prstGeom>
              <a:blipFill rotWithShape="1">
                <a:blip r:embed="rId4"/>
                <a:stretch>
                  <a:fillRect l="-2" t="-18" r="4" b="-5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8_AN.128_1#88b349a52.blank?vcp=1&amp;vis=1&amp;pid=da135fc02&amp;color=0,0,0&amp;vpa=42&amp;vtp=1&amp;vaab=1&amp;bbb=1"/>
          <p:cNvSpPr/>
          <p:nvPr/>
        </p:nvSpPr>
        <p:spPr>
          <a:xfrm>
            <a:off x="7128914" y="5011642"/>
            <a:ext cx="9699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1000</a:t>
            </a:r>
            <a:endParaRPr lang="en-US" altLang="zh-CN" sz="2800" dirty="0"/>
          </a:p>
        </p:txBody>
      </p:sp>
      <p:sp>
        <p:nvSpPr>
          <p:cNvPr id="8" name="QB_8_AN.129_1#88b349a52.blank?vcp=1&amp;vis=1&amp;pid=da135fc02&amp;color=0,0,0&amp;vpa=43&amp;vtp=1&amp;vaab=1&amp;bbb=1"/>
          <p:cNvSpPr/>
          <p:nvPr/>
        </p:nvSpPr>
        <p:spPr>
          <a:xfrm>
            <a:off x="1617113" y="5625687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400</a:t>
            </a:r>
            <a:endParaRPr lang="en-US" altLang="zh-CN" sz="2800" dirty="0"/>
          </a:p>
        </p:txBody>
      </p:sp>
      <p:pic>
        <p:nvPicPr>
          <p:cNvPr id="9" name="QO_7_BD.119_3#da135fc02?iti=60&amp;htil=37&amp;vcp=1&amp;vis=1&amp;pid=d7ba1c43e&amp;color=0,0,0&amp;tib=255,255,255&amp;vtp=1&amp;vaab=1&amp;hs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21170" y="428625"/>
            <a:ext cx="5208905" cy="4205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O_7_BD.119_4#da135fc02?iti=60&amp;htil=37&amp;vcp=1&amp;vis=1&amp;pid=d7ba1c43e&amp;color=0,0,0&amp;vtp=1&amp;vaab=1&amp;bbb=1"/>
          <p:cNvSpPr/>
          <p:nvPr/>
        </p:nvSpPr>
        <p:spPr>
          <a:xfrm>
            <a:off x="7205988" y="3429190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图B13-10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30_1#43f26884e?vcp=1&amp;vis=1&amp;pid=da135fc02&amp;color=0,0,0&amp;vtp=1&amp;vaab=1&amp;bt=1&amp;bbb=1&amp;hb=1&amp;htil=1"/>
              <p:cNvSpPr/>
              <p:nvPr/>
            </p:nvSpPr>
            <p:spPr>
              <a:xfrm>
                <a:off x="457740" y="522033"/>
                <a:ext cx="8404352" cy="30714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（3）忽略秤杆自身重量对杆秤平衡的影响，用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表示秤砣质量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物体和秤盘质量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之间的距离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之间的距离。根据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杠杆平衡条件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，当秤砣在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点处平衡时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，将满足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用上述物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理量表示），由此可得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，秤盘的质量为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B_8_BD.130_1#43f26884e?vcp=1&amp;vis=1&amp;pid=da135fc02&amp;color=0,0,0&amp;vtp=1&amp;vaab=1&amp;bt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740" y="522033"/>
                <a:ext cx="8404352" cy="3071432"/>
              </a:xfrm>
              <a:prstGeom prst="rect">
                <a:avLst/>
              </a:prstGeom>
              <a:blipFill rotWithShape="1">
                <a:blip r:embed="rId3"/>
                <a:stretch>
                  <a:fillRect l="-6" t="-2" r="-369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2_1#43f26884e.blank?vcp=1&amp;vis=1&amp;pid=da135fc02&amp;color=0,0,0&amp;vpa=44&amp;vtp=1&amp;vaab=1&amp;bbb=1"/>
              <p:cNvSpPr/>
              <p:nvPr/>
            </p:nvSpPr>
            <p:spPr>
              <a:xfrm>
                <a:off x="7873968" y="1315211"/>
                <a:ext cx="2111820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3" name="QB_8_AN.2_1#43f26884e.blank?vcp=1&amp;vis=1&amp;pid=da135fc02&amp;color=0,0,0&amp;vpa=4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3968" y="1315211"/>
                <a:ext cx="2111820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29" t="-31" r="20" b="-71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8_AN.3_1#43f26884e.blank?vcp=1&amp;vis=1&amp;pid=da135fc02&amp;color=0,0,0&amp;vpa=45&amp;vtp=1&amp;vaab=1&amp;bbb=1"/>
          <p:cNvSpPr/>
          <p:nvPr/>
        </p:nvSpPr>
        <p:spPr>
          <a:xfrm>
            <a:off x="6579934" y="1670240"/>
            <a:ext cx="792163" cy="463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8_AS.1_1#43f26884e?vcp=1&amp;vis=1&amp;pid=da135fc02&amp;color=0,0,0&amp;vtp=1&amp;vaab=1&amp;bbb=1&amp;hb=1&amp;htil=1"/>
              <p:cNvSpPr/>
              <p:nvPr/>
            </p:nvSpPr>
            <p:spPr>
              <a:xfrm>
                <a:off x="457581" y="2313540"/>
                <a:ext cx="11218672" cy="259956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根据杠杆平衡条件，当秤砣在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点处平衡时，有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化简得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当秤盘上不放物体时，秤砣处于零刻度线处，根据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杠杆平衡条件，则有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秤盘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𝐴𝐵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秤砣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解得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秤盘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秤砣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𝐵𝐶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𝐴𝐵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200×8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=160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QB_8_AS.1_1#43f26884e?vcp=1&amp;vis=1&amp;pid=da135fc02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581" y="2313540"/>
                <a:ext cx="11218672" cy="2599563"/>
              </a:xfrm>
              <a:prstGeom prst="rect">
                <a:avLst/>
              </a:prstGeom>
              <a:blipFill rotWithShape="1">
                <a:blip r:embed="rId5"/>
                <a:stretch>
                  <a:fillRect l="-3" t="-9" r="-3137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7355" y="3593465"/>
            <a:ext cx="5523865" cy="266827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58059879?vcp=1&amp;pid=fc555e453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杠杆作图</a:t>
            </a:r>
            <a:endParaRPr lang="en-US" altLang="zh-CN" sz="3200" dirty="0"/>
          </a:p>
        </p:txBody>
      </p:sp>
      <p:sp>
        <p:nvSpPr>
          <p:cNvPr id="3" name="P_7#e6bbc1e09?vcp=1&amp;pid=e58059879&amp;color=0,0,0&amp;vtp=1&amp;vaab=1&amp;bb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力臂是支点到力的作用线的距离，力臂过支点且与力的作用线垂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直。常见的错误认识有“支点到力的作用点的距离为力臂”以及“力臂一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定在杠杆上”。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力臂作图的基本步骤：①找点（支点）；②画线（力的作用线，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必要时用虚线将力的作用线延长）；③画垂线段（从支点向力的作用线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作垂线，画出垂足）；④标符号。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34_1#ae4f7132b?vcp=1&amp;vis=1&amp;pid=da135fc02&amp;color=0,0,0&amp;vtp=1&amp;vaab=1&amp;bt=1&amp;bbb=1&amp;hb=1&amp;htil=1"/>
          <p:cNvSpPr/>
          <p:nvPr/>
        </p:nvSpPr>
        <p:spPr>
          <a:xfrm>
            <a:off x="539995" y="593344"/>
            <a:ext cx="11112011" cy="9886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（4）若想测量质量更大的物体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，你可采取的办法是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只写一条即可）。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AN.2_1#ae4f7132b.blank?vcp=1&amp;vis=1&amp;pid=da135fc02&amp;color=0,0,0&amp;vpa=46&amp;vtp=1&amp;vaab=1&amp;bbb=1&amp;hb=1&amp;htil=1"/>
              <p:cNvSpPr/>
              <p:nvPr/>
            </p:nvSpPr>
            <p:spPr>
              <a:xfrm>
                <a:off x="539995" y="533400"/>
                <a:ext cx="11112010" cy="983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2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                                   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将提纽向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点移动（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或增加秤砣的质量）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8_AN.2_1#ae4f7132b.blank?vcp=1&amp;vis=1&amp;pid=da135fc02&amp;color=0,0,0&amp;vpa=46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33400"/>
                <a:ext cx="11112010" cy="983044"/>
              </a:xfrm>
              <a:prstGeom prst="rect">
                <a:avLst/>
              </a:prstGeom>
              <a:blipFill rotWithShape="1">
                <a:blip r:embed="rId3"/>
                <a:stretch>
                  <a:fillRect l="-2" r="4" b="-41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AS.1_1#ae4f7132b?vcp=1&amp;vis=1&amp;pid=da135fc02&amp;color=0,0,0&amp;vtp=1&amp;vaab=1&amp;bbb=1&amp;hb=1&amp;htil=1"/>
              <p:cNvSpPr/>
              <p:nvPr/>
            </p:nvSpPr>
            <p:spPr>
              <a:xfrm>
                <a:off x="539995" y="4759058"/>
                <a:ext cx="11112011" cy="150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【解析】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由该杆秤的平衡条件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可知，待测物体质量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增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大时，要使杆秤平衡，可减小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或增大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，分别对应将提纽向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点移动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与增加秤砣的质量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AS.1_1#ae4f7132b?vcp=1&amp;vis=1&amp;pid=da135fc02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759058"/>
                <a:ext cx="11112011" cy="1509332"/>
              </a:xfrm>
              <a:prstGeom prst="rect">
                <a:avLst/>
              </a:prstGeom>
              <a:blipFill rotWithShape="1">
                <a:blip r:embed="rId4"/>
                <a:stretch>
                  <a:fillRect l="-2" t="-24" r="4" b="-26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7_BD.119_3#da135fc02?iti=62&amp;htil=37&amp;vcp=1&amp;vis=1&amp;pid=d7ba1c43e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1800" y="1602740"/>
            <a:ext cx="4006215" cy="3234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BD.119_4#da135fc02?iti=62&amp;htil=37&amp;vcp=1&amp;vis=1&amp;pid=d7ba1c43e&amp;color=0,0,0&amp;vtp=1&amp;vaab=1&amp;bbb=1"/>
          <p:cNvSpPr/>
          <p:nvPr/>
        </p:nvSpPr>
        <p:spPr>
          <a:xfrm>
            <a:off x="2239567" y="3087656"/>
            <a:ext cx="15033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图B13-10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e6bbc1e09?sp=1&amp;vcp=1&amp;pid=e58059879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最小动力作图：最小动力对应最长的动力臂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（已知动力的作用点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，支点到该作用点的距离为最长动力臂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），根据力与力臂垂直和杠杆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的平衡确定力的方向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3558</Words>
  <Application>Microsoft Office PowerPoint</Application>
  <PresentationFormat>宽屏</PresentationFormat>
  <Paragraphs>679</Paragraphs>
  <Slides>80</Slides>
  <Notes>76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80</vt:i4>
      </vt:variant>
    </vt:vector>
  </HeadingPairs>
  <TitlesOfParts>
    <vt:vector size="90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13</cp:revision>
  <dcterms:created xsi:type="dcterms:W3CDTF">2024-12-11T05:00:00Z</dcterms:created>
  <dcterms:modified xsi:type="dcterms:W3CDTF">2025-07-24T02:12:22Z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9D082A993D2A443AA1E3992CB10E90F5_12</vt:lpwstr>
  </property>
  <property fmtid="{D5CDD505-2E9C-101B-9397-08002B2CF9AE}" pid="3" name="KSOProductBuildVer">
    <vt:lpwstr>2052-12.1.0.18912</vt:lpwstr>
  </property>
</Properties>
</file>