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a493c6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FDFADD4-4D9E-40B2-AA13-62829321BA3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常见有机物与化学合成材料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a493c6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03A007D-D640-4281-AEE2-C9897FD62B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66b978d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3c20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1d415c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5879f2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66b978d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3c207d2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21d415c1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5879f2e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常见有机物与化学合成材料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a493c6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9ADC8F-61FD-4058-B9F3-E6C638CC76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66b978d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3c20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1d415c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5879f2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66b978d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3c207d2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21d415c1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5879f2e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常见有机物与化学合成材料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AE59A8B-B1D6-C4F6-FC0F-0E337F8C04A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40F04E7-EBB4-438D-8B9A-7324E75178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C5D910-217E-47BC-B6FE-DE70836A77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66b978d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3c20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1d415c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5879f2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66b978d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3c207d2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21d415c1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5879f2e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537AF21-1103-499B-9CED-EC75757A3A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66b978d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3c20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1d415c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5879f2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66b978d9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3c207d2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21d415c1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5879f2e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2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_1#7165aed40?vaa=1&amp;vcp=1&amp;vis=1&amp;pid=343c207d2&amp;color=0,0,0&amp;vtp=1&amp;vaab=1&amp;bt=1&amp;bbb=1"/>
          <p:cNvSpPr/>
          <p:nvPr/>
        </p:nvSpPr>
        <p:spPr>
          <a:xfrm>
            <a:off x="539496" y="13730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认识有机物。</a:t>
            </a:r>
            <a:endParaRPr lang="en-US" altLang="zh-CN" sz="2800" dirty="0"/>
          </a:p>
        </p:txBody>
      </p:sp>
      <p:sp>
        <p:nvSpPr>
          <p:cNvPr id="3" name="QB_6_BD.17_1#9e867fb5d?sp=1&amp;vaa=1&amp;vcp=1&amp;vis=1&amp;pid=7165aed40&amp;color=0,0,0&amp;vtp=1&amp;vaab=1&amp;bbb=1"/>
          <p:cNvSpPr/>
          <p:nvPr/>
        </p:nvSpPr>
        <p:spPr>
          <a:xfrm>
            <a:off x="539496" y="1992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（1）有机化合物和无机化合物的比较。</a:t>
            </a:r>
            <a:endParaRPr lang="en-US" altLang="zh-CN" sz="2800" dirty="0"/>
          </a:p>
        </p:txBody>
      </p:sp>
      <p:graphicFrame>
        <p:nvGraphicFramePr>
          <p:cNvPr id="11" name="QB_6_BD.17_2#9e867fb5d?colgroup=4,13,11&amp;vaa=1&amp;vcp=1&amp;vis=1&amp;pid=7165aed40&amp;color=0,0,0&amp;vtp=1&amp;vaab=1&amp;bbb=1&amp;hb=1"/>
          <p:cNvGraphicFramePr>
            <a:graphicFrameLocks noGrp="1"/>
          </p:cNvGraphicFramePr>
          <p:nvPr/>
        </p:nvGraphicFramePr>
        <p:xfrm>
          <a:off x="539496" y="2676302"/>
          <a:ext cx="11082528" cy="2782000"/>
        </p:xfrm>
        <a:graphic>
          <a:graphicData uri="http://schemas.openxmlformats.org/drawingml/2006/table">
            <a:tbl>
              <a:tblPr/>
              <a:tblGrid>
                <a:gridCol w="187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有机化合物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无机化合物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的化合物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碳的氧化物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等除外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的化合物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非常庞大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18_1#9e867fb5d.blank?vaa=1&amp;vcp=1&amp;vis=1&amp;pid=7165aed40&amp;color=0,0,0&amp;vpa=10&amp;vtp=1&amp;vaab=1&amp;bbb=1"/>
          <p:cNvSpPr/>
          <p:nvPr/>
        </p:nvSpPr>
        <p:spPr>
          <a:xfrm>
            <a:off x="3207535" y="321751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碳元素</a:t>
            </a:r>
            <a:endParaRPr lang="en-US" altLang="zh-CN" sz="2800" dirty="0"/>
          </a:p>
        </p:txBody>
      </p:sp>
      <p:sp>
        <p:nvSpPr>
          <p:cNvPr id="6" name="QB_6_AN.19_1#9e867fb5d.blank?vaa=1&amp;vcp=1&amp;vis=1&amp;pid=7165aed40&amp;color=0,0,0&amp;vpa=11&amp;vtp=1&amp;vaab=1&amp;bbb=1"/>
          <p:cNvSpPr/>
          <p:nvPr/>
        </p:nvSpPr>
        <p:spPr>
          <a:xfrm>
            <a:off x="8402987" y="375624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碳元素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6_BD.20_1#9e867fb5d?colgroup=5,11,12&amp;vaa=1&amp;vcp=1&amp;vis=1&amp;pid=7165aed40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46446"/>
              <a:ext cx="11082528" cy="4469704"/>
            </p:xfrm>
            <a:graphic>
              <a:graphicData uri="http://schemas.openxmlformats.org/drawingml/2006/table">
                <a:tbl>
                  <a:tblPr/>
                  <a:tblGrid>
                    <a:gridCol w="2057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336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91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有机化合物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无机化合物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多数不溶于水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易溶于有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机溶剂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有些溶于水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大多不溶于有机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耐热性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多数不耐热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熔点较低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400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以下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多数耐热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难熔化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熔点一般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可燃性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多数可以燃烧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多数不能燃烧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一般比较复杂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副反应较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反应较慢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一般比较简单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副反应少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应较快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6_BD.20_1#9e867fb5d?colgroup=5,11,12&amp;vaa=1&amp;vcp=1&amp;vis=1&amp;pid=7165aed40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46446"/>
              <a:ext cx="11082528" cy="4469704"/>
            </p:xfrm>
            <a:graphic>
              <a:graphicData uri="http://schemas.openxmlformats.org/drawingml/2006/table">
                <a:tbl>
                  <a:tblPr/>
                  <a:tblGrid>
                    <a:gridCol w="2057400"/>
                    <a:gridCol w="4233672"/>
                    <a:gridCol w="479145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有机化合物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无机化合物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多数不溶于水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易溶于有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机溶剂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有些溶于水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大多不溶于有机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耐热性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多数耐热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难熔化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熔点一般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可燃性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多数可以燃烧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多数不能燃烧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一般比较复杂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副反应较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反应较慢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一般比较简单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副反应少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应较快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QB_6_BD.20_1#9e867fb5d?colgroup=5,11,12&amp;vaa=1&amp;vcp=1&amp;vis=1&amp;pid=7165aed40&amp;color=0,0,0&amp;vtp=1&amp;vaab=1&amp;bt=1&amp;bbb=1"/>
          <p:cNvSpPr txBox="1"/>
          <p:nvPr/>
        </p:nvSpPr>
        <p:spPr>
          <a:xfrm>
            <a:off x="10903879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18762ebc4?sp=1&amp;vaa=1&amp;vcp=1&amp;vis=1&amp;pid=7165aed40&amp;color=0,0,0&amp;mp=1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（2）有机化合物的分类。</a:t>
            </a:r>
            <a:endParaRPr lang="en-US" altLang="zh-CN" sz="2800" dirty="0"/>
          </a:p>
        </p:txBody>
      </p:sp>
      <p:sp>
        <p:nvSpPr>
          <p:cNvPr id="3" name="QB_6_BD.21_2#18762ebc4?bid=1&amp;vaa=1&amp;vcp=1&amp;vis=1&amp;pid=7165aed40&amp;color=0,0,0&amp;mp=1&amp;vtp=1&amp;vaab=1"/>
          <p:cNvSpPr/>
          <p:nvPr/>
        </p:nvSpPr>
        <p:spPr>
          <a:xfrm>
            <a:off x="2715959" y="2812605"/>
            <a:ext cx="8978900" cy="18547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有机小分子化合物：如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有机高分子化合物：如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endParaRPr lang="en-US" altLang="zh-CN" sz="2800" dirty="0"/>
          </a:p>
        </p:txBody>
      </p:sp>
      <p:sp>
        <p:nvSpPr>
          <p:cNvPr id="4" name="QB_6_AN.22_1#18762ebc4.blank?vaa=1&amp;vcp=1&amp;vis=1&amp;pid=7165aed40&amp;color=0,0,0&amp;mp=1&amp;vpa=12&amp;vtp=1&amp;vaab=1"/>
          <p:cNvSpPr/>
          <p:nvPr/>
        </p:nvSpPr>
        <p:spPr>
          <a:xfrm>
            <a:off x="6282277" y="27821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甲烷</a:t>
            </a:r>
            <a:endParaRPr lang="en-US" altLang="zh-CN" sz="2800" dirty="0"/>
          </a:p>
        </p:txBody>
      </p:sp>
      <p:sp>
        <p:nvSpPr>
          <p:cNvPr id="5" name="QB_6_AN.23_1#18762ebc4.blank?vaa=1&amp;vcp=1&amp;vis=1&amp;pid=7165aed40&amp;color=0,0,0&amp;mp=1&amp;vpa=13&amp;vtp=1&amp;vaab=1"/>
          <p:cNvSpPr/>
          <p:nvPr/>
        </p:nvSpPr>
        <p:spPr>
          <a:xfrm>
            <a:off x="7704678" y="278212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6" name="QB_6_AN.24_1#18762ebc4.blank?vaa=1&amp;vcp=1&amp;vis=1&amp;pid=7165aed40&amp;color=0,0,0&amp;mp=1&amp;vpa=14&amp;vtp=1&amp;vaab=1"/>
          <p:cNvSpPr/>
          <p:nvPr/>
        </p:nvSpPr>
        <p:spPr>
          <a:xfrm>
            <a:off x="6282277" y="34222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7" name="QB_6_AN.25_1#18762ebc4.blank?vaa=1&amp;vcp=1&amp;vis=1&amp;pid=7165aed40&amp;color=0,0,0&amp;mp=1&amp;vpa=15&amp;vtp=1&amp;vaab=1"/>
          <p:cNvSpPr/>
          <p:nvPr/>
        </p:nvSpPr>
        <p:spPr>
          <a:xfrm>
            <a:off x="8060278" y="342220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纤维素（合理即可）</a:t>
            </a:r>
            <a:endParaRPr lang="en-US" altLang="zh-CN" sz="2800" dirty="0"/>
          </a:p>
        </p:txBody>
      </p:sp>
      <p:sp>
        <p:nvSpPr>
          <p:cNvPr id="8" name="QB_6_BD.21_2#18762ebc4?bid=1&amp;vaa=1&amp;vcp=1&amp;vis=1&amp;pid=7165aed40&amp;color=0,0,0&amp;mp=1&amp;vtp=1&amp;vaab=1"/>
          <p:cNvSpPr/>
          <p:nvPr/>
        </p:nvSpPr>
        <p:spPr>
          <a:xfrm>
            <a:off x="539497" y="3159601"/>
            <a:ext cx="19478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有机化合物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SystemAddBraceShape"/>
          <p:cNvSpPr/>
          <p:nvPr/>
        </p:nvSpPr>
        <p:spPr>
          <a:xfrm>
            <a:off x="2461960" y="3066605"/>
            <a:ext cx="762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1d415c1a.fixed?vcp=1&amp;pid=6a493c66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常见有机物与化学合成材料</a:t>
            </a:r>
            <a:endParaRPr lang="en-US" altLang="zh-CN" sz="4000" dirty="0"/>
          </a:p>
        </p:txBody>
      </p:sp>
      <p:sp>
        <p:nvSpPr>
          <p:cNvPr id="3" name="C_4_BD#21d415c1a.fixed?vcp=1&amp;pid=6a493c66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e29bc57?vcp=1&amp;pid=21d415c1a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认识有机化合物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6_1#695b53f86?vaa=1&amp;vcp=1&amp;vis=1&amp;pid=39e29bc57&amp;color=0,0,0&amp;vtp=1&amp;vaab=1&amp;bbb=1&amp;hb=1"/>
              <p:cNvSpPr/>
              <p:nvPr/>
            </p:nvSpPr>
            <p:spPr>
              <a:xfrm>
                <a:off x="539496" y="1263495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（2024·广西·中考）酚酞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是常见的酸碱指示剂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酞属于(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QC_6_BD.26_1#695b53f86?vaa=1&amp;vcp=1&amp;vis=1&amp;pid=39e29bc5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26_2#695b53f86.choices?vaa=1&amp;vcp=1&amp;vis=1&amp;pid=39e29bc5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900"/>
              </a:lnSpc>
              <a:tabLst>
                <a:tab pos="3295015" algn="l"/>
                <a:tab pos="6551930" algn="l"/>
                <a:tab pos="9097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.无机化合物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B.有机化合物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C.氧化物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.单质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7" name="QC_6_AS.1_1#695b53f86?vaa=1&amp;vcp=1&amp;vis=1&amp;pid=39e29bc57&amp;color=0,0,0&amp;vtp=1&amp;vaab=1&amp;bt=1&amp;bbb=1&amp;hb=1">
            <a:extLst>
              <a:ext uri="{FF2B5EF4-FFF2-40B4-BE49-F238E27FC236}">
                <a16:creationId xmlns:a16="http://schemas.microsoft.com/office/drawing/2014/main" id="{A3E2C372-18E5-477A-930E-57A3248F9D00}"/>
              </a:ext>
            </a:extLst>
          </p:cNvPr>
          <p:cNvSpPr/>
          <p:nvPr/>
        </p:nvSpPr>
        <p:spPr>
          <a:xfrm>
            <a:off x="539496" y="3262581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有机化合物就是含碳元素的化合物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，但是不包括碳的氧化</a:t>
            </a:r>
            <a:r>
              <a:rPr lang="zh-CN" altLang="en-US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物（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一氧化碳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、二氧化碳）、碳酸、碳酸氢盐、碳酸盐等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。根据酚酞的化</a:t>
            </a:r>
            <a:r>
              <a:rPr lang="zh-CN" altLang="en-US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学式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，酚酞是由碳、氢、氧三种元素组成的化合物，属于有机化合物。</a:t>
            </a:r>
            <a:endParaRPr lang="en-US" altLang="zh-CN" sz="2800" spc="-1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68CC4A-270F-4209-932C-0B5682A05A0F}"/>
              </a:ext>
            </a:extLst>
          </p:cNvPr>
          <p:cNvSpPr txBox="1"/>
          <p:nvPr/>
        </p:nvSpPr>
        <p:spPr>
          <a:xfrm>
            <a:off x="2362771" y="1885795"/>
            <a:ext cx="579438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EX.1_1#695b53f86?vaa=1&amp;vcp=1&amp;vis=1&amp;pid=39e29bc57&amp;color=0,0,0&amp;vtp=1&amp;vaab=1&amp;bbb=1&amp;hb=1">
                <a:extLst>
                  <a:ext uri="{FF2B5EF4-FFF2-40B4-BE49-F238E27FC236}">
                    <a16:creationId xmlns:a16="http://schemas.microsoft.com/office/drawing/2014/main" id="{BFAC23AA-465D-4C83-9A65-933BAB51E8B2}"/>
                  </a:ext>
                </a:extLst>
              </p:cNvPr>
              <p:cNvSpPr/>
              <p:nvPr/>
            </p:nvSpPr>
            <p:spPr>
              <a:xfrm>
                <a:off x="638350" y="54568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这类题难度不大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只要抓住有机物的三点特征即可正确解答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是化合物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含碳元素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排除特殊情况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碳酸盐等不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属于有机化合物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EX.1_1#695b53f86?vaa=1&amp;vcp=1&amp;vis=1&amp;pid=39e29bc57&amp;color=0,0,0&amp;vtp=1&amp;vaab=1&amp;bbb=1&amp;hb=1">
                <a:extLst>
                  <a:ext uri="{FF2B5EF4-FFF2-40B4-BE49-F238E27FC236}">
                    <a16:creationId xmlns:a16="http://schemas.microsoft.com/office/drawing/2014/main" id="{BFAC23AA-465D-4C83-9A65-933BAB51E8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50" y="545687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933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1509a4a8?vcp=1&amp;pid=39e29bc5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31_1#acd3509a6?vaa=1&amp;vcp=1&amp;vis=1&amp;pid=31509a4a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（2023·广西桂林·模拟）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下列物质属于有机化合物的是(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acd3509a6.bracket?vaa=1&amp;vcp=1&amp;vis=1&amp;pid=31509a4a8&amp;color=0,0,0&amp;vpa=17&amp;vtp=1&amp;vaab=1"/>
          <p:cNvSpPr/>
          <p:nvPr/>
        </p:nvSpPr>
        <p:spPr>
          <a:xfrm>
            <a:off x="9500139" y="1225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31_2#acd3509a6.choices?vaa=1&amp;vcp=1&amp;vis=1&amp;pid=31509a4a8&amp;color=0,0,0&amp;vtp=1&amp;vaab=1&amp;bbb=1"/>
              <p:cNvSpPr/>
              <p:nvPr/>
            </p:nvSpPr>
            <p:spPr>
              <a:xfrm>
                <a:off x="539496" y="186783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3082290" algn="l"/>
                    <a:tab pos="5720080" algn="l"/>
                    <a:tab pos="80022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C.C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31_2#acd3509a6.choices?vaa=1&amp;vcp=1&amp;vis=1&amp;pid=31509a4a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7834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BD.33_1#a5b855d1f?vaa=1&amp;vcp=1&amp;vis=1&amp;pid=31509a4a8&amp;color=0,0,0&amp;vtp=1&amp;vaab=1&amp;bbb=1&amp;hb=1"/>
          <p:cNvSpPr/>
          <p:nvPr/>
        </p:nvSpPr>
        <p:spPr>
          <a:xfrm>
            <a:off x="539496" y="24337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（2024·广西玉林·模拟）分类法是学习化学的一种重要方法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质的分类正确的是(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34_1#a5b855d1f.bracket?vaa=1&amp;vcp=1&amp;vis=1&amp;pid=31509a4a8&amp;color=0,0,0&amp;vpa=18&amp;vtp=1&amp;vaab=1"/>
          <p:cNvSpPr/>
          <p:nvPr/>
        </p:nvSpPr>
        <p:spPr>
          <a:xfrm>
            <a:off x="3661315" y="30681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33_2#a5b855d1f.choices?vaa=1&amp;vcp=1&amp;vis=1&amp;pid=31509a4a8&amp;color=0,0,0&amp;vtp=1&amp;vaab=1&amp;bbb=1"/>
          <p:cNvSpPr/>
          <p:nvPr/>
        </p:nvSpPr>
        <p:spPr>
          <a:xfrm>
            <a:off x="539496" y="372031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A.单质：锌、水、金刚石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.氧化物：铁锈、过氧化氢、氧化铜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.盐：高锰酸钾、小苏打、氯化镁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.有机物：甲烷、碳酸钙、醋酸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5_1#cac95d318?vaa=1&amp;vcp=1&amp;vis=1&amp;pid=31509a4a8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化学学科核心素养体现了化学课程对学生发展的重要价值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36_1#cac95d318.bracket?vaa=1&amp;vcp=1&amp;vis=1&amp;pid=31509a4a8&amp;color=0,0,0&amp;vpa=19&amp;vtp=1&amp;vaab=1"/>
          <p:cNvSpPr/>
          <p:nvPr/>
        </p:nvSpPr>
        <p:spPr>
          <a:xfrm>
            <a:off x="2238914" y="1135045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35_2#cac95d318.choices?vaa=1&amp;vcp=1&amp;vis=1&amp;pid=31509a4a8&amp;color=0,0,0&amp;vtp=1&amp;vaab=1&amp;bbb=1&amp;hb=1"/>
              <p:cNvSpPr/>
              <p:nvPr/>
            </p:nvSpPr>
            <p:spPr>
              <a:xfrm>
                <a:off x="539496" y="1668635"/>
                <a:ext cx="11109960" cy="4693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A.化学观念：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都由氧元素组成，化学性质相似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.科学思维：有机化合物都含有碳元素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，则含有碳元素的化合物都是有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机化合物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.科学探究与实践：向过氧化氢溶液中加入一种黑色粉末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，立即产生气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，说明该黑色粉末一定是催化剂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.科学态度与责任：由于化肥中常含有一些重金属元素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、有毒有机物和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放射性物质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，其被施入土壤后会形成潜在的土壤污染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，因此我们要有针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对性地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、均衡适度地施用化肥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35_2#cac95d318.choices?vaa=1&amp;vcp=1&amp;vis=1&amp;pid=31509a4a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68635"/>
                <a:ext cx="11109960" cy="4693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11" b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fd31069?vcp=1&amp;pid=21d415c1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有机合成材料</a:t>
            </a:r>
            <a:endParaRPr lang="en-US" altLang="zh-CN" sz="3200" dirty="0"/>
          </a:p>
        </p:txBody>
      </p:sp>
      <p:sp>
        <p:nvSpPr>
          <p:cNvPr id="3" name="QC_6_BD.37_1#ae206f0e6?vaa=1&amp;vcp=1&amp;vis=1&amp;pid=40fd31069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）酒精灯里的下列物质属于有机合成材料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40_1#ae206f0e6.bracket?vaa=1&amp;vcp=1&amp;vis=1&amp;pid=40fd31069&amp;color=0,0,0&amp;vpa=20&amp;vtp=1&amp;vaab=1"/>
          <p:cNvSpPr/>
          <p:nvPr/>
        </p:nvSpPr>
        <p:spPr>
          <a:xfrm>
            <a:off x="1527714" y="1897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7_2#ae206f0e6.choices?vaa=1&amp;vcp=1&amp;vis=1&amp;pid=40fd31069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.塑料灯帽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B.棉质灯芯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C.陶瓷灯芯管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.玻璃灯体</a:t>
            </a:r>
            <a:endParaRPr lang="en-US" altLang="zh-CN" sz="2800" dirty="0"/>
          </a:p>
        </p:txBody>
      </p:sp>
      <p:sp>
        <p:nvSpPr>
          <p:cNvPr id="7" name="QC_6_AS.2_1#ae206f0e6?vaa=1&amp;vcp=1&amp;vis=1&amp;pid=40fd31069&amp;color=0,0,0&amp;vtp=1&amp;vaab=1&amp;bbb=1&amp;hb=1"/>
          <p:cNvSpPr/>
          <p:nvPr/>
        </p:nvSpPr>
        <p:spPr>
          <a:xfrm>
            <a:off x="539496" y="3244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塑料属于有机合成材料；棉质灯芯是用棉线制成的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，棉线属于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；陶瓷、玻璃属于无机非金属材料。</a:t>
            </a:r>
            <a:endParaRPr lang="en-US" altLang="zh-CN" sz="2800" dirty="0"/>
          </a:p>
        </p:txBody>
      </p:sp>
      <p:sp>
        <p:nvSpPr>
          <p:cNvPr id="8" name="QC_6_EX.1_1#ae206f0e6?vaa=1&amp;vcp=1&amp;vis=1&amp;pid=40fd31069&amp;color=0,0,0&amp;vtp=1&amp;vaab=1&amp;bbb=1&amp;hb=1"/>
          <p:cNvSpPr/>
          <p:nvPr/>
        </p:nvSpPr>
        <p:spPr>
          <a:xfrm>
            <a:off x="539496" y="44467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合成材料包括塑料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合成纤维和合成橡胶三类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它们都是合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成有机高分子材料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f0d88413?vcp=1&amp;pid=40fd3106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42_1#51dd2a882?vaa=1&amp;vcp=1&amp;vis=1&amp;pid=6f0d88413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）制造下列生活物品的主要材料属于合成材料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51dd2a882.bracket?vaa=1&amp;vcp=1&amp;vis=1&amp;pid=6f0d88413&amp;color=0,0,0&amp;vpa=21&amp;vtp=1&amp;vaab=1"/>
          <p:cNvSpPr/>
          <p:nvPr/>
        </p:nvSpPr>
        <p:spPr>
          <a:xfrm>
            <a:off x="1527714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2_2#51dd2a882.choices?vaa=1&amp;vcp=1&amp;vis=1&amp;pid=6f0d88413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.碳纤维球拍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B.纯棉衬衫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C.电木插座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.不锈钢炊具</a:t>
            </a:r>
            <a:endParaRPr lang="en-US" altLang="zh-CN" sz="2800" dirty="0"/>
          </a:p>
        </p:txBody>
      </p:sp>
      <p:sp>
        <p:nvSpPr>
          <p:cNvPr id="6" name="QC_7_BD.44_1#761e00917?vaa=1&amp;vcp=1&amp;vis=1&amp;pid=6f0d88413&amp;color=0,0,0&amp;vtp=1&amp;vaab=1&amp;bbb=1&amp;h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我国自主研发的“极目一号”Ⅲ型浮空艇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，其锚泊主系缆由聚乙烯纤维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聚乙烯纤维属于(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45_1#761e00917.bracket?vaa=1&amp;vcp=1&amp;vis=1&amp;pid=6f0d88413&amp;color=0,0,0&amp;vpa=22&amp;vtp=1&amp;vaab=1"/>
          <p:cNvSpPr/>
          <p:nvPr/>
        </p:nvSpPr>
        <p:spPr>
          <a:xfrm>
            <a:off x="4372515" y="37742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44_2#761e00917.choices?vaa=1&amp;vcp=1&amp;vis=1&amp;pid=6f0d88413&amp;color=0,0,0&amp;vtp=1&amp;vaab=1&amp;bbb=1"/>
          <p:cNvSpPr/>
          <p:nvPr/>
        </p:nvSpPr>
        <p:spPr>
          <a:xfrm>
            <a:off x="539496" y="44169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.无机非金属材料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.复合材料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C.合成材料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.天然材料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6b89f98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36b89f98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6b89f98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化学与社会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cbc050cf1?vaa=1&amp;vcp=1&amp;vis=1&amp;pid=6f0d88413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2023年12月21日，神舟十七号航天员乘组又创佳绩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，汤洪波作为我国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首位重返空间站的航天员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，时隔两年再度漫步太空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，唐胜杰成为我国目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前为止执行出舱任务年龄最小的航天员。出舱任务中必不可少的航天服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用到的以下材料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属于有机合成材料的是(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47_1#cbc050cf1.bracket?vaa=1&amp;vcp=1&amp;vis=1&amp;pid=6f0d88413&amp;color=0,0,0&amp;vpa=23&amp;vtp=1&amp;vaab=1"/>
          <p:cNvSpPr/>
          <p:nvPr/>
        </p:nvSpPr>
        <p:spPr>
          <a:xfrm>
            <a:off x="72173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46_2#cbc050cf1.choices?vaa=1&amp;vcp=1&amp;vis=1&amp;pid=6f0d88413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.形状记忆合金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.弹性氨纶材料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C.玻璃纤维硬壳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.棉针织品中的棉花原料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cee898c?vcp=1&amp;pid=21d415c1a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常见材料的分类及其性能</a:t>
            </a:r>
            <a:endParaRPr lang="en-US" altLang="zh-CN" sz="3200" dirty="0"/>
          </a:p>
        </p:txBody>
      </p:sp>
      <p:sp>
        <p:nvSpPr>
          <p:cNvPr id="3" name="QC_6_BD.48_1#5d2746733?vaa=1&amp;vcp=1&amp;vis=1&amp;pid=a8cee898c&amp;color=0,0,0&amp;vtp=1&amp;vaab=1&amp;bbb=1&amp;hb=1"/>
          <p:cNvSpPr/>
          <p:nvPr/>
        </p:nvSpPr>
        <p:spPr>
          <a:xfrm>
            <a:off x="539496" y="12634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绣球是人们喜爱的一种民族工艺品，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绣球时用到了棉线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棉线属于(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C_6_BD.48_2#5d2746733.choices?vaa=1&amp;vcp=1&amp;vis=1&amp;pid=a8cee898c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900"/>
              </a:lnSpc>
              <a:tabLst>
                <a:tab pos="23171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B.金属材料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C.合成橡胶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.天然纤维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6" name="QC_6_AS.1_1#5d2746733?vaa=1&amp;vcp=1&amp;vis=1&amp;pid=a8cee898c&amp;color=0,0,0&amp;vtp=1&amp;vaab=1&amp;bt=1&amp;bbb=1&amp;hb=1">
            <a:extLst>
              <a:ext uri="{FF2B5EF4-FFF2-40B4-BE49-F238E27FC236}">
                <a16:creationId xmlns:a16="http://schemas.microsoft.com/office/drawing/2014/main" id="{A830DADD-6703-4A28-87A2-B6C1AA5E469B}"/>
              </a:ext>
            </a:extLst>
          </p:cNvPr>
          <p:cNvSpPr/>
          <p:nvPr/>
        </p:nvSpPr>
        <p:spPr>
          <a:xfrm>
            <a:off x="539496" y="3353484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本题难度不大，了解有机高分子材料、金属材料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、无机非金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料等各类材料的特征是正确解答本题的关键。棉线是用棉花制成的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于天然纤维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7AF88-F3AE-4ECF-B70F-B5CFE7088102}"/>
              </a:ext>
            </a:extLst>
          </p:cNvPr>
          <p:cNvSpPr txBox="1"/>
          <p:nvPr/>
        </p:nvSpPr>
        <p:spPr>
          <a:xfrm>
            <a:off x="5908453" y="1885795"/>
            <a:ext cx="600075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5d2746733?vaa=1&amp;vcp=1&amp;vis=1&amp;pid=a8cee898c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常见材料的分类如下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包括金属及它们的合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有机合成材料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简称合成材料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合成纤维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合成橡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无机非金属材料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如水泥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陶瓷等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复合材料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包括玻璃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钢筋混凝土等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5d2746733?vaa=1&amp;vcp=1&amp;vis=1&amp;pid=a8cee898c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①合金不属于合成材料。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合成材料是有机合成材料的简称，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主要成分是有机物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，主要包括塑料、合成纤维和合成橡胶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；合金属于金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，具有金属特性，如导电性、导热性、延展性等。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②玻璃钢不属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。玻璃钢是由玻璃纤维和有机高分子材料复合而成的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，属于复合材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；钢是铁的合金，属于金属材料。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54ec454?vcp=1&amp;pid=a8cee898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3_1#d3fe31030?vaa=1&amp;vcp=1&amp;vis=1&amp;pid=1b54ec454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（2024·广西南宁·模拟）中国的丝绸文化源远流长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。下列物质与蚕丝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同属于天然材料的是(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d3fe31030.bracket?vaa=1&amp;vcp=1&amp;vis=1&amp;pid=1b54ec454&amp;color=0,0,0&amp;vpa=25&amp;vtp=1&amp;vaab=1"/>
          <p:cNvSpPr/>
          <p:nvPr/>
        </p:nvSpPr>
        <p:spPr>
          <a:xfrm>
            <a:off x="40169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3_2#d3fe31030.choices?vaa=1&amp;vcp=1&amp;vis=1&amp;pid=1b54ec454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B.涤纶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C.棉花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.钢铁</a:t>
            </a:r>
            <a:endParaRPr lang="en-US" altLang="zh-CN" sz="2800" dirty="0"/>
          </a:p>
        </p:txBody>
      </p:sp>
      <p:sp>
        <p:nvSpPr>
          <p:cNvPr id="6" name="QC_7_BD.55_1#450c01303?vaa=1&amp;vcp=1&amp;vis=1&amp;pid=1b54ec454&amp;color=0,0,0&amp;vtp=1&amp;vaab=1&amp;bbb=1&amp;h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材料是人类社会物质文明进步的重要标志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。下列物质属于复合材料的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56_1#450c01303.bracket?vaa=1&amp;vcp=1&amp;vis=1&amp;pid=1b54ec454&amp;color=0,0,0&amp;vpa=26&amp;vtp=1&amp;vaab=1"/>
          <p:cNvSpPr/>
          <p:nvPr/>
        </p:nvSpPr>
        <p:spPr>
          <a:xfrm>
            <a:off x="1172115" y="37742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55_2#450c01303.choices?vaa=1&amp;vcp=1&amp;vis=1&amp;pid=1b54ec454&amp;color=0,0,0&amp;vtp=1&amp;vaab=1&amp;bbb=1"/>
          <p:cNvSpPr/>
          <p:nvPr/>
        </p:nvSpPr>
        <p:spPr>
          <a:xfrm>
            <a:off x="539496" y="44091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.铜锌合金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B.玻璃纤维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C.玻璃钢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.聚乙烯塑料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57_1#c045ea0a2?iti=1&amp;htil=1&amp;vaa=1&amp;vcp=1&amp;vis=1&amp;pid=1b54ec4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2624" y="1875536"/>
            <a:ext cx="377647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7_2#c045ea0a2?iti=1&amp;htil=1&amp;vaa=1&amp;vcp=1&amp;vis=1&amp;pid=1b54ec454&amp;color=0,0,0&amp;vtp=1&amp;vaab=1&amp;bbb=1"/>
          <p:cNvSpPr/>
          <p:nvPr/>
        </p:nvSpPr>
        <p:spPr>
          <a:xfrm>
            <a:off x="8944521" y="4059936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图1-11-1</a:t>
            </a:r>
            <a:endParaRPr lang="en-US" altLang="zh-CN" sz="2800" dirty="0"/>
          </a:p>
        </p:txBody>
      </p:sp>
      <p:sp>
        <p:nvSpPr>
          <p:cNvPr id="4" name="QC_7_BD.57_3#c045ea0a2?htil=1&amp;sp=1&amp;vaa=1&amp;vcp=1&amp;vis=1&amp;pid=1b54ec454&amp;color=0,0,0&amp;vtp=1&amp;vaab=1&amp;bt=1&amp;bbb=1&amp;hb=1"/>
          <p:cNvSpPr/>
          <p:nvPr/>
        </p:nvSpPr>
        <p:spPr>
          <a:xfrm>
            <a:off x="539496" y="1857248"/>
            <a:ext cx="72054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）某服装标签的部分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1-11-1所示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，其成分中属于天然纤维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7_AN.58_1#c045ea0a2.bracket?vaa=1&amp;vcp=1&amp;vis=1&amp;pid=1b54ec454&amp;color=0,0,0&amp;vpa=27&amp;vtp=1&amp;vaab=1"/>
          <p:cNvSpPr/>
          <p:nvPr/>
        </p:nvSpPr>
        <p:spPr>
          <a:xfrm>
            <a:off x="1527714" y="31393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57_4#c045ea0a2.choices?htil=1&amp;vaa=1&amp;vcp=1&amp;vis=1&amp;pid=1b54ec454&amp;color=0,0,0&amp;vtp=1&amp;vaab=1&amp;bbb=1"/>
          <p:cNvSpPr/>
          <p:nvPr/>
        </p:nvSpPr>
        <p:spPr>
          <a:xfrm>
            <a:off x="539496" y="3780980"/>
            <a:ext cx="72054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103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.锦纶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103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C.聚酯纤维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.涤纶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c9f193d?vcp=1&amp;pid=21d415c1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合成材料的使用对环境的影响</a:t>
            </a:r>
            <a:endParaRPr lang="en-US" altLang="zh-CN" sz="3200" dirty="0"/>
          </a:p>
        </p:txBody>
      </p:sp>
      <p:sp>
        <p:nvSpPr>
          <p:cNvPr id="3" name="QC_6_BD.59_1#c8efb2e4e?vaa=1&amp;vcp=1&amp;vis=1&amp;pid=81c9f193d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，国家发展改革委等部门印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《加快“以竹代塑”发展三年行动计划》。下列表述属于“以竹代塑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优势的有(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59_2#c8efb2e4e?vaa=1&amp;vcp=1&amp;vis=1&amp;pid=81c9f193d&amp;color=0,0,0&amp;vtp=1&amp;vaab=1&amp;bbb=1&amp;hb=1"/>
          <p:cNvSpPr/>
          <p:nvPr/>
        </p:nvSpPr>
        <p:spPr>
          <a:xfrm>
            <a:off x="539496" y="31881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①竹子资源丰富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②竹子是可再生资源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③竹子韧性好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④能减少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“白色污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⑤能减少碳排放</a:t>
            </a:r>
            <a:endParaRPr lang="en-US" altLang="zh-CN" sz="2800" dirty="0"/>
          </a:p>
        </p:txBody>
      </p:sp>
      <p:sp>
        <p:nvSpPr>
          <p:cNvPr id="6" name="QC_6_BD.59_3#c8efb2e4e.choices?vaa=1&amp;vcp=1&amp;vis=1&amp;pid=81c9f193d&amp;color=0,0,0&amp;vtp=1&amp;vaab=1&amp;bbb=1"/>
          <p:cNvSpPr/>
          <p:nvPr/>
        </p:nvSpPr>
        <p:spPr>
          <a:xfrm>
            <a:off x="539496" y="44573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只有①②⑤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只有②③④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只有③④⑤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c8efb2e4e?vaa=1&amp;vcp=1&amp;vis=1&amp;pid=81c9f193d&amp;color=0,0,0&amp;mp=1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我国是竹资源大国，竹子资源丰富；竹子属于可再生资源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有韧性好的特点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；“以竹代塑”减少了塑料垃圾的产生，能减少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“白色污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”，可节约能源，减少化石燃料的使用，从而减少碳排放。</a:t>
            </a:r>
            <a:endParaRPr lang="en-US" altLang="zh-CN" sz="2800" dirty="0"/>
          </a:p>
        </p:txBody>
      </p:sp>
      <p:sp>
        <p:nvSpPr>
          <p:cNvPr id="3" name="QC_6_AN.2_1#c8efb2e4e?vaa=1&amp;vcp=1&amp;vis=1&amp;pid=81c9f193d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c8efb2e4e?vaa=1&amp;vcp=1&amp;vis=1&amp;pid=81c9f193d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合成材料废弃物的急剧增加会污染环境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大多数塑料制品在空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气或土壤中难降解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从而导致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白色污染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我们在日常生活中应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尽量少用塑料袋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白色污染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是泛指一切难降解的塑料垃圾造成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23f416a1?vcp=1&amp;pid=81c9f193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64_1#2449a8c12?vaa=1&amp;vcp=1&amp;vis=1&amp;pid=523f416a1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2022年六五环境日的主题是“共建清洁美丽世界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”。下列做法不符合这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一主题的是(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65_1#2449a8c12.bracket?vaa=1&amp;vcp=1&amp;vis=1&amp;pid=523f416a1&amp;color=0,0,0&amp;vpa=29&amp;vtp=1&amp;vaab=1"/>
          <p:cNvSpPr/>
          <p:nvPr/>
        </p:nvSpPr>
        <p:spPr>
          <a:xfrm>
            <a:off x="2594514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4_2#2449a8c12.choices?vaa=1&amp;vcp=1&amp;vis=1&amp;pid=523f416a1&amp;color=0,0,0&amp;vtp=1&amp;vaab=1&amp;bbb=1"/>
          <p:cNvSpPr/>
          <p:nvPr/>
        </p:nvSpPr>
        <p:spPr>
          <a:xfrm>
            <a:off x="539496" y="25182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.分类处理生活垃圾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.直接排放生活污水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C.使用可降解型塑料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.推广使用清洁能源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6b978d9.fixed?vcp=1&amp;pid=6a493c66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常见有机物与化学合成材料</a:t>
            </a:r>
            <a:endParaRPr lang="en-US" altLang="zh-CN" sz="4000" dirty="0"/>
          </a:p>
        </p:txBody>
      </p:sp>
      <p:sp>
        <p:nvSpPr>
          <p:cNvPr id="3" name="C_4_BD#f66b978d9.fixed?vcp=1&amp;pid=6a493c66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c12bef01e?vaa=1&amp;vcp=1&amp;vis=1&amp;pid=523f416a1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2024年六五环境日的主题是“全面推进美丽中国建设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”。下列做法不符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合这一主题的是(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67_1#c12bef01e.bracket?vaa=1&amp;vcp=1&amp;vis=1&amp;pid=523f416a1&amp;color=0,0,0&amp;vpa=30&amp;vtp=1&amp;vaab=1"/>
          <p:cNvSpPr/>
          <p:nvPr/>
        </p:nvSpPr>
        <p:spPr>
          <a:xfrm>
            <a:off x="33057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66_2#c12bef01e.choices?vaa=1&amp;vcp=1&amp;vis=1&amp;pid=523f416a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A.煤炭脱硫处理，有效减少酸雨的产生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.积极植树造林，促进达成碳中和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.使用新型可降解塑料，减少“白色污染”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.禁止使用化石燃料，防止产生雾霾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8_1#1efcb6018?vaa=1&amp;vcp=1&amp;vis=1&amp;pid=523f416a1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2024年世界地球日的主题是“全球战塑”。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69_1#1efcb6018.bracket?vaa=1&amp;vcp=1&amp;vis=1&amp;pid=523f416a1&amp;color=0,0,0&amp;vpa=31&amp;vtp=1&amp;vaab=1"/>
          <p:cNvSpPr/>
          <p:nvPr/>
        </p:nvSpPr>
        <p:spPr>
          <a:xfrm>
            <a:off x="10287539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8_2#1efcb6018.choices?vaa=1&amp;vcp=1&amp;vis=1&amp;pid=523f416a1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A.提倡塑料制品就地焚烧，减少环境压力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.废弃塑料瓶属于有害垃圾，不可回收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.推广可重复使用、易降解的塑料包装材料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.“白色污染”指的是白色塑料造成的污染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949cfef?vcp=1&amp;pid=21d415c1a&amp;color=146,208,8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调查我国航天科技领域中新型材料</a:t>
            </a:r>
            <a:r>
              <a:rPr lang="en-US" altLang="zh-CN" sz="3200" b="1" i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、新型能源的应用</a:t>
            </a: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跨学科实践活动）</a:t>
            </a:r>
            <a:endParaRPr lang="en-US" altLang="zh-CN" sz="3200" dirty="0"/>
          </a:p>
        </p:txBody>
      </p:sp>
      <p:sp>
        <p:nvSpPr>
          <p:cNvPr id="3" name="QO_6_BD.70_1#994e8ad97?vaa=1&amp;vcp=1&amp;vis=1&amp;pid=16949cfef&amp;color=0,0,0&amp;vtp=1&amp;vaab=1&amp;bbb=1"/>
          <p:cNvSpPr/>
          <p:nvPr/>
        </p:nvSpPr>
        <p:spPr>
          <a:xfrm>
            <a:off x="539496" y="2004813"/>
            <a:ext cx="11439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（2024·辽宁·中考）化学在我国工业发展中发挥着重要作用。</a:t>
            </a:r>
            <a:endParaRPr lang="en-US" altLang="zh-CN" sz="2800" dirty="0"/>
          </a:p>
        </p:txBody>
      </p:sp>
      <p:sp>
        <p:nvSpPr>
          <p:cNvPr id="4" name="QO_6#994e8ad97?vaa=1&amp;vcp=1&amp;vis=1&amp;pid=16949cfef&amp;color=0,0,0&amp;vtp=1&amp;vaab=1&amp;bt=1&amp;bbb=1">
            <a:extLst>
              <a:ext uri="{FF2B5EF4-FFF2-40B4-BE49-F238E27FC236}">
                <a16:creationId xmlns:a16="http://schemas.microsoft.com/office/drawing/2014/main" id="{713B4C96-1F94-47FD-8DCF-4A90D00EE483}"/>
              </a:ext>
            </a:extLst>
          </p:cNvPr>
          <p:cNvSpPr/>
          <p:nvPr/>
        </p:nvSpPr>
        <p:spPr>
          <a:xfrm>
            <a:off x="541020" y="27240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Ⅰ.化学与航天。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7_BD.71_1#b09ff563d?vaa=1&amp;vcp=1&amp;vis=1&amp;pid=994e8ad97&amp;color=0,0,0&amp;vtp=1&amp;vaab=1&amp;bbb=1">
            <a:extLst>
              <a:ext uri="{FF2B5EF4-FFF2-40B4-BE49-F238E27FC236}">
                <a16:creationId xmlns:a16="http://schemas.microsoft.com/office/drawing/2014/main" id="{E0A54CD5-D7E4-4301-8A4A-B4F3FFB34688}"/>
              </a:ext>
            </a:extLst>
          </p:cNvPr>
          <p:cNvSpPr/>
          <p:nvPr/>
        </p:nvSpPr>
        <p:spPr>
          <a:xfrm>
            <a:off x="541020" y="334851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（1）火箭的动力来源（以液氧液氢为例）。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BD.72_1#ff23b71c7?vaa=1&amp;vcp=1&amp;vis=1&amp;pid=b09ff563d&amp;color=0,0,0&amp;vtp=1&amp;vaab=1&amp;bbb=1&amp;hb=1">
            <a:extLst>
              <a:ext uri="{FF2B5EF4-FFF2-40B4-BE49-F238E27FC236}">
                <a16:creationId xmlns:a16="http://schemas.microsoft.com/office/drawing/2014/main" id="{A3BFF0ED-4587-4EA2-9216-62E806BDE8C3}"/>
              </a:ext>
            </a:extLst>
          </p:cNvPr>
          <p:cNvSpPr/>
          <p:nvPr/>
        </p:nvSpPr>
        <p:spPr>
          <a:xfrm>
            <a:off x="541020" y="39779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①利用沸点不同从液态空气中获得液氧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填“物理”或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”）变化。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_1#ff23b71c7.blank?vaa=1&amp;vcp=1&amp;vis=1&amp;pid=b09ff563d&amp;color=0,0,0&amp;vpa=32&amp;vtp=1&amp;vaab=1&amp;bbb=1">
            <a:extLst>
              <a:ext uri="{FF2B5EF4-FFF2-40B4-BE49-F238E27FC236}">
                <a16:creationId xmlns:a16="http://schemas.microsoft.com/office/drawing/2014/main" id="{9FB196AC-EF4D-4E14-AB66-DEE04317810E}"/>
              </a:ext>
            </a:extLst>
          </p:cNvPr>
          <p:cNvSpPr/>
          <p:nvPr/>
        </p:nvSpPr>
        <p:spPr>
          <a:xfrm>
            <a:off x="7663338" y="394750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QB_8_BD.74_1#19efa24cf?vaa=1&amp;vcp=1&amp;vis=1&amp;pid=b09ff563d&amp;color=0,0,0&amp;vtp=1&amp;vaab=1&amp;bbb=1&amp;hb=1">
            <a:extLst>
              <a:ext uri="{FF2B5EF4-FFF2-40B4-BE49-F238E27FC236}">
                <a16:creationId xmlns:a16="http://schemas.microsoft.com/office/drawing/2014/main" id="{8896EA01-94A7-4589-908D-ED7C726A7FAC}"/>
              </a:ext>
            </a:extLst>
          </p:cNvPr>
          <p:cNvSpPr/>
          <p:nvPr/>
        </p:nvSpPr>
        <p:spPr>
          <a:xfrm>
            <a:off x="541020" y="5364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②氢气燃烧时，氢分子和氧分子发生了变化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，生成了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。氢气被认为是理想的燃料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写出一条即可）。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75_1#19efa24cf.blank?vaa=1&amp;vcp=1&amp;vis=1&amp;pid=b09ff563d&amp;color=0,0,0&amp;vpa=33&amp;vtp=1&amp;vaab=1&amp;bbb=1">
                <a:extLst>
                  <a:ext uri="{FF2B5EF4-FFF2-40B4-BE49-F238E27FC236}">
                    <a16:creationId xmlns:a16="http://schemas.microsoft.com/office/drawing/2014/main" id="{3B74CE6E-39AD-458A-B859-F0BA453CBFD2}"/>
                  </a:ext>
                </a:extLst>
              </p:cNvPr>
              <p:cNvSpPr/>
              <p:nvPr/>
            </p:nvSpPr>
            <p:spPr>
              <a:xfrm>
                <a:off x="8679339" y="625118"/>
                <a:ext cx="2322957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QB_8_AN.75_1#19efa24cf.blank?vaa=1&amp;vcp=1&amp;vis=1&amp;pid=b09ff563d&amp;color=0,0,0&amp;vpa=33&amp;vtp=1&amp;vaab=1&amp;bbb=1">
                <a:extLst>
                  <a:ext uri="{FF2B5EF4-FFF2-40B4-BE49-F238E27FC236}">
                    <a16:creationId xmlns:a16="http://schemas.microsoft.com/office/drawing/2014/main" id="{3B74CE6E-39AD-458A-B859-F0BA453CBF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339" y="625118"/>
                <a:ext cx="2322957" cy="410782"/>
              </a:xfrm>
              <a:prstGeom prst="rect">
                <a:avLst/>
              </a:prstGeom>
              <a:blipFill>
                <a:blip r:embed="rId3"/>
                <a:stretch>
                  <a:fillRect l="-3675" t="-37313" r="-3412" b="-46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8_AN.76_1#19efa24cf.blank?vaa=1&amp;vcp=1&amp;vis=1&amp;pid=b09ff563d&amp;color=0,0,0&amp;vpa=34&amp;vtp=1&amp;vaab=1&amp;bbb=1&amp;hb=1">
            <a:extLst>
              <a:ext uri="{FF2B5EF4-FFF2-40B4-BE49-F238E27FC236}">
                <a16:creationId xmlns:a16="http://schemas.microsoft.com/office/drawing/2014/main" id="{5FBB6FB7-8B85-4CA0-9479-10D5DC6C1CE1}"/>
              </a:ext>
            </a:extLst>
          </p:cNvPr>
          <p:cNvSpPr/>
          <p:nvPr/>
        </p:nvSpPr>
        <p:spPr>
          <a:xfrm>
            <a:off x="541020" y="115362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氢气燃烧的产物是水，对环境无污染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O_7_BD.77_1#d50824458?vaa=1&amp;vcp=1&amp;vis=1&amp;pid=994e8ad97&amp;color=0,0,0&amp;vtp=1&amp;vaab=1&amp;bt=1&amp;bbb=1">
            <a:extLst>
              <a:ext uri="{FF2B5EF4-FFF2-40B4-BE49-F238E27FC236}">
                <a16:creationId xmlns:a16="http://schemas.microsoft.com/office/drawing/2014/main" id="{6A2FCCAD-81A6-42E1-801C-AD092A23517E}"/>
              </a:ext>
            </a:extLst>
          </p:cNvPr>
          <p:cNvSpPr/>
          <p:nvPr/>
        </p:nvSpPr>
        <p:spPr>
          <a:xfrm>
            <a:off x="539496" y="25414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（2）航天器的材料。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O_7_AS.1_1#d50824458?vaa=1&amp;vcp=1&amp;vis=1&amp;pid=994e8ad97&amp;color=0,0,0&amp;vtp=1&amp;vaab=1&amp;bbb=1&amp;hb=1">
                <a:extLst>
                  <a:ext uri="{FF2B5EF4-FFF2-40B4-BE49-F238E27FC236}">
                    <a16:creationId xmlns:a16="http://schemas.microsoft.com/office/drawing/2014/main" id="{825309A5-8818-4B92-B7D4-9FE5C8E8AFA4}"/>
                  </a:ext>
                </a:extLst>
              </p:cNvPr>
              <p:cNvSpPr/>
              <p:nvPr/>
            </p:nvSpPr>
            <p:spPr>
              <a:xfrm>
                <a:off x="539496" y="309610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③某航天器燃烧室壁需承受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，根据题目所给的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物质的熔点判断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，最适宜作该燃烧室壁材料的是镍合金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3" name="QO_7_AS.1_1#d50824458?vaa=1&amp;vcp=1&amp;vis=1&amp;pid=994e8ad97&amp;color=0,0,0&amp;vtp=1&amp;vaab=1&amp;bbb=1&amp;hb=1">
                <a:extLst>
                  <a:ext uri="{FF2B5EF4-FFF2-40B4-BE49-F238E27FC236}">
                    <a16:creationId xmlns:a16="http://schemas.microsoft.com/office/drawing/2014/main" id="{825309A5-8818-4B92-B7D4-9FE5C8E8AF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6101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9_1#d72272154?vaa=1&amp;vcp=1&amp;vis=1&amp;pid=d50824458&amp;color=0,0,0&amp;vtp=1&amp;vaab=1&amp;bt=1&amp;bbb=1"/>
          <p:cNvSpPr/>
          <p:nvPr/>
        </p:nvSpPr>
        <p:spPr>
          <a:xfrm>
            <a:off x="539496" y="9675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①合成橡胶是常用的密封材料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3" name="QC_8_AN.1_1#d72272154.blank?vaa=1&amp;vcp=1&amp;vis=1&amp;pid=d50824458&amp;color=0,0,0&amp;vpa=35&amp;vtp=1&amp;vaab=1"/>
          <p:cNvSpPr/>
          <p:nvPr/>
        </p:nvSpPr>
        <p:spPr>
          <a:xfrm>
            <a:off x="6569614" y="9160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79_2#d72272154.choices?vaa=1&amp;vcp=1&amp;vis=1&amp;pid=d50824458&amp;color=0,0,0&amp;vtp=1&amp;vaab=1&amp;bbb=1"/>
          <p:cNvSpPr/>
          <p:nvPr/>
        </p:nvSpPr>
        <p:spPr>
          <a:xfrm>
            <a:off x="539496" y="15919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7960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.金属材料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B.合成材料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.天然材料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81_1#06958aac6?vaa=1&amp;vcp=1&amp;vis=1&amp;pid=d50824458&amp;color=0,0,0&amp;vtp=1&amp;vaab=1&amp;bbb=1"/>
              <p:cNvSpPr/>
              <p:nvPr/>
            </p:nvSpPr>
            <p:spPr>
              <a:xfrm>
                <a:off x="539496" y="222145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②石墨是常用的润滑材料，从微观角度分析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，它是由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构成的。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③某航天器燃烧室壁需承受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1 100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的高温。从熔点角度判断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，下表中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最适宜作该燃烧室壁材料的是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81_1#06958aac6?vaa=1&amp;vcp=1&amp;vis=1&amp;pid=d5082445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45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06958aac6.blank?vaa=1&amp;vcp=1&amp;vis=1&amp;pid=d50824458&amp;color=0,0,0&amp;vpa=36&amp;vtp=1&amp;vaab=1&amp;bbb=1"/>
          <p:cNvSpPr/>
          <p:nvPr/>
        </p:nvSpPr>
        <p:spPr>
          <a:xfrm>
            <a:off x="8728614" y="219097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碳原子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QB_8_BD.83_2#ae238a345?colgroup=5,8,8,6&amp;vaa=1&amp;vcp=1&amp;vis=1&amp;pid=d50824458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205764"/>
              <a:ext cx="11091672" cy="1696149"/>
            </p:xfrm>
            <a:graphic>
              <a:graphicData uri="http://schemas.openxmlformats.org/drawingml/2006/table">
                <a:tbl>
                  <a:tblPr/>
                  <a:tblGrid>
                    <a:gridCol w="19933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18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18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镍合金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3030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铝合金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04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镁合金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ZM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熔点/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1 374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1 420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477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638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430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600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QB_8_BD.83_2#ae238a345?colgroup=5,8,8,6&amp;vaa=1&amp;vcp=1&amp;vis=1&amp;pid=d50824458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205764"/>
              <a:ext cx="11091672" cy="1696149"/>
            </p:xfrm>
            <a:graphic>
              <a:graphicData uri="http://schemas.openxmlformats.org/drawingml/2006/table">
                <a:tbl>
                  <a:tblPr/>
                  <a:tblGrid>
                    <a:gridCol w="1993392"/>
                    <a:gridCol w="3218688"/>
                    <a:gridCol w="3218688"/>
                    <a:gridCol w="2660904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70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581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QB_8_AN.84_1#06958aac6.blank?vaa=1&amp;vcp=1&amp;vis=1&amp;pid=d50824458&amp;color=0,0,0&amp;vpa=37&amp;vtp=1&amp;vaab=1"/>
          <p:cNvSpPr/>
          <p:nvPr/>
        </p:nvSpPr>
        <p:spPr>
          <a:xfrm>
            <a:off x="5134515" y="346541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34b3caa1?vcp=1&amp;vis=1&amp;pid=994e8ad97&amp;color=0,0,0&amp;vtp=1&amp;vaab=1&amp;bt=1&amp;bbb=1&amp;hb=1"/>
              <p:cNvSpPr/>
              <p:nvPr/>
            </p:nvSpPr>
            <p:spPr>
              <a:xfrm>
                <a:off x="539496" y="122043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Ⅱ.化学与化工。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甲烷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可作为清洁燃料和化工原料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。综合利用煤获得甲烷的一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种工艺流程简化图如图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1-11-2所示。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34b3caa1?vcp=1&amp;vis=1&amp;pid=994e8ad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043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7_BD#a34b3caa1?iti=2&amp;vcp=1&amp;vis=1&amp;pid=994e8ad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848" y="3202654"/>
            <a:ext cx="5477256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34b3caa1?iti=2&amp;vcp=1&amp;vis=1&amp;pid=994e8ad97&amp;color=0,0,0&amp;vtp=1&amp;vaab=1&amp;bbb=1"/>
          <p:cNvSpPr/>
          <p:nvPr/>
        </p:nvSpPr>
        <p:spPr>
          <a:xfrm>
            <a:off x="5408137" y="5057870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图1-11-2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5_1#6f9c6ec4f?vaa=1&amp;vcp=1&amp;vis=1&amp;pid=994e8ad97&amp;color=0,0,0&amp;mp=1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）煤属于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填“纯净物”或“混合物”），在进入反应室1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通常需进行粉碎处理，目的是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7_1#6f9c6ec4f.blank?vaa=1&amp;vcp=1&amp;vis=1&amp;pid=994e8ad97&amp;color=0,0,0&amp;mp=1&amp;vpa=38&amp;vtp=1&amp;vaab=1&amp;bbb=1"/>
          <p:cNvSpPr/>
          <p:nvPr/>
        </p:nvSpPr>
        <p:spPr>
          <a:xfrm>
            <a:off x="2505614" y="184988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混合物</a:t>
            </a:r>
            <a:endParaRPr lang="en-US" altLang="zh-CN" sz="2800" dirty="0"/>
          </a:p>
        </p:txBody>
      </p:sp>
      <p:sp>
        <p:nvSpPr>
          <p:cNvPr id="4" name="QB_7_AN.88_1#6f9c6ec4f.blank?vaa=1&amp;vcp=1&amp;vis=1&amp;pid=994e8ad97&amp;color=0,0,0&amp;mp=1&amp;vpa=39&amp;vtp=1&amp;vaab=1&amp;bbb=1&amp;hb=1"/>
          <p:cNvSpPr/>
          <p:nvPr/>
        </p:nvSpPr>
        <p:spPr>
          <a:xfrm>
            <a:off x="539496" y="249758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增大反应物的接触面积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使反应更快、更充分</a:t>
            </a:r>
            <a:endParaRPr lang="en-US" altLang="zh-CN" sz="2800" dirty="0"/>
          </a:p>
        </p:txBody>
      </p:sp>
      <p:sp>
        <p:nvSpPr>
          <p:cNvPr id="5" name="QB_7_AS.1_1#6f9c6ec4f?vaa=1&amp;vcp=1&amp;vis=1&amp;pid=994e8ad97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煤由多种物质组成，属于混合物；在进入反应室1前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，通常需对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煤进行粉碎处理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，目的是增大反应物的接触面积，使反应更快、更充分。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0_1#28977e354?vaa=1&amp;vcp=1&amp;vis=1&amp;pid=994e8ad97&amp;color=0,0,0&amp;vtp=1&amp;vaab=1&amp;bt=1&amp;bbb=1&amp;hb=1"/>
          <p:cNvSpPr/>
          <p:nvPr/>
        </p:nvSpPr>
        <p:spPr>
          <a:xfrm>
            <a:off x="539496" y="3638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（4）反应室1中产生的氢气经净化后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，可通入反应室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填“2”或“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直接参与反应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2_1#28977e354.blank?vaa=1&amp;vcp=1&amp;vis=1&amp;pid=994e8ad97&amp;color=0,0,0&amp;vpa=40&amp;vtp=1&amp;vaab=1"/>
          <p:cNvSpPr/>
          <p:nvPr/>
        </p:nvSpPr>
        <p:spPr>
          <a:xfrm>
            <a:off x="8728614" y="33332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4" name="QB_7_AS.1_1#28977e354?vaa=1&amp;vcp=1&amp;vis=1&amp;pid=994e8ad97&amp;color=0,0,0&amp;vtp=1&amp;vaab=1&amp;bbb=1&amp;hb=1"/>
          <p:cNvSpPr/>
          <p:nvPr/>
        </p:nvSpPr>
        <p:spPr>
          <a:xfrm>
            <a:off x="539496" y="163869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由流程图可知，反应室1中产生的氢气经净化后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，可通入反应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3直接参与反应。</a:t>
            </a:r>
            <a:endParaRPr lang="en-US" altLang="zh-CN" sz="2800" dirty="0"/>
          </a:p>
        </p:txBody>
      </p:sp>
      <p:pic>
        <p:nvPicPr>
          <p:cNvPr id="5" name="P_7_BD#a34b3caa1?iti=2&amp;vcp=1&amp;vis=1&amp;pid=994e8ad97&amp;color=0,0,0&amp;tib=255,255,255&amp;vtp=1&amp;vaab=1" descr="preencoded.png">
            <a:extLst>
              <a:ext uri="{FF2B5EF4-FFF2-40B4-BE49-F238E27FC236}">
                <a16:creationId xmlns:a16="http://schemas.microsoft.com/office/drawing/2014/main" id="{46369946-9E35-48D9-A1AE-FE815A0671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848" y="3202654"/>
            <a:ext cx="5477256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a34b3caa1?iti=2&amp;vcp=1&amp;vis=1&amp;pid=994e8ad97&amp;color=0,0,0&amp;vtp=1&amp;vaab=1&amp;bbb=1">
            <a:extLst>
              <a:ext uri="{FF2B5EF4-FFF2-40B4-BE49-F238E27FC236}">
                <a16:creationId xmlns:a16="http://schemas.microsoft.com/office/drawing/2014/main" id="{FA18AE1D-2A66-4844-A734-86157BA08ED1}"/>
              </a:ext>
            </a:extLst>
          </p:cNvPr>
          <p:cNvSpPr/>
          <p:nvPr/>
        </p:nvSpPr>
        <p:spPr>
          <a:xfrm>
            <a:off x="5408137" y="5057870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图1-11-2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4_1#421b66bf7?vaa=1&amp;vcp=1&amp;vis=1&amp;pid=994e8ad97&amp;color=0,0,0&amp;vtp=1&amp;vaab=1&amp;bt=1&amp;bbb=1&amp;hb=1"/>
              <p:cNvSpPr/>
              <p:nvPr/>
            </p:nvSpPr>
            <p:spPr>
              <a:xfrm>
                <a:off x="539496" y="1220692"/>
                <a:ext cx="11109960" cy="320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（5）在反应室2中，一氧化碳和水在催化剂、加热条件下生成二氧化碳</a:t>
                </a:r>
              </a:p>
              <a:p>
                <a:pPr latinLnBrk="1">
                  <a:lnSpc>
                    <a:spcPts val="8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和氢气，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7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（6）反应室3中发生的反应为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1000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r>
                            <a:rPr kumimoji="0" lang="en-US" altLang="zh-CN" sz="2800" b="0" i="0" u="none" strike="noStrike" kern="1200" cap="none" spc="0" normalizeH="0" baseline="-200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kumimoji="0" lang="en-US" altLang="zh-CN" sz="2800" b="0" i="1" u="none" strike="noStrike" kern="1200" cap="none" spc="0" normalizeH="0" baseline="-8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高温、高压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C的化合价为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94_1#421b66bf7?vaa=1&amp;vcp=1&amp;vis=1&amp;pid=994e8ad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0692"/>
                <a:ext cx="11109960" cy="32079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2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421b66bf7.blank?vaa=1&amp;vcp=1&amp;vis=1&amp;pid=994e8ad97&amp;color=0,0,0&amp;vpa=41&amp;vtp=1&amp;vaab=1&amp;bbb=1&amp;rh=54.96504"/>
              <p:cNvSpPr/>
              <p:nvPr/>
            </p:nvSpPr>
            <p:spPr>
              <a:xfrm>
                <a:off x="5579809" y="2059336"/>
                <a:ext cx="3973322" cy="6980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800" b="0" baseline="-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800" b="0" i="1" baseline="-8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421b66bf7.blank?vaa=1&amp;vcp=1&amp;vis=1&amp;pid=994e8ad97&amp;color=0,0,0&amp;vpa=41&amp;vtp=1&amp;vaab=1&amp;bbb=1&amp;rh=54.96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809" y="2059336"/>
                <a:ext cx="3973322" cy="698056"/>
              </a:xfrm>
              <a:prstGeom prst="rect">
                <a:avLst/>
              </a:prstGeom>
              <a:blipFill rotWithShape="1">
                <a:blip r:embed="rId4"/>
                <a:stretch>
                  <a:fillRect l="-2" t="-1642" r="5" b="-7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98_1#421b66bf7.blank?vaa=1&amp;vcp=1&amp;vis=1&amp;pid=994e8ad97&amp;color=0,0,0&amp;vpa=42&amp;vtp=1&amp;vaab=1&amp;bbb=1"/>
              <p:cNvSpPr/>
              <p:nvPr/>
            </p:nvSpPr>
            <p:spPr>
              <a:xfrm>
                <a:off x="6141783" y="3944588"/>
                <a:ext cx="64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98_1#421b66bf7.blank?vaa=1&amp;vcp=1&amp;vis=1&amp;pid=994e8ad97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783" y="3944588"/>
                <a:ext cx="6429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0" t="-150" r="59" b="-7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2_1#8cd5984f4?vaa=1&amp;vcp=1&amp;vis=1&amp;pid=994e8ad97&amp;color=0,0,0&amp;vtp=1&amp;vaab=1&amp;bbb=1&amp;hb=1"/>
              <p:cNvSpPr/>
              <p:nvPr/>
            </p:nvSpPr>
            <p:spPr>
              <a:xfrm>
                <a:off x="539496" y="44302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，根据化合物中各元素化合价的代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数和为零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中C的化合价为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2_1#8cd5984f4?vaa=1&amp;vcp=1&amp;vis=1&amp;pid=994e8ad9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30236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994e8ad97?vaa=1&amp;vcp=1&amp;vis=1&amp;pid=16949cfef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调查我国航天科技领域中新型材料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新型能源的应用是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新课标中的跨学科实践活动之一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航天科技领域是未来发展的重要领域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对新型材料和新型能源的探索是重要的研究方向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航天科技领域采用的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新型材料包括铝锂合金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钛合金和复合材料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如碳纤维复合材料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们具有轻便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密度低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强度高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耐热性强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耐腐蚀性好等特点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航天科技领域在燃料方面也追求高效环保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研究方向包括将碳氢燃料转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化为高密度液体形式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以及液氢燃料的储存与使用等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这些研究都旨在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提高航天器的性能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助力可持续发展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95d3c995?vcp=1&amp;pid=f66b978d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69948"/>
            <a:ext cx="11064240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a9dc690?vcp=1&amp;pid=16949cfe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sp>
        <p:nvSpPr>
          <p:cNvPr id="3" name="QO_7_BD.101_1#6b73733f4?vaa=1&amp;vcp=1&amp;vis=1&amp;pid=57a9dc69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（2024·广西梧州·模拟）我国航空航天事业蓬勃发展，请回答下列问题。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2_1#d3819dee2?vaa=1&amp;vcp=1&amp;vis=1&amp;pid=6b73733f4&amp;color=0,0,0&amp;vtp=1&amp;vaab=1&amp;bbb=1&amp;hb=1"/>
              <p:cNvSpPr/>
              <p:nvPr/>
            </p:nvSpPr>
            <p:spPr>
              <a:xfrm>
                <a:off x="539496" y="180255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（1）长征二号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运载火箭的燃料是偏二甲肼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，偏二甲肼中碳元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素的质量分数为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，偏二甲肼燃烧属于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02_1#d3819dee2?vaa=1&amp;vcp=1&amp;vis=1&amp;pid=6b73733f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255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-591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d3819dee2.blank?vaa=1&amp;vcp=1&amp;vis=1&amp;pid=6b73733f4&amp;color=0,0,0&amp;vpa=43&amp;vtp=1&amp;vaab=1&amp;bbb=1"/>
              <p:cNvSpPr/>
              <p:nvPr/>
            </p:nvSpPr>
            <p:spPr>
              <a:xfrm>
                <a:off x="3027108" y="2521693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d3819dee2.blank?vaa=1&amp;vcp=1&amp;vis=1&amp;pid=6b73733f4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7108" y="2521693"/>
                <a:ext cx="8905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27" r="43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d3819dee2.blank?vaa=1&amp;vcp=1&amp;vis=1&amp;pid=6b73733f4&amp;color=0,0,0&amp;vpa=44&amp;vtp=1&amp;vaab=1&amp;bbb=1"/>
          <p:cNvSpPr/>
          <p:nvPr/>
        </p:nvSpPr>
        <p:spPr>
          <a:xfrm>
            <a:off x="7128414" y="239882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C_8_BD.105_1#0070cff18?vaa=1&amp;vcp=1&amp;vis=1&amp;pid=6b73733f4&amp;color=0,0,0&amp;vtp=1&amp;vaab=1&amp;bbb=1&amp;hb=1"/>
          <p:cNvSpPr/>
          <p:nvPr/>
        </p:nvSpPr>
        <p:spPr>
          <a:xfrm>
            <a:off x="539496" y="3089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（2）航天飞船使用的一种材料是在碳化硅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、陶瓷中嵌入碳纤维而制成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的，它属于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填序号）材料。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C_8_AN.106_1#0070cff18.blank?vaa=1&amp;vcp=1&amp;vis=1&amp;pid=6b73733f4&amp;color=0,0,0&amp;vpa=45&amp;vtp=1&amp;vaab=1"/>
          <p:cNvSpPr/>
          <p:nvPr/>
        </p:nvSpPr>
        <p:spPr>
          <a:xfrm>
            <a:off x="2302414" y="36853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C_8_BD.105_2#0070cff18.choices?vaa=1&amp;vcp=1&amp;vis=1&amp;pid=6b73733f4&amp;color=0,0,0&amp;vtp=1&amp;vaab=1&amp;bbb=1"/>
          <p:cNvSpPr/>
          <p:nvPr/>
        </p:nvSpPr>
        <p:spPr>
          <a:xfrm>
            <a:off x="539496" y="43583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.金属材料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B.复合材料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C.合成材料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.有机材料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07_1#1cce1ed36?sp=1&amp;vaa=1&amp;vcp=1&amp;vis=1&amp;pid=6b73733f4&amp;color=0,0,0&amp;vtp=1&amp;vaab=1&amp;bt=1&amp;bbb=1"/>
          <p:cNvSpPr/>
          <p:nvPr/>
        </p:nvSpPr>
        <p:spPr>
          <a:xfrm>
            <a:off x="539496" y="6865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（3）航天飞船座舱内空气更新过程的示意图如图1-11-3所示。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8_BD.107_2#1cce1ed36?iti=3&amp;vaa=1&amp;vcp=1&amp;vis=1&amp;pid=6b73733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9816" y="1368171"/>
            <a:ext cx="599846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07_3#1cce1ed36?iti=3&amp;vaa=1&amp;vcp=1&amp;vis=1&amp;pid=6b73733f4&amp;color=0,0,0&amp;vtp=1&amp;vaab=1&amp;bbb=1"/>
          <p:cNvSpPr/>
          <p:nvPr/>
        </p:nvSpPr>
        <p:spPr>
          <a:xfrm>
            <a:off x="5412708" y="3461130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08_1#4210117df?vaa=1&amp;vcp=1&amp;vis=1&amp;pid=1cce1ed36&amp;color=0,0,0&amp;vtp=1&amp;vaab=1&amp;bbb=1"/>
              <p:cNvSpPr/>
              <p:nvPr/>
            </p:nvSpPr>
            <p:spPr>
              <a:xfrm>
                <a:off x="539496" y="4108259"/>
                <a:ext cx="11109960" cy="20546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①装置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Ⅰ的作用是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②一定条件下，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在装置Ⅱ内发生反应，该反应的化学方程式为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7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kumimoji="0" lang="en-US" altLang="zh-CN" sz="3950" b="0" i="0" u="sng" strike="noStrike" kern="0" cap="none" spc="-99900" normalizeH="0" baseline="0" noProof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9_BD.108_1#4210117df?vaa=1&amp;vcp=1&amp;vis=1&amp;pid=1cce1ed3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08259"/>
                <a:ext cx="11109960" cy="2054606"/>
              </a:xfrm>
              <a:prstGeom prst="rect">
                <a:avLst/>
              </a:prstGeom>
              <a:blipFill rotWithShape="1">
                <a:blip r:embed="rId4"/>
                <a:stretch>
                  <a:fillRect l="-3" t="-22" r="3" b="-6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1_1#4210117df.blank?vaa=1&amp;vcp=1&amp;vis=1&amp;pid=1cce1ed36&amp;color=0,0,0&amp;vpa=46&amp;vtp=1&amp;vaab=1&amp;bbb=1"/>
          <p:cNvSpPr/>
          <p:nvPr/>
        </p:nvSpPr>
        <p:spPr>
          <a:xfrm>
            <a:off x="3158077" y="4077779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分离空气（气体）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AN.111_1#4210117df.blank?vaa=1&amp;vcp=1&amp;vis=1&amp;pid=1cce1ed36&amp;color=0,0,0&amp;vpa=47&amp;vtp=1&amp;vaab=1&amp;bbb=1&amp;rh=43.6"/>
              <p:cNvSpPr/>
              <p:nvPr/>
            </p:nvSpPr>
            <p:spPr>
              <a:xfrm>
                <a:off x="576008" y="5583491"/>
                <a:ext cx="4371785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一定条件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9_AN.111_1#4210117df.blank?vaa=1&amp;vcp=1&amp;vis=1&amp;pid=1cce1ed36&amp;color=0,0,0&amp;vpa=4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5583491"/>
                <a:ext cx="4371785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1" t="-24988" r="12" b="-8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2_1#84279491a?sp=1&amp;vaa=1&amp;vcp=1&amp;vis=1&amp;pid=57a9dc690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（2024·青海·中考）阅读下列科技短文并回答问题。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时整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我国自主研制的朱雀二号遥二运载火箭在酒泉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卫星发射中心腾空而起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成功入轨并完成了飞行任务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它作为全球首枚成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功入轨的液氧甲烷火箭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填补了国内液氧甲烷火箭的技术空白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推进剂是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决定火箭动力的关键因素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下表是常见的三种液体火箭推进剂的特点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QO_7_BD.112_2#84279491a?colgroup=8,21&amp;vaa=1&amp;vcp=1&amp;vis=1&amp;pid=57a9dc69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724376"/>
          <a:ext cx="11091672" cy="2793748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液体推进剂种类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液氧煤油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成本低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比冲较低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易积碳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结焦等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液氧液氢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成本高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比冲非常高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绿色环保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不易储存等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液氧甲烷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成本低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比冲较高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积碳不结焦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绿色环保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烧效率高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易制取等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8_BD.113_1#8a47447b3?vaa=1&amp;vcp=1&amp;vis=1&amp;pid=84279491a&amp;color=0,0,0&amp;vtp=1&amp;vaab=1&amp;bt=1&amp;bbb=1&amp;hb=1"/>
          <p:cNvSpPr/>
          <p:nvPr/>
        </p:nvSpPr>
        <p:spPr>
          <a:xfrm>
            <a:off x="539496" y="364639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在以上三种液体推进剂中，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作助燃剂，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、液氢、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甲烷作燃料。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（2）火箭向上的推力来自燃料燃烧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（填“释放”或“吸收”）热量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并喷出高温气体产生的反作用力。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8a47447b3.blank?vaa=1&amp;vcp=1&amp;vis=1&amp;pid=84279491a&amp;color=0,0,0&amp;vpa=48&amp;vtp=1&amp;vaab=1&amp;bbb=1"/>
              <p:cNvSpPr/>
              <p:nvPr/>
            </p:nvSpPr>
            <p:spPr>
              <a:xfrm>
                <a:off x="5693315" y="3733006"/>
                <a:ext cx="3856482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液氧（或氧气，或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1_1#8a47447b3.blank?vaa=1&amp;vcp=1&amp;vis=1&amp;pid=84279491a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315" y="3733006"/>
                <a:ext cx="3856482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14" t="-116" r="1" b="-5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16_1#8a47447b3.blank?vaa=1&amp;vcp=1&amp;vis=1&amp;pid=84279491a&amp;color=0,0,0&amp;vpa=49&amp;vtp=1&amp;vaab=1&amp;bbb=1"/>
          <p:cNvSpPr/>
          <p:nvPr/>
        </p:nvSpPr>
        <p:spPr>
          <a:xfrm>
            <a:off x="6061615" y="49113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释放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7_1#9aae6c891?vaa=1&amp;vcp=1&amp;vis=1&amp;pid=84279491a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（3）文中提到的煤油是由石油炼制而成的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，下列关于石油的叙述不正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8_AN.1_1#9aae6c891.blank?vaa=1&amp;vcp=1&amp;vis=1&amp;pid=84279491a&amp;color=0,0,0&amp;mp=1&amp;vpa=50&amp;vtp=1&amp;vaab=1"/>
          <p:cNvSpPr/>
          <p:nvPr/>
        </p:nvSpPr>
        <p:spPr>
          <a:xfrm>
            <a:off x="1591214" y="11506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C_8_BD.117_2#9aae6c891.choices?vaa=1&amp;vcp=1&amp;vis=1&amp;pid=84279491a&amp;color=0,0,0&amp;vtp=1&amp;vaab=1&amp;bbb=1"/>
          <p:cNvSpPr/>
          <p:nvPr/>
        </p:nvSpPr>
        <p:spPr>
          <a:xfrm>
            <a:off x="539496" y="18374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A.石油属于不可再生能源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.化石燃料包括石油、煤、氢气等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.石油是一种化工原料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19_1#2dd4d406a?vaa=1&amp;vcp=1&amp;vis=1&amp;pid=84279491a&amp;color=0,0,0&amp;vtp=1&amp;vaab=1&amp;bbb=1&amp;hb=1"/>
              <p:cNvSpPr/>
              <p:nvPr/>
            </p:nvSpPr>
            <p:spPr>
              <a:xfrm>
                <a:off x="539496" y="369472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（4）液氧甲烷推进剂燃烧效率高，甲烷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和液氧完全反应的化学方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（5）液氧甲烷是理想的液体推进剂之一，其优点是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119_1#2dd4d406a?vaa=1&amp;vcp=1&amp;vis=1&amp;pid=84279491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472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820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_1#2dd4d406a.blank?vaa=1&amp;vcp=1&amp;vis=1&amp;pid=84279491a&amp;color=0,0,0&amp;vpa=51&amp;vtp=1&amp;vaab=1&amp;bbb=1&amp;rh=46.44"/>
              <p:cNvSpPr/>
              <p:nvPr/>
            </p:nvSpPr>
            <p:spPr>
              <a:xfrm>
                <a:off x="1680908" y="4303821"/>
                <a:ext cx="4296029" cy="5897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_1#2dd4d406a.blank?vaa=1&amp;vcp=1&amp;vis=1&amp;pid=84279491a&amp;color=0,0,0&amp;vpa=51&amp;vtp=1&amp;vaab=1&amp;bbb=1&amp;rh=46.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908" y="4303821"/>
                <a:ext cx="4296029" cy="589788"/>
              </a:xfrm>
              <a:prstGeom prst="rect">
                <a:avLst/>
              </a:prstGeom>
              <a:blipFill rotWithShape="1">
                <a:blip r:embed="rId4"/>
                <a:stretch>
                  <a:fillRect l="-1" t="-22897" r="7" b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122_1#2dd4d406a.blank?vaa=1&amp;vcp=1&amp;vis=1&amp;pid=84279491a&amp;color=0,0,0&amp;vpa=52&amp;vtp=1&amp;vaab=1&amp;bbb=1&amp;hb=1"/>
          <p:cNvSpPr/>
          <p:nvPr/>
        </p:nvSpPr>
        <p:spPr>
          <a:xfrm>
            <a:off x="539496" y="495964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燃烧效率高（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或易制取等，合理即可）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9f0dd518?vcp=1&amp;pid=57a9dc69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提醒：请完成第11讲备考练习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5879f2e.fixed?vcp=1&amp;pid=6a493c66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常见有机物与化学合成材料</a:t>
            </a:r>
            <a:endParaRPr lang="en-US" altLang="zh-CN" sz="4000" dirty="0"/>
          </a:p>
        </p:txBody>
      </p:sp>
      <p:sp>
        <p:nvSpPr>
          <p:cNvPr id="3" name="C_4_BD#b85879f2e.fixed?vcp=1&amp;pid=6a493c66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11a477a?vcp=1&amp;pid=b85879f2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23_1#91fe071d4?vaa=1&amp;vcp=1&amp;vis=1&amp;pid=c211a477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（2024·新疆·中考）2024年世界地球日的主题是“全球战塑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”，旨在提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高公众环保意识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下列做法与环保理念不相符的是(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91fe071d4.bracket?vaa=1&amp;vcp=1&amp;vis=1&amp;pid=c211a477a&amp;color=0,0,0&amp;vpa=53&amp;vtp=1&amp;vaab=1"/>
          <p:cNvSpPr/>
          <p:nvPr/>
        </p:nvSpPr>
        <p:spPr>
          <a:xfrm>
            <a:off x="86397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23_2#91fe071d4.choices?vaa=1&amp;vcp=1&amp;vis=1&amp;pid=c211a477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.推广利用太阳能和风能发电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.减少使用塑料袋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C.生活中经常使用一次性碗筷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.合理使用化肥</a:t>
            </a:r>
            <a:endParaRPr lang="en-US" altLang="zh-CN" sz="2800" dirty="0"/>
          </a:p>
        </p:txBody>
      </p:sp>
      <p:sp>
        <p:nvSpPr>
          <p:cNvPr id="6" name="QC_6_BD.125_1#3810dffa3?vaa=1&amp;vcp=1&amp;vis=1&amp;pid=c211a477a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（2024·湖南长沙·中考）家电以旧换新，节约又环保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。废旧电器中含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、钢铁、玻璃、橡胶等材料，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其中属于金属材料的是(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126_1#3810dffa3.bracket?vaa=1&amp;vcp=1&amp;vis=1&amp;pid=c211a477a&amp;color=0,0,0&amp;vpa=54&amp;vtp=1&amp;vaab=1"/>
          <p:cNvSpPr/>
          <p:nvPr/>
        </p:nvSpPr>
        <p:spPr>
          <a:xfrm>
            <a:off x="10062114" y="44619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25_2#3810dffa3.choices?vaa=1&amp;vcp=1&amp;vis=1&amp;pid=c211a477a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B.钢铁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C.玻璃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.橡胶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632b81820?vaa=1&amp;vcp=1&amp;vis=1&amp;pid=c211a477a&amp;color=0,0,0&amp;vtp=1&amp;vaab=1&amp;bt=1&amp;bbb=1&amp;hb=1"/>
          <p:cNvSpPr/>
          <p:nvPr/>
        </p:nvSpPr>
        <p:spPr>
          <a:xfrm>
            <a:off x="539496" y="10934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（2024·广东广州·中考）材料的应用贯穿人类文明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。下列物质属于有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机合成材料的是(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8_1#632b81820.bracket?vaa=1&amp;vcp=1&amp;vis=1&amp;pid=c211a477a&amp;color=0,0,0&amp;vpa=55&amp;vtp=1&amp;vaab=1"/>
          <p:cNvSpPr/>
          <p:nvPr/>
        </p:nvSpPr>
        <p:spPr>
          <a:xfrm>
            <a:off x="3305715" y="17278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27_2#632b81820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786983"/>
            <a:ext cx="1463040" cy="99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7_3#632b81820?htil=1&amp;vaa=1&amp;vcp=1&amp;vis=1&amp;pid=c211a477a&amp;color=0,0,0&amp;vtp=1&amp;vaab=1&amp;bbb=1&amp;hb=1"/>
          <p:cNvSpPr/>
          <p:nvPr/>
        </p:nvSpPr>
        <p:spPr>
          <a:xfrm>
            <a:off x="539496" y="3911695"/>
            <a:ext cx="27797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.战国彩绘乐舞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图鸳鸯形漆盒中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的木料</a:t>
            </a:r>
            <a:endParaRPr lang="en-US" altLang="zh-CN" sz="2800" dirty="0"/>
          </a:p>
        </p:txBody>
      </p:sp>
      <p:pic>
        <p:nvPicPr>
          <p:cNvPr id="6" name="QC_6_BD.127_4#632b81820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704687"/>
            <a:ext cx="1316736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7_5#632b81820?htil=1&amp;vaa=1&amp;vcp=1&amp;vis=1&amp;pid=c211a477a&amp;color=0,0,0&amp;vtp=1&amp;vaab=1&amp;bbb=1&amp;hb=1"/>
          <p:cNvSpPr/>
          <p:nvPr/>
        </p:nvSpPr>
        <p:spPr>
          <a:xfrm>
            <a:off x="3319272" y="391169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.四羊方尊中的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青铜</a:t>
            </a:r>
            <a:endParaRPr lang="en-US" altLang="zh-CN" sz="2800" dirty="0"/>
          </a:p>
        </p:txBody>
      </p:sp>
      <p:pic>
        <p:nvPicPr>
          <p:cNvPr id="8" name="QC_6_BD.127_6#632b81820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768695"/>
            <a:ext cx="2130552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27_7#632b81820?htil=1&amp;vaa=1&amp;vcp=1&amp;vis=1&amp;pid=c211a477a&amp;color=0,0,0&amp;vtp=1&amp;vaab=1&amp;bbb=1&amp;hb=1"/>
          <p:cNvSpPr/>
          <p:nvPr/>
        </p:nvSpPr>
        <p:spPr>
          <a:xfrm>
            <a:off x="6099048" y="391169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C919飞机外壳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中的铝锂合金</a:t>
            </a:r>
            <a:endParaRPr lang="en-US" altLang="zh-CN" sz="2800" dirty="0"/>
          </a:p>
        </p:txBody>
      </p:sp>
      <p:pic>
        <p:nvPicPr>
          <p:cNvPr id="10" name="QC_6_BD.127_8#632b81820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430367"/>
            <a:ext cx="1005840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7_9#632b81820?htil=1&amp;vaa=1&amp;vcp=1&amp;vis=1&amp;pid=c211a477a&amp;color=0,0,0&amp;vtp=1&amp;vaab=1&amp;bbb=1&amp;hb=1"/>
          <p:cNvSpPr/>
          <p:nvPr/>
        </p:nvSpPr>
        <p:spPr>
          <a:xfrm>
            <a:off x="8869680" y="391169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.宇航服中的合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成纤维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9_1#d397228a0?vaa=1&amp;vcp=1&amp;vis=1&amp;pid=c211a477a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分类是化学学习和研究的常用方法，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下列分类正确的是(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0_1#d397228a0.bracket?vaa=1&amp;vcp=1&amp;vis=1&amp;pid=c211a477a&amp;color=0,0,0&amp;vpa=56&amp;vtp=1&amp;vaab=1"/>
          <p:cNvSpPr/>
          <p:nvPr/>
        </p:nvSpPr>
        <p:spPr>
          <a:xfrm>
            <a:off x="96176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29_2#d397228a0.choices?vaa=1&amp;vcp=1&amp;vis=1&amp;pid=c211a477a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A.有机合成材料：聚乙烯塑料、羊毛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.碱：纯碱、烧碱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.有机物：碳酸、甲烷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.化石燃料：煤、石油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3c207d2.fixed?vcp=1&amp;pid=6a493c66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常见有机物与化学合成材料</a:t>
            </a:r>
            <a:endParaRPr lang="en-US" altLang="zh-CN" sz="4000" dirty="0"/>
          </a:p>
        </p:txBody>
      </p:sp>
      <p:sp>
        <p:nvSpPr>
          <p:cNvPr id="3" name="C_4_BD#343c207d2.fixed?vcp=1&amp;pid=6a493c66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016673b1b?vaa=1&amp;vcp=1&amp;vis=1&amp;pid=c211a477a&amp;color=0,0,0&amp;vtp=1&amp;vaab=1&amp;bt=1&amp;bbb=1&amp;hb=1"/>
          <p:cNvSpPr/>
          <p:nvPr/>
        </p:nvSpPr>
        <p:spPr>
          <a:xfrm>
            <a:off x="539496" y="11096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（2024·山东枣庄·中考）枣庄文化传承历史悠久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，下列四个省级非物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质文化遗产代表性项目所涉及的物质，其主要化学成分不能与其他三种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归为一类的是(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2_1#016673b1b.bracket?vaa=1&amp;vcp=1&amp;vis=1&amp;pid=c211a477a&amp;color=0,0,0&amp;vpa=57&amp;vtp=1&amp;vaab=1"/>
          <p:cNvSpPr/>
          <p:nvPr/>
        </p:nvSpPr>
        <p:spPr>
          <a:xfrm>
            <a:off x="2950114" y="23917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31_2#016673b1b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087338"/>
            <a:ext cx="173736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31_3#016673b1b?htil=1&amp;vaa=1&amp;vcp=1&amp;vis=1&amp;pid=c211a477a&amp;color=0,0,0&amp;vtp=1&amp;vaab=1&amp;bbb=1&amp;hb=1"/>
          <p:cNvSpPr/>
          <p:nvPr/>
        </p:nvSpPr>
        <p:spPr>
          <a:xfrm>
            <a:off x="539496" y="4541234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.手工蚕丝制作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技艺</a:t>
            </a:r>
            <a:endParaRPr lang="en-US" altLang="zh-CN" sz="2800" dirty="0"/>
          </a:p>
        </p:txBody>
      </p:sp>
      <p:pic>
        <p:nvPicPr>
          <p:cNvPr id="6" name="QC_6_BD.131_4#016673b1b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087338"/>
            <a:ext cx="146304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31_5#016673b1b?htil=1&amp;vaa=1&amp;vcp=1&amp;vis=1&amp;pid=c211a477a&amp;color=0,0,0&amp;vtp=1&amp;vaab=1&amp;bbb=1"/>
          <p:cNvSpPr/>
          <p:nvPr/>
        </p:nvSpPr>
        <p:spPr>
          <a:xfrm>
            <a:off x="3319272" y="454123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B.青花布印染技艺</a:t>
            </a:r>
            <a:endParaRPr lang="en-US" altLang="zh-CN" sz="2800" spc="-50" dirty="0"/>
          </a:p>
        </p:txBody>
      </p:sp>
      <p:pic>
        <p:nvPicPr>
          <p:cNvPr id="8" name="QC_6_BD.131_6#016673b1b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000" y="3087338"/>
            <a:ext cx="144475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31_7#016673b1b?htil=1&amp;vaa=1&amp;vcp=1&amp;vis=1&amp;pid=c211a477a&amp;color=0,0,0&amp;vtp=1&amp;vaab=1&amp;bbb=1"/>
          <p:cNvSpPr/>
          <p:nvPr/>
        </p:nvSpPr>
        <p:spPr>
          <a:xfrm>
            <a:off x="6428000" y="454123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C.砂陶烧制技艺</a:t>
            </a:r>
            <a:endParaRPr lang="en-US" altLang="zh-CN" sz="2800" dirty="0"/>
          </a:p>
        </p:txBody>
      </p:sp>
      <p:pic>
        <p:nvPicPr>
          <p:cNvPr id="10" name="QC_6_BD.131_8#016673b1b.choice_image?htil=1&amp;vaa=1&amp;vcp=1&amp;vis=1&amp;pid=c211a477a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7776" y="3087338"/>
            <a:ext cx="1591056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31_9#016673b1b?htil=1&amp;vaa=1&amp;vcp=1&amp;vis=1&amp;pid=c211a477a&amp;color=0,0,0&amp;vtp=1&amp;vaab=1&amp;bbb=1"/>
          <p:cNvSpPr/>
          <p:nvPr/>
        </p:nvSpPr>
        <p:spPr>
          <a:xfrm>
            <a:off x="9207776" y="454123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D.毛笔制作技艺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3_1#3ec831c14?vaa=1&amp;vcp=1&amp;vis=1&amp;pid=c211a477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（2024·四川内江·中考）我国的航空航天事业成绩斐然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。天宫一号上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的太阳能电池板由玻璃纤维制成，玻璃纤维属于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填“无机非金属材料”或“复合材料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”）；神舟十八号载人飞船使用的锂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电池供电时，将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能转化为电能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34_1#3ec831c14.blank?vaa=1&amp;vcp=1&amp;vis=1&amp;pid=c211a477a&amp;color=0,0,0&amp;vpa=58&amp;vtp=1&amp;vaab=1&amp;bbb=1"/>
          <p:cNvSpPr/>
          <p:nvPr/>
        </p:nvSpPr>
        <p:spPr>
          <a:xfrm>
            <a:off x="8017414" y="2802604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无机非金属材料</a:t>
            </a:r>
            <a:endParaRPr lang="en-US" altLang="zh-CN" sz="2800" dirty="0"/>
          </a:p>
        </p:txBody>
      </p:sp>
      <p:sp>
        <p:nvSpPr>
          <p:cNvPr id="4" name="QB_6_AN.135_1#3ec831c14.blank?vaa=1&amp;vcp=1&amp;vis=1&amp;pid=c211a477a&amp;color=0,0,0&amp;vpa=59&amp;vtp=1&amp;vaab=1&amp;bbb=1"/>
          <p:cNvSpPr/>
          <p:nvPr/>
        </p:nvSpPr>
        <p:spPr>
          <a:xfrm>
            <a:off x="3039014" y="40770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6_1#9487124bc?vaa=1&amp;vcp=1&amp;vis=1&amp;pid=c211a477a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（2024·吉林·中考）结合我国传统佳节期间的一些活动，回答下列问题。</a:t>
            </a:r>
            <a:endParaRPr lang="en-US" altLang="zh-CN" sz="2800" spc="-50" dirty="0"/>
          </a:p>
        </p:txBody>
      </p:sp>
      <p:sp>
        <p:nvSpPr>
          <p:cNvPr id="3" name="QB_7_BD.137_1#b0e03b60e?vaa=1&amp;vcp=1&amp;vis=1&amp;pid=9487124bc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（1）端午节闻粽香。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请从微观粒子的角度解释闻到粽香的原因：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（2）中秋节吃月饼。月饼中的面粉可为人体提供的营养物质是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（3）过春节换新衣。选购衣服时，区分羊毛纤维与合成纤维的方法是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0e03b60e.blank?vaa=1&amp;vcp=1&amp;vis=1&amp;pid=9487124bc&amp;color=0,0,0&amp;vpa=60&amp;vtp=1&amp;vaab=1&amp;bbb=1&amp;hb=1"/>
          <p:cNvSpPr/>
          <p:nvPr/>
        </p:nvSpPr>
        <p:spPr>
          <a:xfrm>
            <a:off x="539496" y="214204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分子在不断运动</a:t>
            </a:r>
            <a:endParaRPr lang="en-US" altLang="zh-CN" sz="2800" dirty="0"/>
          </a:p>
        </p:txBody>
      </p:sp>
      <p:sp>
        <p:nvSpPr>
          <p:cNvPr id="6" name="QB_7_AN.2_1#b0e03b60e.blank?vaa=1&amp;vcp=1&amp;vis=1&amp;pid=9487124bc&amp;color=0,0,0&amp;vpa=61&amp;vtp=1&amp;vaab=1&amp;bbb=1"/>
          <p:cNvSpPr/>
          <p:nvPr/>
        </p:nvSpPr>
        <p:spPr>
          <a:xfrm>
            <a:off x="10328814" y="34374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糖类</a:t>
            </a:r>
            <a:endParaRPr lang="en-US" altLang="zh-CN" sz="2800" dirty="0"/>
          </a:p>
        </p:txBody>
      </p:sp>
      <p:sp>
        <p:nvSpPr>
          <p:cNvPr id="8" name="QB_7_AN.142_1#b0e03b60e.blank?vaa=1&amp;vcp=1&amp;vis=1&amp;pid=9487124bc&amp;color=0,0,0&amp;vpa=62&amp;vtp=1&amp;vaab=1&amp;bbb=1"/>
          <p:cNvSpPr/>
          <p:nvPr/>
        </p:nvSpPr>
        <p:spPr>
          <a:xfrm>
            <a:off x="549815" y="471189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灼烧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，闻气味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3_1#a1b093458?iti=4&amp;htil=2&amp;vaa=1&amp;vcp=1&amp;vis=1&amp;pid=c211a47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2545" y="1240536"/>
            <a:ext cx="196596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43_2#a1b093458?iti=4&amp;htil=2&amp;vaa=1&amp;vcp=1&amp;vis=1&amp;pid=c211a477a&amp;color=0,0,0&amp;vtp=1&amp;vaab=1&amp;bbb=1"/>
          <p:cNvSpPr/>
          <p:nvPr/>
        </p:nvSpPr>
        <p:spPr>
          <a:xfrm>
            <a:off x="10338344" y="340664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43_3#a1b093458?htil=2&amp;sp=1&amp;vaa=1&amp;vcp=1&amp;vis=1&amp;pid=c211a477a&amp;color=0,0,0&amp;vtp=1&amp;vaab=1&amp;bt=1&amp;bbb=1&amp;hb=1&amp;hs=1"/>
              <p:cNvSpPr/>
              <p:nvPr/>
            </p:nvSpPr>
            <p:spPr>
              <a:xfrm>
                <a:off x="539496" y="1222248"/>
                <a:ext cx="90159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（2024·四川泸州·中考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）材料科学在利用太阳能上大显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。最近，一种利用石英热捕捉器（如图1所示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）捕获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太阳能的新方法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，可使温度达到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，从而使太阳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能有可能在玻璃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、钢铁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、水泥和陶瓷等工业生产中取代化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石燃料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。请回答下列相关问题。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43_3#a1b093458?htil=2&amp;sp=1&amp;vaa=1&amp;vcp=1&amp;vis=1&amp;pid=c211a477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90159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6" r="-1028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144_1#07ddfe7e2?vaa=1&amp;vcp=1&amp;vis=1&amp;pid=a1b093458&amp;color=0,0,0&amp;vtp=1&amp;vaab=1&amp;bbb=1&amp;h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（1）玻璃、钢铁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、水泥和陶瓷中不属于无机非金属材料的是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这些无机非金属材料与石英均含有的元素为氧和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45_1#07ddfe7e2.blank?vaa=1&amp;vcp=1&amp;vis=1&amp;pid=a1b093458&amp;color=0,0,0&amp;vpa=63&amp;vtp=1&amp;vaab=1&amp;bbb=1"/>
          <p:cNvSpPr/>
          <p:nvPr/>
        </p:nvSpPr>
        <p:spPr>
          <a:xfrm>
            <a:off x="9973214" y="43982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钢铁</a:t>
            </a:r>
            <a:endParaRPr lang="en-US" altLang="zh-CN" sz="2800" dirty="0"/>
          </a:p>
        </p:txBody>
      </p:sp>
      <p:sp>
        <p:nvSpPr>
          <p:cNvPr id="7" name="QB_7_AN.146_1#07ddfe7e2.blank?vaa=1&amp;vcp=1&amp;vis=1&amp;pid=a1b093458&amp;color=0,0,0&amp;vpa=64&amp;vtp=1&amp;vaab=1"/>
          <p:cNvSpPr/>
          <p:nvPr/>
        </p:nvSpPr>
        <p:spPr>
          <a:xfrm>
            <a:off x="8017414" y="502494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7_1#b0b084a21?iti=5&amp;htil=3&amp;vaa=1&amp;vcp=1&amp;vis=1&amp;pid=a1b0934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0452" y="2150078"/>
            <a:ext cx="196596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47_2#b0b084a21?iti=5&amp;htil=3&amp;vaa=1&amp;vcp=1&amp;vis=1&amp;pid=a1b093458&amp;color=0,0,0&amp;vtp=1&amp;vaab=1&amp;bbb=1"/>
          <p:cNvSpPr/>
          <p:nvPr/>
        </p:nvSpPr>
        <p:spPr>
          <a:xfrm>
            <a:off x="10096251" y="42844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B_7_BD.147_3#b0b084a21?htil=3&amp;sp=1&amp;vaa=1&amp;vcp=1&amp;vis=1&amp;pid=a1b093458&amp;color=0,0,0&amp;mp=1&amp;vtp=1&amp;vaab=1&amp;bt=1&amp;bbb=1"/>
          <p:cNvSpPr/>
          <p:nvPr/>
        </p:nvSpPr>
        <p:spPr>
          <a:xfrm>
            <a:off x="539496" y="2012918"/>
            <a:ext cx="90159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（2）该新方法的主要两点优势为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A.应用更环保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B.技术更成熟</a:t>
            </a:r>
            <a:endParaRPr lang="en-US" altLang="zh-CN" sz="2800" dirty="0"/>
          </a:p>
        </p:txBody>
      </p:sp>
      <p:sp>
        <p:nvSpPr>
          <p:cNvPr id="5" name="QB_7_AN.148_1#b0b084a21.blank?vaa=1&amp;vcp=1&amp;vis=1&amp;pid=a1b093458&amp;color=0,0,0&amp;mp=1&amp;vpa=65&amp;vtp=1&amp;vaab=1&amp;bbb=1"/>
          <p:cNvSpPr/>
          <p:nvPr/>
        </p:nvSpPr>
        <p:spPr>
          <a:xfrm>
            <a:off x="5731415" y="1982438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A、C</a:t>
            </a:r>
            <a:endParaRPr lang="en-US" altLang="zh-CN" sz="2800" dirty="0"/>
          </a:p>
        </p:txBody>
      </p:sp>
      <p:sp>
        <p:nvSpPr>
          <p:cNvPr id="6" name="QB_7#b0b084a21?htil=3&amp;vaa=1&amp;vcp=1&amp;vis=1&amp;pid=a1b093458&amp;color=0,0,0&amp;vtp=1&amp;vaab=1&amp;bbb=1"/>
          <p:cNvSpPr/>
          <p:nvPr/>
        </p:nvSpPr>
        <p:spPr>
          <a:xfrm>
            <a:off x="539496" y="3279997"/>
            <a:ext cx="90159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C.资源更丰富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d8a76a2?vcp=1&amp;pid=b85879f2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49_1#77e5390b3?vaa=1&amp;vcp=1&amp;vis=1&amp;pid=d4d8a76a2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（2024·江苏常州·中考）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科学家用淀粉和改性材料制成生物降解塑料，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该塑料在自然界条件下最终能完全降解成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等物质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49_1#77e5390b3?vaa=1&amp;vcp=1&amp;vis=1&amp;pid=d4d8a76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437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50_1#77e5390b3.bracket?vaa=1&amp;vcp=1&amp;vis=1&amp;pid=d4d8a76a2&amp;color=0,0,0&amp;vpa=66&amp;vtp=1&amp;vaab=1"/>
          <p:cNvSpPr/>
          <p:nvPr/>
        </p:nvSpPr>
        <p:spPr>
          <a:xfrm>
            <a:off x="2594514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49_2#77e5390b3.choices?vaa=1&amp;vcp=1&amp;vis=1&amp;pid=d4d8a76a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A.该技术可以减少“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白色污染”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.淀粉与碘单质作用呈现红色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.该塑料的降解参与“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碳循环”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.生物降解塑料也需合理使用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1_1#c2d5081a0?vaa=1&amp;vcp=1&amp;vis=1&amp;pid=d4d8a76a2&amp;color=0,0,0&amp;vtp=1&amp;vaab=1&amp;bt=1&amp;bbb=1&amp;hb=1"/>
              <p:cNvSpPr/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（2024·山西·中考）科学家研究发现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，把取出茶叶的塑料网状茶包浸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的水里几分钟后，就会有大约116亿个塑料颗粒和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31亿个纳米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塑料出现在杯子里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。该颗粒可进入人体内各种器官，导致疾病发生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有极少量可被唾液分解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下列关于塑料网状茶包的分析正确的是(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51_1#c2d5081a0?vaa=1&amp;vcp=1&amp;vis=1&amp;pid=d4d8a76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3683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2_1#c2d5081a0.bracket?vaa=1&amp;vcp=1&amp;vis=1&amp;pid=d4d8a76a2&amp;color=0,0,0&amp;vpa=67&amp;vtp=1&amp;vaab=1"/>
          <p:cNvSpPr/>
          <p:nvPr/>
        </p:nvSpPr>
        <p:spPr>
          <a:xfrm>
            <a:off x="107733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1_2#c2d5081a0.choices?vaa=1&amp;vcp=1&amp;vis=1&amp;pid=d4d8a76a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.很难分散于热水中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.易被人体分解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C.是由合成材料制成的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.对人体没有危害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3_1#ec646af42?sp=1&amp;vaa=1&amp;vcp=1&amp;vis=1&amp;pid=d4d8a76a2&amp;color=0,0,0&amp;vtp=1&amp;vaab=1&amp;bt=1&amp;bbb=1&amp;hb=1"/>
          <p:cNvSpPr/>
          <p:nvPr/>
        </p:nvSpPr>
        <p:spPr>
          <a:xfrm>
            <a:off x="539496" y="14277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（2024·四川成都·中考）2024年4月25日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，搭载神舟十八号的运载火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箭成功发射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下列材料的用途与其性质的对应关系不合理的是(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54_1#ec646af42.bracket?vaa=1&amp;vcp=1&amp;vis=1&amp;pid=d4d8a76a2&amp;color=0,0,0&amp;vpa=68&amp;vtp=1&amp;vaab=1"/>
          <p:cNvSpPr/>
          <p:nvPr/>
        </p:nvSpPr>
        <p:spPr>
          <a:xfrm>
            <a:off x="10417714" y="20620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53_2#ec646af42?iti=6&amp;htil=4&amp;vaa=1&amp;vcp=1&amp;vis=1&amp;pid=d4d8a76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0474" y="2764631"/>
            <a:ext cx="350215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53_3#ec646af42?iti=6&amp;htil=4&amp;vaa=1&amp;vcp=1&amp;vis=1&amp;pid=d4d8a76a2&amp;color=0,0,0&amp;vtp=1&amp;vaab=1&amp;bbb=1"/>
          <p:cNvSpPr/>
          <p:nvPr/>
        </p:nvSpPr>
        <p:spPr>
          <a:xfrm>
            <a:off x="9014369" y="485759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6" name="QC_6_BD.153_4#ec646af42.choices?htil=4&amp;vaa=1&amp;vcp=1&amp;vis=1&amp;pid=d4d8a76a2&amp;color=0,0,0&amp;vtp=1&amp;vaab=1&amp;bbb=1"/>
          <p:cNvSpPr/>
          <p:nvPr/>
        </p:nvSpPr>
        <p:spPr>
          <a:xfrm>
            <a:off x="539496" y="2710719"/>
            <a:ext cx="74706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A.偏二甲肼作火箭燃料——可燃性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.铝合金制火箭的骨架——密度大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.碳纤维复合材料制飞船外壳——耐高温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.特种橡胶制成太空服加压层——弹性好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5_1#00d74773d?vaa=1&amp;vcp=1&amp;vis=1&amp;pid=d4d8a76a2&amp;color=0,0,0&amp;vtp=1&amp;vaab=1&amp;bt=1&amp;bbb=1"/>
          <p:cNvSpPr/>
          <p:nvPr/>
        </p:nvSpPr>
        <p:spPr>
          <a:xfrm>
            <a:off x="539496" y="12158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《中国制造2025》中将“节能与新能源汽车”列为重点发展领域。</a:t>
            </a:r>
            <a:endParaRPr lang="en-US" altLang="zh-CN" sz="2800" dirty="0"/>
          </a:p>
        </p:txBody>
      </p:sp>
      <p:pic>
        <p:nvPicPr>
          <p:cNvPr id="3" name="QB_7_BD.156_1#d49aa4c15?iti=7&amp;htil=5&amp;vaa=1&amp;vcp=1&amp;vis=1&amp;pid=00d74773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5960" y="1861883"/>
            <a:ext cx="384048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56_2#d49aa4c15?iti=7&amp;htil=5&amp;vaa=1&amp;vcp=1&amp;vis=1&amp;pid=00d74773d&amp;color=0,0,0&amp;vtp=1&amp;vaab=1&amp;bbb=1"/>
          <p:cNvSpPr/>
          <p:nvPr/>
        </p:nvSpPr>
        <p:spPr>
          <a:xfrm>
            <a:off x="9389019" y="349192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5" name="QB_7_BD.156_3#d49aa4c15?htil=5&amp;sp=1&amp;vaa=1&amp;vcp=1&amp;vis=1&amp;pid=00d74773d&amp;color=0,0,0&amp;vtp=1&amp;vaab=1&amp;bbb=1&amp;hb=1&amp;hs=1"/>
          <p:cNvSpPr/>
          <p:nvPr/>
        </p:nvSpPr>
        <p:spPr>
          <a:xfrm>
            <a:off x="539496" y="1843595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（1）在图3所示的汽车部件中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，属于合成材料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6" name="QB_7_AN.1_1#d49aa4c15.blank?vaa=1&amp;vcp=1&amp;vis=1&amp;pid=00d74773d&amp;color=0,0,0&amp;vpa=69&amp;vtp=1&amp;vaab=1&amp;bbb=1"/>
          <p:cNvSpPr/>
          <p:nvPr/>
        </p:nvSpPr>
        <p:spPr>
          <a:xfrm>
            <a:off x="1210215" y="2439860"/>
            <a:ext cx="1087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B、C</a:t>
            </a:r>
            <a:endParaRPr lang="en-US" altLang="zh-CN" sz="2800" dirty="0"/>
          </a:p>
        </p:txBody>
      </p:sp>
      <p:sp>
        <p:nvSpPr>
          <p:cNvPr id="7" name="QB_7_BD.156_4#d49aa4c15?htil=5&amp;vaa=1&amp;vcp=1&amp;vis=1&amp;pid=00d74773d&amp;color=0,0,0&amp;vtp=1&amp;vaab=1&amp;bbb=1&amp;hs=1"/>
          <p:cNvSpPr/>
          <p:nvPr/>
        </p:nvSpPr>
        <p:spPr>
          <a:xfrm>
            <a:off x="539496" y="3120580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A.铝合金轮毂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B.橡胶轮胎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C.塑料保险杠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D.钢板车身</a:t>
            </a:r>
            <a:endParaRPr lang="en-US" altLang="zh-CN" sz="2800" dirty="0"/>
          </a:p>
        </p:txBody>
      </p:sp>
      <p:sp>
        <p:nvSpPr>
          <p:cNvPr id="8" name="QB_7_BD.158_1#b482116e1?htil=5&amp;vaa=1&amp;vcp=1&amp;vis=1&amp;pid=00d74773d&amp;color=0,0,0&amp;vtp=1&amp;vaab=1&amp;bbb=1&amp;hb=1&amp;hs=1"/>
          <p:cNvSpPr/>
          <p:nvPr/>
        </p:nvSpPr>
        <p:spPr>
          <a:xfrm>
            <a:off x="539496" y="43975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（2）传统汽车使用的燃料是由石油炼制而成的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，石油属于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填“可再生”或“不可再生”）资源。</a:t>
            </a:r>
            <a:endParaRPr lang="en-US" altLang="zh-CN" sz="2800" dirty="0"/>
          </a:p>
        </p:txBody>
      </p:sp>
      <p:sp>
        <p:nvSpPr>
          <p:cNvPr id="9" name="QB_7_AN.159_1#b482116e1.blank?vaa=1&amp;vcp=1&amp;vis=1&amp;pid=00d74773d&amp;color=0,0,0&amp;vpa=70&amp;vtp=1&amp;vaab=1&amp;bbb=1"/>
          <p:cNvSpPr/>
          <p:nvPr/>
        </p:nvSpPr>
        <p:spPr>
          <a:xfrm>
            <a:off x="9617614" y="436708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0_1#bc3c5fcc2?vaa=1&amp;vcp=1&amp;vis=1&amp;pid=00d74773d&amp;color=0,0,0&amp;vtp=1&amp;vaab=1&amp;bt=1&amp;bbb=1"/>
          <p:cNvSpPr/>
          <p:nvPr/>
        </p:nvSpPr>
        <p:spPr>
          <a:xfrm>
            <a:off x="539496" y="17699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（3）氢能源汽车是新能源汽车中的一种。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BD.161_1#457183e46?vaa=1&amp;vcp=1&amp;vis=1&amp;pid=bc3c5fcc2&amp;color=0,0,0&amp;vtp=1&amp;vaab=1&amp;bbb=1"/>
          <p:cNvSpPr/>
          <p:nvPr/>
        </p:nvSpPr>
        <p:spPr>
          <a:xfrm>
            <a:off x="539496" y="2324576"/>
            <a:ext cx="11109960" cy="2763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请写出通过电解水制取氢气的化学方程式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395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②氢能客车搭载“氢腾”燃料电池系统，该电池系统工作时的能量转化形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能转化为电能。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③氢能作为燃料的优点为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（写出一点即可）。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_1#457183e46.blank?vaa=1&amp;vcp=1&amp;vis=1&amp;pid=bc3c5fcc2&amp;color=0,0,0&amp;vpa=71&amp;vtp=1&amp;vaab=1&amp;bbb=1&amp;rh=43.6"/>
              <p:cNvSpPr/>
              <p:nvPr/>
            </p:nvSpPr>
            <p:spPr>
              <a:xfrm>
                <a:off x="7662608" y="2517616"/>
                <a:ext cx="354736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_1#457183e46.blank?vaa=1&amp;vcp=1&amp;vis=1&amp;pid=bc3c5fcc2&amp;color=0,0,0&amp;vpa=71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608" y="2517616"/>
                <a:ext cx="3547364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2" t="-24169" r="9" b="-8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457183e46.blank?vaa=1&amp;vcp=1&amp;vis=1&amp;pid=bc3c5fcc2&amp;color=0,0,0&amp;vpa=72&amp;vtp=1&amp;vaab=1&amp;bbb=1"/>
          <p:cNvSpPr/>
          <p:nvPr/>
        </p:nvSpPr>
        <p:spPr>
          <a:xfrm>
            <a:off x="1261015" y="38561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66_1#457183e46.blank?vaa=1&amp;vcp=1&amp;vis=1&amp;pid=bc3c5fcc2&amp;color=0,0,0&amp;vpa=73&amp;vtp=1&amp;vaab=1&amp;bbb=1"/>
          <p:cNvSpPr/>
          <p:nvPr/>
        </p:nvSpPr>
        <p:spPr>
          <a:xfrm>
            <a:off x="4461415" y="448294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热值高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0f8c983b?sp=1&amp;vcp=1&amp;pid=343c207d2&amp;color=0,0,0&amp;vtp=1&amp;vaab=1&amp;bt=1&amp;bbb=1"/>
          <p:cNvSpPr/>
          <p:nvPr/>
        </p:nvSpPr>
        <p:spPr>
          <a:xfrm>
            <a:off x="539496" y="1852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有机高分子材料。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（1）有机高分子材料的分类。</a:t>
            </a:r>
            <a:endParaRPr lang="en-US" altLang="zh-CN" sz="2800" dirty="0"/>
          </a:p>
        </p:txBody>
      </p:sp>
      <p:pic>
        <p:nvPicPr>
          <p:cNvPr id="4" name="P_5_BD#d0f8c983b?vcp=1&amp;pid=343c207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384" y="3189351"/>
            <a:ext cx="1061618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85f2a83?vcp=1&amp;pid=b85879f2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67_1#af12c126a?vaa=1&amp;vcp=1&amp;vis=1&amp;pid=b185f2a83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（2024·江苏扬州·中考）2024年世界口腔健康日的主题是“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健康口腔，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健康体魄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4" name="QO_7_BD.168_1#47e636a11?vaa=1&amp;vcp=1&amp;vis=1&amp;pid=af12c126a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（1）随着科技的发展和理念的变化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，制作牙刷丝的材质从曾经的马鬃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变为尼龙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（一种合成纤维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），制作牙刷柄的材质从聚丙烯塑料转变为在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自然界中易降解的聚乳酸塑料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9_1#96882f4a2?vaa=1&amp;vcp=1&amp;vis=1&amp;pid=47e636a11&amp;color=0,0,0&amp;mp=1&amp;vtp=1&amp;vaab=1&amp;bt=1&amp;bbb=1"/>
          <p:cNvSpPr/>
          <p:nvPr/>
        </p:nvSpPr>
        <p:spPr>
          <a:xfrm>
            <a:off x="539496" y="15501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①马鬃、尼龙中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，灼烧后有烧焦羽毛气味的是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96882f4a2.blank?vaa=1&amp;vcp=1&amp;vis=1&amp;pid=47e636a11&amp;color=0,0,0&amp;mp=1&amp;vpa=74&amp;vtp=1&amp;vaab=1&amp;bbb=1"/>
          <p:cNvSpPr/>
          <p:nvPr/>
        </p:nvSpPr>
        <p:spPr>
          <a:xfrm>
            <a:off x="7661814" y="14987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马鬃</a:t>
            </a:r>
            <a:endParaRPr lang="en-US" altLang="zh-CN" sz="2800" dirty="0"/>
          </a:p>
        </p:txBody>
      </p:sp>
      <p:sp>
        <p:nvSpPr>
          <p:cNvPr id="4" name="QB_8_BD.171_1#7ddd0ff57?sp=1&amp;vaa=1&amp;vcp=1&amp;vis=1&amp;pid=47e636a11&amp;color=0,0,0&amp;vtp=1&amp;vaab=1&amp;bbb=1&amp;hb=1"/>
          <p:cNvSpPr/>
          <p:nvPr/>
        </p:nvSpPr>
        <p:spPr>
          <a:xfrm>
            <a:off x="539496" y="218243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下列聚丙烯塑料的性质与其能用于制作牙刷柄相关的是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A.坚固耐磨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B.易燃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C.易加工</a:t>
            </a:r>
            <a:endParaRPr lang="en-US" altLang="zh-CN" sz="2800" dirty="0"/>
          </a:p>
        </p:txBody>
      </p:sp>
      <p:sp>
        <p:nvSpPr>
          <p:cNvPr id="5" name="QB_8_AN.2_1#7ddd0ff57.blank?vaa=1&amp;vcp=1&amp;vis=1&amp;pid=47e636a11&amp;color=0,0,0&amp;vpa=75&amp;vtp=1&amp;vaab=1&amp;bbb=1"/>
          <p:cNvSpPr/>
          <p:nvPr/>
        </p:nvSpPr>
        <p:spPr>
          <a:xfrm>
            <a:off x="9465214" y="2151951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A、C</a:t>
            </a:r>
            <a:endParaRPr lang="en-US" altLang="zh-CN" sz="2800" dirty="0"/>
          </a:p>
        </p:txBody>
      </p:sp>
      <p:sp>
        <p:nvSpPr>
          <p:cNvPr id="6" name="QB_8_BD.173_1#e863c6a03?vaa=1&amp;vcp=1&amp;vis=1&amp;pid=47e636a11&amp;color=0,0,0&amp;vtp=1&amp;vaab=1&amp;bbb=1&amp;hb=1"/>
          <p:cNvSpPr/>
          <p:nvPr/>
        </p:nvSpPr>
        <p:spPr>
          <a:xfrm>
            <a:off x="539496" y="41128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③制作牙刷柄材质的变迁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，体现化学服务于社会可持续发展的理念是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写出一点）。</a:t>
            </a:r>
            <a:endParaRPr lang="en-US" altLang="zh-CN" sz="2800" dirty="0"/>
          </a:p>
        </p:txBody>
      </p:sp>
      <p:sp>
        <p:nvSpPr>
          <p:cNvPr id="7" name="QB_8_AN.174_1#e863c6a03.blank?vaa=1&amp;vcp=1&amp;vis=1&amp;pid=47e636a11&amp;color=0,0,0&amp;vpa=76&amp;vtp=1&amp;vaab=1&amp;bbb=1"/>
          <p:cNvSpPr/>
          <p:nvPr/>
        </p:nvSpPr>
        <p:spPr>
          <a:xfrm>
            <a:off x="549815" y="4709096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75_1#a374b38cd?vaa=1&amp;vcp=1&amp;vis=1&amp;pid=af12c126a&amp;color=0,0,0&amp;vtp=1&amp;vaab=1&amp;bt=1&amp;bbb=1&amp;hb=1"/>
              <p:cNvSpPr/>
              <p:nvPr/>
            </p:nvSpPr>
            <p:spPr>
              <a:xfrm>
                <a:off x="539496" y="157070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（2）人体口腔的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宜保持在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，则会造成牙齿表面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牙釉质损伤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、细菌滋生。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75_1#a374b38cd?vaa=1&amp;vcp=1&amp;vis=1&amp;pid=af12c126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070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76_1#5a7a99a1e?iti=8&amp;htil=6&amp;vaa=1&amp;vcp=1&amp;vis=1&amp;pid=a374b38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7539" y="2804509"/>
            <a:ext cx="312724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6_2#5a7a99a1e?iti=8&amp;htil=6&amp;vaa=1&amp;vcp=1&amp;vis=1&amp;pid=a374b38cd&amp;color=0,0,0&amp;vtp=1&amp;vaab=1&amp;bbb=1"/>
          <p:cNvSpPr/>
          <p:nvPr/>
        </p:nvSpPr>
        <p:spPr>
          <a:xfrm>
            <a:off x="9723982" y="4714589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76_3#5a7a99a1e?htil=6&amp;sp=1&amp;vaa=1&amp;vcp=1&amp;vis=1&amp;pid=a374b38cd&amp;color=0,0,0&amp;vtp=1&amp;vaab=1&amp;bbb=1&amp;hb=1"/>
              <p:cNvSpPr/>
              <p:nvPr/>
            </p:nvSpPr>
            <p:spPr>
              <a:xfrm>
                <a:off x="539496" y="2777077"/>
                <a:ext cx="785469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①某学生早餐后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内口腔中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示。该学生早餐后口腔的酸性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填“增强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减弱”）。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76_3#5a7a99a1e?htil=6&amp;sp=1&amp;vaa=1&amp;vcp=1&amp;vis=1&amp;pid=a374b38c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7077"/>
                <a:ext cx="7854696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12" r="-354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77_1#5a7a99a1e.blank?vaa=1&amp;vcp=1&amp;vis=1&amp;pid=a374b38cd&amp;color=0,0,0&amp;vpa=77&amp;vtp=1&amp;vaab=1&amp;bbb=1"/>
          <p:cNvSpPr/>
          <p:nvPr/>
        </p:nvSpPr>
        <p:spPr>
          <a:xfrm>
            <a:off x="5172615" y="339429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8_1#cb77eb5a4?vaa=1&amp;vcp=1&amp;vis=1&amp;pid=a374b38cd&amp;color=0,0,0&amp;mp=1&amp;vtp=1&amp;vaab=1&amp;bt=1&amp;bbb=1&amp;hb=1"/>
          <p:cNvSpPr/>
          <p:nvPr/>
        </p:nvSpPr>
        <p:spPr>
          <a:xfrm>
            <a:off x="539496" y="5379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②牙釉质的主要成分为羟基磷酸钙。这里的“钙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填“元素”或“单质”）。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_1#cb77eb5a4.blank?vaa=1&amp;vcp=1&amp;vis=1&amp;pid=a374b38cd&amp;color=0,0,0&amp;mp=1&amp;vpa=78&amp;vtp=1&amp;vaab=1&amp;bbb=1"/>
          <p:cNvSpPr/>
          <p:nvPr/>
        </p:nvSpPr>
        <p:spPr>
          <a:xfrm>
            <a:off x="8687339" y="5074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80_1#bdf9983b2?vaa=1&amp;vcp=1&amp;vis=1&amp;pid=a374b38cd&amp;color=0,0,0&amp;vtp=1&amp;vaab=1&amp;bbb=1&amp;hb=1"/>
              <p:cNvSpPr/>
              <p:nvPr/>
            </p:nvSpPr>
            <p:spPr>
              <a:xfrm>
                <a:off x="539496" y="173977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③在牙膏中添加少量的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，可杀菌消毒、美白牙齿。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在口腔中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酶的催化下生成水和氧气，该反应的化学方程式为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80_1#bdf9983b2?vaa=1&amp;vcp=1&amp;vis=1&amp;pid=a374b38c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9773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2_1#bdf9983b2.blank?vaa=1&amp;vcp=1&amp;vis=1&amp;pid=a374b38cd&amp;color=0,0,0&amp;vpa=79&amp;vtp=1&amp;vaab=1&amp;bbb=1&amp;rh=43.6"/>
              <p:cNvSpPr/>
              <p:nvPr/>
            </p:nvSpPr>
            <p:spPr>
              <a:xfrm>
                <a:off x="664908" y="3014218"/>
                <a:ext cx="3501835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酶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2_1#bdf9983b2.blank?vaa=1&amp;vcp=1&amp;vis=1&amp;pid=a374b38cd&amp;color=0,0,0&amp;vpa=79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908" y="3014218"/>
                <a:ext cx="3501835" cy="5537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82_1#a5a9aaca0?vaa=1&amp;vcp=1&amp;vis=1&amp;pid=a374b38cd&amp;color=0,0,0&amp;vtp=1&amp;vaab=1&amp;bt=1&amp;bbb=1&amp;hb=1"/>
          <p:cNvSpPr/>
          <p:nvPr/>
        </p:nvSpPr>
        <p:spPr>
          <a:xfrm>
            <a:off x="539496" y="3667061"/>
            <a:ext cx="7986666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碳酸钙是一种优质的牙膏摩擦剂，既能去除食物残渣，又能避免牙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釉质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的损伤。碳酸钙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（填“难”或“易”）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溶于水，碳酸钙、牙釉质中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硬度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较小的是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QB_8_AN.183_1#a5a9aaca0.blank?vaa=1&amp;vcp=1&amp;vis=1&amp;pid=a374b38cd&amp;color=0,0,0&amp;vpa=80&amp;vtp=1&amp;vaab=1"/>
          <p:cNvSpPr/>
          <p:nvPr/>
        </p:nvSpPr>
        <p:spPr>
          <a:xfrm>
            <a:off x="6684924" y="428390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难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84_1#a5a9aaca0.blank?vaa=1&amp;vcp=1&amp;vis=1&amp;pid=a374b38cd&amp;color=0,0,0&amp;vpa=81&amp;vtp=1&amp;vaab=1&amp;bbb=1"/>
          <p:cNvSpPr/>
          <p:nvPr/>
        </p:nvSpPr>
        <p:spPr>
          <a:xfrm>
            <a:off x="527139" y="560734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9" name="QB_8_BD.176_1#5a7a99a1e?iti=8&amp;htil=6&amp;vaa=1&amp;vcp=1&amp;vis=1&amp;pid=a374b38cd&amp;color=0,0,0&amp;tib=255,255,255&amp;vtp=1&amp;vaab=1" descr="preencoded.png">
            <a:extLst>
              <a:ext uri="{FF2B5EF4-FFF2-40B4-BE49-F238E27FC236}">
                <a16:creationId xmlns:a16="http://schemas.microsoft.com/office/drawing/2014/main" id="{22726484-EE22-4D2B-B85E-DBE09CB53A1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7339" y="3335592"/>
            <a:ext cx="312724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8_BD.176_2#5a7a99a1e?iti=8&amp;htil=6&amp;vaa=1&amp;vcp=1&amp;vis=1&amp;pid=a374b38cd&amp;color=0,0,0&amp;vtp=1&amp;vaab=1&amp;bbb=1">
            <a:extLst>
              <a:ext uri="{FF2B5EF4-FFF2-40B4-BE49-F238E27FC236}">
                <a16:creationId xmlns:a16="http://schemas.microsoft.com/office/drawing/2014/main" id="{911DF646-2926-4CA6-8CC6-57882EE95780}"/>
              </a:ext>
            </a:extLst>
          </p:cNvPr>
          <p:cNvSpPr/>
          <p:nvPr/>
        </p:nvSpPr>
        <p:spPr>
          <a:xfrm>
            <a:off x="9943782" y="5245672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0f8c983b?sp=1&amp;vcp=1&amp;pid=343c207d2&amp;color=0,0,0&amp;mp=1&amp;vtp=1&amp;vaab=1&amp;bt=1&amp;bbb=1"/>
          <p:cNvSpPr/>
          <p:nvPr/>
        </p:nvSpPr>
        <p:spPr>
          <a:xfrm>
            <a:off x="539496" y="16882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（2）塑料的分类、结构与性质。</a:t>
            </a:r>
            <a:endParaRPr lang="en-US" altLang="zh-CN" sz="2800" dirty="0"/>
          </a:p>
        </p:txBody>
      </p:sp>
      <p:graphicFrame>
        <p:nvGraphicFramePr>
          <p:cNvPr id="8" name="P_5_BD#d0f8c983b?colgroup=5,4,9,8&amp;vcp=1&amp;pid=343c207d2&amp;color=0,0,0&amp;mp=1&amp;vtp=1&amp;vaab=1&amp;bbb=1&amp;hb=1"/>
          <p:cNvGraphicFramePr>
            <a:graphicFrameLocks noGrp="1"/>
          </p:cNvGraphicFramePr>
          <p:nvPr/>
        </p:nvGraphicFramePr>
        <p:xfrm>
          <a:off x="539496" y="2374423"/>
          <a:ext cx="11082528" cy="2782000"/>
        </p:xfrm>
        <a:graphic>
          <a:graphicData uri="http://schemas.openxmlformats.org/drawingml/2006/table">
            <a:tbl>
              <a:tblPr/>
              <a:tblGrid>
                <a:gridCol w="2185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热塑性塑料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链状结构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加热时熔化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冷却后凝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再加热又可熔化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聚乙烯塑料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聚氯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乙烯塑料等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热固性塑料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网状结构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一经加工成型就不会受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热熔化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酚醛塑料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脲醛塑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0e1ae9efa?vaa=1&amp;vcp=1&amp;vis=1&amp;pid=343c207d2&amp;color=0,0,0&amp;vtp=1&amp;vaab=1&amp;bt=1&amp;bbb=1"/>
          <p:cNvSpPr/>
          <p:nvPr/>
        </p:nvSpPr>
        <p:spPr>
          <a:xfrm>
            <a:off x="539496" y="6530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常见有机合成材料的鉴别。</a:t>
            </a:r>
            <a:endParaRPr lang="en-US" altLang="zh-CN" sz="2800" dirty="0"/>
          </a:p>
        </p:txBody>
      </p:sp>
      <p:sp>
        <p:nvSpPr>
          <p:cNvPr id="3" name="QB_6_BD.2_1#a0637b97b?sp=1&amp;vaa=1&amp;vcp=1&amp;vis=1&amp;pid=0e1ae9efa&amp;color=0,0,0&amp;vtp=1&amp;vaab=1&amp;bbb=1"/>
          <p:cNvSpPr/>
          <p:nvPr/>
        </p:nvSpPr>
        <p:spPr>
          <a:xfrm>
            <a:off x="539496" y="12728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（1）天然纤维与合成纤维的鉴别。</a:t>
            </a:r>
            <a:endParaRPr lang="en-US" altLang="zh-CN" sz="2800" dirty="0"/>
          </a:p>
        </p:txBody>
      </p:sp>
      <p:graphicFrame>
        <p:nvGraphicFramePr>
          <p:cNvPr id="9" name="QB_6_BD.2_2#a0637b97b?colgroup=8,10,10&amp;vaa=1&amp;vcp=1&amp;vis=1&amp;pid=0e1ae9efa&amp;color=0,0,0&amp;vtp=1&amp;vaab=1&amp;bbb=1"/>
          <p:cNvGraphicFramePr>
            <a:graphicFrameLocks noGrp="1"/>
          </p:cNvGraphicFramePr>
          <p:nvPr/>
        </p:nvGraphicFramePr>
        <p:xfrm>
          <a:off x="539496" y="1956276"/>
          <a:ext cx="11073384" cy="2239012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纤维种类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燃烧时的气味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灰烬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棉花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灰色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细而软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羊毛纤维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黑褐色小球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合成纤维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特殊气味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黑色或褐色硬块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_1#a0637b97b.blank?vaa=1&amp;vcp=1&amp;vis=1&amp;pid=0e1ae9efa&amp;color=0,0,0&amp;vpa=1&amp;vtp=1&amp;vaab=1&amp;bbb=1"/>
          <p:cNvSpPr/>
          <p:nvPr/>
        </p:nvSpPr>
        <p:spPr>
          <a:xfrm>
            <a:off x="4576222" y="24814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烧纸</a:t>
            </a:r>
            <a:endParaRPr lang="en-US" altLang="zh-CN" sz="2800" dirty="0"/>
          </a:p>
        </p:txBody>
      </p:sp>
      <p:sp>
        <p:nvSpPr>
          <p:cNvPr id="6" name="QB_6_AN.2_1#a0637b97b.blank?vaa=1&amp;vcp=1&amp;vis=1&amp;pid=0e1ae9efa&amp;color=0,0,0&amp;vpa=2&amp;vtp=1&amp;vaab=1&amp;bbb=1"/>
          <p:cNvSpPr/>
          <p:nvPr/>
        </p:nvSpPr>
        <p:spPr>
          <a:xfrm>
            <a:off x="4220622" y="304796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烧焦羽毛</a:t>
            </a:r>
            <a:endParaRPr lang="en-US" altLang="zh-CN" sz="2800" dirty="0"/>
          </a:p>
        </p:txBody>
      </p:sp>
      <p:sp>
        <p:nvSpPr>
          <p:cNvPr id="7" name="QB_6_BD.5_1#3f4029f54?vaa=1&amp;vcp=1&amp;vis=1&amp;pid=0e1ae9efa&amp;color=0,0,0&amp;vtp=1&amp;vaab=1&amp;bbb=1&amp;hb=1"/>
          <p:cNvSpPr/>
          <p:nvPr/>
        </p:nvSpPr>
        <p:spPr>
          <a:xfrm>
            <a:off x="539496" y="43311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（2）聚乙烯和聚氯乙烯的鉴别：分别点燃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氯乙烯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，有燃烧蜡烛气味的是聚乙烯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（或将燃烧产生的气体通入硝酸银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，若产生白色沉淀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8" name="QB_6_AN.6_1#3f4029f54.blank?vaa=1&amp;vcp=1&amp;vis=1&amp;pid=0e1ae9efa&amp;color=0,0,0&amp;vpa=3&amp;vtp=1&amp;vaab=1&amp;bbb=1"/>
          <p:cNvSpPr/>
          <p:nvPr/>
        </p:nvSpPr>
        <p:spPr>
          <a:xfrm>
            <a:off x="8195214" y="4300696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刺激性气味</a:t>
            </a:r>
            <a:endParaRPr lang="en-US" altLang="zh-CN" sz="2800" dirty="0"/>
          </a:p>
        </p:txBody>
      </p:sp>
      <p:sp>
        <p:nvSpPr>
          <p:cNvPr id="4" name="QB_6_AN.7_1#3f4029f54.blank?vaa=1&amp;vcp=1&amp;vis=1&amp;pid=0e1ae9efa&amp;color=0,0,0&amp;vpa=4&amp;vtp=1&amp;vaab=1&amp;bbb=1"/>
          <p:cNvSpPr/>
          <p:nvPr/>
        </p:nvSpPr>
        <p:spPr>
          <a:xfrm>
            <a:off x="5528215" y="557514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聚氯乙烯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73c61d22e?vaa=1&amp;vcp=1&amp;vis=1&amp;pid=343c207d2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使用合成材料对环境的影响——“白色污染”。</a:t>
            </a:r>
            <a:endParaRPr lang="en-US" altLang="zh-CN" sz="2800" dirty="0"/>
          </a:p>
        </p:txBody>
      </p:sp>
      <p:sp>
        <p:nvSpPr>
          <p:cNvPr id="3" name="QB_6_BD.9_1#30c789f45?vaa=1&amp;vcp=1&amp;vis=1&amp;pid=73c61d22e&amp;color=0,0,0&amp;vtp=1&amp;vaab=1&amp;bbb=1&amp;h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（1）危害：①破坏土壤；②污染地下水；③影响水生生物生存；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烧会产生有害气体而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30c789f45.blank?vaa=1&amp;vcp=1&amp;vis=1&amp;pid=73c61d22e&amp;color=0,0,0&amp;vpa=5&amp;vtp=1&amp;vaab=1&amp;bbb=1"/>
          <p:cNvSpPr/>
          <p:nvPr/>
        </p:nvSpPr>
        <p:spPr>
          <a:xfrm>
            <a:off x="3750215" y="308121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④污染空气</a:t>
            </a:r>
            <a:endParaRPr lang="en-US" altLang="zh-CN" sz="2800" dirty="0"/>
          </a:p>
        </p:txBody>
      </p:sp>
      <p:sp>
        <p:nvSpPr>
          <p:cNvPr id="5" name="QB_6_BD.11_1#3ec4a1c52?sp=1&amp;vaa=1&amp;vcp=1&amp;vis=1&amp;pid=73c61d22e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（2）防治措施：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①减少使用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；②重复使用某些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③使用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④回收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2_1#3ec4a1c52.blank?vaa=1&amp;vcp=1&amp;vis=1&amp;pid=73c61d22e&amp;color=0,0,0&amp;vpa=6&amp;vtp=1&amp;vaab=1&amp;bbb=1"/>
          <p:cNvSpPr/>
          <p:nvPr/>
        </p:nvSpPr>
        <p:spPr>
          <a:xfrm>
            <a:off x="4994815" y="373145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塑料制品</a:t>
            </a:r>
            <a:endParaRPr lang="en-US" altLang="zh-CN" sz="2800" dirty="0"/>
          </a:p>
        </p:txBody>
      </p:sp>
      <p:sp>
        <p:nvSpPr>
          <p:cNvPr id="7" name="QB_6_AN.13_1#3ec4a1c52.blank?vaa=1&amp;vcp=1&amp;vis=1&amp;pid=73c61d22e&amp;color=0,0,0&amp;vpa=7&amp;vtp=1&amp;vaab=1&amp;bbb=1"/>
          <p:cNvSpPr/>
          <p:nvPr/>
        </p:nvSpPr>
        <p:spPr>
          <a:xfrm>
            <a:off x="9617614" y="373145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塑料制品</a:t>
            </a:r>
            <a:endParaRPr lang="en-US" altLang="zh-CN" sz="2800" dirty="0"/>
          </a:p>
        </p:txBody>
      </p:sp>
      <p:sp>
        <p:nvSpPr>
          <p:cNvPr id="8" name="QB_6_AN.14_1#3ec4a1c52.blank?vaa=1&amp;vcp=1&amp;vis=1&amp;pid=73c61d22e&amp;color=0,0,0&amp;vpa=8&amp;vtp=1&amp;vaab=1&amp;bbb=1"/>
          <p:cNvSpPr/>
          <p:nvPr/>
        </p:nvSpPr>
        <p:spPr>
          <a:xfrm>
            <a:off x="1616614" y="435819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新型、可降解</a:t>
            </a:r>
            <a:endParaRPr lang="en-US" altLang="zh-CN" sz="2800" dirty="0"/>
          </a:p>
        </p:txBody>
      </p:sp>
      <p:sp>
        <p:nvSpPr>
          <p:cNvPr id="9" name="QB_6_AN.15_1#3ec4a1c52.blank?vaa=1&amp;vcp=1&amp;vis=1&amp;pid=73c61d22e&amp;color=0,0,0&amp;vpa=9&amp;vtp=1&amp;vaab=1&amp;bbb=1"/>
          <p:cNvSpPr/>
          <p:nvPr/>
        </p:nvSpPr>
        <p:spPr>
          <a:xfrm>
            <a:off x="6239415" y="435819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各种废弃塑料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2524</Words>
  <Application>Microsoft Office PowerPoint</Application>
  <PresentationFormat>宽屏</PresentationFormat>
  <Paragraphs>546</Paragraphs>
  <Slides>63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2024-11-25T04:08:00Z</dcterms:created>
  <dcterms:modified xsi:type="dcterms:W3CDTF">2025-07-23T07:22:55Z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360EE9AF2CDA4D4794301A797F08A5FF_12</vt:lpwstr>
  </property>
  <property fmtid="{D5CDD505-2E9C-101B-9397-08002B2CF9AE}" pid="3" name="KSOProductBuildVer">
    <vt:lpwstr>2052-12.1.0.18912</vt:lpwstr>
  </property>
</Properties>
</file>