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17"/>
  </p:notesMasterIdLst>
  <p:sldIdLst>
    <p:sldId id="297" r:id="rId4"/>
    <p:sldId id="298" r:id="rId5"/>
    <p:sldId id="299" r:id="rId6"/>
    <p:sldId id="300" r:id="rId7"/>
    <p:sldId id="367" r:id="rId8"/>
    <p:sldId id="302" r:id="rId9"/>
    <p:sldId id="316" r:id="rId10"/>
    <p:sldId id="317" r:id="rId11"/>
    <p:sldId id="318" r:id="rId12"/>
    <p:sldId id="319" r:id="rId13"/>
    <p:sldId id="320" r:id="rId14"/>
    <p:sldId id="322" r:id="rId15"/>
    <p:sldId id="304" r:id="rId16"/>
    <p:sldId id="391" r:id="rId18"/>
    <p:sldId id="337" r:id="rId19"/>
    <p:sldId id="392" r:id="rId20"/>
    <p:sldId id="394" r:id="rId21"/>
    <p:sldId id="408" r:id="rId22"/>
    <p:sldId id="305" r:id="rId23"/>
    <p:sldId id="339" r:id="rId24"/>
    <p:sldId id="301" r:id="rId25"/>
    <p:sldId id="306" r:id="rId26"/>
    <p:sldId id="303" r:id="rId27"/>
    <p:sldId id="352" r:id="rId28"/>
    <p:sldId id="309" r:id="rId29"/>
    <p:sldId id="307" r:id="rId30"/>
    <p:sldId id="409" r:id="rId31"/>
    <p:sldId id="424" r:id="rId32"/>
    <p:sldId id="425" r:id="rId33"/>
    <p:sldId id="426" r:id="rId34"/>
    <p:sldId id="427" r:id="rId35"/>
    <p:sldId id="428" r:id="rId36"/>
    <p:sldId id="363" r:id="rId37"/>
    <p:sldId id="311" r:id="rId38"/>
    <p:sldId id="310" r:id="rId39"/>
    <p:sldId id="312" r:id="rId40"/>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20" userDrawn="1">
          <p15:clr>
            <a:srgbClr val="A4A3A4"/>
          </p15:clr>
        </p15:guide>
        <p15:guide id="2" pos="385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FDCF2"/>
    <a:srgbClr val="002FA7"/>
    <a:srgbClr val="48C5F3"/>
    <a:srgbClr val="ED7D31"/>
    <a:srgbClr val="75AFED"/>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1920"/>
        <p:guide pos="38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283.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0.png"/><Relationship Id="rId1" Type="http://schemas.openxmlformats.org/officeDocument/2006/relationships/tags" Target="../tags/tag36.xml"/></Relationships>
</file>

<file path=ppt/slides/_rels/slide11.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5" Type="http://schemas.openxmlformats.org/officeDocument/2006/relationships/slideLayout" Target="../slideLayouts/slideLayout4.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12.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1" Type="http://schemas.openxmlformats.org/officeDocument/2006/relationships/slideLayout" Target="../slideLayouts/slideLayout4.xml"/><Relationship Id="rId10" Type="http://schemas.openxmlformats.org/officeDocument/2006/relationships/tags" Target="../tags/tag60.xml"/><Relationship Id="rId1" Type="http://schemas.openxmlformats.org/officeDocument/2006/relationships/tags" Target="../tags/tag51.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4.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15.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2" Type="http://schemas.openxmlformats.org/officeDocument/2006/relationships/notesSlide" Target="../notesSlides/notesSlide3.xml"/><Relationship Id="rId11" Type="http://schemas.openxmlformats.org/officeDocument/2006/relationships/slideLayout" Target="../slideLayouts/slideLayout4.xml"/><Relationship Id="rId10" Type="http://schemas.openxmlformats.org/officeDocument/2006/relationships/tags" Target="../tags/tag82.xml"/><Relationship Id="rId1" Type="http://schemas.openxmlformats.org/officeDocument/2006/relationships/tags" Target="../tags/tag74.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0" Type="http://schemas.openxmlformats.org/officeDocument/2006/relationships/notesSlide" Target="../notesSlides/notesSlide4.xml"/><Relationship Id="rId1" Type="http://schemas.openxmlformats.org/officeDocument/2006/relationships/tags" Target="../tags/tag83.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tags" Target="../tags/tag93.xml"/><Relationship Id="rId3" Type="http://schemas.openxmlformats.org/officeDocument/2006/relationships/image" Target="../media/image12.png"/><Relationship Id="rId2" Type="http://schemas.openxmlformats.org/officeDocument/2006/relationships/tags" Target="../tags/tag92.xml"/><Relationship Id="rId1" Type="http://schemas.openxmlformats.org/officeDocument/2006/relationships/tags" Target="../tags/tag91.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0" Type="http://schemas.openxmlformats.org/officeDocument/2006/relationships/notesSlide" Target="../notesSlides/notesSlide6.xml"/><Relationship Id="rId1" Type="http://schemas.openxmlformats.org/officeDocument/2006/relationships/tags" Target="../tags/tag9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6" Type="http://schemas.openxmlformats.org/officeDocument/2006/relationships/slideLayout" Target="../slideLayouts/slideLayout4.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media/image13.jpeg"/><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1" Type="http://schemas.openxmlformats.org/officeDocument/2006/relationships/notesSlide" Target="../notesSlides/notesSlide7.xml"/><Relationship Id="rId10" Type="http://schemas.openxmlformats.org/officeDocument/2006/relationships/slideLayout" Target="../slideLayouts/slideLayout4.xml"/><Relationship Id="rId1" Type="http://schemas.openxmlformats.org/officeDocument/2006/relationships/tags" Target="../tags/tag102.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14.xml"/><Relationship Id="rId5" Type="http://schemas.openxmlformats.org/officeDocument/2006/relationships/image" Target="../media/image14.png"/><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22.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9" Type="http://schemas.openxmlformats.org/officeDocument/2006/relationships/slideLayout" Target="../slideLayouts/slideLayout4.xml"/><Relationship Id="rId18" Type="http://schemas.openxmlformats.org/officeDocument/2006/relationships/image" Target="../media/image8.png"/><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5.xml"/></Relationships>
</file>

<file path=ppt/slides/_rels/slide23.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9" Type="http://schemas.openxmlformats.org/officeDocument/2006/relationships/slideLayout" Target="../slideLayouts/slideLayout4.xml"/><Relationship Id="rId38" Type="http://schemas.openxmlformats.org/officeDocument/2006/relationships/tags" Target="../tags/tag169.xml"/><Relationship Id="rId37" Type="http://schemas.openxmlformats.org/officeDocument/2006/relationships/tags" Target="../tags/tag168.xml"/><Relationship Id="rId36" Type="http://schemas.openxmlformats.org/officeDocument/2006/relationships/tags" Target="../tags/tag167.xml"/><Relationship Id="rId35" Type="http://schemas.openxmlformats.org/officeDocument/2006/relationships/tags" Target="../tags/tag166.xml"/><Relationship Id="rId34" Type="http://schemas.openxmlformats.org/officeDocument/2006/relationships/tags" Target="../tags/tag165.xml"/><Relationship Id="rId33" Type="http://schemas.openxmlformats.org/officeDocument/2006/relationships/tags" Target="../tags/tag164.xml"/><Relationship Id="rId32" Type="http://schemas.openxmlformats.org/officeDocument/2006/relationships/tags" Target="../tags/tag163.xml"/><Relationship Id="rId31" Type="http://schemas.openxmlformats.org/officeDocument/2006/relationships/tags" Target="../tags/tag162.xml"/><Relationship Id="rId30" Type="http://schemas.openxmlformats.org/officeDocument/2006/relationships/tags" Target="../tags/tag161.xml"/><Relationship Id="rId3" Type="http://schemas.openxmlformats.org/officeDocument/2006/relationships/tags" Target="../tags/tag134.xml"/><Relationship Id="rId29" Type="http://schemas.openxmlformats.org/officeDocument/2006/relationships/tags" Target="../tags/tag160.xml"/><Relationship Id="rId28" Type="http://schemas.openxmlformats.org/officeDocument/2006/relationships/tags" Target="../tags/tag159.xml"/><Relationship Id="rId27" Type="http://schemas.openxmlformats.org/officeDocument/2006/relationships/tags" Target="../tags/tag158.xml"/><Relationship Id="rId26" Type="http://schemas.openxmlformats.org/officeDocument/2006/relationships/tags" Target="../tags/tag157.xml"/><Relationship Id="rId25" Type="http://schemas.openxmlformats.org/officeDocument/2006/relationships/tags" Target="../tags/tag156.xml"/><Relationship Id="rId24" Type="http://schemas.openxmlformats.org/officeDocument/2006/relationships/tags" Target="../tags/tag155.xml"/><Relationship Id="rId23" Type="http://schemas.openxmlformats.org/officeDocument/2006/relationships/tags" Target="../tags/tag154.xml"/><Relationship Id="rId22" Type="http://schemas.openxmlformats.org/officeDocument/2006/relationships/tags" Target="../tags/tag153.xml"/><Relationship Id="rId21" Type="http://schemas.openxmlformats.org/officeDocument/2006/relationships/tags" Target="../tags/tag152.xml"/><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24.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4" Type="http://schemas.openxmlformats.org/officeDocument/2006/relationships/slideLayout" Target="../slideLayouts/slideLayout4.xml"/><Relationship Id="rId23" Type="http://schemas.openxmlformats.org/officeDocument/2006/relationships/tags" Target="../tags/tag191.xml"/><Relationship Id="rId22" Type="http://schemas.openxmlformats.org/officeDocument/2006/relationships/image" Target="../media/image15.jpeg"/><Relationship Id="rId21" Type="http://schemas.openxmlformats.org/officeDocument/2006/relationships/tags" Target="../tags/tag190.xml"/><Relationship Id="rId20" Type="http://schemas.openxmlformats.org/officeDocument/2006/relationships/tags" Target="../tags/tag189.xml"/><Relationship Id="rId2" Type="http://schemas.openxmlformats.org/officeDocument/2006/relationships/tags" Target="../tags/tag171.xml"/><Relationship Id="rId19" Type="http://schemas.openxmlformats.org/officeDocument/2006/relationships/tags" Target="../tags/tag188.xml"/><Relationship Id="rId18" Type="http://schemas.openxmlformats.org/officeDocument/2006/relationships/tags" Target="../tags/tag187.xml"/><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0.xml"/></Relationships>
</file>

<file path=ppt/slides/_rels/slide25.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2" Type="http://schemas.openxmlformats.org/officeDocument/2006/relationships/slideLayout" Target="../slideLayouts/slideLayout4.xml"/><Relationship Id="rId31" Type="http://schemas.openxmlformats.org/officeDocument/2006/relationships/tags" Target="../tags/tag222.xml"/><Relationship Id="rId30" Type="http://schemas.openxmlformats.org/officeDocument/2006/relationships/tags" Target="../tags/tag221.xml"/><Relationship Id="rId3" Type="http://schemas.openxmlformats.org/officeDocument/2006/relationships/tags" Target="../tags/tag194.xml"/><Relationship Id="rId29" Type="http://schemas.openxmlformats.org/officeDocument/2006/relationships/tags" Target="../tags/tag220.xml"/><Relationship Id="rId28" Type="http://schemas.openxmlformats.org/officeDocument/2006/relationships/tags" Target="../tags/tag219.xml"/><Relationship Id="rId27" Type="http://schemas.openxmlformats.org/officeDocument/2006/relationships/tags" Target="../tags/tag218.xml"/><Relationship Id="rId26" Type="http://schemas.openxmlformats.org/officeDocument/2006/relationships/tags" Target="../tags/tag217.xml"/><Relationship Id="rId25" Type="http://schemas.openxmlformats.org/officeDocument/2006/relationships/tags" Target="../tags/tag216.xml"/><Relationship Id="rId24" Type="http://schemas.openxmlformats.org/officeDocument/2006/relationships/tags" Target="../tags/tag215.xml"/><Relationship Id="rId23" Type="http://schemas.openxmlformats.org/officeDocument/2006/relationships/tags" Target="../tags/tag214.xml"/><Relationship Id="rId22" Type="http://schemas.openxmlformats.org/officeDocument/2006/relationships/tags" Target="../tags/tag213.xml"/><Relationship Id="rId21" Type="http://schemas.openxmlformats.org/officeDocument/2006/relationships/tags" Target="../tags/tag212.xml"/><Relationship Id="rId20" Type="http://schemas.openxmlformats.org/officeDocument/2006/relationships/tags" Target="../tags/tag211.xml"/><Relationship Id="rId2" Type="http://schemas.openxmlformats.org/officeDocument/2006/relationships/tags" Target="../tags/tag193.xml"/><Relationship Id="rId19" Type="http://schemas.openxmlformats.org/officeDocument/2006/relationships/tags" Target="../tags/tag210.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tags" Target="../tags/tag192.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24.xml"/><Relationship Id="rId2" Type="http://schemas.openxmlformats.org/officeDocument/2006/relationships/image" Target="../media/image16.png"/><Relationship Id="rId1" Type="http://schemas.openxmlformats.org/officeDocument/2006/relationships/tags" Target="../tags/tag223.xml"/></Relationships>
</file>

<file path=ppt/slides/_rels/slide2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17.png"/><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1" Type="http://schemas.openxmlformats.org/officeDocument/2006/relationships/slideLayout" Target="../slideLayouts/slideLayout4.xml"/><Relationship Id="rId10" Type="http://schemas.openxmlformats.org/officeDocument/2006/relationships/tags" Target="../tags/tag233.xml"/><Relationship Id="rId1" Type="http://schemas.openxmlformats.org/officeDocument/2006/relationships/tags" Target="../tags/tag225.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image" Target="../media/image18.png"/><Relationship Id="rId2" Type="http://schemas.openxmlformats.org/officeDocument/2006/relationships/tags" Target="../tags/tag235.xml"/><Relationship Id="rId1" Type="http://schemas.openxmlformats.org/officeDocument/2006/relationships/tags" Target="../tags/tag234.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image" Target="../media/image19.png"/><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256.xml"/><Relationship Id="rId6" Type="http://schemas.openxmlformats.org/officeDocument/2006/relationships/image" Target="../media/image20.png"/><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2" Type="http://schemas.openxmlformats.org/officeDocument/2006/relationships/slideLayout" Target="../slideLayouts/slideLayout4.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7.xml"/></Relationships>
</file>

<file path=ppt/slides/_rels/slide35.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image" Target="../media/image22.jpeg"/><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image" Target="../media/image21.jpeg"/><Relationship Id="rId3" Type="http://schemas.openxmlformats.org/officeDocument/2006/relationships/tags" Target="../tags/tag270.xml"/><Relationship Id="rId2" Type="http://schemas.openxmlformats.org/officeDocument/2006/relationships/tags" Target="../tags/tag269.xml"/><Relationship Id="rId16" Type="http://schemas.openxmlformats.org/officeDocument/2006/relationships/slideLayout" Target="../slideLayouts/slideLayout4.xml"/><Relationship Id="rId15" Type="http://schemas.openxmlformats.org/officeDocument/2006/relationships/tags" Target="../tags/tag280.xml"/><Relationship Id="rId14" Type="http://schemas.openxmlformats.org/officeDocument/2006/relationships/tags" Target="../tags/tag279.xml"/><Relationship Id="rId13" Type="http://schemas.openxmlformats.org/officeDocument/2006/relationships/tags" Target="../tags/tag278.xml"/><Relationship Id="rId12" Type="http://schemas.openxmlformats.org/officeDocument/2006/relationships/tags" Target="../tags/tag27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tags" Target="../tags/tag268.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82.xml"/><Relationship Id="rId1" Type="http://schemas.openxmlformats.org/officeDocument/2006/relationships/tags" Target="../tags/tag28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3" Type="http://schemas.openxmlformats.org/officeDocument/2006/relationships/slideLayout" Target="../slideLayouts/slideLayout4.xml"/><Relationship Id="rId12" Type="http://schemas.openxmlformats.org/officeDocument/2006/relationships/tags" Target="../tags/tag31.xml"/><Relationship Id="rId11" Type="http://schemas.openxmlformats.org/officeDocument/2006/relationships/image" Target="../media/image4.jpeg"/><Relationship Id="rId10" Type="http://schemas.openxmlformats.org/officeDocument/2006/relationships/tags" Target="../tags/tag30.xml"/><Relationship Id="rId1" Type="http://schemas.openxmlformats.org/officeDocument/2006/relationships/tags" Target="../tags/tag2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tags" Target="../tags/tag3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png"/><Relationship Id="rId1" Type="http://schemas.openxmlformats.org/officeDocument/2006/relationships/tags" Target="../tags/tag3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tags" Target="../tags/tag3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png"/><Relationship Id="rId1" Type="http://schemas.openxmlformats.org/officeDocument/2006/relationships/tags" Target="../tags/tag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2115975" y="2511584"/>
            <a:ext cx="7656284"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pPr algn="ct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第二章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计划</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53384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决策的类型与</a:t>
            </a:r>
            <a:r>
              <a:rPr kumimoji="0" lang="zh-CN" altLang="en-US" sz="2800" b="1" i="0" u="none" strike="noStrike" kern="0" cap="none" spc="0" normalizeH="0" baseline="0" noProof="0" dirty="0">
                <a:ln>
                  <a:noFill/>
                </a:ln>
                <a:solidFill>
                  <a:schemeClr val="accent1"/>
                </a:solidFill>
                <a:effectLst/>
                <a:uLnTx/>
                <a:uFillTx/>
                <a:cs typeface="+mn-ea"/>
                <a:sym typeface="+mn-lt"/>
              </a:rPr>
              <a:t>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370965" y="1278255"/>
            <a:ext cx="8124190" cy="2934970"/>
          </a:xfrm>
          <a:prstGeom prst="rect">
            <a:avLst/>
          </a:prstGeom>
          <a:noFill/>
        </p:spPr>
        <p:txBody>
          <a:bodyPr wrap="square" lIns="0" tIns="0" rIns="0" bIns="0" rtlCol="0">
            <a:noAutofit/>
          </a:bodyPr>
          <a:p>
            <a:pPr lvl="0" algn="just">
              <a:lnSpc>
                <a:spcPct val="150000"/>
              </a:lnSpc>
              <a:defRPr/>
            </a:pPr>
            <a:r>
              <a:rPr lang="zh-CN" altLang="en-US" dirty="0">
                <a:solidFill>
                  <a:srgbClr val="000000"/>
                </a:solidFill>
                <a:cs typeface="+mn-ea"/>
                <a:sym typeface="+mn-lt"/>
              </a:rPr>
              <a:t>根据</a:t>
            </a:r>
            <a:r>
              <a:rPr lang="zh-CN" altLang="en-US" dirty="0">
                <a:solidFill>
                  <a:srgbClr val="FF0000"/>
                </a:solidFill>
                <a:cs typeface="+mn-ea"/>
                <a:sym typeface="+mn-lt"/>
              </a:rPr>
              <a:t>决策时间顺序</a:t>
            </a:r>
            <a:r>
              <a:rPr lang="zh-CN" altLang="en-US" dirty="0">
                <a:solidFill>
                  <a:srgbClr val="000000"/>
                </a:solidFill>
                <a:cs typeface="+mn-ea"/>
                <a:sym typeface="+mn-lt"/>
              </a:rPr>
              <a:t>，可以将决策分为</a:t>
            </a:r>
            <a:r>
              <a:rPr lang="zh-CN" altLang="en-US" dirty="0">
                <a:solidFill>
                  <a:srgbClr val="FF0000"/>
                </a:solidFill>
                <a:cs typeface="+mn-ea"/>
                <a:sym typeface="+mn-lt"/>
              </a:rPr>
              <a:t>初始决策和追踪决策</a:t>
            </a:r>
            <a:r>
              <a:rPr lang="zh-CN" altLang="en-US" dirty="0">
                <a:solidFill>
                  <a:srgbClr val="000000"/>
                </a:solidFill>
                <a:cs typeface="+mn-ea"/>
                <a:sym typeface="+mn-lt"/>
              </a:rPr>
              <a:t>。</a:t>
            </a:r>
            <a:endParaRPr lang="zh-CN" altLang="en-US" dirty="0">
              <a:solidFill>
                <a:srgbClr val="000000"/>
              </a:solidFill>
              <a:cs typeface="+mn-ea"/>
              <a:sym typeface="+mn-lt"/>
            </a:endParaRPr>
          </a:p>
        </p:txBody>
      </p:sp>
      <p:pic>
        <p:nvPicPr>
          <p:cNvPr id="2" name="图片 1"/>
          <p:cNvPicPr/>
          <p:nvPr/>
        </p:nvPicPr>
        <p:blipFill>
          <a:blip r:embed="rId2"/>
        </p:blipFill>
        <p:spPr>
          <a:xfrm>
            <a:off x="1273810" y="2074545"/>
            <a:ext cx="8897620" cy="407924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86510" y="939165"/>
            <a:ext cx="9119870" cy="5563235"/>
          </a:xfrm>
          <a:prstGeom prst="rect">
            <a:avLst/>
          </a:prstGeom>
          <a:solidFill>
            <a:schemeClr val="tx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noFill/>
              </a:ln>
            </a:endParaRPr>
          </a:p>
        </p:txBody>
      </p:sp>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53384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a:t>
            </a:r>
            <a:r>
              <a:rPr kumimoji="0" lang="zh-CN" altLang="en-US" sz="2800" b="1" i="0" u="none" strike="noStrike" kern="0" cap="none" spc="0" normalizeH="0" baseline="0" noProof="0" dirty="0">
                <a:ln>
                  <a:noFill/>
                </a:ln>
                <a:solidFill>
                  <a:schemeClr val="accent1"/>
                </a:solidFill>
                <a:effectLst/>
                <a:uLnTx/>
                <a:uFillTx/>
                <a:cs typeface="+mn-ea"/>
                <a:sym typeface="+mn-lt"/>
              </a:rPr>
              <a:t>过程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9" name="圆角矩形 28"/>
          <p:cNvSpPr/>
          <p:nvPr>
            <p:custDataLst>
              <p:tags r:id="rId2"/>
            </p:custDataLst>
          </p:nvPr>
        </p:nvSpPr>
        <p:spPr>
          <a:xfrm>
            <a:off x="1739037" y="2816572"/>
            <a:ext cx="2170807" cy="558614"/>
          </a:xfrm>
          <a:prstGeom prst="roundRect">
            <a:avLst>
              <a:gd name="adj" fmla="val 50000"/>
            </a:avLst>
          </a:prstGeom>
          <a:solidFill>
            <a:srgbClr val="F1A96E"/>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a:solidFill>
                  <a:schemeClr val="lt1"/>
                </a:solidFill>
                <a:latin typeface="+mn-ea"/>
                <a:cs typeface="+mn-ea"/>
                <a:sym typeface="+mn-ea"/>
              </a:rPr>
              <a:t>开发备选</a:t>
            </a:r>
            <a:r>
              <a:rPr lang="zh-CN" altLang="en-US" b="1">
                <a:solidFill>
                  <a:schemeClr val="lt1"/>
                </a:solidFill>
                <a:latin typeface="+mn-ea"/>
                <a:cs typeface="+mn-ea"/>
                <a:sym typeface="+mn-ea"/>
              </a:rPr>
              <a:t>方案</a:t>
            </a:r>
            <a:endParaRPr lang="zh-CN" altLang="en-US" b="1">
              <a:solidFill>
                <a:schemeClr val="lt1"/>
              </a:solidFill>
              <a:latin typeface="+mn-ea"/>
              <a:cs typeface="+mn-ea"/>
              <a:sym typeface="+mn-ea"/>
            </a:endParaRPr>
          </a:p>
        </p:txBody>
      </p:sp>
      <p:sp>
        <p:nvSpPr>
          <p:cNvPr id="11" name="矩形 10"/>
          <p:cNvSpPr/>
          <p:nvPr>
            <p:custDataLst>
              <p:tags r:id="rId3"/>
            </p:custDataLst>
          </p:nvPr>
        </p:nvSpPr>
        <p:spPr>
          <a:xfrm>
            <a:off x="4018991" y="2819477"/>
            <a:ext cx="5431079" cy="456370"/>
          </a:xfrm>
          <a:prstGeom prst="rect">
            <a:avLst/>
          </a:prstGeom>
          <a:noFill/>
        </p:spPr>
        <p:txBody>
          <a:bodyPr wrap="square" tIns="0" rIns="0" rtlCol="0" anchor="ctr">
            <a:noAutofit/>
            <a:scene3d>
              <a:camera prst="orthographicFront"/>
              <a:lightRig rig="threePt" dir="t"/>
            </a:scene3d>
          </a:bodyPr>
          <a:p>
            <a:pPr lvl="0" algn="l">
              <a:lnSpc>
                <a:spcPct val="130000"/>
              </a:lnSpc>
              <a:buClrTx/>
              <a:buSzTx/>
              <a:buFontTx/>
            </a:pPr>
            <a:r>
              <a:rPr lang="zh-CN" altLang="en-US" dirty="0">
                <a:solidFill>
                  <a:schemeClr val="tx1">
                    <a:lumMod val="85000"/>
                    <a:lumOff val="15000"/>
                  </a:schemeClr>
                </a:solidFill>
                <a:latin typeface="+mn-ea"/>
                <a:cs typeface="+mn-ea"/>
                <a:sym typeface="+mn-ea"/>
              </a:rPr>
              <a:t>在制定切实可行的方案时，筛选出至少两种方案。</a:t>
            </a:r>
            <a:endParaRPr lang="zh-CN" altLang="en-US" dirty="0">
              <a:solidFill>
                <a:schemeClr val="tx1">
                  <a:lumMod val="85000"/>
                  <a:lumOff val="15000"/>
                </a:schemeClr>
              </a:solidFill>
              <a:latin typeface="+mn-ea"/>
              <a:cs typeface="+mn-ea"/>
              <a:sym typeface="+mn-ea"/>
            </a:endParaRPr>
          </a:p>
        </p:txBody>
      </p:sp>
      <p:sp>
        <p:nvSpPr>
          <p:cNvPr id="32" name="圆角矩形 31"/>
          <p:cNvSpPr/>
          <p:nvPr>
            <p:custDataLst>
              <p:tags r:id="rId4"/>
            </p:custDataLst>
          </p:nvPr>
        </p:nvSpPr>
        <p:spPr>
          <a:xfrm>
            <a:off x="1739308" y="1224209"/>
            <a:ext cx="2170807" cy="558614"/>
          </a:xfrm>
          <a:prstGeom prst="roundRect">
            <a:avLst>
              <a:gd name="adj" fmla="val 50000"/>
            </a:avLst>
          </a:prstGeom>
          <a:solidFill>
            <a:srgbClr val="F1A96E"/>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a:solidFill>
                  <a:schemeClr val="lt1"/>
                </a:solidFill>
                <a:latin typeface="+mn-ea"/>
                <a:cs typeface="+mn-ea"/>
                <a:sym typeface="+mn-ea"/>
              </a:rPr>
              <a:t>识别并确认</a:t>
            </a:r>
            <a:r>
              <a:rPr lang="zh-CN" altLang="en-US" b="1">
                <a:solidFill>
                  <a:schemeClr val="lt1"/>
                </a:solidFill>
                <a:latin typeface="+mn-ea"/>
                <a:cs typeface="+mn-ea"/>
                <a:sym typeface="+mn-ea"/>
              </a:rPr>
              <a:t>问题</a:t>
            </a:r>
            <a:endParaRPr lang="zh-CN" altLang="en-US" b="1">
              <a:solidFill>
                <a:schemeClr val="lt1"/>
              </a:solidFill>
              <a:latin typeface="+mn-ea"/>
              <a:cs typeface="+mn-ea"/>
              <a:sym typeface="+mn-ea"/>
            </a:endParaRPr>
          </a:p>
        </p:txBody>
      </p:sp>
      <p:sp>
        <p:nvSpPr>
          <p:cNvPr id="12" name="矩形 11"/>
          <p:cNvSpPr/>
          <p:nvPr>
            <p:custDataLst>
              <p:tags r:id="rId5"/>
            </p:custDataLst>
          </p:nvPr>
        </p:nvSpPr>
        <p:spPr>
          <a:xfrm>
            <a:off x="4018817" y="1301617"/>
            <a:ext cx="5431079" cy="456370"/>
          </a:xfrm>
          <a:prstGeom prst="rect">
            <a:avLst/>
          </a:prstGeom>
          <a:noFill/>
        </p:spPr>
        <p:txBody>
          <a:bodyPr wrap="square" tIns="0" rIns="0" rtlCol="0" anchor="ctr">
            <a:noAutofit/>
            <a:scene3d>
              <a:camera prst="orthographicFront"/>
              <a:lightRig rig="threePt" dir="t"/>
            </a:scene3d>
          </a:bodyPr>
          <a:p>
            <a:pPr>
              <a:lnSpc>
                <a:spcPct val="130000"/>
              </a:lnSpc>
              <a:spcBef>
                <a:spcPct val="0"/>
              </a:spcBef>
              <a:spcAft>
                <a:spcPct val="0"/>
              </a:spcAft>
            </a:pPr>
            <a:r>
              <a:rPr lang="zh-CN" altLang="en-US" dirty="0">
                <a:solidFill>
                  <a:schemeClr val="tx1">
                    <a:lumMod val="85000"/>
                    <a:lumOff val="15000"/>
                  </a:schemeClr>
                </a:solidFill>
                <a:latin typeface="+mn-ea"/>
                <a:cs typeface="+mn-ea"/>
                <a:sym typeface="+mn-ea"/>
              </a:rPr>
              <a:t>洞察哪些环节出现问题，判断哪些环节需要迅速介入。</a:t>
            </a:r>
            <a:endParaRPr lang="en-US" altLang="zh-CN" dirty="0">
              <a:solidFill>
                <a:schemeClr val="tx1">
                  <a:lumMod val="85000"/>
                  <a:lumOff val="15000"/>
                </a:schemeClr>
              </a:solidFill>
              <a:latin typeface="+mn-ea"/>
              <a:cs typeface="+mn-ea"/>
              <a:sym typeface="+mn-ea"/>
            </a:endParaRPr>
          </a:p>
        </p:txBody>
      </p:sp>
      <p:sp>
        <p:nvSpPr>
          <p:cNvPr id="28" name="圆角矩形 27"/>
          <p:cNvSpPr/>
          <p:nvPr>
            <p:custDataLst>
              <p:tags r:id="rId6"/>
            </p:custDataLst>
          </p:nvPr>
        </p:nvSpPr>
        <p:spPr>
          <a:xfrm>
            <a:off x="1732470" y="1975623"/>
            <a:ext cx="2170807" cy="558614"/>
          </a:xfrm>
          <a:prstGeom prst="roundRect">
            <a:avLst>
              <a:gd name="adj" fmla="val 50000"/>
            </a:avLst>
          </a:prstGeom>
          <a:solidFill>
            <a:srgbClr val="75AFED">
              <a:alpha val="90000"/>
            </a:srgbClr>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a:solidFill>
                  <a:schemeClr val="lt1"/>
                </a:solidFill>
                <a:latin typeface="+mn-ea"/>
                <a:cs typeface="+mn-ea"/>
                <a:sym typeface="+mn-ea"/>
              </a:rPr>
              <a:t>确定决策目标</a:t>
            </a:r>
            <a:endParaRPr lang="zh-CN" altLang="en-US" b="1">
              <a:solidFill>
                <a:schemeClr val="lt1"/>
              </a:solidFill>
              <a:latin typeface="+mn-ea"/>
              <a:cs typeface="+mn-ea"/>
              <a:sym typeface="+mn-ea"/>
            </a:endParaRPr>
          </a:p>
          <a:p>
            <a:pPr algn="ctr">
              <a:spcBef>
                <a:spcPct val="0"/>
              </a:spcBef>
              <a:spcAft>
                <a:spcPct val="0"/>
              </a:spcAft>
            </a:pPr>
            <a:r>
              <a:rPr lang="zh-CN" altLang="en-US" b="1">
                <a:solidFill>
                  <a:schemeClr val="lt1"/>
                </a:solidFill>
                <a:latin typeface="+mn-ea"/>
                <a:cs typeface="+mn-ea"/>
                <a:sym typeface="+mn-ea"/>
              </a:rPr>
              <a:t>及其</a:t>
            </a:r>
            <a:r>
              <a:rPr lang="zh-CN" altLang="en-US" b="1">
                <a:solidFill>
                  <a:schemeClr val="lt1"/>
                </a:solidFill>
                <a:latin typeface="+mn-ea"/>
                <a:cs typeface="+mn-ea"/>
                <a:sym typeface="+mn-ea"/>
              </a:rPr>
              <a:t>标准</a:t>
            </a:r>
            <a:endParaRPr lang="zh-CN" altLang="en-US" b="1">
              <a:solidFill>
                <a:schemeClr val="lt1"/>
              </a:solidFill>
              <a:latin typeface="+mn-ea"/>
              <a:cs typeface="+mn-ea"/>
              <a:sym typeface="+mn-ea"/>
            </a:endParaRPr>
          </a:p>
        </p:txBody>
      </p:sp>
      <p:sp>
        <p:nvSpPr>
          <p:cNvPr id="14" name="矩形 13"/>
          <p:cNvSpPr/>
          <p:nvPr>
            <p:custDataLst>
              <p:tags r:id="rId7"/>
            </p:custDataLst>
          </p:nvPr>
        </p:nvSpPr>
        <p:spPr>
          <a:xfrm>
            <a:off x="4018915" y="2059940"/>
            <a:ext cx="5665470" cy="456565"/>
          </a:xfrm>
          <a:prstGeom prst="rect">
            <a:avLst/>
          </a:prstGeom>
          <a:noFill/>
        </p:spPr>
        <p:txBody>
          <a:bodyPr wrap="square" tIns="0" rIns="0" rtlCol="0" anchor="ctr">
            <a:noAutofit/>
            <a:scene3d>
              <a:camera prst="orthographicFront"/>
              <a:lightRig rig="threePt" dir="t"/>
            </a:scene3d>
          </a:bodyPr>
          <a:p>
            <a:pPr lvl="0" algn="l">
              <a:lnSpc>
                <a:spcPct val="130000"/>
              </a:lnSpc>
              <a:buClrTx/>
              <a:buSzTx/>
              <a:buFontTx/>
            </a:pPr>
            <a:r>
              <a:rPr lang="zh-CN" altLang="en-US" dirty="0">
                <a:solidFill>
                  <a:schemeClr val="tx1">
                    <a:lumMod val="85000"/>
                    <a:lumOff val="15000"/>
                  </a:schemeClr>
                </a:solidFill>
                <a:latin typeface="+mn-ea"/>
                <a:cs typeface="+mn-ea"/>
                <a:sym typeface="+mn-ea"/>
              </a:rPr>
              <a:t>在市场调研和深入研究的基础上所预测达到的期望成果。</a:t>
            </a:r>
            <a:endParaRPr lang="zh-CN" altLang="en-US" dirty="0">
              <a:solidFill>
                <a:schemeClr val="tx1">
                  <a:lumMod val="85000"/>
                  <a:lumOff val="15000"/>
                </a:schemeClr>
              </a:solidFill>
              <a:latin typeface="+mn-ea"/>
              <a:cs typeface="+mn-ea"/>
              <a:sym typeface="+mn-ea"/>
            </a:endParaRPr>
          </a:p>
        </p:txBody>
      </p:sp>
      <p:sp>
        <p:nvSpPr>
          <p:cNvPr id="31" name="圆角矩形 30"/>
          <p:cNvSpPr/>
          <p:nvPr>
            <p:custDataLst>
              <p:tags r:id="rId8"/>
            </p:custDataLst>
          </p:nvPr>
        </p:nvSpPr>
        <p:spPr>
          <a:xfrm>
            <a:off x="1732323" y="4696084"/>
            <a:ext cx="2170807" cy="558614"/>
          </a:xfrm>
          <a:prstGeom prst="roundRect">
            <a:avLst>
              <a:gd name="adj" fmla="val 50000"/>
            </a:avLst>
          </a:prstGeom>
          <a:solidFill>
            <a:srgbClr val="F1A96E"/>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dirty="0">
                <a:solidFill>
                  <a:schemeClr val="lt1"/>
                </a:solidFill>
                <a:latin typeface="+mn-ea"/>
                <a:cs typeface="+mn-ea"/>
                <a:sym typeface="+mn-ea"/>
              </a:rPr>
              <a:t>执行决策</a:t>
            </a:r>
            <a:r>
              <a:rPr lang="zh-CN" altLang="en-US" b="1" dirty="0">
                <a:solidFill>
                  <a:schemeClr val="lt1"/>
                </a:solidFill>
                <a:latin typeface="+mn-ea"/>
                <a:cs typeface="+mn-ea"/>
                <a:sym typeface="+mn-ea"/>
              </a:rPr>
              <a:t>方案</a:t>
            </a:r>
            <a:endParaRPr lang="zh-CN" altLang="en-US" b="1" dirty="0">
              <a:solidFill>
                <a:schemeClr val="lt1"/>
              </a:solidFill>
              <a:latin typeface="+mn-ea"/>
              <a:cs typeface="+mn-ea"/>
              <a:sym typeface="+mn-ea"/>
            </a:endParaRPr>
          </a:p>
        </p:txBody>
      </p:sp>
      <p:sp>
        <p:nvSpPr>
          <p:cNvPr id="15" name="矩形 14"/>
          <p:cNvSpPr/>
          <p:nvPr>
            <p:custDataLst>
              <p:tags r:id="rId9"/>
            </p:custDataLst>
          </p:nvPr>
        </p:nvSpPr>
        <p:spPr>
          <a:xfrm>
            <a:off x="4018915" y="5681980"/>
            <a:ext cx="5665470" cy="456565"/>
          </a:xfrm>
          <a:prstGeom prst="rect">
            <a:avLst/>
          </a:prstGeom>
          <a:noFill/>
        </p:spPr>
        <p:txBody>
          <a:bodyPr wrap="square" tIns="0" rIns="0" rtlCol="0" anchor="ctr">
            <a:noAutofit/>
            <a:scene3d>
              <a:camera prst="orthographicFront"/>
              <a:lightRig rig="threePt" dir="t"/>
            </a:scene3d>
          </a:bodyPr>
          <a:p>
            <a:pPr lvl="0" algn="l">
              <a:lnSpc>
                <a:spcPct val="130000"/>
              </a:lnSpc>
              <a:buClrTx/>
              <a:buSzTx/>
              <a:buFontTx/>
            </a:pPr>
            <a:r>
              <a:rPr lang="zh-CN" altLang="en-US" dirty="0">
                <a:solidFill>
                  <a:schemeClr val="tx1">
                    <a:lumMod val="85000"/>
                    <a:lumOff val="15000"/>
                  </a:schemeClr>
                </a:solidFill>
                <a:latin typeface="+mn-ea"/>
                <a:cs typeface="+mn-ea"/>
                <a:sym typeface="+mn-ea"/>
              </a:rPr>
              <a:t>跟踪、检查和评估来识别存在的问题，</a:t>
            </a:r>
            <a:r>
              <a:rPr lang="zh-CN" altLang="en-US" dirty="0">
                <a:solidFill>
                  <a:schemeClr val="tx1">
                    <a:lumMod val="85000"/>
                    <a:lumOff val="15000"/>
                  </a:schemeClr>
                </a:solidFill>
                <a:latin typeface="+mn-ea"/>
                <a:cs typeface="+mn-ea"/>
                <a:sym typeface="+mn-ea"/>
              </a:rPr>
              <a:t>及时纠正以确保顺利执行决策。</a:t>
            </a:r>
            <a:endParaRPr lang="zh-CN" altLang="en-US" dirty="0">
              <a:solidFill>
                <a:schemeClr val="tx1">
                  <a:lumMod val="85000"/>
                  <a:lumOff val="15000"/>
                </a:schemeClr>
              </a:solidFill>
              <a:latin typeface="+mn-ea"/>
              <a:cs typeface="+mn-ea"/>
              <a:sym typeface="+mn-ea"/>
            </a:endParaRPr>
          </a:p>
        </p:txBody>
      </p:sp>
      <p:sp>
        <p:nvSpPr>
          <p:cNvPr id="17" name="圆角矩形 16"/>
          <p:cNvSpPr/>
          <p:nvPr>
            <p:custDataLst>
              <p:tags r:id="rId10"/>
            </p:custDataLst>
          </p:nvPr>
        </p:nvSpPr>
        <p:spPr>
          <a:xfrm>
            <a:off x="1739455" y="3657520"/>
            <a:ext cx="2170807" cy="558614"/>
          </a:xfrm>
          <a:prstGeom prst="roundRect">
            <a:avLst>
              <a:gd name="adj" fmla="val 50000"/>
            </a:avLst>
          </a:prstGeom>
          <a:solidFill>
            <a:srgbClr val="75AFED">
              <a:alpha val="94000"/>
            </a:srgbClr>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dirty="0">
                <a:solidFill>
                  <a:schemeClr val="lt1"/>
                </a:solidFill>
                <a:latin typeface="+mn-ea"/>
                <a:cs typeface="+mn-ea"/>
                <a:sym typeface="+mn-ea"/>
              </a:rPr>
              <a:t>分析和选择</a:t>
            </a:r>
            <a:r>
              <a:rPr lang="zh-CN" altLang="en-US" b="1" dirty="0">
                <a:solidFill>
                  <a:schemeClr val="lt1"/>
                </a:solidFill>
                <a:latin typeface="+mn-ea"/>
                <a:cs typeface="+mn-ea"/>
                <a:sym typeface="+mn-ea"/>
              </a:rPr>
              <a:t>方案</a:t>
            </a:r>
            <a:endParaRPr lang="zh-CN" altLang="en-US" b="1" dirty="0">
              <a:solidFill>
                <a:schemeClr val="lt1"/>
              </a:solidFill>
              <a:latin typeface="+mn-ea"/>
              <a:cs typeface="+mn-ea"/>
              <a:sym typeface="+mn-ea"/>
            </a:endParaRPr>
          </a:p>
        </p:txBody>
      </p:sp>
      <p:sp>
        <p:nvSpPr>
          <p:cNvPr id="18" name="矩形 17"/>
          <p:cNvSpPr/>
          <p:nvPr>
            <p:custDataLst>
              <p:tags r:id="rId11"/>
            </p:custDataLst>
          </p:nvPr>
        </p:nvSpPr>
        <p:spPr>
          <a:xfrm>
            <a:off x="4018915" y="3703320"/>
            <a:ext cx="5664835" cy="456565"/>
          </a:xfrm>
          <a:prstGeom prst="rect">
            <a:avLst/>
          </a:prstGeom>
          <a:noFill/>
        </p:spPr>
        <p:txBody>
          <a:bodyPr wrap="square" tIns="0" rIns="0" rtlCol="0" anchor="ctr">
            <a:noAutofit/>
            <a:scene3d>
              <a:camera prst="orthographicFront"/>
              <a:lightRig rig="threePt" dir="t"/>
            </a:scene3d>
          </a:bodyPr>
          <a:p>
            <a:pPr lvl="0" algn="l">
              <a:lnSpc>
                <a:spcPct val="130000"/>
              </a:lnSpc>
              <a:buClrTx/>
              <a:buSzTx/>
              <a:buFontTx/>
            </a:pPr>
            <a:r>
              <a:rPr lang="zh-CN" altLang="en-US" dirty="0">
                <a:solidFill>
                  <a:schemeClr val="tx1">
                    <a:lumMod val="85000"/>
                    <a:lumOff val="15000"/>
                  </a:schemeClr>
                </a:solidFill>
                <a:latin typeface="+mn-ea"/>
                <a:cs typeface="+mn-ea"/>
                <a:sym typeface="+mn-ea"/>
              </a:rPr>
              <a:t>分析</a:t>
            </a:r>
            <a:r>
              <a:rPr lang="zh-CN" altLang="en-US" dirty="0">
                <a:solidFill>
                  <a:schemeClr val="tx1">
                    <a:lumMod val="85000"/>
                    <a:lumOff val="15000"/>
                  </a:schemeClr>
                </a:solidFill>
                <a:latin typeface="+mn-ea"/>
                <a:cs typeface="+mn-ea"/>
                <a:sym typeface="+mn-ea"/>
              </a:rPr>
              <a:t>实用性和效果，对比优势和劣势，选择一个方案作为决策参考。</a:t>
            </a:r>
            <a:endParaRPr lang="zh-CN" altLang="en-US" dirty="0">
              <a:solidFill>
                <a:schemeClr val="tx1">
                  <a:lumMod val="85000"/>
                  <a:lumOff val="15000"/>
                </a:schemeClr>
              </a:solidFill>
              <a:latin typeface="+mn-ea"/>
              <a:cs typeface="+mn-ea"/>
              <a:sym typeface="+mn-ea"/>
            </a:endParaRPr>
          </a:p>
        </p:txBody>
      </p:sp>
      <p:sp>
        <p:nvSpPr>
          <p:cNvPr id="26" name="圆角矩形 25"/>
          <p:cNvSpPr/>
          <p:nvPr>
            <p:custDataLst>
              <p:tags r:id="rId12"/>
            </p:custDataLst>
          </p:nvPr>
        </p:nvSpPr>
        <p:spPr>
          <a:xfrm>
            <a:off x="1847893" y="5608579"/>
            <a:ext cx="2170807" cy="558614"/>
          </a:xfrm>
          <a:prstGeom prst="roundRect">
            <a:avLst>
              <a:gd name="adj" fmla="val 50000"/>
            </a:avLst>
          </a:prstGeom>
          <a:solidFill>
            <a:srgbClr val="75AFED"/>
          </a:solidFill>
          <a:ln>
            <a:noFill/>
          </a:ln>
          <a:effectLst>
            <a:outerShdw blurRad="50800" dist="38100" dir="18900000" algn="bl" rotWithShape="0">
              <a:schemeClr val="l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b="1" dirty="0">
                <a:solidFill>
                  <a:schemeClr val="lt1"/>
                </a:solidFill>
                <a:latin typeface="+mn-ea"/>
                <a:cs typeface="+mn-ea"/>
                <a:sym typeface="+mn-ea"/>
              </a:rPr>
              <a:t>执行决策</a:t>
            </a:r>
            <a:r>
              <a:rPr lang="zh-CN" altLang="en-US" b="1" dirty="0">
                <a:solidFill>
                  <a:schemeClr val="lt1"/>
                </a:solidFill>
                <a:latin typeface="+mn-ea"/>
                <a:cs typeface="+mn-ea"/>
                <a:sym typeface="+mn-ea"/>
              </a:rPr>
              <a:t>方案</a:t>
            </a:r>
            <a:endParaRPr lang="zh-CN" altLang="en-US" b="1" dirty="0">
              <a:solidFill>
                <a:schemeClr val="lt1"/>
              </a:solidFill>
              <a:latin typeface="+mn-ea"/>
              <a:cs typeface="+mn-ea"/>
              <a:sym typeface="+mn-ea"/>
            </a:endParaRPr>
          </a:p>
        </p:txBody>
      </p:sp>
      <p:sp>
        <p:nvSpPr>
          <p:cNvPr id="30" name="矩形 29"/>
          <p:cNvSpPr/>
          <p:nvPr>
            <p:custDataLst>
              <p:tags r:id="rId13"/>
            </p:custDataLst>
          </p:nvPr>
        </p:nvSpPr>
        <p:spPr>
          <a:xfrm>
            <a:off x="4058920" y="4770755"/>
            <a:ext cx="5624830" cy="456565"/>
          </a:xfrm>
          <a:prstGeom prst="rect">
            <a:avLst/>
          </a:prstGeom>
          <a:noFill/>
        </p:spPr>
        <p:txBody>
          <a:bodyPr wrap="square" tIns="0" rIns="0" rtlCol="0" anchor="ctr">
            <a:noAutofit/>
            <a:scene3d>
              <a:camera prst="orthographicFront"/>
              <a:lightRig rig="threePt" dir="t"/>
            </a:scene3d>
          </a:bodyPr>
          <a:p>
            <a:pPr lvl="0" algn="l">
              <a:lnSpc>
                <a:spcPct val="130000"/>
              </a:lnSpc>
              <a:buClrTx/>
              <a:buSzTx/>
              <a:buFontTx/>
            </a:pPr>
            <a:r>
              <a:rPr lang="zh-CN" altLang="en-US" dirty="0">
                <a:solidFill>
                  <a:schemeClr val="tx1">
                    <a:lumMod val="85000"/>
                    <a:lumOff val="15000"/>
                  </a:schemeClr>
                </a:solidFill>
                <a:latin typeface="+mn-ea"/>
                <a:cs typeface="+mn-ea"/>
                <a:sym typeface="+mn-ea"/>
              </a:rPr>
              <a:t>充分考虑现有的资源和限制条件，制定保障措施</a:t>
            </a:r>
            <a:r>
              <a:rPr lang="zh-CN" altLang="en-US" dirty="0">
                <a:solidFill>
                  <a:schemeClr val="tx1">
                    <a:lumMod val="85000"/>
                    <a:lumOff val="15000"/>
                  </a:schemeClr>
                </a:solidFill>
                <a:latin typeface="+mn-ea"/>
                <a:cs typeface="+mn-ea"/>
                <a:sym typeface="+mn-ea"/>
              </a:rPr>
              <a:t>和建立工作报告机制。</a:t>
            </a:r>
            <a:endParaRPr lang="zh-CN" altLang="en-US" dirty="0">
              <a:solidFill>
                <a:schemeClr val="tx1">
                  <a:lumMod val="85000"/>
                  <a:lumOff val="15000"/>
                </a:schemeClr>
              </a:solidFill>
              <a:latin typeface="+mn-ea"/>
              <a:cs typeface="+mn-ea"/>
              <a:sym typeface="+mn-ea"/>
            </a:endParaRPr>
          </a:p>
        </p:txBody>
      </p:sp>
    </p:spTree>
    <p:custDataLst>
      <p:tags r:id="rId1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575" y="383223"/>
            <a:ext cx="309181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决策的影响</a:t>
            </a:r>
            <a:r>
              <a:rPr kumimoji="0" lang="zh-CN" altLang="en-US" sz="2800" b="1" i="0" u="none" strike="noStrike" kern="0" cap="none" spc="0" normalizeH="0" baseline="0" noProof="0" dirty="0">
                <a:ln>
                  <a:noFill/>
                </a:ln>
                <a:solidFill>
                  <a:schemeClr val="accent1"/>
                </a:solidFill>
                <a:effectLst/>
                <a:uLnTx/>
                <a:uFillTx/>
                <a:cs typeface="+mn-ea"/>
                <a:sym typeface="+mn-lt"/>
              </a:rPr>
              <a:t>因素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p:cNvSpPr/>
          <p:nvPr>
            <p:custDataLst>
              <p:tags r:id="rId2"/>
            </p:custDataLst>
          </p:nvPr>
        </p:nvSpPr>
        <p:spPr>
          <a:xfrm>
            <a:off x="2078355" y="1577975"/>
            <a:ext cx="2456815" cy="1392555"/>
          </a:xfrm>
          <a:prstGeom prst="rect">
            <a:avLst/>
          </a:prstGeom>
          <a:noFill/>
        </p:spPr>
        <p:txBody>
          <a:bodyPr wrap="square" lIns="0" tIns="0" rIns="0" bIns="0" rtlCol="0" anchor="t" anchorCtr="0">
            <a:noAutofit/>
          </a:bodyPr>
          <a:p>
            <a:pPr algn="just">
              <a:lnSpc>
                <a:spcPct val="115000"/>
              </a:lnSpc>
              <a:spcBef>
                <a:spcPts val="0"/>
              </a:spcBef>
              <a:spcAft>
                <a:spcPts val="0"/>
              </a:spcAft>
            </a:pPr>
            <a:endParaRPr lang="zh-CN" altLang="en-US" sz="1600" dirty="0">
              <a:ln>
                <a:noFill/>
                <a:prstDash val="sysDot"/>
              </a:ln>
              <a:solidFill>
                <a:schemeClr val="tx1"/>
              </a:solidFill>
              <a:latin typeface="+mn-ea"/>
              <a:cs typeface="+mn-ea"/>
              <a:sym typeface="+mn-ea"/>
            </a:endParaRPr>
          </a:p>
          <a:p>
            <a:pPr algn="just">
              <a:lnSpc>
                <a:spcPct val="115000"/>
              </a:lnSpc>
              <a:spcBef>
                <a:spcPts val="0"/>
              </a:spcBef>
              <a:spcAft>
                <a:spcPts val="0"/>
              </a:spcAft>
            </a:pPr>
            <a:r>
              <a:rPr lang="zh-CN" altLang="en-US" sz="1600" dirty="0">
                <a:ln>
                  <a:noFill/>
                  <a:prstDash val="sysDot"/>
                </a:ln>
                <a:solidFill>
                  <a:srgbClr val="FF0000"/>
                </a:solidFill>
                <a:latin typeface="+mn-ea"/>
                <a:cs typeface="+mn-ea"/>
                <a:sym typeface="+mn-ea"/>
              </a:rPr>
              <a:t>政治法律与社会文化环境。</a:t>
            </a:r>
            <a:endParaRPr lang="zh-CN" altLang="en-US" sz="1600" dirty="0">
              <a:ln>
                <a:noFill/>
                <a:prstDash val="sysDot"/>
              </a:ln>
              <a:solidFill>
                <a:srgbClr val="FF0000"/>
              </a:solidFill>
              <a:latin typeface="+mn-ea"/>
              <a:cs typeface="+mn-ea"/>
              <a:sym typeface="+mn-ea"/>
            </a:endParaRPr>
          </a:p>
          <a:p>
            <a:pPr algn="just">
              <a:lnSpc>
                <a:spcPct val="115000"/>
              </a:lnSpc>
              <a:spcBef>
                <a:spcPts val="0"/>
              </a:spcBef>
              <a:spcAft>
                <a:spcPts val="0"/>
              </a:spcAft>
            </a:pPr>
            <a:r>
              <a:rPr lang="zh-CN" altLang="en-US" sz="1600" dirty="0">
                <a:ln>
                  <a:noFill/>
                  <a:prstDash val="sysDot"/>
                </a:ln>
                <a:solidFill>
                  <a:srgbClr val="FF0000"/>
                </a:solidFill>
                <a:latin typeface="+mn-ea"/>
                <a:cs typeface="+mn-ea"/>
                <a:sym typeface="+mn-ea"/>
              </a:rPr>
              <a:t>经济环境。</a:t>
            </a:r>
            <a:endParaRPr lang="zh-CN" altLang="en-US" sz="1600" dirty="0">
              <a:ln>
                <a:noFill/>
                <a:prstDash val="sysDot"/>
              </a:ln>
              <a:solidFill>
                <a:srgbClr val="FF0000"/>
              </a:solidFill>
              <a:latin typeface="+mn-ea"/>
              <a:cs typeface="+mn-ea"/>
              <a:sym typeface="+mn-ea"/>
            </a:endParaRPr>
          </a:p>
          <a:p>
            <a:pPr algn="just">
              <a:lnSpc>
                <a:spcPct val="115000"/>
              </a:lnSpc>
              <a:spcBef>
                <a:spcPts val="0"/>
              </a:spcBef>
              <a:spcAft>
                <a:spcPts val="0"/>
              </a:spcAft>
            </a:pPr>
            <a:r>
              <a:rPr lang="zh-CN" altLang="en-US" sz="1600" dirty="0">
                <a:ln>
                  <a:noFill/>
                  <a:prstDash val="sysDot"/>
                </a:ln>
                <a:solidFill>
                  <a:srgbClr val="FF0000"/>
                </a:solidFill>
                <a:latin typeface="+mn-ea"/>
                <a:cs typeface="+mn-ea"/>
                <a:sym typeface="+mn-ea"/>
              </a:rPr>
              <a:t>市场环境。</a:t>
            </a:r>
            <a:endParaRPr lang="zh-CN" altLang="en-US" sz="1600" dirty="0">
              <a:ln>
                <a:noFill/>
                <a:prstDash val="sysDot"/>
              </a:ln>
              <a:solidFill>
                <a:srgbClr val="FF0000"/>
              </a:solidFill>
              <a:latin typeface="+mn-ea"/>
              <a:cs typeface="+mn-ea"/>
              <a:sym typeface="+mn-ea"/>
            </a:endParaRPr>
          </a:p>
          <a:p>
            <a:pPr algn="just">
              <a:lnSpc>
                <a:spcPct val="115000"/>
              </a:lnSpc>
              <a:spcBef>
                <a:spcPts val="0"/>
              </a:spcBef>
              <a:spcAft>
                <a:spcPts val="0"/>
              </a:spcAft>
            </a:pPr>
            <a:r>
              <a:rPr lang="zh-CN" altLang="en-US" sz="1600" dirty="0">
                <a:ln>
                  <a:noFill/>
                  <a:prstDash val="sysDot"/>
                </a:ln>
                <a:solidFill>
                  <a:srgbClr val="FF0000"/>
                </a:solidFill>
                <a:latin typeface="+mn-ea"/>
                <a:cs typeface="+mn-ea"/>
                <a:sym typeface="+mn-ea"/>
              </a:rPr>
              <a:t>科技环境。</a:t>
            </a:r>
            <a:endParaRPr lang="zh-CN" altLang="en-US" sz="1600" dirty="0">
              <a:ln>
                <a:noFill/>
                <a:prstDash val="sysDot"/>
              </a:ln>
              <a:solidFill>
                <a:srgbClr val="FF0000"/>
              </a:solidFill>
              <a:latin typeface="+mn-ea"/>
              <a:cs typeface="+mn-ea"/>
              <a:sym typeface="+mn-ea"/>
            </a:endParaRPr>
          </a:p>
        </p:txBody>
      </p:sp>
      <p:sp>
        <p:nvSpPr>
          <p:cNvPr id="4" name="矩形 3"/>
          <p:cNvSpPr/>
          <p:nvPr>
            <p:custDataLst>
              <p:tags r:id="rId3"/>
            </p:custDataLst>
          </p:nvPr>
        </p:nvSpPr>
        <p:spPr>
          <a:xfrm>
            <a:off x="2078355" y="1139825"/>
            <a:ext cx="2058035" cy="564515"/>
          </a:xfrm>
          <a:prstGeom prst="rect">
            <a:avLst/>
          </a:prstGeom>
          <a:noFill/>
        </p:spPr>
        <p:txBody>
          <a:bodyPr wrap="square" lIns="0" tIns="0" rIns="0" bIns="0" rtlCol="0" anchor="ctr">
            <a:noAutofit/>
          </a:bodyPr>
          <a:p>
            <a:pPr>
              <a:spcBef>
                <a:spcPct val="0"/>
              </a:spcBef>
              <a:spcAft>
                <a:spcPct val="0"/>
              </a:spcAft>
            </a:pPr>
            <a:r>
              <a:rPr lang="en-US" altLang="zh-CN" sz="2200" b="1">
                <a:solidFill>
                  <a:schemeClr val="accent1"/>
                </a:solidFill>
                <a:latin typeface="+mn-ea"/>
                <a:cs typeface="+mn-ea"/>
                <a:sym typeface="+mn-ea"/>
              </a:rPr>
              <a:t>1.</a:t>
            </a:r>
            <a:r>
              <a:rPr lang="zh-CN" altLang="en-US" sz="2200" b="1">
                <a:solidFill>
                  <a:schemeClr val="accent1"/>
                </a:solidFill>
                <a:latin typeface="+mn-ea"/>
                <a:cs typeface="+mn-ea"/>
                <a:sym typeface="+mn-ea"/>
              </a:rPr>
              <a:t>环境</a:t>
            </a:r>
            <a:r>
              <a:rPr lang="zh-CN" altLang="en-US" sz="2200" b="1">
                <a:solidFill>
                  <a:schemeClr val="accent1"/>
                </a:solidFill>
                <a:latin typeface="+mn-ea"/>
                <a:cs typeface="+mn-ea"/>
                <a:sym typeface="+mn-ea"/>
              </a:rPr>
              <a:t>因素</a:t>
            </a:r>
            <a:endParaRPr lang="zh-CN" altLang="en-US" sz="2200" b="1">
              <a:solidFill>
                <a:schemeClr val="accent1"/>
              </a:solidFill>
              <a:latin typeface="+mn-ea"/>
              <a:cs typeface="+mn-ea"/>
              <a:sym typeface="+mn-ea"/>
            </a:endParaRPr>
          </a:p>
        </p:txBody>
      </p:sp>
      <p:sp>
        <p:nvSpPr>
          <p:cNvPr id="18" name="矩形 17"/>
          <p:cNvSpPr/>
          <p:nvPr>
            <p:custDataLst>
              <p:tags r:id="rId4"/>
            </p:custDataLst>
          </p:nvPr>
        </p:nvSpPr>
        <p:spPr>
          <a:xfrm>
            <a:off x="1115060" y="4038600"/>
            <a:ext cx="3928745" cy="2439670"/>
          </a:xfrm>
          <a:prstGeom prst="rect">
            <a:avLst/>
          </a:prstGeom>
          <a:noFill/>
        </p:spPr>
        <p:txBody>
          <a:bodyPr wrap="square" lIns="0" tIns="0" rIns="0" bIns="0" rtlCol="0" anchor="t" anchorCtr="0">
            <a:noAutofit/>
          </a:bodyPr>
          <a:p>
            <a:pPr indent="406400" algn="just" fontAlgn="auto">
              <a:lnSpc>
                <a:spcPct val="130000"/>
              </a:lnSpc>
              <a:spcBef>
                <a:spcPts val="0"/>
              </a:spcBef>
              <a:spcAft>
                <a:spcPts val="0"/>
              </a:spcAft>
              <a:buClrTx/>
              <a:buSzTx/>
              <a:buNone/>
              <a:extLst>
                <a:ext uri="{35155182-B16C-46BC-9424-99874614C6A1}">
                  <wpsdc:indentchars xmlns:wpsdc="http://www.wps.cn/officeDocument/2017/drawingmlCustomData" val="200" checksum="1740828767"/>
                </a:ext>
              </a:extLst>
            </a:pPr>
            <a:r>
              <a:rPr lang="zh-CN" altLang="en-US" sz="1600">
                <a:ln>
                  <a:noFill/>
                  <a:prstDash val="sysDot"/>
                </a:ln>
                <a:solidFill>
                  <a:schemeClr val="tx1"/>
                </a:solidFill>
                <a:latin typeface="+mn-ea"/>
                <a:cs typeface="+mn-ea"/>
                <a:sym typeface="+mn-ea"/>
              </a:rPr>
              <a:t>在倾向于</a:t>
            </a:r>
            <a:r>
              <a:rPr lang="zh-CN" altLang="en-US" sz="1600">
                <a:ln>
                  <a:noFill/>
                  <a:prstDash val="sysDot"/>
                </a:ln>
                <a:solidFill>
                  <a:srgbClr val="FF0000"/>
                </a:solidFill>
                <a:latin typeface="+mn-ea"/>
                <a:cs typeface="+mn-ea"/>
                <a:sym typeface="+mn-ea"/>
              </a:rPr>
              <a:t>保守、怀旧的组织环境</a:t>
            </a:r>
            <a:r>
              <a:rPr lang="zh-CN" altLang="en-US" sz="1600">
                <a:ln>
                  <a:noFill/>
                  <a:prstDash val="sysDot"/>
                </a:ln>
                <a:solidFill>
                  <a:schemeClr val="tx1"/>
                </a:solidFill>
                <a:latin typeface="+mn-ea"/>
                <a:cs typeface="+mn-ea"/>
                <a:sym typeface="+mn-ea"/>
              </a:rPr>
              <a:t>：依据既定的标准来审视当前的决策，忧虑未来变革中的潜在损失。</a:t>
            </a:r>
            <a:endParaRPr lang="zh-CN" altLang="en-US" sz="1600">
              <a:ln>
                <a:noFill/>
                <a:prstDash val="sysDot"/>
              </a:ln>
              <a:solidFill>
                <a:schemeClr val="tx1"/>
              </a:solidFill>
              <a:latin typeface="+mn-ea"/>
              <a:cs typeface="+mn-ea"/>
              <a:sym typeface="+mn-ea"/>
            </a:endParaRPr>
          </a:p>
          <a:p>
            <a:pPr indent="406400" algn="just" fontAlgn="auto">
              <a:lnSpc>
                <a:spcPct val="130000"/>
              </a:lnSpc>
              <a:spcBef>
                <a:spcPts val="0"/>
              </a:spcBef>
              <a:spcAft>
                <a:spcPts val="0"/>
              </a:spcAft>
              <a:buClrTx/>
              <a:buSzTx/>
              <a:buNone/>
              <a:extLst>
                <a:ext uri="{35155182-B16C-46BC-9424-99874614C6A1}">
                  <wpsdc:indentchars xmlns:wpsdc="http://www.wps.cn/officeDocument/2017/drawingmlCustomData" val="200" checksum="1740828767"/>
                </a:ext>
              </a:extLst>
            </a:pPr>
            <a:r>
              <a:rPr lang="zh-CN" altLang="en-US" sz="1600">
                <a:ln>
                  <a:noFill/>
                  <a:prstDash val="sysDot"/>
                </a:ln>
                <a:solidFill>
                  <a:schemeClr val="tx1"/>
                </a:solidFill>
                <a:latin typeface="+mn-ea"/>
                <a:cs typeface="+mn-ea"/>
                <a:sym typeface="+mn-ea"/>
              </a:rPr>
              <a:t>在倡导</a:t>
            </a:r>
            <a:r>
              <a:rPr lang="zh-CN" altLang="en-US" sz="1600">
                <a:ln>
                  <a:noFill/>
                  <a:prstDash val="sysDot"/>
                </a:ln>
                <a:solidFill>
                  <a:srgbClr val="FF0000"/>
                </a:solidFill>
                <a:latin typeface="+mn-ea"/>
                <a:cs typeface="+mn-ea"/>
                <a:sym typeface="+mn-ea"/>
              </a:rPr>
              <a:t>创新和探索的组织环境</a:t>
            </a:r>
            <a:r>
              <a:rPr lang="zh-CN" altLang="en-US" sz="1600">
                <a:ln>
                  <a:noFill/>
                  <a:prstDash val="sysDot"/>
                </a:ln>
                <a:solidFill>
                  <a:schemeClr val="tx1"/>
                </a:solidFill>
                <a:latin typeface="+mn-ea"/>
                <a:cs typeface="+mn-ea"/>
                <a:sym typeface="+mn-ea"/>
              </a:rPr>
              <a:t>：习惯以发展的眼光审视决策的合理性，对变革持开放态度，支持变革且积极参与其中。</a:t>
            </a:r>
            <a:endParaRPr lang="zh-CN" altLang="en-US" sz="1600">
              <a:ln>
                <a:noFill/>
                <a:prstDash val="sysDot"/>
              </a:ln>
              <a:solidFill>
                <a:schemeClr val="tx1"/>
              </a:solidFill>
              <a:latin typeface="+mn-ea"/>
              <a:cs typeface="+mn-ea"/>
              <a:sym typeface="+mn-ea"/>
            </a:endParaRPr>
          </a:p>
        </p:txBody>
      </p:sp>
      <p:sp>
        <p:nvSpPr>
          <p:cNvPr id="30" name="矩形 29"/>
          <p:cNvSpPr/>
          <p:nvPr>
            <p:custDataLst>
              <p:tags r:id="rId5"/>
            </p:custDataLst>
          </p:nvPr>
        </p:nvSpPr>
        <p:spPr>
          <a:xfrm>
            <a:off x="1830705" y="3400425"/>
            <a:ext cx="3651495" cy="564204"/>
          </a:xfrm>
          <a:prstGeom prst="rect">
            <a:avLst/>
          </a:prstGeom>
          <a:noFill/>
        </p:spPr>
        <p:txBody>
          <a:bodyPr wrap="square" lIns="0" tIns="0" rIns="0" bIns="0" rtlCol="0" anchor="ctr">
            <a:noAutofit/>
          </a:bodyPr>
          <a:p>
            <a:pPr>
              <a:spcBef>
                <a:spcPct val="0"/>
              </a:spcBef>
              <a:spcAft>
                <a:spcPct val="0"/>
              </a:spcAft>
            </a:pPr>
            <a:r>
              <a:rPr lang="en-US" altLang="zh-CN" sz="2200" b="1">
                <a:solidFill>
                  <a:schemeClr val="accent1"/>
                </a:solidFill>
                <a:latin typeface="+mn-ea"/>
                <a:cs typeface="+mn-ea"/>
                <a:sym typeface="+mn-ea"/>
              </a:rPr>
              <a:t>3.</a:t>
            </a:r>
            <a:r>
              <a:rPr lang="zh-CN" altLang="en-US" sz="2200" b="1">
                <a:solidFill>
                  <a:schemeClr val="accent1"/>
                </a:solidFill>
                <a:latin typeface="+mn-ea"/>
                <a:cs typeface="+mn-ea"/>
                <a:sym typeface="+mn-ea"/>
              </a:rPr>
              <a:t>组织文化</a:t>
            </a:r>
            <a:r>
              <a:rPr lang="zh-CN" altLang="en-US" sz="2200" b="1">
                <a:solidFill>
                  <a:schemeClr val="accent1"/>
                </a:solidFill>
                <a:latin typeface="+mn-ea"/>
                <a:cs typeface="+mn-ea"/>
                <a:sym typeface="+mn-ea"/>
              </a:rPr>
              <a:t>因素</a:t>
            </a:r>
            <a:endParaRPr lang="zh-CN" altLang="en-US" sz="2200" b="1">
              <a:solidFill>
                <a:schemeClr val="accent1"/>
              </a:solidFill>
              <a:latin typeface="+mn-ea"/>
              <a:cs typeface="+mn-ea"/>
              <a:sym typeface="+mn-ea"/>
            </a:endParaRPr>
          </a:p>
        </p:txBody>
      </p:sp>
      <p:sp>
        <p:nvSpPr>
          <p:cNvPr id="34" name="矩形 33"/>
          <p:cNvSpPr/>
          <p:nvPr>
            <p:custDataLst>
              <p:tags r:id="rId6"/>
            </p:custDataLst>
          </p:nvPr>
        </p:nvSpPr>
        <p:spPr>
          <a:xfrm>
            <a:off x="5608320" y="1577975"/>
            <a:ext cx="4656455" cy="1701165"/>
          </a:xfrm>
          <a:prstGeom prst="rect">
            <a:avLst/>
          </a:prstGeom>
          <a:noFill/>
        </p:spPr>
        <p:txBody>
          <a:bodyPr wrap="square" lIns="0" tIns="0" rIns="0" bIns="0" rtlCol="0" anchor="t" anchorCtr="0">
            <a:noAutofit/>
          </a:bodyPr>
          <a:p>
            <a:pPr indent="406400" algn="just" fontAlgn="auto">
              <a:lnSpc>
                <a:spcPct val="110000"/>
              </a:lnSpc>
              <a:spcBef>
                <a:spcPts val="0"/>
              </a:spcBef>
              <a:spcAft>
                <a:spcPts val="0"/>
              </a:spcAft>
              <a:extLst>
                <a:ext uri="{35155182-B16C-46BC-9424-99874614C6A1}">
                  <wpsdc:indentchars xmlns:wpsdc="http://www.wps.cn/officeDocument/2017/drawingmlCustomData" val="200" checksum="1740828767"/>
                </a:ext>
              </a:extLst>
            </a:pPr>
            <a:r>
              <a:rPr lang="en-US" altLang="zh-CN" sz="1600">
                <a:ln>
                  <a:noFill/>
                  <a:prstDash val="sysDot"/>
                </a:ln>
                <a:solidFill>
                  <a:srgbClr val="FF0000"/>
                </a:solidFill>
                <a:latin typeface="+mn-ea"/>
                <a:cs typeface="+mn-ea"/>
                <a:sym typeface="+mn-ea"/>
              </a:rPr>
              <a:t>对风险的态度</a:t>
            </a:r>
            <a:r>
              <a:rPr lang="zh-CN" altLang="en-US" sz="1600">
                <a:ln>
                  <a:noFill/>
                  <a:prstDash val="sysDot"/>
                </a:ln>
                <a:solidFill>
                  <a:schemeClr val="tx1"/>
                </a:solidFill>
                <a:latin typeface="+mn-ea"/>
                <a:cs typeface="+mn-ea"/>
                <a:sym typeface="+mn-ea"/>
              </a:rPr>
              <a:t>：</a:t>
            </a:r>
            <a:r>
              <a:rPr lang="en-US" altLang="zh-CN" sz="1600">
                <a:ln>
                  <a:noFill/>
                  <a:prstDash val="sysDot"/>
                </a:ln>
                <a:solidFill>
                  <a:schemeClr val="tx1"/>
                </a:solidFill>
                <a:latin typeface="+mn-ea"/>
                <a:cs typeface="+mn-ea"/>
                <a:sym typeface="+mn-ea"/>
              </a:rPr>
              <a:t>风险厌恶型</a:t>
            </a:r>
            <a:r>
              <a:rPr lang="zh-CN" altLang="en-US" sz="1600">
                <a:ln>
                  <a:noFill/>
                  <a:prstDash val="sysDot"/>
                </a:ln>
                <a:solidFill>
                  <a:schemeClr val="tx1"/>
                </a:solidFill>
                <a:latin typeface="+mn-ea"/>
                <a:cs typeface="+mn-ea"/>
                <a:sym typeface="+mn-ea"/>
              </a:rPr>
              <a:t>、风险中立型、风险爱好型三</a:t>
            </a:r>
            <a:r>
              <a:rPr lang="zh-CN" altLang="en-US" sz="1600">
                <a:ln>
                  <a:noFill/>
                  <a:prstDash val="sysDot"/>
                </a:ln>
                <a:solidFill>
                  <a:schemeClr val="tx1"/>
                </a:solidFill>
                <a:latin typeface="+mn-ea"/>
                <a:cs typeface="+mn-ea"/>
                <a:sym typeface="+mn-ea"/>
              </a:rPr>
              <a:t>类。</a:t>
            </a:r>
            <a:endParaRPr lang="zh-CN" altLang="en-US" sz="1600">
              <a:ln>
                <a:noFill/>
                <a:prstDash val="sysDot"/>
              </a:ln>
              <a:solidFill>
                <a:schemeClr val="tx1"/>
              </a:solidFill>
              <a:latin typeface="+mn-ea"/>
              <a:cs typeface="+mn-ea"/>
              <a:sym typeface="+mn-ea"/>
            </a:endParaRPr>
          </a:p>
          <a:p>
            <a:pPr indent="406400" algn="just" fontAlgn="auto">
              <a:lnSpc>
                <a:spcPct val="110000"/>
              </a:lnSpc>
              <a:spcBef>
                <a:spcPts val="0"/>
              </a:spcBef>
              <a:spcAft>
                <a:spcPts val="0"/>
              </a:spcAft>
              <a:extLst>
                <a:ext uri="{35155182-B16C-46BC-9424-99874614C6A1}">
                  <wpsdc:indentchars xmlns:wpsdc="http://www.wps.cn/officeDocument/2017/drawingmlCustomData" val="200" checksum="1740828767"/>
                </a:ext>
              </a:extLst>
            </a:pPr>
            <a:r>
              <a:rPr lang="zh-CN" altLang="en-US" sz="1600">
                <a:ln>
                  <a:noFill/>
                  <a:prstDash val="sysDot"/>
                </a:ln>
                <a:solidFill>
                  <a:srgbClr val="FF0000"/>
                </a:solidFill>
                <a:latin typeface="+mn-ea"/>
                <a:cs typeface="+mn-ea"/>
                <a:sym typeface="+mn-ea"/>
              </a:rPr>
              <a:t>管理者的个人能力：</a:t>
            </a:r>
            <a:r>
              <a:rPr lang="zh-CN" altLang="en-US" sz="1600">
                <a:ln>
                  <a:noFill/>
                  <a:prstDash val="sysDot"/>
                </a:ln>
                <a:solidFill>
                  <a:schemeClr val="tx1"/>
                </a:solidFill>
                <a:latin typeface="+mn-ea"/>
                <a:cs typeface="+mn-ea"/>
                <a:sym typeface="+mn-ea"/>
              </a:rPr>
              <a:t>对问题有更深入的了解，在获取信息方面的能力出色，具备更强的沟通技巧，具备更强的组织能力。</a:t>
            </a:r>
            <a:endParaRPr lang="zh-CN" altLang="en-US" sz="1600">
              <a:ln>
                <a:noFill/>
                <a:prstDash val="sysDot"/>
              </a:ln>
              <a:solidFill>
                <a:schemeClr val="tx1"/>
              </a:solidFill>
              <a:latin typeface="+mn-ea"/>
              <a:cs typeface="+mn-ea"/>
              <a:sym typeface="+mn-ea"/>
            </a:endParaRPr>
          </a:p>
        </p:txBody>
      </p:sp>
      <p:sp>
        <p:nvSpPr>
          <p:cNvPr id="36" name="矩形 35"/>
          <p:cNvSpPr/>
          <p:nvPr>
            <p:custDataLst>
              <p:tags r:id="rId7"/>
            </p:custDataLst>
          </p:nvPr>
        </p:nvSpPr>
        <p:spPr>
          <a:xfrm>
            <a:off x="6915150" y="1042035"/>
            <a:ext cx="3651495" cy="564204"/>
          </a:xfrm>
          <a:prstGeom prst="rect">
            <a:avLst/>
          </a:prstGeom>
          <a:noFill/>
        </p:spPr>
        <p:txBody>
          <a:bodyPr wrap="square" lIns="0" tIns="0" rIns="0" bIns="0" rtlCol="0" anchor="ctr">
            <a:noAutofit/>
          </a:bodyPr>
          <a:p>
            <a:pPr>
              <a:spcBef>
                <a:spcPct val="0"/>
              </a:spcBef>
              <a:spcAft>
                <a:spcPct val="0"/>
              </a:spcAft>
            </a:pPr>
            <a:r>
              <a:rPr lang="en-US" altLang="zh-CN" sz="2200" b="1">
                <a:solidFill>
                  <a:schemeClr val="accent2"/>
                </a:solidFill>
                <a:latin typeface="+mn-ea"/>
                <a:cs typeface="+mn-ea"/>
                <a:sym typeface="+mn-ea"/>
              </a:rPr>
              <a:t>2.</a:t>
            </a:r>
            <a:r>
              <a:rPr lang="zh-CN" altLang="en-US" sz="2200" b="1">
                <a:solidFill>
                  <a:schemeClr val="accent2"/>
                </a:solidFill>
                <a:latin typeface="+mn-ea"/>
                <a:cs typeface="+mn-ea"/>
                <a:sym typeface="+mn-ea"/>
              </a:rPr>
              <a:t>管理者</a:t>
            </a:r>
            <a:r>
              <a:rPr lang="zh-CN" altLang="en-US" sz="2200" b="1">
                <a:solidFill>
                  <a:schemeClr val="accent2"/>
                </a:solidFill>
                <a:latin typeface="+mn-ea"/>
                <a:cs typeface="+mn-ea"/>
                <a:sym typeface="+mn-ea"/>
              </a:rPr>
              <a:t>因素</a:t>
            </a:r>
            <a:endParaRPr lang="zh-CN" altLang="en-US" sz="2200" b="1">
              <a:solidFill>
                <a:schemeClr val="accent2"/>
              </a:solidFill>
              <a:latin typeface="+mn-ea"/>
              <a:cs typeface="+mn-ea"/>
              <a:sym typeface="+mn-ea"/>
            </a:endParaRPr>
          </a:p>
        </p:txBody>
      </p:sp>
      <p:sp>
        <p:nvSpPr>
          <p:cNvPr id="37" name="矩形 36"/>
          <p:cNvSpPr/>
          <p:nvPr>
            <p:custDataLst>
              <p:tags r:id="rId8"/>
            </p:custDataLst>
          </p:nvPr>
        </p:nvSpPr>
        <p:spPr>
          <a:xfrm>
            <a:off x="5788660" y="4143375"/>
            <a:ext cx="4653280" cy="1977390"/>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solidFill>
                <a:latin typeface="+mn-ea"/>
                <a:cs typeface="+mn-ea"/>
                <a:sym typeface="+mn-ea"/>
              </a:rPr>
              <a:t>美国学者</a:t>
            </a:r>
            <a:r>
              <a:rPr lang="zh-CN" altLang="en-US" sz="1600">
                <a:ln>
                  <a:noFill/>
                  <a:prstDash val="sysDot"/>
                </a:ln>
                <a:solidFill>
                  <a:srgbClr val="FF0000"/>
                </a:solidFill>
                <a:latin typeface="+mn-ea"/>
                <a:cs typeface="+mn-ea"/>
                <a:sym typeface="+mn-ea"/>
              </a:rPr>
              <a:t>威廉·</a:t>
            </a:r>
            <a:r>
              <a:rPr lang="en-US" altLang="zh-CN" sz="1600">
                <a:ln>
                  <a:noFill/>
                  <a:prstDash val="sysDot"/>
                </a:ln>
                <a:solidFill>
                  <a:srgbClr val="FF0000"/>
                </a:solidFill>
                <a:latin typeface="+mn-ea"/>
                <a:cs typeface="+mn-ea"/>
                <a:sym typeface="+mn-ea"/>
              </a:rPr>
              <a:t>R.</a:t>
            </a:r>
            <a:r>
              <a:rPr lang="zh-CN" altLang="en-US" sz="1600">
                <a:ln>
                  <a:noFill/>
                  <a:prstDash val="sysDot"/>
                </a:ln>
                <a:solidFill>
                  <a:srgbClr val="FF0000"/>
                </a:solidFill>
                <a:latin typeface="+mn-ea"/>
                <a:cs typeface="+mn-ea"/>
                <a:sym typeface="+mn-ea"/>
              </a:rPr>
              <a:t>金与戴维·</a:t>
            </a:r>
            <a:r>
              <a:rPr lang="en-US" altLang="zh-CN" sz="1600">
                <a:ln>
                  <a:noFill/>
                  <a:prstDash val="sysDot"/>
                </a:ln>
                <a:solidFill>
                  <a:srgbClr val="FF0000"/>
                </a:solidFill>
                <a:latin typeface="+mn-ea"/>
                <a:cs typeface="+mn-ea"/>
                <a:sym typeface="+mn-ea"/>
              </a:rPr>
              <a:t>I.</a:t>
            </a:r>
            <a:r>
              <a:rPr lang="zh-CN" altLang="en-US" sz="1600">
                <a:ln>
                  <a:noFill/>
                  <a:prstDash val="sysDot"/>
                </a:ln>
                <a:solidFill>
                  <a:srgbClr val="FF0000"/>
                </a:solidFill>
                <a:latin typeface="+mn-ea"/>
                <a:cs typeface="+mn-ea"/>
                <a:sym typeface="+mn-ea"/>
              </a:rPr>
              <a:t>克里兰</a:t>
            </a:r>
            <a:r>
              <a:rPr lang="zh-CN" altLang="en-US" sz="1600">
                <a:ln>
                  <a:noFill/>
                  <a:prstDash val="sysDot"/>
                </a:ln>
                <a:solidFill>
                  <a:schemeClr val="tx1"/>
                </a:solidFill>
                <a:latin typeface="+mn-ea"/>
                <a:cs typeface="+mn-ea"/>
                <a:sym typeface="+mn-ea"/>
              </a:rPr>
              <a:t>将决策过程分为两类：</a:t>
            </a:r>
            <a:endParaRPr lang="zh-CN" altLang="en-US" sz="1600">
              <a:ln>
                <a:noFill/>
                <a:prstDash val="sysDot"/>
              </a:ln>
              <a:solidFill>
                <a:schemeClr val="tx1"/>
              </a:solidFill>
              <a:latin typeface="+mn-ea"/>
              <a:cs typeface="+mn-ea"/>
              <a:sym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rgbClr val="FF0000"/>
                </a:solidFill>
                <a:latin typeface="+mn-ea"/>
                <a:cs typeface="+mn-ea"/>
                <a:sym typeface="+mn-ea"/>
              </a:rPr>
              <a:t>时间敏感型决策</a:t>
            </a:r>
            <a:r>
              <a:rPr lang="zh-CN" altLang="en-US" sz="1600">
                <a:ln>
                  <a:noFill/>
                  <a:prstDash val="sysDot"/>
                </a:ln>
                <a:solidFill>
                  <a:schemeClr val="tx1"/>
                </a:solidFill>
                <a:latin typeface="+mn-ea"/>
                <a:cs typeface="+mn-ea"/>
                <a:sym typeface="+mn-ea"/>
              </a:rPr>
              <a:t>：须迅速做出的决策，对时间有高要求。</a:t>
            </a:r>
            <a:endParaRPr lang="zh-CN" altLang="en-US" sz="1600">
              <a:ln>
                <a:noFill/>
                <a:prstDash val="sysDot"/>
              </a:ln>
              <a:solidFill>
                <a:schemeClr val="tx1"/>
              </a:solidFill>
              <a:latin typeface="+mn-ea"/>
              <a:cs typeface="+mn-ea"/>
              <a:sym typeface="+mn-ea"/>
            </a:endParaRPr>
          </a:p>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rgbClr val="FF0000"/>
                </a:solidFill>
                <a:latin typeface="+mn-ea"/>
                <a:cs typeface="+mn-ea"/>
                <a:sym typeface="+mn-ea"/>
              </a:rPr>
              <a:t>知识敏感型决策</a:t>
            </a:r>
            <a:r>
              <a:rPr lang="zh-CN" altLang="en-US" sz="1600">
                <a:ln>
                  <a:noFill/>
                  <a:prstDash val="sysDot"/>
                </a:ln>
                <a:solidFill>
                  <a:schemeClr val="tx1"/>
                </a:solidFill>
                <a:latin typeface="+mn-ea"/>
                <a:cs typeface="+mn-ea"/>
                <a:sym typeface="+mn-ea"/>
              </a:rPr>
              <a:t>：对决策质量有高标准。</a:t>
            </a:r>
            <a:endParaRPr lang="zh-CN" altLang="en-US" sz="1600">
              <a:ln>
                <a:noFill/>
                <a:prstDash val="sysDot"/>
              </a:ln>
              <a:solidFill>
                <a:schemeClr val="tx1"/>
              </a:solidFill>
              <a:latin typeface="+mn-ea"/>
              <a:cs typeface="+mn-ea"/>
              <a:sym typeface="+mn-ea"/>
            </a:endParaRPr>
          </a:p>
        </p:txBody>
      </p:sp>
      <p:sp>
        <p:nvSpPr>
          <p:cNvPr id="38" name="矩形 37"/>
          <p:cNvSpPr/>
          <p:nvPr>
            <p:custDataLst>
              <p:tags r:id="rId9"/>
            </p:custDataLst>
          </p:nvPr>
        </p:nvSpPr>
        <p:spPr>
          <a:xfrm>
            <a:off x="6915150" y="3419475"/>
            <a:ext cx="3651495" cy="564204"/>
          </a:xfrm>
          <a:prstGeom prst="rect">
            <a:avLst/>
          </a:prstGeom>
          <a:noFill/>
        </p:spPr>
        <p:txBody>
          <a:bodyPr wrap="square" lIns="0" tIns="0" rIns="0" bIns="0" rtlCol="0" anchor="ctr">
            <a:noAutofit/>
          </a:bodyPr>
          <a:p>
            <a:pPr>
              <a:spcBef>
                <a:spcPct val="0"/>
              </a:spcBef>
              <a:spcAft>
                <a:spcPct val="0"/>
              </a:spcAft>
            </a:pPr>
            <a:r>
              <a:rPr lang="en-US" altLang="zh-CN" sz="2200" b="1">
                <a:solidFill>
                  <a:schemeClr val="accent2"/>
                </a:solidFill>
                <a:latin typeface="+mn-ea"/>
                <a:cs typeface="+mn-ea"/>
                <a:sym typeface="+mn-ea"/>
              </a:rPr>
              <a:t>4.</a:t>
            </a:r>
            <a:r>
              <a:rPr lang="zh-CN" altLang="en-US" sz="2200" b="1">
                <a:solidFill>
                  <a:schemeClr val="accent2"/>
                </a:solidFill>
                <a:latin typeface="+mn-ea"/>
                <a:cs typeface="+mn-ea"/>
                <a:sym typeface="+mn-ea"/>
              </a:rPr>
              <a:t>时间</a:t>
            </a:r>
            <a:r>
              <a:rPr lang="zh-CN" altLang="en-US" sz="2200" b="1">
                <a:solidFill>
                  <a:schemeClr val="accent2"/>
                </a:solidFill>
                <a:latin typeface="+mn-ea"/>
                <a:cs typeface="+mn-ea"/>
                <a:sym typeface="+mn-ea"/>
              </a:rPr>
              <a:t>因素</a:t>
            </a:r>
            <a:endParaRPr lang="zh-CN" altLang="en-US" sz="2200" b="1">
              <a:solidFill>
                <a:schemeClr val="accent2"/>
              </a:solidFill>
              <a:latin typeface="+mn-ea"/>
              <a:cs typeface="+mn-ea"/>
              <a:sym typeface="+mn-ea"/>
            </a:endParaRPr>
          </a:p>
        </p:txBody>
      </p:sp>
      <p:cxnSp>
        <p:nvCxnSpPr>
          <p:cNvPr id="6" name="直接连接符 5"/>
          <p:cNvCxnSpPr/>
          <p:nvPr/>
        </p:nvCxnSpPr>
        <p:spPr>
          <a:xfrm>
            <a:off x="5264785" y="777875"/>
            <a:ext cx="9525" cy="5362575"/>
          </a:xfrm>
          <a:prstGeom prst="line">
            <a:avLst/>
          </a:prstGeom>
          <a:ln w="12700" cmpd="sng">
            <a:solidFill>
              <a:srgbClr val="F1A96E"/>
            </a:solidFill>
            <a:prstDash val="solid"/>
          </a:ln>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1083310" y="3321050"/>
            <a:ext cx="9363075" cy="0"/>
          </a:xfrm>
          <a:prstGeom prst="line">
            <a:avLst/>
          </a:prstGeom>
          <a:ln>
            <a:solidFill>
              <a:srgbClr val="F1A96E"/>
            </a:solidFill>
          </a:ln>
        </p:spPr>
        <p:style>
          <a:lnRef idx="2">
            <a:schemeClr val="accent1"/>
          </a:lnRef>
          <a:fillRef idx="0">
            <a:srgbClr val="FFFFFF"/>
          </a:fillRef>
          <a:effectRef idx="0">
            <a:srgbClr val="FFFFFF"/>
          </a:effectRef>
          <a:fontRef idx="minor">
            <a:schemeClr val="tx1"/>
          </a:fontRef>
        </p:style>
      </p:cxnSp>
    </p:spTree>
    <p:custDataLst>
      <p:tags r:id="rId10"/>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4575" y="1831975"/>
            <a:ext cx="9472930" cy="1357630"/>
            <a:chOff x="1645" y="2852"/>
            <a:chExt cx="14918" cy="2138"/>
          </a:xfrm>
        </p:grpSpPr>
        <p:sp>
          <p:nvSpPr>
            <p:cNvPr id="22" name="ïslîḋe"/>
            <p:cNvSpPr/>
            <p:nvPr>
              <p:custDataLst>
                <p:tags r:id="rId1"/>
              </p:custDataLst>
            </p:nvPr>
          </p:nvSpPr>
          <p:spPr>
            <a:xfrm>
              <a:off x="1645" y="3308"/>
              <a:ext cx="779" cy="779"/>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cxnSp>
          <p:nvCxnSpPr>
            <p:cNvPr id="9" name="直接连接符 8"/>
            <p:cNvCxnSpPr/>
            <p:nvPr/>
          </p:nvCxnSpPr>
          <p:spPr>
            <a:xfrm>
              <a:off x="2531" y="4087"/>
              <a:ext cx="2275" cy="15"/>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nvSpPr>
          <p:spPr>
            <a:xfrm>
              <a:off x="2424" y="3370"/>
              <a:ext cx="3523" cy="618"/>
            </a:xfrm>
            <a:prstGeom prst="rect">
              <a:avLst/>
            </a:prstGeom>
            <a:noFill/>
            <a:ln>
              <a:noFill/>
            </a:ln>
          </p:spPr>
          <p:txBody>
            <a:bodyPr wrap="none" lIns="91440" tIns="45720" rIns="91440" bIns="45720" anchor="ctr" anchorCtr="0">
              <a:normAutofit fontScale="97500" lnSpcReduction="10000"/>
            </a:bodyPr>
            <a:lstStyle/>
            <a:p>
              <a:pPr lvl="0" algn="l">
                <a:defRPr/>
              </a:pPr>
              <a:r>
                <a:rPr lang="zh-CN" altLang="en-US" sz="2000" b="1" cap="all" dirty="0">
                  <a:solidFill>
                    <a:srgbClr val="000000"/>
                  </a:solidFill>
                  <a:cs typeface="+mn-ea"/>
                  <a:sym typeface="+mn-lt"/>
                </a:rPr>
                <a:t>头脑风暴法</a:t>
              </a:r>
              <a:endParaRPr lang="zh-CN" altLang="en-US" sz="2000" b="1" cap="all" dirty="0">
                <a:solidFill>
                  <a:srgbClr val="000000"/>
                </a:solidFill>
                <a:cs typeface="+mn-ea"/>
                <a:sym typeface="+mn-lt"/>
              </a:endParaRPr>
            </a:p>
          </p:txBody>
        </p:sp>
        <p:sp>
          <p:nvSpPr>
            <p:cNvPr id="13" name="î$ḻïḑê"/>
            <p:cNvSpPr txBox="1"/>
            <p:nvPr/>
          </p:nvSpPr>
          <p:spPr>
            <a:xfrm>
              <a:off x="5416" y="2852"/>
              <a:ext cx="11147" cy="2138"/>
            </a:xfrm>
            <a:prstGeom prst="rect">
              <a:avLst/>
            </a:prstGeom>
            <a:noFill/>
            <a:ln>
              <a:noFill/>
            </a:ln>
          </p:spPr>
          <p:txBody>
            <a:bodyPr lIns="91440" tIns="45720" rIns="91440" bIns="45720" anchor="t" anchorCtr="0">
              <a:noAutofit/>
            </a:bodyPr>
            <a:lstStyle/>
            <a:p>
              <a:pPr lvl="0" algn="just">
                <a:lnSpc>
                  <a:spcPct val="130000"/>
                </a:lnSpc>
              </a:pPr>
              <a:r>
                <a:rPr lang="zh-CN" altLang="en-US" sz="1600" dirty="0">
                  <a:solidFill>
                    <a:srgbClr val="FF0000"/>
                  </a:solidFill>
                  <a:cs typeface="+mn-ea"/>
                  <a:sym typeface="+mn-lt"/>
                </a:rPr>
                <a:t>亚历克斯·奥斯本</a:t>
              </a:r>
              <a:r>
                <a:rPr lang="zh-CN" altLang="en-US" sz="1600" dirty="0">
                  <a:solidFill>
                    <a:srgbClr val="000000"/>
                  </a:solidFill>
                  <a:cs typeface="+mn-ea"/>
                  <a:sym typeface="+mn-lt"/>
                </a:rPr>
                <a:t>在</a:t>
              </a:r>
              <a:r>
                <a:rPr lang="en-US" altLang="zh-CN" sz="1600" dirty="0">
                  <a:solidFill>
                    <a:srgbClr val="000000"/>
                  </a:solidFill>
                  <a:cs typeface="+mn-ea"/>
                  <a:sym typeface="+mn-lt"/>
                </a:rPr>
                <a:t>1939</a:t>
              </a:r>
              <a:r>
                <a:rPr lang="zh-CN" altLang="en-US" sz="1600" dirty="0">
                  <a:solidFill>
                    <a:srgbClr val="000000"/>
                  </a:solidFill>
                  <a:cs typeface="+mn-ea"/>
                  <a:sym typeface="+mn-lt"/>
                </a:rPr>
                <a:t>年首次提出，在</a:t>
              </a:r>
              <a:r>
                <a:rPr lang="en-US" altLang="zh-CN" sz="1600" dirty="0">
                  <a:solidFill>
                    <a:srgbClr val="000000"/>
                  </a:solidFill>
                  <a:cs typeface="+mn-ea"/>
                  <a:sym typeface="+mn-lt"/>
                </a:rPr>
                <a:t>1953</a:t>
              </a:r>
              <a:r>
                <a:rPr lang="zh-CN" altLang="en-US" sz="1600" dirty="0">
                  <a:solidFill>
                    <a:srgbClr val="000000"/>
                  </a:solidFill>
                  <a:cs typeface="+mn-ea"/>
                  <a:sym typeface="+mn-lt"/>
                </a:rPr>
                <a:t>年正式公布。</a:t>
              </a:r>
              <a:endParaRPr lang="zh-CN" altLang="en-US" sz="1600" dirty="0">
                <a:solidFill>
                  <a:srgbClr val="000000"/>
                </a:solidFill>
                <a:cs typeface="+mn-ea"/>
                <a:sym typeface="+mn-lt"/>
              </a:endParaRPr>
            </a:p>
            <a:p>
              <a:pPr lvl="0" algn="just">
                <a:lnSpc>
                  <a:spcPct val="130000"/>
                </a:lnSpc>
              </a:pPr>
              <a:r>
                <a:rPr lang="en-US" altLang="zh-CN" sz="1600" dirty="0">
                  <a:solidFill>
                    <a:srgbClr val="FF0000"/>
                  </a:solidFill>
                  <a:cs typeface="+mn-ea"/>
                  <a:sym typeface="+mn-lt"/>
                </a:rPr>
                <a:t>关键步骤</a:t>
              </a:r>
              <a:r>
                <a:rPr lang="zh-CN" altLang="en-US" sz="1600" dirty="0">
                  <a:solidFill>
                    <a:srgbClr val="000000"/>
                  </a:solidFill>
                  <a:cs typeface="+mn-ea"/>
                  <a:sym typeface="+mn-lt"/>
                </a:rPr>
                <a:t>：</a:t>
              </a:r>
              <a:r>
                <a:rPr lang="en-US" altLang="zh-CN" sz="1600" dirty="0">
                  <a:solidFill>
                    <a:srgbClr val="000000"/>
                  </a:solidFill>
                  <a:cs typeface="+mn-ea"/>
                  <a:sym typeface="+mn-lt"/>
                </a:rPr>
                <a:t>组织团队</a:t>
              </a:r>
              <a:r>
                <a:rPr lang="zh-CN" altLang="en-US" sz="1600" dirty="0">
                  <a:solidFill>
                    <a:srgbClr val="000000"/>
                  </a:solidFill>
                  <a:cs typeface="+mn-ea"/>
                  <a:sym typeface="+mn-lt"/>
                </a:rPr>
                <a:t>、设定规则、生成想法、分类和整理、评估和筛选。</a:t>
              </a:r>
              <a:endParaRPr lang="zh-CN" altLang="en-US" sz="1600" dirty="0">
                <a:solidFill>
                  <a:srgbClr val="000000"/>
                </a:solidFill>
                <a:cs typeface="+mn-ea"/>
                <a:sym typeface="+mn-lt"/>
              </a:endParaRPr>
            </a:p>
            <a:p>
              <a:pPr lvl="0" algn="just">
                <a:lnSpc>
                  <a:spcPct val="130000"/>
                </a:lnSpc>
              </a:pPr>
              <a:r>
                <a:rPr lang="zh-CN" altLang="en-US" sz="1600" dirty="0">
                  <a:solidFill>
                    <a:srgbClr val="FF0000"/>
                  </a:solidFill>
                  <a:cs typeface="+mn-ea"/>
                  <a:sym typeface="+mn-lt"/>
                </a:rPr>
                <a:t>优点</a:t>
              </a:r>
              <a:r>
                <a:rPr lang="zh-CN" altLang="en-US" sz="1600" dirty="0">
                  <a:solidFill>
                    <a:srgbClr val="000000"/>
                  </a:solidFill>
                  <a:cs typeface="+mn-ea"/>
                  <a:sym typeface="+mn-lt"/>
                </a:rPr>
                <a:t>：在自由愉快、畅所欲言的气氛中通过信息交流引起思维共振。</a:t>
              </a:r>
              <a:endParaRPr lang="zh-CN" altLang="en-US" sz="1600" dirty="0">
                <a:solidFill>
                  <a:srgbClr val="000000"/>
                </a:solidFill>
                <a:cs typeface="+mn-ea"/>
                <a:sym typeface="+mn-lt"/>
              </a:endParaRPr>
            </a:p>
            <a:p>
              <a:pPr lvl="0" algn="just">
                <a:lnSpc>
                  <a:spcPct val="130000"/>
                </a:lnSpc>
              </a:pPr>
              <a:r>
                <a:rPr lang="zh-CN" altLang="en-US" sz="1600" dirty="0">
                  <a:solidFill>
                    <a:srgbClr val="FF0000"/>
                  </a:solidFill>
                  <a:cs typeface="+mn-ea"/>
                  <a:sym typeface="+mn-lt"/>
                </a:rPr>
                <a:t>缺点</a:t>
              </a:r>
              <a:r>
                <a:rPr lang="zh-CN" altLang="en-US" sz="1600" dirty="0">
                  <a:solidFill>
                    <a:srgbClr val="000000"/>
                  </a:solidFill>
                  <a:cs typeface="+mn-ea"/>
                  <a:sym typeface="+mn-lt"/>
                </a:rPr>
                <a:t>：效率低。</a:t>
              </a:r>
              <a:endParaRPr lang="en-US" altLang="zh-CN" sz="1600" dirty="0">
                <a:solidFill>
                  <a:srgbClr val="000000"/>
                </a:solidFill>
                <a:cs typeface="+mn-ea"/>
                <a:sym typeface="+mn-lt"/>
              </a:endParaRPr>
            </a:p>
          </p:txBody>
        </p:sp>
      </p:grpSp>
      <p:sp>
        <p:nvSpPr>
          <p:cNvPr id="19"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iṧlïďe"/>
          <p:cNvSpPr txBox="1"/>
          <p:nvPr/>
        </p:nvSpPr>
        <p:spPr>
          <a:xfrm>
            <a:off x="3579179" y="663409"/>
            <a:ext cx="2058240" cy="392512"/>
          </a:xfrm>
          <a:prstGeom prst="rect">
            <a:avLst/>
          </a:prstGeom>
          <a:noFill/>
          <a:ln>
            <a:noFill/>
          </a:ln>
        </p:spPr>
        <p:txBody>
          <a:bodyPr wrap="none" lIns="91440" tIns="45720" rIns="91440" bIns="45720" anchor="ctr" anchorCtr="0">
            <a:noAutofit/>
          </a:bodyPr>
          <a:p>
            <a:pPr lvl="0" algn="l">
              <a:defRPr/>
            </a:pPr>
            <a:endParaRPr lang="zh-CN" altLang="en-US" sz="2300" b="1" cap="all" dirty="0">
              <a:solidFill>
                <a:srgbClr val="002FA7"/>
              </a:solidFill>
              <a:cs typeface="+mn-ea"/>
              <a:sym typeface="+mn-lt"/>
            </a:endParaRPr>
          </a:p>
        </p:txBody>
      </p:sp>
      <p:sp>
        <p:nvSpPr>
          <p:cNvPr id="29" name="矩形: 圆角 1"/>
          <p:cNvSpPr/>
          <p:nvPr>
            <p:custDataLst>
              <p:tags r:id="rId3"/>
            </p:custDataLst>
          </p:nvPr>
        </p:nvSpPr>
        <p:spPr>
          <a:xfrm>
            <a:off x="889000" y="1118870"/>
            <a:ext cx="2550160" cy="540385"/>
          </a:xfrm>
          <a:prstGeom prst="roundRect">
            <a:avLst>
              <a:gd name="adj" fmla="val 50000"/>
            </a:avLst>
          </a:prstGeom>
          <a:gradFill>
            <a:gsLst>
              <a:gs pos="0">
                <a:srgbClr val="75AFED">
                  <a:alpha val="28000"/>
                </a:srgbClr>
              </a:gs>
              <a:gs pos="99999">
                <a:schemeClr val="accent1">
                  <a:lumMod val="75000"/>
                  <a:alpha val="100000"/>
                </a:schemeClr>
              </a:gs>
            </a:gsLst>
            <a:lin ang="10800000" scaled="1"/>
          </a:gradFill>
        </p:spPr>
        <p:txBody>
          <a:bodyPr wrap="square" lIns="0" tIns="0" rIns="0" bIns="0" rtlCol="0" anchor="ctr" anchorCtr="1">
            <a:noAutofit/>
          </a:bodyPr>
          <a:p>
            <a:pPr algn="ctr">
              <a:spcBef>
                <a:spcPct val="0"/>
              </a:spcBef>
              <a:spcAft>
                <a:spcPct val="0"/>
              </a:spcAft>
            </a:pPr>
            <a:r>
              <a:rPr lang="zh-CN" altLang="en-US" sz="2400" b="1" dirty="0">
                <a:solidFill>
                  <a:srgbClr val="FFFFFF"/>
                </a:solidFill>
                <a:latin typeface="+mn-ea"/>
                <a:cs typeface="+mn-ea"/>
              </a:rPr>
              <a:t>定性决策方法</a:t>
            </a:r>
            <a:endParaRPr lang="zh-CN" altLang="en-US" sz="2400" b="1" dirty="0">
              <a:solidFill>
                <a:srgbClr val="FFFFFF"/>
              </a:solidFill>
              <a:latin typeface="+mn-ea"/>
              <a:cs typeface="+mn-ea"/>
            </a:endParaRPr>
          </a:p>
        </p:txBody>
      </p:sp>
      <p:grpSp>
        <p:nvGrpSpPr>
          <p:cNvPr id="3" name="组合 2"/>
          <p:cNvGrpSpPr/>
          <p:nvPr/>
        </p:nvGrpSpPr>
        <p:grpSpPr>
          <a:xfrm>
            <a:off x="1044575" y="3419475"/>
            <a:ext cx="9104630" cy="3898900"/>
            <a:chOff x="1645" y="2995"/>
            <a:chExt cx="14338" cy="6140"/>
          </a:xfrm>
        </p:grpSpPr>
        <p:sp>
          <p:nvSpPr>
            <p:cNvPr id="5" name="ïslîḋe"/>
            <p:cNvSpPr/>
            <p:nvPr>
              <p:custDataLst>
                <p:tags r:id="rId4"/>
              </p:custDataLst>
            </p:nvPr>
          </p:nvSpPr>
          <p:spPr>
            <a:xfrm>
              <a:off x="1645" y="3308"/>
              <a:ext cx="779" cy="779"/>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cxnSp>
          <p:nvCxnSpPr>
            <p:cNvPr id="6" name="直接连接符 5"/>
            <p:cNvCxnSpPr/>
            <p:nvPr>
              <p:custDataLst>
                <p:tags r:id="rId5"/>
              </p:custDataLst>
            </p:nvPr>
          </p:nvCxnSpPr>
          <p:spPr>
            <a:xfrm>
              <a:off x="2531" y="4087"/>
              <a:ext cx="2275" cy="15"/>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 name="îsliḋé"/>
            <p:cNvSpPr txBox="1"/>
            <p:nvPr>
              <p:custDataLst>
                <p:tags r:id="rId6"/>
              </p:custDataLst>
            </p:nvPr>
          </p:nvSpPr>
          <p:spPr>
            <a:xfrm>
              <a:off x="2424" y="3370"/>
              <a:ext cx="3523" cy="618"/>
            </a:xfrm>
            <a:prstGeom prst="rect">
              <a:avLst/>
            </a:prstGeom>
            <a:noFill/>
            <a:ln>
              <a:noFill/>
            </a:ln>
          </p:spPr>
          <p:txBody>
            <a:bodyPr wrap="none" lIns="91440" tIns="45720" rIns="91440" bIns="45720" anchor="ctr" anchorCtr="0">
              <a:normAutofit fontScale="97500" lnSpcReduction="10000"/>
            </a:bodyPr>
            <a:p>
              <a:pPr lvl="0" algn="l">
                <a:defRPr/>
              </a:pPr>
              <a:r>
                <a:rPr lang="zh-CN" altLang="en-US" sz="2000" b="1" cap="all" dirty="0">
                  <a:solidFill>
                    <a:srgbClr val="000000"/>
                  </a:solidFill>
                  <a:cs typeface="+mn-ea"/>
                  <a:sym typeface="+mn-lt"/>
                </a:rPr>
                <a:t>名义群体法</a:t>
              </a:r>
              <a:endParaRPr lang="zh-CN" altLang="en-US" sz="2000" b="1" cap="all" dirty="0">
                <a:solidFill>
                  <a:srgbClr val="000000"/>
                </a:solidFill>
                <a:cs typeface="+mn-ea"/>
                <a:sym typeface="+mn-lt"/>
              </a:endParaRPr>
            </a:p>
          </p:txBody>
        </p:sp>
        <p:sp>
          <p:nvSpPr>
            <p:cNvPr id="8" name="î$ḻïḑê"/>
            <p:cNvSpPr txBox="1"/>
            <p:nvPr>
              <p:custDataLst>
                <p:tags r:id="rId7"/>
              </p:custDataLst>
            </p:nvPr>
          </p:nvSpPr>
          <p:spPr>
            <a:xfrm>
              <a:off x="5401" y="2995"/>
              <a:ext cx="10582" cy="6140"/>
            </a:xfrm>
            <a:prstGeom prst="rect">
              <a:avLst/>
            </a:prstGeom>
            <a:noFill/>
            <a:ln>
              <a:noFill/>
            </a:ln>
          </p:spPr>
          <p:txBody>
            <a:bodyPr lIns="91440" tIns="45720" rIns="91440" bIns="45720" anchor="t" anchorCtr="0">
              <a:noAutofit/>
            </a:bodyPr>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cs typeface="+mn-ea"/>
                  <a:sym typeface="+mn-lt"/>
                </a:rPr>
                <a:t>关键步骤</a:t>
              </a:r>
              <a:r>
                <a:rPr lang="zh-CN" sz="1600" dirty="0">
                  <a:cs typeface="+mn-ea"/>
                  <a:sym typeface="+mn-lt"/>
                </a:rPr>
                <a:t>：</a:t>
              </a:r>
              <a:r>
                <a:rPr sz="1600" dirty="0">
                  <a:cs typeface="+mn-ea"/>
                  <a:sym typeface="+mn-lt"/>
                </a:rPr>
                <a:t>（</a:t>
              </a:r>
              <a:r>
                <a:rPr lang="en-US" sz="1600" dirty="0">
                  <a:cs typeface="+mn-ea"/>
                  <a:sym typeface="+mn-lt"/>
                </a:rPr>
                <a:t>1</a:t>
              </a:r>
              <a:r>
                <a:rPr sz="1600" dirty="0">
                  <a:cs typeface="+mn-ea"/>
                  <a:sym typeface="+mn-lt"/>
                </a:rPr>
                <a:t>）每个成员独立地写下自己对问题的看法。（</a:t>
              </a:r>
              <a:r>
                <a:rPr lang="en-US" sz="1600" dirty="0">
                  <a:cs typeface="+mn-ea"/>
                  <a:sym typeface="+mn-lt"/>
                </a:rPr>
                <a:t>2</a:t>
              </a:r>
              <a:r>
                <a:rPr sz="1600" dirty="0">
                  <a:cs typeface="+mn-ea"/>
                  <a:sym typeface="+mn-lt"/>
                </a:rPr>
                <a:t>）经过独立思考后，将自己的想法提交给群体。成员一个接一个地向大家说明自己的想法，记录下</a:t>
              </a:r>
              <a:r>
                <a:rPr lang="zh-CN" sz="1600" dirty="0">
                  <a:cs typeface="+mn-ea"/>
                  <a:sym typeface="+mn-lt"/>
                </a:rPr>
                <a:t>来</a:t>
              </a:r>
              <a:r>
                <a:rPr sz="1600" dirty="0">
                  <a:cs typeface="+mn-ea"/>
                  <a:sym typeface="+mn-lt"/>
                </a:rPr>
                <a:t>。（</a:t>
              </a:r>
              <a:r>
                <a:rPr lang="en-US" sz="1600" dirty="0">
                  <a:cs typeface="+mn-ea"/>
                  <a:sym typeface="+mn-lt"/>
                </a:rPr>
                <a:t>3</a:t>
              </a:r>
              <a:r>
                <a:rPr sz="1600" dirty="0">
                  <a:cs typeface="+mn-ea"/>
                  <a:sym typeface="+mn-lt"/>
                </a:rPr>
                <a:t>）群体把每个想法理清楚并做出评价。（</a:t>
              </a:r>
              <a:r>
                <a:rPr lang="en-US" sz="1600" dirty="0">
                  <a:cs typeface="+mn-ea"/>
                  <a:sym typeface="+mn-lt"/>
                </a:rPr>
                <a:t>4</a:t>
              </a:r>
              <a:r>
                <a:rPr sz="1600" dirty="0">
                  <a:cs typeface="+mn-ea"/>
                  <a:sym typeface="+mn-lt"/>
                </a:rPr>
                <a:t>）成员独立地把各种想法按可行性排出次序，最后决策是综合排序最高的想法。</a:t>
              </a:r>
              <a:endParaRPr sz="1600" dirty="0">
                <a:cs typeface="+mn-ea"/>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cs typeface="+mn-ea"/>
                  <a:sym typeface="+mn-lt"/>
                </a:rPr>
                <a:t>优点</a:t>
              </a:r>
              <a:r>
                <a:rPr lang="zh-CN" sz="1600" dirty="0">
                  <a:cs typeface="+mn-ea"/>
                  <a:sym typeface="+mn-lt"/>
                </a:rPr>
                <a:t>：</a:t>
              </a:r>
              <a:r>
                <a:rPr lang="zh-CN" sz="1600" dirty="0">
                  <a:cs typeface="+mn-ea"/>
                  <a:sym typeface="+mn-lt"/>
                </a:rPr>
                <a:t>既能鼓励成员独立思考并发表意见，又能让群体成员正式开会讨论，收集到丰富的想法和建议。</a:t>
              </a:r>
              <a:endParaRPr lang="zh-CN" sz="1600" dirty="0">
                <a:cs typeface="+mn-ea"/>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cs typeface="+mn-ea"/>
                  <a:sym typeface="+mn-lt"/>
                </a:rPr>
                <a:t>缺点</a:t>
              </a:r>
              <a:r>
                <a:rPr lang="zh-CN" sz="1600" dirty="0">
                  <a:cs typeface="+mn-ea"/>
                  <a:sym typeface="+mn-lt"/>
                </a:rPr>
                <a:t>：无法充分利用群体成员之间的交流和碰撞来产生新的想法。</a:t>
              </a:r>
              <a:endParaRPr lang="zh-CN" sz="1600" dirty="0">
                <a:cs typeface="+mn-ea"/>
                <a:sym typeface="+mn-lt"/>
              </a:endParaRPr>
            </a:p>
          </p:txBody>
        </p:sp>
      </p:grpSp>
      <p:sp>
        <p:nvSpPr>
          <p:cNvPr id="31" name="矩形 30"/>
          <p:cNvSpPr/>
          <p:nvPr/>
        </p:nvSpPr>
        <p:spPr>
          <a:xfrm>
            <a:off x="706755" y="1765935"/>
            <a:ext cx="9810750" cy="451802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iṧlïďe"/>
          <p:cNvSpPr txBox="1"/>
          <p:nvPr/>
        </p:nvSpPr>
        <p:spPr>
          <a:xfrm>
            <a:off x="3579179" y="663409"/>
            <a:ext cx="2058240" cy="392512"/>
          </a:xfrm>
          <a:prstGeom prst="rect">
            <a:avLst/>
          </a:prstGeom>
          <a:noFill/>
          <a:ln>
            <a:noFill/>
          </a:ln>
        </p:spPr>
        <p:txBody>
          <a:bodyPr wrap="none" lIns="91440" tIns="45720" rIns="91440" bIns="45720" anchor="ctr" anchorCtr="0">
            <a:noAutofit/>
          </a:bodyPr>
          <a:p>
            <a:pPr lvl="0" algn="l">
              <a:defRPr/>
            </a:pPr>
            <a:endParaRPr lang="zh-CN" altLang="en-US" sz="2300" b="1" cap="all" dirty="0">
              <a:solidFill>
                <a:srgbClr val="002FA7"/>
              </a:solidFill>
              <a:cs typeface="+mn-ea"/>
              <a:sym typeface="+mn-lt"/>
            </a:endParaRPr>
          </a:p>
        </p:txBody>
      </p:sp>
      <p:sp>
        <p:nvSpPr>
          <p:cNvPr id="29" name="矩形: 圆角 1"/>
          <p:cNvSpPr/>
          <p:nvPr>
            <p:custDataLst>
              <p:tags r:id="rId2"/>
            </p:custDataLst>
          </p:nvPr>
        </p:nvSpPr>
        <p:spPr>
          <a:xfrm>
            <a:off x="889000" y="1118870"/>
            <a:ext cx="2550160" cy="540385"/>
          </a:xfrm>
          <a:prstGeom prst="roundRect">
            <a:avLst>
              <a:gd name="adj" fmla="val 50000"/>
            </a:avLst>
          </a:prstGeom>
          <a:gradFill>
            <a:gsLst>
              <a:gs pos="0">
                <a:srgbClr val="75AFED">
                  <a:alpha val="28000"/>
                </a:srgbClr>
              </a:gs>
              <a:gs pos="99999">
                <a:schemeClr val="accent1">
                  <a:lumMod val="75000"/>
                  <a:alpha val="100000"/>
                </a:schemeClr>
              </a:gs>
            </a:gsLst>
            <a:lin ang="10800000" scaled="1"/>
          </a:gradFill>
        </p:spPr>
        <p:txBody>
          <a:bodyPr wrap="square" lIns="0" tIns="0" rIns="0" bIns="0" rtlCol="0" anchor="ctr" anchorCtr="1">
            <a:noAutofit/>
          </a:bodyPr>
          <a:p>
            <a:pPr algn="ctr">
              <a:spcBef>
                <a:spcPct val="0"/>
              </a:spcBef>
              <a:spcAft>
                <a:spcPct val="0"/>
              </a:spcAft>
            </a:pPr>
            <a:r>
              <a:rPr lang="zh-CN" altLang="en-US" sz="2400" b="1" dirty="0">
                <a:solidFill>
                  <a:srgbClr val="FFFFFF"/>
                </a:solidFill>
                <a:latin typeface="+mn-ea"/>
                <a:cs typeface="+mn-ea"/>
              </a:rPr>
              <a:t>定性决策方法</a:t>
            </a:r>
            <a:endParaRPr lang="zh-CN" altLang="en-US" sz="2400" b="1" dirty="0">
              <a:solidFill>
                <a:srgbClr val="FFFFFF"/>
              </a:solidFill>
              <a:latin typeface="+mn-ea"/>
              <a:cs typeface="+mn-ea"/>
            </a:endParaRPr>
          </a:p>
        </p:txBody>
      </p:sp>
      <p:grpSp>
        <p:nvGrpSpPr>
          <p:cNvPr id="3" name="组合 2"/>
          <p:cNvGrpSpPr/>
          <p:nvPr/>
        </p:nvGrpSpPr>
        <p:grpSpPr>
          <a:xfrm>
            <a:off x="1321435" y="2407285"/>
            <a:ext cx="9104630" cy="3898900"/>
            <a:chOff x="1645" y="2995"/>
            <a:chExt cx="14338" cy="6140"/>
          </a:xfrm>
        </p:grpSpPr>
        <p:sp>
          <p:nvSpPr>
            <p:cNvPr id="5" name="ïslîḋe"/>
            <p:cNvSpPr/>
            <p:nvPr>
              <p:custDataLst>
                <p:tags r:id="rId3"/>
              </p:custDataLst>
            </p:nvPr>
          </p:nvSpPr>
          <p:spPr>
            <a:xfrm>
              <a:off x="1645" y="3308"/>
              <a:ext cx="779" cy="779"/>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r>
                <a:rPr lang="en-US" altLang="zh-CN" b="1" dirty="0">
                  <a:solidFill>
                    <a:schemeClr val="lt1"/>
                  </a:solidFill>
                  <a:cs typeface="+mn-ea"/>
                  <a:sym typeface="+mn-lt"/>
                </a:rPr>
                <a:t>3</a:t>
              </a:r>
              <a:endParaRPr lang="en-US" altLang="zh-CN" b="1" dirty="0">
                <a:solidFill>
                  <a:schemeClr val="lt1"/>
                </a:solidFill>
                <a:cs typeface="+mn-ea"/>
                <a:sym typeface="+mn-lt"/>
              </a:endParaRPr>
            </a:p>
          </p:txBody>
        </p:sp>
        <p:cxnSp>
          <p:nvCxnSpPr>
            <p:cNvPr id="6" name="直接连接符 5"/>
            <p:cNvCxnSpPr/>
            <p:nvPr>
              <p:custDataLst>
                <p:tags r:id="rId4"/>
              </p:custDataLst>
            </p:nvPr>
          </p:nvCxnSpPr>
          <p:spPr>
            <a:xfrm>
              <a:off x="2531" y="4087"/>
              <a:ext cx="2275" cy="15"/>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 name="îsliḋé"/>
            <p:cNvSpPr txBox="1"/>
            <p:nvPr>
              <p:custDataLst>
                <p:tags r:id="rId5"/>
              </p:custDataLst>
            </p:nvPr>
          </p:nvSpPr>
          <p:spPr>
            <a:xfrm>
              <a:off x="2424" y="3370"/>
              <a:ext cx="3523" cy="618"/>
            </a:xfrm>
            <a:prstGeom prst="rect">
              <a:avLst/>
            </a:prstGeom>
            <a:noFill/>
            <a:ln>
              <a:noFill/>
            </a:ln>
          </p:spPr>
          <p:txBody>
            <a:bodyPr wrap="none" lIns="91440" tIns="45720" rIns="91440" bIns="45720" anchor="ctr" anchorCtr="0">
              <a:normAutofit fontScale="97500" lnSpcReduction="10000"/>
            </a:bodyPr>
            <a:p>
              <a:pPr lvl="0" algn="l">
                <a:defRPr/>
              </a:pPr>
              <a:r>
                <a:rPr lang="zh-CN" altLang="en-US" sz="2000" b="1" cap="all" dirty="0">
                  <a:solidFill>
                    <a:srgbClr val="000000"/>
                  </a:solidFill>
                  <a:cs typeface="+mn-ea"/>
                  <a:sym typeface="+mn-lt"/>
                </a:rPr>
                <a:t>德尔菲法</a:t>
              </a:r>
              <a:endParaRPr lang="zh-CN" altLang="en-US" sz="2000" b="1" cap="all" dirty="0">
                <a:solidFill>
                  <a:srgbClr val="000000"/>
                </a:solidFill>
                <a:cs typeface="+mn-ea"/>
                <a:sym typeface="+mn-lt"/>
              </a:endParaRPr>
            </a:p>
          </p:txBody>
        </p:sp>
        <p:sp>
          <p:nvSpPr>
            <p:cNvPr id="8" name="î$ḻïḑê"/>
            <p:cNvSpPr txBox="1"/>
            <p:nvPr>
              <p:custDataLst>
                <p:tags r:id="rId6"/>
              </p:custDataLst>
            </p:nvPr>
          </p:nvSpPr>
          <p:spPr>
            <a:xfrm>
              <a:off x="5401" y="2995"/>
              <a:ext cx="10582" cy="6140"/>
            </a:xfrm>
            <a:prstGeom prst="rect">
              <a:avLst/>
            </a:prstGeom>
            <a:noFill/>
            <a:ln>
              <a:noFill/>
            </a:ln>
          </p:spPr>
          <p:txBody>
            <a:bodyPr lIns="91440" tIns="45720" rIns="91440" bIns="45720" anchor="t" anchorCtr="0">
              <a:noAutofit/>
            </a:bodyPr>
            <a:p>
              <a:pPr lvl="0" indent="457200" algn="just" fontAlgn="auto">
                <a:lnSpc>
                  <a:spcPct val="130000"/>
                </a:lnSpc>
              </a:pPr>
              <a:r>
                <a:rPr lang="zh-CN" sz="1600" dirty="0">
                  <a:solidFill>
                    <a:srgbClr val="FF0000"/>
                  </a:solidFill>
                  <a:cs typeface="+mn-ea"/>
                  <a:sym typeface="+mn-lt"/>
                </a:rPr>
                <a:t>关键步骤</a:t>
              </a:r>
              <a:r>
                <a:rPr lang="zh-CN" sz="1600" dirty="0">
                  <a:cs typeface="+mn-ea"/>
                  <a:sym typeface="+mn-lt"/>
                </a:rPr>
                <a:t>：（</a:t>
              </a:r>
              <a:r>
                <a:rPr lang="en-US" altLang="zh-CN" sz="1600" dirty="0">
                  <a:cs typeface="+mn-ea"/>
                  <a:sym typeface="+mn-lt"/>
                </a:rPr>
                <a:t>1</a:t>
              </a:r>
              <a:r>
                <a:rPr lang="zh-CN" sz="1600" dirty="0">
                  <a:cs typeface="+mn-ea"/>
                  <a:sym typeface="+mn-lt"/>
                </a:rPr>
                <a:t>）</a:t>
              </a:r>
              <a:r>
                <a:rPr lang="zh-CN" altLang="en-US" sz="1600" dirty="0">
                  <a:solidFill>
                    <a:srgbClr val="000000"/>
                  </a:solidFill>
                  <a:cs typeface="+mn-ea"/>
                  <a:sym typeface="+mn-lt"/>
                </a:rPr>
                <a:t>确定调查目的，拟定调查提纲，向专家提供有关背景材料，包括预测目的、期限、调查表填写方法及其他要求等说明。（</a:t>
              </a:r>
              <a:r>
                <a:rPr lang="en-US" altLang="zh-CN" sz="1600" dirty="0">
                  <a:solidFill>
                    <a:srgbClr val="000000"/>
                  </a:solidFill>
                  <a:cs typeface="+mn-ea"/>
                  <a:sym typeface="+mn-lt"/>
                </a:rPr>
                <a:t>2</a:t>
              </a:r>
              <a:r>
                <a:rPr lang="zh-CN" altLang="en-US" sz="1600" dirty="0">
                  <a:solidFill>
                    <a:srgbClr val="000000"/>
                  </a:solidFill>
                  <a:cs typeface="+mn-ea"/>
                  <a:sym typeface="+mn-lt"/>
                </a:rPr>
                <a:t>）选择熟悉所咨询问题的专家。（</a:t>
              </a:r>
              <a:r>
                <a:rPr lang="en-US" altLang="zh-CN" sz="1600" dirty="0">
                  <a:solidFill>
                    <a:srgbClr val="000000"/>
                  </a:solidFill>
                  <a:cs typeface="+mn-ea"/>
                  <a:sym typeface="+mn-lt"/>
                </a:rPr>
                <a:t>3</a:t>
              </a:r>
              <a:r>
                <a:rPr lang="zh-CN" altLang="en-US" sz="1600" dirty="0">
                  <a:solidFill>
                    <a:srgbClr val="000000"/>
                  </a:solidFill>
                  <a:cs typeface="+mn-ea"/>
                  <a:sym typeface="+mn-lt"/>
                </a:rPr>
                <a:t>）发出调查表，征询意见。（</a:t>
              </a:r>
              <a:r>
                <a:rPr lang="en-US" altLang="zh-CN" sz="1600" dirty="0">
                  <a:solidFill>
                    <a:srgbClr val="000000"/>
                  </a:solidFill>
                  <a:cs typeface="+mn-ea"/>
                  <a:sym typeface="+mn-lt"/>
                </a:rPr>
                <a:t>4</a:t>
              </a:r>
              <a:r>
                <a:rPr lang="zh-CN" altLang="en-US" sz="1600" dirty="0">
                  <a:solidFill>
                    <a:srgbClr val="000000"/>
                  </a:solidFill>
                  <a:cs typeface="+mn-ea"/>
                  <a:sym typeface="+mn-lt"/>
                </a:rPr>
                <a:t>）对意见进行归纳，统计分析后再寄给有关专家，每个专家收到一份问卷结果的复制件。各位专家根据所收到的材料，以匿名方式独立对问题做出预测。</a:t>
              </a:r>
              <a:endParaRPr sz="1600" dirty="0">
                <a:cs typeface="+mn-ea"/>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cs typeface="+mn-ea"/>
                  <a:sym typeface="+mn-lt"/>
                </a:rPr>
                <a:t>优点</a:t>
              </a:r>
              <a:r>
                <a:rPr lang="zh-CN" sz="1600" dirty="0">
                  <a:cs typeface="+mn-ea"/>
                  <a:sym typeface="+mn-lt"/>
                </a:rPr>
                <a:t>：有效地收集来自不同角度和专业领域的意见；有助于消除个人偏见。</a:t>
              </a:r>
              <a:endParaRPr lang="zh-CN" sz="1600" dirty="0">
                <a:cs typeface="+mn-ea"/>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sz="1600" dirty="0">
                  <a:solidFill>
                    <a:srgbClr val="FF0000"/>
                  </a:solidFill>
                  <a:cs typeface="+mn-ea"/>
                  <a:sym typeface="+mn-lt"/>
                </a:rPr>
                <a:t>缺点</a:t>
              </a:r>
              <a:r>
                <a:rPr lang="zh-CN" sz="1600" dirty="0">
                  <a:cs typeface="+mn-ea"/>
                  <a:sym typeface="+mn-lt"/>
                </a:rPr>
                <a:t>：过程复杂，耗时长；缺乏沟通，受专家自身知识局限</a:t>
              </a:r>
              <a:r>
                <a:rPr lang="zh-CN" sz="1600" dirty="0">
                  <a:cs typeface="+mn-ea"/>
                  <a:sym typeface="+mn-lt"/>
                </a:rPr>
                <a:t>而存在主观</a:t>
              </a:r>
              <a:r>
                <a:rPr lang="zh-CN" sz="1600" dirty="0">
                  <a:cs typeface="+mn-ea"/>
                  <a:sym typeface="+mn-lt"/>
                </a:rPr>
                <a:t>影响。</a:t>
              </a:r>
              <a:endParaRPr lang="zh-CN" sz="1600" dirty="0">
                <a:cs typeface="+mn-ea"/>
                <a:sym typeface="+mn-lt"/>
              </a:endParaRPr>
            </a:p>
          </p:txBody>
        </p:sp>
      </p:grpSp>
      <p:sp>
        <p:nvSpPr>
          <p:cNvPr id="10" name="矩形 9"/>
          <p:cNvSpPr/>
          <p:nvPr/>
        </p:nvSpPr>
        <p:spPr>
          <a:xfrm>
            <a:off x="1044575" y="1872615"/>
            <a:ext cx="9537065" cy="384746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iṧlïďe"/>
          <p:cNvSpPr txBox="1"/>
          <p:nvPr/>
        </p:nvSpPr>
        <p:spPr>
          <a:xfrm>
            <a:off x="3579179" y="663409"/>
            <a:ext cx="2058240" cy="392512"/>
          </a:xfrm>
          <a:prstGeom prst="rect">
            <a:avLst/>
          </a:prstGeom>
          <a:noFill/>
          <a:ln>
            <a:noFill/>
          </a:ln>
        </p:spPr>
        <p:txBody>
          <a:bodyPr wrap="none" lIns="91440" tIns="45720" rIns="91440" bIns="45720" anchor="ctr" anchorCtr="0">
            <a:noAutofit/>
          </a:bodyPr>
          <a:p>
            <a:pPr lvl="0" algn="l">
              <a:defRPr/>
            </a:pPr>
            <a:endParaRPr lang="zh-CN" altLang="en-US" sz="2300" b="1" cap="all" dirty="0">
              <a:solidFill>
                <a:srgbClr val="002FA7"/>
              </a:solidFill>
              <a:cs typeface="+mn-ea"/>
              <a:sym typeface="+mn-lt"/>
            </a:endParaRPr>
          </a:p>
        </p:txBody>
      </p:sp>
      <p:sp>
        <p:nvSpPr>
          <p:cNvPr id="8" name="任意多边形: 形状 7"/>
          <p:cNvSpPr/>
          <p:nvPr>
            <p:custDataLst>
              <p:tags r:id="rId2"/>
            </p:custDataLst>
          </p:nvPr>
        </p:nvSpPr>
        <p:spPr>
          <a:xfrm>
            <a:off x="3337878" y="1202690"/>
            <a:ext cx="6408000" cy="506896"/>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3"/>
            </p:custDataLst>
          </p:nvPr>
        </p:nvSpPr>
        <p:spPr>
          <a:xfrm>
            <a:off x="4754880" y="1339215"/>
            <a:ext cx="4903470" cy="1385570"/>
          </a:xfrm>
          <a:prstGeom prst="rect">
            <a:avLst/>
          </a:prstGeom>
          <a:noFill/>
        </p:spPr>
        <p:txBody>
          <a:bodyPr wrap="square" lIns="0" tIns="0" rIns="0" bIns="0" rtlCol="0" anchor="t" anchorCtr="0">
            <a:noAutofit/>
          </a:bodyPr>
          <a:p>
            <a:pPr indent="406400" algn="l"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rgbClr val="FF0000"/>
                </a:solidFill>
                <a:latin typeface="+mn-ea"/>
                <a:cs typeface="+mn-ea"/>
              </a:rPr>
              <a:t>盈亏平衡分析法</a:t>
            </a:r>
            <a:r>
              <a:rPr lang="zh-CN" altLang="en-US" sz="1600" dirty="0">
                <a:solidFill>
                  <a:schemeClr val="tx1">
                    <a:lumMod val="85000"/>
                    <a:lumOff val="15000"/>
                  </a:schemeClr>
                </a:solidFill>
                <a:latin typeface="+mn-ea"/>
                <a:cs typeface="+mn-ea"/>
              </a:rPr>
              <a:t>是最常被采用的确定型决策方法，</a:t>
            </a:r>
            <a:r>
              <a:rPr lang="zh-CN" altLang="en-US" sz="1600" dirty="0">
                <a:solidFill>
                  <a:schemeClr val="tx1">
                    <a:lumMod val="85000"/>
                    <a:lumOff val="15000"/>
                  </a:schemeClr>
                </a:solidFill>
                <a:latin typeface="+mn-ea"/>
                <a:cs typeface="+mn-ea"/>
              </a:rPr>
              <a:t>它是基于产量、成本和利润之间内在联系的数学分析方法，旨在精确预测利润并有效控制成本。</a:t>
            </a:r>
            <a:endParaRPr lang="zh-CN" altLang="en-US" sz="1600" dirty="0">
              <a:solidFill>
                <a:schemeClr val="tx1">
                  <a:lumMod val="85000"/>
                  <a:lumOff val="15000"/>
                </a:schemeClr>
              </a:solidFill>
              <a:latin typeface="+mn-ea"/>
              <a:cs typeface="+mn-ea"/>
            </a:endParaRPr>
          </a:p>
        </p:txBody>
      </p:sp>
      <p:grpSp>
        <p:nvGrpSpPr>
          <p:cNvPr id="13" name="组合 12"/>
          <p:cNvGrpSpPr/>
          <p:nvPr/>
        </p:nvGrpSpPr>
        <p:grpSpPr>
          <a:xfrm>
            <a:off x="490220" y="1254125"/>
            <a:ext cx="3394075" cy="3040380"/>
            <a:chOff x="1125" y="2396"/>
            <a:chExt cx="5345" cy="4788"/>
          </a:xfrm>
        </p:grpSpPr>
        <p:sp>
          <p:nvSpPr>
            <p:cNvPr id="31" name="任意多边形: 形状 30"/>
            <p:cNvSpPr/>
            <p:nvPr>
              <p:custDataLst>
                <p:tags r:id="rId4"/>
              </p:custDataLst>
            </p:nvPr>
          </p:nvSpPr>
          <p:spPr>
            <a:xfrm>
              <a:off x="1125" y="3188"/>
              <a:ext cx="3943" cy="3996"/>
            </a:xfrm>
            <a:custGeom>
              <a:avLst/>
              <a:gdLst>
                <a:gd name="connsiteX0" fmla="*/ 1583813 w 3191256"/>
                <a:gd name="connsiteY0" fmla="*/ 492315 h 3191256"/>
                <a:gd name="connsiteX1" fmla="*/ 491213 w 3191256"/>
                <a:gd name="connsiteY1" fmla="*/ 1584915 h 3191256"/>
                <a:gd name="connsiteX2" fmla="*/ 1583813 w 3191256"/>
                <a:gd name="connsiteY2" fmla="*/ 2677515 h 3191256"/>
                <a:gd name="connsiteX3" fmla="*/ 2676413 w 3191256"/>
                <a:gd name="connsiteY3" fmla="*/ 1584915 h 3191256"/>
                <a:gd name="connsiteX4" fmla="*/ 1583813 w 3191256"/>
                <a:gd name="connsiteY4" fmla="*/ 492315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83813" y="492315"/>
                  </a:moveTo>
                  <a:cubicBezTo>
                    <a:pt x="980387" y="492315"/>
                    <a:pt x="491213" y="981489"/>
                    <a:pt x="491213" y="1584915"/>
                  </a:cubicBezTo>
                  <a:cubicBezTo>
                    <a:pt x="491213" y="2188341"/>
                    <a:pt x="980387" y="2677515"/>
                    <a:pt x="1583813" y="2677515"/>
                  </a:cubicBezTo>
                  <a:cubicBezTo>
                    <a:pt x="2187239" y="2677515"/>
                    <a:pt x="2676413" y="2188341"/>
                    <a:pt x="2676413" y="1584915"/>
                  </a:cubicBezTo>
                  <a:cubicBezTo>
                    <a:pt x="2676413" y="981489"/>
                    <a:pt x="2187239" y="492315"/>
                    <a:pt x="1583813" y="492315"/>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solidFill>
                  <a:schemeClr val="tx1"/>
                </a:solidFill>
              </a:endParaRPr>
            </a:p>
          </p:txBody>
        </p:sp>
        <p:sp>
          <p:nvSpPr>
            <p:cNvPr id="5" name="任意多边形: 形状 31"/>
            <p:cNvSpPr/>
            <p:nvPr>
              <p:custDataLst>
                <p:tags r:id="rId5"/>
              </p:custDataLst>
            </p:nvPr>
          </p:nvSpPr>
          <p:spPr>
            <a:xfrm>
              <a:off x="3630" y="2396"/>
              <a:ext cx="2840" cy="2450"/>
            </a:xfrm>
            <a:custGeom>
              <a:avLst/>
              <a:gdLst>
                <a:gd name="connsiteX0" fmla="*/ 56636 w 1803510"/>
                <a:gd name="connsiteY0" fmla="*/ 0 h 1555664"/>
                <a:gd name="connsiteX1" fmla="*/ 1053332 w 1803510"/>
                <a:gd name="connsiteY1" fmla="*/ 283464 h 1555664"/>
                <a:gd name="connsiteX2" fmla="*/ 1793996 w 1803510"/>
                <a:gd name="connsiteY2" fmla="*/ 1005840 h 1555664"/>
                <a:gd name="connsiteX3" fmla="*/ 1775708 w 1803510"/>
                <a:gd name="connsiteY3" fmla="*/ 1078992 h 1555664"/>
                <a:gd name="connsiteX4" fmla="*/ 947101 w 1803510"/>
                <a:gd name="connsiteY4" fmla="*/ 1555664 h 1555664"/>
                <a:gd name="connsiteX5" fmla="*/ 899282 w 1803510"/>
                <a:gd name="connsiteY5" fmla="*/ 1476952 h 1555664"/>
                <a:gd name="connsiteX6" fmla="*/ 104993 w 1803510"/>
                <a:gd name="connsiteY6" fmla="*/ 1000876 h 1555664"/>
                <a:gd name="connsiteX7" fmla="*/ 46060 w 1803510"/>
                <a:gd name="connsiteY7" fmla="*/ 997900 h 1555664"/>
                <a:gd name="connsiteX8" fmla="*/ 1772 w 1803510"/>
                <a:gd name="connsiteY8" fmla="*/ 45720 h 1555664"/>
                <a:gd name="connsiteX9" fmla="*/ 56636 w 1803510"/>
                <a:gd name="connsiteY9" fmla="*/ 0 h 1555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3510" h="1555664">
                  <a:moveTo>
                    <a:pt x="56636" y="0"/>
                  </a:moveTo>
                  <a:cubicBezTo>
                    <a:pt x="404108" y="9144"/>
                    <a:pt x="751580" y="100584"/>
                    <a:pt x="1053332" y="283464"/>
                  </a:cubicBezTo>
                  <a:cubicBezTo>
                    <a:pt x="1355084" y="457200"/>
                    <a:pt x="1611116" y="704088"/>
                    <a:pt x="1793996" y="1005840"/>
                  </a:cubicBezTo>
                  <a:cubicBezTo>
                    <a:pt x="1812284" y="1033272"/>
                    <a:pt x="1803140" y="1060704"/>
                    <a:pt x="1775708" y="1078992"/>
                  </a:cubicBezTo>
                  <a:lnTo>
                    <a:pt x="947101" y="1555664"/>
                  </a:lnTo>
                  <a:lnTo>
                    <a:pt x="899282" y="1476952"/>
                  </a:lnTo>
                  <a:cubicBezTo>
                    <a:pt x="722569" y="1215382"/>
                    <a:pt x="435563" y="1034447"/>
                    <a:pt x="104993" y="1000876"/>
                  </a:cubicBezTo>
                  <a:lnTo>
                    <a:pt x="46060" y="997900"/>
                  </a:lnTo>
                  <a:lnTo>
                    <a:pt x="1772" y="45720"/>
                  </a:lnTo>
                  <a:cubicBezTo>
                    <a:pt x="-7372" y="18288"/>
                    <a:pt x="20060" y="0"/>
                    <a:pt x="56636" y="0"/>
                  </a:cubicBezTo>
                  <a:close/>
                </a:path>
              </a:pathLst>
            </a:custGeom>
            <a:solidFill>
              <a:schemeClr val="accent1"/>
            </a:solidFill>
            <a:ln w="25400">
              <a:solidFill>
                <a:srgbClr val="FFFFFF"/>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dirty="0">
                <a:solidFill>
                  <a:srgbClr val="FF0000"/>
                </a:solidFill>
                <a:latin typeface="+mn-ea"/>
                <a:cs typeface="+mn-ea"/>
                <a:sym typeface="+mn-ea"/>
              </a:endParaRPr>
            </a:p>
            <a:p>
              <a:endParaRPr lang="zh-CN" altLang="en-US" dirty="0">
                <a:solidFill>
                  <a:srgbClr val="FF0000"/>
                </a:solidFill>
                <a:latin typeface="+mn-ea"/>
                <a:cs typeface="+mn-ea"/>
                <a:sym typeface="+mn-ea"/>
              </a:endParaRPr>
            </a:p>
            <a:p>
              <a:endParaRPr lang="zh-CN" altLang="en-US">
                <a:solidFill>
                  <a:schemeClr val="lt1"/>
                </a:solidFill>
              </a:endParaRPr>
            </a:p>
          </p:txBody>
        </p:sp>
        <p:sp>
          <p:nvSpPr>
            <p:cNvPr id="6" name="对象16"/>
            <p:cNvSpPr/>
            <p:nvPr>
              <p:custDataLst>
                <p:tags r:id="rId6"/>
              </p:custDataLst>
            </p:nvPr>
          </p:nvSpPr>
          <p:spPr>
            <a:xfrm>
              <a:off x="1519" y="3609"/>
              <a:ext cx="3154" cy="3154"/>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noAutofit/>
            </a:bodyPr>
            <a:p>
              <a:pPr lvl="0" algn="l">
                <a:buClrTx/>
                <a:buSzTx/>
                <a:buFontTx/>
              </a:pPr>
              <a:endParaRPr lang="zh-CN" altLang="en-US">
                <a:solidFill>
                  <a:schemeClr val="tx1"/>
                </a:solidFill>
                <a:sym typeface="+mn-ea"/>
              </a:endParaRPr>
            </a:p>
          </p:txBody>
        </p:sp>
        <p:sp>
          <p:nvSpPr>
            <p:cNvPr id="41" name="文本框 40"/>
            <p:cNvSpPr txBox="1"/>
            <p:nvPr>
              <p:custDataLst>
                <p:tags r:id="rId7"/>
              </p:custDataLst>
            </p:nvPr>
          </p:nvSpPr>
          <p:spPr>
            <a:xfrm>
              <a:off x="1999" y="4373"/>
              <a:ext cx="2195" cy="1307"/>
            </a:xfrm>
            <a:prstGeom prst="rect">
              <a:avLst/>
            </a:prstGeom>
            <a:noFill/>
          </p:spPr>
          <p:txBody>
            <a:bodyPr wrap="square">
              <a:spAutoFit/>
            </a:bodyPr>
            <a:p>
              <a:pPr lvl="0" algn="ctr">
                <a:spcBef>
                  <a:spcPct val="0"/>
                </a:spcBef>
                <a:spcAft>
                  <a:spcPct val="0"/>
                </a:spcAft>
                <a:buClrTx/>
                <a:buSzTx/>
                <a:buFontTx/>
              </a:pPr>
              <a:r>
                <a:rPr lang="zh-CN" altLang="en-US" sz="2400" b="1" dirty="0">
                  <a:solidFill>
                    <a:schemeClr val="tx1">
                      <a:lumMod val="85000"/>
                      <a:lumOff val="15000"/>
                    </a:schemeClr>
                  </a:solidFill>
                  <a:latin typeface="+mn-ea"/>
                  <a:cs typeface="+mn-ea"/>
                  <a:sym typeface="+mn-ea"/>
                </a:rPr>
                <a:t>定量决策方法</a:t>
              </a:r>
              <a:endParaRPr lang="zh-CN" altLang="en-US" sz="2400" b="1" dirty="0">
                <a:solidFill>
                  <a:schemeClr val="tx1">
                    <a:lumMod val="85000"/>
                    <a:lumOff val="15000"/>
                  </a:schemeClr>
                </a:solidFill>
                <a:latin typeface="+mn-ea"/>
                <a:cs typeface="+mn-ea"/>
                <a:sym typeface="+mn-ea"/>
              </a:endParaRPr>
            </a:p>
          </p:txBody>
        </p:sp>
      </p:grpSp>
      <p:sp>
        <p:nvSpPr>
          <p:cNvPr id="9" name="文本框 8"/>
          <p:cNvSpPr txBox="1"/>
          <p:nvPr/>
        </p:nvSpPr>
        <p:spPr>
          <a:xfrm>
            <a:off x="2352040" y="1709420"/>
            <a:ext cx="1227455" cy="645160"/>
          </a:xfrm>
          <a:prstGeom prst="rect">
            <a:avLst/>
          </a:prstGeom>
          <a:noFill/>
        </p:spPr>
        <p:txBody>
          <a:bodyPr wrap="square" rtlCol="0" anchor="t">
            <a:spAutoFit/>
          </a:bodyPr>
          <a:p>
            <a:r>
              <a:rPr lang="zh-CN" altLang="en-US" dirty="0">
                <a:solidFill>
                  <a:srgbClr val="FF0000"/>
                </a:solidFill>
                <a:latin typeface="+mn-ea"/>
                <a:cs typeface="+mn-ea"/>
                <a:sym typeface="+mn-ea"/>
              </a:rPr>
              <a:t>确定型</a:t>
            </a:r>
            <a:endParaRPr lang="zh-CN" altLang="en-US" dirty="0">
              <a:solidFill>
                <a:srgbClr val="FF0000"/>
              </a:solidFill>
              <a:latin typeface="+mn-ea"/>
              <a:cs typeface="+mn-ea"/>
              <a:sym typeface="+mn-ea"/>
            </a:endParaRPr>
          </a:p>
          <a:p>
            <a:endParaRPr lang="zh-CN" altLang="en-US" dirty="0">
              <a:solidFill>
                <a:srgbClr val="FF0000"/>
              </a:solidFill>
              <a:latin typeface="+mn-ea"/>
              <a:cs typeface="+mn-ea"/>
              <a:sym typeface="+mn-ea"/>
            </a:endParaRPr>
          </a:p>
        </p:txBody>
      </p:sp>
      <p:pic>
        <p:nvPicPr>
          <p:cNvPr id="12" name="图片 11"/>
          <p:cNvPicPr>
            <a:picLocks noChangeAspect="1"/>
          </p:cNvPicPr>
          <p:nvPr>
            <p:custDataLst>
              <p:tags r:id="rId8"/>
            </p:custDataLst>
          </p:nvPr>
        </p:nvPicPr>
        <p:blipFill>
          <a:blip r:embed="rId9"/>
          <a:srcRect l="6095" r="5939"/>
          <a:stretch>
            <a:fillRect/>
          </a:stretch>
        </p:blipFill>
        <p:spPr>
          <a:xfrm>
            <a:off x="4190365" y="2413000"/>
            <a:ext cx="5737225" cy="3726815"/>
          </a:xfrm>
          <a:prstGeom prst="rect">
            <a:avLst/>
          </a:prstGeom>
        </p:spPr>
      </p:pic>
    </p:spTree>
    <p:custDataLst>
      <p:tags r:id="rId10"/>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523740" y="3241040"/>
            <a:ext cx="5438140" cy="2955925"/>
          </a:xfrm>
          <a:prstGeom prst="roundRect">
            <a:avLst/>
          </a:prstGeom>
          <a:solidFill>
            <a:schemeClr val="bg2"/>
          </a:solidFill>
          <a:ln>
            <a:solidFill>
              <a:schemeClr val="accent1">
                <a:lumMod val="40000"/>
                <a:lumOff val="6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iṧlïďe"/>
          <p:cNvSpPr txBox="1"/>
          <p:nvPr/>
        </p:nvSpPr>
        <p:spPr>
          <a:xfrm>
            <a:off x="3579179" y="663409"/>
            <a:ext cx="2058240" cy="392512"/>
          </a:xfrm>
          <a:prstGeom prst="rect">
            <a:avLst/>
          </a:prstGeom>
          <a:noFill/>
          <a:ln>
            <a:noFill/>
          </a:ln>
        </p:spPr>
        <p:txBody>
          <a:bodyPr wrap="none" lIns="91440" tIns="45720" rIns="91440" bIns="45720" anchor="ctr" anchorCtr="0">
            <a:noAutofit/>
          </a:bodyPr>
          <a:p>
            <a:pPr lvl="0" algn="l">
              <a:defRPr/>
            </a:pPr>
            <a:endParaRPr lang="zh-CN" altLang="en-US" sz="2300" b="1" cap="all" dirty="0">
              <a:solidFill>
                <a:srgbClr val="002FA7"/>
              </a:solidFill>
              <a:cs typeface="+mn-ea"/>
              <a:sym typeface="+mn-lt"/>
            </a:endParaRPr>
          </a:p>
        </p:txBody>
      </p:sp>
      <p:sp>
        <p:nvSpPr>
          <p:cNvPr id="3" name="任意多边形: 形状 18"/>
          <p:cNvSpPr/>
          <p:nvPr>
            <p:custDataLst>
              <p:tags r:id="rId2"/>
            </p:custDataLst>
          </p:nvPr>
        </p:nvSpPr>
        <p:spPr>
          <a:xfrm>
            <a:off x="3345235" y="1380955"/>
            <a:ext cx="6689324" cy="421556"/>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2">
                <a:alpha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1" name="任意多边形: 形状 30"/>
          <p:cNvSpPr/>
          <p:nvPr>
            <p:custDataLst>
              <p:tags r:id="rId3"/>
            </p:custDataLst>
          </p:nvPr>
        </p:nvSpPr>
        <p:spPr>
          <a:xfrm>
            <a:off x="597853" y="1239520"/>
            <a:ext cx="2653982" cy="2653982"/>
          </a:xfrm>
          <a:custGeom>
            <a:avLst/>
            <a:gdLst>
              <a:gd name="connsiteX0" fmla="*/ 1583813 w 3191256"/>
              <a:gd name="connsiteY0" fmla="*/ 492315 h 3191256"/>
              <a:gd name="connsiteX1" fmla="*/ 491213 w 3191256"/>
              <a:gd name="connsiteY1" fmla="*/ 1584915 h 3191256"/>
              <a:gd name="connsiteX2" fmla="*/ 1583813 w 3191256"/>
              <a:gd name="connsiteY2" fmla="*/ 2677515 h 3191256"/>
              <a:gd name="connsiteX3" fmla="*/ 2676413 w 3191256"/>
              <a:gd name="connsiteY3" fmla="*/ 1584915 h 3191256"/>
              <a:gd name="connsiteX4" fmla="*/ 1583813 w 3191256"/>
              <a:gd name="connsiteY4" fmla="*/ 492315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83813" y="492315"/>
                </a:moveTo>
                <a:cubicBezTo>
                  <a:pt x="980387" y="492315"/>
                  <a:pt x="491213" y="981489"/>
                  <a:pt x="491213" y="1584915"/>
                </a:cubicBezTo>
                <a:cubicBezTo>
                  <a:pt x="491213" y="2188341"/>
                  <a:pt x="980387" y="2677515"/>
                  <a:pt x="1583813" y="2677515"/>
                </a:cubicBezTo>
                <a:cubicBezTo>
                  <a:pt x="2187239" y="2677515"/>
                  <a:pt x="2676413" y="2188341"/>
                  <a:pt x="2676413" y="1584915"/>
                </a:cubicBezTo>
                <a:cubicBezTo>
                  <a:pt x="2676413" y="981489"/>
                  <a:pt x="2187239" y="492315"/>
                  <a:pt x="1583813" y="492315"/>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solidFill>
                <a:schemeClr val="tx1"/>
              </a:solidFill>
            </a:endParaRPr>
          </a:p>
        </p:txBody>
      </p:sp>
      <p:sp>
        <p:nvSpPr>
          <p:cNvPr id="33" name="任意多边形: 形状 32"/>
          <p:cNvSpPr/>
          <p:nvPr>
            <p:custDataLst>
              <p:tags r:id="rId4"/>
            </p:custDataLst>
          </p:nvPr>
        </p:nvSpPr>
        <p:spPr>
          <a:xfrm>
            <a:off x="2698077" y="1749129"/>
            <a:ext cx="889260" cy="1632225"/>
          </a:xfrm>
          <a:custGeom>
            <a:avLst/>
            <a:gdLst>
              <a:gd name="connsiteX0" fmla="*/ 778817 w 1069282"/>
              <a:gd name="connsiteY0" fmla="*/ 799 h 1962654"/>
              <a:gd name="connsiteX1" fmla="*/ 831538 w 1069282"/>
              <a:gd name="connsiteY1" fmla="*/ 27802 h 1962654"/>
              <a:gd name="connsiteX2" fmla="*/ 1069282 w 1069282"/>
              <a:gd name="connsiteY2" fmla="*/ 978778 h 1962654"/>
              <a:gd name="connsiteX3" fmla="*/ 831538 w 1069282"/>
              <a:gd name="connsiteY3" fmla="*/ 1938898 h 1962654"/>
              <a:gd name="connsiteX4" fmla="*/ 758386 w 1069282"/>
              <a:gd name="connsiteY4" fmla="*/ 1957186 h 1962654"/>
              <a:gd name="connsiteX5" fmla="*/ 0 w 1069282"/>
              <a:gd name="connsiteY5" fmla="*/ 1517667 h 1962654"/>
              <a:gd name="connsiteX6" fmla="*/ 64993 w 1069282"/>
              <a:gd name="connsiteY6" fmla="*/ 1397926 h 1962654"/>
              <a:gd name="connsiteX7" fmla="*/ 150855 w 1069282"/>
              <a:gd name="connsiteY7" fmla="*/ 972637 h 1962654"/>
              <a:gd name="connsiteX8" fmla="*/ 64993 w 1069282"/>
              <a:gd name="connsiteY8" fmla="*/ 547348 h 1962654"/>
              <a:gd name="connsiteX9" fmla="*/ 8847 w 1069282"/>
              <a:gd name="connsiteY9" fmla="*/ 443906 h 1962654"/>
              <a:gd name="connsiteX10" fmla="*/ 758386 w 1069282"/>
              <a:gd name="connsiteY10" fmla="*/ 9514 h 1962654"/>
              <a:gd name="connsiteX11" fmla="*/ 778817 w 1069282"/>
              <a:gd name="connsiteY11" fmla="*/ 799 h 196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282" h="1962654">
                <a:moveTo>
                  <a:pt x="778817" y="799"/>
                </a:moveTo>
                <a:cubicBezTo>
                  <a:pt x="798963" y="-3059"/>
                  <a:pt x="817822" y="7228"/>
                  <a:pt x="831538" y="27802"/>
                </a:cubicBezTo>
                <a:cubicBezTo>
                  <a:pt x="986986" y="320410"/>
                  <a:pt x="1069282" y="649594"/>
                  <a:pt x="1069282" y="978778"/>
                </a:cubicBezTo>
                <a:cubicBezTo>
                  <a:pt x="1069282" y="1317106"/>
                  <a:pt x="986986" y="1646290"/>
                  <a:pt x="831538" y="1938898"/>
                </a:cubicBezTo>
                <a:cubicBezTo>
                  <a:pt x="813250" y="1966330"/>
                  <a:pt x="785818" y="1966330"/>
                  <a:pt x="758386" y="1957186"/>
                </a:cubicBezTo>
                <a:lnTo>
                  <a:pt x="0" y="1517667"/>
                </a:lnTo>
                <a:lnTo>
                  <a:pt x="64993" y="1397926"/>
                </a:lnTo>
                <a:cubicBezTo>
                  <a:pt x="120282" y="1267209"/>
                  <a:pt x="150855" y="1123494"/>
                  <a:pt x="150855" y="972637"/>
                </a:cubicBezTo>
                <a:cubicBezTo>
                  <a:pt x="150855" y="821781"/>
                  <a:pt x="120282" y="678065"/>
                  <a:pt x="64993" y="547348"/>
                </a:cubicBezTo>
                <a:lnTo>
                  <a:pt x="8847" y="443906"/>
                </a:lnTo>
                <a:lnTo>
                  <a:pt x="758386" y="9514"/>
                </a:lnTo>
                <a:cubicBezTo>
                  <a:pt x="765244" y="4942"/>
                  <a:pt x="772102" y="2085"/>
                  <a:pt x="778817" y="799"/>
                </a:cubicBezTo>
                <a:close/>
              </a:path>
            </a:pathLst>
          </a:custGeom>
          <a:solidFill>
            <a:schemeClr val="accent2">
              <a:lumMod val="60000"/>
              <a:lumOff val="40000"/>
            </a:schemeClr>
          </a:solidFill>
          <a:ln w="25400">
            <a:solidFill>
              <a:srgbClr val="FFFFFF"/>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solidFill>
                <a:schemeClr val="lt1"/>
              </a:solidFill>
            </a:endParaRPr>
          </a:p>
        </p:txBody>
      </p:sp>
      <p:sp>
        <p:nvSpPr>
          <p:cNvPr id="6" name="对象16"/>
          <p:cNvSpPr/>
          <p:nvPr>
            <p:custDataLst>
              <p:tags r:id="rId5"/>
            </p:custDataLst>
          </p:nvPr>
        </p:nvSpPr>
        <p:spPr>
          <a:xfrm>
            <a:off x="1085282" y="1733815"/>
            <a:ext cx="1665393" cy="1665393"/>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noAutofit/>
          </a:bodyPr>
          <a:p>
            <a:pPr lvl="0" algn="l">
              <a:buClrTx/>
              <a:buSzTx/>
              <a:buFontTx/>
            </a:pPr>
            <a:endParaRPr lang="zh-CN" altLang="en-US">
              <a:solidFill>
                <a:schemeClr val="tx1"/>
              </a:solidFill>
              <a:sym typeface="+mn-ea"/>
            </a:endParaRPr>
          </a:p>
        </p:txBody>
      </p:sp>
      <p:sp>
        <p:nvSpPr>
          <p:cNvPr id="30" name="矩形 29"/>
          <p:cNvSpPr/>
          <p:nvPr>
            <p:custDataLst>
              <p:tags r:id="rId6"/>
            </p:custDataLst>
          </p:nvPr>
        </p:nvSpPr>
        <p:spPr>
          <a:xfrm>
            <a:off x="4599305" y="1552575"/>
            <a:ext cx="5234940" cy="3752215"/>
          </a:xfrm>
          <a:prstGeom prst="rect">
            <a:avLst/>
          </a:prstGeom>
          <a:noFill/>
        </p:spPr>
        <p:txBody>
          <a:bodyPr wrap="square" lIns="0" tIns="0" rIns="0" bIns="0" rtlCol="0" anchor="t" anchorCtr="0">
            <a:noAutofit/>
          </a:bodyPr>
          <a:p>
            <a:pPr indent="406400" algn="l"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风险型决策方法以</a:t>
            </a:r>
            <a:r>
              <a:rPr lang="zh-CN" altLang="en-US" sz="1600" dirty="0">
                <a:solidFill>
                  <a:srgbClr val="FF0000"/>
                </a:solidFill>
                <a:latin typeface="+mn-ea"/>
                <a:cs typeface="+mn-ea"/>
              </a:rPr>
              <a:t>决策树分析法</a:t>
            </a:r>
            <a:r>
              <a:rPr lang="zh-CN" altLang="en-US" sz="1600" dirty="0">
                <a:solidFill>
                  <a:schemeClr val="tx1">
                    <a:lumMod val="85000"/>
                    <a:lumOff val="15000"/>
                  </a:schemeClr>
                </a:solidFill>
                <a:latin typeface="+mn-ea"/>
                <a:cs typeface="+mn-ea"/>
              </a:rPr>
              <a:t>为主。它把决策问题按逻辑关系画成树形图，并按树梢至树根的顺序逐步计算出各结点的期望值，然后再按期望值准则做出决策。决策树包括</a:t>
            </a:r>
            <a:r>
              <a:rPr lang="zh-CN" altLang="en-US" sz="1600" dirty="0">
                <a:solidFill>
                  <a:srgbClr val="FF0000"/>
                </a:solidFill>
                <a:latin typeface="+mn-ea"/>
                <a:cs typeface="+mn-ea"/>
              </a:rPr>
              <a:t>决策点、方案分枝、自然状态点、概率分枝和结果节点</a:t>
            </a:r>
            <a:r>
              <a:rPr lang="zh-CN" altLang="en-US" sz="1600" dirty="0">
                <a:solidFill>
                  <a:schemeClr val="tx1">
                    <a:lumMod val="85000"/>
                    <a:lumOff val="15000"/>
                  </a:schemeClr>
                </a:solidFill>
                <a:latin typeface="+mn-ea"/>
                <a:cs typeface="+mn-ea"/>
              </a:rPr>
              <a:t>。</a:t>
            </a:r>
            <a:endParaRPr lang="zh-CN" altLang="en-US" sz="1600" dirty="0">
              <a:solidFill>
                <a:schemeClr val="tx1">
                  <a:lumMod val="85000"/>
                  <a:lumOff val="15000"/>
                </a:schemeClr>
              </a:solidFill>
              <a:latin typeface="+mn-ea"/>
              <a:cs typeface="+mn-ea"/>
            </a:endParaRPr>
          </a:p>
          <a:p>
            <a:pPr indent="406400" algn="l" fontAlgn="auto">
              <a:lnSpc>
                <a:spcPct val="130000"/>
              </a:lnSpc>
              <a:spcBef>
                <a:spcPct val="0"/>
              </a:spcBef>
              <a:spcAft>
                <a:spcPct val="0"/>
              </a:spcAft>
              <a:extLst>
                <a:ext uri="{35155182-B16C-46BC-9424-99874614C6A1}">
                  <wpsdc:indentchars xmlns:wpsdc="http://www.wps.cn/officeDocument/2017/drawingmlCustomData" val="200" checksum="1740828767"/>
                </a:ext>
              </a:extLst>
            </a:pPr>
            <a:endParaRPr lang="zh-CN" altLang="en-US" sz="1600" dirty="0">
              <a:solidFill>
                <a:schemeClr val="tx1">
                  <a:lumMod val="85000"/>
                  <a:lumOff val="15000"/>
                </a:schemeClr>
              </a:solidFill>
              <a:latin typeface="+mn-ea"/>
              <a:cs typeface="+mn-ea"/>
            </a:endParaRPr>
          </a:p>
          <a:p>
            <a:pPr indent="406400" algn="l"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例题：</a:t>
            </a:r>
            <a:r>
              <a:rPr lang="en-US" alt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I公司准备生产某种新产品,有两个方案。方案A是引进一条生产线,需投资500万元,建成后如果销路好,每年可获利150万元,如果销路差,每年要亏损30万元。方案B是对原有设备进行技术改造,需投资300万元,如果销路好,每年可获利60万元,如果销路差,每年可获利30万元。两个方案的使用期限均为10年,根据市场预测,产品销路好的概率为0.6,销路差的概率为0.4。管理者应如何进行决策?</a:t>
            </a:r>
            <a:r>
              <a:rPr lang="en-US" altLang="zh-CN" sz="1600" dirty="0">
                <a:solidFill>
                  <a:schemeClr val="tx1">
                    <a:lumMod val="85000"/>
                    <a:lumOff val="15000"/>
                  </a:schemeClr>
                </a:solidFill>
                <a:latin typeface="+mn-ea"/>
                <a:cs typeface="+mn-ea"/>
              </a:rPr>
              <a:t> </a:t>
            </a:r>
            <a:endParaRPr lang="en-US" altLang="zh-CN" sz="1600" dirty="0">
              <a:solidFill>
                <a:schemeClr val="tx1">
                  <a:lumMod val="85000"/>
                  <a:lumOff val="15000"/>
                </a:schemeClr>
              </a:solidFill>
              <a:latin typeface="+mn-ea"/>
              <a:cs typeface="+mn-ea"/>
            </a:endParaRPr>
          </a:p>
        </p:txBody>
      </p:sp>
      <p:sp>
        <p:nvSpPr>
          <p:cNvPr id="41" name="文本框 40"/>
          <p:cNvSpPr txBox="1"/>
          <p:nvPr>
            <p:custDataLst>
              <p:tags r:id="rId7"/>
            </p:custDataLst>
          </p:nvPr>
        </p:nvSpPr>
        <p:spPr>
          <a:xfrm>
            <a:off x="1445442" y="2042246"/>
            <a:ext cx="958342" cy="1198880"/>
          </a:xfrm>
          <a:prstGeom prst="rect">
            <a:avLst/>
          </a:prstGeom>
          <a:noFill/>
        </p:spPr>
        <p:txBody>
          <a:bodyPr wrap="square">
            <a:spAutoFit/>
          </a:bodyPr>
          <a:p>
            <a:pPr lvl="0" algn="ctr">
              <a:spcBef>
                <a:spcPct val="0"/>
              </a:spcBef>
              <a:spcAft>
                <a:spcPct val="0"/>
              </a:spcAft>
              <a:buClrTx/>
              <a:buSzTx/>
              <a:buFontTx/>
            </a:pPr>
            <a:r>
              <a:rPr lang="zh-CN" altLang="en-US" sz="2400" b="1" dirty="0">
                <a:solidFill>
                  <a:schemeClr val="tx1">
                    <a:lumMod val="85000"/>
                    <a:lumOff val="15000"/>
                  </a:schemeClr>
                </a:solidFill>
                <a:latin typeface="+mn-ea"/>
                <a:cs typeface="+mn-ea"/>
                <a:sym typeface="+mn-ea"/>
              </a:rPr>
              <a:t>定量决策方法</a:t>
            </a:r>
            <a:endParaRPr lang="zh-CN" altLang="en-US" sz="2400" b="1" dirty="0">
              <a:solidFill>
                <a:schemeClr val="tx1">
                  <a:lumMod val="85000"/>
                  <a:lumOff val="15000"/>
                </a:schemeClr>
              </a:solidFill>
              <a:latin typeface="+mn-ea"/>
              <a:cs typeface="+mn-ea"/>
              <a:sym typeface="+mn-ea"/>
            </a:endParaRPr>
          </a:p>
        </p:txBody>
      </p:sp>
      <p:sp>
        <p:nvSpPr>
          <p:cNvPr id="10" name="文本框 9"/>
          <p:cNvSpPr txBox="1"/>
          <p:nvPr/>
        </p:nvSpPr>
        <p:spPr>
          <a:xfrm>
            <a:off x="2959100" y="2128520"/>
            <a:ext cx="1198880" cy="311150"/>
          </a:xfrm>
          <a:prstGeom prst="rect">
            <a:avLst/>
          </a:prstGeom>
          <a:noFill/>
        </p:spPr>
        <p:txBody>
          <a:bodyPr wrap="square" rtlCol="0" anchor="t">
            <a:noAutofit/>
          </a:bodyPr>
          <a:p>
            <a:pPr algn="l">
              <a:buClrTx/>
              <a:buSzTx/>
              <a:buFontTx/>
            </a:pPr>
            <a:r>
              <a:rPr lang="zh-CN" altLang="en-US" sz="1800" dirty="0">
                <a:solidFill>
                  <a:srgbClr val="FF0000"/>
                </a:solidFill>
                <a:latin typeface="+mn-ea"/>
                <a:cs typeface="+mn-ea"/>
                <a:sym typeface="+mn-ea"/>
              </a:rPr>
              <a:t>风</a:t>
            </a:r>
            <a:endParaRPr lang="zh-CN" altLang="en-US" sz="1800" dirty="0">
              <a:solidFill>
                <a:srgbClr val="FF0000"/>
              </a:solidFill>
              <a:latin typeface="+mn-ea"/>
              <a:cs typeface="+mn-ea"/>
              <a:sym typeface="+mn-ea"/>
            </a:endParaRPr>
          </a:p>
          <a:p>
            <a:pPr algn="l">
              <a:buClrTx/>
              <a:buSzTx/>
              <a:buFontTx/>
            </a:pPr>
            <a:r>
              <a:rPr lang="zh-CN" altLang="en-US" sz="1800" dirty="0">
                <a:solidFill>
                  <a:srgbClr val="FF0000"/>
                </a:solidFill>
                <a:latin typeface="+mn-ea"/>
                <a:cs typeface="+mn-ea"/>
                <a:sym typeface="+mn-ea"/>
              </a:rPr>
              <a:t>险</a:t>
            </a:r>
            <a:endParaRPr lang="zh-CN" altLang="en-US" sz="1800" dirty="0">
              <a:solidFill>
                <a:srgbClr val="FF0000"/>
              </a:solidFill>
              <a:latin typeface="+mn-ea"/>
              <a:cs typeface="+mn-ea"/>
              <a:sym typeface="+mn-ea"/>
            </a:endParaRPr>
          </a:p>
          <a:p>
            <a:pPr algn="l">
              <a:buClrTx/>
              <a:buSzTx/>
              <a:buFontTx/>
            </a:pPr>
            <a:r>
              <a:rPr lang="zh-CN" altLang="en-US" sz="1800" dirty="0">
                <a:solidFill>
                  <a:srgbClr val="FF0000"/>
                </a:solidFill>
                <a:latin typeface="+mn-ea"/>
                <a:cs typeface="+mn-ea"/>
                <a:sym typeface="+mn-ea"/>
              </a:rPr>
              <a:t>型</a:t>
            </a:r>
            <a:endParaRPr lang="zh-CN" altLang="en-US" sz="1800" dirty="0">
              <a:solidFill>
                <a:srgbClr val="FF0000"/>
              </a:solidFill>
              <a:latin typeface="+mn-ea"/>
              <a:cs typeface="+mn-ea"/>
              <a:sym typeface="+mn-ea"/>
            </a:endParaRPr>
          </a:p>
          <a:p>
            <a:pPr algn="l">
              <a:buClrTx/>
              <a:buSzTx/>
              <a:buFontTx/>
            </a:pPr>
            <a:endParaRPr lang="zh-CN" altLang="en-US" sz="1800" dirty="0">
              <a:solidFill>
                <a:srgbClr val="FF0000"/>
              </a:solidFill>
              <a:latin typeface="+mn-ea"/>
              <a:cs typeface="+mn-ea"/>
              <a:sym typeface="+mn-ea"/>
            </a:endParaRPr>
          </a:p>
        </p:txBody>
      </p:sp>
    </p:spTree>
    <p:custDataLst>
      <p:tags r:id="rId8"/>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iṧlïďe"/>
          <p:cNvSpPr txBox="1"/>
          <p:nvPr/>
        </p:nvSpPr>
        <p:spPr>
          <a:xfrm>
            <a:off x="3579179" y="663409"/>
            <a:ext cx="2058240" cy="392512"/>
          </a:xfrm>
          <a:prstGeom prst="rect">
            <a:avLst/>
          </a:prstGeom>
          <a:noFill/>
          <a:ln>
            <a:noFill/>
          </a:ln>
        </p:spPr>
        <p:txBody>
          <a:bodyPr wrap="none" lIns="91440" tIns="45720" rIns="91440" bIns="45720" anchor="ctr" anchorCtr="0">
            <a:noAutofit/>
          </a:bodyPr>
          <a:p>
            <a:pPr lvl="0" algn="l">
              <a:defRPr/>
            </a:pPr>
            <a:endParaRPr lang="zh-CN" altLang="en-US" sz="2300" b="1" cap="all" dirty="0">
              <a:solidFill>
                <a:srgbClr val="002FA7"/>
              </a:solidFill>
              <a:cs typeface="+mn-ea"/>
              <a:sym typeface="+mn-lt"/>
            </a:endParaRPr>
          </a:p>
        </p:txBody>
      </p:sp>
      <p:pic>
        <p:nvPicPr>
          <p:cNvPr id="7" name="图片 6"/>
          <p:cNvPicPr>
            <a:picLocks noChangeAspect="1"/>
          </p:cNvPicPr>
          <p:nvPr>
            <p:custDataLst>
              <p:tags r:id="rId2"/>
            </p:custDataLst>
          </p:nvPr>
        </p:nvPicPr>
        <p:blipFill>
          <a:blip r:embed="rId3"/>
          <a:stretch>
            <a:fillRect/>
          </a:stretch>
        </p:blipFill>
        <p:spPr>
          <a:xfrm>
            <a:off x="2529205" y="1165860"/>
            <a:ext cx="6899910" cy="4678045"/>
          </a:xfrm>
          <a:prstGeom prst="rect">
            <a:avLst/>
          </a:prstGeom>
        </p:spPr>
      </p:pic>
    </p:spTree>
    <p:custDataLst>
      <p:tags r:id="rId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479290" y="2839085"/>
            <a:ext cx="5475605" cy="2180590"/>
          </a:xfrm>
          <a:prstGeom prst="roundRect">
            <a:avLst/>
          </a:prstGeom>
          <a:solidFill>
            <a:schemeClr val="bg2"/>
          </a:solidFill>
          <a:ln>
            <a:solidFill>
              <a:srgbClr val="F1A96E"/>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iṧlïďe"/>
          <p:cNvSpPr txBox="1"/>
          <p:nvPr/>
        </p:nvSpPr>
        <p:spPr>
          <a:xfrm>
            <a:off x="3579179" y="663409"/>
            <a:ext cx="2058240" cy="392512"/>
          </a:xfrm>
          <a:prstGeom prst="rect">
            <a:avLst/>
          </a:prstGeom>
          <a:noFill/>
          <a:ln>
            <a:noFill/>
          </a:ln>
        </p:spPr>
        <p:txBody>
          <a:bodyPr wrap="none" lIns="91440" tIns="45720" rIns="91440" bIns="45720" anchor="ctr" anchorCtr="0">
            <a:noAutofit/>
          </a:bodyPr>
          <a:p>
            <a:pPr lvl="0" algn="l">
              <a:defRPr/>
            </a:pPr>
            <a:endParaRPr lang="zh-CN" altLang="en-US" sz="2300" b="1" cap="all" dirty="0">
              <a:solidFill>
                <a:srgbClr val="002FA7"/>
              </a:solidFill>
              <a:cs typeface="+mn-ea"/>
              <a:sym typeface="+mn-lt"/>
            </a:endParaRPr>
          </a:p>
        </p:txBody>
      </p:sp>
      <p:sp>
        <p:nvSpPr>
          <p:cNvPr id="3" name="任意多边形: 形状 18"/>
          <p:cNvSpPr/>
          <p:nvPr>
            <p:custDataLst>
              <p:tags r:id="rId2"/>
            </p:custDataLst>
          </p:nvPr>
        </p:nvSpPr>
        <p:spPr>
          <a:xfrm>
            <a:off x="3345235" y="1380955"/>
            <a:ext cx="6689324" cy="421556"/>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rgbClr val="F1A96E">
                <a:alpha val="60000"/>
              </a:srgb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1" name="任意多边形: 形状 30"/>
          <p:cNvSpPr/>
          <p:nvPr>
            <p:custDataLst>
              <p:tags r:id="rId3"/>
            </p:custDataLst>
          </p:nvPr>
        </p:nvSpPr>
        <p:spPr>
          <a:xfrm>
            <a:off x="597853" y="1239520"/>
            <a:ext cx="2653982" cy="2653982"/>
          </a:xfrm>
          <a:custGeom>
            <a:avLst/>
            <a:gdLst>
              <a:gd name="connsiteX0" fmla="*/ 1583813 w 3191256"/>
              <a:gd name="connsiteY0" fmla="*/ 492315 h 3191256"/>
              <a:gd name="connsiteX1" fmla="*/ 491213 w 3191256"/>
              <a:gd name="connsiteY1" fmla="*/ 1584915 h 3191256"/>
              <a:gd name="connsiteX2" fmla="*/ 1583813 w 3191256"/>
              <a:gd name="connsiteY2" fmla="*/ 2677515 h 3191256"/>
              <a:gd name="connsiteX3" fmla="*/ 2676413 w 3191256"/>
              <a:gd name="connsiteY3" fmla="*/ 1584915 h 3191256"/>
              <a:gd name="connsiteX4" fmla="*/ 1583813 w 3191256"/>
              <a:gd name="connsiteY4" fmla="*/ 492315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83813" y="492315"/>
                </a:moveTo>
                <a:cubicBezTo>
                  <a:pt x="980387" y="492315"/>
                  <a:pt x="491213" y="981489"/>
                  <a:pt x="491213" y="1584915"/>
                </a:cubicBezTo>
                <a:cubicBezTo>
                  <a:pt x="491213" y="2188341"/>
                  <a:pt x="980387" y="2677515"/>
                  <a:pt x="1583813" y="2677515"/>
                </a:cubicBezTo>
                <a:cubicBezTo>
                  <a:pt x="2187239" y="2677515"/>
                  <a:pt x="2676413" y="2188341"/>
                  <a:pt x="2676413" y="1584915"/>
                </a:cubicBezTo>
                <a:cubicBezTo>
                  <a:pt x="2676413" y="981489"/>
                  <a:pt x="2187239" y="492315"/>
                  <a:pt x="1583813" y="492315"/>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p>
            <a:endParaRPr lang="zh-CN" altLang="en-US">
              <a:solidFill>
                <a:schemeClr val="tx1"/>
              </a:solidFill>
            </a:endParaRPr>
          </a:p>
        </p:txBody>
      </p:sp>
      <p:sp>
        <p:nvSpPr>
          <p:cNvPr id="33" name="任意多边形: 形状 32"/>
          <p:cNvSpPr/>
          <p:nvPr>
            <p:custDataLst>
              <p:tags r:id="rId4"/>
            </p:custDataLst>
          </p:nvPr>
        </p:nvSpPr>
        <p:spPr>
          <a:xfrm flipV="1">
            <a:off x="2750782" y="790914"/>
            <a:ext cx="889260" cy="1632225"/>
          </a:xfrm>
          <a:custGeom>
            <a:avLst/>
            <a:gdLst>
              <a:gd name="connsiteX0" fmla="*/ 778817 w 1069282"/>
              <a:gd name="connsiteY0" fmla="*/ 799 h 1962654"/>
              <a:gd name="connsiteX1" fmla="*/ 831538 w 1069282"/>
              <a:gd name="connsiteY1" fmla="*/ 27802 h 1962654"/>
              <a:gd name="connsiteX2" fmla="*/ 1069282 w 1069282"/>
              <a:gd name="connsiteY2" fmla="*/ 978778 h 1962654"/>
              <a:gd name="connsiteX3" fmla="*/ 831538 w 1069282"/>
              <a:gd name="connsiteY3" fmla="*/ 1938898 h 1962654"/>
              <a:gd name="connsiteX4" fmla="*/ 758386 w 1069282"/>
              <a:gd name="connsiteY4" fmla="*/ 1957186 h 1962654"/>
              <a:gd name="connsiteX5" fmla="*/ 0 w 1069282"/>
              <a:gd name="connsiteY5" fmla="*/ 1517667 h 1962654"/>
              <a:gd name="connsiteX6" fmla="*/ 64993 w 1069282"/>
              <a:gd name="connsiteY6" fmla="*/ 1397926 h 1962654"/>
              <a:gd name="connsiteX7" fmla="*/ 150855 w 1069282"/>
              <a:gd name="connsiteY7" fmla="*/ 972637 h 1962654"/>
              <a:gd name="connsiteX8" fmla="*/ 64993 w 1069282"/>
              <a:gd name="connsiteY8" fmla="*/ 547348 h 1962654"/>
              <a:gd name="connsiteX9" fmla="*/ 8847 w 1069282"/>
              <a:gd name="connsiteY9" fmla="*/ 443906 h 1962654"/>
              <a:gd name="connsiteX10" fmla="*/ 758386 w 1069282"/>
              <a:gd name="connsiteY10" fmla="*/ 9514 h 1962654"/>
              <a:gd name="connsiteX11" fmla="*/ 778817 w 1069282"/>
              <a:gd name="connsiteY11" fmla="*/ 799 h 196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282" h="1962654">
                <a:moveTo>
                  <a:pt x="778817" y="799"/>
                </a:moveTo>
                <a:cubicBezTo>
                  <a:pt x="798963" y="-3059"/>
                  <a:pt x="817822" y="7228"/>
                  <a:pt x="831538" y="27802"/>
                </a:cubicBezTo>
                <a:cubicBezTo>
                  <a:pt x="986986" y="320410"/>
                  <a:pt x="1069282" y="649594"/>
                  <a:pt x="1069282" y="978778"/>
                </a:cubicBezTo>
                <a:cubicBezTo>
                  <a:pt x="1069282" y="1317106"/>
                  <a:pt x="986986" y="1646290"/>
                  <a:pt x="831538" y="1938898"/>
                </a:cubicBezTo>
                <a:cubicBezTo>
                  <a:pt x="813250" y="1966330"/>
                  <a:pt x="785818" y="1966330"/>
                  <a:pt x="758386" y="1957186"/>
                </a:cubicBezTo>
                <a:lnTo>
                  <a:pt x="0" y="1517667"/>
                </a:lnTo>
                <a:lnTo>
                  <a:pt x="64993" y="1397926"/>
                </a:lnTo>
                <a:cubicBezTo>
                  <a:pt x="120282" y="1267209"/>
                  <a:pt x="150855" y="1123494"/>
                  <a:pt x="150855" y="972637"/>
                </a:cubicBezTo>
                <a:cubicBezTo>
                  <a:pt x="150855" y="821781"/>
                  <a:pt x="120282" y="678065"/>
                  <a:pt x="64993" y="547348"/>
                </a:cubicBezTo>
                <a:lnTo>
                  <a:pt x="8847" y="443906"/>
                </a:lnTo>
                <a:lnTo>
                  <a:pt x="758386" y="9514"/>
                </a:lnTo>
                <a:cubicBezTo>
                  <a:pt x="765244" y="4942"/>
                  <a:pt x="772102" y="2085"/>
                  <a:pt x="778817" y="799"/>
                </a:cubicBezTo>
                <a:close/>
              </a:path>
            </a:pathLst>
          </a:custGeom>
          <a:solidFill>
            <a:srgbClr val="F1A96E"/>
          </a:solidFill>
          <a:ln w="25400">
            <a:solidFill>
              <a:srgbClr val="FFFFFF"/>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p>
            <a:endParaRPr lang="zh-CN" altLang="en-US">
              <a:solidFill>
                <a:schemeClr val="lt1"/>
              </a:solidFill>
            </a:endParaRPr>
          </a:p>
        </p:txBody>
      </p:sp>
      <p:sp>
        <p:nvSpPr>
          <p:cNvPr id="6" name="对象16"/>
          <p:cNvSpPr/>
          <p:nvPr>
            <p:custDataLst>
              <p:tags r:id="rId5"/>
            </p:custDataLst>
          </p:nvPr>
        </p:nvSpPr>
        <p:spPr>
          <a:xfrm>
            <a:off x="1085282" y="1733815"/>
            <a:ext cx="1665393" cy="1665393"/>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noAutofit/>
          </a:bodyPr>
          <a:p>
            <a:pPr lvl="0" algn="l">
              <a:buClrTx/>
              <a:buSzTx/>
              <a:buFontTx/>
            </a:pPr>
            <a:endParaRPr lang="zh-CN" altLang="en-US">
              <a:solidFill>
                <a:schemeClr val="tx1"/>
              </a:solidFill>
              <a:sym typeface="+mn-ea"/>
            </a:endParaRPr>
          </a:p>
        </p:txBody>
      </p:sp>
      <p:sp>
        <p:nvSpPr>
          <p:cNvPr id="30" name="矩形 29"/>
          <p:cNvSpPr/>
          <p:nvPr>
            <p:custDataLst>
              <p:tags r:id="rId6"/>
            </p:custDataLst>
          </p:nvPr>
        </p:nvSpPr>
        <p:spPr>
          <a:xfrm>
            <a:off x="4599305" y="1552575"/>
            <a:ext cx="5234940" cy="3752215"/>
          </a:xfrm>
          <a:prstGeom prst="rect">
            <a:avLst/>
          </a:prstGeom>
          <a:noFill/>
        </p:spPr>
        <p:txBody>
          <a:bodyPr wrap="square" lIns="0" tIns="0" rIns="0" bIns="0" rtlCol="0" anchor="t" anchorCtr="0">
            <a:noAutofit/>
          </a:bodyPr>
          <a:p>
            <a:pPr indent="406400" algn="l"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atin typeface="+mn-ea"/>
                <a:cs typeface="+mn-ea"/>
              </a:rPr>
              <a:t>不确定型决策方法常用的有</a:t>
            </a:r>
            <a:r>
              <a:rPr lang="zh-CN" altLang="en-US" sz="1600" dirty="0">
                <a:solidFill>
                  <a:srgbClr val="FF0000"/>
                </a:solidFill>
                <a:latin typeface="+mn-ea"/>
                <a:cs typeface="+mn-ea"/>
              </a:rPr>
              <a:t>小中取大法</a:t>
            </a:r>
            <a:r>
              <a:rPr lang="zh-CN" altLang="en-US" sz="1600" dirty="0">
                <a:latin typeface="+mn-ea"/>
                <a:cs typeface="+mn-ea"/>
              </a:rPr>
              <a:t>、</a:t>
            </a:r>
            <a:r>
              <a:rPr lang="zh-CN" altLang="en-US" sz="1600" dirty="0">
                <a:solidFill>
                  <a:srgbClr val="FF0000"/>
                </a:solidFill>
                <a:latin typeface="+mn-ea"/>
                <a:cs typeface="+mn-ea"/>
              </a:rPr>
              <a:t>大中取大法</a:t>
            </a:r>
            <a:r>
              <a:rPr lang="zh-CN" altLang="en-US" sz="1600" dirty="0">
                <a:latin typeface="+mn-ea"/>
                <a:cs typeface="+mn-ea"/>
              </a:rPr>
              <a:t>和</a:t>
            </a:r>
            <a:r>
              <a:rPr lang="zh-CN" altLang="en-US" sz="1600" dirty="0">
                <a:solidFill>
                  <a:srgbClr val="FF0000"/>
                </a:solidFill>
                <a:latin typeface="+mn-ea"/>
                <a:cs typeface="+mn-ea"/>
              </a:rPr>
              <a:t>最小最大后悔值法</a:t>
            </a:r>
            <a:r>
              <a:rPr lang="zh-CN" altLang="en-US" sz="1600" dirty="0">
                <a:latin typeface="+mn-ea"/>
                <a:cs typeface="+mn-ea"/>
              </a:rPr>
              <a:t>等。</a:t>
            </a:r>
            <a:endParaRPr lang="zh-CN" altLang="en-US" sz="1600" dirty="0">
              <a:latin typeface="+mn-ea"/>
              <a:cs typeface="+mn-ea"/>
            </a:endParaRPr>
          </a:p>
          <a:p>
            <a:pPr indent="406400" algn="l" fontAlgn="auto">
              <a:lnSpc>
                <a:spcPct val="130000"/>
              </a:lnSpc>
              <a:spcBef>
                <a:spcPct val="0"/>
              </a:spcBef>
              <a:spcAft>
                <a:spcPct val="0"/>
              </a:spcAft>
              <a:extLst>
                <a:ext uri="{35155182-B16C-46BC-9424-99874614C6A1}">
                  <wpsdc:indentchars xmlns:wpsdc="http://www.wps.cn/officeDocument/2017/drawingmlCustomData" val="200" checksum="1740828767"/>
                </a:ext>
              </a:extLst>
            </a:pPr>
            <a:endParaRPr lang="zh-CN" altLang="en-US" sz="1600" dirty="0">
              <a:solidFill>
                <a:schemeClr val="tx1">
                  <a:lumMod val="85000"/>
                  <a:lumOff val="15000"/>
                </a:schemeClr>
              </a:solidFill>
              <a:latin typeface="+mn-ea"/>
              <a:cs typeface="+mn-ea"/>
            </a:endParaRPr>
          </a:p>
          <a:p>
            <a:pPr indent="406400" algn="l" fontAlgn="auto">
              <a:lnSpc>
                <a:spcPct val="130000"/>
              </a:lnSpc>
              <a:spcBef>
                <a:spcPct val="0"/>
              </a:spcBef>
              <a:spcAft>
                <a:spcPct val="0"/>
              </a:spcAft>
              <a:extLst>
                <a:ext uri="{35155182-B16C-46BC-9424-99874614C6A1}">
                  <wpsdc:indentchars xmlns:wpsdc="http://www.wps.cn/officeDocument/2017/drawingmlCustomData" val="200" checksum="1740828767"/>
                </a:ext>
              </a:extLst>
            </a:pPr>
            <a:endPar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06400" algn="l" fontAlgn="auto">
              <a:lnSpc>
                <a:spcPct val="130000"/>
              </a:lnSpc>
              <a:spcBef>
                <a:spcPct val="0"/>
              </a:spcBef>
              <a:spcAft>
                <a:spcPct val="0"/>
              </a:spcAft>
              <a:extLst>
                <a:ext uri="{35155182-B16C-46BC-9424-99874614C6A1}">
                  <wpsdc:indentchars xmlns:wpsdc="http://www.wps.cn/officeDocument/2017/drawingmlCustomData" val="200" checksum="1740828767"/>
                </a:ext>
              </a:extLst>
            </a:pPr>
            <a:endPar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a:p>
            <a:pPr indent="406400" algn="l"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例题</a:t>
            </a: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a:t>
            </a:r>
            <a:r>
              <a:rPr lang="en-US" altLang="zh-CN"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I企业计划生产某种新产品，根据市场预测，产品销路有三种情况：销路好、销路一般和销路差。生产该产品有三种方案：新建生产线、改进生产线和与其他单位合作。根据估计，各方案在不同情况下的收益见表2-6。企业应选择哪种方案？</a:t>
            </a: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（解答</a:t>
            </a: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过程看</a:t>
            </a:r>
            <a:r>
              <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rPr>
              <a:t>教材）</a:t>
            </a:r>
            <a:endParaRPr lang="zh-CN" altLang="en-US" sz="16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1" name="文本框 40"/>
          <p:cNvSpPr txBox="1"/>
          <p:nvPr>
            <p:custDataLst>
              <p:tags r:id="rId7"/>
            </p:custDataLst>
          </p:nvPr>
        </p:nvSpPr>
        <p:spPr>
          <a:xfrm>
            <a:off x="1445442" y="2042246"/>
            <a:ext cx="958342" cy="1198880"/>
          </a:xfrm>
          <a:prstGeom prst="rect">
            <a:avLst/>
          </a:prstGeom>
          <a:noFill/>
        </p:spPr>
        <p:txBody>
          <a:bodyPr wrap="square">
            <a:spAutoFit/>
          </a:bodyPr>
          <a:p>
            <a:pPr lvl="0" algn="ctr">
              <a:spcBef>
                <a:spcPct val="0"/>
              </a:spcBef>
              <a:spcAft>
                <a:spcPct val="0"/>
              </a:spcAft>
              <a:buClrTx/>
              <a:buSzTx/>
              <a:buFontTx/>
            </a:pPr>
            <a:r>
              <a:rPr lang="zh-CN" altLang="en-US" sz="2400" b="1" dirty="0">
                <a:solidFill>
                  <a:schemeClr val="tx1">
                    <a:lumMod val="85000"/>
                    <a:lumOff val="15000"/>
                  </a:schemeClr>
                </a:solidFill>
                <a:latin typeface="+mn-ea"/>
                <a:cs typeface="+mn-ea"/>
                <a:sym typeface="+mn-ea"/>
              </a:rPr>
              <a:t>定量决策方法</a:t>
            </a:r>
            <a:endParaRPr lang="zh-CN" altLang="en-US" sz="2400" b="1" dirty="0">
              <a:solidFill>
                <a:schemeClr val="tx1">
                  <a:lumMod val="85000"/>
                  <a:lumOff val="15000"/>
                </a:schemeClr>
              </a:solidFill>
              <a:latin typeface="+mn-ea"/>
              <a:cs typeface="+mn-ea"/>
              <a:sym typeface="+mn-ea"/>
            </a:endParaRPr>
          </a:p>
        </p:txBody>
      </p:sp>
      <p:sp>
        <p:nvSpPr>
          <p:cNvPr id="10" name="文本框 9"/>
          <p:cNvSpPr txBox="1"/>
          <p:nvPr/>
        </p:nvSpPr>
        <p:spPr>
          <a:xfrm>
            <a:off x="3056255" y="1056005"/>
            <a:ext cx="365125" cy="311150"/>
          </a:xfrm>
          <a:prstGeom prst="rect">
            <a:avLst/>
          </a:prstGeom>
          <a:noFill/>
        </p:spPr>
        <p:txBody>
          <a:bodyPr wrap="square" rtlCol="0" anchor="t">
            <a:noAutofit/>
          </a:bodyPr>
          <a:p>
            <a:pPr algn="l">
              <a:buClrTx/>
              <a:buSzTx/>
              <a:buFontTx/>
            </a:pPr>
            <a:r>
              <a:rPr lang="zh-CN" altLang="en-US" sz="1800" dirty="0">
                <a:solidFill>
                  <a:srgbClr val="FF0000"/>
                </a:solidFill>
                <a:latin typeface="+mn-ea"/>
                <a:cs typeface="+mn-ea"/>
                <a:sym typeface="+mn-ea"/>
              </a:rPr>
              <a:t>不</a:t>
            </a:r>
            <a:r>
              <a:rPr lang="zh-CN" altLang="en-US" sz="1800" dirty="0">
                <a:solidFill>
                  <a:srgbClr val="FF0000"/>
                </a:solidFill>
                <a:latin typeface="+mn-ea"/>
                <a:cs typeface="+mn-ea"/>
                <a:sym typeface="+mn-ea"/>
              </a:rPr>
              <a:t>确定</a:t>
            </a:r>
            <a:endParaRPr lang="zh-CN" altLang="en-US" sz="1800" dirty="0">
              <a:solidFill>
                <a:srgbClr val="FF0000"/>
              </a:solidFill>
              <a:latin typeface="+mn-ea"/>
              <a:cs typeface="+mn-ea"/>
              <a:sym typeface="+mn-ea"/>
            </a:endParaRPr>
          </a:p>
          <a:p>
            <a:pPr algn="l">
              <a:buClrTx/>
              <a:buSzTx/>
              <a:buFontTx/>
            </a:pPr>
            <a:r>
              <a:rPr lang="zh-CN" altLang="en-US" sz="1800" dirty="0">
                <a:solidFill>
                  <a:srgbClr val="FF0000"/>
                </a:solidFill>
                <a:latin typeface="+mn-ea"/>
                <a:cs typeface="+mn-ea"/>
                <a:sym typeface="+mn-ea"/>
              </a:rPr>
              <a:t>型</a:t>
            </a:r>
            <a:endParaRPr lang="zh-CN" altLang="en-US" sz="1800" dirty="0">
              <a:solidFill>
                <a:srgbClr val="FF0000"/>
              </a:solidFill>
              <a:latin typeface="+mn-ea"/>
              <a:cs typeface="+mn-ea"/>
              <a:sym typeface="+mn-ea"/>
            </a:endParaRPr>
          </a:p>
          <a:p>
            <a:pPr algn="l">
              <a:buClrTx/>
              <a:buSzTx/>
              <a:buFontTx/>
            </a:pPr>
            <a:endParaRPr lang="zh-CN" altLang="en-US" sz="1800" dirty="0">
              <a:solidFill>
                <a:srgbClr val="FF0000"/>
              </a:solidFill>
              <a:latin typeface="+mn-ea"/>
              <a:cs typeface="+mn-ea"/>
              <a:sym typeface="+mn-ea"/>
            </a:endParaRPr>
          </a:p>
        </p:txBody>
      </p:sp>
    </p:spTree>
    <p:custDataLst>
      <p:tags r:id="rId8"/>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89120" y="2419038"/>
            <a:ext cx="5950661" cy="2019363"/>
            <a:chOff x="1310" y="3216"/>
            <a:chExt cx="9371" cy="3180"/>
          </a:xfrm>
        </p:grpSpPr>
        <p:sp>
          <p:nvSpPr>
            <p:cNvPr id="31" name="标题 3"/>
            <p:cNvSpPr txBox="1"/>
            <p:nvPr/>
          </p:nvSpPr>
          <p:spPr>
            <a:xfrm>
              <a:off x="1310" y="4482"/>
              <a:ext cx="9371" cy="191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计</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划</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1921" y="3216"/>
              <a:ext cx="2448" cy="1016"/>
            </a:xfrm>
            <a:prstGeom prst="rect">
              <a:avLst/>
            </a:prstGeom>
          </p:spPr>
          <p:txBody>
            <a:bodyPr wrap="none">
              <a:spAutoFit/>
            </a:bodyPr>
            <a:lstStyle/>
            <a:p>
              <a:r>
                <a:rPr lang="zh-CN" altLang="en-US" sz="3600" dirty="0">
                  <a:solidFill>
                    <a:srgbClr val="000000"/>
                  </a:solidFill>
                  <a:cs typeface="+mn-ea"/>
                  <a:sym typeface="+mn-lt"/>
                </a:rPr>
                <a:t>第二</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grpSp>
    </p:spTree>
  </p:cSld>
  <p:clrMapOvr>
    <a:masterClrMapping/>
  </p:clrMapOvr>
  <p:transition spd="slow" advClick="0" advTm="3000">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7"/>
            </p:custDataLst>
          </p:nvPr>
        </p:nvSpPr>
        <p:spPr>
          <a:xfrm>
            <a:off x="1981566" y="4024113"/>
            <a:ext cx="1227571" cy="1227571"/>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endParaRPr lang="en-US" altLang="zh-CN" sz="2800" b="1" kern="0" dirty="0">
              <a:solidFill>
                <a:schemeClr val="lt1"/>
              </a:solidFill>
              <a:cs typeface="+mn-ea"/>
              <a:sym typeface="+mn-lt"/>
            </a:endParaRPr>
          </a:p>
        </p:txBody>
      </p:sp>
      <p:sp>
        <p:nvSpPr>
          <p:cNvPr id="14" name="íSľïḑe"/>
          <p:cNvSpPr txBox="1"/>
          <p:nvPr>
            <p:custDataLst>
              <p:tags r:id="rId8"/>
            </p:custDataLst>
          </p:nvPr>
        </p:nvSpPr>
        <p:spPr>
          <a:xfrm>
            <a:off x="2595383" y="2521851"/>
            <a:ext cx="2400591" cy="13836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6">
                    <a:lumMod val="75000"/>
                  </a:schemeClr>
                </a:solidFill>
                <a:effectLst/>
                <a:uLnTx/>
                <a:uFillTx/>
                <a:cs typeface="+mn-ea"/>
                <a:sym typeface="+mn-lt"/>
              </a:rPr>
              <a:t>决</a:t>
            </a:r>
            <a:endParaRPr kumimoji="0" lang="zh-CN" altLang="en-US" sz="28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6">
                    <a:lumMod val="75000"/>
                  </a:schemeClr>
                </a:solidFill>
                <a:effectLst/>
                <a:uLnTx/>
                <a:uFillTx/>
                <a:cs typeface="+mn-ea"/>
                <a:sym typeface="+mn-lt"/>
              </a:rPr>
              <a:t>策</a:t>
            </a:r>
            <a:endParaRPr kumimoji="0" lang="zh-CN" altLang="en-US" sz="28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custDataLst>
              <p:tags r:id="rId9"/>
            </p:custDataLst>
          </p:nvPr>
        </p:nvCxnSpPr>
        <p:spPr>
          <a:xfrm flipV="1">
            <a:off x="2595352" y="2402201"/>
            <a:ext cx="0" cy="1621912"/>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10"/>
            </p:custDataLst>
          </p:nvPr>
        </p:nvSpPr>
        <p:spPr>
          <a:xfrm>
            <a:off x="4821508" y="4024113"/>
            <a:ext cx="1227571" cy="1227571"/>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18" name="iS1iḓè"/>
          <p:cNvSpPr txBox="1"/>
          <p:nvPr>
            <p:custDataLst>
              <p:tags r:id="rId11"/>
            </p:custDataLst>
          </p:nvPr>
        </p:nvSpPr>
        <p:spPr>
          <a:xfrm>
            <a:off x="5520415" y="2425330"/>
            <a:ext cx="2400591" cy="138366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6">
                    <a:lumMod val="75000"/>
                  </a:schemeClr>
                </a:solidFill>
                <a:effectLst/>
                <a:uLnTx/>
                <a:uFillTx/>
                <a:cs typeface="+mn-ea"/>
                <a:sym typeface="+mn-lt"/>
              </a:rPr>
              <a:t>计</a:t>
            </a:r>
            <a:endParaRPr lang="zh-CN" altLang="en-US" sz="28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endParaRPr lang="zh-CN" altLang="en-US" sz="28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6">
                    <a:lumMod val="75000"/>
                  </a:schemeClr>
                </a:solidFill>
                <a:effectLst/>
                <a:uLnTx/>
                <a:uFillTx/>
                <a:cs typeface="+mn-ea"/>
                <a:sym typeface="+mn-lt"/>
              </a:rPr>
              <a:t>划</a:t>
            </a:r>
            <a:endParaRPr lang="zh-CN" altLang="en-US" sz="2800" kern="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12"/>
            </p:custDataLst>
          </p:nvPr>
        </p:nvCxnSpPr>
        <p:spPr>
          <a:xfrm flipV="1">
            <a:off x="5435294" y="2402201"/>
            <a:ext cx="0" cy="1621912"/>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13"/>
            </p:custDataLst>
          </p:nvPr>
        </p:nvSpPr>
        <p:spPr>
          <a:xfrm>
            <a:off x="7661450" y="4024113"/>
            <a:ext cx="1227571" cy="1227571"/>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2" name="îṧḻiḍê"/>
          <p:cNvSpPr txBox="1"/>
          <p:nvPr>
            <p:custDataLst>
              <p:tags r:id="rId14"/>
            </p:custDataLst>
          </p:nvPr>
        </p:nvSpPr>
        <p:spPr>
          <a:xfrm>
            <a:off x="8348293" y="2209748"/>
            <a:ext cx="2400591" cy="181483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6">
                    <a:lumMod val="75000"/>
                  </a:schemeClr>
                </a:solidFill>
                <a:effectLst/>
                <a:uLnTx/>
                <a:uFillTx/>
                <a:cs typeface="+mn-ea"/>
                <a:sym typeface="+mn-lt"/>
              </a:rPr>
              <a:t>目</a:t>
            </a:r>
            <a:endParaRPr lang="zh-CN" altLang="en-US" sz="28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6">
                    <a:lumMod val="75000"/>
                  </a:schemeClr>
                </a:solidFill>
                <a:effectLst/>
                <a:uLnTx/>
                <a:uFillTx/>
                <a:cs typeface="+mn-ea"/>
                <a:sym typeface="+mn-lt"/>
              </a:rPr>
              <a:t>标</a:t>
            </a:r>
            <a:endParaRPr lang="zh-CN" altLang="en-US" sz="28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6">
                    <a:lumMod val="75000"/>
                  </a:schemeClr>
                </a:solidFill>
                <a:effectLst/>
                <a:uLnTx/>
                <a:uFillTx/>
                <a:cs typeface="+mn-ea"/>
                <a:sym typeface="+mn-lt"/>
              </a:rPr>
              <a:t>管</a:t>
            </a:r>
            <a:endParaRPr lang="zh-CN" altLang="en-US" sz="28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6">
                    <a:lumMod val="75000"/>
                  </a:schemeClr>
                </a:solidFill>
                <a:effectLst/>
                <a:uLnTx/>
                <a:uFillTx/>
                <a:cs typeface="+mn-ea"/>
                <a:sym typeface="+mn-lt"/>
              </a:rPr>
              <a:t>理</a:t>
            </a:r>
            <a:endParaRPr lang="zh-CN" altLang="en-US" sz="2800" kern="0" noProof="0" dirty="0">
              <a:ln>
                <a:noFill/>
              </a:ln>
              <a:solidFill>
                <a:schemeClr val="accent6">
                  <a:lumMod val="75000"/>
                </a:schemeClr>
              </a:solidFill>
              <a:effectLst/>
              <a:uLnTx/>
              <a:uFillTx/>
              <a:cs typeface="+mn-ea"/>
              <a:sym typeface="+mn-lt"/>
            </a:endParaRPr>
          </a:p>
        </p:txBody>
      </p:sp>
      <p:cxnSp>
        <p:nvCxnSpPr>
          <p:cNvPr id="24" name="iśľíḑê"/>
          <p:cNvCxnSpPr/>
          <p:nvPr>
            <p:custDataLst>
              <p:tags r:id="rId15"/>
            </p:custDataLst>
          </p:nvPr>
        </p:nvCxnSpPr>
        <p:spPr>
          <a:xfrm flipV="1">
            <a:off x="8275236" y="2402201"/>
            <a:ext cx="0" cy="1621912"/>
          </a:xfrm>
          <a:prstGeom prst="line">
            <a:avLst/>
          </a:prstGeom>
          <a:noFill/>
          <a:ln w="15875" cap="flat" cmpd="sng" algn="ctr">
            <a:solidFill>
              <a:srgbClr val="ED7D31"/>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575" y="383223"/>
            <a:ext cx="39122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计划的含义和</a:t>
            </a:r>
            <a:r>
              <a:rPr kumimoji="0" lang="zh-CN" altLang="en-US" sz="2800" b="1" i="0" u="none" strike="noStrike" kern="0" cap="none" spc="0" normalizeH="0" baseline="0" noProof="0" dirty="0">
                <a:ln>
                  <a:noFill/>
                </a:ln>
                <a:solidFill>
                  <a:schemeClr val="accent1"/>
                </a:solidFill>
                <a:effectLst/>
                <a:uLnTx/>
                <a:uFillTx/>
                <a:cs typeface="+mn-ea"/>
                <a:sym typeface="+mn-lt"/>
              </a:rPr>
              <a:t>内容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iṧlïďe"/>
          <p:cNvSpPr txBox="1"/>
          <p:nvPr/>
        </p:nvSpPr>
        <p:spPr>
          <a:xfrm>
            <a:off x="3579179" y="663409"/>
            <a:ext cx="2058240" cy="392512"/>
          </a:xfrm>
          <a:prstGeom prst="rect">
            <a:avLst/>
          </a:prstGeom>
          <a:noFill/>
          <a:ln>
            <a:noFill/>
          </a:ln>
        </p:spPr>
        <p:txBody>
          <a:bodyPr wrap="none" lIns="91440" tIns="45720" rIns="91440" bIns="45720" anchor="ctr" anchorCtr="0">
            <a:noAutofit/>
          </a:bodyPr>
          <a:p>
            <a:pPr>
              <a:defRPr/>
            </a:pPr>
            <a:endParaRPr lang="zh-CN" altLang="en-US" sz="2300" b="1" cap="all" dirty="0">
              <a:solidFill>
                <a:srgbClr val="002FA7"/>
              </a:solidFill>
              <a:cs typeface="+mn-ea"/>
              <a:sym typeface="+mn-lt"/>
            </a:endParaRPr>
          </a:p>
        </p:txBody>
      </p:sp>
      <p:sp>
        <p:nvSpPr>
          <p:cNvPr id="9" name="矩形 8"/>
          <p:cNvSpPr/>
          <p:nvPr>
            <p:custDataLst>
              <p:tags r:id="rId2"/>
            </p:custDataLst>
          </p:nvPr>
        </p:nvSpPr>
        <p:spPr>
          <a:xfrm>
            <a:off x="5373688" y="1474470"/>
            <a:ext cx="5490765" cy="973478"/>
          </a:xfrm>
          <a:prstGeom prst="rect">
            <a:avLst/>
          </a:prstGeom>
          <a:noFill/>
        </p:spPr>
        <p:txBody>
          <a:bodyPr wrap="square" lIns="0" tIns="0" rIns="0" bIns="0" rtlCol="0" anchor="t" anchorCtr="0">
            <a:noAutofit/>
          </a:bodyPr>
          <a:p>
            <a:pPr indent="406400"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solidFill>
                <a:latin typeface="+mn-ea"/>
                <a:cs typeface="+mn-ea"/>
              </a:rPr>
              <a:t>计划指管理人员为组织确定、选择适当的目标和行动的过程，是决策的组织落实过程。</a:t>
            </a:r>
            <a:endParaRPr lang="zh-CN" altLang="en-US" sz="1600" dirty="0">
              <a:ln>
                <a:noFill/>
                <a:prstDash val="sysDot"/>
              </a:ln>
              <a:solidFill>
                <a:schemeClr val="tx1"/>
              </a:solidFill>
              <a:latin typeface="+mn-ea"/>
              <a:cs typeface="+mn-ea"/>
            </a:endParaRPr>
          </a:p>
          <a:p>
            <a:pPr indent="406400" fontAlgn="auto">
              <a:lnSpc>
                <a:spcPct val="15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solidFill>
                <a:latin typeface="+mn-ea"/>
                <a:cs typeface="+mn-ea"/>
              </a:rPr>
              <a:t>在组织管理中，计划工作</a:t>
            </a:r>
            <a:r>
              <a:rPr lang="zh-CN" altLang="en-US" sz="1600" dirty="0">
                <a:ln>
                  <a:noFill/>
                  <a:prstDash val="sysDot"/>
                </a:ln>
                <a:solidFill>
                  <a:srgbClr val="FF0000"/>
                </a:solidFill>
                <a:latin typeface="+mn-ea"/>
                <a:cs typeface="+mn-ea"/>
              </a:rPr>
              <a:t>承上启下</a:t>
            </a:r>
            <a:r>
              <a:rPr lang="zh-CN" altLang="en-US" sz="1600" dirty="0">
                <a:ln>
                  <a:noFill/>
                  <a:prstDash val="sysDot"/>
                </a:ln>
                <a:solidFill>
                  <a:schemeClr val="tx1"/>
                </a:solidFill>
                <a:latin typeface="+mn-ea"/>
                <a:cs typeface="+mn-ea"/>
              </a:rPr>
              <a:t>。一方面，计划工作是决策的逻辑延续，为决策所选择的目标活动提供实施保证；另一方面，计划是组织、领导和控制管理活动的基础，是组织内不同部门、不同成员的行动依据。</a:t>
            </a:r>
            <a:endParaRPr lang="zh-CN" altLang="en-US" sz="1600" dirty="0">
              <a:ln>
                <a:noFill/>
                <a:prstDash val="sysDot"/>
              </a:ln>
              <a:solidFill>
                <a:schemeClr val="tx1"/>
              </a:solidFill>
              <a:latin typeface="+mn-ea"/>
              <a:cs typeface="+mn-ea"/>
            </a:endParaRPr>
          </a:p>
        </p:txBody>
      </p:sp>
      <p:sp>
        <p:nvSpPr>
          <p:cNvPr id="10" name="矩形 9"/>
          <p:cNvSpPr/>
          <p:nvPr>
            <p:custDataLst>
              <p:tags r:id="rId3"/>
            </p:custDataLst>
          </p:nvPr>
        </p:nvSpPr>
        <p:spPr>
          <a:xfrm>
            <a:off x="6033453" y="998220"/>
            <a:ext cx="5490766" cy="36933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计划的</a:t>
            </a:r>
            <a:r>
              <a:rPr lang="zh-CN" altLang="en-US" sz="2400" b="1">
                <a:solidFill>
                  <a:schemeClr val="accent1"/>
                </a:solidFill>
                <a:latin typeface="+mn-ea"/>
                <a:cs typeface="+mn-ea"/>
              </a:rPr>
              <a:t>含义</a:t>
            </a:r>
            <a:endParaRPr lang="zh-CN" altLang="en-US" sz="2400" b="1">
              <a:solidFill>
                <a:schemeClr val="accent1"/>
              </a:solidFill>
              <a:latin typeface="+mn-ea"/>
              <a:cs typeface="+mn-ea"/>
            </a:endParaRPr>
          </a:p>
        </p:txBody>
      </p:sp>
      <p:sp>
        <p:nvSpPr>
          <p:cNvPr id="11" name="矩形 10"/>
          <p:cNvSpPr/>
          <p:nvPr>
            <p:custDataLst>
              <p:tags r:id="rId4"/>
            </p:custDataLst>
          </p:nvPr>
        </p:nvSpPr>
        <p:spPr>
          <a:xfrm>
            <a:off x="5503228" y="998220"/>
            <a:ext cx="477115" cy="36933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en-US" altLang="zh-CN" sz="2400" b="1">
              <a:solidFill>
                <a:schemeClr val="accent1"/>
              </a:solidFill>
              <a:latin typeface="+mn-ea"/>
              <a:cs typeface="+mn-ea"/>
            </a:endParaRPr>
          </a:p>
        </p:txBody>
      </p:sp>
      <p:sp>
        <p:nvSpPr>
          <p:cNvPr id="12" name="矩形 11"/>
          <p:cNvSpPr/>
          <p:nvPr>
            <p:custDataLst>
              <p:tags r:id="rId5"/>
            </p:custDataLst>
          </p:nvPr>
        </p:nvSpPr>
        <p:spPr>
          <a:xfrm>
            <a:off x="5373370" y="4499610"/>
            <a:ext cx="5490845" cy="3710940"/>
          </a:xfrm>
          <a:prstGeom prst="rect">
            <a:avLst/>
          </a:prstGeom>
          <a:noFill/>
        </p:spPr>
        <p:txBody>
          <a:bodyPr wrap="square" lIns="0" tIns="0" rIns="0" bIns="0" rtlCol="0" anchor="t" anchorCtr="0">
            <a:noAutofit/>
          </a:bodyPr>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a:ln>
                  <a:noFill/>
                  <a:prstDash val="sysDot"/>
                </a:ln>
                <a:solidFill>
                  <a:srgbClr val="FF0000"/>
                </a:solidFill>
                <a:uFillTx/>
                <a:latin typeface="Times New Roman" panose="02020603050405020304" charset="0"/>
                <a:cs typeface="+mn-ea"/>
              </a:rPr>
              <a:t>“</a:t>
            </a:r>
            <a:r>
              <a:rPr lang="en-US" altLang="zh-CN" sz="1600">
                <a:ln>
                  <a:noFill/>
                  <a:prstDash val="sysDot"/>
                </a:ln>
                <a:solidFill>
                  <a:srgbClr val="FF0000"/>
                </a:solidFill>
                <a:uFillTx/>
                <a:latin typeface="Times New Roman" panose="02020603050405020304" charset="0"/>
                <a:cs typeface="+mn-ea"/>
              </a:rPr>
              <a:t>5W1H</a:t>
            </a:r>
            <a:r>
              <a:rPr lang="zh-CN" altLang="en-US" sz="1600">
                <a:ln>
                  <a:noFill/>
                  <a:prstDash val="sysDot"/>
                </a:ln>
                <a:solidFill>
                  <a:srgbClr val="FF0000"/>
                </a:solidFill>
                <a:uFillTx/>
                <a:latin typeface="Times New Roman" panose="02020603050405020304" charset="0"/>
                <a:cs typeface="+mn-ea"/>
              </a:rPr>
              <a:t>”</a:t>
            </a:r>
            <a:r>
              <a:rPr lang="zh-CN" altLang="en-US" sz="1600">
                <a:ln>
                  <a:noFill/>
                  <a:prstDash val="sysDot"/>
                </a:ln>
                <a:solidFill>
                  <a:schemeClr val="tx1"/>
                </a:solidFill>
                <a:uFillTx/>
                <a:latin typeface="Times New Roman" panose="02020603050405020304" charset="0"/>
                <a:cs typeface="+mn-ea"/>
              </a:rPr>
              <a:t>：“做什么”（</a:t>
            </a:r>
            <a:r>
              <a:rPr lang="en-US" altLang="zh-CN" sz="1600">
                <a:ln>
                  <a:noFill/>
                  <a:prstDash val="sysDot"/>
                </a:ln>
                <a:solidFill>
                  <a:schemeClr val="tx1"/>
                </a:solidFill>
                <a:uFillTx/>
                <a:latin typeface="Times New Roman" panose="02020603050405020304" charset="0"/>
                <a:cs typeface="+mn-ea"/>
              </a:rPr>
              <a:t>what</a:t>
            </a:r>
            <a:r>
              <a:rPr lang="zh-CN" altLang="en-US" sz="1600">
                <a:ln>
                  <a:noFill/>
                  <a:prstDash val="sysDot"/>
                </a:ln>
                <a:solidFill>
                  <a:schemeClr val="tx1"/>
                </a:solidFill>
                <a:uFillTx/>
                <a:latin typeface="Times New Roman" panose="02020603050405020304" charset="0"/>
                <a:cs typeface="+mn-ea"/>
              </a:rPr>
              <a:t>），“为什么做”（</a:t>
            </a:r>
            <a:r>
              <a:rPr lang="en-US" altLang="zh-CN" sz="1600">
                <a:ln>
                  <a:noFill/>
                  <a:prstDash val="sysDot"/>
                </a:ln>
                <a:solidFill>
                  <a:schemeClr val="tx1"/>
                </a:solidFill>
                <a:uFillTx/>
                <a:latin typeface="Times New Roman" panose="02020603050405020304" charset="0"/>
                <a:cs typeface="+mn-ea"/>
              </a:rPr>
              <a:t>why</a:t>
            </a:r>
            <a:r>
              <a:rPr lang="zh-CN" altLang="en-US" sz="1600">
                <a:ln>
                  <a:noFill/>
                  <a:prstDash val="sysDot"/>
                </a:ln>
                <a:solidFill>
                  <a:schemeClr val="tx1"/>
                </a:solidFill>
                <a:uFillTx/>
                <a:latin typeface="Times New Roman" panose="02020603050405020304" charset="0"/>
                <a:cs typeface="+mn-ea"/>
              </a:rPr>
              <a:t>），“谁来做”（</a:t>
            </a:r>
            <a:r>
              <a:rPr lang="en-US" altLang="zh-CN" sz="1600">
                <a:ln>
                  <a:noFill/>
                  <a:prstDash val="sysDot"/>
                </a:ln>
                <a:solidFill>
                  <a:schemeClr val="tx1"/>
                </a:solidFill>
                <a:uFillTx/>
                <a:latin typeface="Times New Roman" panose="02020603050405020304" charset="0"/>
                <a:cs typeface="+mn-ea"/>
              </a:rPr>
              <a:t>who</a:t>
            </a:r>
            <a:r>
              <a:rPr lang="zh-CN" altLang="en-US" sz="1600">
                <a:ln>
                  <a:noFill/>
                  <a:prstDash val="sysDot"/>
                </a:ln>
                <a:solidFill>
                  <a:schemeClr val="tx1"/>
                </a:solidFill>
                <a:uFillTx/>
                <a:latin typeface="Times New Roman" panose="02020603050405020304" charset="0"/>
                <a:cs typeface="+mn-ea"/>
              </a:rPr>
              <a:t> ），“在哪里做”（</a:t>
            </a:r>
            <a:r>
              <a:rPr lang="en-US" altLang="zh-CN" sz="1600">
                <a:ln>
                  <a:noFill/>
                  <a:prstDash val="sysDot"/>
                </a:ln>
                <a:solidFill>
                  <a:schemeClr val="tx1"/>
                </a:solidFill>
                <a:uFillTx/>
                <a:latin typeface="Times New Roman" panose="02020603050405020304" charset="0"/>
                <a:cs typeface="+mn-ea"/>
              </a:rPr>
              <a:t>where</a:t>
            </a:r>
            <a:r>
              <a:rPr lang="zh-CN" altLang="en-US" sz="1600">
                <a:ln>
                  <a:noFill/>
                  <a:prstDash val="sysDot"/>
                </a:ln>
                <a:solidFill>
                  <a:schemeClr val="tx1"/>
                </a:solidFill>
                <a:uFillTx/>
                <a:latin typeface="Times New Roman" panose="02020603050405020304" charset="0"/>
                <a:cs typeface="+mn-ea"/>
              </a:rPr>
              <a:t>），“何时做”（</a:t>
            </a:r>
            <a:r>
              <a:rPr lang="en-US" altLang="zh-CN" sz="1600">
                <a:ln>
                  <a:noFill/>
                  <a:prstDash val="sysDot"/>
                </a:ln>
                <a:solidFill>
                  <a:schemeClr val="tx1"/>
                </a:solidFill>
                <a:uFillTx/>
                <a:latin typeface="Times New Roman" panose="02020603050405020304" charset="0"/>
                <a:cs typeface="+mn-ea"/>
              </a:rPr>
              <a:t>when</a:t>
            </a:r>
            <a:r>
              <a:rPr lang="zh-CN" altLang="en-US" sz="1600">
                <a:ln>
                  <a:noFill/>
                  <a:prstDash val="sysDot"/>
                </a:ln>
                <a:solidFill>
                  <a:schemeClr val="tx1"/>
                </a:solidFill>
                <a:uFillTx/>
                <a:latin typeface="Times New Roman" panose="02020603050405020304" charset="0"/>
                <a:cs typeface="+mn-ea"/>
              </a:rPr>
              <a:t>），“怎么做”（</a:t>
            </a:r>
            <a:r>
              <a:rPr lang="en-US" altLang="zh-CN" sz="1600">
                <a:ln>
                  <a:noFill/>
                  <a:prstDash val="sysDot"/>
                </a:ln>
                <a:solidFill>
                  <a:schemeClr val="tx1"/>
                </a:solidFill>
                <a:uFillTx/>
                <a:latin typeface="Times New Roman" panose="02020603050405020304" charset="0"/>
                <a:cs typeface="+mn-ea"/>
              </a:rPr>
              <a:t>how</a:t>
            </a:r>
            <a:r>
              <a:rPr lang="zh-CN" altLang="en-US" sz="1600">
                <a:ln>
                  <a:noFill/>
                  <a:prstDash val="sysDot"/>
                </a:ln>
                <a:solidFill>
                  <a:schemeClr val="tx1"/>
                </a:solidFill>
                <a:uFillTx/>
                <a:latin typeface="Times New Roman" panose="02020603050405020304" charset="0"/>
                <a:cs typeface="+mn-ea"/>
              </a:rPr>
              <a:t>）。</a:t>
            </a:r>
            <a:endParaRPr lang="zh-CN" altLang="en-US" sz="1600">
              <a:ln>
                <a:noFill/>
                <a:prstDash val="sysDot"/>
              </a:ln>
              <a:solidFill>
                <a:schemeClr val="tx1"/>
              </a:solidFill>
              <a:uFillTx/>
              <a:latin typeface="Times New Roman" panose="02020603050405020304" charset="0"/>
              <a:cs typeface="+mn-ea"/>
            </a:endParaRPr>
          </a:p>
        </p:txBody>
      </p:sp>
      <p:sp>
        <p:nvSpPr>
          <p:cNvPr id="13" name="矩形 12"/>
          <p:cNvSpPr/>
          <p:nvPr>
            <p:custDataLst>
              <p:tags r:id="rId6"/>
            </p:custDataLst>
          </p:nvPr>
        </p:nvSpPr>
        <p:spPr>
          <a:xfrm>
            <a:off x="6033453" y="4043045"/>
            <a:ext cx="5490766" cy="36933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dirty="0">
                <a:solidFill>
                  <a:schemeClr val="accent2"/>
                </a:solidFill>
                <a:latin typeface="+mn-ea"/>
                <a:cs typeface="+mn-ea"/>
              </a:rPr>
              <a:t>计划的</a:t>
            </a:r>
            <a:r>
              <a:rPr lang="zh-CN" altLang="en-US" sz="2400" b="1" dirty="0">
                <a:solidFill>
                  <a:schemeClr val="accent2"/>
                </a:solidFill>
                <a:latin typeface="+mn-ea"/>
                <a:cs typeface="+mn-ea"/>
              </a:rPr>
              <a:t>内容</a:t>
            </a:r>
            <a:endParaRPr lang="zh-CN" altLang="en-US" sz="2400" b="1" dirty="0">
              <a:solidFill>
                <a:schemeClr val="accent2"/>
              </a:solidFill>
              <a:latin typeface="+mn-ea"/>
              <a:cs typeface="+mn-ea"/>
            </a:endParaRPr>
          </a:p>
        </p:txBody>
      </p:sp>
      <p:sp>
        <p:nvSpPr>
          <p:cNvPr id="14" name="矩形 13"/>
          <p:cNvSpPr/>
          <p:nvPr>
            <p:custDataLst>
              <p:tags r:id="rId7"/>
            </p:custDataLst>
          </p:nvPr>
        </p:nvSpPr>
        <p:spPr>
          <a:xfrm>
            <a:off x="5503228" y="4043045"/>
            <a:ext cx="477115" cy="36933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2"/>
                </a:solidFill>
                <a:latin typeface="+mn-ea"/>
                <a:cs typeface="+mn-ea"/>
              </a:rPr>
              <a:t>02</a:t>
            </a:r>
            <a:endParaRPr lang="en-US" altLang="zh-CN" sz="2400" b="1">
              <a:solidFill>
                <a:schemeClr val="accent2"/>
              </a:solidFill>
              <a:latin typeface="+mn-ea"/>
              <a:cs typeface="+mn-ea"/>
            </a:endParaRPr>
          </a:p>
        </p:txBody>
      </p:sp>
      <p:pic>
        <p:nvPicPr>
          <p:cNvPr id="100" name="图片 99"/>
          <p:cNvPicPr/>
          <p:nvPr/>
        </p:nvPicPr>
        <p:blipFill>
          <a:blip r:embed="rId8"/>
          <a:stretch>
            <a:fillRect/>
          </a:stretch>
        </p:blipFill>
        <p:spPr>
          <a:xfrm>
            <a:off x="957580" y="1960245"/>
            <a:ext cx="3839845" cy="2937510"/>
          </a:xfrm>
          <a:prstGeom prst="rect">
            <a:avLst/>
          </a:prstGeom>
          <a:noFill/>
          <a:ln w="9525">
            <a:noFill/>
          </a:ln>
        </p:spPr>
      </p:pic>
    </p:spTree>
    <p:custDataLst>
      <p:tags r:id="rId9"/>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bldLvl="0"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7386309" y="1530312"/>
            <a:ext cx="756194" cy="46037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计划</a:t>
            </a:r>
            <a:endParaRPr lang="zh-CN" altLang="en-US" sz="2000" b="1" dirty="0">
              <a:solidFill>
                <a:schemeClr val="lt1"/>
              </a:solidFill>
              <a:cs typeface="+mn-ea"/>
              <a:sym typeface="+mn-lt"/>
            </a:endParaRPr>
          </a:p>
        </p:txBody>
      </p:sp>
      <p:sp>
        <p:nvSpPr>
          <p:cNvPr id="11" name="矩形 10"/>
          <p:cNvSpPr/>
          <p:nvPr>
            <p:custDataLst>
              <p:tags r:id="rId2"/>
            </p:custDataLst>
          </p:nvPr>
        </p:nvSpPr>
        <p:spPr>
          <a:xfrm>
            <a:off x="10131946" y="1530312"/>
            <a:ext cx="756194" cy="460375"/>
          </a:xfrm>
          <a:prstGeom prst="rect">
            <a:avLst/>
          </a:prstGeom>
          <a:noFill/>
        </p:spPr>
        <p:txBody>
          <a:bodyPr wrap="square">
            <a:spAutoFit/>
          </a:bodyPr>
          <a:lstStyle/>
          <a:p>
            <a:pPr algn="l">
              <a:lnSpc>
                <a:spcPct val="120000"/>
              </a:lnSpc>
              <a:spcBef>
                <a:spcPct val="0"/>
              </a:spcBef>
              <a:buSzPct val="25000"/>
              <a:defRPr/>
            </a:pPr>
            <a:r>
              <a:rPr lang="zh-CN" altLang="en-US" sz="2000" b="1" dirty="0">
                <a:solidFill>
                  <a:schemeClr val="lt1"/>
                </a:solidFill>
                <a:cs typeface="+mn-ea"/>
                <a:sym typeface="+mn-lt"/>
              </a:rPr>
              <a:t>决策</a:t>
            </a:r>
            <a:endParaRPr lang="zh-CN" altLang="en-US" sz="2000" b="1" dirty="0">
              <a:solidFill>
                <a:schemeClr val="lt1"/>
              </a:solidFill>
              <a:cs typeface="+mn-ea"/>
              <a:sym typeface="+mn-lt"/>
            </a:endParaRPr>
          </a:p>
        </p:txBody>
      </p:sp>
      <p:cxnSp>
        <p:nvCxnSpPr>
          <p:cNvPr id="12" name="直接连接符 11"/>
          <p:cNvCxnSpPr/>
          <p:nvPr>
            <p:custDataLst>
              <p:tags r:id="rId3"/>
            </p:custDataLst>
          </p:nvPr>
        </p:nvCxnSpPr>
        <p:spPr>
          <a:xfrm>
            <a:off x="6830263" y="2032138"/>
            <a:ext cx="177977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4"/>
            </p:custDataLst>
          </p:nvPr>
        </p:nvCxnSpPr>
        <p:spPr>
          <a:xfrm>
            <a:off x="9564819" y="2032138"/>
            <a:ext cx="177977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412740" y="2073275"/>
            <a:ext cx="4877435" cy="2954655"/>
          </a:xfrm>
          <a:prstGeom prst="rect">
            <a:avLst/>
          </a:prstGeom>
          <a:noFill/>
        </p:spPr>
        <p:txBody>
          <a:bodyPr wrap="square" lIns="0" tIns="0" rIns="0" bIns="0" rtlCol="0">
            <a:spAutoFit/>
          </a:bodyPr>
          <a:lstStyle/>
          <a:p>
            <a:pPr indent="406400" fontAlgn="auto">
              <a:lnSpc>
                <a:spcPct val="150000"/>
              </a:lnSpc>
              <a:defRPr/>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计划是在决策的基础上构建的，而决策则可以被看作计划过程的自然发展。</a:t>
            </a:r>
            <a:endParaRPr lang="zh-CN" altLang="en-US" sz="1600" dirty="0">
              <a:solidFill>
                <a:srgbClr val="000000"/>
              </a:solidFill>
              <a:cs typeface="+mn-ea"/>
              <a:sym typeface="+mn-lt"/>
            </a:endParaRPr>
          </a:p>
          <a:p>
            <a:pPr indent="406400" fontAlgn="auto">
              <a:lnSpc>
                <a:spcPct val="150000"/>
              </a:lnSpc>
              <a:defRPr/>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决策为计划中的任务分配提供了根本性的指导，而计划则为决策所确定的目标提供了必要的组织架构和实施保障。</a:t>
            </a:r>
            <a:endParaRPr lang="zh-CN" altLang="en-US" sz="1600" dirty="0">
              <a:solidFill>
                <a:srgbClr val="000000"/>
              </a:solidFill>
              <a:cs typeface="+mn-ea"/>
              <a:sym typeface="+mn-lt"/>
            </a:endParaRPr>
          </a:p>
          <a:p>
            <a:pPr indent="406400" fontAlgn="auto">
              <a:lnSpc>
                <a:spcPct val="150000"/>
              </a:lnSpc>
              <a:defRPr/>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制定计划的过程本质上就是将决策内容具体化和落地实施的过程，它也是对原始决策进行更为细致的审核和调整的重要阶段。</a:t>
            </a:r>
            <a:endParaRPr lang="zh-CN" altLang="en-US" sz="1600" dirty="0">
              <a:solidFill>
                <a:srgbClr val="000000"/>
              </a:solidFill>
              <a:cs typeface="+mn-ea"/>
              <a:sym typeface="+mn-lt"/>
            </a:endParaRPr>
          </a:p>
        </p:txBody>
      </p:sp>
      <p:pic>
        <p:nvPicPr>
          <p:cNvPr id="24" name="图片 23" descr="C:/Users/Administrator/Desktop/45212e3746e7e20497a49398acaecbd8.png45212e3746e7e20497a49398acaecbd8"/>
          <p:cNvPicPr>
            <a:picLocks noChangeAspect="1"/>
          </p:cNvPicPr>
          <p:nvPr/>
        </p:nvPicPr>
        <p:blipFill>
          <a:blip r:embed="rId5"/>
          <a:srcRect t="2293" b="2293"/>
          <a:stretch>
            <a:fillRect/>
          </a:stretch>
        </p:blipFill>
        <p:spPr>
          <a:xfrm>
            <a:off x="1259205" y="2032000"/>
            <a:ext cx="3850005" cy="2825750"/>
          </a:xfrm>
          <a:custGeom>
            <a:avLst/>
            <a:gdLst>
              <a:gd name="connsiteX0" fmla="*/ 1168400 w 2336800"/>
              <a:gd name="connsiteY0" fmla="*/ 0 h 2336800"/>
              <a:gd name="connsiteX1" fmla="*/ 2336800 w 2336800"/>
              <a:gd name="connsiteY1" fmla="*/ 1168400 h 2336800"/>
              <a:gd name="connsiteX2" fmla="*/ 1168400 w 2336800"/>
              <a:gd name="connsiteY2" fmla="*/ 2336800 h 2336800"/>
              <a:gd name="connsiteX3" fmla="*/ 0 w 2336800"/>
              <a:gd name="connsiteY3" fmla="*/ 1168400 h 2336800"/>
              <a:gd name="connsiteX4" fmla="*/ 1168400 w 2336800"/>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2336800">
                <a:moveTo>
                  <a:pt x="1168400" y="0"/>
                </a:moveTo>
                <a:cubicBezTo>
                  <a:pt x="1813690" y="0"/>
                  <a:pt x="2336800" y="523110"/>
                  <a:pt x="2336800" y="1168400"/>
                </a:cubicBezTo>
                <a:cubicBezTo>
                  <a:pt x="2336800" y="1813690"/>
                  <a:pt x="1813690" y="2336800"/>
                  <a:pt x="1168400" y="2336800"/>
                </a:cubicBezTo>
                <a:cubicBezTo>
                  <a:pt x="523110" y="2336800"/>
                  <a:pt x="0" y="1813690"/>
                  <a:pt x="0" y="1168400"/>
                </a:cubicBezTo>
                <a:cubicBezTo>
                  <a:pt x="0" y="523110"/>
                  <a:pt x="523110" y="0"/>
                  <a:pt x="1168400" y="0"/>
                </a:cubicBezTo>
                <a:close/>
              </a:path>
            </a:pathLst>
          </a:custGeom>
        </p:spPr>
      </p:pic>
      <p:sp>
        <p:nvSpPr>
          <p:cNvPr id="7" name="01"/>
          <p:cNvSpPr>
            <a:spLocks noChangeAspect="1"/>
          </p:cNvSpPr>
          <p:nvPr>
            <p:custDataLst>
              <p:tags r:id="rId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464820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计划与决策的区别与</a:t>
            </a:r>
            <a:r>
              <a:rPr kumimoji="0" lang="zh-CN" altLang="en-US" sz="2800" b="1" i="0" u="none" strike="noStrike" kern="0" cap="none" spc="0" normalizeH="0" baseline="0" noProof="0" dirty="0">
                <a:ln>
                  <a:noFill/>
                </a:ln>
                <a:solidFill>
                  <a:schemeClr val="accent1"/>
                </a:solidFill>
                <a:effectLst/>
                <a:uLnTx/>
                <a:uFillTx/>
                <a:cs typeface="+mn-ea"/>
                <a:sym typeface="+mn-lt"/>
              </a:rPr>
              <a:t>联系</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p:cNvSpPr/>
          <p:nvPr/>
        </p:nvSpPr>
        <p:spPr>
          <a:xfrm>
            <a:off x="5299075" y="1947545"/>
            <a:ext cx="5175250" cy="328485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par>
                                <p:cTn id="14" presetID="31"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fltVal val="0"/>
                                          </p:val>
                                        </p:tav>
                                        <p:tav tm="100000">
                                          <p:val>
                                            <p:strVal val="#ppt_w"/>
                                          </p:val>
                                        </p:tav>
                                      </p:tavLst>
                                    </p:anim>
                                    <p:anim calcmode="lin" valueType="num">
                                      <p:cBhvr>
                                        <p:cTn id="17" dur="1000" fill="hold"/>
                                        <p:tgtEl>
                                          <p:spTgt spid="9"/>
                                        </p:tgtEl>
                                        <p:attrNameLst>
                                          <p:attrName>ppt_h</p:attrName>
                                        </p:attrNameLst>
                                      </p:cBhvr>
                                      <p:tavLst>
                                        <p:tav tm="0">
                                          <p:val>
                                            <p:fltVal val="0"/>
                                          </p:val>
                                        </p:tav>
                                        <p:tav tm="100000">
                                          <p:val>
                                            <p:strVal val="#ppt_h"/>
                                          </p:val>
                                        </p:tav>
                                      </p:tavLst>
                                    </p:anim>
                                    <p:anim calcmode="lin" valueType="num">
                                      <p:cBhvr>
                                        <p:cTn id="18" dur="1000" fill="hold"/>
                                        <p:tgtEl>
                                          <p:spTgt spid="9"/>
                                        </p:tgtEl>
                                        <p:attrNameLst>
                                          <p:attrName>style.rotation</p:attrName>
                                        </p:attrNameLst>
                                      </p:cBhvr>
                                      <p:tavLst>
                                        <p:tav tm="0">
                                          <p:val>
                                            <p:fltVal val="90"/>
                                          </p:val>
                                        </p:tav>
                                        <p:tav tm="100000">
                                          <p:val>
                                            <p:fltVal val="0"/>
                                          </p:val>
                                        </p:tav>
                                      </p:tavLst>
                                    </p:anim>
                                    <p:animEffect transition="in" filter="fade">
                                      <p:cBhvr>
                                        <p:cTn id="19" dur="1000"/>
                                        <p:tgtEl>
                                          <p:spTgt spid="9"/>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style.rotation</p:attrName>
                                        </p:attrNameLst>
                                      </p:cBhvr>
                                      <p:tavLst>
                                        <p:tav tm="0">
                                          <p:val>
                                            <p:fltVal val="90"/>
                                          </p:val>
                                        </p:tav>
                                        <p:tav tm="100000">
                                          <p:val>
                                            <p:fltVal val="0"/>
                                          </p:val>
                                        </p:tav>
                                      </p:tavLst>
                                    </p:anim>
                                    <p:animEffect transition="in" filter="fade">
                                      <p:cBhvr>
                                        <p:cTn id="25" dur="1000"/>
                                        <p:tgtEl>
                                          <p:spTgt spid="11"/>
                                        </p:tgtEl>
                                      </p:cBhvr>
                                    </p:animEffect>
                                  </p:childTnLst>
                                </p:cTn>
                              </p:par>
                              <p:par>
                                <p:cTn id="26" presetID="31"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fltVal val="0"/>
                                          </p:val>
                                        </p:tav>
                                        <p:tav tm="100000">
                                          <p:val>
                                            <p:strVal val="#ppt_w"/>
                                          </p:val>
                                        </p:tav>
                                      </p:tavLst>
                                    </p:anim>
                                    <p:anim calcmode="lin" valueType="num">
                                      <p:cBhvr>
                                        <p:cTn id="29" dur="1000" fill="hold"/>
                                        <p:tgtEl>
                                          <p:spTgt spid="12"/>
                                        </p:tgtEl>
                                        <p:attrNameLst>
                                          <p:attrName>ppt_h</p:attrName>
                                        </p:attrNameLst>
                                      </p:cBhvr>
                                      <p:tavLst>
                                        <p:tav tm="0">
                                          <p:val>
                                            <p:fltVal val="0"/>
                                          </p:val>
                                        </p:tav>
                                        <p:tav tm="100000">
                                          <p:val>
                                            <p:strVal val="#ppt_h"/>
                                          </p:val>
                                        </p:tav>
                                      </p:tavLst>
                                    </p:anim>
                                    <p:anim calcmode="lin" valueType="num">
                                      <p:cBhvr>
                                        <p:cTn id="30" dur="1000" fill="hold"/>
                                        <p:tgtEl>
                                          <p:spTgt spid="12"/>
                                        </p:tgtEl>
                                        <p:attrNameLst>
                                          <p:attrName>style.rotation</p:attrName>
                                        </p:attrNameLst>
                                      </p:cBhvr>
                                      <p:tavLst>
                                        <p:tav tm="0">
                                          <p:val>
                                            <p:fltVal val="90"/>
                                          </p:val>
                                        </p:tav>
                                        <p:tav tm="100000">
                                          <p:val>
                                            <p:fltVal val="0"/>
                                          </p:val>
                                        </p:tav>
                                      </p:tavLst>
                                    </p:anim>
                                    <p:animEffect transition="in" filter="fade">
                                      <p:cBhvr>
                                        <p:cTn id="31" dur="1000"/>
                                        <p:tgtEl>
                                          <p:spTgt spid="12"/>
                                        </p:tgtEl>
                                      </p:cBhvr>
                                    </p:animEffect>
                                  </p:childTnLst>
                                </p:cTn>
                              </p:par>
                              <p:par>
                                <p:cTn id="32" presetID="31"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fltVal val="0"/>
                                          </p:val>
                                        </p:tav>
                                        <p:tav tm="100000">
                                          <p:val>
                                            <p:strVal val="#ppt_w"/>
                                          </p:val>
                                        </p:tav>
                                      </p:tavLst>
                                    </p:anim>
                                    <p:anim calcmode="lin" valueType="num">
                                      <p:cBhvr>
                                        <p:cTn id="35" dur="1000" fill="hold"/>
                                        <p:tgtEl>
                                          <p:spTgt spid="13"/>
                                        </p:tgtEl>
                                        <p:attrNameLst>
                                          <p:attrName>ppt_h</p:attrName>
                                        </p:attrNameLst>
                                      </p:cBhvr>
                                      <p:tavLst>
                                        <p:tav tm="0">
                                          <p:val>
                                            <p:fltVal val="0"/>
                                          </p:val>
                                        </p:tav>
                                        <p:tav tm="100000">
                                          <p:val>
                                            <p:strVal val="#ppt_h"/>
                                          </p:val>
                                        </p:tav>
                                      </p:tavLst>
                                    </p:anim>
                                    <p:anim calcmode="lin" valueType="num">
                                      <p:cBhvr>
                                        <p:cTn id="36" dur="1000" fill="hold"/>
                                        <p:tgtEl>
                                          <p:spTgt spid="13"/>
                                        </p:tgtEl>
                                        <p:attrNameLst>
                                          <p:attrName>style.rotation</p:attrName>
                                        </p:attrNameLst>
                                      </p:cBhvr>
                                      <p:tavLst>
                                        <p:tav tm="0">
                                          <p:val>
                                            <p:fltVal val="90"/>
                                          </p:val>
                                        </p:tav>
                                        <p:tav tm="100000">
                                          <p:val>
                                            <p:fltVal val="0"/>
                                          </p:val>
                                        </p:tav>
                                      </p:tavLst>
                                    </p:anim>
                                    <p:animEffect transition="in" filter="fade">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5" grpId="0"/>
      <p:bldP spid="7" grpId="0" bldLvl="0" animBg="1"/>
      <p:bldP spid="1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2677795" y="1148080"/>
            <a:ext cx="1969770" cy="231775"/>
          </a:xfrm>
          <a:prstGeom prst="rect">
            <a:avLst/>
          </a:prstGeom>
        </p:spPr>
        <p:txBody>
          <a:bodyPr wrap="none" lIns="0" tIns="0" rIns="0" bIns="0" anchor="t" anchorCtr="0">
            <a:noAutofit/>
          </a:bodyPr>
          <a:lstStyle/>
          <a:p>
            <a:pPr lvl="0">
              <a:defRPr/>
            </a:pPr>
            <a:r>
              <a:rPr lang="zh-CN" altLang="en-US" b="1" cap="all" dirty="0">
                <a:solidFill>
                  <a:srgbClr val="FF0000"/>
                </a:solidFill>
                <a:cs typeface="+mn-ea"/>
                <a:sym typeface="+mn-lt"/>
              </a:rPr>
              <a:t>计划为组织指引方向</a:t>
            </a:r>
            <a:endParaRPr lang="zh-CN" altLang="en-US" b="1" cap="all" dirty="0">
              <a:solidFill>
                <a:srgbClr val="FF0000"/>
              </a:solidFill>
              <a:cs typeface="+mn-ea"/>
              <a:sym typeface="+mn-lt"/>
            </a:endParaRPr>
          </a:p>
        </p:txBody>
      </p:sp>
      <p:sp>
        <p:nvSpPr>
          <p:cNvPr id="30" name="矩形 29"/>
          <p:cNvSpPr/>
          <p:nvPr>
            <p:custDataLst>
              <p:tags r:id="rId2"/>
            </p:custDataLst>
          </p:nvPr>
        </p:nvSpPr>
        <p:spPr>
          <a:xfrm>
            <a:off x="3837305" y="2317115"/>
            <a:ext cx="1969770" cy="231775"/>
          </a:xfrm>
          <a:prstGeom prst="rect">
            <a:avLst/>
          </a:prstGeom>
        </p:spPr>
        <p:txBody>
          <a:bodyPr wrap="none" lIns="0" tIns="0" rIns="0" bIns="0" anchor="t" anchorCtr="0">
            <a:noAutofit/>
          </a:bodyPr>
          <a:lstStyle/>
          <a:p>
            <a:pPr>
              <a:defRPr/>
            </a:pPr>
            <a:r>
              <a:rPr lang="zh-CN" altLang="en-US" b="1" cap="all" dirty="0">
                <a:solidFill>
                  <a:srgbClr val="FF0000"/>
                </a:solidFill>
                <a:cs typeface="+mn-ea"/>
                <a:sym typeface="+mn-lt"/>
              </a:rPr>
              <a:t>计划有助于减少组织中的不确定性</a:t>
            </a:r>
            <a:endParaRPr lang="zh-CN" altLang="en-US" b="1" cap="all" dirty="0">
              <a:solidFill>
                <a:srgbClr val="FF0000"/>
              </a:solidFill>
              <a:cs typeface="+mn-ea"/>
              <a:sym typeface="+mn-lt"/>
            </a:endParaRPr>
          </a:p>
        </p:txBody>
      </p:sp>
      <p:sp>
        <p:nvSpPr>
          <p:cNvPr id="33" name="矩形 32"/>
          <p:cNvSpPr/>
          <p:nvPr>
            <p:custDataLst>
              <p:tags r:id="rId3"/>
            </p:custDataLst>
          </p:nvPr>
        </p:nvSpPr>
        <p:spPr>
          <a:xfrm>
            <a:off x="3523615" y="3785235"/>
            <a:ext cx="1969770" cy="231775"/>
          </a:xfrm>
          <a:prstGeom prst="rect">
            <a:avLst/>
          </a:prstGeom>
        </p:spPr>
        <p:txBody>
          <a:bodyPr wrap="none" lIns="0" tIns="0" rIns="0" bIns="0" anchor="t" anchorCtr="0">
            <a:noAutofit/>
          </a:bodyPr>
          <a:lstStyle/>
          <a:p>
            <a:pPr lvl="0">
              <a:defRPr/>
            </a:pPr>
            <a:r>
              <a:rPr lang="zh-CN" altLang="en-US" b="1" cap="all" dirty="0">
                <a:solidFill>
                  <a:srgbClr val="FF0000"/>
                </a:solidFill>
                <a:cs typeface="+mn-ea"/>
                <a:sym typeface="+mn-lt"/>
              </a:rPr>
              <a:t>计划有助于资源的合理分配</a:t>
            </a:r>
            <a:endParaRPr lang="zh-CN" altLang="en-US" b="1" cap="all" dirty="0">
              <a:solidFill>
                <a:srgbClr val="FF0000"/>
              </a:solidFill>
              <a:cs typeface="+mn-ea"/>
              <a:sym typeface="+mn-lt"/>
            </a:endParaRPr>
          </a:p>
        </p:txBody>
      </p:sp>
      <p:sp>
        <p:nvSpPr>
          <p:cNvPr id="36" name="矩形 35"/>
          <p:cNvSpPr/>
          <p:nvPr>
            <p:custDataLst>
              <p:tags r:id="rId4"/>
            </p:custDataLst>
          </p:nvPr>
        </p:nvSpPr>
        <p:spPr>
          <a:xfrm>
            <a:off x="4005580" y="4963795"/>
            <a:ext cx="1969770" cy="231775"/>
          </a:xfrm>
          <a:prstGeom prst="rect">
            <a:avLst/>
          </a:prstGeom>
        </p:spPr>
        <p:txBody>
          <a:bodyPr wrap="none" lIns="0" tIns="0" rIns="0" bIns="0" anchor="t" anchorCtr="0">
            <a:noAutofit/>
          </a:bodyPr>
          <a:lstStyle/>
          <a:p>
            <a:pPr>
              <a:defRPr/>
            </a:pPr>
            <a:r>
              <a:rPr lang="zh-CN" altLang="en-US" b="1" cap="all" dirty="0">
                <a:solidFill>
                  <a:srgbClr val="FF0000"/>
                </a:solidFill>
                <a:cs typeface="+mn-ea"/>
                <a:sym typeface="+mn-lt"/>
              </a:rPr>
              <a:t>计划为管理者设定了控制标准</a:t>
            </a:r>
            <a:endParaRPr lang="zh-CN" altLang="en-US" b="1" cap="all" dirty="0">
              <a:solidFill>
                <a:srgbClr val="FF0000"/>
              </a:solidFill>
              <a:cs typeface="+mn-ea"/>
              <a:sym typeface="+mn-lt"/>
            </a:endParaRPr>
          </a:p>
        </p:txBody>
      </p:sp>
      <p:grpSp>
        <p:nvGrpSpPr>
          <p:cNvPr id="37" name="组合 36"/>
          <p:cNvGrpSpPr/>
          <p:nvPr>
            <p:custDataLst>
              <p:tags r:id="rId5"/>
            </p:custDataLst>
          </p:nvPr>
        </p:nvGrpSpPr>
        <p:grpSpPr>
          <a:xfrm>
            <a:off x="1062222" y="1432631"/>
            <a:ext cx="1794372" cy="1794372"/>
            <a:chOff x="955219" y="1110420"/>
            <a:chExt cx="1285875" cy="1285875"/>
          </a:xfrm>
        </p:grpSpPr>
        <p:sp>
          <p:nvSpPr>
            <p:cNvPr id="38" name="菱形 37"/>
            <p:cNvSpPr/>
            <p:nvPr>
              <p:custDataLst>
                <p:tags r:id="rId6"/>
              </p:custDataLst>
            </p:nvPr>
          </p:nvSpPr>
          <p:spPr>
            <a:xfrm>
              <a:off x="955219" y="1110420"/>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39" name="菱形 38"/>
            <p:cNvSpPr/>
            <p:nvPr>
              <p:custDataLst>
                <p:tags r:id="rId7"/>
              </p:custDataLst>
            </p:nvPr>
          </p:nvSpPr>
          <p:spPr>
            <a:xfrm>
              <a:off x="1148436" y="130689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0" name="组合 39"/>
          <p:cNvGrpSpPr/>
          <p:nvPr>
            <p:custDataLst>
              <p:tags r:id="rId8"/>
            </p:custDataLst>
          </p:nvPr>
        </p:nvGrpSpPr>
        <p:grpSpPr>
          <a:xfrm>
            <a:off x="2016012" y="2396587"/>
            <a:ext cx="1794372" cy="1794372"/>
            <a:chOff x="1638720" y="1801206"/>
            <a:chExt cx="1285875" cy="1285875"/>
          </a:xfrm>
        </p:grpSpPr>
        <p:sp>
          <p:nvSpPr>
            <p:cNvPr id="41" name="菱形 40"/>
            <p:cNvSpPr/>
            <p:nvPr>
              <p:custDataLst>
                <p:tags r:id="rId9"/>
              </p:custDataLst>
            </p:nvPr>
          </p:nvSpPr>
          <p:spPr>
            <a:xfrm>
              <a:off x="1638720" y="1801206"/>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2" name="菱形 41"/>
            <p:cNvSpPr/>
            <p:nvPr>
              <p:custDataLst>
                <p:tags r:id="rId10"/>
              </p:custDataLst>
            </p:nvPr>
          </p:nvSpPr>
          <p:spPr>
            <a:xfrm>
              <a:off x="1835194" y="2001841"/>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grpSp>
        <p:nvGrpSpPr>
          <p:cNvPr id="43" name="组合 42"/>
          <p:cNvGrpSpPr/>
          <p:nvPr>
            <p:custDataLst>
              <p:tags r:id="rId11"/>
            </p:custDataLst>
          </p:nvPr>
        </p:nvGrpSpPr>
        <p:grpSpPr>
          <a:xfrm>
            <a:off x="1062222" y="3354043"/>
            <a:ext cx="1794372" cy="1794372"/>
            <a:chOff x="955219" y="2487334"/>
            <a:chExt cx="1285875" cy="1285875"/>
          </a:xfrm>
        </p:grpSpPr>
        <p:sp>
          <p:nvSpPr>
            <p:cNvPr id="44" name="菱形 43"/>
            <p:cNvSpPr/>
            <p:nvPr>
              <p:custDataLst>
                <p:tags r:id="rId12"/>
              </p:custDataLst>
            </p:nvPr>
          </p:nvSpPr>
          <p:spPr>
            <a:xfrm>
              <a:off x="955219" y="2487334"/>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45" name="菱形 44"/>
            <p:cNvSpPr/>
            <p:nvPr>
              <p:custDataLst>
                <p:tags r:id="rId13"/>
              </p:custDataLst>
            </p:nvPr>
          </p:nvSpPr>
          <p:spPr>
            <a:xfrm>
              <a:off x="1149521" y="2688430"/>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6" name="组合 45"/>
          <p:cNvGrpSpPr/>
          <p:nvPr>
            <p:custDataLst>
              <p:tags r:id="rId14"/>
            </p:custDataLst>
          </p:nvPr>
        </p:nvGrpSpPr>
        <p:grpSpPr>
          <a:xfrm>
            <a:off x="2016012" y="4317998"/>
            <a:ext cx="1794372" cy="1794372"/>
            <a:chOff x="1638720" y="3178120"/>
            <a:chExt cx="1285875" cy="1285875"/>
          </a:xfrm>
        </p:grpSpPr>
        <p:sp>
          <p:nvSpPr>
            <p:cNvPr id="47" name="菱形 46"/>
            <p:cNvSpPr/>
            <p:nvPr>
              <p:custDataLst>
                <p:tags r:id="rId15"/>
              </p:custDataLst>
            </p:nvPr>
          </p:nvSpPr>
          <p:spPr>
            <a:xfrm>
              <a:off x="1638720" y="3178120"/>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8" name="菱形 47"/>
            <p:cNvSpPr/>
            <p:nvPr>
              <p:custDataLst>
                <p:tags r:id="rId16"/>
              </p:custDataLst>
            </p:nvPr>
          </p:nvSpPr>
          <p:spPr>
            <a:xfrm>
              <a:off x="1835194" y="337013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sp>
        <p:nvSpPr>
          <p:cNvPr id="57" name="01"/>
          <p:cNvSpPr>
            <a:spLocks noChangeAspect="1"/>
          </p:cNvSpPr>
          <p:nvPr>
            <p:custDataLst>
              <p:tags r:id="rId1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计划的</a:t>
            </a:r>
            <a:r>
              <a:rPr kumimoji="0" lang="zh-CN" altLang="en-US" sz="2800" b="1" i="0" u="none" strike="noStrike" kern="0" cap="none" spc="0" normalizeH="0" baseline="0" noProof="0" dirty="0">
                <a:ln>
                  <a:noFill/>
                </a:ln>
                <a:solidFill>
                  <a:schemeClr val="accent1"/>
                </a:solidFill>
                <a:effectLst/>
                <a:uLnTx/>
                <a:uFillTx/>
                <a:cs typeface="+mn-ea"/>
                <a:sym typeface="+mn-lt"/>
              </a:rPr>
              <a:t>作用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4" name="图片 3" descr="64723648544196076db3899e3ee64857"/>
          <p:cNvPicPr>
            <a:picLocks noChangeAspect="1"/>
          </p:cNvPicPr>
          <p:nvPr/>
        </p:nvPicPr>
        <p:blipFill>
          <a:blip r:embed="rId18"/>
          <a:stretch>
            <a:fillRect/>
          </a:stretch>
        </p:blipFill>
        <p:spPr>
          <a:xfrm>
            <a:off x="8430260" y="1611630"/>
            <a:ext cx="3151505" cy="335216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strips(downLeft)">
                                      <p:cBhvr>
                                        <p:cTn id="7" dur="500"/>
                                        <p:tgtEl>
                                          <p:spTgt spid="37"/>
                                        </p:tgtEl>
                                      </p:cBhvr>
                                    </p:animEffect>
                                  </p:childTnLst>
                                </p:cTn>
                              </p:par>
                              <p:par>
                                <p:cTn id="8" presetID="18" presetClass="entr" presetSubtype="12"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strips(downLeft)">
                                      <p:cBhvr>
                                        <p:cTn id="10" dur="500"/>
                                        <p:tgtEl>
                                          <p:spTgt spid="40"/>
                                        </p:tgtEl>
                                      </p:cBhvr>
                                    </p:animEffect>
                                  </p:childTnLst>
                                </p:cTn>
                              </p:par>
                              <p:par>
                                <p:cTn id="11" presetID="18" presetClass="entr" presetSubtype="12"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strips(downLeft)">
                                      <p:cBhvr>
                                        <p:cTn id="13" dur="500"/>
                                        <p:tgtEl>
                                          <p:spTgt spid="43"/>
                                        </p:tgtEl>
                                      </p:cBhvr>
                                    </p:animEffect>
                                  </p:childTnLst>
                                </p:cTn>
                              </p:par>
                              <p:par>
                                <p:cTn id="14" presetID="18" presetClass="entr" presetSubtype="12"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strips(downLeft)">
                                      <p:cBhvr>
                                        <p:cTn id="16" dur="50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down)">
                                      <p:cBhvr>
                                        <p:cTn id="21" dur="500"/>
                                        <p:tgtEl>
                                          <p:spTgt spid="5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wipe(down)">
                                      <p:cBhvr>
                                        <p:cTn id="2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计划的</a:t>
            </a:r>
            <a:r>
              <a:rPr kumimoji="0" lang="zh-CN" altLang="en-US" sz="2800" b="1" i="0" u="none" strike="noStrike" kern="0" cap="none" spc="0" normalizeH="0" baseline="0" noProof="0" dirty="0">
                <a:ln>
                  <a:noFill/>
                </a:ln>
                <a:solidFill>
                  <a:schemeClr val="accent1"/>
                </a:solidFill>
                <a:effectLst/>
                <a:uLnTx/>
                <a:uFillTx/>
                <a:cs typeface="+mn-ea"/>
                <a:sym typeface="+mn-lt"/>
              </a:rPr>
              <a:t>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81" name="六边形 80"/>
          <p:cNvSpPr/>
          <p:nvPr>
            <p:custDataLst>
              <p:tags r:id="rId2"/>
            </p:custDataLst>
          </p:nvPr>
        </p:nvSpPr>
        <p:spPr>
          <a:xfrm rot="5400000">
            <a:off x="1697038" y="1347788"/>
            <a:ext cx="1713230" cy="1591310"/>
          </a:xfrm>
          <a:prstGeom prst="hexagon">
            <a:avLst>
              <a:gd name="adj" fmla="val 29159"/>
              <a:gd name="vf" fmla="val 115470"/>
            </a:avLst>
          </a:prstGeom>
          <a:noFill/>
          <a:ln>
            <a:gradFill>
              <a:gsLst>
                <a:gs pos="3000">
                  <a:schemeClr val="accent1">
                    <a:alpha val="0"/>
                  </a:schemeClr>
                </a:gs>
                <a:gs pos="100000">
                  <a:schemeClr val="accent1">
                    <a:alpha val="10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82" name="任意多边形 81"/>
          <p:cNvSpPr/>
          <p:nvPr>
            <p:custDataLst>
              <p:tags r:id="rId3"/>
            </p:custDataLst>
          </p:nvPr>
        </p:nvSpPr>
        <p:spPr>
          <a:xfrm>
            <a:off x="1868488" y="1872933"/>
            <a:ext cx="1357630" cy="794385"/>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1">
                  <a:lumMod val="20000"/>
                  <a:lumOff val="80000"/>
                  <a:alpha val="55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83" name="任意多边形 82"/>
          <p:cNvSpPr/>
          <p:nvPr>
            <p:custDataLst>
              <p:tags r:id="rId4"/>
            </p:custDataLst>
          </p:nvPr>
        </p:nvSpPr>
        <p:spPr>
          <a:xfrm>
            <a:off x="1867853" y="2261553"/>
            <a:ext cx="676275" cy="580390"/>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1">
                  <a:alpha val="11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84" name="任意多边形 83"/>
          <p:cNvSpPr/>
          <p:nvPr>
            <p:custDataLst>
              <p:tags r:id="rId5"/>
            </p:custDataLst>
          </p:nvPr>
        </p:nvSpPr>
        <p:spPr>
          <a:xfrm>
            <a:off x="2543493" y="2267903"/>
            <a:ext cx="683895" cy="574040"/>
          </a:xfrm>
          <a:custGeom>
            <a:avLst/>
            <a:gdLst>
              <a:gd name="connsiteX0" fmla="*/ 1 w 1279"/>
              <a:gd name="connsiteY0" fmla="*/ 744 h 1074"/>
              <a:gd name="connsiteX1" fmla="*/ 1279 w 1279"/>
              <a:gd name="connsiteY1" fmla="*/ 0 h 1074"/>
              <a:gd name="connsiteX2" fmla="*/ 1275 w 1279"/>
              <a:gd name="connsiteY2" fmla="*/ 333 h 1074"/>
              <a:gd name="connsiteX3" fmla="*/ 0 w 1279"/>
              <a:gd name="connsiteY3" fmla="*/ 1074 h 1074"/>
              <a:gd name="connsiteX4" fmla="*/ 1 w 1279"/>
              <a:gd name="connsiteY4" fmla="*/ 744 h 1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 h="1074">
                <a:moveTo>
                  <a:pt x="1" y="744"/>
                </a:moveTo>
                <a:lnTo>
                  <a:pt x="1279" y="0"/>
                </a:lnTo>
                <a:lnTo>
                  <a:pt x="1275" y="333"/>
                </a:lnTo>
                <a:lnTo>
                  <a:pt x="0" y="1074"/>
                </a:lnTo>
                <a:lnTo>
                  <a:pt x="1" y="744"/>
                </a:lnTo>
                <a:close/>
              </a:path>
            </a:pathLst>
          </a:custGeom>
          <a:gradFill>
            <a:gsLst>
              <a:gs pos="0">
                <a:schemeClr val="accent1">
                  <a:alpha val="85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85" name="任意多边形 84"/>
          <p:cNvSpPr/>
          <p:nvPr>
            <p:custDataLst>
              <p:tags r:id="rId6"/>
            </p:custDataLst>
          </p:nvPr>
        </p:nvSpPr>
        <p:spPr>
          <a:xfrm>
            <a:off x="1874838" y="1530668"/>
            <a:ext cx="1357630" cy="795020"/>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1">
                  <a:lumMod val="20000"/>
                  <a:lumOff val="80000"/>
                  <a:alpha val="70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zh-CN" altLang="en-US" sz="2000" b="1">
                <a:solidFill>
                  <a:srgbClr val="FF0000"/>
                </a:solidFill>
                <a:effectLst>
                  <a:outerShdw dist="25400" dir="3000000" algn="t" rotWithShape="0">
                    <a:schemeClr val="bg1">
                      <a:alpha val="40000"/>
                    </a:schemeClr>
                  </a:outerShdw>
                </a:effectLst>
                <a:latin typeface="+mn-ea"/>
                <a:cs typeface="+mn-ea"/>
                <a:sym typeface="+mn-ea"/>
              </a:rPr>
              <a:t>目的性</a:t>
            </a:r>
            <a:endParaRPr lang="zh-CN" altLang="en-US" sz="2000" b="1">
              <a:solidFill>
                <a:srgbClr val="FF0000"/>
              </a:solidFill>
              <a:effectLst>
                <a:outerShdw dist="25400" dir="3000000" algn="t" rotWithShape="0">
                  <a:schemeClr val="bg1">
                    <a:alpha val="40000"/>
                  </a:schemeClr>
                </a:outerShdw>
              </a:effectLst>
              <a:latin typeface="+mn-ea"/>
              <a:cs typeface="+mn-ea"/>
              <a:sym typeface="+mn-ea"/>
            </a:endParaRPr>
          </a:p>
        </p:txBody>
      </p:sp>
      <p:sp>
        <p:nvSpPr>
          <p:cNvPr id="86" name="任意多边形 85"/>
          <p:cNvSpPr/>
          <p:nvPr>
            <p:custDataLst>
              <p:tags r:id="rId7"/>
            </p:custDataLst>
          </p:nvPr>
        </p:nvSpPr>
        <p:spPr>
          <a:xfrm>
            <a:off x="1866583" y="1918653"/>
            <a:ext cx="676275" cy="581025"/>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1">
                  <a:alpha val="11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87" name="任意多边形 86"/>
          <p:cNvSpPr/>
          <p:nvPr>
            <p:custDataLst>
              <p:tags r:id="rId8"/>
            </p:custDataLst>
          </p:nvPr>
        </p:nvSpPr>
        <p:spPr>
          <a:xfrm>
            <a:off x="2542223" y="1925003"/>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1">
                  <a:alpha val="85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88" name="任意多边形 87"/>
          <p:cNvSpPr/>
          <p:nvPr>
            <p:custDataLst>
              <p:tags r:id="rId9"/>
            </p:custDataLst>
          </p:nvPr>
        </p:nvSpPr>
        <p:spPr>
          <a:xfrm>
            <a:off x="3357563" y="1642428"/>
            <a:ext cx="4530725" cy="455930"/>
          </a:xfrm>
          <a:custGeom>
            <a:avLst/>
            <a:gdLst>
              <a:gd name="connisteX0" fmla="*/ 0 w 5379720"/>
              <a:gd name="connsiteY0" fmla="*/ 541020 h 541020"/>
              <a:gd name="connisteX1" fmla="*/ 678180 w 5379720"/>
              <a:gd name="connsiteY1" fmla="*/ 0 h 541020"/>
              <a:gd name="connisteX2" fmla="*/ 5379720 w 5379720"/>
              <a:gd name="connsiteY2" fmla="*/ 0 h 541020"/>
            </a:gdLst>
            <a:ahLst/>
            <a:cxnLst>
              <a:cxn ang="0">
                <a:pos x="connisteX0" y="connsiteY0"/>
              </a:cxn>
              <a:cxn ang="0">
                <a:pos x="connisteX1" y="connsiteY1"/>
              </a:cxn>
              <a:cxn ang="0">
                <a:pos x="connisteX2" y="connsiteY2"/>
              </a:cxn>
            </a:cxnLst>
            <a:rect l="l" t="t" r="r" b="b"/>
            <a:pathLst>
              <a:path w="5379720" h="541020">
                <a:moveTo>
                  <a:pt x="0" y="541020"/>
                </a:moveTo>
                <a:lnTo>
                  <a:pt x="678180" y="0"/>
                </a:lnTo>
                <a:lnTo>
                  <a:pt x="5379720" y="0"/>
                </a:lnTo>
              </a:path>
            </a:pathLst>
          </a:custGeom>
          <a:noFill/>
          <a:ln>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89" name="六边形 88"/>
          <p:cNvSpPr/>
          <p:nvPr>
            <p:custDataLst>
              <p:tags r:id="rId10"/>
            </p:custDataLst>
          </p:nvPr>
        </p:nvSpPr>
        <p:spPr>
          <a:xfrm rot="5400000">
            <a:off x="8783003" y="1230313"/>
            <a:ext cx="1713230" cy="1591310"/>
          </a:xfrm>
          <a:prstGeom prst="hexagon">
            <a:avLst>
              <a:gd name="adj" fmla="val 29159"/>
              <a:gd name="vf" fmla="val 115470"/>
            </a:avLst>
          </a:prstGeom>
          <a:noFill/>
          <a:ln>
            <a:gradFill>
              <a:gsLst>
                <a:gs pos="3000">
                  <a:schemeClr val="accent2">
                    <a:alpha val="0"/>
                  </a:schemeClr>
                </a:gs>
                <a:gs pos="100000">
                  <a:schemeClr val="accent2">
                    <a:alpha val="10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90" name="任意多边形 89"/>
          <p:cNvSpPr/>
          <p:nvPr>
            <p:custDataLst>
              <p:tags r:id="rId11"/>
            </p:custDataLst>
          </p:nvPr>
        </p:nvSpPr>
        <p:spPr>
          <a:xfrm>
            <a:off x="8960168" y="1754823"/>
            <a:ext cx="1357630" cy="794385"/>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2">
                  <a:lumMod val="20000"/>
                  <a:lumOff val="80000"/>
                  <a:alpha val="55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91" name="任意多边形 90"/>
          <p:cNvSpPr/>
          <p:nvPr>
            <p:custDataLst>
              <p:tags r:id="rId12"/>
            </p:custDataLst>
          </p:nvPr>
        </p:nvSpPr>
        <p:spPr>
          <a:xfrm>
            <a:off x="8960168" y="2143443"/>
            <a:ext cx="676275" cy="580390"/>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2">
                  <a:alpha val="11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92" name="任意多边形 91"/>
          <p:cNvSpPr/>
          <p:nvPr>
            <p:custDataLst>
              <p:tags r:id="rId13"/>
            </p:custDataLst>
          </p:nvPr>
        </p:nvSpPr>
        <p:spPr>
          <a:xfrm>
            <a:off x="9635173" y="2149793"/>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2">
                  <a:alpha val="85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93" name="任意多边形 92"/>
          <p:cNvSpPr/>
          <p:nvPr>
            <p:custDataLst>
              <p:tags r:id="rId14"/>
            </p:custDataLst>
          </p:nvPr>
        </p:nvSpPr>
        <p:spPr>
          <a:xfrm>
            <a:off x="8960803" y="1412558"/>
            <a:ext cx="1357630" cy="795020"/>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2">
                  <a:lumMod val="20000"/>
                  <a:lumOff val="80000"/>
                  <a:alpha val="70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zh-CN" altLang="en-US" sz="2000" b="1">
                <a:solidFill>
                  <a:srgbClr val="FF0000"/>
                </a:solidFill>
                <a:effectLst>
                  <a:outerShdw dist="25400" dir="3000000" algn="t" rotWithShape="0">
                    <a:schemeClr val="bg1">
                      <a:alpha val="40000"/>
                    </a:schemeClr>
                  </a:outerShdw>
                </a:effectLst>
                <a:latin typeface="+mn-ea"/>
                <a:cs typeface="+mn-ea"/>
                <a:sym typeface="+mn-ea"/>
              </a:rPr>
              <a:t>首位性</a:t>
            </a:r>
            <a:endParaRPr lang="zh-CN" altLang="en-US" sz="2000" b="1">
              <a:solidFill>
                <a:srgbClr val="FF0000"/>
              </a:solidFill>
              <a:effectLst>
                <a:outerShdw dist="25400" dir="3000000" algn="t" rotWithShape="0">
                  <a:schemeClr val="bg1">
                    <a:alpha val="40000"/>
                  </a:schemeClr>
                </a:outerShdw>
              </a:effectLst>
              <a:latin typeface="+mn-ea"/>
              <a:cs typeface="+mn-ea"/>
              <a:sym typeface="+mn-ea"/>
            </a:endParaRPr>
          </a:p>
        </p:txBody>
      </p:sp>
      <p:sp>
        <p:nvSpPr>
          <p:cNvPr id="94" name="任意多边形 93"/>
          <p:cNvSpPr/>
          <p:nvPr>
            <p:custDataLst>
              <p:tags r:id="rId15"/>
            </p:custDataLst>
          </p:nvPr>
        </p:nvSpPr>
        <p:spPr>
          <a:xfrm>
            <a:off x="8952548" y="1801178"/>
            <a:ext cx="676275" cy="581025"/>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2">
                  <a:alpha val="11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95" name="任意多边形 94"/>
          <p:cNvSpPr/>
          <p:nvPr>
            <p:custDataLst>
              <p:tags r:id="rId16"/>
            </p:custDataLst>
          </p:nvPr>
        </p:nvSpPr>
        <p:spPr>
          <a:xfrm>
            <a:off x="9628188" y="1807528"/>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2">
                  <a:alpha val="85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96" name="任意多边形 95"/>
          <p:cNvSpPr/>
          <p:nvPr>
            <p:custDataLst>
              <p:tags r:id="rId17"/>
            </p:custDataLst>
          </p:nvPr>
        </p:nvSpPr>
        <p:spPr>
          <a:xfrm>
            <a:off x="4339273" y="2186623"/>
            <a:ext cx="4500245" cy="465455"/>
          </a:xfrm>
          <a:custGeom>
            <a:avLst/>
            <a:gdLst>
              <a:gd name="connisteX0" fmla="*/ 5343525 w 5343525"/>
              <a:gd name="connsiteY0" fmla="*/ 0 h 552450"/>
              <a:gd name="connisteX1" fmla="*/ 4695825 w 5343525"/>
              <a:gd name="connsiteY1" fmla="*/ 552450 h 552450"/>
              <a:gd name="connisteX2" fmla="*/ 0 w 5343525"/>
              <a:gd name="connsiteY2" fmla="*/ 552450 h 552450"/>
            </a:gdLst>
            <a:ahLst/>
            <a:cxnLst>
              <a:cxn ang="0">
                <a:pos x="connisteX0" y="connsiteY0"/>
              </a:cxn>
              <a:cxn ang="0">
                <a:pos x="connisteX1" y="connsiteY1"/>
              </a:cxn>
              <a:cxn ang="0">
                <a:pos x="connisteX2" y="connsiteY2"/>
              </a:cxn>
            </a:cxnLst>
            <a:rect l="l" t="t" r="r" b="b"/>
            <a:pathLst>
              <a:path w="5343525" h="552450">
                <a:moveTo>
                  <a:pt x="5343525" y="0"/>
                </a:moveTo>
                <a:lnTo>
                  <a:pt x="4695825" y="552450"/>
                </a:lnTo>
                <a:lnTo>
                  <a:pt x="0" y="552450"/>
                </a:lnTo>
              </a:path>
            </a:pathLst>
          </a:custGeom>
          <a:noFill/>
          <a:ln>
            <a:solidFill>
              <a:schemeClr val="accent2"/>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97" name="六边形 96"/>
          <p:cNvSpPr/>
          <p:nvPr>
            <p:custDataLst>
              <p:tags r:id="rId18"/>
            </p:custDataLst>
          </p:nvPr>
        </p:nvSpPr>
        <p:spPr>
          <a:xfrm rot="5400000">
            <a:off x="1697038" y="3527743"/>
            <a:ext cx="1713230" cy="1591310"/>
          </a:xfrm>
          <a:prstGeom prst="hexagon">
            <a:avLst>
              <a:gd name="adj" fmla="val 29159"/>
              <a:gd name="vf" fmla="val 115470"/>
            </a:avLst>
          </a:prstGeom>
          <a:noFill/>
          <a:ln>
            <a:gradFill>
              <a:gsLst>
                <a:gs pos="3000">
                  <a:schemeClr val="accent1">
                    <a:alpha val="0"/>
                  </a:schemeClr>
                </a:gs>
                <a:gs pos="100000">
                  <a:schemeClr val="accent1">
                    <a:alpha val="10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98" name="任意多边形 97"/>
          <p:cNvSpPr/>
          <p:nvPr>
            <p:custDataLst>
              <p:tags r:id="rId19"/>
            </p:custDataLst>
          </p:nvPr>
        </p:nvSpPr>
        <p:spPr>
          <a:xfrm>
            <a:off x="1874203" y="4052888"/>
            <a:ext cx="1357630" cy="794385"/>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1">
                  <a:lumMod val="20000"/>
                  <a:lumOff val="80000"/>
                  <a:alpha val="55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99" name="任意多边形 98"/>
          <p:cNvSpPr/>
          <p:nvPr>
            <p:custDataLst>
              <p:tags r:id="rId20"/>
            </p:custDataLst>
          </p:nvPr>
        </p:nvSpPr>
        <p:spPr>
          <a:xfrm>
            <a:off x="1874203" y="4441508"/>
            <a:ext cx="676275" cy="580390"/>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1">
                  <a:alpha val="11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100" name="任意多边形 99"/>
          <p:cNvSpPr/>
          <p:nvPr>
            <p:custDataLst>
              <p:tags r:id="rId21"/>
            </p:custDataLst>
          </p:nvPr>
        </p:nvSpPr>
        <p:spPr>
          <a:xfrm>
            <a:off x="2549208" y="4447858"/>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1">
                  <a:alpha val="85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101" name="任意多边形 100"/>
          <p:cNvSpPr/>
          <p:nvPr>
            <p:custDataLst>
              <p:tags r:id="rId22"/>
            </p:custDataLst>
          </p:nvPr>
        </p:nvSpPr>
        <p:spPr>
          <a:xfrm>
            <a:off x="1874838" y="3709988"/>
            <a:ext cx="1357630" cy="795020"/>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1">
                  <a:lumMod val="20000"/>
                  <a:lumOff val="80000"/>
                  <a:alpha val="70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zh-CN" altLang="en-US" sz="2000" b="1">
                <a:solidFill>
                  <a:srgbClr val="FF0000"/>
                </a:solidFill>
                <a:effectLst>
                  <a:outerShdw dist="25400" dir="3000000" algn="t" rotWithShape="0">
                    <a:schemeClr val="bg1">
                      <a:alpha val="40000"/>
                    </a:schemeClr>
                  </a:outerShdw>
                </a:effectLst>
                <a:latin typeface="+mn-ea"/>
                <a:cs typeface="+mn-ea"/>
                <a:sym typeface="+mn-ea"/>
              </a:rPr>
              <a:t>普遍性</a:t>
            </a:r>
            <a:endParaRPr lang="zh-CN" altLang="en-US" sz="2000" b="1">
              <a:solidFill>
                <a:srgbClr val="FF0000"/>
              </a:solidFill>
              <a:effectLst>
                <a:outerShdw dist="25400" dir="3000000" algn="t" rotWithShape="0">
                  <a:schemeClr val="bg1">
                    <a:alpha val="40000"/>
                  </a:schemeClr>
                </a:outerShdw>
              </a:effectLst>
              <a:latin typeface="+mn-ea"/>
              <a:cs typeface="+mn-ea"/>
              <a:sym typeface="+mn-ea"/>
            </a:endParaRPr>
          </a:p>
        </p:txBody>
      </p:sp>
      <p:sp>
        <p:nvSpPr>
          <p:cNvPr id="102" name="任意多边形 101"/>
          <p:cNvSpPr/>
          <p:nvPr>
            <p:custDataLst>
              <p:tags r:id="rId23"/>
            </p:custDataLst>
          </p:nvPr>
        </p:nvSpPr>
        <p:spPr>
          <a:xfrm>
            <a:off x="1866583" y="4098608"/>
            <a:ext cx="676275" cy="581025"/>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1">
                  <a:alpha val="11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103" name="任意多边形 102"/>
          <p:cNvSpPr/>
          <p:nvPr>
            <p:custDataLst>
              <p:tags r:id="rId24"/>
            </p:custDataLst>
          </p:nvPr>
        </p:nvSpPr>
        <p:spPr>
          <a:xfrm>
            <a:off x="2542223" y="4104958"/>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1">
                  <a:alpha val="85000"/>
                </a:schemeClr>
              </a:gs>
              <a:gs pos="100000">
                <a:schemeClr val="accent1">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104" name="任意多边形 103"/>
          <p:cNvSpPr/>
          <p:nvPr>
            <p:custDataLst>
              <p:tags r:id="rId25"/>
            </p:custDataLst>
          </p:nvPr>
        </p:nvSpPr>
        <p:spPr>
          <a:xfrm>
            <a:off x="3357563" y="3822383"/>
            <a:ext cx="4530725" cy="455930"/>
          </a:xfrm>
          <a:custGeom>
            <a:avLst/>
            <a:gdLst>
              <a:gd name="connisteX0" fmla="*/ 0 w 5379720"/>
              <a:gd name="connsiteY0" fmla="*/ 541020 h 541020"/>
              <a:gd name="connisteX1" fmla="*/ 678180 w 5379720"/>
              <a:gd name="connsiteY1" fmla="*/ 0 h 541020"/>
              <a:gd name="connisteX2" fmla="*/ 5379720 w 5379720"/>
              <a:gd name="connsiteY2" fmla="*/ 0 h 541020"/>
            </a:gdLst>
            <a:ahLst/>
            <a:cxnLst>
              <a:cxn ang="0">
                <a:pos x="connisteX0" y="connsiteY0"/>
              </a:cxn>
              <a:cxn ang="0">
                <a:pos x="connisteX1" y="connsiteY1"/>
              </a:cxn>
              <a:cxn ang="0">
                <a:pos x="connisteX2" y="connsiteY2"/>
              </a:cxn>
            </a:cxnLst>
            <a:rect l="l" t="t" r="r" b="b"/>
            <a:pathLst>
              <a:path w="5379720" h="541020">
                <a:moveTo>
                  <a:pt x="0" y="541020"/>
                </a:moveTo>
                <a:lnTo>
                  <a:pt x="678180" y="0"/>
                </a:lnTo>
                <a:lnTo>
                  <a:pt x="5379720" y="0"/>
                </a:lnTo>
              </a:path>
            </a:pathLst>
          </a:custGeom>
          <a:noFill/>
          <a:ln>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105" name="六边形 104"/>
          <p:cNvSpPr/>
          <p:nvPr>
            <p:custDataLst>
              <p:tags r:id="rId26"/>
            </p:custDataLst>
          </p:nvPr>
        </p:nvSpPr>
        <p:spPr>
          <a:xfrm rot="5400000">
            <a:off x="8783003" y="3527108"/>
            <a:ext cx="1713230" cy="1591310"/>
          </a:xfrm>
          <a:prstGeom prst="hexagon">
            <a:avLst>
              <a:gd name="adj" fmla="val 29159"/>
              <a:gd name="vf" fmla="val 115470"/>
            </a:avLst>
          </a:prstGeom>
          <a:noFill/>
          <a:ln>
            <a:gradFill>
              <a:gsLst>
                <a:gs pos="3000">
                  <a:schemeClr val="accent2">
                    <a:alpha val="0"/>
                  </a:schemeClr>
                </a:gs>
                <a:gs pos="100000">
                  <a:schemeClr val="accent2">
                    <a:alpha val="10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106" name="任意多边形 105"/>
          <p:cNvSpPr/>
          <p:nvPr>
            <p:custDataLst>
              <p:tags r:id="rId27"/>
            </p:custDataLst>
          </p:nvPr>
        </p:nvSpPr>
        <p:spPr>
          <a:xfrm>
            <a:off x="8960168" y="4052253"/>
            <a:ext cx="1357630" cy="794385"/>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2">
                  <a:lumMod val="20000"/>
                  <a:lumOff val="80000"/>
                  <a:alpha val="55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107" name="任意多边形 106"/>
          <p:cNvSpPr/>
          <p:nvPr>
            <p:custDataLst>
              <p:tags r:id="rId28"/>
            </p:custDataLst>
          </p:nvPr>
        </p:nvSpPr>
        <p:spPr>
          <a:xfrm>
            <a:off x="8960168" y="4440873"/>
            <a:ext cx="676275" cy="580390"/>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2">
                  <a:alpha val="11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108" name="任意多边形 107"/>
          <p:cNvSpPr/>
          <p:nvPr>
            <p:custDataLst>
              <p:tags r:id="rId29"/>
            </p:custDataLst>
          </p:nvPr>
        </p:nvSpPr>
        <p:spPr>
          <a:xfrm>
            <a:off x="9635173" y="4447223"/>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2">
                  <a:alpha val="85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109" name="任意多边形 108"/>
          <p:cNvSpPr/>
          <p:nvPr>
            <p:custDataLst>
              <p:tags r:id="rId30"/>
            </p:custDataLst>
          </p:nvPr>
        </p:nvSpPr>
        <p:spPr>
          <a:xfrm>
            <a:off x="8960803" y="3709988"/>
            <a:ext cx="1357630" cy="795020"/>
          </a:xfrm>
          <a:custGeom>
            <a:avLst/>
            <a:gdLst>
              <a:gd name="connsiteX0" fmla="*/ 0 w 2544"/>
              <a:gd name="connsiteY0" fmla="*/ 730 h 1489"/>
              <a:gd name="connsiteX1" fmla="*/ 1264 w 2544"/>
              <a:gd name="connsiteY1" fmla="*/ 0 h 1489"/>
              <a:gd name="connsiteX2" fmla="*/ 2544 w 2544"/>
              <a:gd name="connsiteY2" fmla="*/ 741 h 1489"/>
              <a:gd name="connsiteX3" fmla="*/ 1262 w 2544"/>
              <a:gd name="connsiteY3" fmla="*/ 1489 h 1489"/>
              <a:gd name="connsiteX4" fmla="*/ 0 w 2544"/>
              <a:gd name="connsiteY4" fmla="*/ 730 h 1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4" h="1489">
                <a:moveTo>
                  <a:pt x="0" y="730"/>
                </a:moveTo>
                <a:lnTo>
                  <a:pt x="1264" y="0"/>
                </a:lnTo>
                <a:lnTo>
                  <a:pt x="2544" y="741"/>
                </a:lnTo>
                <a:lnTo>
                  <a:pt x="1262" y="1489"/>
                </a:lnTo>
                <a:lnTo>
                  <a:pt x="0" y="730"/>
                </a:lnTo>
                <a:close/>
              </a:path>
            </a:pathLst>
          </a:custGeom>
          <a:gradFill>
            <a:gsLst>
              <a:gs pos="0">
                <a:schemeClr val="accent2">
                  <a:lumMod val="20000"/>
                  <a:lumOff val="80000"/>
                  <a:alpha val="70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zh-CN" altLang="en-US" sz="2000" b="1">
                <a:solidFill>
                  <a:srgbClr val="FF0000"/>
                </a:solidFill>
                <a:effectLst>
                  <a:outerShdw dist="25400" dir="3000000" algn="t" rotWithShape="0">
                    <a:schemeClr val="bg1">
                      <a:alpha val="40000"/>
                    </a:schemeClr>
                  </a:outerShdw>
                </a:effectLst>
                <a:latin typeface="+mn-ea"/>
                <a:cs typeface="+mn-ea"/>
                <a:sym typeface="+mn-ea"/>
              </a:rPr>
              <a:t>效率性</a:t>
            </a:r>
            <a:endParaRPr lang="zh-CN" altLang="en-US" sz="2000" b="1">
              <a:solidFill>
                <a:srgbClr val="FF0000"/>
              </a:solidFill>
              <a:effectLst>
                <a:outerShdw dist="25400" dir="3000000" algn="t" rotWithShape="0">
                  <a:schemeClr val="bg1">
                    <a:alpha val="40000"/>
                  </a:schemeClr>
                </a:outerShdw>
              </a:effectLst>
              <a:latin typeface="+mn-ea"/>
              <a:cs typeface="+mn-ea"/>
              <a:sym typeface="+mn-ea"/>
            </a:endParaRPr>
          </a:p>
        </p:txBody>
      </p:sp>
      <p:sp>
        <p:nvSpPr>
          <p:cNvPr id="110" name="任意多边形 109"/>
          <p:cNvSpPr/>
          <p:nvPr>
            <p:custDataLst>
              <p:tags r:id="rId31"/>
            </p:custDataLst>
          </p:nvPr>
        </p:nvSpPr>
        <p:spPr>
          <a:xfrm>
            <a:off x="8952548" y="4097973"/>
            <a:ext cx="676275" cy="581025"/>
          </a:xfrm>
          <a:custGeom>
            <a:avLst/>
            <a:gdLst>
              <a:gd name="connsiteX0" fmla="*/ 0 w 1350"/>
              <a:gd name="connsiteY0" fmla="*/ 0 h 1160"/>
              <a:gd name="connsiteX1" fmla="*/ 1350 w 1350"/>
              <a:gd name="connsiteY1" fmla="*/ 811 h 1160"/>
              <a:gd name="connsiteX2" fmla="*/ 1348 w 1350"/>
              <a:gd name="connsiteY2" fmla="*/ 1160 h 1160"/>
              <a:gd name="connsiteX3" fmla="*/ 4 w 1350"/>
              <a:gd name="connsiteY3" fmla="*/ 373 h 1160"/>
              <a:gd name="connsiteX4" fmla="*/ 0 w 1350"/>
              <a:gd name="connsiteY4" fmla="*/ 0 h 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 h="1160">
                <a:moveTo>
                  <a:pt x="0" y="0"/>
                </a:moveTo>
                <a:lnTo>
                  <a:pt x="1350" y="811"/>
                </a:lnTo>
                <a:lnTo>
                  <a:pt x="1348" y="1160"/>
                </a:lnTo>
                <a:lnTo>
                  <a:pt x="4" y="373"/>
                </a:lnTo>
                <a:lnTo>
                  <a:pt x="0" y="0"/>
                </a:lnTo>
                <a:close/>
              </a:path>
            </a:pathLst>
          </a:custGeom>
          <a:gradFill>
            <a:gsLst>
              <a:gs pos="0">
                <a:schemeClr val="accent2">
                  <a:alpha val="11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111" name="任意多边形 110"/>
          <p:cNvSpPr/>
          <p:nvPr>
            <p:custDataLst>
              <p:tags r:id="rId32"/>
            </p:custDataLst>
          </p:nvPr>
        </p:nvSpPr>
        <p:spPr>
          <a:xfrm>
            <a:off x="9628188" y="4104323"/>
            <a:ext cx="683895" cy="572135"/>
          </a:xfrm>
          <a:custGeom>
            <a:avLst/>
            <a:gdLst>
              <a:gd name="connsiteX0" fmla="*/ 1 w 1282"/>
              <a:gd name="connsiteY0" fmla="*/ 746 h 1072"/>
              <a:gd name="connsiteX1" fmla="*/ 1282 w 1282"/>
              <a:gd name="connsiteY1" fmla="*/ 0 h 1072"/>
              <a:gd name="connsiteX2" fmla="*/ 1278 w 1282"/>
              <a:gd name="connsiteY2" fmla="*/ 334 h 1072"/>
              <a:gd name="connsiteX3" fmla="*/ 0 w 1282"/>
              <a:gd name="connsiteY3" fmla="*/ 1072 h 1072"/>
              <a:gd name="connsiteX4" fmla="*/ 1 w 1282"/>
              <a:gd name="connsiteY4" fmla="*/ 746 h 1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 h="1072">
                <a:moveTo>
                  <a:pt x="1" y="746"/>
                </a:moveTo>
                <a:lnTo>
                  <a:pt x="1282" y="0"/>
                </a:lnTo>
                <a:lnTo>
                  <a:pt x="1278" y="334"/>
                </a:lnTo>
                <a:lnTo>
                  <a:pt x="0" y="1072"/>
                </a:lnTo>
                <a:lnTo>
                  <a:pt x="1" y="746"/>
                </a:lnTo>
                <a:close/>
              </a:path>
            </a:pathLst>
          </a:custGeom>
          <a:gradFill>
            <a:gsLst>
              <a:gs pos="0">
                <a:schemeClr val="accent2">
                  <a:alpha val="85000"/>
                </a:schemeClr>
              </a:gs>
              <a:gs pos="100000">
                <a:schemeClr val="accent2">
                  <a:alpha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cs typeface="微软雅黑" panose="020B0503020204020204" charset="-122"/>
              <a:sym typeface="+mn-ea"/>
            </a:endParaRPr>
          </a:p>
        </p:txBody>
      </p:sp>
      <p:sp>
        <p:nvSpPr>
          <p:cNvPr id="112" name="任意多边形 111"/>
          <p:cNvSpPr/>
          <p:nvPr>
            <p:custDataLst>
              <p:tags r:id="rId33"/>
            </p:custDataLst>
          </p:nvPr>
        </p:nvSpPr>
        <p:spPr>
          <a:xfrm>
            <a:off x="4339273" y="4483418"/>
            <a:ext cx="4500245" cy="465455"/>
          </a:xfrm>
          <a:custGeom>
            <a:avLst/>
            <a:gdLst>
              <a:gd name="connisteX0" fmla="*/ 5343525 w 5343525"/>
              <a:gd name="connsiteY0" fmla="*/ 0 h 552450"/>
              <a:gd name="connisteX1" fmla="*/ 4695825 w 5343525"/>
              <a:gd name="connsiteY1" fmla="*/ 552450 h 552450"/>
              <a:gd name="connisteX2" fmla="*/ 0 w 5343525"/>
              <a:gd name="connsiteY2" fmla="*/ 552450 h 552450"/>
            </a:gdLst>
            <a:ahLst/>
            <a:cxnLst>
              <a:cxn ang="0">
                <a:pos x="connisteX0" y="connsiteY0"/>
              </a:cxn>
              <a:cxn ang="0">
                <a:pos x="connisteX1" y="connsiteY1"/>
              </a:cxn>
              <a:cxn ang="0">
                <a:pos x="connisteX2" y="connsiteY2"/>
              </a:cxn>
            </a:cxnLst>
            <a:rect l="l" t="t" r="r" b="b"/>
            <a:pathLst>
              <a:path w="5343525" h="552450">
                <a:moveTo>
                  <a:pt x="5343525" y="0"/>
                </a:moveTo>
                <a:lnTo>
                  <a:pt x="4695825" y="552450"/>
                </a:lnTo>
                <a:lnTo>
                  <a:pt x="0" y="552450"/>
                </a:lnTo>
              </a:path>
            </a:pathLst>
          </a:custGeom>
          <a:noFill/>
          <a:ln>
            <a:solidFill>
              <a:schemeClr val="accent2"/>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微软雅黑" panose="020B0503020204020204" charset="-122"/>
            </a:endParaRPr>
          </a:p>
        </p:txBody>
      </p:sp>
      <p:sp>
        <p:nvSpPr>
          <p:cNvPr id="113" name="矩形 112"/>
          <p:cNvSpPr/>
          <p:nvPr>
            <p:custDataLst>
              <p:tags r:id="rId34"/>
            </p:custDataLst>
          </p:nvPr>
        </p:nvSpPr>
        <p:spPr>
          <a:xfrm>
            <a:off x="3954145" y="1680210"/>
            <a:ext cx="3934460" cy="1202690"/>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solidFill>
                  <a:schemeClr val="tx1">
                    <a:lumMod val="65000"/>
                    <a:lumOff val="35000"/>
                  </a:schemeClr>
                </a:solidFill>
                <a:latin typeface="+mn-ea"/>
                <a:cs typeface="+mn-ea"/>
              </a:rPr>
              <a:t>每一个计划及其派生计划都旨在促成各类组织的一定时期目标和总目标的实现。</a:t>
            </a:r>
            <a:endParaRPr lang="zh-CN" altLang="en-US" sz="1600">
              <a:solidFill>
                <a:schemeClr val="tx1">
                  <a:lumMod val="65000"/>
                  <a:lumOff val="35000"/>
                </a:schemeClr>
              </a:solidFill>
              <a:latin typeface="+mn-ea"/>
              <a:cs typeface="+mn-ea"/>
            </a:endParaRPr>
          </a:p>
        </p:txBody>
      </p:sp>
      <p:sp>
        <p:nvSpPr>
          <p:cNvPr id="115" name="矩形 114"/>
          <p:cNvSpPr/>
          <p:nvPr>
            <p:custDataLst>
              <p:tags r:id="rId35"/>
            </p:custDataLst>
          </p:nvPr>
        </p:nvSpPr>
        <p:spPr>
          <a:xfrm>
            <a:off x="4339590" y="2677160"/>
            <a:ext cx="4189095" cy="702945"/>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1600" dirty="0">
                <a:solidFill>
                  <a:schemeClr val="tx1">
                    <a:lumMod val="65000"/>
                    <a:lumOff val="35000"/>
                  </a:schemeClr>
                </a:solidFill>
                <a:latin typeface="+mn-ea"/>
                <a:cs typeface="+mn-ea"/>
              </a:rPr>
              <a:t>计划工作相对于其他管理职能处于首位：计划工作先于其他管理职能；计划工作影响和贯穿组织工作人员配备、指导、领导及控制工作。</a:t>
            </a:r>
            <a:endParaRPr lang="zh-CN" altLang="en-US" sz="1600" dirty="0">
              <a:solidFill>
                <a:schemeClr val="tx1">
                  <a:lumMod val="65000"/>
                  <a:lumOff val="35000"/>
                </a:schemeClr>
              </a:solidFill>
              <a:latin typeface="+mn-ea"/>
              <a:cs typeface="+mn-ea"/>
            </a:endParaRPr>
          </a:p>
        </p:txBody>
      </p:sp>
      <p:sp>
        <p:nvSpPr>
          <p:cNvPr id="117" name="矩形 116"/>
          <p:cNvSpPr/>
          <p:nvPr>
            <p:custDataLst>
              <p:tags r:id="rId36"/>
            </p:custDataLst>
          </p:nvPr>
        </p:nvSpPr>
        <p:spPr>
          <a:xfrm>
            <a:off x="3953828" y="3866833"/>
            <a:ext cx="3934460" cy="70294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a:solidFill>
                  <a:schemeClr val="tx1">
                    <a:lumMod val="65000"/>
                    <a:lumOff val="35000"/>
                  </a:schemeClr>
                </a:solidFill>
                <a:latin typeface="+mn-ea"/>
                <a:cs typeface="+mn-ea"/>
              </a:rPr>
              <a:t>计划工作是一个组织中各级主管人员的共同职能。</a:t>
            </a:r>
            <a:endParaRPr lang="zh-CN" altLang="en-US" sz="1600">
              <a:solidFill>
                <a:schemeClr val="tx1">
                  <a:lumMod val="65000"/>
                  <a:lumOff val="35000"/>
                </a:schemeClr>
              </a:solidFill>
              <a:latin typeface="+mn-ea"/>
              <a:cs typeface="+mn-ea"/>
            </a:endParaRPr>
          </a:p>
        </p:txBody>
      </p:sp>
      <p:sp>
        <p:nvSpPr>
          <p:cNvPr id="119" name="矩形 118"/>
          <p:cNvSpPr/>
          <p:nvPr>
            <p:custDataLst>
              <p:tags r:id="rId37"/>
            </p:custDataLst>
          </p:nvPr>
        </p:nvSpPr>
        <p:spPr>
          <a:xfrm>
            <a:off x="4339273" y="4986973"/>
            <a:ext cx="3923030" cy="702945"/>
          </a:xfrm>
          <a:prstGeom prst="rect">
            <a:avLst/>
          </a:prstGeom>
          <a:noFill/>
        </p:spPr>
        <p:txBody>
          <a:bodyPr wrap="square" lIns="0" tIns="0" rIns="0" bIns="0" rtlCol="0" anchor="t" anchorCtr="0">
            <a:noAutofit/>
          </a:bodyPr>
          <a:p>
            <a:pPr algn="l">
              <a:lnSpc>
                <a:spcPct val="130000"/>
              </a:lnSpc>
              <a:spcBef>
                <a:spcPct val="0"/>
              </a:spcBef>
              <a:spcAft>
                <a:spcPct val="0"/>
              </a:spcAft>
            </a:pPr>
            <a:r>
              <a:rPr lang="zh-CN" altLang="en-US" sz="1600" dirty="0">
                <a:solidFill>
                  <a:schemeClr val="tx1">
                    <a:lumMod val="65000"/>
                    <a:lumOff val="35000"/>
                  </a:schemeClr>
                </a:solidFill>
                <a:latin typeface="+mn-ea"/>
                <a:cs typeface="+mn-ea"/>
              </a:rPr>
              <a:t>从众多方案中选择最优的资源配置方案，以实现合理利用资源和提高效率的目标。</a:t>
            </a:r>
            <a:endParaRPr lang="zh-CN" altLang="en-US" sz="1600" dirty="0">
              <a:solidFill>
                <a:schemeClr val="tx1">
                  <a:lumMod val="65000"/>
                  <a:lumOff val="35000"/>
                </a:schemeClr>
              </a:solidFill>
              <a:latin typeface="+mn-ea"/>
              <a:cs typeface="+mn-ea"/>
            </a:endParaRPr>
          </a:p>
        </p:txBody>
      </p:sp>
    </p:spTree>
    <p:custDataLst>
      <p:tags r:id="rId38"/>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a:t>
            </a:r>
            <a:r>
              <a:rPr kumimoji="0" lang="zh-CN" altLang="en-US" sz="2800" b="1" i="0" u="none" strike="noStrike" kern="0" cap="none" spc="0" normalizeH="0" baseline="0" noProof="0" dirty="0">
                <a:ln>
                  <a:noFill/>
                </a:ln>
                <a:solidFill>
                  <a:schemeClr val="accent1"/>
                </a:solidFill>
                <a:effectLst/>
                <a:uLnTx/>
                <a:uFillTx/>
                <a:cs typeface="+mn-ea"/>
                <a:sym typeface="+mn-lt"/>
              </a:rPr>
              <a:t>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86" name="文本框 185"/>
          <p:cNvSpPr txBox="1"/>
          <p:nvPr>
            <p:custDataLst>
              <p:tags r:id="rId2"/>
            </p:custDataLst>
          </p:nvPr>
        </p:nvSpPr>
        <p:spPr>
          <a:xfrm>
            <a:off x="2084070" y="1484630"/>
            <a:ext cx="2019300" cy="369570"/>
          </a:xfrm>
          <a:prstGeom prst="rect">
            <a:avLst/>
          </a:prstGeom>
          <a:noFill/>
        </p:spPr>
        <p:txBody>
          <a:bodyPr wrap="square" lIns="0" tIns="0" rIns="0" bIns="0" rtlCol="0" anchor="ctr" anchorCtr="0">
            <a:noAutofit/>
          </a:bodyPr>
          <a:lstStyle/>
          <a:p>
            <a:r>
              <a:rPr lang="zh-CN" altLang="en-US" b="1" dirty="0">
                <a:solidFill>
                  <a:schemeClr val="accent1"/>
                </a:solidFill>
              </a:rPr>
              <a:t>按计划形态划分</a:t>
            </a:r>
            <a:endParaRPr lang="zh-CN" altLang="en-US" b="1" dirty="0">
              <a:solidFill>
                <a:schemeClr val="accent1"/>
              </a:solidFill>
            </a:endParaRPr>
          </a:p>
        </p:txBody>
      </p:sp>
      <p:cxnSp>
        <p:nvCxnSpPr>
          <p:cNvPr id="187" name="直接连接符 186"/>
          <p:cNvCxnSpPr/>
          <p:nvPr>
            <p:custDataLst>
              <p:tags r:id="rId3"/>
            </p:custDataLst>
          </p:nvPr>
        </p:nvCxnSpPr>
        <p:spPr>
          <a:xfrm>
            <a:off x="1299845" y="1841500"/>
            <a:ext cx="2717800"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88" name="文本框 187"/>
          <p:cNvSpPr txBox="1"/>
          <p:nvPr>
            <p:custDataLst>
              <p:tags r:id="rId4"/>
            </p:custDataLst>
          </p:nvPr>
        </p:nvSpPr>
        <p:spPr>
          <a:xfrm>
            <a:off x="4061460" y="1648460"/>
            <a:ext cx="422275" cy="316865"/>
          </a:xfrm>
          <a:prstGeom prst="rect">
            <a:avLst/>
          </a:prstGeom>
          <a:noFill/>
        </p:spPr>
        <p:txBody>
          <a:bodyPr wrap="none" rtlCol="0" anchor="ctr" anchorCtr="0">
            <a:noAutofit/>
          </a:bodyPr>
          <a:lstStyle/>
          <a:p>
            <a:pPr algn="r"/>
            <a:r>
              <a:rPr lang="en-US" altLang="zh-CN" sz="2200" b="1" dirty="0">
                <a:solidFill>
                  <a:schemeClr val="accent1"/>
                </a:solidFill>
              </a:rPr>
              <a:t>01</a:t>
            </a:r>
            <a:endParaRPr lang="en-US" altLang="zh-CN" sz="2200" b="1" dirty="0">
              <a:solidFill>
                <a:schemeClr val="accent1"/>
              </a:solidFill>
            </a:endParaRPr>
          </a:p>
        </p:txBody>
      </p:sp>
      <p:sp>
        <p:nvSpPr>
          <p:cNvPr id="189" name="文本框 34"/>
          <p:cNvSpPr txBox="1"/>
          <p:nvPr>
            <p:custDataLst>
              <p:tags r:id="rId5"/>
            </p:custDataLst>
          </p:nvPr>
        </p:nvSpPr>
        <p:spPr>
          <a:xfrm>
            <a:off x="1386840" y="1914525"/>
            <a:ext cx="2682000" cy="81534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buClrTx/>
              <a:buSzTx/>
              <a:buNone/>
            </a:pPr>
            <a:r>
              <a:rPr lang="zh-CN" altLang="en-US" sz="1600" kern="0" dirty="0">
                <a:ln>
                  <a:noFill/>
                  <a:prstDash val="sysDot"/>
                </a:ln>
                <a:solidFill>
                  <a:schemeClr val="tx1"/>
                </a:solidFill>
                <a:latin typeface="+mn-ea"/>
                <a:sym typeface="+mn-ea"/>
              </a:rPr>
              <a:t>计划从抽象的目标到具体的行动方案构成了一个层次体系:</a:t>
            </a:r>
            <a:r>
              <a:rPr lang="zh-CN" altLang="en-US" sz="1600" kern="0" dirty="0">
                <a:ln>
                  <a:noFill/>
                  <a:prstDash val="sysDot"/>
                </a:ln>
                <a:solidFill>
                  <a:srgbClr val="FF0000"/>
                </a:solidFill>
                <a:latin typeface="+mn-ea"/>
                <a:sym typeface="+mn-ea"/>
              </a:rPr>
              <a:t>宗旨、目标、战略、政策、</a:t>
            </a:r>
            <a:endParaRPr lang="zh-CN" altLang="en-US" sz="1600" kern="0" dirty="0">
              <a:ln>
                <a:noFill/>
                <a:prstDash val="sysDot"/>
              </a:ln>
              <a:solidFill>
                <a:srgbClr val="FF0000"/>
              </a:solidFill>
              <a:latin typeface="+mn-ea"/>
              <a:sym typeface="+mn-ea"/>
            </a:endParaRPr>
          </a:p>
          <a:p>
            <a:pPr algn="ctr">
              <a:lnSpc>
                <a:spcPct val="130000"/>
              </a:lnSpc>
              <a:buClrTx/>
              <a:buSzTx/>
              <a:buNone/>
            </a:pPr>
            <a:r>
              <a:rPr lang="zh-CN" altLang="en-US" sz="1600" kern="0" dirty="0">
                <a:ln>
                  <a:noFill/>
                  <a:prstDash val="sysDot"/>
                </a:ln>
                <a:solidFill>
                  <a:srgbClr val="FF0000"/>
                </a:solidFill>
                <a:latin typeface="+mn-ea"/>
                <a:sym typeface="+mn-ea"/>
              </a:rPr>
              <a:t>策略、程序、规则、预算。</a:t>
            </a:r>
            <a:endParaRPr lang="zh-CN" altLang="en-US" sz="1600" kern="0" dirty="0">
              <a:ln>
                <a:noFill/>
                <a:prstDash val="sysDot"/>
              </a:ln>
              <a:solidFill>
                <a:srgbClr val="FF0000"/>
              </a:solidFill>
              <a:latin typeface="+mn-ea"/>
              <a:sym typeface="+mn-ea"/>
            </a:endParaRPr>
          </a:p>
        </p:txBody>
      </p:sp>
      <p:sp>
        <p:nvSpPr>
          <p:cNvPr id="190" name="文本框 189"/>
          <p:cNvSpPr txBox="1"/>
          <p:nvPr>
            <p:custDataLst>
              <p:tags r:id="rId6"/>
            </p:custDataLst>
          </p:nvPr>
        </p:nvSpPr>
        <p:spPr>
          <a:xfrm>
            <a:off x="7594600" y="1592580"/>
            <a:ext cx="3049270" cy="461010"/>
          </a:xfrm>
          <a:prstGeom prst="rect">
            <a:avLst/>
          </a:prstGeom>
          <a:noFill/>
        </p:spPr>
        <p:txBody>
          <a:bodyPr wrap="square" lIns="0" tIns="0" rIns="0" bIns="0" rtlCol="0" anchor="ctr" anchorCtr="0">
            <a:noAutofit/>
          </a:bodyPr>
          <a:lstStyle/>
          <a:p>
            <a:pPr algn="ctr"/>
            <a:r>
              <a:rPr lang="zh-CN" altLang="en-US" b="1" dirty="0">
                <a:solidFill>
                  <a:schemeClr val="accent2"/>
                </a:solidFill>
              </a:rPr>
              <a:t>按计划对企业经营范围影响</a:t>
            </a:r>
            <a:endParaRPr lang="zh-CN" altLang="en-US" b="1" dirty="0">
              <a:solidFill>
                <a:schemeClr val="accent2"/>
              </a:solidFill>
            </a:endParaRPr>
          </a:p>
          <a:p>
            <a:pPr algn="ctr"/>
            <a:r>
              <a:rPr lang="zh-CN" altLang="en-US" b="1" dirty="0">
                <a:solidFill>
                  <a:schemeClr val="accent2"/>
                </a:solidFill>
              </a:rPr>
              <a:t>程度和影响时间长短不同划分</a:t>
            </a:r>
            <a:endParaRPr lang="zh-CN" altLang="en-US" b="1" dirty="0">
              <a:solidFill>
                <a:schemeClr val="accent2"/>
              </a:solidFill>
            </a:endParaRPr>
          </a:p>
        </p:txBody>
      </p:sp>
      <p:cxnSp>
        <p:nvCxnSpPr>
          <p:cNvPr id="191" name="直接连接符 190"/>
          <p:cNvCxnSpPr/>
          <p:nvPr>
            <p:custDataLst>
              <p:tags r:id="rId7"/>
            </p:custDataLst>
          </p:nvPr>
        </p:nvCxnSpPr>
        <p:spPr>
          <a:xfrm>
            <a:off x="1337945" y="3738880"/>
            <a:ext cx="2717800"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92" name="文本框 191"/>
          <p:cNvSpPr txBox="1"/>
          <p:nvPr>
            <p:custDataLst>
              <p:tags r:id="rId8"/>
            </p:custDataLst>
          </p:nvPr>
        </p:nvSpPr>
        <p:spPr>
          <a:xfrm>
            <a:off x="7253605" y="1863090"/>
            <a:ext cx="340995" cy="297815"/>
          </a:xfrm>
          <a:prstGeom prst="rect">
            <a:avLst/>
          </a:prstGeom>
          <a:noFill/>
        </p:spPr>
        <p:txBody>
          <a:bodyPr wrap="none" rtlCol="0" anchor="ctr" anchorCtr="0">
            <a:noAutofit/>
          </a:bodyPr>
          <a:lstStyle/>
          <a:p>
            <a:pPr algn="r"/>
            <a:r>
              <a:rPr lang="en-US" altLang="zh-CN" sz="2200" b="1" dirty="0">
                <a:solidFill>
                  <a:schemeClr val="accent2"/>
                </a:solidFill>
              </a:rPr>
              <a:t>02</a:t>
            </a:r>
            <a:endParaRPr lang="en-US" altLang="zh-CN" sz="2200" b="1" dirty="0">
              <a:solidFill>
                <a:schemeClr val="accent2"/>
              </a:solidFill>
            </a:endParaRPr>
          </a:p>
        </p:txBody>
      </p:sp>
      <p:sp>
        <p:nvSpPr>
          <p:cNvPr id="193" name="文本框 34"/>
          <p:cNvSpPr txBox="1"/>
          <p:nvPr>
            <p:custDataLst>
              <p:tags r:id="rId9"/>
            </p:custDataLst>
          </p:nvPr>
        </p:nvSpPr>
        <p:spPr>
          <a:xfrm>
            <a:off x="1299845" y="3757930"/>
            <a:ext cx="2914015" cy="135890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600" kern="0" dirty="0">
                <a:ln>
                  <a:noFill/>
                  <a:prstDash val="sysDot"/>
                </a:ln>
                <a:solidFill>
                  <a:srgbClr val="FF0000"/>
                </a:solidFill>
                <a:latin typeface="+mn-ea"/>
                <a:sym typeface="+mn-ea"/>
              </a:rPr>
              <a:t>长期计划</a:t>
            </a:r>
            <a:r>
              <a:rPr lang="zh-CN" altLang="en-US" sz="1600" kern="0" dirty="0">
                <a:ln>
                  <a:noFill/>
                  <a:prstDash val="sysDot"/>
                </a:ln>
                <a:solidFill>
                  <a:schemeClr val="tx1"/>
                </a:solidFill>
                <a:latin typeface="+mn-ea"/>
                <a:sym typeface="+mn-ea"/>
              </a:rPr>
              <a:t>一般为</a:t>
            </a:r>
            <a:r>
              <a:rPr lang="en-US" altLang="zh-CN" sz="1600" kern="0" dirty="0">
                <a:ln>
                  <a:noFill/>
                  <a:prstDash val="sysDot"/>
                </a:ln>
                <a:solidFill>
                  <a:schemeClr val="tx1"/>
                </a:solidFill>
                <a:latin typeface="+mn-ea"/>
                <a:sym typeface="+mn-ea"/>
              </a:rPr>
              <a:t>5</a:t>
            </a:r>
            <a:r>
              <a:rPr lang="zh-CN" altLang="en-US" sz="1600" kern="0" dirty="0">
                <a:ln>
                  <a:noFill/>
                  <a:prstDash val="sysDot"/>
                </a:ln>
                <a:solidFill>
                  <a:schemeClr val="tx1"/>
                </a:solidFill>
                <a:latin typeface="+mn-ea"/>
                <a:sym typeface="+mn-ea"/>
              </a:rPr>
              <a:t>年以上。</a:t>
            </a:r>
            <a:endParaRPr lang="zh-CN" altLang="en-US" sz="1600" kern="0" dirty="0">
              <a:ln>
                <a:noFill/>
                <a:prstDash val="sysDot"/>
              </a:ln>
              <a:solidFill>
                <a:srgbClr val="FF0000"/>
              </a:solidFill>
              <a:latin typeface="+mn-ea"/>
              <a:sym typeface="+mn-ea"/>
            </a:endParaRPr>
          </a:p>
          <a:p>
            <a:pPr algn="ctr">
              <a:lnSpc>
                <a:spcPct val="150000"/>
              </a:lnSpc>
            </a:pPr>
            <a:r>
              <a:rPr lang="zh-CN" altLang="en-US" sz="1600" kern="0" dirty="0">
                <a:ln>
                  <a:noFill/>
                  <a:prstDash val="sysDot"/>
                </a:ln>
                <a:solidFill>
                  <a:srgbClr val="FF0000"/>
                </a:solidFill>
                <a:latin typeface="+mn-ea"/>
                <a:sym typeface="+mn-ea"/>
              </a:rPr>
              <a:t>中期计划</a:t>
            </a:r>
            <a:r>
              <a:rPr lang="zh-CN" altLang="en-US" sz="1600" kern="0" dirty="0">
                <a:ln>
                  <a:noFill/>
                  <a:prstDash val="sysDot"/>
                </a:ln>
                <a:solidFill>
                  <a:schemeClr val="tx1"/>
                </a:solidFill>
                <a:latin typeface="+mn-ea"/>
                <a:sym typeface="+mn-ea"/>
              </a:rPr>
              <a:t>一般为</a:t>
            </a:r>
            <a:r>
              <a:rPr lang="en-US" altLang="zh-CN" sz="1600" kern="0" dirty="0">
                <a:ln>
                  <a:noFill/>
                  <a:prstDash val="sysDot"/>
                </a:ln>
                <a:solidFill>
                  <a:schemeClr val="tx1"/>
                </a:solidFill>
                <a:latin typeface="+mn-ea"/>
                <a:sym typeface="+mn-ea"/>
              </a:rPr>
              <a:t>1—5</a:t>
            </a:r>
            <a:r>
              <a:rPr lang="zh-CN" altLang="en-US" sz="1600" kern="0" dirty="0">
                <a:ln>
                  <a:noFill/>
                  <a:prstDash val="sysDot"/>
                </a:ln>
                <a:solidFill>
                  <a:schemeClr val="tx1"/>
                </a:solidFill>
                <a:latin typeface="+mn-ea"/>
                <a:sym typeface="+mn-ea"/>
              </a:rPr>
              <a:t>年。</a:t>
            </a:r>
            <a:endParaRPr lang="zh-CN" altLang="en-US" sz="1600" kern="0" dirty="0">
              <a:ln>
                <a:noFill/>
                <a:prstDash val="sysDot"/>
              </a:ln>
              <a:solidFill>
                <a:srgbClr val="FF0000"/>
              </a:solidFill>
              <a:latin typeface="+mn-ea"/>
              <a:sym typeface="+mn-ea"/>
            </a:endParaRPr>
          </a:p>
          <a:p>
            <a:pPr algn="ctr">
              <a:lnSpc>
                <a:spcPct val="150000"/>
              </a:lnSpc>
            </a:pPr>
            <a:r>
              <a:rPr lang="zh-CN" altLang="en-US" sz="1600" kern="0" dirty="0">
                <a:ln>
                  <a:noFill/>
                  <a:prstDash val="sysDot"/>
                </a:ln>
                <a:solidFill>
                  <a:srgbClr val="FF0000"/>
                </a:solidFill>
                <a:latin typeface="+mn-ea"/>
                <a:sym typeface="+mn-ea"/>
              </a:rPr>
              <a:t>短期计划</a:t>
            </a:r>
            <a:r>
              <a:rPr lang="zh-CN" altLang="en-US" sz="1600" kern="0" dirty="0">
                <a:ln>
                  <a:noFill/>
                  <a:prstDash val="sysDot"/>
                </a:ln>
                <a:solidFill>
                  <a:schemeClr val="tx1"/>
                </a:solidFill>
                <a:latin typeface="+mn-ea"/>
                <a:sym typeface="+mn-ea"/>
              </a:rPr>
              <a:t>一般为</a:t>
            </a:r>
            <a:r>
              <a:rPr lang="en-US" altLang="zh-CN" sz="1600" kern="0" dirty="0">
                <a:ln>
                  <a:noFill/>
                  <a:prstDash val="sysDot"/>
                </a:ln>
                <a:solidFill>
                  <a:schemeClr val="tx1"/>
                </a:solidFill>
                <a:latin typeface="+mn-ea"/>
                <a:sym typeface="+mn-ea"/>
              </a:rPr>
              <a:t>1</a:t>
            </a:r>
            <a:r>
              <a:rPr lang="zh-CN" altLang="en-US" sz="1600" kern="0" dirty="0">
                <a:ln>
                  <a:noFill/>
                  <a:prstDash val="sysDot"/>
                </a:ln>
                <a:solidFill>
                  <a:schemeClr val="tx1"/>
                </a:solidFill>
                <a:latin typeface="+mn-ea"/>
                <a:sym typeface="+mn-ea"/>
              </a:rPr>
              <a:t>年内。</a:t>
            </a:r>
            <a:endParaRPr lang="zh-CN" altLang="en-US" sz="1600" kern="0" dirty="0">
              <a:ln>
                <a:noFill/>
                <a:prstDash val="sysDot"/>
              </a:ln>
              <a:solidFill>
                <a:schemeClr val="tx1"/>
              </a:solidFill>
              <a:latin typeface="+mn-ea"/>
              <a:sym typeface="+mn-ea"/>
            </a:endParaRPr>
          </a:p>
          <a:p>
            <a:pPr algn="ctr">
              <a:lnSpc>
                <a:spcPct val="150000"/>
              </a:lnSpc>
              <a:buClrTx/>
              <a:buSzTx/>
              <a:buFontTx/>
            </a:pPr>
            <a:endParaRPr lang="zh-CN" altLang="en-US" sz="1600" kern="0" dirty="0">
              <a:ln>
                <a:noFill/>
                <a:prstDash val="sysDot"/>
              </a:ln>
              <a:solidFill>
                <a:srgbClr val="FF0000"/>
              </a:solidFill>
              <a:latin typeface="+mn-ea"/>
              <a:sym typeface="+mn-ea"/>
            </a:endParaRPr>
          </a:p>
        </p:txBody>
      </p:sp>
      <p:sp>
        <p:nvSpPr>
          <p:cNvPr id="194" name="文本框 193"/>
          <p:cNvSpPr txBox="1"/>
          <p:nvPr>
            <p:custDataLst>
              <p:tags r:id="rId10"/>
            </p:custDataLst>
          </p:nvPr>
        </p:nvSpPr>
        <p:spPr>
          <a:xfrm>
            <a:off x="2049780" y="3359785"/>
            <a:ext cx="2019300" cy="369570"/>
          </a:xfrm>
          <a:prstGeom prst="rect">
            <a:avLst/>
          </a:prstGeom>
          <a:noFill/>
        </p:spPr>
        <p:txBody>
          <a:bodyPr wrap="square" lIns="0" tIns="0" rIns="0" bIns="0" rtlCol="0" anchor="ctr" anchorCtr="0">
            <a:noAutofit/>
          </a:bodyPr>
          <a:lstStyle/>
          <a:p>
            <a:r>
              <a:rPr lang="zh-CN" altLang="en-US" b="1" dirty="0">
                <a:solidFill>
                  <a:schemeClr val="accent1"/>
                </a:solidFill>
              </a:rPr>
              <a:t>按时间期限划分</a:t>
            </a:r>
            <a:endParaRPr lang="zh-CN" altLang="en-US" b="1" dirty="0">
              <a:solidFill>
                <a:schemeClr val="accent1"/>
              </a:solidFill>
            </a:endParaRPr>
          </a:p>
        </p:txBody>
      </p:sp>
      <p:cxnSp>
        <p:nvCxnSpPr>
          <p:cNvPr id="195" name="直接连接符 194"/>
          <p:cNvCxnSpPr/>
          <p:nvPr>
            <p:custDataLst>
              <p:tags r:id="rId11"/>
            </p:custDataLst>
          </p:nvPr>
        </p:nvCxnSpPr>
        <p:spPr>
          <a:xfrm>
            <a:off x="7594600" y="2124075"/>
            <a:ext cx="2969260"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96" name="文本框 195"/>
          <p:cNvSpPr txBox="1"/>
          <p:nvPr>
            <p:custDataLst>
              <p:tags r:id="rId12"/>
            </p:custDataLst>
          </p:nvPr>
        </p:nvSpPr>
        <p:spPr>
          <a:xfrm>
            <a:off x="4067175" y="3459480"/>
            <a:ext cx="363855" cy="298450"/>
          </a:xfrm>
          <a:prstGeom prst="rect">
            <a:avLst/>
          </a:prstGeom>
          <a:noFill/>
        </p:spPr>
        <p:txBody>
          <a:bodyPr wrap="none" rtlCol="0" anchor="ctr" anchorCtr="0">
            <a:noAutofit/>
          </a:bodyPr>
          <a:lstStyle/>
          <a:p>
            <a:pPr algn="r">
              <a:buClrTx/>
              <a:buSzTx/>
              <a:buFontTx/>
            </a:pPr>
            <a:r>
              <a:rPr lang="en-US" altLang="zh-CN" sz="2200" b="1" dirty="0">
                <a:solidFill>
                  <a:schemeClr val="accent1"/>
                </a:solidFill>
                <a:sym typeface="+mn-ea"/>
              </a:rPr>
              <a:t>03</a:t>
            </a:r>
            <a:endParaRPr lang="en-US" altLang="zh-CN" sz="2200" b="1" dirty="0">
              <a:solidFill>
                <a:schemeClr val="accent1"/>
              </a:solidFill>
              <a:sym typeface="+mn-ea"/>
            </a:endParaRPr>
          </a:p>
        </p:txBody>
      </p:sp>
      <p:sp>
        <p:nvSpPr>
          <p:cNvPr id="197" name="文本框 34"/>
          <p:cNvSpPr txBox="1"/>
          <p:nvPr>
            <p:custDataLst>
              <p:tags r:id="rId13"/>
            </p:custDataLst>
          </p:nvPr>
        </p:nvSpPr>
        <p:spPr>
          <a:xfrm>
            <a:off x="7466330" y="2160905"/>
            <a:ext cx="3997325" cy="112077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spcBef>
                <a:spcPct val="0"/>
              </a:spcBef>
              <a:spcAft>
                <a:spcPct val="0"/>
              </a:spcAft>
            </a:pPr>
            <a:r>
              <a:rPr lang="zh-CN" altLang="en-US" sz="1600" kern="0" dirty="0">
                <a:ln>
                  <a:noFill/>
                  <a:prstDash val="sysDot"/>
                </a:ln>
                <a:solidFill>
                  <a:srgbClr val="FF0000"/>
                </a:solidFill>
                <a:latin typeface="+mn-ea"/>
                <a:sym typeface="+mn-ea"/>
              </a:rPr>
              <a:t>战略计划</a:t>
            </a:r>
            <a:r>
              <a:rPr lang="zh-CN" altLang="en-US" sz="1600" kern="0" dirty="0">
                <a:ln>
                  <a:noFill/>
                  <a:prstDash val="sysDot"/>
                </a:ln>
                <a:solidFill>
                  <a:schemeClr val="tx1">
                    <a:lumMod val="85000"/>
                    <a:lumOff val="15000"/>
                  </a:schemeClr>
                </a:solidFill>
                <a:latin typeface="+mn-ea"/>
                <a:sym typeface="+mn-ea"/>
              </a:rPr>
              <a:t>由高层管理者制定。</a:t>
            </a:r>
            <a:endParaRPr lang="zh-CN" altLang="en-US" sz="1600" kern="0" dirty="0">
              <a:ln>
                <a:noFill/>
                <a:prstDash val="sysDot"/>
              </a:ln>
              <a:solidFill>
                <a:schemeClr val="tx1">
                  <a:lumMod val="85000"/>
                  <a:lumOff val="15000"/>
                </a:schemeClr>
              </a:solidFill>
              <a:latin typeface="+mn-ea"/>
              <a:sym typeface="+mn-ea"/>
            </a:endParaRPr>
          </a:p>
          <a:p>
            <a:pPr algn="ctr">
              <a:lnSpc>
                <a:spcPct val="130000"/>
              </a:lnSpc>
              <a:spcBef>
                <a:spcPct val="0"/>
              </a:spcBef>
              <a:spcAft>
                <a:spcPct val="0"/>
              </a:spcAft>
            </a:pPr>
            <a:r>
              <a:rPr lang="zh-CN" altLang="en-US" sz="1600" kern="0" dirty="0">
                <a:ln>
                  <a:noFill/>
                  <a:prstDash val="sysDot"/>
                </a:ln>
                <a:solidFill>
                  <a:srgbClr val="FF0000"/>
                </a:solidFill>
                <a:latin typeface="+mn-ea"/>
                <a:sym typeface="+mn-ea"/>
              </a:rPr>
              <a:t>战术计划由</a:t>
            </a:r>
            <a:r>
              <a:rPr lang="zh-CN" altLang="en-US" sz="1600" kern="0" dirty="0">
                <a:ln>
                  <a:noFill/>
                  <a:prstDash val="sysDot"/>
                </a:ln>
                <a:solidFill>
                  <a:schemeClr val="tx1">
                    <a:lumMod val="85000"/>
                    <a:lumOff val="15000"/>
                  </a:schemeClr>
                </a:solidFill>
                <a:latin typeface="+mn-ea"/>
                <a:sym typeface="+mn-ea"/>
              </a:rPr>
              <a:t>具体部门制定。</a:t>
            </a:r>
            <a:endParaRPr lang="zh-CN" altLang="en-US" sz="1600" kern="0" dirty="0">
              <a:ln>
                <a:noFill/>
                <a:prstDash val="sysDot"/>
              </a:ln>
              <a:solidFill>
                <a:schemeClr val="tx1">
                  <a:lumMod val="85000"/>
                  <a:lumOff val="15000"/>
                </a:schemeClr>
              </a:solidFill>
              <a:latin typeface="+mn-ea"/>
              <a:sym typeface="+mn-ea"/>
            </a:endParaRPr>
          </a:p>
          <a:p>
            <a:pPr algn="ctr">
              <a:lnSpc>
                <a:spcPct val="130000"/>
              </a:lnSpc>
              <a:spcBef>
                <a:spcPct val="0"/>
              </a:spcBef>
              <a:spcAft>
                <a:spcPct val="0"/>
              </a:spcAft>
            </a:pPr>
            <a:r>
              <a:rPr lang="zh-CN" altLang="en-US" sz="1600" kern="0" dirty="0">
                <a:ln>
                  <a:noFill/>
                  <a:prstDash val="sysDot"/>
                </a:ln>
                <a:solidFill>
                  <a:srgbClr val="FF0000"/>
                </a:solidFill>
                <a:latin typeface="+mn-ea"/>
                <a:sym typeface="+mn-ea"/>
              </a:rPr>
              <a:t>作业计划</a:t>
            </a:r>
            <a:r>
              <a:rPr lang="zh-CN" altLang="en-US" sz="1600" kern="0" dirty="0">
                <a:ln>
                  <a:noFill/>
                  <a:prstDash val="sysDot"/>
                </a:ln>
                <a:solidFill>
                  <a:schemeClr val="tx1">
                    <a:lumMod val="85000"/>
                    <a:lumOff val="15000"/>
                  </a:schemeClr>
                </a:solidFill>
                <a:latin typeface="+mn-ea"/>
                <a:sym typeface="+mn-ea"/>
              </a:rPr>
              <a:t>由基层管理者制定。</a:t>
            </a:r>
            <a:endParaRPr lang="zh-CN" altLang="en-US" sz="1600" kern="0" dirty="0">
              <a:ln>
                <a:noFill/>
                <a:prstDash val="sysDot"/>
              </a:ln>
              <a:solidFill>
                <a:schemeClr val="tx1">
                  <a:lumMod val="85000"/>
                  <a:lumOff val="15000"/>
                </a:schemeClr>
              </a:solidFill>
              <a:latin typeface="+mn-ea"/>
              <a:sym typeface="+mn-ea"/>
            </a:endParaRPr>
          </a:p>
          <a:p>
            <a:pPr algn="ctr">
              <a:lnSpc>
                <a:spcPct val="130000"/>
              </a:lnSpc>
              <a:spcBef>
                <a:spcPct val="0"/>
              </a:spcBef>
              <a:spcAft>
                <a:spcPct val="0"/>
              </a:spcAft>
            </a:pPr>
            <a:endParaRPr lang="zh-CN" altLang="en-US" sz="1600" kern="0" dirty="0">
              <a:ln>
                <a:noFill/>
                <a:prstDash val="sysDot"/>
              </a:ln>
              <a:solidFill>
                <a:schemeClr val="tx1">
                  <a:lumMod val="85000"/>
                  <a:lumOff val="15000"/>
                </a:schemeClr>
              </a:solidFill>
              <a:latin typeface="+mn-ea"/>
              <a:sym typeface="+mn-ea"/>
            </a:endParaRPr>
          </a:p>
        </p:txBody>
      </p:sp>
      <p:sp>
        <p:nvSpPr>
          <p:cNvPr id="198" name="文本框 197"/>
          <p:cNvSpPr txBox="1"/>
          <p:nvPr>
            <p:custDataLst>
              <p:tags r:id="rId14"/>
            </p:custDataLst>
          </p:nvPr>
        </p:nvSpPr>
        <p:spPr>
          <a:xfrm>
            <a:off x="8009890" y="3268980"/>
            <a:ext cx="2589530" cy="369570"/>
          </a:xfrm>
          <a:prstGeom prst="rect">
            <a:avLst/>
          </a:prstGeom>
          <a:noFill/>
        </p:spPr>
        <p:txBody>
          <a:bodyPr wrap="square" lIns="0" tIns="0" rIns="0" bIns="0" rtlCol="0" anchor="ctr" anchorCtr="0">
            <a:noAutofit/>
          </a:bodyPr>
          <a:lstStyle/>
          <a:p>
            <a:r>
              <a:rPr lang="zh-CN" altLang="en-US" b="1" dirty="0">
                <a:solidFill>
                  <a:schemeClr val="accent2"/>
                </a:solidFill>
              </a:rPr>
              <a:t>按计划明确程度划分</a:t>
            </a:r>
            <a:endParaRPr lang="zh-CN" altLang="en-US" b="1" dirty="0">
              <a:solidFill>
                <a:schemeClr val="accent2"/>
              </a:solidFill>
            </a:endParaRPr>
          </a:p>
        </p:txBody>
      </p:sp>
      <p:cxnSp>
        <p:nvCxnSpPr>
          <p:cNvPr id="199" name="直接连接符 198"/>
          <p:cNvCxnSpPr/>
          <p:nvPr>
            <p:custDataLst>
              <p:tags r:id="rId15"/>
            </p:custDataLst>
          </p:nvPr>
        </p:nvCxnSpPr>
        <p:spPr>
          <a:xfrm>
            <a:off x="7710805" y="3638550"/>
            <a:ext cx="2853055"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200" name="文本框 199"/>
          <p:cNvSpPr txBox="1"/>
          <p:nvPr>
            <p:custDataLst>
              <p:tags r:id="rId16"/>
            </p:custDataLst>
          </p:nvPr>
        </p:nvSpPr>
        <p:spPr>
          <a:xfrm>
            <a:off x="7372985" y="3317875"/>
            <a:ext cx="408305" cy="316230"/>
          </a:xfrm>
          <a:prstGeom prst="rect">
            <a:avLst/>
          </a:prstGeom>
          <a:noFill/>
        </p:spPr>
        <p:txBody>
          <a:bodyPr wrap="none" rtlCol="0" anchor="ctr" anchorCtr="0">
            <a:noAutofit/>
          </a:bodyPr>
          <a:lstStyle/>
          <a:p>
            <a:pPr algn="r">
              <a:buClrTx/>
              <a:buSzTx/>
              <a:buFontTx/>
            </a:pPr>
            <a:r>
              <a:rPr lang="en-US" altLang="zh-CN" sz="2200" b="1" dirty="0">
                <a:solidFill>
                  <a:schemeClr val="accent2"/>
                </a:solidFill>
                <a:sym typeface="+mn-ea"/>
              </a:rPr>
              <a:t>04</a:t>
            </a:r>
            <a:endParaRPr lang="en-US" altLang="zh-CN" sz="2200" b="1" dirty="0">
              <a:solidFill>
                <a:schemeClr val="accent2"/>
              </a:solidFill>
              <a:sym typeface="+mn-ea"/>
            </a:endParaRPr>
          </a:p>
        </p:txBody>
      </p:sp>
      <p:sp>
        <p:nvSpPr>
          <p:cNvPr id="201" name="文本框 34"/>
          <p:cNvSpPr txBox="1"/>
          <p:nvPr>
            <p:custDataLst>
              <p:tags r:id="rId17"/>
            </p:custDataLst>
          </p:nvPr>
        </p:nvSpPr>
        <p:spPr>
          <a:xfrm>
            <a:off x="7734300" y="3709035"/>
            <a:ext cx="3023235" cy="109855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0"/>
              </a:spcBef>
              <a:spcAft>
                <a:spcPts val="0"/>
              </a:spcAft>
              <a:buClrTx/>
              <a:buSzTx/>
              <a:buNone/>
            </a:pPr>
            <a:r>
              <a:rPr lang="zh-CN" altLang="en-US" sz="1600" kern="0" dirty="0">
                <a:ln>
                  <a:noFill/>
                  <a:prstDash val="sysDot"/>
                </a:ln>
                <a:solidFill>
                  <a:srgbClr val="FF0000"/>
                </a:solidFill>
                <a:latin typeface="+mn-ea"/>
                <a:sym typeface="+mn-ea"/>
              </a:rPr>
              <a:t>指导性计划</a:t>
            </a:r>
            <a:r>
              <a:rPr lang="zh-CN" altLang="en-US" sz="1600" kern="0" dirty="0">
                <a:ln>
                  <a:noFill/>
                  <a:prstDash val="sysDot"/>
                </a:ln>
                <a:solidFill>
                  <a:schemeClr val="tx1"/>
                </a:solidFill>
                <a:latin typeface="+mn-ea"/>
                <a:sym typeface="+mn-ea"/>
              </a:rPr>
              <a:t>一般只规定一些指导性的目标、方向、方针和政策等。</a:t>
            </a:r>
            <a:endParaRPr lang="zh-CN" altLang="en-US" sz="1600" kern="0" dirty="0">
              <a:ln>
                <a:noFill/>
                <a:prstDash val="sysDot"/>
              </a:ln>
              <a:solidFill>
                <a:srgbClr val="FF0000"/>
              </a:solidFill>
              <a:latin typeface="+mn-ea"/>
              <a:sym typeface="+mn-ea"/>
            </a:endParaRPr>
          </a:p>
          <a:p>
            <a:pPr algn="ctr">
              <a:lnSpc>
                <a:spcPct val="120000"/>
              </a:lnSpc>
              <a:spcBef>
                <a:spcPts val="0"/>
              </a:spcBef>
              <a:spcAft>
                <a:spcPts val="0"/>
              </a:spcAft>
              <a:buClrTx/>
              <a:buSzTx/>
              <a:buNone/>
            </a:pPr>
            <a:r>
              <a:rPr lang="zh-CN" altLang="en-US" sz="1600" kern="0" dirty="0">
                <a:ln>
                  <a:noFill/>
                  <a:prstDash val="sysDot"/>
                </a:ln>
                <a:solidFill>
                  <a:srgbClr val="FF0000"/>
                </a:solidFill>
                <a:latin typeface="+mn-ea"/>
                <a:sym typeface="+mn-ea"/>
              </a:rPr>
              <a:t>具体性计划</a:t>
            </a:r>
            <a:r>
              <a:rPr lang="zh-CN" altLang="en-US" sz="1600" kern="0" dirty="0">
                <a:ln>
                  <a:noFill/>
                  <a:prstDash val="sysDot"/>
                </a:ln>
                <a:solidFill>
                  <a:schemeClr val="tx1"/>
                </a:solidFill>
                <a:latin typeface="+mn-ea"/>
                <a:sym typeface="+mn-ea"/>
              </a:rPr>
              <a:t>适用于总计划下的专业计划或项目计划。</a:t>
            </a:r>
            <a:endParaRPr lang="zh-CN" altLang="en-US" sz="1600" kern="0" dirty="0">
              <a:ln>
                <a:noFill/>
                <a:prstDash val="sysDot"/>
              </a:ln>
              <a:solidFill>
                <a:schemeClr val="tx1"/>
              </a:solidFill>
              <a:latin typeface="+mn-ea"/>
              <a:sym typeface="+mn-ea"/>
            </a:endParaRPr>
          </a:p>
        </p:txBody>
      </p:sp>
      <p:sp>
        <p:nvSpPr>
          <p:cNvPr id="202" name="文本框 201"/>
          <p:cNvSpPr txBox="1"/>
          <p:nvPr>
            <p:custDataLst>
              <p:tags r:id="rId18"/>
            </p:custDataLst>
          </p:nvPr>
        </p:nvSpPr>
        <p:spPr>
          <a:xfrm>
            <a:off x="4969510" y="4493895"/>
            <a:ext cx="2019300" cy="369570"/>
          </a:xfrm>
          <a:prstGeom prst="rect">
            <a:avLst/>
          </a:prstGeom>
          <a:noFill/>
        </p:spPr>
        <p:txBody>
          <a:bodyPr wrap="square" lIns="0" tIns="0" rIns="0" bIns="0" rtlCol="0" anchor="ctr" anchorCtr="0">
            <a:noAutofit/>
          </a:bodyPr>
          <a:lstStyle/>
          <a:p>
            <a:r>
              <a:rPr lang="zh-CN" altLang="en-US" b="1" dirty="0">
                <a:solidFill>
                  <a:schemeClr val="accent1"/>
                </a:solidFill>
              </a:rPr>
              <a:t>按计划职能划分</a:t>
            </a:r>
            <a:endParaRPr lang="zh-CN" altLang="en-US" b="1" dirty="0">
              <a:solidFill>
                <a:schemeClr val="accent1"/>
              </a:solidFill>
            </a:endParaRPr>
          </a:p>
        </p:txBody>
      </p:sp>
      <p:cxnSp>
        <p:nvCxnSpPr>
          <p:cNvPr id="203" name="直接连接符 202"/>
          <p:cNvCxnSpPr/>
          <p:nvPr>
            <p:custDataLst>
              <p:tags r:id="rId19"/>
            </p:custDataLst>
          </p:nvPr>
        </p:nvCxnSpPr>
        <p:spPr>
          <a:xfrm>
            <a:off x="4270375" y="4907915"/>
            <a:ext cx="2830830"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204" name="文本框 203"/>
          <p:cNvSpPr txBox="1"/>
          <p:nvPr>
            <p:custDataLst>
              <p:tags r:id="rId20"/>
            </p:custDataLst>
          </p:nvPr>
        </p:nvSpPr>
        <p:spPr>
          <a:xfrm>
            <a:off x="6984365" y="4576445"/>
            <a:ext cx="441960" cy="340995"/>
          </a:xfrm>
          <a:prstGeom prst="rect">
            <a:avLst/>
          </a:prstGeom>
          <a:noFill/>
        </p:spPr>
        <p:txBody>
          <a:bodyPr wrap="none" rtlCol="0" anchor="ctr" anchorCtr="0">
            <a:noAutofit/>
          </a:bodyPr>
          <a:lstStyle/>
          <a:p>
            <a:pPr algn="r">
              <a:buClrTx/>
              <a:buSzTx/>
              <a:buFontTx/>
            </a:pPr>
            <a:r>
              <a:rPr lang="en-US" altLang="zh-CN" sz="2200" b="1" dirty="0">
                <a:solidFill>
                  <a:schemeClr val="accent1"/>
                </a:solidFill>
                <a:sym typeface="+mn-ea"/>
              </a:rPr>
              <a:t>05</a:t>
            </a:r>
            <a:endParaRPr lang="en-US" altLang="zh-CN" sz="2200" b="1" dirty="0">
              <a:solidFill>
                <a:schemeClr val="accent1"/>
              </a:solidFill>
              <a:sym typeface="+mn-ea"/>
            </a:endParaRPr>
          </a:p>
        </p:txBody>
      </p:sp>
      <p:sp>
        <p:nvSpPr>
          <p:cNvPr id="205" name="文本框 34"/>
          <p:cNvSpPr txBox="1"/>
          <p:nvPr>
            <p:custDataLst>
              <p:tags r:id="rId21"/>
            </p:custDataLst>
          </p:nvPr>
        </p:nvSpPr>
        <p:spPr>
          <a:xfrm>
            <a:off x="4336415" y="4977130"/>
            <a:ext cx="2682240" cy="103886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30000"/>
              </a:lnSpc>
            </a:pPr>
            <a:r>
              <a:rPr lang="zh-CN" altLang="en-US" sz="1600" kern="0" dirty="0">
                <a:ln>
                  <a:noFill/>
                  <a:prstDash val="sysDot"/>
                </a:ln>
                <a:solidFill>
                  <a:schemeClr val="tx1">
                    <a:lumMod val="85000"/>
                    <a:lumOff val="15000"/>
                  </a:schemeClr>
                </a:solidFill>
                <a:latin typeface="+mn-ea"/>
                <a:sym typeface="+mn-ea"/>
              </a:rPr>
              <a:t>从职能的角度，可以将计划分为</a:t>
            </a:r>
            <a:r>
              <a:rPr lang="zh-CN" altLang="en-US" sz="1600" kern="0" dirty="0">
                <a:ln>
                  <a:noFill/>
                  <a:prstDash val="sysDot"/>
                </a:ln>
                <a:solidFill>
                  <a:srgbClr val="FF0000"/>
                </a:solidFill>
                <a:latin typeface="+mn-ea"/>
                <a:sym typeface="+mn-ea"/>
              </a:rPr>
              <a:t>生产计划、财务计划、营销计划、人力资源计划、市场开拓计划等。</a:t>
            </a:r>
            <a:endParaRPr lang="zh-CN" altLang="en-US" sz="1600" kern="0" dirty="0">
              <a:ln>
                <a:noFill/>
                <a:prstDash val="sysDot"/>
              </a:ln>
              <a:solidFill>
                <a:srgbClr val="FF0000"/>
              </a:solidFill>
              <a:latin typeface="+mn-ea"/>
              <a:sym typeface="+mn-ea"/>
            </a:endParaRPr>
          </a:p>
        </p:txBody>
      </p:sp>
      <p:pic>
        <p:nvPicPr>
          <p:cNvPr id="101" name="图片 100"/>
          <p:cNvPicPr/>
          <p:nvPr/>
        </p:nvPicPr>
        <p:blipFill>
          <a:blip r:embed="rId22"/>
          <a:stretch>
            <a:fillRect/>
          </a:stretch>
        </p:blipFill>
        <p:spPr>
          <a:xfrm>
            <a:off x="4861560" y="2160905"/>
            <a:ext cx="2056765" cy="1864360"/>
          </a:xfrm>
          <a:prstGeom prst="rect">
            <a:avLst/>
          </a:prstGeom>
          <a:noFill/>
          <a:ln w="9525">
            <a:noFill/>
          </a:ln>
        </p:spPr>
      </p:pic>
    </p:spTree>
    <p:custDataLst>
      <p:tags r:id="rId23"/>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1161152" y="1933209"/>
            <a:ext cx="4957381" cy="1034415"/>
            <a:chOff x="1064741" y="1736376"/>
            <a:chExt cx="4958911" cy="1034789"/>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id-ID" b="1" dirty="0">
                  <a:solidFill>
                    <a:schemeClr val="lt1"/>
                  </a:solidFill>
                  <a:cs typeface="+mn-ea"/>
                  <a:sym typeface="+mn-lt"/>
                </a:rPr>
                <a:t>1</a:t>
              </a:r>
              <a:endParaRPr lang="id-ID" b="1" dirty="0">
                <a:solidFill>
                  <a:schemeClr val="lt1"/>
                </a:solidFill>
                <a:cs typeface="+mn-ea"/>
                <a:sym typeface="+mn-lt"/>
              </a:endParaRPr>
            </a:p>
          </p:txBody>
        </p:sp>
        <p:grpSp>
          <p:nvGrpSpPr>
            <p:cNvPr id="9" name="组合 23"/>
            <p:cNvGrpSpPr/>
            <p:nvPr/>
          </p:nvGrpSpPr>
          <p:grpSpPr>
            <a:xfrm>
              <a:off x="1816749" y="1736376"/>
              <a:ext cx="4206903" cy="1034789"/>
              <a:chOff x="2697421" y="988328"/>
              <a:chExt cx="4206903" cy="1034789"/>
            </a:xfrm>
          </p:grpSpPr>
          <p:sp>
            <p:nvSpPr>
              <p:cNvPr id="10" name="TextBox 24"/>
              <p:cNvSpPr txBox="1"/>
              <p:nvPr>
                <p:custDataLst>
                  <p:tags r:id="rId4"/>
                </p:custDataLst>
              </p:nvPr>
            </p:nvSpPr>
            <p:spPr>
              <a:xfrm>
                <a:off x="2828907" y="1439341"/>
                <a:ext cx="4075417" cy="583776"/>
              </a:xfrm>
              <a:prstGeom prst="rect">
                <a:avLst/>
              </a:prstGeom>
              <a:noFill/>
            </p:spPr>
            <p:txBody>
              <a:bodyPr wrap="square" rtlCol="0">
                <a:spAutoFit/>
              </a:bodyPr>
              <a:lstStyle/>
              <a:p>
                <a:pPr algn="just">
                  <a:lnSpc>
                    <a:spcPct val="100000"/>
                  </a:lnSpc>
                </a:pPr>
                <a:r>
                  <a:rPr lang="zh-CN" altLang="en-US" sz="1600" dirty="0">
                    <a:solidFill>
                      <a:srgbClr val="000000"/>
                    </a:solidFill>
                    <a:cs typeface="+mn-ea"/>
                    <a:sym typeface="+mn-lt"/>
                  </a:rPr>
                  <a:t>研究过去事件、分析现有条件并估计未来的可能趋势，诊断计划的假设、存在的问题。</a:t>
                </a:r>
                <a:endParaRPr lang="zh-CN" altLang="en-US" sz="1600" dirty="0">
                  <a:solidFill>
                    <a:srgbClr val="000000"/>
                  </a:solidFill>
                  <a:cs typeface="+mn-ea"/>
                  <a:sym typeface="+mn-lt"/>
                </a:endParaRPr>
              </a:p>
            </p:txBody>
          </p:sp>
          <p:sp>
            <p:nvSpPr>
              <p:cNvPr id="11" name="TextBox 25"/>
              <p:cNvSpPr txBox="1"/>
              <p:nvPr>
                <p:custDataLst>
                  <p:tags r:id="rId5"/>
                </p:custDataLst>
              </p:nvPr>
            </p:nvSpPr>
            <p:spPr>
              <a:xfrm>
                <a:off x="2697421" y="988328"/>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FF0000"/>
                    </a:solidFill>
                    <a:cs typeface="+mn-ea"/>
                    <a:sym typeface="+mn-lt"/>
                  </a:rPr>
                  <a:t>情况分析</a:t>
                </a:r>
                <a:endParaRPr lang="zh-CN" altLang="en-US" sz="2000" b="1" cap="all" dirty="0">
                  <a:solidFill>
                    <a:srgbClr val="FF0000"/>
                  </a:solidFill>
                  <a:cs typeface="+mn-ea"/>
                  <a:sym typeface="+mn-lt"/>
                </a:endParaRPr>
              </a:p>
            </p:txBody>
          </p:sp>
        </p:grpSp>
      </p:grpSp>
      <p:grpSp>
        <p:nvGrpSpPr>
          <p:cNvPr id="12" name="组合 26"/>
          <p:cNvGrpSpPr/>
          <p:nvPr>
            <p:custDataLst>
              <p:tags r:id="rId6"/>
            </p:custDataLst>
          </p:nvPr>
        </p:nvGrpSpPr>
        <p:grpSpPr>
          <a:xfrm>
            <a:off x="6379434" y="1934004"/>
            <a:ext cx="4766710" cy="1034395"/>
            <a:chOff x="1064741" y="1736376"/>
            <a:chExt cx="4768181" cy="1034769"/>
          </a:xfrm>
        </p:grpSpPr>
        <p:sp>
          <p:nvSpPr>
            <p:cNvPr id="13" name="Oval 68"/>
            <p:cNvSpPr>
              <a:spLocks noChangeArrowheads="1"/>
            </p:cNvSpPr>
            <p:nvPr>
              <p:custDataLst>
                <p:tags r:id="rId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14" name="Rectangle 2"/>
            <p:cNvSpPr/>
            <p:nvPr>
              <p:custDataLst>
                <p:tags r:id="rId8"/>
              </p:custDataLst>
            </p:nvPr>
          </p:nvSpPr>
          <p:spPr bwMode="auto">
            <a:xfrm>
              <a:off x="1215295" y="1891975"/>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grpSp>
          <p:nvGrpSpPr>
            <p:cNvPr id="15" name="组合 29"/>
            <p:cNvGrpSpPr/>
            <p:nvPr/>
          </p:nvGrpSpPr>
          <p:grpSpPr>
            <a:xfrm>
              <a:off x="1816749" y="1736376"/>
              <a:ext cx="4016173" cy="1034769"/>
              <a:chOff x="2697421" y="988328"/>
              <a:chExt cx="4016173" cy="1034769"/>
            </a:xfrm>
          </p:grpSpPr>
          <p:sp>
            <p:nvSpPr>
              <p:cNvPr id="16" name="TextBox 30"/>
              <p:cNvSpPr txBox="1"/>
              <p:nvPr>
                <p:custDataLst>
                  <p:tags r:id="rId9"/>
                </p:custDataLst>
              </p:nvPr>
            </p:nvSpPr>
            <p:spPr>
              <a:xfrm>
                <a:off x="2829189" y="1439321"/>
                <a:ext cx="3884405" cy="583776"/>
              </a:xfrm>
              <a:prstGeom prst="rect">
                <a:avLst/>
              </a:prstGeom>
              <a:noFill/>
            </p:spPr>
            <p:txBody>
              <a:bodyPr wrap="square" rtlCol="0">
                <a:spAutoFit/>
              </a:bodyPr>
              <a:lstStyle/>
              <a:p>
                <a:pPr lvl="0" algn="just">
                  <a:lnSpc>
                    <a:spcPct val="100000"/>
                  </a:lnSpc>
                </a:pPr>
                <a:r>
                  <a:rPr lang="zh-CN" altLang="en-US" sz="1600" dirty="0">
                    <a:solidFill>
                      <a:srgbClr val="000000"/>
                    </a:solidFill>
                    <a:cs typeface="+mn-ea"/>
                    <a:sym typeface="+mn-lt"/>
                  </a:rPr>
                  <a:t>产生未来要实现的可供选择的目标以及为达到这些目标所制定的可供选择的计划。</a:t>
                </a:r>
                <a:endParaRPr lang="zh-CN" altLang="en-US" sz="1600" dirty="0">
                  <a:solidFill>
                    <a:srgbClr val="000000"/>
                  </a:solidFill>
                  <a:cs typeface="+mn-ea"/>
                  <a:sym typeface="+mn-lt"/>
                </a:endParaRPr>
              </a:p>
            </p:txBody>
          </p:sp>
          <p:sp>
            <p:nvSpPr>
              <p:cNvPr id="17" name="TextBox 31"/>
              <p:cNvSpPr txBox="1"/>
              <p:nvPr>
                <p:custDataLst>
                  <p:tags r:id="rId10"/>
                </p:custDataLst>
              </p:nvPr>
            </p:nvSpPr>
            <p:spPr>
              <a:xfrm>
                <a:off x="2697421" y="988328"/>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FF0000"/>
                    </a:solidFill>
                    <a:cs typeface="+mn-ea"/>
                    <a:sym typeface="+mn-lt"/>
                  </a:rPr>
                  <a:t>目标和计划的选择</a:t>
                </a:r>
                <a:endParaRPr lang="zh-CN" altLang="en-US" sz="2000" b="1" cap="all" dirty="0">
                  <a:solidFill>
                    <a:srgbClr val="FF0000"/>
                  </a:solidFill>
                  <a:cs typeface="+mn-ea"/>
                  <a:sym typeface="+mn-lt"/>
                </a:endParaRPr>
              </a:p>
            </p:txBody>
          </p:sp>
        </p:grpSp>
      </p:grpSp>
      <p:grpSp>
        <p:nvGrpSpPr>
          <p:cNvPr id="18" name="组合 32"/>
          <p:cNvGrpSpPr/>
          <p:nvPr>
            <p:custDataLst>
              <p:tags r:id="rId11"/>
            </p:custDataLst>
          </p:nvPr>
        </p:nvGrpSpPr>
        <p:grpSpPr>
          <a:xfrm>
            <a:off x="1162232" y="3162485"/>
            <a:ext cx="4766710" cy="1034396"/>
            <a:chOff x="1064741" y="1736376"/>
            <a:chExt cx="4768181" cy="1034769"/>
          </a:xfrm>
        </p:grpSpPr>
        <p:sp>
          <p:nvSpPr>
            <p:cNvPr id="19" name="Oval 68"/>
            <p:cNvSpPr>
              <a:spLocks noChangeArrowheads="1"/>
            </p:cNvSpPr>
            <p:nvPr>
              <p:custDataLst>
                <p:tags r:id="rId12"/>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13"/>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3</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736376"/>
              <a:ext cx="4016173" cy="1034769"/>
              <a:chOff x="2697421" y="988328"/>
              <a:chExt cx="4016173" cy="1034769"/>
            </a:xfrm>
          </p:grpSpPr>
          <p:sp>
            <p:nvSpPr>
              <p:cNvPr id="22" name="TextBox 36"/>
              <p:cNvSpPr txBox="1"/>
              <p:nvPr>
                <p:custDataLst>
                  <p:tags r:id="rId14"/>
                </p:custDataLst>
              </p:nvPr>
            </p:nvSpPr>
            <p:spPr>
              <a:xfrm>
                <a:off x="2829189" y="1439321"/>
                <a:ext cx="3884405" cy="583776"/>
              </a:xfrm>
              <a:prstGeom prst="rect">
                <a:avLst/>
              </a:prstGeom>
              <a:noFill/>
            </p:spPr>
            <p:txBody>
              <a:bodyPr wrap="square" rtlCol="0">
                <a:spAutoFit/>
              </a:bodyPr>
              <a:lstStyle/>
              <a:p>
                <a:pPr lvl="0" algn="just">
                  <a:lnSpc>
                    <a:spcPct val="100000"/>
                  </a:lnSpc>
                </a:pPr>
                <a:r>
                  <a:rPr lang="zh-CN" altLang="en-US" sz="1600" dirty="0">
                    <a:solidFill>
                      <a:srgbClr val="000000"/>
                    </a:solidFill>
                    <a:cs typeface="+mn-ea"/>
                    <a:sym typeface="+mn-lt"/>
                  </a:rPr>
                  <a:t>对每一个可选目标和计划的优势、劣势和潜在的效果进行排序评估。</a:t>
                </a:r>
                <a:endParaRPr lang="zh-CN" altLang="en-US" sz="1600" dirty="0">
                  <a:solidFill>
                    <a:srgbClr val="000000"/>
                  </a:solidFill>
                  <a:cs typeface="+mn-ea"/>
                  <a:sym typeface="+mn-lt"/>
                </a:endParaRPr>
              </a:p>
            </p:txBody>
          </p:sp>
          <p:sp>
            <p:nvSpPr>
              <p:cNvPr id="23" name="TextBox 37"/>
              <p:cNvSpPr txBox="1"/>
              <p:nvPr>
                <p:custDataLst>
                  <p:tags r:id="rId15"/>
                </p:custDataLst>
              </p:nvPr>
            </p:nvSpPr>
            <p:spPr>
              <a:xfrm>
                <a:off x="2697421" y="988328"/>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dirty="0">
                    <a:solidFill>
                      <a:srgbClr val="FF0000"/>
                    </a:solidFill>
                    <a:cs typeface="+mn-ea"/>
                    <a:sym typeface="+mn-lt"/>
                  </a:rPr>
                  <a:t>目标和计划的评估</a:t>
                </a:r>
                <a:endParaRPr lang="zh-CN" altLang="en-US" sz="2000" b="1" dirty="0">
                  <a:solidFill>
                    <a:srgbClr val="FF0000"/>
                  </a:solidFill>
                  <a:cs typeface="+mn-ea"/>
                  <a:sym typeface="+mn-lt"/>
                </a:endParaRPr>
              </a:p>
            </p:txBody>
          </p:sp>
        </p:grpSp>
      </p:grpSp>
      <p:grpSp>
        <p:nvGrpSpPr>
          <p:cNvPr id="24" name="组合 38"/>
          <p:cNvGrpSpPr/>
          <p:nvPr>
            <p:custDataLst>
              <p:tags r:id="rId16"/>
            </p:custDataLst>
          </p:nvPr>
        </p:nvGrpSpPr>
        <p:grpSpPr>
          <a:xfrm>
            <a:off x="6380513" y="3269959"/>
            <a:ext cx="4785760" cy="1271887"/>
            <a:chOff x="1064741" y="1843094"/>
            <a:chExt cx="4787237" cy="1272346"/>
          </a:xfrm>
        </p:grpSpPr>
        <p:sp>
          <p:nvSpPr>
            <p:cNvPr id="25" name="Oval 68"/>
            <p:cNvSpPr>
              <a:spLocks noChangeArrowheads="1"/>
            </p:cNvSpPr>
            <p:nvPr>
              <p:custDataLst>
                <p:tags r:id="rId17"/>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lt1"/>
                </a:solidFill>
                <a:cs typeface="+mn-ea"/>
                <a:sym typeface="+mn-lt"/>
              </a:endParaRPr>
            </a:p>
          </p:txBody>
        </p:sp>
        <p:sp>
          <p:nvSpPr>
            <p:cNvPr id="26" name="Rectangle 2"/>
            <p:cNvSpPr/>
            <p:nvPr>
              <p:custDataLst>
                <p:tags r:id="rId18"/>
              </p:custDataLst>
            </p:nvPr>
          </p:nvSpPr>
          <p:spPr bwMode="auto">
            <a:xfrm>
              <a:off x="1200777" y="1900583"/>
              <a:ext cx="479934" cy="641350"/>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4</a:t>
              </a:r>
              <a:endParaRPr lang="en-US" b="1" dirty="0">
                <a:solidFill>
                  <a:schemeClr val="lt1"/>
                </a:solidFill>
                <a:cs typeface="+mn-ea"/>
                <a:sym typeface="+mn-lt"/>
              </a:endParaRPr>
            </a:p>
          </p:txBody>
        </p:sp>
        <p:grpSp>
          <p:nvGrpSpPr>
            <p:cNvPr id="27" name="组合 41"/>
            <p:cNvGrpSpPr/>
            <p:nvPr/>
          </p:nvGrpSpPr>
          <p:grpSpPr>
            <a:xfrm>
              <a:off x="1816716" y="1843094"/>
              <a:ext cx="4035262" cy="1272346"/>
              <a:chOff x="2697388" y="1095046"/>
              <a:chExt cx="4035262" cy="1272346"/>
            </a:xfrm>
          </p:grpSpPr>
          <p:sp>
            <p:nvSpPr>
              <p:cNvPr id="28" name="TextBox 42"/>
              <p:cNvSpPr txBox="1"/>
              <p:nvPr>
                <p:custDataLst>
                  <p:tags r:id="rId19"/>
                </p:custDataLst>
              </p:nvPr>
            </p:nvSpPr>
            <p:spPr>
              <a:xfrm>
                <a:off x="2848245" y="1537147"/>
                <a:ext cx="3884405" cy="830245"/>
              </a:xfrm>
              <a:prstGeom prst="rect">
                <a:avLst/>
              </a:prstGeom>
              <a:noFill/>
            </p:spPr>
            <p:txBody>
              <a:bodyPr wrap="square" rtlCol="0">
                <a:spAutoFit/>
              </a:bodyPr>
              <a:lstStyle/>
              <a:p>
                <a:pPr algn="just">
                  <a:lnSpc>
                    <a:spcPct val="100000"/>
                  </a:lnSpc>
                </a:pPr>
                <a:r>
                  <a:rPr lang="zh-CN" altLang="en-US" sz="1600" dirty="0">
                    <a:solidFill>
                      <a:srgbClr val="000000"/>
                    </a:solidFill>
                    <a:cs typeface="+mn-ea"/>
                    <a:sym typeface="+mn-lt"/>
                  </a:rPr>
                  <a:t>评估过程对优先次序进行识别，并在各种目标和计划之间进行权衡，由决策者</a:t>
                </a:r>
                <a:r>
                  <a:rPr lang="zh-CN" altLang="en-US" sz="1600" dirty="0">
                    <a:solidFill>
                      <a:srgbClr val="000000"/>
                    </a:solidFill>
                    <a:cs typeface="+mn-ea"/>
                    <a:sym typeface="+mn-lt"/>
                  </a:rPr>
                  <a:t>做最后的选择。</a:t>
                </a:r>
                <a:endParaRPr lang="zh-CN" altLang="en-US" sz="1600" dirty="0">
                  <a:solidFill>
                    <a:srgbClr val="000000"/>
                  </a:solidFill>
                  <a:cs typeface="+mn-ea"/>
                  <a:sym typeface="+mn-lt"/>
                </a:endParaRPr>
              </a:p>
            </p:txBody>
          </p:sp>
          <p:sp>
            <p:nvSpPr>
              <p:cNvPr id="29" name="TextBox 43"/>
              <p:cNvSpPr txBox="1"/>
              <p:nvPr>
                <p:custDataLst>
                  <p:tags r:id="rId20"/>
                </p:custDataLst>
              </p:nvPr>
            </p:nvSpPr>
            <p:spPr>
              <a:xfrm>
                <a:off x="2697388" y="1095046"/>
                <a:ext cx="2778347" cy="540580"/>
              </a:xfrm>
              <a:prstGeom prst="rect">
                <a:avLst/>
              </a:prstGeom>
              <a:noFill/>
            </p:spPr>
            <p:txBody>
              <a:bodyPr wrap="square" lIns="243684" tIns="121843" rIns="243684" bIns="121843" rtlCol="0">
                <a:noAutofit/>
              </a:bodyPr>
              <a:lstStyle/>
              <a:p>
                <a:pPr lvl="0">
                  <a:spcBef>
                    <a:spcPct val="0"/>
                  </a:spcBef>
                  <a:buFont typeface="Arial" panose="020B0604020202020204" pitchFamily="34" charset="0"/>
                  <a:defRPr/>
                </a:pPr>
                <a:r>
                  <a:rPr lang="zh-CN" altLang="en-US" sz="2000" b="1" cap="all" dirty="0">
                    <a:solidFill>
                      <a:srgbClr val="FF0000"/>
                    </a:solidFill>
                    <a:cs typeface="+mn-ea"/>
                    <a:sym typeface="+mn-lt"/>
                  </a:rPr>
                  <a:t>目标和计划的甄选</a:t>
                </a:r>
                <a:endParaRPr lang="zh-CN" altLang="en-US" sz="2000" b="1" cap="all" dirty="0">
                  <a:solidFill>
                    <a:srgbClr val="FF0000"/>
                  </a:solidFill>
                  <a:cs typeface="+mn-ea"/>
                  <a:sym typeface="+mn-lt"/>
                </a:endParaRPr>
              </a:p>
            </p:txBody>
          </p:sp>
        </p:grpSp>
      </p:grpSp>
      <p:grpSp>
        <p:nvGrpSpPr>
          <p:cNvPr id="30" name="组合 44"/>
          <p:cNvGrpSpPr/>
          <p:nvPr>
            <p:custDataLst>
              <p:tags r:id="rId21"/>
            </p:custDataLst>
          </p:nvPr>
        </p:nvGrpSpPr>
        <p:grpSpPr>
          <a:xfrm>
            <a:off x="1162232" y="4386178"/>
            <a:ext cx="4766710" cy="1034395"/>
            <a:chOff x="1064741" y="1736376"/>
            <a:chExt cx="4768181" cy="1034768"/>
          </a:xfrm>
        </p:grpSpPr>
        <p:sp>
          <p:nvSpPr>
            <p:cNvPr id="31" name="Oval 68"/>
            <p:cNvSpPr>
              <a:spLocks noChangeArrowheads="1"/>
            </p:cNvSpPr>
            <p:nvPr>
              <p:custDataLst>
                <p:tags r:id="rId2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23"/>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5</a:t>
              </a:r>
              <a:endParaRPr lang="en-US" b="1" dirty="0">
                <a:solidFill>
                  <a:schemeClr val="lt1"/>
                </a:solidFill>
                <a:cs typeface="+mn-ea"/>
                <a:sym typeface="+mn-lt"/>
              </a:endParaRPr>
            </a:p>
          </p:txBody>
        </p:sp>
        <p:grpSp>
          <p:nvGrpSpPr>
            <p:cNvPr id="33" name="组合 47"/>
            <p:cNvGrpSpPr/>
            <p:nvPr/>
          </p:nvGrpSpPr>
          <p:grpSpPr>
            <a:xfrm>
              <a:off x="1816749" y="1736376"/>
              <a:ext cx="4016173" cy="1034768"/>
              <a:chOff x="2697421" y="988328"/>
              <a:chExt cx="4016173" cy="1034768"/>
            </a:xfrm>
          </p:grpSpPr>
          <p:sp>
            <p:nvSpPr>
              <p:cNvPr id="34" name="TextBox 48"/>
              <p:cNvSpPr txBox="1"/>
              <p:nvPr>
                <p:custDataLst>
                  <p:tags r:id="rId24"/>
                </p:custDataLst>
              </p:nvPr>
            </p:nvSpPr>
            <p:spPr>
              <a:xfrm>
                <a:off x="2829189" y="1439321"/>
                <a:ext cx="3884405" cy="583775"/>
              </a:xfrm>
              <a:prstGeom prst="rect">
                <a:avLst/>
              </a:prstGeom>
              <a:noFill/>
            </p:spPr>
            <p:txBody>
              <a:bodyPr wrap="square" rtlCol="0">
                <a:spAutoFit/>
              </a:bodyPr>
              <a:lstStyle/>
              <a:p>
                <a:pPr algn="just">
                  <a:lnSpc>
                    <a:spcPct val="100000"/>
                  </a:lnSpc>
                </a:pPr>
                <a:r>
                  <a:rPr lang="zh-CN" altLang="en-US" sz="1600" dirty="0">
                    <a:solidFill>
                      <a:srgbClr val="000000"/>
                    </a:solidFill>
                    <a:cs typeface="+mn-ea"/>
                    <a:sym typeface="+mn-lt"/>
                  </a:rPr>
                  <a:t>合理安排时间，按照计划完成各项任务；密切关注工作的进展情况，及时调整计划。</a:t>
                </a:r>
                <a:endParaRPr lang="zh-CN" altLang="en-US" sz="1600" dirty="0">
                  <a:solidFill>
                    <a:srgbClr val="000000"/>
                  </a:solidFill>
                  <a:cs typeface="+mn-ea"/>
                  <a:sym typeface="+mn-lt"/>
                </a:endParaRPr>
              </a:p>
            </p:txBody>
          </p:sp>
          <p:sp>
            <p:nvSpPr>
              <p:cNvPr id="35" name="TextBox 49"/>
              <p:cNvSpPr txBox="1"/>
              <p:nvPr>
                <p:custDataLst>
                  <p:tags r:id="rId25"/>
                </p:custDataLst>
              </p:nvPr>
            </p:nvSpPr>
            <p:spPr>
              <a:xfrm>
                <a:off x="2697421" y="988328"/>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FF0000"/>
                    </a:solidFill>
                    <a:cs typeface="+mn-ea"/>
                    <a:sym typeface="+mn-lt"/>
                  </a:rPr>
                  <a:t>实施</a:t>
                </a:r>
                <a:endParaRPr lang="zh-CN" altLang="en-US" sz="2000" b="1" cap="all" dirty="0">
                  <a:solidFill>
                    <a:srgbClr val="FF0000"/>
                  </a:solidFill>
                  <a:cs typeface="+mn-ea"/>
                  <a:sym typeface="+mn-lt"/>
                </a:endParaRPr>
              </a:p>
            </p:txBody>
          </p:sp>
        </p:grpSp>
      </p:grpSp>
      <p:grpSp>
        <p:nvGrpSpPr>
          <p:cNvPr id="36" name="组合 50"/>
          <p:cNvGrpSpPr/>
          <p:nvPr>
            <p:custDataLst>
              <p:tags r:id="rId26"/>
            </p:custDataLst>
          </p:nvPr>
        </p:nvGrpSpPr>
        <p:grpSpPr>
          <a:xfrm>
            <a:off x="6380513" y="4493745"/>
            <a:ext cx="4794650" cy="1271793"/>
            <a:chOff x="1064741" y="1843186"/>
            <a:chExt cx="4796130" cy="1272252"/>
          </a:xfrm>
        </p:grpSpPr>
        <p:sp>
          <p:nvSpPr>
            <p:cNvPr id="37" name="Oval 68"/>
            <p:cNvSpPr>
              <a:spLocks noChangeArrowheads="1"/>
            </p:cNvSpPr>
            <p:nvPr>
              <p:custDataLst>
                <p:tags r:id="rId27"/>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8" name="Rectangle 2"/>
            <p:cNvSpPr/>
            <p:nvPr>
              <p:custDataLst>
                <p:tags r:id="rId28"/>
              </p:custDataLst>
            </p:nvPr>
          </p:nvSpPr>
          <p:spPr bwMode="auto">
            <a:xfrm>
              <a:off x="1203747" y="189601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6</a:t>
              </a:r>
              <a:endParaRPr lang="en-US" b="1" dirty="0">
                <a:solidFill>
                  <a:schemeClr val="dk1">
                    <a:lumMod val="75000"/>
                    <a:lumOff val="25000"/>
                  </a:schemeClr>
                </a:solidFill>
                <a:cs typeface="+mn-ea"/>
                <a:sym typeface="+mn-lt"/>
              </a:endParaRPr>
            </a:p>
          </p:txBody>
        </p:sp>
        <p:grpSp>
          <p:nvGrpSpPr>
            <p:cNvPr id="39" name="组合 53"/>
            <p:cNvGrpSpPr/>
            <p:nvPr/>
          </p:nvGrpSpPr>
          <p:grpSpPr>
            <a:xfrm>
              <a:off x="1815479" y="1848812"/>
              <a:ext cx="4045392" cy="1266626"/>
              <a:chOff x="2696151" y="1100764"/>
              <a:chExt cx="4045392" cy="1266626"/>
            </a:xfrm>
          </p:grpSpPr>
          <p:sp>
            <p:nvSpPr>
              <p:cNvPr id="40" name="TextBox 54"/>
              <p:cNvSpPr txBox="1"/>
              <p:nvPr>
                <p:custDataLst>
                  <p:tags r:id="rId29"/>
                </p:custDataLst>
              </p:nvPr>
            </p:nvSpPr>
            <p:spPr>
              <a:xfrm>
                <a:off x="2857138" y="1537146"/>
                <a:ext cx="3884405" cy="830244"/>
              </a:xfrm>
              <a:prstGeom prst="rect">
                <a:avLst/>
              </a:prstGeom>
              <a:noFill/>
            </p:spPr>
            <p:txBody>
              <a:bodyPr wrap="square" rtlCol="0">
                <a:spAutoFit/>
              </a:bodyPr>
              <a:lstStyle/>
              <a:p>
                <a:pPr lvl="0" algn="just">
                  <a:lnSpc>
                    <a:spcPct val="100000"/>
                  </a:lnSpc>
                </a:pPr>
                <a:r>
                  <a:rPr lang="zh-CN" altLang="en-US" sz="1600" dirty="0">
                    <a:solidFill>
                      <a:srgbClr val="000000"/>
                    </a:solidFill>
                    <a:cs typeface="+mn-ea"/>
                    <a:sym typeface="+mn-lt"/>
                  </a:rPr>
                  <a:t>对实际完成情况进行监督，在计划没有被很好地执行或情况发生变化的时候采取更正行动。</a:t>
                </a:r>
                <a:endParaRPr lang="zh-CN" altLang="en-US" sz="1600" dirty="0">
                  <a:solidFill>
                    <a:srgbClr val="000000"/>
                  </a:solidFill>
                  <a:cs typeface="+mn-ea"/>
                  <a:sym typeface="+mn-lt"/>
                </a:endParaRPr>
              </a:p>
            </p:txBody>
          </p:sp>
          <p:sp>
            <p:nvSpPr>
              <p:cNvPr id="41" name="TextBox 55"/>
              <p:cNvSpPr txBox="1"/>
              <p:nvPr>
                <p:custDataLst>
                  <p:tags r:id="rId30"/>
                </p:custDataLst>
              </p:nvPr>
            </p:nvSpPr>
            <p:spPr>
              <a:xfrm>
                <a:off x="2696151" y="1100764"/>
                <a:ext cx="3035275" cy="550108"/>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FF0000"/>
                    </a:solidFill>
                    <a:cs typeface="+mn-ea"/>
                    <a:sym typeface="+mn-lt"/>
                  </a:rPr>
                  <a:t>监督和控制</a:t>
                </a:r>
                <a:endParaRPr lang="zh-CN" altLang="en-US" sz="2000" b="1" cap="all" dirty="0">
                  <a:solidFill>
                    <a:srgbClr val="FF0000"/>
                  </a:solidFill>
                  <a:cs typeface="+mn-ea"/>
                  <a:sym typeface="+mn-lt"/>
                </a:endParaRPr>
              </a:p>
            </p:txBody>
          </p:sp>
        </p:grpSp>
      </p:grpSp>
      <p:sp>
        <p:nvSpPr>
          <p:cNvPr id="3" name="01"/>
          <p:cNvSpPr>
            <a:spLocks noChangeAspect="1"/>
          </p:cNvSpPr>
          <p:nvPr>
            <p:custDataLst>
              <p:tags r:id="rId3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575" y="383223"/>
            <a:ext cx="43535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计划的工作</a:t>
            </a:r>
            <a:r>
              <a:rPr kumimoji="0" lang="zh-CN" altLang="en-US" sz="2800" b="1" i="0" u="none" strike="noStrike" kern="0" cap="none" spc="0" normalizeH="0" baseline="0" noProof="0" dirty="0">
                <a:ln>
                  <a:noFill/>
                </a:ln>
                <a:solidFill>
                  <a:schemeClr val="accent1"/>
                </a:solidFill>
                <a:effectLst/>
                <a:uLnTx/>
                <a:uFillTx/>
                <a:cs typeface="+mn-ea"/>
                <a:sym typeface="+mn-lt"/>
              </a:rPr>
              <a:t>过程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a:t>
            </a:r>
            <a:r>
              <a:rPr kumimoji="0" lang="zh-CN" altLang="en-US" sz="2800" b="1" i="0" u="none" strike="noStrike" kern="0" cap="none" spc="0" normalizeH="0" baseline="0" noProof="0" dirty="0">
                <a:ln>
                  <a:noFill/>
                </a:ln>
                <a:solidFill>
                  <a:schemeClr val="accent1"/>
                </a:solidFill>
                <a:effectLst/>
                <a:uLnTx/>
                <a:uFillTx/>
                <a:cs typeface="+mn-ea"/>
                <a:sym typeface="+mn-lt"/>
              </a:rPr>
              <a:t>编制</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4" name="图片 3"/>
          <p:cNvPicPr/>
          <p:nvPr/>
        </p:nvPicPr>
        <p:blipFill>
          <a:blip r:embed="rId2"/>
          <a:srcRect l="1286" t="2901" r="1250" b="6974"/>
        </p:blipFill>
        <p:spPr>
          <a:xfrm>
            <a:off x="1711960" y="2038350"/>
            <a:ext cx="8648065" cy="3384550"/>
          </a:xfrm>
          <a:prstGeom prst="rect">
            <a:avLst/>
          </a:prstGeom>
        </p:spPr>
      </p:pic>
      <p:sp>
        <p:nvSpPr>
          <p:cNvPr id="5" name="íṡlïḓè"/>
          <p:cNvSpPr/>
          <p:nvPr>
            <p:custDataLst>
              <p:tags r:id="rId3"/>
            </p:custDataLst>
          </p:nvPr>
        </p:nvSpPr>
        <p:spPr bwMode="auto">
          <a:xfrm>
            <a:off x="4826000" y="1294765"/>
            <a:ext cx="290258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p>
            <a:pPr lvl="0" algn="l">
              <a:lnSpc>
                <a:spcPct val="130000"/>
              </a:lnSpc>
            </a:pPr>
            <a:r>
              <a:rPr lang="zh-CN" altLang="en-US" sz="2000" b="1" dirty="0">
                <a:solidFill>
                  <a:srgbClr val="FF0000"/>
                </a:solidFill>
                <a:cs typeface="+mn-ea"/>
                <a:sym typeface="+mn-lt"/>
              </a:rPr>
              <a:t>通常包括八个步骤</a:t>
            </a:r>
            <a:endParaRPr lang="zh-CN" altLang="en-US" sz="2000" b="1" dirty="0">
              <a:solidFill>
                <a:srgbClr val="FF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1"/>
          <p:cNvSpPr/>
          <p:nvPr>
            <p:custDataLst>
              <p:tags r:id="rId1"/>
            </p:custDataLst>
          </p:nvPr>
        </p:nvSpPr>
        <p:spPr>
          <a:xfrm>
            <a:off x="842645" y="946150"/>
            <a:ext cx="2713355" cy="979805"/>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35185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计划编制的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矩形 3"/>
          <p:cNvSpPr/>
          <p:nvPr>
            <p:custDataLst>
              <p:tags r:id="rId3"/>
            </p:custDataLst>
          </p:nvPr>
        </p:nvSpPr>
        <p:spPr>
          <a:xfrm>
            <a:off x="2021840" y="2781935"/>
            <a:ext cx="1849755" cy="299339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b="1" dirty="0">
                <a:ln>
                  <a:noFill/>
                  <a:prstDash val="sysDot"/>
                </a:ln>
                <a:solidFill>
                  <a:srgbClr val="FF0000"/>
                </a:solidFill>
                <a:latin typeface="+mn-ea"/>
                <a:cs typeface="+mn-ea"/>
                <a:sym typeface="+mn-ea"/>
              </a:rPr>
              <a:t>步骤：</a:t>
            </a:r>
            <a:endParaRPr lang="zh-CN" altLang="en-US" b="1" dirty="0">
              <a:ln>
                <a:noFill/>
                <a:prstDash val="sysDot"/>
              </a:ln>
              <a:solidFill>
                <a:srgbClr val="FF0000"/>
              </a:solidFill>
              <a:latin typeface="+mn-ea"/>
              <a:cs typeface="+mn-ea"/>
              <a:sym typeface="+mn-ea"/>
            </a:endParaRPr>
          </a:p>
          <a:p>
            <a:pPr algn="just">
              <a:lnSpc>
                <a:spcPct val="150000"/>
              </a:lnSpc>
              <a:spcBef>
                <a:spcPct val="0"/>
              </a:spcBef>
              <a:spcAft>
                <a:spcPct val="0"/>
              </a:spcAft>
            </a:pPr>
            <a:r>
              <a:rPr lang="zh-CN" altLang="en-US" b="1" dirty="0">
                <a:ln>
                  <a:noFill/>
                  <a:prstDash val="sysDot"/>
                </a:ln>
                <a:solidFill>
                  <a:srgbClr val="FF0000"/>
                </a:solidFill>
                <a:latin typeface="+mn-ea"/>
                <a:cs typeface="+mn-ea"/>
                <a:sym typeface="+mn-ea"/>
              </a:rPr>
              <a:t>分解任务</a:t>
            </a:r>
            <a:endParaRPr lang="zh-CN" altLang="en-US" b="1" dirty="0">
              <a:ln>
                <a:noFill/>
                <a:prstDash val="sysDot"/>
              </a:ln>
              <a:solidFill>
                <a:srgbClr val="FF0000"/>
              </a:solidFill>
              <a:latin typeface="+mn-ea"/>
              <a:cs typeface="+mn-ea"/>
              <a:sym typeface="+mn-ea"/>
            </a:endParaRPr>
          </a:p>
          <a:p>
            <a:pPr algn="just">
              <a:lnSpc>
                <a:spcPct val="150000"/>
              </a:lnSpc>
              <a:spcBef>
                <a:spcPct val="0"/>
              </a:spcBef>
              <a:spcAft>
                <a:spcPct val="0"/>
              </a:spcAft>
            </a:pPr>
            <a:r>
              <a:rPr lang="zh-CN" altLang="en-US" b="1" dirty="0">
                <a:ln>
                  <a:noFill/>
                  <a:prstDash val="sysDot"/>
                </a:ln>
                <a:solidFill>
                  <a:srgbClr val="FF0000"/>
                </a:solidFill>
                <a:latin typeface="+mn-ea"/>
                <a:cs typeface="+mn-ea"/>
                <a:sym typeface="+mn-ea"/>
              </a:rPr>
              <a:t>绘制网络图表</a:t>
            </a:r>
            <a:endParaRPr lang="zh-CN" altLang="en-US" b="1" dirty="0">
              <a:ln>
                <a:noFill/>
                <a:prstDash val="sysDot"/>
              </a:ln>
              <a:solidFill>
                <a:srgbClr val="FF0000"/>
              </a:solidFill>
              <a:latin typeface="+mn-ea"/>
              <a:cs typeface="+mn-ea"/>
              <a:sym typeface="+mn-ea"/>
            </a:endParaRPr>
          </a:p>
          <a:p>
            <a:pPr algn="just">
              <a:lnSpc>
                <a:spcPct val="150000"/>
              </a:lnSpc>
              <a:spcBef>
                <a:spcPct val="0"/>
              </a:spcBef>
              <a:spcAft>
                <a:spcPct val="0"/>
              </a:spcAft>
            </a:pPr>
            <a:r>
              <a:rPr lang="zh-CN" altLang="en-US" b="1" dirty="0">
                <a:ln>
                  <a:noFill/>
                  <a:prstDash val="sysDot"/>
                </a:ln>
                <a:solidFill>
                  <a:srgbClr val="FF0000"/>
                </a:solidFill>
                <a:latin typeface="+mn-ea"/>
                <a:cs typeface="+mn-ea"/>
                <a:sym typeface="+mn-ea"/>
              </a:rPr>
              <a:t>识别关键路线</a:t>
            </a:r>
            <a:endParaRPr lang="zh-CN" altLang="en-US" b="1" dirty="0">
              <a:ln>
                <a:noFill/>
                <a:prstDash val="sysDot"/>
              </a:ln>
              <a:solidFill>
                <a:srgbClr val="FF0000"/>
              </a:solidFill>
              <a:latin typeface="+mn-ea"/>
              <a:cs typeface="+mn-ea"/>
              <a:sym typeface="+mn-ea"/>
            </a:endParaRPr>
          </a:p>
          <a:p>
            <a:pPr algn="just">
              <a:lnSpc>
                <a:spcPct val="150000"/>
              </a:lnSpc>
              <a:spcBef>
                <a:spcPct val="0"/>
              </a:spcBef>
              <a:spcAft>
                <a:spcPct val="0"/>
              </a:spcAft>
            </a:pPr>
            <a:r>
              <a:rPr lang="zh-CN" altLang="en-US" b="1" dirty="0">
                <a:ln>
                  <a:noFill/>
                  <a:prstDash val="sysDot"/>
                </a:ln>
                <a:solidFill>
                  <a:srgbClr val="FF0000"/>
                </a:solidFill>
                <a:latin typeface="+mn-ea"/>
                <a:cs typeface="+mn-ea"/>
                <a:sym typeface="+mn-ea"/>
              </a:rPr>
              <a:t>优化网络计划</a:t>
            </a:r>
            <a:endParaRPr lang="zh-CN" altLang="en-US" b="1" dirty="0">
              <a:ln>
                <a:noFill/>
                <a:prstDash val="sysDot"/>
              </a:ln>
              <a:solidFill>
                <a:srgbClr val="FF0000"/>
              </a:solidFill>
              <a:latin typeface="+mn-ea"/>
              <a:cs typeface="+mn-ea"/>
              <a:sym typeface="+mn-ea"/>
            </a:endParaRPr>
          </a:p>
        </p:txBody>
      </p:sp>
      <p:sp>
        <p:nvSpPr>
          <p:cNvPr id="5" name="矩形 4"/>
          <p:cNvSpPr/>
          <p:nvPr>
            <p:custDataLst>
              <p:tags r:id="rId4"/>
            </p:custDataLst>
          </p:nvPr>
        </p:nvSpPr>
        <p:spPr>
          <a:xfrm>
            <a:off x="1391920" y="1172210"/>
            <a:ext cx="2164289" cy="616375"/>
          </a:xfrm>
          <a:prstGeom prst="rect">
            <a:avLst/>
          </a:prstGeom>
          <a:noFill/>
        </p:spPr>
        <p:txBody>
          <a:bodyPr wrap="square" lIns="90000" tIns="46800" rIns="90000" bIns="0" rtlCol="0" anchor="ctr" anchorCtr="0">
            <a:noAutofit/>
          </a:bodyPr>
          <a:p>
            <a:pPr>
              <a:spcBef>
                <a:spcPct val="0"/>
              </a:spcBef>
              <a:spcAft>
                <a:spcPct val="0"/>
              </a:spcAft>
            </a:pPr>
            <a:r>
              <a:rPr lang="zh-CN" altLang="en-US" sz="2400" b="1" dirty="0">
                <a:solidFill>
                  <a:schemeClr val="accent1"/>
                </a:solidFill>
                <a:latin typeface="+mn-ea"/>
                <a:cs typeface="+mn-ea"/>
                <a:sym typeface="+mn-ea"/>
              </a:rPr>
              <a:t>网络计</a:t>
            </a:r>
            <a:r>
              <a:rPr lang="zh-CN" altLang="en-US" sz="2400" b="1" dirty="0">
                <a:solidFill>
                  <a:schemeClr val="accent1"/>
                </a:solidFill>
                <a:latin typeface="+mn-ea"/>
                <a:cs typeface="+mn-ea"/>
                <a:sym typeface="+mn-ea"/>
              </a:rPr>
              <a:t>划技术</a:t>
            </a:r>
            <a:endParaRPr lang="zh-CN" altLang="en-US" sz="2400" b="1" dirty="0">
              <a:solidFill>
                <a:schemeClr val="accent1"/>
              </a:solidFill>
              <a:latin typeface="+mn-ea"/>
              <a:cs typeface="+mn-ea"/>
              <a:sym typeface="+mn-ea"/>
            </a:endParaRPr>
          </a:p>
        </p:txBody>
      </p:sp>
      <p:sp>
        <p:nvSpPr>
          <p:cNvPr id="28" name="圆角矩形 1"/>
          <p:cNvSpPr/>
          <p:nvPr>
            <p:custDataLst>
              <p:tags r:id="rId5"/>
            </p:custDataLst>
          </p:nvPr>
        </p:nvSpPr>
        <p:spPr>
          <a:xfrm>
            <a:off x="8735695" y="1325245"/>
            <a:ext cx="2760693" cy="4209262"/>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1" name="矩形 30"/>
          <p:cNvSpPr/>
          <p:nvPr>
            <p:custDataLst>
              <p:tags r:id="rId6"/>
            </p:custDataLst>
          </p:nvPr>
        </p:nvSpPr>
        <p:spPr>
          <a:xfrm>
            <a:off x="695960" y="1134745"/>
            <a:ext cx="922020" cy="1323340"/>
          </a:xfrm>
          <a:prstGeom prst="rect">
            <a:avLst/>
          </a:prstGeom>
          <a:noFill/>
        </p:spPr>
        <p:txBody>
          <a:bodyPr wrap="none" lIns="0" tIns="0" rIns="0" bIns="0" rtlCol="0" anchor="t" anchorCtr="0">
            <a:noAutofit/>
          </a:bodyPr>
          <a:p>
            <a:pPr algn="ctr">
              <a:spcBef>
                <a:spcPct val="0"/>
              </a:spcBef>
              <a:spcAft>
                <a:spcPct val="0"/>
              </a:spcAft>
            </a:pPr>
            <a:r>
              <a:rPr lang="en-US" altLang="zh-CN" sz="4800"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rPr>
              <a:t>1</a:t>
            </a:r>
            <a:endParaRPr lang="en-US" altLang="zh-CN" sz="4800"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endParaRPr>
          </a:p>
        </p:txBody>
      </p:sp>
      <p:pic>
        <p:nvPicPr>
          <p:cNvPr id="7" name="图片 6"/>
          <p:cNvPicPr>
            <a:picLocks noChangeAspect="1"/>
          </p:cNvPicPr>
          <p:nvPr>
            <p:custDataLst>
              <p:tags r:id="rId7"/>
            </p:custDataLst>
          </p:nvPr>
        </p:nvPicPr>
        <p:blipFill>
          <a:blip r:embed="rId8"/>
          <a:stretch>
            <a:fillRect/>
          </a:stretch>
        </p:blipFill>
        <p:spPr>
          <a:xfrm>
            <a:off x="3989705" y="2562860"/>
            <a:ext cx="6238875" cy="3067050"/>
          </a:xfrm>
          <a:prstGeom prst="rect">
            <a:avLst/>
          </a:prstGeom>
        </p:spPr>
      </p:pic>
      <p:sp>
        <p:nvSpPr>
          <p:cNvPr id="9" name="矩形 8"/>
          <p:cNvSpPr/>
          <p:nvPr/>
        </p:nvSpPr>
        <p:spPr>
          <a:xfrm>
            <a:off x="1826260" y="2176780"/>
            <a:ext cx="8668385" cy="3838575"/>
          </a:xfrm>
          <a:prstGeom prst="rect">
            <a:avLst/>
          </a:prstGeom>
          <a:noFill/>
          <a:ln>
            <a:solidFill>
              <a:srgbClr val="F1A96E"/>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圆角矩形 1"/>
          <p:cNvSpPr/>
          <p:nvPr>
            <p:custDataLst>
              <p:tags r:id="rId9"/>
            </p:custDataLst>
          </p:nvPr>
        </p:nvSpPr>
        <p:spPr>
          <a:xfrm>
            <a:off x="1832610" y="2562860"/>
            <a:ext cx="1723390" cy="2806065"/>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ustDataLst>
      <p:tags r:id="rId10"/>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35185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计划编制的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1433195" y="1872615"/>
            <a:ext cx="2150745" cy="3415030"/>
          </a:xfrm>
          <a:prstGeom prst="rect">
            <a:avLst/>
          </a:prstGeom>
          <a:noFill/>
          <a:ln>
            <a:noFill/>
          </a:ln>
        </p:spPr>
        <p:txBody>
          <a:bodyPr wrap="square" rtlCol="0" anchor="t">
            <a:spAutoFit/>
          </a:bodyPr>
          <a:p>
            <a:pPr indent="457200" fontAlgn="auto">
              <a:lnSpc>
                <a:spcPct val="150000"/>
              </a:lnSpc>
            </a:pPr>
            <a:r>
              <a:rPr lang="zh-CN" altLang="en-US">
                <a:solidFill>
                  <a:srgbClr val="FF0000"/>
                </a:solidFill>
              </a:rPr>
              <a:t>例题</a:t>
            </a:r>
            <a:r>
              <a:rPr lang="zh-CN" altLang="en-US"/>
              <a:t>：某项研制新产品工程的各个工序所需时间以及它们之间的相互关系如表</a:t>
            </a:r>
            <a:r>
              <a:rPr lang="en-US" altLang="zh-CN"/>
              <a:t>2-8</a:t>
            </a:r>
            <a:r>
              <a:rPr lang="zh-CN" altLang="en-US"/>
              <a:t>所示。要求编制该工程的网络计划图。（具体</a:t>
            </a:r>
            <a:r>
              <a:rPr lang="zh-CN" altLang="en-US"/>
              <a:t>步骤请看教材）</a:t>
            </a:r>
            <a:endParaRPr lang="zh-CN" altLang="en-US"/>
          </a:p>
        </p:txBody>
      </p:sp>
      <p:pic>
        <p:nvPicPr>
          <p:cNvPr id="8" name="图片 7"/>
          <p:cNvPicPr>
            <a:picLocks noChangeAspect="1"/>
          </p:cNvPicPr>
          <p:nvPr>
            <p:custDataLst>
              <p:tags r:id="rId2"/>
            </p:custDataLst>
          </p:nvPr>
        </p:nvPicPr>
        <p:blipFill>
          <a:blip r:embed="rId3"/>
          <a:stretch>
            <a:fillRect/>
          </a:stretch>
        </p:blipFill>
        <p:spPr>
          <a:xfrm>
            <a:off x="3931920" y="1638300"/>
            <a:ext cx="6708775" cy="3971925"/>
          </a:xfrm>
          <a:prstGeom prst="rect">
            <a:avLst/>
          </a:prstGeom>
        </p:spPr>
      </p:pic>
      <p:sp>
        <p:nvSpPr>
          <p:cNvPr id="10" name="矩形 9"/>
          <p:cNvSpPr/>
          <p:nvPr/>
        </p:nvSpPr>
        <p:spPr>
          <a:xfrm>
            <a:off x="1121410" y="1225550"/>
            <a:ext cx="9753600" cy="4953000"/>
          </a:xfrm>
          <a:prstGeom prst="rect">
            <a:avLst/>
          </a:prstGeom>
          <a:noFill/>
          <a:ln>
            <a:solidFill>
              <a:srgbClr val="F1A96E"/>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圆角矩形 1"/>
          <p:cNvSpPr/>
          <p:nvPr>
            <p:custDataLst>
              <p:tags r:id="rId4"/>
            </p:custDataLst>
          </p:nvPr>
        </p:nvSpPr>
        <p:spPr>
          <a:xfrm>
            <a:off x="1351915" y="1872615"/>
            <a:ext cx="2232025" cy="3621405"/>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ustDataLst>
      <p:tags r:id="rId5"/>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1"/>
          <p:cNvSpPr/>
          <p:nvPr>
            <p:custDataLst>
              <p:tags r:id="rId1"/>
            </p:custDataLst>
          </p:nvPr>
        </p:nvSpPr>
        <p:spPr>
          <a:xfrm>
            <a:off x="1298575" y="2322830"/>
            <a:ext cx="2818765" cy="3630295"/>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35185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计划编制的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a:picLocks noChangeAspect="1"/>
          </p:cNvPicPr>
          <p:nvPr>
            <p:custDataLst>
              <p:tags r:id="rId3"/>
            </p:custDataLst>
          </p:nvPr>
        </p:nvPicPr>
        <p:blipFill>
          <a:blip r:embed="rId4"/>
          <a:stretch>
            <a:fillRect/>
          </a:stretch>
        </p:blipFill>
        <p:spPr>
          <a:xfrm>
            <a:off x="4445635" y="1436370"/>
            <a:ext cx="5915025" cy="4686300"/>
          </a:xfrm>
          <a:prstGeom prst="rect">
            <a:avLst/>
          </a:prstGeom>
        </p:spPr>
      </p:pic>
      <p:sp>
        <p:nvSpPr>
          <p:cNvPr id="6" name="文本框 5"/>
          <p:cNvSpPr txBox="1"/>
          <p:nvPr/>
        </p:nvSpPr>
        <p:spPr>
          <a:xfrm>
            <a:off x="1518920" y="2687320"/>
            <a:ext cx="2569845" cy="3046095"/>
          </a:xfrm>
          <a:prstGeom prst="rect">
            <a:avLst/>
          </a:prstGeom>
          <a:noFill/>
          <a:ln>
            <a:noFill/>
          </a:ln>
        </p:spPr>
        <p:txBody>
          <a:bodyPr wrap="square" rtlCol="0" anchor="t">
            <a:spAutoFit/>
          </a:bodyPr>
          <a:p>
            <a:pPr indent="457200" fontAlgn="auto">
              <a:lnSpc>
                <a:spcPct val="150000"/>
              </a:lnSpc>
            </a:pPr>
            <a:r>
              <a:rPr lang="zh-CN" altLang="en-US" sz="1600" dirty="0">
                <a:ln>
                  <a:noFill/>
                  <a:prstDash val="sysDot"/>
                </a:ln>
                <a:solidFill>
                  <a:schemeClr val="tx1">
                    <a:lumMod val="85000"/>
                    <a:lumOff val="15000"/>
                  </a:schemeClr>
                </a:solidFill>
                <a:latin typeface="+mn-ea"/>
                <a:cs typeface="+mn-ea"/>
                <a:sym typeface="+mn-ea"/>
              </a:rPr>
              <a:t>基于</a:t>
            </a:r>
            <a:r>
              <a:rPr lang="zh-CN" altLang="en-US" sz="1600" dirty="0">
                <a:ln>
                  <a:noFill/>
                  <a:prstDash val="sysDot"/>
                </a:ln>
                <a:solidFill>
                  <a:srgbClr val="FF0000"/>
                </a:solidFill>
                <a:latin typeface="+mn-ea"/>
                <a:cs typeface="+mn-ea"/>
                <a:sym typeface="+mn-ea"/>
              </a:rPr>
              <a:t>近细远粗</a:t>
            </a:r>
            <a:r>
              <a:rPr lang="zh-CN" altLang="en-US" sz="1600" dirty="0">
                <a:ln>
                  <a:noFill/>
                  <a:prstDash val="sysDot"/>
                </a:ln>
                <a:solidFill>
                  <a:schemeClr val="tx1">
                    <a:lumMod val="85000"/>
                    <a:lumOff val="15000"/>
                  </a:schemeClr>
                </a:solidFill>
                <a:latin typeface="+mn-ea"/>
                <a:cs typeface="+mn-ea"/>
                <a:sym typeface="+mn-ea"/>
              </a:rPr>
              <a:t>的原则制定一段时期的计划，通过计划执行的实际情况以及组织内外部环境的变化来不断调整和更新未来的计划，并逐期向后移动，将短期和中期计划结合的一种计划方法。</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8"/>
          <p:cNvSpPr/>
          <p:nvPr/>
        </p:nvSpPr>
        <p:spPr>
          <a:xfrm>
            <a:off x="4417060" y="1455420"/>
            <a:ext cx="5943600" cy="4676775"/>
          </a:xfrm>
          <a:prstGeom prst="rect">
            <a:avLst/>
          </a:prstGeom>
          <a:noFill/>
          <a:ln>
            <a:solidFill>
              <a:srgbClr val="F1A96E"/>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圆角矩形 1"/>
          <p:cNvSpPr/>
          <p:nvPr>
            <p:custDataLst>
              <p:tags r:id="rId5"/>
            </p:custDataLst>
          </p:nvPr>
        </p:nvSpPr>
        <p:spPr>
          <a:xfrm>
            <a:off x="842645" y="990600"/>
            <a:ext cx="2713355" cy="979805"/>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6"/>
            </p:custDataLst>
          </p:nvPr>
        </p:nvSpPr>
        <p:spPr>
          <a:xfrm>
            <a:off x="1518920" y="1134745"/>
            <a:ext cx="2164289" cy="616375"/>
          </a:xfrm>
          <a:prstGeom prst="rect">
            <a:avLst/>
          </a:prstGeom>
          <a:noFill/>
        </p:spPr>
        <p:txBody>
          <a:bodyPr wrap="square" lIns="90000" tIns="46800" rIns="90000" bIns="0" rtlCol="0" anchor="ctr" anchorCtr="0">
            <a:noAutofit/>
          </a:bodyPr>
          <a:p>
            <a:pPr>
              <a:spcBef>
                <a:spcPct val="0"/>
              </a:spcBef>
              <a:spcAft>
                <a:spcPct val="0"/>
              </a:spcAft>
            </a:pPr>
            <a:r>
              <a:rPr lang="zh-CN" altLang="en-US" sz="2400" b="1" dirty="0">
                <a:solidFill>
                  <a:schemeClr val="accent1"/>
                </a:solidFill>
                <a:latin typeface="+mn-ea"/>
                <a:cs typeface="+mn-ea"/>
                <a:sym typeface="+mn-ea"/>
              </a:rPr>
              <a:t>滚动计划</a:t>
            </a:r>
            <a:r>
              <a:rPr lang="zh-CN" altLang="en-US" sz="2400" b="1" dirty="0">
                <a:solidFill>
                  <a:schemeClr val="accent1"/>
                </a:solidFill>
                <a:latin typeface="+mn-ea"/>
                <a:cs typeface="+mn-ea"/>
                <a:sym typeface="+mn-ea"/>
              </a:rPr>
              <a:t>法</a:t>
            </a:r>
            <a:endParaRPr lang="zh-CN" altLang="en-US" sz="2400" b="1" dirty="0">
              <a:solidFill>
                <a:schemeClr val="accent1"/>
              </a:solidFill>
              <a:latin typeface="+mn-ea"/>
              <a:cs typeface="+mn-ea"/>
              <a:sym typeface="+mn-ea"/>
            </a:endParaRPr>
          </a:p>
        </p:txBody>
      </p:sp>
      <p:sp>
        <p:nvSpPr>
          <p:cNvPr id="31" name="矩形 30"/>
          <p:cNvSpPr/>
          <p:nvPr>
            <p:custDataLst>
              <p:tags r:id="rId7"/>
            </p:custDataLst>
          </p:nvPr>
        </p:nvSpPr>
        <p:spPr>
          <a:xfrm>
            <a:off x="695960" y="1134745"/>
            <a:ext cx="922020" cy="1323340"/>
          </a:xfrm>
          <a:prstGeom prst="rect">
            <a:avLst/>
          </a:prstGeom>
          <a:noFill/>
        </p:spPr>
        <p:txBody>
          <a:bodyPr wrap="none" lIns="0" tIns="0" rIns="0" bIns="0" rtlCol="0" anchor="t" anchorCtr="0">
            <a:noAutofit/>
          </a:bodyPr>
          <a:p>
            <a:pPr algn="ctr">
              <a:spcBef>
                <a:spcPct val="0"/>
              </a:spcBef>
              <a:spcAft>
                <a:spcPct val="0"/>
              </a:spcAft>
            </a:pPr>
            <a:r>
              <a:rPr lang="en-US" altLang="zh-CN" sz="4800"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rPr>
              <a:t>2</a:t>
            </a:r>
            <a:endParaRPr lang="en-US" altLang="zh-CN" sz="4800"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endParaRPr>
          </a:p>
        </p:txBody>
      </p:sp>
    </p:spTree>
    <p:custDataLst>
      <p:tags r:id="rId8"/>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3896" y="2284095"/>
            <a:ext cx="5950661" cy="1999735"/>
            <a:chOff x="1752" y="3216"/>
            <a:chExt cx="9371" cy="3149"/>
          </a:xfrm>
        </p:grpSpPr>
        <p:sp>
          <p:nvSpPr>
            <p:cNvPr id="31" name="标题 3"/>
            <p:cNvSpPr txBox="1"/>
            <p:nvPr/>
          </p:nvSpPr>
          <p:spPr>
            <a:xfrm>
              <a:off x="1752" y="4452"/>
              <a:ext cx="9371" cy="191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6600" kern="0" noProof="0" dirty="0">
                  <a:ln>
                    <a:noFill/>
                  </a:ln>
                  <a:solidFill>
                    <a:schemeClr val="accent6">
                      <a:lumMod val="75000"/>
                    </a:schemeClr>
                  </a:solidFill>
                  <a:effectLst/>
                  <a:uLnTx/>
                  <a:uFillTx/>
                  <a:cs typeface="+mn-ea"/>
                  <a:sym typeface="+mn-lt"/>
                </a:rPr>
                <a:t>决</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策</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2211" y="3216"/>
              <a:ext cx="2448" cy="1016"/>
            </a:xfrm>
            <a:prstGeom prst="rect">
              <a:avLst/>
            </a:prstGeom>
          </p:spPr>
          <p:txBody>
            <a:bodyPr wrap="none">
              <a:spAutoFit/>
            </a:bodyPr>
            <a:lstStyle/>
            <a:p>
              <a:r>
                <a:rPr lang="zh-CN" altLang="en-US" sz="3600" dirty="0">
                  <a:solidFill>
                    <a:srgbClr val="000000"/>
                  </a:solidFill>
                  <a:cs typeface="+mn-ea"/>
                  <a:sym typeface="+mn-lt"/>
                </a:rPr>
                <a:t>第一</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grpSp>
    </p:spTree>
  </p:cSld>
  <p:clrMapOvr>
    <a:masterClrMapping/>
  </p:clrMapOvr>
  <p:transition spd="slow" advClick="0" advTm="3000">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
          <p:cNvSpPr/>
          <p:nvPr>
            <p:custDataLst>
              <p:tags r:id="rId1"/>
            </p:custDataLst>
          </p:nvPr>
        </p:nvSpPr>
        <p:spPr>
          <a:xfrm>
            <a:off x="1710690" y="1624330"/>
            <a:ext cx="8333740" cy="3743960"/>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35185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计划编制的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文本框 5"/>
          <p:cNvSpPr txBox="1"/>
          <p:nvPr/>
        </p:nvSpPr>
        <p:spPr>
          <a:xfrm>
            <a:off x="1911350" y="1407160"/>
            <a:ext cx="7931785" cy="4127500"/>
          </a:xfrm>
          <a:prstGeom prst="rect">
            <a:avLst/>
          </a:prstGeom>
          <a:noFill/>
          <a:ln>
            <a:noFill/>
          </a:ln>
          <a:extLst>
            <a:ext uri="{909E8E84-426E-40DD-AFC4-6F175D3DCCD1}">
              <a14:hiddenFill xmlns:a14="http://schemas.microsoft.com/office/drawing/2010/main">
                <a:solidFill>
                  <a:schemeClr val="tx2"/>
                </a:solidFill>
              </a14:hiddenFill>
            </a:ext>
          </a:extLst>
        </p:spPr>
        <p:txBody>
          <a:bodyPr wrap="square" rtlCol="0" anchor="t">
            <a:noAutofit/>
          </a:bodyPr>
          <a:p>
            <a:pPr indent="0" fontAlgn="auto">
              <a:lnSpc>
                <a:spcPct val="150000"/>
              </a:lnSpc>
            </a:pPr>
            <a:endParaRPr lang="zh-CN" altLang="en-US" sz="1600" b="1" dirty="0">
              <a:ln>
                <a:noFill/>
                <a:prstDash val="sysDot"/>
              </a:ln>
              <a:solidFill>
                <a:srgbClr val="FF0000"/>
              </a:solidFill>
              <a:latin typeface="+mn-ea"/>
              <a:cs typeface="+mn-ea"/>
              <a:sym typeface="+mn-ea"/>
            </a:endParaRPr>
          </a:p>
          <a:p>
            <a:pPr indent="0" algn="ctr" fontAlgn="auto">
              <a:lnSpc>
                <a:spcPct val="150000"/>
              </a:lnSpc>
            </a:pPr>
            <a:r>
              <a:rPr lang="zh-CN" altLang="en-US" sz="1600" b="1" dirty="0">
                <a:ln>
                  <a:noFill/>
                  <a:prstDash val="sysDot"/>
                </a:ln>
                <a:solidFill>
                  <a:srgbClr val="FF0000"/>
                </a:solidFill>
                <a:latin typeface="+mn-ea"/>
                <a:cs typeface="+mn-ea"/>
                <a:sym typeface="+mn-ea"/>
              </a:rPr>
              <a:t>优点</a:t>
            </a:r>
            <a:endParaRPr lang="zh-CN" altLang="en-US" sz="1600" b="1" dirty="0">
              <a:ln>
                <a:noFill/>
                <a:prstDash val="sysDot"/>
              </a:ln>
              <a:solidFill>
                <a:srgbClr val="FF0000"/>
              </a:solidFill>
              <a:latin typeface="+mn-ea"/>
              <a:cs typeface="+mn-ea"/>
              <a:sym typeface="+mn-ea"/>
            </a:endParaRPr>
          </a:p>
          <a:p>
            <a:pPr indent="0" algn="ctr" fontAlgn="auto">
              <a:lnSpc>
                <a:spcPct val="150000"/>
              </a:lnSpc>
            </a:pPr>
            <a:endParaRPr lang="zh-CN" altLang="en-US" sz="1600" b="1" dirty="0">
              <a:ln>
                <a:noFill/>
                <a:prstDash val="sysDot"/>
              </a:ln>
              <a:solidFill>
                <a:srgbClr val="FF0000"/>
              </a:solidFill>
              <a:latin typeface="+mn-ea"/>
              <a:cs typeface="+mn-ea"/>
              <a:sym typeface="+mn-ea"/>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1</a:t>
            </a:r>
            <a:r>
              <a:rPr lang="zh-CN" altLang="en-US"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rgbClr val="FF0000"/>
                </a:solidFill>
                <a:latin typeface="+mn-ea"/>
                <a:cs typeface="+mn-ea"/>
                <a:sym typeface="+mn-ea"/>
              </a:rPr>
              <a:t>更贴近实际</a:t>
            </a:r>
            <a:r>
              <a:rPr lang="zh-CN" altLang="en-US" sz="1600" dirty="0">
                <a:ln>
                  <a:noFill/>
                  <a:prstDash val="sysDot"/>
                </a:ln>
                <a:solidFill>
                  <a:schemeClr val="tx1">
                    <a:lumMod val="85000"/>
                    <a:lumOff val="15000"/>
                  </a:schemeClr>
                </a:solidFill>
                <a:latin typeface="+mn-ea"/>
                <a:cs typeface="+mn-ea"/>
                <a:sym typeface="+mn-ea"/>
              </a:rPr>
              <a:t>。滚动计划缩短了计划周期，提高了对未来的预测准确度，使其与实际状况更加贴合。</a:t>
            </a:r>
            <a:endParaRPr lang="zh-CN" altLang="en-US" sz="1600" dirty="0">
              <a:ln>
                <a:noFill/>
                <a:prstDash val="sysDot"/>
              </a:ln>
              <a:solidFill>
                <a:schemeClr val="tx1">
                  <a:lumMod val="85000"/>
                  <a:lumOff val="15000"/>
                </a:schemeClr>
              </a:solidFill>
              <a:latin typeface="+mn-ea"/>
              <a:cs typeface="+mn-ea"/>
              <a:sym typeface="+mn-ea"/>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2</a:t>
            </a:r>
            <a:r>
              <a:rPr lang="zh-CN" altLang="en-US"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rgbClr val="FF0000"/>
                </a:solidFill>
                <a:latin typeface="+mn-ea"/>
                <a:cs typeface="+mn-ea"/>
                <a:sym typeface="+mn-ea"/>
              </a:rPr>
              <a:t>实现长、中、短期计划的有效衔接</a:t>
            </a:r>
            <a:r>
              <a:rPr lang="zh-CN" altLang="en-US" sz="1600" dirty="0">
                <a:ln>
                  <a:noFill/>
                  <a:prstDash val="sysDot"/>
                </a:ln>
                <a:solidFill>
                  <a:schemeClr val="tx1">
                    <a:lumMod val="85000"/>
                    <a:lumOff val="15000"/>
                  </a:schemeClr>
                </a:solidFill>
                <a:latin typeface="+mn-ea"/>
                <a:cs typeface="+mn-ea"/>
                <a:sym typeface="+mn-ea"/>
              </a:rPr>
              <a:t>，确保在环境变化时能够及时调整，保持各阶段计划的一致性。</a:t>
            </a:r>
            <a:endParaRPr lang="zh-CN" altLang="en-US" sz="1600" dirty="0">
              <a:ln>
                <a:noFill/>
                <a:prstDash val="sysDot"/>
              </a:ln>
              <a:solidFill>
                <a:schemeClr val="tx1">
                  <a:lumMod val="85000"/>
                  <a:lumOff val="15000"/>
                </a:schemeClr>
              </a:solidFill>
              <a:latin typeface="+mn-ea"/>
              <a:cs typeface="+mn-ea"/>
              <a:sym typeface="+mn-ea"/>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3</a:t>
            </a:r>
            <a:r>
              <a:rPr lang="zh-CN" altLang="en-US"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rgbClr val="FF0000"/>
                </a:solidFill>
                <a:latin typeface="+mn-ea"/>
                <a:cs typeface="+mn-ea"/>
                <a:sym typeface="+mn-ea"/>
              </a:rPr>
              <a:t>提升计划的弹性</a:t>
            </a:r>
            <a:r>
              <a:rPr lang="zh-CN" altLang="en-US" sz="1600" dirty="0">
                <a:ln>
                  <a:noFill/>
                  <a:prstDash val="sysDot"/>
                </a:ln>
                <a:solidFill>
                  <a:schemeClr val="tx1">
                    <a:lumMod val="85000"/>
                    <a:lumOff val="15000"/>
                  </a:schemeClr>
                </a:solidFill>
                <a:latin typeface="+mn-ea"/>
                <a:cs typeface="+mn-ea"/>
                <a:sym typeface="+mn-ea"/>
              </a:rPr>
              <a:t>，增强了组织的适应能力。滚动计划法的主要缺点在于初始阶段编制工作量较大，需要同时制定多个阶段的计划。</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3"/>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
          <p:cNvSpPr/>
          <p:nvPr>
            <p:custDataLst>
              <p:tags r:id="rId1"/>
            </p:custDataLst>
          </p:nvPr>
        </p:nvSpPr>
        <p:spPr>
          <a:xfrm>
            <a:off x="2014220" y="1624330"/>
            <a:ext cx="8333740" cy="3743960"/>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35185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计划编制的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文本框 5"/>
          <p:cNvSpPr txBox="1"/>
          <p:nvPr/>
        </p:nvSpPr>
        <p:spPr>
          <a:xfrm>
            <a:off x="2282190" y="1791970"/>
            <a:ext cx="7931785" cy="3408680"/>
          </a:xfrm>
          <a:prstGeom prst="rect">
            <a:avLst/>
          </a:prstGeom>
          <a:noFill/>
          <a:ln>
            <a:noFill/>
          </a:ln>
          <a:extLst>
            <a:ext uri="{909E8E84-426E-40DD-AFC4-6F175D3DCCD1}">
              <a14:hiddenFill xmlns:a14="http://schemas.microsoft.com/office/drawing/2010/main">
                <a:solidFill>
                  <a:schemeClr val="tx2"/>
                </a:solidFill>
              </a14:hiddenFill>
            </a:ext>
          </a:extLst>
        </p:spPr>
        <p:txBody>
          <a:bodyPr wrap="square" rtlCol="0" anchor="t">
            <a:noAutofit/>
          </a:bodyPr>
          <a:p>
            <a:pPr indent="0" fontAlgn="auto">
              <a:lnSpc>
                <a:spcPct val="150000"/>
              </a:lnSpc>
            </a:pPr>
            <a:endParaRPr lang="zh-CN" altLang="en-US" sz="1600" b="1" dirty="0">
              <a:ln>
                <a:noFill/>
                <a:prstDash val="sysDot"/>
              </a:ln>
              <a:solidFill>
                <a:srgbClr val="FF0000"/>
              </a:solidFill>
              <a:latin typeface="+mn-ea"/>
              <a:cs typeface="+mn-ea"/>
              <a:sym typeface="+mn-ea"/>
            </a:endParaRPr>
          </a:p>
          <a:p>
            <a:pPr indent="0" fontAlgn="auto">
              <a:lnSpc>
                <a:spcPct val="150000"/>
              </a:lnSpc>
            </a:pPr>
            <a:r>
              <a:rPr lang="zh-CN" altLang="en-US" sz="1600" b="1" dirty="0">
                <a:ln>
                  <a:noFill/>
                  <a:prstDash val="sysDot"/>
                </a:ln>
                <a:solidFill>
                  <a:srgbClr val="FF0000"/>
                </a:solidFill>
                <a:latin typeface="+mn-ea"/>
                <a:cs typeface="+mn-ea"/>
                <a:sym typeface="+mn-ea"/>
              </a:rPr>
              <a:t>例题：</a:t>
            </a:r>
            <a:endParaRPr lang="zh-CN" altLang="en-US" sz="1600" b="1" dirty="0">
              <a:ln>
                <a:noFill/>
                <a:prstDash val="sysDot"/>
              </a:ln>
              <a:solidFill>
                <a:srgbClr val="FF0000"/>
              </a:solidFill>
              <a:latin typeface="+mn-ea"/>
              <a:cs typeface="+mn-ea"/>
              <a:sym typeface="+mn-ea"/>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solidFill>
                <a:latin typeface="+mn-ea"/>
                <a:cs typeface="+mn-ea"/>
                <a:sym typeface="+mn-ea"/>
              </a:rPr>
              <a:t>B公司在2021年精心规划了2022年至2026年的五年发展战略。该公司采用滚动计划法来持续优化和调整其长期规划。具体来说,每当一年结束,如2022年底,企业会根据该年度的实际执行情况和外部环境的变化,对原有的五年计划进行细致的复盘与适时的调整。随后,基于这些调整和新的市场环境,企业会重新制定接下来五年的规划,例如,在2023年底制定出2023年至2027年的新计划。（步骤</a:t>
            </a:r>
            <a:r>
              <a:rPr lang="zh-CN" altLang="en-US" sz="1600" dirty="0">
                <a:ln>
                  <a:noFill/>
                  <a:prstDash val="sysDot"/>
                </a:ln>
                <a:solidFill>
                  <a:schemeClr val="tx1"/>
                </a:solidFill>
                <a:latin typeface="+mn-ea"/>
                <a:cs typeface="+mn-ea"/>
                <a:sym typeface="+mn-ea"/>
              </a:rPr>
              <a:t>请看教材）</a:t>
            </a:r>
            <a:endParaRPr lang="zh-CN" altLang="en-US" sz="1600" dirty="0">
              <a:ln>
                <a:noFill/>
                <a:prstDash val="sysDot"/>
              </a:ln>
              <a:solidFill>
                <a:schemeClr val="tx1"/>
              </a:solidFill>
              <a:latin typeface="+mn-ea"/>
              <a:cs typeface="+mn-ea"/>
              <a:sym typeface="+mn-ea"/>
            </a:endParaRPr>
          </a:p>
          <a:p>
            <a:pPr indent="406400" fontAlgn="auto">
              <a:lnSpc>
                <a:spcPct val="150000"/>
              </a:lnSpc>
              <a:extLst>
                <a:ext uri="{35155182-B16C-46BC-9424-99874614C6A1}">
                  <wpsdc:indentchars xmlns:wpsdc="http://www.wps.cn/officeDocument/2017/drawingmlCustomData" val="200" checksum="1740828767"/>
                </a:ext>
              </a:extLst>
            </a:pPr>
            <a:endParaRPr lang="zh-CN" altLang="en-US" sz="1600" dirty="0">
              <a:ln>
                <a:noFill/>
                <a:prstDash val="sysDot"/>
              </a:ln>
              <a:solidFill>
                <a:schemeClr val="tx1"/>
              </a:solidFill>
              <a:latin typeface="+mn-ea"/>
              <a:cs typeface="+mn-ea"/>
              <a:sym typeface="+mn-ea"/>
            </a:endParaRPr>
          </a:p>
        </p:txBody>
      </p:sp>
    </p:spTree>
    <p:custDataLst>
      <p:tags r:id="rId3"/>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1"/>
          <p:cNvSpPr/>
          <p:nvPr>
            <p:custDataLst>
              <p:tags r:id="rId1"/>
            </p:custDataLst>
          </p:nvPr>
        </p:nvSpPr>
        <p:spPr>
          <a:xfrm>
            <a:off x="842645" y="1126490"/>
            <a:ext cx="2218690" cy="875665"/>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351853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计划编制的</a:t>
            </a:r>
            <a:r>
              <a:rPr kumimoji="0" lang="zh-CN" altLang="en-US" sz="2800" b="1" i="0" u="none" strike="noStrike" kern="0" cap="none" spc="0" normalizeH="0" baseline="0" noProof="0" dirty="0">
                <a:ln>
                  <a:noFill/>
                </a:ln>
                <a:solidFill>
                  <a:schemeClr val="accent1"/>
                </a:solidFill>
                <a:effectLst/>
                <a:uLnTx/>
                <a:uFillTx/>
                <a:cs typeface="+mn-ea"/>
                <a:sym typeface="+mn-lt"/>
              </a:rPr>
              <a:t>方法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5" name="矩形 4"/>
          <p:cNvSpPr/>
          <p:nvPr>
            <p:custDataLst>
              <p:tags r:id="rId3"/>
            </p:custDataLst>
          </p:nvPr>
        </p:nvSpPr>
        <p:spPr>
          <a:xfrm>
            <a:off x="1391920" y="1172210"/>
            <a:ext cx="2164289" cy="616375"/>
          </a:xfrm>
          <a:prstGeom prst="rect">
            <a:avLst/>
          </a:prstGeom>
          <a:noFill/>
        </p:spPr>
        <p:txBody>
          <a:bodyPr wrap="square" lIns="90000" tIns="46800" rIns="90000" bIns="0" rtlCol="0" anchor="ctr" anchorCtr="0">
            <a:noAutofit/>
          </a:bodyPr>
          <a:p>
            <a:pPr>
              <a:spcBef>
                <a:spcPct val="0"/>
              </a:spcBef>
              <a:spcAft>
                <a:spcPct val="0"/>
              </a:spcAft>
            </a:pPr>
            <a:r>
              <a:rPr lang="zh-CN" altLang="en-US" sz="2400" b="1" dirty="0">
                <a:solidFill>
                  <a:schemeClr val="accent1"/>
                </a:solidFill>
                <a:latin typeface="+mn-ea"/>
                <a:cs typeface="+mn-ea"/>
                <a:sym typeface="+mn-ea"/>
              </a:rPr>
              <a:t>甘特图法</a:t>
            </a:r>
            <a:endParaRPr lang="zh-CN" altLang="en-US" sz="2400" b="1" dirty="0">
              <a:solidFill>
                <a:schemeClr val="accent1"/>
              </a:solidFill>
              <a:latin typeface="+mn-ea"/>
              <a:cs typeface="+mn-ea"/>
              <a:sym typeface="+mn-ea"/>
            </a:endParaRPr>
          </a:p>
        </p:txBody>
      </p:sp>
      <p:sp>
        <p:nvSpPr>
          <p:cNvPr id="31" name="矩形 30"/>
          <p:cNvSpPr/>
          <p:nvPr>
            <p:custDataLst>
              <p:tags r:id="rId4"/>
            </p:custDataLst>
          </p:nvPr>
        </p:nvSpPr>
        <p:spPr>
          <a:xfrm>
            <a:off x="695960" y="1134745"/>
            <a:ext cx="922020" cy="1323340"/>
          </a:xfrm>
          <a:prstGeom prst="rect">
            <a:avLst/>
          </a:prstGeom>
          <a:noFill/>
        </p:spPr>
        <p:txBody>
          <a:bodyPr wrap="none" lIns="0" tIns="0" rIns="0" bIns="0" rtlCol="0" anchor="t" anchorCtr="0">
            <a:noAutofit/>
          </a:bodyPr>
          <a:p>
            <a:pPr algn="ctr">
              <a:spcBef>
                <a:spcPct val="0"/>
              </a:spcBef>
              <a:spcAft>
                <a:spcPct val="0"/>
              </a:spcAft>
            </a:pPr>
            <a:r>
              <a:rPr lang="en-US" altLang="zh-CN" sz="4800"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rPr>
              <a:t>3</a:t>
            </a:r>
            <a:endParaRPr lang="en-US" altLang="zh-CN" sz="4800"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endParaRPr>
          </a:p>
        </p:txBody>
      </p:sp>
      <p:sp>
        <p:nvSpPr>
          <p:cNvPr id="6" name="文本框 5"/>
          <p:cNvSpPr txBox="1"/>
          <p:nvPr/>
        </p:nvSpPr>
        <p:spPr>
          <a:xfrm>
            <a:off x="3449320" y="1134745"/>
            <a:ext cx="6102350" cy="829945"/>
          </a:xfrm>
          <a:prstGeom prst="rect">
            <a:avLst/>
          </a:prstGeom>
          <a:noFill/>
          <a:ln>
            <a:noFill/>
          </a:ln>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主要以</a:t>
            </a:r>
            <a:r>
              <a:rPr lang="zh-CN" altLang="en-US" sz="1600" dirty="0">
                <a:ln>
                  <a:noFill/>
                  <a:prstDash val="sysDot"/>
                </a:ln>
                <a:solidFill>
                  <a:srgbClr val="FF0000"/>
                </a:solidFill>
                <a:latin typeface="+mn-ea"/>
                <a:cs typeface="+mn-ea"/>
                <a:sym typeface="+mn-ea"/>
              </a:rPr>
              <a:t>条形图</a:t>
            </a:r>
            <a:r>
              <a:rPr lang="zh-CN" altLang="en-US" sz="1600" dirty="0">
                <a:ln>
                  <a:noFill/>
                  <a:prstDash val="sysDot"/>
                </a:ln>
                <a:solidFill>
                  <a:schemeClr val="tx1">
                    <a:lumMod val="85000"/>
                    <a:lumOff val="15000"/>
                  </a:schemeClr>
                </a:solidFill>
                <a:latin typeface="+mn-ea"/>
                <a:cs typeface="+mn-ea"/>
                <a:sym typeface="+mn-ea"/>
              </a:rPr>
              <a:t>的形式展现，纵轴代表项目的不同阶段，横轴显示时间刻度，条形图表示项目计划完成的进度与实际完成的进度。</a:t>
            </a:r>
            <a:endParaRPr lang="zh-CN" altLang="en-US" sz="1600" dirty="0">
              <a:ln>
                <a:noFill/>
                <a:prstDash val="sysDot"/>
              </a:ln>
              <a:solidFill>
                <a:schemeClr val="tx1">
                  <a:lumMod val="85000"/>
                  <a:lumOff val="15000"/>
                </a:schemeClr>
              </a:solidFill>
              <a:latin typeface="+mn-ea"/>
              <a:cs typeface="+mn-ea"/>
              <a:sym typeface="+mn-ea"/>
            </a:endParaRPr>
          </a:p>
        </p:txBody>
      </p:sp>
      <p:pic>
        <p:nvPicPr>
          <p:cNvPr id="4" name="图片 3"/>
          <p:cNvPicPr>
            <a:picLocks noChangeAspect="1"/>
          </p:cNvPicPr>
          <p:nvPr>
            <p:custDataLst>
              <p:tags r:id="rId5"/>
            </p:custDataLst>
          </p:nvPr>
        </p:nvPicPr>
        <p:blipFill>
          <a:blip r:embed="rId6"/>
          <a:stretch>
            <a:fillRect/>
          </a:stretch>
        </p:blipFill>
        <p:spPr>
          <a:xfrm>
            <a:off x="2114550" y="2458085"/>
            <a:ext cx="7829550" cy="3238500"/>
          </a:xfrm>
          <a:prstGeom prst="rect">
            <a:avLst/>
          </a:prstGeom>
        </p:spPr>
      </p:pic>
    </p:spTree>
    <p:custDataLst>
      <p:tags r:id="rId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96590" y="2498090"/>
            <a:ext cx="5950661" cy="2000001"/>
            <a:chOff x="806" y="3216"/>
            <a:chExt cx="9371" cy="3150"/>
          </a:xfrm>
        </p:grpSpPr>
        <p:sp>
          <p:nvSpPr>
            <p:cNvPr id="31" name="标题 3"/>
            <p:cNvSpPr txBox="1"/>
            <p:nvPr/>
          </p:nvSpPr>
          <p:spPr>
            <a:xfrm>
              <a:off x="806" y="4452"/>
              <a:ext cx="9371" cy="191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目</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标</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管</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理</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3401" y="3216"/>
              <a:ext cx="2448" cy="1016"/>
            </a:xfrm>
            <a:prstGeom prst="rect">
              <a:avLst/>
            </a:prstGeom>
          </p:spPr>
          <p:txBody>
            <a:bodyPr wrap="none">
              <a:spAutoFit/>
            </a:bodyPr>
            <a:lstStyle/>
            <a:p>
              <a:r>
                <a:rPr lang="zh-CN" altLang="en-US" sz="3600" dirty="0">
                  <a:solidFill>
                    <a:srgbClr val="000000"/>
                  </a:solidFill>
                  <a:cs typeface="+mn-ea"/>
                  <a:sym typeface="+mn-lt"/>
                </a:rPr>
                <a:t>第三</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grpSp>
    </p:spTree>
  </p:cSld>
  <p:clrMapOvr>
    <a:masterClrMapping/>
  </p:clrMapOvr>
  <p:transition spd="slow" advClick="0" advTm="3000">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888310" y="1223645"/>
            <a:ext cx="9716631" cy="4417695"/>
            <a:chOff x="1044576" y="533746"/>
            <a:chExt cx="10586888" cy="4813163"/>
          </a:xfrm>
        </p:grpSpPr>
        <p:cxnSp>
          <p:nvCxnSpPr>
            <p:cNvPr id="7" name="直接连接符 6"/>
            <p:cNvCxnSpPr/>
            <p:nvPr/>
          </p:nvCxnSpPr>
          <p:spPr>
            <a:xfrm flipH="1" flipV="1">
              <a:off x="1283813" y="3582721"/>
              <a:ext cx="10347651" cy="13837"/>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8" name="ïşḷíḓé"/>
            <p:cNvGrpSpPr/>
            <p:nvPr/>
          </p:nvGrpSpPr>
          <p:grpSpPr>
            <a:xfrm>
              <a:off x="9393349" y="2929922"/>
              <a:ext cx="2125551" cy="2381427"/>
              <a:chOff x="9393349" y="2929922"/>
              <a:chExt cx="2125551" cy="2381427"/>
            </a:xfrm>
          </p:grpSpPr>
          <p:cxnSp>
            <p:nvCxnSpPr>
              <p:cNvPr id="30" name="直接连接符 29"/>
              <p:cNvCxnSpPr/>
              <p:nvPr>
                <p:custDataLst>
                  <p:tags r:id="rId1"/>
                </p:custDataLst>
              </p:nvPr>
            </p:nvCxnSpPr>
            <p:spPr>
              <a:xfrm>
                <a:off x="10456125" y="4307893"/>
                <a:ext cx="0" cy="458638"/>
              </a:xfrm>
              <a:prstGeom prst="line">
                <a:avLst/>
              </a:prstGeom>
              <a:ln w="3175">
                <a:solidFill>
                  <a:schemeClr val="accent6">
                    <a:lumMod val="60000"/>
                    <a:lumOff val="40000"/>
                  </a:schemeClr>
                </a:solidFill>
                <a:prstDash val="solid"/>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826057" y="2929922"/>
                <a:ext cx="1253355" cy="1253354"/>
                <a:chOff x="9826057" y="3049682"/>
                <a:chExt cx="1253355" cy="1253354"/>
              </a:xfrm>
            </p:grpSpPr>
            <p:sp>
              <p:nvSpPr>
                <p:cNvPr id="35" name="ísľiḍe"/>
                <p:cNvSpPr/>
                <p:nvPr>
                  <p:custDataLst>
                    <p:tags r:id="rId2"/>
                  </p:custDataLst>
                </p:nvPr>
              </p:nvSpPr>
              <p:spPr>
                <a:xfrm>
                  <a:off x="9943542" y="316695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3"/>
                  </p:custDataLst>
                </p:nvPr>
              </p:nvSpPr>
              <p:spPr>
                <a:xfrm>
                  <a:off x="9826057" y="304968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34" name="iṡ1ïḓê"/>
              <p:cNvSpPr/>
              <p:nvPr/>
            </p:nvSpPr>
            <p:spPr>
              <a:xfrm flipH="1">
                <a:off x="9393349" y="4803518"/>
                <a:ext cx="2125551"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zh-CN" altLang="en-US" sz="2000" b="1" cap="all" dirty="0">
                    <a:solidFill>
                      <a:srgbClr val="000000"/>
                    </a:solidFill>
                    <a:cs typeface="+mn-ea"/>
                    <a:sym typeface="+mn-lt"/>
                  </a:rPr>
                  <a:t>考评和</a:t>
                </a:r>
                <a:r>
                  <a:rPr lang="zh-CN" altLang="en-US" sz="2000" b="1" cap="all" dirty="0">
                    <a:solidFill>
                      <a:srgbClr val="000000"/>
                    </a:solidFill>
                    <a:cs typeface="+mn-ea"/>
                    <a:sym typeface="+mn-lt"/>
                  </a:rPr>
                  <a:t>反馈</a:t>
                </a:r>
                <a:endParaRPr lang="zh-CN" altLang="en-US" sz="2000" b="1" cap="all" dirty="0">
                  <a:solidFill>
                    <a:srgbClr val="000000"/>
                  </a:solidFill>
                  <a:cs typeface="+mn-ea"/>
                  <a:sym typeface="+mn-lt"/>
                </a:endParaRPr>
              </a:p>
            </p:txBody>
          </p:sp>
        </p:grpSp>
        <p:grpSp>
          <p:nvGrpSpPr>
            <p:cNvPr id="9" name="îs1îḑè"/>
            <p:cNvGrpSpPr/>
            <p:nvPr/>
          </p:nvGrpSpPr>
          <p:grpSpPr>
            <a:xfrm>
              <a:off x="7142228" y="2976912"/>
              <a:ext cx="2125552" cy="2335072"/>
              <a:chOff x="7142228" y="2976912"/>
              <a:chExt cx="2125552" cy="2335072"/>
            </a:xfrm>
          </p:grpSpPr>
          <p:cxnSp>
            <p:nvCxnSpPr>
              <p:cNvPr id="22" name="直接连接符 21"/>
              <p:cNvCxnSpPr/>
              <p:nvPr/>
            </p:nvCxnSpPr>
            <p:spPr>
              <a:xfrm>
                <a:off x="8175159" y="4326308"/>
                <a:ext cx="0" cy="458638"/>
              </a:xfrm>
              <a:prstGeom prst="line">
                <a:avLst/>
              </a:prstGeom>
              <a:ln w="3175">
                <a:solidFill>
                  <a:srgbClr val="ED7D31"/>
                </a:solidFill>
                <a:prstDash val="solid"/>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grpSp>
            <p:nvGrpSpPr>
              <p:cNvPr id="23" name="íşľïḓè"/>
              <p:cNvGrpSpPr/>
              <p:nvPr/>
            </p:nvGrpSpPr>
            <p:grpSpPr>
              <a:xfrm>
                <a:off x="7547847" y="2976912"/>
                <a:ext cx="1253355" cy="1253354"/>
                <a:chOff x="7547847" y="3096672"/>
                <a:chExt cx="1253355" cy="1253354"/>
              </a:xfrm>
            </p:grpSpPr>
            <p:sp>
              <p:nvSpPr>
                <p:cNvPr id="27" name="îšlídé"/>
                <p:cNvSpPr/>
                <p:nvPr>
                  <p:custDataLst>
                    <p:tags r:id="rId4"/>
                  </p:custDataLst>
                </p:nvPr>
              </p:nvSpPr>
              <p:spPr>
                <a:xfrm>
                  <a:off x="7665752" y="3208813"/>
                  <a:ext cx="1018814" cy="1018814"/>
                </a:xfrm>
                <a:prstGeom prst="ellipse">
                  <a:avLst/>
                </a:prstGeom>
                <a:solidFill>
                  <a:srgbClr val="ED7D31"/>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28" name="îṥ1ídè"/>
                <p:cNvSpPr/>
                <p:nvPr>
                  <p:custDataLst>
                    <p:tags r:id="rId5"/>
                  </p:custDataLst>
                </p:nvPr>
              </p:nvSpPr>
              <p:spPr>
                <a:xfrm>
                  <a:off x="7547847" y="309667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26" name="îṩlíďe"/>
              <p:cNvSpPr/>
              <p:nvPr/>
            </p:nvSpPr>
            <p:spPr>
              <a:xfrm flipH="1">
                <a:off x="7142228" y="4804153"/>
                <a:ext cx="2125552"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zh-CN" altLang="en-US" sz="2000" b="1" cap="all" dirty="0">
                    <a:solidFill>
                      <a:srgbClr val="000000"/>
                    </a:solidFill>
                    <a:cs typeface="+mn-ea"/>
                    <a:sym typeface="+mn-lt"/>
                  </a:rPr>
                  <a:t>组织</a:t>
                </a:r>
                <a:r>
                  <a:rPr lang="zh-CN" altLang="en-US" sz="2000" b="1" cap="all" dirty="0">
                    <a:solidFill>
                      <a:srgbClr val="000000"/>
                    </a:solidFill>
                    <a:cs typeface="+mn-ea"/>
                    <a:sym typeface="+mn-lt"/>
                  </a:rPr>
                  <a:t>实施</a:t>
                </a:r>
                <a:endParaRPr lang="zh-CN" altLang="en-US" sz="2000" b="1" cap="all" dirty="0">
                  <a:solidFill>
                    <a:srgbClr val="000000"/>
                  </a:solidFill>
                  <a:cs typeface="+mn-ea"/>
                  <a:sym typeface="+mn-lt"/>
                </a:endParaRPr>
              </a:p>
            </p:txBody>
          </p:sp>
        </p:grpSp>
        <p:grpSp>
          <p:nvGrpSpPr>
            <p:cNvPr id="10" name="íşlîḑê"/>
            <p:cNvGrpSpPr/>
            <p:nvPr/>
          </p:nvGrpSpPr>
          <p:grpSpPr>
            <a:xfrm>
              <a:off x="4861434" y="2976912"/>
              <a:ext cx="2125551" cy="2369997"/>
              <a:chOff x="4861434" y="2976912"/>
              <a:chExt cx="2125551" cy="2369997"/>
            </a:xfrm>
          </p:grpSpPr>
          <p:cxnSp>
            <p:nvCxnSpPr>
              <p:cNvPr id="14" name="直接连接符 13"/>
              <p:cNvCxnSpPr/>
              <p:nvPr>
                <p:custDataLst>
                  <p:tags r:id="rId6"/>
                </p:custDataLst>
              </p:nvPr>
            </p:nvCxnSpPr>
            <p:spPr>
              <a:xfrm>
                <a:off x="5973104" y="4344723"/>
                <a:ext cx="0" cy="458638"/>
              </a:xfrm>
              <a:prstGeom prst="line">
                <a:avLst/>
              </a:prstGeom>
              <a:ln w="3175">
                <a:solidFill>
                  <a:schemeClr val="accent6">
                    <a:lumMod val="60000"/>
                    <a:lumOff val="40000"/>
                  </a:schemeClr>
                </a:solidFill>
                <a:prstDash val="solid"/>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grpSp>
            <p:nvGrpSpPr>
              <p:cNvPr id="15" name="îslïḍè"/>
              <p:cNvGrpSpPr/>
              <p:nvPr/>
            </p:nvGrpSpPr>
            <p:grpSpPr>
              <a:xfrm>
                <a:off x="5346811" y="2976912"/>
                <a:ext cx="1253355" cy="1253354"/>
                <a:chOff x="5346811" y="3096672"/>
                <a:chExt cx="1253355" cy="1253354"/>
              </a:xfrm>
            </p:grpSpPr>
            <p:sp>
              <p:nvSpPr>
                <p:cNvPr id="19" name="iṡlíde"/>
                <p:cNvSpPr/>
                <p:nvPr>
                  <p:custDataLst>
                    <p:tags r:id="rId7"/>
                  </p:custDataLst>
                </p:nvPr>
              </p:nvSpPr>
              <p:spPr>
                <a:xfrm>
                  <a:off x="5464055" y="3218214"/>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20" name="íŝlïḑe"/>
                <p:cNvSpPr/>
                <p:nvPr>
                  <p:custDataLst>
                    <p:tags r:id="rId8"/>
                  </p:custDataLst>
                </p:nvPr>
              </p:nvSpPr>
              <p:spPr>
                <a:xfrm>
                  <a:off x="5346811"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18" name="íšľiḓé"/>
              <p:cNvSpPr/>
              <p:nvPr/>
            </p:nvSpPr>
            <p:spPr>
              <a:xfrm flipH="1">
                <a:off x="4861434" y="4839078"/>
                <a:ext cx="2125551"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zh-CN" altLang="en-US" sz="2000" b="1" cap="all" dirty="0">
                    <a:solidFill>
                      <a:srgbClr val="000000"/>
                    </a:solidFill>
                    <a:cs typeface="+mn-ea"/>
                    <a:sym typeface="+mn-lt"/>
                  </a:rPr>
                  <a:t>目标</a:t>
                </a:r>
                <a:r>
                  <a:rPr lang="zh-CN" altLang="en-US" sz="2000" b="1" cap="all" dirty="0">
                    <a:solidFill>
                      <a:srgbClr val="000000"/>
                    </a:solidFill>
                    <a:cs typeface="+mn-ea"/>
                    <a:sym typeface="+mn-lt"/>
                  </a:rPr>
                  <a:t>分解</a:t>
                </a:r>
                <a:endParaRPr lang="zh-CN" altLang="en-US" sz="2000" b="1" cap="all" dirty="0">
                  <a:solidFill>
                    <a:srgbClr val="000000"/>
                  </a:solidFill>
                  <a:cs typeface="+mn-ea"/>
                  <a:sym typeface="+mn-lt"/>
                </a:endParaRPr>
              </a:p>
            </p:txBody>
          </p:sp>
        </p:grpSp>
        <p:grpSp>
          <p:nvGrpSpPr>
            <p:cNvPr id="11" name="i$ľíďê"/>
            <p:cNvGrpSpPr/>
            <p:nvPr/>
          </p:nvGrpSpPr>
          <p:grpSpPr>
            <a:xfrm>
              <a:off x="1044576" y="533746"/>
              <a:ext cx="8898255" cy="1508710"/>
              <a:chOff x="4064972" y="3419104"/>
              <a:chExt cx="9672323" cy="1508710"/>
            </a:xfrm>
          </p:grpSpPr>
          <p:sp>
            <p:nvSpPr>
              <p:cNvPr id="12" name="íśḷiḋé"/>
              <p:cNvSpPr txBox="1"/>
              <p:nvPr/>
            </p:nvSpPr>
            <p:spPr>
              <a:xfrm>
                <a:off x="4396696" y="3419104"/>
                <a:ext cx="4869637"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zh-CN" altLang="en-US" sz="2000" b="1" cap="all" dirty="0">
                    <a:solidFill>
                      <a:srgbClr val="FF0000"/>
                    </a:solidFill>
                    <a:cs typeface="+mn-ea"/>
                    <a:sym typeface="+mn-lt"/>
                  </a:rPr>
                  <a:t>目标管理的含义</a:t>
                </a:r>
                <a:endParaRPr lang="zh-CN" altLang="en-US" sz="2000" b="1" cap="all" dirty="0">
                  <a:solidFill>
                    <a:srgbClr val="FF0000"/>
                  </a:solidFill>
                  <a:cs typeface="+mn-ea"/>
                  <a:sym typeface="+mn-lt"/>
                </a:endParaRPr>
              </a:p>
            </p:txBody>
          </p:sp>
          <p:sp>
            <p:nvSpPr>
              <p:cNvPr id="13" name="iSḷíďe"/>
              <p:cNvSpPr txBox="1"/>
              <p:nvPr/>
            </p:nvSpPr>
            <p:spPr>
              <a:xfrm>
                <a:off x="4064972" y="3885779"/>
                <a:ext cx="9672323" cy="1042035"/>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目标管理是由组织的管理者和员工共同参与制定具体的、可行的且能够客观衡量效果的目标，在工作中进行“自我控制”，并努力完成工作目标的一种管理制度或方法。</a:t>
                </a:r>
                <a:endParaRPr lang="zh-CN" altLang="en-US" sz="1600" dirty="0">
                  <a:solidFill>
                    <a:srgbClr val="000000"/>
                  </a:solidFill>
                  <a:cs typeface="+mn-ea"/>
                  <a:sym typeface="+mn-lt"/>
                </a:endParaRPr>
              </a:p>
            </p:txBody>
          </p:sp>
        </p:grpSp>
      </p:grpSp>
      <p:sp>
        <p:nvSpPr>
          <p:cNvPr id="21" name="01"/>
          <p:cNvSpPr>
            <a:spLocks noChangeAspect="1"/>
          </p:cNvSpPr>
          <p:nvPr>
            <p:custDataLst>
              <p:tags r:id="rId9"/>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575" y="383223"/>
            <a:ext cx="61950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目标管理的含义与过程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p:cNvSpPr txBox="1"/>
          <p:nvPr/>
        </p:nvSpPr>
        <p:spPr>
          <a:xfrm>
            <a:off x="1168400" y="2905760"/>
            <a:ext cx="2032000" cy="528320"/>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zh-CN" altLang="en-US" sz="2000" b="1" cap="all" dirty="0">
                <a:solidFill>
                  <a:srgbClr val="FF0000"/>
                </a:solidFill>
                <a:cs typeface="+mn-ea"/>
                <a:sym typeface="+mn-lt"/>
              </a:rPr>
              <a:t>目标管理的过程</a:t>
            </a:r>
            <a:endParaRPr lang="zh-CN" altLang="en-US" sz="2000" b="1" cap="all" dirty="0">
              <a:solidFill>
                <a:srgbClr val="FF0000"/>
              </a:solidFill>
              <a:cs typeface="+mn-ea"/>
              <a:sym typeface="+mn-lt"/>
            </a:endParaRPr>
          </a:p>
        </p:txBody>
      </p:sp>
      <p:grpSp>
        <p:nvGrpSpPr>
          <p:cNvPr id="3" name="组合 2"/>
          <p:cNvGrpSpPr/>
          <p:nvPr/>
        </p:nvGrpSpPr>
        <p:grpSpPr>
          <a:xfrm>
            <a:off x="2902585" y="3383915"/>
            <a:ext cx="1253490" cy="1253490"/>
            <a:chOff x="4571" y="3964"/>
            <a:chExt cx="1974" cy="1974"/>
          </a:xfrm>
        </p:grpSpPr>
        <p:sp>
          <p:nvSpPr>
            <p:cNvPr id="4" name="îšlídé"/>
            <p:cNvSpPr/>
            <p:nvPr>
              <p:custDataLst>
                <p:tags r:id="rId10"/>
              </p:custDataLst>
            </p:nvPr>
          </p:nvSpPr>
          <p:spPr>
            <a:xfrm>
              <a:off x="4755" y="4140"/>
              <a:ext cx="1604" cy="1604"/>
            </a:xfrm>
            <a:prstGeom prst="ellipse">
              <a:avLst/>
            </a:prstGeom>
            <a:solidFill>
              <a:srgbClr val="ED7D31"/>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5" name="îṥ1ídè"/>
            <p:cNvSpPr/>
            <p:nvPr>
              <p:custDataLst>
                <p:tags r:id="rId11"/>
              </p:custDataLst>
            </p:nvPr>
          </p:nvSpPr>
          <p:spPr>
            <a:xfrm>
              <a:off x="4571" y="3964"/>
              <a:ext cx="1974" cy="197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cxnSp>
        <p:nvCxnSpPr>
          <p:cNvPr id="37" name="直接连接符 36"/>
          <p:cNvCxnSpPr/>
          <p:nvPr/>
        </p:nvCxnSpPr>
        <p:spPr>
          <a:xfrm>
            <a:off x="3528447" y="4747674"/>
            <a:ext cx="0" cy="458638"/>
          </a:xfrm>
          <a:prstGeom prst="line">
            <a:avLst/>
          </a:prstGeom>
          <a:ln w="3175">
            <a:solidFill>
              <a:srgbClr val="ED7D31"/>
            </a:solidFill>
            <a:prstDash val="solid"/>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sp>
        <p:nvSpPr>
          <p:cNvPr id="38" name="íšľiḓé"/>
          <p:cNvSpPr/>
          <p:nvPr/>
        </p:nvSpPr>
        <p:spPr>
          <a:xfrm flipH="1">
            <a:off x="2552839" y="5165194"/>
            <a:ext cx="2125551"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zh-CN" altLang="en-US" sz="2000" b="1" cap="all" dirty="0">
                <a:solidFill>
                  <a:srgbClr val="000000"/>
                </a:solidFill>
                <a:cs typeface="+mn-ea"/>
                <a:sym typeface="+mn-lt"/>
              </a:rPr>
              <a:t>建立目标</a:t>
            </a:r>
            <a:r>
              <a:rPr lang="zh-CN" altLang="en-US" sz="2000" b="1" cap="all" dirty="0">
                <a:solidFill>
                  <a:srgbClr val="000000"/>
                </a:solidFill>
                <a:cs typeface="+mn-ea"/>
                <a:sym typeface="+mn-lt"/>
              </a:rPr>
              <a:t>体系</a:t>
            </a:r>
            <a:endParaRPr lang="zh-CN" altLang="en-US" sz="2000" b="1" cap="all" dirty="0">
              <a:solidFill>
                <a:srgbClr val="000000"/>
              </a:solidFill>
              <a:cs typeface="+mn-ea"/>
              <a:sym typeface="+mn-lt"/>
            </a:endParaRPr>
          </a:p>
        </p:txBody>
      </p:sp>
      <p:sp>
        <p:nvSpPr>
          <p:cNvPr id="39" name="íşľïďè"/>
          <p:cNvSpPr txBox="1"/>
          <p:nvPr/>
        </p:nvSpPr>
        <p:spPr>
          <a:xfrm flipH="1">
            <a:off x="1981200" y="4820285"/>
            <a:ext cx="2620645" cy="172529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lnSpc>
                <a:spcPct val="150000"/>
              </a:lnSpc>
            </a:pPr>
            <a:endParaRPr lang="zh-CN" altLang="en-US" sz="1400"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
          <p:cNvSpPr/>
          <p:nvPr>
            <p:custDataLst>
              <p:tags r:id="rId1"/>
            </p:custDataLst>
          </p:nvPr>
        </p:nvSpPr>
        <p:spPr>
          <a:xfrm>
            <a:off x="1731010" y="1344930"/>
            <a:ext cx="8047355" cy="4667250"/>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íSľïḑe"/>
          <p:cNvSpPr txBox="1"/>
          <p:nvPr/>
        </p:nvSpPr>
        <p:spPr>
          <a:xfrm>
            <a:off x="1044575" y="391795"/>
            <a:ext cx="3925570" cy="95313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dirty="0">
                <a:solidFill>
                  <a:schemeClr val="accent1"/>
                </a:solidFill>
                <a:latin typeface="+mn-ea"/>
                <a:cs typeface="+mn-ea"/>
                <a:sym typeface="+mn-ea"/>
              </a:rPr>
              <a:t>目标管理的优</a:t>
            </a:r>
            <a:r>
              <a:rPr lang="zh-CN" altLang="en-US" sz="2800" kern="0" dirty="0">
                <a:solidFill>
                  <a:schemeClr val="accent1"/>
                </a:solidFill>
                <a:latin typeface="+mn-ea"/>
                <a:cs typeface="+mn-ea"/>
                <a:sym typeface="+mn-ea"/>
              </a:rPr>
              <a:t>缺点</a:t>
            </a:r>
            <a:endParaRPr lang="zh-CN" altLang="en-US" sz="2800" b="1" dirty="0">
              <a:solidFill>
                <a:schemeClr val="accent1"/>
              </a:solidFill>
              <a:latin typeface="+mn-ea"/>
              <a:cs typeface="+mn-ea"/>
            </a:endParaRPr>
          </a:p>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54" name="http://photo-static-api.fotomore.com/creative/vcg/400/new/VCG211291813401.jpg"/>
          <p:cNvPicPr>
            <a:picLocks noChangeAspect="1"/>
          </p:cNvPicPr>
          <p:nvPr>
            <p:custDataLst>
              <p:tags r:id="rId3"/>
            </p:custDataLst>
          </p:nvPr>
        </p:nvPicPr>
        <p:blipFill>
          <a:blip r:embed="rId4">
            <a:alphaModFix amt="80000"/>
            <a:extLst>
              <a:ext uri="{28A0092B-C50C-407E-A947-70E740481C1C}">
                <a14:useLocalDpi xmlns:a14="http://schemas.microsoft.com/office/drawing/2010/main" val="0"/>
              </a:ext>
            </a:extLst>
          </a:blip>
          <a:srcRect t="14452" b="14452"/>
          <a:stretch>
            <a:fillRect/>
          </a:stretch>
        </p:blipFill>
        <p:spPr>
          <a:xfrm>
            <a:off x="1731645" y="1344930"/>
            <a:ext cx="3844290" cy="1685925"/>
          </a:xfrm>
          <a:prstGeom prst="round2SameRect">
            <a:avLst>
              <a:gd name="adj1" fmla="val 8956"/>
              <a:gd name="adj2" fmla="val 0"/>
            </a:avLst>
          </a:prstGeom>
          <a:ln w="9525" cap="flat" cmpd="sng" algn="ctr">
            <a:solidFill>
              <a:schemeClr val="accent1">
                <a:alpha val="50000"/>
              </a:schemeClr>
            </a:solidFill>
            <a:prstDash val="solid"/>
            <a:round/>
            <a:headEnd type="none" w="med" len="med"/>
            <a:tailEnd type="none" w="med" len="med"/>
          </a:ln>
        </p:spPr>
      </p:pic>
      <p:sp>
        <p:nvSpPr>
          <p:cNvPr id="6" name="矩形 5"/>
          <p:cNvSpPr/>
          <p:nvPr>
            <p:custDataLst>
              <p:tags r:id="rId5"/>
            </p:custDataLst>
          </p:nvPr>
        </p:nvSpPr>
        <p:spPr>
          <a:xfrm>
            <a:off x="3799205" y="3834130"/>
            <a:ext cx="1400175" cy="2151380"/>
          </a:xfrm>
          <a:prstGeom prst="rect">
            <a:avLst/>
          </a:prstGeom>
          <a:noFill/>
        </p:spPr>
        <p:txBody>
          <a:bodyPr wrap="square" lIns="0" tIns="0" rIns="0" bIns="0" rtlCol="0" anchor="t" anchorCtr="0">
            <a:noAutofit/>
          </a:bodyPr>
          <a:p>
            <a:pPr indent="0" algn="just" fontAlgn="auto">
              <a:lnSpc>
                <a:spcPct val="150000"/>
              </a:lnSpc>
              <a:spcBef>
                <a:spcPts val="0"/>
              </a:spcBef>
              <a:spcAft>
                <a:spcPts val="0"/>
              </a:spcAft>
            </a:pPr>
            <a:r>
              <a:rPr lang="zh-CN" altLang="en-US" sz="1600" kern="0">
                <a:solidFill>
                  <a:srgbClr val="FF0000"/>
                </a:solidFill>
                <a:latin typeface="+mn-ea"/>
                <a:cs typeface="+mn-ea"/>
                <a:sym typeface="+mn-ea"/>
              </a:rPr>
              <a:t>形成激励</a:t>
            </a:r>
            <a:endParaRPr lang="zh-CN" altLang="en-US" sz="1600" kern="0">
              <a:solidFill>
                <a:srgbClr val="262626"/>
              </a:solidFill>
              <a:latin typeface="+mn-ea"/>
              <a:cs typeface="+mn-ea"/>
            </a:endParaRPr>
          </a:p>
          <a:p>
            <a:pPr indent="0" algn="just" fontAlgn="auto">
              <a:lnSpc>
                <a:spcPct val="150000"/>
              </a:lnSpc>
              <a:spcBef>
                <a:spcPts val="0"/>
              </a:spcBef>
              <a:spcAft>
                <a:spcPts val="0"/>
              </a:spcAft>
            </a:pPr>
            <a:r>
              <a:rPr lang="zh-CN" altLang="en-US" sz="1600" kern="0">
                <a:solidFill>
                  <a:srgbClr val="FF0000"/>
                </a:solidFill>
                <a:latin typeface="+mn-ea"/>
                <a:cs typeface="+mn-ea"/>
                <a:sym typeface="+mn-ea"/>
              </a:rPr>
              <a:t>有效管理</a:t>
            </a:r>
            <a:endParaRPr lang="zh-CN" altLang="en-US" sz="1600" kern="0">
              <a:solidFill>
                <a:srgbClr val="FF0000"/>
              </a:solidFill>
              <a:latin typeface="+mn-ea"/>
              <a:cs typeface="+mn-ea"/>
              <a:sym typeface="+mn-ea"/>
            </a:endParaRPr>
          </a:p>
          <a:p>
            <a:pPr indent="0" algn="just" fontAlgn="auto">
              <a:lnSpc>
                <a:spcPct val="150000"/>
              </a:lnSpc>
              <a:spcBef>
                <a:spcPts val="0"/>
              </a:spcBef>
              <a:spcAft>
                <a:spcPts val="0"/>
              </a:spcAft>
            </a:pPr>
            <a:r>
              <a:rPr lang="zh-CN" altLang="en-US" sz="1600" kern="0">
                <a:solidFill>
                  <a:srgbClr val="FF0000"/>
                </a:solidFill>
                <a:latin typeface="+mn-ea"/>
                <a:cs typeface="+mn-ea"/>
                <a:sym typeface="+mn-ea"/>
              </a:rPr>
              <a:t>明确任务</a:t>
            </a:r>
            <a:endParaRPr lang="zh-CN" altLang="en-US" sz="1600" kern="0">
              <a:solidFill>
                <a:srgbClr val="262626"/>
              </a:solidFill>
              <a:latin typeface="+mn-ea"/>
              <a:cs typeface="+mn-ea"/>
            </a:endParaRPr>
          </a:p>
          <a:p>
            <a:pPr indent="0" algn="just" fontAlgn="auto">
              <a:lnSpc>
                <a:spcPct val="150000"/>
              </a:lnSpc>
              <a:spcBef>
                <a:spcPts val="0"/>
              </a:spcBef>
              <a:spcAft>
                <a:spcPts val="0"/>
              </a:spcAft>
            </a:pPr>
            <a:r>
              <a:rPr lang="zh-CN" altLang="en-US" sz="1600" kern="0">
                <a:solidFill>
                  <a:srgbClr val="FF0000"/>
                </a:solidFill>
                <a:latin typeface="+mn-ea"/>
                <a:cs typeface="+mn-ea"/>
                <a:sym typeface="+mn-ea"/>
              </a:rPr>
              <a:t>自我管理</a:t>
            </a:r>
            <a:endParaRPr lang="zh-CN" altLang="en-US" sz="1600" kern="0">
              <a:solidFill>
                <a:srgbClr val="FF0000"/>
              </a:solidFill>
              <a:latin typeface="+mn-ea"/>
              <a:cs typeface="+mn-ea"/>
              <a:sym typeface="+mn-ea"/>
            </a:endParaRPr>
          </a:p>
          <a:p>
            <a:pPr indent="0" algn="just" fontAlgn="auto">
              <a:lnSpc>
                <a:spcPct val="150000"/>
              </a:lnSpc>
              <a:spcBef>
                <a:spcPts val="0"/>
              </a:spcBef>
              <a:spcAft>
                <a:spcPts val="0"/>
              </a:spcAft>
            </a:pPr>
            <a:r>
              <a:rPr lang="zh-CN" altLang="en-US" sz="1600" kern="0">
                <a:solidFill>
                  <a:srgbClr val="FF0000"/>
                </a:solidFill>
                <a:latin typeface="+mn-ea"/>
                <a:cs typeface="+mn-ea"/>
                <a:sym typeface="+mn-ea"/>
              </a:rPr>
              <a:t>有效控制</a:t>
            </a:r>
            <a:endParaRPr lang="zh-CN" altLang="en-US" sz="1600" dirty="0">
              <a:solidFill>
                <a:schemeClr val="tx1">
                  <a:lumMod val="85000"/>
                  <a:lumOff val="15000"/>
                </a:schemeClr>
              </a:solidFill>
              <a:latin typeface="+mn-ea"/>
              <a:cs typeface="+mn-ea"/>
            </a:endParaRPr>
          </a:p>
        </p:txBody>
      </p:sp>
      <p:sp>
        <p:nvSpPr>
          <p:cNvPr id="7" name="矩形 6"/>
          <p:cNvSpPr/>
          <p:nvPr>
            <p:custDataLst>
              <p:tags r:id="rId6"/>
            </p:custDataLst>
          </p:nvPr>
        </p:nvSpPr>
        <p:spPr>
          <a:xfrm>
            <a:off x="3574415" y="3317875"/>
            <a:ext cx="1734820" cy="448945"/>
          </a:xfrm>
          <a:prstGeom prst="rect">
            <a:avLst/>
          </a:prstGeom>
          <a:noFill/>
        </p:spPr>
        <p:txBody>
          <a:bodyPr wrap="square" lIns="0" tIns="0" rIns="0" bIns="0" rtlCol="0" anchor="ctr" anchorCtr="0">
            <a:noAutofit/>
          </a:bodyPr>
          <a:p>
            <a:pPr algn="just">
              <a:spcBef>
                <a:spcPct val="0"/>
              </a:spcBef>
              <a:spcAft>
                <a:spcPct val="0"/>
              </a:spcAft>
            </a:pPr>
            <a:r>
              <a:rPr lang="zh-CN" altLang="en-US" b="1" kern="0" dirty="0">
                <a:solidFill>
                  <a:schemeClr val="accent1"/>
                </a:solidFill>
                <a:latin typeface="+mn-ea"/>
                <a:cs typeface="+mn-ea"/>
                <a:sym typeface="+mn-ea"/>
              </a:rPr>
              <a:t>目标管理的优点</a:t>
            </a:r>
            <a:endParaRPr lang="zh-CN" altLang="en-US" b="1" dirty="0">
              <a:solidFill>
                <a:schemeClr val="accent1"/>
              </a:solidFill>
              <a:latin typeface="+mn-ea"/>
              <a:cs typeface="+mn-ea"/>
            </a:endParaRPr>
          </a:p>
        </p:txBody>
      </p:sp>
      <p:pic>
        <p:nvPicPr>
          <p:cNvPr id="9" name="http://photo-static-api.fotomore.com/creative/vcg/400/new/VCG211291813401.jpg"/>
          <p:cNvPicPr>
            <a:picLocks noChangeAspect="1"/>
          </p:cNvPicPr>
          <p:nvPr>
            <p:custDataLst>
              <p:tags r:id="rId7"/>
            </p:custDataLst>
          </p:nvPr>
        </p:nvPicPr>
        <p:blipFill rotWithShape="1">
          <a:blip r:embed="rId8">
            <a:alphaModFix amt="74000"/>
            <a:extLst>
              <a:ext uri="{28A0092B-C50C-407E-A947-70E740481C1C}">
                <a14:useLocalDpi xmlns:a14="http://schemas.microsoft.com/office/drawing/2010/main" val="0"/>
              </a:ext>
            </a:extLst>
          </a:blip>
          <a:srcRect t="2670" b="26226"/>
          <a:stretch>
            <a:fillRect/>
          </a:stretch>
        </p:blipFill>
        <p:spPr>
          <a:xfrm>
            <a:off x="5922010" y="1344930"/>
            <a:ext cx="3856355" cy="1687830"/>
          </a:xfrm>
          <a:prstGeom prst="round2SameRect">
            <a:avLst>
              <a:gd name="adj1" fmla="val 8956"/>
              <a:gd name="adj2" fmla="val 0"/>
            </a:avLst>
          </a:prstGeom>
          <a:ln w="9525" cap="flat" cmpd="sng" algn="ctr">
            <a:solidFill>
              <a:schemeClr val="accent2">
                <a:alpha val="50000"/>
              </a:schemeClr>
            </a:solidFill>
            <a:prstDash val="solid"/>
            <a:round/>
            <a:headEnd type="none" w="med" len="med"/>
            <a:tailEnd type="none" w="med" len="med"/>
          </a:ln>
        </p:spPr>
      </p:pic>
      <p:sp>
        <p:nvSpPr>
          <p:cNvPr id="8" name="矩形 7"/>
          <p:cNvSpPr/>
          <p:nvPr>
            <p:custDataLst>
              <p:tags r:id="rId9"/>
            </p:custDataLst>
          </p:nvPr>
        </p:nvSpPr>
        <p:spPr>
          <a:xfrm>
            <a:off x="6579107" y="3939782"/>
            <a:ext cx="5133216" cy="2151426"/>
          </a:xfrm>
          <a:prstGeom prst="rect">
            <a:avLst/>
          </a:prstGeom>
          <a:noFill/>
        </p:spPr>
        <p:txBody>
          <a:bodyPr wrap="square" lIns="0" tIns="0" rIns="0" bIns="0" rtlCol="0" anchor="t" anchorCtr="0">
            <a:noAutofit/>
          </a:bodyPr>
          <a:p>
            <a:pPr indent="0" algn="just" fontAlgn="auto">
              <a:lnSpc>
                <a:spcPct val="150000"/>
              </a:lnSpc>
              <a:spcBef>
                <a:spcPts val="0"/>
              </a:spcBef>
              <a:spcAft>
                <a:spcPts val="0"/>
              </a:spcAft>
            </a:pPr>
            <a:r>
              <a:rPr lang="zh-CN" altLang="en-US" sz="1600" kern="0">
                <a:solidFill>
                  <a:srgbClr val="FF0000"/>
                </a:solidFill>
                <a:latin typeface="+mn-ea"/>
                <a:cs typeface="+mn-ea"/>
                <a:sym typeface="+mn-ea"/>
              </a:rPr>
              <a:t>强调短期目标</a:t>
            </a:r>
            <a:endParaRPr lang="zh-CN" altLang="en-US" sz="1600" kern="0">
              <a:solidFill>
                <a:srgbClr val="262626"/>
              </a:solidFill>
              <a:latin typeface="+mn-ea"/>
              <a:cs typeface="+mn-ea"/>
            </a:endParaRPr>
          </a:p>
          <a:p>
            <a:pPr indent="0" algn="just" fontAlgn="auto">
              <a:lnSpc>
                <a:spcPct val="150000"/>
              </a:lnSpc>
              <a:spcBef>
                <a:spcPts val="0"/>
              </a:spcBef>
              <a:spcAft>
                <a:spcPts val="0"/>
              </a:spcAft>
            </a:pPr>
            <a:r>
              <a:rPr lang="zh-CN" altLang="en-US" sz="1600" kern="0">
                <a:solidFill>
                  <a:srgbClr val="FF0000"/>
                </a:solidFill>
                <a:latin typeface="+mn-ea"/>
                <a:cs typeface="+mn-ea"/>
                <a:sym typeface="+mn-ea"/>
              </a:rPr>
              <a:t>目标难以确定</a:t>
            </a:r>
            <a:endParaRPr lang="zh-CN" altLang="en-US" sz="1600" kern="0">
              <a:solidFill>
                <a:srgbClr val="262626"/>
              </a:solidFill>
              <a:latin typeface="+mn-ea"/>
              <a:cs typeface="+mn-ea"/>
            </a:endParaRPr>
          </a:p>
          <a:p>
            <a:pPr indent="0" algn="just" fontAlgn="auto">
              <a:lnSpc>
                <a:spcPct val="150000"/>
              </a:lnSpc>
              <a:spcBef>
                <a:spcPts val="0"/>
              </a:spcBef>
              <a:spcAft>
                <a:spcPts val="0"/>
              </a:spcAft>
            </a:pPr>
            <a:r>
              <a:rPr lang="zh-CN" altLang="en-US" sz="1600" kern="0">
                <a:solidFill>
                  <a:srgbClr val="FF0000"/>
                </a:solidFill>
                <a:latin typeface="+mn-ea"/>
                <a:cs typeface="+mn-ea"/>
                <a:sym typeface="+mn-ea"/>
              </a:rPr>
              <a:t>目标不能适应环境的变化</a:t>
            </a:r>
            <a:endParaRPr lang="en-US" altLang="zh-CN" sz="1600" kern="0">
              <a:solidFill>
                <a:srgbClr val="262626"/>
              </a:solidFill>
              <a:latin typeface="+mn-ea"/>
              <a:cs typeface="+mn-ea"/>
            </a:endParaRPr>
          </a:p>
          <a:p>
            <a:pPr indent="0" algn="just" fontAlgn="auto">
              <a:lnSpc>
                <a:spcPct val="150000"/>
              </a:lnSpc>
              <a:spcBef>
                <a:spcPts val="0"/>
              </a:spcBef>
              <a:spcAft>
                <a:spcPts val="0"/>
              </a:spcAft>
            </a:pPr>
            <a:r>
              <a:rPr lang="zh-CN" altLang="en-US" sz="1600" kern="0">
                <a:solidFill>
                  <a:srgbClr val="FF0000"/>
                </a:solidFill>
                <a:latin typeface="+mn-ea"/>
                <a:cs typeface="+mn-ea"/>
                <a:sym typeface="+mn-ea"/>
              </a:rPr>
              <a:t>管理难度加大</a:t>
            </a:r>
            <a:endParaRPr lang="en-US" altLang="zh-CN" sz="1600" kern="0">
              <a:solidFill>
                <a:srgbClr val="262626"/>
              </a:solidFill>
              <a:latin typeface="+mn-ea"/>
              <a:cs typeface="+mn-ea"/>
              <a:sym typeface="+mn-ea"/>
            </a:endParaRPr>
          </a:p>
        </p:txBody>
      </p:sp>
      <p:sp>
        <p:nvSpPr>
          <p:cNvPr id="10" name="矩形 9"/>
          <p:cNvSpPr/>
          <p:nvPr>
            <p:custDataLst>
              <p:tags r:id="rId10"/>
            </p:custDataLst>
          </p:nvPr>
        </p:nvSpPr>
        <p:spPr>
          <a:xfrm>
            <a:off x="6371749" y="3394287"/>
            <a:ext cx="4735088" cy="448939"/>
          </a:xfrm>
          <a:prstGeom prst="rect">
            <a:avLst/>
          </a:prstGeom>
          <a:noFill/>
        </p:spPr>
        <p:txBody>
          <a:bodyPr wrap="square" lIns="0" tIns="0" rIns="0" bIns="0" rtlCol="0" anchor="ctr" anchorCtr="0">
            <a:noAutofit/>
          </a:bodyPr>
          <a:p>
            <a:pPr>
              <a:spcBef>
                <a:spcPct val="0"/>
              </a:spcBef>
              <a:spcAft>
                <a:spcPct val="0"/>
              </a:spcAft>
            </a:pPr>
            <a:r>
              <a:rPr lang="zh-CN" altLang="en-US" b="1" kern="0" dirty="0">
                <a:solidFill>
                  <a:schemeClr val="accent1"/>
                </a:solidFill>
                <a:latin typeface="+mn-ea"/>
                <a:cs typeface="+mn-ea"/>
                <a:sym typeface="+mn-ea"/>
              </a:rPr>
              <a:t>目标管理的</a:t>
            </a:r>
            <a:r>
              <a:rPr lang="zh-CN" altLang="en-US" b="1" kern="0" dirty="0">
                <a:solidFill>
                  <a:schemeClr val="accent1"/>
                </a:solidFill>
                <a:latin typeface="+mn-ea"/>
                <a:cs typeface="+mn-ea"/>
                <a:sym typeface="+mn-ea"/>
              </a:rPr>
              <a:t>缺点</a:t>
            </a:r>
            <a:endParaRPr lang="zh-CN" altLang="en-US" b="1">
              <a:solidFill>
                <a:schemeClr val="accent2"/>
              </a:solidFill>
              <a:latin typeface="+mn-ea"/>
              <a:cs typeface="+mn-ea"/>
            </a:endParaRPr>
          </a:p>
        </p:txBody>
      </p:sp>
      <p:sp>
        <p:nvSpPr>
          <p:cNvPr id="15" name="任意多边形: 形状 6"/>
          <p:cNvSpPr/>
          <p:nvPr>
            <p:custDataLst>
              <p:tags r:id="rId11"/>
            </p:custDataLst>
          </p:nvPr>
        </p:nvSpPr>
        <p:spPr>
          <a:xfrm flipH="1" flipV="1">
            <a:off x="1731010" y="3129280"/>
            <a:ext cx="3867785" cy="90170"/>
          </a:xfrm>
          <a:custGeom>
            <a:avLst/>
            <a:gdLst>
              <a:gd name="connsiteX0" fmla="*/ 547120 w 2446788"/>
              <a:gd name="connsiteY0" fmla="*/ 0 h 733405"/>
              <a:gd name="connsiteX1" fmla="*/ 637681 w 2446788"/>
              <a:gd name="connsiteY1" fmla="*/ 116022 h 733405"/>
              <a:gd name="connsiteX2" fmla="*/ 2446788 w 2446788"/>
              <a:gd name="connsiteY2" fmla="*/ 116022 h 733405"/>
              <a:gd name="connsiteX3" fmla="*/ 2446788 w 2446788"/>
              <a:gd name="connsiteY3" fmla="*/ 733405 h 733405"/>
              <a:gd name="connsiteX4" fmla="*/ 0 w 2446788"/>
              <a:gd name="connsiteY4" fmla="*/ 733405 h 733405"/>
              <a:gd name="connsiteX5" fmla="*/ 0 w 2446788"/>
              <a:gd name="connsiteY5" fmla="*/ 116022 h 733405"/>
              <a:gd name="connsiteX6" fmla="*/ 456559 w 2446788"/>
              <a:gd name="connsiteY6" fmla="*/ 116022 h 733405"/>
              <a:gd name="connsiteX0-1" fmla="*/ 2446788 w 2538228"/>
              <a:gd name="connsiteY0-2" fmla="*/ 733405 h 824845"/>
              <a:gd name="connsiteX1-3" fmla="*/ 0 w 2538228"/>
              <a:gd name="connsiteY1-4" fmla="*/ 733405 h 824845"/>
              <a:gd name="connsiteX2-5" fmla="*/ 0 w 2538228"/>
              <a:gd name="connsiteY2-6" fmla="*/ 116022 h 824845"/>
              <a:gd name="connsiteX3-7" fmla="*/ 456559 w 2538228"/>
              <a:gd name="connsiteY3-8" fmla="*/ 116022 h 824845"/>
              <a:gd name="connsiteX4-9" fmla="*/ 547120 w 2538228"/>
              <a:gd name="connsiteY4-10" fmla="*/ 0 h 824845"/>
              <a:gd name="connsiteX5-11" fmla="*/ 637681 w 2538228"/>
              <a:gd name="connsiteY5-12" fmla="*/ 116022 h 824845"/>
              <a:gd name="connsiteX6-13" fmla="*/ 2446788 w 2538228"/>
              <a:gd name="connsiteY6-14" fmla="*/ 116022 h 824845"/>
              <a:gd name="connsiteX7" fmla="*/ 2538228 w 2538228"/>
              <a:gd name="connsiteY7" fmla="*/ 824845 h 824845"/>
              <a:gd name="connsiteX0-15" fmla="*/ 2446788 w 2446788"/>
              <a:gd name="connsiteY0-16" fmla="*/ 733405 h 733405"/>
              <a:gd name="connsiteX1-17" fmla="*/ 0 w 2446788"/>
              <a:gd name="connsiteY1-18" fmla="*/ 733405 h 733405"/>
              <a:gd name="connsiteX2-19" fmla="*/ 0 w 2446788"/>
              <a:gd name="connsiteY2-20" fmla="*/ 116022 h 733405"/>
              <a:gd name="connsiteX3-21" fmla="*/ 456559 w 2446788"/>
              <a:gd name="connsiteY3-22" fmla="*/ 116022 h 733405"/>
              <a:gd name="connsiteX4-23" fmla="*/ 547120 w 2446788"/>
              <a:gd name="connsiteY4-24" fmla="*/ 0 h 733405"/>
              <a:gd name="connsiteX5-25" fmla="*/ 637681 w 2446788"/>
              <a:gd name="connsiteY5-26" fmla="*/ 116022 h 733405"/>
              <a:gd name="connsiteX6-27" fmla="*/ 2446788 w 2446788"/>
              <a:gd name="connsiteY6-28" fmla="*/ 116022 h 733405"/>
              <a:gd name="connsiteX0-29" fmla="*/ 0 w 2446788"/>
              <a:gd name="connsiteY0-30" fmla="*/ 733405 h 733405"/>
              <a:gd name="connsiteX1-31" fmla="*/ 0 w 2446788"/>
              <a:gd name="connsiteY1-32" fmla="*/ 116022 h 733405"/>
              <a:gd name="connsiteX2-33" fmla="*/ 456559 w 2446788"/>
              <a:gd name="connsiteY2-34" fmla="*/ 116022 h 733405"/>
              <a:gd name="connsiteX3-35" fmla="*/ 547120 w 2446788"/>
              <a:gd name="connsiteY3-36" fmla="*/ 0 h 733405"/>
              <a:gd name="connsiteX4-37" fmla="*/ 637681 w 2446788"/>
              <a:gd name="connsiteY4-38" fmla="*/ 116022 h 733405"/>
              <a:gd name="connsiteX5-39" fmla="*/ 2446788 w 2446788"/>
              <a:gd name="connsiteY5-40" fmla="*/ 116022 h 733405"/>
              <a:gd name="connsiteX0-41" fmla="*/ 0 w 2446788"/>
              <a:gd name="connsiteY0-42" fmla="*/ 116022 h 116022"/>
              <a:gd name="connsiteX1-43" fmla="*/ 456559 w 2446788"/>
              <a:gd name="connsiteY1-44" fmla="*/ 116022 h 116022"/>
              <a:gd name="connsiteX2-45" fmla="*/ 547120 w 2446788"/>
              <a:gd name="connsiteY2-46" fmla="*/ 0 h 116022"/>
              <a:gd name="connsiteX3-47" fmla="*/ 637681 w 2446788"/>
              <a:gd name="connsiteY3-48" fmla="*/ 116022 h 116022"/>
              <a:gd name="connsiteX4-49" fmla="*/ 2446788 w 2446788"/>
              <a:gd name="connsiteY4-50" fmla="*/ 116022 h 116022"/>
              <a:gd name="connsiteX0-51" fmla="*/ 0 w 4269492"/>
              <a:gd name="connsiteY0-52" fmla="*/ 116022 h 116022"/>
              <a:gd name="connsiteX1-53" fmla="*/ 456559 w 4269492"/>
              <a:gd name="connsiteY1-54" fmla="*/ 116022 h 116022"/>
              <a:gd name="connsiteX2-55" fmla="*/ 547120 w 4269492"/>
              <a:gd name="connsiteY2-56" fmla="*/ 0 h 116022"/>
              <a:gd name="connsiteX3-57" fmla="*/ 637681 w 4269492"/>
              <a:gd name="connsiteY3-58" fmla="*/ 116022 h 116022"/>
              <a:gd name="connsiteX4-59" fmla="*/ 4269492 w 4269492"/>
              <a:gd name="connsiteY4-60" fmla="*/ 109926 h 116022"/>
              <a:gd name="connsiteX0-61" fmla="*/ 0 w 4318260"/>
              <a:gd name="connsiteY0-62" fmla="*/ 116022 h 116022"/>
              <a:gd name="connsiteX1-63" fmla="*/ 456559 w 4318260"/>
              <a:gd name="connsiteY1-64" fmla="*/ 116022 h 116022"/>
              <a:gd name="connsiteX2-65" fmla="*/ 547120 w 4318260"/>
              <a:gd name="connsiteY2-66" fmla="*/ 0 h 116022"/>
              <a:gd name="connsiteX3-67" fmla="*/ 637681 w 4318260"/>
              <a:gd name="connsiteY3-68" fmla="*/ 116022 h 116022"/>
              <a:gd name="connsiteX4-69" fmla="*/ 4318260 w 4318260"/>
              <a:gd name="connsiteY4-70" fmla="*/ 109926 h 1160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18260" h="116022">
                <a:moveTo>
                  <a:pt x="0" y="116022"/>
                </a:moveTo>
                <a:lnTo>
                  <a:pt x="456559" y="116022"/>
                </a:lnTo>
                <a:lnTo>
                  <a:pt x="547120" y="0"/>
                </a:lnTo>
                <a:lnTo>
                  <a:pt x="637681" y="116022"/>
                </a:lnTo>
                <a:lnTo>
                  <a:pt x="4318260" y="109926"/>
                </a:lnTo>
              </a:path>
            </a:pathLst>
          </a:cu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cxnSp>
        <p:nvCxnSpPr>
          <p:cNvPr id="16" name="直接连接符 15"/>
          <p:cNvCxnSpPr/>
          <p:nvPr>
            <p:custDataLst>
              <p:tags r:id="rId12"/>
            </p:custDataLst>
          </p:nvPr>
        </p:nvCxnSpPr>
        <p:spPr>
          <a:xfrm>
            <a:off x="626916" y="6599529"/>
            <a:ext cx="510050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任意多边形: 形状 11"/>
          <p:cNvSpPr/>
          <p:nvPr>
            <p:custDataLst>
              <p:tags r:id="rId13"/>
            </p:custDataLst>
          </p:nvPr>
        </p:nvSpPr>
        <p:spPr>
          <a:xfrm flipV="1">
            <a:off x="5922010" y="3143885"/>
            <a:ext cx="3769360" cy="153670"/>
          </a:xfrm>
          <a:custGeom>
            <a:avLst/>
            <a:gdLst>
              <a:gd name="connsiteX0" fmla="*/ 547120 w 2446788"/>
              <a:gd name="connsiteY0" fmla="*/ 0 h 733405"/>
              <a:gd name="connsiteX1" fmla="*/ 637681 w 2446788"/>
              <a:gd name="connsiteY1" fmla="*/ 116022 h 733405"/>
              <a:gd name="connsiteX2" fmla="*/ 2446788 w 2446788"/>
              <a:gd name="connsiteY2" fmla="*/ 116022 h 733405"/>
              <a:gd name="connsiteX3" fmla="*/ 2446788 w 2446788"/>
              <a:gd name="connsiteY3" fmla="*/ 733405 h 733405"/>
              <a:gd name="connsiteX4" fmla="*/ 0 w 2446788"/>
              <a:gd name="connsiteY4" fmla="*/ 733405 h 733405"/>
              <a:gd name="connsiteX5" fmla="*/ 0 w 2446788"/>
              <a:gd name="connsiteY5" fmla="*/ 116022 h 733405"/>
              <a:gd name="connsiteX6" fmla="*/ 456559 w 2446788"/>
              <a:gd name="connsiteY6" fmla="*/ 116022 h 733405"/>
              <a:gd name="connsiteX0-1" fmla="*/ 2446788 w 2538228"/>
              <a:gd name="connsiteY0-2" fmla="*/ 733405 h 824845"/>
              <a:gd name="connsiteX1-3" fmla="*/ 0 w 2538228"/>
              <a:gd name="connsiteY1-4" fmla="*/ 733405 h 824845"/>
              <a:gd name="connsiteX2-5" fmla="*/ 0 w 2538228"/>
              <a:gd name="connsiteY2-6" fmla="*/ 116022 h 824845"/>
              <a:gd name="connsiteX3-7" fmla="*/ 456559 w 2538228"/>
              <a:gd name="connsiteY3-8" fmla="*/ 116022 h 824845"/>
              <a:gd name="connsiteX4-9" fmla="*/ 547120 w 2538228"/>
              <a:gd name="connsiteY4-10" fmla="*/ 0 h 824845"/>
              <a:gd name="connsiteX5-11" fmla="*/ 637681 w 2538228"/>
              <a:gd name="connsiteY5-12" fmla="*/ 116022 h 824845"/>
              <a:gd name="connsiteX6-13" fmla="*/ 2446788 w 2538228"/>
              <a:gd name="connsiteY6-14" fmla="*/ 116022 h 824845"/>
              <a:gd name="connsiteX7" fmla="*/ 2538228 w 2538228"/>
              <a:gd name="connsiteY7" fmla="*/ 824845 h 824845"/>
              <a:gd name="connsiteX0-15" fmla="*/ 2446788 w 2446788"/>
              <a:gd name="connsiteY0-16" fmla="*/ 733405 h 733405"/>
              <a:gd name="connsiteX1-17" fmla="*/ 0 w 2446788"/>
              <a:gd name="connsiteY1-18" fmla="*/ 733405 h 733405"/>
              <a:gd name="connsiteX2-19" fmla="*/ 0 w 2446788"/>
              <a:gd name="connsiteY2-20" fmla="*/ 116022 h 733405"/>
              <a:gd name="connsiteX3-21" fmla="*/ 456559 w 2446788"/>
              <a:gd name="connsiteY3-22" fmla="*/ 116022 h 733405"/>
              <a:gd name="connsiteX4-23" fmla="*/ 547120 w 2446788"/>
              <a:gd name="connsiteY4-24" fmla="*/ 0 h 733405"/>
              <a:gd name="connsiteX5-25" fmla="*/ 637681 w 2446788"/>
              <a:gd name="connsiteY5-26" fmla="*/ 116022 h 733405"/>
              <a:gd name="connsiteX6-27" fmla="*/ 2446788 w 2446788"/>
              <a:gd name="connsiteY6-28" fmla="*/ 116022 h 733405"/>
              <a:gd name="connsiteX0-29" fmla="*/ 0 w 2446788"/>
              <a:gd name="connsiteY0-30" fmla="*/ 733405 h 733405"/>
              <a:gd name="connsiteX1-31" fmla="*/ 0 w 2446788"/>
              <a:gd name="connsiteY1-32" fmla="*/ 116022 h 733405"/>
              <a:gd name="connsiteX2-33" fmla="*/ 456559 w 2446788"/>
              <a:gd name="connsiteY2-34" fmla="*/ 116022 h 733405"/>
              <a:gd name="connsiteX3-35" fmla="*/ 547120 w 2446788"/>
              <a:gd name="connsiteY3-36" fmla="*/ 0 h 733405"/>
              <a:gd name="connsiteX4-37" fmla="*/ 637681 w 2446788"/>
              <a:gd name="connsiteY4-38" fmla="*/ 116022 h 733405"/>
              <a:gd name="connsiteX5-39" fmla="*/ 2446788 w 2446788"/>
              <a:gd name="connsiteY5-40" fmla="*/ 116022 h 733405"/>
              <a:gd name="connsiteX0-41" fmla="*/ 0 w 2446788"/>
              <a:gd name="connsiteY0-42" fmla="*/ 116022 h 116022"/>
              <a:gd name="connsiteX1-43" fmla="*/ 456559 w 2446788"/>
              <a:gd name="connsiteY1-44" fmla="*/ 116022 h 116022"/>
              <a:gd name="connsiteX2-45" fmla="*/ 547120 w 2446788"/>
              <a:gd name="connsiteY2-46" fmla="*/ 0 h 116022"/>
              <a:gd name="connsiteX3-47" fmla="*/ 637681 w 2446788"/>
              <a:gd name="connsiteY3-48" fmla="*/ 116022 h 116022"/>
              <a:gd name="connsiteX4-49" fmla="*/ 2446788 w 2446788"/>
              <a:gd name="connsiteY4-50" fmla="*/ 116022 h 116022"/>
              <a:gd name="connsiteX0-51" fmla="*/ 0 w 4234025"/>
              <a:gd name="connsiteY0-52" fmla="*/ 116022 h 116022"/>
              <a:gd name="connsiteX1-53" fmla="*/ 456559 w 4234025"/>
              <a:gd name="connsiteY1-54" fmla="*/ 116022 h 116022"/>
              <a:gd name="connsiteX2-55" fmla="*/ 547120 w 4234025"/>
              <a:gd name="connsiteY2-56" fmla="*/ 0 h 116022"/>
              <a:gd name="connsiteX3-57" fmla="*/ 637681 w 4234025"/>
              <a:gd name="connsiteY3-58" fmla="*/ 116022 h 116022"/>
              <a:gd name="connsiteX4-59" fmla="*/ 4234025 w 4234025"/>
              <a:gd name="connsiteY4-60" fmla="*/ 111404 h 116022"/>
              <a:gd name="connsiteX0-61" fmla="*/ 0 w 4326389"/>
              <a:gd name="connsiteY0-62" fmla="*/ 116022 h 116022"/>
              <a:gd name="connsiteX1-63" fmla="*/ 456559 w 4326389"/>
              <a:gd name="connsiteY1-64" fmla="*/ 116022 h 116022"/>
              <a:gd name="connsiteX2-65" fmla="*/ 547120 w 4326389"/>
              <a:gd name="connsiteY2-66" fmla="*/ 0 h 116022"/>
              <a:gd name="connsiteX3-67" fmla="*/ 637681 w 4326389"/>
              <a:gd name="connsiteY3-68" fmla="*/ 116022 h 116022"/>
              <a:gd name="connsiteX4-69" fmla="*/ 4326389 w 4326389"/>
              <a:gd name="connsiteY4-70" fmla="*/ 111404 h 1160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26389" h="116022">
                <a:moveTo>
                  <a:pt x="0" y="116022"/>
                </a:moveTo>
                <a:lnTo>
                  <a:pt x="456559" y="116022"/>
                </a:lnTo>
                <a:lnTo>
                  <a:pt x="547120" y="0"/>
                </a:lnTo>
                <a:lnTo>
                  <a:pt x="637681" y="116022"/>
                </a:lnTo>
                <a:lnTo>
                  <a:pt x="4326389" y="111404"/>
                </a:lnTo>
              </a:path>
            </a:pathLst>
          </a:cu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cxnSp>
        <p:nvCxnSpPr>
          <p:cNvPr id="18" name="直接连接符 17"/>
          <p:cNvCxnSpPr/>
          <p:nvPr>
            <p:custDataLst>
              <p:tags r:id="rId14"/>
            </p:custDataLst>
          </p:nvPr>
        </p:nvCxnSpPr>
        <p:spPr>
          <a:xfrm>
            <a:off x="6371754" y="6599529"/>
            <a:ext cx="510293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custDataLst>
      <p:tags r:id="rId15"/>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39687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本章小结与</a:t>
            </a:r>
            <a:r>
              <a:rPr kumimoji="0" lang="zh-CN" altLang="en-US" sz="2800" b="1" i="0" u="none" strike="noStrike" kern="0" cap="none" spc="0" normalizeH="0" baseline="0" noProof="0" dirty="0">
                <a:ln>
                  <a:noFill/>
                </a:ln>
                <a:solidFill>
                  <a:schemeClr val="accent1"/>
                </a:solidFill>
                <a:effectLst/>
                <a:uLnTx/>
                <a:uFillTx/>
                <a:cs typeface="+mn-ea"/>
                <a:sym typeface="+mn-lt"/>
              </a:rPr>
              <a:t>课后练习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4" name="矩形 23"/>
          <p:cNvSpPr/>
          <p:nvPr>
            <p:custDataLst>
              <p:tags r:id="rId2"/>
            </p:custDataLst>
          </p:nvPr>
        </p:nvSpPr>
        <p:spPr>
          <a:xfrm>
            <a:off x="3996055" y="2569845"/>
            <a:ext cx="4379595" cy="1873885"/>
          </a:xfrm>
          <a:prstGeom prst="rect">
            <a:avLst/>
          </a:prstGeom>
        </p:spPr>
        <p:txBody>
          <a:bodyPr wrap="square" lIns="0" tIns="0" rIns="0" bIns="0">
            <a:noAutofit/>
          </a:bodyPr>
          <a:p>
            <a:pPr algn="ctr">
              <a:lnSpc>
                <a:spcPct val="150000"/>
              </a:lnSpc>
              <a:spcBef>
                <a:spcPct val="0"/>
              </a:spcBef>
              <a:spcAft>
                <a:spcPct val="0"/>
              </a:spcAft>
            </a:pPr>
            <a:r>
              <a:rPr lang="en-US" sz="2000" b="1" dirty="0">
                <a:solidFill>
                  <a:srgbClr val="FF0000"/>
                </a:solidFill>
                <a:latin typeface="+mn-ea"/>
                <a:cs typeface="+mn-ea"/>
              </a:rPr>
              <a:t>1.</a:t>
            </a:r>
            <a:r>
              <a:rPr lang="zh-CN" sz="2000" b="1" dirty="0">
                <a:solidFill>
                  <a:srgbClr val="FF0000"/>
                </a:solidFill>
                <a:latin typeface="+mn-ea"/>
                <a:cs typeface="+mn-ea"/>
              </a:rPr>
              <a:t>请同学回顾本章学习的内容。</a:t>
            </a:r>
            <a:endParaRPr lang="zh-CN" sz="2000" b="1" dirty="0">
              <a:solidFill>
                <a:srgbClr val="FF0000"/>
              </a:solidFill>
              <a:latin typeface="+mn-ea"/>
              <a:cs typeface="+mn-ea"/>
            </a:endParaRPr>
          </a:p>
          <a:p>
            <a:pPr algn="ctr">
              <a:lnSpc>
                <a:spcPct val="150000"/>
              </a:lnSpc>
              <a:spcBef>
                <a:spcPct val="0"/>
              </a:spcBef>
              <a:spcAft>
                <a:spcPct val="0"/>
              </a:spcAft>
            </a:pPr>
            <a:endParaRPr lang="zh-CN" sz="2000" b="1" dirty="0">
              <a:solidFill>
                <a:srgbClr val="FF0000"/>
              </a:solidFill>
              <a:latin typeface="+mn-ea"/>
              <a:cs typeface="+mn-ea"/>
            </a:endParaRPr>
          </a:p>
          <a:p>
            <a:pPr algn="ctr">
              <a:lnSpc>
                <a:spcPct val="150000"/>
              </a:lnSpc>
              <a:spcBef>
                <a:spcPct val="0"/>
              </a:spcBef>
              <a:spcAft>
                <a:spcPct val="0"/>
              </a:spcAft>
            </a:pPr>
            <a:r>
              <a:rPr lang="en-US" sz="2000" b="1" dirty="0">
                <a:solidFill>
                  <a:srgbClr val="FF0000"/>
                </a:solidFill>
                <a:latin typeface="+mn-ea"/>
                <a:cs typeface="+mn-ea"/>
              </a:rPr>
              <a:t>2.</a:t>
            </a:r>
            <a:r>
              <a:rPr lang="zh-CN" altLang="en-US" sz="2000" b="1" dirty="0">
                <a:solidFill>
                  <a:srgbClr val="FF0000"/>
                </a:solidFill>
                <a:latin typeface="+mn-ea"/>
                <a:cs typeface="+mn-ea"/>
              </a:rPr>
              <a:t>请同学完成课后练习。</a:t>
            </a:r>
            <a:endParaRPr lang="zh-CN" altLang="en-US" sz="2000" b="1" dirty="0">
              <a:solidFill>
                <a:srgbClr val="FF0000"/>
              </a:solidFill>
              <a:latin typeface="+mn-ea"/>
              <a:cs typeface="+mn-ea"/>
            </a:endParaRPr>
          </a:p>
        </p:txBody>
      </p:sp>
      <p:sp>
        <p:nvSpPr>
          <p:cNvPr id="2" name="矩形 1"/>
          <p:cNvSpPr/>
          <p:nvPr/>
        </p:nvSpPr>
        <p:spPr>
          <a:xfrm>
            <a:off x="2859405" y="1821180"/>
            <a:ext cx="6473825" cy="3682365"/>
          </a:xfrm>
          <a:prstGeom prst="rect">
            <a:avLst/>
          </a:prstGeom>
          <a:noFill/>
          <a:ln>
            <a:solidFill>
              <a:srgbClr val="F1A96E"/>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6">
                    <a:lumMod val="75000"/>
                  </a:schemeClr>
                </a:solidFill>
                <a:effectLst/>
                <a:uLnTx/>
                <a:uFillTx/>
                <a:cs typeface="+mn-ea"/>
                <a:sym typeface="+mn-lt"/>
              </a:rPr>
              <a:t>决策的</a:t>
            </a:r>
            <a:r>
              <a:rPr lang="zh-CN" altLang="en-US" sz="2800" kern="0" noProof="0" dirty="0">
                <a:ln>
                  <a:noFill/>
                </a:ln>
                <a:solidFill>
                  <a:schemeClr val="accent6">
                    <a:lumMod val="75000"/>
                  </a:schemeClr>
                </a:solidFill>
                <a:effectLst/>
                <a:uLnTx/>
                <a:uFillTx/>
                <a:cs typeface="+mn-ea"/>
                <a:sym typeface="+mn-lt"/>
              </a:rPr>
              <a:t>内涵</a:t>
            </a:r>
            <a:endParaRPr lang="zh-CN" altLang="en-US" sz="2800" kern="0" noProof="0" dirty="0">
              <a:ln>
                <a:noFill/>
              </a:ln>
              <a:solidFill>
                <a:schemeClr val="accent6">
                  <a:lumMod val="75000"/>
                </a:schemeClr>
              </a:solidFill>
              <a:effectLst/>
              <a:uLnTx/>
              <a:uFillTx/>
              <a:cs typeface="+mn-ea"/>
              <a:sym typeface="+mn-lt"/>
            </a:endParaRPr>
          </a:p>
        </p:txBody>
      </p:sp>
      <p:sp>
        <p:nvSpPr>
          <p:cNvPr id="8" name="文本框 7"/>
          <p:cNvSpPr txBox="1"/>
          <p:nvPr/>
        </p:nvSpPr>
        <p:spPr>
          <a:xfrm>
            <a:off x="2534285" y="1305560"/>
            <a:ext cx="6744970" cy="4292600"/>
          </a:xfrm>
          <a:prstGeom prst="rect">
            <a:avLst/>
          </a:prstGeom>
          <a:noFill/>
        </p:spPr>
        <p:txBody>
          <a:bodyPr wrap="square" rtlCol="0" anchor="t">
            <a:spAutoFit/>
          </a:bodyPr>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b="1">
                <a:solidFill>
                  <a:srgbClr val="FF0000"/>
                </a:solidFill>
              </a:rPr>
              <a:t>课程要求</a:t>
            </a:r>
            <a:endParaRPr lang="zh-CN" altLang="en-US" sz="2000" b="1">
              <a:solidFill>
                <a:srgbClr val="FF0000"/>
              </a:solidFill>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a:t>
            </a:r>
            <a:r>
              <a:rPr lang="en-US" altLang="zh-CN"/>
              <a:t>1</a:t>
            </a:r>
            <a:r>
              <a:rPr lang="zh-CN" altLang="en-US"/>
              <a:t>）了解决策的含义、原则与依据；理解决策的类型、特点及其在管理中的应用；理解决策的过程；理解决策的影响因素；了解决策的方法。</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a:t>
            </a:r>
            <a:r>
              <a:rPr lang="en-US" altLang="zh-CN"/>
              <a:t>2</a:t>
            </a:r>
            <a:r>
              <a:rPr lang="zh-CN" altLang="en-US"/>
              <a:t>）理解计划的含义与内容；理解计划与决策的区别和联系；理解计划的作用和特点；了解计划的类型；掌握计划的工作过程；理解计划编制的过程和方法；了解网络计划技术；掌握滚动计划法和甘特图法。</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a:t>
            </a:r>
            <a:r>
              <a:rPr lang="en-US" altLang="zh-CN"/>
              <a:t>3</a:t>
            </a:r>
            <a:r>
              <a:rPr lang="zh-CN" altLang="en-US"/>
              <a:t>）了解目标管理的含义；掌握目标管理的过程；了解目标管理的优缺点。</a:t>
            </a:r>
            <a:endParaRPr lang="zh-CN" altLang="en-US"/>
          </a:p>
        </p:txBody>
      </p:sp>
      <p:sp>
        <p:nvSpPr>
          <p:cNvPr id="9" name="矩形 8"/>
          <p:cNvSpPr/>
          <p:nvPr/>
        </p:nvSpPr>
        <p:spPr>
          <a:xfrm>
            <a:off x="2129790" y="1143000"/>
            <a:ext cx="7539990" cy="504888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î$ḷïďê"/>
          <p:cNvSpPr/>
          <p:nvPr>
            <p:custDataLst>
              <p:tags r:id="rId1"/>
            </p:custDataLst>
          </p:nvPr>
        </p:nvSpPr>
        <p:spPr>
          <a:xfrm>
            <a:off x="4283946" y="819400"/>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lt1"/>
              </a:solidFill>
              <a:cs typeface="+mn-ea"/>
              <a:sym typeface="+mn-lt"/>
            </a:endParaRPr>
          </a:p>
        </p:txBody>
      </p:sp>
      <p:sp>
        <p:nvSpPr>
          <p:cNvPr id="4"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6">
                    <a:lumMod val="75000"/>
                  </a:schemeClr>
                </a:solidFill>
                <a:effectLst/>
                <a:uLnTx/>
                <a:uFillTx/>
                <a:cs typeface="+mn-ea"/>
                <a:sym typeface="+mn-lt"/>
              </a:rPr>
              <a:t>决策的</a:t>
            </a:r>
            <a:r>
              <a:rPr lang="zh-CN" altLang="en-US" sz="2800" kern="0" noProof="0" dirty="0">
                <a:ln>
                  <a:noFill/>
                </a:ln>
                <a:solidFill>
                  <a:schemeClr val="accent6">
                    <a:lumMod val="75000"/>
                  </a:schemeClr>
                </a:solidFill>
                <a:effectLst/>
                <a:uLnTx/>
                <a:uFillTx/>
                <a:cs typeface="+mn-ea"/>
                <a:sym typeface="+mn-lt"/>
              </a:rPr>
              <a:t>内涵</a:t>
            </a:r>
            <a:endParaRPr lang="zh-CN" altLang="en-US" sz="2800" kern="0" noProof="0" dirty="0">
              <a:ln>
                <a:noFill/>
              </a:ln>
              <a:solidFill>
                <a:schemeClr val="accent6">
                  <a:lumMod val="75000"/>
                </a:schemeClr>
              </a:solidFill>
              <a:effectLst/>
              <a:uLnTx/>
              <a:uFillTx/>
              <a:cs typeface="+mn-ea"/>
              <a:sym typeface="+mn-lt"/>
            </a:endParaRPr>
          </a:p>
        </p:txBody>
      </p:sp>
      <p:sp>
        <p:nvSpPr>
          <p:cNvPr id="12" name="íŝḷíďê"/>
          <p:cNvSpPr/>
          <p:nvPr>
            <p:custDataLst>
              <p:tags r:id="rId3"/>
            </p:custDataLst>
          </p:nvPr>
        </p:nvSpPr>
        <p:spPr>
          <a:xfrm>
            <a:off x="4408406" y="4541999"/>
            <a:ext cx="444222" cy="444220"/>
          </a:xfrm>
          <a:prstGeom prst="rect">
            <a:avLst/>
          </a:prstGeom>
          <a:solidFill>
            <a:srgbClr val="ED7D3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nvGrpSpPr>
          <p:cNvPr id="10" name="组合 9"/>
          <p:cNvGrpSpPr/>
          <p:nvPr/>
        </p:nvGrpSpPr>
        <p:grpSpPr>
          <a:xfrm>
            <a:off x="4368165" y="2931795"/>
            <a:ext cx="6360160" cy="1508750"/>
            <a:chOff x="8207" y="4310"/>
            <a:chExt cx="10016" cy="2376"/>
          </a:xfrm>
        </p:grpSpPr>
        <p:sp>
          <p:nvSpPr>
            <p:cNvPr id="13" name="î$ḷïďê"/>
            <p:cNvSpPr/>
            <p:nvPr>
              <p:custDataLst>
                <p:tags r:id="rId4"/>
              </p:custDataLst>
            </p:nvPr>
          </p:nvSpPr>
          <p:spPr>
            <a:xfrm>
              <a:off x="8270" y="4310"/>
              <a:ext cx="700" cy="700"/>
            </a:xfrm>
            <a:prstGeom prst="rect">
              <a:avLst/>
            </a:prstGeom>
            <a:solidFill>
              <a:srgbClr val="75AFED"/>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nvGrpSpPr>
            <p:cNvPr id="9" name="组合 8"/>
            <p:cNvGrpSpPr/>
            <p:nvPr/>
          </p:nvGrpSpPr>
          <p:grpSpPr>
            <a:xfrm>
              <a:off x="8207" y="4310"/>
              <a:ext cx="10016" cy="2376"/>
              <a:chOff x="8207" y="4169"/>
              <a:chExt cx="10016" cy="3802"/>
            </a:xfrm>
          </p:grpSpPr>
          <p:sp>
            <p:nvSpPr>
              <p:cNvPr id="14" name="文本框 13"/>
              <p:cNvSpPr txBox="1"/>
              <p:nvPr>
                <p:custDataLst>
                  <p:tags r:id="rId5"/>
                </p:custDataLst>
              </p:nvPr>
            </p:nvSpPr>
            <p:spPr>
              <a:xfrm>
                <a:off x="9096" y="4169"/>
                <a:ext cx="7717" cy="1005"/>
              </a:xfrm>
              <a:prstGeom prst="rect">
                <a:avLst/>
              </a:prstGeom>
              <a:noFill/>
            </p:spPr>
            <p:txBody>
              <a:bodyPr wrap="square" anchor="b">
                <a:spAutoFit/>
              </a:bodyPr>
              <a:lstStyle/>
              <a:p>
                <a:pPr lvl="0">
                  <a:buSzPct val="25000"/>
                  <a:defRPr/>
                </a:pPr>
                <a:r>
                  <a:rPr lang="zh-CN" altLang="en-US" sz="2000" b="1" cap="all" dirty="0">
                    <a:solidFill>
                      <a:srgbClr val="FF0000"/>
                    </a:solidFill>
                    <a:cs typeface="+mn-ea"/>
                    <a:sym typeface="+mn-lt"/>
                  </a:rPr>
                  <a:t>决策的满意原则</a:t>
                </a:r>
                <a:endParaRPr lang="zh-CN" altLang="en-US" sz="2000" b="1" cap="all" dirty="0">
                  <a:solidFill>
                    <a:srgbClr val="FF0000"/>
                  </a:solidFill>
                  <a:cs typeface="+mn-ea"/>
                  <a:sym typeface="+mn-lt"/>
                </a:endParaRPr>
              </a:p>
            </p:txBody>
          </p:sp>
          <p:sp>
            <p:nvSpPr>
              <p:cNvPr id="15" name="文本框 14"/>
              <p:cNvSpPr txBox="1"/>
              <p:nvPr>
                <p:custDataLst>
                  <p:tags r:id="rId6"/>
                </p:custDataLst>
              </p:nvPr>
            </p:nvSpPr>
            <p:spPr>
              <a:xfrm>
                <a:off x="8989" y="5192"/>
                <a:ext cx="9234" cy="2779"/>
              </a:xfrm>
              <a:prstGeom prst="rect">
                <a:avLst/>
              </a:prstGeom>
              <a:noFill/>
            </p:spPr>
            <p:txBody>
              <a:bodyPr wrap="square">
                <a:noAutofit/>
              </a:bodyPr>
              <a:lstStyle/>
              <a:p>
                <a:pPr lvl="0" indent="457200" fontAlgn="auto">
                  <a:lnSpc>
                    <a:spcPct val="13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目标是选择一个“令人满意”的解决方案，而不是盲目追求所谓的“最优”解决方案。</a:t>
                </a:r>
                <a:endParaRPr lang="zh-CN" altLang="en-US" dirty="0">
                  <a:solidFill>
                    <a:srgbClr val="000000"/>
                  </a:solidFill>
                  <a:cs typeface="+mn-ea"/>
                  <a:sym typeface="+mn-lt"/>
                </a:endParaRPr>
              </a:p>
            </p:txBody>
          </p:sp>
          <p:sp>
            <p:nvSpPr>
              <p:cNvPr id="18" name="îŝḷîḋè"/>
              <p:cNvSpPr txBox="1"/>
              <p:nvPr>
                <p:custDataLst>
                  <p:tags r:id="rId7"/>
                </p:custDataLst>
              </p:nvPr>
            </p:nvSpPr>
            <p:spPr bwMode="auto">
              <a:xfrm>
                <a:off x="8207" y="4665"/>
                <a:ext cx="763"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02</a:t>
                </a:r>
                <a:endParaRPr lang="en-US" altLang="zh-CN" sz="2000" b="1" cap="all" dirty="0">
                  <a:solidFill>
                    <a:schemeClr val="lt1"/>
                  </a:solidFill>
                  <a:cs typeface="+mn-ea"/>
                  <a:sym typeface="+mn-lt"/>
                </a:endParaRPr>
              </a:p>
            </p:txBody>
          </p:sp>
        </p:grpSp>
      </p:grpSp>
      <p:grpSp>
        <p:nvGrpSpPr>
          <p:cNvPr id="11" name="组合 10"/>
          <p:cNvGrpSpPr/>
          <p:nvPr/>
        </p:nvGrpSpPr>
        <p:grpSpPr>
          <a:xfrm>
            <a:off x="4368232" y="4586930"/>
            <a:ext cx="6360369" cy="1209350"/>
            <a:chOff x="8105" y="8003"/>
            <a:chExt cx="10016" cy="1904"/>
          </a:xfrm>
        </p:grpSpPr>
        <p:sp>
          <p:nvSpPr>
            <p:cNvPr id="16" name="文本框 15"/>
            <p:cNvSpPr txBox="1"/>
            <p:nvPr>
              <p:custDataLst>
                <p:tags r:id="rId8"/>
              </p:custDataLst>
            </p:nvPr>
          </p:nvSpPr>
          <p:spPr>
            <a:xfrm>
              <a:off x="9073" y="8003"/>
              <a:ext cx="7717" cy="628"/>
            </a:xfrm>
            <a:prstGeom prst="rect">
              <a:avLst/>
            </a:prstGeom>
            <a:noFill/>
          </p:spPr>
          <p:txBody>
            <a:bodyPr wrap="square" anchor="b">
              <a:spAutoFit/>
            </a:bodyPr>
            <a:lstStyle/>
            <a:p>
              <a:pPr>
                <a:buSzPct val="25000"/>
                <a:defRPr/>
              </a:pPr>
              <a:r>
                <a:rPr lang="zh-CN" altLang="en-US" sz="2000" b="1" cap="all" dirty="0">
                  <a:solidFill>
                    <a:srgbClr val="FF0000"/>
                  </a:solidFill>
                  <a:cs typeface="+mn-ea"/>
                  <a:sym typeface="+mn-lt"/>
                </a:rPr>
                <a:t>决策的依据</a:t>
              </a:r>
              <a:endParaRPr lang="zh-CN" altLang="en-US" sz="2000" b="1" cap="all" dirty="0">
                <a:solidFill>
                  <a:srgbClr val="FF0000"/>
                </a:solidFill>
                <a:cs typeface="+mn-ea"/>
                <a:sym typeface="+mn-lt"/>
              </a:endParaRPr>
            </a:p>
          </p:txBody>
        </p:sp>
        <p:sp>
          <p:nvSpPr>
            <p:cNvPr id="17" name="文本框 16"/>
            <p:cNvSpPr txBox="1"/>
            <p:nvPr>
              <p:custDataLst>
                <p:tags r:id="rId9"/>
              </p:custDataLst>
            </p:nvPr>
          </p:nvSpPr>
          <p:spPr>
            <a:xfrm>
              <a:off x="8887" y="8631"/>
              <a:ext cx="9234" cy="1276"/>
            </a:xfrm>
            <a:prstGeom prst="rect">
              <a:avLst/>
            </a:prstGeom>
            <a:noFill/>
          </p:spPr>
          <p:txBody>
            <a:bodyPr wrap="square">
              <a:spAutoFit/>
            </a:bodyPr>
            <a:lstStyle/>
            <a:p>
              <a:pPr indent="457200" fontAlgn="auto">
                <a:lnSpc>
                  <a:spcPct val="13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信息是决策的基础和依据，信息的数量和质量直接影响决策水平。</a:t>
              </a:r>
              <a:endParaRPr lang="zh-CN" altLang="en-US" dirty="0">
                <a:solidFill>
                  <a:srgbClr val="000000"/>
                </a:solidFill>
                <a:cs typeface="+mn-ea"/>
                <a:sym typeface="+mn-lt"/>
              </a:endParaRPr>
            </a:p>
          </p:txBody>
        </p:sp>
        <p:sp>
          <p:nvSpPr>
            <p:cNvPr id="19" name="îŝḷîḋè"/>
            <p:cNvSpPr txBox="1"/>
            <p:nvPr>
              <p:custDataLst>
                <p:tags r:id="rId10"/>
              </p:custDataLst>
            </p:nvPr>
          </p:nvSpPr>
          <p:spPr bwMode="auto">
            <a:xfrm>
              <a:off x="8105" y="8021"/>
              <a:ext cx="763"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buSzPct val="25000"/>
                <a:defRPr/>
              </a:pPr>
              <a:r>
                <a:rPr lang="en-US" altLang="zh-CN" sz="2000" b="1" cap="all" dirty="0">
                  <a:solidFill>
                    <a:schemeClr val="lt1"/>
                  </a:solidFill>
                  <a:cs typeface="+mn-ea"/>
                  <a:sym typeface="+mn-lt"/>
                </a:rPr>
                <a:t>03</a:t>
              </a:r>
              <a:endParaRPr lang="en-US" altLang="zh-CN" sz="2000" b="1" cap="all" dirty="0">
                <a:solidFill>
                  <a:schemeClr val="lt1"/>
                </a:solidFill>
                <a:cs typeface="+mn-ea"/>
                <a:sym typeface="+mn-lt"/>
              </a:endParaRPr>
            </a:p>
          </p:txBody>
        </p:sp>
      </p:grpSp>
      <p:pic>
        <p:nvPicPr>
          <p:cNvPr id="2" name="图片 1" descr="C:/Users/Administrator/Desktop/P-10294249-10270631.jpgP-10294249-10270631"/>
          <p:cNvPicPr>
            <a:picLocks noChangeAspect="1"/>
          </p:cNvPicPr>
          <p:nvPr/>
        </p:nvPicPr>
        <p:blipFill>
          <a:blip r:embed="rId11"/>
          <a:srcRect l="18469" r="18469"/>
          <a:stretch>
            <a:fillRect/>
          </a:stretch>
        </p:blipFill>
        <p:spPr>
          <a:xfrm>
            <a:off x="909955" y="1943735"/>
            <a:ext cx="3213100" cy="2471420"/>
          </a:xfrm>
          <a:custGeom>
            <a:avLst/>
            <a:gdLst>
              <a:gd name="connsiteX0" fmla="*/ 1168400 w 2336800"/>
              <a:gd name="connsiteY0" fmla="*/ 0 h 2336800"/>
              <a:gd name="connsiteX1" fmla="*/ 2336800 w 2336800"/>
              <a:gd name="connsiteY1" fmla="*/ 1168400 h 2336800"/>
              <a:gd name="connsiteX2" fmla="*/ 1168400 w 2336800"/>
              <a:gd name="connsiteY2" fmla="*/ 2336800 h 2336800"/>
              <a:gd name="connsiteX3" fmla="*/ 0 w 2336800"/>
              <a:gd name="connsiteY3" fmla="*/ 1168400 h 2336800"/>
              <a:gd name="connsiteX4" fmla="*/ 1168400 w 2336800"/>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2336800">
                <a:moveTo>
                  <a:pt x="1168400" y="0"/>
                </a:moveTo>
                <a:cubicBezTo>
                  <a:pt x="1813690" y="0"/>
                  <a:pt x="2336800" y="523110"/>
                  <a:pt x="2336800" y="1168400"/>
                </a:cubicBezTo>
                <a:cubicBezTo>
                  <a:pt x="2336800" y="1813690"/>
                  <a:pt x="1813690" y="2336800"/>
                  <a:pt x="1168400" y="2336800"/>
                </a:cubicBezTo>
                <a:cubicBezTo>
                  <a:pt x="523110" y="2336800"/>
                  <a:pt x="0" y="1813690"/>
                  <a:pt x="0" y="1168400"/>
                </a:cubicBezTo>
                <a:cubicBezTo>
                  <a:pt x="0" y="523110"/>
                  <a:pt x="523110" y="0"/>
                  <a:pt x="1168400" y="0"/>
                </a:cubicBezTo>
                <a:close/>
              </a:path>
            </a:pathLst>
          </a:custGeom>
        </p:spPr>
      </p:pic>
      <p:grpSp>
        <p:nvGrpSpPr>
          <p:cNvPr id="8" name="组合 7"/>
          <p:cNvGrpSpPr/>
          <p:nvPr/>
        </p:nvGrpSpPr>
        <p:grpSpPr>
          <a:xfrm>
            <a:off x="4283643" y="819410"/>
            <a:ext cx="6012803" cy="1875889"/>
            <a:chOff x="8333" y="1782"/>
            <a:chExt cx="9469" cy="3607"/>
          </a:xfrm>
        </p:grpSpPr>
        <p:sp>
          <p:nvSpPr>
            <p:cNvPr id="6" name="矩形 5"/>
            <p:cNvSpPr/>
            <p:nvPr/>
          </p:nvSpPr>
          <p:spPr>
            <a:xfrm>
              <a:off x="9096" y="1782"/>
              <a:ext cx="8706" cy="767"/>
            </a:xfrm>
            <a:prstGeom prst="rect">
              <a:avLst/>
            </a:prstGeom>
          </p:spPr>
          <p:txBody>
            <a:bodyPr wrap="square">
              <a:spAutoFit/>
            </a:bodyPr>
            <a:lstStyle/>
            <a:p>
              <a:pPr>
                <a:buSzPct val="25000"/>
                <a:defRPr/>
              </a:pPr>
              <a:r>
                <a:rPr lang="zh-CN" altLang="en-US" sz="2000" b="1" cap="all" dirty="0">
                  <a:solidFill>
                    <a:srgbClr val="FF0000"/>
                  </a:solidFill>
                  <a:cs typeface="+mn-ea"/>
                  <a:sym typeface="+mn-lt"/>
                </a:rPr>
                <a:t>决策的含义</a:t>
              </a:r>
              <a:endParaRPr lang="zh-CN" altLang="en-US" sz="2000" b="1" cap="all" dirty="0">
                <a:solidFill>
                  <a:srgbClr val="FF0000"/>
                </a:solidFill>
                <a:cs typeface="+mn-ea"/>
                <a:sym typeface="+mn-lt"/>
              </a:endParaRPr>
            </a:p>
          </p:txBody>
        </p:sp>
        <p:sp>
          <p:nvSpPr>
            <p:cNvPr id="23" name="矩形 22"/>
            <p:cNvSpPr/>
            <p:nvPr/>
          </p:nvSpPr>
          <p:spPr>
            <a:xfrm>
              <a:off x="9431" y="2499"/>
              <a:ext cx="7813" cy="2890"/>
            </a:xfrm>
            <a:prstGeom prst="rect">
              <a:avLst/>
            </a:prstGeom>
          </p:spPr>
          <p:txBody>
            <a:bodyPr wrap="square">
              <a:noAutofit/>
            </a:bodyPr>
            <a:lstStyle/>
            <a:p>
              <a:pPr lvl="0" indent="457200" algn="just" fontAlgn="auto">
                <a:lnSpc>
                  <a:spcPct val="130000"/>
                </a:lnSpc>
                <a:extLst>
                  <a:ext uri="{35155182-B16C-46BC-9424-99874614C6A1}">
                    <wpsdc:indentchars xmlns:wpsdc="http://www.wps.cn/officeDocument/2017/drawingmlCustomData" val="200" checksum="59296752"/>
                  </a:ext>
                </a:extLst>
              </a:pPr>
              <a:r>
                <a:rPr lang="zh-CN" altLang="en-US" dirty="0">
                  <a:solidFill>
                    <a:srgbClr val="000000"/>
                  </a:solidFill>
                  <a:cs typeface="+mn-ea"/>
                  <a:sym typeface="+mn-lt"/>
                </a:rPr>
                <a:t>是人们为实现一定的目标，在掌握充分的信息和对有关情况进行深刻分析的基础上，用科学的方法拟定并评估各种方案，从中选出合理方案的活动过程。</a:t>
              </a:r>
              <a:endParaRPr lang="zh-CN" altLang="en-US" dirty="0">
                <a:solidFill>
                  <a:srgbClr val="000000"/>
                </a:solidFill>
                <a:cs typeface="+mn-ea"/>
                <a:sym typeface="+mn-lt"/>
              </a:endParaRPr>
            </a:p>
            <a:p>
              <a:pPr lvl="0" algn="just">
                <a:lnSpc>
                  <a:spcPct val="130000"/>
                </a:lnSpc>
              </a:pPr>
              <a:endParaRPr lang="zh-CN" altLang="en-US" dirty="0">
                <a:solidFill>
                  <a:srgbClr val="000000"/>
                </a:solidFill>
                <a:cs typeface="+mn-ea"/>
                <a:sym typeface="+mn-lt"/>
              </a:endParaRPr>
            </a:p>
          </p:txBody>
        </p:sp>
        <p:sp>
          <p:nvSpPr>
            <p:cNvPr id="3" name="îŝḷîḋè"/>
            <p:cNvSpPr txBox="1"/>
            <p:nvPr>
              <p:custDataLst>
                <p:tags r:id="rId12"/>
              </p:custDataLst>
            </p:nvPr>
          </p:nvSpPr>
          <p:spPr bwMode="auto">
            <a:xfrm>
              <a:off x="8333" y="1947"/>
              <a:ext cx="763"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spcBef>
                  <a:spcPct val="0"/>
                </a:spcBef>
                <a:buSzPct val="25000"/>
                <a:buFontTx/>
                <a:buNone/>
                <a:defRPr/>
              </a:pPr>
              <a:r>
                <a:rPr lang="en-US" altLang="zh-CN" sz="2000" b="1" cap="all" dirty="0">
                  <a:solidFill>
                    <a:schemeClr val="lt1"/>
                  </a:solidFill>
                  <a:cs typeface="+mn-ea"/>
                  <a:sym typeface="+mn-lt"/>
                </a:rPr>
                <a:t>01</a:t>
              </a:r>
              <a:endParaRPr lang="en-US" altLang="zh-CN" sz="2000" b="1" cap="all" dirty="0">
                <a:solidFill>
                  <a:schemeClr val="lt1"/>
                </a:solidFill>
                <a:cs typeface="+mn-ea"/>
                <a:sym typeface="+mn-lt"/>
              </a:endParaRPr>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childTnLst>
                          </p:cTn>
                        </p:par>
                        <p:par>
                          <p:cTn id="14" fill="hold">
                            <p:stCondLst>
                              <p:cond delay="500"/>
                            </p:stCondLst>
                            <p:childTnLst>
                              <p:par>
                                <p:cTn id="15" presetID="21"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ssolv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2" grpId="0" bldLvl="0" animBg="1"/>
      <p:bldP spid="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53384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决策的类型与</a:t>
            </a:r>
            <a:r>
              <a:rPr kumimoji="0" lang="zh-CN" altLang="en-US" sz="2800" b="1" i="0" u="none" strike="noStrike" kern="0" cap="none" spc="0" normalizeH="0" baseline="0" noProof="0" dirty="0">
                <a:ln>
                  <a:noFill/>
                </a:ln>
                <a:solidFill>
                  <a:schemeClr val="accent1"/>
                </a:solidFill>
                <a:effectLst/>
                <a:uLnTx/>
                <a:uFillTx/>
                <a:cs typeface="+mn-ea"/>
                <a:sym typeface="+mn-lt"/>
              </a:rPr>
              <a:t>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p:nvPr/>
        </p:nvPicPr>
        <p:blipFill>
          <a:blip r:embed="rId2"/>
        </p:blipFill>
        <p:spPr>
          <a:xfrm>
            <a:off x="1499870" y="2044065"/>
            <a:ext cx="8429625" cy="3458210"/>
          </a:xfrm>
          <a:prstGeom prst="rect">
            <a:avLst/>
          </a:prstGeom>
        </p:spPr>
      </p:pic>
      <p:sp>
        <p:nvSpPr>
          <p:cNvPr id="3" name="文本框 2"/>
          <p:cNvSpPr txBox="1"/>
          <p:nvPr/>
        </p:nvSpPr>
        <p:spPr>
          <a:xfrm>
            <a:off x="1499870" y="1267460"/>
            <a:ext cx="7682865" cy="415290"/>
          </a:xfrm>
          <a:prstGeom prst="rect">
            <a:avLst/>
          </a:prstGeom>
          <a:noFill/>
        </p:spPr>
        <p:txBody>
          <a:bodyPr wrap="square" lIns="0" tIns="0" rIns="0" bIns="0" rtlCol="0">
            <a:spAutoFit/>
          </a:bodyPr>
          <a:p>
            <a:pPr lvl="0">
              <a:lnSpc>
                <a:spcPct val="150000"/>
              </a:lnSpc>
              <a:defRPr/>
            </a:pPr>
            <a:r>
              <a:rPr lang="zh-CN" altLang="en-US" dirty="0">
                <a:solidFill>
                  <a:srgbClr val="000000"/>
                </a:solidFill>
                <a:cs typeface="+mn-ea"/>
                <a:sym typeface="+mn-lt"/>
              </a:rPr>
              <a:t>根据</a:t>
            </a:r>
            <a:r>
              <a:rPr lang="zh-CN" altLang="en-US" dirty="0">
                <a:solidFill>
                  <a:srgbClr val="FF0000"/>
                </a:solidFill>
                <a:cs typeface="+mn-ea"/>
                <a:sym typeface="+mn-lt"/>
              </a:rPr>
              <a:t>决策的重要程度</a:t>
            </a:r>
            <a:r>
              <a:rPr lang="zh-CN" altLang="en-US" dirty="0">
                <a:solidFill>
                  <a:srgbClr val="000000"/>
                </a:solidFill>
                <a:cs typeface="+mn-ea"/>
                <a:sym typeface="+mn-lt"/>
              </a:rPr>
              <a:t>，可以将决策分为</a:t>
            </a:r>
            <a:r>
              <a:rPr lang="zh-CN" altLang="en-US" dirty="0">
                <a:solidFill>
                  <a:srgbClr val="FF0000"/>
                </a:solidFill>
                <a:cs typeface="+mn-ea"/>
                <a:sym typeface="+mn-lt"/>
              </a:rPr>
              <a:t>战略决策、战术决策和业务决策</a:t>
            </a:r>
            <a:r>
              <a:rPr lang="zh-CN" altLang="en-US" dirty="0">
                <a:solidFill>
                  <a:srgbClr val="000000"/>
                </a:solidFill>
                <a:cs typeface="+mn-ea"/>
                <a:sym typeface="+mn-lt"/>
              </a:rPr>
              <a:t>。</a:t>
            </a:r>
            <a:endParaRPr lang="zh-CN" altLang="en-US"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53384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决策的类型与</a:t>
            </a:r>
            <a:r>
              <a:rPr kumimoji="0" lang="zh-CN" altLang="en-US" sz="2800" b="1" i="0" u="none" strike="noStrike" kern="0" cap="none" spc="0" normalizeH="0" baseline="0" noProof="0" dirty="0">
                <a:ln>
                  <a:noFill/>
                </a:ln>
                <a:solidFill>
                  <a:schemeClr val="accent1"/>
                </a:solidFill>
                <a:effectLst/>
                <a:uLnTx/>
                <a:uFillTx/>
                <a:cs typeface="+mn-ea"/>
                <a:sym typeface="+mn-lt"/>
              </a:rPr>
              <a:t>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548765" y="1209675"/>
            <a:ext cx="7576185" cy="415290"/>
          </a:xfrm>
          <a:prstGeom prst="rect">
            <a:avLst/>
          </a:prstGeom>
          <a:noFill/>
        </p:spPr>
        <p:txBody>
          <a:bodyPr wrap="square" lIns="0" tIns="0" rIns="0" bIns="0" rtlCol="0">
            <a:spAutoFit/>
          </a:bodyPr>
          <a:p>
            <a:pPr lvl="0">
              <a:lnSpc>
                <a:spcPct val="150000"/>
              </a:lnSpc>
              <a:defRPr/>
            </a:pPr>
            <a:r>
              <a:rPr lang="zh-CN" altLang="en-US" dirty="0">
                <a:solidFill>
                  <a:srgbClr val="000000"/>
                </a:solidFill>
                <a:cs typeface="+mn-ea"/>
                <a:sym typeface="+mn-lt"/>
              </a:rPr>
              <a:t>根据</a:t>
            </a:r>
            <a:r>
              <a:rPr lang="zh-CN" altLang="en-US" dirty="0">
                <a:solidFill>
                  <a:srgbClr val="FF0000"/>
                </a:solidFill>
                <a:cs typeface="+mn-ea"/>
                <a:sym typeface="+mn-lt"/>
              </a:rPr>
              <a:t>决策的重复程度</a:t>
            </a:r>
            <a:r>
              <a:rPr lang="zh-CN" altLang="en-US" dirty="0">
                <a:solidFill>
                  <a:srgbClr val="000000"/>
                </a:solidFill>
                <a:cs typeface="+mn-ea"/>
                <a:sym typeface="+mn-lt"/>
              </a:rPr>
              <a:t>，可以将决策分为</a:t>
            </a:r>
            <a:r>
              <a:rPr lang="zh-CN" altLang="en-US" dirty="0">
                <a:solidFill>
                  <a:srgbClr val="FF0000"/>
                </a:solidFill>
                <a:cs typeface="+mn-ea"/>
                <a:sym typeface="+mn-lt"/>
              </a:rPr>
              <a:t>程序性决策和非程序性决策</a:t>
            </a:r>
            <a:r>
              <a:rPr lang="zh-CN" altLang="en-US" dirty="0">
                <a:solidFill>
                  <a:srgbClr val="000000"/>
                </a:solidFill>
                <a:cs typeface="+mn-ea"/>
                <a:sym typeface="+mn-lt"/>
              </a:rPr>
              <a:t>。</a:t>
            </a:r>
            <a:endParaRPr lang="zh-CN" altLang="en-US" dirty="0">
              <a:solidFill>
                <a:srgbClr val="000000"/>
              </a:solidFill>
              <a:cs typeface="+mn-ea"/>
              <a:sym typeface="+mn-lt"/>
            </a:endParaRPr>
          </a:p>
        </p:txBody>
      </p:sp>
      <p:pic>
        <p:nvPicPr>
          <p:cNvPr id="4" name="图片 3"/>
          <p:cNvPicPr/>
          <p:nvPr/>
        </p:nvPicPr>
        <p:blipFill>
          <a:blip r:embed="rId2"/>
        </p:blipFill>
        <p:spPr>
          <a:xfrm>
            <a:off x="1450975" y="2198370"/>
            <a:ext cx="8372475" cy="366331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53384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决策的类型与</a:t>
            </a:r>
            <a:r>
              <a:rPr kumimoji="0" lang="zh-CN" altLang="en-US" sz="2800" b="1" i="0" u="none" strike="noStrike" kern="0" cap="none" spc="0" normalizeH="0" baseline="0" noProof="0" dirty="0">
                <a:ln>
                  <a:noFill/>
                </a:ln>
                <a:solidFill>
                  <a:schemeClr val="accent1"/>
                </a:solidFill>
                <a:effectLst/>
                <a:uLnTx/>
                <a:uFillTx/>
                <a:cs typeface="+mn-ea"/>
                <a:sym typeface="+mn-lt"/>
              </a:rPr>
              <a:t>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782320" y="1224915"/>
            <a:ext cx="2874010" cy="1200785"/>
          </a:xfrm>
          <a:prstGeom prst="rect">
            <a:avLst/>
          </a:prstGeom>
          <a:noFill/>
        </p:spPr>
        <p:txBody>
          <a:bodyPr wrap="square" lIns="0" tIns="0" rIns="0" bIns="0" rtlCol="0">
            <a:noAutofit/>
          </a:bodyPr>
          <a:p>
            <a:pPr lvl="0" indent="457200" algn="just" fontAlgn="auto">
              <a:lnSpc>
                <a:spcPct val="150000"/>
              </a:lnSpc>
              <a:defRPr/>
            </a:pPr>
            <a:r>
              <a:rPr lang="zh-CN" altLang="en-US" dirty="0">
                <a:solidFill>
                  <a:srgbClr val="000000"/>
                </a:solidFill>
                <a:cs typeface="+mn-ea"/>
                <a:sym typeface="+mn-lt"/>
              </a:rPr>
              <a:t>根据</a:t>
            </a:r>
            <a:r>
              <a:rPr lang="zh-CN" altLang="en-US" dirty="0">
                <a:solidFill>
                  <a:srgbClr val="FF0000"/>
                </a:solidFill>
                <a:cs typeface="+mn-ea"/>
                <a:sym typeface="+mn-lt"/>
              </a:rPr>
              <a:t>决策的确定程度</a:t>
            </a:r>
            <a:r>
              <a:rPr lang="zh-CN" altLang="en-US" dirty="0">
                <a:solidFill>
                  <a:srgbClr val="000000"/>
                </a:solidFill>
                <a:cs typeface="+mn-ea"/>
                <a:sym typeface="+mn-lt"/>
              </a:rPr>
              <a:t>，将决策分为</a:t>
            </a:r>
            <a:r>
              <a:rPr lang="zh-CN" altLang="en-US" dirty="0">
                <a:solidFill>
                  <a:srgbClr val="FF0000"/>
                </a:solidFill>
                <a:cs typeface="+mn-ea"/>
                <a:sym typeface="+mn-lt"/>
              </a:rPr>
              <a:t>确定型决策、风险型决策和不确定型决策</a:t>
            </a:r>
            <a:r>
              <a:rPr lang="zh-CN" altLang="en-US" dirty="0">
                <a:solidFill>
                  <a:srgbClr val="000000"/>
                </a:solidFill>
                <a:cs typeface="+mn-ea"/>
                <a:sym typeface="+mn-lt"/>
              </a:rPr>
              <a:t>。</a:t>
            </a:r>
            <a:endParaRPr lang="zh-CN" altLang="en-US" dirty="0">
              <a:solidFill>
                <a:srgbClr val="000000"/>
              </a:solidFill>
              <a:cs typeface="+mn-ea"/>
              <a:sym typeface="+mn-lt"/>
            </a:endParaRPr>
          </a:p>
        </p:txBody>
      </p:sp>
      <p:pic>
        <p:nvPicPr>
          <p:cNvPr id="2" name="图片 1"/>
          <p:cNvPicPr/>
          <p:nvPr/>
        </p:nvPicPr>
        <p:blipFill>
          <a:blip r:embed="rId2"/>
        </p:blipFill>
        <p:spPr>
          <a:xfrm>
            <a:off x="3977640" y="1369695"/>
            <a:ext cx="6734175" cy="4803140"/>
          </a:xfrm>
          <a:prstGeom prst="rect">
            <a:avLst/>
          </a:prstGeom>
        </p:spPr>
      </p:pic>
      <p:pic>
        <p:nvPicPr>
          <p:cNvPr id="10" name="图片 9" descr="C:/Users/Administrator/Desktop/64723648544196076db3899e3ee64857.png64723648544196076db3899e3ee64857"/>
          <p:cNvPicPr>
            <a:picLocks noChangeAspect="1"/>
          </p:cNvPicPr>
          <p:nvPr/>
        </p:nvPicPr>
        <p:blipFill>
          <a:blip r:embed="rId3"/>
          <a:srcRect l="10143" r="10143"/>
          <a:stretch>
            <a:fillRect/>
          </a:stretch>
        </p:blipFill>
        <p:spPr>
          <a:xfrm>
            <a:off x="694690" y="2898140"/>
            <a:ext cx="2764790" cy="36874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53384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决策的类型与</a:t>
            </a:r>
            <a:r>
              <a:rPr kumimoji="0" lang="zh-CN" altLang="en-US" sz="2800" b="1" i="0" u="none" strike="noStrike" kern="0" cap="none" spc="0" normalizeH="0" baseline="0" noProof="0" dirty="0">
                <a:ln>
                  <a:noFill/>
                </a:ln>
                <a:solidFill>
                  <a:schemeClr val="accent1"/>
                </a:solidFill>
                <a:effectLst/>
                <a:uLnTx/>
                <a:uFillTx/>
                <a:cs typeface="+mn-ea"/>
                <a:sym typeface="+mn-lt"/>
              </a:rPr>
              <a:t>特点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文本框 2"/>
          <p:cNvSpPr txBox="1"/>
          <p:nvPr/>
        </p:nvSpPr>
        <p:spPr>
          <a:xfrm>
            <a:off x="1519555" y="1219835"/>
            <a:ext cx="8124190" cy="2934970"/>
          </a:xfrm>
          <a:prstGeom prst="rect">
            <a:avLst/>
          </a:prstGeom>
          <a:noFill/>
        </p:spPr>
        <p:txBody>
          <a:bodyPr wrap="square" lIns="0" tIns="0" rIns="0" bIns="0" rtlCol="0">
            <a:noAutofit/>
          </a:bodyPr>
          <a:p>
            <a:pPr lvl="0" algn="just">
              <a:lnSpc>
                <a:spcPct val="150000"/>
              </a:lnSpc>
              <a:defRPr/>
            </a:pPr>
            <a:r>
              <a:rPr lang="zh-CN" altLang="en-US" dirty="0">
                <a:solidFill>
                  <a:srgbClr val="000000"/>
                </a:solidFill>
                <a:cs typeface="+mn-ea"/>
                <a:sym typeface="+mn-lt"/>
              </a:rPr>
              <a:t>根据</a:t>
            </a:r>
            <a:r>
              <a:rPr lang="zh-CN" altLang="en-US" dirty="0">
                <a:solidFill>
                  <a:srgbClr val="FF0000"/>
                </a:solidFill>
                <a:cs typeface="+mn-ea"/>
                <a:sym typeface="+mn-lt"/>
              </a:rPr>
              <a:t>决策者的数量不同</a:t>
            </a:r>
            <a:r>
              <a:rPr lang="zh-CN" altLang="en-US" dirty="0">
                <a:solidFill>
                  <a:srgbClr val="000000"/>
                </a:solidFill>
                <a:cs typeface="+mn-ea"/>
                <a:sym typeface="+mn-lt"/>
              </a:rPr>
              <a:t>，可以将决策分为</a:t>
            </a:r>
            <a:r>
              <a:rPr lang="zh-CN" altLang="en-US" dirty="0">
                <a:solidFill>
                  <a:srgbClr val="FF0000"/>
                </a:solidFill>
                <a:cs typeface="+mn-ea"/>
                <a:sym typeface="+mn-lt"/>
              </a:rPr>
              <a:t>群体决策和个人决策</a:t>
            </a:r>
            <a:r>
              <a:rPr lang="zh-CN" altLang="en-US" dirty="0">
                <a:solidFill>
                  <a:srgbClr val="000000"/>
                </a:solidFill>
                <a:cs typeface="+mn-ea"/>
                <a:sym typeface="+mn-lt"/>
              </a:rPr>
              <a:t>。</a:t>
            </a:r>
            <a:endParaRPr lang="zh-CN" altLang="en-US" dirty="0">
              <a:solidFill>
                <a:srgbClr val="000000"/>
              </a:solidFill>
              <a:cs typeface="+mn-ea"/>
              <a:sym typeface="+mn-lt"/>
            </a:endParaRPr>
          </a:p>
        </p:txBody>
      </p:sp>
      <p:pic>
        <p:nvPicPr>
          <p:cNvPr id="4" name="图片 3"/>
          <p:cNvPicPr/>
          <p:nvPr/>
        </p:nvPicPr>
        <p:blipFill>
          <a:blip r:embed="rId2"/>
        </p:blipFill>
        <p:spPr>
          <a:xfrm>
            <a:off x="1519555" y="2110105"/>
            <a:ext cx="8605520" cy="399224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bldLvl="0" animBg="1"/>
      <p:bldP spid="3" grpId="0"/>
    </p:bldLst>
  </p:timing>
</p:sld>
</file>

<file path=ppt/tags/tag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3167_2*n_h_a*1_1_1"/>
  <p:tag name="KSO_WM_TEMPLATE_CATEGORY" val="diagram"/>
  <p:tag name="KSO_WM_TEMPLATE_INDEX" val="20233167"/>
  <p:tag name="KSO_WM_UNIT_LAYERLEVEL" val="1_1_1"/>
  <p:tag name="KSO_WM_TAG_VERSION" val="3.0"/>
  <p:tag name="KSO_WM_BEAUTIFY_FLAG" val="#wm#"/>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标题"/>
  <p:tag name="KSO_WM_UNIT_TEXT_FILL_FORE_SCHEMECOLOR_INDEX" val="1"/>
  <p:tag name="KSO_WM_UNIT_TEXT_FILL_TYPE" val="1"/>
  <p:tag name="KSO_WM_DIAGRAM_USE_COLOR_VALUE" val="{&quot;color_scheme&quot;:1,&quot;color_type&quot;:1,&quot;theme_color_indexes&quot;:[5,6,5,6,5,6]}"/>
</p:tagLst>
</file>

<file path=ppt/tags/tag101.xml><?xml version="1.0" encoding="utf-8"?>
<p:tagLst xmlns:p="http://schemas.openxmlformats.org/presentationml/2006/main">
  <p:tag name="RESOURCE_RECORD_KEY" val="{&quot;70&quot;:[3322139]}"/>
</p:tagLst>
</file>

<file path=ppt/tags/tag10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33.3,&quot;left&quot;:57.02503937007873,&quot;top&quot;:78.6,&quot;width&quot;:850.4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DIAGRAM_USE_COLOR_VALUE" val="{&quot;color_scheme&quot;:1,&quot;color_type&quot;:1,&quot;theme_color_indexes&quot;:[5,6,5,6,5,6]}"/>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33.3,&quot;left&quot;:57.02503937007873,&quot;top&quot;:78.6,&quot;width&quot;:850.4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5,6,5,6,5,6]}"/>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33.3,&quot;left&quot;:57.02503937007873,&quot;top&quot;:78.6,&quot;width&quot;:850.4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5,6,5,6,5,6]}"/>
</p:tagLst>
</file>

<file path=ppt/tags/tag1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33.3,&quot;left&quot;:57.02503937007873,&quot;top&quot;:78.6,&quot;width&quot;:850.4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VALUE" val="90"/>
  <p:tag name="KSO_WM_DIAGRAM_USE_COLOR_VALUE" val="{&quot;color_scheme&quot;:1,&quot;color_type&quot;:1,&quot;theme_color_indexes&quot;:[5,6,5,6,5,6]}"/>
</p:tagLst>
</file>

<file path=ppt/tags/tag10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33.3,&quot;left&quot;:57.02503937007873,&quot;top&quot;:78.6,&quot;width&quot;:850.4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5,6,5,6,5,6]}"/>
</p:tagLst>
</file>

<file path=ppt/tags/tag10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533.3,&quot;left&quot;:57.02503937007873,&quot;top&quot;:78.6,&quot;width&quot;:850.42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5,6,5,6,5,6]}"/>
</p:tagLst>
</file>

<file path=ppt/tags/tag109.xml><?xml version="1.0" encoding="utf-8"?>
<p:tagLst xmlns:p="http://schemas.openxmlformats.org/presentationml/2006/main">
  <p:tag name="RESOURCE_RECORD_KEY" val="{&quot;70&quot;:[3322139,3322346]}"/>
</p:tagLst>
</file>

<file path=ppt/tags/tag1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32.98677165354334,&quot;left&quot;:156.0288188976378,&quot;top&quot;:180.53165354330707,&quot;width&quot;:711.9571653543308}"/>
</p:tagLst>
</file>

<file path=ppt/tags/tag11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37.8263779527559,&quot;left&quot;:507.5572440944881,&quot;top&quot;:92.52362204724409,&quot;width&quot;:414.3951968503943}"/>
</p:tagLst>
</file>

<file path=ppt/tags/tag11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37.8263779527559,&quot;left&quot;:507.5572440944881,&quot;top&quot;:92.52362204724409,&quot;width&quot;:414.3951968503943}"/>
</p:tagLst>
</file>

<file path=ppt/tags/tag112.xml><?xml version="1.0" encoding="utf-8"?>
<p:tagLst xmlns:p="http://schemas.openxmlformats.org/presentationml/2006/main">
  <p:tag name="KSO_WM_UNIT_LINE_FORE_SCHEMECOLOR_INDEX_BRIGHTNESS" val="0"/>
  <p:tag name="KSO_WM_UNIT_LINE_FORE_SCHEMECOLOR_INDEX" val="14"/>
  <p:tag name="KSO_WM_UNIT_LINE_FILL_TYPE" val="2"/>
  <p:tag name="KSO_WM_DIAGRAM_VIRTUALLY_FRAME" val="{&quot;height&quot;:237.8263779527559,&quot;left&quot;:507.5572440944881,&quot;top&quot;:92.52362204724409,&quot;width&quot;:414.3951968503943}"/>
</p:tagLst>
</file>

<file path=ppt/tags/tag113.xml><?xml version="1.0" encoding="utf-8"?>
<p:tagLst xmlns:p="http://schemas.openxmlformats.org/presentationml/2006/main">
  <p:tag name="KSO_WM_UNIT_LINE_FORE_SCHEMECOLOR_INDEX_BRIGHTNESS" val="0"/>
  <p:tag name="KSO_WM_UNIT_LINE_FORE_SCHEMECOLOR_INDEX" val="14"/>
  <p:tag name="KSO_WM_UNIT_LINE_FILL_TYPE" val="2"/>
  <p:tag name="KSO_WM_DIAGRAM_VIRTUALLY_FRAME" val="{&quot;height&quot;:237.8263779527559,&quot;left&quot;:507.5572440944881,&quot;top&quot;:92.52362204724409,&quot;width&quot;:414.3951968503943}"/>
</p:tagLst>
</file>

<file path=ppt/tags/tag11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5.xml><?xml version="1.0" encoding="utf-8"?>
<p:tagLst xmlns:p="http://schemas.openxmlformats.org/presentationml/2006/main">
  <p:tag name="KSO_WM_DIAGRAM_VIRTUALLY_FRAME" val="{&quot;height&quot;:368.7725984251968,&quot;left&quot;:83.63952755905511,&quot;top&quot;:112.5163779527559,&quot;width&quot;:730.7729411367633}"/>
</p:tagLst>
</file>

<file path=ppt/tags/tag116.xml><?xml version="1.0" encoding="utf-8"?>
<p:tagLst xmlns:p="http://schemas.openxmlformats.org/presentationml/2006/main">
  <p:tag name="KSO_WM_DIAGRAM_VIRTUALLY_FRAME" val="{&quot;height&quot;:368.7725984251968,&quot;left&quot;:83.63952755905511,&quot;top&quot;:112.5163779527559,&quot;width&quot;:730.7729411367633}"/>
</p:tagLst>
</file>

<file path=ppt/tags/tag117.xml><?xml version="1.0" encoding="utf-8"?>
<p:tagLst xmlns:p="http://schemas.openxmlformats.org/presentationml/2006/main">
  <p:tag name="KSO_WM_DIAGRAM_VIRTUALLY_FRAME" val="{&quot;height&quot;:368.7725984251968,&quot;left&quot;:83.63952755905511,&quot;top&quot;:112.5163779527559,&quot;width&quot;:730.7729411367633}"/>
</p:tagLst>
</file>

<file path=ppt/tags/tag118.xml><?xml version="1.0" encoding="utf-8"?>
<p:tagLst xmlns:p="http://schemas.openxmlformats.org/presentationml/2006/main">
  <p:tag name="KSO_WM_DIAGRAM_VIRTUALLY_FRAME" val="{&quot;height&quot;:368.7725984251968,&quot;left&quot;:83.63952755905511,&quot;top&quot;:112.5163779527559,&quot;width&quot;:730.7729411367633}"/>
</p:tagLst>
</file>

<file path=ppt/tags/tag119.xml><?xml version="1.0" encoding="utf-8"?>
<p:tagLst xmlns:p="http://schemas.openxmlformats.org/presentationml/2006/main">
  <p:tag name="KSO_WM_DIAGRAM_VIRTUALLY_FRAME" val="{&quot;height&quot;:368.7725984251968,&quot;left&quot;:83.63952755905511,&quot;top&quot;:112.5163779527559,&quot;width&quot;:730.7729411367633}"/>
</p:tagLst>
</file>

<file path=ppt/tags/tag1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32.98677165354334,&quot;left&quot;:156.0288188976378,&quot;top&quot;:180.53165354330707,&quot;width&quot;:711.9571653543308}"/>
</p:tagLst>
</file>

<file path=ppt/tags/tag12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0.7729411367633}"/>
</p:tagLst>
</file>

<file path=ppt/tags/tag12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0.7729411367633}"/>
</p:tagLst>
</file>

<file path=ppt/tags/tag122.xml><?xml version="1.0" encoding="utf-8"?>
<p:tagLst xmlns:p="http://schemas.openxmlformats.org/presentationml/2006/main">
  <p:tag name="KSO_WM_DIAGRAM_VIRTUALLY_FRAME" val="{&quot;height&quot;:368.7725984251968,&quot;left&quot;:83.63952755905511,&quot;top&quot;:112.5163779527559,&quot;width&quot;:730.7729411367633}"/>
</p:tagLst>
</file>

<file path=ppt/tags/tag12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0.7729411367633}"/>
</p:tagLst>
</file>

<file path=ppt/tags/tag12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0.7729411367633}"/>
</p:tagLst>
</file>

<file path=ppt/tags/tag125.xml><?xml version="1.0" encoding="utf-8"?>
<p:tagLst xmlns:p="http://schemas.openxmlformats.org/presentationml/2006/main">
  <p:tag name="KSO_WM_DIAGRAM_VIRTUALLY_FRAME" val="{&quot;height&quot;:368.7725984251968,&quot;left&quot;:83.63952755905511,&quot;top&quot;:112.5163779527559,&quot;width&quot;:730.7729411367633}"/>
</p:tagLst>
</file>

<file path=ppt/tags/tag126.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0.7729411367633}"/>
</p:tagLst>
</file>

<file path=ppt/tags/tag12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0.7729411367633}"/>
</p:tagLst>
</file>

<file path=ppt/tags/tag128.xml><?xml version="1.0" encoding="utf-8"?>
<p:tagLst xmlns:p="http://schemas.openxmlformats.org/presentationml/2006/main">
  <p:tag name="KSO_WM_DIAGRAM_VIRTUALLY_FRAME" val="{&quot;height&quot;:368.7725984251968,&quot;left&quot;:83.63952755905511,&quot;top&quot;:112.5163779527559,&quot;width&quot;:730.7729411367633}"/>
</p:tagLst>
</file>

<file path=ppt/tags/tag12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0.7729411367633}"/>
</p:tagLst>
</file>

<file path=ppt/tags/tag13.xml><?xml version="1.0" encoding="utf-8"?>
<p:tagLst xmlns:p="http://schemas.openxmlformats.org/presentationml/2006/main">
  <p:tag name="KSO_WM_DIAGRAM_VIRTUALLY_FRAME" val="{&quot;height&quot;:232.98677165354334,&quot;left&quot;:156.0288188976378,&quot;top&quot;:180.53165354330707,&quot;width&quot;:711.9571653543308}"/>
</p:tagLst>
</file>

<file path=ppt/tags/tag13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0.7729411367633}"/>
</p:tagLst>
</file>

<file path=ppt/tags/tag13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0946_1*l_h_i*1_1_3"/>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gradient&quot;:[{&quot;brightness&quot;:0,&quot;colorType&quot;:1,&quot;foreColorIndex&quot;:5,&quot;pos&quot;:0.029999999329447746,&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0946_1*l_h_i*1_1_4"/>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800000011920929,&quot;colorType&quot;:1,&quot;foreColorIndex&quot;:5,&quot;pos&quot;:0,&quot;transparency&quot;:0.44999998807907104},{&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0946_1*l_h_i*1_1_5"/>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0946_1*l_h_i*1_1_6"/>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0946_1*l_h_i*1_1_2"/>
  <p:tag name="KSO_WM_TEMPLATE_CATEGORY" val="diagram"/>
  <p:tag name="KSO_WM_TEMPLATE_INDEX" val="20230946"/>
  <p:tag name="KSO_WM_UNIT_LAYERLEVEL" val="1_1_1"/>
  <p:tag name="KSO_WM_TAG_VERSION" val="3.0"/>
  <p:tag name="KSO_WM_UNIT_FILL_FORE_SCHEMECOLOR_INDEX" val="5"/>
  <p:tag name="KSO_WM_UNIT_TEX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800000011920929,&quot;colorType&quot;:1,&quot;foreColorIndex&quot;:5,&quot;pos&quot;:0,&quot;transparency&quot;:0.30000001192092896},{&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brightness&quot;:0,&quot;colorType&quot;:1,&quot;foreColorIndex&quot;:14,&quot;transparency&quot;:0.6000000238418579},&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0946_1*l_h_i*1_1_7"/>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3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30946_1*l_h_i*1_1_8"/>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232.98677165354334,&quot;left&quot;:156.0288188976378,&quot;top&quot;:180.53165354330707,&quot;width&quot;:711.9571653543308}"/>
</p:tagLst>
</file>

<file path=ppt/tags/tag14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0946_1*l_h_i*1_1_1"/>
  <p:tag name="KSO_WM_TEMPLATE_CATEGORY" val="diagram"/>
  <p:tag name="KSO_WM_TEMPLATE_INDEX" val="20230946"/>
  <p:tag name="KSO_WM_UNIT_LAYERLEVEL" val="1_1_1"/>
  <p:tag name="KSO_WM_TAG_VERSION" val="3.0"/>
  <p:tag name="KSO_WM_UNIT_LINE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0946_1*l_h_i*1_2_5"/>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gradient&quot;:[{&quot;brightness&quot;:0,&quot;colorType&quot;:1,&quot;foreColorIndex&quot;:5,&quot;pos&quot;:0.029999999329447746,&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0946_1*l_h_i*1_2_6"/>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800000011920929,&quot;colorType&quot;:1,&quot;foreColorIndex&quot;:5,&quot;pos&quot;:0,&quot;transparency&quot;:0.44999998807907104},{&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0946_1*l_h_i*1_2_1"/>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0946_1*l_h_i*1_2_7"/>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0946_1*l_h_i*1_2_4"/>
  <p:tag name="KSO_WM_TEMPLATE_CATEGORY" val="diagram"/>
  <p:tag name="KSO_WM_TEMPLATE_INDEX" val="20230946"/>
  <p:tag name="KSO_WM_UNIT_LAYERLEVEL" val="1_1_1"/>
  <p:tag name="KSO_WM_TAG_VERSION" val="3.0"/>
  <p:tag name="KSO_WM_UNIT_FILL_FORE_SCHEMECOLOR_INDEX" val="5"/>
  <p:tag name="KSO_WM_UNIT_TEX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800000011920929,&quot;colorType&quot;:1,&quot;foreColorIndex&quot;:5,&quot;pos&quot;:0,&quot;transparency&quot;:0.30000001192092896},{&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brightness&quot;:0,&quot;colorType&quot;:1,&quot;foreColorIndex&quot;:14,&quot;transparency&quot;:0.6000000238418579},&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0946_1*l_h_i*1_2_2"/>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30946_1*l_h_i*1_2_8"/>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0946_1*l_h_i*1_2_3"/>
  <p:tag name="KSO_WM_TEMPLATE_CATEGORY" val="diagram"/>
  <p:tag name="KSO_WM_TEMPLATE_INDEX" val="20230946"/>
  <p:tag name="KSO_WM_UNIT_LAYERLEVEL" val="1_1_1"/>
  <p:tag name="KSO_WM_TAG_VERSION" val="3.0"/>
  <p:tag name="KSO_WM_UNIT_LINE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4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0946_1*l_h_i*1_3_3"/>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gradient&quot;:[{&quot;brightness&quot;:0,&quot;colorType&quot;:1,&quot;foreColorIndex&quot;:5,&quot;pos&quot;:0.029999999329447746,&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32.98677165354334,&quot;left&quot;:156.0288188976378,&quot;top&quot;:180.53165354330707,&quot;width&quot;:711.9571653543308}"/>
</p:tagLst>
</file>

<file path=ppt/tags/tag15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30946_1*l_h_i*1_3_4"/>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800000011920929,&quot;colorType&quot;:1,&quot;foreColorIndex&quot;:5,&quot;pos&quot;:0,&quot;transparency&quot;:0.44999998807907104},{&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30946_1*l_h_i*1_3_5"/>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30946_1*l_h_i*1_3_6"/>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0946_1*l_h_i*1_3_2"/>
  <p:tag name="KSO_WM_TEMPLATE_CATEGORY" val="diagram"/>
  <p:tag name="KSO_WM_TEMPLATE_INDEX" val="20230946"/>
  <p:tag name="KSO_WM_UNIT_LAYERLEVEL" val="1_1_1"/>
  <p:tag name="KSO_WM_TAG_VERSION" val="3.0"/>
  <p:tag name="KSO_WM_UNIT_FILL_FORE_SCHEMECOLOR_INDEX" val="5"/>
  <p:tag name="KSO_WM_UNIT_TEX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800000011920929,&quot;colorType&quot;:1,&quot;foreColorIndex&quot;:5,&quot;pos&quot;:0,&quot;transparency&quot;:0.30000001192092896},{&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brightness&quot;:0,&quot;colorType&quot;:1,&quot;foreColorIndex&quot;:14,&quot;transparency&quot;:0.6000000238418579},&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30946_1*l_h_i*1_3_7"/>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5.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30946_1*l_h_i*1_3_8"/>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6.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0946_1*l_h_i*1_3_1"/>
  <p:tag name="KSO_WM_TEMPLATE_CATEGORY" val="diagram"/>
  <p:tag name="KSO_WM_TEMPLATE_INDEX" val="20230946"/>
  <p:tag name="KSO_WM_UNIT_LAYERLEVEL" val="1_1_1"/>
  <p:tag name="KSO_WM_TAG_VERSION" val="3.0"/>
  <p:tag name="KSO_WM_UNIT_LINE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7.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30946_1*l_h_i*1_4_5"/>
  <p:tag name="KSO_WM_TEMPLATE_CATEGORY" val="diagram"/>
  <p:tag name="KSO_WM_TEMPLATE_INDEX" val="20230946"/>
  <p:tag name="KSO_WM_UNIT_LAYERLEVEL" val="1_1_1"/>
  <p:tag name="KSO_WM_TAG_VERSION" val="3.0"/>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gradient&quot;:[{&quot;brightness&quot;:0,&quot;colorType&quot;:1,&quot;foreColorIndex&quot;:5,&quot;pos&quot;:0.029999999329447746,&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8.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30946_1*l_h_i*1_4_6"/>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800000011920929,&quot;colorType&quot;:1,&quot;foreColorIndex&quot;:5,&quot;pos&quot;:0,&quot;transparency&quot;:0.44999998807907104},{&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59.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0946_1*l_h_i*1_4_1"/>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32.98677165354334,&quot;left&quot;:156.0288188976378,&quot;top&quot;:180.53165354330707,&quot;width&quot;:711.9571653543308}"/>
</p:tagLst>
</file>

<file path=ppt/tags/tag16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30946_1*l_h_i*1_4_7"/>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1.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30946_1*l_h_i*1_4_4"/>
  <p:tag name="KSO_WM_TEMPLATE_CATEGORY" val="diagram"/>
  <p:tag name="KSO_WM_TEMPLATE_INDEX" val="20230946"/>
  <p:tag name="KSO_WM_UNIT_LAYERLEVEL" val="1_1_1"/>
  <p:tag name="KSO_WM_TAG_VERSION" val="3.0"/>
  <p:tag name="KSO_WM_UNIT_FILL_FORE_SCHEMECOLOR_INDEX" val="5"/>
  <p:tag name="KSO_WM_UNIT_TEX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800000011920929,&quot;colorType&quot;:1,&quot;foreColorIndex&quot;:5,&quot;pos&quot;:0,&quot;transparency&quot;:0.30000001192092896},{&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brightness&quot;:0,&quot;colorType&quot;:1,&quot;foreColorIndex&quot;:14,&quot;transparency&quot;:0.6000000238418579},&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2.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0946_1*l_h_i*1_4_2"/>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8899999856948853},{&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230946_1*l_h_i*1_4_8"/>
  <p:tag name="KSO_WM_TEMPLATE_CATEGORY" val="diagram"/>
  <p:tag name="KSO_WM_TEMPLATE_INDEX" val="20230946"/>
  <p:tag name="KSO_WM_UNIT_LAYERLEVEL" val="1_1_1"/>
  <p:tag name="KSO_WM_TAG_VERSION" val="3.0"/>
  <p:tag name="KSO_WM_UNIT_FILL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gradient&quot;:[{&quot;brightness&quot;:0,&quot;colorType&quot;:1,&quot;foreColorIndex&quot;:5,&quot;pos&quot;:0,&quot;transparency&quot;:0.15000000596046448},{&quot;brightness&quot;:0,&quot;colorType&quot;:1,&quot;foreColorIndex&quot;:5,&quot;pos&quot;:1,&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0946_1*l_h_i*1_4_3"/>
  <p:tag name="KSO_WM_TEMPLATE_CATEGORY" val="diagram"/>
  <p:tag name="KSO_WM_TEMPLATE_INDEX" val="20230946"/>
  <p:tag name="KSO_WM_UNIT_LAYERLEVEL" val="1_1_1"/>
  <p:tag name="KSO_WM_TAG_VERSION" val="3.0"/>
  <p:tag name="KSO_WM_UNIT_LINE_FORE_SCHEMECOLOR_INDEX" val="5"/>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46_1*l_h_f*1_1_1"/>
  <p:tag name="KSO_WM_TEMPLATE_CATEGORY" val="diagram"/>
  <p:tag name="KSO_WM_TEMPLATE_INDEX" val="2023094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输入你的智能图形项正文，文字是您思想的提炼，请尽量言简意赅的阐述观点"/>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46_1*l_h_f*1_2_1"/>
  <p:tag name="KSO_WM_TEMPLATE_CATEGORY" val="diagram"/>
  <p:tag name="KSO_WM_TEMPLATE_INDEX" val="2023094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输入你的智能图形项正文，文字是您思想的提炼，请尽量言简意赅的阐述观点"/>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46_1*l_h_f*1_3_1"/>
  <p:tag name="KSO_WM_TEMPLATE_CATEGORY" val="diagram"/>
  <p:tag name="KSO_WM_TEMPLATE_INDEX" val="2023094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输入你的智能图形项正文，文字是您思想的提炼，请尽量言简意赅的阐述观点"/>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46_1*l_h_f*1_4_1"/>
  <p:tag name="KSO_WM_TEMPLATE_CATEGORY" val="diagram"/>
  <p:tag name="KSO_WM_TEMPLATE_INDEX" val="2023094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此处输入你的智能图形项正文，文字是您思想的提炼，请尽量言简意赅的阐述观点"/>
  <p:tag name="KSO_WM_DIAGRAM_MAX_ITEMCNT" val="4"/>
  <p:tag name="KSO_WM_DIAGRAM_MIN_ITEMCNT" val="4"/>
  <p:tag name="KSO_WM_DIAGRAM_VIRTUALLY_FRAME" val="{&quot;height&quot;:355.95001220703125,&quot;left&quot;:138.42503937007874,&quot;top&quot;:92.07503326656315,&quot;width&quot;:683.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69.xml><?xml version="1.0" encoding="utf-8"?>
<p:tagLst xmlns:p="http://schemas.openxmlformats.org/presentationml/2006/main">
  <p:tag name="RESOURCE_RECORD_KEY" val="{&quot;70&quot;:[3312427]}"/>
</p:tagLst>
</file>

<file path=ppt/tags/tag1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32.98677165354334,&quot;left&quot;:156.0288188976378,&quot;top&quot;:180.53165354330707,&quot;width&quot;:711.9571653543308}"/>
</p:tagLst>
</file>

<file path=ppt/tags/tag17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7_4*l_h_a*1_1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172.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7_4*l_h_i*1_1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73.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36957_4*l_h_i*1_1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DIAGRAM_USE_COLOR_VALUE" val="{&quot;color_scheme&quot;:1,&quot;color_type&quot;:1,&quot;theme_color_indexes&quot;:[5,6,5,6,5,6]}"/>
</p:tagLst>
</file>

<file path=ppt/tags/tag174.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7_4*l_h_f*1_1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DIAGRAM_USE_COLOR_VALUE" val="{&quot;color_scheme&quot;:1,&quot;color_type&quot;:1,&quot;theme_color_indexes&quot;:[5,6,5,6,5,6]}"/>
</p:tagLst>
</file>

<file path=ppt/tags/tag175.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7_4*l_h_a*1_2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176.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7_4*l_h_i*1_2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77.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36957_4*l_h_i*1_2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DIAGRAM_USE_COLOR_VALUE" val="{&quot;color_scheme&quot;:1,&quot;color_type&quot;:1,&quot;theme_color_indexes&quot;:[5,6,5,6,5,6]}"/>
</p:tagLst>
</file>

<file path=ppt/tags/tag178.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7_4*l_h_f*1_2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DIAGRAM_USE_COLOR_VALUE" val="{&quot;color_scheme&quot;:1,&quot;color_type&quot;:1,&quot;theme_color_indexes&quot;:[5,6,5,6,5,6]}"/>
</p:tagLst>
</file>

<file path=ppt/tags/tag179.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7_4*l_h_a*1_3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18.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32.98677165354334,&quot;left&quot;:156.0288188976378,&quot;top&quot;:180.53165354330707,&quot;width&quot;:711.9571653543308}"/>
</p:tagLst>
</file>

<file path=ppt/tags/tag180.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7_4*l_h_i*1_3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81.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36957_4*l_h_i*1_3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DIAGRAM_USE_COLOR_VALUE" val="{&quot;color_scheme&quot;:1,&quot;color_type&quot;:1,&quot;theme_color_indexes&quot;:[5,6,5,6,5,6]}"/>
</p:tagLst>
</file>

<file path=ppt/tags/tag182.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7_4*l_h_f*1_3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DIAGRAM_USE_COLOR_VALUE" val="{&quot;color_scheme&quot;:1,&quot;color_type&quot;:1,&quot;theme_color_indexes&quot;:[5,6,5,6,5,6]}"/>
</p:tagLst>
</file>

<file path=ppt/tags/tag183.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6957_4*l_h_a*1_4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184.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7_4*l_h_i*1_4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85.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36957_4*l_h_i*1_4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DIAGRAM_USE_COLOR_VALUE" val="{&quot;color_scheme&quot;:1,&quot;color_type&quot;:1,&quot;theme_color_indexes&quot;:[5,6,5,6,5,6]}"/>
</p:tagLst>
</file>

<file path=ppt/tags/tag186.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6957_4*l_h_f*1_4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DIAGRAM_USE_COLOR_VALUE" val="{&quot;color_scheme&quot;:1,&quot;color_type&quot;:1,&quot;theme_color_indexes&quot;:[5,6,5,6,5,6]}"/>
</p:tagLst>
</file>

<file path=ppt/tags/tag187.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6957_4*l_h_a*1_5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188.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6957_4*l_h_i*1_5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89.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36957_4*l_h_i*1_5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DIAGRAM_USE_COLOR_VALUE" val="{&quot;color_scheme&quot;:1,&quot;color_type&quot;:1,&quot;theme_color_indexes&quot;:[5,6,5,6,5,6]}"/>
</p:tagLst>
</file>

<file path=ppt/tags/tag19.xml><?xml version="1.0" encoding="utf-8"?>
<p:tagLst xmlns:p="http://schemas.openxmlformats.org/presentationml/2006/main">
  <p:tag name="KSO_WM_DIAGRAM_VIRTUALLY_FRAME" val="{&quot;height&quot;:232.98677165354334,&quot;left&quot;:156.0288188976378,&quot;top&quot;:180.53165354330707,&quot;width&quot;:711.9571653543308}"/>
</p:tagLst>
</file>

<file path=ppt/tags/tag190.xml><?xml version="1.0" encoding="utf-8"?>
<p:tagLst xmlns:p="http://schemas.openxmlformats.org/presentationml/2006/main">
  <p:tag name="KSO_WM_DIAGRAM_VIRTUALLY_FRAME" val="{&quot;height&quot;:373.25,&quot;left&quot;:69.9,&quot;top&quot;:89.95,&quot;width&quot;:842.3}"/>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6957_4*l_h_f*1_5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UNIT_PRESET_TEXT" val="单击此处添加文本具体内容，简明扼要地阐述您的观点。"/>
  <p:tag name="KSO_WM_DIAGRAM_USE_COLOR_VALUE" val="{&quot;color_scheme&quot;:1,&quot;color_type&quot;:1,&quot;theme_color_indexes&quot;:[5,6,5,6,5,6]}"/>
</p:tagLst>
</file>

<file path=ppt/tags/tag191.xml><?xml version="1.0" encoding="utf-8"?>
<p:tagLst xmlns:p="http://schemas.openxmlformats.org/presentationml/2006/main">
  <p:tag name="RESOURCE_RECORD_KEY" val="{&quot;70&quot;:[3327380,3321484,3321518,3319042,3325812,3330508]}"/>
</p:tagLst>
</file>

<file path=ppt/tags/tag192.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193.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7.6582034772614,&quot;left&quot;:91.42929133858262,&quot;top&quot;:152.22118110236218,&quot;width&quot;:786.3048031496065}"/>
</p:tagLst>
</file>

<file path=ppt/tags/tag194.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37.6582034772614,&quot;left&quot;:91.42929133858262,&quot;top&quot;:152.22118110236218,&quot;width&quot;:786.3048031496065}"/>
</p:tagLst>
</file>

<file path=ppt/tags/tag195.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196.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197.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198.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37.6582034772614,&quot;left&quot;:91.42929133858262,&quot;top&quot;:152.22118110236218,&quot;width&quot;:786.3048031496065}"/>
</p:tagLst>
</file>

<file path=ppt/tags/tag199.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7.6582034772614,&quot;left&quot;:91.42929133858262,&quot;top&quot;:152.22118110236218,&quot;width&quot;:786.3048031496065}"/>
</p:tagLst>
</file>

<file path=ppt/tags/tag2.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0.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01.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02.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03.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37.6582034772614,&quot;left&quot;:91.42929133858262,&quot;top&quot;:152.22118110236218,&quot;width&quot;:786.3048031496065}"/>
</p:tagLst>
</file>

<file path=ppt/tags/tag204.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7.6582034772614,&quot;left&quot;:91.42929133858262,&quot;top&quot;:152.22118110236218,&quot;width&quot;:786.3048031496065}"/>
</p:tagLst>
</file>

<file path=ppt/tags/tag205.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06.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07.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08.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37.6582034772614,&quot;left&quot;:91.42929133858262,&quot;top&quot;:152.22118110236218,&quot;width&quot;:786.3048031496065}"/>
</p:tagLst>
</file>

<file path=ppt/tags/tag20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37.6582034772614,&quot;left&quot;:91.42929133858262,&quot;top&quot;:152.22118110236218,&quot;width&quot;:786.3048031496065}"/>
</p:tagLst>
</file>

<file path=ppt/tags/tag2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8.9137007874016,&quot;left&quot;:412.1052755905512,&quot;top&quot;:234.8075590551181,&quot;width&quot;:503.26598425196863}"/>
</p:tagLst>
</file>

<file path=ppt/tags/tag210.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11.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12.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13.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7.6582034772614,&quot;left&quot;:91.42929133858262,&quot;top&quot;:152.22118110236218,&quot;width&quot;:786.3048031496065}"/>
</p:tagLst>
</file>

<file path=ppt/tags/tag214.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37.6582034772614,&quot;left&quot;:91.42929133858262,&quot;top&quot;:152.22118110236218,&quot;width&quot;:786.3048031496065}"/>
</p:tagLst>
</file>

<file path=ppt/tags/tag215.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16.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17.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18.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37.6582034772614,&quot;left&quot;:91.42929133858262,&quot;top&quot;:152.22118110236218,&quot;width&quot;:786.3048031496065}"/>
</p:tagLst>
</file>

<file path=ppt/tags/tag219.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7.6582034772614,&quot;left&quot;:91.42929133858262,&quot;top&quot;:152.22118110236218,&quot;width&quot;:786.3048031496065}"/>
</p:tagLst>
</file>

<file path=ppt/tags/tag2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0.xml><?xml version="1.0" encoding="utf-8"?>
<p:tagLst xmlns:p="http://schemas.openxmlformats.org/presentationml/2006/main">
  <p:tag name="KSO_WM_DIAGRAM_VIRTUALLY_FRAME" val="{&quot;height&quot;:337.6582034772614,&quot;left&quot;:91.42929133858262,&quot;top&quot;:152.22118110236218,&quot;width&quot;:786.3048031496065}"/>
</p:tagLst>
</file>

<file path=ppt/tags/tag22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37.6582034772614,&quot;left&quot;:91.42929133858262,&quot;top&quot;:152.22118110236218,&quot;width&quot;:786.3048031496065}"/>
</p:tagLst>
</file>

<file path=ppt/tags/tag22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4.xml><?xml version="1.0" encoding="utf-8"?>
<p:tagLst xmlns:p="http://schemas.openxmlformats.org/presentationml/2006/main">
  <p:tag name="KSO_WM_DIAGRAM_VIRTUALLY_FRAME" val="{&quot;height&quot;:245.45,&quot;left&quot;:75.25,&quot;top&quot;:209.1,&quot;width&quot;:801.15}"/>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2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2*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2*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868_2*l_h_i*1_3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8.9137007874016,&quot;left&quot;:412.1052755905512,&quot;top&quot;:234.8075590551181,&quot;width&quot;:503.26598425196863}"/>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1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1"/>
  <p:tag name="KSO_WM_UNIT_TEXT_FILL_FORE_SCHEMECOLOR_INDEX" val="3"/>
  <p:tag name="KSO_WM_UNIT_TEXT_FILL_TYPE" val="3"/>
  <p:tag name="KSO_WM_DIAGRAM_USE_COLOR_VALUE" val="{&quot;color_scheme&quot;:1,&quot;color_type&quot;:1,&quot;theme_color_indexes&quot;:[5,6,5,6,5,6]}"/>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3.xml><?xml version="1.0" encoding="utf-8"?>
<p:tagLst xmlns:p="http://schemas.openxmlformats.org/presentationml/2006/main">
  <p:tag name="RESOURCE_RECORD_KEY" val="{&quot;70&quot;:[3322003]}"/>
</p:tagLst>
</file>

<file path=ppt/tags/tag23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7.xml><?xml version="1.0" encoding="utf-8"?>
<p:tagLst xmlns:p="http://schemas.openxmlformats.org/presentationml/2006/main">
  <p:tag name="RESOURCE_RECORD_KEY" val="{&quot;70&quot;:[3322003]}"/>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8.9137007874016,&quot;left&quot;:412.1052755905512,&quot;top&quot;:234.8075590551181,&quot;width&quot;:503.26598425196863}"/>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2*l_h_a*1_1_1"/>
  <p:tag name="KSO_WM_TEMPLATE_CATEGORY" val="diagram"/>
  <p:tag name="KSO_WM_TEMPLATE_INDEX" val="20231868"/>
  <p:tag name="KSO_WM_UNIT_LAYERLEVEL" val="1_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1_1"/>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1"/>
  <p:tag name="KSO_WM_UNIT_TEXT_FILL_FORE_SCHEMECOLOR_INDEX" val="3"/>
  <p:tag name="KSO_WM_UNIT_TEXT_FILL_TYPE" val="3"/>
  <p:tag name="KSO_WM_DIAGRAM_USE_COLOR_VALUE" val="{&quot;color_scheme&quot;:1,&quot;color_type&quot;:1,&quot;theme_color_indexes&quot;:[5,6,5,6,5,6]}"/>
</p:tagLst>
</file>

<file path=ppt/tags/tag244.xml><?xml version="1.0" encoding="utf-8"?>
<p:tagLst xmlns:p="http://schemas.openxmlformats.org/presentationml/2006/main">
  <p:tag name="RESOURCE_RECORD_KEY" val="{&quot;70&quot;:[3322003]}"/>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RESOURCE_RECORD_KEY" val="{&quot;70&quot;:[3322003]}"/>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4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DIAGRAM_VIRTUALLY_FRAME" val="{&quot;height&quot;:278.9137007874016,&quot;left&quot;:412.1052755905512,&quot;top&quot;:234.8075590551181,&quot;width&quot;:503.26598425196863}"/>
</p:tagLst>
</file>

<file path=ppt/tags/tag250.xml><?xml version="1.0" encoding="utf-8"?>
<p:tagLst xmlns:p="http://schemas.openxmlformats.org/presentationml/2006/main">
  <p:tag name="RESOURCE_RECORD_KEY" val="{&quot;70&quot;:[3322003]}"/>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5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2*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8_2*l_h_i*1_1_1"/>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UNIT_SUBTYPE" val="d"/>
  <p:tag name="KSO_WM_UNIT_TYPE" val="l_h_i"/>
  <p:tag name="KSO_WM_UNIT_INDEX" val="1_1_1"/>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1"/>
  <p:tag name="KSO_WM_UNIT_TEXT_FILL_FORE_SCHEMECOLOR_INDEX" val="3"/>
  <p:tag name="KSO_WM_UNIT_TEXT_FILL_TYPE" val="3"/>
  <p:tag name="KSO_WM_DIAGRAM_USE_COLOR_VALUE" val="{&quot;color_scheme&quot;:1,&quot;color_type&quot;:1,&quot;theme_color_indexes&quot;:[5,6,5,6,5,6]}"/>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RESOURCE_RECORD_KEY" val="{&quot;70&quot;:[3322003]}"/>
</p:tagLst>
</file>

<file path=ppt/tags/tag257.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258.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259.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26.xml><?xml version="1.0" encoding="utf-8"?>
<p:tagLst xmlns:p="http://schemas.openxmlformats.org/presentationml/2006/main">
  <p:tag name="KSO_WM_DIAGRAM_VIRTUALLY_FRAME" val="{&quot;height&quot;:278.9137007874016,&quot;left&quot;:412.1052755905512,&quot;top&quot;:234.8075590551181,&quot;width&quot;:503.26598425196863}"/>
</p:tagLst>
</file>

<file path=ppt/tags/tag260.xml><?xml version="1.0" encoding="utf-8"?>
<p:tagLst xmlns:p="http://schemas.openxmlformats.org/presentationml/2006/main">
  <p:tag name="KSO_WM_UNIT_TEXT_FILL_FORE_SCHEMECOLOR_INDEX_BRIGHTNESS" val="-0.5"/>
  <p:tag name="KSO_WM_UNIT_TEXT_FILL_FORE_SCHEMECOLOR_INDEX" val="16"/>
  <p:tag name="KSO_WM_UNIT_TEXT_FILL_TYPE" val="1"/>
</p:tagLst>
</file>

<file path=ppt/tags/tag261.xml><?xml version="1.0" encoding="utf-8"?>
<p:tagLst xmlns:p="http://schemas.openxmlformats.org/presentationml/2006/main">
  <p:tag name="KSO_WM_UNIT_TEXT_FILL_FORE_SCHEMECOLOR_INDEX_BRIGHTNESS" val="-0.5"/>
  <p:tag name="KSO_WM_UNIT_TEXT_FILL_FORE_SCHEMECOLOR_INDEX" val="16"/>
  <p:tag name="KSO_WM_UNIT_TEXT_FILL_TYPE" val="1"/>
</p:tagLst>
</file>

<file path=ppt/tags/tag262.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26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264.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26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6.xml><?xml version="1.0" encoding="utf-8"?>
<p:tagLst xmlns:p="http://schemas.openxmlformats.org/presentationml/2006/main">
  <p:tag name="KSO_WM_UNIT_TEXT_FILL_FORE_SCHEMECOLOR_INDEX_BRIGHTNESS" val="-0.5"/>
  <p:tag name="KSO_WM_UNIT_TEXT_FILL_FORE_SCHEMECOLOR_INDEX" val="16"/>
  <p:tag name="KSO_WM_UNIT_TEXT_FILL_TYPE" val="1"/>
</p:tagLst>
</file>

<file path=ppt/tags/tag267.xml><?xml version="1.0" encoding="utf-8"?>
<p:tagLst xmlns:p="http://schemas.openxmlformats.org/presentationml/2006/main">
  <p:tag name="KSO_WM_UNIT_TEXT_FILL_FORE_SCHEMECOLOR_INDEX_BRIGHTNESS" val="-0.5"/>
  <p:tag name="KSO_WM_UNIT_TEXT_FILL_FORE_SCHEMECOLOR_INDEX" val="16"/>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2*l_h_i*1_2_2"/>
  <p:tag name="KSO_WM_TEMPLATE_CATEGORY" val="diagram"/>
  <p:tag name="KSO_WM_TEMPLATE_INDEX" val="20231868"/>
  <p:tag name="KSO_WM_UNIT_LAYERLEVEL" val="1_1_1"/>
  <p:tag name="KSO_WM_TAG_VERSION" val="3.0"/>
  <p:tag name="KSO_WM_BEAUTIFY_FLAG" val=""/>
  <p:tag name="KSO_WM_DIAGRAM_VERSION" val="3"/>
  <p:tag name="KSO_WM_DIAGRAM_COLOR_TRICK" val="1"/>
  <p:tag name="KSO_WM_DIAGRAM_COLOR_TEXT_CAN_REMOVE" val="n"/>
  <p:tag name="KSO_WM_DIAGRAM_MAX_ITEMCNT" val="4"/>
  <p:tag name="KSO_WM_DIAGRAM_MIN_ITEMCNT" val="2"/>
  <p:tag name="KSO_WM_DIAGRAM_VIRTUALLY_FRAME" val="{&quot;height&quot;:372.3103942871094,&quot;left&quot;:54.790281597948436,&quot;top&quot;:83.88877923439804,&quot;width&quot;:853.309718402051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6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78.9137007874016,&quot;left&quot;:412.1052755905512,&quot;top&quot;:234.8075590551181,&quot;width&quot;:503.26598425196863}"/>
</p:tagLst>
</file>

<file path=ppt/tags/tag270.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705_1*l_h_d*1_1_1"/>
  <p:tag name="KSO_WM_TEMPLATE_CATEGORY" val="diagram"/>
  <p:tag name="KSO_WM_TEMPLATE_INDEX" val="20231705"/>
  <p:tag name="KSO_WM_UNIT_LAYERLEVEL" val="1_1_1"/>
  <p:tag name="KSO_WM_TAG_VERSION" val="3.0"/>
  <p:tag name="KSO_WM_UNIT_VALUE" val="569*1199"/>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05_1*l_h_f*1_1_1"/>
  <p:tag name="KSO_WM_TEMPLATE_CATEGORY" val="diagram"/>
  <p:tag name="KSO_WM_TEMPLATE_INDEX" val="2023170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单击此处添加文本具体内容，简明扼要地阐述您的观点。根据需要可酌情增减文字，以便观者准确地理解您传达的思想，单击此处添加文本具体内容。"/>
  <p:tag name="KSO_WM_DIAGRAM_USE_COLOR_VALUE" val="{&quot;color_scheme&quot;:1,&quot;color_type&quot;:1,&quot;theme_color_indexes&quot;:[5,6,5,6,5,6]}"/>
</p:tagLst>
</file>

<file path=ppt/tags/tag2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05_1*l_h_a*1_1_1"/>
  <p:tag name="KSO_WM_TEMPLATE_CATEGORY" val="diagram"/>
  <p:tag name="KSO_WM_TEMPLATE_INDEX" val="2023170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5,6,5,6,5,6]}"/>
</p:tagLst>
</file>

<file path=ppt/tags/tag273.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705_1*l_h_d*1_2_1"/>
  <p:tag name="KSO_WM_TEMPLATE_CATEGORY" val="diagram"/>
  <p:tag name="KSO_WM_TEMPLATE_INDEX" val="20231705"/>
  <p:tag name="KSO_WM_UNIT_LAYERLEVEL" val="1_1_1"/>
  <p:tag name="KSO_WM_TAG_VERSION" val="3.0"/>
  <p:tag name="KSO_WM_UNIT_VALUE" val="569*1199"/>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05_1*l_h_f*1_2_1"/>
  <p:tag name="KSO_WM_TEMPLATE_CATEGORY" val="diagram"/>
  <p:tag name="KSO_WM_TEMPLATE_INDEX" val="2023170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单击此处添加文本具体内容，简明扼要地阐述您的观点。根据需要可酌情增减文字，以便观者准确地理解您传达的思想，单击此处添加文本具体内容。"/>
  <p:tag name="KSO_WM_DIAGRAM_USE_COLOR_VALUE" val="{&quot;color_scheme&quot;:1,&quot;color_type&quot;:1,&quot;theme_color_indexes&quot;:[5,6,5,6,5,6]}"/>
</p:tagLst>
</file>

<file path=ppt/tags/tag2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05_1*l_h_a*1_2_1"/>
  <p:tag name="KSO_WM_TEMPLATE_CATEGORY" val="diagram"/>
  <p:tag name="KSO_WM_TEMPLATE_INDEX" val="2023170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5,6,5,6,5,6]}"/>
</p:tagLst>
</file>

<file path=ppt/tags/tag2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705_1*l_h_i*1_1_1"/>
  <p:tag name="KSO_WM_TEMPLATE_CATEGORY" val="diagram"/>
  <p:tag name="KSO_WM_TEMPLATE_INDEX" val="20231705"/>
  <p:tag name="KSO_WM_UNIT_LAYERLEVEL" val="1_1_1"/>
  <p:tag name="KSO_WM_TAG_VERSION" val="3.0"/>
  <p:tag name="KSO_WM_BEAUTIFY_FLAG" val="#wm#"/>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705_1*l_h_i*1_1_2"/>
  <p:tag name="KSO_WM_TEMPLATE_CATEGORY" val="diagram"/>
  <p:tag name="KSO_WM_TEMPLATE_INDEX" val="20231705"/>
  <p:tag name="KSO_WM_UNIT_LAYERLEVEL" val="1_1_1"/>
  <p:tag name="KSO_WM_TAG_VERSION" val="3.0"/>
  <p:tag name="KSO_WM_BEAUTIFY_FLAG" val="#wm#"/>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705_1*l_h_i*1_2_1"/>
  <p:tag name="KSO_WM_TEMPLATE_CATEGORY" val="diagram"/>
  <p:tag name="KSO_WM_TEMPLATE_INDEX" val="20231705"/>
  <p:tag name="KSO_WM_UNIT_LAYERLEVEL" val="1_1_1"/>
  <p:tag name="KSO_WM_TAG_VERSION" val="3.0"/>
  <p:tag name="KSO_WM_BEAUTIFY_FLAG" val="#wm#"/>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705_1*l_h_i*1_2_2"/>
  <p:tag name="KSO_WM_TEMPLATE_CATEGORY" val="diagram"/>
  <p:tag name="KSO_WM_TEMPLATE_INDEX" val="20231705"/>
  <p:tag name="KSO_WM_UNIT_LAYERLEVEL" val="1_1_1"/>
  <p:tag name="KSO_WM_TAG_VERSION" val="3.0"/>
  <p:tag name="KSO_WM_BEAUTIFY_FLAG" val="#wm#"/>
  <p:tag name="KSO_WM_DIAGRAM_MAX_ITEMCNT" val="4"/>
  <p:tag name="KSO_WM_DIAGRAM_MIN_ITEMCNT" val="2"/>
  <p:tag name="KSO_WM_DIAGRAM_VIRTUALLY_FRAME" val="{&quot;height&quot;:438.62354770957575,&quot;left&quot;:14.595866718442448,&quot;top&quot;:82.8623622047244,&quot;width&quot;:894.11889648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8.xml><?xml version="1.0" encoding="utf-8"?>
<p:tagLst xmlns:p="http://schemas.openxmlformats.org/presentationml/2006/main">
  <p:tag name="KSO_WM_DIAGRAM_VIRTUALLY_FRAME" val="{&quot;height&quot;:278.9137007874016,&quot;left&quot;:412.1052755905512,&quot;top&quot;:234.8075590551181,&quot;width&quot;:503.26598425196863}"/>
</p:tagLst>
</file>

<file path=ppt/tags/tag280.xml><?xml version="1.0" encoding="utf-8"?>
<p:tagLst xmlns:p="http://schemas.openxmlformats.org/presentationml/2006/main">
  <p:tag name="RESOURCE_RECORD_KEY" val="{&quot;70&quot;:[3322009,3319470]}"/>
</p:tagLst>
</file>

<file path=ppt/tags/tag28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0.45001220703125,&quot;left&quot;:59.87441555233454,&quot;top&quot;:82.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 name="KSO_WM_BEAUTIFY_FLAG" val=""/>
</p:tagLst>
</file>

<file path=ppt/tags/tag283.xml><?xml version="1.0" encoding="utf-8"?>
<p:tagLst xmlns:p="http://schemas.openxmlformats.org/presentationml/2006/main">
  <p:tag name="resource_record_key" val="{&quot;70&quot;:[3317673,3322005,3318441,3322139,3322346,3312427,3327380,3321484,3321518,3319042,3325812,3330508,3322003,3322009,3319470]}"/>
  <p:tag name="commondata" val="eyJoZGlkIjoiNzQzYjU2ZDlkMWI0MjVlMjY0NGZkOGQ2YWU3M2VmMWIifQ=="/>
</p:tagLst>
</file>

<file path=ppt/tags/tag29.xml><?xml version="1.0" encoding="utf-8"?>
<p:tagLst xmlns:p="http://schemas.openxmlformats.org/presentationml/2006/main">
  <p:tag name="KSO_WM_DIAGRAM_VIRTUALLY_FRAME" val="{&quot;height&quot;:278.9137007874016,&quot;left&quot;:412.1052755905512,&quot;top&quot;:234.8075590551181,&quot;width&quot;:503.26598425196863}"/>
</p:tagLst>
</file>

<file path=ppt/tags/tag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78.9137007874016,&quot;left&quot;:412.1052755905512,&quot;top&quot;:234.8075590551181,&quot;width&quot;:503.26598425196863}"/>
</p:tagLst>
</file>

<file path=ppt/tags/tag3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78.9137007874016,&quot;left&quot;:412.1052755905512,&quot;top&quot;:234.8075590551181,&quot;width&quot;:503.26598425196863}"/>
</p:tagLst>
</file>

<file path=ppt/tags/tag3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31486_5*n_h_h_a*1_2_3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UNIT_VALUE" val="18"/>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5,6,5,6,5,6]}"/>
</p:tagLst>
</file>

<file path=ppt/tags/tag39.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31486_5*n_h_h_f*1_2_3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
  <p:tag name="KSO_WM_DIAGRAM_USE_COLOR_VALUE" val="{&quot;color_scheme&quot;:1,&quot;color_type&quot;:1,&quot;theme_color_indexes&quot;:[5,6,5,6,5,6]}"/>
</p:tagLst>
</file>

<file path=ppt/tags/tag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1486_5*n_h_h_a*1_2_1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5,6,5,6,5,6]}"/>
</p:tagLst>
</file>

<file path=ppt/tags/tag41.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1486_5*n_h_h_f*1_2_1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
  <p:tag name="KSO_WM_DIAGRAM_USE_COLOR_VALUE" val="{&quot;color_scheme&quot;:1,&quot;color_type&quot;:1,&quot;theme_color_indexes&quot;:[5,6,5,6,5,6]}"/>
</p:tagLst>
</file>

<file path=ppt/tags/tag42.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31486_5*n_h_h_a*1_2_2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UNIT_VALUE" val="18"/>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5,6,5,6,5,6]}"/>
</p:tagLst>
</file>

<file path=ppt/tags/tag43.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31486_5*n_h_h_f*1_2_2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
  <p:tag name="KSO_WM_DIAGRAM_USE_COLOR_VALUE" val="{&quot;color_scheme&quot;:1,&quot;color_type&quot;:1,&quot;theme_color_indexes&quot;:[5,6,5,6,5,6]}"/>
</p:tagLst>
</file>

<file path=ppt/tags/tag44.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31486_5*n_h_h_a*1_2_5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UNIT_VALUE" val="18"/>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5,6,5,6,5,6]}"/>
</p:tagLst>
</file>

<file path=ppt/tags/tag45.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20231486_5*n_h_h_f*1_2_5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
  <p:tag name="KSO_WM_DIAGRAM_USE_COLOR_VALUE" val="{&quot;color_scheme&quot;:1,&quot;color_type&quot;:1,&quot;theme_color_indexes&quot;:[5,6,5,6,5,6]}"/>
</p:tagLst>
</file>

<file path=ppt/tags/tag46.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31486_5*n_h_h_a*1_2_4_1"/>
  <p:tag name="KSO_WM_TEMPLATE_CATEGORY" val="diagram"/>
  <p:tag name="KSO_WM_TEMPLATE_INDEX" val="20231486"/>
  <p:tag name="KSO_WM_UNIT_LAYERLEVEL" val="1_1_1_1"/>
  <p:tag name="KSO_WM_TAG_VERSION" val="3.0"/>
  <p:tag name="KSO_WM_BEAUTIFY_FLAG" val="#wm#"/>
  <p:tag name="KSO_WM_UNIT_ISCONTENTSTITLE" val="0"/>
  <p:tag name="KSO_WM_UNIT_ISNUMDGMTITLE" val="0"/>
  <p:tag name="KSO_WM_UNIT_NOCLEAR" val="0"/>
  <p:tag name="KSO_WM_DIAGRAM_VERSION" val="3"/>
  <p:tag name="KSO_WM_UNIT_VALUE" val="18"/>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5,6,5,6,5,6]}"/>
</p:tagLst>
</file>

<file path=ppt/tags/tag47.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31486_5*n_h_h_f*1_2_4_1"/>
  <p:tag name="KSO_WM_TEMPLATE_CATEGORY" val="diagram"/>
  <p:tag name="KSO_WM_TEMPLATE_INDEX" val="20231486"/>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
  <p:tag name="KSO_WM_DIAGRAM_USE_COLOR_VALUE" val="{&quot;color_scheme&quot;:1,&quot;color_type&quot;:1,&quot;theme_color_indexes&quot;:[5,6,5,6,5,6]}"/>
</p:tagLst>
</file>

<file path=ppt/tags/tag48.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31486_5*n_h_h_a*1_2_5_1"/>
  <p:tag name="KSO_WM_TEMPLATE_CATEGORY" val="diagram"/>
  <p:tag name="KSO_WM_TEMPLATE_INDEX" val="20231486"/>
  <p:tag name="KSO_WM_UNIT_LAYERLEVEL" val="1_1_1_1"/>
  <p:tag name="KSO_WM_TAG_VERSION" val="3.0"/>
  <p:tag name="KSO_WM_UNIT_ISCONTENTSTITLE" val="0"/>
  <p:tag name="KSO_WM_UNIT_ISNUMDGMTITLE" val="0"/>
  <p:tag name="KSO_WM_UNIT_NOCLEAR" val="0"/>
  <p:tag name="KSO_WM_DIAGRAM_VERSION" val="3"/>
  <p:tag name="KSO_WM_UNIT_VALUE" val="18"/>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2,&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TEXT_FILL_FORE_SCHEMECOLOR_INDEX" val="1"/>
  <p:tag name="KSO_WM_UNIT_TEXT_FILL_TYPE" val="1"/>
  <p:tag name="KSO_WM_UNIT_PRESET_TEXT" val="项标题"/>
  <p:tag name="KSO_WM_DIAGRAM_USE_COLOR_VALUE" val="{&quot;color_scheme&quot;:1,&quot;color_type&quot;:1,&quot;theme_color_indexes&quot;:[5,6,5,6,5,6]}"/>
</p:tagLst>
</file>

<file path=ppt/tags/tag49.xml><?xml version="1.0" encoding="utf-8"?>
<p:tagLst xmlns:p="http://schemas.openxmlformats.org/presentationml/2006/main">
  <p:tag name="KSO_WM_UNIT_TEXT_FILL_FORE_SCHEMECOLOR_INDEX_BRIGHTNESS" val="-0.5"/>
  <p:tag name="KSO_WM_UNIT_SUBTYPE" val="a"/>
  <p:tag name="KSO_WM_UNIT_NOCLEAR" val="0"/>
  <p:tag name="KSO_WM_UNIT_VALUE" val="23"/>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20231486_5*n_h_h_f*1_2_5_1"/>
  <p:tag name="KSO_WM_TEMPLATE_CATEGORY" val="diagram"/>
  <p:tag name="KSO_WM_TEMPLATE_INDEX" val="20231486"/>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1"/>
  <p:tag name="KSO_WM_DIAGRAM_VIRTUALLY_FRAME" val="{&quot;height&quot;:486.1999877929687,&quot;left&quot;:-63.6,&quot;top&quot;:37.6000454735944,&quot;width&quot;:999.40000000000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正文，文字是您思想的提炼"/>
  <p:tag name="KSO_WM_DIAGRAM_USE_COLOR_VALUE" val="{&quot;color_scheme&quot;:1,&quot;color_type&quot;:1,&quot;theme_color_indexes&quot;:[5,6,5,6,5,6]}"/>
</p:tagLst>
</file>

<file path=ppt/tags/tag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50.xml><?xml version="1.0" encoding="utf-8"?>
<p:tagLst xmlns:p="http://schemas.openxmlformats.org/presentationml/2006/main">
  <p:tag name="RESOURCE_RECORD_KEY" val="{&quot;70&quot;:[3317673]}"/>
</p:tagLst>
</file>

<file path=ppt/tags/tag5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3*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3,&quot;left&quot;:54.842880023145334,&quot;top&quot;:76.8,&quot;width&quot;:850.457119976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868_3*l_h_a*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3,&quot;left&quot;:54.842880023145334,&quot;top&quot;:76.8,&quot;width&quot;:850.457119976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868_3*l_h_f*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3,&quot;left&quot;:54.842880023145334,&quot;top&quot;:76.8,&quot;width&quot;:850.457119976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868_3*l_h_a*1_3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3,&quot;left&quot;:54.842880023145334,&quot;top&quot;:76.8,&quot;width&quot;:850.457119976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3*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3,&quot;left&quot;:54.842880023145334,&quot;top&quot;:76.8,&quot;width&quot;:850.457119976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868_3*l_h_a*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3,&quot;left&quot;:54.842880023145334,&quot;top&quot;:76.8,&quot;width&quot;:850.457119976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868_3*l_h_f*1_4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3,&quot;left&quot;:54.842880023145334,&quot;top&quot;:76.8,&quot;width&quot;:850.457119976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以便观者准确地理解您传达的思想。单击此处添加文本具体内容，简明扼要地阐述您的内容观点。"/>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868_3*l_h_a*1_4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8.3,&quot;left&quot;:54.842880023145334,&quot;top&quot;:76.8,&quot;width&quot;:850.45711997685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6,5,6,5,6]}"/>
</p:tagLst>
</file>

<file path=ppt/tags/tag6.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60.xml><?xml version="1.0" encoding="utf-8"?>
<p:tagLst xmlns:p="http://schemas.openxmlformats.org/presentationml/2006/main">
  <p:tag name="RESOURCE_RECORD_KEY" val="{&quot;70&quot;:[3322005]}"/>
</p:tagLst>
</file>

<file path=ppt/tags/tag6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51_2*n_h_a*1_1_1"/>
  <p:tag name="KSO_WM_TEMPLATE_CATEGORY" val="diagram"/>
  <p:tag name="KSO_WM_TEMPLATE_INDEX" val="20231451"/>
  <p:tag name="KSO_WM_UNIT_LAYERLEVEL" val="1_1_1"/>
  <p:tag name="KSO_WM_TAG_VERSION" val="3.0"/>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2.31732177734375,&quot;left&quot;:80.7500454735944,&quot;top&quot;:93.89133911132812,&quot;width&quot;:798.5499877929688}"/>
  <p:tag name="KSO_WM_DIAGRAM_COLOR_MATCH_VALUE" val="{&quot;shape&quot;:{&quot;fill&quot;:{&quot;gradient&quot;:[{&quot;brightness&quot;:0,&quot;colorType&quot;:1,&quot;foreColorIndex&quot;:5,&quot;pos&quot;:0,&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FILL_TYPE" val="3"/>
  <p:tag name="KSO_WM_DIAGRAM_USE_COLOR_VALUE" val="{&quot;color_scheme&quot;:1,&quot;color_type&quot;:1,&quot;theme_color_indexes&quot;:[5,6,5,6,5,6]}"/>
</p:tagLst>
</file>

<file path=ppt/tags/tag6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451_2*n_h_a*1_1_1"/>
  <p:tag name="KSO_WM_TEMPLATE_CATEGORY" val="diagram"/>
  <p:tag name="KSO_WM_TEMPLATE_INDEX" val="20231451"/>
  <p:tag name="KSO_WM_UNIT_LAYERLEVEL" val="1_1_1"/>
  <p:tag name="KSO_WM_TAG_VERSION" val="3.0"/>
  <p:tag name="KSO_WM_UNIT_TEXT_FILL_FORE_SCHEMECOLOR_INDEX_BRIGHTNESS" val="0.15"/>
  <p:tag name="KSO_WM_UNIT_TEXT_FILL_TYPE" val="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2.31732177734375,&quot;left&quot;:80.7500454735944,&quot;top&quot;:93.89133911132812,&quot;width&quot;:798.5499877929688}"/>
  <p:tag name="KSO_WM_DIAGRAM_COLOR_MATCH_VALUE" val="{&quot;shape&quot;:{&quot;fill&quot;:{&quot;gradient&quot;:[{&quot;brightness&quot;:0,&quot;colorType&quot;:1,&quot;foreColorIndex&quot;:5,&quot;pos&quot;:0,&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标题"/>
  <p:tag name="KSO_WM_UNIT_FILL_TYPE" val="3"/>
  <p:tag name="KSO_WM_DIAGRAM_USE_COLOR_VALUE" val="{&quot;color_scheme&quot;:1,&quot;color_type&quot;:1,&quot;theme_color_indexes&quot;:[5,6,5,6,5,6]}"/>
</p:tagLst>
</file>

<file path=ppt/tags/tag7.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70.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3167_2*n_h_h_i*1_2_1_3"/>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UNIT_TYPE" val="n_h_h_i"/>
  <p:tag name="KSO_WM_UNIT_INDEX" val="1_2_1_3"/>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2*n_h_h_f*1_2_1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i*1_1_1"/>
  <p:tag name="KSO_WM_TEMPLATE_CATEGORY" val="diagram"/>
  <p:tag name="KSO_WM_TEMPLATE_INDEX" val="20233167"/>
  <p:tag name="KSO_WM_UNIT_LAYERLEVEL" val="1_1_1"/>
  <p:tag name="KSO_WM_TAG_VERSION" val="3.0"/>
  <p:tag name="KSO_WM_BEAUTIFY_FLAG" val="#wm#"/>
  <p:tag name="KSO_WM_UNIT_ISCONTENTSTITLE" val="0"/>
  <p:tag name="KSO_WM_UNIT_ISNUMDGMTITLE" val="0"/>
  <p:tag name="KSO_WM_UNIT_NOCLEAR" val="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1_2"/>
  <p:tag name="KSO_WM_TEMPLATE_CATEGORY" val="diagram"/>
  <p:tag name="KSO_WM_TEMPLATE_INDEX" val="20233167"/>
  <p:tag name="KSO_WM_UNIT_LAYERLEVEL" val="1_1_1_1"/>
  <p:tag name="KSO_WM_TAG_VERSION" val="3.0"/>
  <p:tag name="KSO_WM_BEAUTIFY_FLAG" val="#wm#"/>
  <p:tag name="KSO_WM_DIAGRAM_GROUP_CODE" val="n1-1"/>
  <p:tag name="KSO_WM_UNIT_TYPE" val="n_h_h_i"/>
  <p:tag name="KSO_WM_UNIT_INDEX" val="1_2_1_2"/>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67_2*n_h_i*1_1_2"/>
  <p:tag name="KSO_WM_TEMPLATE_CATEGORY" val="diagram"/>
  <p:tag name="KSO_WM_TEMPLATE_INDEX" val="20233167"/>
  <p:tag name="KSO_WM_UNIT_LAYERLEVEL" val="1_1_1"/>
  <p:tag name="KSO_WM_TAG_VERSION" val="3.0"/>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3167_2*n_h_a*1_1_1"/>
  <p:tag name="KSO_WM_TEMPLATE_CATEGORY" val="diagram"/>
  <p:tag name="KSO_WM_TEMPLATE_INDEX" val="20233167"/>
  <p:tag name="KSO_WM_UNIT_LAYERLEVEL" val="1_1_1"/>
  <p:tag name="KSO_WM_TAG_VERSION" val="3.0"/>
  <p:tag name="KSO_WM_BEAUTIFY_FLAG" val="#wm#"/>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标题"/>
  <p:tag name="KSO_WM_UNIT_TEXT_FILL_FORE_SCHEMECOLOR_INDEX" val="1"/>
  <p:tag name="KSO_WM_UNIT_TEXT_FILL_TYPE" val="1"/>
  <p:tag name="KSO_WM_DIAGRAM_USE_COLOR_VALUE" val="{&quot;color_scheme&quot;:1,&quot;color_type&quot;:1,&quot;theme_color_indexes&quot;:[5,6,5,6,5,6]}"/>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RESOURCE_RECORD_KEY" val="{&quot;70&quot;:[3322139]}"/>
</p:tagLst>
</file>

<file path=ppt/tags/tag8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3167_2*n_h_h_i*1_2_2_3"/>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UNIT_TYPE" val="n_h_h_i"/>
  <p:tag name="KSO_WM_UNIT_INDEX" val="1_2_2_3"/>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i*1_1_1"/>
  <p:tag name="KSO_WM_TEMPLATE_CATEGORY" val="diagram"/>
  <p:tag name="KSO_WM_TEMPLATE_INDEX" val="20233167"/>
  <p:tag name="KSO_WM_UNIT_LAYERLEVEL" val="1_1_1"/>
  <p:tag name="KSO_WM_TAG_VERSION" val="3.0"/>
  <p:tag name="KSO_WM_BEAUTIFY_FLAG" val="#wm#"/>
  <p:tag name="KSO_WM_UNIT_ISCONTENTSTITLE" val="0"/>
  <p:tag name="KSO_WM_UNIT_ISNUMDGMTITLE" val="0"/>
  <p:tag name="KSO_WM_UNIT_NOCLEAR" val="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2_2"/>
  <p:tag name="KSO_WM_TEMPLATE_CATEGORY" val="diagram"/>
  <p:tag name="KSO_WM_TEMPLATE_INDEX" val="20233167"/>
  <p:tag name="KSO_WM_UNIT_LAYERLEVEL" val="1_1_1_1"/>
  <p:tag name="KSO_WM_TAG_VERSION" val="3.0"/>
  <p:tag name="KSO_WM_BEAUTIFY_FLAG" val="#wm#"/>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8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67_2*n_h_i*1_1_2"/>
  <p:tag name="KSO_WM_TEMPLATE_CATEGORY" val="diagram"/>
  <p:tag name="KSO_WM_TEMPLATE_INDEX" val="20233167"/>
  <p:tag name="KSO_WM_UNIT_LAYERLEVEL" val="1_1_1"/>
  <p:tag name="KSO_WM_TAG_VERSION" val="3.0"/>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2*n_h_h_f*1_2_2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3167_2*n_h_a*1_1_1"/>
  <p:tag name="KSO_WM_TEMPLATE_CATEGORY" val="diagram"/>
  <p:tag name="KSO_WM_TEMPLATE_INDEX" val="20233167"/>
  <p:tag name="KSO_WM_UNIT_LAYERLEVEL" val="1_1_1"/>
  <p:tag name="KSO_WM_TAG_VERSION" val="3.0"/>
  <p:tag name="KSO_WM_BEAUTIFY_FLAG" val="#wm#"/>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10;添加标题"/>
  <p:tag name="KSO_WM_UNIT_TEXT_FILL_FORE_SCHEMECOLOR_INDEX" val="1"/>
  <p:tag name="KSO_WM_UNIT_TEXT_FILL_TYPE" val="1"/>
  <p:tag name="KSO_WM_DIAGRAM_USE_COLOR_VALUE" val="{&quot;color_scheme&quot;:1,&quot;color_type&quot;:1,&quot;theme_color_indexes&quot;:[5,6,5,6,5,6]}"/>
</p:tagLst>
</file>

<file path=ppt/tags/tag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90.xml><?xml version="1.0" encoding="utf-8"?>
<p:tagLst xmlns:p="http://schemas.openxmlformats.org/presentationml/2006/main">
  <p:tag name="RESOURCE_RECORD_KEY" val="{&quot;70&quot;:[3322139]}"/>
</p:tagLst>
</file>

<file path=ppt/tags/tag9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RESOURCE_RECORD_KEY" val="{&quot;70&quot;:[3322139]}"/>
</p:tagLst>
</file>

<file path=ppt/tags/tag9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3167_2*n_h_h_i*1_2_2_3"/>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UNIT_TYPE" val="n_h_h_i"/>
  <p:tag name="KSO_WM_UNIT_INDEX" val="1_2_2_3"/>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i*1_1_1"/>
  <p:tag name="KSO_WM_TEMPLATE_CATEGORY" val="diagram"/>
  <p:tag name="KSO_WM_TEMPLATE_INDEX" val="20233167"/>
  <p:tag name="KSO_WM_UNIT_LAYERLEVEL" val="1_1_1"/>
  <p:tag name="KSO_WM_TAG_VERSION" val="3.0"/>
  <p:tag name="KSO_WM_BEAUTIFY_FLAG" val="#wm#"/>
  <p:tag name="KSO_WM_UNIT_ISCONTENTSTITLE" val="0"/>
  <p:tag name="KSO_WM_UNIT_ISNUMDGMTITLE" val="0"/>
  <p:tag name="KSO_WM_UNIT_NOCLEAR" val="0"/>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167_2*n_h_h_i*1_2_2_2"/>
  <p:tag name="KSO_WM_TEMPLATE_CATEGORY" val="diagram"/>
  <p:tag name="KSO_WM_TEMPLATE_INDEX" val="20233167"/>
  <p:tag name="KSO_WM_UNIT_LAYERLEVEL" val="1_1_1_1"/>
  <p:tag name="KSO_WM_TAG_VERSION" val="3.0"/>
  <p:tag name="KSO_WM_BEAUTIFY_FLAG" val="#wm#"/>
  <p:tag name="KSO_WM_DIAGRAM_GROUP_CODE" val="n1-1"/>
  <p:tag name="KSO_WM_UNIT_TYPE" val="n_h_h_i"/>
  <p:tag name="KSO_WM_UNIT_INDEX" val="1_2_2_2"/>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6,5,6,5,6]}"/>
</p:tagLst>
</file>

<file path=ppt/tags/tag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67_2*n_h_i*1_1_2"/>
  <p:tag name="KSO_WM_TEMPLATE_CATEGORY" val="diagram"/>
  <p:tag name="KSO_WM_TEMPLATE_INDEX" val="20233167"/>
  <p:tag name="KSO_WM_UNIT_LAYERLEVEL" val="1_1_1"/>
  <p:tag name="KSO_WM_TAG_VERSION" val="3.0"/>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2*n_h_h_f*1_2_2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426.68614173228343,&quot;left&quot;:54.97677849717029,&quot;top&quot;:75.85,&quot;width&quot;:850.09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4296</Words>
  <Application>WPS 演示</Application>
  <PresentationFormat>宽屏</PresentationFormat>
  <Paragraphs>433</Paragraphs>
  <Slides>36</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36</vt:i4>
      </vt:variant>
    </vt:vector>
  </HeadingPairs>
  <TitlesOfParts>
    <vt:vector size="49" baseType="lpstr">
      <vt:lpstr>Arial</vt:lpstr>
      <vt:lpstr>宋体</vt:lpstr>
      <vt:lpstr>Wingdings</vt:lpstr>
      <vt:lpstr>思源黑体 CN Heavy</vt:lpstr>
      <vt:lpstr>黑体</vt:lpstr>
      <vt:lpstr>方正兰亭大黑_GBK</vt:lpstr>
      <vt:lpstr>思源黑体 CN</vt:lpstr>
      <vt:lpstr>微软雅黑</vt:lpstr>
      <vt:lpstr>Arial Unicode MS</vt:lpstr>
      <vt:lpstr>Calibri</vt:lpstr>
      <vt:lpstr>Times New Roman</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蓝天</cp:lastModifiedBy>
  <cp:revision>101</cp:revision>
  <dcterms:created xsi:type="dcterms:W3CDTF">2023-11-08T11:26:00Z</dcterms:created>
  <dcterms:modified xsi:type="dcterms:W3CDTF">2024-09-06T00:55:40Z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2052-12.1.0.17827</vt:lpwstr>
  </property>
</Properties>
</file>