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tags/tag25.xml" ContentType="application/vnd.openxmlformats-officedocument.presentationml.tags+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tags/tag33.xml" ContentType="application/vnd.openxmlformats-officedocument.presentationml.tags+xml"/>
  <Override PartName="/ppt/tags/tag34.xml" ContentType="application/vnd.openxmlformats-officedocument.presentationml.tags+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tags/tag35.xml" ContentType="application/vnd.openxmlformats-officedocument.presentationml.tags+xml"/>
  <Override PartName="/ppt/tags/tag36.xml" ContentType="application/vnd.openxmlformats-officedocument.presentationml.tags+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tags/tag37.xml" ContentType="application/vnd.openxmlformats-officedocument.presentationml.tags+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tags/tag38.xml" ContentType="application/vnd.openxmlformats-officedocument.presentationml.tags+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tags/tag55.xml" ContentType="application/vnd.openxmlformats-officedocument.presentationml.tags+xml"/>
  <Override PartName="/ppt/diagrams/data11.xml" ContentType="application/vnd.openxmlformats-officedocument.drawingml.diagramData+xml"/>
  <Override PartName="/ppt/diagrams/layout11.xml" ContentType="application/vnd.openxmlformats-officedocument.drawingml.diagramLayout+xml"/>
  <Override PartName="/ppt/diagrams/quickStyle11.xml" ContentType="application/vnd.openxmlformats-officedocument.drawingml.diagramStyle+xml"/>
  <Override PartName="/ppt/diagrams/colors11.xml" ContentType="application/vnd.openxmlformats-officedocument.drawingml.diagramColors+xml"/>
  <Override PartName="/ppt/diagrams/drawing11.xml" ContentType="application/vnd.ms-office.drawingml.diagramDrawing+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2" r:id="rId2"/>
  </p:sldMasterIdLst>
  <p:notesMasterIdLst>
    <p:notesMasterId r:id="rId39"/>
  </p:notesMasterIdLst>
  <p:sldIdLst>
    <p:sldId id="297" r:id="rId3"/>
    <p:sldId id="315" r:id="rId4"/>
    <p:sldId id="325" r:id="rId5"/>
    <p:sldId id="299" r:id="rId6"/>
    <p:sldId id="345" r:id="rId7"/>
    <p:sldId id="346" r:id="rId8"/>
    <p:sldId id="368" r:id="rId9"/>
    <p:sldId id="369" r:id="rId10"/>
    <p:sldId id="305" r:id="rId11"/>
    <p:sldId id="316" r:id="rId12"/>
    <p:sldId id="347" r:id="rId13"/>
    <p:sldId id="370" r:id="rId14"/>
    <p:sldId id="371" r:id="rId15"/>
    <p:sldId id="372" r:id="rId16"/>
    <p:sldId id="373" r:id="rId17"/>
    <p:sldId id="321" r:id="rId18"/>
    <p:sldId id="348" r:id="rId19"/>
    <p:sldId id="374" r:id="rId20"/>
    <p:sldId id="375" r:id="rId21"/>
    <p:sldId id="376" r:id="rId22"/>
    <p:sldId id="377" r:id="rId23"/>
    <p:sldId id="378" r:id="rId24"/>
    <p:sldId id="379" r:id="rId25"/>
    <p:sldId id="380" r:id="rId26"/>
    <p:sldId id="338" r:id="rId27"/>
    <p:sldId id="302" r:id="rId28"/>
    <p:sldId id="381" r:id="rId29"/>
    <p:sldId id="382" r:id="rId30"/>
    <p:sldId id="383" r:id="rId31"/>
    <p:sldId id="384" r:id="rId32"/>
    <p:sldId id="385" r:id="rId33"/>
    <p:sldId id="386" r:id="rId34"/>
    <p:sldId id="387" r:id="rId35"/>
    <p:sldId id="388" r:id="rId36"/>
    <p:sldId id="314" r:id="rId37"/>
    <p:sldId id="389" r:id="rId38"/>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17" userDrawn="1">
          <p15:clr>
            <a:srgbClr val="A4A3A4"/>
          </p15:clr>
        </p15:guide>
        <p15:guide id="2" pos="3909"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hly" initials="h" lastIdx="2" clrIdx="0">
    <p:extLst>
      <p:ext uri="{19B8F6BF-5375-455C-9EA6-DF929625EA0E}">
        <p15:presenceInfo xmlns:p15="http://schemas.microsoft.com/office/powerpoint/2012/main" userId="hly"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002FA7"/>
    <a:srgbClr val="ED7D31"/>
    <a:srgbClr val="F1A96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中度样式 2 - 强调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80" autoAdjust="0"/>
    <p:restoredTop sz="94660"/>
  </p:normalViewPr>
  <p:slideViewPr>
    <p:cSldViewPr snapToGrid="0" showGuides="1">
      <p:cViewPr>
        <p:scale>
          <a:sx n="90" d="100"/>
          <a:sy n="90" d="100"/>
        </p:scale>
        <p:origin x="1104" y="158"/>
      </p:cViewPr>
      <p:guideLst>
        <p:guide orient="horz" pos="2117"/>
        <p:guide pos="3909"/>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notesMaster" Target="notesMasters/notesMaster1.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viewProps" Target="viewProps.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commentAuthors" Target="commentAuthor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theme" Target="theme/theme1.xml"/><Relationship Id="rId8" Type="http://schemas.openxmlformats.org/officeDocument/2006/relationships/slide" Target="slides/slide6.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s>
</file>

<file path=ppt/diagrams/colors1.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E23D2215-5D1C-4578-ACCC-DBC3A47DB3AA}" type="doc">
      <dgm:prSet loTypeId="urn:microsoft.com/office/officeart/2005/8/layout/vList2" loCatId="list" qsTypeId="urn:microsoft.com/office/officeart/2005/8/quickstyle/simple1" qsCatId="simple" csTypeId="urn:microsoft.com/office/officeart/2005/8/colors/colorful1" csCatId="colorful" phldr="1"/>
      <dgm:spPr/>
      <dgm:t>
        <a:bodyPr/>
        <a:lstStyle/>
        <a:p>
          <a:endParaRPr lang="zh-CN" altLang="en-US"/>
        </a:p>
      </dgm:t>
    </dgm:pt>
    <dgm:pt modelId="{3365A5B3-9A47-489F-A9B8-BB9D2CE595C2}">
      <dgm:prSet phldrT="[文本]"/>
      <dgm:spPr/>
      <dgm:t>
        <a:bodyPr/>
        <a:lstStyle/>
        <a:p>
          <a:r>
            <a:rPr lang="en-US" altLang="en-US"/>
            <a:t>(1) </a:t>
          </a:r>
          <a:r>
            <a:rPr lang="zh-CN" altLang="en-US"/>
            <a:t>经济增长集中体现在经济实力的增长上</a:t>
          </a:r>
          <a:r>
            <a:rPr lang="en-US" altLang="en-US"/>
            <a:t>, </a:t>
          </a:r>
          <a:r>
            <a:rPr lang="zh-CN" altLang="en-US"/>
            <a:t>就是商品和劳务总量的增加</a:t>
          </a:r>
          <a:r>
            <a:rPr lang="en-US" altLang="en-US"/>
            <a:t>, </a:t>
          </a:r>
          <a:r>
            <a:rPr lang="zh-CN" altLang="en-US"/>
            <a:t>即国内生产总值的增加。</a:t>
          </a:r>
          <a:endParaRPr lang="zh-CN" altLang="en-US" dirty="0"/>
        </a:p>
      </dgm:t>
    </dgm:pt>
    <dgm:pt modelId="{CB537B7D-EA67-47AA-9DD7-7B8B87E03460}" type="parTrans" cxnId="{60ED7EDA-9729-4056-9D68-0FB1250AFE05}">
      <dgm:prSet/>
      <dgm:spPr/>
      <dgm:t>
        <a:bodyPr/>
        <a:lstStyle/>
        <a:p>
          <a:endParaRPr lang="zh-CN" altLang="en-US"/>
        </a:p>
      </dgm:t>
    </dgm:pt>
    <dgm:pt modelId="{D68A9B83-AF09-415E-A5FC-74727A0753C6}" type="sibTrans" cxnId="{60ED7EDA-9729-4056-9D68-0FB1250AFE05}">
      <dgm:prSet/>
      <dgm:spPr/>
      <dgm:t>
        <a:bodyPr/>
        <a:lstStyle/>
        <a:p>
          <a:endParaRPr lang="zh-CN" altLang="en-US"/>
        </a:p>
      </dgm:t>
    </dgm:pt>
    <dgm:pt modelId="{183641CF-8646-435D-84B9-341FFF966BEC}">
      <dgm:prSet phldrT="[文本]"/>
      <dgm:spPr/>
      <dgm:t>
        <a:bodyPr/>
        <a:lstStyle/>
        <a:p>
          <a:r>
            <a:rPr lang="en-US" altLang="en-US"/>
            <a:t>(2) </a:t>
          </a:r>
          <a:r>
            <a:rPr lang="zh-CN" altLang="en-US"/>
            <a:t>技术进步是经济增长的基础或者必要条件</a:t>
          </a:r>
          <a:r>
            <a:rPr lang="en-US" altLang="en-US"/>
            <a:t>, </a:t>
          </a:r>
          <a:r>
            <a:rPr lang="zh-CN" altLang="en-US"/>
            <a:t>即只有依靠技术进步</a:t>
          </a:r>
          <a:r>
            <a:rPr lang="en-US" altLang="en-US"/>
            <a:t>, </a:t>
          </a:r>
          <a:r>
            <a:rPr lang="zh-CN" altLang="en-US"/>
            <a:t>经济增长才是可能的。 </a:t>
          </a:r>
          <a:endParaRPr lang="zh-CN" altLang="en-US" dirty="0"/>
        </a:p>
      </dgm:t>
    </dgm:pt>
    <dgm:pt modelId="{07DF0429-0E1D-433D-B1BC-22EE4B1E212E}" type="parTrans" cxnId="{5EA480AB-5CB9-4DE2-BCA3-30F07BE26436}">
      <dgm:prSet/>
      <dgm:spPr/>
      <dgm:t>
        <a:bodyPr/>
        <a:lstStyle/>
        <a:p>
          <a:endParaRPr lang="zh-CN" altLang="en-US"/>
        </a:p>
      </dgm:t>
    </dgm:pt>
    <dgm:pt modelId="{412AD475-25E8-433B-8AB7-33AFE20E8615}" type="sibTrans" cxnId="{5EA480AB-5CB9-4DE2-BCA3-30F07BE26436}">
      <dgm:prSet/>
      <dgm:spPr/>
      <dgm:t>
        <a:bodyPr/>
        <a:lstStyle/>
        <a:p>
          <a:endParaRPr lang="zh-CN" altLang="en-US"/>
        </a:p>
      </dgm:t>
    </dgm:pt>
    <dgm:pt modelId="{82809C25-F6F8-4498-9331-6AC05D68DD3B}">
      <dgm:prSet phldrT="[文本]"/>
      <dgm:spPr/>
      <dgm:t>
        <a:bodyPr/>
        <a:lstStyle/>
        <a:p>
          <a:r>
            <a:rPr lang="en-US" altLang="en-US"/>
            <a:t>(3) </a:t>
          </a:r>
          <a:r>
            <a:rPr lang="zh-CN" altLang="en-US"/>
            <a:t>经济增长的充分条件是社会制度与意识形态的相应调整</a:t>
          </a:r>
          <a:r>
            <a:rPr lang="en-US" altLang="en-US"/>
            <a:t>, </a:t>
          </a:r>
          <a:r>
            <a:rPr lang="zh-CN" altLang="en-US"/>
            <a:t>即只有社会制度与意识形态适合于经济增长的需要</a:t>
          </a:r>
          <a:r>
            <a:rPr lang="en-US" altLang="en-US"/>
            <a:t>, </a:t>
          </a:r>
          <a:r>
            <a:rPr lang="zh-CN" altLang="en-US"/>
            <a:t>技术进步才能发挥作用</a:t>
          </a:r>
          <a:r>
            <a:rPr lang="en-US" altLang="en-US"/>
            <a:t>, </a:t>
          </a:r>
          <a:r>
            <a:rPr lang="zh-CN" altLang="en-US"/>
            <a:t>经济增长才是可能的。</a:t>
          </a:r>
          <a:endParaRPr lang="zh-CN" altLang="en-US" dirty="0"/>
        </a:p>
      </dgm:t>
    </dgm:pt>
    <dgm:pt modelId="{3F53CDA2-245E-4077-BF11-E17E0F69AA9E}" type="parTrans" cxnId="{3949F6F3-ACA6-421D-86CD-2382ACF44C2C}">
      <dgm:prSet/>
      <dgm:spPr/>
      <dgm:t>
        <a:bodyPr/>
        <a:lstStyle/>
        <a:p>
          <a:endParaRPr lang="zh-CN" altLang="en-US"/>
        </a:p>
      </dgm:t>
    </dgm:pt>
    <dgm:pt modelId="{4451013A-EC09-4A1D-BFF4-EE33504DC87B}" type="sibTrans" cxnId="{3949F6F3-ACA6-421D-86CD-2382ACF44C2C}">
      <dgm:prSet/>
      <dgm:spPr/>
      <dgm:t>
        <a:bodyPr/>
        <a:lstStyle/>
        <a:p>
          <a:endParaRPr lang="zh-CN" altLang="en-US"/>
        </a:p>
      </dgm:t>
    </dgm:pt>
    <dgm:pt modelId="{29930FE4-2686-4B71-B9F2-C17D7D060297}" type="pres">
      <dgm:prSet presAssocID="{E23D2215-5D1C-4578-ACCC-DBC3A47DB3AA}" presName="linear" presStyleCnt="0">
        <dgm:presLayoutVars>
          <dgm:animLvl val="lvl"/>
          <dgm:resizeHandles val="exact"/>
        </dgm:presLayoutVars>
      </dgm:prSet>
      <dgm:spPr/>
    </dgm:pt>
    <dgm:pt modelId="{BE14A213-762C-4E2E-BD3A-918FC4E50F88}" type="pres">
      <dgm:prSet presAssocID="{3365A5B3-9A47-489F-A9B8-BB9D2CE595C2}" presName="parentText" presStyleLbl="node1" presStyleIdx="0" presStyleCnt="3">
        <dgm:presLayoutVars>
          <dgm:chMax val="0"/>
          <dgm:bulletEnabled val="1"/>
        </dgm:presLayoutVars>
      </dgm:prSet>
      <dgm:spPr/>
    </dgm:pt>
    <dgm:pt modelId="{778E0F77-33FF-4CE5-9098-FD04C72440F3}" type="pres">
      <dgm:prSet presAssocID="{D68A9B83-AF09-415E-A5FC-74727A0753C6}" presName="spacer" presStyleCnt="0"/>
      <dgm:spPr/>
    </dgm:pt>
    <dgm:pt modelId="{AF8EFFE7-A34F-42DF-9FF5-34CB49D9E8C3}" type="pres">
      <dgm:prSet presAssocID="{183641CF-8646-435D-84B9-341FFF966BEC}" presName="parentText" presStyleLbl="node1" presStyleIdx="1" presStyleCnt="3">
        <dgm:presLayoutVars>
          <dgm:chMax val="0"/>
          <dgm:bulletEnabled val="1"/>
        </dgm:presLayoutVars>
      </dgm:prSet>
      <dgm:spPr/>
    </dgm:pt>
    <dgm:pt modelId="{08378B24-96D3-4B01-9F5B-66EF504F798A}" type="pres">
      <dgm:prSet presAssocID="{412AD475-25E8-433B-8AB7-33AFE20E8615}" presName="spacer" presStyleCnt="0"/>
      <dgm:spPr/>
    </dgm:pt>
    <dgm:pt modelId="{17C52724-BE36-45EA-8D6D-66470C7C7073}" type="pres">
      <dgm:prSet presAssocID="{82809C25-F6F8-4498-9331-6AC05D68DD3B}" presName="parentText" presStyleLbl="node1" presStyleIdx="2" presStyleCnt="3">
        <dgm:presLayoutVars>
          <dgm:chMax val="0"/>
          <dgm:bulletEnabled val="1"/>
        </dgm:presLayoutVars>
      </dgm:prSet>
      <dgm:spPr/>
    </dgm:pt>
  </dgm:ptLst>
  <dgm:cxnLst>
    <dgm:cxn modelId="{39BB2427-D7A2-401E-B6AE-73B20CC34164}" type="presOf" srcId="{E23D2215-5D1C-4578-ACCC-DBC3A47DB3AA}" destId="{29930FE4-2686-4B71-B9F2-C17D7D060297}" srcOrd="0" destOrd="0" presId="urn:microsoft.com/office/officeart/2005/8/layout/vList2"/>
    <dgm:cxn modelId="{F22C1142-AA80-47D5-875B-75DB2163398F}" type="presOf" srcId="{183641CF-8646-435D-84B9-341FFF966BEC}" destId="{AF8EFFE7-A34F-42DF-9FF5-34CB49D9E8C3}" srcOrd="0" destOrd="0" presId="urn:microsoft.com/office/officeart/2005/8/layout/vList2"/>
    <dgm:cxn modelId="{7AE19B80-6DE5-47B9-93EF-D08FB07FAD51}" type="presOf" srcId="{3365A5B3-9A47-489F-A9B8-BB9D2CE595C2}" destId="{BE14A213-762C-4E2E-BD3A-918FC4E50F88}" srcOrd="0" destOrd="0" presId="urn:microsoft.com/office/officeart/2005/8/layout/vList2"/>
    <dgm:cxn modelId="{5EA480AB-5CB9-4DE2-BCA3-30F07BE26436}" srcId="{E23D2215-5D1C-4578-ACCC-DBC3A47DB3AA}" destId="{183641CF-8646-435D-84B9-341FFF966BEC}" srcOrd="1" destOrd="0" parTransId="{07DF0429-0E1D-433D-B1BC-22EE4B1E212E}" sibTransId="{412AD475-25E8-433B-8AB7-33AFE20E8615}"/>
    <dgm:cxn modelId="{60ED7EDA-9729-4056-9D68-0FB1250AFE05}" srcId="{E23D2215-5D1C-4578-ACCC-DBC3A47DB3AA}" destId="{3365A5B3-9A47-489F-A9B8-BB9D2CE595C2}" srcOrd="0" destOrd="0" parTransId="{CB537B7D-EA67-47AA-9DD7-7B8B87E03460}" sibTransId="{D68A9B83-AF09-415E-A5FC-74727A0753C6}"/>
    <dgm:cxn modelId="{3949F6F3-ACA6-421D-86CD-2382ACF44C2C}" srcId="{E23D2215-5D1C-4578-ACCC-DBC3A47DB3AA}" destId="{82809C25-F6F8-4498-9331-6AC05D68DD3B}" srcOrd="2" destOrd="0" parTransId="{3F53CDA2-245E-4077-BF11-E17E0F69AA9E}" sibTransId="{4451013A-EC09-4A1D-BFF4-EE33504DC87B}"/>
    <dgm:cxn modelId="{59D9C1F7-8CBD-42DB-B87C-FDEC5AADE4C5}" type="presOf" srcId="{82809C25-F6F8-4498-9331-6AC05D68DD3B}" destId="{17C52724-BE36-45EA-8D6D-66470C7C7073}" srcOrd="0" destOrd="0" presId="urn:microsoft.com/office/officeart/2005/8/layout/vList2"/>
    <dgm:cxn modelId="{115C5B51-D93E-416C-AED6-B87991F46536}" type="presParOf" srcId="{29930FE4-2686-4B71-B9F2-C17D7D060297}" destId="{BE14A213-762C-4E2E-BD3A-918FC4E50F88}" srcOrd="0" destOrd="0" presId="urn:microsoft.com/office/officeart/2005/8/layout/vList2"/>
    <dgm:cxn modelId="{A0750CE7-9275-42A5-8685-D54055E7A983}" type="presParOf" srcId="{29930FE4-2686-4B71-B9F2-C17D7D060297}" destId="{778E0F77-33FF-4CE5-9098-FD04C72440F3}" srcOrd="1" destOrd="0" presId="urn:microsoft.com/office/officeart/2005/8/layout/vList2"/>
    <dgm:cxn modelId="{4F6A89EB-77FB-49ED-8A6D-9ECEFB667653}" type="presParOf" srcId="{29930FE4-2686-4B71-B9F2-C17D7D060297}" destId="{AF8EFFE7-A34F-42DF-9FF5-34CB49D9E8C3}" srcOrd="2" destOrd="0" presId="urn:microsoft.com/office/officeart/2005/8/layout/vList2"/>
    <dgm:cxn modelId="{B7924AFF-725E-4EF2-A783-6F7CF07D730E}" type="presParOf" srcId="{29930FE4-2686-4B71-B9F2-C17D7D060297}" destId="{08378B24-96D3-4B01-9F5B-66EF504F798A}" srcOrd="3" destOrd="0" presId="urn:microsoft.com/office/officeart/2005/8/layout/vList2"/>
    <dgm:cxn modelId="{7BEB0165-CB1A-4D72-A063-63CA9D8BE28C}" type="presParOf" srcId="{29930FE4-2686-4B71-B9F2-C17D7D060297}" destId="{17C52724-BE36-45EA-8D6D-66470C7C7073}" srcOrd="4"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D7444F59-6067-4890-9746-9CC3409CF7F7}" type="doc">
      <dgm:prSet loTypeId="urn:microsoft.com/office/officeart/2005/8/layout/list1" loCatId="list" qsTypeId="urn:microsoft.com/office/officeart/2005/8/quickstyle/simple1" qsCatId="simple" csTypeId="urn:microsoft.com/office/officeart/2005/8/colors/colorful1" csCatId="colorful" phldr="1"/>
      <dgm:spPr/>
      <dgm:t>
        <a:bodyPr/>
        <a:lstStyle/>
        <a:p>
          <a:endParaRPr lang="zh-CN" altLang="en-US"/>
        </a:p>
      </dgm:t>
    </dgm:pt>
    <dgm:pt modelId="{9D9B5666-8031-4D61-905D-9A62E43C6108}">
      <dgm:prSet phldrT="[文本]"/>
      <dgm:spPr/>
      <dgm:t>
        <a:bodyPr/>
        <a:lstStyle/>
        <a:p>
          <a:r>
            <a:rPr lang="en-US" altLang="en-US" dirty="0"/>
            <a:t>1.</a:t>
          </a:r>
          <a:r>
            <a:rPr lang="zh-CN" altLang="en-US" dirty="0"/>
            <a:t>不利影响</a:t>
          </a:r>
        </a:p>
      </dgm:t>
    </dgm:pt>
    <dgm:pt modelId="{26A19ADE-D977-4BB2-8B9F-F1D48E46115E}" type="parTrans" cxnId="{87DA166C-E1CC-43D3-AD49-BA9413FB980F}">
      <dgm:prSet/>
      <dgm:spPr/>
      <dgm:t>
        <a:bodyPr/>
        <a:lstStyle/>
        <a:p>
          <a:endParaRPr lang="zh-CN" altLang="en-US"/>
        </a:p>
      </dgm:t>
    </dgm:pt>
    <dgm:pt modelId="{437BB88F-C573-44D8-A3F1-D6865F214070}" type="sibTrans" cxnId="{87DA166C-E1CC-43D3-AD49-BA9413FB980F}">
      <dgm:prSet/>
      <dgm:spPr/>
      <dgm:t>
        <a:bodyPr/>
        <a:lstStyle/>
        <a:p>
          <a:endParaRPr lang="zh-CN" altLang="en-US"/>
        </a:p>
      </dgm:t>
    </dgm:pt>
    <dgm:pt modelId="{5DA813E4-4FD6-446C-8BB2-717243A33DC9}">
      <dgm:prSet phldrT="[文本]"/>
      <dgm:spPr/>
      <dgm:t>
        <a:bodyPr/>
        <a:lstStyle/>
        <a:p>
          <a:r>
            <a:rPr lang="en-US" altLang="en-US" dirty="0"/>
            <a:t>(1) </a:t>
          </a:r>
          <a:r>
            <a:rPr lang="zh-CN" altLang="en-US" dirty="0"/>
            <a:t>失业直接造成资源的闲置和浪费</a:t>
          </a:r>
          <a:r>
            <a:rPr lang="en-US" altLang="en-US" dirty="0"/>
            <a:t>, </a:t>
          </a:r>
          <a:r>
            <a:rPr lang="zh-CN" altLang="en-US" dirty="0"/>
            <a:t>带来经济上的损失。</a:t>
          </a:r>
        </a:p>
      </dgm:t>
    </dgm:pt>
    <dgm:pt modelId="{FC6AA928-FB8D-45DB-8FA8-191D7960A773}" type="parTrans" cxnId="{AD19BDA1-F561-4245-A811-2D4067D17B04}">
      <dgm:prSet/>
      <dgm:spPr/>
      <dgm:t>
        <a:bodyPr/>
        <a:lstStyle/>
        <a:p>
          <a:endParaRPr lang="zh-CN" altLang="en-US"/>
        </a:p>
      </dgm:t>
    </dgm:pt>
    <dgm:pt modelId="{E0F47DE3-4899-438C-A6CE-339C284B99CC}" type="sibTrans" cxnId="{AD19BDA1-F561-4245-A811-2D4067D17B04}">
      <dgm:prSet/>
      <dgm:spPr/>
      <dgm:t>
        <a:bodyPr/>
        <a:lstStyle/>
        <a:p>
          <a:endParaRPr lang="zh-CN" altLang="en-US"/>
        </a:p>
      </dgm:t>
    </dgm:pt>
    <dgm:pt modelId="{C6571BF2-7989-4859-9333-170FE32E64BC}">
      <dgm:prSet phldrT="[文本]"/>
      <dgm:spPr/>
      <dgm:t>
        <a:bodyPr/>
        <a:lstStyle/>
        <a:p>
          <a:r>
            <a:rPr lang="en-US" altLang="en-US" dirty="0"/>
            <a:t>2.</a:t>
          </a:r>
          <a:r>
            <a:rPr lang="zh-CN" altLang="en-US" dirty="0"/>
            <a:t>有利影响</a:t>
          </a:r>
        </a:p>
      </dgm:t>
    </dgm:pt>
    <dgm:pt modelId="{5E2986AF-237B-4181-978E-6D2F02BA3B41}" type="parTrans" cxnId="{BC90F9D3-E373-4603-9204-86650A14677F}">
      <dgm:prSet/>
      <dgm:spPr/>
      <dgm:t>
        <a:bodyPr/>
        <a:lstStyle/>
        <a:p>
          <a:endParaRPr lang="zh-CN" altLang="en-US"/>
        </a:p>
      </dgm:t>
    </dgm:pt>
    <dgm:pt modelId="{B81A32A0-7C43-42E5-955D-E67335B6A2CD}" type="sibTrans" cxnId="{BC90F9D3-E373-4603-9204-86650A14677F}">
      <dgm:prSet/>
      <dgm:spPr/>
      <dgm:t>
        <a:bodyPr/>
        <a:lstStyle/>
        <a:p>
          <a:endParaRPr lang="zh-CN" altLang="en-US"/>
        </a:p>
      </dgm:t>
    </dgm:pt>
    <dgm:pt modelId="{7C4E0A29-5273-4273-BA40-3F453427E8E7}">
      <dgm:prSet phldrT="[文本]"/>
      <dgm:spPr/>
      <dgm:t>
        <a:bodyPr/>
        <a:lstStyle/>
        <a:p>
          <a:r>
            <a:rPr lang="en-US" altLang="en-US" dirty="0"/>
            <a:t>(1) </a:t>
          </a:r>
          <a:r>
            <a:rPr lang="zh-CN" altLang="en-US" dirty="0"/>
            <a:t>失业的存在可以提高工作效率</a:t>
          </a:r>
          <a:r>
            <a:rPr lang="en-US" altLang="en-US" dirty="0"/>
            <a:t>, </a:t>
          </a:r>
          <a:r>
            <a:rPr lang="zh-CN" altLang="en-US" dirty="0"/>
            <a:t>促进经济发展。 </a:t>
          </a:r>
        </a:p>
      </dgm:t>
    </dgm:pt>
    <dgm:pt modelId="{8EBA4FE6-FFAB-4DE7-AACB-0269017F82AB}" type="parTrans" cxnId="{0F0DBD98-EAB5-4BC8-BF0E-BCFB8078B97B}">
      <dgm:prSet/>
      <dgm:spPr/>
      <dgm:t>
        <a:bodyPr/>
        <a:lstStyle/>
        <a:p>
          <a:endParaRPr lang="zh-CN" altLang="en-US"/>
        </a:p>
      </dgm:t>
    </dgm:pt>
    <dgm:pt modelId="{3D741CE4-80D6-460B-B18C-A4F357EA6996}" type="sibTrans" cxnId="{0F0DBD98-EAB5-4BC8-BF0E-BCFB8078B97B}">
      <dgm:prSet/>
      <dgm:spPr/>
      <dgm:t>
        <a:bodyPr/>
        <a:lstStyle/>
        <a:p>
          <a:endParaRPr lang="zh-CN" altLang="en-US"/>
        </a:p>
      </dgm:t>
    </dgm:pt>
    <dgm:pt modelId="{0687569A-5AAB-405B-B036-8160EEC9F622}">
      <dgm:prSet phldrT="[文本]"/>
      <dgm:spPr/>
      <dgm:t>
        <a:bodyPr/>
        <a:lstStyle/>
        <a:p>
          <a:r>
            <a:rPr lang="en-US" altLang="en-US" dirty="0"/>
            <a:t>(2) </a:t>
          </a:r>
          <a:r>
            <a:rPr lang="zh-CN" altLang="en-US" dirty="0"/>
            <a:t>失业会造成经济社会产量损失。 </a:t>
          </a:r>
        </a:p>
      </dgm:t>
    </dgm:pt>
    <dgm:pt modelId="{88296964-5E00-4D18-B678-897900C8004B}" type="parTrans" cxnId="{51C59B08-DDF2-4A4E-A1A6-5E9115B60498}">
      <dgm:prSet/>
      <dgm:spPr/>
      <dgm:t>
        <a:bodyPr/>
        <a:lstStyle/>
        <a:p>
          <a:endParaRPr lang="zh-CN" altLang="en-US"/>
        </a:p>
      </dgm:t>
    </dgm:pt>
    <dgm:pt modelId="{394BE3F1-18F4-4249-A4B3-D2AE2B360164}" type="sibTrans" cxnId="{51C59B08-DDF2-4A4E-A1A6-5E9115B60498}">
      <dgm:prSet/>
      <dgm:spPr/>
      <dgm:t>
        <a:bodyPr/>
        <a:lstStyle/>
        <a:p>
          <a:endParaRPr lang="zh-CN" altLang="en-US"/>
        </a:p>
      </dgm:t>
    </dgm:pt>
    <dgm:pt modelId="{AABB169A-F32D-48A8-A003-CFC55BAB7D4B}">
      <dgm:prSet phldrT="[文本]"/>
      <dgm:spPr/>
      <dgm:t>
        <a:bodyPr/>
        <a:lstStyle/>
        <a:p>
          <a:r>
            <a:rPr lang="en-US" altLang="en-US" dirty="0"/>
            <a:t>(3) </a:t>
          </a:r>
          <a:r>
            <a:rPr lang="zh-CN" altLang="en-US" dirty="0"/>
            <a:t>失业会导致人力资本损失。</a:t>
          </a:r>
        </a:p>
      </dgm:t>
    </dgm:pt>
    <dgm:pt modelId="{A973FA5D-02DB-439C-AE08-DECE8FA2D3F2}" type="parTrans" cxnId="{E51EA424-43C2-45E1-95D1-F1DEA8C8B136}">
      <dgm:prSet/>
      <dgm:spPr/>
      <dgm:t>
        <a:bodyPr/>
        <a:lstStyle/>
        <a:p>
          <a:endParaRPr lang="zh-CN" altLang="en-US"/>
        </a:p>
      </dgm:t>
    </dgm:pt>
    <dgm:pt modelId="{AFED240F-F1C5-47EF-A0D7-6F49648138CF}" type="sibTrans" cxnId="{E51EA424-43C2-45E1-95D1-F1DEA8C8B136}">
      <dgm:prSet/>
      <dgm:spPr/>
      <dgm:t>
        <a:bodyPr/>
        <a:lstStyle/>
        <a:p>
          <a:endParaRPr lang="zh-CN" altLang="en-US"/>
        </a:p>
      </dgm:t>
    </dgm:pt>
    <dgm:pt modelId="{858621A7-4366-4515-A4DA-B9D8DDA548F0}">
      <dgm:prSet phldrT="[文本]"/>
      <dgm:spPr/>
      <dgm:t>
        <a:bodyPr/>
        <a:lstStyle/>
        <a:p>
          <a:r>
            <a:rPr lang="en-US" altLang="en-US" dirty="0"/>
            <a:t>(4) </a:t>
          </a:r>
          <a:r>
            <a:rPr lang="zh-CN" altLang="en-US" dirty="0"/>
            <a:t>失业导致商品积压过剩。</a:t>
          </a:r>
        </a:p>
      </dgm:t>
    </dgm:pt>
    <dgm:pt modelId="{FD81C893-6105-4A42-BEAC-952825109E2B}" type="parTrans" cxnId="{E1B4E9EB-890E-46C7-9448-49AB72EFC2BC}">
      <dgm:prSet/>
      <dgm:spPr/>
      <dgm:t>
        <a:bodyPr/>
        <a:lstStyle/>
        <a:p>
          <a:endParaRPr lang="zh-CN" altLang="en-US"/>
        </a:p>
      </dgm:t>
    </dgm:pt>
    <dgm:pt modelId="{526BA5D5-1982-49D0-82ED-14E37C077760}" type="sibTrans" cxnId="{E1B4E9EB-890E-46C7-9448-49AB72EFC2BC}">
      <dgm:prSet/>
      <dgm:spPr/>
      <dgm:t>
        <a:bodyPr/>
        <a:lstStyle/>
        <a:p>
          <a:endParaRPr lang="zh-CN" altLang="en-US"/>
        </a:p>
      </dgm:t>
    </dgm:pt>
    <dgm:pt modelId="{3BF2AA4D-FE4F-41BD-837A-28909CE83291}">
      <dgm:prSet phldrT="[文本]"/>
      <dgm:spPr/>
      <dgm:t>
        <a:bodyPr/>
        <a:lstStyle/>
        <a:p>
          <a:r>
            <a:rPr lang="en-US" altLang="en-US" dirty="0"/>
            <a:t>(2) </a:t>
          </a:r>
          <a:r>
            <a:rPr lang="zh-CN" altLang="en-US" dirty="0"/>
            <a:t>失业可以优化整个社会的人力资源配置。 </a:t>
          </a:r>
        </a:p>
      </dgm:t>
    </dgm:pt>
    <dgm:pt modelId="{AF6FC143-89EE-4EA1-AA8A-82FC4C1920B2}" type="parTrans" cxnId="{51EAD8E3-180E-4325-8B90-8F6F189FE777}">
      <dgm:prSet/>
      <dgm:spPr/>
      <dgm:t>
        <a:bodyPr/>
        <a:lstStyle/>
        <a:p>
          <a:endParaRPr lang="zh-CN" altLang="en-US"/>
        </a:p>
      </dgm:t>
    </dgm:pt>
    <dgm:pt modelId="{D386CD01-12E8-4488-8EEC-2FEB8A76D808}" type="sibTrans" cxnId="{51EAD8E3-180E-4325-8B90-8F6F189FE777}">
      <dgm:prSet/>
      <dgm:spPr/>
      <dgm:t>
        <a:bodyPr/>
        <a:lstStyle/>
        <a:p>
          <a:endParaRPr lang="zh-CN" altLang="en-US"/>
        </a:p>
      </dgm:t>
    </dgm:pt>
    <dgm:pt modelId="{1082779D-E170-4044-B8E8-433BFB82F7BA}" type="pres">
      <dgm:prSet presAssocID="{D7444F59-6067-4890-9746-9CC3409CF7F7}" presName="linear" presStyleCnt="0">
        <dgm:presLayoutVars>
          <dgm:dir/>
          <dgm:animLvl val="lvl"/>
          <dgm:resizeHandles val="exact"/>
        </dgm:presLayoutVars>
      </dgm:prSet>
      <dgm:spPr/>
    </dgm:pt>
    <dgm:pt modelId="{23CE9896-CF2C-41C5-B899-167C07C27875}" type="pres">
      <dgm:prSet presAssocID="{9D9B5666-8031-4D61-905D-9A62E43C6108}" presName="parentLin" presStyleCnt="0"/>
      <dgm:spPr/>
    </dgm:pt>
    <dgm:pt modelId="{F3686689-8249-404D-A552-1D27A8D55817}" type="pres">
      <dgm:prSet presAssocID="{9D9B5666-8031-4D61-905D-9A62E43C6108}" presName="parentLeftMargin" presStyleLbl="node1" presStyleIdx="0" presStyleCnt="2"/>
      <dgm:spPr/>
    </dgm:pt>
    <dgm:pt modelId="{DE47CA5F-2832-43E7-8F04-8638715CA1A4}" type="pres">
      <dgm:prSet presAssocID="{9D9B5666-8031-4D61-905D-9A62E43C6108}" presName="parentText" presStyleLbl="node1" presStyleIdx="0" presStyleCnt="2">
        <dgm:presLayoutVars>
          <dgm:chMax val="0"/>
          <dgm:bulletEnabled val="1"/>
        </dgm:presLayoutVars>
      </dgm:prSet>
      <dgm:spPr/>
    </dgm:pt>
    <dgm:pt modelId="{2C5D1C44-381C-4013-AFCA-E72DF2DABDFF}" type="pres">
      <dgm:prSet presAssocID="{9D9B5666-8031-4D61-905D-9A62E43C6108}" presName="negativeSpace" presStyleCnt="0"/>
      <dgm:spPr/>
    </dgm:pt>
    <dgm:pt modelId="{7E2A3302-86B2-4347-8A3C-93A36F6DA325}" type="pres">
      <dgm:prSet presAssocID="{9D9B5666-8031-4D61-905D-9A62E43C6108}" presName="childText" presStyleLbl="conFgAcc1" presStyleIdx="0" presStyleCnt="2">
        <dgm:presLayoutVars>
          <dgm:bulletEnabled val="1"/>
        </dgm:presLayoutVars>
      </dgm:prSet>
      <dgm:spPr/>
    </dgm:pt>
    <dgm:pt modelId="{DAF50FB8-6D94-41C4-933B-36176B2331A1}" type="pres">
      <dgm:prSet presAssocID="{437BB88F-C573-44D8-A3F1-D6865F214070}" presName="spaceBetweenRectangles" presStyleCnt="0"/>
      <dgm:spPr/>
    </dgm:pt>
    <dgm:pt modelId="{34F35954-FFB7-47BE-B7E3-0004D40EE693}" type="pres">
      <dgm:prSet presAssocID="{C6571BF2-7989-4859-9333-170FE32E64BC}" presName="parentLin" presStyleCnt="0"/>
      <dgm:spPr/>
    </dgm:pt>
    <dgm:pt modelId="{51F969AC-288F-47F6-B24D-15832EFA4961}" type="pres">
      <dgm:prSet presAssocID="{C6571BF2-7989-4859-9333-170FE32E64BC}" presName="parentLeftMargin" presStyleLbl="node1" presStyleIdx="0" presStyleCnt="2"/>
      <dgm:spPr/>
    </dgm:pt>
    <dgm:pt modelId="{CADDDD8C-E1A0-45DC-9DFE-4BAB5EEAB35F}" type="pres">
      <dgm:prSet presAssocID="{C6571BF2-7989-4859-9333-170FE32E64BC}" presName="parentText" presStyleLbl="node1" presStyleIdx="1" presStyleCnt="2">
        <dgm:presLayoutVars>
          <dgm:chMax val="0"/>
          <dgm:bulletEnabled val="1"/>
        </dgm:presLayoutVars>
      </dgm:prSet>
      <dgm:spPr/>
    </dgm:pt>
    <dgm:pt modelId="{5CE7D2B9-BE3A-440F-B753-68A66EB75565}" type="pres">
      <dgm:prSet presAssocID="{C6571BF2-7989-4859-9333-170FE32E64BC}" presName="negativeSpace" presStyleCnt="0"/>
      <dgm:spPr/>
    </dgm:pt>
    <dgm:pt modelId="{0F6395B2-5390-4E58-B50F-CE5EF6F41358}" type="pres">
      <dgm:prSet presAssocID="{C6571BF2-7989-4859-9333-170FE32E64BC}" presName="childText" presStyleLbl="conFgAcc1" presStyleIdx="1" presStyleCnt="2">
        <dgm:presLayoutVars>
          <dgm:bulletEnabled val="1"/>
        </dgm:presLayoutVars>
      </dgm:prSet>
      <dgm:spPr/>
    </dgm:pt>
  </dgm:ptLst>
  <dgm:cxnLst>
    <dgm:cxn modelId="{51C59B08-DDF2-4A4E-A1A6-5E9115B60498}" srcId="{9D9B5666-8031-4D61-905D-9A62E43C6108}" destId="{0687569A-5AAB-405B-B036-8160EEC9F622}" srcOrd="1" destOrd="0" parTransId="{88296964-5E00-4D18-B678-897900C8004B}" sibTransId="{394BE3F1-18F4-4249-A4B3-D2AE2B360164}"/>
    <dgm:cxn modelId="{42BDB31E-C5CE-4A6C-AC25-99F1DD3B1B80}" type="presOf" srcId="{9D9B5666-8031-4D61-905D-9A62E43C6108}" destId="{F3686689-8249-404D-A552-1D27A8D55817}" srcOrd="0" destOrd="0" presId="urn:microsoft.com/office/officeart/2005/8/layout/list1"/>
    <dgm:cxn modelId="{E51EA424-43C2-45E1-95D1-F1DEA8C8B136}" srcId="{9D9B5666-8031-4D61-905D-9A62E43C6108}" destId="{AABB169A-F32D-48A8-A003-CFC55BAB7D4B}" srcOrd="2" destOrd="0" parTransId="{A973FA5D-02DB-439C-AE08-DECE8FA2D3F2}" sibTransId="{AFED240F-F1C5-47EF-A0D7-6F49648138CF}"/>
    <dgm:cxn modelId="{B629C831-66CD-4471-8AB1-7E6AFBF7882F}" type="presOf" srcId="{C6571BF2-7989-4859-9333-170FE32E64BC}" destId="{CADDDD8C-E1A0-45DC-9DFE-4BAB5EEAB35F}" srcOrd="1" destOrd="0" presId="urn:microsoft.com/office/officeart/2005/8/layout/list1"/>
    <dgm:cxn modelId="{67C78D32-7E86-4A20-9C74-04A74187D350}" type="presOf" srcId="{5DA813E4-4FD6-446C-8BB2-717243A33DC9}" destId="{7E2A3302-86B2-4347-8A3C-93A36F6DA325}" srcOrd="0" destOrd="0" presId="urn:microsoft.com/office/officeart/2005/8/layout/list1"/>
    <dgm:cxn modelId="{04409067-3DA5-44C0-8AF8-0320E11D44CD}" type="presOf" srcId="{7C4E0A29-5273-4273-BA40-3F453427E8E7}" destId="{0F6395B2-5390-4E58-B50F-CE5EF6F41358}" srcOrd="0" destOrd="0" presId="urn:microsoft.com/office/officeart/2005/8/layout/list1"/>
    <dgm:cxn modelId="{87DA166C-E1CC-43D3-AD49-BA9413FB980F}" srcId="{D7444F59-6067-4890-9746-9CC3409CF7F7}" destId="{9D9B5666-8031-4D61-905D-9A62E43C6108}" srcOrd="0" destOrd="0" parTransId="{26A19ADE-D977-4BB2-8B9F-F1D48E46115E}" sibTransId="{437BB88F-C573-44D8-A3F1-D6865F214070}"/>
    <dgm:cxn modelId="{80C16D74-B937-4190-B269-B14850CDE4B5}" type="presOf" srcId="{858621A7-4366-4515-A4DA-B9D8DDA548F0}" destId="{7E2A3302-86B2-4347-8A3C-93A36F6DA325}" srcOrd="0" destOrd="3" presId="urn:microsoft.com/office/officeart/2005/8/layout/list1"/>
    <dgm:cxn modelId="{A92A9091-198A-4BC9-AFBA-52765C59AEAE}" type="presOf" srcId="{9D9B5666-8031-4D61-905D-9A62E43C6108}" destId="{DE47CA5F-2832-43E7-8F04-8638715CA1A4}" srcOrd="1" destOrd="0" presId="urn:microsoft.com/office/officeart/2005/8/layout/list1"/>
    <dgm:cxn modelId="{0F0DBD98-EAB5-4BC8-BF0E-BCFB8078B97B}" srcId="{C6571BF2-7989-4859-9333-170FE32E64BC}" destId="{7C4E0A29-5273-4273-BA40-3F453427E8E7}" srcOrd="0" destOrd="0" parTransId="{8EBA4FE6-FFAB-4DE7-AACB-0269017F82AB}" sibTransId="{3D741CE4-80D6-460B-B18C-A4F357EA6996}"/>
    <dgm:cxn modelId="{0E30FCA0-1064-47C0-90FF-B337BF9E4613}" type="presOf" srcId="{3BF2AA4D-FE4F-41BD-837A-28909CE83291}" destId="{0F6395B2-5390-4E58-B50F-CE5EF6F41358}" srcOrd="0" destOrd="1" presId="urn:microsoft.com/office/officeart/2005/8/layout/list1"/>
    <dgm:cxn modelId="{AD19BDA1-F561-4245-A811-2D4067D17B04}" srcId="{9D9B5666-8031-4D61-905D-9A62E43C6108}" destId="{5DA813E4-4FD6-446C-8BB2-717243A33DC9}" srcOrd="0" destOrd="0" parTransId="{FC6AA928-FB8D-45DB-8FA8-191D7960A773}" sibTransId="{E0F47DE3-4899-438C-A6CE-339C284B99CC}"/>
    <dgm:cxn modelId="{D08878CA-A073-45B2-A5C9-302A2C8CCD44}" type="presOf" srcId="{D7444F59-6067-4890-9746-9CC3409CF7F7}" destId="{1082779D-E170-4044-B8E8-433BFB82F7BA}" srcOrd="0" destOrd="0" presId="urn:microsoft.com/office/officeart/2005/8/layout/list1"/>
    <dgm:cxn modelId="{BC90F9D3-E373-4603-9204-86650A14677F}" srcId="{D7444F59-6067-4890-9746-9CC3409CF7F7}" destId="{C6571BF2-7989-4859-9333-170FE32E64BC}" srcOrd="1" destOrd="0" parTransId="{5E2986AF-237B-4181-978E-6D2F02BA3B41}" sibTransId="{B81A32A0-7C43-42E5-955D-E67335B6A2CD}"/>
    <dgm:cxn modelId="{01710DDC-5833-45BF-8B07-3A6794341253}" type="presOf" srcId="{C6571BF2-7989-4859-9333-170FE32E64BC}" destId="{51F969AC-288F-47F6-B24D-15832EFA4961}" srcOrd="0" destOrd="0" presId="urn:microsoft.com/office/officeart/2005/8/layout/list1"/>
    <dgm:cxn modelId="{162FB2E0-4D06-4942-9074-9BC7717C22F0}" type="presOf" srcId="{0687569A-5AAB-405B-B036-8160EEC9F622}" destId="{7E2A3302-86B2-4347-8A3C-93A36F6DA325}" srcOrd="0" destOrd="1" presId="urn:microsoft.com/office/officeart/2005/8/layout/list1"/>
    <dgm:cxn modelId="{51EAD8E3-180E-4325-8B90-8F6F189FE777}" srcId="{C6571BF2-7989-4859-9333-170FE32E64BC}" destId="{3BF2AA4D-FE4F-41BD-837A-28909CE83291}" srcOrd="1" destOrd="0" parTransId="{AF6FC143-89EE-4EA1-AA8A-82FC4C1920B2}" sibTransId="{D386CD01-12E8-4488-8EEC-2FEB8A76D808}"/>
    <dgm:cxn modelId="{434AE5E9-33B5-4DF5-8036-D7DD34FF4545}" type="presOf" srcId="{AABB169A-F32D-48A8-A003-CFC55BAB7D4B}" destId="{7E2A3302-86B2-4347-8A3C-93A36F6DA325}" srcOrd="0" destOrd="2" presId="urn:microsoft.com/office/officeart/2005/8/layout/list1"/>
    <dgm:cxn modelId="{E1B4E9EB-890E-46C7-9448-49AB72EFC2BC}" srcId="{9D9B5666-8031-4D61-905D-9A62E43C6108}" destId="{858621A7-4366-4515-A4DA-B9D8DDA548F0}" srcOrd="3" destOrd="0" parTransId="{FD81C893-6105-4A42-BEAC-952825109E2B}" sibTransId="{526BA5D5-1982-49D0-82ED-14E37C077760}"/>
    <dgm:cxn modelId="{5999CE69-5904-4BC6-A70F-6002142F76B4}" type="presParOf" srcId="{1082779D-E170-4044-B8E8-433BFB82F7BA}" destId="{23CE9896-CF2C-41C5-B899-167C07C27875}" srcOrd="0" destOrd="0" presId="urn:microsoft.com/office/officeart/2005/8/layout/list1"/>
    <dgm:cxn modelId="{A3366D67-20B1-4485-AB6F-33FBA19C875E}" type="presParOf" srcId="{23CE9896-CF2C-41C5-B899-167C07C27875}" destId="{F3686689-8249-404D-A552-1D27A8D55817}" srcOrd="0" destOrd="0" presId="urn:microsoft.com/office/officeart/2005/8/layout/list1"/>
    <dgm:cxn modelId="{B179876F-2507-4567-AA9C-1F52693199F7}" type="presParOf" srcId="{23CE9896-CF2C-41C5-B899-167C07C27875}" destId="{DE47CA5F-2832-43E7-8F04-8638715CA1A4}" srcOrd="1" destOrd="0" presId="urn:microsoft.com/office/officeart/2005/8/layout/list1"/>
    <dgm:cxn modelId="{E21D0DF7-D959-421F-A6E8-1853FE588FC0}" type="presParOf" srcId="{1082779D-E170-4044-B8E8-433BFB82F7BA}" destId="{2C5D1C44-381C-4013-AFCA-E72DF2DABDFF}" srcOrd="1" destOrd="0" presId="urn:microsoft.com/office/officeart/2005/8/layout/list1"/>
    <dgm:cxn modelId="{26F7CC7B-DA89-4835-AE61-CDAAD7D0FAD8}" type="presParOf" srcId="{1082779D-E170-4044-B8E8-433BFB82F7BA}" destId="{7E2A3302-86B2-4347-8A3C-93A36F6DA325}" srcOrd="2" destOrd="0" presId="urn:microsoft.com/office/officeart/2005/8/layout/list1"/>
    <dgm:cxn modelId="{B05F9E32-B39B-4C14-A1EC-249745E7624A}" type="presParOf" srcId="{1082779D-E170-4044-B8E8-433BFB82F7BA}" destId="{DAF50FB8-6D94-41C4-933B-36176B2331A1}" srcOrd="3" destOrd="0" presId="urn:microsoft.com/office/officeart/2005/8/layout/list1"/>
    <dgm:cxn modelId="{D77F289C-195A-4397-9DF7-135187588EAB}" type="presParOf" srcId="{1082779D-E170-4044-B8E8-433BFB82F7BA}" destId="{34F35954-FFB7-47BE-B7E3-0004D40EE693}" srcOrd="4" destOrd="0" presId="urn:microsoft.com/office/officeart/2005/8/layout/list1"/>
    <dgm:cxn modelId="{41339BB8-02A3-43D3-AF19-01A766A9FD8A}" type="presParOf" srcId="{34F35954-FFB7-47BE-B7E3-0004D40EE693}" destId="{51F969AC-288F-47F6-B24D-15832EFA4961}" srcOrd="0" destOrd="0" presId="urn:microsoft.com/office/officeart/2005/8/layout/list1"/>
    <dgm:cxn modelId="{CE17647A-0AB2-4D3D-B041-D962AF82055A}" type="presParOf" srcId="{34F35954-FFB7-47BE-B7E3-0004D40EE693}" destId="{CADDDD8C-E1A0-45DC-9DFE-4BAB5EEAB35F}" srcOrd="1" destOrd="0" presId="urn:microsoft.com/office/officeart/2005/8/layout/list1"/>
    <dgm:cxn modelId="{1DA9668E-9DA0-4AB3-BB74-197997D0DA12}" type="presParOf" srcId="{1082779D-E170-4044-B8E8-433BFB82F7BA}" destId="{5CE7D2B9-BE3A-440F-B753-68A66EB75565}" srcOrd="5" destOrd="0" presId="urn:microsoft.com/office/officeart/2005/8/layout/list1"/>
    <dgm:cxn modelId="{50764B1B-77C0-4745-A184-BCDAED483B88}" type="presParOf" srcId="{1082779D-E170-4044-B8E8-433BFB82F7BA}" destId="{0F6395B2-5390-4E58-B50F-CE5EF6F41358}" srcOrd="6" destOrd="0" presId="urn:microsoft.com/office/officeart/2005/8/layout/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D7444F59-6067-4890-9746-9CC3409CF7F7}" type="doc">
      <dgm:prSet loTypeId="urn:microsoft.com/office/officeart/2008/layout/IncreasingCircleProcess" loCatId="list" qsTypeId="urn:microsoft.com/office/officeart/2005/8/quickstyle/simple1" qsCatId="simple" csTypeId="urn:microsoft.com/office/officeart/2005/8/colors/colorful1" csCatId="colorful" phldr="1"/>
      <dgm:spPr/>
      <dgm:t>
        <a:bodyPr/>
        <a:lstStyle/>
        <a:p>
          <a:endParaRPr lang="zh-CN" altLang="en-US"/>
        </a:p>
      </dgm:t>
    </dgm:pt>
    <dgm:pt modelId="{9D9B5666-8031-4D61-905D-9A62E43C6108}">
      <dgm:prSet phldrT="[文本]"/>
      <dgm:spPr/>
      <dgm:t>
        <a:bodyPr/>
        <a:lstStyle/>
        <a:p>
          <a:r>
            <a:rPr lang="en-US" altLang="en-US" dirty="0"/>
            <a:t>(</a:t>
          </a:r>
          <a:r>
            <a:rPr lang="zh-CN" altLang="en-US" dirty="0"/>
            <a:t>一</a:t>
          </a:r>
          <a:r>
            <a:rPr lang="en-US" altLang="en-US" dirty="0"/>
            <a:t>) </a:t>
          </a:r>
          <a:r>
            <a:rPr lang="zh-CN" altLang="en-US" dirty="0"/>
            <a:t>自然失业的治理对策</a:t>
          </a:r>
        </a:p>
      </dgm:t>
    </dgm:pt>
    <dgm:pt modelId="{26A19ADE-D977-4BB2-8B9F-F1D48E46115E}" type="parTrans" cxnId="{87DA166C-E1CC-43D3-AD49-BA9413FB980F}">
      <dgm:prSet/>
      <dgm:spPr/>
      <dgm:t>
        <a:bodyPr/>
        <a:lstStyle/>
        <a:p>
          <a:endParaRPr lang="zh-CN" altLang="en-US"/>
        </a:p>
      </dgm:t>
    </dgm:pt>
    <dgm:pt modelId="{437BB88F-C573-44D8-A3F1-D6865F214070}" type="sibTrans" cxnId="{87DA166C-E1CC-43D3-AD49-BA9413FB980F}">
      <dgm:prSet/>
      <dgm:spPr/>
      <dgm:t>
        <a:bodyPr/>
        <a:lstStyle/>
        <a:p>
          <a:endParaRPr lang="zh-CN" altLang="en-US"/>
        </a:p>
      </dgm:t>
    </dgm:pt>
    <dgm:pt modelId="{5DA813E4-4FD6-446C-8BB2-717243A33DC9}">
      <dgm:prSet phldrT="[文本]"/>
      <dgm:spPr/>
      <dgm:t>
        <a:bodyPr/>
        <a:lstStyle/>
        <a:p>
          <a:r>
            <a:rPr lang="en-US" altLang="en-US"/>
            <a:t>1.</a:t>
          </a:r>
          <a:r>
            <a:rPr lang="zh-CN" altLang="en-US"/>
            <a:t>全方位提供就业服务</a:t>
          </a:r>
          <a:endParaRPr lang="zh-CN" altLang="en-US" dirty="0"/>
        </a:p>
      </dgm:t>
    </dgm:pt>
    <dgm:pt modelId="{FC6AA928-FB8D-45DB-8FA8-191D7960A773}" type="parTrans" cxnId="{AD19BDA1-F561-4245-A811-2D4067D17B04}">
      <dgm:prSet/>
      <dgm:spPr/>
      <dgm:t>
        <a:bodyPr/>
        <a:lstStyle/>
        <a:p>
          <a:endParaRPr lang="zh-CN" altLang="en-US"/>
        </a:p>
      </dgm:t>
    </dgm:pt>
    <dgm:pt modelId="{E0F47DE3-4899-438C-A6CE-339C284B99CC}" type="sibTrans" cxnId="{AD19BDA1-F561-4245-A811-2D4067D17B04}">
      <dgm:prSet/>
      <dgm:spPr/>
      <dgm:t>
        <a:bodyPr/>
        <a:lstStyle/>
        <a:p>
          <a:endParaRPr lang="zh-CN" altLang="en-US"/>
        </a:p>
      </dgm:t>
    </dgm:pt>
    <dgm:pt modelId="{C6571BF2-7989-4859-9333-170FE32E64BC}">
      <dgm:prSet phldrT="[文本]"/>
      <dgm:spPr/>
      <dgm:t>
        <a:bodyPr/>
        <a:lstStyle/>
        <a:p>
          <a:r>
            <a:rPr lang="en-US" altLang="en-US" dirty="0"/>
            <a:t>(</a:t>
          </a:r>
          <a:r>
            <a:rPr lang="zh-CN" altLang="en-US" dirty="0"/>
            <a:t>二</a:t>
          </a:r>
          <a:r>
            <a:rPr lang="en-US" altLang="en-US" dirty="0"/>
            <a:t>) </a:t>
          </a:r>
          <a:r>
            <a:rPr lang="zh-CN" altLang="en-US" dirty="0"/>
            <a:t>周期性失业的治理对策</a:t>
          </a:r>
        </a:p>
      </dgm:t>
    </dgm:pt>
    <dgm:pt modelId="{5E2986AF-237B-4181-978E-6D2F02BA3B41}" type="parTrans" cxnId="{BC90F9D3-E373-4603-9204-86650A14677F}">
      <dgm:prSet/>
      <dgm:spPr/>
      <dgm:t>
        <a:bodyPr/>
        <a:lstStyle/>
        <a:p>
          <a:endParaRPr lang="zh-CN" altLang="en-US"/>
        </a:p>
      </dgm:t>
    </dgm:pt>
    <dgm:pt modelId="{B81A32A0-7C43-42E5-955D-E67335B6A2CD}" type="sibTrans" cxnId="{BC90F9D3-E373-4603-9204-86650A14677F}">
      <dgm:prSet/>
      <dgm:spPr/>
      <dgm:t>
        <a:bodyPr/>
        <a:lstStyle/>
        <a:p>
          <a:endParaRPr lang="zh-CN" altLang="en-US"/>
        </a:p>
      </dgm:t>
    </dgm:pt>
    <dgm:pt modelId="{7C4E0A29-5273-4273-BA40-3F453427E8E7}">
      <dgm:prSet phldrT="[文本]"/>
      <dgm:spPr/>
      <dgm:t>
        <a:bodyPr/>
        <a:lstStyle/>
        <a:p>
          <a:r>
            <a:rPr lang="zh-CN" altLang="en-US" dirty="0"/>
            <a:t>凯恩斯认为</a:t>
          </a:r>
          <a:r>
            <a:rPr lang="en-US" altLang="en-US" dirty="0"/>
            <a:t>, </a:t>
          </a:r>
          <a:r>
            <a:rPr lang="zh-CN" altLang="en-US" dirty="0"/>
            <a:t>周期性失业的根源在于社会总需求不足</a:t>
          </a:r>
          <a:r>
            <a:rPr lang="en-US" altLang="en-US" dirty="0"/>
            <a:t>, </a:t>
          </a:r>
          <a:r>
            <a:rPr lang="zh-CN" altLang="en-US" dirty="0"/>
            <a:t>他提出政府应运用扩张性财政政策和货币政策</a:t>
          </a:r>
          <a:r>
            <a:rPr lang="en-US" altLang="en-US" dirty="0"/>
            <a:t>, </a:t>
          </a:r>
          <a:r>
            <a:rPr lang="zh-CN" altLang="en-US" dirty="0"/>
            <a:t>通过增加政府支出、 减税、 降低利率等措施刺激总需求</a:t>
          </a:r>
          <a:r>
            <a:rPr lang="en-US" altLang="en-US" dirty="0"/>
            <a:t>, </a:t>
          </a:r>
          <a:r>
            <a:rPr lang="zh-CN" altLang="en-US" dirty="0"/>
            <a:t>增加消费</a:t>
          </a:r>
          <a:r>
            <a:rPr lang="en-US" altLang="en-US" dirty="0"/>
            <a:t>, </a:t>
          </a:r>
          <a:r>
            <a:rPr lang="zh-CN" altLang="en-US" dirty="0"/>
            <a:t>扩大投资</a:t>
          </a:r>
          <a:r>
            <a:rPr lang="en-US" altLang="en-US" dirty="0"/>
            <a:t>, </a:t>
          </a:r>
          <a:r>
            <a:rPr lang="zh-CN" altLang="en-US" dirty="0"/>
            <a:t>发展经济</a:t>
          </a:r>
          <a:r>
            <a:rPr lang="en-US" altLang="en-US" dirty="0"/>
            <a:t>, </a:t>
          </a:r>
          <a:r>
            <a:rPr lang="zh-CN" altLang="en-US" dirty="0"/>
            <a:t>促进就业。</a:t>
          </a:r>
        </a:p>
      </dgm:t>
    </dgm:pt>
    <dgm:pt modelId="{8EBA4FE6-FFAB-4DE7-AACB-0269017F82AB}" type="parTrans" cxnId="{0F0DBD98-EAB5-4BC8-BF0E-BCFB8078B97B}">
      <dgm:prSet/>
      <dgm:spPr/>
      <dgm:t>
        <a:bodyPr/>
        <a:lstStyle/>
        <a:p>
          <a:endParaRPr lang="zh-CN" altLang="en-US"/>
        </a:p>
      </dgm:t>
    </dgm:pt>
    <dgm:pt modelId="{3D741CE4-80D6-460B-B18C-A4F357EA6996}" type="sibTrans" cxnId="{0F0DBD98-EAB5-4BC8-BF0E-BCFB8078B97B}">
      <dgm:prSet/>
      <dgm:spPr/>
      <dgm:t>
        <a:bodyPr/>
        <a:lstStyle/>
        <a:p>
          <a:endParaRPr lang="zh-CN" altLang="en-US"/>
        </a:p>
      </dgm:t>
    </dgm:pt>
    <dgm:pt modelId="{0687569A-5AAB-405B-B036-8160EEC9F622}">
      <dgm:prSet phldrT="[文本]"/>
      <dgm:spPr/>
      <dgm:t>
        <a:bodyPr/>
        <a:lstStyle/>
        <a:p>
          <a:r>
            <a:rPr lang="en-US" altLang="en-US" dirty="0"/>
            <a:t>2.</a:t>
          </a:r>
          <a:r>
            <a:rPr lang="zh-CN" altLang="en-US" dirty="0"/>
            <a:t>加强职业技能培训</a:t>
          </a:r>
        </a:p>
      </dgm:t>
    </dgm:pt>
    <dgm:pt modelId="{88296964-5E00-4D18-B678-897900C8004B}" type="parTrans" cxnId="{51C59B08-DDF2-4A4E-A1A6-5E9115B60498}">
      <dgm:prSet/>
      <dgm:spPr/>
      <dgm:t>
        <a:bodyPr/>
        <a:lstStyle/>
        <a:p>
          <a:endParaRPr lang="zh-CN" altLang="en-US"/>
        </a:p>
      </dgm:t>
    </dgm:pt>
    <dgm:pt modelId="{394BE3F1-18F4-4249-A4B3-D2AE2B360164}" type="sibTrans" cxnId="{51C59B08-DDF2-4A4E-A1A6-5E9115B60498}">
      <dgm:prSet/>
      <dgm:spPr/>
      <dgm:t>
        <a:bodyPr/>
        <a:lstStyle/>
        <a:p>
          <a:endParaRPr lang="zh-CN" altLang="en-US"/>
        </a:p>
      </dgm:t>
    </dgm:pt>
    <dgm:pt modelId="{AABB169A-F32D-48A8-A003-CFC55BAB7D4B}">
      <dgm:prSet phldrT="[文本]"/>
      <dgm:spPr/>
      <dgm:t>
        <a:bodyPr/>
        <a:lstStyle/>
        <a:p>
          <a:r>
            <a:rPr lang="en-US" altLang="en-US" dirty="0"/>
            <a:t>3.</a:t>
          </a:r>
          <a:r>
            <a:rPr lang="zh-CN" altLang="en-US" dirty="0"/>
            <a:t>出台调控劳动力供求量的政策</a:t>
          </a:r>
        </a:p>
      </dgm:t>
    </dgm:pt>
    <dgm:pt modelId="{A973FA5D-02DB-439C-AE08-DECE8FA2D3F2}" type="parTrans" cxnId="{E51EA424-43C2-45E1-95D1-F1DEA8C8B136}">
      <dgm:prSet/>
      <dgm:spPr/>
      <dgm:t>
        <a:bodyPr/>
        <a:lstStyle/>
        <a:p>
          <a:endParaRPr lang="zh-CN" altLang="en-US"/>
        </a:p>
      </dgm:t>
    </dgm:pt>
    <dgm:pt modelId="{AFED240F-F1C5-47EF-A0D7-6F49648138CF}" type="sibTrans" cxnId="{E51EA424-43C2-45E1-95D1-F1DEA8C8B136}">
      <dgm:prSet/>
      <dgm:spPr/>
      <dgm:t>
        <a:bodyPr/>
        <a:lstStyle/>
        <a:p>
          <a:endParaRPr lang="zh-CN" altLang="en-US"/>
        </a:p>
      </dgm:t>
    </dgm:pt>
    <dgm:pt modelId="{67F0B7F1-02D0-4CD3-B82B-BC39739D3A1E}" type="pres">
      <dgm:prSet presAssocID="{D7444F59-6067-4890-9746-9CC3409CF7F7}" presName="Name0" presStyleCnt="0">
        <dgm:presLayoutVars>
          <dgm:chMax val="7"/>
          <dgm:chPref val="7"/>
          <dgm:dir/>
          <dgm:animOne val="branch"/>
          <dgm:animLvl val="lvl"/>
        </dgm:presLayoutVars>
      </dgm:prSet>
      <dgm:spPr/>
    </dgm:pt>
    <dgm:pt modelId="{F4D03266-52CE-4411-8A95-F52829D3659F}" type="pres">
      <dgm:prSet presAssocID="{9D9B5666-8031-4D61-905D-9A62E43C6108}" presName="composite" presStyleCnt="0"/>
      <dgm:spPr/>
    </dgm:pt>
    <dgm:pt modelId="{EE406A5F-09B1-423F-9D1C-10D0CD053D9B}" type="pres">
      <dgm:prSet presAssocID="{9D9B5666-8031-4D61-905D-9A62E43C6108}" presName="BackAccent" presStyleLbl="bgShp" presStyleIdx="0" presStyleCnt="2"/>
      <dgm:spPr/>
    </dgm:pt>
    <dgm:pt modelId="{1A387BF5-F736-498D-B9DC-C6765BFC8F7D}" type="pres">
      <dgm:prSet presAssocID="{9D9B5666-8031-4D61-905D-9A62E43C6108}" presName="Accent" presStyleLbl="alignNode1" presStyleIdx="0" presStyleCnt="2"/>
      <dgm:spPr/>
    </dgm:pt>
    <dgm:pt modelId="{794C9B8A-BD64-4DBB-A1EE-7423AE322BD8}" type="pres">
      <dgm:prSet presAssocID="{9D9B5666-8031-4D61-905D-9A62E43C6108}" presName="Child" presStyleLbl="revTx" presStyleIdx="0" presStyleCnt="4">
        <dgm:presLayoutVars>
          <dgm:chMax val="0"/>
          <dgm:chPref val="0"/>
          <dgm:bulletEnabled val="1"/>
        </dgm:presLayoutVars>
      </dgm:prSet>
      <dgm:spPr/>
    </dgm:pt>
    <dgm:pt modelId="{84F6C867-0050-4C10-ADCB-02C675C8D4B0}" type="pres">
      <dgm:prSet presAssocID="{9D9B5666-8031-4D61-905D-9A62E43C6108}" presName="Parent" presStyleLbl="revTx" presStyleIdx="1" presStyleCnt="4">
        <dgm:presLayoutVars>
          <dgm:chMax val="1"/>
          <dgm:chPref val="1"/>
          <dgm:bulletEnabled val="1"/>
        </dgm:presLayoutVars>
      </dgm:prSet>
      <dgm:spPr/>
    </dgm:pt>
    <dgm:pt modelId="{766B0790-7651-4709-B5A1-ABFC0A728814}" type="pres">
      <dgm:prSet presAssocID="{437BB88F-C573-44D8-A3F1-D6865F214070}" presName="sibTrans" presStyleCnt="0"/>
      <dgm:spPr/>
    </dgm:pt>
    <dgm:pt modelId="{E4735383-6B98-47EA-82AC-B80BCE318A84}" type="pres">
      <dgm:prSet presAssocID="{C6571BF2-7989-4859-9333-170FE32E64BC}" presName="composite" presStyleCnt="0"/>
      <dgm:spPr/>
    </dgm:pt>
    <dgm:pt modelId="{1CAEB482-FCF8-487B-996C-396ADC183AAA}" type="pres">
      <dgm:prSet presAssocID="{C6571BF2-7989-4859-9333-170FE32E64BC}" presName="BackAccent" presStyleLbl="bgShp" presStyleIdx="1" presStyleCnt="2"/>
      <dgm:spPr/>
    </dgm:pt>
    <dgm:pt modelId="{BD5C23F0-F7C6-4017-A3A7-9606271A244F}" type="pres">
      <dgm:prSet presAssocID="{C6571BF2-7989-4859-9333-170FE32E64BC}" presName="Accent" presStyleLbl="alignNode1" presStyleIdx="1" presStyleCnt="2"/>
      <dgm:spPr/>
    </dgm:pt>
    <dgm:pt modelId="{A763DD22-1EEE-4960-B6A1-A9727B3141BE}" type="pres">
      <dgm:prSet presAssocID="{C6571BF2-7989-4859-9333-170FE32E64BC}" presName="Child" presStyleLbl="revTx" presStyleIdx="2" presStyleCnt="4">
        <dgm:presLayoutVars>
          <dgm:chMax val="0"/>
          <dgm:chPref val="0"/>
          <dgm:bulletEnabled val="1"/>
        </dgm:presLayoutVars>
      </dgm:prSet>
      <dgm:spPr/>
    </dgm:pt>
    <dgm:pt modelId="{7E4A1B10-7D79-411A-AE6E-CD6F0C048A2D}" type="pres">
      <dgm:prSet presAssocID="{C6571BF2-7989-4859-9333-170FE32E64BC}" presName="Parent" presStyleLbl="revTx" presStyleIdx="3" presStyleCnt="4">
        <dgm:presLayoutVars>
          <dgm:chMax val="1"/>
          <dgm:chPref val="1"/>
          <dgm:bulletEnabled val="1"/>
        </dgm:presLayoutVars>
      </dgm:prSet>
      <dgm:spPr/>
    </dgm:pt>
  </dgm:ptLst>
  <dgm:cxnLst>
    <dgm:cxn modelId="{40AFE005-AA75-4EE3-80E7-709DBD476AE0}" type="presOf" srcId="{D7444F59-6067-4890-9746-9CC3409CF7F7}" destId="{67F0B7F1-02D0-4CD3-B82B-BC39739D3A1E}" srcOrd="0" destOrd="0" presId="urn:microsoft.com/office/officeart/2008/layout/IncreasingCircleProcess"/>
    <dgm:cxn modelId="{51C59B08-DDF2-4A4E-A1A6-5E9115B60498}" srcId="{9D9B5666-8031-4D61-905D-9A62E43C6108}" destId="{0687569A-5AAB-405B-B036-8160EEC9F622}" srcOrd="1" destOrd="0" parTransId="{88296964-5E00-4D18-B678-897900C8004B}" sibTransId="{394BE3F1-18F4-4249-A4B3-D2AE2B360164}"/>
    <dgm:cxn modelId="{B0ECD808-C961-4C79-8EF3-5E98C7BC951F}" type="presOf" srcId="{9D9B5666-8031-4D61-905D-9A62E43C6108}" destId="{84F6C867-0050-4C10-ADCB-02C675C8D4B0}" srcOrd="0" destOrd="0" presId="urn:microsoft.com/office/officeart/2008/layout/IncreasingCircleProcess"/>
    <dgm:cxn modelId="{E51EA424-43C2-45E1-95D1-F1DEA8C8B136}" srcId="{9D9B5666-8031-4D61-905D-9A62E43C6108}" destId="{AABB169A-F32D-48A8-A003-CFC55BAB7D4B}" srcOrd="2" destOrd="0" parTransId="{A973FA5D-02DB-439C-AE08-DECE8FA2D3F2}" sibTransId="{AFED240F-F1C5-47EF-A0D7-6F49648138CF}"/>
    <dgm:cxn modelId="{428E6838-754E-4CA4-947A-4B3854097D2B}" type="presOf" srcId="{7C4E0A29-5273-4273-BA40-3F453427E8E7}" destId="{A763DD22-1EEE-4960-B6A1-A9727B3141BE}" srcOrd="0" destOrd="0" presId="urn:microsoft.com/office/officeart/2008/layout/IncreasingCircleProcess"/>
    <dgm:cxn modelId="{08F07B66-51E1-499B-A2D3-517EEF1E3759}" type="presOf" srcId="{5DA813E4-4FD6-446C-8BB2-717243A33DC9}" destId="{794C9B8A-BD64-4DBB-A1EE-7423AE322BD8}" srcOrd="0" destOrd="0" presId="urn:microsoft.com/office/officeart/2008/layout/IncreasingCircleProcess"/>
    <dgm:cxn modelId="{87DA166C-E1CC-43D3-AD49-BA9413FB980F}" srcId="{D7444F59-6067-4890-9746-9CC3409CF7F7}" destId="{9D9B5666-8031-4D61-905D-9A62E43C6108}" srcOrd="0" destOrd="0" parTransId="{26A19ADE-D977-4BB2-8B9F-F1D48E46115E}" sibTransId="{437BB88F-C573-44D8-A3F1-D6865F214070}"/>
    <dgm:cxn modelId="{F4075B82-B556-447D-860C-F9232C45BF5C}" type="presOf" srcId="{0687569A-5AAB-405B-B036-8160EEC9F622}" destId="{794C9B8A-BD64-4DBB-A1EE-7423AE322BD8}" srcOrd="0" destOrd="1" presId="urn:microsoft.com/office/officeart/2008/layout/IncreasingCircleProcess"/>
    <dgm:cxn modelId="{5F2E6D84-21E3-4567-987B-E48E9BBA52AD}" type="presOf" srcId="{C6571BF2-7989-4859-9333-170FE32E64BC}" destId="{7E4A1B10-7D79-411A-AE6E-CD6F0C048A2D}" srcOrd="0" destOrd="0" presId="urn:microsoft.com/office/officeart/2008/layout/IncreasingCircleProcess"/>
    <dgm:cxn modelId="{0F0DBD98-EAB5-4BC8-BF0E-BCFB8078B97B}" srcId="{C6571BF2-7989-4859-9333-170FE32E64BC}" destId="{7C4E0A29-5273-4273-BA40-3F453427E8E7}" srcOrd="0" destOrd="0" parTransId="{8EBA4FE6-FFAB-4DE7-AACB-0269017F82AB}" sibTransId="{3D741CE4-80D6-460B-B18C-A4F357EA6996}"/>
    <dgm:cxn modelId="{AD19BDA1-F561-4245-A811-2D4067D17B04}" srcId="{9D9B5666-8031-4D61-905D-9A62E43C6108}" destId="{5DA813E4-4FD6-446C-8BB2-717243A33DC9}" srcOrd="0" destOrd="0" parTransId="{FC6AA928-FB8D-45DB-8FA8-191D7960A773}" sibTransId="{E0F47DE3-4899-438C-A6CE-339C284B99CC}"/>
    <dgm:cxn modelId="{65F985AF-CA26-47F0-8BB3-6E74BE178753}" type="presOf" srcId="{AABB169A-F32D-48A8-A003-CFC55BAB7D4B}" destId="{794C9B8A-BD64-4DBB-A1EE-7423AE322BD8}" srcOrd="0" destOrd="2" presId="urn:microsoft.com/office/officeart/2008/layout/IncreasingCircleProcess"/>
    <dgm:cxn modelId="{BC90F9D3-E373-4603-9204-86650A14677F}" srcId="{D7444F59-6067-4890-9746-9CC3409CF7F7}" destId="{C6571BF2-7989-4859-9333-170FE32E64BC}" srcOrd="1" destOrd="0" parTransId="{5E2986AF-237B-4181-978E-6D2F02BA3B41}" sibTransId="{B81A32A0-7C43-42E5-955D-E67335B6A2CD}"/>
    <dgm:cxn modelId="{A6CC8AF0-4E7D-4671-ADE0-0BE7FC026DF4}" type="presParOf" srcId="{67F0B7F1-02D0-4CD3-B82B-BC39739D3A1E}" destId="{F4D03266-52CE-4411-8A95-F52829D3659F}" srcOrd="0" destOrd="0" presId="urn:microsoft.com/office/officeart/2008/layout/IncreasingCircleProcess"/>
    <dgm:cxn modelId="{C90DBFA2-868B-4B70-B104-507E00E2725E}" type="presParOf" srcId="{F4D03266-52CE-4411-8A95-F52829D3659F}" destId="{EE406A5F-09B1-423F-9D1C-10D0CD053D9B}" srcOrd="0" destOrd="0" presId="urn:microsoft.com/office/officeart/2008/layout/IncreasingCircleProcess"/>
    <dgm:cxn modelId="{D666EFF0-094F-44DD-B4A6-2008F0D3C38C}" type="presParOf" srcId="{F4D03266-52CE-4411-8A95-F52829D3659F}" destId="{1A387BF5-F736-498D-B9DC-C6765BFC8F7D}" srcOrd="1" destOrd="0" presId="urn:microsoft.com/office/officeart/2008/layout/IncreasingCircleProcess"/>
    <dgm:cxn modelId="{A81502D8-4A85-4D7A-A30F-F9A6B68DEDC6}" type="presParOf" srcId="{F4D03266-52CE-4411-8A95-F52829D3659F}" destId="{794C9B8A-BD64-4DBB-A1EE-7423AE322BD8}" srcOrd="2" destOrd="0" presId="urn:microsoft.com/office/officeart/2008/layout/IncreasingCircleProcess"/>
    <dgm:cxn modelId="{AEB2DC12-5898-4676-9352-191B168694FF}" type="presParOf" srcId="{F4D03266-52CE-4411-8A95-F52829D3659F}" destId="{84F6C867-0050-4C10-ADCB-02C675C8D4B0}" srcOrd="3" destOrd="0" presId="urn:microsoft.com/office/officeart/2008/layout/IncreasingCircleProcess"/>
    <dgm:cxn modelId="{9E538FF7-8D8A-462E-838E-DC9728DF1A65}" type="presParOf" srcId="{67F0B7F1-02D0-4CD3-B82B-BC39739D3A1E}" destId="{766B0790-7651-4709-B5A1-ABFC0A728814}" srcOrd="1" destOrd="0" presId="urn:microsoft.com/office/officeart/2008/layout/IncreasingCircleProcess"/>
    <dgm:cxn modelId="{C876DCE6-A442-47C4-8307-92D9C639C780}" type="presParOf" srcId="{67F0B7F1-02D0-4CD3-B82B-BC39739D3A1E}" destId="{E4735383-6B98-47EA-82AC-B80BCE318A84}" srcOrd="2" destOrd="0" presId="urn:microsoft.com/office/officeart/2008/layout/IncreasingCircleProcess"/>
    <dgm:cxn modelId="{30294210-816E-442A-915C-3DD6CE2C08D8}" type="presParOf" srcId="{E4735383-6B98-47EA-82AC-B80BCE318A84}" destId="{1CAEB482-FCF8-487B-996C-396ADC183AAA}" srcOrd="0" destOrd="0" presId="urn:microsoft.com/office/officeart/2008/layout/IncreasingCircleProcess"/>
    <dgm:cxn modelId="{6E3F2B7E-BAEC-4C0A-B2F7-173281EB4A06}" type="presParOf" srcId="{E4735383-6B98-47EA-82AC-B80BCE318A84}" destId="{BD5C23F0-F7C6-4017-A3A7-9606271A244F}" srcOrd="1" destOrd="0" presId="urn:microsoft.com/office/officeart/2008/layout/IncreasingCircleProcess"/>
    <dgm:cxn modelId="{062602A0-B221-4681-B0F1-2BF2F9BB955C}" type="presParOf" srcId="{E4735383-6B98-47EA-82AC-B80BCE318A84}" destId="{A763DD22-1EEE-4960-B6A1-A9727B3141BE}" srcOrd="2" destOrd="0" presId="urn:microsoft.com/office/officeart/2008/layout/IncreasingCircleProcess"/>
    <dgm:cxn modelId="{DBD10752-D3A1-4B17-93AF-219129A1054F}" type="presParOf" srcId="{E4735383-6B98-47EA-82AC-B80BCE318A84}" destId="{7E4A1B10-7D79-411A-AE6E-CD6F0C048A2D}" srcOrd="3" destOrd="0" presId="urn:microsoft.com/office/officeart/2008/layout/IncreasingCircleProcess"/>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79C77E55-1028-45CE-A471-6EB860424D3F}" type="doc">
      <dgm:prSet loTypeId="urn:microsoft.com/office/officeart/2005/8/layout/lProcess2" loCatId="list" qsTypeId="urn:microsoft.com/office/officeart/2005/8/quickstyle/simple1" qsCatId="simple" csTypeId="urn:microsoft.com/office/officeart/2005/8/colors/colorful1" csCatId="colorful" phldr="1"/>
      <dgm:spPr/>
      <dgm:t>
        <a:bodyPr/>
        <a:lstStyle/>
        <a:p>
          <a:endParaRPr lang="zh-CN" altLang="en-US"/>
        </a:p>
      </dgm:t>
    </dgm:pt>
    <dgm:pt modelId="{E0F272E0-6615-4F32-AA2B-EDAB98021506}">
      <dgm:prSet phldrT="[文本]"/>
      <dgm:spPr/>
      <dgm:t>
        <a:bodyPr/>
        <a:lstStyle/>
        <a:p>
          <a:r>
            <a:rPr lang="en-US" altLang="en-US" dirty="0"/>
            <a:t>1.</a:t>
          </a:r>
          <a:r>
            <a:rPr lang="zh-CN" altLang="en-US" dirty="0"/>
            <a:t>基钦周期： 短周期</a:t>
          </a:r>
        </a:p>
      </dgm:t>
    </dgm:pt>
    <dgm:pt modelId="{ADA68025-536F-4796-AAB3-FE29155A62CD}" type="parTrans" cxnId="{BC9B2D72-ED55-4636-B323-3745BC6648DD}">
      <dgm:prSet/>
      <dgm:spPr/>
      <dgm:t>
        <a:bodyPr/>
        <a:lstStyle/>
        <a:p>
          <a:endParaRPr lang="zh-CN" altLang="en-US"/>
        </a:p>
      </dgm:t>
    </dgm:pt>
    <dgm:pt modelId="{C25E0A2A-B18A-4292-BAE2-3EC978A9EEAC}" type="sibTrans" cxnId="{BC9B2D72-ED55-4636-B323-3745BC6648DD}">
      <dgm:prSet/>
      <dgm:spPr/>
      <dgm:t>
        <a:bodyPr/>
        <a:lstStyle/>
        <a:p>
          <a:endParaRPr lang="zh-CN" altLang="en-US"/>
        </a:p>
      </dgm:t>
    </dgm:pt>
    <dgm:pt modelId="{89C2EA3C-8163-421B-B556-F6F5EDFA81F5}">
      <dgm:prSet phldrT="[文本]"/>
      <dgm:spPr/>
      <dgm:t>
        <a:bodyPr/>
        <a:lstStyle/>
        <a:p>
          <a:r>
            <a:rPr lang="zh-CN" altLang="en-US" dirty="0"/>
            <a:t>基钦周期是</a:t>
          </a:r>
          <a:r>
            <a:rPr lang="en-US" altLang="en-US" dirty="0"/>
            <a:t>1923 </a:t>
          </a:r>
          <a:r>
            <a:rPr lang="zh-CN" altLang="en-US" dirty="0"/>
            <a:t>年美国经济学家基钦提出的一种为期</a:t>
          </a:r>
          <a:r>
            <a:rPr lang="en-US" altLang="en-US" dirty="0"/>
            <a:t>3~4 </a:t>
          </a:r>
          <a:r>
            <a:rPr lang="zh-CN" altLang="en-US" dirty="0"/>
            <a:t>年的经济周期。 </a:t>
          </a:r>
          <a:r>
            <a:rPr lang="zh-CN" altLang="en-US"/>
            <a:t>基钦认为经济周期实际上有两种</a:t>
          </a:r>
          <a:r>
            <a:rPr lang="en-US" altLang="en-US"/>
            <a:t>, </a:t>
          </a:r>
          <a:r>
            <a:rPr lang="zh-CN" altLang="en-US"/>
            <a:t>即主要周期与次要周期。 主要周期即中周期</a:t>
          </a:r>
          <a:r>
            <a:rPr lang="en-US" altLang="en-US"/>
            <a:t>, </a:t>
          </a:r>
          <a:r>
            <a:rPr lang="zh-CN" altLang="en-US"/>
            <a:t>次要周期为</a:t>
          </a:r>
          <a:r>
            <a:rPr lang="en-US" altLang="en-US"/>
            <a:t>3~4</a:t>
          </a:r>
          <a:r>
            <a:rPr lang="zh-CN" altLang="en-US"/>
            <a:t>年一次的短周期。 这种短周期被称为基钦周期。</a:t>
          </a:r>
          <a:endParaRPr lang="zh-CN" altLang="en-US" dirty="0"/>
        </a:p>
      </dgm:t>
    </dgm:pt>
    <dgm:pt modelId="{10CDB4A1-AE66-4331-8C5F-75047705C984}" type="parTrans" cxnId="{4F4D78EC-058C-4A88-AF8E-3EA788F3D1A3}">
      <dgm:prSet/>
      <dgm:spPr/>
      <dgm:t>
        <a:bodyPr/>
        <a:lstStyle/>
        <a:p>
          <a:endParaRPr lang="zh-CN" altLang="en-US"/>
        </a:p>
      </dgm:t>
    </dgm:pt>
    <dgm:pt modelId="{0E38487D-F555-40BA-8F0B-F34CCAB645E7}" type="sibTrans" cxnId="{4F4D78EC-058C-4A88-AF8E-3EA788F3D1A3}">
      <dgm:prSet/>
      <dgm:spPr/>
      <dgm:t>
        <a:bodyPr/>
        <a:lstStyle/>
        <a:p>
          <a:endParaRPr lang="zh-CN" altLang="en-US"/>
        </a:p>
      </dgm:t>
    </dgm:pt>
    <dgm:pt modelId="{5F6370B9-7756-4619-8983-A3A354EC9675}">
      <dgm:prSet phldrT="[文本]"/>
      <dgm:spPr/>
      <dgm:t>
        <a:bodyPr/>
        <a:lstStyle/>
        <a:p>
          <a:r>
            <a:rPr lang="en-US" altLang="en-US" dirty="0"/>
            <a:t>2.</a:t>
          </a:r>
          <a:r>
            <a:rPr lang="zh-CN" altLang="en-US" dirty="0"/>
            <a:t>朱格拉周期： 中周期</a:t>
          </a:r>
        </a:p>
      </dgm:t>
    </dgm:pt>
    <dgm:pt modelId="{93896746-4572-4E1E-9DC5-86BCD5A9781A}" type="parTrans" cxnId="{013FA8D8-24B0-47C8-9B62-04AD84A87A59}">
      <dgm:prSet/>
      <dgm:spPr/>
      <dgm:t>
        <a:bodyPr/>
        <a:lstStyle/>
        <a:p>
          <a:endParaRPr lang="zh-CN" altLang="en-US"/>
        </a:p>
      </dgm:t>
    </dgm:pt>
    <dgm:pt modelId="{7213C8CE-672D-4DD2-BC7D-FBE5B12579FC}" type="sibTrans" cxnId="{013FA8D8-24B0-47C8-9B62-04AD84A87A59}">
      <dgm:prSet/>
      <dgm:spPr/>
      <dgm:t>
        <a:bodyPr/>
        <a:lstStyle/>
        <a:p>
          <a:endParaRPr lang="zh-CN" altLang="en-US"/>
        </a:p>
      </dgm:t>
    </dgm:pt>
    <dgm:pt modelId="{272DEABD-33DF-4B68-BF98-357151C25C32}">
      <dgm:prSet phldrT="[文本]"/>
      <dgm:spPr/>
      <dgm:t>
        <a:bodyPr/>
        <a:lstStyle/>
        <a:p>
          <a:r>
            <a:rPr lang="zh-CN" altLang="en-US" dirty="0"/>
            <a:t>朱格拉周期是</a:t>
          </a:r>
          <a:r>
            <a:rPr lang="en-US" altLang="en-US" dirty="0"/>
            <a:t>1862 </a:t>
          </a:r>
          <a:r>
            <a:rPr lang="zh-CN" altLang="en-US" dirty="0"/>
            <a:t>年法国经济学家朱格拉提出的一种为期</a:t>
          </a:r>
          <a:r>
            <a:rPr lang="en-US" altLang="en-US" dirty="0"/>
            <a:t>9~10 </a:t>
          </a:r>
          <a:r>
            <a:rPr lang="zh-CN" altLang="en-US" dirty="0"/>
            <a:t>年的经济周期</a:t>
          </a:r>
          <a:r>
            <a:rPr lang="zh-CN" altLang="en-US"/>
            <a:t>。 该周期是以国民收入、失业率和大多数经济部门的生产利润及价格的波动为标志加以划分的。</a:t>
          </a:r>
          <a:endParaRPr lang="zh-CN" altLang="en-US" dirty="0"/>
        </a:p>
      </dgm:t>
    </dgm:pt>
    <dgm:pt modelId="{DB651993-D08F-4C49-938C-782D014908B1}" type="parTrans" cxnId="{2F1E7F22-B225-459F-98AC-390281DC89DD}">
      <dgm:prSet/>
      <dgm:spPr/>
      <dgm:t>
        <a:bodyPr/>
        <a:lstStyle/>
        <a:p>
          <a:endParaRPr lang="zh-CN" altLang="en-US"/>
        </a:p>
      </dgm:t>
    </dgm:pt>
    <dgm:pt modelId="{B429DB6C-8238-47D1-961B-B33234EB90D2}" type="sibTrans" cxnId="{2F1E7F22-B225-459F-98AC-390281DC89DD}">
      <dgm:prSet/>
      <dgm:spPr/>
      <dgm:t>
        <a:bodyPr/>
        <a:lstStyle/>
        <a:p>
          <a:endParaRPr lang="zh-CN" altLang="en-US"/>
        </a:p>
      </dgm:t>
    </dgm:pt>
    <dgm:pt modelId="{BFB522BB-6405-4ED2-9655-2105BE5FC01E}">
      <dgm:prSet phldrT="[文本]"/>
      <dgm:spPr/>
      <dgm:t>
        <a:bodyPr/>
        <a:lstStyle/>
        <a:p>
          <a:r>
            <a:rPr lang="en-US" altLang="en-US" dirty="0"/>
            <a:t>3.</a:t>
          </a:r>
          <a:r>
            <a:rPr lang="zh-CN" altLang="en-US" dirty="0"/>
            <a:t>康德拉季耶夫周期： 长周期或长波</a:t>
          </a:r>
        </a:p>
      </dgm:t>
    </dgm:pt>
    <dgm:pt modelId="{58393CB9-689A-499E-B044-97DA1532DBBF}" type="parTrans" cxnId="{441196F1-01FA-4D96-8B11-348663731381}">
      <dgm:prSet/>
      <dgm:spPr/>
      <dgm:t>
        <a:bodyPr/>
        <a:lstStyle/>
        <a:p>
          <a:endParaRPr lang="zh-CN" altLang="en-US"/>
        </a:p>
      </dgm:t>
    </dgm:pt>
    <dgm:pt modelId="{95BAC7AD-0CBD-4297-AB7B-B6F25665F8FC}" type="sibTrans" cxnId="{441196F1-01FA-4D96-8B11-348663731381}">
      <dgm:prSet/>
      <dgm:spPr/>
      <dgm:t>
        <a:bodyPr/>
        <a:lstStyle/>
        <a:p>
          <a:endParaRPr lang="zh-CN" altLang="en-US"/>
        </a:p>
      </dgm:t>
    </dgm:pt>
    <dgm:pt modelId="{9B35C6F6-C7FF-40DC-BD9F-8533379D76A4}">
      <dgm:prSet phldrT="[文本]"/>
      <dgm:spPr/>
      <dgm:t>
        <a:bodyPr/>
        <a:lstStyle/>
        <a:p>
          <a:r>
            <a:rPr lang="zh-CN" altLang="en-US" dirty="0"/>
            <a:t>康德拉季耶夫周期是</a:t>
          </a:r>
          <a:r>
            <a:rPr lang="en-US" altLang="en-US" dirty="0"/>
            <a:t>1925 </a:t>
          </a:r>
          <a:r>
            <a:rPr lang="zh-CN" altLang="en-US" dirty="0"/>
            <a:t>年俄国经济学家康德拉季耶夫提出的一种为期</a:t>
          </a:r>
          <a:r>
            <a:rPr lang="en-US" altLang="en-US"/>
            <a:t>50~60 </a:t>
          </a:r>
          <a:r>
            <a:rPr lang="zh-CN" altLang="en-US"/>
            <a:t>年的经济周期。 康德拉季耶夫分析了法国、 英国、 美国、 德国等国家的长期的时序资料</a:t>
          </a:r>
          <a:r>
            <a:rPr lang="en-US" altLang="en-US"/>
            <a:t>, </a:t>
          </a:r>
          <a:r>
            <a:rPr lang="zh-CN" altLang="en-US"/>
            <a:t>得出这样的结论</a:t>
          </a:r>
          <a:r>
            <a:rPr lang="en-US" altLang="en-US"/>
            <a:t>: </a:t>
          </a:r>
          <a:r>
            <a:rPr lang="zh-CN" altLang="en-US"/>
            <a:t>在资本主义经济中存在着平均长度约</a:t>
          </a:r>
          <a:r>
            <a:rPr lang="en-US" altLang="en-US"/>
            <a:t>50 </a:t>
          </a:r>
          <a:r>
            <a:rPr lang="zh-CN" altLang="en-US"/>
            <a:t>年的长期波动。</a:t>
          </a:r>
          <a:endParaRPr lang="zh-CN" altLang="en-US" dirty="0"/>
        </a:p>
      </dgm:t>
    </dgm:pt>
    <dgm:pt modelId="{4C726D18-AF27-42DE-9489-FFCEA88EA0F4}" type="parTrans" cxnId="{679B0007-F9FD-4163-8735-C80FF60A7E64}">
      <dgm:prSet/>
      <dgm:spPr/>
      <dgm:t>
        <a:bodyPr/>
        <a:lstStyle/>
        <a:p>
          <a:endParaRPr lang="zh-CN" altLang="en-US"/>
        </a:p>
      </dgm:t>
    </dgm:pt>
    <dgm:pt modelId="{D8FA13BC-7AFD-43D0-B506-67A2AA79C7F0}" type="sibTrans" cxnId="{679B0007-F9FD-4163-8735-C80FF60A7E64}">
      <dgm:prSet/>
      <dgm:spPr/>
      <dgm:t>
        <a:bodyPr/>
        <a:lstStyle/>
        <a:p>
          <a:endParaRPr lang="zh-CN" altLang="en-US"/>
        </a:p>
      </dgm:t>
    </dgm:pt>
    <dgm:pt modelId="{89E24622-0D16-4307-903C-191DA05B9A0A}">
      <dgm:prSet phldrT="[文本]"/>
      <dgm:spPr/>
      <dgm:t>
        <a:bodyPr/>
        <a:lstStyle/>
        <a:p>
          <a:r>
            <a:rPr lang="en-US" altLang="en-US" dirty="0"/>
            <a:t>4.</a:t>
          </a:r>
          <a:r>
            <a:rPr lang="zh-CN" altLang="en-US" dirty="0"/>
            <a:t>库兹涅茨周期： 另一种长周期</a:t>
          </a:r>
        </a:p>
      </dgm:t>
    </dgm:pt>
    <dgm:pt modelId="{6DEF9170-7533-4FE0-92D5-20F4CD7BB014}" type="parTrans" cxnId="{CE4EA538-7289-416B-8E9E-CD57E8293555}">
      <dgm:prSet/>
      <dgm:spPr/>
      <dgm:t>
        <a:bodyPr/>
        <a:lstStyle/>
        <a:p>
          <a:endParaRPr lang="zh-CN" altLang="en-US"/>
        </a:p>
      </dgm:t>
    </dgm:pt>
    <dgm:pt modelId="{C47F98FD-EA4D-4F66-8A08-B20CB88A7AC6}" type="sibTrans" cxnId="{CE4EA538-7289-416B-8E9E-CD57E8293555}">
      <dgm:prSet/>
      <dgm:spPr/>
      <dgm:t>
        <a:bodyPr/>
        <a:lstStyle/>
        <a:p>
          <a:endParaRPr lang="zh-CN" altLang="en-US"/>
        </a:p>
      </dgm:t>
    </dgm:pt>
    <dgm:pt modelId="{853E50ED-EB14-4A34-8977-CEE2B2D57ED5}">
      <dgm:prSet phldrT="[文本]"/>
      <dgm:spPr/>
      <dgm:t>
        <a:bodyPr/>
        <a:lstStyle/>
        <a:p>
          <a:r>
            <a:rPr lang="zh-CN" altLang="en-US" dirty="0"/>
            <a:t>库兹涅茨周期是</a:t>
          </a:r>
          <a:r>
            <a:rPr lang="en-US" altLang="en-US" dirty="0"/>
            <a:t>1930 </a:t>
          </a:r>
          <a:r>
            <a:rPr lang="zh-CN" altLang="en-US" dirty="0"/>
            <a:t>年美国经济学家库兹涅茨提出的一种为期</a:t>
          </a:r>
          <a:r>
            <a:rPr lang="en-US" altLang="en-US" dirty="0"/>
            <a:t>15~25 </a:t>
          </a:r>
          <a:r>
            <a:rPr lang="zh-CN" altLang="en-US" dirty="0"/>
            <a:t>年</a:t>
          </a:r>
          <a:r>
            <a:rPr lang="en-US" altLang="en-US" dirty="0"/>
            <a:t>, </a:t>
          </a:r>
          <a:r>
            <a:rPr lang="zh-CN" altLang="en-US"/>
            <a:t>平均长度为</a:t>
          </a:r>
          <a:r>
            <a:rPr lang="en-US" altLang="en-US"/>
            <a:t>20 </a:t>
          </a:r>
          <a:r>
            <a:rPr lang="zh-CN" altLang="en-US"/>
            <a:t>年的经济周期。 由于该周期主要是以建筑业的兴旺和衰落这一周期性波动现象为标志加以划分的</a:t>
          </a:r>
          <a:r>
            <a:rPr lang="en-US" altLang="en-US"/>
            <a:t>, </a:t>
          </a:r>
          <a:r>
            <a:rPr lang="zh-CN" altLang="en-US"/>
            <a:t>因此也被称为“建筑周期”。</a:t>
          </a:r>
          <a:endParaRPr lang="zh-CN" altLang="en-US" dirty="0"/>
        </a:p>
      </dgm:t>
    </dgm:pt>
    <dgm:pt modelId="{FE720118-AA95-43B5-8311-151A6E0C4367}" type="parTrans" cxnId="{3EC8C8CE-9185-481C-9035-5EFCCC0B1FA2}">
      <dgm:prSet/>
      <dgm:spPr/>
      <dgm:t>
        <a:bodyPr/>
        <a:lstStyle/>
        <a:p>
          <a:endParaRPr lang="zh-CN" altLang="en-US"/>
        </a:p>
      </dgm:t>
    </dgm:pt>
    <dgm:pt modelId="{2313904C-CD02-409C-BEAF-B6E5B01EA2DA}" type="sibTrans" cxnId="{3EC8C8CE-9185-481C-9035-5EFCCC0B1FA2}">
      <dgm:prSet/>
      <dgm:spPr/>
      <dgm:t>
        <a:bodyPr/>
        <a:lstStyle/>
        <a:p>
          <a:endParaRPr lang="zh-CN" altLang="en-US"/>
        </a:p>
      </dgm:t>
    </dgm:pt>
    <dgm:pt modelId="{AF480361-CBE6-4283-A433-6E9986287259}">
      <dgm:prSet phldrT="[文本]"/>
      <dgm:spPr/>
      <dgm:t>
        <a:bodyPr/>
        <a:lstStyle/>
        <a:p>
          <a:r>
            <a:rPr lang="en-US" altLang="en-US" dirty="0"/>
            <a:t>5.</a:t>
          </a:r>
          <a:r>
            <a:rPr lang="zh-CN" altLang="en-US" dirty="0"/>
            <a:t>熊彼特周期： 一种综合</a:t>
          </a:r>
        </a:p>
      </dgm:t>
    </dgm:pt>
    <dgm:pt modelId="{2710F5F7-D5B4-4C9E-B489-BA3A93D6B7A1}" type="parTrans" cxnId="{076B56FB-E6D9-4B0D-9B76-85E18461B996}">
      <dgm:prSet/>
      <dgm:spPr/>
      <dgm:t>
        <a:bodyPr/>
        <a:lstStyle/>
        <a:p>
          <a:endParaRPr lang="zh-CN" altLang="en-US"/>
        </a:p>
      </dgm:t>
    </dgm:pt>
    <dgm:pt modelId="{FAE536B8-10A6-4F3C-BAAA-AB5314BA045F}" type="sibTrans" cxnId="{076B56FB-E6D9-4B0D-9B76-85E18461B996}">
      <dgm:prSet/>
      <dgm:spPr/>
      <dgm:t>
        <a:bodyPr/>
        <a:lstStyle/>
        <a:p>
          <a:endParaRPr lang="zh-CN" altLang="en-US"/>
        </a:p>
      </dgm:t>
    </dgm:pt>
    <dgm:pt modelId="{2CD1E4D1-5DCA-49D3-AE74-88A4BC6B9D15}">
      <dgm:prSet phldrT="[文本]"/>
      <dgm:spPr/>
      <dgm:t>
        <a:bodyPr/>
        <a:lstStyle/>
        <a:p>
          <a:r>
            <a:rPr lang="en-US" altLang="en-US" dirty="0"/>
            <a:t>1936 </a:t>
          </a:r>
          <a:r>
            <a:rPr lang="zh-CN" altLang="en-US" dirty="0"/>
            <a:t>年</a:t>
          </a:r>
          <a:r>
            <a:rPr lang="en-US" altLang="en-US" dirty="0"/>
            <a:t>, </a:t>
          </a:r>
          <a:r>
            <a:rPr lang="zh-CN" altLang="en-US" dirty="0"/>
            <a:t>奥地利经济学家熊彼特以他的“创新理论”为基础</a:t>
          </a:r>
          <a:r>
            <a:rPr lang="en-US" altLang="en-US" dirty="0"/>
            <a:t>, </a:t>
          </a:r>
          <a:r>
            <a:rPr lang="zh-CN" altLang="en-US" dirty="0"/>
            <a:t>对各种周期理论进行</a:t>
          </a:r>
          <a:r>
            <a:rPr lang="zh-CN" altLang="en-US"/>
            <a:t>了综合分析。 他认为</a:t>
          </a:r>
          <a:r>
            <a:rPr lang="en-US" altLang="en-US"/>
            <a:t>, </a:t>
          </a:r>
          <a:r>
            <a:rPr lang="zh-CN" altLang="en-US"/>
            <a:t>每一个长周期包括</a:t>
          </a:r>
          <a:r>
            <a:rPr lang="en-US" altLang="en-US"/>
            <a:t>6 </a:t>
          </a:r>
          <a:r>
            <a:rPr lang="zh-CN" altLang="en-US"/>
            <a:t>个中周期</a:t>
          </a:r>
          <a:r>
            <a:rPr lang="en-US" altLang="en-US"/>
            <a:t>, </a:t>
          </a:r>
          <a:r>
            <a:rPr lang="zh-CN" altLang="en-US"/>
            <a:t>每一个中周期包括</a:t>
          </a:r>
          <a:r>
            <a:rPr lang="en-US" altLang="en-US"/>
            <a:t>3 </a:t>
          </a:r>
          <a:r>
            <a:rPr lang="zh-CN" altLang="en-US"/>
            <a:t>个短周期。 短周期为</a:t>
          </a:r>
          <a:r>
            <a:rPr lang="en-US" altLang="en-US"/>
            <a:t>40 </a:t>
          </a:r>
          <a:r>
            <a:rPr lang="zh-CN" altLang="en-US"/>
            <a:t>个月</a:t>
          </a:r>
          <a:r>
            <a:rPr lang="en-US" altLang="en-US"/>
            <a:t>, </a:t>
          </a:r>
          <a:r>
            <a:rPr lang="zh-CN" altLang="en-US"/>
            <a:t>中周期为</a:t>
          </a:r>
          <a:r>
            <a:rPr lang="en-US" altLang="en-US"/>
            <a:t>9~10 </a:t>
          </a:r>
          <a:r>
            <a:rPr lang="zh-CN" altLang="en-US"/>
            <a:t>年</a:t>
          </a:r>
          <a:r>
            <a:rPr lang="en-US" altLang="en-US"/>
            <a:t>, </a:t>
          </a:r>
          <a:r>
            <a:rPr lang="zh-CN" altLang="en-US"/>
            <a:t>长周期为</a:t>
          </a:r>
          <a:r>
            <a:rPr lang="en-US" altLang="en-US"/>
            <a:t>48~60 </a:t>
          </a:r>
          <a:r>
            <a:rPr lang="zh-CN" altLang="en-US"/>
            <a:t>年。</a:t>
          </a:r>
          <a:endParaRPr lang="zh-CN" altLang="en-US" dirty="0"/>
        </a:p>
      </dgm:t>
    </dgm:pt>
    <dgm:pt modelId="{B65116D6-8430-46FE-97C4-21F7689D943D}" type="parTrans" cxnId="{FEB5A818-A51E-4F3D-B78C-00E140CD935E}">
      <dgm:prSet/>
      <dgm:spPr/>
      <dgm:t>
        <a:bodyPr/>
        <a:lstStyle/>
        <a:p>
          <a:endParaRPr lang="zh-CN" altLang="en-US"/>
        </a:p>
      </dgm:t>
    </dgm:pt>
    <dgm:pt modelId="{E8CD16F6-E316-48D3-968F-88A7B17BE175}" type="sibTrans" cxnId="{FEB5A818-A51E-4F3D-B78C-00E140CD935E}">
      <dgm:prSet/>
      <dgm:spPr/>
      <dgm:t>
        <a:bodyPr/>
        <a:lstStyle/>
        <a:p>
          <a:endParaRPr lang="zh-CN" altLang="en-US"/>
        </a:p>
      </dgm:t>
    </dgm:pt>
    <dgm:pt modelId="{98CCAC75-1F2F-4D64-B64F-5CB9E7A23F29}" type="pres">
      <dgm:prSet presAssocID="{79C77E55-1028-45CE-A471-6EB860424D3F}" presName="theList" presStyleCnt="0">
        <dgm:presLayoutVars>
          <dgm:dir/>
          <dgm:animLvl val="lvl"/>
          <dgm:resizeHandles val="exact"/>
        </dgm:presLayoutVars>
      </dgm:prSet>
      <dgm:spPr/>
    </dgm:pt>
    <dgm:pt modelId="{EAC40CFE-F833-4FBB-9F03-CBC463A666BE}" type="pres">
      <dgm:prSet presAssocID="{E0F272E0-6615-4F32-AA2B-EDAB98021506}" presName="compNode" presStyleCnt="0"/>
      <dgm:spPr/>
    </dgm:pt>
    <dgm:pt modelId="{874E4A6F-E07B-481C-986C-1B9CA7626959}" type="pres">
      <dgm:prSet presAssocID="{E0F272E0-6615-4F32-AA2B-EDAB98021506}" presName="aNode" presStyleLbl="bgShp" presStyleIdx="0" presStyleCnt="5"/>
      <dgm:spPr/>
    </dgm:pt>
    <dgm:pt modelId="{2B99239D-6DE5-4495-9EB0-71047D9A3A2A}" type="pres">
      <dgm:prSet presAssocID="{E0F272E0-6615-4F32-AA2B-EDAB98021506}" presName="textNode" presStyleLbl="bgShp" presStyleIdx="0" presStyleCnt="5"/>
      <dgm:spPr/>
    </dgm:pt>
    <dgm:pt modelId="{1C861FB0-1AEE-4ADE-AF56-E154AEC3B417}" type="pres">
      <dgm:prSet presAssocID="{E0F272E0-6615-4F32-AA2B-EDAB98021506}" presName="compChildNode" presStyleCnt="0"/>
      <dgm:spPr/>
    </dgm:pt>
    <dgm:pt modelId="{9B8FC6D1-7F95-428C-906A-E47C41EFE20C}" type="pres">
      <dgm:prSet presAssocID="{E0F272E0-6615-4F32-AA2B-EDAB98021506}" presName="theInnerList" presStyleCnt="0"/>
      <dgm:spPr/>
    </dgm:pt>
    <dgm:pt modelId="{C15CBFC8-BC0A-4AE7-BB0E-5CD459A62376}" type="pres">
      <dgm:prSet presAssocID="{89C2EA3C-8163-421B-B556-F6F5EDFA81F5}" presName="childNode" presStyleLbl="node1" presStyleIdx="0" presStyleCnt="5">
        <dgm:presLayoutVars>
          <dgm:bulletEnabled val="1"/>
        </dgm:presLayoutVars>
      </dgm:prSet>
      <dgm:spPr/>
    </dgm:pt>
    <dgm:pt modelId="{E37C6F7A-AB7B-4117-A021-5CA63456E2C0}" type="pres">
      <dgm:prSet presAssocID="{E0F272E0-6615-4F32-AA2B-EDAB98021506}" presName="aSpace" presStyleCnt="0"/>
      <dgm:spPr/>
    </dgm:pt>
    <dgm:pt modelId="{79126912-1089-4078-BF25-0D7D7E979F82}" type="pres">
      <dgm:prSet presAssocID="{5F6370B9-7756-4619-8983-A3A354EC9675}" presName="compNode" presStyleCnt="0"/>
      <dgm:spPr/>
    </dgm:pt>
    <dgm:pt modelId="{E057F3DC-AE32-425E-BC98-E0123D5D2781}" type="pres">
      <dgm:prSet presAssocID="{5F6370B9-7756-4619-8983-A3A354EC9675}" presName="aNode" presStyleLbl="bgShp" presStyleIdx="1" presStyleCnt="5"/>
      <dgm:spPr/>
    </dgm:pt>
    <dgm:pt modelId="{111F0895-A7A2-455E-A806-E0C58D27FF3A}" type="pres">
      <dgm:prSet presAssocID="{5F6370B9-7756-4619-8983-A3A354EC9675}" presName="textNode" presStyleLbl="bgShp" presStyleIdx="1" presStyleCnt="5"/>
      <dgm:spPr/>
    </dgm:pt>
    <dgm:pt modelId="{A474C391-51D0-4AC2-8F37-2FF45CD74DCC}" type="pres">
      <dgm:prSet presAssocID="{5F6370B9-7756-4619-8983-A3A354EC9675}" presName="compChildNode" presStyleCnt="0"/>
      <dgm:spPr/>
    </dgm:pt>
    <dgm:pt modelId="{604B1AF8-1D64-4649-9DCC-51C55E350708}" type="pres">
      <dgm:prSet presAssocID="{5F6370B9-7756-4619-8983-A3A354EC9675}" presName="theInnerList" presStyleCnt="0"/>
      <dgm:spPr/>
    </dgm:pt>
    <dgm:pt modelId="{6E524E82-F92B-4D97-9E1D-DDFF80C200BB}" type="pres">
      <dgm:prSet presAssocID="{272DEABD-33DF-4B68-BF98-357151C25C32}" presName="childNode" presStyleLbl="node1" presStyleIdx="1" presStyleCnt="5">
        <dgm:presLayoutVars>
          <dgm:bulletEnabled val="1"/>
        </dgm:presLayoutVars>
      </dgm:prSet>
      <dgm:spPr/>
    </dgm:pt>
    <dgm:pt modelId="{C888EFF3-1430-4F24-9074-3E965E100EF1}" type="pres">
      <dgm:prSet presAssocID="{5F6370B9-7756-4619-8983-A3A354EC9675}" presName="aSpace" presStyleCnt="0"/>
      <dgm:spPr/>
    </dgm:pt>
    <dgm:pt modelId="{76550780-6F00-4997-8FEB-CC9D0A830100}" type="pres">
      <dgm:prSet presAssocID="{BFB522BB-6405-4ED2-9655-2105BE5FC01E}" presName="compNode" presStyleCnt="0"/>
      <dgm:spPr/>
    </dgm:pt>
    <dgm:pt modelId="{B4F32CDF-D8BF-4179-A4D7-DCE70EEB09FC}" type="pres">
      <dgm:prSet presAssocID="{BFB522BB-6405-4ED2-9655-2105BE5FC01E}" presName="aNode" presStyleLbl="bgShp" presStyleIdx="2" presStyleCnt="5"/>
      <dgm:spPr/>
    </dgm:pt>
    <dgm:pt modelId="{33002E44-265E-4109-92B5-A7339A825BD3}" type="pres">
      <dgm:prSet presAssocID="{BFB522BB-6405-4ED2-9655-2105BE5FC01E}" presName="textNode" presStyleLbl="bgShp" presStyleIdx="2" presStyleCnt="5"/>
      <dgm:spPr/>
    </dgm:pt>
    <dgm:pt modelId="{0FC45776-A410-4C84-8B9E-0EFDADBBD979}" type="pres">
      <dgm:prSet presAssocID="{BFB522BB-6405-4ED2-9655-2105BE5FC01E}" presName="compChildNode" presStyleCnt="0"/>
      <dgm:spPr/>
    </dgm:pt>
    <dgm:pt modelId="{819EC5B3-F5B0-443E-8465-30CC0D78A942}" type="pres">
      <dgm:prSet presAssocID="{BFB522BB-6405-4ED2-9655-2105BE5FC01E}" presName="theInnerList" presStyleCnt="0"/>
      <dgm:spPr/>
    </dgm:pt>
    <dgm:pt modelId="{F208FC77-4764-4261-97EE-4E0CF0C73EBA}" type="pres">
      <dgm:prSet presAssocID="{9B35C6F6-C7FF-40DC-BD9F-8533379D76A4}" presName="childNode" presStyleLbl="node1" presStyleIdx="2" presStyleCnt="5">
        <dgm:presLayoutVars>
          <dgm:bulletEnabled val="1"/>
        </dgm:presLayoutVars>
      </dgm:prSet>
      <dgm:spPr/>
    </dgm:pt>
    <dgm:pt modelId="{44CCA8E5-E824-4014-9501-FA88CAAB1FE8}" type="pres">
      <dgm:prSet presAssocID="{BFB522BB-6405-4ED2-9655-2105BE5FC01E}" presName="aSpace" presStyleCnt="0"/>
      <dgm:spPr/>
    </dgm:pt>
    <dgm:pt modelId="{D7CBA532-1EB3-4212-A720-543AA749B73D}" type="pres">
      <dgm:prSet presAssocID="{89E24622-0D16-4307-903C-191DA05B9A0A}" presName="compNode" presStyleCnt="0"/>
      <dgm:spPr/>
    </dgm:pt>
    <dgm:pt modelId="{D9A9E386-DF3D-4B29-B0A8-8F6073286E13}" type="pres">
      <dgm:prSet presAssocID="{89E24622-0D16-4307-903C-191DA05B9A0A}" presName="aNode" presStyleLbl="bgShp" presStyleIdx="3" presStyleCnt="5"/>
      <dgm:spPr/>
    </dgm:pt>
    <dgm:pt modelId="{FA37DB71-7408-4189-B50E-CEABC28EEC88}" type="pres">
      <dgm:prSet presAssocID="{89E24622-0D16-4307-903C-191DA05B9A0A}" presName="textNode" presStyleLbl="bgShp" presStyleIdx="3" presStyleCnt="5"/>
      <dgm:spPr/>
    </dgm:pt>
    <dgm:pt modelId="{5033BE10-E521-4D57-B84C-B68639F65DE8}" type="pres">
      <dgm:prSet presAssocID="{89E24622-0D16-4307-903C-191DA05B9A0A}" presName="compChildNode" presStyleCnt="0"/>
      <dgm:spPr/>
    </dgm:pt>
    <dgm:pt modelId="{D39F6D9E-191F-4EE0-AC33-F926C882BDAF}" type="pres">
      <dgm:prSet presAssocID="{89E24622-0D16-4307-903C-191DA05B9A0A}" presName="theInnerList" presStyleCnt="0"/>
      <dgm:spPr/>
    </dgm:pt>
    <dgm:pt modelId="{EE0A9072-9C4F-4E10-A4E7-06D345E517D2}" type="pres">
      <dgm:prSet presAssocID="{853E50ED-EB14-4A34-8977-CEE2B2D57ED5}" presName="childNode" presStyleLbl="node1" presStyleIdx="3" presStyleCnt="5">
        <dgm:presLayoutVars>
          <dgm:bulletEnabled val="1"/>
        </dgm:presLayoutVars>
      </dgm:prSet>
      <dgm:spPr/>
    </dgm:pt>
    <dgm:pt modelId="{13068F6F-CA8B-4E2A-BA9D-6644A78891CD}" type="pres">
      <dgm:prSet presAssocID="{89E24622-0D16-4307-903C-191DA05B9A0A}" presName="aSpace" presStyleCnt="0"/>
      <dgm:spPr/>
    </dgm:pt>
    <dgm:pt modelId="{8C2465CA-E2F8-4B3B-9B63-C9425AFFC335}" type="pres">
      <dgm:prSet presAssocID="{AF480361-CBE6-4283-A433-6E9986287259}" presName="compNode" presStyleCnt="0"/>
      <dgm:spPr/>
    </dgm:pt>
    <dgm:pt modelId="{E33A623E-314D-48AD-B58A-93575A904C84}" type="pres">
      <dgm:prSet presAssocID="{AF480361-CBE6-4283-A433-6E9986287259}" presName="aNode" presStyleLbl="bgShp" presStyleIdx="4" presStyleCnt="5"/>
      <dgm:spPr/>
    </dgm:pt>
    <dgm:pt modelId="{6A9B5E31-452F-4135-848A-BFFE473710C4}" type="pres">
      <dgm:prSet presAssocID="{AF480361-CBE6-4283-A433-6E9986287259}" presName="textNode" presStyleLbl="bgShp" presStyleIdx="4" presStyleCnt="5"/>
      <dgm:spPr/>
    </dgm:pt>
    <dgm:pt modelId="{12F2FC0E-4353-467F-A18D-6610747732A7}" type="pres">
      <dgm:prSet presAssocID="{AF480361-CBE6-4283-A433-6E9986287259}" presName="compChildNode" presStyleCnt="0"/>
      <dgm:spPr/>
    </dgm:pt>
    <dgm:pt modelId="{556BC563-FEE4-40AA-885F-6D3F3DC5A0D7}" type="pres">
      <dgm:prSet presAssocID="{AF480361-CBE6-4283-A433-6E9986287259}" presName="theInnerList" presStyleCnt="0"/>
      <dgm:spPr/>
    </dgm:pt>
    <dgm:pt modelId="{7F4E0459-CDA4-406E-87A5-5C02DC638518}" type="pres">
      <dgm:prSet presAssocID="{2CD1E4D1-5DCA-49D3-AE74-88A4BC6B9D15}" presName="childNode" presStyleLbl="node1" presStyleIdx="4" presStyleCnt="5">
        <dgm:presLayoutVars>
          <dgm:bulletEnabled val="1"/>
        </dgm:presLayoutVars>
      </dgm:prSet>
      <dgm:spPr/>
    </dgm:pt>
  </dgm:ptLst>
  <dgm:cxnLst>
    <dgm:cxn modelId="{15DE1100-C802-4026-ACFA-1BAE6121B1CF}" type="presOf" srcId="{89C2EA3C-8163-421B-B556-F6F5EDFA81F5}" destId="{C15CBFC8-BC0A-4AE7-BB0E-5CD459A62376}" srcOrd="0" destOrd="0" presId="urn:microsoft.com/office/officeart/2005/8/layout/lProcess2"/>
    <dgm:cxn modelId="{679B0007-F9FD-4163-8735-C80FF60A7E64}" srcId="{BFB522BB-6405-4ED2-9655-2105BE5FC01E}" destId="{9B35C6F6-C7FF-40DC-BD9F-8533379D76A4}" srcOrd="0" destOrd="0" parTransId="{4C726D18-AF27-42DE-9489-FFCEA88EA0F4}" sibTransId="{D8FA13BC-7AFD-43D0-B506-67A2AA79C7F0}"/>
    <dgm:cxn modelId="{5EA4400E-068C-41D7-A6FC-36D6C91D83D1}" type="presOf" srcId="{5F6370B9-7756-4619-8983-A3A354EC9675}" destId="{111F0895-A7A2-455E-A806-E0C58D27FF3A}" srcOrd="1" destOrd="0" presId="urn:microsoft.com/office/officeart/2005/8/layout/lProcess2"/>
    <dgm:cxn modelId="{BD704C17-A80A-4677-A8E2-0B1BAACB69A9}" type="presOf" srcId="{853E50ED-EB14-4A34-8977-CEE2B2D57ED5}" destId="{EE0A9072-9C4F-4E10-A4E7-06D345E517D2}" srcOrd="0" destOrd="0" presId="urn:microsoft.com/office/officeart/2005/8/layout/lProcess2"/>
    <dgm:cxn modelId="{FEB5A818-A51E-4F3D-B78C-00E140CD935E}" srcId="{AF480361-CBE6-4283-A433-6E9986287259}" destId="{2CD1E4D1-5DCA-49D3-AE74-88A4BC6B9D15}" srcOrd="0" destOrd="0" parTransId="{B65116D6-8430-46FE-97C4-21F7689D943D}" sibTransId="{E8CD16F6-E316-48D3-968F-88A7B17BE175}"/>
    <dgm:cxn modelId="{2F1E7F22-B225-459F-98AC-390281DC89DD}" srcId="{5F6370B9-7756-4619-8983-A3A354EC9675}" destId="{272DEABD-33DF-4B68-BF98-357151C25C32}" srcOrd="0" destOrd="0" parTransId="{DB651993-D08F-4C49-938C-782D014908B1}" sibTransId="{B429DB6C-8238-47D1-961B-B33234EB90D2}"/>
    <dgm:cxn modelId="{CE4EA538-7289-416B-8E9E-CD57E8293555}" srcId="{79C77E55-1028-45CE-A471-6EB860424D3F}" destId="{89E24622-0D16-4307-903C-191DA05B9A0A}" srcOrd="3" destOrd="0" parTransId="{6DEF9170-7533-4FE0-92D5-20F4CD7BB014}" sibTransId="{C47F98FD-EA4D-4F66-8A08-B20CB88A7AC6}"/>
    <dgm:cxn modelId="{87141D61-A29F-4892-A58C-14B7B8A370BD}" type="presOf" srcId="{E0F272E0-6615-4F32-AA2B-EDAB98021506}" destId="{874E4A6F-E07B-481C-986C-1B9CA7626959}" srcOrd="0" destOrd="0" presId="urn:microsoft.com/office/officeart/2005/8/layout/lProcess2"/>
    <dgm:cxn modelId="{BC9B2D72-ED55-4636-B323-3745BC6648DD}" srcId="{79C77E55-1028-45CE-A471-6EB860424D3F}" destId="{E0F272E0-6615-4F32-AA2B-EDAB98021506}" srcOrd="0" destOrd="0" parTransId="{ADA68025-536F-4796-AAB3-FE29155A62CD}" sibTransId="{C25E0A2A-B18A-4292-BAE2-3EC978A9EEAC}"/>
    <dgm:cxn modelId="{1C6E527D-3660-432F-A8C9-57CA126752A3}" type="presOf" srcId="{AF480361-CBE6-4283-A433-6E9986287259}" destId="{6A9B5E31-452F-4135-848A-BFFE473710C4}" srcOrd="1" destOrd="0" presId="urn:microsoft.com/office/officeart/2005/8/layout/lProcess2"/>
    <dgm:cxn modelId="{CE875992-EE9E-436C-97A3-59A3C1DD7906}" type="presOf" srcId="{BFB522BB-6405-4ED2-9655-2105BE5FC01E}" destId="{B4F32CDF-D8BF-4179-A4D7-DCE70EEB09FC}" srcOrd="0" destOrd="0" presId="urn:microsoft.com/office/officeart/2005/8/layout/lProcess2"/>
    <dgm:cxn modelId="{E16C4298-B4F1-4D64-99B7-309DE6ED6F44}" type="presOf" srcId="{9B35C6F6-C7FF-40DC-BD9F-8533379D76A4}" destId="{F208FC77-4764-4261-97EE-4E0CF0C73EBA}" srcOrd="0" destOrd="0" presId="urn:microsoft.com/office/officeart/2005/8/layout/lProcess2"/>
    <dgm:cxn modelId="{A4F7AE98-2CBB-4AFD-8C0B-D8957CC1DBF1}" type="presOf" srcId="{2CD1E4D1-5DCA-49D3-AE74-88A4BC6B9D15}" destId="{7F4E0459-CDA4-406E-87A5-5C02DC638518}" srcOrd="0" destOrd="0" presId="urn:microsoft.com/office/officeart/2005/8/layout/lProcess2"/>
    <dgm:cxn modelId="{D57678A8-B507-4E83-A6FC-4C13287AEFDB}" type="presOf" srcId="{272DEABD-33DF-4B68-BF98-357151C25C32}" destId="{6E524E82-F92B-4D97-9E1D-DDFF80C200BB}" srcOrd="0" destOrd="0" presId="urn:microsoft.com/office/officeart/2005/8/layout/lProcess2"/>
    <dgm:cxn modelId="{E4CF94B3-CCFB-4096-9DEC-2CA6703E575D}" type="presOf" srcId="{89E24622-0D16-4307-903C-191DA05B9A0A}" destId="{FA37DB71-7408-4189-B50E-CEABC28EEC88}" srcOrd="1" destOrd="0" presId="urn:microsoft.com/office/officeart/2005/8/layout/lProcess2"/>
    <dgm:cxn modelId="{398663C7-4A97-49B6-8570-B6825B9F975F}" type="presOf" srcId="{AF480361-CBE6-4283-A433-6E9986287259}" destId="{E33A623E-314D-48AD-B58A-93575A904C84}" srcOrd="0" destOrd="0" presId="urn:microsoft.com/office/officeart/2005/8/layout/lProcess2"/>
    <dgm:cxn modelId="{221477C7-A959-4907-8B97-D7DE8D912802}" type="presOf" srcId="{BFB522BB-6405-4ED2-9655-2105BE5FC01E}" destId="{33002E44-265E-4109-92B5-A7339A825BD3}" srcOrd="1" destOrd="0" presId="urn:microsoft.com/office/officeart/2005/8/layout/lProcess2"/>
    <dgm:cxn modelId="{3EC8C8CE-9185-481C-9035-5EFCCC0B1FA2}" srcId="{89E24622-0D16-4307-903C-191DA05B9A0A}" destId="{853E50ED-EB14-4A34-8977-CEE2B2D57ED5}" srcOrd="0" destOrd="0" parTransId="{FE720118-AA95-43B5-8311-151A6E0C4367}" sibTransId="{2313904C-CD02-409C-BEAF-B6E5B01EA2DA}"/>
    <dgm:cxn modelId="{663870D7-321F-4F85-8ADF-E9600EBB18D9}" type="presOf" srcId="{5F6370B9-7756-4619-8983-A3A354EC9675}" destId="{E057F3DC-AE32-425E-BC98-E0123D5D2781}" srcOrd="0" destOrd="0" presId="urn:microsoft.com/office/officeart/2005/8/layout/lProcess2"/>
    <dgm:cxn modelId="{013FA8D8-24B0-47C8-9B62-04AD84A87A59}" srcId="{79C77E55-1028-45CE-A471-6EB860424D3F}" destId="{5F6370B9-7756-4619-8983-A3A354EC9675}" srcOrd="1" destOrd="0" parTransId="{93896746-4572-4E1E-9DC5-86BCD5A9781A}" sibTransId="{7213C8CE-672D-4DD2-BC7D-FBE5B12579FC}"/>
    <dgm:cxn modelId="{411622DC-C502-4F44-81F6-80EFF97C7AEB}" type="presOf" srcId="{E0F272E0-6615-4F32-AA2B-EDAB98021506}" destId="{2B99239D-6DE5-4495-9EB0-71047D9A3A2A}" srcOrd="1" destOrd="0" presId="urn:microsoft.com/office/officeart/2005/8/layout/lProcess2"/>
    <dgm:cxn modelId="{B40895EB-9F08-423E-962B-54CB9A4537CA}" type="presOf" srcId="{89E24622-0D16-4307-903C-191DA05B9A0A}" destId="{D9A9E386-DF3D-4B29-B0A8-8F6073286E13}" srcOrd="0" destOrd="0" presId="urn:microsoft.com/office/officeart/2005/8/layout/lProcess2"/>
    <dgm:cxn modelId="{4F4D78EC-058C-4A88-AF8E-3EA788F3D1A3}" srcId="{E0F272E0-6615-4F32-AA2B-EDAB98021506}" destId="{89C2EA3C-8163-421B-B556-F6F5EDFA81F5}" srcOrd="0" destOrd="0" parTransId="{10CDB4A1-AE66-4331-8C5F-75047705C984}" sibTransId="{0E38487D-F555-40BA-8F0B-F34CCAB645E7}"/>
    <dgm:cxn modelId="{441196F1-01FA-4D96-8B11-348663731381}" srcId="{79C77E55-1028-45CE-A471-6EB860424D3F}" destId="{BFB522BB-6405-4ED2-9655-2105BE5FC01E}" srcOrd="2" destOrd="0" parTransId="{58393CB9-689A-499E-B044-97DA1532DBBF}" sibTransId="{95BAC7AD-0CBD-4297-AB7B-B6F25665F8FC}"/>
    <dgm:cxn modelId="{076B56FB-E6D9-4B0D-9B76-85E18461B996}" srcId="{79C77E55-1028-45CE-A471-6EB860424D3F}" destId="{AF480361-CBE6-4283-A433-6E9986287259}" srcOrd="4" destOrd="0" parTransId="{2710F5F7-D5B4-4C9E-B489-BA3A93D6B7A1}" sibTransId="{FAE536B8-10A6-4F3C-BAAA-AB5314BA045F}"/>
    <dgm:cxn modelId="{3E9B6FFC-91F4-44BF-B9A9-8DD41C82C48B}" type="presOf" srcId="{79C77E55-1028-45CE-A471-6EB860424D3F}" destId="{98CCAC75-1F2F-4D64-B64F-5CB9E7A23F29}" srcOrd="0" destOrd="0" presId="urn:microsoft.com/office/officeart/2005/8/layout/lProcess2"/>
    <dgm:cxn modelId="{88804200-5DE1-46F1-B5DA-DEEBBBAC1ABB}" type="presParOf" srcId="{98CCAC75-1F2F-4D64-B64F-5CB9E7A23F29}" destId="{EAC40CFE-F833-4FBB-9F03-CBC463A666BE}" srcOrd="0" destOrd="0" presId="urn:microsoft.com/office/officeart/2005/8/layout/lProcess2"/>
    <dgm:cxn modelId="{1A0ACFBB-DAFB-4F72-BD62-63E3841780B6}" type="presParOf" srcId="{EAC40CFE-F833-4FBB-9F03-CBC463A666BE}" destId="{874E4A6F-E07B-481C-986C-1B9CA7626959}" srcOrd="0" destOrd="0" presId="urn:microsoft.com/office/officeart/2005/8/layout/lProcess2"/>
    <dgm:cxn modelId="{2CAB7A41-6C0E-47D7-A752-D25254D91C12}" type="presParOf" srcId="{EAC40CFE-F833-4FBB-9F03-CBC463A666BE}" destId="{2B99239D-6DE5-4495-9EB0-71047D9A3A2A}" srcOrd="1" destOrd="0" presId="urn:microsoft.com/office/officeart/2005/8/layout/lProcess2"/>
    <dgm:cxn modelId="{D55B11F4-1D35-4F61-B9A4-D884654AE947}" type="presParOf" srcId="{EAC40CFE-F833-4FBB-9F03-CBC463A666BE}" destId="{1C861FB0-1AEE-4ADE-AF56-E154AEC3B417}" srcOrd="2" destOrd="0" presId="urn:microsoft.com/office/officeart/2005/8/layout/lProcess2"/>
    <dgm:cxn modelId="{F457B7A2-3E09-45D4-9453-F54A24EDADED}" type="presParOf" srcId="{1C861FB0-1AEE-4ADE-AF56-E154AEC3B417}" destId="{9B8FC6D1-7F95-428C-906A-E47C41EFE20C}" srcOrd="0" destOrd="0" presId="urn:microsoft.com/office/officeart/2005/8/layout/lProcess2"/>
    <dgm:cxn modelId="{86801E9B-2A7D-4A1B-B592-9D05C3973EB7}" type="presParOf" srcId="{9B8FC6D1-7F95-428C-906A-E47C41EFE20C}" destId="{C15CBFC8-BC0A-4AE7-BB0E-5CD459A62376}" srcOrd="0" destOrd="0" presId="urn:microsoft.com/office/officeart/2005/8/layout/lProcess2"/>
    <dgm:cxn modelId="{5A4066FA-B3AE-4FCD-9889-E409B2286C5E}" type="presParOf" srcId="{98CCAC75-1F2F-4D64-B64F-5CB9E7A23F29}" destId="{E37C6F7A-AB7B-4117-A021-5CA63456E2C0}" srcOrd="1" destOrd="0" presId="urn:microsoft.com/office/officeart/2005/8/layout/lProcess2"/>
    <dgm:cxn modelId="{B32996E0-3366-462D-B0E9-CE591AE2012C}" type="presParOf" srcId="{98CCAC75-1F2F-4D64-B64F-5CB9E7A23F29}" destId="{79126912-1089-4078-BF25-0D7D7E979F82}" srcOrd="2" destOrd="0" presId="urn:microsoft.com/office/officeart/2005/8/layout/lProcess2"/>
    <dgm:cxn modelId="{6392B1DB-B2B9-4953-87DE-D0E6B8B34E4A}" type="presParOf" srcId="{79126912-1089-4078-BF25-0D7D7E979F82}" destId="{E057F3DC-AE32-425E-BC98-E0123D5D2781}" srcOrd="0" destOrd="0" presId="urn:microsoft.com/office/officeart/2005/8/layout/lProcess2"/>
    <dgm:cxn modelId="{0795036D-2CDD-4124-B122-5CFA3A476716}" type="presParOf" srcId="{79126912-1089-4078-BF25-0D7D7E979F82}" destId="{111F0895-A7A2-455E-A806-E0C58D27FF3A}" srcOrd="1" destOrd="0" presId="urn:microsoft.com/office/officeart/2005/8/layout/lProcess2"/>
    <dgm:cxn modelId="{11CB2A5F-81FC-43B7-B734-EDD890ABF872}" type="presParOf" srcId="{79126912-1089-4078-BF25-0D7D7E979F82}" destId="{A474C391-51D0-4AC2-8F37-2FF45CD74DCC}" srcOrd="2" destOrd="0" presId="urn:microsoft.com/office/officeart/2005/8/layout/lProcess2"/>
    <dgm:cxn modelId="{442FCBAC-584F-4EA4-8AF1-C543C05F87CC}" type="presParOf" srcId="{A474C391-51D0-4AC2-8F37-2FF45CD74DCC}" destId="{604B1AF8-1D64-4649-9DCC-51C55E350708}" srcOrd="0" destOrd="0" presId="urn:microsoft.com/office/officeart/2005/8/layout/lProcess2"/>
    <dgm:cxn modelId="{FDEBDCF5-7436-4C97-9400-3E1C5AB42B7F}" type="presParOf" srcId="{604B1AF8-1D64-4649-9DCC-51C55E350708}" destId="{6E524E82-F92B-4D97-9E1D-DDFF80C200BB}" srcOrd="0" destOrd="0" presId="urn:microsoft.com/office/officeart/2005/8/layout/lProcess2"/>
    <dgm:cxn modelId="{6E2E31B2-326C-4B88-97ED-53A9888621DA}" type="presParOf" srcId="{98CCAC75-1F2F-4D64-B64F-5CB9E7A23F29}" destId="{C888EFF3-1430-4F24-9074-3E965E100EF1}" srcOrd="3" destOrd="0" presId="urn:microsoft.com/office/officeart/2005/8/layout/lProcess2"/>
    <dgm:cxn modelId="{1DC8D993-75CC-4A08-BDC9-82278AC28B62}" type="presParOf" srcId="{98CCAC75-1F2F-4D64-B64F-5CB9E7A23F29}" destId="{76550780-6F00-4997-8FEB-CC9D0A830100}" srcOrd="4" destOrd="0" presId="urn:microsoft.com/office/officeart/2005/8/layout/lProcess2"/>
    <dgm:cxn modelId="{E89164FF-0A24-43E9-83D9-89208EA78CF3}" type="presParOf" srcId="{76550780-6F00-4997-8FEB-CC9D0A830100}" destId="{B4F32CDF-D8BF-4179-A4D7-DCE70EEB09FC}" srcOrd="0" destOrd="0" presId="urn:microsoft.com/office/officeart/2005/8/layout/lProcess2"/>
    <dgm:cxn modelId="{C8D89FD8-D9BC-449E-9066-3DE3A92237F8}" type="presParOf" srcId="{76550780-6F00-4997-8FEB-CC9D0A830100}" destId="{33002E44-265E-4109-92B5-A7339A825BD3}" srcOrd="1" destOrd="0" presId="urn:microsoft.com/office/officeart/2005/8/layout/lProcess2"/>
    <dgm:cxn modelId="{80FF1313-41CF-4125-9799-9799E883DF51}" type="presParOf" srcId="{76550780-6F00-4997-8FEB-CC9D0A830100}" destId="{0FC45776-A410-4C84-8B9E-0EFDADBBD979}" srcOrd="2" destOrd="0" presId="urn:microsoft.com/office/officeart/2005/8/layout/lProcess2"/>
    <dgm:cxn modelId="{0EF8572A-FBFA-44DF-BAD7-E8BDF8A8AF01}" type="presParOf" srcId="{0FC45776-A410-4C84-8B9E-0EFDADBBD979}" destId="{819EC5B3-F5B0-443E-8465-30CC0D78A942}" srcOrd="0" destOrd="0" presId="urn:microsoft.com/office/officeart/2005/8/layout/lProcess2"/>
    <dgm:cxn modelId="{033078C7-DE8C-4AC4-A515-F152E85EF1DB}" type="presParOf" srcId="{819EC5B3-F5B0-443E-8465-30CC0D78A942}" destId="{F208FC77-4764-4261-97EE-4E0CF0C73EBA}" srcOrd="0" destOrd="0" presId="urn:microsoft.com/office/officeart/2005/8/layout/lProcess2"/>
    <dgm:cxn modelId="{D50BF75A-7109-4CBF-9ABA-B14F9E572AFC}" type="presParOf" srcId="{98CCAC75-1F2F-4D64-B64F-5CB9E7A23F29}" destId="{44CCA8E5-E824-4014-9501-FA88CAAB1FE8}" srcOrd="5" destOrd="0" presId="urn:microsoft.com/office/officeart/2005/8/layout/lProcess2"/>
    <dgm:cxn modelId="{1E8368C3-3D2A-4BA8-93F9-8035BAC90BFD}" type="presParOf" srcId="{98CCAC75-1F2F-4D64-B64F-5CB9E7A23F29}" destId="{D7CBA532-1EB3-4212-A720-543AA749B73D}" srcOrd="6" destOrd="0" presId="urn:microsoft.com/office/officeart/2005/8/layout/lProcess2"/>
    <dgm:cxn modelId="{F3631D25-8838-498D-9A5E-06E773EAAD77}" type="presParOf" srcId="{D7CBA532-1EB3-4212-A720-543AA749B73D}" destId="{D9A9E386-DF3D-4B29-B0A8-8F6073286E13}" srcOrd="0" destOrd="0" presId="urn:microsoft.com/office/officeart/2005/8/layout/lProcess2"/>
    <dgm:cxn modelId="{5E9BFAA0-3AC3-48A2-B1C9-427ADFF4B53E}" type="presParOf" srcId="{D7CBA532-1EB3-4212-A720-543AA749B73D}" destId="{FA37DB71-7408-4189-B50E-CEABC28EEC88}" srcOrd="1" destOrd="0" presId="urn:microsoft.com/office/officeart/2005/8/layout/lProcess2"/>
    <dgm:cxn modelId="{FCAFEE7F-14B1-4FC3-A398-FB936198CD3E}" type="presParOf" srcId="{D7CBA532-1EB3-4212-A720-543AA749B73D}" destId="{5033BE10-E521-4D57-B84C-B68639F65DE8}" srcOrd="2" destOrd="0" presId="urn:microsoft.com/office/officeart/2005/8/layout/lProcess2"/>
    <dgm:cxn modelId="{1E2D7C95-05E4-48D0-886C-448DAC3C2278}" type="presParOf" srcId="{5033BE10-E521-4D57-B84C-B68639F65DE8}" destId="{D39F6D9E-191F-4EE0-AC33-F926C882BDAF}" srcOrd="0" destOrd="0" presId="urn:microsoft.com/office/officeart/2005/8/layout/lProcess2"/>
    <dgm:cxn modelId="{2514498C-A999-4B69-B470-5BEAE1B17C2E}" type="presParOf" srcId="{D39F6D9E-191F-4EE0-AC33-F926C882BDAF}" destId="{EE0A9072-9C4F-4E10-A4E7-06D345E517D2}" srcOrd="0" destOrd="0" presId="urn:microsoft.com/office/officeart/2005/8/layout/lProcess2"/>
    <dgm:cxn modelId="{A4ECF30D-0406-44D1-8EEC-536079A30B53}" type="presParOf" srcId="{98CCAC75-1F2F-4D64-B64F-5CB9E7A23F29}" destId="{13068F6F-CA8B-4E2A-BA9D-6644A78891CD}" srcOrd="7" destOrd="0" presId="urn:microsoft.com/office/officeart/2005/8/layout/lProcess2"/>
    <dgm:cxn modelId="{C3D7DF15-4489-463F-AB6B-D6D558EE39BC}" type="presParOf" srcId="{98CCAC75-1F2F-4D64-B64F-5CB9E7A23F29}" destId="{8C2465CA-E2F8-4B3B-9B63-C9425AFFC335}" srcOrd="8" destOrd="0" presId="urn:microsoft.com/office/officeart/2005/8/layout/lProcess2"/>
    <dgm:cxn modelId="{644FA493-A60D-475D-A21E-955DDFC3A704}" type="presParOf" srcId="{8C2465CA-E2F8-4B3B-9B63-C9425AFFC335}" destId="{E33A623E-314D-48AD-B58A-93575A904C84}" srcOrd="0" destOrd="0" presId="urn:microsoft.com/office/officeart/2005/8/layout/lProcess2"/>
    <dgm:cxn modelId="{68589020-7CEF-4ACD-A0C7-24E9929E3F0B}" type="presParOf" srcId="{8C2465CA-E2F8-4B3B-9B63-C9425AFFC335}" destId="{6A9B5E31-452F-4135-848A-BFFE473710C4}" srcOrd="1" destOrd="0" presId="urn:microsoft.com/office/officeart/2005/8/layout/lProcess2"/>
    <dgm:cxn modelId="{9E7D5EC9-469E-4425-ADDA-A91B53733FC6}" type="presParOf" srcId="{8C2465CA-E2F8-4B3B-9B63-C9425AFFC335}" destId="{12F2FC0E-4353-467F-A18D-6610747732A7}" srcOrd="2" destOrd="0" presId="urn:microsoft.com/office/officeart/2005/8/layout/lProcess2"/>
    <dgm:cxn modelId="{F2902B08-8C5A-4EB3-981A-90DAEC82E730}" type="presParOf" srcId="{12F2FC0E-4353-467F-A18D-6610747732A7}" destId="{556BC563-FEE4-40AA-885F-6D3F3DC5A0D7}" srcOrd="0" destOrd="0" presId="urn:microsoft.com/office/officeart/2005/8/layout/lProcess2"/>
    <dgm:cxn modelId="{4D910E3B-4AF1-4B5B-8DAE-38B8C82FD498}" type="presParOf" srcId="{556BC563-FEE4-40AA-885F-6D3F3DC5A0D7}" destId="{7F4E0459-CDA4-406E-87A5-5C02DC638518}" srcOrd="0" destOrd="0" presId="urn:microsoft.com/office/officeart/2005/8/layout/lProcess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EF207B21-D0D1-40F1-92B9-8A26C2057F19}" type="doc">
      <dgm:prSet loTypeId="urn:microsoft.com/office/officeart/2005/8/layout/list1" loCatId="list" qsTypeId="urn:microsoft.com/office/officeart/2005/8/quickstyle/simple1" qsCatId="simple" csTypeId="urn:microsoft.com/office/officeart/2005/8/colors/accent1_2" csCatId="accent1" phldr="1"/>
      <dgm:spPr/>
      <dgm:t>
        <a:bodyPr/>
        <a:lstStyle/>
        <a:p>
          <a:endParaRPr lang="zh-CN" altLang="en-US"/>
        </a:p>
      </dgm:t>
    </dgm:pt>
    <dgm:pt modelId="{BE99FC22-98BE-4B9E-B7F4-E658DE2B7D11}">
      <dgm:prSet phldrT="[文本]"/>
      <dgm:spPr/>
      <dgm:t>
        <a:bodyPr/>
        <a:lstStyle/>
        <a:p>
          <a:r>
            <a:rPr lang="en-US" altLang="en-US" dirty="0"/>
            <a:t>(</a:t>
          </a:r>
          <a:r>
            <a:rPr lang="zh-CN" altLang="en-US" dirty="0"/>
            <a:t>一</a:t>
          </a:r>
          <a:r>
            <a:rPr lang="en-US" altLang="en-US" dirty="0"/>
            <a:t>) </a:t>
          </a:r>
          <a:r>
            <a:rPr lang="zh-CN" altLang="en-US" dirty="0"/>
            <a:t>国内生产总值的概念</a:t>
          </a:r>
        </a:p>
      </dgm:t>
    </dgm:pt>
    <dgm:pt modelId="{41201535-2C27-4454-BFDF-31C267C9C237}" type="parTrans" cxnId="{F2EF0B7F-0E08-40E1-8ECC-327D590D2B52}">
      <dgm:prSet/>
      <dgm:spPr/>
      <dgm:t>
        <a:bodyPr/>
        <a:lstStyle/>
        <a:p>
          <a:endParaRPr lang="zh-CN" altLang="en-US"/>
        </a:p>
      </dgm:t>
    </dgm:pt>
    <dgm:pt modelId="{DAE33606-4AD5-4160-9CDA-B5FDC70AD4F7}" type="sibTrans" cxnId="{F2EF0B7F-0E08-40E1-8ECC-327D590D2B52}">
      <dgm:prSet/>
      <dgm:spPr/>
      <dgm:t>
        <a:bodyPr/>
        <a:lstStyle/>
        <a:p>
          <a:endParaRPr lang="zh-CN" altLang="en-US"/>
        </a:p>
      </dgm:t>
    </dgm:pt>
    <dgm:pt modelId="{A6A1F3D3-8CB7-4DF1-85D6-AAA8BFA737D9}">
      <dgm:prSet phldrT="[文本]"/>
      <dgm:spPr/>
      <dgm:t>
        <a:bodyPr/>
        <a:lstStyle/>
        <a:p>
          <a:r>
            <a:rPr lang="en-US" altLang="en-US" dirty="0"/>
            <a:t>1.GDP </a:t>
          </a:r>
          <a:r>
            <a:rPr lang="zh-CN" altLang="en-US" dirty="0"/>
            <a:t>是一个市场价值的概念</a:t>
          </a:r>
        </a:p>
      </dgm:t>
    </dgm:pt>
    <dgm:pt modelId="{234F5761-CC2A-49D8-9133-025CE80C543B}" type="parTrans" cxnId="{1AE3F262-CE33-412A-BCFC-6622481CA8EB}">
      <dgm:prSet/>
      <dgm:spPr/>
      <dgm:t>
        <a:bodyPr/>
        <a:lstStyle/>
        <a:p>
          <a:endParaRPr lang="zh-CN" altLang="en-US"/>
        </a:p>
      </dgm:t>
    </dgm:pt>
    <dgm:pt modelId="{ED947EDA-2DEC-4897-955E-F94C57F723EA}" type="sibTrans" cxnId="{1AE3F262-CE33-412A-BCFC-6622481CA8EB}">
      <dgm:prSet/>
      <dgm:spPr/>
      <dgm:t>
        <a:bodyPr/>
        <a:lstStyle/>
        <a:p>
          <a:endParaRPr lang="zh-CN" altLang="en-US"/>
        </a:p>
      </dgm:t>
    </dgm:pt>
    <dgm:pt modelId="{E707EFF2-6721-4125-ADF7-9B6C43CABA3C}">
      <dgm:prSet phldrT="[文本]"/>
      <dgm:spPr/>
      <dgm:t>
        <a:bodyPr/>
        <a:lstStyle/>
        <a:p>
          <a:r>
            <a:rPr lang="en-US" altLang="en-US" dirty="0"/>
            <a:t>2.GDP </a:t>
          </a:r>
          <a:r>
            <a:rPr lang="zh-CN" altLang="en-US" dirty="0"/>
            <a:t>衡量的是最终产品和服务的价值， 中间产品和服务价值不计入 </a:t>
          </a:r>
          <a:r>
            <a:rPr lang="en-US" altLang="en-US" dirty="0"/>
            <a:t>GDP</a:t>
          </a:r>
          <a:endParaRPr lang="zh-CN" altLang="en-US" dirty="0"/>
        </a:p>
      </dgm:t>
    </dgm:pt>
    <dgm:pt modelId="{E940CCBF-78C2-4B7F-BF4F-150CDE7814DC}" type="parTrans" cxnId="{EA7699FF-76ED-4F53-81D9-11FA70389BC6}">
      <dgm:prSet/>
      <dgm:spPr/>
      <dgm:t>
        <a:bodyPr/>
        <a:lstStyle/>
        <a:p>
          <a:endParaRPr lang="zh-CN" altLang="en-US"/>
        </a:p>
      </dgm:t>
    </dgm:pt>
    <dgm:pt modelId="{DB29F0B0-BDA2-48A8-B965-17A5E68EFD3C}" type="sibTrans" cxnId="{EA7699FF-76ED-4F53-81D9-11FA70389BC6}">
      <dgm:prSet/>
      <dgm:spPr/>
      <dgm:t>
        <a:bodyPr/>
        <a:lstStyle/>
        <a:p>
          <a:endParaRPr lang="zh-CN" altLang="en-US"/>
        </a:p>
      </dgm:t>
    </dgm:pt>
    <dgm:pt modelId="{B55FDC8D-1342-45CA-B1EE-9C8E320940F4}">
      <dgm:prSet phldrT="[文本]"/>
      <dgm:spPr/>
      <dgm:t>
        <a:bodyPr/>
        <a:lstStyle/>
        <a:p>
          <a:r>
            <a:rPr lang="en-US" altLang="en-US" dirty="0"/>
            <a:t>3.GDP </a:t>
          </a:r>
          <a:r>
            <a:rPr lang="zh-CN" altLang="en-US" dirty="0"/>
            <a:t>是一国</a:t>
          </a:r>
          <a:r>
            <a:rPr lang="en-US" altLang="en-US" dirty="0"/>
            <a:t>(</a:t>
          </a:r>
          <a:r>
            <a:rPr lang="zh-CN" altLang="en-US" dirty="0"/>
            <a:t>或地区</a:t>
          </a:r>
          <a:r>
            <a:rPr lang="en-US" altLang="en-US" dirty="0"/>
            <a:t>)</a:t>
          </a:r>
          <a:r>
            <a:rPr lang="zh-CN" altLang="en-US" dirty="0"/>
            <a:t>范围内生产的最终产品和服务的市场价值</a:t>
          </a:r>
        </a:p>
      </dgm:t>
    </dgm:pt>
    <dgm:pt modelId="{2E0BED02-D0AC-480E-8BD1-A72B73BE2CFE}" type="parTrans" cxnId="{485AB2A3-1DCF-4B65-9A5D-0534D9724776}">
      <dgm:prSet/>
      <dgm:spPr/>
      <dgm:t>
        <a:bodyPr/>
        <a:lstStyle/>
        <a:p>
          <a:endParaRPr lang="zh-CN" altLang="en-US"/>
        </a:p>
      </dgm:t>
    </dgm:pt>
    <dgm:pt modelId="{4FC3B86B-857B-4088-946A-C34A3B3B1DC5}" type="sibTrans" cxnId="{485AB2A3-1DCF-4B65-9A5D-0534D9724776}">
      <dgm:prSet/>
      <dgm:spPr/>
      <dgm:t>
        <a:bodyPr/>
        <a:lstStyle/>
        <a:p>
          <a:endParaRPr lang="zh-CN" altLang="en-US"/>
        </a:p>
      </dgm:t>
    </dgm:pt>
    <dgm:pt modelId="{072630B5-644A-49B1-ACD0-FC7646A8EA4C}">
      <dgm:prSet phldrT="[文本]"/>
      <dgm:spPr/>
      <dgm:t>
        <a:bodyPr/>
        <a:lstStyle/>
        <a:p>
          <a:r>
            <a:rPr lang="en-US" altLang="en-US" dirty="0"/>
            <a:t>(</a:t>
          </a:r>
          <a:r>
            <a:rPr lang="zh-CN" altLang="en-US" dirty="0"/>
            <a:t>二</a:t>
          </a:r>
          <a:r>
            <a:rPr lang="en-US" altLang="en-US" dirty="0"/>
            <a:t>) </a:t>
          </a:r>
          <a:r>
            <a:rPr lang="zh-CN" altLang="en-US" dirty="0"/>
            <a:t>国内生产总值的特点</a:t>
          </a:r>
        </a:p>
      </dgm:t>
    </dgm:pt>
    <dgm:pt modelId="{1C3DBAD2-9ECF-48FD-86B1-CE0AC7BB8836}" type="parTrans" cxnId="{7E6FC0CB-F873-475E-9323-BFE750407321}">
      <dgm:prSet/>
      <dgm:spPr/>
      <dgm:t>
        <a:bodyPr/>
        <a:lstStyle/>
        <a:p>
          <a:endParaRPr lang="zh-CN" altLang="en-US"/>
        </a:p>
      </dgm:t>
    </dgm:pt>
    <dgm:pt modelId="{5949589D-7E8A-4947-ADD9-D6C81E32CFB8}" type="sibTrans" cxnId="{7E6FC0CB-F873-475E-9323-BFE750407321}">
      <dgm:prSet/>
      <dgm:spPr/>
      <dgm:t>
        <a:bodyPr/>
        <a:lstStyle/>
        <a:p>
          <a:endParaRPr lang="zh-CN" altLang="en-US"/>
        </a:p>
      </dgm:t>
    </dgm:pt>
    <dgm:pt modelId="{7FABCFAB-6E37-40FB-A7A8-D11DB3237179}">
      <dgm:prSet phldrT="[文本]"/>
      <dgm:spPr/>
      <dgm:t>
        <a:bodyPr/>
        <a:lstStyle/>
        <a:p>
          <a:r>
            <a:rPr lang="zh-CN" altLang="en-US" dirty="0"/>
            <a:t>国内生产总值</a:t>
          </a:r>
          <a:r>
            <a:rPr lang="en-US" altLang="en-US" dirty="0"/>
            <a:t>(GDP) </a:t>
          </a:r>
          <a:r>
            <a:rPr lang="zh-CN" altLang="en-US" dirty="0"/>
            <a:t>是指一定时期内在一国</a:t>
          </a:r>
          <a:r>
            <a:rPr lang="en-US" altLang="en-US" dirty="0"/>
            <a:t>( </a:t>
          </a:r>
          <a:r>
            <a:rPr lang="zh-CN" altLang="en-US" dirty="0"/>
            <a:t>或地区</a:t>
          </a:r>
          <a:r>
            <a:rPr lang="en-US" altLang="en-US" dirty="0"/>
            <a:t>) </a:t>
          </a:r>
          <a:r>
            <a:rPr lang="zh-CN" altLang="en-US" dirty="0"/>
            <a:t>境内生产的所有最终产品</a:t>
          </a:r>
          <a:r>
            <a:rPr lang="zh-CN" altLang="en-US"/>
            <a:t>与服务的市场价值总和。</a:t>
          </a:r>
          <a:endParaRPr lang="zh-CN" altLang="en-US" dirty="0"/>
        </a:p>
      </dgm:t>
    </dgm:pt>
    <dgm:pt modelId="{C871FE2E-A4F4-44B6-8034-128DC48468CD}" type="parTrans" cxnId="{0D0FA6EF-362D-4C1E-BF6F-9B808902144F}">
      <dgm:prSet/>
      <dgm:spPr/>
      <dgm:t>
        <a:bodyPr/>
        <a:lstStyle/>
        <a:p>
          <a:endParaRPr lang="zh-CN" altLang="en-US"/>
        </a:p>
      </dgm:t>
    </dgm:pt>
    <dgm:pt modelId="{269B62B4-44CC-4B25-8B89-1DC0D90D1403}" type="sibTrans" cxnId="{0D0FA6EF-362D-4C1E-BF6F-9B808902144F}">
      <dgm:prSet/>
      <dgm:spPr/>
      <dgm:t>
        <a:bodyPr/>
        <a:lstStyle/>
        <a:p>
          <a:endParaRPr lang="zh-CN" altLang="en-US"/>
        </a:p>
      </dgm:t>
    </dgm:pt>
    <dgm:pt modelId="{5BCCA226-0C68-417C-916D-1507AA9CD0A4}">
      <dgm:prSet phldrT="[文本]"/>
      <dgm:spPr/>
      <dgm:t>
        <a:bodyPr/>
        <a:lstStyle/>
        <a:p>
          <a:r>
            <a:rPr lang="en-US" altLang="en-US" dirty="0"/>
            <a:t>4.GDP </a:t>
          </a:r>
          <a:r>
            <a:rPr lang="zh-CN" altLang="en-US" dirty="0"/>
            <a:t>衡量的是一定时间内所生产的最终产品和服务的价值</a:t>
          </a:r>
        </a:p>
      </dgm:t>
    </dgm:pt>
    <dgm:pt modelId="{A1D83BB1-9508-4420-A915-219F1D01B9A4}" type="parTrans" cxnId="{8FA9B990-B9EE-484A-8893-711B2308726F}">
      <dgm:prSet/>
      <dgm:spPr/>
      <dgm:t>
        <a:bodyPr/>
        <a:lstStyle/>
        <a:p>
          <a:endParaRPr lang="zh-CN" altLang="en-US"/>
        </a:p>
      </dgm:t>
    </dgm:pt>
    <dgm:pt modelId="{5BE8FCA1-5796-40E9-932B-4C6D11579CFB}" type="sibTrans" cxnId="{8FA9B990-B9EE-484A-8893-711B2308726F}">
      <dgm:prSet/>
      <dgm:spPr/>
      <dgm:t>
        <a:bodyPr/>
        <a:lstStyle/>
        <a:p>
          <a:endParaRPr lang="zh-CN" altLang="en-US"/>
        </a:p>
      </dgm:t>
    </dgm:pt>
    <dgm:pt modelId="{35693134-19FB-47E4-96A2-3981BC8AB01A}">
      <dgm:prSet phldrT="[文本]"/>
      <dgm:spPr/>
      <dgm:t>
        <a:bodyPr/>
        <a:lstStyle/>
        <a:p>
          <a:r>
            <a:rPr lang="en-US" altLang="en-US" dirty="0"/>
            <a:t>(</a:t>
          </a:r>
          <a:r>
            <a:rPr lang="zh-CN" altLang="en-US" dirty="0"/>
            <a:t>三</a:t>
          </a:r>
          <a:r>
            <a:rPr lang="en-US" altLang="en-US" dirty="0"/>
            <a:t>)GDP </a:t>
          </a:r>
          <a:r>
            <a:rPr lang="zh-CN" altLang="en-US" dirty="0"/>
            <a:t>衡量经济成果的缺陷</a:t>
          </a:r>
        </a:p>
      </dgm:t>
    </dgm:pt>
    <dgm:pt modelId="{8786EE55-0712-466E-81EF-0CFD38FDF977}" type="parTrans" cxnId="{7DF84D78-1391-4290-9101-80B72C8A56F0}">
      <dgm:prSet/>
      <dgm:spPr/>
      <dgm:t>
        <a:bodyPr/>
        <a:lstStyle/>
        <a:p>
          <a:endParaRPr lang="zh-CN" altLang="en-US"/>
        </a:p>
      </dgm:t>
    </dgm:pt>
    <dgm:pt modelId="{CA171D29-FA7D-41BF-96C8-25EDDA1CA302}" type="sibTrans" cxnId="{7DF84D78-1391-4290-9101-80B72C8A56F0}">
      <dgm:prSet/>
      <dgm:spPr/>
      <dgm:t>
        <a:bodyPr/>
        <a:lstStyle/>
        <a:p>
          <a:endParaRPr lang="zh-CN" altLang="en-US"/>
        </a:p>
      </dgm:t>
    </dgm:pt>
    <dgm:pt modelId="{C3651293-EC1B-4C08-B358-6C2B2AD8F2F5}">
      <dgm:prSet phldrT="[文本]"/>
      <dgm:spPr/>
      <dgm:t>
        <a:bodyPr/>
        <a:lstStyle/>
        <a:p>
          <a:r>
            <a:rPr lang="zh-CN" altLang="en-US" dirty="0"/>
            <a:t>第一</a:t>
          </a:r>
          <a:r>
            <a:rPr lang="en-US" altLang="en-US" dirty="0"/>
            <a:t>, </a:t>
          </a:r>
          <a:r>
            <a:rPr lang="zh-CN" altLang="en-US" dirty="0"/>
            <a:t>由于 </a:t>
          </a:r>
          <a:r>
            <a:rPr lang="en-US" altLang="en-US" dirty="0"/>
            <a:t>GDP </a:t>
          </a:r>
          <a:r>
            <a:rPr lang="zh-CN" altLang="en-US" dirty="0"/>
            <a:t>是用市场价值来评价产品和服务的</a:t>
          </a:r>
          <a:r>
            <a:rPr lang="en-US" altLang="en-US" dirty="0"/>
            <a:t>, </a:t>
          </a:r>
          <a:r>
            <a:rPr lang="zh-CN" altLang="en-US" dirty="0"/>
            <a:t>因此它几乎未包括所有在市场外进行的活动的价值。</a:t>
          </a:r>
        </a:p>
      </dgm:t>
    </dgm:pt>
    <dgm:pt modelId="{C8A3DFFB-C795-42E7-A085-6242EF023910}" type="parTrans" cxnId="{EC1754A5-8299-468A-AB10-FCFD686FA5DF}">
      <dgm:prSet/>
      <dgm:spPr/>
      <dgm:t>
        <a:bodyPr/>
        <a:lstStyle/>
        <a:p>
          <a:endParaRPr lang="zh-CN" altLang="en-US"/>
        </a:p>
      </dgm:t>
    </dgm:pt>
    <dgm:pt modelId="{DF99F462-0F4A-4DEA-864F-E1A648DECE50}" type="sibTrans" cxnId="{EC1754A5-8299-468A-AB10-FCFD686FA5DF}">
      <dgm:prSet/>
      <dgm:spPr/>
      <dgm:t>
        <a:bodyPr/>
        <a:lstStyle/>
        <a:p>
          <a:endParaRPr lang="zh-CN" altLang="en-US"/>
        </a:p>
      </dgm:t>
    </dgm:pt>
    <dgm:pt modelId="{AAEFD2EC-7788-4586-A79E-DD33A11D361E}">
      <dgm:prSet phldrT="[文本]"/>
      <dgm:spPr/>
      <dgm:t>
        <a:bodyPr/>
        <a:lstStyle/>
        <a:p>
          <a:r>
            <a:rPr lang="zh-CN" altLang="en-US" dirty="0"/>
            <a:t>第二</a:t>
          </a:r>
          <a:r>
            <a:rPr lang="en-US" altLang="en-US" dirty="0"/>
            <a:t>, </a:t>
          </a:r>
          <a:r>
            <a:rPr lang="zh-CN" altLang="en-US" dirty="0"/>
            <a:t>未包括环境质量。</a:t>
          </a:r>
        </a:p>
      </dgm:t>
    </dgm:pt>
    <dgm:pt modelId="{7F1BA95B-0321-46E6-AC9F-C4E776594628}" type="parTrans" cxnId="{46625275-CB88-4113-BBBB-B4BD1D64483B}">
      <dgm:prSet/>
      <dgm:spPr/>
      <dgm:t>
        <a:bodyPr/>
        <a:lstStyle/>
        <a:p>
          <a:endParaRPr lang="zh-CN" altLang="en-US"/>
        </a:p>
      </dgm:t>
    </dgm:pt>
    <dgm:pt modelId="{6816077A-0677-4CDA-B696-8D34EE7C19A0}" type="sibTrans" cxnId="{46625275-CB88-4113-BBBB-B4BD1D64483B}">
      <dgm:prSet/>
      <dgm:spPr/>
      <dgm:t>
        <a:bodyPr/>
        <a:lstStyle/>
        <a:p>
          <a:endParaRPr lang="zh-CN" altLang="en-US"/>
        </a:p>
      </dgm:t>
    </dgm:pt>
    <dgm:pt modelId="{7E26AB9B-D3E5-4FDA-BECD-1BD7922F68BE}">
      <dgm:prSet phldrT="[文本]"/>
      <dgm:spPr/>
      <dgm:t>
        <a:bodyPr/>
        <a:lstStyle/>
        <a:p>
          <a:r>
            <a:rPr lang="zh-CN" altLang="en-US" dirty="0"/>
            <a:t>第三</a:t>
          </a:r>
          <a:r>
            <a:rPr lang="en-US" altLang="en-US" dirty="0"/>
            <a:t>,GDP </a:t>
          </a:r>
          <a:r>
            <a:rPr lang="zh-CN" altLang="en-US" dirty="0"/>
            <a:t>不能反映经济增长的效率、 效益和质量</a:t>
          </a:r>
          <a:r>
            <a:rPr lang="en-US" altLang="en-US" dirty="0"/>
            <a:t>, </a:t>
          </a:r>
          <a:r>
            <a:rPr lang="zh-CN" altLang="en-US" dirty="0"/>
            <a:t>如高能耗、 低效率、 粗放式等增长方式就无法通过 </a:t>
          </a:r>
          <a:r>
            <a:rPr lang="en-US" altLang="en-US" dirty="0"/>
            <a:t>GDP </a:t>
          </a:r>
          <a:r>
            <a:rPr lang="zh-CN" altLang="en-US" dirty="0"/>
            <a:t>反映出来。</a:t>
          </a:r>
        </a:p>
      </dgm:t>
    </dgm:pt>
    <dgm:pt modelId="{2AC705D1-F517-41DE-8004-85C257C72CE5}" type="parTrans" cxnId="{710718B6-1CC8-4D51-A218-6A2969C9ADE4}">
      <dgm:prSet/>
      <dgm:spPr/>
      <dgm:t>
        <a:bodyPr/>
        <a:lstStyle/>
        <a:p>
          <a:endParaRPr lang="zh-CN" altLang="en-US"/>
        </a:p>
      </dgm:t>
    </dgm:pt>
    <dgm:pt modelId="{096EE3FD-1B67-465E-B8A9-91008F96800D}" type="sibTrans" cxnId="{710718B6-1CC8-4D51-A218-6A2969C9ADE4}">
      <dgm:prSet/>
      <dgm:spPr/>
      <dgm:t>
        <a:bodyPr/>
        <a:lstStyle/>
        <a:p>
          <a:endParaRPr lang="zh-CN" altLang="en-US"/>
        </a:p>
      </dgm:t>
    </dgm:pt>
    <dgm:pt modelId="{A564BCA4-9273-4328-B963-ECDBCF9177D2}">
      <dgm:prSet phldrT="[文本]"/>
      <dgm:spPr/>
      <dgm:t>
        <a:bodyPr/>
        <a:lstStyle/>
        <a:p>
          <a:r>
            <a:rPr lang="zh-CN" altLang="en-US" dirty="0"/>
            <a:t>第四</a:t>
          </a:r>
          <a:r>
            <a:rPr lang="en-US" altLang="en-US" dirty="0"/>
            <a:t>,GDP </a:t>
          </a:r>
          <a:r>
            <a:rPr lang="zh-CN" altLang="en-US" dirty="0"/>
            <a:t>不能反映人们的生活质量</a:t>
          </a:r>
          <a:r>
            <a:rPr lang="en-US" altLang="en-US" dirty="0"/>
            <a:t>, </a:t>
          </a:r>
          <a:r>
            <a:rPr lang="zh-CN" altLang="en-US" dirty="0"/>
            <a:t>比如不能反映人们在精神上的满足程度</a:t>
          </a:r>
          <a:r>
            <a:rPr lang="en-US" altLang="en-US" dirty="0"/>
            <a:t>, </a:t>
          </a:r>
          <a:r>
            <a:rPr lang="zh-CN" altLang="en-US" dirty="0"/>
            <a:t>不能反映闲暇给人们带来的享受等。</a:t>
          </a:r>
        </a:p>
      </dgm:t>
    </dgm:pt>
    <dgm:pt modelId="{D50AED9E-8BD5-4D62-94FE-ABF6E2BD0845}" type="parTrans" cxnId="{3AF07C2C-90DD-4A3F-8B97-2946343D5016}">
      <dgm:prSet/>
      <dgm:spPr/>
      <dgm:t>
        <a:bodyPr/>
        <a:lstStyle/>
        <a:p>
          <a:endParaRPr lang="zh-CN" altLang="en-US"/>
        </a:p>
      </dgm:t>
    </dgm:pt>
    <dgm:pt modelId="{7F6EBDDC-06DD-4972-BEB7-C05141A62307}" type="sibTrans" cxnId="{3AF07C2C-90DD-4A3F-8B97-2946343D5016}">
      <dgm:prSet/>
      <dgm:spPr/>
      <dgm:t>
        <a:bodyPr/>
        <a:lstStyle/>
        <a:p>
          <a:endParaRPr lang="zh-CN" altLang="en-US"/>
        </a:p>
      </dgm:t>
    </dgm:pt>
    <dgm:pt modelId="{030853B1-82ED-4D2D-A6FF-EF6A55032AEA}">
      <dgm:prSet phldrT="[文本]"/>
      <dgm:spPr/>
      <dgm:t>
        <a:bodyPr/>
        <a:lstStyle/>
        <a:p>
          <a:r>
            <a:rPr lang="zh-CN" altLang="en-US" dirty="0"/>
            <a:t>第五</a:t>
          </a:r>
          <a:r>
            <a:rPr lang="en-US" altLang="en-US" dirty="0"/>
            <a:t>, </a:t>
          </a:r>
          <a:r>
            <a:rPr lang="zh-CN" altLang="en-US" dirty="0"/>
            <a:t>不能衡量社会财富分配情况和社会公正程度。</a:t>
          </a:r>
        </a:p>
      </dgm:t>
    </dgm:pt>
    <dgm:pt modelId="{4FB55A4E-200C-4BD2-AAEB-A5878AACAEDC}" type="parTrans" cxnId="{85CFC59A-779D-473F-99D0-02C1ABF41EC9}">
      <dgm:prSet/>
      <dgm:spPr/>
      <dgm:t>
        <a:bodyPr/>
        <a:lstStyle/>
        <a:p>
          <a:endParaRPr lang="zh-CN" altLang="en-US"/>
        </a:p>
      </dgm:t>
    </dgm:pt>
    <dgm:pt modelId="{42600ADE-63F9-4E60-BDB1-57DDD0AA7C06}" type="sibTrans" cxnId="{85CFC59A-779D-473F-99D0-02C1ABF41EC9}">
      <dgm:prSet/>
      <dgm:spPr/>
      <dgm:t>
        <a:bodyPr/>
        <a:lstStyle/>
        <a:p>
          <a:endParaRPr lang="zh-CN" altLang="en-US"/>
        </a:p>
      </dgm:t>
    </dgm:pt>
    <dgm:pt modelId="{D3691D82-0F64-4610-A01D-96C1B7485914}" type="pres">
      <dgm:prSet presAssocID="{EF207B21-D0D1-40F1-92B9-8A26C2057F19}" presName="linear" presStyleCnt="0">
        <dgm:presLayoutVars>
          <dgm:dir/>
          <dgm:animLvl val="lvl"/>
          <dgm:resizeHandles val="exact"/>
        </dgm:presLayoutVars>
      </dgm:prSet>
      <dgm:spPr/>
    </dgm:pt>
    <dgm:pt modelId="{19B0BCC2-72AE-4C84-BD1D-49ABC787E623}" type="pres">
      <dgm:prSet presAssocID="{BE99FC22-98BE-4B9E-B7F4-E658DE2B7D11}" presName="parentLin" presStyleCnt="0"/>
      <dgm:spPr/>
    </dgm:pt>
    <dgm:pt modelId="{B2AE0AD1-D25D-4B28-8247-D06DA11CAAF7}" type="pres">
      <dgm:prSet presAssocID="{BE99FC22-98BE-4B9E-B7F4-E658DE2B7D11}" presName="parentLeftMargin" presStyleLbl="node1" presStyleIdx="0" presStyleCnt="3"/>
      <dgm:spPr/>
    </dgm:pt>
    <dgm:pt modelId="{D453D530-1EF8-4349-BC8F-3A8150DA7755}" type="pres">
      <dgm:prSet presAssocID="{BE99FC22-98BE-4B9E-B7F4-E658DE2B7D11}" presName="parentText" presStyleLbl="node1" presStyleIdx="0" presStyleCnt="3">
        <dgm:presLayoutVars>
          <dgm:chMax val="0"/>
          <dgm:bulletEnabled val="1"/>
        </dgm:presLayoutVars>
      </dgm:prSet>
      <dgm:spPr/>
    </dgm:pt>
    <dgm:pt modelId="{28ED2251-6EA4-455F-AE3F-00D62F8C195E}" type="pres">
      <dgm:prSet presAssocID="{BE99FC22-98BE-4B9E-B7F4-E658DE2B7D11}" presName="negativeSpace" presStyleCnt="0"/>
      <dgm:spPr/>
    </dgm:pt>
    <dgm:pt modelId="{4B83392C-7B3D-4E89-A484-3C108AA8BE20}" type="pres">
      <dgm:prSet presAssocID="{BE99FC22-98BE-4B9E-B7F4-E658DE2B7D11}" presName="childText" presStyleLbl="conFgAcc1" presStyleIdx="0" presStyleCnt="3">
        <dgm:presLayoutVars>
          <dgm:bulletEnabled val="1"/>
        </dgm:presLayoutVars>
      </dgm:prSet>
      <dgm:spPr/>
    </dgm:pt>
    <dgm:pt modelId="{73B66CA4-7057-4858-91E5-3B07A2A6C681}" type="pres">
      <dgm:prSet presAssocID="{DAE33606-4AD5-4160-9CDA-B5FDC70AD4F7}" presName="spaceBetweenRectangles" presStyleCnt="0"/>
      <dgm:spPr/>
    </dgm:pt>
    <dgm:pt modelId="{AAD0D0D9-DB4A-4C72-BA94-7AEC68F945EC}" type="pres">
      <dgm:prSet presAssocID="{072630B5-644A-49B1-ACD0-FC7646A8EA4C}" presName="parentLin" presStyleCnt="0"/>
      <dgm:spPr/>
    </dgm:pt>
    <dgm:pt modelId="{91F45C24-6F5B-4B8D-97EA-DDB2D36AF10C}" type="pres">
      <dgm:prSet presAssocID="{072630B5-644A-49B1-ACD0-FC7646A8EA4C}" presName="parentLeftMargin" presStyleLbl="node1" presStyleIdx="0" presStyleCnt="3"/>
      <dgm:spPr/>
    </dgm:pt>
    <dgm:pt modelId="{D816E778-9C50-4661-8A6A-C69F886A2153}" type="pres">
      <dgm:prSet presAssocID="{072630B5-644A-49B1-ACD0-FC7646A8EA4C}" presName="parentText" presStyleLbl="node1" presStyleIdx="1" presStyleCnt="3">
        <dgm:presLayoutVars>
          <dgm:chMax val="0"/>
          <dgm:bulletEnabled val="1"/>
        </dgm:presLayoutVars>
      </dgm:prSet>
      <dgm:spPr/>
    </dgm:pt>
    <dgm:pt modelId="{4172662B-3C0F-479C-8470-FEC789C48CA4}" type="pres">
      <dgm:prSet presAssocID="{072630B5-644A-49B1-ACD0-FC7646A8EA4C}" presName="negativeSpace" presStyleCnt="0"/>
      <dgm:spPr/>
    </dgm:pt>
    <dgm:pt modelId="{D2BEA096-B8D3-4245-933C-7990990C32A4}" type="pres">
      <dgm:prSet presAssocID="{072630B5-644A-49B1-ACD0-FC7646A8EA4C}" presName="childText" presStyleLbl="conFgAcc1" presStyleIdx="1" presStyleCnt="3">
        <dgm:presLayoutVars>
          <dgm:bulletEnabled val="1"/>
        </dgm:presLayoutVars>
      </dgm:prSet>
      <dgm:spPr/>
    </dgm:pt>
    <dgm:pt modelId="{3C817FB5-EB5D-46D7-91B4-C08410BCDF6A}" type="pres">
      <dgm:prSet presAssocID="{5949589D-7E8A-4947-ADD9-D6C81E32CFB8}" presName="spaceBetweenRectangles" presStyleCnt="0"/>
      <dgm:spPr/>
    </dgm:pt>
    <dgm:pt modelId="{DF387625-3BD5-461E-9406-CF57C7146A92}" type="pres">
      <dgm:prSet presAssocID="{35693134-19FB-47E4-96A2-3981BC8AB01A}" presName="parentLin" presStyleCnt="0"/>
      <dgm:spPr/>
    </dgm:pt>
    <dgm:pt modelId="{9766FAB4-31F3-429E-8C88-42241A9CA77A}" type="pres">
      <dgm:prSet presAssocID="{35693134-19FB-47E4-96A2-3981BC8AB01A}" presName="parentLeftMargin" presStyleLbl="node1" presStyleIdx="1" presStyleCnt="3"/>
      <dgm:spPr/>
    </dgm:pt>
    <dgm:pt modelId="{E2E274BA-BBFA-4E5F-B00F-1420A2B8F21E}" type="pres">
      <dgm:prSet presAssocID="{35693134-19FB-47E4-96A2-3981BC8AB01A}" presName="parentText" presStyleLbl="node1" presStyleIdx="2" presStyleCnt="3">
        <dgm:presLayoutVars>
          <dgm:chMax val="0"/>
          <dgm:bulletEnabled val="1"/>
        </dgm:presLayoutVars>
      </dgm:prSet>
      <dgm:spPr/>
    </dgm:pt>
    <dgm:pt modelId="{64A83FF9-3EAB-47E2-AFE4-67961D38665D}" type="pres">
      <dgm:prSet presAssocID="{35693134-19FB-47E4-96A2-3981BC8AB01A}" presName="negativeSpace" presStyleCnt="0"/>
      <dgm:spPr/>
    </dgm:pt>
    <dgm:pt modelId="{F6D39365-DE0A-4C42-94EF-C4CE05BC634B}" type="pres">
      <dgm:prSet presAssocID="{35693134-19FB-47E4-96A2-3981BC8AB01A}" presName="childText" presStyleLbl="conFgAcc1" presStyleIdx="2" presStyleCnt="3">
        <dgm:presLayoutVars>
          <dgm:bulletEnabled val="1"/>
        </dgm:presLayoutVars>
      </dgm:prSet>
      <dgm:spPr/>
    </dgm:pt>
  </dgm:ptLst>
  <dgm:cxnLst>
    <dgm:cxn modelId="{16F36A07-8B74-4061-80D2-CE7E7609A72E}" type="presOf" srcId="{E707EFF2-6721-4125-ADF7-9B6C43CABA3C}" destId="{D2BEA096-B8D3-4245-933C-7990990C32A4}" srcOrd="0" destOrd="1" presId="urn:microsoft.com/office/officeart/2005/8/layout/list1"/>
    <dgm:cxn modelId="{1A848E24-BE6B-4462-83F4-31D7129A0836}" type="presOf" srcId="{A564BCA4-9273-4328-B963-ECDBCF9177D2}" destId="{F6D39365-DE0A-4C42-94EF-C4CE05BC634B}" srcOrd="0" destOrd="3" presId="urn:microsoft.com/office/officeart/2005/8/layout/list1"/>
    <dgm:cxn modelId="{FA3C002C-45BC-4A41-A991-B4B66F29E919}" type="presOf" srcId="{7E26AB9B-D3E5-4FDA-BECD-1BD7922F68BE}" destId="{F6D39365-DE0A-4C42-94EF-C4CE05BC634B}" srcOrd="0" destOrd="2" presId="urn:microsoft.com/office/officeart/2005/8/layout/list1"/>
    <dgm:cxn modelId="{3AF07C2C-90DD-4A3F-8B97-2946343D5016}" srcId="{35693134-19FB-47E4-96A2-3981BC8AB01A}" destId="{A564BCA4-9273-4328-B963-ECDBCF9177D2}" srcOrd="3" destOrd="0" parTransId="{D50AED9E-8BD5-4D62-94FE-ABF6E2BD0845}" sibTransId="{7F6EBDDC-06DD-4972-BEB7-C05141A62307}"/>
    <dgm:cxn modelId="{5CB5D52D-78C4-4D76-B10D-1D41B8EFDE40}" type="presOf" srcId="{BE99FC22-98BE-4B9E-B7F4-E658DE2B7D11}" destId="{B2AE0AD1-D25D-4B28-8247-D06DA11CAAF7}" srcOrd="0" destOrd="0" presId="urn:microsoft.com/office/officeart/2005/8/layout/list1"/>
    <dgm:cxn modelId="{D0B45B32-D1EC-4D21-825A-0A133843D534}" type="presOf" srcId="{B55FDC8D-1342-45CA-B1EE-9C8E320940F4}" destId="{D2BEA096-B8D3-4245-933C-7990990C32A4}" srcOrd="0" destOrd="2" presId="urn:microsoft.com/office/officeart/2005/8/layout/list1"/>
    <dgm:cxn modelId="{17F98A38-E350-441B-A793-9650CD8B815D}" type="presOf" srcId="{BE99FC22-98BE-4B9E-B7F4-E658DE2B7D11}" destId="{D453D530-1EF8-4349-BC8F-3A8150DA7755}" srcOrd="1" destOrd="0" presId="urn:microsoft.com/office/officeart/2005/8/layout/list1"/>
    <dgm:cxn modelId="{CD68A342-0AD0-4F6E-92AB-42FAFA946480}" type="presOf" srcId="{C3651293-EC1B-4C08-B358-6C2B2AD8F2F5}" destId="{F6D39365-DE0A-4C42-94EF-C4CE05BC634B}" srcOrd="0" destOrd="0" presId="urn:microsoft.com/office/officeart/2005/8/layout/list1"/>
    <dgm:cxn modelId="{1AE3F262-CE33-412A-BCFC-6622481CA8EB}" srcId="{072630B5-644A-49B1-ACD0-FC7646A8EA4C}" destId="{A6A1F3D3-8CB7-4DF1-85D6-AAA8BFA737D9}" srcOrd="0" destOrd="0" parTransId="{234F5761-CC2A-49D8-9133-025CE80C543B}" sibTransId="{ED947EDA-2DEC-4897-955E-F94C57F723EA}"/>
    <dgm:cxn modelId="{2AE2BC48-4F1E-40DB-B816-D113B8095CDD}" type="presOf" srcId="{AAEFD2EC-7788-4586-A79E-DD33A11D361E}" destId="{F6D39365-DE0A-4C42-94EF-C4CE05BC634B}" srcOrd="0" destOrd="1" presId="urn:microsoft.com/office/officeart/2005/8/layout/list1"/>
    <dgm:cxn modelId="{46625275-CB88-4113-BBBB-B4BD1D64483B}" srcId="{35693134-19FB-47E4-96A2-3981BC8AB01A}" destId="{AAEFD2EC-7788-4586-A79E-DD33A11D361E}" srcOrd="1" destOrd="0" parTransId="{7F1BA95B-0321-46E6-AC9F-C4E776594628}" sibTransId="{6816077A-0677-4CDA-B696-8D34EE7C19A0}"/>
    <dgm:cxn modelId="{4725A176-C4D7-4D0D-95DF-74D72834D6C0}" type="presOf" srcId="{030853B1-82ED-4D2D-A6FF-EF6A55032AEA}" destId="{F6D39365-DE0A-4C42-94EF-C4CE05BC634B}" srcOrd="0" destOrd="4" presId="urn:microsoft.com/office/officeart/2005/8/layout/list1"/>
    <dgm:cxn modelId="{7DF84D78-1391-4290-9101-80B72C8A56F0}" srcId="{EF207B21-D0D1-40F1-92B9-8A26C2057F19}" destId="{35693134-19FB-47E4-96A2-3981BC8AB01A}" srcOrd="2" destOrd="0" parTransId="{8786EE55-0712-466E-81EF-0CFD38FDF977}" sibTransId="{CA171D29-FA7D-41BF-96C8-25EDDA1CA302}"/>
    <dgm:cxn modelId="{7B4E2059-9467-4CAF-BA3E-F81DC21E632B}" type="presOf" srcId="{7FABCFAB-6E37-40FB-A7A8-D11DB3237179}" destId="{4B83392C-7B3D-4E89-A484-3C108AA8BE20}" srcOrd="0" destOrd="0" presId="urn:microsoft.com/office/officeart/2005/8/layout/list1"/>
    <dgm:cxn modelId="{7D9F7159-82D2-495C-ADD8-AAC341B7152B}" type="presOf" srcId="{5BCCA226-0C68-417C-916D-1507AA9CD0A4}" destId="{D2BEA096-B8D3-4245-933C-7990990C32A4}" srcOrd="0" destOrd="3" presId="urn:microsoft.com/office/officeart/2005/8/layout/list1"/>
    <dgm:cxn modelId="{F2EF0B7F-0E08-40E1-8ECC-327D590D2B52}" srcId="{EF207B21-D0D1-40F1-92B9-8A26C2057F19}" destId="{BE99FC22-98BE-4B9E-B7F4-E658DE2B7D11}" srcOrd="0" destOrd="0" parTransId="{41201535-2C27-4454-BFDF-31C267C9C237}" sibTransId="{DAE33606-4AD5-4160-9CDA-B5FDC70AD4F7}"/>
    <dgm:cxn modelId="{1A00638A-1A64-4348-9644-84A1B0852F9F}" type="presOf" srcId="{A6A1F3D3-8CB7-4DF1-85D6-AAA8BFA737D9}" destId="{D2BEA096-B8D3-4245-933C-7990990C32A4}" srcOrd="0" destOrd="0" presId="urn:microsoft.com/office/officeart/2005/8/layout/list1"/>
    <dgm:cxn modelId="{8FA9B990-B9EE-484A-8893-711B2308726F}" srcId="{072630B5-644A-49B1-ACD0-FC7646A8EA4C}" destId="{5BCCA226-0C68-417C-916D-1507AA9CD0A4}" srcOrd="3" destOrd="0" parTransId="{A1D83BB1-9508-4420-A915-219F1D01B9A4}" sibTransId="{5BE8FCA1-5796-40E9-932B-4C6D11579CFB}"/>
    <dgm:cxn modelId="{6A00999A-294C-4743-8C9F-CC103AE8AC0F}" type="presOf" srcId="{072630B5-644A-49B1-ACD0-FC7646A8EA4C}" destId="{D816E778-9C50-4661-8A6A-C69F886A2153}" srcOrd="1" destOrd="0" presId="urn:microsoft.com/office/officeart/2005/8/layout/list1"/>
    <dgm:cxn modelId="{85CFC59A-779D-473F-99D0-02C1ABF41EC9}" srcId="{35693134-19FB-47E4-96A2-3981BC8AB01A}" destId="{030853B1-82ED-4D2D-A6FF-EF6A55032AEA}" srcOrd="4" destOrd="0" parTransId="{4FB55A4E-200C-4BD2-AAEB-A5878AACAEDC}" sibTransId="{42600ADE-63F9-4E60-BDB1-57DDD0AA7C06}"/>
    <dgm:cxn modelId="{66285F9D-F8CE-41EF-B836-105E7E3BE96B}" type="presOf" srcId="{35693134-19FB-47E4-96A2-3981BC8AB01A}" destId="{E2E274BA-BBFA-4E5F-B00F-1420A2B8F21E}" srcOrd="1" destOrd="0" presId="urn:microsoft.com/office/officeart/2005/8/layout/list1"/>
    <dgm:cxn modelId="{485AB2A3-1DCF-4B65-9A5D-0534D9724776}" srcId="{072630B5-644A-49B1-ACD0-FC7646A8EA4C}" destId="{B55FDC8D-1342-45CA-B1EE-9C8E320940F4}" srcOrd="2" destOrd="0" parTransId="{2E0BED02-D0AC-480E-8BD1-A72B73BE2CFE}" sibTransId="{4FC3B86B-857B-4088-946A-C34A3B3B1DC5}"/>
    <dgm:cxn modelId="{EC1754A5-8299-468A-AB10-FCFD686FA5DF}" srcId="{35693134-19FB-47E4-96A2-3981BC8AB01A}" destId="{C3651293-EC1B-4C08-B358-6C2B2AD8F2F5}" srcOrd="0" destOrd="0" parTransId="{C8A3DFFB-C795-42E7-A085-6242EF023910}" sibTransId="{DF99F462-0F4A-4DEA-864F-E1A648DECE50}"/>
    <dgm:cxn modelId="{FB08A5AF-D17C-4352-9D09-7E9444827077}" type="presOf" srcId="{072630B5-644A-49B1-ACD0-FC7646A8EA4C}" destId="{91F45C24-6F5B-4B8D-97EA-DDB2D36AF10C}" srcOrd="0" destOrd="0" presId="urn:microsoft.com/office/officeart/2005/8/layout/list1"/>
    <dgm:cxn modelId="{710718B6-1CC8-4D51-A218-6A2969C9ADE4}" srcId="{35693134-19FB-47E4-96A2-3981BC8AB01A}" destId="{7E26AB9B-D3E5-4FDA-BECD-1BD7922F68BE}" srcOrd="2" destOrd="0" parTransId="{2AC705D1-F517-41DE-8004-85C257C72CE5}" sibTransId="{096EE3FD-1B67-465E-B8A9-91008F96800D}"/>
    <dgm:cxn modelId="{18FC10BF-B3CF-441B-9038-45E9D57AECBB}" type="presOf" srcId="{35693134-19FB-47E4-96A2-3981BC8AB01A}" destId="{9766FAB4-31F3-429E-8C88-42241A9CA77A}" srcOrd="0" destOrd="0" presId="urn:microsoft.com/office/officeart/2005/8/layout/list1"/>
    <dgm:cxn modelId="{AB4574C3-4BA3-4FA4-A614-E6A7E757B90F}" type="presOf" srcId="{EF207B21-D0D1-40F1-92B9-8A26C2057F19}" destId="{D3691D82-0F64-4610-A01D-96C1B7485914}" srcOrd="0" destOrd="0" presId="urn:microsoft.com/office/officeart/2005/8/layout/list1"/>
    <dgm:cxn modelId="{7E6FC0CB-F873-475E-9323-BFE750407321}" srcId="{EF207B21-D0D1-40F1-92B9-8A26C2057F19}" destId="{072630B5-644A-49B1-ACD0-FC7646A8EA4C}" srcOrd="1" destOrd="0" parTransId="{1C3DBAD2-9ECF-48FD-86B1-CE0AC7BB8836}" sibTransId="{5949589D-7E8A-4947-ADD9-D6C81E32CFB8}"/>
    <dgm:cxn modelId="{0D0FA6EF-362D-4C1E-BF6F-9B808902144F}" srcId="{BE99FC22-98BE-4B9E-B7F4-E658DE2B7D11}" destId="{7FABCFAB-6E37-40FB-A7A8-D11DB3237179}" srcOrd="0" destOrd="0" parTransId="{C871FE2E-A4F4-44B6-8034-128DC48468CD}" sibTransId="{269B62B4-44CC-4B25-8B89-1DC0D90D1403}"/>
    <dgm:cxn modelId="{EA7699FF-76ED-4F53-81D9-11FA70389BC6}" srcId="{072630B5-644A-49B1-ACD0-FC7646A8EA4C}" destId="{E707EFF2-6721-4125-ADF7-9B6C43CABA3C}" srcOrd="1" destOrd="0" parTransId="{E940CCBF-78C2-4B7F-BF4F-150CDE7814DC}" sibTransId="{DB29F0B0-BDA2-48A8-B965-17A5E68EFD3C}"/>
    <dgm:cxn modelId="{58D943D1-0F6D-42E6-8428-7B6E14D39B87}" type="presParOf" srcId="{D3691D82-0F64-4610-A01D-96C1B7485914}" destId="{19B0BCC2-72AE-4C84-BD1D-49ABC787E623}" srcOrd="0" destOrd="0" presId="urn:microsoft.com/office/officeart/2005/8/layout/list1"/>
    <dgm:cxn modelId="{1B69ED02-4718-4441-A8A4-CBC4B64CC855}" type="presParOf" srcId="{19B0BCC2-72AE-4C84-BD1D-49ABC787E623}" destId="{B2AE0AD1-D25D-4B28-8247-D06DA11CAAF7}" srcOrd="0" destOrd="0" presId="urn:microsoft.com/office/officeart/2005/8/layout/list1"/>
    <dgm:cxn modelId="{E0863B51-9DC3-43FA-BD95-ED50D06D83DF}" type="presParOf" srcId="{19B0BCC2-72AE-4C84-BD1D-49ABC787E623}" destId="{D453D530-1EF8-4349-BC8F-3A8150DA7755}" srcOrd="1" destOrd="0" presId="urn:microsoft.com/office/officeart/2005/8/layout/list1"/>
    <dgm:cxn modelId="{40D6D302-58BC-48E6-9F4D-48E05DC2C03A}" type="presParOf" srcId="{D3691D82-0F64-4610-A01D-96C1B7485914}" destId="{28ED2251-6EA4-455F-AE3F-00D62F8C195E}" srcOrd="1" destOrd="0" presId="urn:microsoft.com/office/officeart/2005/8/layout/list1"/>
    <dgm:cxn modelId="{7D558132-F914-41CA-854D-0E9C68E51DA3}" type="presParOf" srcId="{D3691D82-0F64-4610-A01D-96C1B7485914}" destId="{4B83392C-7B3D-4E89-A484-3C108AA8BE20}" srcOrd="2" destOrd="0" presId="urn:microsoft.com/office/officeart/2005/8/layout/list1"/>
    <dgm:cxn modelId="{8CA5213B-07D4-4EE2-99A3-270C7BF63131}" type="presParOf" srcId="{D3691D82-0F64-4610-A01D-96C1B7485914}" destId="{73B66CA4-7057-4858-91E5-3B07A2A6C681}" srcOrd="3" destOrd="0" presId="urn:microsoft.com/office/officeart/2005/8/layout/list1"/>
    <dgm:cxn modelId="{E8A45706-3309-4B22-A411-482623018FDD}" type="presParOf" srcId="{D3691D82-0F64-4610-A01D-96C1B7485914}" destId="{AAD0D0D9-DB4A-4C72-BA94-7AEC68F945EC}" srcOrd="4" destOrd="0" presId="urn:microsoft.com/office/officeart/2005/8/layout/list1"/>
    <dgm:cxn modelId="{15D9FFA8-FB22-4E81-AAFA-1CB856D12C58}" type="presParOf" srcId="{AAD0D0D9-DB4A-4C72-BA94-7AEC68F945EC}" destId="{91F45C24-6F5B-4B8D-97EA-DDB2D36AF10C}" srcOrd="0" destOrd="0" presId="urn:microsoft.com/office/officeart/2005/8/layout/list1"/>
    <dgm:cxn modelId="{8278C6E8-13CF-427A-9B28-0A4E9ECCBFBB}" type="presParOf" srcId="{AAD0D0D9-DB4A-4C72-BA94-7AEC68F945EC}" destId="{D816E778-9C50-4661-8A6A-C69F886A2153}" srcOrd="1" destOrd="0" presId="urn:microsoft.com/office/officeart/2005/8/layout/list1"/>
    <dgm:cxn modelId="{B2A6CE54-69C4-45CF-8D19-7524C026D3E4}" type="presParOf" srcId="{D3691D82-0F64-4610-A01D-96C1B7485914}" destId="{4172662B-3C0F-479C-8470-FEC789C48CA4}" srcOrd="5" destOrd="0" presId="urn:microsoft.com/office/officeart/2005/8/layout/list1"/>
    <dgm:cxn modelId="{E894B711-AD20-4678-AD75-D6EB497BEA05}" type="presParOf" srcId="{D3691D82-0F64-4610-A01D-96C1B7485914}" destId="{D2BEA096-B8D3-4245-933C-7990990C32A4}" srcOrd="6" destOrd="0" presId="urn:microsoft.com/office/officeart/2005/8/layout/list1"/>
    <dgm:cxn modelId="{922D9C35-12D7-4C30-AC28-9B0C3B2E5AEE}" type="presParOf" srcId="{D3691D82-0F64-4610-A01D-96C1B7485914}" destId="{3C817FB5-EB5D-46D7-91B4-C08410BCDF6A}" srcOrd="7" destOrd="0" presId="urn:microsoft.com/office/officeart/2005/8/layout/list1"/>
    <dgm:cxn modelId="{520805C9-2862-4813-B581-83153EE5E2E5}" type="presParOf" srcId="{D3691D82-0F64-4610-A01D-96C1B7485914}" destId="{DF387625-3BD5-461E-9406-CF57C7146A92}" srcOrd="8" destOrd="0" presId="urn:microsoft.com/office/officeart/2005/8/layout/list1"/>
    <dgm:cxn modelId="{762A4E40-6885-49CA-90D0-311614D8F7C6}" type="presParOf" srcId="{DF387625-3BD5-461E-9406-CF57C7146A92}" destId="{9766FAB4-31F3-429E-8C88-42241A9CA77A}" srcOrd="0" destOrd="0" presId="urn:microsoft.com/office/officeart/2005/8/layout/list1"/>
    <dgm:cxn modelId="{98321820-B688-4BD7-87D5-93B66454A34E}" type="presParOf" srcId="{DF387625-3BD5-461E-9406-CF57C7146A92}" destId="{E2E274BA-BBFA-4E5F-B00F-1420A2B8F21E}" srcOrd="1" destOrd="0" presId="urn:microsoft.com/office/officeart/2005/8/layout/list1"/>
    <dgm:cxn modelId="{DC9B1266-B8D4-46CD-A5A5-4EDA92D06DDC}" type="presParOf" srcId="{D3691D82-0F64-4610-A01D-96C1B7485914}" destId="{64A83FF9-3EAB-47E2-AFE4-67961D38665D}" srcOrd="9" destOrd="0" presId="urn:microsoft.com/office/officeart/2005/8/layout/list1"/>
    <dgm:cxn modelId="{E95577E3-ED2A-433B-A1ED-650582AD1B9C}" type="presParOf" srcId="{D3691D82-0F64-4610-A01D-96C1B7485914}" destId="{F6D39365-DE0A-4C42-94EF-C4CE05BC634B}" srcOrd="10" destOrd="0" presId="urn:microsoft.com/office/officeart/2005/8/layout/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33334804-D616-403D-A149-A42E055E3776}" type="doc">
      <dgm:prSet loTypeId="urn:microsoft.com/office/officeart/2008/layout/LinedList" loCatId="list" qsTypeId="urn:microsoft.com/office/officeart/2005/8/quickstyle/simple1" qsCatId="simple" csTypeId="urn:microsoft.com/office/officeart/2005/8/colors/accent1_2" csCatId="accent1" phldr="1"/>
      <dgm:spPr/>
      <dgm:t>
        <a:bodyPr/>
        <a:lstStyle/>
        <a:p>
          <a:endParaRPr lang="zh-CN" altLang="en-US"/>
        </a:p>
      </dgm:t>
    </dgm:pt>
    <dgm:pt modelId="{D1AD16E2-7C37-467C-ABBD-E2E41697A389}">
      <dgm:prSet phldrT="[文本]" custT="1"/>
      <dgm:spPr/>
      <dgm:t>
        <a:bodyPr/>
        <a:lstStyle/>
        <a:p>
          <a:r>
            <a:rPr lang="en-US" altLang="en-US" sz="1600" dirty="0"/>
            <a:t>1.</a:t>
          </a:r>
          <a:r>
            <a:rPr lang="zh-CN" altLang="en-US" sz="1600" dirty="0"/>
            <a:t>按照通货膨胀的严重程度进行的分类</a:t>
          </a:r>
        </a:p>
      </dgm:t>
    </dgm:pt>
    <dgm:pt modelId="{BE41C0A1-7E91-453D-BB13-2475D1398CE2}" type="parTrans" cxnId="{0DAA2EF9-C8BA-4FDA-A8C0-1D27BA9C9FE3}">
      <dgm:prSet/>
      <dgm:spPr/>
      <dgm:t>
        <a:bodyPr/>
        <a:lstStyle/>
        <a:p>
          <a:endParaRPr lang="zh-CN" altLang="en-US" sz="1800"/>
        </a:p>
      </dgm:t>
    </dgm:pt>
    <dgm:pt modelId="{18D6159E-1584-472E-A997-30A55E105650}" type="sibTrans" cxnId="{0DAA2EF9-C8BA-4FDA-A8C0-1D27BA9C9FE3}">
      <dgm:prSet/>
      <dgm:spPr/>
      <dgm:t>
        <a:bodyPr/>
        <a:lstStyle/>
        <a:p>
          <a:endParaRPr lang="zh-CN" altLang="en-US" sz="1800"/>
        </a:p>
      </dgm:t>
    </dgm:pt>
    <dgm:pt modelId="{9CEDF2A7-AC12-4839-A4CF-1D0C150744FD}">
      <dgm:prSet phldrT="[文本]" custT="1"/>
      <dgm:spPr/>
      <dgm:t>
        <a:bodyPr/>
        <a:lstStyle/>
        <a:p>
          <a:r>
            <a:rPr lang="en-US" altLang="en-US" sz="1100" dirty="0"/>
            <a:t>(1) </a:t>
          </a:r>
          <a:r>
            <a:rPr lang="zh-CN" altLang="en-US" sz="1100" dirty="0"/>
            <a:t>温和的通货膨胀</a:t>
          </a:r>
          <a:r>
            <a:rPr lang="en-US" altLang="en-US" sz="1100" dirty="0"/>
            <a:t>(</a:t>
          </a:r>
          <a:r>
            <a:rPr lang="zh-CN" altLang="en-US" sz="1100" dirty="0"/>
            <a:t>爬行的通货膨胀</a:t>
          </a:r>
          <a:r>
            <a:rPr lang="en-US" altLang="en-US" sz="1100" dirty="0"/>
            <a:t>) : </a:t>
          </a:r>
          <a:r>
            <a:rPr lang="zh-CN" altLang="en-US" sz="1100" dirty="0"/>
            <a:t>特点是通货膨胀率低且比较稳定。</a:t>
          </a:r>
        </a:p>
      </dgm:t>
    </dgm:pt>
    <dgm:pt modelId="{836B7355-28A4-4453-BC5B-F893A1F39976}" type="parTrans" cxnId="{A3B4445C-45AA-4ECA-90FC-6ADA208BB2F1}">
      <dgm:prSet/>
      <dgm:spPr/>
      <dgm:t>
        <a:bodyPr/>
        <a:lstStyle/>
        <a:p>
          <a:endParaRPr lang="zh-CN" altLang="en-US" sz="1800"/>
        </a:p>
      </dgm:t>
    </dgm:pt>
    <dgm:pt modelId="{E663614E-F9D6-4A1F-894B-71E3ECC8C1B5}" type="sibTrans" cxnId="{A3B4445C-45AA-4ECA-90FC-6ADA208BB2F1}">
      <dgm:prSet/>
      <dgm:spPr/>
      <dgm:t>
        <a:bodyPr/>
        <a:lstStyle/>
        <a:p>
          <a:endParaRPr lang="zh-CN" altLang="en-US" sz="1800"/>
        </a:p>
      </dgm:t>
    </dgm:pt>
    <dgm:pt modelId="{430A9C45-6D22-40A6-ADB1-5EFA8235A636}">
      <dgm:prSet phldrT="[文本]" custT="1"/>
      <dgm:spPr/>
      <dgm:t>
        <a:bodyPr/>
        <a:lstStyle/>
        <a:p>
          <a:r>
            <a:rPr lang="en-US" altLang="en-US" sz="1600" dirty="0"/>
            <a:t>2.</a:t>
          </a:r>
          <a:r>
            <a:rPr lang="zh-CN" altLang="en-US" sz="1600" dirty="0"/>
            <a:t>按照对价格影响的差别进行的分类</a:t>
          </a:r>
        </a:p>
      </dgm:t>
    </dgm:pt>
    <dgm:pt modelId="{B40D2EF6-EBBA-42AA-B007-10E620DE95F2}" type="parTrans" cxnId="{A01F54AD-49C7-485D-8C73-714CF58E3E01}">
      <dgm:prSet/>
      <dgm:spPr/>
      <dgm:t>
        <a:bodyPr/>
        <a:lstStyle/>
        <a:p>
          <a:endParaRPr lang="zh-CN" altLang="en-US" sz="1800"/>
        </a:p>
      </dgm:t>
    </dgm:pt>
    <dgm:pt modelId="{397E442E-5896-4378-A8BA-A5F909795147}" type="sibTrans" cxnId="{A01F54AD-49C7-485D-8C73-714CF58E3E01}">
      <dgm:prSet/>
      <dgm:spPr/>
      <dgm:t>
        <a:bodyPr/>
        <a:lstStyle/>
        <a:p>
          <a:endParaRPr lang="zh-CN" altLang="en-US" sz="1800"/>
        </a:p>
      </dgm:t>
    </dgm:pt>
    <dgm:pt modelId="{02DE0159-1AC8-462F-B187-E0CD16C6950B}">
      <dgm:prSet phldrT="[文本]" custT="1"/>
      <dgm:spPr/>
      <dgm:t>
        <a:bodyPr/>
        <a:lstStyle/>
        <a:p>
          <a:r>
            <a:rPr lang="en-US" altLang="en-US" sz="1100" dirty="0"/>
            <a:t>(1) </a:t>
          </a:r>
          <a:r>
            <a:rPr lang="zh-CN" altLang="en-US" sz="1100" dirty="0"/>
            <a:t>平衡的通货膨胀</a:t>
          </a:r>
          <a:r>
            <a:rPr lang="en-US" altLang="en-US" sz="1100" dirty="0"/>
            <a:t>: </a:t>
          </a:r>
          <a:r>
            <a:rPr lang="zh-CN" altLang="en-US" sz="1100" dirty="0"/>
            <a:t>即每种商品的价格都按相同比例上升。</a:t>
          </a:r>
        </a:p>
      </dgm:t>
    </dgm:pt>
    <dgm:pt modelId="{31E9F00D-C0BC-4F08-AC48-2092045A4441}" type="parTrans" cxnId="{D17416E8-AD2E-4B3F-AB11-C3D501A96235}">
      <dgm:prSet/>
      <dgm:spPr/>
      <dgm:t>
        <a:bodyPr/>
        <a:lstStyle/>
        <a:p>
          <a:endParaRPr lang="zh-CN" altLang="en-US" sz="1800"/>
        </a:p>
      </dgm:t>
    </dgm:pt>
    <dgm:pt modelId="{C2E335AA-BEC1-4BF2-8FBA-B51DECC0618C}" type="sibTrans" cxnId="{D17416E8-AD2E-4B3F-AB11-C3D501A96235}">
      <dgm:prSet/>
      <dgm:spPr/>
      <dgm:t>
        <a:bodyPr/>
        <a:lstStyle/>
        <a:p>
          <a:endParaRPr lang="zh-CN" altLang="en-US" sz="1800"/>
        </a:p>
      </dgm:t>
    </dgm:pt>
    <dgm:pt modelId="{3BE420B0-9780-4229-B9D7-89A6C35E9B02}">
      <dgm:prSet phldrT="[文本]" custT="1"/>
      <dgm:spPr/>
      <dgm:t>
        <a:bodyPr/>
        <a:lstStyle/>
        <a:p>
          <a:r>
            <a:rPr lang="en-US" altLang="en-US" sz="1100" dirty="0"/>
            <a:t>(2) </a:t>
          </a:r>
          <a:r>
            <a:rPr lang="zh-CN" altLang="en-US" sz="1100" dirty="0"/>
            <a:t>奔驰的通货膨胀</a:t>
          </a:r>
          <a:r>
            <a:rPr lang="en-US" altLang="en-US" sz="1100" dirty="0"/>
            <a:t>(</a:t>
          </a:r>
          <a:r>
            <a:rPr lang="zh-CN" altLang="en-US" sz="1100" dirty="0"/>
            <a:t>加速的通货膨胀</a:t>
          </a:r>
          <a:r>
            <a:rPr lang="en-US" altLang="en-US" sz="1100" dirty="0"/>
            <a:t>) : </a:t>
          </a:r>
          <a:r>
            <a:rPr lang="zh-CN" altLang="en-US" sz="1100" dirty="0"/>
            <a:t>特点是通货膨胀率较高</a:t>
          </a:r>
          <a:r>
            <a:rPr lang="en-US" altLang="en-US" sz="1100" dirty="0"/>
            <a:t>(</a:t>
          </a:r>
          <a:r>
            <a:rPr lang="zh-CN" altLang="en-US" sz="1100" dirty="0"/>
            <a:t>一般在两位数以上</a:t>
          </a:r>
          <a:r>
            <a:rPr lang="en-US" altLang="en-US" sz="1100" dirty="0"/>
            <a:t>) ,</a:t>
          </a:r>
          <a:r>
            <a:rPr lang="zh-CN" altLang="en-US" sz="1100" dirty="0"/>
            <a:t>而且持续加剧。</a:t>
          </a:r>
        </a:p>
      </dgm:t>
    </dgm:pt>
    <dgm:pt modelId="{95C27003-3CB9-41D9-8D16-B58D2D9524FF}" type="parTrans" cxnId="{1CF96BDD-F090-46E0-8308-8AFB262690D8}">
      <dgm:prSet/>
      <dgm:spPr/>
      <dgm:t>
        <a:bodyPr/>
        <a:lstStyle/>
        <a:p>
          <a:endParaRPr lang="zh-CN" altLang="en-US" sz="1800"/>
        </a:p>
      </dgm:t>
    </dgm:pt>
    <dgm:pt modelId="{A56BEC61-D7F6-4D8E-93A5-CDAF65DB8B4D}" type="sibTrans" cxnId="{1CF96BDD-F090-46E0-8308-8AFB262690D8}">
      <dgm:prSet/>
      <dgm:spPr/>
      <dgm:t>
        <a:bodyPr/>
        <a:lstStyle/>
        <a:p>
          <a:endParaRPr lang="zh-CN" altLang="en-US" sz="1800"/>
        </a:p>
      </dgm:t>
    </dgm:pt>
    <dgm:pt modelId="{7B5A538B-2AEC-43CE-A6C2-AD4B947DA46C}">
      <dgm:prSet phldrT="[文本]" custT="1"/>
      <dgm:spPr/>
      <dgm:t>
        <a:bodyPr/>
        <a:lstStyle/>
        <a:p>
          <a:r>
            <a:rPr lang="en-US" altLang="en-US" sz="1100" dirty="0"/>
            <a:t>(3) </a:t>
          </a:r>
          <a:r>
            <a:rPr lang="zh-CN" altLang="en-US" sz="1100" dirty="0"/>
            <a:t>超级通货膨胀</a:t>
          </a:r>
          <a:r>
            <a:rPr lang="en-US" altLang="en-US" sz="1100" dirty="0"/>
            <a:t>(</a:t>
          </a:r>
          <a:r>
            <a:rPr lang="zh-CN" altLang="en-US" sz="1100" dirty="0"/>
            <a:t>恶性通货膨胀</a:t>
          </a:r>
          <a:r>
            <a:rPr lang="en-US" altLang="en-US" sz="1100" dirty="0"/>
            <a:t>) : </a:t>
          </a:r>
          <a:r>
            <a:rPr lang="zh-CN" altLang="en-US" sz="1100" dirty="0"/>
            <a:t>特点是货币贬值可达到天文数字</a:t>
          </a:r>
          <a:r>
            <a:rPr lang="en-US" altLang="en-US" sz="1100" dirty="0"/>
            <a:t>, </a:t>
          </a:r>
          <a:r>
            <a:rPr lang="zh-CN" altLang="en-US" sz="1100" dirty="0"/>
            <a:t>物价上涨</a:t>
          </a:r>
          <a:r>
            <a:rPr lang="zh-CN" altLang="en-US" sz="1100"/>
            <a:t>完全失去了控制</a:t>
          </a:r>
          <a:r>
            <a:rPr lang="en-US" altLang="en-US" sz="1100"/>
            <a:t>, </a:t>
          </a:r>
          <a:r>
            <a:rPr lang="zh-CN" altLang="en-US" sz="1100"/>
            <a:t>每月通货膨胀率达到</a:t>
          </a:r>
          <a:r>
            <a:rPr lang="en-US" altLang="en-US" sz="1100"/>
            <a:t>50%</a:t>
          </a:r>
          <a:r>
            <a:rPr lang="zh-CN" altLang="en-US" sz="1100"/>
            <a:t>以上。</a:t>
          </a:r>
          <a:endParaRPr lang="zh-CN" altLang="en-US" sz="1100" dirty="0"/>
        </a:p>
      </dgm:t>
    </dgm:pt>
    <dgm:pt modelId="{1B31E459-A47C-4AAD-B0B0-208269EFDFB0}" type="parTrans" cxnId="{7D6BC278-E285-4ADE-B809-262554D33C5F}">
      <dgm:prSet/>
      <dgm:spPr/>
      <dgm:t>
        <a:bodyPr/>
        <a:lstStyle/>
        <a:p>
          <a:endParaRPr lang="zh-CN" altLang="en-US" sz="1800"/>
        </a:p>
      </dgm:t>
    </dgm:pt>
    <dgm:pt modelId="{8A8249C3-8C1E-4902-9E01-2E73B6044E06}" type="sibTrans" cxnId="{7D6BC278-E285-4ADE-B809-262554D33C5F}">
      <dgm:prSet/>
      <dgm:spPr/>
      <dgm:t>
        <a:bodyPr/>
        <a:lstStyle/>
        <a:p>
          <a:endParaRPr lang="zh-CN" altLang="en-US" sz="1800"/>
        </a:p>
      </dgm:t>
    </dgm:pt>
    <dgm:pt modelId="{0AB7B6DA-6528-47C8-BEB1-246A942B1AF7}">
      <dgm:prSet phldrT="[文本]" custT="1"/>
      <dgm:spPr/>
      <dgm:t>
        <a:bodyPr/>
        <a:lstStyle/>
        <a:p>
          <a:r>
            <a:rPr lang="en-US" altLang="en-US" sz="1100" dirty="0"/>
            <a:t>(2) </a:t>
          </a:r>
          <a:r>
            <a:rPr lang="zh-CN" altLang="en-US" sz="1100" dirty="0"/>
            <a:t>非平衡的通货膨胀</a:t>
          </a:r>
          <a:r>
            <a:rPr lang="en-US" altLang="en-US" sz="1100" dirty="0"/>
            <a:t>: </a:t>
          </a:r>
          <a:r>
            <a:rPr lang="zh-CN" altLang="en-US" sz="1100" dirty="0"/>
            <a:t>即各种商品价格上升的比例并不完全相同。</a:t>
          </a:r>
        </a:p>
      </dgm:t>
    </dgm:pt>
    <dgm:pt modelId="{695B1976-9697-4496-BA1D-265010B6F4D9}" type="parTrans" cxnId="{1464B28C-6EF3-4384-A211-4E32F165880E}">
      <dgm:prSet/>
      <dgm:spPr/>
      <dgm:t>
        <a:bodyPr/>
        <a:lstStyle/>
        <a:p>
          <a:endParaRPr lang="zh-CN" altLang="en-US" sz="1800"/>
        </a:p>
      </dgm:t>
    </dgm:pt>
    <dgm:pt modelId="{73DFE861-1DE6-44B6-A8B4-6A3517C30BC7}" type="sibTrans" cxnId="{1464B28C-6EF3-4384-A211-4E32F165880E}">
      <dgm:prSet/>
      <dgm:spPr/>
      <dgm:t>
        <a:bodyPr/>
        <a:lstStyle/>
        <a:p>
          <a:endParaRPr lang="zh-CN" altLang="en-US" sz="1800"/>
        </a:p>
      </dgm:t>
    </dgm:pt>
    <dgm:pt modelId="{5CB5E10F-D252-4B7A-9CF3-E09D4F56BDB0}">
      <dgm:prSet phldrT="[文本]" custT="1"/>
      <dgm:spPr/>
      <dgm:t>
        <a:bodyPr/>
        <a:lstStyle/>
        <a:p>
          <a:r>
            <a:rPr lang="en-US" altLang="en-US" sz="1600" dirty="0"/>
            <a:t>3.</a:t>
          </a:r>
          <a:r>
            <a:rPr lang="zh-CN" altLang="en-US" sz="1600" dirty="0"/>
            <a:t>按照人们的预期进行的分类</a:t>
          </a:r>
        </a:p>
      </dgm:t>
    </dgm:pt>
    <dgm:pt modelId="{50862D65-5B43-4B5C-8B66-4D1A72CC9E3A}" type="parTrans" cxnId="{0BB8771D-A99C-4894-9E86-E8B6798A9D47}">
      <dgm:prSet/>
      <dgm:spPr/>
      <dgm:t>
        <a:bodyPr/>
        <a:lstStyle/>
        <a:p>
          <a:endParaRPr lang="zh-CN" altLang="en-US" sz="1800"/>
        </a:p>
      </dgm:t>
    </dgm:pt>
    <dgm:pt modelId="{DA40034F-6B24-42B8-9514-22E575896021}" type="sibTrans" cxnId="{0BB8771D-A99C-4894-9E86-E8B6798A9D47}">
      <dgm:prSet/>
      <dgm:spPr/>
      <dgm:t>
        <a:bodyPr/>
        <a:lstStyle/>
        <a:p>
          <a:endParaRPr lang="zh-CN" altLang="en-US" sz="1800"/>
        </a:p>
      </dgm:t>
    </dgm:pt>
    <dgm:pt modelId="{A24DB5A1-3881-4B1F-8774-EB30D05F4672}">
      <dgm:prSet phldrT="[文本]" custT="1"/>
      <dgm:spPr/>
      <dgm:t>
        <a:bodyPr/>
        <a:lstStyle/>
        <a:p>
          <a:r>
            <a:rPr lang="en-US" altLang="en-US" sz="1100" dirty="0"/>
            <a:t>(1) </a:t>
          </a:r>
          <a:r>
            <a:rPr lang="zh-CN" altLang="en-US" sz="1100" dirty="0"/>
            <a:t>未预期到的通货膨胀</a:t>
          </a:r>
        </a:p>
      </dgm:t>
    </dgm:pt>
    <dgm:pt modelId="{D7027F6E-E458-4A09-B043-CB48F6B4F6FE}" type="parTrans" cxnId="{EE1074C2-3530-4537-978C-9754436F83EF}">
      <dgm:prSet/>
      <dgm:spPr/>
      <dgm:t>
        <a:bodyPr/>
        <a:lstStyle/>
        <a:p>
          <a:endParaRPr lang="zh-CN" altLang="en-US" sz="1800"/>
        </a:p>
      </dgm:t>
    </dgm:pt>
    <dgm:pt modelId="{C0A0E77C-9B9B-4FA7-9960-D4A938E515D8}" type="sibTrans" cxnId="{EE1074C2-3530-4537-978C-9754436F83EF}">
      <dgm:prSet/>
      <dgm:spPr/>
      <dgm:t>
        <a:bodyPr/>
        <a:lstStyle/>
        <a:p>
          <a:endParaRPr lang="zh-CN" altLang="en-US" sz="1800"/>
        </a:p>
      </dgm:t>
    </dgm:pt>
    <dgm:pt modelId="{9DB85A7D-495E-4352-97F5-E7042D367051}">
      <dgm:prSet phldrT="[文本]" custT="1"/>
      <dgm:spPr/>
      <dgm:t>
        <a:bodyPr/>
        <a:lstStyle/>
        <a:p>
          <a:r>
            <a:rPr lang="en-US" altLang="en-US" sz="1100" dirty="0"/>
            <a:t>(2) </a:t>
          </a:r>
          <a:r>
            <a:rPr lang="zh-CN" altLang="en-US" sz="1100" dirty="0"/>
            <a:t>预期到的通货膨胀</a:t>
          </a:r>
        </a:p>
      </dgm:t>
    </dgm:pt>
    <dgm:pt modelId="{D87108AF-B37D-44C0-8F8C-73D1EA9AA538}" type="parTrans" cxnId="{517A4956-F0D0-4139-8C47-6F3D9A213B5A}">
      <dgm:prSet/>
      <dgm:spPr/>
      <dgm:t>
        <a:bodyPr/>
        <a:lstStyle/>
        <a:p>
          <a:endParaRPr lang="zh-CN" altLang="en-US" sz="1800"/>
        </a:p>
      </dgm:t>
    </dgm:pt>
    <dgm:pt modelId="{B61BA33E-DA0C-4AB5-81CD-AA1E0908BF96}" type="sibTrans" cxnId="{517A4956-F0D0-4139-8C47-6F3D9A213B5A}">
      <dgm:prSet/>
      <dgm:spPr/>
      <dgm:t>
        <a:bodyPr/>
        <a:lstStyle/>
        <a:p>
          <a:endParaRPr lang="zh-CN" altLang="en-US" sz="1800"/>
        </a:p>
      </dgm:t>
    </dgm:pt>
    <dgm:pt modelId="{77686B23-A83A-4873-9A8E-7D78EEAC0F36}">
      <dgm:prSet phldrT="[文本]" custT="1"/>
      <dgm:spPr/>
      <dgm:t>
        <a:bodyPr/>
        <a:lstStyle/>
        <a:p>
          <a:r>
            <a:rPr lang="en-US" altLang="en-US" sz="1600" dirty="0"/>
            <a:t>4.</a:t>
          </a:r>
          <a:r>
            <a:rPr lang="zh-CN" altLang="en-US" sz="1600" dirty="0"/>
            <a:t>按照表现形式进行的分类</a:t>
          </a:r>
        </a:p>
      </dgm:t>
    </dgm:pt>
    <dgm:pt modelId="{981A97E0-76C6-4375-8D26-ADD25CA69950}" type="parTrans" cxnId="{A9AC6F9C-ED6A-4DF6-87B3-B8CEBBEBFC44}">
      <dgm:prSet/>
      <dgm:spPr/>
      <dgm:t>
        <a:bodyPr/>
        <a:lstStyle/>
        <a:p>
          <a:endParaRPr lang="zh-CN" altLang="en-US" sz="1800"/>
        </a:p>
      </dgm:t>
    </dgm:pt>
    <dgm:pt modelId="{523BA20D-6770-43DA-A4DF-62DDA3765983}" type="sibTrans" cxnId="{A9AC6F9C-ED6A-4DF6-87B3-B8CEBBEBFC44}">
      <dgm:prSet/>
      <dgm:spPr/>
      <dgm:t>
        <a:bodyPr/>
        <a:lstStyle/>
        <a:p>
          <a:endParaRPr lang="zh-CN" altLang="en-US" sz="1800"/>
        </a:p>
      </dgm:t>
    </dgm:pt>
    <dgm:pt modelId="{04AFEA0A-2638-45DD-902E-F0C1BAE15901}">
      <dgm:prSet phldrT="[文本]" custT="1"/>
      <dgm:spPr/>
      <dgm:t>
        <a:bodyPr/>
        <a:lstStyle/>
        <a:p>
          <a:r>
            <a:rPr lang="en-US" altLang="en-US" sz="1100" dirty="0"/>
            <a:t>(1) </a:t>
          </a:r>
          <a:r>
            <a:rPr lang="zh-CN" altLang="en-US" sz="1100" dirty="0"/>
            <a:t>公开型通货膨胀</a:t>
          </a:r>
          <a:r>
            <a:rPr lang="en-US" altLang="en-US" sz="1100" dirty="0"/>
            <a:t>: </a:t>
          </a:r>
          <a:r>
            <a:rPr lang="zh-CN" altLang="en-US" sz="1100" dirty="0"/>
            <a:t>通过物价水平统计反映出来的通货膨胀。</a:t>
          </a:r>
        </a:p>
      </dgm:t>
    </dgm:pt>
    <dgm:pt modelId="{C4B44DC2-35E2-46BF-A55C-67B321E97296}" type="parTrans" cxnId="{218B080B-F2CD-4A4D-BCA5-9DD1E76D816F}">
      <dgm:prSet/>
      <dgm:spPr/>
      <dgm:t>
        <a:bodyPr/>
        <a:lstStyle/>
        <a:p>
          <a:endParaRPr lang="zh-CN" altLang="en-US" sz="1800"/>
        </a:p>
      </dgm:t>
    </dgm:pt>
    <dgm:pt modelId="{30DB5AC3-4F02-4482-BFE6-FD66A689BD28}" type="sibTrans" cxnId="{218B080B-F2CD-4A4D-BCA5-9DD1E76D816F}">
      <dgm:prSet/>
      <dgm:spPr/>
      <dgm:t>
        <a:bodyPr/>
        <a:lstStyle/>
        <a:p>
          <a:endParaRPr lang="zh-CN" altLang="en-US" sz="1800"/>
        </a:p>
      </dgm:t>
    </dgm:pt>
    <dgm:pt modelId="{656822D2-80CC-4E21-A808-C91AD965FDB5}">
      <dgm:prSet phldrT="[文本]" custT="1"/>
      <dgm:spPr/>
      <dgm:t>
        <a:bodyPr/>
        <a:lstStyle/>
        <a:p>
          <a:r>
            <a:rPr lang="en-US" altLang="en-US" sz="1100" dirty="0"/>
            <a:t>(2) </a:t>
          </a:r>
          <a:r>
            <a:rPr lang="zh-CN" altLang="en-US" sz="1100" dirty="0"/>
            <a:t>隐蔽型通货膨胀</a:t>
          </a:r>
          <a:r>
            <a:rPr lang="en-US" altLang="en-US" sz="1100" dirty="0"/>
            <a:t>: </a:t>
          </a:r>
          <a:r>
            <a:rPr lang="zh-CN" altLang="en-US" sz="1100" dirty="0"/>
            <a:t>没有通过物价水平统计反映出来的通货膨胀。</a:t>
          </a:r>
        </a:p>
      </dgm:t>
    </dgm:pt>
    <dgm:pt modelId="{0BD89F2E-4B10-49A0-A7F0-3DC7B92C2AD6}" type="parTrans" cxnId="{CA426154-688B-4F8A-BAEA-C43EB1EE49E2}">
      <dgm:prSet/>
      <dgm:spPr/>
      <dgm:t>
        <a:bodyPr/>
        <a:lstStyle/>
        <a:p>
          <a:endParaRPr lang="zh-CN" altLang="en-US" sz="1800"/>
        </a:p>
      </dgm:t>
    </dgm:pt>
    <dgm:pt modelId="{87E2D19E-11C9-46C6-AEAF-95509A54E84C}" type="sibTrans" cxnId="{CA426154-688B-4F8A-BAEA-C43EB1EE49E2}">
      <dgm:prSet/>
      <dgm:spPr/>
      <dgm:t>
        <a:bodyPr/>
        <a:lstStyle/>
        <a:p>
          <a:endParaRPr lang="zh-CN" altLang="en-US" sz="1800"/>
        </a:p>
      </dgm:t>
    </dgm:pt>
    <dgm:pt modelId="{3DC840C1-7B19-4904-B9D5-1ACAEC194E61}">
      <dgm:prSet phldrT="[文本]" custT="1"/>
      <dgm:spPr/>
      <dgm:t>
        <a:bodyPr/>
        <a:lstStyle/>
        <a:p>
          <a:r>
            <a:rPr lang="en-US" altLang="en-US" sz="1100" dirty="0"/>
            <a:t>(3) </a:t>
          </a:r>
          <a:r>
            <a:rPr lang="zh-CN" altLang="en-US" sz="1100" dirty="0"/>
            <a:t>抑制型通货膨胀</a:t>
          </a:r>
          <a:r>
            <a:rPr lang="en-US" altLang="en-US" sz="1100" dirty="0"/>
            <a:t>: </a:t>
          </a:r>
          <a:r>
            <a:rPr lang="zh-CN" altLang="en-US" sz="1100" dirty="0"/>
            <a:t>在价格管制条件下</a:t>
          </a:r>
          <a:r>
            <a:rPr lang="en-US" altLang="en-US" sz="1100" dirty="0"/>
            <a:t>, </a:t>
          </a:r>
          <a:r>
            <a:rPr lang="zh-CN" altLang="en-US" sz="1100" dirty="0"/>
            <a:t>通过排队、 搜寻、 寻租等途径反映出来</a:t>
          </a:r>
          <a:r>
            <a:rPr lang="zh-CN" altLang="en-US" sz="1100"/>
            <a:t>的通货膨胀。</a:t>
          </a:r>
          <a:endParaRPr lang="zh-CN" altLang="en-US" sz="1100" dirty="0"/>
        </a:p>
      </dgm:t>
    </dgm:pt>
    <dgm:pt modelId="{256DD191-0952-4EF7-8B61-B84475E21FEF}" type="parTrans" cxnId="{15F961E9-DDB8-48BD-94E7-4ED596451DB5}">
      <dgm:prSet/>
      <dgm:spPr/>
      <dgm:t>
        <a:bodyPr/>
        <a:lstStyle/>
        <a:p>
          <a:endParaRPr lang="zh-CN" altLang="en-US" sz="1800"/>
        </a:p>
      </dgm:t>
    </dgm:pt>
    <dgm:pt modelId="{777FF99F-0C06-48CB-9CE1-A991C0725105}" type="sibTrans" cxnId="{15F961E9-DDB8-48BD-94E7-4ED596451DB5}">
      <dgm:prSet/>
      <dgm:spPr/>
      <dgm:t>
        <a:bodyPr/>
        <a:lstStyle/>
        <a:p>
          <a:endParaRPr lang="zh-CN" altLang="en-US" sz="1800"/>
        </a:p>
      </dgm:t>
    </dgm:pt>
    <dgm:pt modelId="{4E4CD3DF-3753-49CF-B2B9-7502C0A513C8}" type="pres">
      <dgm:prSet presAssocID="{33334804-D616-403D-A149-A42E055E3776}" presName="vert0" presStyleCnt="0">
        <dgm:presLayoutVars>
          <dgm:dir/>
          <dgm:animOne val="branch"/>
          <dgm:animLvl val="lvl"/>
        </dgm:presLayoutVars>
      </dgm:prSet>
      <dgm:spPr/>
    </dgm:pt>
    <dgm:pt modelId="{F4C934C1-5ACE-4A38-BC0C-4F85AFBB2D3C}" type="pres">
      <dgm:prSet presAssocID="{D1AD16E2-7C37-467C-ABBD-E2E41697A389}" presName="thickLine" presStyleLbl="alignNode1" presStyleIdx="0" presStyleCnt="4"/>
      <dgm:spPr/>
    </dgm:pt>
    <dgm:pt modelId="{A034F1C3-1DAC-44CC-881F-045D946A88A1}" type="pres">
      <dgm:prSet presAssocID="{D1AD16E2-7C37-467C-ABBD-E2E41697A389}" presName="horz1" presStyleCnt="0"/>
      <dgm:spPr/>
    </dgm:pt>
    <dgm:pt modelId="{FC5F5EF8-AA40-4E78-BAE9-D3A7EE48F9B3}" type="pres">
      <dgm:prSet presAssocID="{D1AD16E2-7C37-467C-ABBD-E2E41697A389}" presName="tx1" presStyleLbl="revTx" presStyleIdx="0" presStyleCnt="14"/>
      <dgm:spPr/>
    </dgm:pt>
    <dgm:pt modelId="{A8427FA0-BC41-4622-9440-5CE852CE2696}" type="pres">
      <dgm:prSet presAssocID="{D1AD16E2-7C37-467C-ABBD-E2E41697A389}" presName="vert1" presStyleCnt="0"/>
      <dgm:spPr/>
    </dgm:pt>
    <dgm:pt modelId="{BFEA9A57-DE01-4771-8544-487E368FFAC1}" type="pres">
      <dgm:prSet presAssocID="{9CEDF2A7-AC12-4839-A4CF-1D0C150744FD}" presName="vertSpace2a" presStyleCnt="0"/>
      <dgm:spPr/>
    </dgm:pt>
    <dgm:pt modelId="{86F9C897-71AE-4C74-A8C3-6CEB990D87A3}" type="pres">
      <dgm:prSet presAssocID="{9CEDF2A7-AC12-4839-A4CF-1D0C150744FD}" presName="horz2" presStyleCnt="0"/>
      <dgm:spPr/>
    </dgm:pt>
    <dgm:pt modelId="{76CD952A-0E36-4415-8EC0-6AC2B4E8C4DC}" type="pres">
      <dgm:prSet presAssocID="{9CEDF2A7-AC12-4839-A4CF-1D0C150744FD}" presName="horzSpace2" presStyleCnt="0"/>
      <dgm:spPr/>
    </dgm:pt>
    <dgm:pt modelId="{F42594B6-71EB-4F6A-B942-2F3E7B13BAC0}" type="pres">
      <dgm:prSet presAssocID="{9CEDF2A7-AC12-4839-A4CF-1D0C150744FD}" presName="tx2" presStyleLbl="revTx" presStyleIdx="1" presStyleCnt="14"/>
      <dgm:spPr/>
    </dgm:pt>
    <dgm:pt modelId="{9036D9FB-8F15-444F-AD1A-60F940C1262A}" type="pres">
      <dgm:prSet presAssocID="{9CEDF2A7-AC12-4839-A4CF-1D0C150744FD}" presName="vert2" presStyleCnt="0"/>
      <dgm:spPr/>
    </dgm:pt>
    <dgm:pt modelId="{D96FE07F-5FA3-45CD-BFB8-62B4F9623987}" type="pres">
      <dgm:prSet presAssocID="{9CEDF2A7-AC12-4839-A4CF-1D0C150744FD}" presName="thinLine2b" presStyleLbl="callout" presStyleIdx="0" presStyleCnt="10"/>
      <dgm:spPr/>
    </dgm:pt>
    <dgm:pt modelId="{A8DA7FE0-5FBF-4FB3-B2F1-D19074ECDA52}" type="pres">
      <dgm:prSet presAssocID="{9CEDF2A7-AC12-4839-A4CF-1D0C150744FD}" presName="vertSpace2b" presStyleCnt="0"/>
      <dgm:spPr/>
    </dgm:pt>
    <dgm:pt modelId="{A21BAC57-D00F-4ED0-9EC6-CE2E66A1E3CC}" type="pres">
      <dgm:prSet presAssocID="{3BE420B0-9780-4229-B9D7-89A6C35E9B02}" presName="horz2" presStyleCnt="0"/>
      <dgm:spPr/>
    </dgm:pt>
    <dgm:pt modelId="{CAA5E033-5A3D-410A-8103-E593BAFF97E2}" type="pres">
      <dgm:prSet presAssocID="{3BE420B0-9780-4229-B9D7-89A6C35E9B02}" presName="horzSpace2" presStyleCnt="0"/>
      <dgm:spPr/>
    </dgm:pt>
    <dgm:pt modelId="{1B561C9F-5129-4F94-910E-75C2E9E6573C}" type="pres">
      <dgm:prSet presAssocID="{3BE420B0-9780-4229-B9D7-89A6C35E9B02}" presName="tx2" presStyleLbl="revTx" presStyleIdx="2" presStyleCnt="14"/>
      <dgm:spPr/>
    </dgm:pt>
    <dgm:pt modelId="{23240840-47B2-4D44-AD55-A8A92D1D0927}" type="pres">
      <dgm:prSet presAssocID="{3BE420B0-9780-4229-B9D7-89A6C35E9B02}" presName="vert2" presStyleCnt="0"/>
      <dgm:spPr/>
    </dgm:pt>
    <dgm:pt modelId="{483D8FC4-A10E-4130-8139-9F8B5AAD3440}" type="pres">
      <dgm:prSet presAssocID="{3BE420B0-9780-4229-B9D7-89A6C35E9B02}" presName="thinLine2b" presStyleLbl="callout" presStyleIdx="1" presStyleCnt="10"/>
      <dgm:spPr/>
    </dgm:pt>
    <dgm:pt modelId="{8A12D20B-D99E-43BC-A149-D1E93309F268}" type="pres">
      <dgm:prSet presAssocID="{3BE420B0-9780-4229-B9D7-89A6C35E9B02}" presName="vertSpace2b" presStyleCnt="0"/>
      <dgm:spPr/>
    </dgm:pt>
    <dgm:pt modelId="{0EFF2C9E-145C-4E8C-95BF-33D29542F9EA}" type="pres">
      <dgm:prSet presAssocID="{7B5A538B-2AEC-43CE-A6C2-AD4B947DA46C}" presName="horz2" presStyleCnt="0"/>
      <dgm:spPr/>
    </dgm:pt>
    <dgm:pt modelId="{0F60D00F-1957-4580-8FEF-A441A5286F74}" type="pres">
      <dgm:prSet presAssocID="{7B5A538B-2AEC-43CE-A6C2-AD4B947DA46C}" presName="horzSpace2" presStyleCnt="0"/>
      <dgm:spPr/>
    </dgm:pt>
    <dgm:pt modelId="{51476E0D-655D-4816-BDF3-756119CBE753}" type="pres">
      <dgm:prSet presAssocID="{7B5A538B-2AEC-43CE-A6C2-AD4B947DA46C}" presName="tx2" presStyleLbl="revTx" presStyleIdx="3" presStyleCnt="14"/>
      <dgm:spPr/>
    </dgm:pt>
    <dgm:pt modelId="{865C9798-CBF1-4D11-B173-72F16DD4BCD7}" type="pres">
      <dgm:prSet presAssocID="{7B5A538B-2AEC-43CE-A6C2-AD4B947DA46C}" presName="vert2" presStyleCnt="0"/>
      <dgm:spPr/>
    </dgm:pt>
    <dgm:pt modelId="{C968FF68-010F-4DEC-8A6E-24730428FC88}" type="pres">
      <dgm:prSet presAssocID="{7B5A538B-2AEC-43CE-A6C2-AD4B947DA46C}" presName="thinLine2b" presStyleLbl="callout" presStyleIdx="2" presStyleCnt="10"/>
      <dgm:spPr/>
    </dgm:pt>
    <dgm:pt modelId="{48120973-87EB-4B95-B59C-6C276F9AA0B6}" type="pres">
      <dgm:prSet presAssocID="{7B5A538B-2AEC-43CE-A6C2-AD4B947DA46C}" presName="vertSpace2b" presStyleCnt="0"/>
      <dgm:spPr/>
    </dgm:pt>
    <dgm:pt modelId="{A00458B9-3DFD-4CB8-BF1C-C80CF2784EC3}" type="pres">
      <dgm:prSet presAssocID="{430A9C45-6D22-40A6-ADB1-5EFA8235A636}" presName="thickLine" presStyleLbl="alignNode1" presStyleIdx="1" presStyleCnt="4"/>
      <dgm:spPr/>
    </dgm:pt>
    <dgm:pt modelId="{4A98801A-06FA-4D7B-A294-FA6AF99640F1}" type="pres">
      <dgm:prSet presAssocID="{430A9C45-6D22-40A6-ADB1-5EFA8235A636}" presName="horz1" presStyleCnt="0"/>
      <dgm:spPr/>
    </dgm:pt>
    <dgm:pt modelId="{697CA92E-7431-45C6-9024-CA03883F2C43}" type="pres">
      <dgm:prSet presAssocID="{430A9C45-6D22-40A6-ADB1-5EFA8235A636}" presName="tx1" presStyleLbl="revTx" presStyleIdx="4" presStyleCnt="14"/>
      <dgm:spPr/>
    </dgm:pt>
    <dgm:pt modelId="{99F5613A-F77E-465E-8BEB-AC278FFD5A1D}" type="pres">
      <dgm:prSet presAssocID="{430A9C45-6D22-40A6-ADB1-5EFA8235A636}" presName="vert1" presStyleCnt="0"/>
      <dgm:spPr/>
    </dgm:pt>
    <dgm:pt modelId="{E4D2C25B-C54A-4740-BB18-03DD42B06077}" type="pres">
      <dgm:prSet presAssocID="{02DE0159-1AC8-462F-B187-E0CD16C6950B}" presName="vertSpace2a" presStyleCnt="0"/>
      <dgm:spPr/>
    </dgm:pt>
    <dgm:pt modelId="{A64948FB-60F8-4D05-947E-435A840A04D4}" type="pres">
      <dgm:prSet presAssocID="{02DE0159-1AC8-462F-B187-E0CD16C6950B}" presName="horz2" presStyleCnt="0"/>
      <dgm:spPr/>
    </dgm:pt>
    <dgm:pt modelId="{D895DD04-C013-438D-8470-948A1EABC2E8}" type="pres">
      <dgm:prSet presAssocID="{02DE0159-1AC8-462F-B187-E0CD16C6950B}" presName="horzSpace2" presStyleCnt="0"/>
      <dgm:spPr/>
    </dgm:pt>
    <dgm:pt modelId="{AFFBF022-90BB-42EF-B272-EC381C42A307}" type="pres">
      <dgm:prSet presAssocID="{02DE0159-1AC8-462F-B187-E0CD16C6950B}" presName="tx2" presStyleLbl="revTx" presStyleIdx="5" presStyleCnt="14"/>
      <dgm:spPr/>
    </dgm:pt>
    <dgm:pt modelId="{88D886AE-390F-402E-A628-898C55C0BC64}" type="pres">
      <dgm:prSet presAssocID="{02DE0159-1AC8-462F-B187-E0CD16C6950B}" presName="vert2" presStyleCnt="0"/>
      <dgm:spPr/>
    </dgm:pt>
    <dgm:pt modelId="{5F2636FE-4986-4355-BC3A-20C533A6F8F2}" type="pres">
      <dgm:prSet presAssocID="{02DE0159-1AC8-462F-B187-E0CD16C6950B}" presName="thinLine2b" presStyleLbl="callout" presStyleIdx="3" presStyleCnt="10"/>
      <dgm:spPr/>
    </dgm:pt>
    <dgm:pt modelId="{E7758203-76C9-4344-8BAE-CEFCDE4148D3}" type="pres">
      <dgm:prSet presAssocID="{02DE0159-1AC8-462F-B187-E0CD16C6950B}" presName="vertSpace2b" presStyleCnt="0"/>
      <dgm:spPr/>
    </dgm:pt>
    <dgm:pt modelId="{83F6CC08-4E56-4867-B19F-25F7B36ACCDC}" type="pres">
      <dgm:prSet presAssocID="{0AB7B6DA-6528-47C8-BEB1-246A942B1AF7}" presName="horz2" presStyleCnt="0"/>
      <dgm:spPr/>
    </dgm:pt>
    <dgm:pt modelId="{15C7F277-E6CB-49A0-B08E-E0A54110C626}" type="pres">
      <dgm:prSet presAssocID="{0AB7B6DA-6528-47C8-BEB1-246A942B1AF7}" presName="horzSpace2" presStyleCnt="0"/>
      <dgm:spPr/>
    </dgm:pt>
    <dgm:pt modelId="{30A5AF66-78D3-4108-84AD-E50982B2F797}" type="pres">
      <dgm:prSet presAssocID="{0AB7B6DA-6528-47C8-BEB1-246A942B1AF7}" presName="tx2" presStyleLbl="revTx" presStyleIdx="6" presStyleCnt="14"/>
      <dgm:spPr/>
    </dgm:pt>
    <dgm:pt modelId="{7553B801-4D7D-41F8-8670-3960F494D6F2}" type="pres">
      <dgm:prSet presAssocID="{0AB7B6DA-6528-47C8-BEB1-246A942B1AF7}" presName="vert2" presStyleCnt="0"/>
      <dgm:spPr/>
    </dgm:pt>
    <dgm:pt modelId="{9FC88ADC-CF94-4491-8458-A4EF28E99498}" type="pres">
      <dgm:prSet presAssocID="{0AB7B6DA-6528-47C8-BEB1-246A942B1AF7}" presName="thinLine2b" presStyleLbl="callout" presStyleIdx="4" presStyleCnt="10"/>
      <dgm:spPr/>
    </dgm:pt>
    <dgm:pt modelId="{957938DC-AF9A-46F4-88AF-15DABAEDE5E7}" type="pres">
      <dgm:prSet presAssocID="{0AB7B6DA-6528-47C8-BEB1-246A942B1AF7}" presName="vertSpace2b" presStyleCnt="0"/>
      <dgm:spPr/>
    </dgm:pt>
    <dgm:pt modelId="{AB539528-11B2-4C7D-828A-85AF3EBFA9B7}" type="pres">
      <dgm:prSet presAssocID="{5CB5E10F-D252-4B7A-9CF3-E09D4F56BDB0}" presName="thickLine" presStyleLbl="alignNode1" presStyleIdx="2" presStyleCnt="4"/>
      <dgm:spPr/>
    </dgm:pt>
    <dgm:pt modelId="{BB2B3B45-D0C6-42B8-97F7-3C1B6DD34611}" type="pres">
      <dgm:prSet presAssocID="{5CB5E10F-D252-4B7A-9CF3-E09D4F56BDB0}" presName="horz1" presStyleCnt="0"/>
      <dgm:spPr/>
    </dgm:pt>
    <dgm:pt modelId="{2024B315-87EF-483E-9392-CA58ADCD79FD}" type="pres">
      <dgm:prSet presAssocID="{5CB5E10F-D252-4B7A-9CF3-E09D4F56BDB0}" presName="tx1" presStyleLbl="revTx" presStyleIdx="7" presStyleCnt="14"/>
      <dgm:spPr/>
    </dgm:pt>
    <dgm:pt modelId="{2C10D74A-BCFB-4476-A808-8969E6F04D16}" type="pres">
      <dgm:prSet presAssocID="{5CB5E10F-D252-4B7A-9CF3-E09D4F56BDB0}" presName="vert1" presStyleCnt="0"/>
      <dgm:spPr/>
    </dgm:pt>
    <dgm:pt modelId="{CC548DF6-4CA6-4FF8-A65E-230F16F9579E}" type="pres">
      <dgm:prSet presAssocID="{A24DB5A1-3881-4B1F-8774-EB30D05F4672}" presName="vertSpace2a" presStyleCnt="0"/>
      <dgm:spPr/>
    </dgm:pt>
    <dgm:pt modelId="{ED6CD22F-F9F5-4E2A-AC02-538744DE1662}" type="pres">
      <dgm:prSet presAssocID="{A24DB5A1-3881-4B1F-8774-EB30D05F4672}" presName="horz2" presStyleCnt="0"/>
      <dgm:spPr/>
    </dgm:pt>
    <dgm:pt modelId="{0F209ECC-0F12-488A-AB11-17BC1DABE501}" type="pres">
      <dgm:prSet presAssocID="{A24DB5A1-3881-4B1F-8774-EB30D05F4672}" presName="horzSpace2" presStyleCnt="0"/>
      <dgm:spPr/>
    </dgm:pt>
    <dgm:pt modelId="{5540AF99-F683-4B04-9461-424E7D97CCFA}" type="pres">
      <dgm:prSet presAssocID="{A24DB5A1-3881-4B1F-8774-EB30D05F4672}" presName="tx2" presStyleLbl="revTx" presStyleIdx="8" presStyleCnt="14"/>
      <dgm:spPr/>
    </dgm:pt>
    <dgm:pt modelId="{87D8CF9F-1854-4842-B3FF-E0EC4CB29050}" type="pres">
      <dgm:prSet presAssocID="{A24DB5A1-3881-4B1F-8774-EB30D05F4672}" presName="vert2" presStyleCnt="0"/>
      <dgm:spPr/>
    </dgm:pt>
    <dgm:pt modelId="{30D5642A-9D36-44AF-B021-2CE49BCE4449}" type="pres">
      <dgm:prSet presAssocID="{A24DB5A1-3881-4B1F-8774-EB30D05F4672}" presName="thinLine2b" presStyleLbl="callout" presStyleIdx="5" presStyleCnt="10"/>
      <dgm:spPr/>
    </dgm:pt>
    <dgm:pt modelId="{09585C79-B590-4BBF-9DE8-3E958B97F467}" type="pres">
      <dgm:prSet presAssocID="{A24DB5A1-3881-4B1F-8774-EB30D05F4672}" presName="vertSpace2b" presStyleCnt="0"/>
      <dgm:spPr/>
    </dgm:pt>
    <dgm:pt modelId="{BA6F7D80-6E75-4D99-810F-78E5B2D0E023}" type="pres">
      <dgm:prSet presAssocID="{9DB85A7D-495E-4352-97F5-E7042D367051}" presName="horz2" presStyleCnt="0"/>
      <dgm:spPr/>
    </dgm:pt>
    <dgm:pt modelId="{199B7AB1-97B7-4301-8B58-66EE61094DA1}" type="pres">
      <dgm:prSet presAssocID="{9DB85A7D-495E-4352-97F5-E7042D367051}" presName="horzSpace2" presStyleCnt="0"/>
      <dgm:spPr/>
    </dgm:pt>
    <dgm:pt modelId="{337A5909-68E4-42C3-A52B-FD5F810FE6BD}" type="pres">
      <dgm:prSet presAssocID="{9DB85A7D-495E-4352-97F5-E7042D367051}" presName="tx2" presStyleLbl="revTx" presStyleIdx="9" presStyleCnt="14"/>
      <dgm:spPr/>
    </dgm:pt>
    <dgm:pt modelId="{96F38CE2-BD6F-4B86-81F5-E1D315CC9B2A}" type="pres">
      <dgm:prSet presAssocID="{9DB85A7D-495E-4352-97F5-E7042D367051}" presName="vert2" presStyleCnt="0"/>
      <dgm:spPr/>
    </dgm:pt>
    <dgm:pt modelId="{3A5158D0-970C-4CD4-B21E-8E2AC11E578F}" type="pres">
      <dgm:prSet presAssocID="{9DB85A7D-495E-4352-97F5-E7042D367051}" presName="thinLine2b" presStyleLbl="callout" presStyleIdx="6" presStyleCnt="10"/>
      <dgm:spPr/>
    </dgm:pt>
    <dgm:pt modelId="{44A2BBAE-6DE0-4F67-94F0-E4324D593F9A}" type="pres">
      <dgm:prSet presAssocID="{9DB85A7D-495E-4352-97F5-E7042D367051}" presName="vertSpace2b" presStyleCnt="0"/>
      <dgm:spPr/>
    </dgm:pt>
    <dgm:pt modelId="{21E84060-12EE-48C7-A9EF-E589D4141D53}" type="pres">
      <dgm:prSet presAssocID="{77686B23-A83A-4873-9A8E-7D78EEAC0F36}" presName="thickLine" presStyleLbl="alignNode1" presStyleIdx="3" presStyleCnt="4"/>
      <dgm:spPr/>
    </dgm:pt>
    <dgm:pt modelId="{6E9B843B-89F8-4959-ADEE-3410E27104CA}" type="pres">
      <dgm:prSet presAssocID="{77686B23-A83A-4873-9A8E-7D78EEAC0F36}" presName="horz1" presStyleCnt="0"/>
      <dgm:spPr/>
    </dgm:pt>
    <dgm:pt modelId="{AA117507-643E-4940-A7C7-3EC9436B9FAD}" type="pres">
      <dgm:prSet presAssocID="{77686B23-A83A-4873-9A8E-7D78EEAC0F36}" presName="tx1" presStyleLbl="revTx" presStyleIdx="10" presStyleCnt="14"/>
      <dgm:spPr/>
    </dgm:pt>
    <dgm:pt modelId="{2C203C4D-2905-46ED-8921-D0CD2FC8025E}" type="pres">
      <dgm:prSet presAssocID="{77686B23-A83A-4873-9A8E-7D78EEAC0F36}" presName="vert1" presStyleCnt="0"/>
      <dgm:spPr/>
    </dgm:pt>
    <dgm:pt modelId="{AE65F2EB-833A-411E-BCD1-CCE0DFF2A79F}" type="pres">
      <dgm:prSet presAssocID="{04AFEA0A-2638-45DD-902E-F0C1BAE15901}" presName="vertSpace2a" presStyleCnt="0"/>
      <dgm:spPr/>
    </dgm:pt>
    <dgm:pt modelId="{4ACFB6F0-CCBB-47AD-98BD-E0E05BE77C63}" type="pres">
      <dgm:prSet presAssocID="{04AFEA0A-2638-45DD-902E-F0C1BAE15901}" presName="horz2" presStyleCnt="0"/>
      <dgm:spPr/>
    </dgm:pt>
    <dgm:pt modelId="{98CE88B9-7698-41C6-96F4-82DFC25B79B8}" type="pres">
      <dgm:prSet presAssocID="{04AFEA0A-2638-45DD-902E-F0C1BAE15901}" presName="horzSpace2" presStyleCnt="0"/>
      <dgm:spPr/>
    </dgm:pt>
    <dgm:pt modelId="{803673BB-0AED-4DEB-929B-BD4704437B85}" type="pres">
      <dgm:prSet presAssocID="{04AFEA0A-2638-45DD-902E-F0C1BAE15901}" presName="tx2" presStyleLbl="revTx" presStyleIdx="11" presStyleCnt="14"/>
      <dgm:spPr/>
    </dgm:pt>
    <dgm:pt modelId="{55B6C67B-BA07-4AE8-84F7-B6D8E6F9B959}" type="pres">
      <dgm:prSet presAssocID="{04AFEA0A-2638-45DD-902E-F0C1BAE15901}" presName="vert2" presStyleCnt="0"/>
      <dgm:spPr/>
    </dgm:pt>
    <dgm:pt modelId="{CF312663-6DEB-422F-93BC-89C70DCD9FA0}" type="pres">
      <dgm:prSet presAssocID="{04AFEA0A-2638-45DD-902E-F0C1BAE15901}" presName="thinLine2b" presStyleLbl="callout" presStyleIdx="7" presStyleCnt="10"/>
      <dgm:spPr/>
    </dgm:pt>
    <dgm:pt modelId="{FC51CD55-E43E-49B9-BE2A-80AD0A1D84C8}" type="pres">
      <dgm:prSet presAssocID="{04AFEA0A-2638-45DD-902E-F0C1BAE15901}" presName="vertSpace2b" presStyleCnt="0"/>
      <dgm:spPr/>
    </dgm:pt>
    <dgm:pt modelId="{EEEB2195-59D7-4AD7-8F37-C5A7B19796E2}" type="pres">
      <dgm:prSet presAssocID="{656822D2-80CC-4E21-A808-C91AD965FDB5}" presName="horz2" presStyleCnt="0"/>
      <dgm:spPr/>
    </dgm:pt>
    <dgm:pt modelId="{35758E9D-B990-48D0-8E16-48E6877C5761}" type="pres">
      <dgm:prSet presAssocID="{656822D2-80CC-4E21-A808-C91AD965FDB5}" presName="horzSpace2" presStyleCnt="0"/>
      <dgm:spPr/>
    </dgm:pt>
    <dgm:pt modelId="{B24C3137-72EC-44DE-AA89-D941E5B92485}" type="pres">
      <dgm:prSet presAssocID="{656822D2-80CC-4E21-A808-C91AD965FDB5}" presName="tx2" presStyleLbl="revTx" presStyleIdx="12" presStyleCnt="14"/>
      <dgm:spPr/>
    </dgm:pt>
    <dgm:pt modelId="{2575C72E-B1BE-4A68-A977-533A0287DE32}" type="pres">
      <dgm:prSet presAssocID="{656822D2-80CC-4E21-A808-C91AD965FDB5}" presName="vert2" presStyleCnt="0"/>
      <dgm:spPr/>
    </dgm:pt>
    <dgm:pt modelId="{4FCE0F91-6404-4B79-9E55-BC51CD7B43F1}" type="pres">
      <dgm:prSet presAssocID="{656822D2-80CC-4E21-A808-C91AD965FDB5}" presName="thinLine2b" presStyleLbl="callout" presStyleIdx="8" presStyleCnt="10"/>
      <dgm:spPr/>
    </dgm:pt>
    <dgm:pt modelId="{1F9359F3-EB4A-425F-A2E0-B8B9FBA15383}" type="pres">
      <dgm:prSet presAssocID="{656822D2-80CC-4E21-A808-C91AD965FDB5}" presName="vertSpace2b" presStyleCnt="0"/>
      <dgm:spPr/>
    </dgm:pt>
    <dgm:pt modelId="{86405758-D785-4314-8FCD-F7524A030A90}" type="pres">
      <dgm:prSet presAssocID="{3DC840C1-7B19-4904-B9D5-1ACAEC194E61}" presName="horz2" presStyleCnt="0"/>
      <dgm:spPr/>
    </dgm:pt>
    <dgm:pt modelId="{1DD454E3-11DB-410E-8FC6-EFCE5068C3DE}" type="pres">
      <dgm:prSet presAssocID="{3DC840C1-7B19-4904-B9D5-1ACAEC194E61}" presName="horzSpace2" presStyleCnt="0"/>
      <dgm:spPr/>
    </dgm:pt>
    <dgm:pt modelId="{2D931F34-E24B-41F6-A68F-D8B5AD221FFE}" type="pres">
      <dgm:prSet presAssocID="{3DC840C1-7B19-4904-B9D5-1ACAEC194E61}" presName="tx2" presStyleLbl="revTx" presStyleIdx="13" presStyleCnt="14"/>
      <dgm:spPr/>
    </dgm:pt>
    <dgm:pt modelId="{5AC5FC5C-4621-4835-8B8E-88C59D80220F}" type="pres">
      <dgm:prSet presAssocID="{3DC840C1-7B19-4904-B9D5-1ACAEC194E61}" presName="vert2" presStyleCnt="0"/>
      <dgm:spPr/>
    </dgm:pt>
    <dgm:pt modelId="{88C5B437-010F-4392-B283-E438DE396FC3}" type="pres">
      <dgm:prSet presAssocID="{3DC840C1-7B19-4904-B9D5-1ACAEC194E61}" presName="thinLine2b" presStyleLbl="callout" presStyleIdx="9" presStyleCnt="10"/>
      <dgm:spPr/>
    </dgm:pt>
    <dgm:pt modelId="{D38B77AD-5920-4077-9578-C7A9D51D1D90}" type="pres">
      <dgm:prSet presAssocID="{3DC840C1-7B19-4904-B9D5-1ACAEC194E61}" presName="vertSpace2b" presStyleCnt="0"/>
      <dgm:spPr/>
    </dgm:pt>
  </dgm:ptLst>
  <dgm:cxnLst>
    <dgm:cxn modelId="{DBD1F804-03E6-4D10-B5FF-8872D5DB7E43}" type="presOf" srcId="{02DE0159-1AC8-462F-B187-E0CD16C6950B}" destId="{AFFBF022-90BB-42EF-B272-EC381C42A307}" srcOrd="0" destOrd="0" presId="urn:microsoft.com/office/officeart/2008/layout/LinedList"/>
    <dgm:cxn modelId="{218B080B-F2CD-4A4D-BCA5-9DD1E76D816F}" srcId="{77686B23-A83A-4873-9A8E-7D78EEAC0F36}" destId="{04AFEA0A-2638-45DD-902E-F0C1BAE15901}" srcOrd="0" destOrd="0" parTransId="{C4B44DC2-35E2-46BF-A55C-67B321E97296}" sibTransId="{30DB5AC3-4F02-4482-BFE6-FD66A689BD28}"/>
    <dgm:cxn modelId="{0BB8771D-A99C-4894-9E86-E8B6798A9D47}" srcId="{33334804-D616-403D-A149-A42E055E3776}" destId="{5CB5E10F-D252-4B7A-9CF3-E09D4F56BDB0}" srcOrd="2" destOrd="0" parTransId="{50862D65-5B43-4B5C-8B66-4D1A72CC9E3A}" sibTransId="{DA40034F-6B24-42B8-9514-22E575896021}"/>
    <dgm:cxn modelId="{F4D44422-B796-4B12-B94C-9FC43DC635F1}" type="presOf" srcId="{3BE420B0-9780-4229-B9D7-89A6C35E9B02}" destId="{1B561C9F-5129-4F94-910E-75C2E9E6573C}" srcOrd="0" destOrd="0" presId="urn:microsoft.com/office/officeart/2008/layout/LinedList"/>
    <dgm:cxn modelId="{36410F37-8DE7-477F-8BF9-6B6844CB5E5C}" type="presOf" srcId="{5CB5E10F-D252-4B7A-9CF3-E09D4F56BDB0}" destId="{2024B315-87EF-483E-9392-CA58ADCD79FD}" srcOrd="0" destOrd="0" presId="urn:microsoft.com/office/officeart/2008/layout/LinedList"/>
    <dgm:cxn modelId="{CABB8A40-BB17-459F-A4AF-11D95560C443}" type="presOf" srcId="{656822D2-80CC-4E21-A808-C91AD965FDB5}" destId="{B24C3137-72EC-44DE-AA89-D941E5B92485}" srcOrd="0" destOrd="0" presId="urn:microsoft.com/office/officeart/2008/layout/LinedList"/>
    <dgm:cxn modelId="{A3B4445C-45AA-4ECA-90FC-6ADA208BB2F1}" srcId="{D1AD16E2-7C37-467C-ABBD-E2E41697A389}" destId="{9CEDF2A7-AC12-4839-A4CF-1D0C150744FD}" srcOrd="0" destOrd="0" parTransId="{836B7355-28A4-4453-BC5B-F893A1F39976}" sibTransId="{E663614E-F9D6-4A1F-894B-71E3ECC8C1B5}"/>
    <dgm:cxn modelId="{8CF83061-7D6C-4D5A-B054-56475F13D27C}" type="presOf" srcId="{3DC840C1-7B19-4904-B9D5-1ACAEC194E61}" destId="{2D931F34-E24B-41F6-A68F-D8B5AD221FFE}" srcOrd="0" destOrd="0" presId="urn:microsoft.com/office/officeart/2008/layout/LinedList"/>
    <dgm:cxn modelId="{90B07347-48DD-45CD-8995-7B218F8F2E09}" type="presOf" srcId="{430A9C45-6D22-40A6-ADB1-5EFA8235A636}" destId="{697CA92E-7431-45C6-9024-CA03883F2C43}" srcOrd="0" destOrd="0" presId="urn:microsoft.com/office/officeart/2008/layout/LinedList"/>
    <dgm:cxn modelId="{40F43D54-C4BD-4E9A-B481-EEE8233BE33E}" type="presOf" srcId="{33334804-D616-403D-A149-A42E055E3776}" destId="{4E4CD3DF-3753-49CF-B2B9-7502C0A513C8}" srcOrd="0" destOrd="0" presId="urn:microsoft.com/office/officeart/2008/layout/LinedList"/>
    <dgm:cxn modelId="{CA426154-688B-4F8A-BAEA-C43EB1EE49E2}" srcId="{77686B23-A83A-4873-9A8E-7D78EEAC0F36}" destId="{656822D2-80CC-4E21-A808-C91AD965FDB5}" srcOrd="1" destOrd="0" parTransId="{0BD89F2E-4B10-49A0-A7F0-3DC7B92C2AD6}" sibTransId="{87E2D19E-11C9-46C6-AEAF-95509A54E84C}"/>
    <dgm:cxn modelId="{517A4956-F0D0-4139-8C47-6F3D9A213B5A}" srcId="{5CB5E10F-D252-4B7A-9CF3-E09D4F56BDB0}" destId="{9DB85A7D-495E-4352-97F5-E7042D367051}" srcOrd="1" destOrd="0" parTransId="{D87108AF-B37D-44C0-8F8C-73D1EA9AA538}" sibTransId="{B61BA33E-DA0C-4AB5-81CD-AA1E0908BF96}"/>
    <dgm:cxn modelId="{7D6BC278-E285-4ADE-B809-262554D33C5F}" srcId="{D1AD16E2-7C37-467C-ABBD-E2E41697A389}" destId="{7B5A538B-2AEC-43CE-A6C2-AD4B947DA46C}" srcOrd="2" destOrd="0" parTransId="{1B31E459-A47C-4AAD-B0B0-208269EFDFB0}" sibTransId="{8A8249C3-8C1E-4902-9E01-2E73B6044E06}"/>
    <dgm:cxn modelId="{5C2FE75A-6C80-4E08-8665-16CE8C812F9E}" type="presOf" srcId="{D1AD16E2-7C37-467C-ABBD-E2E41697A389}" destId="{FC5F5EF8-AA40-4E78-BAE9-D3A7EE48F9B3}" srcOrd="0" destOrd="0" presId="urn:microsoft.com/office/officeart/2008/layout/LinedList"/>
    <dgm:cxn modelId="{67AD527D-DBFD-4A2F-A71D-431C8E916A38}" type="presOf" srcId="{04AFEA0A-2638-45DD-902E-F0C1BAE15901}" destId="{803673BB-0AED-4DEB-929B-BD4704437B85}" srcOrd="0" destOrd="0" presId="urn:microsoft.com/office/officeart/2008/layout/LinedList"/>
    <dgm:cxn modelId="{1464B28C-6EF3-4384-A211-4E32F165880E}" srcId="{430A9C45-6D22-40A6-ADB1-5EFA8235A636}" destId="{0AB7B6DA-6528-47C8-BEB1-246A942B1AF7}" srcOrd="1" destOrd="0" parTransId="{695B1976-9697-4496-BA1D-265010B6F4D9}" sibTransId="{73DFE861-1DE6-44B6-A8B4-6A3517C30BC7}"/>
    <dgm:cxn modelId="{A9AC6F9C-ED6A-4DF6-87B3-B8CEBBEBFC44}" srcId="{33334804-D616-403D-A149-A42E055E3776}" destId="{77686B23-A83A-4873-9A8E-7D78EEAC0F36}" srcOrd="3" destOrd="0" parTransId="{981A97E0-76C6-4375-8D26-ADD25CA69950}" sibTransId="{523BA20D-6770-43DA-A4DF-62DDA3765983}"/>
    <dgm:cxn modelId="{49861DA3-A197-466D-B24B-861CA1E99CC5}" type="presOf" srcId="{9DB85A7D-495E-4352-97F5-E7042D367051}" destId="{337A5909-68E4-42C3-A52B-FD5F810FE6BD}" srcOrd="0" destOrd="0" presId="urn:microsoft.com/office/officeart/2008/layout/LinedList"/>
    <dgm:cxn modelId="{F6473AAA-2FE7-4F7C-9065-06FFD2589330}" type="presOf" srcId="{0AB7B6DA-6528-47C8-BEB1-246A942B1AF7}" destId="{30A5AF66-78D3-4108-84AD-E50982B2F797}" srcOrd="0" destOrd="0" presId="urn:microsoft.com/office/officeart/2008/layout/LinedList"/>
    <dgm:cxn modelId="{F16421AB-AB6B-4D25-8ECC-1EA508999B3F}" type="presOf" srcId="{77686B23-A83A-4873-9A8E-7D78EEAC0F36}" destId="{AA117507-643E-4940-A7C7-3EC9436B9FAD}" srcOrd="0" destOrd="0" presId="urn:microsoft.com/office/officeart/2008/layout/LinedList"/>
    <dgm:cxn modelId="{A01F54AD-49C7-485D-8C73-714CF58E3E01}" srcId="{33334804-D616-403D-A149-A42E055E3776}" destId="{430A9C45-6D22-40A6-ADB1-5EFA8235A636}" srcOrd="1" destOrd="0" parTransId="{B40D2EF6-EBBA-42AA-B007-10E620DE95F2}" sibTransId="{397E442E-5896-4378-A8BA-A5F909795147}"/>
    <dgm:cxn modelId="{EE1074C2-3530-4537-978C-9754436F83EF}" srcId="{5CB5E10F-D252-4B7A-9CF3-E09D4F56BDB0}" destId="{A24DB5A1-3881-4B1F-8774-EB30D05F4672}" srcOrd="0" destOrd="0" parTransId="{D7027F6E-E458-4A09-B043-CB48F6B4F6FE}" sibTransId="{C0A0E77C-9B9B-4FA7-9960-D4A938E515D8}"/>
    <dgm:cxn modelId="{98992FD2-9033-43DD-A01F-FE0BC5B40997}" type="presOf" srcId="{A24DB5A1-3881-4B1F-8774-EB30D05F4672}" destId="{5540AF99-F683-4B04-9461-424E7D97CCFA}" srcOrd="0" destOrd="0" presId="urn:microsoft.com/office/officeart/2008/layout/LinedList"/>
    <dgm:cxn modelId="{811DE4D6-0288-40A4-B0B1-CF80F9298ED9}" type="presOf" srcId="{7B5A538B-2AEC-43CE-A6C2-AD4B947DA46C}" destId="{51476E0D-655D-4816-BDF3-756119CBE753}" srcOrd="0" destOrd="0" presId="urn:microsoft.com/office/officeart/2008/layout/LinedList"/>
    <dgm:cxn modelId="{1CF96BDD-F090-46E0-8308-8AFB262690D8}" srcId="{D1AD16E2-7C37-467C-ABBD-E2E41697A389}" destId="{3BE420B0-9780-4229-B9D7-89A6C35E9B02}" srcOrd="1" destOrd="0" parTransId="{95C27003-3CB9-41D9-8D16-B58D2D9524FF}" sibTransId="{A56BEC61-D7F6-4D8E-93A5-CDAF65DB8B4D}"/>
    <dgm:cxn modelId="{D17416E8-AD2E-4B3F-AB11-C3D501A96235}" srcId="{430A9C45-6D22-40A6-ADB1-5EFA8235A636}" destId="{02DE0159-1AC8-462F-B187-E0CD16C6950B}" srcOrd="0" destOrd="0" parTransId="{31E9F00D-C0BC-4F08-AC48-2092045A4441}" sibTransId="{C2E335AA-BEC1-4BF2-8FBA-B51DECC0618C}"/>
    <dgm:cxn modelId="{15F961E9-DDB8-48BD-94E7-4ED596451DB5}" srcId="{77686B23-A83A-4873-9A8E-7D78EEAC0F36}" destId="{3DC840C1-7B19-4904-B9D5-1ACAEC194E61}" srcOrd="2" destOrd="0" parTransId="{256DD191-0952-4EF7-8B61-B84475E21FEF}" sibTransId="{777FF99F-0C06-48CB-9CE1-A991C0725105}"/>
    <dgm:cxn modelId="{E3C006F3-5B4D-41C6-9752-FC342F805866}" type="presOf" srcId="{9CEDF2A7-AC12-4839-A4CF-1D0C150744FD}" destId="{F42594B6-71EB-4F6A-B942-2F3E7B13BAC0}" srcOrd="0" destOrd="0" presId="urn:microsoft.com/office/officeart/2008/layout/LinedList"/>
    <dgm:cxn modelId="{0DAA2EF9-C8BA-4FDA-A8C0-1D27BA9C9FE3}" srcId="{33334804-D616-403D-A149-A42E055E3776}" destId="{D1AD16E2-7C37-467C-ABBD-E2E41697A389}" srcOrd="0" destOrd="0" parTransId="{BE41C0A1-7E91-453D-BB13-2475D1398CE2}" sibTransId="{18D6159E-1584-472E-A997-30A55E105650}"/>
    <dgm:cxn modelId="{470D59CE-2957-4F09-96E6-6FC5D9B3A52D}" type="presParOf" srcId="{4E4CD3DF-3753-49CF-B2B9-7502C0A513C8}" destId="{F4C934C1-5ACE-4A38-BC0C-4F85AFBB2D3C}" srcOrd="0" destOrd="0" presId="urn:microsoft.com/office/officeart/2008/layout/LinedList"/>
    <dgm:cxn modelId="{49C3D968-FDB3-4932-BA81-334842B7CE66}" type="presParOf" srcId="{4E4CD3DF-3753-49CF-B2B9-7502C0A513C8}" destId="{A034F1C3-1DAC-44CC-881F-045D946A88A1}" srcOrd="1" destOrd="0" presId="urn:microsoft.com/office/officeart/2008/layout/LinedList"/>
    <dgm:cxn modelId="{24723585-EB31-4024-917D-01F203B92CFB}" type="presParOf" srcId="{A034F1C3-1DAC-44CC-881F-045D946A88A1}" destId="{FC5F5EF8-AA40-4E78-BAE9-D3A7EE48F9B3}" srcOrd="0" destOrd="0" presId="urn:microsoft.com/office/officeart/2008/layout/LinedList"/>
    <dgm:cxn modelId="{EC9FD48B-3B3E-485C-9921-F76243769A37}" type="presParOf" srcId="{A034F1C3-1DAC-44CC-881F-045D946A88A1}" destId="{A8427FA0-BC41-4622-9440-5CE852CE2696}" srcOrd="1" destOrd="0" presId="urn:microsoft.com/office/officeart/2008/layout/LinedList"/>
    <dgm:cxn modelId="{6E4AB258-3494-4FEF-8391-35FBE086F8C0}" type="presParOf" srcId="{A8427FA0-BC41-4622-9440-5CE852CE2696}" destId="{BFEA9A57-DE01-4771-8544-487E368FFAC1}" srcOrd="0" destOrd="0" presId="urn:microsoft.com/office/officeart/2008/layout/LinedList"/>
    <dgm:cxn modelId="{2923C4F0-6FF9-4E65-AE65-1EFFE3F870B8}" type="presParOf" srcId="{A8427FA0-BC41-4622-9440-5CE852CE2696}" destId="{86F9C897-71AE-4C74-A8C3-6CEB990D87A3}" srcOrd="1" destOrd="0" presId="urn:microsoft.com/office/officeart/2008/layout/LinedList"/>
    <dgm:cxn modelId="{37CE5108-1050-467D-981D-3D6666B358E0}" type="presParOf" srcId="{86F9C897-71AE-4C74-A8C3-6CEB990D87A3}" destId="{76CD952A-0E36-4415-8EC0-6AC2B4E8C4DC}" srcOrd="0" destOrd="0" presId="urn:microsoft.com/office/officeart/2008/layout/LinedList"/>
    <dgm:cxn modelId="{66ADBF18-F741-47DD-AD5A-90334BDD6A29}" type="presParOf" srcId="{86F9C897-71AE-4C74-A8C3-6CEB990D87A3}" destId="{F42594B6-71EB-4F6A-B942-2F3E7B13BAC0}" srcOrd="1" destOrd="0" presId="urn:microsoft.com/office/officeart/2008/layout/LinedList"/>
    <dgm:cxn modelId="{22D87829-5D21-4510-AD6E-48B632C5A821}" type="presParOf" srcId="{86F9C897-71AE-4C74-A8C3-6CEB990D87A3}" destId="{9036D9FB-8F15-444F-AD1A-60F940C1262A}" srcOrd="2" destOrd="0" presId="urn:microsoft.com/office/officeart/2008/layout/LinedList"/>
    <dgm:cxn modelId="{AFAA5E9F-7417-425D-B3CA-D0BA29B0C360}" type="presParOf" srcId="{A8427FA0-BC41-4622-9440-5CE852CE2696}" destId="{D96FE07F-5FA3-45CD-BFB8-62B4F9623987}" srcOrd="2" destOrd="0" presId="urn:microsoft.com/office/officeart/2008/layout/LinedList"/>
    <dgm:cxn modelId="{7E4F7EA9-56ED-406F-A1C2-A629C1A9CC0F}" type="presParOf" srcId="{A8427FA0-BC41-4622-9440-5CE852CE2696}" destId="{A8DA7FE0-5FBF-4FB3-B2F1-D19074ECDA52}" srcOrd="3" destOrd="0" presId="urn:microsoft.com/office/officeart/2008/layout/LinedList"/>
    <dgm:cxn modelId="{A9618780-E936-462C-BA33-9CB0F42A5500}" type="presParOf" srcId="{A8427FA0-BC41-4622-9440-5CE852CE2696}" destId="{A21BAC57-D00F-4ED0-9EC6-CE2E66A1E3CC}" srcOrd="4" destOrd="0" presId="urn:microsoft.com/office/officeart/2008/layout/LinedList"/>
    <dgm:cxn modelId="{A584D38A-FAF2-4941-8303-2B86210A6C62}" type="presParOf" srcId="{A21BAC57-D00F-4ED0-9EC6-CE2E66A1E3CC}" destId="{CAA5E033-5A3D-410A-8103-E593BAFF97E2}" srcOrd="0" destOrd="0" presId="urn:microsoft.com/office/officeart/2008/layout/LinedList"/>
    <dgm:cxn modelId="{4704AE24-9FF7-48C5-B753-B333C86092C4}" type="presParOf" srcId="{A21BAC57-D00F-4ED0-9EC6-CE2E66A1E3CC}" destId="{1B561C9F-5129-4F94-910E-75C2E9E6573C}" srcOrd="1" destOrd="0" presId="urn:microsoft.com/office/officeart/2008/layout/LinedList"/>
    <dgm:cxn modelId="{CCD4E49F-498D-4398-8C4E-E4AEABF13356}" type="presParOf" srcId="{A21BAC57-D00F-4ED0-9EC6-CE2E66A1E3CC}" destId="{23240840-47B2-4D44-AD55-A8A92D1D0927}" srcOrd="2" destOrd="0" presId="urn:microsoft.com/office/officeart/2008/layout/LinedList"/>
    <dgm:cxn modelId="{47EFB686-F011-45E1-9C6B-79E47255216F}" type="presParOf" srcId="{A8427FA0-BC41-4622-9440-5CE852CE2696}" destId="{483D8FC4-A10E-4130-8139-9F8B5AAD3440}" srcOrd="5" destOrd="0" presId="urn:microsoft.com/office/officeart/2008/layout/LinedList"/>
    <dgm:cxn modelId="{53C7C637-C2BC-4083-BEA2-22BB9B838CA2}" type="presParOf" srcId="{A8427FA0-BC41-4622-9440-5CE852CE2696}" destId="{8A12D20B-D99E-43BC-A149-D1E93309F268}" srcOrd="6" destOrd="0" presId="urn:microsoft.com/office/officeart/2008/layout/LinedList"/>
    <dgm:cxn modelId="{FB7BD802-57BF-4957-8271-70EF6404B173}" type="presParOf" srcId="{A8427FA0-BC41-4622-9440-5CE852CE2696}" destId="{0EFF2C9E-145C-4E8C-95BF-33D29542F9EA}" srcOrd="7" destOrd="0" presId="urn:microsoft.com/office/officeart/2008/layout/LinedList"/>
    <dgm:cxn modelId="{A4578E9F-298C-4FE6-B27B-2EAB0769C5B7}" type="presParOf" srcId="{0EFF2C9E-145C-4E8C-95BF-33D29542F9EA}" destId="{0F60D00F-1957-4580-8FEF-A441A5286F74}" srcOrd="0" destOrd="0" presId="urn:microsoft.com/office/officeart/2008/layout/LinedList"/>
    <dgm:cxn modelId="{AB08755A-4E5B-48D1-BCAF-F3FACFE6D6AD}" type="presParOf" srcId="{0EFF2C9E-145C-4E8C-95BF-33D29542F9EA}" destId="{51476E0D-655D-4816-BDF3-756119CBE753}" srcOrd="1" destOrd="0" presId="urn:microsoft.com/office/officeart/2008/layout/LinedList"/>
    <dgm:cxn modelId="{B147A8D1-A971-4515-902D-490617678EA4}" type="presParOf" srcId="{0EFF2C9E-145C-4E8C-95BF-33D29542F9EA}" destId="{865C9798-CBF1-4D11-B173-72F16DD4BCD7}" srcOrd="2" destOrd="0" presId="urn:microsoft.com/office/officeart/2008/layout/LinedList"/>
    <dgm:cxn modelId="{14A7EFF8-AB2D-4750-8DF9-4496D7C7B445}" type="presParOf" srcId="{A8427FA0-BC41-4622-9440-5CE852CE2696}" destId="{C968FF68-010F-4DEC-8A6E-24730428FC88}" srcOrd="8" destOrd="0" presId="urn:microsoft.com/office/officeart/2008/layout/LinedList"/>
    <dgm:cxn modelId="{1124BDF6-853B-47C7-A623-CD28105BE1F7}" type="presParOf" srcId="{A8427FA0-BC41-4622-9440-5CE852CE2696}" destId="{48120973-87EB-4B95-B59C-6C276F9AA0B6}" srcOrd="9" destOrd="0" presId="urn:microsoft.com/office/officeart/2008/layout/LinedList"/>
    <dgm:cxn modelId="{0A255783-FDA9-41A2-BF1B-0EDDA8F8FE7F}" type="presParOf" srcId="{4E4CD3DF-3753-49CF-B2B9-7502C0A513C8}" destId="{A00458B9-3DFD-4CB8-BF1C-C80CF2784EC3}" srcOrd="2" destOrd="0" presId="urn:microsoft.com/office/officeart/2008/layout/LinedList"/>
    <dgm:cxn modelId="{861F2E0E-655E-4963-B5A8-7C8F827E5A5B}" type="presParOf" srcId="{4E4CD3DF-3753-49CF-B2B9-7502C0A513C8}" destId="{4A98801A-06FA-4D7B-A294-FA6AF99640F1}" srcOrd="3" destOrd="0" presId="urn:microsoft.com/office/officeart/2008/layout/LinedList"/>
    <dgm:cxn modelId="{4A59D6DB-FB22-45A6-B209-7B950194D82F}" type="presParOf" srcId="{4A98801A-06FA-4D7B-A294-FA6AF99640F1}" destId="{697CA92E-7431-45C6-9024-CA03883F2C43}" srcOrd="0" destOrd="0" presId="urn:microsoft.com/office/officeart/2008/layout/LinedList"/>
    <dgm:cxn modelId="{397D184B-306B-40DD-B804-D9AD3177BBED}" type="presParOf" srcId="{4A98801A-06FA-4D7B-A294-FA6AF99640F1}" destId="{99F5613A-F77E-465E-8BEB-AC278FFD5A1D}" srcOrd="1" destOrd="0" presId="urn:microsoft.com/office/officeart/2008/layout/LinedList"/>
    <dgm:cxn modelId="{AB7240DE-AB10-4379-AB49-6668B63FA1DB}" type="presParOf" srcId="{99F5613A-F77E-465E-8BEB-AC278FFD5A1D}" destId="{E4D2C25B-C54A-4740-BB18-03DD42B06077}" srcOrd="0" destOrd="0" presId="urn:microsoft.com/office/officeart/2008/layout/LinedList"/>
    <dgm:cxn modelId="{82A06AEE-5A2A-4AC9-A11A-436F3DDA8C05}" type="presParOf" srcId="{99F5613A-F77E-465E-8BEB-AC278FFD5A1D}" destId="{A64948FB-60F8-4D05-947E-435A840A04D4}" srcOrd="1" destOrd="0" presId="urn:microsoft.com/office/officeart/2008/layout/LinedList"/>
    <dgm:cxn modelId="{71B01920-258F-4870-8425-0146A78FFD11}" type="presParOf" srcId="{A64948FB-60F8-4D05-947E-435A840A04D4}" destId="{D895DD04-C013-438D-8470-948A1EABC2E8}" srcOrd="0" destOrd="0" presId="urn:microsoft.com/office/officeart/2008/layout/LinedList"/>
    <dgm:cxn modelId="{0B8455E5-F5FF-46FD-A6C7-F44C22D63EDA}" type="presParOf" srcId="{A64948FB-60F8-4D05-947E-435A840A04D4}" destId="{AFFBF022-90BB-42EF-B272-EC381C42A307}" srcOrd="1" destOrd="0" presId="urn:microsoft.com/office/officeart/2008/layout/LinedList"/>
    <dgm:cxn modelId="{EA740E02-968D-4240-A62B-FEB29C469FD8}" type="presParOf" srcId="{A64948FB-60F8-4D05-947E-435A840A04D4}" destId="{88D886AE-390F-402E-A628-898C55C0BC64}" srcOrd="2" destOrd="0" presId="urn:microsoft.com/office/officeart/2008/layout/LinedList"/>
    <dgm:cxn modelId="{1765951B-1D67-4B82-A2BC-06BCED0621B3}" type="presParOf" srcId="{99F5613A-F77E-465E-8BEB-AC278FFD5A1D}" destId="{5F2636FE-4986-4355-BC3A-20C533A6F8F2}" srcOrd="2" destOrd="0" presId="urn:microsoft.com/office/officeart/2008/layout/LinedList"/>
    <dgm:cxn modelId="{82FD4408-F5D5-48B2-BC1B-90E10CDC1F3A}" type="presParOf" srcId="{99F5613A-F77E-465E-8BEB-AC278FFD5A1D}" destId="{E7758203-76C9-4344-8BAE-CEFCDE4148D3}" srcOrd="3" destOrd="0" presId="urn:microsoft.com/office/officeart/2008/layout/LinedList"/>
    <dgm:cxn modelId="{F432A7E6-0656-43DE-80D4-B7E0B79E303D}" type="presParOf" srcId="{99F5613A-F77E-465E-8BEB-AC278FFD5A1D}" destId="{83F6CC08-4E56-4867-B19F-25F7B36ACCDC}" srcOrd="4" destOrd="0" presId="urn:microsoft.com/office/officeart/2008/layout/LinedList"/>
    <dgm:cxn modelId="{124A323A-2890-46A9-BE05-6DF4C0898360}" type="presParOf" srcId="{83F6CC08-4E56-4867-B19F-25F7B36ACCDC}" destId="{15C7F277-E6CB-49A0-B08E-E0A54110C626}" srcOrd="0" destOrd="0" presId="urn:microsoft.com/office/officeart/2008/layout/LinedList"/>
    <dgm:cxn modelId="{C7184429-0C46-477B-B9C1-31825B9AEB8C}" type="presParOf" srcId="{83F6CC08-4E56-4867-B19F-25F7B36ACCDC}" destId="{30A5AF66-78D3-4108-84AD-E50982B2F797}" srcOrd="1" destOrd="0" presId="urn:microsoft.com/office/officeart/2008/layout/LinedList"/>
    <dgm:cxn modelId="{A6EB3F33-09C7-4B83-9E99-1B4C36B940A4}" type="presParOf" srcId="{83F6CC08-4E56-4867-B19F-25F7B36ACCDC}" destId="{7553B801-4D7D-41F8-8670-3960F494D6F2}" srcOrd="2" destOrd="0" presId="urn:microsoft.com/office/officeart/2008/layout/LinedList"/>
    <dgm:cxn modelId="{7869B787-676B-404E-92D2-AA9BACBACC94}" type="presParOf" srcId="{99F5613A-F77E-465E-8BEB-AC278FFD5A1D}" destId="{9FC88ADC-CF94-4491-8458-A4EF28E99498}" srcOrd="5" destOrd="0" presId="urn:microsoft.com/office/officeart/2008/layout/LinedList"/>
    <dgm:cxn modelId="{61E8A9E7-E12C-499C-8FE7-5A7072874A87}" type="presParOf" srcId="{99F5613A-F77E-465E-8BEB-AC278FFD5A1D}" destId="{957938DC-AF9A-46F4-88AF-15DABAEDE5E7}" srcOrd="6" destOrd="0" presId="urn:microsoft.com/office/officeart/2008/layout/LinedList"/>
    <dgm:cxn modelId="{3170ED2D-6E20-4A11-9547-1520155E6FF2}" type="presParOf" srcId="{4E4CD3DF-3753-49CF-B2B9-7502C0A513C8}" destId="{AB539528-11B2-4C7D-828A-85AF3EBFA9B7}" srcOrd="4" destOrd="0" presId="urn:microsoft.com/office/officeart/2008/layout/LinedList"/>
    <dgm:cxn modelId="{1144E50B-51AF-4983-8AA6-2C60E5279703}" type="presParOf" srcId="{4E4CD3DF-3753-49CF-B2B9-7502C0A513C8}" destId="{BB2B3B45-D0C6-42B8-97F7-3C1B6DD34611}" srcOrd="5" destOrd="0" presId="urn:microsoft.com/office/officeart/2008/layout/LinedList"/>
    <dgm:cxn modelId="{13DB7687-7D21-4A75-85DA-D3ED35D71546}" type="presParOf" srcId="{BB2B3B45-D0C6-42B8-97F7-3C1B6DD34611}" destId="{2024B315-87EF-483E-9392-CA58ADCD79FD}" srcOrd="0" destOrd="0" presId="urn:microsoft.com/office/officeart/2008/layout/LinedList"/>
    <dgm:cxn modelId="{C189D6BD-99D6-497A-AB78-A7EEE4236A9C}" type="presParOf" srcId="{BB2B3B45-D0C6-42B8-97F7-3C1B6DD34611}" destId="{2C10D74A-BCFB-4476-A808-8969E6F04D16}" srcOrd="1" destOrd="0" presId="urn:microsoft.com/office/officeart/2008/layout/LinedList"/>
    <dgm:cxn modelId="{780E1D23-B47F-4461-94FF-94E06502168D}" type="presParOf" srcId="{2C10D74A-BCFB-4476-A808-8969E6F04D16}" destId="{CC548DF6-4CA6-4FF8-A65E-230F16F9579E}" srcOrd="0" destOrd="0" presId="urn:microsoft.com/office/officeart/2008/layout/LinedList"/>
    <dgm:cxn modelId="{048AA641-21DA-40BC-A5AB-DC02EBA955E9}" type="presParOf" srcId="{2C10D74A-BCFB-4476-A808-8969E6F04D16}" destId="{ED6CD22F-F9F5-4E2A-AC02-538744DE1662}" srcOrd="1" destOrd="0" presId="urn:microsoft.com/office/officeart/2008/layout/LinedList"/>
    <dgm:cxn modelId="{E4680D98-1B9F-4E48-84AF-DD2119099068}" type="presParOf" srcId="{ED6CD22F-F9F5-4E2A-AC02-538744DE1662}" destId="{0F209ECC-0F12-488A-AB11-17BC1DABE501}" srcOrd="0" destOrd="0" presId="urn:microsoft.com/office/officeart/2008/layout/LinedList"/>
    <dgm:cxn modelId="{2BE0B6CF-436B-408A-8D41-98BF12BB13D9}" type="presParOf" srcId="{ED6CD22F-F9F5-4E2A-AC02-538744DE1662}" destId="{5540AF99-F683-4B04-9461-424E7D97CCFA}" srcOrd="1" destOrd="0" presId="urn:microsoft.com/office/officeart/2008/layout/LinedList"/>
    <dgm:cxn modelId="{AE1662ED-3E88-4F18-A3DE-1BF7C249543A}" type="presParOf" srcId="{ED6CD22F-F9F5-4E2A-AC02-538744DE1662}" destId="{87D8CF9F-1854-4842-B3FF-E0EC4CB29050}" srcOrd="2" destOrd="0" presId="urn:microsoft.com/office/officeart/2008/layout/LinedList"/>
    <dgm:cxn modelId="{4DCB92CB-7216-475F-8648-EC05638A28CB}" type="presParOf" srcId="{2C10D74A-BCFB-4476-A808-8969E6F04D16}" destId="{30D5642A-9D36-44AF-B021-2CE49BCE4449}" srcOrd="2" destOrd="0" presId="urn:microsoft.com/office/officeart/2008/layout/LinedList"/>
    <dgm:cxn modelId="{B8AEDED8-BC0E-4370-8C76-1C3D517525CA}" type="presParOf" srcId="{2C10D74A-BCFB-4476-A808-8969E6F04D16}" destId="{09585C79-B590-4BBF-9DE8-3E958B97F467}" srcOrd="3" destOrd="0" presId="urn:microsoft.com/office/officeart/2008/layout/LinedList"/>
    <dgm:cxn modelId="{AF299707-C394-42ED-AF2F-2B04156ED771}" type="presParOf" srcId="{2C10D74A-BCFB-4476-A808-8969E6F04D16}" destId="{BA6F7D80-6E75-4D99-810F-78E5B2D0E023}" srcOrd="4" destOrd="0" presId="urn:microsoft.com/office/officeart/2008/layout/LinedList"/>
    <dgm:cxn modelId="{1D963D2D-79C6-4298-A61F-BD3D253AA264}" type="presParOf" srcId="{BA6F7D80-6E75-4D99-810F-78E5B2D0E023}" destId="{199B7AB1-97B7-4301-8B58-66EE61094DA1}" srcOrd="0" destOrd="0" presId="urn:microsoft.com/office/officeart/2008/layout/LinedList"/>
    <dgm:cxn modelId="{99B8551B-93B8-4EF2-929A-481A27DA3286}" type="presParOf" srcId="{BA6F7D80-6E75-4D99-810F-78E5B2D0E023}" destId="{337A5909-68E4-42C3-A52B-FD5F810FE6BD}" srcOrd="1" destOrd="0" presId="urn:microsoft.com/office/officeart/2008/layout/LinedList"/>
    <dgm:cxn modelId="{EA4F62E3-EB34-4A29-A33E-C22F38F21B60}" type="presParOf" srcId="{BA6F7D80-6E75-4D99-810F-78E5B2D0E023}" destId="{96F38CE2-BD6F-4B86-81F5-E1D315CC9B2A}" srcOrd="2" destOrd="0" presId="urn:microsoft.com/office/officeart/2008/layout/LinedList"/>
    <dgm:cxn modelId="{E93E1F98-8A13-4D13-BC53-FCD1676DBDFA}" type="presParOf" srcId="{2C10D74A-BCFB-4476-A808-8969E6F04D16}" destId="{3A5158D0-970C-4CD4-B21E-8E2AC11E578F}" srcOrd="5" destOrd="0" presId="urn:microsoft.com/office/officeart/2008/layout/LinedList"/>
    <dgm:cxn modelId="{D8647260-7772-4DF8-BC82-F358DEA175C5}" type="presParOf" srcId="{2C10D74A-BCFB-4476-A808-8969E6F04D16}" destId="{44A2BBAE-6DE0-4F67-94F0-E4324D593F9A}" srcOrd="6" destOrd="0" presId="urn:microsoft.com/office/officeart/2008/layout/LinedList"/>
    <dgm:cxn modelId="{9588503F-70F3-48CE-B07F-8B27D0D08D40}" type="presParOf" srcId="{4E4CD3DF-3753-49CF-B2B9-7502C0A513C8}" destId="{21E84060-12EE-48C7-A9EF-E589D4141D53}" srcOrd="6" destOrd="0" presId="urn:microsoft.com/office/officeart/2008/layout/LinedList"/>
    <dgm:cxn modelId="{0BF55D37-43BF-49B6-A6A6-D571522E946D}" type="presParOf" srcId="{4E4CD3DF-3753-49CF-B2B9-7502C0A513C8}" destId="{6E9B843B-89F8-4959-ADEE-3410E27104CA}" srcOrd="7" destOrd="0" presId="urn:microsoft.com/office/officeart/2008/layout/LinedList"/>
    <dgm:cxn modelId="{FBFF4065-C227-4D61-93BE-331DD11B1631}" type="presParOf" srcId="{6E9B843B-89F8-4959-ADEE-3410E27104CA}" destId="{AA117507-643E-4940-A7C7-3EC9436B9FAD}" srcOrd="0" destOrd="0" presId="urn:microsoft.com/office/officeart/2008/layout/LinedList"/>
    <dgm:cxn modelId="{908293EA-AF97-46BB-BE43-71E38EE660FC}" type="presParOf" srcId="{6E9B843B-89F8-4959-ADEE-3410E27104CA}" destId="{2C203C4D-2905-46ED-8921-D0CD2FC8025E}" srcOrd="1" destOrd="0" presId="urn:microsoft.com/office/officeart/2008/layout/LinedList"/>
    <dgm:cxn modelId="{3E189D0A-B8CF-4A95-9590-CD1EAB9CF058}" type="presParOf" srcId="{2C203C4D-2905-46ED-8921-D0CD2FC8025E}" destId="{AE65F2EB-833A-411E-BCD1-CCE0DFF2A79F}" srcOrd="0" destOrd="0" presId="urn:microsoft.com/office/officeart/2008/layout/LinedList"/>
    <dgm:cxn modelId="{715FBB01-5460-4146-A595-39A7BA77C1D9}" type="presParOf" srcId="{2C203C4D-2905-46ED-8921-D0CD2FC8025E}" destId="{4ACFB6F0-CCBB-47AD-98BD-E0E05BE77C63}" srcOrd="1" destOrd="0" presId="urn:microsoft.com/office/officeart/2008/layout/LinedList"/>
    <dgm:cxn modelId="{54E43953-EF70-4D0F-9EC4-003DFC7601DC}" type="presParOf" srcId="{4ACFB6F0-CCBB-47AD-98BD-E0E05BE77C63}" destId="{98CE88B9-7698-41C6-96F4-82DFC25B79B8}" srcOrd="0" destOrd="0" presId="urn:microsoft.com/office/officeart/2008/layout/LinedList"/>
    <dgm:cxn modelId="{611C8B34-2631-4111-9C5E-7946E64F3F9D}" type="presParOf" srcId="{4ACFB6F0-CCBB-47AD-98BD-E0E05BE77C63}" destId="{803673BB-0AED-4DEB-929B-BD4704437B85}" srcOrd="1" destOrd="0" presId="urn:microsoft.com/office/officeart/2008/layout/LinedList"/>
    <dgm:cxn modelId="{D562F635-6585-4EF2-83DB-6C2E3B401336}" type="presParOf" srcId="{4ACFB6F0-CCBB-47AD-98BD-E0E05BE77C63}" destId="{55B6C67B-BA07-4AE8-84F7-B6D8E6F9B959}" srcOrd="2" destOrd="0" presId="urn:microsoft.com/office/officeart/2008/layout/LinedList"/>
    <dgm:cxn modelId="{1DEE973D-3E87-42ED-A128-B1B0187F5569}" type="presParOf" srcId="{2C203C4D-2905-46ED-8921-D0CD2FC8025E}" destId="{CF312663-6DEB-422F-93BC-89C70DCD9FA0}" srcOrd="2" destOrd="0" presId="urn:microsoft.com/office/officeart/2008/layout/LinedList"/>
    <dgm:cxn modelId="{652294D4-266D-4338-A445-C7FAB5E27604}" type="presParOf" srcId="{2C203C4D-2905-46ED-8921-D0CD2FC8025E}" destId="{FC51CD55-E43E-49B9-BE2A-80AD0A1D84C8}" srcOrd="3" destOrd="0" presId="urn:microsoft.com/office/officeart/2008/layout/LinedList"/>
    <dgm:cxn modelId="{73B8806A-94B0-498A-B3D4-79F2BEEFCD81}" type="presParOf" srcId="{2C203C4D-2905-46ED-8921-D0CD2FC8025E}" destId="{EEEB2195-59D7-4AD7-8F37-C5A7B19796E2}" srcOrd="4" destOrd="0" presId="urn:microsoft.com/office/officeart/2008/layout/LinedList"/>
    <dgm:cxn modelId="{7E738A08-F83C-43D0-95D1-30C85653FF39}" type="presParOf" srcId="{EEEB2195-59D7-4AD7-8F37-C5A7B19796E2}" destId="{35758E9D-B990-48D0-8E16-48E6877C5761}" srcOrd="0" destOrd="0" presId="urn:microsoft.com/office/officeart/2008/layout/LinedList"/>
    <dgm:cxn modelId="{F5473472-3A8D-41AD-969B-D31E4CC60DEF}" type="presParOf" srcId="{EEEB2195-59D7-4AD7-8F37-C5A7B19796E2}" destId="{B24C3137-72EC-44DE-AA89-D941E5B92485}" srcOrd="1" destOrd="0" presId="urn:microsoft.com/office/officeart/2008/layout/LinedList"/>
    <dgm:cxn modelId="{B4BE6C2E-5353-47B2-A1B9-E2CD4E3778D4}" type="presParOf" srcId="{EEEB2195-59D7-4AD7-8F37-C5A7B19796E2}" destId="{2575C72E-B1BE-4A68-A977-533A0287DE32}" srcOrd="2" destOrd="0" presId="urn:microsoft.com/office/officeart/2008/layout/LinedList"/>
    <dgm:cxn modelId="{AA7BAFC7-034F-41A2-91B5-3776FECB971B}" type="presParOf" srcId="{2C203C4D-2905-46ED-8921-D0CD2FC8025E}" destId="{4FCE0F91-6404-4B79-9E55-BC51CD7B43F1}" srcOrd="5" destOrd="0" presId="urn:microsoft.com/office/officeart/2008/layout/LinedList"/>
    <dgm:cxn modelId="{F8554B77-301D-443A-9065-3A9616E39F9D}" type="presParOf" srcId="{2C203C4D-2905-46ED-8921-D0CD2FC8025E}" destId="{1F9359F3-EB4A-425F-A2E0-B8B9FBA15383}" srcOrd="6" destOrd="0" presId="urn:microsoft.com/office/officeart/2008/layout/LinedList"/>
    <dgm:cxn modelId="{26608CEE-955A-47C1-97B6-18BE16A3A20D}" type="presParOf" srcId="{2C203C4D-2905-46ED-8921-D0CD2FC8025E}" destId="{86405758-D785-4314-8FCD-F7524A030A90}" srcOrd="7" destOrd="0" presId="urn:microsoft.com/office/officeart/2008/layout/LinedList"/>
    <dgm:cxn modelId="{1CF1F533-56D4-4274-9098-E35562767B01}" type="presParOf" srcId="{86405758-D785-4314-8FCD-F7524A030A90}" destId="{1DD454E3-11DB-410E-8FC6-EFCE5068C3DE}" srcOrd="0" destOrd="0" presId="urn:microsoft.com/office/officeart/2008/layout/LinedList"/>
    <dgm:cxn modelId="{8616DADB-6F96-4A7E-A03E-3C6F0D6B8F14}" type="presParOf" srcId="{86405758-D785-4314-8FCD-F7524A030A90}" destId="{2D931F34-E24B-41F6-A68F-D8B5AD221FFE}" srcOrd="1" destOrd="0" presId="urn:microsoft.com/office/officeart/2008/layout/LinedList"/>
    <dgm:cxn modelId="{1331F051-A1FE-4445-87D9-1851F22F9635}" type="presParOf" srcId="{86405758-D785-4314-8FCD-F7524A030A90}" destId="{5AC5FC5C-4621-4835-8B8E-88C59D80220F}" srcOrd="2" destOrd="0" presId="urn:microsoft.com/office/officeart/2008/layout/LinedList"/>
    <dgm:cxn modelId="{21583ADC-F90C-49A7-9A09-AEFEAF63CB38}" type="presParOf" srcId="{2C203C4D-2905-46ED-8921-D0CD2FC8025E}" destId="{88C5B437-010F-4392-B283-E438DE396FC3}" srcOrd="8" destOrd="0" presId="urn:microsoft.com/office/officeart/2008/layout/LinedList"/>
    <dgm:cxn modelId="{4467DAF5-738E-4B77-80D5-5BAF49573689}" type="presParOf" srcId="{2C203C4D-2905-46ED-8921-D0CD2FC8025E}" destId="{D38B77AD-5920-4077-9578-C7A9D51D1D90}" srcOrd="9" destOrd="0" presId="urn:microsoft.com/office/officeart/2008/layout/Line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46797693-E30B-4A93-AE16-C4D879E59DA3}" type="doc">
      <dgm:prSet loTypeId="urn:microsoft.com/office/officeart/2005/8/layout/vProcess5" loCatId="process" qsTypeId="urn:microsoft.com/office/officeart/2005/8/quickstyle/simple1" qsCatId="simple" csTypeId="urn:microsoft.com/office/officeart/2005/8/colors/accent1_2" csCatId="accent1" phldr="1"/>
      <dgm:spPr/>
      <dgm:t>
        <a:bodyPr/>
        <a:lstStyle/>
        <a:p>
          <a:endParaRPr lang="zh-CN" altLang="en-US"/>
        </a:p>
      </dgm:t>
    </dgm:pt>
    <dgm:pt modelId="{D8724E22-4D0B-4717-90B9-C7590153DCB1}">
      <dgm:prSet phldrT="[文本]"/>
      <dgm:spPr/>
      <dgm:t>
        <a:bodyPr/>
        <a:lstStyle/>
        <a:p>
          <a:r>
            <a:rPr lang="en-US" altLang="en-US" dirty="0"/>
            <a:t>1.</a:t>
          </a:r>
          <a:r>
            <a:rPr lang="zh-CN" altLang="en-US" dirty="0"/>
            <a:t>工资推动通货膨胀</a:t>
          </a:r>
        </a:p>
      </dgm:t>
    </dgm:pt>
    <dgm:pt modelId="{F556842D-8971-4CF2-AA60-3EDD37C9C91E}" type="parTrans" cxnId="{CD743CDE-33F6-4DDF-9AC1-DAE818083B8C}">
      <dgm:prSet/>
      <dgm:spPr/>
      <dgm:t>
        <a:bodyPr/>
        <a:lstStyle/>
        <a:p>
          <a:endParaRPr lang="zh-CN" altLang="en-US"/>
        </a:p>
      </dgm:t>
    </dgm:pt>
    <dgm:pt modelId="{54ECB5BA-8A18-4C32-BD56-72355382FDDB}" type="sibTrans" cxnId="{CD743CDE-33F6-4DDF-9AC1-DAE818083B8C}">
      <dgm:prSet/>
      <dgm:spPr/>
      <dgm:t>
        <a:bodyPr/>
        <a:lstStyle/>
        <a:p>
          <a:endParaRPr lang="zh-CN" altLang="en-US"/>
        </a:p>
      </dgm:t>
    </dgm:pt>
    <dgm:pt modelId="{AEDFFDDD-387E-4476-AB52-FB1E6FD57857}">
      <dgm:prSet phldrT="[文本]"/>
      <dgm:spPr/>
      <dgm:t>
        <a:bodyPr/>
        <a:lstStyle/>
        <a:p>
          <a:r>
            <a:rPr lang="en-US" altLang="en-US" dirty="0"/>
            <a:t>2.</a:t>
          </a:r>
          <a:r>
            <a:rPr lang="zh-CN" altLang="en-US" dirty="0"/>
            <a:t>利润推动通货膨胀</a:t>
          </a:r>
        </a:p>
      </dgm:t>
    </dgm:pt>
    <dgm:pt modelId="{4FFC19E5-5C8E-4388-9267-3BEC5AF71381}" type="parTrans" cxnId="{AFD48313-4F94-4EAE-8B40-99008EA1B083}">
      <dgm:prSet/>
      <dgm:spPr/>
      <dgm:t>
        <a:bodyPr/>
        <a:lstStyle/>
        <a:p>
          <a:endParaRPr lang="zh-CN" altLang="en-US"/>
        </a:p>
      </dgm:t>
    </dgm:pt>
    <dgm:pt modelId="{88DF0DB2-3815-4BE3-9F2D-029505AED4B0}" type="sibTrans" cxnId="{AFD48313-4F94-4EAE-8B40-99008EA1B083}">
      <dgm:prSet/>
      <dgm:spPr/>
      <dgm:t>
        <a:bodyPr/>
        <a:lstStyle/>
        <a:p>
          <a:endParaRPr lang="zh-CN" altLang="en-US"/>
        </a:p>
      </dgm:t>
    </dgm:pt>
    <dgm:pt modelId="{913A8FB2-E302-471C-8E55-F8A7ED47F868}">
      <dgm:prSet phldrT="[文本]"/>
      <dgm:spPr/>
      <dgm:t>
        <a:bodyPr/>
        <a:lstStyle/>
        <a:p>
          <a:r>
            <a:rPr lang="en-US" altLang="en-US" dirty="0"/>
            <a:t>3.</a:t>
          </a:r>
          <a:r>
            <a:rPr lang="zh-CN" altLang="en-US" dirty="0"/>
            <a:t>原材料成本推动通货膨胀</a:t>
          </a:r>
        </a:p>
      </dgm:t>
    </dgm:pt>
    <dgm:pt modelId="{5A947205-DB19-4735-B260-F5C4B6414827}" type="parTrans" cxnId="{7B6E1215-57BC-4025-ABCF-433AD916845E}">
      <dgm:prSet/>
      <dgm:spPr/>
      <dgm:t>
        <a:bodyPr/>
        <a:lstStyle/>
        <a:p>
          <a:endParaRPr lang="zh-CN" altLang="en-US"/>
        </a:p>
      </dgm:t>
    </dgm:pt>
    <dgm:pt modelId="{84751E09-1FC1-4914-9091-C8A8B6AB6CC7}" type="sibTrans" cxnId="{7B6E1215-57BC-4025-ABCF-433AD916845E}">
      <dgm:prSet/>
      <dgm:spPr/>
      <dgm:t>
        <a:bodyPr/>
        <a:lstStyle/>
        <a:p>
          <a:endParaRPr lang="zh-CN" altLang="en-US"/>
        </a:p>
      </dgm:t>
    </dgm:pt>
    <dgm:pt modelId="{C6BCF710-9B9F-4D71-89EE-3D90BC0E7500}" type="pres">
      <dgm:prSet presAssocID="{46797693-E30B-4A93-AE16-C4D879E59DA3}" presName="outerComposite" presStyleCnt="0">
        <dgm:presLayoutVars>
          <dgm:chMax val="5"/>
          <dgm:dir/>
          <dgm:resizeHandles val="exact"/>
        </dgm:presLayoutVars>
      </dgm:prSet>
      <dgm:spPr/>
    </dgm:pt>
    <dgm:pt modelId="{CD0BBBA5-9B7C-42FC-8BC8-B44851001DA3}" type="pres">
      <dgm:prSet presAssocID="{46797693-E30B-4A93-AE16-C4D879E59DA3}" presName="dummyMaxCanvas" presStyleCnt="0">
        <dgm:presLayoutVars/>
      </dgm:prSet>
      <dgm:spPr/>
    </dgm:pt>
    <dgm:pt modelId="{667B8F15-3550-4E6A-A6A4-CB668F2D100E}" type="pres">
      <dgm:prSet presAssocID="{46797693-E30B-4A93-AE16-C4D879E59DA3}" presName="ThreeNodes_1" presStyleLbl="node1" presStyleIdx="0" presStyleCnt="3">
        <dgm:presLayoutVars>
          <dgm:bulletEnabled val="1"/>
        </dgm:presLayoutVars>
      </dgm:prSet>
      <dgm:spPr/>
    </dgm:pt>
    <dgm:pt modelId="{04C5A809-A8B6-4C06-897C-87A0D880E5E3}" type="pres">
      <dgm:prSet presAssocID="{46797693-E30B-4A93-AE16-C4D879E59DA3}" presName="ThreeNodes_2" presStyleLbl="node1" presStyleIdx="1" presStyleCnt="3">
        <dgm:presLayoutVars>
          <dgm:bulletEnabled val="1"/>
        </dgm:presLayoutVars>
      </dgm:prSet>
      <dgm:spPr/>
    </dgm:pt>
    <dgm:pt modelId="{A0700731-DFF1-4A41-8284-A427170C9CF3}" type="pres">
      <dgm:prSet presAssocID="{46797693-E30B-4A93-AE16-C4D879E59DA3}" presName="ThreeNodes_3" presStyleLbl="node1" presStyleIdx="2" presStyleCnt="3">
        <dgm:presLayoutVars>
          <dgm:bulletEnabled val="1"/>
        </dgm:presLayoutVars>
      </dgm:prSet>
      <dgm:spPr/>
    </dgm:pt>
    <dgm:pt modelId="{BE8D35ED-C7C6-4BF8-AA90-4453AA0DEB28}" type="pres">
      <dgm:prSet presAssocID="{46797693-E30B-4A93-AE16-C4D879E59DA3}" presName="ThreeConn_1-2" presStyleLbl="fgAccFollowNode1" presStyleIdx="0" presStyleCnt="2">
        <dgm:presLayoutVars>
          <dgm:bulletEnabled val="1"/>
        </dgm:presLayoutVars>
      </dgm:prSet>
      <dgm:spPr/>
    </dgm:pt>
    <dgm:pt modelId="{291C8A35-8E03-4E8A-BD27-D2048F21088F}" type="pres">
      <dgm:prSet presAssocID="{46797693-E30B-4A93-AE16-C4D879E59DA3}" presName="ThreeConn_2-3" presStyleLbl="fgAccFollowNode1" presStyleIdx="1" presStyleCnt="2">
        <dgm:presLayoutVars>
          <dgm:bulletEnabled val="1"/>
        </dgm:presLayoutVars>
      </dgm:prSet>
      <dgm:spPr/>
    </dgm:pt>
    <dgm:pt modelId="{255179E0-70F6-4E31-B0F5-F59BD8FF3FFA}" type="pres">
      <dgm:prSet presAssocID="{46797693-E30B-4A93-AE16-C4D879E59DA3}" presName="ThreeNodes_1_text" presStyleLbl="node1" presStyleIdx="2" presStyleCnt="3">
        <dgm:presLayoutVars>
          <dgm:bulletEnabled val="1"/>
        </dgm:presLayoutVars>
      </dgm:prSet>
      <dgm:spPr/>
    </dgm:pt>
    <dgm:pt modelId="{8E9F95DC-677D-4DE2-AA13-4D729AAEA973}" type="pres">
      <dgm:prSet presAssocID="{46797693-E30B-4A93-AE16-C4D879E59DA3}" presName="ThreeNodes_2_text" presStyleLbl="node1" presStyleIdx="2" presStyleCnt="3">
        <dgm:presLayoutVars>
          <dgm:bulletEnabled val="1"/>
        </dgm:presLayoutVars>
      </dgm:prSet>
      <dgm:spPr/>
    </dgm:pt>
    <dgm:pt modelId="{AAA9C042-ECB4-4A53-82DA-66D8FFCE6200}" type="pres">
      <dgm:prSet presAssocID="{46797693-E30B-4A93-AE16-C4D879E59DA3}" presName="ThreeNodes_3_text" presStyleLbl="node1" presStyleIdx="2" presStyleCnt="3">
        <dgm:presLayoutVars>
          <dgm:bulletEnabled val="1"/>
        </dgm:presLayoutVars>
      </dgm:prSet>
      <dgm:spPr/>
    </dgm:pt>
  </dgm:ptLst>
  <dgm:cxnLst>
    <dgm:cxn modelId="{EDE5B20D-85C4-4185-B5E6-554F07DF1B33}" type="presOf" srcId="{D8724E22-4D0B-4717-90B9-C7590153DCB1}" destId="{255179E0-70F6-4E31-B0F5-F59BD8FF3FFA}" srcOrd="1" destOrd="0" presId="urn:microsoft.com/office/officeart/2005/8/layout/vProcess5"/>
    <dgm:cxn modelId="{99197E13-57E0-4403-B913-C47A1AA05588}" type="presOf" srcId="{88DF0DB2-3815-4BE3-9F2D-029505AED4B0}" destId="{291C8A35-8E03-4E8A-BD27-D2048F21088F}" srcOrd="0" destOrd="0" presId="urn:microsoft.com/office/officeart/2005/8/layout/vProcess5"/>
    <dgm:cxn modelId="{AFD48313-4F94-4EAE-8B40-99008EA1B083}" srcId="{46797693-E30B-4A93-AE16-C4D879E59DA3}" destId="{AEDFFDDD-387E-4476-AB52-FB1E6FD57857}" srcOrd="1" destOrd="0" parTransId="{4FFC19E5-5C8E-4388-9267-3BEC5AF71381}" sibTransId="{88DF0DB2-3815-4BE3-9F2D-029505AED4B0}"/>
    <dgm:cxn modelId="{7B6E1215-57BC-4025-ABCF-433AD916845E}" srcId="{46797693-E30B-4A93-AE16-C4D879E59DA3}" destId="{913A8FB2-E302-471C-8E55-F8A7ED47F868}" srcOrd="2" destOrd="0" parTransId="{5A947205-DB19-4735-B260-F5C4B6414827}" sibTransId="{84751E09-1FC1-4914-9091-C8A8B6AB6CC7}"/>
    <dgm:cxn modelId="{1C9B0034-D096-45E1-A374-CD617EAC0419}" type="presOf" srcId="{AEDFFDDD-387E-4476-AB52-FB1E6FD57857}" destId="{04C5A809-A8B6-4C06-897C-87A0D880E5E3}" srcOrd="0" destOrd="0" presId="urn:microsoft.com/office/officeart/2005/8/layout/vProcess5"/>
    <dgm:cxn modelId="{55ECBF39-4443-4006-A13C-64E18CE60698}" type="presOf" srcId="{913A8FB2-E302-471C-8E55-F8A7ED47F868}" destId="{A0700731-DFF1-4A41-8284-A427170C9CF3}" srcOrd="0" destOrd="0" presId="urn:microsoft.com/office/officeart/2005/8/layout/vProcess5"/>
    <dgm:cxn modelId="{7786E04F-9B92-4841-96BA-7436621992AC}" type="presOf" srcId="{AEDFFDDD-387E-4476-AB52-FB1E6FD57857}" destId="{8E9F95DC-677D-4DE2-AA13-4D729AAEA973}" srcOrd="1" destOrd="0" presId="urn:microsoft.com/office/officeart/2005/8/layout/vProcess5"/>
    <dgm:cxn modelId="{97EEF789-C7AF-4DE1-A3D6-2C32D69BB145}" type="presOf" srcId="{54ECB5BA-8A18-4C32-BD56-72355382FDDB}" destId="{BE8D35ED-C7C6-4BF8-AA90-4453AA0DEB28}" srcOrd="0" destOrd="0" presId="urn:microsoft.com/office/officeart/2005/8/layout/vProcess5"/>
    <dgm:cxn modelId="{E6C17AD5-007C-44F5-9115-C8155E8A19D8}" type="presOf" srcId="{46797693-E30B-4A93-AE16-C4D879E59DA3}" destId="{C6BCF710-9B9F-4D71-89EE-3D90BC0E7500}" srcOrd="0" destOrd="0" presId="urn:microsoft.com/office/officeart/2005/8/layout/vProcess5"/>
    <dgm:cxn modelId="{D72083DA-AFD6-46BA-8DFB-8A7EAE5140DE}" type="presOf" srcId="{913A8FB2-E302-471C-8E55-F8A7ED47F868}" destId="{AAA9C042-ECB4-4A53-82DA-66D8FFCE6200}" srcOrd="1" destOrd="0" presId="urn:microsoft.com/office/officeart/2005/8/layout/vProcess5"/>
    <dgm:cxn modelId="{CD743CDE-33F6-4DDF-9AC1-DAE818083B8C}" srcId="{46797693-E30B-4A93-AE16-C4D879E59DA3}" destId="{D8724E22-4D0B-4717-90B9-C7590153DCB1}" srcOrd="0" destOrd="0" parTransId="{F556842D-8971-4CF2-AA60-3EDD37C9C91E}" sibTransId="{54ECB5BA-8A18-4C32-BD56-72355382FDDB}"/>
    <dgm:cxn modelId="{F25DC6FD-8DF0-4F60-B582-E0753846BDF6}" type="presOf" srcId="{D8724E22-4D0B-4717-90B9-C7590153DCB1}" destId="{667B8F15-3550-4E6A-A6A4-CB668F2D100E}" srcOrd="0" destOrd="0" presId="urn:microsoft.com/office/officeart/2005/8/layout/vProcess5"/>
    <dgm:cxn modelId="{FB8FDD3F-E767-4A19-8511-3B88AD159D39}" type="presParOf" srcId="{C6BCF710-9B9F-4D71-89EE-3D90BC0E7500}" destId="{CD0BBBA5-9B7C-42FC-8BC8-B44851001DA3}" srcOrd="0" destOrd="0" presId="urn:microsoft.com/office/officeart/2005/8/layout/vProcess5"/>
    <dgm:cxn modelId="{C814723F-63FD-43AE-996A-6CE74C6C59AF}" type="presParOf" srcId="{C6BCF710-9B9F-4D71-89EE-3D90BC0E7500}" destId="{667B8F15-3550-4E6A-A6A4-CB668F2D100E}" srcOrd="1" destOrd="0" presId="urn:microsoft.com/office/officeart/2005/8/layout/vProcess5"/>
    <dgm:cxn modelId="{4B6B5778-D683-4F7B-B840-D29F4087A23A}" type="presParOf" srcId="{C6BCF710-9B9F-4D71-89EE-3D90BC0E7500}" destId="{04C5A809-A8B6-4C06-897C-87A0D880E5E3}" srcOrd="2" destOrd="0" presId="urn:microsoft.com/office/officeart/2005/8/layout/vProcess5"/>
    <dgm:cxn modelId="{D3C006AE-130E-4163-AB5C-C507924DD1E2}" type="presParOf" srcId="{C6BCF710-9B9F-4D71-89EE-3D90BC0E7500}" destId="{A0700731-DFF1-4A41-8284-A427170C9CF3}" srcOrd="3" destOrd="0" presId="urn:microsoft.com/office/officeart/2005/8/layout/vProcess5"/>
    <dgm:cxn modelId="{150FADA0-47E4-46F6-9924-4FC7EA9D7C94}" type="presParOf" srcId="{C6BCF710-9B9F-4D71-89EE-3D90BC0E7500}" destId="{BE8D35ED-C7C6-4BF8-AA90-4453AA0DEB28}" srcOrd="4" destOrd="0" presId="urn:microsoft.com/office/officeart/2005/8/layout/vProcess5"/>
    <dgm:cxn modelId="{2F7D3BEF-AA52-483A-9F2C-E1F0712D8F2E}" type="presParOf" srcId="{C6BCF710-9B9F-4D71-89EE-3D90BC0E7500}" destId="{291C8A35-8E03-4E8A-BD27-D2048F21088F}" srcOrd="5" destOrd="0" presId="urn:microsoft.com/office/officeart/2005/8/layout/vProcess5"/>
    <dgm:cxn modelId="{1A2D5ED1-337F-481B-A78A-14F9848ED660}" type="presParOf" srcId="{C6BCF710-9B9F-4D71-89EE-3D90BC0E7500}" destId="{255179E0-70F6-4E31-B0F5-F59BD8FF3FFA}" srcOrd="6" destOrd="0" presId="urn:microsoft.com/office/officeart/2005/8/layout/vProcess5"/>
    <dgm:cxn modelId="{CCB0BE4F-666B-4644-8B73-2B2CC048197C}" type="presParOf" srcId="{C6BCF710-9B9F-4D71-89EE-3D90BC0E7500}" destId="{8E9F95DC-677D-4DE2-AA13-4D729AAEA973}" srcOrd="7" destOrd="0" presId="urn:microsoft.com/office/officeart/2005/8/layout/vProcess5"/>
    <dgm:cxn modelId="{11654A62-7307-4D56-A58A-3AFF9F808021}" type="presParOf" srcId="{C6BCF710-9B9F-4D71-89EE-3D90BC0E7500}" destId="{AAA9C042-ECB4-4A53-82DA-66D8FFCE6200}" srcOrd="8" destOrd="0" presId="urn:microsoft.com/office/officeart/2005/8/layout/vProcess5"/>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9C20F130-A481-48F8-BA5B-B0E5E66C6352}" type="doc">
      <dgm:prSet loTypeId="urn:microsoft.com/office/officeart/2005/8/layout/vList2" loCatId="list" qsTypeId="urn:microsoft.com/office/officeart/2005/8/quickstyle/simple1" qsCatId="simple" csTypeId="urn:microsoft.com/office/officeart/2005/8/colors/colorful3" csCatId="colorful" phldr="1"/>
      <dgm:spPr/>
      <dgm:t>
        <a:bodyPr/>
        <a:lstStyle/>
        <a:p>
          <a:endParaRPr lang="zh-CN" altLang="en-US"/>
        </a:p>
      </dgm:t>
    </dgm:pt>
    <dgm:pt modelId="{8570BA1A-530D-4205-8E04-DBB0EA7A6B9F}">
      <dgm:prSet phldrT="[文本]"/>
      <dgm:spPr/>
      <dgm:t>
        <a:bodyPr/>
        <a:lstStyle/>
        <a:p>
          <a:r>
            <a:rPr lang="en-US" altLang="en-US" dirty="0"/>
            <a:t>(</a:t>
          </a:r>
          <a:r>
            <a:rPr lang="zh-CN" altLang="en-US" dirty="0"/>
            <a:t>一</a:t>
          </a:r>
          <a:r>
            <a:rPr lang="en-US" altLang="en-US" dirty="0"/>
            <a:t>) </a:t>
          </a:r>
          <a:r>
            <a:rPr lang="zh-CN" altLang="en-US" dirty="0"/>
            <a:t>通货膨胀的收入再分配效应</a:t>
          </a:r>
        </a:p>
      </dgm:t>
    </dgm:pt>
    <dgm:pt modelId="{1DA5481D-9E12-4853-B0B3-FB18EF7B8365}" type="parTrans" cxnId="{BD7EC497-604E-496E-A945-5EFBD799C1FA}">
      <dgm:prSet/>
      <dgm:spPr/>
      <dgm:t>
        <a:bodyPr/>
        <a:lstStyle/>
        <a:p>
          <a:endParaRPr lang="zh-CN" altLang="en-US"/>
        </a:p>
      </dgm:t>
    </dgm:pt>
    <dgm:pt modelId="{EA367B89-4D16-4781-981F-C8B99FB7287E}" type="sibTrans" cxnId="{BD7EC497-604E-496E-A945-5EFBD799C1FA}">
      <dgm:prSet/>
      <dgm:spPr/>
      <dgm:t>
        <a:bodyPr/>
        <a:lstStyle/>
        <a:p>
          <a:endParaRPr lang="zh-CN" altLang="en-US"/>
        </a:p>
      </dgm:t>
    </dgm:pt>
    <dgm:pt modelId="{A0C72003-A073-4147-A72A-3D3AA34CC5C2}">
      <dgm:prSet phldrT="[文本]"/>
      <dgm:spPr/>
      <dgm:t>
        <a:bodyPr/>
        <a:lstStyle/>
        <a:p>
          <a:r>
            <a:rPr lang="en-US" altLang="en-US" dirty="0"/>
            <a:t>1.</a:t>
          </a:r>
          <a:r>
            <a:rPr lang="zh-CN" altLang="en-US" dirty="0"/>
            <a:t>通货膨胀不利于靠固定货币收入维持生活的人</a:t>
          </a:r>
        </a:p>
      </dgm:t>
    </dgm:pt>
    <dgm:pt modelId="{F6728081-ACC3-47DE-9B3A-0778F0C2CF7F}" type="parTrans" cxnId="{76C0F24E-3EC2-4CF1-A962-1724BD239704}">
      <dgm:prSet/>
      <dgm:spPr/>
      <dgm:t>
        <a:bodyPr/>
        <a:lstStyle/>
        <a:p>
          <a:endParaRPr lang="zh-CN" altLang="en-US"/>
        </a:p>
      </dgm:t>
    </dgm:pt>
    <dgm:pt modelId="{18597E61-9594-48DA-8A7E-3CDD0376B209}" type="sibTrans" cxnId="{76C0F24E-3EC2-4CF1-A962-1724BD239704}">
      <dgm:prSet/>
      <dgm:spPr/>
      <dgm:t>
        <a:bodyPr/>
        <a:lstStyle/>
        <a:p>
          <a:endParaRPr lang="zh-CN" altLang="en-US"/>
        </a:p>
      </dgm:t>
    </dgm:pt>
    <dgm:pt modelId="{9426D857-81B7-425C-B441-50A2E831023F}">
      <dgm:prSet phldrT="[文本]"/>
      <dgm:spPr/>
      <dgm:t>
        <a:bodyPr/>
        <a:lstStyle/>
        <a:p>
          <a:r>
            <a:rPr lang="en-US" altLang="en-US" dirty="0"/>
            <a:t>(</a:t>
          </a:r>
          <a:r>
            <a:rPr lang="zh-CN" altLang="en-US" dirty="0"/>
            <a:t>二</a:t>
          </a:r>
          <a:r>
            <a:rPr lang="en-US" altLang="en-US" dirty="0"/>
            <a:t>) </a:t>
          </a:r>
          <a:r>
            <a:rPr lang="zh-CN" altLang="en-US" dirty="0"/>
            <a:t>通货膨胀的产出效应</a:t>
          </a:r>
        </a:p>
      </dgm:t>
    </dgm:pt>
    <dgm:pt modelId="{07775CD7-4796-4EF0-B807-6D44DAAB2FB8}" type="parTrans" cxnId="{22F62393-87B6-4AB4-9568-DBB23DB4B80D}">
      <dgm:prSet/>
      <dgm:spPr/>
      <dgm:t>
        <a:bodyPr/>
        <a:lstStyle/>
        <a:p>
          <a:endParaRPr lang="zh-CN" altLang="en-US"/>
        </a:p>
      </dgm:t>
    </dgm:pt>
    <dgm:pt modelId="{E0AC2017-FE7F-4B49-8771-D78F45351A15}" type="sibTrans" cxnId="{22F62393-87B6-4AB4-9568-DBB23DB4B80D}">
      <dgm:prSet/>
      <dgm:spPr/>
      <dgm:t>
        <a:bodyPr/>
        <a:lstStyle/>
        <a:p>
          <a:endParaRPr lang="zh-CN" altLang="en-US"/>
        </a:p>
      </dgm:t>
    </dgm:pt>
    <dgm:pt modelId="{E3200391-BB37-4215-B7FF-BC202DBAD485}">
      <dgm:prSet phldrT="[文本]"/>
      <dgm:spPr/>
      <dgm:t>
        <a:bodyPr/>
        <a:lstStyle/>
        <a:p>
          <a:r>
            <a:rPr lang="en-US" altLang="en-US" dirty="0"/>
            <a:t>1.</a:t>
          </a:r>
          <a:r>
            <a:rPr lang="zh-CN" altLang="en-US" dirty="0"/>
            <a:t>随着通货膨胀出现， 产出增加， 收入增加</a:t>
          </a:r>
        </a:p>
      </dgm:t>
    </dgm:pt>
    <dgm:pt modelId="{07516B83-FECF-4768-A190-DD1503B34FC0}" type="parTrans" cxnId="{BB0EE3E7-5508-46D6-BF6F-5C772B3FDB48}">
      <dgm:prSet/>
      <dgm:spPr/>
      <dgm:t>
        <a:bodyPr/>
        <a:lstStyle/>
        <a:p>
          <a:endParaRPr lang="zh-CN" altLang="en-US"/>
        </a:p>
      </dgm:t>
    </dgm:pt>
    <dgm:pt modelId="{E9232998-1741-4424-ACF6-E1111BCD05F5}" type="sibTrans" cxnId="{BB0EE3E7-5508-46D6-BF6F-5C772B3FDB48}">
      <dgm:prSet/>
      <dgm:spPr/>
      <dgm:t>
        <a:bodyPr/>
        <a:lstStyle/>
        <a:p>
          <a:endParaRPr lang="zh-CN" altLang="en-US"/>
        </a:p>
      </dgm:t>
    </dgm:pt>
    <dgm:pt modelId="{CFD8A680-38FD-49BE-B6F0-FBDEC67B147C}">
      <dgm:prSet phldrT="[文本]"/>
      <dgm:spPr/>
      <dgm:t>
        <a:bodyPr/>
        <a:lstStyle/>
        <a:p>
          <a:r>
            <a:rPr lang="en-US" altLang="en-US" dirty="0"/>
            <a:t>2.</a:t>
          </a:r>
          <a:r>
            <a:rPr lang="zh-CN" altLang="en-US" dirty="0"/>
            <a:t>通货膨胀对储蓄者不利</a:t>
          </a:r>
        </a:p>
      </dgm:t>
    </dgm:pt>
    <dgm:pt modelId="{25E19BA0-DA8F-42F3-8798-378F1AF08687}" type="parTrans" cxnId="{88FAC2A0-6D6A-48A4-BFA1-0DD9DDB30AB9}">
      <dgm:prSet/>
      <dgm:spPr/>
      <dgm:t>
        <a:bodyPr/>
        <a:lstStyle/>
        <a:p>
          <a:endParaRPr lang="zh-CN" altLang="en-US"/>
        </a:p>
      </dgm:t>
    </dgm:pt>
    <dgm:pt modelId="{99B63445-DAD5-45AE-A61B-55EF334FB92E}" type="sibTrans" cxnId="{88FAC2A0-6D6A-48A4-BFA1-0DD9DDB30AB9}">
      <dgm:prSet/>
      <dgm:spPr/>
      <dgm:t>
        <a:bodyPr/>
        <a:lstStyle/>
        <a:p>
          <a:endParaRPr lang="zh-CN" altLang="en-US"/>
        </a:p>
      </dgm:t>
    </dgm:pt>
    <dgm:pt modelId="{14564E75-17DE-410A-84D9-331665CC195B}">
      <dgm:prSet phldrT="[文本]"/>
      <dgm:spPr/>
      <dgm:t>
        <a:bodyPr/>
        <a:lstStyle/>
        <a:p>
          <a:r>
            <a:rPr lang="en-US" altLang="en-US" dirty="0"/>
            <a:t>3.</a:t>
          </a:r>
          <a:r>
            <a:rPr lang="zh-CN" altLang="en-US" dirty="0"/>
            <a:t>通货膨胀还会在债务人和债权人之间起收入再分配的作用</a:t>
          </a:r>
        </a:p>
      </dgm:t>
    </dgm:pt>
    <dgm:pt modelId="{2E911D86-DF1B-4A8D-9153-1CB6DF73473A}" type="parTrans" cxnId="{AB90D66B-BDE4-4805-8C22-EC3CA56AFE75}">
      <dgm:prSet/>
      <dgm:spPr/>
      <dgm:t>
        <a:bodyPr/>
        <a:lstStyle/>
        <a:p>
          <a:endParaRPr lang="zh-CN" altLang="en-US"/>
        </a:p>
      </dgm:t>
    </dgm:pt>
    <dgm:pt modelId="{5BE3F115-88E6-456C-BD60-91F45F0FF7E5}" type="sibTrans" cxnId="{AB90D66B-BDE4-4805-8C22-EC3CA56AFE75}">
      <dgm:prSet/>
      <dgm:spPr/>
      <dgm:t>
        <a:bodyPr/>
        <a:lstStyle/>
        <a:p>
          <a:endParaRPr lang="zh-CN" altLang="en-US"/>
        </a:p>
      </dgm:t>
    </dgm:pt>
    <dgm:pt modelId="{EDAF611D-21A4-4A8D-B8D2-37B455379C4D}">
      <dgm:prSet phldrT="[文本]"/>
      <dgm:spPr/>
      <dgm:t>
        <a:bodyPr/>
        <a:lstStyle/>
        <a:p>
          <a:r>
            <a:rPr lang="en-US" altLang="en-US" dirty="0"/>
            <a:t>4.</a:t>
          </a:r>
          <a:r>
            <a:rPr lang="zh-CN" altLang="en-US" dirty="0"/>
            <a:t>通货膨胀对财富分配的影响</a:t>
          </a:r>
        </a:p>
      </dgm:t>
    </dgm:pt>
    <dgm:pt modelId="{DAB94475-9740-4869-A8E9-6D4F1771D24E}" type="parTrans" cxnId="{4FB80426-CD9D-4578-8AFD-4ED6589D2BB2}">
      <dgm:prSet/>
      <dgm:spPr/>
      <dgm:t>
        <a:bodyPr/>
        <a:lstStyle/>
        <a:p>
          <a:endParaRPr lang="zh-CN" altLang="en-US"/>
        </a:p>
      </dgm:t>
    </dgm:pt>
    <dgm:pt modelId="{3E61885D-53A1-4C5E-972E-573DBD028E1E}" type="sibTrans" cxnId="{4FB80426-CD9D-4578-8AFD-4ED6589D2BB2}">
      <dgm:prSet/>
      <dgm:spPr/>
      <dgm:t>
        <a:bodyPr/>
        <a:lstStyle/>
        <a:p>
          <a:endParaRPr lang="zh-CN" altLang="en-US"/>
        </a:p>
      </dgm:t>
    </dgm:pt>
    <dgm:pt modelId="{962B314C-C09E-4846-A00C-E119CE06EBE8}">
      <dgm:prSet phldrT="[文本]"/>
      <dgm:spPr/>
      <dgm:t>
        <a:bodyPr/>
        <a:lstStyle/>
        <a:p>
          <a:endParaRPr lang="zh-CN" altLang="en-US" dirty="0"/>
        </a:p>
      </dgm:t>
    </dgm:pt>
    <dgm:pt modelId="{FCC3EF11-F3F7-4680-9832-81268103D783}" type="parTrans" cxnId="{9BAB50DA-0E94-422F-A046-534D61C8EE90}">
      <dgm:prSet/>
      <dgm:spPr/>
      <dgm:t>
        <a:bodyPr/>
        <a:lstStyle/>
        <a:p>
          <a:endParaRPr lang="zh-CN" altLang="en-US"/>
        </a:p>
      </dgm:t>
    </dgm:pt>
    <dgm:pt modelId="{269FE20B-D068-41E8-9A7C-6F175EC3B77A}" type="sibTrans" cxnId="{9BAB50DA-0E94-422F-A046-534D61C8EE90}">
      <dgm:prSet/>
      <dgm:spPr/>
      <dgm:t>
        <a:bodyPr/>
        <a:lstStyle/>
        <a:p>
          <a:endParaRPr lang="zh-CN" altLang="en-US"/>
        </a:p>
      </dgm:t>
    </dgm:pt>
    <dgm:pt modelId="{8029206E-C0FB-4BC8-83D7-EDF731E17949}">
      <dgm:prSet phldrT="[文本]"/>
      <dgm:spPr/>
      <dgm:t>
        <a:bodyPr/>
        <a:lstStyle/>
        <a:p>
          <a:r>
            <a:rPr lang="en-US" altLang="en-US" dirty="0"/>
            <a:t>2.</a:t>
          </a:r>
          <a:r>
            <a:rPr lang="zh-CN" altLang="en-US" dirty="0"/>
            <a:t>成本推动的通货膨胀引起收入和产出水平下降， 从而导致失业</a:t>
          </a:r>
        </a:p>
      </dgm:t>
    </dgm:pt>
    <dgm:pt modelId="{9F4C3930-0687-42E2-A214-5EDAACA939F9}" type="parTrans" cxnId="{9008BC8C-22A4-40C1-A740-529390B2DD5C}">
      <dgm:prSet/>
      <dgm:spPr/>
      <dgm:t>
        <a:bodyPr/>
        <a:lstStyle/>
        <a:p>
          <a:endParaRPr lang="zh-CN" altLang="en-US"/>
        </a:p>
      </dgm:t>
    </dgm:pt>
    <dgm:pt modelId="{1092766A-9A84-4622-AA3E-17108EE7C40B}" type="sibTrans" cxnId="{9008BC8C-22A4-40C1-A740-529390B2DD5C}">
      <dgm:prSet/>
      <dgm:spPr/>
      <dgm:t>
        <a:bodyPr/>
        <a:lstStyle/>
        <a:p>
          <a:endParaRPr lang="zh-CN" altLang="en-US"/>
        </a:p>
      </dgm:t>
    </dgm:pt>
    <dgm:pt modelId="{2F911C86-0829-4191-84BE-9B7D5667C94D}">
      <dgm:prSet phldrT="[文本]"/>
      <dgm:spPr/>
      <dgm:t>
        <a:bodyPr/>
        <a:lstStyle/>
        <a:p>
          <a:r>
            <a:rPr lang="en-US" altLang="en-US" dirty="0"/>
            <a:t>3.</a:t>
          </a:r>
          <a:r>
            <a:rPr lang="zh-CN" altLang="en-US" dirty="0"/>
            <a:t>超级通货膨胀导致经济崩溃</a:t>
          </a:r>
        </a:p>
      </dgm:t>
    </dgm:pt>
    <dgm:pt modelId="{D84E090B-56DE-46EC-B31C-4E4C60BBDD76}" type="parTrans" cxnId="{9EAE9667-91E6-479C-9CAF-5B5E31547C7C}">
      <dgm:prSet/>
      <dgm:spPr/>
      <dgm:t>
        <a:bodyPr/>
        <a:lstStyle/>
        <a:p>
          <a:endParaRPr lang="zh-CN" altLang="en-US"/>
        </a:p>
      </dgm:t>
    </dgm:pt>
    <dgm:pt modelId="{B8C467DA-D0F2-4E1E-ABA0-A26D5728D9CE}" type="sibTrans" cxnId="{9EAE9667-91E6-479C-9CAF-5B5E31547C7C}">
      <dgm:prSet/>
      <dgm:spPr/>
      <dgm:t>
        <a:bodyPr/>
        <a:lstStyle/>
        <a:p>
          <a:endParaRPr lang="zh-CN" altLang="en-US"/>
        </a:p>
      </dgm:t>
    </dgm:pt>
    <dgm:pt modelId="{9385CC1A-30E3-4DF8-BB40-6355992FAFAF}" type="pres">
      <dgm:prSet presAssocID="{9C20F130-A481-48F8-BA5B-B0E5E66C6352}" presName="linear" presStyleCnt="0">
        <dgm:presLayoutVars>
          <dgm:animLvl val="lvl"/>
          <dgm:resizeHandles val="exact"/>
        </dgm:presLayoutVars>
      </dgm:prSet>
      <dgm:spPr/>
    </dgm:pt>
    <dgm:pt modelId="{77C442C3-D804-4E50-8149-52EAD48B0773}" type="pres">
      <dgm:prSet presAssocID="{8570BA1A-530D-4205-8E04-DBB0EA7A6B9F}" presName="parentText" presStyleLbl="node1" presStyleIdx="0" presStyleCnt="2">
        <dgm:presLayoutVars>
          <dgm:chMax val="0"/>
          <dgm:bulletEnabled val="1"/>
        </dgm:presLayoutVars>
      </dgm:prSet>
      <dgm:spPr/>
    </dgm:pt>
    <dgm:pt modelId="{81619F7D-E281-499D-85CA-45CE62674FFF}" type="pres">
      <dgm:prSet presAssocID="{8570BA1A-530D-4205-8E04-DBB0EA7A6B9F}" presName="childText" presStyleLbl="revTx" presStyleIdx="0" presStyleCnt="2">
        <dgm:presLayoutVars>
          <dgm:bulletEnabled val="1"/>
        </dgm:presLayoutVars>
      </dgm:prSet>
      <dgm:spPr/>
    </dgm:pt>
    <dgm:pt modelId="{BF87E684-D37E-4416-B981-A41FAE67CEEA}" type="pres">
      <dgm:prSet presAssocID="{9426D857-81B7-425C-B441-50A2E831023F}" presName="parentText" presStyleLbl="node1" presStyleIdx="1" presStyleCnt="2">
        <dgm:presLayoutVars>
          <dgm:chMax val="0"/>
          <dgm:bulletEnabled val="1"/>
        </dgm:presLayoutVars>
      </dgm:prSet>
      <dgm:spPr/>
    </dgm:pt>
    <dgm:pt modelId="{7D66F18C-305A-4955-928B-0B22FD6FE5EB}" type="pres">
      <dgm:prSet presAssocID="{9426D857-81B7-425C-B441-50A2E831023F}" presName="childText" presStyleLbl="revTx" presStyleIdx="1" presStyleCnt="2">
        <dgm:presLayoutVars>
          <dgm:bulletEnabled val="1"/>
        </dgm:presLayoutVars>
      </dgm:prSet>
      <dgm:spPr/>
    </dgm:pt>
  </dgm:ptLst>
  <dgm:cxnLst>
    <dgm:cxn modelId="{FCA18D02-61B1-4D86-A627-A6098783CB7B}" type="presOf" srcId="{8570BA1A-530D-4205-8E04-DBB0EA7A6B9F}" destId="{77C442C3-D804-4E50-8149-52EAD48B0773}" srcOrd="0" destOrd="0" presId="urn:microsoft.com/office/officeart/2005/8/layout/vList2"/>
    <dgm:cxn modelId="{FCF90B14-BE64-4342-8ED8-983427D395F1}" type="presOf" srcId="{EDAF611D-21A4-4A8D-B8D2-37B455379C4D}" destId="{81619F7D-E281-499D-85CA-45CE62674FFF}" srcOrd="0" destOrd="3" presId="urn:microsoft.com/office/officeart/2005/8/layout/vList2"/>
    <dgm:cxn modelId="{4FB80426-CD9D-4578-8AFD-4ED6589D2BB2}" srcId="{8570BA1A-530D-4205-8E04-DBB0EA7A6B9F}" destId="{EDAF611D-21A4-4A8D-B8D2-37B455379C4D}" srcOrd="3" destOrd="0" parTransId="{DAB94475-9740-4869-A8E9-6D4F1771D24E}" sibTransId="{3E61885D-53A1-4C5E-972E-573DBD028E1E}"/>
    <dgm:cxn modelId="{A0346B2F-1066-4C62-B337-4C3CD13A1C88}" type="presOf" srcId="{9C20F130-A481-48F8-BA5B-B0E5E66C6352}" destId="{9385CC1A-30E3-4DF8-BB40-6355992FAFAF}" srcOrd="0" destOrd="0" presId="urn:microsoft.com/office/officeart/2005/8/layout/vList2"/>
    <dgm:cxn modelId="{D51AF133-4A33-4BCA-B1DE-4EBF6380EBB5}" type="presOf" srcId="{A0C72003-A073-4147-A72A-3D3AA34CC5C2}" destId="{81619F7D-E281-499D-85CA-45CE62674FFF}" srcOrd="0" destOrd="0" presId="urn:microsoft.com/office/officeart/2005/8/layout/vList2"/>
    <dgm:cxn modelId="{42C55267-3654-4714-852C-A2AD141406D8}" type="presOf" srcId="{E3200391-BB37-4215-B7FF-BC202DBAD485}" destId="{7D66F18C-305A-4955-928B-0B22FD6FE5EB}" srcOrd="0" destOrd="0" presId="urn:microsoft.com/office/officeart/2005/8/layout/vList2"/>
    <dgm:cxn modelId="{C1B09447-FCAA-4379-99B4-038974F81F8E}" type="presOf" srcId="{9426D857-81B7-425C-B441-50A2E831023F}" destId="{BF87E684-D37E-4416-B981-A41FAE67CEEA}" srcOrd="0" destOrd="0" presId="urn:microsoft.com/office/officeart/2005/8/layout/vList2"/>
    <dgm:cxn modelId="{9EAE9667-91E6-479C-9CAF-5B5E31547C7C}" srcId="{9426D857-81B7-425C-B441-50A2E831023F}" destId="{2F911C86-0829-4191-84BE-9B7D5667C94D}" srcOrd="2" destOrd="0" parTransId="{D84E090B-56DE-46EC-B31C-4E4C60BBDD76}" sibTransId="{B8C467DA-D0F2-4E1E-ABA0-A26D5728D9CE}"/>
    <dgm:cxn modelId="{AB90D66B-BDE4-4805-8C22-EC3CA56AFE75}" srcId="{8570BA1A-530D-4205-8E04-DBB0EA7A6B9F}" destId="{14564E75-17DE-410A-84D9-331665CC195B}" srcOrd="2" destOrd="0" parTransId="{2E911D86-DF1B-4A8D-9153-1CB6DF73473A}" sibTransId="{5BE3F115-88E6-456C-BD60-91F45F0FF7E5}"/>
    <dgm:cxn modelId="{76C0F24E-3EC2-4CF1-A962-1724BD239704}" srcId="{8570BA1A-530D-4205-8E04-DBB0EA7A6B9F}" destId="{A0C72003-A073-4147-A72A-3D3AA34CC5C2}" srcOrd="0" destOrd="0" parTransId="{F6728081-ACC3-47DE-9B3A-0778F0C2CF7F}" sibTransId="{18597E61-9594-48DA-8A7E-3CDD0376B209}"/>
    <dgm:cxn modelId="{BF70AB77-EB55-4147-8825-5AE67CCC41AB}" type="presOf" srcId="{14564E75-17DE-410A-84D9-331665CC195B}" destId="{81619F7D-E281-499D-85CA-45CE62674FFF}" srcOrd="0" destOrd="2" presId="urn:microsoft.com/office/officeart/2005/8/layout/vList2"/>
    <dgm:cxn modelId="{538BD989-3941-4624-8899-917AA0D82D38}" type="presOf" srcId="{8029206E-C0FB-4BC8-83D7-EDF731E17949}" destId="{7D66F18C-305A-4955-928B-0B22FD6FE5EB}" srcOrd="0" destOrd="1" presId="urn:microsoft.com/office/officeart/2005/8/layout/vList2"/>
    <dgm:cxn modelId="{9008BC8C-22A4-40C1-A740-529390B2DD5C}" srcId="{9426D857-81B7-425C-B441-50A2E831023F}" destId="{8029206E-C0FB-4BC8-83D7-EDF731E17949}" srcOrd="1" destOrd="0" parTransId="{9F4C3930-0687-42E2-A214-5EDAACA939F9}" sibTransId="{1092766A-9A84-4622-AA3E-17108EE7C40B}"/>
    <dgm:cxn modelId="{22F62393-87B6-4AB4-9568-DBB23DB4B80D}" srcId="{9C20F130-A481-48F8-BA5B-B0E5E66C6352}" destId="{9426D857-81B7-425C-B441-50A2E831023F}" srcOrd="1" destOrd="0" parTransId="{07775CD7-4796-4EF0-B807-6D44DAAB2FB8}" sibTransId="{E0AC2017-FE7F-4B49-8771-D78F45351A15}"/>
    <dgm:cxn modelId="{BD7EC497-604E-496E-A945-5EFBD799C1FA}" srcId="{9C20F130-A481-48F8-BA5B-B0E5E66C6352}" destId="{8570BA1A-530D-4205-8E04-DBB0EA7A6B9F}" srcOrd="0" destOrd="0" parTransId="{1DA5481D-9E12-4853-B0B3-FB18EF7B8365}" sibTransId="{EA367B89-4D16-4781-981F-C8B99FB7287E}"/>
    <dgm:cxn modelId="{88FAC2A0-6D6A-48A4-BFA1-0DD9DDB30AB9}" srcId="{8570BA1A-530D-4205-8E04-DBB0EA7A6B9F}" destId="{CFD8A680-38FD-49BE-B6F0-FBDEC67B147C}" srcOrd="1" destOrd="0" parTransId="{25E19BA0-DA8F-42F3-8798-378F1AF08687}" sibTransId="{99B63445-DAD5-45AE-A61B-55EF334FB92E}"/>
    <dgm:cxn modelId="{CDA2ECC3-0850-4191-A9F0-0A63FA006D7D}" type="presOf" srcId="{CFD8A680-38FD-49BE-B6F0-FBDEC67B147C}" destId="{81619F7D-E281-499D-85CA-45CE62674FFF}" srcOrd="0" destOrd="1" presId="urn:microsoft.com/office/officeart/2005/8/layout/vList2"/>
    <dgm:cxn modelId="{2F6731CF-1D6A-4E93-99E1-D48D816CC067}" type="presOf" srcId="{962B314C-C09E-4846-A00C-E119CE06EBE8}" destId="{7D66F18C-305A-4955-928B-0B22FD6FE5EB}" srcOrd="0" destOrd="3" presId="urn:microsoft.com/office/officeart/2005/8/layout/vList2"/>
    <dgm:cxn modelId="{9BAB50DA-0E94-422F-A046-534D61C8EE90}" srcId="{9426D857-81B7-425C-B441-50A2E831023F}" destId="{962B314C-C09E-4846-A00C-E119CE06EBE8}" srcOrd="3" destOrd="0" parTransId="{FCC3EF11-F3F7-4680-9832-81268103D783}" sibTransId="{269FE20B-D068-41E8-9A7C-6F175EC3B77A}"/>
    <dgm:cxn modelId="{BB0EE3E7-5508-46D6-BF6F-5C772B3FDB48}" srcId="{9426D857-81B7-425C-B441-50A2E831023F}" destId="{E3200391-BB37-4215-B7FF-BC202DBAD485}" srcOrd="0" destOrd="0" parTransId="{07516B83-FECF-4768-A190-DD1503B34FC0}" sibTransId="{E9232998-1741-4424-ACF6-E1111BCD05F5}"/>
    <dgm:cxn modelId="{AB3922FE-4633-477D-9589-0D1216821533}" type="presOf" srcId="{2F911C86-0829-4191-84BE-9B7D5667C94D}" destId="{7D66F18C-305A-4955-928B-0B22FD6FE5EB}" srcOrd="0" destOrd="2" presId="urn:microsoft.com/office/officeart/2005/8/layout/vList2"/>
    <dgm:cxn modelId="{D260E8B3-5A43-4948-B872-8356F811B37A}" type="presParOf" srcId="{9385CC1A-30E3-4DF8-BB40-6355992FAFAF}" destId="{77C442C3-D804-4E50-8149-52EAD48B0773}" srcOrd="0" destOrd="0" presId="urn:microsoft.com/office/officeart/2005/8/layout/vList2"/>
    <dgm:cxn modelId="{1ED1760C-91D4-44AD-8634-078C72F3B176}" type="presParOf" srcId="{9385CC1A-30E3-4DF8-BB40-6355992FAFAF}" destId="{81619F7D-E281-499D-85CA-45CE62674FFF}" srcOrd="1" destOrd="0" presId="urn:microsoft.com/office/officeart/2005/8/layout/vList2"/>
    <dgm:cxn modelId="{2E393612-C363-4804-A775-CCAB8600916A}" type="presParOf" srcId="{9385CC1A-30E3-4DF8-BB40-6355992FAFAF}" destId="{BF87E684-D37E-4416-B981-A41FAE67CEEA}" srcOrd="2" destOrd="0" presId="urn:microsoft.com/office/officeart/2005/8/layout/vList2"/>
    <dgm:cxn modelId="{FAC4D2B5-FF8C-416B-89C9-7FF79AA23058}" type="presParOf" srcId="{9385CC1A-30E3-4DF8-BB40-6355992FAFAF}" destId="{7D66F18C-305A-4955-928B-0B22FD6FE5EB}" srcOrd="3"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9C20F130-A481-48F8-BA5B-B0E5E66C6352}" type="doc">
      <dgm:prSet loTypeId="urn:microsoft.com/office/officeart/2005/8/layout/list1" loCatId="list" qsTypeId="urn:microsoft.com/office/officeart/2005/8/quickstyle/simple1" qsCatId="simple" csTypeId="urn:microsoft.com/office/officeart/2005/8/colors/colorful3" csCatId="colorful" phldr="1"/>
      <dgm:spPr/>
      <dgm:t>
        <a:bodyPr/>
        <a:lstStyle/>
        <a:p>
          <a:endParaRPr lang="zh-CN" altLang="en-US"/>
        </a:p>
      </dgm:t>
    </dgm:pt>
    <dgm:pt modelId="{A0C72003-A073-4147-A72A-3D3AA34CC5C2}">
      <dgm:prSet phldrT="[文本]"/>
      <dgm:spPr/>
      <dgm:t>
        <a:bodyPr/>
        <a:lstStyle/>
        <a:p>
          <a:r>
            <a:rPr lang="en-US" altLang="en-US" dirty="0"/>
            <a:t>1.</a:t>
          </a:r>
          <a:r>
            <a:rPr lang="zh-CN" altLang="en-US" dirty="0"/>
            <a:t>紧缩性财政政策</a:t>
          </a:r>
        </a:p>
      </dgm:t>
    </dgm:pt>
    <dgm:pt modelId="{F6728081-ACC3-47DE-9B3A-0778F0C2CF7F}" type="parTrans" cxnId="{76C0F24E-3EC2-4CF1-A962-1724BD239704}">
      <dgm:prSet/>
      <dgm:spPr/>
      <dgm:t>
        <a:bodyPr/>
        <a:lstStyle/>
        <a:p>
          <a:endParaRPr lang="zh-CN" altLang="en-US"/>
        </a:p>
      </dgm:t>
    </dgm:pt>
    <dgm:pt modelId="{18597E61-9594-48DA-8A7E-3CDD0376B209}" type="sibTrans" cxnId="{76C0F24E-3EC2-4CF1-A962-1724BD239704}">
      <dgm:prSet/>
      <dgm:spPr/>
      <dgm:t>
        <a:bodyPr/>
        <a:lstStyle/>
        <a:p>
          <a:endParaRPr lang="zh-CN" altLang="en-US"/>
        </a:p>
      </dgm:t>
    </dgm:pt>
    <dgm:pt modelId="{CFD8A680-38FD-49BE-B6F0-FBDEC67B147C}">
      <dgm:prSet phldrT="[文本]"/>
      <dgm:spPr/>
      <dgm:t>
        <a:bodyPr/>
        <a:lstStyle/>
        <a:p>
          <a:r>
            <a:rPr lang="en-US" altLang="en-US"/>
            <a:t>(1) </a:t>
          </a:r>
          <a:r>
            <a:rPr lang="zh-CN" altLang="en-US"/>
            <a:t>增加税收</a:t>
          </a:r>
          <a:r>
            <a:rPr lang="en-US" altLang="en-US"/>
            <a:t>, </a:t>
          </a:r>
          <a:r>
            <a:rPr lang="zh-CN" altLang="en-US"/>
            <a:t>使企业和个人的利润及收入减少</a:t>
          </a:r>
          <a:r>
            <a:rPr lang="en-US" altLang="en-US"/>
            <a:t>, </a:t>
          </a:r>
          <a:r>
            <a:rPr lang="zh-CN" altLang="en-US"/>
            <a:t>从而使投资和消费支出减少。</a:t>
          </a:r>
          <a:endParaRPr lang="zh-CN" altLang="en-US" dirty="0"/>
        </a:p>
      </dgm:t>
    </dgm:pt>
    <dgm:pt modelId="{25E19BA0-DA8F-42F3-8798-378F1AF08687}" type="parTrans" cxnId="{88FAC2A0-6D6A-48A4-BFA1-0DD9DDB30AB9}">
      <dgm:prSet/>
      <dgm:spPr/>
      <dgm:t>
        <a:bodyPr/>
        <a:lstStyle/>
        <a:p>
          <a:endParaRPr lang="zh-CN" altLang="en-US"/>
        </a:p>
      </dgm:t>
    </dgm:pt>
    <dgm:pt modelId="{99B63445-DAD5-45AE-A61B-55EF334FB92E}" type="sibTrans" cxnId="{88FAC2A0-6D6A-48A4-BFA1-0DD9DDB30AB9}">
      <dgm:prSet/>
      <dgm:spPr/>
      <dgm:t>
        <a:bodyPr/>
        <a:lstStyle/>
        <a:p>
          <a:endParaRPr lang="zh-CN" altLang="en-US"/>
        </a:p>
      </dgm:t>
    </dgm:pt>
    <dgm:pt modelId="{B3970ABF-B84C-4D7D-96E2-45391B34EA27}">
      <dgm:prSet/>
      <dgm:spPr/>
      <dgm:t>
        <a:bodyPr/>
        <a:lstStyle/>
        <a:p>
          <a:r>
            <a:rPr lang="en-US" altLang="en-US" dirty="0"/>
            <a:t>(2) </a:t>
          </a:r>
          <a:r>
            <a:rPr lang="zh-CN" altLang="en-US" dirty="0"/>
            <a:t>削减政府的财政支出</a:t>
          </a:r>
          <a:r>
            <a:rPr lang="en-US" altLang="en-US" dirty="0"/>
            <a:t>, </a:t>
          </a:r>
          <a:r>
            <a:rPr lang="zh-CN" altLang="en-US" dirty="0"/>
            <a:t>以削减财政赤字、 平衡预算</a:t>
          </a:r>
          <a:r>
            <a:rPr lang="en-US" altLang="en-US" dirty="0"/>
            <a:t>, </a:t>
          </a:r>
          <a:r>
            <a:rPr lang="zh-CN" altLang="en-US" dirty="0"/>
            <a:t>从而消除通货膨胀的隐患。</a:t>
          </a:r>
        </a:p>
      </dgm:t>
    </dgm:pt>
    <dgm:pt modelId="{79C330EB-7097-45CE-BB20-295B51F83531}" type="parTrans" cxnId="{520C2CDA-8294-464A-B07E-3A78E9757B5D}">
      <dgm:prSet/>
      <dgm:spPr/>
      <dgm:t>
        <a:bodyPr/>
        <a:lstStyle/>
        <a:p>
          <a:endParaRPr lang="zh-CN" altLang="en-US"/>
        </a:p>
      </dgm:t>
    </dgm:pt>
    <dgm:pt modelId="{6D0057AE-529F-4FED-B87C-FCC8A83249B1}" type="sibTrans" cxnId="{520C2CDA-8294-464A-B07E-3A78E9757B5D}">
      <dgm:prSet/>
      <dgm:spPr/>
      <dgm:t>
        <a:bodyPr/>
        <a:lstStyle/>
        <a:p>
          <a:endParaRPr lang="zh-CN" altLang="en-US"/>
        </a:p>
      </dgm:t>
    </dgm:pt>
    <dgm:pt modelId="{6A46F9FA-DC0D-4E5D-B748-09CA9D0D384B}">
      <dgm:prSet/>
      <dgm:spPr/>
      <dgm:t>
        <a:bodyPr/>
        <a:lstStyle/>
        <a:p>
          <a:r>
            <a:rPr lang="en-US" altLang="en-US" dirty="0"/>
            <a:t>(3) </a:t>
          </a:r>
          <a:r>
            <a:rPr lang="zh-CN" altLang="en-US" dirty="0"/>
            <a:t>减少政府转移支付</a:t>
          </a:r>
          <a:r>
            <a:rPr lang="en-US" altLang="en-US" dirty="0"/>
            <a:t>, </a:t>
          </a:r>
          <a:r>
            <a:rPr lang="zh-CN" altLang="en-US" dirty="0"/>
            <a:t>缩减社会福利开支</a:t>
          </a:r>
          <a:r>
            <a:rPr lang="en-US" altLang="en-US" dirty="0"/>
            <a:t>, </a:t>
          </a:r>
          <a:r>
            <a:rPr lang="zh-CN" altLang="en-US" dirty="0"/>
            <a:t>这样起到抑制个人收入增加的作用。</a:t>
          </a:r>
        </a:p>
      </dgm:t>
    </dgm:pt>
    <dgm:pt modelId="{0ECC2C65-19BC-4293-B00E-10E37608F7D4}" type="parTrans" cxnId="{023557AB-0D08-4359-A00A-324788224EAC}">
      <dgm:prSet/>
      <dgm:spPr/>
      <dgm:t>
        <a:bodyPr/>
        <a:lstStyle/>
        <a:p>
          <a:endParaRPr lang="zh-CN" altLang="en-US"/>
        </a:p>
      </dgm:t>
    </dgm:pt>
    <dgm:pt modelId="{CE072FF0-9D20-4BF8-A8D0-E49BE5BE2F2A}" type="sibTrans" cxnId="{023557AB-0D08-4359-A00A-324788224EAC}">
      <dgm:prSet/>
      <dgm:spPr/>
      <dgm:t>
        <a:bodyPr/>
        <a:lstStyle/>
        <a:p>
          <a:endParaRPr lang="zh-CN" altLang="en-US"/>
        </a:p>
      </dgm:t>
    </dgm:pt>
    <dgm:pt modelId="{1A8D1938-911B-4EA8-9451-BC4B974775F8}">
      <dgm:prSet/>
      <dgm:spPr/>
      <dgm:t>
        <a:bodyPr/>
        <a:lstStyle/>
        <a:p>
          <a:r>
            <a:rPr lang="en-US" altLang="en-US" dirty="0"/>
            <a:t>2.</a:t>
          </a:r>
          <a:r>
            <a:rPr lang="zh-CN" altLang="en-US" dirty="0"/>
            <a:t>紧缩性货币政策</a:t>
          </a:r>
        </a:p>
      </dgm:t>
    </dgm:pt>
    <dgm:pt modelId="{C84272E9-5A9D-41D7-8FA1-27EE3A50EE75}" type="parTrans" cxnId="{0B577503-B714-408A-9576-089C798039AA}">
      <dgm:prSet/>
      <dgm:spPr/>
      <dgm:t>
        <a:bodyPr/>
        <a:lstStyle/>
        <a:p>
          <a:endParaRPr lang="zh-CN" altLang="en-US"/>
        </a:p>
      </dgm:t>
    </dgm:pt>
    <dgm:pt modelId="{5AB006D4-2FF7-4F44-8992-8C2947F5AF84}" type="sibTrans" cxnId="{0B577503-B714-408A-9576-089C798039AA}">
      <dgm:prSet/>
      <dgm:spPr/>
      <dgm:t>
        <a:bodyPr/>
        <a:lstStyle/>
        <a:p>
          <a:endParaRPr lang="zh-CN" altLang="en-US"/>
        </a:p>
      </dgm:t>
    </dgm:pt>
    <dgm:pt modelId="{11482A14-740F-45A6-AD9A-93519FE75977}">
      <dgm:prSet/>
      <dgm:spPr/>
      <dgm:t>
        <a:bodyPr/>
        <a:lstStyle/>
        <a:p>
          <a:r>
            <a:rPr lang="zh-CN" altLang="en-US" dirty="0"/>
            <a:t>紧缩性货币政策是指中央银行通过减少流通中的货币量来抑制通货膨胀。 运用货币政策来抑制通货膨胀主要通过两条途径来实现</a:t>
          </a:r>
          <a:r>
            <a:rPr lang="en-US" altLang="en-US" dirty="0"/>
            <a:t>: </a:t>
          </a:r>
          <a:r>
            <a:rPr lang="zh-CN" altLang="en-US" dirty="0"/>
            <a:t>一是降低货币供应量的增长率</a:t>
          </a:r>
          <a:r>
            <a:rPr lang="en-US" altLang="en-US" dirty="0"/>
            <a:t>, </a:t>
          </a:r>
          <a:r>
            <a:rPr lang="zh-CN" altLang="en-US" dirty="0"/>
            <a:t>二是提高利率。</a:t>
          </a:r>
        </a:p>
      </dgm:t>
    </dgm:pt>
    <dgm:pt modelId="{9B0B3EC8-069D-4285-B25C-CEB769F6ADAF}" type="parTrans" cxnId="{C32782A7-0AF6-44C4-B464-F630C422AD31}">
      <dgm:prSet/>
      <dgm:spPr/>
      <dgm:t>
        <a:bodyPr/>
        <a:lstStyle/>
        <a:p>
          <a:endParaRPr lang="zh-CN" altLang="en-US"/>
        </a:p>
      </dgm:t>
    </dgm:pt>
    <dgm:pt modelId="{002AAF7B-B294-4982-8645-73078BDFA5FD}" type="sibTrans" cxnId="{C32782A7-0AF6-44C4-B464-F630C422AD31}">
      <dgm:prSet/>
      <dgm:spPr/>
      <dgm:t>
        <a:bodyPr/>
        <a:lstStyle/>
        <a:p>
          <a:endParaRPr lang="zh-CN" altLang="en-US"/>
        </a:p>
      </dgm:t>
    </dgm:pt>
    <dgm:pt modelId="{D2029AEA-E18D-4D54-9C81-6C5E247946F3}" type="pres">
      <dgm:prSet presAssocID="{9C20F130-A481-48F8-BA5B-B0E5E66C6352}" presName="linear" presStyleCnt="0">
        <dgm:presLayoutVars>
          <dgm:dir/>
          <dgm:animLvl val="lvl"/>
          <dgm:resizeHandles val="exact"/>
        </dgm:presLayoutVars>
      </dgm:prSet>
      <dgm:spPr/>
    </dgm:pt>
    <dgm:pt modelId="{BE637242-2268-42A5-875B-3D3A5B707F03}" type="pres">
      <dgm:prSet presAssocID="{A0C72003-A073-4147-A72A-3D3AA34CC5C2}" presName="parentLin" presStyleCnt="0"/>
      <dgm:spPr/>
    </dgm:pt>
    <dgm:pt modelId="{92334AD6-083E-4E25-A545-EA5435B4A4BE}" type="pres">
      <dgm:prSet presAssocID="{A0C72003-A073-4147-A72A-3D3AA34CC5C2}" presName="parentLeftMargin" presStyleLbl="node1" presStyleIdx="0" presStyleCnt="2"/>
      <dgm:spPr/>
    </dgm:pt>
    <dgm:pt modelId="{EE243AA0-BC2F-4ECC-A6A2-2D58B6FFA038}" type="pres">
      <dgm:prSet presAssocID="{A0C72003-A073-4147-A72A-3D3AA34CC5C2}" presName="parentText" presStyleLbl="node1" presStyleIdx="0" presStyleCnt="2">
        <dgm:presLayoutVars>
          <dgm:chMax val="0"/>
          <dgm:bulletEnabled val="1"/>
        </dgm:presLayoutVars>
      </dgm:prSet>
      <dgm:spPr/>
    </dgm:pt>
    <dgm:pt modelId="{7BC2D1A5-B854-439F-A6FF-948C062061E1}" type="pres">
      <dgm:prSet presAssocID="{A0C72003-A073-4147-A72A-3D3AA34CC5C2}" presName="negativeSpace" presStyleCnt="0"/>
      <dgm:spPr/>
    </dgm:pt>
    <dgm:pt modelId="{6055574C-AF82-4E9D-AFC6-8CDB981121AA}" type="pres">
      <dgm:prSet presAssocID="{A0C72003-A073-4147-A72A-3D3AA34CC5C2}" presName="childText" presStyleLbl="conFgAcc1" presStyleIdx="0" presStyleCnt="2">
        <dgm:presLayoutVars>
          <dgm:bulletEnabled val="1"/>
        </dgm:presLayoutVars>
      </dgm:prSet>
      <dgm:spPr/>
    </dgm:pt>
    <dgm:pt modelId="{C01B2C3F-1007-41D4-A557-5D98D4DE4DDF}" type="pres">
      <dgm:prSet presAssocID="{18597E61-9594-48DA-8A7E-3CDD0376B209}" presName="spaceBetweenRectangles" presStyleCnt="0"/>
      <dgm:spPr/>
    </dgm:pt>
    <dgm:pt modelId="{CC2BD717-3148-46B7-A665-177226E6D3BE}" type="pres">
      <dgm:prSet presAssocID="{1A8D1938-911B-4EA8-9451-BC4B974775F8}" presName="parentLin" presStyleCnt="0"/>
      <dgm:spPr/>
    </dgm:pt>
    <dgm:pt modelId="{DCF2C195-2A68-4675-B915-11D7B6C9312C}" type="pres">
      <dgm:prSet presAssocID="{1A8D1938-911B-4EA8-9451-BC4B974775F8}" presName="parentLeftMargin" presStyleLbl="node1" presStyleIdx="0" presStyleCnt="2"/>
      <dgm:spPr/>
    </dgm:pt>
    <dgm:pt modelId="{1EA33C2C-7697-427B-8124-5138AE4D25EF}" type="pres">
      <dgm:prSet presAssocID="{1A8D1938-911B-4EA8-9451-BC4B974775F8}" presName="parentText" presStyleLbl="node1" presStyleIdx="1" presStyleCnt="2">
        <dgm:presLayoutVars>
          <dgm:chMax val="0"/>
          <dgm:bulletEnabled val="1"/>
        </dgm:presLayoutVars>
      </dgm:prSet>
      <dgm:spPr/>
    </dgm:pt>
    <dgm:pt modelId="{9DACB568-7A8D-496C-A4CA-51DD75D0F94C}" type="pres">
      <dgm:prSet presAssocID="{1A8D1938-911B-4EA8-9451-BC4B974775F8}" presName="negativeSpace" presStyleCnt="0"/>
      <dgm:spPr/>
    </dgm:pt>
    <dgm:pt modelId="{30009CB2-CAFC-4E5E-8F83-A8F01CA00C9E}" type="pres">
      <dgm:prSet presAssocID="{1A8D1938-911B-4EA8-9451-BC4B974775F8}" presName="childText" presStyleLbl="conFgAcc1" presStyleIdx="1" presStyleCnt="2">
        <dgm:presLayoutVars>
          <dgm:bulletEnabled val="1"/>
        </dgm:presLayoutVars>
      </dgm:prSet>
      <dgm:spPr/>
    </dgm:pt>
  </dgm:ptLst>
  <dgm:cxnLst>
    <dgm:cxn modelId="{0B577503-B714-408A-9576-089C798039AA}" srcId="{9C20F130-A481-48F8-BA5B-B0E5E66C6352}" destId="{1A8D1938-911B-4EA8-9451-BC4B974775F8}" srcOrd="1" destOrd="0" parTransId="{C84272E9-5A9D-41D7-8FA1-27EE3A50EE75}" sibTransId="{5AB006D4-2FF7-4F44-8992-8C2947F5AF84}"/>
    <dgm:cxn modelId="{6A51E815-8C7E-4C79-9570-364D02BCCD25}" type="presOf" srcId="{1A8D1938-911B-4EA8-9451-BC4B974775F8}" destId="{1EA33C2C-7697-427B-8124-5138AE4D25EF}" srcOrd="1" destOrd="0" presId="urn:microsoft.com/office/officeart/2005/8/layout/list1"/>
    <dgm:cxn modelId="{457F481B-1F1F-49EF-8FC7-1AC0F25D9BEF}" type="presOf" srcId="{CFD8A680-38FD-49BE-B6F0-FBDEC67B147C}" destId="{6055574C-AF82-4E9D-AFC6-8CDB981121AA}" srcOrd="0" destOrd="0" presId="urn:microsoft.com/office/officeart/2005/8/layout/list1"/>
    <dgm:cxn modelId="{7F654234-9E7A-4747-8EF8-E4EECC9D7478}" type="presOf" srcId="{A0C72003-A073-4147-A72A-3D3AA34CC5C2}" destId="{EE243AA0-BC2F-4ECC-A6A2-2D58B6FFA038}" srcOrd="1" destOrd="0" presId="urn:microsoft.com/office/officeart/2005/8/layout/list1"/>
    <dgm:cxn modelId="{8D51E35D-7A90-4390-973F-0ED7D449B273}" type="presOf" srcId="{B3970ABF-B84C-4D7D-96E2-45391B34EA27}" destId="{6055574C-AF82-4E9D-AFC6-8CDB981121AA}" srcOrd="0" destOrd="1" presId="urn:microsoft.com/office/officeart/2005/8/layout/list1"/>
    <dgm:cxn modelId="{72B78169-F583-474E-9C4A-1468543F4834}" type="presOf" srcId="{1A8D1938-911B-4EA8-9451-BC4B974775F8}" destId="{DCF2C195-2A68-4675-B915-11D7B6C9312C}" srcOrd="0" destOrd="0" presId="urn:microsoft.com/office/officeart/2005/8/layout/list1"/>
    <dgm:cxn modelId="{76C0F24E-3EC2-4CF1-A962-1724BD239704}" srcId="{9C20F130-A481-48F8-BA5B-B0E5E66C6352}" destId="{A0C72003-A073-4147-A72A-3D3AA34CC5C2}" srcOrd="0" destOrd="0" parTransId="{F6728081-ACC3-47DE-9B3A-0778F0C2CF7F}" sibTransId="{18597E61-9594-48DA-8A7E-3CDD0376B209}"/>
    <dgm:cxn modelId="{88FAC2A0-6D6A-48A4-BFA1-0DD9DDB30AB9}" srcId="{A0C72003-A073-4147-A72A-3D3AA34CC5C2}" destId="{CFD8A680-38FD-49BE-B6F0-FBDEC67B147C}" srcOrd="0" destOrd="0" parTransId="{25E19BA0-DA8F-42F3-8798-378F1AF08687}" sibTransId="{99B63445-DAD5-45AE-A61B-55EF334FB92E}"/>
    <dgm:cxn modelId="{C32782A7-0AF6-44C4-B464-F630C422AD31}" srcId="{1A8D1938-911B-4EA8-9451-BC4B974775F8}" destId="{11482A14-740F-45A6-AD9A-93519FE75977}" srcOrd="0" destOrd="0" parTransId="{9B0B3EC8-069D-4285-B25C-CEB769F6ADAF}" sibTransId="{002AAF7B-B294-4982-8645-73078BDFA5FD}"/>
    <dgm:cxn modelId="{CCCD44A9-E14C-4DEF-B8B0-B0BE7E47EEB7}" type="presOf" srcId="{A0C72003-A073-4147-A72A-3D3AA34CC5C2}" destId="{92334AD6-083E-4E25-A545-EA5435B4A4BE}" srcOrd="0" destOrd="0" presId="urn:microsoft.com/office/officeart/2005/8/layout/list1"/>
    <dgm:cxn modelId="{023557AB-0D08-4359-A00A-324788224EAC}" srcId="{A0C72003-A073-4147-A72A-3D3AA34CC5C2}" destId="{6A46F9FA-DC0D-4E5D-B748-09CA9D0D384B}" srcOrd="2" destOrd="0" parTransId="{0ECC2C65-19BC-4293-B00E-10E37608F7D4}" sibTransId="{CE072FF0-9D20-4BF8-A8D0-E49BE5BE2F2A}"/>
    <dgm:cxn modelId="{8E16CEBF-04B6-4351-8BA3-8F145A80DB04}" type="presOf" srcId="{6A46F9FA-DC0D-4E5D-B748-09CA9D0D384B}" destId="{6055574C-AF82-4E9D-AFC6-8CDB981121AA}" srcOrd="0" destOrd="2" presId="urn:microsoft.com/office/officeart/2005/8/layout/list1"/>
    <dgm:cxn modelId="{9B479AC3-96B4-48DA-A973-BD87BDB9BC80}" type="presOf" srcId="{9C20F130-A481-48F8-BA5B-B0E5E66C6352}" destId="{D2029AEA-E18D-4D54-9C81-6C5E247946F3}" srcOrd="0" destOrd="0" presId="urn:microsoft.com/office/officeart/2005/8/layout/list1"/>
    <dgm:cxn modelId="{520C2CDA-8294-464A-B07E-3A78E9757B5D}" srcId="{A0C72003-A073-4147-A72A-3D3AA34CC5C2}" destId="{B3970ABF-B84C-4D7D-96E2-45391B34EA27}" srcOrd="1" destOrd="0" parTransId="{79C330EB-7097-45CE-BB20-295B51F83531}" sibTransId="{6D0057AE-529F-4FED-B87C-FCC8A83249B1}"/>
    <dgm:cxn modelId="{6C6CA9E6-96F6-4C07-BEBB-BA4B142A6B4B}" type="presOf" srcId="{11482A14-740F-45A6-AD9A-93519FE75977}" destId="{30009CB2-CAFC-4E5E-8F83-A8F01CA00C9E}" srcOrd="0" destOrd="0" presId="urn:microsoft.com/office/officeart/2005/8/layout/list1"/>
    <dgm:cxn modelId="{55143281-1121-42BE-BD1D-1B00FAC75333}" type="presParOf" srcId="{D2029AEA-E18D-4D54-9C81-6C5E247946F3}" destId="{BE637242-2268-42A5-875B-3D3A5B707F03}" srcOrd="0" destOrd="0" presId="urn:microsoft.com/office/officeart/2005/8/layout/list1"/>
    <dgm:cxn modelId="{525DC0F0-8E60-441E-A6D3-C4484E3D0FDB}" type="presParOf" srcId="{BE637242-2268-42A5-875B-3D3A5B707F03}" destId="{92334AD6-083E-4E25-A545-EA5435B4A4BE}" srcOrd="0" destOrd="0" presId="urn:microsoft.com/office/officeart/2005/8/layout/list1"/>
    <dgm:cxn modelId="{98C49261-3290-4868-BD99-9A144E12021B}" type="presParOf" srcId="{BE637242-2268-42A5-875B-3D3A5B707F03}" destId="{EE243AA0-BC2F-4ECC-A6A2-2D58B6FFA038}" srcOrd="1" destOrd="0" presId="urn:microsoft.com/office/officeart/2005/8/layout/list1"/>
    <dgm:cxn modelId="{3B4DA30A-2246-4F92-863D-7F59BD09E8FB}" type="presParOf" srcId="{D2029AEA-E18D-4D54-9C81-6C5E247946F3}" destId="{7BC2D1A5-B854-439F-A6FF-948C062061E1}" srcOrd="1" destOrd="0" presId="urn:microsoft.com/office/officeart/2005/8/layout/list1"/>
    <dgm:cxn modelId="{2ED1967E-940E-48EF-9DC6-90F6658062D0}" type="presParOf" srcId="{D2029AEA-E18D-4D54-9C81-6C5E247946F3}" destId="{6055574C-AF82-4E9D-AFC6-8CDB981121AA}" srcOrd="2" destOrd="0" presId="urn:microsoft.com/office/officeart/2005/8/layout/list1"/>
    <dgm:cxn modelId="{A4D87D6C-1BA0-4D91-B33E-DF1F7DEB4D60}" type="presParOf" srcId="{D2029AEA-E18D-4D54-9C81-6C5E247946F3}" destId="{C01B2C3F-1007-41D4-A557-5D98D4DE4DDF}" srcOrd="3" destOrd="0" presId="urn:microsoft.com/office/officeart/2005/8/layout/list1"/>
    <dgm:cxn modelId="{E110CBE4-610E-4691-A440-355A6CB6C4D1}" type="presParOf" srcId="{D2029AEA-E18D-4D54-9C81-6C5E247946F3}" destId="{CC2BD717-3148-46B7-A665-177226E6D3BE}" srcOrd="4" destOrd="0" presId="urn:microsoft.com/office/officeart/2005/8/layout/list1"/>
    <dgm:cxn modelId="{7E0A31DA-EED8-4486-B81D-E6927E41036B}" type="presParOf" srcId="{CC2BD717-3148-46B7-A665-177226E6D3BE}" destId="{DCF2C195-2A68-4675-B915-11D7B6C9312C}" srcOrd="0" destOrd="0" presId="urn:microsoft.com/office/officeart/2005/8/layout/list1"/>
    <dgm:cxn modelId="{63398490-A2BF-48C1-8EC0-8C26E9388109}" type="presParOf" srcId="{CC2BD717-3148-46B7-A665-177226E6D3BE}" destId="{1EA33C2C-7697-427B-8124-5138AE4D25EF}" srcOrd="1" destOrd="0" presId="urn:microsoft.com/office/officeart/2005/8/layout/list1"/>
    <dgm:cxn modelId="{825550E3-7563-466D-A697-A883F18F62FF}" type="presParOf" srcId="{D2029AEA-E18D-4D54-9C81-6C5E247946F3}" destId="{9DACB568-7A8D-496C-A4CA-51DD75D0F94C}" srcOrd="5" destOrd="0" presId="urn:microsoft.com/office/officeart/2005/8/layout/list1"/>
    <dgm:cxn modelId="{D8D1D1AE-4DB8-48FE-893F-C080DBBA1C22}" type="presParOf" srcId="{D2029AEA-E18D-4D54-9C81-6C5E247946F3}" destId="{30009CB2-CAFC-4E5E-8F83-A8F01CA00C9E}" srcOrd="6" destOrd="0" presId="urn:microsoft.com/office/officeart/2005/8/layout/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9C20F130-A481-48F8-BA5B-B0E5E66C6352}" type="doc">
      <dgm:prSet loTypeId="urn:microsoft.com/office/officeart/2005/8/layout/list1" loCatId="list" qsTypeId="urn:microsoft.com/office/officeart/2005/8/quickstyle/simple1" qsCatId="simple" csTypeId="urn:microsoft.com/office/officeart/2005/8/colors/colorful3" csCatId="colorful" phldr="1"/>
      <dgm:spPr/>
      <dgm:t>
        <a:bodyPr/>
        <a:lstStyle/>
        <a:p>
          <a:endParaRPr lang="zh-CN" altLang="en-US"/>
        </a:p>
      </dgm:t>
    </dgm:pt>
    <dgm:pt modelId="{A0C72003-A073-4147-A72A-3D3AA34CC5C2}">
      <dgm:prSet phldrT="[文本]"/>
      <dgm:spPr/>
      <dgm:t>
        <a:bodyPr/>
        <a:lstStyle/>
        <a:p>
          <a:r>
            <a:rPr lang="en-US" altLang="en-US"/>
            <a:t>1.</a:t>
          </a:r>
          <a:r>
            <a:rPr lang="zh-CN" altLang="en-US"/>
            <a:t>工资、 价格管制</a:t>
          </a:r>
          <a:endParaRPr lang="zh-CN" altLang="en-US" dirty="0"/>
        </a:p>
      </dgm:t>
    </dgm:pt>
    <dgm:pt modelId="{F6728081-ACC3-47DE-9B3A-0778F0C2CF7F}" type="parTrans" cxnId="{76C0F24E-3EC2-4CF1-A962-1724BD239704}">
      <dgm:prSet/>
      <dgm:spPr/>
      <dgm:t>
        <a:bodyPr/>
        <a:lstStyle/>
        <a:p>
          <a:endParaRPr lang="zh-CN" altLang="en-US"/>
        </a:p>
      </dgm:t>
    </dgm:pt>
    <dgm:pt modelId="{18597E61-9594-48DA-8A7E-3CDD0376B209}" type="sibTrans" cxnId="{76C0F24E-3EC2-4CF1-A962-1724BD239704}">
      <dgm:prSet/>
      <dgm:spPr/>
      <dgm:t>
        <a:bodyPr/>
        <a:lstStyle/>
        <a:p>
          <a:endParaRPr lang="zh-CN" altLang="en-US"/>
        </a:p>
      </dgm:t>
    </dgm:pt>
    <dgm:pt modelId="{CFD8A680-38FD-49BE-B6F0-FBDEC67B147C}">
      <dgm:prSet phldrT="[文本]"/>
      <dgm:spPr/>
      <dgm:t>
        <a:bodyPr/>
        <a:lstStyle/>
        <a:p>
          <a:r>
            <a:rPr lang="zh-CN" altLang="en-US" dirty="0"/>
            <a:t>工资、 价格管制</a:t>
          </a:r>
          <a:r>
            <a:rPr lang="en-US" altLang="en-US" dirty="0"/>
            <a:t>, </a:t>
          </a:r>
          <a:r>
            <a:rPr lang="zh-CN" altLang="en-US" dirty="0"/>
            <a:t>是指由政府颁布法令</a:t>
          </a:r>
          <a:r>
            <a:rPr lang="en-US" altLang="en-US" dirty="0"/>
            <a:t>, </a:t>
          </a:r>
          <a:r>
            <a:rPr lang="zh-CN" altLang="en-US" dirty="0"/>
            <a:t>强行规定工资、 物价的上涨幅度</a:t>
          </a:r>
          <a:r>
            <a:rPr lang="en-US" altLang="en-US" dirty="0"/>
            <a:t>, </a:t>
          </a:r>
          <a:r>
            <a:rPr lang="zh-CN" altLang="en-US" dirty="0"/>
            <a:t>甚至</a:t>
          </a:r>
          <a:r>
            <a:rPr lang="zh-CN" altLang="en-US"/>
            <a:t>暂时冻结工资和物价来抑制通货膨胀。 工资、 价格管制通常采用道义劝告和指导、 冻结工资等手段进行。</a:t>
          </a:r>
          <a:endParaRPr lang="zh-CN" altLang="en-US" dirty="0"/>
        </a:p>
      </dgm:t>
    </dgm:pt>
    <dgm:pt modelId="{25E19BA0-DA8F-42F3-8798-378F1AF08687}" type="parTrans" cxnId="{88FAC2A0-6D6A-48A4-BFA1-0DD9DDB30AB9}">
      <dgm:prSet/>
      <dgm:spPr/>
      <dgm:t>
        <a:bodyPr/>
        <a:lstStyle/>
        <a:p>
          <a:endParaRPr lang="zh-CN" altLang="en-US"/>
        </a:p>
      </dgm:t>
    </dgm:pt>
    <dgm:pt modelId="{99B63445-DAD5-45AE-A61B-55EF334FB92E}" type="sibTrans" cxnId="{88FAC2A0-6D6A-48A4-BFA1-0DD9DDB30AB9}">
      <dgm:prSet/>
      <dgm:spPr/>
      <dgm:t>
        <a:bodyPr/>
        <a:lstStyle/>
        <a:p>
          <a:endParaRPr lang="zh-CN" altLang="en-US"/>
        </a:p>
      </dgm:t>
    </dgm:pt>
    <dgm:pt modelId="{1A8D1938-911B-4EA8-9451-BC4B974775F8}">
      <dgm:prSet/>
      <dgm:spPr/>
      <dgm:t>
        <a:bodyPr/>
        <a:lstStyle/>
        <a:p>
          <a:r>
            <a:rPr lang="en-US" altLang="en-US" dirty="0"/>
            <a:t>2.</a:t>
          </a:r>
          <a:r>
            <a:rPr lang="zh-CN" altLang="en-US" dirty="0"/>
            <a:t>利润管制</a:t>
          </a:r>
        </a:p>
      </dgm:t>
    </dgm:pt>
    <dgm:pt modelId="{C84272E9-5A9D-41D7-8FA1-27EE3A50EE75}" type="parTrans" cxnId="{0B577503-B714-408A-9576-089C798039AA}">
      <dgm:prSet/>
      <dgm:spPr/>
      <dgm:t>
        <a:bodyPr/>
        <a:lstStyle/>
        <a:p>
          <a:endParaRPr lang="zh-CN" altLang="en-US"/>
        </a:p>
      </dgm:t>
    </dgm:pt>
    <dgm:pt modelId="{5AB006D4-2FF7-4F44-8992-8C2947F5AF84}" type="sibTrans" cxnId="{0B577503-B714-408A-9576-089C798039AA}">
      <dgm:prSet/>
      <dgm:spPr/>
      <dgm:t>
        <a:bodyPr/>
        <a:lstStyle/>
        <a:p>
          <a:endParaRPr lang="zh-CN" altLang="en-US"/>
        </a:p>
      </dgm:t>
    </dgm:pt>
    <dgm:pt modelId="{11482A14-740F-45A6-AD9A-93519FE75977}">
      <dgm:prSet/>
      <dgm:spPr/>
      <dgm:t>
        <a:bodyPr/>
        <a:lstStyle/>
        <a:p>
          <a:r>
            <a:rPr lang="zh-CN" altLang="en-US" dirty="0"/>
            <a:t>利润管制是指政府强行限制大企业或垄断性行业的利润</a:t>
          </a:r>
          <a:r>
            <a:rPr lang="en-US" altLang="en-US" dirty="0"/>
            <a:t>, </a:t>
          </a:r>
          <a:r>
            <a:rPr lang="zh-CN" altLang="en-US" dirty="0"/>
            <a:t>从而抑制通货膨胀。</a:t>
          </a:r>
        </a:p>
      </dgm:t>
    </dgm:pt>
    <dgm:pt modelId="{9B0B3EC8-069D-4285-B25C-CEB769F6ADAF}" type="parTrans" cxnId="{C32782A7-0AF6-44C4-B464-F630C422AD31}">
      <dgm:prSet/>
      <dgm:spPr/>
      <dgm:t>
        <a:bodyPr/>
        <a:lstStyle/>
        <a:p>
          <a:endParaRPr lang="zh-CN" altLang="en-US"/>
        </a:p>
      </dgm:t>
    </dgm:pt>
    <dgm:pt modelId="{002AAF7B-B294-4982-8645-73078BDFA5FD}" type="sibTrans" cxnId="{C32782A7-0AF6-44C4-B464-F630C422AD31}">
      <dgm:prSet/>
      <dgm:spPr/>
      <dgm:t>
        <a:bodyPr/>
        <a:lstStyle/>
        <a:p>
          <a:endParaRPr lang="zh-CN" altLang="en-US"/>
        </a:p>
      </dgm:t>
    </dgm:pt>
    <dgm:pt modelId="{D2029AEA-E18D-4D54-9C81-6C5E247946F3}" type="pres">
      <dgm:prSet presAssocID="{9C20F130-A481-48F8-BA5B-B0E5E66C6352}" presName="linear" presStyleCnt="0">
        <dgm:presLayoutVars>
          <dgm:dir/>
          <dgm:animLvl val="lvl"/>
          <dgm:resizeHandles val="exact"/>
        </dgm:presLayoutVars>
      </dgm:prSet>
      <dgm:spPr/>
    </dgm:pt>
    <dgm:pt modelId="{BE637242-2268-42A5-875B-3D3A5B707F03}" type="pres">
      <dgm:prSet presAssocID="{A0C72003-A073-4147-A72A-3D3AA34CC5C2}" presName="parentLin" presStyleCnt="0"/>
      <dgm:spPr/>
    </dgm:pt>
    <dgm:pt modelId="{92334AD6-083E-4E25-A545-EA5435B4A4BE}" type="pres">
      <dgm:prSet presAssocID="{A0C72003-A073-4147-A72A-3D3AA34CC5C2}" presName="parentLeftMargin" presStyleLbl="node1" presStyleIdx="0" presStyleCnt="2"/>
      <dgm:spPr/>
    </dgm:pt>
    <dgm:pt modelId="{EE243AA0-BC2F-4ECC-A6A2-2D58B6FFA038}" type="pres">
      <dgm:prSet presAssocID="{A0C72003-A073-4147-A72A-3D3AA34CC5C2}" presName="parentText" presStyleLbl="node1" presStyleIdx="0" presStyleCnt="2">
        <dgm:presLayoutVars>
          <dgm:chMax val="0"/>
          <dgm:bulletEnabled val="1"/>
        </dgm:presLayoutVars>
      </dgm:prSet>
      <dgm:spPr/>
    </dgm:pt>
    <dgm:pt modelId="{7BC2D1A5-B854-439F-A6FF-948C062061E1}" type="pres">
      <dgm:prSet presAssocID="{A0C72003-A073-4147-A72A-3D3AA34CC5C2}" presName="negativeSpace" presStyleCnt="0"/>
      <dgm:spPr/>
    </dgm:pt>
    <dgm:pt modelId="{6055574C-AF82-4E9D-AFC6-8CDB981121AA}" type="pres">
      <dgm:prSet presAssocID="{A0C72003-A073-4147-A72A-3D3AA34CC5C2}" presName="childText" presStyleLbl="conFgAcc1" presStyleIdx="0" presStyleCnt="2">
        <dgm:presLayoutVars>
          <dgm:bulletEnabled val="1"/>
        </dgm:presLayoutVars>
      </dgm:prSet>
      <dgm:spPr/>
    </dgm:pt>
    <dgm:pt modelId="{C01B2C3F-1007-41D4-A557-5D98D4DE4DDF}" type="pres">
      <dgm:prSet presAssocID="{18597E61-9594-48DA-8A7E-3CDD0376B209}" presName="spaceBetweenRectangles" presStyleCnt="0"/>
      <dgm:spPr/>
    </dgm:pt>
    <dgm:pt modelId="{CC2BD717-3148-46B7-A665-177226E6D3BE}" type="pres">
      <dgm:prSet presAssocID="{1A8D1938-911B-4EA8-9451-BC4B974775F8}" presName="parentLin" presStyleCnt="0"/>
      <dgm:spPr/>
    </dgm:pt>
    <dgm:pt modelId="{DCF2C195-2A68-4675-B915-11D7B6C9312C}" type="pres">
      <dgm:prSet presAssocID="{1A8D1938-911B-4EA8-9451-BC4B974775F8}" presName="parentLeftMargin" presStyleLbl="node1" presStyleIdx="0" presStyleCnt="2"/>
      <dgm:spPr/>
    </dgm:pt>
    <dgm:pt modelId="{1EA33C2C-7697-427B-8124-5138AE4D25EF}" type="pres">
      <dgm:prSet presAssocID="{1A8D1938-911B-4EA8-9451-BC4B974775F8}" presName="parentText" presStyleLbl="node1" presStyleIdx="1" presStyleCnt="2">
        <dgm:presLayoutVars>
          <dgm:chMax val="0"/>
          <dgm:bulletEnabled val="1"/>
        </dgm:presLayoutVars>
      </dgm:prSet>
      <dgm:spPr/>
    </dgm:pt>
    <dgm:pt modelId="{9DACB568-7A8D-496C-A4CA-51DD75D0F94C}" type="pres">
      <dgm:prSet presAssocID="{1A8D1938-911B-4EA8-9451-BC4B974775F8}" presName="negativeSpace" presStyleCnt="0"/>
      <dgm:spPr/>
    </dgm:pt>
    <dgm:pt modelId="{30009CB2-CAFC-4E5E-8F83-A8F01CA00C9E}" type="pres">
      <dgm:prSet presAssocID="{1A8D1938-911B-4EA8-9451-BC4B974775F8}" presName="childText" presStyleLbl="conFgAcc1" presStyleIdx="1" presStyleCnt="2">
        <dgm:presLayoutVars>
          <dgm:bulletEnabled val="1"/>
        </dgm:presLayoutVars>
      </dgm:prSet>
      <dgm:spPr/>
    </dgm:pt>
  </dgm:ptLst>
  <dgm:cxnLst>
    <dgm:cxn modelId="{0B577503-B714-408A-9576-089C798039AA}" srcId="{9C20F130-A481-48F8-BA5B-B0E5E66C6352}" destId="{1A8D1938-911B-4EA8-9451-BC4B974775F8}" srcOrd="1" destOrd="0" parTransId="{C84272E9-5A9D-41D7-8FA1-27EE3A50EE75}" sibTransId="{5AB006D4-2FF7-4F44-8992-8C2947F5AF84}"/>
    <dgm:cxn modelId="{6A51E815-8C7E-4C79-9570-364D02BCCD25}" type="presOf" srcId="{1A8D1938-911B-4EA8-9451-BC4B974775F8}" destId="{1EA33C2C-7697-427B-8124-5138AE4D25EF}" srcOrd="1" destOrd="0" presId="urn:microsoft.com/office/officeart/2005/8/layout/list1"/>
    <dgm:cxn modelId="{457F481B-1F1F-49EF-8FC7-1AC0F25D9BEF}" type="presOf" srcId="{CFD8A680-38FD-49BE-B6F0-FBDEC67B147C}" destId="{6055574C-AF82-4E9D-AFC6-8CDB981121AA}" srcOrd="0" destOrd="0" presId="urn:microsoft.com/office/officeart/2005/8/layout/list1"/>
    <dgm:cxn modelId="{7F654234-9E7A-4747-8EF8-E4EECC9D7478}" type="presOf" srcId="{A0C72003-A073-4147-A72A-3D3AA34CC5C2}" destId="{EE243AA0-BC2F-4ECC-A6A2-2D58B6FFA038}" srcOrd="1" destOrd="0" presId="urn:microsoft.com/office/officeart/2005/8/layout/list1"/>
    <dgm:cxn modelId="{72B78169-F583-474E-9C4A-1468543F4834}" type="presOf" srcId="{1A8D1938-911B-4EA8-9451-BC4B974775F8}" destId="{DCF2C195-2A68-4675-B915-11D7B6C9312C}" srcOrd="0" destOrd="0" presId="urn:microsoft.com/office/officeart/2005/8/layout/list1"/>
    <dgm:cxn modelId="{76C0F24E-3EC2-4CF1-A962-1724BD239704}" srcId="{9C20F130-A481-48F8-BA5B-B0E5E66C6352}" destId="{A0C72003-A073-4147-A72A-3D3AA34CC5C2}" srcOrd="0" destOrd="0" parTransId="{F6728081-ACC3-47DE-9B3A-0778F0C2CF7F}" sibTransId="{18597E61-9594-48DA-8A7E-3CDD0376B209}"/>
    <dgm:cxn modelId="{88FAC2A0-6D6A-48A4-BFA1-0DD9DDB30AB9}" srcId="{A0C72003-A073-4147-A72A-3D3AA34CC5C2}" destId="{CFD8A680-38FD-49BE-B6F0-FBDEC67B147C}" srcOrd="0" destOrd="0" parTransId="{25E19BA0-DA8F-42F3-8798-378F1AF08687}" sibTransId="{99B63445-DAD5-45AE-A61B-55EF334FB92E}"/>
    <dgm:cxn modelId="{C32782A7-0AF6-44C4-B464-F630C422AD31}" srcId="{1A8D1938-911B-4EA8-9451-BC4B974775F8}" destId="{11482A14-740F-45A6-AD9A-93519FE75977}" srcOrd="0" destOrd="0" parTransId="{9B0B3EC8-069D-4285-B25C-CEB769F6ADAF}" sibTransId="{002AAF7B-B294-4982-8645-73078BDFA5FD}"/>
    <dgm:cxn modelId="{CCCD44A9-E14C-4DEF-B8B0-B0BE7E47EEB7}" type="presOf" srcId="{A0C72003-A073-4147-A72A-3D3AA34CC5C2}" destId="{92334AD6-083E-4E25-A545-EA5435B4A4BE}" srcOrd="0" destOrd="0" presId="urn:microsoft.com/office/officeart/2005/8/layout/list1"/>
    <dgm:cxn modelId="{9B479AC3-96B4-48DA-A973-BD87BDB9BC80}" type="presOf" srcId="{9C20F130-A481-48F8-BA5B-B0E5E66C6352}" destId="{D2029AEA-E18D-4D54-9C81-6C5E247946F3}" srcOrd="0" destOrd="0" presId="urn:microsoft.com/office/officeart/2005/8/layout/list1"/>
    <dgm:cxn modelId="{6C6CA9E6-96F6-4C07-BEBB-BA4B142A6B4B}" type="presOf" srcId="{11482A14-740F-45A6-AD9A-93519FE75977}" destId="{30009CB2-CAFC-4E5E-8F83-A8F01CA00C9E}" srcOrd="0" destOrd="0" presId="urn:microsoft.com/office/officeart/2005/8/layout/list1"/>
    <dgm:cxn modelId="{55143281-1121-42BE-BD1D-1B00FAC75333}" type="presParOf" srcId="{D2029AEA-E18D-4D54-9C81-6C5E247946F3}" destId="{BE637242-2268-42A5-875B-3D3A5B707F03}" srcOrd="0" destOrd="0" presId="urn:microsoft.com/office/officeart/2005/8/layout/list1"/>
    <dgm:cxn modelId="{525DC0F0-8E60-441E-A6D3-C4484E3D0FDB}" type="presParOf" srcId="{BE637242-2268-42A5-875B-3D3A5B707F03}" destId="{92334AD6-083E-4E25-A545-EA5435B4A4BE}" srcOrd="0" destOrd="0" presId="urn:microsoft.com/office/officeart/2005/8/layout/list1"/>
    <dgm:cxn modelId="{98C49261-3290-4868-BD99-9A144E12021B}" type="presParOf" srcId="{BE637242-2268-42A5-875B-3D3A5B707F03}" destId="{EE243AA0-BC2F-4ECC-A6A2-2D58B6FFA038}" srcOrd="1" destOrd="0" presId="urn:microsoft.com/office/officeart/2005/8/layout/list1"/>
    <dgm:cxn modelId="{3B4DA30A-2246-4F92-863D-7F59BD09E8FB}" type="presParOf" srcId="{D2029AEA-E18D-4D54-9C81-6C5E247946F3}" destId="{7BC2D1A5-B854-439F-A6FF-948C062061E1}" srcOrd="1" destOrd="0" presId="urn:microsoft.com/office/officeart/2005/8/layout/list1"/>
    <dgm:cxn modelId="{2ED1967E-940E-48EF-9DC6-90F6658062D0}" type="presParOf" srcId="{D2029AEA-E18D-4D54-9C81-6C5E247946F3}" destId="{6055574C-AF82-4E9D-AFC6-8CDB981121AA}" srcOrd="2" destOrd="0" presId="urn:microsoft.com/office/officeart/2005/8/layout/list1"/>
    <dgm:cxn modelId="{A4D87D6C-1BA0-4D91-B33E-DF1F7DEB4D60}" type="presParOf" srcId="{D2029AEA-E18D-4D54-9C81-6C5E247946F3}" destId="{C01B2C3F-1007-41D4-A557-5D98D4DE4DDF}" srcOrd="3" destOrd="0" presId="urn:microsoft.com/office/officeart/2005/8/layout/list1"/>
    <dgm:cxn modelId="{E110CBE4-610E-4691-A440-355A6CB6C4D1}" type="presParOf" srcId="{D2029AEA-E18D-4D54-9C81-6C5E247946F3}" destId="{CC2BD717-3148-46B7-A665-177226E6D3BE}" srcOrd="4" destOrd="0" presId="urn:microsoft.com/office/officeart/2005/8/layout/list1"/>
    <dgm:cxn modelId="{7E0A31DA-EED8-4486-B81D-E6927E41036B}" type="presParOf" srcId="{CC2BD717-3148-46B7-A665-177226E6D3BE}" destId="{DCF2C195-2A68-4675-B915-11D7B6C9312C}" srcOrd="0" destOrd="0" presId="urn:microsoft.com/office/officeart/2005/8/layout/list1"/>
    <dgm:cxn modelId="{63398490-A2BF-48C1-8EC0-8C26E9388109}" type="presParOf" srcId="{CC2BD717-3148-46B7-A665-177226E6D3BE}" destId="{1EA33C2C-7697-427B-8124-5138AE4D25EF}" srcOrd="1" destOrd="0" presId="urn:microsoft.com/office/officeart/2005/8/layout/list1"/>
    <dgm:cxn modelId="{825550E3-7563-466D-A697-A883F18F62FF}" type="presParOf" srcId="{D2029AEA-E18D-4D54-9C81-6C5E247946F3}" destId="{9DACB568-7A8D-496C-A4CA-51DD75D0F94C}" srcOrd="5" destOrd="0" presId="urn:microsoft.com/office/officeart/2005/8/layout/list1"/>
    <dgm:cxn modelId="{D8D1D1AE-4DB8-48FE-893F-C080DBBA1C22}" type="presParOf" srcId="{D2029AEA-E18D-4D54-9C81-6C5E247946F3}" destId="{30009CB2-CAFC-4E5E-8F83-A8F01CA00C9E}" srcOrd="6" destOrd="0" presId="urn:microsoft.com/office/officeart/2005/8/layout/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9C20F130-A481-48F8-BA5B-B0E5E66C6352}" type="doc">
      <dgm:prSet loTypeId="urn:microsoft.com/office/officeart/2005/8/layout/list1" loCatId="list" qsTypeId="urn:microsoft.com/office/officeart/2005/8/quickstyle/simple1" qsCatId="simple" csTypeId="urn:microsoft.com/office/officeart/2005/8/colors/colorful3" csCatId="colorful" phldr="1"/>
      <dgm:spPr/>
      <dgm:t>
        <a:bodyPr/>
        <a:lstStyle/>
        <a:p>
          <a:endParaRPr lang="zh-CN" altLang="en-US"/>
        </a:p>
      </dgm:t>
    </dgm:pt>
    <dgm:pt modelId="{A0C72003-A073-4147-A72A-3D3AA34CC5C2}">
      <dgm:prSet phldrT="[文本]"/>
      <dgm:spPr/>
      <dgm:t>
        <a:bodyPr/>
        <a:lstStyle/>
        <a:p>
          <a:r>
            <a:rPr lang="en-US" altLang="en-US"/>
            <a:t>1.</a:t>
          </a:r>
          <a:r>
            <a:rPr lang="zh-CN" altLang="en-US"/>
            <a:t>摩擦性失业</a:t>
          </a:r>
          <a:endParaRPr lang="zh-CN" altLang="en-US" dirty="0"/>
        </a:p>
      </dgm:t>
    </dgm:pt>
    <dgm:pt modelId="{F6728081-ACC3-47DE-9B3A-0778F0C2CF7F}" type="parTrans" cxnId="{76C0F24E-3EC2-4CF1-A962-1724BD239704}">
      <dgm:prSet/>
      <dgm:spPr/>
      <dgm:t>
        <a:bodyPr/>
        <a:lstStyle/>
        <a:p>
          <a:endParaRPr lang="zh-CN" altLang="en-US"/>
        </a:p>
      </dgm:t>
    </dgm:pt>
    <dgm:pt modelId="{18597E61-9594-48DA-8A7E-3CDD0376B209}" type="sibTrans" cxnId="{76C0F24E-3EC2-4CF1-A962-1724BD239704}">
      <dgm:prSet/>
      <dgm:spPr/>
      <dgm:t>
        <a:bodyPr/>
        <a:lstStyle/>
        <a:p>
          <a:endParaRPr lang="zh-CN" altLang="en-US"/>
        </a:p>
      </dgm:t>
    </dgm:pt>
    <dgm:pt modelId="{CFD8A680-38FD-49BE-B6F0-FBDEC67B147C}">
      <dgm:prSet phldrT="[文本]"/>
      <dgm:spPr/>
      <dgm:t>
        <a:bodyPr/>
        <a:lstStyle/>
        <a:p>
          <a:r>
            <a:rPr lang="zh-CN" altLang="en-US"/>
            <a:t>摩擦性失业是指在市场经济中因某些难以避免的摩擦而造成的短期、 局部性失业。</a:t>
          </a:r>
          <a:endParaRPr lang="zh-CN" altLang="en-US" dirty="0"/>
        </a:p>
      </dgm:t>
    </dgm:pt>
    <dgm:pt modelId="{25E19BA0-DA8F-42F3-8798-378F1AF08687}" type="parTrans" cxnId="{88FAC2A0-6D6A-48A4-BFA1-0DD9DDB30AB9}">
      <dgm:prSet/>
      <dgm:spPr/>
      <dgm:t>
        <a:bodyPr/>
        <a:lstStyle/>
        <a:p>
          <a:endParaRPr lang="zh-CN" altLang="en-US"/>
        </a:p>
      </dgm:t>
    </dgm:pt>
    <dgm:pt modelId="{99B63445-DAD5-45AE-A61B-55EF334FB92E}" type="sibTrans" cxnId="{88FAC2A0-6D6A-48A4-BFA1-0DD9DDB30AB9}">
      <dgm:prSet/>
      <dgm:spPr/>
      <dgm:t>
        <a:bodyPr/>
        <a:lstStyle/>
        <a:p>
          <a:endParaRPr lang="zh-CN" altLang="en-US"/>
        </a:p>
      </dgm:t>
    </dgm:pt>
    <dgm:pt modelId="{1A8D1938-911B-4EA8-9451-BC4B974775F8}">
      <dgm:prSet/>
      <dgm:spPr/>
      <dgm:t>
        <a:bodyPr/>
        <a:lstStyle/>
        <a:p>
          <a:r>
            <a:rPr lang="en-US" altLang="en-US"/>
            <a:t>2.</a:t>
          </a:r>
          <a:r>
            <a:rPr lang="zh-CN" altLang="en-US"/>
            <a:t>结构性失业</a:t>
          </a:r>
          <a:endParaRPr lang="zh-CN" altLang="en-US" dirty="0"/>
        </a:p>
      </dgm:t>
    </dgm:pt>
    <dgm:pt modelId="{C84272E9-5A9D-41D7-8FA1-27EE3A50EE75}" type="parTrans" cxnId="{0B577503-B714-408A-9576-089C798039AA}">
      <dgm:prSet/>
      <dgm:spPr/>
      <dgm:t>
        <a:bodyPr/>
        <a:lstStyle/>
        <a:p>
          <a:endParaRPr lang="zh-CN" altLang="en-US"/>
        </a:p>
      </dgm:t>
    </dgm:pt>
    <dgm:pt modelId="{5AB006D4-2FF7-4F44-8992-8C2947F5AF84}" type="sibTrans" cxnId="{0B577503-B714-408A-9576-089C798039AA}">
      <dgm:prSet/>
      <dgm:spPr/>
      <dgm:t>
        <a:bodyPr/>
        <a:lstStyle/>
        <a:p>
          <a:endParaRPr lang="zh-CN" altLang="en-US"/>
        </a:p>
      </dgm:t>
    </dgm:pt>
    <dgm:pt modelId="{11482A14-740F-45A6-AD9A-93519FE75977}">
      <dgm:prSet/>
      <dgm:spPr/>
      <dgm:t>
        <a:bodyPr/>
        <a:lstStyle/>
        <a:p>
          <a:r>
            <a:rPr lang="zh-CN" altLang="en-US" dirty="0"/>
            <a:t>结构性失业是指劳动力的供给和需求不匹配所造成的失业。 </a:t>
          </a:r>
        </a:p>
      </dgm:t>
    </dgm:pt>
    <dgm:pt modelId="{9B0B3EC8-069D-4285-B25C-CEB769F6ADAF}" type="parTrans" cxnId="{C32782A7-0AF6-44C4-B464-F630C422AD31}">
      <dgm:prSet/>
      <dgm:spPr/>
      <dgm:t>
        <a:bodyPr/>
        <a:lstStyle/>
        <a:p>
          <a:endParaRPr lang="zh-CN" altLang="en-US"/>
        </a:p>
      </dgm:t>
    </dgm:pt>
    <dgm:pt modelId="{002AAF7B-B294-4982-8645-73078BDFA5FD}" type="sibTrans" cxnId="{C32782A7-0AF6-44C4-B464-F630C422AD31}">
      <dgm:prSet/>
      <dgm:spPr/>
      <dgm:t>
        <a:bodyPr/>
        <a:lstStyle/>
        <a:p>
          <a:endParaRPr lang="zh-CN" altLang="en-US"/>
        </a:p>
      </dgm:t>
    </dgm:pt>
    <dgm:pt modelId="{7AA1793F-CA0F-4F70-B18C-E89DD7B1ED6C}">
      <dgm:prSet/>
      <dgm:spPr/>
      <dgm:t>
        <a:bodyPr/>
        <a:lstStyle/>
        <a:p>
          <a:r>
            <a:rPr lang="en-US" altLang="en-US" dirty="0"/>
            <a:t>3.</a:t>
          </a:r>
          <a:r>
            <a:rPr lang="zh-CN" altLang="en-US" dirty="0"/>
            <a:t>季节性失业</a:t>
          </a:r>
        </a:p>
      </dgm:t>
    </dgm:pt>
    <dgm:pt modelId="{A9DE7FFA-01F1-491E-B0BD-EB4DA4BF9B25}" type="parTrans" cxnId="{92D47F4F-808F-447B-A101-D6478BDE2329}">
      <dgm:prSet/>
      <dgm:spPr/>
      <dgm:t>
        <a:bodyPr/>
        <a:lstStyle/>
        <a:p>
          <a:endParaRPr lang="zh-CN" altLang="en-US"/>
        </a:p>
      </dgm:t>
    </dgm:pt>
    <dgm:pt modelId="{52EF72E0-5F53-49A2-8C2A-F0FBADB42F7F}" type="sibTrans" cxnId="{92D47F4F-808F-447B-A101-D6478BDE2329}">
      <dgm:prSet/>
      <dgm:spPr/>
      <dgm:t>
        <a:bodyPr/>
        <a:lstStyle/>
        <a:p>
          <a:endParaRPr lang="zh-CN" altLang="en-US"/>
        </a:p>
      </dgm:t>
    </dgm:pt>
    <dgm:pt modelId="{2808BA39-3912-4FA3-847B-0C20C8CC2A56}">
      <dgm:prSet/>
      <dgm:spPr/>
      <dgm:t>
        <a:bodyPr/>
        <a:lstStyle/>
        <a:p>
          <a:r>
            <a:rPr lang="zh-CN" altLang="en-US" dirty="0"/>
            <a:t>季节性失业是指由消费者对一些商品和服务的季节性需求而造成的失业</a:t>
          </a:r>
          <a:r>
            <a:rPr lang="en-US" altLang="en-US" dirty="0"/>
            <a:t>, </a:t>
          </a:r>
          <a:r>
            <a:rPr lang="zh-CN" altLang="en-US" dirty="0"/>
            <a:t>通常被认为是一种正常性的失业。 </a:t>
          </a:r>
        </a:p>
      </dgm:t>
    </dgm:pt>
    <dgm:pt modelId="{5E065E26-6F15-4833-94B2-B9942C6DAE1B}" type="parTrans" cxnId="{A1E6A710-6135-43DB-B557-196DA09C3935}">
      <dgm:prSet/>
      <dgm:spPr/>
      <dgm:t>
        <a:bodyPr/>
        <a:lstStyle/>
        <a:p>
          <a:endParaRPr lang="zh-CN" altLang="en-US"/>
        </a:p>
      </dgm:t>
    </dgm:pt>
    <dgm:pt modelId="{85576343-920E-4F42-9191-8EE65AEA0553}" type="sibTrans" cxnId="{A1E6A710-6135-43DB-B557-196DA09C3935}">
      <dgm:prSet/>
      <dgm:spPr/>
      <dgm:t>
        <a:bodyPr/>
        <a:lstStyle/>
        <a:p>
          <a:endParaRPr lang="zh-CN" altLang="en-US"/>
        </a:p>
      </dgm:t>
    </dgm:pt>
    <dgm:pt modelId="{F2E1AC37-BCF3-4C93-B0AC-D880A44F4832}">
      <dgm:prSet/>
      <dgm:spPr/>
      <dgm:t>
        <a:bodyPr/>
        <a:lstStyle/>
        <a:p>
          <a:r>
            <a:rPr lang="en-US" altLang="en-US" dirty="0"/>
            <a:t>4.</a:t>
          </a:r>
          <a:r>
            <a:rPr lang="zh-CN" altLang="en-US" dirty="0"/>
            <a:t>技术性失业</a:t>
          </a:r>
        </a:p>
      </dgm:t>
    </dgm:pt>
    <dgm:pt modelId="{6F697619-8016-42B0-89AF-C19DA019DB46}" type="parTrans" cxnId="{0F3FE2E2-4758-4F5E-9BEB-F9D560FFAD71}">
      <dgm:prSet/>
      <dgm:spPr/>
      <dgm:t>
        <a:bodyPr/>
        <a:lstStyle/>
        <a:p>
          <a:endParaRPr lang="zh-CN" altLang="en-US"/>
        </a:p>
      </dgm:t>
    </dgm:pt>
    <dgm:pt modelId="{4C4B8BA5-D484-479A-B439-7E789791C9D7}" type="sibTrans" cxnId="{0F3FE2E2-4758-4F5E-9BEB-F9D560FFAD71}">
      <dgm:prSet/>
      <dgm:spPr/>
      <dgm:t>
        <a:bodyPr/>
        <a:lstStyle/>
        <a:p>
          <a:endParaRPr lang="zh-CN" altLang="en-US"/>
        </a:p>
      </dgm:t>
    </dgm:pt>
    <dgm:pt modelId="{F0D58D38-3B09-43C0-9FAA-EE7A612645C9}">
      <dgm:prSet/>
      <dgm:spPr/>
      <dgm:t>
        <a:bodyPr/>
        <a:lstStyle/>
        <a:p>
          <a:r>
            <a:rPr lang="zh-CN" altLang="en-US" dirty="0"/>
            <a:t>技术性失业是指由技术进步所造成的失业。</a:t>
          </a:r>
        </a:p>
      </dgm:t>
    </dgm:pt>
    <dgm:pt modelId="{AC19A208-7C2D-4BC8-BB45-2646EC30BBE2}" type="parTrans" cxnId="{DD29059D-0A74-4B50-9EF9-799E28D66CAA}">
      <dgm:prSet/>
      <dgm:spPr/>
      <dgm:t>
        <a:bodyPr/>
        <a:lstStyle/>
        <a:p>
          <a:endParaRPr lang="zh-CN" altLang="en-US"/>
        </a:p>
      </dgm:t>
    </dgm:pt>
    <dgm:pt modelId="{6875A509-DCD0-4C99-803D-F7B7F1D36E60}" type="sibTrans" cxnId="{DD29059D-0A74-4B50-9EF9-799E28D66CAA}">
      <dgm:prSet/>
      <dgm:spPr/>
      <dgm:t>
        <a:bodyPr/>
        <a:lstStyle/>
        <a:p>
          <a:endParaRPr lang="zh-CN" altLang="en-US"/>
        </a:p>
      </dgm:t>
    </dgm:pt>
    <dgm:pt modelId="{F1E22852-92B3-42B5-8180-3636B8343898}">
      <dgm:prSet/>
      <dgm:spPr/>
      <dgm:t>
        <a:bodyPr/>
        <a:lstStyle/>
        <a:p>
          <a:r>
            <a:rPr lang="en-US" altLang="en-US" dirty="0"/>
            <a:t>5.</a:t>
          </a:r>
          <a:r>
            <a:rPr lang="zh-CN" altLang="en-US" dirty="0"/>
            <a:t>工资刚性失业</a:t>
          </a:r>
        </a:p>
      </dgm:t>
    </dgm:pt>
    <dgm:pt modelId="{2C270150-6139-478B-8CD3-3B9A91DF6163}" type="parTrans" cxnId="{66E15502-26A6-4B53-9024-42B264AAE28A}">
      <dgm:prSet/>
      <dgm:spPr/>
      <dgm:t>
        <a:bodyPr/>
        <a:lstStyle/>
        <a:p>
          <a:endParaRPr lang="zh-CN" altLang="en-US"/>
        </a:p>
      </dgm:t>
    </dgm:pt>
    <dgm:pt modelId="{5CA83B93-B8D9-4FB9-AFEA-2F92DFE02596}" type="sibTrans" cxnId="{66E15502-26A6-4B53-9024-42B264AAE28A}">
      <dgm:prSet/>
      <dgm:spPr/>
      <dgm:t>
        <a:bodyPr/>
        <a:lstStyle/>
        <a:p>
          <a:endParaRPr lang="zh-CN" altLang="en-US"/>
        </a:p>
      </dgm:t>
    </dgm:pt>
    <dgm:pt modelId="{9A4045F2-69B9-4F11-A2C1-3B9F2EB2EC84}">
      <dgm:prSet/>
      <dgm:spPr/>
      <dgm:t>
        <a:bodyPr/>
        <a:lstStyle/>
        <a:p>
          <a:r>
            <a:rPr lang="zh-CN" altLang="en-US" dirty="0"/>
            <a:t>工资刚性失业是指由工资刚性所造成的失业。</a:t>
          </a:r>
        </a:p>
      </dgm:t>
    </dgm:pt>
    <dgm:pt modelId="{15A4255E-3706-42D1-8A71-D93A23CD8C7C}" type="parTrans" cxnId="{8D4C4142-65CC-4C5C-8185-D7F5B118A62D}">
      <dgm:prSet/>
      <dgm:spPr/>
      <dgm:t>
        <a:bodyPr/>
        <a:lstStyle/>
        <a:p>
          <a:endParaRPr lang="zh-CN" altLang="en-US"/>
        </a:p>
      </dgm:t>
    </dgm:pt>
    <dgm:pt modelId="{A05B09D1-C143-4CEF-B3A3-55F2CE0AE430}" type="sibTrans" cxnId="{8D4C4142-65CC-4C5C-8185-D7F5B118A62D}">
      <dgm:prSet/>
      <dgm:spPr/>
      <dgm:t>
        <a:bodyPr/>
        <a:lstStyle/>
        <a:p>
          <a:endParaRPr lang="zh-CN" altLang="en-US"/>
        </a:p>
      </dgm:t>
    </dgm:pt>
    <dgm:pt modelId="{D2029AEA-E18D-4D54-9C81-6C5E247946F3}" type="pres">
      <dgm:prSet presAssocID="{9C20F130-A481-48F8-BA5B-B0E5E66C6352}" presName="linear" presStyleCnt="0">
        <dgm:presLayoutVars>
          <dgm:dir/>
          <dgm:animLvl val="lvl"/>
          <dgm:resizeHandles val="exact"/>
        </dgm:presLayoutVars>
      </dgm:prSet>
      <dgm:spPr/>
    </dgm:pt>
    <dgm:pt modelId="{BE637242-2268-42A5-875B-3D3A5B707F03}" type="pres">
      <dgm:prSet presAssocID="{A0C72003-A073-4147-A72A-3D3AA34CC5C2}" presName="parentLin" presStyleCnt="0"/>
      <dgm:spPr/>
    </dgm:pt>
    <dgm:pt modelId="{92334AD6-083E-4E25-A545-EA5435B4A4BE}" type="pres">
      <dgm:prSet presAssocID="{A0C72003-A073-4147-A72A-3D3AA34CC5C2}" presName="parentLeftMargin" presStyleLbl="node1" presStyleIdx="0" presStyleCnt="5"/>
      <dgm:spPr/>
    </dgm:pt>
    <dgm:pt modelId="{EE243AA0-BC2F-4ECC-A6A2-2D58B6FFA038}" type="pres">
      <dgm:prSet presAssocID="{A0C72003-A073-4147-A72A-3D3AA34CC5C2}" presName="parentText" presStyleLbl="node1" presStyleIdx="0" presStyleCnt="5">
        <dgm:presLayoutVars>
          <dgm:chMax val="0"/>
          <dgm:bulletEnabled val="1"/>
        </dgm:presLayoutVars>
      </dgm:prSet>
      <dgm:spPr/>
    </dgm:pt>
    <dgm:pt modelId="{7BC2D1A5-B854-439F-A6FF-948C062061E1}" type="pres">
      <dgm:prSet presAssocID="{A0C72003-A073-4147-A72A-3D3AA34CC5C2}" presName="negativeSpace" presStyleCnt="0"/>
      <dgm:spPr/>
    </dgm:pt>
    <dgm:pt modelId="{6055574C-AF82-4E9D-AFC6-8CDB981121AA}" type="pres">
      <dgm:prSet presAssocID="{A0C72003-A073-4147-A72A-3D3AA34CC5C2}" presName="childText" presStyleLbl="conFgAcc1" presStyleIdx="0" presStyleCnt="5">
        <dgm:presLayoutVars>
          <dgm:bulletEnabled val="1"/>
        </dgm:presLayoutVars>
      </dgm:prSet>
      <dgm:spPr/>
    </dgm:pt>
    <dgm:pt modelId="{C01B2C3F-1007-41D4-A557-5D98D4DE4DDF}" type="pres">
      <dgm:prSet presAssocID="{18597E61-9594-48DA-8A7E-3CDD0376B209}" presName="spaceBetweenRectangles" presStyleCnt="0"/>
      <dgm:spPr/>
    </dgm:pt>
    <dgm:pt modelId="{CC2BD717-3148-46B7-A665-177226E6D3BE}" type="pres">
      <dgm:prSet presAssocID="{1A8D1938-911B-4EA8-9451-BC4B974775F8}" presName="parentLin" presStyleCnt="0"/>
      <dgm:spPr/>
    </dgm:pt>
    <dgm:pt modelId="{DCF2C195-2A68-4675-B915-11D7B6C9312C}" type="pres">
      <dgm:prSet presAssocID="{1A8D1938-911B-4EA8-9451-BC4B974775F8}" presName="parentLeftMargin" presStyleLbl="node1" presStyleIdx="0" presStyleCnt="5"/>
      <dgm:spPr/>
    </dgm:pt>
    <dgm:pt modelId="{1EA33C2C-7697-427B-8124-5138AE4D25EF}" type="pres">
      <dgm:prSet presAssocID="{1A8D1938-911B-4EA8-9451-BC4B974775F8}" presName="parentText" presStyleLbl="node1" presStyleIdx="1" presStyleCnt="5">
        <dgm:presLayoutVars>
          <dgm:chMax val="0"/>
          <dgm:bulletEnabled val="1"/>
        </dgm:presLayoutVars>
      </dgm:prSet>
      <dgm:spPr/>
    </dgm:pt>
    <dgm:pt modelId="{9DACB568-7A8D-496C-A4CA-51DD75D0F94C}" type="pres">
      <dgm:prSet presAssocID="{1A8D1938-911B-4EA8-9451-BC4B974775F8}" presName="negativeSpace" presStyleCnt="0"/>
      <dgm:spPr/>
    </dgm:pt>
    <dgm:pt modelId="{30009CB2-CAFC-4E5E-8F83-A8F01CA00C9E}" type="pres">
      <dgm:prSet presAssocID="{1A8D1938-911B-4EA8-9451-BC4B974775F8}" presName="childText" presStyleLbl="conFgAcc1" presStyleIdx="1" presStyleCnt="5">
        <dgm:presLayoutVars>
          <dgm:bulletEnabled val="1"/>
        </dgm:presLayoutVars>
      </dgm:prSet>
      <dgm:spPr/>
    </dgm:pt>
    <dgm:pt modelId="{FAA872B6-ED3D-4738-B52B-D6F4B0F64C74}" type="pres">
      <dgm:prSet presAssocID="{5AB006D4-2FF7-4F44-8992-8C2947F5AF84}" presName="spaceBetweenRectangles" presStyleCnt="0"/>
      <dgm:spPr/>
    </dgm:pt>
    <dgm:pt modelId="{801F80A1-DBB5-4F0D-9482-A79CA79B9339}" type="pres">
      <dgm:prSet presAssocID="{7AA1793F-CA0F-4F70-B18C-E89DD7B1ED6C}" presName="parentLin" presStyleCnt="0"/>
      <dgm:spPr/>
    </dgm:pt>
    <dgm:pt modelId="{D9B9DFD9-C2E4-4CF2-9BA2-252BC8DFCF5B}" type="pres">
      <dgm:prSet presAssocID="{7AA1793F-CA0F-4F70-B18C-E89DD7B1ED6C}" presName="parentLeftMargin" presStyleLbl="node1" presStyleIdx="1" presStyleCnt="5"/>
      <dgm:spPr/>
    </dgm:pt>
    <dgm:pt modelId="{3345A506-92E8-4E95-95E5-5AF2B3D929C4}" type="pres">
      <dgm:prSet presAssocID="{7AA1793F-CA0F-4F70-B18C-E89DD7B1ED6C}" presName="parentText" presStyleLbl="node1" presStyleIdx="2" presStyleCnt="5">
        <dgm:presLayoutVars>
          <dgm:chMax val="0"/>
          <dgm:bulletEnabled val="1"/>
        </dgm:presLayoutVars>
      </dgm:prSet>
      <dgm:spPr/>
    </dgm:pt>
    <dgm:pt modelId="{60298DED-F63E-4093-B8A9-9140267E9BA1}" type="pres">
      <dgm:prSet presAssocID="{7AA1793F-CA0F-4F70-B18C-E89DD7B1ED6C}" presName="negativeSpace" presStyleCnt="0"/>
      <dgm:spPr/>
    </dgm:pt>
    <dgm:pt modelId="{E6C36D56-0642-43DB-AE82-04BBB3CCD90F}" type="pres">
      <dgm:prSet presAssocID="{7AA1793F-CA0F-4F70-B18C-E89DD7B1ED6C}" presName="childText" presStyleLbl="conFgAcc1" presStyleIdx="2" presStyleCnt="5">
        <dgm:presLayoutVars>
          <dgm:bulletEnabled val="1"/>
        </dgm:presLayoutVars>
      </dgm:prSet>
      <dgm:spPr/>
    </dgm:pt>
    <dgm:pt modelId="{02ED1397-B231-43E6-BEA0-978B5C2265D9}" type="pres">
      <dgm:prSet presAssocID="{52EF72E0-5F53-49A2-8C2A-F0FBADB42F7F}" presName="spaceBetweenRectangles" presStyleCnt="0"/>
      <dgm:spPr/>
    </dgm:pt>
    <dgm:pt modelId="{E246800E-B407-4597-AE38-4C797DB6A3BE}" type="pres">
      <dgm:prSet presAssocID="{F2E1AC37-BCF3-4C93-B0AC-D880A44F4832}" presName="parentLin" presStyleCnt="0"/>
      <dgm:spPr/>
    </dgm:pt>
    <dgm:pt modelId="{4D2C0B01-49C6-4306-9466-E7EB1C05DEF9}" type="pres">
      <dgm:prSet presAssocID="{F2E1AC37-BCF3-4C93-B0AC-D880A44F4832}" presName="parentLeftMargin" presStyleLbl="node1" presStyleIdx="2" presStyleCnt="5"/>
      <dgm:spPr/>
    </dgm:pt>
    <dgm:pt modelId="{04A70A04-64A8-4D91-8315-F70706A20C65}" type="pres">
      <dgm:prSet presAssocID="{F2E1AC37-BCF3-4C93-B0AC-D880A44F4832}" presName="parentText" presStyleLbl="node1" presStyleIdx="3" presStyleCnt="5">
        <dgm:presLayoutVars>
          <dgm:chMax val="0"/>
          <dgm:bulletEnabled val="1"/>
        </dgm:presLayoutVars>
      </dgm:prSet>
      <dgm:spPr/>
    </dgm:pt>
    <dgm:pt modelId="{03042A85-9453-4AA4-BD3D-11A1CC5BCD2C}" type="pres">
      <dgm:prSet presAssocID="{F2E1AC37-BCF3-4C93-B0AC-D880A44F4832}" presName="negativeSpace" presStyleCnt="0"/>
      <dgm:spPr/>
    </dgm:pt>
    <dgm:pt modelId="{4786DF1F-FCE8-4BC4-B116-7BB0877E035A}" type="pres">
      <dgm:prSet presAssocID="{F2E1AC37-BCF3-4C93-B0AC-D880A44F4832}" presName="childText" presStyleLbl="conFgAcc1" presStyleIdx="3" presStyleCnt="5">
        <dgm:presLayoutVars>
          <dgm:bulletEnabled val="1"/>
        </dgm:presLayoutVars>
      </dgm:prSet>
      <dgm:spPr/>
    </dgm:pt>
    <dgm:pt modelId="{75D2A1CA-6AA5-4219-A6B0-15DC84A4F608}" type="pres">
      <dgm:prSet presAssocID="{4C4B8BA5-D484-479A-B439-7E789791C9D7}" presName="spaceBetweenRectangles" presStyleCnt="0"/>
      <dgm:spPr/>
    </dgm:pt>
    <dgm:pt modelId="{472C1A46-7B3E-4C0F-B12B-B9BAD6A1F9EB}" type="pres">
      <dgm:prSet presAssocID="{F1E22852-92B3-42B5-8180-3636B8343898}" presName="parentLin" presStyleCnt="0"/>
      <dgm:spPr/>
    </dgm:pt>
    <dgm:pt modelId="{4995B52C-CF7B-441C-9BCC-F343803824E1}" type="pres">
      <dgm:prSet presAssocID="{F1E22852-92B3-42B5-8180-3636B8343898}" presName="parentLeftMargin" presStyleLbl="node1" presStyleIdx="3" presStyleCnt="5"/>
      <dgm:spPr/>
    </dgm:pt>
    <dgm:pt modelId="{00AECAB2-4120-40FC-9753-EB2832A0A013}" type="pres">
      <dgm:prSet presAssocID="{F1E22852-92B3-42B5-8180-3636B8343898}" presName="parentText" presStyleLbl="node1" presStyleIdx="4" presStyleCnt="5">
        <dgm:presLayoutVars>
          <dgm:chMax val="0"/>
          <dgm:bulletEnabled val="1"/>
        </dgm:presLayoutVars>
      </dgm:prSet>
      <dgm:spPr/>
    </dgm:pt>
    <dgm:pt modelId="{CFD9E215-7939-4C2D-A25E-382BBB747058}" type="pres">
      <dgm:prSet presAssocID="{F1E22852-92B3-42B5-8180-3636B8343898}" presName="negativeSpace" presStyleCnt="0"/>
      <dgm:spPr/>
    </dgm:pt>
    <dgm:pt modelId="{199DAC2C-E109-436B-AF7B-F21C5E6C75B3}" type="pres">
      <dgm:prSet presAssocID="{F1E22852-92B3-42B5-8180-3636B8343898}" presName="childText" presStyleLbl="conFgAcc1" presStyleIdx="4" presStyleCnt="5">
        <dgm:presLayoutVars>
          <dgm:bulletEnabled val="1"/>
        </dgm:presLayoutVars>
      </dgm:prSet>
      <dgm:spPr/>
    </dgm:pt>
  </dgm:ptLst>
  <dgm:cxnLst>
    <dgm:cxn modelId="{66E15502-26A6-4B53-9024-42B264AAE28A}" srcId="{9C20F130-A481-48F8-BA5B-B0E5E66C6352}" destId="{F1E22852-92B3-42B5-8180-3636B8343898}" srcOrd="4" destOrd="0" parTransId="{2C270150-6139-478B-8CD3-3B9A91DF6163}" sibTransId="{5CA83B93-B8D9-4FB9-AFEA-2F92DFE02596}"/>
    <dgm:cxn modelId="{0B577503-B714-408A-9576-089C798039AA}" srcId="{9C20F130-A481-48F8-BA5B-B0E5E66C6352}" destId="{1A8D1938-911B-4EA8-9451-BC4B974775F8}" srcOrd="1" destOrd="0" parTransId="{C84272E9-5A9D-41D7-8FA1-27EE3A50EE75}" sibTransId="{5AB006D4-2FF7-4F44-8992-8C2947F5AF84}"/>
    <dgm:cxn modelId="{A1E6A710-6135-43DB-B557-196DA09C3935}" srcId="{7AA1793F-CA0F-4F70-B18C-E89DD7B1ED6C}" destId="{2808BA39-3912-4FA3-847B-0C20C8CC2A56}" srcOrd="0" destOrd="0" parTransId="{5E065E26-6F15-4833-94B2-B9942C6DAE1B}" sibTransId="{85576343-920E-4F42-9191-8EE65AEA0553}"/>
    <dgm:cxn modelId="{6A51E815-8C7E-4C79-9570-364D02BCCD25}" type="presOf" srcId="{1A8D1938-911B-4EA8-9451-BC4B974775F8}" destId="{1EA33C2C-7697-427B-8124-5138AE4D25EF}" srcOrd="1" destOrd="0" presId="urn:microsoft.com/office/officeart/2005/8/layout/list1"/>
    <dgm:cxn modelId="{457F481B-1F1F-49EF-8FC7-1AC0F25D9BEF}" type="presOf" srcId="{CFD8A680-38FD-49BE-B6F0-FBDEC67B147C}" destId="{6055574C-AF82-4E9D-AFC6-8CDB981121AA}" srcOrd="0" destOrd="0" presId="urn:microsoft.com/office/officeart/2005/8/layout/list1"/>
    <dgm:cxn modelId="{3036D21B-5BA6-42C8-AE6B-77CBC5FD8247}" type="presOf" srcId="{F2E1AC37-BCF3-4C93-B0AC-D880A44F4832}" destId="{04A70A04-64A8-4D91-8315-F70706A20C65}" srcOrd="1" destOrd="0" presId="urn:microsoft.com/office/officeart/2005/8/layout/list1"/>
    <dgm:cxn modelId="{F6756C1F-EA6D-429C-971A-A43BFC2D1754}" type="presOf" srcId="{F2E1AC37-BCF3-4C93-B0AC-D880A44F4832}" destId="{4D2C0B01-49C6-4306-9466-E7EB1C05DEF9}" srcOrd="0" destOrd="0" presId="urn:microsoft.com/office/officeart/2005/8/layout/list1"/>
    <dgm:cxn modelId="{7F654234-9E7A-4747-8EF8-E4EECC9D7478}" type="presOf" srcId="{A0C72003-A073-4147-A72A-3D3AA34CC5C2}" destId="{EE243AA0-BC2F-4ECC-A6A2-2D58B6FFA038}" srcOrd="1" destOrd="0" presId="urn:microsoft.com/office/officeart/2005/8/layout/list1"/>
    <dgm:cxn modelId="{8D4C4142-65CC-4C5C-8185-D7F5B118A62D}" srcId="{F1E22852-92B3-42B5-8180-3636B8343898}" destId="{9A4045F2-69B9-4F11-A2C1-3B9F2EB2EC84}" srcOrd="0" destOrd="0" parTransId="{15A4255E-3706-42D1-8A71-D93A23CD8C7C}" sibTransId="{A05B09D1-C143-4CEF-B3A3-55F2CE0AE430}"/>
    <dgm:cxn modelId="{86267447-6A40-47EE-A2DE-00C362A962A7}" type="presOf" srcId="{9A4045F2-69B9-4F11-A2C1-3B9F2EB2EC84}" destId="{199DAC2C-E109-436B-AF7B-F21C5E6C75B3}" srcOrd="0" destOrd="0" presId="urn:microsoft.com/office/officeart/2005/8/layout/list1"/>
    <dgm:cxn modelId="{72B78169-F583-474E-9C4A-1468543F4834}" type="presOf" srcId="{1A8D1938-911B-4EA8-9451-BC4B974775F8}" destId="{DCF2C195-2A68-4675-B915-11D7B6C9312C}" srcOrd="0" destOrd="0" presId="urn:microsoft.com/office/officeart/2005/8/layout/list1"/>
    <dgm:cxn modelId="{76C0F24E-3EC2-4CF1-A962-1724BD239704}" srcId="{9C20F130-A481-48F8-BA5B-B0E5E66C6352}" destId="{A0C72003-A073-4147-A72A-3D3AA34CC5C2}" srcOrd="0" destOrd="0" parTransId="{F6728081-ACC3-47DE-9B3A-0778F0C2CF7F}" sibTransId="{18597E61-9594-48DA-8A7E-3CDD0376B209}"/>
    <dgm:cxn modelId="{92D47F4F-808F-447B-A101-D6478BDE2329}" srcId="{9C20F130-A481-48F8-BA5B-B0E5E66C6352}" destId="{7AA1793F-CA0F-4F70-B18C-E89DD7B1ED6C}" srcOrd="2" destOrd="0" parTransId="{A9DE7FFA-01F1-491E-B0BD-EB4DA4BF9B25}" sibTransId="{52EF72E0-5F53-49A2-8C2A-F0FBADB42F7F}"/>
    <dgm:cxn modelId="{A6BBB973-18AD-4B3E-A5D6-BB4B9F0348B9}" type="presOf" srcId="{2808BA39-3912-4FA3-847B-0C20C8CC2A56}" destId="{E6C36D56-0642-43DB-AE82-04BBB3CCD90F}" srcOrd="0" destOrd="0" presId="urn:microsoft.com/office/officeart/2005/8/layout/list1"/>
    <dgm:cxn modelId="{F788F177-D556-4925-A789-6D60F8448BF2}" type="presOf" srcId="{F0D58D38-3B09-43C0-9FAA-EE7A612645C9}" destId="{4786DF1F-FCE8-4BC4-B116-7BB0877E035A}" srcOrd="0" destOrd="0" presId="urn:microsoft.com/office/officeart/2005/8/layout/list1"/>
    <dgm:cxn modelId="{7B2CCA7E-D1D5-414B-9514-63261236AA78}" type="presOf" srcId="{F1E22852-92B3-42B5-8180-3636B8343898}" destId="{4995B52C-CF7B-441C-9BCC-F343803824E1}" srcOrd="0" destOrd="0" presId="urn:microsoft.com/office/officeart/2005/8/layout/list1"/>
    <dgm:cxn modelId="{08FF2093-D436-4A26-911C-CFB560BA55DA}" type="presOf" srcId="{7AA1793F-CA0F-4F70-B18C-E89DD7B1ED6C}" destId="{3345A506-92E8-4E95-95E5-5AF2B3D929C4}" srcOrd="1" destOrd="0" presId="urn:microsoft.com/office/officeart/2005/8/layout/list1"/>
    <dgm:cxn modelId="{DD29059D-0A74-4B50-9EF9-799E28D66CAA}" srcId="{F2E1AC37-BCF3-4C93-B0AC-D880A44F4832}" destId="{F0D58D38-3B09-43C0-9FAA-EE7A612645C9}" srcOrd="0" destOrd="0" parTransId="{AC19A208-7C2D-4BC8-BB45-2646EC30BBE2}" sibTransId="{6875A509-DCD0-4C99-803D-F7B7F1D36E60}"/>
    <dgm:cxn modelId="{88FAC2A0-6D6A-48A4-BFA1-0DD9DDB30AB9}" srcId="{A0C72003-A073-4147-A72A-3D3AA34CC5C2}" destId="{CFD8A680-38FD-49BE-B6F0-FBDEC67B147C}" srcOrd="0" destOrd="0" parTransId="{25E19BA0-DA8F-42F3-8798-378F1AF08687}" sibTransId="{99B63445-DAD5-45AE-A61B-55EF334FB92E}"/>
    <dgm:cxn modelId="{C32782A7-0AF6-44C4-B464-F630C422AD31}" srcId="{1A8D1938-911B-4EA8-9451-BC4B974775F8}" destId="{11482A14-740F-45A6-AD9A-93519FE75977}" srcOrd="0" destOrd="0" parTransId="{9B0B3EC8-069D-4285-B25C-CEB769F6ADAF}" sibTransId="{002AAF7B-B294-4982-8645-73078BDFA5FD}"/>
    <dgm:cxn modelId="{B9F8BFA7-DD45-40B8-B986-6949B19B1CAC}" type="presOf" srcId="{F1E22852-92B3-42B5-8180-3636B8343898}" destId="{00AECAB2-4120-40FC-9753-EB2832A0A013}" srcOrd="1" destOrd="0" presId="urn:microsoft.com/office/officeart/2005/8/layout/list1"/>
    <dgm:cxn modelId="{CCCD44A9-E14C-4DEF-B8B0-B0BE7E47EEB7}" type="presOf" srcId="{A0C72003-A073-4147-A72A-3D3AA34CC5C2}" destId="{92334AD6-083E-4E25-A545-EA5435B4A4BE}" srcOrd="0" destOrd="0" presId="urn:microsoft.com/office/officeart/2005/8/layout/list1"/>
    <dgm:cxn modelId="{B31D13BB-3040-43BF-9B84-F53F16864D28}" type="presOf" srcId="{7AA1793F-CA0F-4F70-B18C-E89DD7B1ED6C}" destId="{D9B9DFD9-C2E4-4CF2-9BA2-252BC8DFCF5B}" srcOrd="0" destOrd="0" presId="urn:microsoft.com/office/officeart/2005/8/layout/list1"/>
    <dgm:cxn modelId="{9B479AC3-96B4-48DA-A973-BD87BDB9BC80}" type="presOf" srcId="{9C20F130-A481-48F8-BA5B-B0E5E66C6352}" destId="{D2029AEA-E18D-4D54-9C81-6C5E247946F3}" srcOrd="0" destOrd="0" presId="urn:microsoft.com/office/officeart/2005/8/layout/list1"/>
    <dgm:cxn modelId="{0F3FE2E2-4758-4F5E-9BEB-F9D560FFAD71}" srcId="{9C20F130-A481-48F8-BA5B-B0E5E66C6352}" destId="{F2E1AC37-BCF3-4C93-B0AC-D880A44F4832}" srcOrd="3" destOrd="0" parTransId="{6F697619-8016-42B0-89AF-C19DA019DB46}" sibTransId="{4C4B8BA5-D484-479A-B439-7E789791C9D7}"/>
    <dgm:cxn modelId="{6C6CA9E6-96F6-4C07-BEBB-BA4B142A6B4B}" type="presOf" srcId="{11482A14-740F-45A6-AD9A-93519FE75977}" destId="{30009CB2-CAFC-4E5E-8F83-A8F01CA00C9E}" srcOrd="0" destOrd="0" presId="urn:microsoft.com/office/officeart/2005/8/layout/list1"/>
    <dgm:cxn modelId="{55143281-1121-42BE-BD1D-1B00FAC75333}" type="presParOf" srcId="{D2029AEA-E18D-4D54-9C81-6C5E247946F3}" destId="{BE637242-2268-42A5-875B-3D3A5B707F03}" srcOrd="0" destOrd="0" presId="urn:microsoft.com/office/officeart/2005/8/layout/list1"/>
    <dgm:cxn modelId="{525DC0F0-8E60-441E-A6D3-C4484E3D0FDB}" type="presParOf" srcId="{BE637242-2268-42A5-875B-3D3A5B707F03}" destId="{92334AD6-083E-4E25-A545-EA5435B4A4BE}" srcOrd="0" destOrd="0" presId="urn:microsoft.com/office/officeart/2005/8/layout/list1"/>
    <dgm:cxn modelId="{98C49261-3290-4868-BD99-9A144E12021B}" type="presParOf" srcId="{BE637242-2268-42A5-875B-3D3A5B707F03}" destId="{EE243AA0-BC2F-4ECC-A6A2-2D58B6FFA038}" srcOrd="1" destOrd="0" presId="urn:microsoft.com/office/officeart/2005/8/layout/list1"/>
    <dgm:cxn modelId="{3B4DA30A-2246-4F92-863D-7F59BD09E8FB}" type="presParOf" srcId="{D2029AEA-E18D-4D54-9C81-6C5E247946F3}" destId="{7BC2D1A5-B854-439F-A6FF-948C062061E1}" srcOrd="1" destOrd="0" presId="urn:microsoft.com/office/officeart/2005/8/layout/list1"/>
    <dgm:cxn modelId="{2ED1967E-940E-48EF-9DC6-90F6658062D0}" type="presParOf" srcId="{D2029AEA-E18D-4D54-9C81-6C5E247946F3}" destId="{6055574C-AF82-4E9D-AFC6-8CDB981121AA}" srcOrd="2" destOrd="0" presId="urn:microsoft.com/office/officeart/2005/8/layout/list1"/>
    <dgm:cxn modelId="{A4D87D6C-1BA0-4D91-B33E-DF1F7DEB4D60}" type="presParOf" srcId="{D2029AEA-E18D-4D54-9C81-6C5E247946F3}" destId="{C01B2C3F-1007-41D4-A557-5D98D4DE4DDF}" srcOrd="3" destOrd="0" presId="urn:microsoft.com/office/officeart/2005/8/layout/list1"/>
    <dgm:cxn modelId="{E110CBE4-610E-4691-A440-355A6CB6C4D1}" type="presParOf" srcId="{D2029AEA-E18D-4D54-9C81-6C5E247946F3}" destId="{CC2BD717-3148-46B7-A665-177226E6D3BE}" srcOrd="4" destOrd="0" presId="urn:microsoft.com/office/officeart/2005/8/layout/list1"/>
    <dgm:cxn modelId="{7E0A31DA-EED8-4486-B81D-E6927E41036B}" type="presParOf" srcId="{CC2BD717-3148-46B7-A665-177226E6D3BE}" destId="{DCF2C195-2A68-4675-B915-11D7B6C9312C}" srcOrd="0" destOrd="0" presId="urn:microsoft.com/office/officeart/2005/8/layout/list1"/>
    <dgm:cxn modelId="{63398490-A2BF-48C1-8EC0-8C26E9388109}" type="presParOf" srcId="{CC2BD717-3148-46B7-A665-177226E6D3BE}" destId="{1EA33C2C-7697-427B-8124-5138AE4D25EF}" srcOrd="1" destOrd="0" presId="urn:microsoft.com/office/officeart/2005/8/layout/list1"/>
    <dgm:cxn modelId="{825550E3-7563-466D-A697-A883F18F62FF}" type="presParOf" srcId="{D2029AEA-E18D-4D54-9C81-6C5E247946F3}" destId="{9DACB568-7A8D-496C-A4CA-51DD75D0F94C}" srcOrd="5" destOrd="0" presId="urn:microsoft.com/office/officeart/2005/8/layout/list1"/>
    <dgm:cxn modelId="{D8D1D1AE-4DB8-48FE-893F-C080DBBA1C22}" type="presParOf" srcId="{D2029AEA-E18D-4D54-9C81-6C5E247946F3}" destId="{30009CB2-CAFC-4E5E-8F83-A8F01CA00C9E}" srcOrd="6" destOrd="0" presId="urn:microsoft.com/office/officeart/2005/8/layout/list1"/>
    <dgm:cxn modelId="{4675122D-683C-4452-BD81-E0100A2D07B1}" type="presParOf" srcId="{D2029AEA-E18D-4D54-9C81-6C5E247946F3}" destId="{FAA872B6-ED3D-4738-B52B-D6F4B0F64C74}" srcOrd="7" destOrd="0" presId="urn:microsoft.com/office/officeart/2005/8/layout/list1"/>
    <dgm:cxn modelId="{543F08AA-2034-439E-A5EC-E7F80B17C6E1}" type="presParOf" srcId="{D2029AEA-E18D-4D54-9C81-6C5E247946F3}" destId="{801F80A1-DBB5-4F0D-9482-A79CA79B9339}" srcOrd="8" destOrd="0" presId="urn:microsoft.com/office/officeart/2005/8/layout/list1"/>
    <dgm:cxn modelId="{AC44B340-1D39-419B-8C8D-5F39DC60537D}" type="presParOf" srcId="{801F80A1-DBB5-4F0D-9482-A79CA79B9339}" destId="{D9B9DFD9-C2E4-4CF2-9BA2-252BC8DFCF5B}" srcOrd="0" destOrd="0" presId="urn:microsoft.com/office/officeart/2005/8/layout/list1"/>
    <dgm:cxn modelId="{4586DC14-2CE4-4D57-9E8B-0AFEBB636038}" type="presParOf" srcId="{801F80A1-DBB5-4F0D-9482-A79CA79B9339}" destId="{3345A506-92E8-4E95-95E5-5AF2B3D929C4}" srcOrd="1" destOrd="0" presId="urn:microsoft.com/office/officeart/2005/8/layout/list1"/>
    <dgm:cxn modelId="{E4B60208-24F7-473C-937F-408BF0B2280B}" type="presParOf" srcId="{D2029AEA-E18D-4D54-9C81-6C5E247946F3}" destId="{60298DED-F63E-4093-B8A9-9140267E9BA1}" srcOrd="9" destOrd="0" presId="urn:microsoft.com/office/officeart/2005/8/layout/list1"/>
    <dgm:cxn modelId="{3B12E659-EA1A-4EA6-8ABF-9362DCD477D1}" type="presParOf" srcId="{D2029AEA-E18D-4D54-9C81-6C5E247946F3}" destId="{E6C36D56-0642-43DB-AE82-04BBB3CCD90F}" srcOrd="10" destOrd="0" presId="urn:microsoft.com/office/officeart/2005/8/layout/list1"/>
    <dgm:cxn modelId="{E6693721-6D32-45AA-A84C-D077589C886D}" type="presParOf" srcId="{D2029AEA-E18D-4D54-9C81-6C5E247946F3}" destId="{02ED1397-B231-43E6-BEA0-978B5C2265D9}" srcOrd="11" destOrd="0" presId="urn:microsoft.com/office/officeart/2005/8/layout/list1"/>
    <dgm:cxn modelId="{8317ECA3-670E-43D8-BA14-017BF57749BA}" type="presParOf" srcId="{D2029AEA-E18D-4D54-9C81-6C5E247946F3}" destId="{E246800E-B407-4597-AE38-4C797DB6A3BE}" srcOrd="12" destOrd="0" presId="urn:microsoft.com/office/officeart/2005/8/layout/list1"/>
    <dgm:cxn modelId="{D8638716-74E6-4C70-9A3A-49ECA7074769}" type="presParOf" srcId="{E246800E-B407-4597-AE38-4C797DB6A3BE}" destId="{4D2C0B01-49C6-4306-9466-E7EB1C05DEF9}" srcOrd="0" destOrd="0" presId="urn:microsoft.com/office/officeart/2005/8/layout/list1"/>
    <dgm:cxn modelId="{E5E101A0-6E3C-4FF6-9F8B-72B8EEBC7796}" type="presParOf" srcId="{E246800E-B407-4597-AE38-4C797DB6A3BE}" destId="{04A70A04-64A8-4D91-8315-F70706A20C65}" srcOrd="1" destOrd="0" presId="urn:microsoft.com/office/officeart/2005/8/layout/list1"/>
    <dgm:cxn modelId="{7D547D50-081E-4EEA-9412-132632340253}" type="presParOf" srcId="{D2029AEA-E18D-4D54-9C81-6C5E247946F3}" destId="{03042A85-9453-4AA4-BD3D-11A1CC5BCD2C}" srcOrd="13" destOrd="0" presId="urn:microsoft.com/office/officeart/2005/8/layout/list1"/>
    <dgm:cxn modelId="{DB190BE4-24BF-4352-93BB-E09BF2ED716E}" type="presParOf" srcId="{D2029AEA-E18D-4D54-9C81-6C5E247946F3}" destId="{4786DF1F-FCE8-4BC4-B116-7BB0877E035A}" srcOrd="14" destOrd="0" presId="urn:microsoft.com/office/officeart/2005/8/layout/list1"/>
    <dgm:cxn modelId="{9C74254F-82A7-42B3-BA3F-174BF8709311}" type="presParOf" srcId="{D2029AEA-E18D-4D54-9C81-6C5E247946F3}" destId="{75D2A1CA-6AA5-4219-A6B0-15DC84A4F608}" srcOrd="15" destOrd="0" presId="urn:microsoft.com/office/officeart/2005/8/layout/list1"/>
    <dgm:cxn modelId="{50CA2BB4-CEA6-4A1D-AD17-DA9DB1263F1C}" type="presParOf" srcId="{D2029AEA-E18D-4D54-9C81-6C5E247946F3}" destId="{472C1A46-7B3E-4C0F-B12B-B9BAD6A1F9EB}" srcOrd="16" destOrd="0" presId="urn:microsoft.com/office/officeart/2005/8/layout/list1"/>
    <dgm:cxn modelId="{CE676AF0-02CA-48DB-B7D4-6948D902476B}" type="presParOf" srcId="{472C1A46-7B3E-4C0F-B12B-B9BAD6A1F9EB}" destId="{4995B52C-CF7B-441C-9BCC-F343803824E1}" srcOrd="0" destOrd="0" presId="urn:microsoft.com/office/officeart/2005/8/layout/list1"/>
    <dgm:cxn modelId="{E51D0882-EAD1-4233-9F6A-508006F3A9BE}" type="presParOf" srcId="{472C1A46-7B3E-4C0F-B12B-B9BAD6A1F9EB}" destId="{00AECAB2-4120-40FC-9753-EB2832A0A013}" srcOrd="1" destOrd="0" presId="urn:microsoft.com/office/officeart/2005/8/layout/list1"/>
    <dgm:cxn modelId="{DE30100B-384A-41E5-B460-79AC7C1AFA9B}" type="presParOf" srcId="{D2029AEA-E18D-4D54-9C81-6C5E247946F3}" destId="{CFD9E215-7939-4C2D-A25E-382BBB747058}" srcOrd="17" destOrd="0" presId="urn:microsoft.com/office/officeart/2005/8/layout/list1"/>
    <dgm:cxn modelId="{7B76E32C-06DD-422F-BF86-711C0B24371D}" type="presParOf" srcId="{D2029AEA-E18D-4D54-9C81-6C5E247946F3}" destId="{199DAC2C-E109-436B-AF7B-F21C5E6C75B3}" srcOrd="18" destOrd="0" presId="urn:microsoft.com/office/officeart/2005/8/layout/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E14A213-762C-4E2E-BD3A-918FC4E50F88}">
      <dsp:nvSpPr>
        <dsp:cNvPr id="0" name=""/>
        <dsp:cNvSpPr/>
      </dsp:nvSpPr>
      <dsp:spPr>
        <a:xfrm>
          <a:off x="0" y="125910"/>
          <a:ext cx="8780132" cy="1022580"/>
        </a:xfrm>
        <a:prstGeom prst="roundRect">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marL="0" lvl="0" indent="0" algn="l" defTabSz="844550">
            <a:lnSpc>
              <a:spcPct val="90000"/>
            </a:lnSpc>
            <a:spcBef>
              <a:spcPct val="0"/>
            </a:spcBef>
            <a:spcAft>
              <a:spcPct val="35000"/>
            </a:spcAft>
            <a:buNone/>
          </a:pPr>
          <a:r>
            <a:rPr lang="en-US" altLang="en-US" sz="1900" kern="1200"/>
            <a:t>(1) </a:t>
          </a:r>
          <a:r>
            <a:rPr lang="zh-CN" altLang="en-US" sz="1900" kern="1200"/>
            <a:t>经济增长集中体现在经济实力的增长上</a:t>
          </a:r>
          <a:r>
            <a:rPr lang="en-US" altLang="en-US" sz="1900" kern="1200"/>
            <a:t>, </a:t>
          </a:r>
          <a:r>
            <a:rPr lang="zh-CN" altLang="en-US" sz="1900" kern="1200"/>
            <a:t>就是商品和劳务总量的增加</a:t>
          </a:r>
          <a:r>
            <a:rPr lang="en-US" altLang="en-US" sz="1900" kern="1200"/>
            <a:t>, </a:t>
          </a:r>
          <a:r>
            <a:rPr lang="zh-CN" altLang="en-US" sz="1900" kern="1200"/>
            <a:t>即国内生产总值的增加。</a:t>
          </a:r>
          <a:endParaRPr lang="zh-CN" altLang="en-US" sz="1900" kern="1200" dirty="0"/>
        </a:p>
      </dsp:txBody>
      <dsp:txXfrm>
        <a:off x="49918" y="175828"/>
        <a:ext cx="8680296" cy="922744"/>
      </dsp:txXfrm>
    </dsp:sp>
    <dsp:sp modelId="{AF8EFFE7-A34F-42DF-9FF5-34CB49D9E8C3}">
      <dsp:nvSpPr>
        <dsp:cNvPr id="0" name=""/>
        <dsp:cNvSpPr/>
      </dsp:nvSpPr>
      <dsp:spPr>
        <a:xfrm>
          <a:off x="0" y="1203210"/>
          <a:ext cx="8780132" cy="1022580"/>
        </a:xfrm>
        <a:prstGeom prst="roundRect">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marL="0" lvl="0" indent="0" algn="l" defTabSz="844550">
            <a:lnSpc>
              <a:spcPct val="90000"/>
            </a:lnSpc>
            <a:spcBef>
              <a:spcPct val="0"/>
            </a:spcBef>
            <a:spcAft>
              <a:spcPct val="35000"/>
            </a:spcAft>
            <a:buNone/>
          </a:pPr>
          <a:r>
            <a:rPr lang="en-US" altLang="en-US" sz="1900" kern="1200"/>
            <a:t>(2) </a:t>
          </a:r>
          <a:r>
            <a:rPr lang="zh-CN" altLang="en-US" sz="1900" kern="1200"/>
            <a:t>技术进步是经济增长的基础或者必要条件</a:t>
          </a:r>
          <a:r>
            <a:rPr lang="en-US" altLang="en-US" sz="1900" kern="1200"/>
            <a:t>, </a:t>
          </a:r>
          <a:r>
            <a:rPr lang="zh-CN" altLang="en-US" sz="1900" kern="1200"/>
            <a:t>即只有依靠技术进步</a:t>
          </a:r>
          <a:r>
            <a:rPr lang="en-US" altLang="en-US" sz="1900" kern="1200"/>
            <a:t>, </a:t>
          </a:r>
          <a:r>
            <a:rPr lang="zh-CN" altLang="en-US" sz="1900" kern="1200"/>
            <a:t>经济增长才是可能的。 </a:t>
          </a:r>
          <a:endParaRPr lang="zh-CN" altLang="en-US" sz="1900" kern="1200" dirty="0"/>
        </a:p>
      </dsp:txBody>
      <dsp:txXfrm>
        <a:off x="49918" y="1253128"/>
        <a:ext cx="8680296" cy="922744"/>
      </dsp:txXfrm>
    </dsp:sp>
    <dsp:sp modelId="{17C52724-BE36-45EA-8D6D-66470C7C7073}">
      <dsp:nvSpPr>
        <dsp:cNvPr id="0" name=""/>
        <dsp:cNvSpPr/>
      </dsp:nvSpPr>
      <dsp:spPr>
        <a:xfrm>
          <a:off x="0" y="2280510"/>
          <a:ext cx="8780132" cy="1022580"/>
        </a:xfrm>
        <a:prstGeom prst="roundRect">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marL="0" lvl="0" indent="0" algn="l" defTabSz="844550">
            <a:lnSpc>
              <a:spcPct val="90000"/>
            </a:lnSpc>
            <a:spcBef>
              <a:spcPct val="0"/>
            </a:spcBef>
            <a:spcAft>
              <a:spcPct val="35000"/>
            </a:spcAft>
            <a:buNone/>
          </a:pPr>
          <a:r>
            <a:rPr lang="en-US" altLang="en-US" sz="1900" kern="1200"/>
            <a:t>(3) </a:t>
          </a:r>
          <a:r>
            <a:rPr lang="zh-CN" altLang="en-US" sz="1900" kern="1200"/>
            <a:t>经济增长的充分条件是社会制度与意识形态的相应调整</a:t>
          </a:r>
          <a:r>
            <a:rPr lang="en-US" altLang="en-US" sz="1900" kern="1200"/>
            <a:t>, </a:t>
          </a:r>
          <a:r>
            <a:rPr lang="zh-CN" altLang="en-US" sz="1900" kern="1200"/>
            <a:t>即只有社会制度与意识形态适合于经济增长的需要</a:t>
          </a:r>
          <a:r>
            <a:rPr lang="en-US" altLang="en-US" sz="1900" kern="1200"/>
            <a:t>, </a:t>
          </a:r>
          <a:r>
            <a:rPr lang="zh-CN" altLang="en-US" sz="1900" kern="1200"/>
            <a:t>技术进步才能发挥作用</a:t>
          </a:r>
          <a:r>
            <a:rPr lang="en-US" altLang="en-US" sz="1900" kern="1200"/>
            <a:t>, </a:t>
          </a:r>
          <a:r>
            <a:rPr lang="zh-CN" altLang="en-US" sz="1900" kern="1200"/>
            <a:t>经济增长才是可能的。</a:t>
          </a:r>
          <a:endParaRPr lang="zh-CN" altLang="en-US" sz="1900" kern="1200" dirty="0"/>
        </a:p>
      </dsp:txBody>
      <dsp:txXfrm>
        <a:off x="49918" y="2330428"/>
        <a:ext cx="8680296" cy="922744"/>
      </dsp:txXfrm>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E2A3302-86B2-4347-8A3C-93A36F6DA325}">
      <dsp:nvSpPr>
        <dsp:cNvPr id="0" name=""/>
        <dsp:cNvSpPr/>
      </dsp:nvSpPr>
      <dsp:spPr>
        <a:xfrm>
          <a:off x="0" y="401939"/>
          <a:ext cx="8275320" cy="2394000"/>
        </a:xfrm>
        <a:prstGeom prst="rect">
          <a:avLst/>
        </a:prstGeom>
        <a:solidFill>
          <a:schemeClr val="lt1">
            <a:alpha val="90000"/>
            <a:hueOff val="0"/>
            <a:satOff val="0"/>
            <a:lumOff val="0"/>
            <a:alphaOff val="0"/>
          </a:schemeClr>
        </a:solidFill>
        <a:ln w="12700" cap="flat" cmpd="sng" algn="ctr">
          <a:solidFill>
            <a:schemeClr val="accen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642257" tIns="416560" rIns="642257" bIns="142240" numCol="1" spcCol="1270" anchor="t" anchorCtr="0">
          <a:noAutofit/>
        </a:bodyPr>
        <a:lstStyle/>
        <a:p>
          <a:pPr marL="228600" lvl="1" indent="-228600" algn="l" defTabSz="889000">
            <a:lnSpc>
              <a:spcPct val="90000"/>
            </a:lnSpc>
            <a:spcBef>
              <a:spcPct val="0"/>
            </a:spcBef>
            <a:spcAft>
              <a:spcPct val="15000"/>
            </a:spcAft>
            <a:buChar char="•"/>
          </a:pPr>
          <a:r>
            <a:rPr lang="en-US" altLang="en-US" sz="2000" kern="1200" dirty="0"/>
            <a:t>(1) </a:t>
          </a:r>
          <a:r>
            <a:rPr lang="zh-CN" altLang="en-US" sz="2000" kern="1200" dirty="0"/>
            <a:t>失业直接造成资源的闲置和浪费</a:t>
          </a:r>
          <a:r>
            <a:rPr lang="en-US" altLang="en-US" sz="2000" kern="1200" dirty="0"/>
            <a:t>, </a:t>
          </a:r>
          <a:r>
            <a:rPr lang="zh-CN" altLang="en-US" sz="2000" kern="1200" dirty="0"/>
            <a:t>带来经济上的损失。</a:t>
          </a:r>
        </a:p>
        <a:p>
          <a:pPr marL="228600" lvl="1" indent="-228600" algn="l" defTabSz="889000">
            <a:lnSpc>
              <a:spcPct val="90000"/>
            </a:lnSpc>
            <a:spcBef>
              <a:spcPct val="0"/>
            </a:spcBef>
            <a:spcAft>
              <a:spcPct val="15000"/>
            </a:spcAft>
            <a:buChar char="•"/>
          </a:pPr>
          <a:r>
            <a:rPr lang="en-US" altLang="en-US" sz="2000" kern="1200" dirty="0"/>
            <a:t>(2) </a:t>
          </a:r>
          <a:r>
            <a:rPr lang="zh-CN" altLang="en-US" sz="2000" kern="1200" dirty="0"/>
            <a:t>失业会造成经济社会产量损失。 </a:t>
          </a:r>
        </a:p>
        <a:p>
          <a:pPr marL="228600" lvl="1" indent="-228600" algn="l" defTabSz="889000">
            <a:lnSpc>
              <a:spcPct val="90000"/>
            </a:lnSpc>
            <a:spcBef>
              <a:spcPct val="0"/>
            </a:spcBef>
            <a:spcAft>
              <a:spcPct val="15000"/>
            </a:spcAft>
            <a:buChar char="•"/>
          </a:pPr>
          <a:r>
            <a:rPr lang="en-US" altLang="en-US" sz="2000" kern="1200" dirty="0"/>
            <a:t>(3) </a:t>
          </a:r>
          <a:r>
            <a:rPr lang="zh-CN" altLang="en-US" sz="2000" kern="1200" dirty="0"/>
            <a:t>失业会导致人力资本损失。</a:t>
          </a:r>
        </a:p>
        <a:p>
          <a:pPr marL="228600" lvl="1" indent="-228600" algn="l" defTabSz="889000">
            <a:lnSpc>
              <a:spcPct val="90000"/>
            </a:lnSpc>
            <a:spcBef>
              <a:spcPct val="0"/>
            </a:spcBef>
            <a:spcAft>
              <a:spcPct val="15000"/>
            </a:spcAft>
            <a:buChar char="•"/>
          </a:pPr>
          <a:r>
            <a:rPr lang="en-US" altLang="en-US" sz="2000" kern="1200" dirty="0"/>
            <a:t>(4) </a:t>
          </a:r>
          <a:r>
            <a:rPr lang="zh-CN" altLang="en-US" sz="2000" kern="1200" dirty="0"/>
            <a:t>失业导致商品积压过剩。</a:t>
          </a:r>
        </a:p>
      </dsp:txBody>
      <dsp:txXfrm>
        <a:off x="0" y="401939"/>
        <a:ext cx="8275320" cy="2394000"/>
      </dsp:txXfrm>
    </dsp:sp>
    <dsp:sp modelId="{DE47CA5F-2832-43E7-8F04-8638715CA1A4}">
      <dsp:nvSpPr>
        <dsp:cNvPr id="0" name=""/>
        <dsp:cNvSpPr/>
      </dsp:nvSpPr>
      <dsp:spPr>
        <a:xfrm>
          <a:off x="413766" y="106739"/>
          <a:ext cx="5792724" cy="590400"/>
        </a:xfrm>
        <a:prstGeom prst="roundRect">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18951" tIns="0" rIns="218951" bIns="0" numCol="1" spcCol="1270" anchor="ctr" anchorCtr="0">
          <a:noAutofit/>
        </a:bodyPr>
        <a:lstStyle/>
        <a:p>
          <a:pPr marL="0" lvl="0" indent="0" algn="l" defTabSz="889000">
            <a:lnSpc>
              <a:spcPct val="90000"/>
            </a:lnSpc>
            <a:spcBef>
              <a:spcPct val="0"/>
            </a:spcBef>
            <a:spcAft>
              <a:spcPct val="35000"/>
            </a:spcAft>
            <a:buNone/>
          </a:pPr>
          <a:r>
            <a:rPr lang="en-US" altLang="en-US" sz="2000" kern="1200" dirty="0"/>
            <a:t>1.</a:t>
          </a:r>
          <a:r>
            <a:rPr lang="zh-CN" altLang="en-US" sz="2000" kern="1200" dirty="0"/>
            <a:t>不利影响</a:t>
          </a:r>
        </a:p>
      </dsp:txBody>
      <dsp:txXfrm>
        <a:off x="442587" y="135560"/>
        <a:ext cx="5735082" cy="532758"/>
      </dsp:txXfrm>
    </dsp:sp>
    <dsp:sp modelId="{0F6395B2-5390-4E58-B50F-CE5EF6F41358}">
      <dsp:nvSpPr>
        <dsp:cNvPr id="0" name=""/>
        <dsp:cNvSpPr/>
      </dsp:nvSpPr>
      <dsp:spPr>
        <a:xfrm>
          <a:off x="0" y="3199140"/>
          <a:ext cx="8275320" cy="1449000"/>
        </a:xfrm>
        <a:prstGeom prst="rect">
          <a:avLst/>
        </a:prstGeom>
        <a:solidFill>
          <a:schemeClr val="lt1">
            <a:alpha val="90000"/>
            <a:hueOff val="0"/>
            <a:satOff val="0"/>
            <a:lumOff val="0"/>
            <a:alphaOff val="0"/>
          </a:schemeClr>
        </a:solidFill>
        <a:ln w="12700" cap="flat" cmpd="sng" algn="ctr">
          <a:solidFill>
            <a:schemeClr val="accent3">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642257" tIns="416560" rIns="642257" bIns="142240" numCol="1" spcCol="1270" anchor="t" anchorCtr="0">
          <a:noAutofit/>
        </a:bodyPr>
        <a:lstStyle/>
        <a:p>
          <a:pPr marL="228600" lvl="1" indent="-228600" algn="l" defTabSz="889000">
            <a:lnSpc>
              <a:spcPct val="90000"/>
            </a:lnSpc>
            <a:spcBef>
              <a:spcPct val="0"/>
            </a:spcBef>
            <a:spcAft>
              <a:spcPct val="15000"/>
            </a:spcAft>
            <a:buChar char="•"/>
          </a:pPr>
          <a:r>
            <a:rPr lang="en-US" altLang="en-US" sz="2000" kern="1200" dirty="0"/>
            <a:t>(1) </a:t>
          </a:r>
          <a:r>
            <a:rPr lang="zh-CN" altLang="en-US" sz="2000" kern="1200" dirty="0"/>
            <a:t>失业的存在可以提高工作效率</a:t>
          </a:r>
          <a:r>
            <a:rPr lang="en-US" altLang="en-US" sz="2000" kern="1200" dirty="0"/>
            <a:t>, </a:t>
          </a:r>
          <a:r>
            <a:rPr lang="zh-CN" altLang="en-US" sz="2000" kern="1200" dirty="0"/>
            <a:t>促进经济发展。 </a:t>
          </a:r>
        </a:p>
        <a:p>
          <a:pPr marL="228600" lvl="1" indent="-228600" algn="l" defTabSz="889000">
            <a:lnSpc>
              <a:spcPct val="90000"/>
            </a:lnSpc>
            <a:spcBef>
              <a:spcPct val="0"/>
            </a:spcBef>
            <a:spcAft>
              <a:spcPct val="15000"/>
            </a:spcAft>
            <a:buChar char="•"/>
          </a:pPr>
          <a:r>
            <a:rPr lang="en-US" altLang="en-US" sz="2000" kern="1200" dirty="0"/>
            <a:t>(2) </a:t>
          </a:r>
          <a:r>
            <a:rPr lang="zh-CN" altLang="en-US" sz="2000" kern="1200" dirty="0"/>
            <a:t>失业可以优化整个社会的人力资源配置。 </a:t>
          </a:r>
        </a:p>
      </dsp:txBody>
      <dsp:txXfrm>
        <a:off x="0" y="3199140"/>
        <a:ext cx="8275320" cy="1449000"/>
      </dsp:txXfrm>
    </dsp:sp>
    <dsp:sp modelId="{CADDDD8C-E1A0-45DC-9DFE-4BAB5EEAB35F}">
      <dsp:nvSpPr>
        <dsp:cNvPr id="0" name=""/>
        <dsp:cNvSpPr/>
      </dsp:nvSpPr>
      <dsp:spPr>
        <a:xfrm>
          <a:off x="413766" y="2903940"/>
          <a:ext cx="5792724" cy="590400"/>
        </a:xfrm>
        <a:prstGeom prst="roundRect">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18951" tIns="0" rIns="218951" bIns="0" numCol="1" spcCol="1270" anchor="ctr" anchorCtr="0">
          <a:noAutofit/>
        </a:bodyPr>
        <a:lstStyle/>
        <a:p>
          <a:pPr marL="0" lvl="0" indent="0" algn="l" defTabSz="889000">
            <a:lnSpc>
              <a:spcPct val="90000"/>
            </a:lnSpc>
            <a:spcBef>
              <a:spcPct val="0"/>
            </a:spcBef>
            <a:spcAft>
              <a:spcPct val="35000"/>
            </a:spcAft>
            <a:buNone/>
          </a:pPr>
          <a:r>
            <a:rPr lang="en-US" altLang="en-US" sz="2000" kern="1200" dirty="0"/>
            <a:t>2.</a:t>
          </a:r>
          <a:r>
            <a:rPr lang="zh-CN" altLang="en-US" sz="2000" kern="1200" dirty="0"/>
            <a:t>有利影响</a:t>
          </a:r>
        </a:p>
      </dsp:txBody>
      <dsp:txXfrm>
        <a:off x="442587" y="2932761"/>
        <a:ext cx="5735082" cy="532758"/>
      </dsp:txXfrm>
    </dsp:sp>
  </dsp:spTree>
</dsp:drawing>
</file>

<file path=ppt/diagrams/drawing1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E406A5F-09B1-423F-9D1C-10D0CD053D9B}">
      <dsp:nvSpPr>
        <dsp:cNvPr id="0" name=""/>
        <dsp:cNvSpPr/>
      </dsp:nvSpPr>
      <dsp:spPr>
        <a:xfrm>
          <a:off x="328465" y="0"/>
          <a:ext cx="982902" cy="982902"/>
        </a:xfrm>
        <a:prstGeom prst="ellipse">
          <a:avLst/>
        </a:prstGeom>
        <a:solidFill>
          <a:schemeClr val="accent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1A387BF5-F736-498D-B9DC-C6765BFC8F7D}">
      <dsp:nvSpPr>
        <dsp:cNvPr id="0" name=""/>
        <dsp:cNvSpPr/>
      </dsp:nvSpPr>
      <dsp:spPr>
        <a:xfrm>
          <a:off x="426755" y="98290"/>
          <a:ext cx="786322" cy="786322"/>
        </a:xfrm>
        <a:prstGeom prst="chord">
          <a:avLst>
            <a:gd name="adj1" fmla="val 0"/>
            <a:gd name="adj2" fmla="val 10800000"/>
          </a:avLst>
        </a:prstGeom>
        <a:solidFill>
          <a:schemeClr val="accent2">
            <a:hueOff val="0"/>
            <a:satOff val="0"/>
            <a:lumOff val="0"/>
            <a:alphaOff val="0"/>
          </a:schemeClr>
        </a:solidFill>
        <a:ln w="12700" cap="flat" cmpd="sng" algn="ctr">
          <a:solidFill>
            <a:schemeClr val="accen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794C9B8A-BD64-4DBB-A1EE-7423AE322BD8}">
      <dsp:nvSpPr>
        <dsp:cNvPr id="0" name=""/>
        <dsp:cNvSpPr/>
      </dsp:nvSpPr>
      <dsp:spPr>
        <a:xfrm>
          <a:off x="1516139" y="982902"/>
          <a:ext cx="2907754" cy="413638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3340" tIns="53340" rIns="53340" bIns="53340" numCol="1" spcCol="1270" anchor="t" anchorCtr="0">
          <a:noAutofit/>
        </a:bodyPr>
        <a:lstStyle/>
        <a:p>
          <a:pPr marL="0" lvl="0" indent="0" algn="l" defTabSz="933450">
            <a:lnSpc>
              <a:spcPct val="90000"/>
            </a:lnSpc>
            <a:spcBef>
              <a:spcPct val="0"/>
            </a:spcBef>
            <a:spcAft>
              <a:spcPct val="35000"/>
            </a:spcAft>
            <a:buNone/>
          </a:pPr>
          <a:r>
            <a:rPr lang="en-US" altLang="en-US" sz="2100" kern="1200"/>
            <a:t>1.</a:t>
          </a:r>
          <a:r>
            <a:rPr lang="zh-CN" altLang="en-US" sz="2100" kern="1200"/>
            <a:t>全方位提供就业服务</a:t>
          </a:r>
          <a:endParaRPr lang="zh-CN" altLang="en-US" sz="2100" kern="1200" dirty="0"/>
        </a:p>
        <a:p>
          <a:pPr marL="0" lvl="0" indent="0" algn="l" defTabSz="933450">
            <a:lnSpc>
              <a:spcPct val="90000"/>
            </a:lnSpc>
            <a:spcBef>
              <a:spcPct val="0"/>
            </a:spcBef>
            <a:spcAft>
              <a:spcPct val="35000"/>
            </a:spcAft>
            <a:buNone/>
          </a:pPr>
          <a:r>
            <a:rPr lang="en-US" altLang="en-US" sz="2100" kern="1200" dirty="0"/>
            <a:t>2.</a:t>
          </a:r>
          <a:r>
            <a:rPr lang="zh-CN" altLang="en-US" sz="2100" kern="1200" dirty="0"/>
            <a:t>加强职业技能培训</a:t>
          </a:r>
        </a:p>
        <a:p>
          <a:pPr marL="0" lvl="0" indent="0" algn="l" defTabSz="933450">
            <a:lnSpc>
              <a:spcPct val="90000"/>
            </a:lnSpc>
            <a:spcBef>
              <a:spcPct val="0"/>
            </a:spcBef>
            <a:spcAft>
              <a:spcPct val="35000"/>
            </a:spcAft>
            <a:buNone/>
          </a:pPr>
          <a:r>
            <a:rPr lang="en-US" altLang="en-US" sz="2100" kern="1200" dirty="0"/>
            <a:t>3.</a:t>
          </a:r>
          <a:r>
            <a:rPr lang="zh-CN" altLang="en-US" sz="2100" kern="1200" dirty="0"/>
            <a:t>出台调控劳动力供求量的政策</a:t>
          </a:r>
        </a:p>
      </dsp:txBody>
      <dsp:txXfrm>
        <a:off x="1516139" y="982902"/>
        <a:ext cx="2907754" cy="4136383"/>
      </dsp:txXfrm>
    </dsp:sp>
    <dsp:sp modelId="{84F6C867-0050-4C10-ADCB-02C675C8D4B0}">
      <dsp:nvSpPr>
        <dsp:cNvPr id="0" name=""/>
        <dsp:cNvSpPr/>
      </dsp:nvSpPr>
      <dsp:spPr>
        <a:xfrm>
          <a:off x="1516139" y="0"/>
          <a:ext cx="2907754" cy="98290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3340" tIns="53340" rIns="53340" bIns="53340" numCol="1" spcCol="1270" anchor="b" anchorCtr="0">
          <a:noAutofit/>
        </a:bodyPr>
        <a:lstStyle/>
        <a:p>
          <a:pPr marL="0" lvl="0" indent="0" algn="l" defTabSz="933450">
            <a:lnSpc>
              <a:spcPct val="90000"/>
            </a:lnSpc>
            <a:spcBef>
              <a:spcPct val="0"/>
            </a:spcBef>
            <a:spcAft>
              <a:spcPct val="35000"/>
            </a:spcAft>
            <a:buNone/>
          </a:pPr>
          <a:r>
            <a:rPr lang="en-US" altLang="en-US" sz="2100" kern="1200" dirty="0"/>
            <a:t>(</a:t>
          </a:r>
          <a:r>
            <a:rPr lang="zh-CN" altLang="en-US" sz="2100" kern="1200" dirty="0"/>
            <a:t>一</a:t>
          </a:r>
          <a:r>
            <a:rPr lang="en-US" altLang="en-US" sz="2100" kern="1200" dirty="0"/>
            <a:t>) </a:t>
          </a:r>
          <a:r>
            <a:rPr lang="zh-CN" altLang="en-US" sz="2100" kern="1200" dirty="0"/>
            <a:t>自然失业的治理对策</a:t>
          </a:r>
        </a:p>
      </dsp:txBody>
      <dsp:txXfrm>
        <a:off x="1516139" y="0"/>
        <a:ext cx="2907754" cy="982902"/>
      </dsp:txXfrm>
    </dsp:sp>
    <dsp:sp modelId="{1CAEB482-FCF8-487B-996C-396ADC183AAA}">
      <dsp:nvSpPr>
        <dsp:cNvPr id="0" name=""/>
        <dsp:cNvSpPr/>
      </dsp:nvSpPr>
      <dsp:spPr>
        <a:xfrm>
          <a:off x="4628665" y="0"/>
          <a:ext cx="982902" cy="982902"/>
        </a:xfrm>
        <a:prstGeom prst="ellipse">
          <a:avLst/>
        </a:prstGeom>
        <a:solidFill>
          <a:schemeClr val="accent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BD5C23F0-F7C6-4017-A3A7-9606271A244F}">
      <dsp:nvSpPr>
        <dsp:cNvPr id="0" name=""/>
        <dsp:cNvSpPr/>
      </dsp:nvSpPr>
      <dsp:spPr>
        <a:xfrm>
          <a:off x="4726956" y="98290"/>
          <a:ext cx="786322" cy="786322"/>
        </a:xfrm>
        <a:prstGeom prst="chord">
          <a:avLst>
            <a:gd name="adj1" fmla="val 16200000"/>
            <a:gd name="adj2" fmla="val 16200000"/>
          </a:avLst>
        </a:prstGeom>
        <a:solidFill>
          <a:schemeClr val="accent3">
            <a:hueOff val="0"/>
            <a:satOff val="0"/>
            <a:lumOff val="0"/>
            <a:alphaOff val="0"/>
          </a:schemeClr>
        </a:solidFill>
        <a:ln w="12700" cap="flat" cmpd="sng" algn="ctr">
          <a:solidFill>
            <a:schemeClr val="accent3">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A763DD22-1EEE-4960-B6A1-A9727B3141BE}">
      <dsp:nvSpPr>
        <dsp:cNvPr id="0" name=""/>
        <dsp:cNvSpPr/>
      </dsp:nvSpPr>
      <dsp:spPr>
        <a:xfrm>
          <a:off x="5816340" y="982902"/>
          <a:ext cx="2907754" cy="413638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3340" tIns="53340" rIns="53340" bIns="53340" numCol="1" spcCol="1270" anchor="t" anchorCtr="0">
          <a:noAutofit/>
        </a:bodyPr>
        <a:lstStyle/>
        <a:p>
          <a:pPr marL="0" lvl="0" indent="0" algn="l" defTabSz="933450">
            <a:lnSpc>
              <a:spcPct val="90000"/>
            </a:lnSpc>
            <a:spcBef>
              <a:spcPct val="0"/>
            </a:spcBef>
            <a:spcAft>
              <a:spcPct val="35000"/>
            </a:spcAft>
            <a:buNone/>
          </a:pPr>
          <a:r>
            <a:rPr lang="zh-CN" altLang="en-US" sz="2100" kern="1200" dirty="0"/>
            <a:t>凯恩斯认为</a:t>
          </a:r>
          <a:r>
            <a:rPr lang="en-US" altLang="en-US" sz="2100" kern="1200" dirty="0"/>
            <a:t>, </a:t>
          </a:r>
          <a:r>
            <a:rPr lang="zh-CN" altLang="en-US" sz="2100" kern="1200" dirty="0"/>
            <a:t>周期性失业的根源在于社会总需求不足</a:t>
          </a:r>
          <a:r>
            <a:rPr lang="en-US" altLang="en-US" sz="2100" kern="1200" dirty="0"/>
            <a:t>, </a:t>
          </a:r>
          <a:r>
            <a:rPr lang="zh-CN" altLang="en-US" sz="2100" kern="1200" dirty="0"/>
            <a:t>他提出政府应运用扩张性财政政策和货币政策</a:t>
          </a:r>
          <a:r>
            <a:rPr lang="en-US" altLang="en-US" sz="2100" kern="1200" dirty="0"/>
            <a:t>, </a:t>
          </a:r>
          <a:r>
            <a:rPr lang="zh-CN" altLang="en-US" sz="2100" kern="1200" dirty="0"/>
            <a:t>通过增加政府支出、 减税、 降低利率等措施刺激总需求</a:t>
          </a:r>
          <a:r>
            <a:rPr lang="en-US" altLang="en-US" sz="2100" kern="1200" dirty="0"/>
            <a:t>, </a:t>
          </a:r>
          <a:r>
            <a:rPr lang="zh-CN" altLang="en-US" sz="2100" kern="1200" dirty="0"/>
            <a:t>增加消费</a:t>
          </a:r>
          <a:r>
            <a:rPr lang="en-US" altLang="en-US" sz="2100" kern="1200" dirty="0"/>
            <a:t>, </a:t>
          </a:r>
          <a:r>
            <a:rPr lang="zh-CN" altLang="en-US" sz="2100" kern="1200" dirty="0"/>
            <a:t>扩大投资</a:t>
          </a:r>
          <a:r>
            <a:rPr lang="en-US" altLang="en-US" sz="2100" kern="1200" dirty="0"/>
            <a:t>, </a:t>
          </a:r>
          <a:r>
            <a:rPr lang="zh-CN" altLang="en-US" sz="2100" kern="1200" dirty="0"/>
            <a:t>发展经济</a:t>
          </a:r>
          <a:r>
            <a:rPr lang="en-US" altLang="en-US" sz="2100" kern="1200" dirty="0"/>
            <a:t>, </a:t>
          </a:r>
          <a:r>
            <a:rPr lang="zh-CN" altLang="en-US" sz="2100" kern="1200" dirty="0"/>
            <a:t>促进就业。</a:t>
          </a:r>
        </a:p>
      </dsp:txBody>
      <dsp:txXfrm>
        <a:off x="5816340" y="982902"/>
        <a:ext cx="2907754" cy="4136383"/>
      </dsp:txXfrm>
    </dsp:sp>
    <dsp:sp modelId="{7E4A1B10-7D79-411A-AE6E-CD6F0C048A2D}">
      <dsp:nvSpPr>
        <dsp:cNvPr id="0" name=""/>
        <dsp:cNvSpPr/>
      </dsp:nvSpPr>
      <dsp:spPr>
        <a:xfrm>
          <a:off x="5816340" y="0"/>
          <a:ext cx="2907754" cy="98290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3340" tIns="53340" rIns="53340" bIns="53340" numCol="1" spcCol="1270" anchor="b" anchorCtr="0">
          <a:noAutofit/>
        </a:bodyPr>
        <a:lstStyle/>
        <a:p>
          <a:pPr marL="0" lvl="0" indent="0" algn="l" defTabSz="933450">
            <a:lnSpc>
              <a:spcPct val="90000"/>
            </a:lnSpc>
            <a:spcBef>
              <a:spcPct val="0"/>
            </a:spcBef>
            <a:spcAft>
              <a:spcPct val="35000"/>
            </a:spcAft>
            <a:buNone/>
          </a:pPr>
          <a:r>
            <a:rPr lang="en-US" altLang="en-US" sz="2100" kern="1200" dirty="0"/>
            <a:t>(</a:t>
          </a:r>
          <a:r>
            <a:rPr lang="zh-CN" altLang="en-US" sz="2100" kern="1200" dirty="0"/>
            <a:t>二</a:t>
          </a:r>
          <a:r>
            <a:rPr lang="en-US" altLang="en-US" sz="2100" kern="1200" dirty="0"/>
            <a:t>) </a:t>
          </a:r>
          <a:r>
            <a:rPr lang="zh-CN" altLang="en-US" sz="2100" kern="1200" dirty="0"/>
            <a:t>周期性失业的治理对策</a:t>
          </a:r>
        </a:p>
      </dsp:txBody>
      <dsp:txXfrm>
        <a:off x="5816340" y="0"/>
        <a:ext cx="2907754" cy="982902"/>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74E4A6F-E07B-481C-986C-1B9CA7626959}">
      <dsp:nvSpPr>
        <dsp:cNvPr id="0" name=""/>
        <dsp:cNvSpPr/>
      </dsp:nvSpPr>
      <dsp:spPr>
        <a:xfrm>
          <a:off x="5220" y="0"/>
          <a:ext cx="1832005" cy="4588077"/>
        </a:xfrm>
        <a:prstGeom prst="roundRect">
          <a:avLst>
            <a:gd name="adj" fmla="val 10000"/>
          </a:avLst>
        </a:prstGeom>
        <a:solidFill>
          <a:schemeClr val="accent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txBody>
        <a:bodyPr spcFirstLastPara="0" vert="horz" wrap="square" lIns="83820" tIns="83820" rIns="83820" bIns="83820" numCol="1" spcCol="1270" anchor="ctr" anchorCtr="0">
          <a:noAutofit/>
        </a:bodyPr>
        <a:lstStyle/>
        <a:p>
          <a:pPr marL="0" lvl="0" indent="0" algn="ctr" defTabSz="977900">
            <a:lnSpc>
              <a:spcPct val="90000"/>
            </a:lnSpc>
            <a:spcBef>
              <a:spcPct val="0"/>
            </a:spcBef>
            <a:spcAft>
              <a:spcPct val="35000"/>
            </a:spcAft>
            <a:buNone/>
          </a:pPr>
          <a:r>
            <a:rPr lang="en-US" altLang="en-US" sz="2200" kern="1200" dirty="0"/>
            <a:t>1.</a:t>
          </a:r>
          <a:r>
            <a:rPr lang="zh-CN" altLang="en-US" sz="2200" kern="1200" dirty="0"/>
            <a:t>基钦周期： 短周期</a:t>
          </a:r>
        </a:p>
      </dsp:txBody>
      <dsp:txXfrm>
        <a:off x="5220" y="0"/>
        <a:ext cx="1832005" cy="1376423"/>
      </dsp:txXfrm>
    </dsp:sp>
    <dsp:sp modelId="{C15CBFC8-BC0A-4AE7-BB0E-5CD459A62376}">
      <dsp:nvSpPr>
        <dsp:cNvPr id="0" name=""/>
        <dsp:cNvSpPr/>
      </dsp:nvSpPr>
      <dsp:spPr>
        <a:xfrm>
          <a:off x="188421" y="1376423"/>
          <a:ext cx="1465604" cy="2982250"/>
        </a:xfrm>
        <a:prstGeom prst="roundRect">
          <a:avLst>
            <a:gd name="adj" fmla="val 10000"/>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22860" rIns="30480" bIns="22860" numCol="1" spcCol="1270" anchor="ctr" anchorCtr="0">
          <a:noAutofit/>
        </a:bodyPr>
        <a:lstStyle/>
        <a:p>
          <a:pPr marL="0" lvl="0" indent="0" algn="ctr" defTabSz="533400">
            <a:lnSpc>
              <a:spcPct val="90000"/>
            </a:lnSpc>
            <a:spcBef>
              <a:spcPct val="0"/>
            </a:spcBef>
            <a:spcAft>
              <a:spcPct val="35000"/>
            </a:spcAft>
            <a:buNone/>
          </a:pPr>
          <a:r>
            <a:rPr lang="zh-CN" altLang="en-US" sz="1200" kern="1200" dirty="0"/>
            <a:t>基钦周期是</a:t>
          </a:r>
          <a:r>
            <a:rPr lang="en-US" altLang="en-US" sz="1200" kern="1200" dirty="0"/>
            <a:t>1923 </a:t>
          </a:r>
          <a:r>
            <a:rPr lang="zh-CN" altLang="en-US" sz="1200" kern="1200" dirty="0"/>
            <a:t>年美国经济学家基钦提出的一种为期</a:t>
          </a:r>
          <a:r>
            <a:rPr lang="en-US" altLang="en-US" sz="1200" kern="1200" dirty="0"/>
            <a:t>3~4 </a:t>
          </a:r>
          <a:r>
            <a:rPr lang="zh-CN" altLang="en-US" sz="1200" kern="1200" dirty="0"/>
            <a:t>年的经济周期。 </a:t>
          </a:r>
          <a:r>
            <a:rPr lang="zh-CN" altLang="en-US" sz="1200" kern="1200"/>
            <a:t>基钦认为经济周期实际上有两种</a:t>
          </a:r>
          <a:r>
            <a:rPr lang="en-US" altLang="en-US" sz="1200" kern="1200"/>
            <a:t>, </a:t>
          </a:r>
          <a:r>
            <a:rPr lang="zh-CN" altLang="en-US" sz="1200" kern="1200"/>
            <a:t>即主要周期与次要周期。 主要周期即中周期</a:t>
          </a:r>
          <a:r>
            <a:rPr lang="en-US" altLang="en-US" sz="1200" kern="1200"/>
            <a:t>, </a:t>
          </a:r>
          <a:r>
            <a:rPr lang="zh-CN" altLang="en-US" sz="1200" kern="1200"/>
            <a:t>次要周期为</a:t>
          </a:r>
          <a:r>
            <a:rPr lang="en-US" altLang="en-US" sz="1200" kern="1200"/>
            <a:t>3~4</a:t>
          </a:r>
          <a:r>
            <a:rPr lang="zh-CN" altLang="en-US" sz="1200" kern="1200"/>
            <a:t>年一次的短周期。 这种短周期被称为基钦周期。</a:t>
          </a:r>
          <a:endParaRPr lang="zh-CN" altLang="en-US" sz="1200" kern="1200" dirty="0"/>
        </a:p>
      </dsp:txBody>
      <dsp:txXfrm>
        <a:off x="231347" y="1419349"/>
        <a:ext cx="1379752" cy="2896398"/>
      </dsp:txXfrm>
    </dsp:sp>
    <dsp:sp modelId="{E057F3DC-AE32-425E-BC98-E0123D5D2781}">
      <dsp:nvSpPr>
        <dsp:cNvPr id="0" name=""/>
        <dsp:cNvSpPr/>
      </dsp:nvSpPr>
      <dsp:spPr>
        <a:xfrm>
          <a:off x="1974626" y="0"/>
          <a:ext cx="1832005" cy="4588077"/>
        </a:xfrm>
        <a:prstGeom prst="roundRect">
          <a:avLst>
            <a:gd name="adj" fmla="val 10000"/>
          </a:avLst>
        </a:prstGeom>
        <a:solidFill>
          <a:schemeClr val="accent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txBody>
        <a:bodyPr spcFirstLastPara="0" vert="horz" wrap="square" lIns="83820" tIns="83820" rIns="83820" bIns="83820" numCol="1" spcCol="1270" anchor="ctr" anchorCtr="0">
          <a:noAutofit/>
        </a:bodyPr>
        <a:lstStyle/>
        <a:p>
          <a:pPr marL="0" lvl="0" indent="0" algn="ctr" defTabSz="977900">
            <a:lnSpc>
              <a:spcPct val="90000"/>
            </a:lnSpc>
            <a:spcBef>
              <a:spcPct val="0"/>
            </a:spcBef>
            <a:spcAft>
              <a:spcPct val="35000"/>
            </a:spcAft>
            <a:buNone/>
          </a:pPr>
          <a:r>
            <a:rPr lang="en-US" altLang="en-US" sz="2200" kern="1200" dirty="0"/>
            <a:t>2.</a:t>
          </a:r>
          <a:r>
            <a:rPr lang="zh-CN" altLang="en-US" sz="2200" kern="1200" dirty="0"/>
            <a:t>朱格拉周期： 中周期</a:t>
          </a:r>
        </a:p>
      </dsp:txBody>
      <dsp:txXfrm>
        <a:off x="1974626" y="0"/>
        <a:ext cx="1832005" cy="1376423"/>
      </dsp:txXfrm>
    </dsp:sp>
    <dsp:sp modelId="{6E524E82-F92B-4D97-9E1D-DDFF80C200BB}">
      <dsp:nvSpPr>
        <dsp:cNvPr id="0" name=""/>
        <dsp:cNvSpPr/>
      </dsp:nvSpPr>
      <dsp:spPr>
        <a:xfrm>
          <a:off x="2157827" y="1376423"/>
          <a:ext cx="1465604" cy="2982250"/>
        </a:xfrm>
        <a:prstGeom prst="roundRect">
          <a:avLst>
            <a:gd name="adj" fmla="val 10000"/>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22860" rIns="30480" bIns="22860" numCol="1" spcCol="1270" anchor="ctr" anchorCtr="0">
          <a:noAutofit/>
        </a:bodyPr>
        <a:lstStyle/>
        <a:p>
          <a:pPr marL="0" lvl="0" indent="0" algn="ctr" defTabSz="533400">
            <a:lnSpc>
              <a:spcPct val="90000"/>
            </a:lnSpc>
            <a:spcBef>
              <a:spcPct val="0"/>
            </a:spcBef>
            <a:spcAft>
              <a:spcPct val="35000"/>
            </a:spcAft>
            <a:buNone/>
          </a:pPr>
          <a:r>
            <a:rPr lang="zh-CN" altLang="en-US" sz="1200" kern="1200" dirty="0"/>
            <a:t>朱格拉周期是</a:t>
          </a:r>
          <a:r>
            <a:rPr lang="en-US" altLang="en-US" sz="1200" kern="1200" dirty="0"/>
            <a:t>1862 </a:t>
          </a:r>
          <a:r>
            <a:rPr lang="zh-CN" altLang="en-US" sz="1200" kern="1200" dirty="0"/>
            <a:t>年法国经济学家朱格拉提出的一种为期</a:t>
          </a:r>
          <a:r>
            <a:rPr lang="en-US" altLang="en-US" sz="1200" kern="1200" dirty="0"/>
            <a:t>9~10 </a:t>
          </a:r>
          <a:r>
            <a:rPr lang="zh-CN" altLang="en-US" sz="1200" kern="1200" dirty="0"/>
            <a:t>年的经济周期</a:t>
          </a:r>
          <a:r>
            <a:rPr lang="zh-CN" altLang="en-US" sz="1200" kern="1200"/>
            <a:t>。 该周期是以国民收入、失业率和大多数经济部门的生产利润及价格的波动为标志加以划分的。</a:t>
          </a:r>
          <a:endParaRPr lang="zh-CN" altLang="en-US" sz="1200" kern="1200" dirty="0"/>
        </a:p>
      </dsp:txBody>
      <dsp:txXfrm>
        <a:off x="2200753" y="1419349"/>
        <a:ext cx="1379752" cy="2896398"/>
      </dsp:txXfrm>
    </dsp:sp>
    <dsp:sp modelId="{B4F32CDF-D8BF-4179-A4D7-DCE70EEB09FC}">
      <dsp:nvSpPr>
        <dsp:cNvPr id="0" name=""/>
        <dsp:cNvSpPr/>
      </dsp:nvSpPr>
      <dsp:spPr>
        <a:xfrm>
          <a:off x="3944033" y="0"/>
          <a:ext cx="1832005" cy="4588077"/>
        </a:xfrm>
        <a:prstGeom prst="roundRect">
          <a:avLst>
            <a:gd name="adj" fmla="val 10000"/>
          </a:avLst>
        </a:prstGeom>
        <a:solidFill>
          <a:schemeClr val="accent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txBody>
        <a:bodyPr spcFirstLastPara="0" vert="horz" wrap="square" lIns="83820" tIns="83820" rIns="83820" bIns="83820" numCol="1" spcCol="1270" anchor="ctr" anchorCtr="0">
          <a:noAutofit/>
        </a:bodyPr>
        <a:lstStyle/>
        <a:p>
          <a:pPr marL="0" lvl="0" indent="0" algn="ctr" defTabSz="977900">
            <a:lnSpc>
              <a:spcPct val="90000"/>
            </a:lnSpc>
            <a:spcBef>
              <a:spcPct val="0"/>
            </a:spcBef>
            <a:spcAft>
              <a:spcPct val="35000"/>
            </a:spcAft>
            <a:buNone/>
          </a:pPr>
          <a:r>
            <a:rPr lang="en-US" altLang="en-US" sz="2200" kern="1200" dirty="0"/>
            <a:t>3.</a:t>
          </a:r>
          <a:r>
            <a:rPr lang="zh-CN" altLang="en-US" sz="2200" kern="1200" dirty="0"/>
            <a:t>康德拉季耶夫周期： 长周期或长波</a:t>
          </a:r>
        </a:p>
      </dsp:txBody>
      <dsp:txXfrm>
        <a:off x="3944033" y="0"/>
        <a:ext cx="1832005" cy="1376423"/>
      </dsp:txXfrm>
    </dsp:sp>
    <dsp:sp modelId="{F208FC77-4764-4261-97EE-4E0CF0C73EBA}">
      <dsp:nvSpPr>
        <dsp:cNvPr id="0" name=""/>
        <dsp:cNvSpPr/>
      </dsp:nvSpPr>
      <dsp:spPr>
        <a:xfrm>
          <a:off x="4127233" y="1376423"/>
          <a:ext cx="1465604" cy="2982250"/>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22860" rIns="30480" bIns="22860" numCol="1" spcCol="1270" anchor="ctr" anchorCtr="0">
          <a:noAutofit/>
        </a:bodyPr>
        <a:lstStyle/>
        <a:p>
          <a:pPr marL="0" lvl="0" indent="0" algn="ctr" defTabSz="533400">
            <a:lnSpc>
              <a:spcPct val="90000"/>
            </a:lnSpc>
            <a:spcBef>
              <a:spcPct val="0"/>
            </a:spcBef>
            <a:spcAft>
              <a:spcPct val="35000"/>
            </a:spcAft>
            <a:buNone/>
          </a:pPr>
          <a:r>
            <a:rPr lang="zh-CN" altLang="en-US" sz="1200" kern="1200" dirty="0"/>
            <a:t>康德拉季耶夫周期是</a:t>
          </a:r>
          <a:r>
            <a:rPr lang="en-US" altLang="en-US" sz="1200" kern="1200" dirty="0"/>
            <a:t>1925 </a:t>
          </a:r>
          <a:r>
            <a:rPr lang="zh-CN" altLang="en-US" sz="1200" kern="1200" dirty="0"/>
            <a:t>年俄国经济学家康德拉季耶夫提出的一种为期</a:t>
          </a:r>
          <a:r>
            <a:rPr lang="en-US" altLang="en-US" sz="1200" kern="1200"/>
            <a:t>50~60 </a:t>
          </a:r>
          <a:r>
            <a:rPr lang="zh-CN" altLang="en-US" sz="1200" kern="1200"/>
            <a:t>年的经济周期。 康德拉季耶夫分析了法国、 英国、 美国、 德国等国家的长期的时序资料</a:t>
          </a:r>
          <a:r>
            <a:rPr lang="en-US" altLang="en-US" sz="1200" kern="1200"/>
            <a:t>, </a:t>
          </a:r>
          <a:r>
            <a:rPr lang="zh-CN" altLang="en-US" sz="1200" kern="1200"/>
            <a:t>得出这样的结论</a:t>
          </a:r>
          <a:r>
            <a:rPr lang="en-US" altLang="en-US" sz="1200" kern="1200"/>
            <a:t>: </a:t>
          </a:r>
          <a:r>
            <a:rPr lang="zh-CN" altLang="en-US" sz="1200" kern="1200"/>
            <a:t>在资本主义经济中存在着平均长度约</a:t>
          </a:r>
          <a:r>
            <a:rPr lang="en-US" altLang="en-US" sz="1200" kern="1200"/>
            <a:t>50 </a:t>
          </a:r>
          <a:r>
            <a:rPr lang="zh-CN" altLang="en-US" sz="1200" kern="1200"/>
            <a:t>年的长期波动。</a:t>
          </a:r>
          <a:endParaRPr lang="zh-CN" altLang="en-US" sz="1200" kern="1200" dirty="0"/>
        </a:p>
      </dsp:txBody>
      <dsp:txXfrm>
        <a:off x="4170159" y="1419349"/>
        <a:ext cx="1379752" cy="2896398"/>
      </dsp:txXfrm>
    </dsp:sp>
    <dsp:sp modelId="{D9A9E386-DF3D-4B29-B0A8-8F6073286E13}">
      <dsp:nvSpPr>
        <dsp:cNvPr id="0" name=""/>
        <dsp:cNvSpPr/>
      </dsp:nvSpPr>
      <dsp:spPr>
        <a:xfrm>
          <a:off x="5913439" y="0"/>
          <a:ext cx="1832005" cy="4588077"/>
        </a:xfrm>
        <a:prstGeom prst="roundRect">
          <a:avLst>
            <a:gd name="adj" fmla="val 10000"/>
          </a:avLst>
        </a:prstGeom>
        <a:solidFill>
          <a:schemeClr val="accent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txBody>
        <a:bodyPr spcFirstLastPara="0" vert="horz" wrap="square" lIns="83820" tIns="83820" rIns="83820" bIns="83820" numCol="1" spcCol="1270" anchor="ctr" anchorCtr="0">
          <a:noAutofit/>
        </a:bodyPr>
        <a:lstStyle/>
        <a:p>
          <a:pPr marL="0" lvl="0" indent="0" algn="ctr" defTabSz="977900">
            <a:lnSpc>
              <a:spcPct val="90000"/>
            </a:lnSpc>
            <a:spcBef>
              <a:spcPct val="0"/>
            </a:spcBef>
            <a:spcAft>
              <a:spcPct val="35000"/>
            </a:spcAft>
            <a:buNone/>
          </a:pPr>
          <a:r>
            <a:rPr lang="en-US" altLang="en-US" sz="2200" kern="1200" dirty="0"/>
            <a:t>4.</a:t>
          </a:r>
          <a:r>
            <a:rPr lang="zh-CN" altLang="en-US" sz="2200" kern="1200" dirty="0"/>
            <a:t>库兹涅茨周期： 另一种长周期</a:t>
          </a:r>
        </a:p>
      </dsp:txBody>
      <dsp:txXfrm>
        <a:off x="5913439" y="0"/>
        <a:ext cx="1832005" cy="1376423"/>
      </dsp:txXfrm>
    </dsp:sp>
    <dsp:sp modelId="{EE0A9072-9C4F-4E10-A4E7-06D345E517D2}">
      <dsp:nvSpPr>
        <dsp:cNvPr id="0" name=""/>
        <dsp:cNvSpPr/>
      </dsp:nvSpPr>
      <dsp:spPr>
        <a:xfrm>
          <a:off x="6096639" y="1376423"/>
          <a:ext cx="1465604" cy="2982250"/>
        </a:xfrm>
        <a:prstGeom prst="roundRect">
          <a:avLst>
            <a:gd name="adj" fmla="val 10000"/>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22860" rIns="30480" bIns="22860" numCol="1" spcCol="1270" anchor="ctr" anchorCtr="0">
          <a:noAutofit/>
        </a:bodyPr>
        <a:lstStyle/>
        <a:p>
          <a:pPr marL="0" lvl="0" indent="0" algn="ctr" defTabSz="533400">
            <a:lnSpc>
              <a:spcPct val="90000"/>
            </a:lnSpc>
            <a:spcBef>
              <a:spcPct val="0"/>
            </a:spcBef>
            <a:spcAft>
              <a:spcPct val="35000"/>
            </a:spcAft>
            <a:buNone/>
          </a:pPr>
          <a:r>
            <a:rPr lang="zh-CN" altLang="en-US" sz="1200" kern="1200" dirty="0"/>
            <a:t>库兹涅茨周期是</a:t>
          </a:r>
          <a:r>
            <a:rPr lang="en-US" altLang="en-US" sz="1200" kern="1200" dirty="0"/>
            <a:t>1930 </a:t>
          </a:r>
          <a:r>
            <a:rPr lang="zh-CN" altLang="en-US" sz="1200" kern="1200" dirty="0"/>
            <a:t>年美国经济学家库兹涅茨提出的一种为期</a:t>
          </a:r>
          <a:r>
            <a:rPr lang="en-US" altLang="en-US" sz="1200" kern="1200" dirty="0"/>
            <a:t>15~25 </a:t>
          </a:r>
          <a:r>
            <a:rPr lang="zh-CN" altLang="en-US" sz="1200" kern="1200" dirty="0"/>
            <a:t>年</a:t>
          </a:r>
          <a:r>
            <a:rPr lang="en-US" altLang="en-US" sz="1200" kern="1200" dirty="0"/>
            <a:t>, </a:t>
          </a:r>
          <a:r>
            <a:rPr lang="zh-CN" altLang="en-US" sz="1200" kern="1200"/>
            <a:t>平均长度为</a:t>
          </a:r>
          <a:r>
            <a:rPr lang="en-US" altLang="en-US" sz="1200" kern="1200"/>
            <a:t>20 </a:t>
          </a:r>
          <a:r>
            <a:rPr lang="zh-CN" altLang="en-US" sz="1200" kern="1200"/>
            <a:t>年的经济周期。 由于该周期主要是以建筑业的兴旺和衰落这一周期性波动现象为标志加以划分的</a:t>
          </a:r>
          <a:r>
            <a:rPr lang="en-US" altLang="en-US" sz="1200" kern="1200"/>
            <a:t>, </a:t>
          </a:r>
          <a:r>
            <a:rPr lang="zh-CN" altLang="en-US" sz="1200" kern="1200"/>
            <a:t>因此也被称为“建筑周期”。</a:t>
          </a:r>
          <a:endParaRPr lang="zh-CN" altLang="en-US" sz="1200" kern="1200" dirty="0"/>
        </a:p>
      </dsp:txBody>
      <dsp:txXfrm>
        <a:off x="6139565" y="1419349"/>
        <a:ext cx="1379752" cy="2896398"/>
      </dsp:txXfrm>
    </dsp:sp>
    <dsp:sp modelId="{E33A623E-314D-48AD-B58A-93575A904C84}">
      <dsp:nvSpPr>
        <dsp:cNvPr id="0" name=""/>
        <dsp:cNvSpPr/>
      </dsp:nvSpPr>
      <dsp:spPr>
        <a:xfrm>
          <a:off x="7882845" y="0"/>
          <a:ext cx="1832005" cy="4588077"/>
        </a:xfrm>
        <a:prstGeom prst="roundRect">
          <a:avLst>
            <a:gd name="adj" fmla="val 10000"/>
          </a:avLst>
        </a:prstGeom>
        <a:solidFill>
          <a:schemeClr val="accent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txBody>
        <a:bodyPr spcFirstLastPara="0" vert="horz" wrap="square" lIns="83820" tIns="83820" rIns="83820" bIns="83820" numCol="1" spcCol="1270" anchor="ctr" anchorCtr="0">
          <a:noAutofit/>
        </a:bodyPr>
        <a:lstStyle/>
        <a:p>
          <a:pPr marL="0" lvl="0" indent="0" algn="ctr" defTabSz="977900">
            <a:lnSpc>
              <a:spcPct val="90000"/>
            </a:lnSpc>
            <a:spcBef>
              <a:spcPct val="0"/>
            </a:spcBef>
            <a:spcAft>
              <a:spcPct val="35000"/>
            </a:spcAft>
            <a:buNone/>
          </a:pPr>
          <a:r>
            <a:rPr lang="en-US" altLang="en-US" sz="2200" kern="1200" dirty="0"/>
            <a:t>5.</a:t>
          </a:r>
          <a:r>
            <a:rPr lang="zh-CN" altLang="en-US" sz="2200" kern="1200" dirty="0"/>
            <a:t>熊彼特周期： 一种综合</a:t>
          </a:r>
        </a:p>
      </dsp:txBody>
      <dsp:txXfrm>
        <a:off x="7882845" y="0"/>
        <a:ext cx="1832005" cy="1376423"/>
      </dsp:txXfrm>
    </dsp:sp>
    <dsp:sp modelId="{7F4E0459-CDA4-406E-87A5-5C02DC638518}">
      <dsp:nvSpPr>
        <dsp:cNvPr id="0" name=""/>
        <dsp:cNvSpPr/>
      </dsp:nvSpPr>
      <dsp:spPr>
        <a:xfrm>
          <a:off x="8066046" y="1376423"/>
          <a:ext cx="1465604" cy="2982250"/>
        </a:xfrm>
        <a:prstGeom prst="roundRect">
          <a:avLst>
            <a:gd name="adj" fmla="val 10000"/>
          </a:avLst>
        </a:prstGeom>
        <a:solidFill>
          <a:schemeClr val="accent6">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22860" rIns="30480" bIns="22860" numCol="1" spcCol="1270" anchor="ctr" anchorCtr="0">
          <a:noAutofit/>
        </a:bodyPr>
        <a:lstStyle/>
        <a:p>
          <a:pPr marL="0" lvl="0" indent="0" algn="ctr" defTabSz="533400">
            <a:lnSpc>
              <a:spcPct val="90000"/>
            </a:lnSpc>
            <a:spcBef>
              <a:spcPct val="0"/>
            </a:spcBef>
            <a:spcAft>
              <a:spcPct val="35000"/>
            </a:spcAft>
            <a:buNone/>
          </a:pPr>
          <a:r>
            <a:rPr lang="en-US" altLang="en-US" sz="1200" kern="1200" dirty="0"/>
            <a:t>1936 </a:t>
          </a:r>
          <a:r>
            <a:rPr lang="zh-CN" altLang="en-US" sz="1200" kern="1200" dirty="0"/>
            <a:t>年</a:t>
          </a:r>
          <a:r>
            <a:rPr lang="en-US" altLang="en-US" sz="1200" kern="1200" dirty="0"/>
            <a:t>, </a:t>
          </a:r>
          <a:r>
            <a:rPr lang="zh-CN" altLang="en-US" sz="1200" kern="1200" dirty="0"/>
            <a:t>奥地利经济学家熊彼特以他的“创新理论”为基础</a:t>
          </a:r>
          <a:r>
            <a:rPr lang="en-US" altLang="en-US" sz="1200" kern="1200" dirty="0"/>
            <a:t>, </a:t>
          </a:r>
          <a:r>
            <a:rPr lang="zh-CN" altLang="en-US" sz="1200" kern="1200" dirty="0"/>
            <a:t>对各种周期理论进行</a:t>
          </a:r>
          <a:r>
            <a:rPr lang="zh-CN" altLang="en-US" sz="1200" kern="1200"/>
            <a:t>了综合分析。 他认为</a:t>
          </a:r>
          <a:r>
            <a:rPr lang="en-US" altLang="en-US" sz="1200" kern="1200"/>
            <a:t>, </a:t>
          </a:r>
          <a:r>
            <a:rPr lang="zh-CN" altLang="en-US" sz="1200" kern="1200"/>
            <a:t>每一个长周期包括</a:t>
          </a:r>
          <a:r>
            <a:rPr lang="en-US" altLang="en-US" sz="1200" kern="1200"/>
            <a:t>6 </a:t>
          </a:r>
          <a:r>
            <a:rPr lang="zh-CN" altLang="en-US" sz="1200" kern="1200"/>
            <a:t>个中周期</a:t>
          </a:r>
          <a:r>
            <a:rPr lang="en-US" altLang="en-US" sz="1200" kern="1200"/>
            <a:t>, </a:t>
          </a:r>
          <a:r>
            <a:rPr lang="zh-CN" altLang="en-US" sz="1200" kern="1200"/>
            <a:t>每一个中周期包括</a:t>
          </a:r>
          <a:r>
            <a:rPr lang="en-US" altLang="en-US" sz="1200" kern="1200"/>
            <a:t>3 </a:t>
          </a:r>
          <a:r>
            <a:rPr lang="zh-CN" altLang="en-US" sz="1200" kern="1200"/>
            <a:t>个短周期。 短周期为</a:t>
          </a:r>
          <a:r>
            <a:rPr lang="en-US" altLang="en-US" sz="1200" kern="1200"/>
            <a:t>40 </a:t>
          </a:r>
          <a:r>
            <a:rPr lang="zh-CN" altLang="en-US" sz="1200" kern="1200"/>
            <a:t>个月</a:t>
          </a:r>
          <a:r>
            <a:rPr lang="en-US" altLang="en-US" sz="1200" kern="1200"/>
            <a:t>, </a:t>
          </a:r>
          <a:r>
            <a:rPr lang="zh-CN" altLang="en-US" sz="1200" kern="1200"/>
            <a:t>中周期为</a:t>
          </a:r>
          <a:r>
            <a:rPr lang="en-US" altLang="en-US" sz="1200" kern="1200"/>
            <a:t>9~10 </a:t>
          </a:r>
          <a:r>
            <a:rPr lang="zh-CN" altLang="en-US" sz="1200" kern="1200"/>
            <a:t>年</a:t>
          </a:r>
          <a:r>
            <a:rPr lang="en-US" altLang="en-US" sz="1200" kern="1200"/>
            <a:t>, </a:t>
          </a:r>
          <a:r>
            <a:rPr lang="zh-CN" altLang="en-US" sz="1200" kern="1200"/>
            <a:t>长周期为</a:t>
          </a:r>
          <a:r>
            <a:rPr lang="en-US" altLang="en-US" sz="1200" kern="1200"/>
            <a:t>48~60 </a:t>
          </a:r>
          <a:r>
            <a:rPr lang="zh-CN" altLang="en-US" sz="1200" kern="1200"/>
            <a:t>年。</a:t>
          </a:r>
          <a:endParaRPr lang="zh-CN" altLang="en-US" sz="1200" kern="1200" dirty="0"/>
        </a:p>
      </dsp:txBody>
      <dsp:txXfrm>
        <a:off x="8108972" y="1419349"/>
        <a:ext cx="1379752" cy="2896398"/>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B83392C-7B3D-4E89-A484-3C108AA8BE20}">
      <dsp:nvSpPr>
        <dsp:cNvPr id="0" name=""/>
        <dsp:cNvSpPr/>
      </dsp:nvSpPr>
      <dsp:spPr>
        <a:xfrm>
          <a:off x="0" y="533517"/>
          <a:ext cx="10049256" cy="634725"/>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779934" tIns="270764" rIns="779934" bIns="92456" numCol="1" spcCol="1270" anchor="t" anchorCtr="0">
          <a:noAutofit/>
        </a:bodyPr>
        <a:lstStyle/>
        <a:p>
          <a:pPr marL="114300" lvl="1" indent="-114300" algn="l" defTabSz="577850">
            <a:lnSpc>
              <a:spcPct val="90000"/>
            </a:lnSpc>
            <a:spcBef>
              <a:spcPct val="0"/>
            </a:spcBef>
            <a:spcAft>
              <a:spcPct val="15000"/>
            </a:spcAft>
            <a:buChar char="•"/>
          </a:pPr>
          <a:r>
            <a:rPr lang="zh-CN" altLang="en-US" sz="1300" kern="1200" dirty="0"/>
            <a:t>国内生产总值</a:t>
          </a:r>
          <a:r>
            <a:rPr lang="en-US" altLang="en-US" sz="1300" kern="1200" dirty="0"/>
            <a:t>(GDP) </a:t>
          </a:r>
          <a:r>
            <a:rPr lang="zh-CN" altLang="en-US" sz="1300" kern="1200" dirty="0"/>
            <a:t>是指一定时期内在一国</a:t>
          </a:r>
          <a:r>
            <a:rPr lang="en-US" altLang="en-US" sz="1300" kern="1200" dirty="0"/>
            <a:t>( </a:t>
          </a:r>
          <a:r>
            <a:rPr lang="zh-CN" altLang="en-US" sz="1300" kern="1200" dirty="0"/>
            <a:t>或地区</a:t>
          </a:r>
          <a:r>
            <a:rPr lang="en-US" altLang="en-US" sz="1300" kern="1200" dirty="0"/>
            <a:t>) </a:t>
          </a:r>
          <a:r>
            <a:rPr lang="zh-CN" altLang="en-US" sz="1300" kern="1200" dirty="0"/>
            <a:t>境内生产的所有最终产品</a:t>
          </a:r>
          <a:r>
            <a:rPr lang="zh-CN" altLang="en-US" sz="1300" kern="1200"/>
            <a:t>与服务的市场价值总和。</a:t>
          </a:r>
          <a:endParaRPr lang="zh-CN" altLang="en-US" sz="1300" kern="1200" dirty="0"/>
        </a:p>
      </dsp:txBody>
      <dsp:txXfrm>
        <a:off x="0" y="533517"/>
        <a:ext cx="10049256" cy="634725"/>
      </dsp:txXfrm>
    </dsp:sp>
    <dsp:sp modelId="{D453D530-1EF8-4349-BC8F-3A8150DA7755}">
      <dsp:nvSpPr>
        <dsp:cNvPr id="0" name=""/>
        <dsp:cNvSpPr/>
      </dsp:nvSpPr>
      <dsp:spPr>
        <a:xfrm>
          <a:off x="502462" y="341637"/>
          <a:ext cx="7034479" cy="38376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65887" tIns="0" rIns="265887" bIns="0" numCol="1" spcCol="1270" anchor="ctr" anchorCtr="0">
          <a:noAutofit/>
        </a:bodyPr>
        <a:lstStyle/>
        <a:p>
          <a:pPr marL="0" lvl="0" indent="0" algn="l" defTabSz="577850">
            <a:lnSpc>
              <a:spcPct val="90000"/>
            </a:lnSpc>
            <a:spcBef>
              <a:spcPct val="0"/>
            </a:spcBef>
            <a:spcAft>
              <a:spcPct val="35000"/>
            </a:spcAft>
            <a:buNone/>
          </a:pPr>
          <a:r>
            <a:rPr lang="en-US" altLang="en-US" sz="1300" kern="1200" dirty="0"/>
            <a:t>(</a:t>
          </a:r>
          <a:r>
            <a:rPr lang="zh-CN" altLang="en-US" sz="1300" kern="1200" dirty="0"/>
            <a:t>一</a:t>
          </a:r>
          <a:r>
            <a:rPr lang="en-US" altLang="en-US" sz="1300" kern="1200" dirty="0"/>
            <a:t>) </a:t>
          </a:r>
          <a:r>
            <a:rPr lang="zh-CN" altLang="en-US" sz="1300" kern="1200" dirty="0"/>
            <a:t>国内生产总值的概念</a:t>
          </a:r>
        </a:p>
      </dsp:txBody>
      <dsp:txXfrm>
        <a:off x="521196" y="360371"/>
        <a:ext cx="6997011" cy="346292"/>
      </dsp:txXfrm>
    </dsp:sp>
    <dsp:sp modelId="{D2BEA096-B8D3-4245-933C-7990990C32A4}">
      <dsp:nvSpPr>
        <dsp:cNvPr id="0" name=""/>
        <dsp:cNvSpPr/>
      </dsp:nvSpPr>
      <dsp:spPr>
        <a:xfrm>
          <a:off x="0" y="1430322"/>
          <a:ext cx="10049256" cy="1556100"/>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779934" tIns="270764" rIns="779934" bIns="92456" numCol="1" spcCol="1270" anchor="t" anchorCtr="0">
          <a:noAutofit/>
        </a:bodyPr>
        <a:lstStyle/>
        <a:p>
          <a:pPr marL="114300" lvl="1" indent="-114300" algn="l" defTabSz="577850">
            <a:lnSpc>
              <a:spcPct val="90000"/>
            </a:lnSpc>
            <a:spcBef>
              <a:spcPct val="0"/>
            </a:spcBef>
            <a:spcAft>
              <a:spcPct val="15000"/>
            </a:spcAft>
            <a:buChar char="•"/>
          </a:pPr>
          <a:r>
            <a:rPr lang="en-US" altLang="en-US" sz="1300" kern="1200" dirty="0"/>
            <a:t>1.GDP </a:t>
          </a:r>
          <a:r>
            <a:rPr lang="zh-CN" altLang="en-US" sz="1300" kern="1200" dirty="0"/>
            <a:t>是一个市场价值的概念</a:t>
          </a:r>
        </a:p>
        <a:p>
          <a:pPr marL="114300" lvl="1" indent="-114300" algn="l" defTabSz="577850">
            <a:lnSpc>
              <a:spcPct val="90000"/>
            </a:lnSpc>
            <a:spcBef>
              <a:spcPct val="0"/>
            </a:spcBef>
            <a:spcAft>
              <a:spcPct val="15000"/>
            </a:spcAft>
            <a:buChar char="•"/>
          </a:pPr>
          <a:r>
            <a:rPr lang="en-US" altLang="en-US" sz="1300" kern="1200" dirty="0"/>
            <a:t>2.GDP </a:t>
          </a:r>
          <a:r>
            <a:rPr lang="zh-CN" altLang="en-US" sz="1300" kern="1200" dirty="0"/>
            <a:t>衡量的是最终产品和服务的价值， 中间产品和服务价值不计入 </a:t>
          </a:r>
          <a:r>
            <a:rPr lang="en-US" altLang="en-US" sz="1300" kern="1200" dirty="0"/>
            <a:t>GDP</a:t>
          </a:r>
          <a:endParaRPr lang="zh-CN" altLang="en-US" sz="1300" kern="1200" dirty="0"/>
        </a:p>
        <a:p>
          <a:pPr marL="114300" lvl="1" indent="-114300" algn="l" defTabSz="577850">
            <a:lnSpc>
              <a:spcPct val="90000"/>
            </a:lnSpc>
            <a:spcBef>
              <a:spcPct val="0"/>
            </a:spcBef>
            <a:spcAft>
              <a:spcPct val="15000"/>
            </a:spcAft>
            <a:buChar char="•"/>
          </a:pPr>
          <a:r>
            <a:rPr lang="en-US" altLang="en-US" sz="1300" kern="1200" dirty="0"/>
            <a:t>3.GDP </a:t>
          </a:r>
          <a:r>
            <a:rPr lang="zh-CN" altLang="en-US" sz="1300" kern="1200" dirty="0"/>
            <a:t>是一国</a:t>
          </a:r>
          <a:r>
            <a:rPr lang="en-US" altLang="en-US" sz="1300" kern="1200" dirty="0"/>
            <a:t>(</a:t>
          </a:r>
          <a:r>
            <a:rPr lang="zh-CN" altLang="en-US" sz="1300" kern="1200" dirty="0"/>
            <a:t>或地区</a:t>
          </a:r>
          <a:r>
            <a:rPr lang="en-US" altLang="en-US" sz="1300" kern="1200" dirty="0"/>
            <a:t>)</a:t>
          </a:r>
          <a:r>
            <a:rPr lang="zh-CN" altLang="en-US" sz="1300" kern="1200" dirty="0"/>
            <a:t>范围内生产的最终产品和服务的市场价值</a:t>
          </a:r>
        </a:p>
        <a:p>
          <a:pPr marL="114300" lvl="1" indent="-114300" algn="l" defTabSz="577850">
            <a:lnSpc>
              <a:spcPct val="90000"/>
            </a:lnSpc>
            <a:spcBef>
              <a:spcPct val="0"/>
            </a:spcBef>
            <a:spcAft>
              <a:spcPct val="15000"/>
            </a:spcAft>
            <a:buChar char="•"/>
          </a:pPr>
          <a:r>
            <a:rPr lang="en-US" altLang="en-US" sz="1300" kern="1200" dirty="0"/>
            <a:t>4.GDP </a:t>
          </a:r>
          <a:r>
            <a:rPr lang="zh-CN" altLang="en-US" sz="1300" kern="1200" dirty="0"/>
            <a:t>衡量的是一定时间内所生产的最终产品和服务的价值</a:t>
          </a:r>
        </a:p>
      </dsp:txBody>
      <dsp:txXfrm>
        <a:off x="0" y="1430322"/>
        <a:ext cx="10049256" cy="1556100"/>
      </dsp:txXfrm>
    </dsp:sp>
    <dsp:sp modelId="{D816E778-9C50-4661-8A6A-C69F886A2153}">
      <dsp:nvSpPr>
        <dsp:cNvPr id="0" name=""/>
        <dsp:cNvSpPr/>
      </dsp:nvSpPr>
      <dsp:spPr>
        <a:xfrm>
          <a:off x="502462" y="1238442"/>
          <a:ext cx="7034479" cy="38376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65887" tIns="0" rIns="265887" bIns="0" numCol="1" spcCol="1270" anchor="ctr" anchorCtr="0">
          <a:noAutofit/>
        </a:bodyPr>
        <a:lstStyle/>
        <a:p>
          <a:pPr marL="0" lvl="0" indent="0" algn="l" defTabSz="577850">
            <a:lnSpc>
              <a:spcPct val="90000"/>
            </a:lnSpc>
            <a:spcBef>
              <a:spcPct val="0"/>
            </a:spcBef>
            <a:spcAft>
              <a:spcPct val="35000"/>
            </a:spcAft>
            <a:buNone/>
          </a:pPr>
          <a:r>
            <a:rPr lang="en-US" altLang="en-US" sz="1300" kern="1200" dirty="0"/>
            <a:t>(</a:t>
          </a:r>
          <a:r>
            <a:rPr lang="zh-CN" altLang="en-US" sz="1300" kern="1200" dirty="0"/>
            <a:t>二</a:t>
          </a:r>
          <a:r>
            <a:rPr lang="en-US" altLang="en-US" sz="1300" kern="1200" dirty="0"/>
            <a:t>) </a:t>
          </a:r>
          <a:r>
            <a:rPr lang="zh-CN" altLang="en-US" sz="1300" kern="1200" dirty="0"/>
            <a:t>国内生产总值的特点</a:t>
          </a:r>
        </a:p>
      </dsp:txBody>
      <dsp:txXfrm>
        <a:off x="521196" y="1257176"/>
        <a:ext cx="6997011" cy="346292"/>
      </dsp:txXfrm>
    </dsp:sp>
    <dsp:sp modelId="{F6D39365-DE0A-4C42-94EF-C4CE05BC634B}">
      <dsp:nvSpPr>
        <dsp:cNvPr id="0" name=""/>
        <dsp:cNvSpPr/>
      </dsp:nvSpPr>
      <dsp:spPr>
        <a:xfrm>
          <a:off x="0" y="3248502"/>
          <a:ext cx="10049256" cy="1842750"/>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779934" tIns="270764" rIns="779934" bIns="92456" numCol="1" spcCol="1270" anchor="t" anchorCtr="0">
          <a:noAutofit/>
        </a:bodyPr>
        <a:lstStyle/>
        <a:p>
          <a:pPr marL="114300" lvl="1" indent="-114300" algn="l" defTabSz="577850">
            <a:lnSpc>
              <a:spcPct val="90000"/>
            </a:lnSpc>
            <a:spcBef>
              <a:spcPct val="0"/>
            </a:spcBef>
            <a:spcAft>
              <a:spcPct val="15000"/>
            </a:spcAft>
            <a:buChar char="•"/>
          </a:pPr>
          <a:r>
            <a:rPr lang="zh-CN" altLang="en-US" sz="1300" kern="1200" dirty="0"/>
            <a:t>第一</a:t>
          </a:r>
          <a:r>
            <a:rPr lang="en-US" altLang="en-US" sz="1300" kern="1200" dirty="0"/>
            <a:t>, </a:t>
          </a:r>
          <a:r>
            <a:rPr lang="zh-CN" altLang="en-US" sz="1300" kern="1200" dirty="0"/>
            <a:t>由于 </a:t>
          </a:r>
          <a:r>
            <a:rPr lang="en-US" altLang="en-US" sz="1300" kern="1200" dirty="0"/>
            <a:t>GDP </a:t>
          </a:r>
          <a:r>
            <a:rPr lang="zh-CN" altLang="en-US" sz="1300" kern="1200" dirty="0"/>
            <a:t>是用市场价值来评价产品和服务的</a:t>
          </a:r>
          <a:r>
            <a:rPr lang="en-US" altLang="en-US" sz="1300" kern="1200" dirty="0"/>
            <a:t>, </a:t>
          </a:r>
          <a:r>
            <a:rPr lang="zh-CN" altLang="en-US" sz="1300" kern="1200" dirty="0"/>
            <a:t>因此它几乎未包括所有在市场外进行的活动的价值。</a:t>
          </a:r>
        </a:p>
        <a:p>
          <a:pPr marL="114300" lvl="1" indent="-114300" algn="l" defTabSz="577850">
            <a:lnSpc>
              <a:spcPct val="90000"/>
            </a:lnSpc>
            <a:spcBef>
              <a:spcPct val="0"/>
            </a:spcBef>
            <a:spcAft>
              <a:spcPct val="15000"/>
            </a:spcAft>
            <a:buChar char="•"/>
          </a:pPr>
          <a:r>
            <a:rPr lang="zh-CN" altLang="en-US" sz="1300" kern="1200" dirty="0"/>
            <a:t>第二</a:t>
          </a:r>
          <a:r>
            <a:rPr lang="en-US" altLang="en-US" sz="1300" kern="1200" dirty="0"/>
            <a:t>, </a:t>
          </a:r>
          <a:r>
            <a:rPr lang="zh-CN" altLang="en-US" sz="1300" kern="1200" dirty="0"/>
            <a:t>未包括环境质量。</a:t>
          </a:r>
        </a:p>
        <a:p>
          <a:pPr marL="114300" lvl="1" indent="-114300" algn="l" defTabSz="577850">
            <a:lnSpc>
              <a:spcPct val="90000"/>
            </a:lnSpc>
            <a:spcBef>
              <a:spcPct val="0"/>
            </a:spcBef>
            <a:spcAft>
              <a:spcPct val="15000"/>
            </a:spcAft>
            <a:buChar char="•"/>
          </a:pPr>
          <a:r>
            <a:rPr lang="zh-CN" altLang="en-US" sz="1300" kern="1200" dirty="0"/>
            <a:t>第三</a:t>
          </a:r>
          <a:r>
            <a:rPr lang="en-US" altLang="en-US" sz="1300" kern="1200" dirty="0"/>
            <a:t>,GDP </a:t>
          </a:r>
          <a:r>
            <a:rPr lang="zh-CN" altLang="en-US" sz="1300" kern="1200" dirty="0"/>
            <a:t>不能反映经济增长的效率、 效益和质量</a:t>
          </a:r>
          <a:r>
            <a:rPr lang="en-US" altLang="en-US" sz="1300" kern="1200" dirty="0"/>
            <a:t>, </a:t>
          </a:r>
          <a:r>
            <a:rPr lang="zh-CN" altLang="en-US" sz="1300" kern="1200" dirty="0"/>
            <a:t>如高能耗、 低效率、 粗放式等增长方式就无法通过 </a:t>
          </a:r>
          <a:r>
            <a:rPr lang="en-US" altLang="en-US" sz="1300" kern="1200" dirty="0"/>
            <a:t>GDP </a:t>
          </a:r>
          <a:r>
            <a:rPr lang="zh-CN" altLang="en-US" sz="1300" kern="1200" dirty="0"/>
            <a:t>反映出来。</a:t>
          </a:r>
        </a:p>
        <a:p>
          <a:pPr marL="114300" lvl="1" indent="-114300" algn="l" defTabSz="577850">
            <a:lnSpc>
              <a:spcPct val="90000"/>
            </a:lnSpc>
            <a:spcBef>
              <a:spcPct val="0"/>
            </a:spcBef>
            <a:spcAft>
              <a:spcPct val="15000"/>
            </a:spcAft>
            <a:buChar char="•"/>
          </a:pPr>
          <a:r>
            <a:rPr lang="zh-CN" altLang="en-US" sz="1300" kern="1200" dirty="0"/>
            <a:t>第四</a:t>
          </a:r>
          <a:r>
            <a:rPr lang="en-US" altLang="en-US" sz="1300" kern="1200" dirty="0"/>
            <a:t>,GDP </a:t>
          </a:r>
          <a:r>
            <a:rPr lang="zh-CN" altLang="en-US" sz="1300" kern="1200" dirty="0"/>
            <a:t>不能反映人们的生活质量</a:t>
          </a:r>
          <a:r>
            <a:rPr lang="en-US" altLang="en-US" sz="1300" kern="1200" dirty="0"/>
            <a:t>, </a:t>
          </a:r>
          <a:r>
            <a:rPr lang="zh-CN" altLang="en-US" sz="1300" kern="1200" dirty="0"/>
            <a:t>比如不能反映人们在精神上的满足程度</a:t>
          </a:r>
          <a:r>
            <a:rPr lang="en-US" altLang="en-US" sz="1300" kern="1200" dirty="0"/>
            <a:t>, </a:t>
          </a:r>
          <a:r>
            <a:rPr lang="zh-CN" altLang="en-US" sz="1300" kern="1200" dirty="0"/>
            <a:t>不能反映闲暇给人们带来的享受等。</a:t>
          </a:r>
        </a:p>
        <a:p>
          <a:pPr marL="114300" lvl="1" indent="-114300" algn="l" defTabSz="577850">
            <a:lnSpc>
              <a:spcPct val="90000"/>
            </a:lnSpc>
            <a:spcBef>
              <a:spcPct val="0"/>
            </a:spcBef>
            <a:spcAft>
              <a:spcPct val="15000"/>
            </a:spcAft>
            <a:buChar char="•"/>
          </a:pPr>
          <a:r>
            <a:rPr lang="zh-CN" altLang="en-US" sz="1300" kern="1200" dirty="0"/>
            <a:t>第五</a:t>
          </a:r>
          <a:r>
            <a:rPr lang="en-US" altLang="en-US" sz="1300" kern="1200" dirty="0"/>
            <a:t>, </a:t>
          </a:r>
          <a:r>
            <a:rPr lang="zh-CN" altLang="en-US" sz="1300" kern="1200" dirty="0"/>
            <a:t>不能衡量社会财富分配情况和社会公正程度。</a:t>
          </a:r>
        </a:p>
      </dsp:txBody>
      <dsp:txXfrm>
        <a:off x="0" y="3248502"/>
        <a:ext cx="10049256" cy="1842750"/>
      </dsp:txXfrm>
    </dsp:sp>
    <dsp:sp modelId="{E2E274BA-BBFA-4E5F-B00F-1420A2B8F21E}">
      <dsp:nvSpPr>
        <dsp:cNvPr id="0" name=""/>
        <dsp:cNvSpPr/>
      </dsp:nvSpPr>
      <dsp:spPr>
        <a:xfrm>
          <a:off x="502462" y="3056622"/>
          <a:ext cx="7034479" cy="38376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65887" tIns="0" rIns="265887" bIns="0" numCol="1" spcCol="1270" anchor="ctr" anchorCtr="0">
          <a:noAutofit/>
        </a:bodyPr>
        <a:lstStyle/>
        <a:p>
          <a:pPr marL="0" lvl="0" indent="0" algn="l" defTabSz="577850">
            <a:lnSpc>
              <a:spcPct val="90000"/>
            </a:lnSpc>
            <a:spcBef>
              <a:spcPct val="0"/>
            </a:spcBef>
            <a:spcAft>
              <a:spcPct val="35000"/>
            </a:spcAft>
            <a:buNone/>
          </a:pPr>
          <a:r>
            <a:rPr lang="en-US" altLang="en-US" sz="1300" kern="1200" dirty="0"/>
            <a:t>(</a:t>
          </a:r>
          <a:r>
            <a:rPr lang="zh-CN" altLang="en-US" sz="1300" kern="1200" dirty="0"/>
            <a:t>三</a:t>
          </a:r>
          <a:r>
            <a:rPr lang="en-US" altLang="en-US" sz="1300" kern="1200" dirty="0"/>
            <a:t>)GDP </a:t>
          </a:r>
          <a:r>
            <a:rPr lang="zh-CN" altLang="en-US" sz="1300" kern="1200" dirty="0"/>
            <a:t>衡量经济成果的缺陷</a:t>
          </a:r>
        </a:p>
      </dsp:txBody>
      <dsp:txXfrm>
        <a:off x="521196" y="3075356"/>
        <a:ext cx="6997011" cy="346292"/>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4C934C1-5ACE-4A38-BC0C-4F85AFBB2D3C}">
      <dsp:nvSpPr>
        <dsp:cNvPr id="0" name=""/>
        <dsp:cNvSpPr/>
      </dsp:nvSpPr>
      <dsp:spPr>
        <a:xfrm>
          <a:off x="0" y="0"/>
          <a:ext cx="9720072" cy="0"/>
        </a:xfrm>
        <a:prstGeom prst="lin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FC5F5EF8-AA40-4E78-BAE9-D3A7EE48F9B3}">
      <dsp:nvSpPr>
        <dsp:cNvPr id="0" name=""/>
        <dsp:cNvSpPr/>
      </dsp:nvSpPr>
      <dsp:spPr>
        <a:xfrm>
          <a:off x="0" y="0"/>
          <a:ext cx="1944014" cy="117271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0960" tIns="60960" rIns="60960" bIns="60960" numCol="1" spcCol="1270" anchor="t" anchorCtr="0">
          <a:noAutofit/>
        </a:bodyPr>
        <a:lstStyle/>
        <a:p>
          <a:pPr marL="0" lvl="0" indent="0" algn="l" defTabSz="711200">
            <a:lnSpc>
              <a:spcPct val="90000"/>
            </a:lnSpc>
            <a:spcBef>
              <a:spcPct val="0"/>
            </a:spcBef>
            <a:spcAft>
              <a:spcPct val="35000"/>
            </a:spcAft>
            <a:buNone/>
          </a:pPr>
          <a:r>
            <a:rPr lang="en-US" altLang="en-US" sz="1600" kern="1200" dirty="0"/>
            <a:t>1.</a:t>
          </a:r>
          <a:r>
            <a:rPr lang="zh-CN" altLang="en-US" sz="1600" kern="1200" dirty="0"/>
            <a:t>按照通货膨胀的严重程度进行的分类</a:t>
          </a:r>
        </a:p>
      </dsp:txBody>
      <dsp:txXfrm>
        <a:off x="0" y="0"/>
        <a:ext cx="1944014" cy="1172717"/>
      </dsp:txXfrm>
    </dsp:sp>
    <dsp:sp modelId="{F42594B6-71EB-4F6A-B942-2F3E7B13BAC0}">
      <dsp:nvSpPr>
        <dsp:cNvPr id="0" name=""/>
        <dsp:cNvSpPr/>
      </dsp:nvSpPr>
      <dsp:spPr>
        <a:xfrm>
          <a:off x="2089815" y="18323"/>
          <a:ext cx="7630256" cy="36647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1910" tIns="41910" rIns="41910" bIns="41910" numCol="1" spcCol="1270" anchor="t" anchorCtr="0">
          <a:noAutofit/>
        </a:bodyPr>
        <a:lstStyle/>
        <a:p>
          <a:pPr marL="0" lvl="0" indent="0" algn="l" defTabSz="488950">
            <a:lnSpc>
              <a:spcPct val="90000"/>
            </a:lnSpc>
            <a:spcBef>
              <a:spcPct val="0"/>
            </a:spcBef>
            <a:spcAft>
              <a:spcPct val="35000"/>
            </a:spcAft>
            <a:buNone/>
          </a:pPr>
          <a:r>
            <a:rPr lang="en-US" altLang="en-US" sz="1100" kern="1200" dirty="0"/>
            <a:t>(1) </a:t>
          </a:r>
          <a:r>
            <a:rPr lang="zh-CN" altLang="en-US" sz="1100" kern="1200" dirty="0"/>
            <a:t>温和的通货膨胀</a:t>
          </a:r>
          <a:r>
            <a:rPr lang="en-US" altLang="en-US" sz="1100" kern="1200" dirty="0"/>
            <a:t>(</a:t>
          </a:r>
          <a:r>
            <a:rPr lang="zh-CN" altLang="en-US" sz="1100" kern="1200" dirty="0"/>
            <a:t>爬行的通货膨胀</a:t>
          </a:r>
          <a:r>
            <a:rPr lang="en-US" altLang="en-US" sz="1100" kern="1200" dirty="0"/>
            <a:t>) : </a:t>
          </a:r>
          <a:r>
            <a:rPr lang="zh-CN" altLang="en-US" sz="1100" kern="1200" dirty="0"/>
            <a:t>特点是通货膨胀率低且比较稳定。</a:t>
          </a:r>
        </a:p>
      </dsp:txBody>
      <dsp:txXfrm>
        <a:off x="2089815" y="18323"/>
        <a:ext cx="7630256" cy="366474"/>
      </dsp:txXfrm>
    </dsp:sp>
    <dsp:sp modelId="{D96FE07F-5FA3-45CD-BFB8-62B4F9623987}">
      <dsp:nvSpPr>
        <dsp:cNvPr id="0" name=""/>
        <dsp:cNvSpPr/>
      </dsp:nvSpPr>
      <dsp:spPr>
        <a:xfrm>
          <a:off x="1944014" y="384798"/>
          <a:ext cx="7776057" cy="0"/>
        </a:xfrm>
        <a:prstGeom prst="line">
          <a:avLst/>
        </a:prstGeom>
        <a:solidFill>
          <a:schemeClr val="accent1">
            <a:hueOff val="0"/>
            <a:satOff val="0"/>
            <a:lumOff val="0"/>
            <a:alphaOff val="0"/>
          </a:schemeClr>
        </a:solidFill>
        <a:ln w="12700" cap="flat" cmpd="sng" algn="ctr">
          <a:solidFill>
            <a:schemeClr val="accent1">
              <a:tint val="5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1B561C9F-5129-4F94-910E-75C2E9E6573C}">
      <dsp:nvSpPr>
        <dsp:cNvPr id="0" name=""/>
        <dsp:cNvSpPr/>
      </dsp:nvSpPr>
      <dsp:spPr>
        <a:xfrm>
          <a:off x="2089815" y="403121"/>
          <a:ext cx="7630256" cy="36647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1910" tIns="41910" rIns="41910" bIns="41910" numCol="1" spcCol="1270" anchor="t" anchorCtr="0">
          <a:noAutofit/>
        </a:bodyPr>
        <a:lstStyle/>
        <a:p>
          <a:pPr marL="0" lvl="0" indent="0" algn="l" defTabSz="488950">
            <a:lnSpc>
              <a:spcPct val="90000"/>
            </a:lnSpc>
            <a:spcBef>
              <a:spcPct val="0"/>
            </a:spcBef>
            <a:spcAft>
              <a:spcPct val="35000"/>
            </a:spcAft>
            <a:buNone/>
          </a:pPr>
          <a:r>
            <a:rPr lang="en-US" altLang="en-US" sz="1100" kern="1200" dirty="0"/>
            <a:t>(2) </a:t>
          </a:r>
          <a:r>
            <a:rPr lang="zh-CN" altLang="en-US" sz="1100" kern="1200" dirty="0"/>
            <a:t>奔驰的通货膨胀</a:t>
          </a:r>
          <a:r>
            <a:rPr lang="en-US" altLang="en-US" sz="1100" kern="1200" dirty="0"/>
            <a:t>(</a:t>
          </a:r>
          <a:r>
            <a:rPr lang="zh-CN" altLang="en-US" sz="1100" kern="1200" dirty="0"/>
            <a:t>加速的通货膨胀</a:t>
          </a:r>
          <a:r>
            <a:rPr lang="en-US" altLang="en-US" sz="1100" kern="1200" dirty="0"/>
            <a:t>) : </a:t>
          </a:r>
          <a:r>
            <a:rPr lang="zh-CN" altLang="en-US" sz="1100" kern="1200" dirty="0"/>
            <a:t>特点是通货膨胀率较高</a:t>
          </a:r>
          <a:r>
            <a:rPr lang="en-US" altLang="en-US" sz="1100" kern="1200" dirty="0"/>
            <a:t>(</a:t>
          </a:r>
          <a:r>
            <a:rPr lang="zh-CN" altLang="en-US" sz="1100" kern="1200" dirty="0"/>
            <a:t>一般在两位数以上</a:t>
          </a:r>
          <a:r>
            <a:rPr lang="en-US" altLang="en-US" sz="1100" kern="1200" dirty="0"/>
            <a:t>) ,</a:t>
          </a:r>
          <a:r>
            <a:rPr lang="zh-CN" altLang="en-US" sz="1100" kern="1200" dirty="0"/>
            <a:t>而且持续加剧。</a:t>
          </a:r>
        </a:p>
      </dsp:txBody>
      <dsp:txXfrm>
        <a:off x="2089815" y="403121"/>
        <a:ext cx="7630256" cy="366474"/>
      </dsp:txXfrm>
    </dsp:sp>
    <dsp:sp modelId="{483D8FC4-A10E-4130-8139-9F8B5AAD3440}">
      <dsp:nvSpPr>
        <dsp:cNvPr id="0" name=""/>
        <dsp:cNvSpPr/>
      </dsp:nvSpPr>
      <dsp:spPr>
        <a:xfrm>
          <a:off x="1944014" y="769596"/>
          <a:ext cx="7776057" cy="0"/>
        </a:xfrm>
        <a:prstGeom prst="line">
          <a:avLst/>
        </a:prstGeom>
        <a:solidFill>
          <a:schemeClr val="accent1">
            <a:hueOff val="0"/>
            <a:satOff val="0"/>
            <a:lumOff val="0"/>
            <a:alphaOff val="0"/>
          </a:schemeClr>
        </a:solidFill>
        <a:ln w="12700" cap="flat" cmpd="sng" algn="ctr">
          <a:solidFill>
            <a:schemeClr val="accent1">
              <a:tint val="5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51476E0D-655D-4816-BDF3-756119CBE753}">
      <dsp:nvSpPr>
        <dsp:cNvPr id="0" name=""/>
        <dsp:cNvSpPr/>
      </dsp:nvSpPr>
      <dsp:spPr>
        <a:xfrm>
          <a:off x="2089815" y="787919"/>
          <a:ext cx="7630256" cy="36647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1910" tIns="41910" rIns="41910" bIns="41910" numCol="1" spcCol="1270" anchor="t" anchorCtr="0">
          <a:noAutofit/>
        </a:bodyPr>
        <a:lstStyle/>
        <a:p>
          <a:pPr marL="0" lvl="0" indent="0" algn="l" defTabSz="488950">
            <a:lnSpc>
              <a:spcPct val="90000"/>
            </a:lnSpc>
            <a:spcBef>
              <a:spcPct val="0"/>
            </a:spcBef>
            <a:spcAft>
              <a:spcPct val="35000"/>
            </a:spcAft>
            <a:buNone/>
          </a:pPr>
          <a:r>
            <a:rPr lang="en-US" altLang="en-US" sz="1100" kern="1200" dirty="0"/>
            <a:t>(3) </a:t>
          </a:r>
          <a:r>
            <a:rPr lang="zh-CN" altLang="en-US" sz="1100" kern="1200" dirty="0"/>
            <a:t>超级通货膨胀</a:t>
          </a:r>
          <a:r>
            <a:rPr lang="en-US" altLang="en-US" sz="1100" kern="1200" dirty="0"/>
            <a:t>(</a:t>
          </a:r>
          <a:r>
            <a:rPr lang="zh-CN" altLang="en-US" sz="1100" kern="1200" dirty="0"/>
            <a:t>恶性通货膨胀</a:t>
          </a:r>
          <a:r>
            <a:rPr lang="en-US" altLang="en-US" sz="1100" kern="1200" dirty="0"/>
            <a:t>) : </a:t>
          </a:r>
          <a:r>
            <a:rPr lang="zh-CN" altLang="en-US" sz="1100" kern="1200" dirty="0"/>
            <a:t>特点是货币贬值可达到天文数字</a:t>
          </a:r>
          <a:r>
            <a:rPr lang="en-US" altLang="en-US" sz="1100" kern="1200" dirty="0"/>
            <a:t>, </a:t>
          </a:r>
          <a:r>
            <a:rPr lang="zh-CN" altLang="en-US" sz="1100" kern="1200" dirty="0"/>
            <a:t>物价上涨</a:t>
          </a:r>
          <a:r>
            <a:rPr lang="zh-CN" altLang="en-US" sz="1100" kern="1200"/>
            <a:t>完全失去了控制</a:t>
          </a:r>
          <a:r>
            <a:rPr lang="en-US" altLang="en-US" sz="1100" kern="1200"/>
            <a:t>, </a:t>
          </a:r>
          <a:r>
            <a:rPr lang="zh-CN" altLang="en-US" sz="1100" kern="1200"/>
            <a:t>每月通货膨胀率达到</a:t>
          </a:r>
          <a:r>
            <a:rPr lang="en-US" altLang="en-US" sz="1100" kern="1200"/>
            <a:t>50%</a:t>
          </a:r>
          <a:r>
            <a:rPr lang="zh-CN" altLang="en-US" sz="1100" kern="1200"/>
            <a:t>以上。</a:t>
          </a:r>
          <a:endParaRPr lang="zh-CN" altLang="en-US" sz="1100" kern="1200" dirty="0"/>
        </a:p>
      </dsp:txBody>
      <dsp:txXfrm>
        <a:off x="2089815" y="787919"/>
        <a:ext cx="7630256" cy="366474"/>
      </dsp:txXfrm>
    </dsp:sp>
    <dsp:sp modelId="{C968FF68-010F-4DEC-8A6E-24730428FC88}">
      <dsp:nvSpPr>
        <dsp:cNvPr id="0" name=""/>
        <dsp:cNvSpPr/>
      </dsp:nvSpPr>
      <dsp:spPr>
        <a:xfrm>
          <a:off x="1944014" y="1154394"/>
          <a:ext cx="7776057" cy="0"/>
        </a:xfrm>
        <a:prstGeom prst="line">
          <a:avLst/>
        </a:prstGeom>
        <a:solidFill>
          <a:schemeClr val="accent1">
            <a:hueOff val="0"/>
            <a:satOff val="0"/>
            <a:lumOff val="0"/>
            <a:alphaOff val="0"/>
          </a:schemeClr>
        </a:solidFill>
        <a:ln w="12700" cap="flat" cmpd="sng" algn="ctr">
          <a:solidFill>
            <a:schemeClr val="accent1">
              <a:tint val="5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A00458B9-3DFD-4CB8-BF1C-C80CF2784EC3}">
      <dsp:nvSpPr>
        <dsp:cNvPr id="0" name=""/>
        <dsp:cNvSpPr/>
      </dsp:nvSpPr>
      <dsp:spPr>
        <a:xfrm>
          <a:off x="0" y="1172717"/>
          <a:ext cx="9720072" cy="0"/>
        </a:xfrm>
        <a:prstGeom prst="lin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697CA92E-7431-45C6-9024-CA03883F2C43}">
      <dsp:nvSpPr>
        <dsp:cNvPr id="0" name=""/>
        <dsp:cNvSpPr/>
      </dsp:nvSpPr>
      <dsp:spPr>
        <a:xfrm>
          <a:off x="0" y="1172717"/>
          <a:ext cx="1944014" cy="117271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0960" tIns="60960" rIns="60960" bIns="60960" numCol="1" spcCol="1270" anchor="t" anchorCtr="0">
          <a:noAutofit/>
        </a:bodyPr>
        <a:lstStyle/>
        <a:p>
          <a:pPr marL="0" lvl="0" indent="0" algn="l" defTabSz="711200">
            <a:lnSpc>
              <a:spcPct val="90000"/>
            </a:lnSpc>
            <a:spcBef>
              <a:spcPct val="0"/>
            </a:spcBef>
            <a:spcAft>
              <a:spcPct val="35000"/>
            </a:spcAft>
            <a:buNone/>
          </a:pPr>
          <a:r>
            <a:rPr lang="en-US" altLang="en-US" sz="1600" kern="1200" dirty="0"/>
            <a:t>2.</a:t>
          </a:r>
          <a:r>
            <a:rPr lang="zh-CN" altLang="en-US" sz="1600" kern="1200" dirty="0"/>
            <a:t>按照对价格影响的差别进行的分类</a:t>
          </a:r>
        </a:p>
      </dsp:txBody>
      <dsp:txXfrm>
        <a:off x="0" y="1172717"/>
        <a:ext cx="1944014" cy="1172717"/>
      </dsp:txXfrm>
    </dsp:sp>
    <dsp:sp modelId="{AFFBF022-90BB-42EF-B272-EC381C42A307}">
      <dsp:nvSpPr>
        <dsp:cNvPr id="0" name=""/>
        <dsp:cNvSpPr/>
      </dsp:nvSpPr>
      <dsp:spPr>
        <a:xfrm>
          <a:off x="2089815" y="1199974"/>
          <a:ext cx="7630256" cy="54513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1910" tIns="41910" rIns="41910" bIns="41910" numCol="1" spcCol="1270" anchor="t" anchorCtr="0">
          <a:noAutofit/>
        </a:bodyPr>
        <a:lstStyle/>
        <a:p>
          <a:pPr marL="0" lvl="0" indent="0" algn="l" defTabSz="488950">
            <a:lnSpc>
              <a:spcPct val="90000"/>
            </a:lnSpc>
            <a:spcBef>
              <a:spcPct val="0"/>
            </a:spcBef>
            <a:spcAft>
              <a:spcPct val="35000"/>
            </a:spcAft>
            <a:buNone/>
          </a:pPr>
          <a:r>
            <a:rPr lang="en-US" altLang="en-US" sz="1100" kern="1200" dirty="0"/>
            <a:t>(1) </a:t>
          </a:r>
          <a:r>
            <a:rPr lang="zh-CN" altLang="en-US" sz="1100" kern="1200" dirty="0"/>
            <a:t>平衡的通货膨胀</a:t>
          </a:r>
          <a:r>
            <a:rPr lang="en-US" altLang="en-US" sz="1100" kern="1200" dirty="0"/>
            <a:t>: </a:t>
          </a:r>
          <a:r>
            <a:rPr lang="zh-CN" altLang="en-US" sz="1100" kern="1200" dirty="0"/>
            <a:t>即每种商品的价格都按相同比例上升。</a:t>
          </a:r>
        </a:p>
      </dsp:txBody>
      <dsp:txXfrm>
        <a:off x="2089815" y="1199974"/>
        <a:ext cx="7630256" cy="545130"/>
      </dsp:txXfrm>
    </dsp:sp>
    <dsp:sp modelId="{5F2636FE-4986-4355-BC3A-20C533A6F8F2}">
      <dsp:nvSpPr>
        <dsp:cNvPr id="0" name=""/>
        <dsp:cNvSpPr/>
      </dsp:nvSpPr>
      <dsp:spPr>
        <a:xfrm>
          <a:off x="1944014" y="1745105"/>
          <a:ext cx="7776057" cy="0"/>
        </a:xfrm>
        <a:prstGeom prst="line">
          <a:avLst/>
        </a:prstGeom>
        <a:solidFill>
          <a:schemeClr val="accent1">
            <a:hueOff val="0"/>
            <a:satOff val="0"/>
            <a:lumOff val="0"/>
            <a:alphaOff val="0"/>
          </a:schemeClr>
        </a:solidFill>
        <a:ln w="12700" cap="flat" cmpd="sng" algn="ctr">
          <a:solidFill>
            <a:schemeClr val="accent1">
              <a:tint val="5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30A5AF66-78D3-4108-84AD-E50982B2F797}">
      <dsp:nvSpPr>
        <dsp:cNvPr id="0" name=""/>
        <dsp:cNvSpPr/>
      </dsp:nvSpPr>
      <dsp:spPr>
        <a:xfrm>
          <a:off x="2089815" y="1772361"/>
          <a:ext cx="7630256" cy="54513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1910" tIns="41910" rIns="41910" bIns="41910" numCol="1" spcCol="1270" anchor="t" anchorCtr="0">
          <a:noAutofit/>
        </a:bodyPr>
        <a:lstStyle/>
        <a:p>
          <a:pPr marL="0" lvl="0" indent="0" algn="l" defTabSz="488950">
            <a:lnSpc>
              <a:spcPct val="90000"/>
            </a:lnSpc>
            <a:spcBef>
              <a:spcPct val="0"/>
            </a:spcBef>
            <a:spcAft>
              <a:spcPct val="35000"/>
            </a:spcAft>
            <a:buNone/>
          </a:pPr>
          <a:r>
            <a:rPr lang="en-US" altLang="en-US" sz="1100" kern="1200" dirty="0"/>
            <a:t>(2) </a:t>
          </a:r>
          <a:r>
            <a:rPr lang="zh-CN" altLang="en-US" sz="1100" kern="1200" dirty="0"/>
            <a:t>非平衡的通货膨胀</a:t>
          </a:r>
          <a:r>
            <a:rPr lang="en-US" altLang="en-US" sz="1100" kern="1200" dirty="0"/>
            <a:t>: </a:t>
          </a:r>
          <a:r>
            <a:rPr lang="zh-CN" altLang="en-US" sz="1100" kern="1200" dirty="0"/>
            <a:t>即各种商品价格上升的比例并不完全相同。</a:t>
          </a:r>
        </a:p>
      </dsp:txBody>
      <dsp:txXfrm>
        <a:off x="2089815" y="1772361"/>
        <a:ext cx="7630256" cy="545130"/>
      </dsp:txXfrm>
    </dsp:sp>
    <dsp:sp modelId="{9FC88ADC-CF94-4491-8458-A4EF28E99498}">
      <dsp:nvSpPr>
        <dsp:cNvPr id="0" name=""/>
        <dsp:cNvSpPr/>
      </dsp:nvSpPr>
      <dsp:spPr>
        <a:xfrm>
          <a:off x="1944014" y="2317492"/>
          <a:ext cx="7776057" cy="0"/>
        </a:xfrm>
        <a:prstGeom prst="line">
          <a:avLst/>
        </a:prstGeom>
        <a:solidFill>
          <a:schemeClr val="accent1">
            <a:hueOff val="0"/>
            <a:satOff val="0"/>
            <a:lumOff val="0"/>
            <a:alphaOff val="0"/>
          </a:schemeClr>
        </a:solidFill>
        <a:ln w="12700" cap="flat" cmpd="sng" algn="ctr">
          <a:solidFill>
            <a:schemeClr val="accent1">
              <a:tint val="5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AB539528-11B2-4C7D-828A-85AF3EBFA9B7}">
      <dsp:nvSpPr>
        <dsp:cNvPr id="0" name=""/>
        <dsp:cNvSpPr/>
      </dsp:nvSpPr>
      <dsp:spPr>
        <a:xfrm>
          <a:off x="0" y="2345435"/>
          <a:ext cx="9720072" cy="0"/>
        </a:xfrm>
        <a:prstGeom prst="lin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2024B315-87EF-483E-9392-CA58ADCD79FD}">
      <dsp:nvSpPr>
        <dsp:cNvPr id="0" name=""/>
        <dsp:cNvSpPr/>
      </dsp:nvSpPr>
      <dsp:spPr>
        <a:xfrm>
          <a:off x="0" y="2345435"/>
          <a:ext cx="1944014" cy="117271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0960" tIns="60960" rIns="60960" bIns="60960" numCol="1" spcCol="1270" anchor="t" anchorCtr="0">
          <a:noAutofit/>
        </a:bodyPr>
        <a:lstStyle/>
        <a:p>
          <a:pPr marL="0" lvl="0" indent="0" algn="l" defTabSz="711200">
            <a:lnSpc>
              <a:spcPct val="90000"/>
            </a:lnSpc>
            <a:spcBef>
              <a:spcPct val="0"/>
            </a:spcBef>
            <a:spcAft>
              <a:spcPct val="35000"/>
            </a:spcAft>
            <a:buNone/>
          </a:pPr>
          <a:r>
            <a:rPr lang="en-US" altLang="en-US" sz="1600" kern="1200" dirty="0"/>
            <a:t>3.</a:t>
          </a:r>
          <a:r>
            <a:rPr lang="zh-CN" altLang="en-US" sz="1600" kern="1200" dirty="0"/>
            <a:t>按照人们的预期进行的分类</a:t>
          </a:r>
        </a:p>
      </dsp:txBody>
      <dsp:txXfrm>
        <a:off x="0" y="2345435"/>
        <a:ext cx="1944014" cy="1172717"/>
      </dsp:txXfrm>
    </dsp:sp>
    <dsp:sp modelId="{5540AF99-F683-4B04-9461-424E7D97CCFA}">
      <dsp:nvSpPr>
        <dsp:cNvPr id="0" name=""/>
        <dsp:cNvSpPr/>
      </dsp:nvSpPr>
      <dsp:spPr>
        <a:xfrm>
          <a:off x="2089815" y="2372692"/>
          <a:ext cx="7630256" cy="54513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1910" tIns="41910" rIns="41910" bIns="41910" numCol="1" spcCol="1270" anchor="t" anchorCtr="0">
          <a:noAutofit/>
        </a:bodyPr>
        <a:lstStyle/>
        <a:p>
          <a:pPr marL="0" lvl="0" indent="0" algn="l" defTabSz="488950">
            <a:lnSpc>
              <a:spcPct val="90000"/>
            </a:lnSpc>
            <a:spcBef>
              <a:spcPct val="0"/>
            </a:spcBef>
            <a:spcAft>
              <a:spcPct val="35000"/>
            </a:spcAft>
            <a:buNone/>
          </a:pPr>
          <a:r>
            <a:rPr lang="en-US" altLang="en-US" sz="1100" kern="1200" dirty="0"/>
            <a:t>(1) </a:t>
          </a:r>
          <a:r>
            <a:rPr lang="zh-CN" altLang="en-US" sz="1100" kern="1200" dirty="0"/>
            <a:t>未预期到的通货膨胀</a:t>
          </a:r>
        </a:p>
      </dsp:txBody>
      <dsp:txXfrm>
        <a:off x="2089815" y="2372692"/>
        <a:ext cx="7630256" cy="545130"/>
      </dsp:txXfrm>
    </dsp:sp>
    <dsp:sp modelId="{30D5642A-9D36-44AF-B021-2CE49BCE4449}">
      <dsp:nvSpPr>
        <dsp:cNvPr id="0" name=""/>
        <dsp:cNvSpPr/>
      </dsp:nvSpPr>
      <dsp:spPr>
        <a:xfrm>
          <a:off x="1944014" y="2917823"/>
          <a:ext cx="7776057" cy="0"/>
        </a:xfrm>
        <a:prstGeom prst="line">
          <a:avLst/>
        </a:prstGeom>
        <a:solidFill>
          <a:schemeClr val="accent1">
            <a:hueOff val="0"/>
            <a:satOff val="0"/>
            <a:lumOff val="0"/>
            <a:alphaOff val="0"/>
          </a:schemeClr>
        </a:solidFill>
        <a:ln w="12700" cap="flat" cmpd="sng" algn="ctr">
          <a:solidFill>
            <a:schemeClr val="accent1">
              <a:tint val="5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337A5909-68E4-42C3-A52B-FD5F810FE6BD}">
      <dsp:nvSpPr>
        <dsp:cNvPr id="0" name=""/>
        <dsp:cNvSpPr/>
      </dsp:nvSpPr>
      <dsp:spPr>
        <a:xfrm>
          <a:off x="2089815" y="2945079"/>
          <a:ext cx="7630256" cy="54513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1910" tIns="41910" rIns="41910" bIns="41910" numCol="1" spcCol="1270" anchor="t" anchorCtr="0">
          <a:noAutofit/>
        </a:bodyPr>
        <a:lstStyle/>
        <a:p>
          <a:pPr marL="0" lvl="0" indent="0" algn="l" defTabSz="488950">
            <a:lnSpc>
              <a:spcPct val="90000"/>
            </a:lnSpc>
            <a:spcBef>
              <a:spcPct val="0"/>
            </a:spcBef>
            <a:spcAft>
              <a:spcPct val="35000"/>
            </a:spcAft>
            <a:buNone/>
          </a:pPr>
          <a:r>
            <a:rPr lang="en-US" altLang="en-US" sz="1100" kern="1200" dirty="0"/>
            <a:t>(2) </a:t>
          </a:r>
          <a:r>
            <a:rPr lang="zh-CN" altLang="en-US" sz="1100" kern="1200" dirty="0"/>
            <a:t>预期到的通货膨胀</a:t>
          </a:r>
        </a:p>
      </dsp:txBody>
      <dsp:txXfrm>
        <a:off x="2089815" y="2945079"/>
        <a:ext cx="7630256" cy="545130"/>
      </dsp:txXfrm>
    </dsp:sp>
    <dsp:sp modelId="{3A5158D0-970C-4CD4-B21E-8E2AC11E578F}">
      <dsp:nvSpPr>
        <dsp:cNvPr id="0" name=""/>
        <dsp:cNvSpPr/>
      </dsp:nvSpPr>
      <dsp:spPr>
        <a:xfrm>
          <a:off x="1944014" y="3490210"/>
          <a:ext cx="7776057" cy="0"/>
        </a:xfrm>
        <a:prstGeom prst="line">
          <a:avLst/>
        </a:prstGeom>
        <a:solidFill>
          <a:schemeClr val="accent1">
            <a:hueOff val="0"/>
            <a:satOff val="0"/>
            <a:lumOff val="0"/>
            <a:alphaOff val="0"/>
          </a:schemeClr>
        </a:solidFill>
        <a:ln w="12700" cap="flat" cmpd="sng" algn="ctr">
          <a:solidFill>
            <a:schemeClr val="accent1">
              <a:tint val="5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21E84060-12EE-48C7-A9EF-E589D4141D53}">
      <dsp:nvSpPr>
        <dsp:cNvPr id="0" name=""/>
        <dsp:cNvSpPr/>
      </dsp:nvSpPr>
      <dsp:spPr>
        <a:xfrm>
          <a:off x="0" y="3518153"/>
          <a:ext cx="9720072" cy="0"/>
        </a:xfrm>
        <a:prstGeom prst="lin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AA117507-643E-4940-A7C7-3EC9436B9FAD}">
      <dsp:nvSpPr>
        <dsp:cNvPr id="0" name=""/>
        <dsp:cNvSpPr/>
      </dsp:nvSpPr>
      <dsp:spPr>
        <a:xfrm>
          <a:off x="0" y="3518153"/>
          <a:ext cx="1944014" cy="117271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0960" tIns="60960" rIns="60960" bIns="60960" numCol="1" spcCol="1270" anchor="t" anchorCtr="0">
          <a:noAutofit/>
        </a:bodyPr>
        <a:lstStyle/>
        <a:p>
          <a:pPr marL="0" lvl="0" indent="0" algn="l" defTabSz="711200">
            <a:lnSpc>
              <a:spcPct val="90000"/>
            </a:lnSpc>
            <a:spcBef>
              <a:spcPct val="0"/>
            </a:spcBef>
            <a:spcAft>
              <a:spcPct val="35000"/>
            </a:spcAft>
            <a:buNone/>
          </a:pPr>
          <a:r>
            <a:rPr lang="en-US" altLang="en-US" sz="1600" kern="1200" dirty="0"/>
            <a:t>4.</a:t>
          </a:r>
          <a:r>
            <a:rPr lang="zh-CN" altLang="en-US" sz="1600" kern="1200" dirty="0"/>
            <a:t>按照表现形式进行的分类</a:t>
          </a:r>
        </a:p>
      </dsp:txBody>
      <dsp:txXfrm>
        <a:off x="0" y="3518153"/>
        <a:ext cx="1944014" cy="1172717"/>
      </dsp:txXfrm>
    </dsp:sp>
    <dsp:sp modelId="{803673BB-0AED-4DEB-929B-BD4704437B85}">
      <dsp:nvSpPr>
        <dsp:cNvPr id="0" name=""/>
        <dsp:cNvSpPr/>
      </dsp:nvSpPr>
      <dsp:spPr>
        <a:xfrm>
          <a:off x="2089815" y="3536477"/>
          <a:ext cx="7630256" cy="36647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1910" tIns="41910" rIns="41910" bIns="41910" numCol="1" spcCol="1270" anchor="t" anchorCtr="0">
          <a:noAutofit/>
        </a:bodyPr>
        <a:lstStyle/>
        <a:p>
          <a:pPr marL="0" lvl="0" indent="0" algn="l" defTabSz="488950">
            <a:lnSpc>
              <a:spcPct val="90000"/>
            </a:lnSpc>
            <a:spcBef>
              <a:spcPct val="0"/>
            </a:spcBef>
            <a:spcAft>
              <a:spcPct val="35000"/>
            </a:spcAft>
            <a:buNone/>
          </a:pPr>
          <a:r>
            <a:rPr lang="en-US" altLang="en-US" sz="1100" kern="1200" dirty="0"/>
            <a:t>(1) </a:t>
          </a:r>
          <a:r>
            <a:rPr lang="zh-CN" altLang="en-US" sz="1100" kern="1200" dirty="0"/>
            <a:t>公开型通货膨胀</a:t>
          </a:r>
          <a:r>
            <a:rPr lang="en-US" altLang="en-US" sz="1100" kern="1200" dirty="0"/>
            <a:t>: </a:t>
          </a:r>
          <a:r>
            <a:rPr lang="zh-CN" altLang="en-US" sz="1100" kern="1200" dirty="0"/>
            <a:t>通过物价水平统计反映出来的通货膨胀。</a:t>
          </a:r>
        </a:p>
      </dsp:txBody>
      <dsp:txXfrm>
        <a:off x="2089815" y="3536477"/>
        <a:ext cx="7630256" cy="366474"/>
      </dsp:txXfrm>
    </dsp:sp>
    <dsp:sp modelId="{CF312663-6DEB-422F-93BC-89C70DCD9FA0}">
      <dsp:nvSpPr>
        <dsp:cNvPr id="0" name=""/>
        <dsp:cNvSpPr/>
      </dsp:nvSpPr>
      <dsp:spPr>
        <a:xfrm>
          <a:off x="1944014" y="3902952"/>
          <a:ext cx="7776057" cy="0"/>
        </a:xfrm>
        <a:prstGeom prst="line">
          <a:avLst/>
        </a:prstGeom>
        <a:solidFill>
          <a:schemeClr val="accent1">
            <a:hueOff val="0"/>
            <a:satOff val="0"/>
            <a:lumOff val="0"/>
            <a:alphaOff val="0"/>
          </a:schemeClr>
        </a:solidFill>
        <a:ln w="12700" cap="flat" cmpd="sng" algn="ctr">
          <a:solidFill>
            <a:schemeClr val="accent1">
              <a:tint val="5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B24C3137-72EC-44DE-AA89-D941E5B92485}">
      <dsp:nvSpPr>
        <dsp:cNvPr id="0" name=""/>
        <dsp:cNvSpPr/>
      </dsp:nvSpPr>
      <dsp:spPr>
        <a:xfrm>
          <a:off x="2089815" y="3921275"/>
          <a:ext cx="7630256" cy="36647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1910" tIns="41910" rIns="41910" bIns="41910" numCol="1" spcCol="1270" anchor="t" anchorCtr="0">
          <a:noAutofit/>
        </a:bodyPr>
        <a:lstStyle/>
        <a:p>
          <a:pPr marL="0" lvl="0" indent="0" algn="l" defTabSz="488950">
            <a:lnSpc>
              <a:spcPct val="90000"/>
            </a:lnSpc>
            <a:spcBef>
              <a:spcPct val="0"/>
            </a:spcBef>
            <a:spcAft>
              <a:spcPct val="35000"/>
            </a:spcAft>
            <a:buNone/>
          </a:pPr>
          <a:r>
            <a:rPr lang="en-US" altLang="en-US" sz="1100" kern="1200" dirty="0"/>
            <a:t>(2) </a:t>
          </a:r>
          <a:r>
            <a:rPr lang="zh-CN" altLang="en-US" sz="1100" kern="1200" dirty="0"/>
            <a:t>隐蔽型通货膨胀</a:t>
          </a:r>
          <a:r>
            <a:rPr lang="en-US" altLang="en-US" sz="1100" kern="1200" dirty="0"/>
            <a:t>: </a:t>
          </a:r>
          <a:r>
            <a:rPr lang="zh-CN" altLang="en-US" sz="1100" kern="1200" dirty="0"/>
            <a:t>没有通过物价水平统计反映出来的通货膨胀。</a:t>
          </a:r>
        </a:p>
      </dsp:txBody>
      <dsp:txXfrm>
        <a:off x="2089815" y="3921275"/>
        <a:ext cx="7630256" cy="366474"/>
      </dsp:txXfrm>
    </dsp:sp>
    <dsp:sp modelId="{4FCE0F91-6404-4B79-9E55-BC51CD7B43F1}">
      <dsp:nvSpPr>
        <dsp:cNvPr id="0" name=""/>
        <dsp:cNvSpPr/>
      </dsp:nvSpPr>
      <dsp:spPr>
        <a:xfrm>
          <a:off x="1944014" y="4287750"/>
          <a:ext cx="7776057" cy="0"/>
        </a:xfrm>
        <a:prstGeom prst="line">
          <a:avLst/>
        </a:prstGeom>
        <a:solidFill>
          <a:schemeClr val="accent1">
            <a:hueOff val="0"/>
            <a:satOff val="0"/>
            <a:lumOff val="0"/>
            <a:alphaOff val="0"/>
          </a:schemeClr>
        </a:solidFill>
        <a:ln w="12700" cap="flat" cmpd="sng" algn="ctr">
          <a:solidFill>
            <a:schemeClr val="accent1">
              <a:tint val="5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2D931F34-E24B-41F6-A68F-D8B5AD221FFE}">
      <dsp:nvSpPr>
        <dsp:cNvPr id="0" name=""/>
        <dsp:cNvSpPr/>
      </dsp:nvSpPr>
      <dsp:spPr>
        <a:xfrm>
          <a:off x="2089815" y="4306073"/>
          <a:ext cx="7630256" cy="36647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1910" tIns="41910" rIns="41910" bIns="41910" numCol="1" spcCol="1270" anchor="t" anchorCtr="0">
          <a:noAutofit/>
        </a:bodyPr>
        <a:lstStyle/>
        <a:p>
          <a:pPr marL="0" lvl="0" indent="0" algn="l" defTabSz="488950">
            <a:lnSpc>
              <a:spcPct val="90000"/>
            </a:lnSpc>
            <a:spcBef>
              <a:spcPct val="0"/>
            </a:spcBef>
            <a:spcAft>
              <a:spcPct val="35000"/>
            </a:spcAft>
            <a:buNone/>
          </a:pPr>
          <a:r>
            <a:rPr lang="en-US" altLang="en-US" sz="1100" kern="1200" dirty="0"/>
            <a:t>(3) </a:t>
          </a:r>
          <a:r>
            <a:rPr lang="zh-CN" altLang="en-US" sz="1100" kern="1200" dirty="0"/>
            <a:t>抑制型通货膨胀</a:t>
          </a:r>
          <a:r>
            <a:rPr lang="en-US" altLang="en-US" sz="1100" kern="1200" dirty="0"/>
            <a:t>: </a:t>
          </a:r>
          <a:r>
            <a:rPr lang="zh-CN" altLang="en-US" sz="1100" kern="1200" dirty="0"/>
            <a:t>在价格管制条件下</a:t>
          </a:r>
          <a:r>
            <a:rPr lang="en-US" altLang="en-US" sz="1100" kern="1200" dirty="0"/>
            <a:t>, </a:t>
          </a:r>
          <a:r>
            <a:rPr lang="zh-CN" altLang="en-US" sz="1100" kern="1200" dirty="0"/>
            <a:t>通过排队、 搜寻、 寻租等途径反映出来</a:t>
          </a:r>
          <a:r>
            <a:rPr lang="zh-CN" altLang="en-US" sz="1100" kern="1200"/>
            <a:t>的通货膨胀。</a:t>
          </a:r>
          <a:endParaRPr lang="zh-CN" altLang="en-US" sz="1100" kern="1200" dirty="0"/>
        </a:p>
      </dsp:txBody>
      <dsp:txXfrm>
        <a:off x="2089815" y="4306073"/>
        <a:ext cx="7630256" cy="366474"/>
      </dsp:txXfrm>
    </dsp:sp>
    <dsp:sp modelId="{88C5B437-010F-4392-B283-E438DE396FC3}">
      <dsp:nvSpPr>
        <dsp:cNvPr id="0" name=""/>
        <dsp:cNvSpPr/>
      </dsp:nvSpPr>
      <dsp:spPr>
        <a:xfrm>
          <a:off x="1944014" y="4672548"/>
          <a:ext cx="7776057" cy="0"/>
        </a:xfrm>
        <a:prstGeom prst="line">
          <a:avLst/>
        </a:prstGeom>
        <a:solidFill>
          <a:schemeClr val="accent1">
            <a:hueOff val="0"/>
            <a:satOff val="0"/>
            <a:lumOff val="0"/>
            <a:alphaOff val="0"/>
          </a:schemeClr>
        </a:solidFill>
        <a:ln w="12700" cap="flat" cmpd="sng" algn="ctr">
          <a:solidFill>
            <a:schemeClr val="accent1">
              <a:tint val="5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67B8F15-3550-4E6A-A6A4-CB668F2D100E}">
      <dsp:nvSpPr>
        <dsp:cNvPr id="0" name=""/>
        <dsp:cNvSpPr/>
      </dsp:nvSpPr>
      <dsp:spPr>
        <a:xfrm>
          <a:off x="0" y="0"/>
          <a:ext cx="3932834" cy="1309447"/>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marL="0" lvl="0" indent="0" algn="l" defTabSz="1111250">
            <a:lnSpc>
              <a:spcPct val="90000"/>
            </a:lnSpc>
            <a:spcBef>
              <a:spcPct val="0"/>
            </a:spcBef>
            <a:spcAft>
              <a:spcPct val="35000"/>
            </a:spcAft>
            <a:buNone/>
          </a:pPr>
          <a:r>
            <a:rPr lang="en-US" altLang="en-US" sz="2500" kern="1200" dirty="0"/>
            <a:t>1.</a:t>
          </a:r>
          <a:r>
            <a:rPr lang="zh-CN" altLang="en-US" sz="2500" kern="1200" dirty="0"/>
            <a:t>工资推动通货膨胀</a:t>
          </a:r>
        </a:p>
      </dsp:txBody>
      <dsp:txXfrm>
        <a:off x="38352" y="38352"/>
        <a:ext cx="2519838" cy="1232743"/>
      </dsp:txXfrm>
    </dsp:sp>
    <dsp:sp modelId="{04C5A809-A8B6-4C06-897C-87A0D880E5E3}">
      <dsp:nvSpPr>
        <dsp:cNvPr id="0" name=""/>
        <dsp:cNvSpPr/>
      </dsp:nvSpPr>
      <dsp:spPr>
        <a:xfrm>
          <a:off x="347014" y="1527689"/>
          <a:ext cx="3932834" cy="1309447"/>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marL="0" lvl="0" indent="0" algn="l" defTabSz="1111250">
            <a:lnSpc>
              <a:spcPct val="90000"/>
            </a:lnSpc>
            <a:spcBef>
              <a:spcPct val="0"/>
            </a:spcBef>
            <a:spcAft>
              <a:spcPct val="35000"/>
            </a:spcAft>
            <a:buNone/>
          </a:pPr>
          <a:r>
            <a:rPr lang="en-US" altLang="en-US" sz="2500" kern="1200" dirty="0"/>
            <a:t>2.</a:t>
          </a:r>
          <a:r>
            <a:rPr lang="zh-CN" altLang="en-US" sz="2500" kern="1200" dirty="0"/>
            <a:t>利润推动通货膨胀</a:t>
          </a:r>
        </a:p>
      </dsp:txBody>
      <dsp:txXfrm>
        <a:off x="385366" y="1566041"/>
        <a:ext cx="2657974" cy="1232743"/>
      </dsp:txXfrm>
    </dsp:sp>
    <dsp:sp modelId="{A0700731-DFF1-4A41-8284-A427170C9CF3}">
      <dsp:nvSpPr>
        <dsp:cNvPr id="0" name=""/>
        <dsp:cNvSpPr/>
      </dsp:nvSpPr>
      <dsp:spPr>
        <a:xfrm>
          <a:off x="694029" y="3055378"/>
          <a:ext cx="3932834" cy="1309447"/>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marL="0" lvl="0" indent="0" algn="l" defTabSz="1111250">
            <a:lnSpc>
              <a:spcPct val="90000"/>
            </a:lnSpc>
            <a:spcBef>
              <a:spcPct val="0"/>
            </a:spcBef>
            <a:spcAft>
              <a:spcPct val="35000"/>
            </a:spcAft>
            <a:buNone/>
          </a:pPr>
          <a:r>
            <a:rPr lang="en-US" altLang="en-US" sz="2500" kern="1200" dirty="0"/>
            <a:t>3.</a:t>
          </a:r>
          <a:r>
            <a:rPr lang="zh-CN" altLang="en-US" sz="2500" kern="1200" dirty="0"/>
            <a:t>原材料成本推动通货膨胀</a:t>
          </a:r>
        </a:p>
      </dsp:txBody>
      <dsp:txXfrm>
        <a:off x="732381" y="3093730"/>
        <a:ext cx="2657974" cy="1232743"/>
      </dsp:txXfrm>
    </dsp:sp>
    <dsp:sp modelId="{BE8D35ED-C7C6-4BF8-AA90-4453AA0DEB28}">
      <dsp:nvSpPr>
        <dsp:cNvPr id="0" name=""/>
        <dsp:cNvSpPr/>
      </dsp:nvSpPr>
      <dsp:spPr>
        <a:xfrm>
          <a:off x="3081693" y="992997"/>
          <a:ext cx="851141" cy="851141"/>
        </a:xfrm>
        <a:prstGeom prst="downArrow">
          <a:avLst>
            <a:gd name="adj1" fmla="val 55000"/>
            <a:gd name="adj2" fmla="val 45000"/>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45720" tIns="45720" rIns="45720" bIns="45720" numCol="1" spcCol="1270" anchor="ctr" anchorCtr="0">
          <a:noAutofit/>
        </a:bodyPr>
        <a:lstStyle/>
        <a:p>
          <a:pPr marL="0" lvl="0" indent="0" algn="ctr" defTabSz="1600200">
            <a:lnSpc>
              <a:spcPct val="90000"/>
            </a:lnSpc>
            <a:spcBef>
              <a:spcPct val="0"/>
            </a:spcBef>
            <a:spcAft>
              <a:spcPct val="35000"/>
            </a:spcAft>
            <a:buNone/>
          </a:pPr>
          <a:endParaRPr lang="zh-CN" altLang="en-US" sz="3600" kern="1200"/>
        </a:p>
      </dsp:txBody>
      <dsp:txXfrm>
        <a:off x="3273200" y="992997"/>
        <a:ext cx="468127" cy="640484"/>
      </dsp:txXfrm>
    </dsp:sp>
    <dsp:sp modelId="{291C8A35-8E03-4E8A-BD27-D2048F21088F}">
      <dsp:nvSpPr>
        <dsp:cNvPr id="0" name=""/>
        <dsp:cNvSpPr/>
      </dsp:nvSpPr>
      <dsp:spPr>
        <a:xfrm>
          <a:off x="3428708" y="2511957"/>
          <a:ext cx="851141" cy="851141"/>
        </a:xfrm>
        <a:prstGeom prst="downArrow">
          <a:avLst>
            <a:gd name="adj1" fmla="val 55000"/>
            <a:gd name="adj2" fmla="val 45000"/>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45720" tIns="45720" rIns="45720" bIns="45720" numCol="1" spcCol="1270" anchor="ctr" anchorCtr="0">
          <a:noAutofit/>
        </a:bodyPr>
        <a:lstStyle/>
        <a:p>
          <a:pPr marL="0" lvl="0" indent="0" algn="ctr" defTabSz="1600200">
            <a:lnSpc>
              <a:spcPct val="90000"/>
            </a:lnSpc>
            <a:spcBef>
              <a:spcPct val="0"/>
            </a:spcBef>
            <a:spcAft>
              <a:spcPct val="35000"/>
            </a:spcAft>
            <a:buNone/>
          </a:pPr>
          <a:endParaRPr lang="zh-CN" altLang="en-US" sz="3600" kern="1200"/>
        </a:p>
      </dsp:txBody>
      <dsp:txXfrm>
        <a:off x="3620215" y="2511957"/>
        <a:ext cx="468127" cy="640484"/>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7C442C3-D804-4E50-8149-52EAD48B0773}">
      <dsp:nvSpPr>
        <dsp:cNvPr id="0" name=""/>
        <dsp:cNvSpPr/>
      </dsp:nvSpPr>
      <dsp:spPr>
        <a:xfrm>
          <a:off x="0" y="93718"/>
          <a:ext cx="9802368" cy="713114"/>
        </a:xfrm>
        <a:prstGeom prst="roundRect">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87630" rIns="87630" bIns="87630" numCol="1" spcCol="1270" anchor="ctr" anchorCtr="0">
          <a:noAutofit/>
        </a:bodyPr>
        <a:lstStyle/>
        <a:p>
          <a:pPr marL="0" lvl="0" indent="0" algn="l" defTabSz="1022350">
            <a:lnSpc>
              <a:spcPct val="90000"/>
            </a:lnSpc>
            <a:spcBef>
              <a:spcPct val="0"/>
            </a:spcBef>
            <a:spcAft>
              <a:spcPct val="35000"/>
            </a:spcAft>
            <a:buNone/>
          </a:pPr>
          <a:r>
            <a:rPr lang="en-US" altLang="en-US" sz="2300" kern="1200" dirty="0"/>
            <a:t>(</a:t>
          </a:r>
          <a:r>
            <a:rPr lang="zh-CN" altLang="en-US" sz="2300" kern="1200" dirty="0"/>
            <a:t>一</a:t>
          </a:r>
          <a:r>
            <a:rPr lang="en-US" altLang="en-US" sz="2300" kern="1200" dirty="0"/>
            <a:t>) </a:t>
          </a:r>
          <a:r>
            <a:rPr lang="zh-CN" altLang="en-US" sz="2300" kern="1200" dirty="0"/>
            <a:t>通货膨胀的收入再分配效应</a:t>
          </a:r>
        </a:p>
      </dsp:txBody>
      <dsp:txXfrm>
        <a:off x="34811" y="128529"/>
        <a:ext cx="9732746" cy="643492"/>
      </dsp:txXfrm>
    </dsp:sp>
    <dsp:sp modelId="{81619F7D-E281-499D-85CA-45CE62674FFF}">
      <dsp:nvSpPr>
        <dsp:cNvPr id="0" name=""/>
        <dsp:cNvSpPr/>
      </dsp:nvSpPr>
      <dsp:spPr>
        <a:xfrm>
          <a:off x="0" y="806833"/>
          <a:ext cx="9802368" cy="176157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11225" tIns="29210" rIns="163576" bIns="29210" numCol="1" spcCol="1270" anchor="t" anchorCtr="0">
          <a:noAutofit/>
        </a:bodyPr>
        <a:lstStyle/>
        <a:p>
          <a:pPr marL="171450" lvl="1" indent="-171450" algn="l" defTabSz="800100">
            <a:lnSpc>
              <a:spcPct val="90000"/>
            </a:lnSpc>
            <a:spcBef>
              <a:spcPct val="0"/>
            </a:spcBef>
            <a:spcAft>
              <a:spcPct val="20000"/>
            </a:spcAft>
            <a:buChar char="•"/>
          </a:pPr>
          <a:r>
            <a:rPr lang="en-US" altLang="en-US" sz="1800" kern="1200" dirty="0"/>
            <a:t>1.</a:t>
          </a:r>
          <a:r>
            <a:rPr lang="zh-CN" altLang="en-US" sz="1800" kern="1200" dirty="0"/>
            <a:t>通货膨胀不利于靠固定货币收入维持生活的人</a:t>
          </a:r>
        </a:p>
        <a:p>
          <a:pPr marL="171450" lvl="1" indent="-171450" algn="l" defTabSz="800100">
            <a:lnSpc>
              <a:spcPct val="90000"/>
            </a:lnSpc>
            <a:spcBef>
              <a:spcPct val="0"/>
            </a:spcBef>
            <a:spcAft>
              <a:spcPct val="20000"/>
            </a:spcAft>
            <a:buChar char="•"/>
          </a:pPr>
          <a:r>
            <a:rPr lang="en-US" altLang="en-US" sz="1800" kern="1200" dirty="0"/>
            <a:t>2.</a:t>
          </a:r>
          <a:r>
            <a:rPr lang="zh-CN" altLang="en-US" sz="1800" kern="1200" dirty="0"/>
            <a:t>通货膨胀对储蓄者不利</a:t>
          </a:r>
        </a:p>
        <a:p>
          <a:pPr marL="171450" lvl="1" indent="-171450" algn="l" defTabSz="800100">
            <a:lnSpc>
              <a:spcPct val="90000"/>
            </a:lnSpc>
            <a:spcBef>
              <a:spcPct val="0"/>
            </a:spcBef>
            <a:spcAft>
              <a:spcPct val="20000"/>
            </a:spcAft>
            <a:buChar char="•"/>
          </a:pPr>
          <a:r>
            <a:rPr lang="en-US" altLang="en-US" sz="1800" kern="1200" dirty="0"/>
            <a:t>3.</a:t>
          </a:r>
          <a:r>
            <a:rPr lang="zh-CN" altLang="en-US" sz="1800" kern="1200" dirty="0"/>
            <a:t>通货膨胀还会在债务人和债权人之间起收入再分配的作用</a:t>
          </a:r>
        </a:p>
        <a:p>
          <a:pPr marL="171450" lvl="1" indent="-171450" algn="l" defTabSz="800100">
            <a:lnSpc>
              <a:spcPct val="90000"/>
            </a:lnSpc>
            <a:spcBef>
              <a:spcPct val="0"/>
            </a:spcBef>
            <a:spcAft>
              <a:spcPct val="20000"/>
            </a:spcAft>
            <a:buChar char="•"/>
          </a:pPr>
          <a:r>
            <a:rPr lang="en-US" altLang="en-US" sz="1800" kern="1200" dirty="0"/>
            <a:t>4.</a:t>
          </a:r>
          <a:r>
            <a:rPr lang="zh-CN" altLang="en-US" sz="1800" kern="1200" dirty="0"/>
            <a:t>通货膨胀对财富分配的影响</a:t>
          </a:r>
        </a:p>
      </dsp:txBody>
      <dsp:txXfrm>
        <a:off x="0" y="806833"/>
        <a:ext cx="9802368" cy="1761570"/>
      </dsp:txXfrm>
    </dsp:sp>
    <dsp:sp modelId="{BF87E684-D37E-4416-B981-A41FAE67CEEA}">
      <dsp:nvSpPr>
        <dsp:cNvPr id="0" name=""/>
        <dsp:cNvSpPr/>
      </dsp:nvSpPr>
      <dsp:spPr>
        <a:xfrm>
          <a:off x="0" y="2568404"/>
          <a:ext cx="9802368" cy="713114"/>
        </a:xfrm>
        <a:prstGeom prst="roundRect">
          <a:avLst/>
        </a:prstGeom>
        <a:solidFill>
          <a:schemeClr val="accent3">
            <a:hueOff val="10869"/>
            <a:satOff val="-1011"/>
            <a:lumOff val="7255"/>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87630" rIns="87630" bIns="87630" numCol="1" spcCol="1270" anchor="ctr" anchorCtr="0">
          <a:noAutofit/>
        </a:bodyPr>
        <a:lstStyle/>
        <a:p>
          <a:pPr marL="0" lvl="0" indent="0" algn="l" defTabSz="1022350">
            <a:lnSpc>
              <a:spcPct val="90000"/>
            </a:lnSpc>
            <a:spcBef>
              <a:spcPct val="0"/>
            </a:spcBef>
            <a:spcAft>
              <a:spcPct val="35000"/>
            </a:spcAft>
            <a:buNone/>
          </a:pPr>
          <a:r>
            <a:rPr lang="en-US" altLang="en-US" sz="2300" kern="1200" dirty="0"/>
            <a:t>(</a:t>
          </a:r>
          <a:r>
            <a:rPr lang="zh-CN" altLang="en-US" sz="2300" kern="1200" dirty="0"/>
            <a:t>二</a:t>
          </a:r>
          <a:r>
            <a:rPr lang="en-US" altLang="en-US" sz="2300" kern="1200" dirty="0"/>
            <a:t>) </a:t>
          </a:r>
          <a:r>
            <a:rPr lang="zh-CN" altLang="en-US" sz="2300" kern="1200" dirty="0"/>
            <a:t>通货膨胀的产出效应</a:t>
          </a:r>
        </a:p>
      </dsp:txBody>
      <dsp:txXfrm>
        <a:off x="34811" y="2603215"/>
        <a:ext cx="9732746" cy="643492"/>
      </dsp:txXfrm>
    </dsp:sp>
    <dsp:sp modelId="{7D66F18C-305A-4955-928B-0B22FD6FE5EB}">
      <dsp:nvSpPr>
        <dsp:cNvPr id="0" name=""/>
        <dsp:cNvSpPr/>
      </dsp:nvSpPr>
      <dsp:spPr>
        <a:xfrm>
          <a:off x="0" y="3281519"/>
          <a:ext cx="9802368" cy="161874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11225" tIns="29210" rIns="163576" bIns="29210" numCol="1" spcCol="1270" anchor="t" anchorCtr="0">
          <a:noAutofit/>
        </a:bodyPr>
        <a:lstStyle/>
        <a:p>
          <a:pPr marL="171450" lvl="1" indent="-171450" algn="l" defTabSz="800100">
            <a:lnSpc>
              <a:spcPct val="90000"/>
            </a:lnSpc>
            <a:spcBef>
              <a:spcPct val="0"/>
            </a:spcBef>
            <a:spcAft>
              <a:spcPct val="20000"/>
            </a:spcAft>
            <a:buChar char="•"/>
          </a:pPr>
          <a:r>
            <a:rPr lang="en-US" altLang="en-US" sz="1800" kern="1200" dirty="0"/>
            <a:t>1.</a:t>
          </a:r>
          <a:r>
            <a:rPr lang="zh-CN" altLang="en-US" sz="1800" kern="1200" dirty="0"/>
            <a:t>随着通货膨胀出现， 产出增加， 收入增加</a:t>
          </a:r>
        </a:p>
        <a:p>
          <a:pPr marL="171450" lvl="1" indent="-171450" algn="l" defTabSz="800100">
            <a:lnSpc>
              <a:spcPct val="90000"/>
            </a:lnSpc>
            <a:spcBef>
              <a:spcPct val="0"/>
            </a:spcBef>
            <a:spcAft>
              <a:spcPct val="20000"/>
            </a:spcAft>
            <a:buChar char="•"/>
          </a:pPr>
          <a:r>
            <a:rPr lang="en-US" altLang="en-US" sz="1800" kern="1200" dirty="0"/>
            <a:t>2.</a:t>
          </a:r>
          <a:r>
            <a:rPr lang="zh-CN" altLang="en-US" sz="1800" kern="1200" dirty="0"/>
            <a:t>成本推动的通货膨胀引起收入和产出水平下降， 从而导致失业</a:t>
          </a:r>
        </a:p>
        <a:p>
          <a:pPr marL="171450" lvl="1" indent="-171450" algn="l" defTabSz="800100">
            <a:lnSpc>
              <a:spcPct val="90000"/>
            </a:lnSpc>
            <a:spcBef>
              <a:spcPct val="0"/>
            </a:spcBef>
            <a:spcAft>
              <a:spcPct val="20000"/>
            </a:spcAft>
            <a:buChar char="•"/>
          </a:pPr>
          <a:r>
            <a:rPr lang="en-US" altLang="en-US" sz="1800" kern="1200" dirty="0"/>
            <a:t>3.</a:t>
          </a:r>
          <a:r>
            <a:rPr lang="zh-CN" altLang="en-US" sz="1800" kern="1200" dirty="0"/>
            <a:t>超级通货膨胀导致经济崩溃</a:t>
          </a:r>
        </a:p>
        <a:p>
          <a:pPr marL="171450" lvl="1" indent="-171450" algn="l" defTabSz="800100">
            <a:lnSpc>
              <a:spcPct val="90000"/>
            </a:lnSpc>
            <a:spcBef>
              <a:spcPct val="0"/>
            </a:spcBef>
            <a:spcAft>
              <a:spcPct val="20000"/>
            </a:spcAft>
            <a:buChar char="•"/>
          </a:pPr>
          <a:endParaRPr lang="zh-CN" altLang="en-US" sz="1800" kern="1200" dirty="0"/>
        </a:p>
      </dsp:txBody>
      <dsp:txXfrm>
        <a:off x="0" y="3281519"/>
        <a:ext cx="9802368" cy="1618740"/>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055574C-AF82-4E9D-AFC6-8CDB981121AA}">
      <dsp:nvSpPr>
        <dsp:cNvPr id="0" name=""/>
        <dsp:cNvSpPr/>
      </dsp:nvSpPr>
      <dsp:spPr>
        <a:xfrm>
          <a:off x="0" y="560413"/>
          <a:ext cx="9802368" cy="2094750"/>
        </a:xfrm>
        <a:prstGeom prst="rect">
          <a:avLst/>
        </a:prstGeom>
        <a:solidFill>
          <a:schemeClr val="lt1">
            <a:alpha val="90000"/>
            <a:hueOff val="0"/>
            <a:satOff val="0"/>
            <a:lumOff val="0"/>
            <a:alphaOff val="0"/>
          </a:schemeClr>
        </a:solidFill>
        <a:ln w="12700" cap="flat" cmpd="sng" algn="ctr">
          <a:solidFill>
            <a:schemeClr val="accent3">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760773" tIns="395732" rIns="760773" bIns="135128" numCol="1" spcCol="1270" anchor="t" anchorCtr="0">
          <a:noAutofit/>
        </a:bodyPr>
        <a:lstStyle/>
        <a:p>
          <a:pPr marL="171450" lvl="1" indent="-171450" algn="l" defTabSz="844550">
            <a:lnSpc>
              <a:spcPct val="90000"/>
            </a:lnSpc>
            <a:spcBef>
              <a:spcPct val="0"/>
            </a:spcBef>
            <a:spcAft>
              <a:spcPct val="15000"/>
            </a:spcAft>
            <a:buChar char="•"/>
          </a:pPr>
          <a:r>
            <a:rPr lang="en-US" altLang="en-US" sz="1900" kern="1200"/>
            <a:t>(1) </a:t>
          </a:r>
          <a:r>
            <a:rPr lang="zh-CN" altLang="en-US" sz="1900" kern="1200"/>
            <a:t>增加税收</a:t>
          </a:r>
          <a:r>
            <a:rPr lang="en-US" altLang="en-US" sz="1900" kern="1200"/>
            <a:t>, </a:t>
          </a:r>
          <a:r>
            <a:rPr lang="zh-CN" altLang="en-US" sz="1900" kern="1200"/>
            <a:t>使企业和个人的利润及收入减少</a:t>
          </a:r>
          <a:r>
            <a:rPr lang="en-US" altLang="en-US" sz="1900" kern="1200"/>
            <a:t>, </a:t>
          </a:r>
          <a:r>
            <a:rPr lang="zh-CN" altLang="en-US" sz="1900" kern="1200"/>
            <a:t>从而使投资和消费支出减少。</a:t>
          </a:r>
          <a:endParaRPr lang="zh-CN" altLang="en-US" sz="1900" kern="1200" dirty="0"/>
        </a:p>
        <a:p>
          <a:pPr marL="171450" lvl="1" indent="-171450" algn="l" defTabSz="844550">
            <a:lnSpc>
              <a:spcPct val="90000"/>
            </a:lnSpc>
            <a:spcBef>
              <a:spcPct val="0"/>
            </a:spcBef>
            <a:spcAft>
              <a:spcPct val="15000"/>
            </a:spcAft>
            <a:buChar char="•"/>
          </a:pPr>
          <a:r>
            <a:rPr lang="en-US" altLang="en-US" sz="1900" kern="1200" dirty="0"/>
            <a:t>(2) </a:t>
          </a:r>
          <a:r>
            <a:rPr lang="zh-CN" altLang="en-US" sz="1900" kern="1200" dirty="0"/>
            <a:t>削减政府的财政支出</a:t>
          </a:r>
          <a:r>
            <a:rPr lang="en-US" altLang="en-US" sz="1900" kern="1200" dirty="0"/>
            <a:t>, </a:t>
          </a:r>
          <a:r>
            <a:rPr lang="zh-CN" altLang="en-US" sz="1900" kern="1200" dirty="0"/>
            <a:t>以削减财政赤字、 平衡预算</a:t>
          </a:r>
          <a:r>
            <a:rPr lang="en-US" altLang="en-US" sz="1900" kern="1200" dirty="0"/>
            <a:t>, </a:t>
          </a:r>
          <a:r>
            <a:rPr lang="zh-CN" altLang="en-US" sz="1900" kern="1200" dirty="0"/>
            <a:t>从而消除通货膨胀的隐患。</a:t>
          </a:r>
        </a:p>
        <a:p>
          <a:pPr marL="171450" lvl="1" indent="-171450" algn="l" defTabSz="844550">
            <a:lnSpc>
              <a:spcPct val="90000"/>
            </a:lnSpc>
            <a:spcBef>
              <a:spcPct val="0"/>
            </a:spcBef>
            <a:spcAft>
              <a:spcPct val="15000"/>
            </a:spcAft>
            <a:buChar char="•"/>
          </a:pPr>
          <a:r>
            <a:rPr lang="en-US" altLang="en-US" sz="1900" kern="1200" dirty="0"/>
            <a:t>(3) </a:t>
          </a:r>
          <a:r>
            <a:rPr lang="zh-CN" altLang="en-US" sz="1900" kern="1200" dirty="0"/>
            <a:t>减少政府转移支付</a:t>
          </a:r>
          <a:r>
            <a:rPr lang="en-US" altLang="en-US" sz="1900" kern="1200" dirty="0"/>
            <a:t>, </a:t>
          </a:r>
          <a:r>
            <a:rPr lang="zh-CN" altLang="en-US" sz="1900" kern="1200" dirty="0"/>
            <a:t>缩减社会福利开支</a:t>
          </a:r>
          <a:r>
            <a:rPr lang="en-US" altLang="en-US" sz="1900" kern="1200" dirty="0"/>
            <a:t>, </a:t>
          </a:r>
          <a:r>
            <a:rPr lang="zh-CN" altLang="en-US" sz="1900" kern="1200" dirty="0"/>
            <a:t>这样起到抑制个人收入增加的作用。</a:t>
          </a:r>
        </a:p>
      </dsp:txBody>
      <dsp:txXfrm>
        <a:off x="0" y="560413"/>
        <a:ext cx="9802368" cy="2094750"/>
      </dsp:txXfrm>
    </dsp:sp>
    <dsp:sp modelId="{EE243AA0-BC2F-4ECC-A6A2-2D58B6FFA038}">
      <dsp:nvSpPr>
        <dsp:cNvPr id="0" name=""/>
        <dsp:cNvSpPr/>
      </dsp:nvSpPr>
      <dsp:spPr>
        <a:xfrm>
          <a:off x="490118" y="279973"/>
          <a:ext cx="6861657" cy="560880"/>
        </a:xfrm>
        <a:prstGeom prst="roundRect">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59354" tIns="0" rIns="259354" bIns="0" numCol="1" spcCol="1270" anchor="ctr" anchorCtr="0">
          <a:noAutofit/>
        </a:bodyPr>
        <a:lstStyle/>
        <a:p>
          <a:pPr marL="0" lvl="0" indent="0" algn="l" defTabSz="844550">
            <a:lnSpc>
              <a:spcPct val="90000"/>
            </a:lnSpc>
            <a:spcBef>
              <a:spcPct val="0"/>
            </a:spcBef>
            <a:spcAft>
              <a:spcPct val="35000"/>
            </a:spcAft>
            <a:buNone/>
          </a:pPr>
          <a:r>
            <a:rPr lang="en-US" altLang="en-US" sz="1900" kern="1200" dirty="0"/>
            <a:t>1.</a:t>
          </a:r>
          <a:r>
            <a:rPr lang="zh-CN" altLang="en-US" sz="1900" kern="1200" dirty="0"/>
            <a:t>紧缩性财政政策</a:t>
          </a:r>
        </a:p>
      </dsp:txBody>
      <dsp:txXfrm>
        <a:off x="517498" y="307353"/>
        <a:ext cx="6806897" cy="506120"/>
      </dsp:txXfrm>
    </dsp:sp>
    <dsp:sp modelId="{30009CB2-CAFC-4E5E-8F83-A8F01CA00C9E}">
      <dsp:nvSpPr>
        <dsp:cNvPr id="0" name=""/>
        <dsp:cNvSpPr/>
      </dsp:nvSpPr>
      <dsp:spPr>
        <a:xfrm>
          <a:off x="0" y="3038204"/>
          <a:ext cx="9802368" cy="1675800"/>
        </a:xfrm>
        <a:prstGeom prst="rect">
          <a:avLst/>
        </a:prstGeom>
        <a:solidFill>
          <a:schemeClr val="lt1">
            <a:alpha val="90000"/>
            <a:hueOff val="0"/>
            <a:satOff val="0"/>
            <a:lumOff val="0"/>
            <a:alphaOff val="0"/>
          </a:schemeClr>
        </a:solidFill>
        <a:ln w="12700" cap="flat" cmpd="sng" algn="ctr">
          <a:solidFill>
            <a:schemeClr val="accent3">
              <a:hueOff val="10869"/>
              <a:satOff val="-1011"/>
              <a:lumOff val="7255"/>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760773" tIns="395732" rIns="760773" bIns="135128" numCol="1" spcCol="1270" anchor="t" anchorCtr="0">
          <a:noAutofit/>
        </a:bodyPr>
        <a:lstStyle/>
        <a:p>
          <a:pPr marL="171450" lvl="1" indent="-171450" algn="l" defTabSz="844550">
            <a:lnSpc>
              <a:spcPct val="90000"/>
            </a:lnSpc>
            <a:spcBef>
              <a:spcPct val="0"/>
            </a:spcBef>
            <a:spcAft>
              <a:spcPct val="15000"/>
            </a:spcAft>
            <a:buChar char="•"/>
          </a:pPr>
          <a:r>
            <a:rPr lang="zh-CN" altLang="en-US" sz="1900" kern="1200" dirty="0"/>
            <a:t>紧缩性货币政策是指中央银行通过减少流通中的货币量来抑制通货膨胀。 运用货币政策来抑制通货膨胀主要通过两条途径来实现</a:t>
          </a:r>
          <a:r>
            <a:rPr lang="en-US" altLang="en-US" sz="1900" kern="1200" dirty="0"/>
            <a:t>: </a:t>
          </a:r>
          <a:r>
            <a:rPr lang="zh-CN" altLang="en-US" sz="1900" kern="1200" dirty="0"/>
            <a:t>一是降低货币供应量的增长率</a:t>
          </a:r>
          <a:r>
            <a:rPr lang="en-US" altLang="en-US" sz="1900" kern="1200" dirty="0"/>
            <a:t>, </a:t>
          </a:r>
          <a:r>
            <a:rPr lang="zh-CN" altLang="en-US" sz="1900" kern="1200" dirty="0"/>
            <a:t>二是提高利率。</a:t>
          </a:r>
        </a:p>
      </dsp:txBody>
      <dsp:txXfrm>
        <a:off x="0" y="3038204"/>
        <a:ext cx="9802368" cy="1675800"/>
      </dsp:txXfrm>
    </dsp:sp>
    <dsp:sp modelId="{1EA33C2C-7697-427B-8124-5138AE4D25EF}">
      <dsp:nvSpPr>
        <dsp:cNvPr id="0" name=""/>
        <dsp:cNvSpPr/>
      </dsp:nvSpPr>
      <dsp:spPr>
        <a:xfrm>
          <a:off x="490118" y="2757764"/>
          <a:ext cx="6861657" cy="560880"/>
        </a:xfrm>
        <a:prstGeom prst="roundRect">
          <a:avLst/>
        </a:prstGeom>
        <a:solidFill>
          <a:schemeClr val="accent3">
            <a:hueOff val="10869"/>
            <a:satOff val="-1011"/>
            <a:lumOff val="7255"/>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59354" tIns="0" rIns="259354" bIns="0" numCol="1" spcCol="1270" anchor="ctr" anchorCtr="0">
          <a:noAutofit/>
        </a:bodyPr>
        <a:lstStyle/>
        <a:p>
          <a:pPr marL="0" lvl="0" indent="0" algn="l" defTabSz="844550">
            <a:lnSpc>
              <a:spcPct val="90000"/>
            </a:lnSpc>
            <a:spcBef>
              <a:spcPct val="0"/>
            </a:spcBef>
            <a:spcAft>
              <a:spcPct val="35000"/>
            </a:spcAft>
            <a:buNone/>
          </a:pPr>
          <a:r>
            <a:rPr lang="en-US" altLang="en-US" sz="1900" kern="1200" dirty="0"/>
            <a:t>2.</a:t>
          </a:r>
          <a:r>
            <a:rPr lang="zh-CN" altLang="en-US" sz="1900" kern="1200" dirty="0"/>
            <a:t>紧缩性货币政策</a:t>
          </a:r>
        </a:p>
      </dsp:txBody>
      <dsp:txXfrm>
        <a:off x="517498" y="2785144"/>
        <a:ext cx="6806897" cy="506120"/>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055574C-AF82-4E9D-AFC6-8CDB981121AA}">
      <dsp:nvSpPr>
        <dsp:cNvPr id="0" name=""/>
        <dsp:cNvSpPr/>
      </dsp:nvSpPr>
      <dsp:spPr>
        <a:xfrm>
          <a:off x="0" y="247080"/>
          <a:ext cx="6684894" cy="1323000"/>
        </a:xfrm>
        <a:prstGeom prst="rect">
          <a:avLst/>
        </a:prstGeom>
        <a:solidFill>
          <a:schemeClr val="lt1">
            <a:alpha val="90000"/>
            <a:hueOff val="0"/>
            <a:satOff val="0"/>
            <a:lumOff val="0"/>
            <a:alphaOff val="0"/>
          </a:schemeClr>
        </a:solidFill>
        <a:ln w="12700" cap="flat" cmpd="sng" algn="ctr">
          <a:solidFill>
            <a:schemeClr val="accent3">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518822" tIns="312420" rIns="518822" bIns="106680" numCol="1" spcCol="1270" anchor="t" anchorCtr="0">
          <a:noAutofit/>
        </a:bodyPr>
        <a:lstStyle/>
        <a:p>
          <a:pPr marL="114300" lvl="1" indent="-114300" algn="l" defTabSz="666750">
            <a:lnSpc>
              <a:spcPct val="90000"/>
            </a:lnSpc>
            <a:spcBef>
              <a:spcPct val="0"/>
            </a:spcBef>
            <a:spcAft>
              <a:spcPct val="15000"/>
            </a:spcAft>
            <a:buChar char="•"/>
          </a:pPr>
          <a:r>
            <a:rPr lang="zh-CN" altLang="en-US" sz="1500" kern="1200" dirty="0"/>
            <a:t>工资、 价格管制</a:t>
          </a:r>
          <a:r>
            <a:rPr lang="en-US" altLang="en-US" sz="1500" kern="1200" dirty="0"/>
            <a:t>, </a:t>
          </a:r>
          <a:r>
            <a:rPr lang="zh-CN" altLang="en-US" sz="1500" kern="1200" dirty="0"/>
            <a:t>是指由政府颁布法令</a:t>
          </a:r>
          <a:r>
            <a:rPr lang="en-US" altLang="en-US" sz="1500" kern="1200" dirty="0"/>
            <a:t>, </a:t>
          </a:r>
          <a:r>
            <a:rPr lang="zh-CN" altLang="en-US" sz="1500" kern="1200" dirty="0"/>
            <a:t>强行规定工资、 物价的上涨幅度</a:t>
          </a:r>
          <a:r>
            <a:rPr lang="en-US" altLang="en-US" sz="1500" kern="1200" dirty="0"/>
            <a:t>, </a:t>
          </a:r>
          <a:r>
            <a:rPr lang="zh-CN" altLang="en-US" sz="1500" kern="1200" dirty="0"/>
            <a:t>甚至</a:t>
          </a:r>
          <a:r>
            <a:rPr lang="zh-CN" altLang="en-US" sz="1500" kern="1200"/>
            <a:t>暂时冻结工资和物价来抑制通货膨胀。 工资、 价格管制通常采用道义劝告和指导、 冻结工资等手段进行。</a:t>
          </a:r>
          <a:endParaRPr lang="zh-CN" altLang="en-US" sz="1500" kern="1200" dirty="0"/>
        </a:p>
      </dsp:txBody>
      <dsp:txXfrm>
        <a:off x="0" y="247080"/>
        <a:ext cx="6684894" cy="1323000"/>
      </dsp:txXfrm>
    </dsp:sp>
    <dsp:sp modelId="{EE243AA0-BC2F-4ECC-A6A2-2D58B6FFA038}">
      <dsp:nvSpPr>
        <dsp:cNvPr id="0" name=""/>
        <dsp:cNvSpPr/>
      </dsp:nvSpPr>
      <dsp:spPr>
        <a:xfrm>
          <a:off x="334244" y="25680"/>
          <a:ext cx="4679425" cy="442800"/>
        </a:xfrm>
        <a:prstGeom prst="roundRect">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6871" tIns="0" rIns="176871" bIns="0" numCol="1" spcCol="1270" anchor="ctr" anchorCtr="0">
          <a:noAutofit/>
        </a:bodyPr>
        <a:lstStyle/>
        <a:p>
          <a:pPr marL="0" lvl="0" indent="0" algn="l" defTabSz="666750">
            <a:lnSpc>
              <a:spcPct val="90000"/>
            </a:lnSpc>
            <a:spcBef>
              <a:spcPct val="0"/>
            </a:spcBef>
            <a:spcAft>
              <a:spcPct val="35000"/>
            </a:spcAft>
            <a:buNone/>
          </a:pPr>
          <a:r>
            <a:rPr lang="en-US" altLang="en-US" sz="1500" kern="1200"/>
            <a:t>1.</a:t>
          </a:r>
          <a:r>
            <a:rPr lang="zh-CN" altLang="en-US" sz="1500" kern="1200"/>
            <a:t>工资、 价格管制</a:t>
          </a:r>
          <a:endParaRPr lang="zh-CN" altLang="en-US" sz="1500" kern="1200" dirty="0"/>
        </a:p>
      </dsp:txBody>
      <dsp:txXfrm>
        <a:off x="355860" y="47296"/>
        <a:ext cx="4636193" cy="399568"/>
      </dsp:txXfrm>
    </dsp:sp>
    <dsp:sp modelId="{30009CB2-CAFC-4E5E-8F83-A8F01CA00C9E}">
      <dsp:nvSpPr>
        <dsp:cNvPr id="0" name=""/>
        <dsp:cNvSpPr/>
      </dsp:nvSpPr>
      <dsp:spPr>
        <a:xfrm>
          <a:off x="0" y="1872480"/>
          <a:ext cx="6684894" cy="1015875"/>
        </a:xfrm>
        <a:prstGeom prst="rect">
          <a:avLst/>
        </a:prstGeom>
        <a:solidFill>
          <a:schemeClr val="lt1">
            <a:alpha val="90000"/>
            <a:hueOff val="0"/>
            <a:satOff val="0"/>
            <a:lumOff val="0"/>
            <a:alphaOff val="0"/>
          </a:schemeClr>
        </a:solidFill>
        <a:ln w="12700" cap="flat" cmpd="sng" algn="ctr">
          <a:solidFill>
            <a:schemeClr val="accent3">
              <a:hueOff val="10869"/>
              <a:satOff val="-1011"/>
              <a:lumOff val="7255"/>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518822" tIns="312420" rIns="518822" bIns="106680" numCol="1" spcCol="1270" anchor="t" anchorCtr="0">
          <a:noAutofit/>
        </a:bodyPr>
        <a:lstStyle/>
        <a:p>
          <a:pPr marL="114300" lvl="1" indent="-114300" algn="l" defTabSz="666750">
            <a:lnSpc>
              <a:spcPct val="90000"/>
            </a:lnSpc>
            <a:spcBef>
              <a:spcPct val="0"/>
            </a:spcBef>
            <a:spcAft>
              <a:spcPct val="15000"/>
            </a:spcAft>
            <a:buChar char="•"/>
          </a:pPr>
          <a:r>
            <a:rPr lang="zh-CN" altLang="en-US" sz="1500" kern="1200" dirty="0"/>
            <a:t>利润管制是指政府强行限制大企业或垄断性行业的利润</a:t>
          </a:r>
          <a:r>
            <a:rPr lang="en-US" altLang="en-US" sz="1500" kern="1200" dirty="0"/>
            <a:t>, </a:t>
          </a:r>
          <a:r>
            <a:rPr lang="zh-CN" altLang="en-US" sz="1500" kern="1200" dirty="0"/>
            <a:t>从而抑制通货膨胀。</a:t>
          </a:r>
        </a:p>
      </dsp:txBody>
      <dsp:txXfrm>
        <a:off x="0" y="1872480"/>
        <a:ext cx="6684894" cy="1015875"/>
      </dsp:txXfrm>
    </dsp:sp>
    <dsp:sp modelId="{1EA33C2C-7697-427B-8124-5138AE4D25EF}">
      <dsp:nvSpPr>
        <dsp:cNvPr id="0" name=""/>
        <dsp:cNvSpPr/>
      </dsp:nvSpPr>
      <dsp:spPr>
        <a:xfrm>
          <a:off x="334244" y="1651080"/>
          <a:ext cx="4679425" cy="442800"/>
        </a:xfrm>
        <a:prstGeom prst="roundRect">
          <a:avLst/>
        </a:prstGeom>
        <a:solidFill>
          <a:schemeClr val="accent3">
            <a:hueOff val="10869"/>
            <a:satOff val="-1011"/>
            <a:lumOff val="7255"/>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6871" tIns="0" rIns="176871" bIns="0" numCol="1" spcCol="1270" anchor="ctr" anchorCtr="0">
          <a:noAutofit/>
        </a:bodyPr>
        <a:lstStyle/>
        <a:p>
          <a:pPr marL="0" lvl="0" indent="0" algn="l" defTabSz="666750">
            <a:lnSpc>
              <a:spcPct val="90000"/>
            </a:lnSpc>
            <a:spcBef>
              <a:spcPct val="0"/>
            </a:spcBef>
            <a:spcAft>
              <a:spcPct val="35000"/>
            </a:spcAft>
            <a:buNone/>
          </a:pPr>
          <a:r>
            <a:rPr lang="en-US" altLang="en-US" sz="1500" kern="1200" dirty="0"/>
            <a:t>2.</a:t>
          </a:r>
          <a:r>
            <a:rPr lang="zh-CN" altLang="en-US" sz="1500" kern="1200" dirty="0"/>
            <a:t>利润管制</a:t>
          </a:r>
        </a:p>
      </dsp:txBody>
      <dsp:txXfrm>
        <a:off x="355860" y="1672696"/>
        <a:ext cx="4636193" cy="399568"/>
      </dsp:txXfrm>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055574C-AF82-4E9D-AFC6-8CDB981121AA}">
      <dsp:nvSpPr>
        <dsp:cNvPr id="0" name=""/>
        <dsp:cNvSpPr/>
      </dsp:nvSpPr>
      <dsp:spPr>
        <a:xfrm>
          <a:off x="0" y="207072"/>
          <a:ext cx="7680960" cy="634725"/>
        </a:xfrm>
        <a:prstGeom prst="rect">
          <a:avLst/>
        </a:prstGeom>
        <a:solidFill>
          <a:schemeClr val="lt1">
            <a:alpha val="90000"/>
            <a:hueOff val="0"/>
            <a:satOff val="0"/>
            <a:lumOff val="0"/>
            <a:alphaOff val="0"/>
          </a:schemeClr>
        </a:solidFill>
        <a:ln w="12700" cap="flat" cmpd="sng" algn="ctr">
          <a:solidFill>
            <a:schemeClr val="accent3">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596128" tIns="270764" rIns="596128" bIns="92456" numCol="1" spcCol="1270" anchor="t" anchorCtr="0">
          <a:noAutofit/>
        </a:bodyPr>
        <a:lstStyle/>
        <a:p>
          <a:pPr marL="114300" lvl="1" indent="-114300" algn="l" defTabSz="577850">
            <a:lnSpc>
              <a:spcPct val="90000"/>
            </a:lnSpc>
            <a:spcBef>
              <a:spcPct val="0"/>
            </a:spcBef>
            <a:spcAft>
              <a:spcPct val="15000"/>
            </a:spcAft>
            <a:buChar char="•"/>
          </a:pPr>
          <a:r>
            <a:rPr lang="zh-CN" altLang="en-US" sz="1300" kern="1200"/>
            <a:t>摩擦性失业是指在市场经济中因某些难以避免的摩擦而造成的短期、 局部性失业。</a:t>
          </a:r>
          <a:endParaRPr lang="zh-CN" altLang="en-US" sz="1300" kern="1200" dirty="0"/>
        </a:p>
      </dsp:txBody>
      <dsp:txXfrm>
        <a:off x="0" y="207072"/>
        <a:ext cx="7680960" cy="634725"/>
      </dsp:txXfrm>
    </dsp:sp>
    <dsp:sp modelId="{EE243AA0-BC2F-4ECC-A6A2-2D58B6FFA038}">
      <dsp:nvSpPr>
        <dsp:cNvPr id="0" name=""/>
        <dsp:cNvSpPr/>
      </dsp:nvSpPr>
      <dsp:spPr>
        <a:xfrm>
          <a:off x="384048" y="15192"/>
          <a:ext cx="5376672" cy="383760"/>
        </a:xfrm>
        <a:prstGeom prst="roundRect">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03225" tIns="0" rIns="203225" bIns="0" numCol="1" spcCol="1270" anchor="ctr" anchorCtr="0">
          <a:noAutofit/>
        </a:bodyPr>
        <a:lstStyle/>
        <a:p>
          <a:pPr marL="0" lvl="0" indent="0" algn="l" defTabSz="577850">
            <a:lnSpc>
              <a:spcPct val="90000"/>
            </a:lnSpc>
            <a:spcBef>
              <a:spcPct val="0"/>
            </a:spcBef>
            <a:spcAft>
              <a:spcPct val="35000"/>
            </a:spcAft>
            <a:buNone/>
          </a:pPr>
          <a:r>
            <a:rPr lang="en-US" altLang="en-US" sz="1300" kern="1200"/>
            <a:t>1.</a:t>
          </a:r>
          <a:r>
            <a:rPr lang="zh-CN" altLang="en-US" sz="1300" kern="1200"/>
            <a:t>摩擦性失业</a:t>
          </a:r>
          <a:endParaRPr lang="zh-CN" altLang="en-US" sz="1300" kern="1200" dirty="0"/>
        </a:p>
      </dsp:txBody>
      <dsp:txXfrm>
        <a:off x="402782" y="33926"/>
        <a:ext cx="5339204" cy="346292"/>
      </dsp:txXfrm>
    </dsp:sp>
    <dsp:sp modelId="{30009CB2-CAFC-4E5E-8F83-A8F01CA00C9E}">
      <dsp:nvSpPr>
        <dsp:cNvPr id="0" name=""/>
        <dsp:cNvSpPr/>
      </dsp:nvSpPr>
      <dsp:spPr>
        <a:xfrm>
          <a:off x="0" y="1103877"/>
          <a:ext cx="7680960" cy="634725"/>
        </a:xfrm>
        <a:prstGeom prst="rect">
          <a:avLst/>
        </a:prstGeom>
        <a:solidFill>
          <a:schemeClr val="lt1">
            <a:alpha val="90000"/>
            <a:hueOff val="0"/>
            <a:satOff val="0"/>
            <a:lumOff val="0"/>
            <a:alphaOff val="0"/>
          </a:schemeClr>
        </a:solidFill>
        <a:ln w="12700" cap="flat" cmpd="sng" algn="ctr">
          <a:solidFill>
            <a:schemeClr val="accent3">
              <a:hueOff val="2717"/>
              <a:satOff val="-253"/>
              <a:lumOff val="1814"/>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596128" tIns="270764" rIns="596128" bIns="92456" numCol="1" spcCol="1270" anchor="t" anchorCtr="0">
          <a:noAutofit/>
        </a:bodyPr>
        <a:lstStyle/>
        <a:p>
          <a:pPr marL="114300" lvl="1" indent="-114300" algn="l" defTabSz="577850">
            <a:lnSpc>
              <a:spcPct val="90000"/>
            </a:lnSpc>
            <a:spcBef>
              <a:spcPct val="0"/>
            </a:spcBef>
            <a:spcAft>
              <a:spcPct val="15000"/>
            </a:spcAft>
            <a:buChar char="•"/>
          </a:pPr>
          <a:r>
            <a:rPr lang="zh-CN" altLang="en-US" sz="1300" kern="1200" dirty="0"/>
            <a:t>结构性失业是指劳动力的供给和需求不匹配所造成的失业。 </a:t>
          </a:r>
        </a:p>
      </dsp:txBody>
      <dsp:txXfrm>
        <a:off x="0" y="1103877"/>
        <a:ext cx="7680960" cy="634725"/>
      </dsp:txXfrm>
    </dsp:sp>
    <dsp:sp modelId="{1EA33C2C-7697-427B-8124-5138AE4D25EF}">
      <dsp:nvSpPr>
        <dsp:cNvPr id="0" name=""/>
        <dsp:cNvSpPr/>
      </dsp:nvSpPr>
      <dsp:spPr>
        <a:xfrm>
          <a:off x="384048" y="911997"/>
          <a:ext cx="5376672" cy="383760"/>
        </a:xfrm>
        <a:prstGeom prst="roundRect">
          <a:avLst/>
        </a:prstGeom>
        <a:solidFill>
          <a:schemeClr val="accent3">
            <a:hueOff val="2717"/>
            <a:satOff val="-253"/>
            <a:lumOff val="1814"/>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03225" tIns="0" rIns="203225" bIns="0" numCol="1" spcCol="1270" anchor="ctr" anchorCtr="0">
          <a:noAutofit/>
        </a:bodyPr>
        <a:lstStyle/>
        <a:p>
          <a:pPr marL="0" lvl="0" indent="0" algn="l" defTabSz="577850">
            <a:lnSpc>
              <a:spcPct val="90000"/>
            </a:lnSpc>
            <a:spcBef>
              <a:spcPct val="0"/>
            </a:spcBef>
            <a:spcAft>
              <a:spcPct val="35000"/>
            </a:spcAft>
            <a:buNone/>
          </a:pPr>
          <a:r>
            <a:rPr lang="en-US" altLang="en-US" sz="1300" kern="1200"/>
            <a:t>2.</a:t>
          </a:r>
          <a:r>
            <a:rPr lang="zh-CN" altLang="en-US" sz="1300" kern="1200"/>
            <a:t>结构性失业</a:t>
          </a:r>
          <a:endParaRPr lang="zh-CN" altLang="en-US" sz="1300" kern="1200" dirty="0"/>
        </a:p>
      </dsp:txBody>
      <dsp:txXfrm>
        <a:off x="402782" y="930731"/>
        <a:ext cx="5339204" cy="346292"/>
      </dsp:txXfrm>
    </dsp:sp>
    <dsp:sp modelId="{E6C36D56-0642-43DB-AE82-04BBB3CCD90F}">
      <dsp:nvSpPr>
        <dsp:cNvPr id="0" name=""/>
        <dsp:cNvSpPr/>
      </dsp:nvSpPr>
      <dsp:spPr>
        <a:xfrm>
          <a:off x="0" y="2000683"/>
          <a:ext cx="7680960" cy="900900"/>
        </a:xfrm>
        <a:prstGeom prst="rect">
          <a:avLst/>
        </a:prstGeom>
        <a:solidFill>
          <a:schemeClr val="lt1">
            <a:alpha val="90000"/>
            <a:hueOff val="0"/>
            <a:satOff val="0"/>
            <a:lumOff val="0"/>
            <a:alphaOff val="0"/>
          </a:schemeClr>
        </a:solidFill>
        <a:ln w="12700" cap="flat" cmpd="sng" algn="ctr">
          <a:solidFill>
            <a:schemeClr val="accent3">
              <a:hueOff val="5435"/>
              <a:satOff val="-505"/>
              <a:lumOff val="3627"/>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596128" tIns="270764" rIns="596128" bIns="92456" numCol="1" spcCol="1270" anchor="t" anchorCtr="0">
          <a:noAutofit/>
        </a:bodyPr>
        <a:lstStyle/>
        <a:p>
          <a:pPr marL="114300" lvl="1" indent="-114300" algn="l" defTabSz="577850">
            <a:lnSpc>
              <a:spcPct val="90000"/>
            </a:lnSpc>
            <a:spcBef>
              <a:spcPct val="0"/>
            </a:spcBef>
            <a:spcAft>
              <a:spcPct val="15000"/>
            </a:spcAft>
            <a:buChar char="•"/>
          </a:pPr>
          <a:r>
            <a:rPr lang="zh-CN" altLang="en-US" sz="1300" kern="1200" dirty="0"/>
            <a:t>季节性失业是指由消费者对一些商品和服务的季节性需求而造成的失业</a:t>
          </a:r>
          <a:r>
            <a:rPr lang="en-US" altLang="en-US" sz="1300" kern="1200" dirty="0"/>
            <a:t>, </a:t>
          </a:r>
          <a:r>
            <a:rPr lang="zh-CN" altLang="en-US" sz="1300" kern="1200" dirty="0"/>
            <a:t>通常被认为是一种正常性的失业。 </a:t>
          </a:r>
        </a:p>
      </dsp:txBody>
      <dsp:txXfrm>
        <a:off x="0" y="2000683"/>
        <a:ext cx="7680960" cy="900900"/>
      </dsp:txXfrm>
    </dsp:sp>
    <dsp:sp modelId="{3345A506-92E8-4E95-95E5-5AF2B3D929C4}">
      <dsp:nvSpPr>
        <dsp:cNvPr id="0" name=""/>
        <dsp:cNvSpPr/>
      </dsp:nvSpPr>
      <dsp:spPr>
        <a:xfrm>
          <a:off x="384048" y="1808803"/>
          <a:ext cx="5376672" cy="383760"/>
        </a:xfrm>
        <a:prstGeom prst="roundRect">
          <a:avLst/>
        </a:prstGeom>
        <a:solidFill>
          <a:schemeClr val="accent3">
            <a:hueOff val="5435"/>
            <a:satOff val="-505"/>
            <a:lumOff val="3627"/>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03225" tIns="0" rIns="203225" bIns="0" numCol="1" spcCol="1270" anchor="ctr" anchorCtr="0">
          <a:noAutofit/>
        </a:bodyPr>
        <a:lstStyle/>
        <a:p>
          <a:pPr marL="0" lvl="0" indent="0" algn="l" defTabSz="577850">
            <a:lnSpc>
              <a:spcPct val="90000"/>
            </a:lnSpc>
            <a:spcBef>
              <a:spcPct val="0"/>
            </a:spcBef>
            <a:spcAft>
              <a:spcPct val="35000"/>
            </a:spcAft>
            <a:buNone/>
          </a:pPr>
          <a:r>
            <a:rPr lang="en-US" altLang="en-US" sz="1300" kern="1200" dirty="0"/>
            <a:t>3.</a:t>
          </a:r>
          <a:r>
            <a:rPr lang="zh-CN" altLang="en-US" sz="1300" kern="1200" dirty="0"/>
            <a:t>季节性失业</a:t>
          </a:r>
        </a:p>
      </dsp:txBody>
      <dsp:txXfrm>
        <a:off x="402782" y="1827537"/>
        <a:ext cx="5339204" cy="346292"/>
      </dsp:txXfrm>
    </dsp:sp>
    <dsp:sp modelId="{4786DF1F-FCE8-4BC4-B116-7BB0877E035A}">
      <dsp:nvSpPr>
        <dsp:cNvPr id="0" name=""/>
        <dsp:cNvSpPr/>
      </dsp:nvSpPr>
      <dsp:spPr>
        <a:xfrm>
          <a:off x="0" y="3163663"/>
          <a:ext cx="7680960" cy="634725"/>
        </a:xfrm>
        <a:prstGeom prst="rect">
          <a:avLst/>
        </a:prstGeom>
        <a:solidFill>
          <a:schemeClr val="lt1">
            <a:alpha val="90000"/>
            <a:hueOff val="0"/>
            <a:satOff val="0"/>
            <a:lumOff val="0"/>
            <a:alphaOff val="0"/>
          </a:schemeClr>
        </a:solidFill>
        <a:ln w="12700" cap="flat" cmpd="sng" algn="ctr">
          <a:solidFill>
            <a:schemeClr val="accent3">
              <a:hueOff val="8152"/>
              <a:satOff val="-758"/>
              <a:lumOff val="5441"/>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596128" tIns="270764" rIns="596128" bIns="92456" numCol="1" spcCol="1270" anchor="t" anchorCtr="0">
          <a:noAutofit/>
        </a:bodyPr>
        <a:lstStyle/>
        <a:p>
          <a:pPr marL="114300" lvl="1" indent="-114300" algn="l" defTabSz="577850">
            <a:lnSpc>
              <a:spcPct val="90000"/>
            </a:lnSpc>
            <a:spcBef>
              <a:spcPct val="0"/>
            </a:spcBef>
            <a:spcAft>
              <a:spcPct val="15000"/>
            </a:spcAft>
            <a:buChar char="•"/>
          </a:pPr>
          <a:r>
            <a:rPr lang="zh-CN" altLang="en-US" sz="1300" kern="1200" dirty="0"/>
            <a:t>技术性失业是指由技术进步所造成的失业。</a:t>
          </a:r>
        </a:p>
      </dsp:txBody>
      <dsp:txXfrm>
        <a:off x="0" y="3163663"/>
        <a:ext cx="7680960" cy="634725"/>
      </dsp:txXfrm>
    </dsp:sp>
    <dsp:sp modelId="{04A70A04-64A8-4D91-8315-F70706A20C65}">
      <dsp:nvSpPr>
        <dsp:cNvPr id="0" name=""/>
        <dsp:cNvSpPr/>
      </dsp:nvSpPr>
      <dsp:spPr>
        <a:xfrm>
          <a:off x="384048" y="2971783"/>
          <a:ext cx="5376672" cy="383760"/>
        </a:xfrm>
        <a:prstGeom prst="roundRect">
          <a:avLst/>
        </a:prstGeom>
        <a:solidFill>
          <a:schemeClr val="accent3">
            <a:hueOff val="8152"/>
            <a:satOff val="-758"/>
            <a:lumOff val="5441"/>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03225" tIns="0" rIns="203225" bIns="0" numCol="1" spcCol="1270" anchor="ctr" anchorCtr="0">
          <a:noAutofit/>
        </a:bodyPr>
        <a:lstStyle/>
        <a:p>
          <a:pPr marL="0" lvl="0" indent="0" algn="l" defTabSz="577850">
            <a:lnSpc>
              <a:spcPct val="90000"/>
            </a:lnSpc>
            <a:spcBef>
              <a:spcPct val="0"/>
            </a:spcBef>
            <a:spcAft>
              <a:spcPct val="35000"/>
            </a:spcAft>
            <a:buNone/>
          </a:pPr>
          <a:r>
            <a:rPr lang="en-US" altLang="en-US" sz="1300" kern="1200" dirty="0"/>
            <a:t>4.</a:t>
          </a:r>
          <a:r>
            <a:rPr lang="zh-CN" altLang="en-US" sz="1300" kern="1200" dirty="0"/>
            <a:t>技术性失业</a:t>
          </a:r>
        </a:p>
      </dsp:txBody>
      <dsp:txXfrm>
        <a:off x="402782" y="2990517"/>
        <a:ext cx="5339204" cy="346292"/>
      </dsp:txXfrm>
    </dsp:sp>
    <dsp:sp modelId="{199DAC2C-E109-436B-AF7B-F21C5E6C75B3}">
      <dsp:nvSpPr>
        <dsp:cNvPr id="0" name=""/>
        <dsp:cNvSpPr/>
      </dsp:nvSpPr>
      <dsp:spPr>
        <a:xfrm>
          <a:off x="0" y="4060468"/>
          <a:ext cx="7680960" cy="634725"/>
        </a:xfrm>
        <a:prstGeom prst="rect">
          <a:avLst/>
        </a:prstGeom>
        <a:solidFill>
          <a:schemeClr val="lt1">
            <a:alpha val="90000"/>
            <a:hueOff val="0"/>
            <a:satOff val="0"/>
            <a:lumOff val="0"/>
            <a:alphaOff val="0"/>
          </a:schemeClr>
        </a:solidFill>
        <a:ln w="12700" cap="flat" cmpd="sng" algn="ctr">
          <a:solidFill>
            <a:schemeClr val="accent3">
              <a:hueOff val="10869"/>
              <a:satOff val="-1011"/>
              <a:lumOff val="7255"/>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596128" tIns="270764" rIns="596128" bIns="92456" numCol="1" spcCol="1270" anchor="t" anchorCtr="0">
          <a:noAutofit/>
        </a:bodyPr>
        <a:lstStyle/>
        <a:p>
          <a:pPr marL="114300" lvl="1" indent="-114300" algn="l" defTabSz="577850">
            <a:lnSpc>
              <a:spcPct val="90000"/>
            </a:lnSpc>
            <a:spcBef>
              <a:spcPct val="0"/>
            </a:spcBef>
            <a:spcAft>
              <a:spcPct val="15000"/>
            </a:spcAft>
            <a:buChar char="•"/>
          </a:pPr>
          <a:r>
            <a:rPr lang="zh-CN" altLang="en-US" sz="1300" kern="1200" dirty="0"/>
            <a:t>工资刚性失业是指由工资刚性所造成的失业。</a:t>
          </a:r>
        </a:p>
      </dsp:txBody>
      <dsp:txXfrm>
        <a:off x="0" y="4060468"/>
        <a:ext cx="7680960" cy="634725"/>
      </dsp:txXfrm>
    </dsp:sp>
    <dsp:sp modelId="{00AECAB2-4120-40FC-9753-EB2832A0A013}">
      <dsp:nvSpPr>
        <dsp:cNvPr id="0" name=""/>
        <dsp:cNvSpPr/>
      </dsp:nvSpPr>
      <dsp:spPr>
        <a:xfrm>
          <a:off x="384048" y="3868588"/>
          <a:ext cx="5376672" cy="383760"/>
        </a:xfrm>
        <a:prstGeom prst="roundRect">
          <a:avLst/>
        </a:prstGeom>
        <a:solidFill>
          <a:schemeClr val="accent3">
            <a:hueOff val="10869"/>
            <a:satOff val="-1011"/>
            <a:lumOff val="7255"/>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03225" tIns="0" rIns="203225" bIns="0" numCol="1" spcCol="1270" anchor="ctr" anchorCtr="0">
          <a:noAutofit/>
        </a:bodyPr>
        <a:lstStyle/>
        <a:p>
          <a:pPr marL="0" lvl="0" indent="0" algn="l" defTabSz="577850">
            <a:lnSpc>
              <a:spcPct val="90000"/>
            </a:lnSpc>
            <a:spcBef>
              <a:spcPct val="0"/>
            </a:spcBef>
            <a:spcAft>
              <a:spcPct val="35000"/>
            </a:spcAft>
            <a:buNone/>
          </a:pPr>
          <a:r>
            <a:rPr lang="en-US" altLang="en-US" sz="1300" kern="1200" dirty="0"/>
            <a:t>5.</a:t>
          </a:r>
          <a:r>
            <a:rPr lang="zh-CN" altLang="en-US" sz="1300" kern="1200" dirty="0"/>
            <a:t>工资刚性失业</a:t>
          </a:r>
        </a:p>
      </dsp:txBody>
      <dsp:txXfrm>
        <a:off x="402782" y="3887322"/>
        <a:ext cx="5339204" cy="346292"/>
      </dsp:txXfrm>
    </dsp:sp>
  </dsp:spTree>
</dsp:drawing>
</file>

<file path=ppt/diagrams/layout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0.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11.xml><?xml version="1.0" encoding="utf-8"?>
<dgm:layoutDef xmlns:dgm="http://schemas.openxmlformats.org/drawingml/2006/diagram" xmlns:a="http://schemas.openxmlformats.org/drawingml/2006/main" uniqueId="urn:microsoft.com/office/officeart/2008/layout/IncreasingCircleProcess">
  <dgm:title val=""/>
  <dgm:desc val=""/>
  <dgm:catLst>
    <dgm:cat type="list" pri="8300"/>
    <dgm:cat type="process" pri="4300"/>
  </dgm:catLst>
  <dgm:samp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2" destOrd="0"/>
        <dgm:cxn modelId="32" srcId="30" destId="31" srcOrd="0" destOrd="0"/>
      </dgm:cxnLst>
      <dgm:bg/>
      <dgm:whole/>
    </dgm:dataModel>
  </dgm:sampData>
  <dgm:styleData>
    <dgm:dataModel>
      <dgm:ptLst>
        <dgm:pt modelId="0" type="doc"/>
        <dgm:pt modelId="10">
          <dgm:prSet phldr="1"/>
        </dgm:pt>
        <dgm:pt modelId="20">
          <dgm:prSet phldr="1"/>
        </dgm:pt>
      </dgm:ptLst>
      <dgm:cxnLst>
        <dgm:cxn modelId="30" srcId="0" destId="10" srcOrd="0" destOrd="0"/>
        <dgm:cxn modelId="40" srcId="0" destId="20" srcOrd="1" destOrd="0"/>
      </dgm:cxnLst>
      <dgm:bg/>
      <dgm:whole/>
    </dgm:dataModel>
  </dgm:styleData>
  <dgm:clrData>
    <dgm:dataModel>
      <dgm:ptLst>
        <dgm:pt modelId="0" type="doc"/>
        <dgm:pt modelId="10">
          <dgm:prSet phldr="1"/>
        </dgm:pt>
        <dgm:pt modelId="20">
          <dgm:prSet phldr="1"/>
        </dgm:pt>
      </dgm:ptLst>
      <dgm:cxnLst>
        <dgm:cxn modelId="30" srcId="0" destId="10" srcOrd="0" destOrd="0"/>
        <dgm:cxn modelId="40" srcId="0" destId="20" srcOrd="1" destOrd="0"/>
      </dgm:cxnLst>
      <dgm:bg/>
      <dgm:whole/>
    </dgm:dataModel>
  </dgm:clrData>
  <dgm:layoutNode name="Name0">
    <dgm:varLst>
      <dgm:chMax val="7"/>
      <dgm:chPref val="7"/>
      <dgm:dir/>
      <dgm:animOne val="branch"/>
      <dgm:animLvl val="lvl"/>
    </dgm:varLst>
    <dgm:choose name="Name1">
      <dgm:if name="Name2" func="var" arg="dir" op="equ" val="norm">
        <dgm:alg type="lin">
          <dgm:param type="linDir" val="fromL"/>
          <dgm:param type="horzAlign" val="ctr"/>
          <dgm:param type="vertAlign" val="t"/>
        </dgm:alg>
      </dgm:if>
      <dgm:else name="Name3">
        <dgm:alg type="lin">
          <dgm:param type="linDir" val="fromR"/>
          <dgm:param type="horzAlign" val="ctr"/>
          <dgm:param type="vertAlign" val="t"/>
        </dgm:alg>
      </dgm:else>
    </dgm:choose>
    <dgm:shape xmlns:r="http://schemas.openxmlformats.org/officeDocument/2006/relationships" r:blip="">
      <dgm:adjLst/>
    </dgm:shape>
    <dgm:constrLst>
      <dgm:constr type="primFontSz" for="des" forName="Child" val="65"/>
      <dgm:constr type="primFontSz" for="des" forName="Parent" val="65"/>
      <dgm:constr type="primFontSz" for="des" forName="Child" refType="primFontSz" refFor="des" refForName="Parent" op="lte"/>
      <dgm:constr type="w" for="ch" forName="composite" refType="w"/>
      <dgm:constr type="h" for="ch" forName="composite" refType="h"/>
      <dgm:constr type="sp" refType="w" refFor="ch" refForName="composite" op="equ" fact="0.05"/>
      <dgm:constr type="w" for="ch" forName="sibTrans" refType="h" refFor="ch" refForName="composite" op="equ" fact="0.04"/>
    </dgm:constrLst>
    <dgm:forEach name="nodesForEach" axis="ch" ptType="node" cnt="7">
      <dgm:layoutNode name="composite">
        <dgm:alg type="composite">
          <dgm:param type="ar" val="0.8"/>
        </dgm:alg>
        <dgm:choose name="Name4">
          <dgm:if name="Name5" func="var" arg="dir" op="equ" val="norm">
            <dgm:constrLst>
              <dgm:constr type="l" for="ch" forName="Child" refType="w" fact="0.29"/>
              <dgm:constr type="t" for="ch" forName="Child" refType="h" fact="0.192"/>
              <dgm:constr type="w" for="ch" forName="Child" refType="w" fact="0.71"/>
              <dgm:constr type="h" for="ch" forName="Child" refType="h" fact="0.808"/>
              <dgm:constr type="l" for="ch" forName="Parent" refType="w" fact="0.29"/>
              <dgm:constr type="t" for="ch" forName="Parent" refType="h" fact="0"/>
              <dgm:constr type="w" for="ch" forName="Parent" refType="w" fact="0.71"/>
              <dgm:constr type="h" for="ch" forName="Parent" refType="h" fact="0.192"/>
              <dgm:constr type="l" for="ch" forName="BackAccent" refType="w" fact="0"/>
              <dgm:constr type="t" for="ch" forName="BackAccent" refType="h" fact="0"/>
              <dgm:constr type="w" for="ch" forName="BackAccent" refType="w" fact="0.24"/>
              <dgm:constr type="h" for="ch" forName="BackAccent" refType="h" fact="0.192"/>
              <dgm:constr type="l" for="ch" forName="Accent" refType="w" fact="0.024"/>
              <dgm:constr type="t" for="ch" forName="Accent" refType="h" fact="0.0192"/>
              <dgm:constr type="w" for="ch" forName="Accent" refType="w" fact="0.192"/>
              <dgm:constr type="h" for="ch" forName="Accent" refType="h" fact="0.1536"/>
            </dgm:constrLst>
          </dgm:if>
          <dgm:else name="Name6">
            <dgm:constrLst>
              <dgm:constr type="r" for="ch" forName="Child" refType="w" fact="0.71"/>
              <dgm:constr type="t" for="ch" forName="Child" refType="h" fact="0.192"/>
              <dgm:constr type="w" for="ch" forName="Child" refType="w" fact="0.71"/>
              <dgm:constr type="h" for="ch" forName="Child" refType="h" fact="0.808"/>
              <dgm:constr type="r" for="ch" forName="Parent" refType="w" fact="0.71"/>
              <dgm:constr type="t" for="ch" forName="Parent" refType="h" fact="0"/>
              <dgm:constr type="w" for="ch" forName="Parent" refType="w" fact="0.71"/>
              <dgm:constr type="h" for="ch" forName="Parent" refType="h" fact="0.192"/>
              <dgm:constr type="r" for="ch" forName="BackAccent" refType="w"/>
              <dgm:constr type="t" for="ch" forName="BackAccent" refType="h" fact="0"/>
              <dgm:constr type="w" for="ch" forName="BackAccent" refType="w" fact="0.24"/>
              <dgm:constr type="h" for="ch" forName="BackAccent" refType="h" fact="0.192"/>
              <dgm:constr type="r" for="ch" forName="Accent" refType="w" fact="0.976"/>
              <dgm:constr type="t" for="ch" forName="Accent" refType="h" fact="0.0192"/>
              <dgm:constr type="w" for="ch" forName="Accent" refType="w" fact="0.192"/>
              <dgm:constr type="h" for="ch" forName="Accent" refType="h" fact="0.1536"/>
            </dgm:constrLst>
          </dgm:else>
        </dgm:choose>
        <dgm:layoutNode name="BackAccent" styleLbl="bgShp">
          <dgm:alg type="sp"/>
          <dgm:shape xmlns:r="http://schemas.openxmlformats.org/officeDocument/2006/relationships" type="ellipse" r:blip="">
            <dgm:adjLst/>
          </dgm:shape>
          <dgm:presOf/>
        </dgm:layoutNode>
        <dgm:layoutNode name="Accent" styleLbl="alignNode1">
          <dgm:alg type="sp"/>
          <dgm:choose name="Name7">
            <dgm:if name="Name8" axis="precedSib" ptType="node" func="cnt" op="equ" val="0">
              <dgm:choose name="Name9">
                <dgm:if name="Name10" axis="followSib" ptType="node" func="cnt" op="equ" val="0">
                  <dgm:shape xmlns:r="http://schemas.openxmlformats.org/officeDocument/2006/relationships" type="chord" r:blip="">
                    <dgm:adjLst>
                      <dgm:adj idx="1" val="-90"/>
                      <dgm:adj idx="2" val="-90"/>
                    </dgm:adjLst>
                  </dgm:shape>
                </dgm:if>
                <dgm:if name="Name11" axis="followSib" ptType="node" func="cnt" op="equ" val="1">
                  <dgm:shape xmlns:r="http://schemas.openxmlformats.org/officeDocument/2006/relationships" type="chord" r:blip="">
                    <dgm:adjLst>
                      <dgm:adj idx="1" val="0"/>
                      <dgm:adj idx="2" val="180"/>
                    </dgm:adjLst>
                  </dgm:shape>
                </dgm:if>
                <dgm:if name="Name12" axis="followSib" ptType="node" func="cnt" op="equ" val="2">
                  <dgm:shape xmlns:r="http://schemas.openxmlformats.org/officeDocument/2006/relationships" type="chord" r:blip="">
                    <dgm:adjLst>
                      <dgm:adj idx="1" val="19.4712"/>
                      <dgm:adj idx="2" val="160.5288"/>
                    </dgm:adjLst>
                  </dgm:shape>
                </dgm:if>
                <dgm:if name="Name13" axis="followSib" ptType="node" func="cnt" op="equ" val="3">
                  <dgm:shape xmlns:r="http://schemas.openxmlformats.org/officeDocument/2006/relationships" type="chord" r:blip="">
                    <dgm:adjLst>
                      <dgm:adj idx="1" val="30"/>
                      <dgm:adj idx="2" val="150"/>
                    </dgm:adjLst>
                  </dgm:shape>
                </dgm:if>
                <dgm:if name="Name14" axis="followSib" ptType="node" func="cnt" op="equ" val="4">
                  <dgm:shape xmlns:r="http://schemas.openxmlformats.org/officeDocument/2006/relationships" type="chord" r:blip="">
                    <dgm:adjLst>
                      <dgm:adj idx="1" val="38.8699"/>
                      <dgm:adj idx="2" val="143.1301"/>
                    </dgm:adjLst>
                  </dgm:shape>
                </dgm:if>
                <dgm:if name="Name15" axis="followSib" ptType="node" func="cnt" op="equ" val="5">
                  <dgm:shape xmlns:r="http://schemas.openxmlformats.org/officeDocument/2006/relationships" type="chord" r:blip="">
                    <dgm:adjLst>
                      <dgm:adj idx="1" val="41.8103"/>
                      <dgm:adj idx="2" val="138.1897"/>
                    </dgm:adjLst>
                  </dgm:shape>
                </dgm:if>
                <dgm:else name="Name16">
                  <dgm:shape xmlns:r="http://schemas.openxmlformats.org/officeDocument/2006/relationships" type="chord" r:blip="">
                    <dgm:adjLst>
                      <dgm:adj idx="1" val="45.5847"/>
                      <dgm:adj idx="2" val="134.4153"/>
                    </dgm:adjLst>
                  </dgm:shape>
                </dgm:else>
              </dgm:choose>
            </dgm:if>
            <dgm:if name="Name17" axis="precedSib" ptType="node" func="cnt" op="equ" val="1">
              <dgm:choose name="Name18">
                <dgm:if name="Name19" axis="followSib" ptType="node" func="cnt" op="equ" val="0">
                  <dgm:shape xmlns:r="http://schemas.openxmlformats.org/officeDocument/2006/relationships" type="chord" r:blip="">
                    <dgm:adjLst>
                      <dgm:adj idx="1" val="-90"/>
                      <dgm:adj idx="2" val="-90"/>
                    </dgm:adjLst>
                  </dgm:shape>
                </dgm:if>
                <dgm:if name="Name20" axis="followSib" ptType="node" func="cnt" op="equ" val="1">
                  <dgm:shape xmlns:r="http://schemas.openxmlformats.org/officeDocument/2006/relationships" type="chord" r:blip="">
                    <dgm:adjLst>
                      <dgm:adj idx="1" val="-19.4712"/>
                      <dgm:adj idx="2" val="-160.5288"/>
                    </dgm:adjLst>
                  </dgm:shape>
                </dgm:if>
                <dgm:if name="Name21" axis="followSib" ptType="node" func="cnt" op="equ" val="2">
                  <dgm:shape xmlns:r="http://schemas.openxmlformats.org/officeDocument/2006/relationships" type="chord" r:blip="">
                    <dgm:adjLst>
                      <dgm:adj idx="1" val="0"/>
                      <dgm:adj idx="2" val="180"/>
                    </dgm:adjLst>
                  </dgm:shape>
                </dgm:if>
                <dgm:if name="Name22" axis="followSib" ptType="node" func="cnt" op="equ" val="3">
                  <dgm:shape xmlns:r="http://schemas.openxmlformats.org/officeDocument/2006/relationships" type="chord" r:blip="">
                    <dgm:adjLst>
                      <dgm:adj idx="1" val="11.537"/>
                      <dgm:adj idx="2" val="168.463"/>
                    </dgm:adjLst>
                  </dgm:shape>
                </dgm:if>
                <dgm:if name="Name23" axis="followSib" ptType="node" func="cnt" op="equ" val="4">
                  <dgm:shape xmlns:r="http://schemas.openxmlformats.org/officeDocument/2006/relationships" type="chord" r:blip="">
                    <dgm:adjLst>
                      <dgm:adj idx="1" val="19.4712"/>
                      <dgm:adj idx="2" val="160.5288"/>
                    </dgm:adjLst>
                  </dgm:shape>
                </dgm:if>
                <dgm:else name="Name24">
                  <dgm:shape xmlns:r="http://schemas.openxmlformats.org/officeDocument/2006/relationships" type="chord" r:blip="">
                    <dgm:adjLst>
                      <dgm:adj idx="1" val="25.3769"/>
                      <dgm:adj idx="2" val="154.6231"/>
                    </dgm:adjLst>
                  </dgm:shape>
                </dgm:else>
              </dgm:choose>
            </dgm:if>
            <dgm:if name="Name25" axis="precedSib" ptType="node" func="cnt" op="equ" val="2">
              <dgm:choose name="Name26">
                <dgm:if name="Name27" axis="followSib" ptType="node" func="cnt" op="equ" val="0">
                  <dgm:shape xmlns:r="http://schemas.openxmlformats.org/officeDocument/2006/relationships" type="chord" r:blip="">
                    <dgm:adjLst>
                      <dgm:adj idx="1" val="-90"/>
                      <dgm:adj idx="2" val="-90"/>
                    </dgm:adjLst>
                  </dgm:shape>
                </dgm:if>
                <dgm:if name="Name28" axis="followSib" ptType="node" func="cnt" op="equ" val="1">
                  <dgm:shape xmlns:r="http://schemas.openxmlformats.org/officeDocument/2006/relationships" type="chord" r:blip="">
                    <dgm:adjLst>
                      <dgm:adj idx="1" val="-30"/>
                      <dgm:adj idx="2" val="-150"/>
                    </dgm:adjLst>
                  </dgm:shape>
                </dgm:if>
                <dgm:if name="Name29" axis="followSib" ptType="node" func="cnt" op="equ" val="2">
                  <dgm:shape xmlns:r="http://schemas.openxmlformats.org/officeDocument/2006/relationships" type="chord" r:blip="">
                    <dgm:adjLst>
                      <dgm:adj idx="1" val="-11.537"/>
                      <dgm:adj idx="2" val="-168.463"/>
                    </dgm:adjLst>
                  </dgm:shape>
                </dgm:if>
                <dgm:if name="Name30" axis="followSib" ptType="node" func="cnt" op="equ" val="3">
                  <dgm:shape xmlns:r="http://schemas.openxmlformats.org/officeDocument/2006/relationships" type="chord" r:blip="">
                    <dgm:adjLst>
                      <dgm:adj idx="1" val="0"/>
                      <dgm:adj idx="2" val="180"/>
                    </dgm:adjLst>
                  </dgm:shape>
                </dgm:if>
                <dgm:else name="Name31">
                  <dgm:shape xmlns:r="http://schemas.openxmlformats.org/officeDocument/2006/relationships" type="chord" r:blip="">
                    <dgm:adjLst>
                      <dgm:adj idx="1" val="8.2133"/>
                      <dgm:adj idx="2" val="171.7867"/>
                    </dgm:adjLst>
                  </dgm:shape>
                </dgm:else>
              </dgm:choose>
            </dgm:if>
            <dgm:if name="Name32" axis="precedSib" ptType="node" func="cnt" op="equ" val="3">
              <dgm:choose name="Name33">
                <dgm:if name="Name34" axis="followSib" ptType="node" func="cnt" op="equ" val="0">
                  <dgm:shape xmlns:r="http://schemas.openxmlformats.org/officeDocument/2006/relationships" type="chord" r:blip="">
                    <dgm:adjLst>
                      <dgm:adj idx="1" val="-90"/>
                      <dgm:adj idx="2" val="-90"/>
                    </dgm:adjLst>
                  </dgm:shape>
                </dgm:if>
                <dgm:if name="Name35" axis="followSib" ptType="node" func="cnt" op="equ" val="1">
                  <dgm:shape xmlns:r="http://schemas.openxmlformats.org/officeDocument/2006/relationships" type="chord" r:blip="">
                    <dgm:adjLst>
                      <dgm:adj idx="1" val="-38.8699"/>
                      <dgm:adj idx="2" val="-143.1301"/>
                    </dgm:adjLst>
                  </dgm:shape>
                </dgm:if>
                <dgm:if name="Name36" axis="followSib" ptType="node" func="cnt" op="equ" val="2">
                  <dgm:shape xmlns:r="http://schemas.openxmlformats.org/officeDocument/2006/relationships" type="chord" r:blip="">
                    <dgm:adjLst>
                      <dgm:adj idx="1" val="-19.4712"/>
                      <dgm:adj idx="2" val="-160.5288"/>
                    </dgm:adjLst>
                  </dgm:shape>
                </dgm:if>
                <dgm:else name="Name37">
                  <dgm:shape xmlns:r="http://schemas.openxmlformats.org/officeDocument/2006/relationships" type="chord" r:blip="">
                    <dgm:adjLst>
                      <dgm:adj idx="1" val="-8.2133"/>
                      <dgm:adj idx="2" val="-171.7867"/>
                    </dgm:adjLst>
                  </dgm:shape>
                </dgm:else>
              </dgm:choose>
            </dgm:if>
            <dgm:if name="Name38" axis="precedSib" ptType="node" func="cnt" op="equ" val="4">
              <dgm:choose name="Name39">
                <dgm:if name="Name40" axis="followSib" ptType="node" func="cnt" op="equ" val="0">
                  <dgm:shape xmlns:r="http://schemas.openxmlformats.org/officeDocument/2006/relationships" type="chord" r:blip="">
                    <dgm:adjLst>
                      <dgm:adj idx="1" val="-90"/>
                      <dgm:adj idx="2" val="-90"/>
                    </dgm:adjLst>
                  </dgm:shape>
                </dgm:if>
                <dgm:if name="Name41" axis="followSib" ptType="node" func="cnt" op="equ" val="1">
                  <dgm:shape xmlns:r="http://schemas.openxmlformats.org/officeDocument/2006/relationships" type="chord" r:blip="">
                    <dgm:adjLst>
                      <dgm:adj idx="1" val="-41.8103"/>
                      <dgm:adj idx="2" val="-138.1897"/>
                    </dgm:adjLst>
                  </dgm:shape>
                </dgm:if>
                <dgm:else name="Name42">
                  <dgm:shape xmlns:r="http://schemas.openxmlformats.org/officeDocument/2006/relationships" type="chord" r:blip="">
                    <dgm:adjLst>
                      <dgm:adj idx="1" val="-25.3769"/>
                      <dgm:adj idx="2" val="-154.6231"/>
                    </dgm:adjLst>
                  </dgm:shape>
                </dgm:else>
              </dgm:choose>
            </dgm:if>
            <dgm:if name="Name43" axis="precedSib" ptType="node" func="cnt" op="equ" val="5">
              <dgm:choose name="Name44">
                <dgm:if name="Name45" axis="followSib" ptType="node" func="cnt" op="equ" val="0">
                  <dgm:shape xmlns:r="http://schemas.openxmlformats.org/officeDocument/2006/relationships" type="chord" r:blip="">
                    <dgm:adjLst>
                      <dgm:adj idx="1" val="-90"/>
                      <dgm:adj idx="2" val="-90"/>
                    </dgm:adjLst>
                  </dgm:shape>
                </dgm:if>
                <dgm:else name="Name46">
                  <dgm:shape xmlns:r="http://schemas.openxmlformats.org/officeDocument/2006/relationships" type="chord" r:blip="">
                    <dgm:adjLst>
                      <dgm:adj idx="1" val="-45.5847"/>
                      <dgm:adj idx="2" val="-134.4153"/>
                    </dgm:adjLst>
                  </dgm:shape>
                </dgm:else>
              </dgm:choose>
            </dgm:if>
            <dgm:else name="Name47">
              <dgm:shape xmlns:r="http://schemas.openxmlformats.org/officeDocument/2006/relationships" type="chord" r:blip="">
                <dgm:adjLst>
                  <dgm:adj idx="1" val="-90"/>
                  <dgm:adj idx="2" val="-90"/>
                </dgm:adjLst>
              </dgm:shape>
            </dgm:else>
          </dgm:choose>
          <dgm:presOf/>
        </dgm:layoutNode>
        <dgm:layoutNode name="Child" styleLbl="revTx">
          <dgm:varLst>
            <dgm:chMax val="0"/>
            <dgm:chPref val="0"/>
            <dgm:bulletEnabled val="1"/>
          </dgm:varLst>
          <dgm:choose name="Name48">
            <dgm:if name="Name49" func="var" arg="dir" op="equ" val="norm">
              <dgm:alg type="tx">
                <dgm:param type="parTxLTRAlign" val="l"/>
                <dgm:param type="parTxRTLAlign" val="l"/>
                <dgm:param type="txAnchorVert" val="t"/>
              </dgm:alg>
            </dgm:if>
            <dgm:else name="Name50">
              <dgm:alg type="tx">
                <dgm:param type="parTxLTRAlign" val="r"/>
                <dgm:param type="parTxRTLAlign" val="r"/>
                <dgm:param type="txAnchorVert" val="t"/>
              </dgm:alg>
            </dgm:else>
          </dgm:choose>
          <dgm:choose name="Name51">
            <dgm:if name="Name52" axis="ch" ptType="node" func="cnt" op="gte" val="1">
              <dgm:shape xmlns:r="http://schemas.openxmlformats.org/officeDocument/2006/relationships" type="rect" r:blip="">
                <dgm:adjLst/>
              </dgm:shape>
            </dgm:if>
            <dgm:else name="Name53">
              <dgm:shape xmlns:r="http://schemas.openxmlformats.org/officeDocument/2006/relationships" type="rect" r:blip="" hideGeom="1">
                <dgm:adjLst/>
              </dgm:shape>
            </dgm:else>
          </dgm:choose>
          <dgm:choose name="Name54">
            <dgm:if name="Name55" axis="ch" ptType="node" func="cnt" op="gte" val="1">
              <dgm:presOf axis="des" ptType="node"/>
            </dgm:if>
            <dgm:else name="Name56">
              <dgm:presOf/>
            </dgm:else>
          </dgm:choos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Parent" styleLbl="revTx">
          <dgm:varLst>
            <dgm:chMax val="1"/>
            <dgm:chPref val="1"/>
            <dgm:bulletEnabled val="1"/>
          </dgm:varLst>
          <dgm:choose name="Name57">
            <dgm:if name="Name58" func="var" arg="dir" op="equ" val="norm">
              <dgm:alg type="tx">
                <dgm:param type="parTxLTRAlign" val="l"/>
                <dgm:param type="parTxRTLAlign" val="l"/>
                <dgm:param type="shpTxLTRAlignCh" val="l"/>
                <dgm:param type="shpTxRTLAlignCh" val="l"/>
                <dgm:param type="txAnchorVert" val="b"/>
                <dgm:param type="txAnchorVertCh" val="b"/>
              </dgm:alg>
            </dgm:if>
            <dgm:else name="Name59">
              <dgm:alg type="tx">
                <dgm:param type="parTxLTRAlign" val="r"/>
                <dgm:param type="parTxRTLAlign" val="r"/>
                <dgm:param type="shpTxLTRAlignCh" val="r"/>
                <dgm:param type="shpTxRTLAlignCh" val="r"/>
                <dgm:param type="txAnchorVert" val="b"/>
                <dgm:param type="txAnchorVertCh" val="b"/>
              </dgm:alg>
            </dgm:else>
          </dgm:choose>
          <dgm:shape xmlns:r="http://schemas.openxmlformats.org/officeDocument/2006/relationships" type="rect" r:blip="">
            <dgm:adjLst/>
          </dgm:shape>
          <dgm:presOf axis="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lProcess2">
  <dgm:title val=""/>
  <dgm:desc val=""/>
  <dgm:catLst>
    <dgm:cat type="list" pri="10000"/>
    <dgm:cat type="relationship" pri="13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useDef="1">
    <dgm:dataModel>
      <dgm:ptLst/>
      <dgm:bg/>
      <dgm:whole/>
    </dgm:dataModel>
  </dgm:styleData>
  <dgm:clrData useDef="1">
    <dgm:dataModel>
      <dgm:ptLst/>
      <dgm:bg/>
      <dgm:whole/>
    </dgm:dataModel>
  </dgm:clrData>
  <dgm:layoutNode name="theList">
    <dgm:varLst>
      <dgm:dir/>
      <dgm:animLvl val="lvl"/>
      <dgm:resizeHandles val="exact"/>
    </dgm:varLst>
    <dgm:choose name="Name0">
      <dgm:if name="Name1" func="var" arg="dir" op="equ" val="norm">
        <dgm:alg type="lin"/>
      </dgm:if>
      <dgm:else name="Name2">
        <dgm:alg type="lin">
          <dgm:param type="linDir" val="fromR"/>
        </dgm:alg>
      </dgm:else>
    </dgm:choose>
    <dgm:shape xmlns:r="http://schemas.openxmlformats.org/officeDocument/2006/relationships" r:blip="">
      <dgm:adjLst/>
    </dgm:shape>
    <dgm:presOf/>
    <dgm:constrLst>
      <dgm:constr type="w" for="ch" forName="compNode" refType="w"/>
      <dgm:constr type="h" for="ch" forName="compNode" refType="h"/>
      <dgm:constr type="w" for="ch" forName="aSpace" refType="w" fact="0.075"/>
      <dgm:constr type="h" for="des" forName="aSpace2" refType="h" fact="0.1"/>
      <dgm:constr type="primFontSz" for="des" forName="textNode" op="equ"/>
      <dgm:constr type="primFontSz" for="des" forName="childNode" op="equ"/>
    </dgm:constrLst>
    <dgm:ruleLst/>
    <dgm:forEach name="aNodeForEach" axis="ch" ptType="node">
      <dgm:layoutNode name="compNode">
        <dgm:alg type="composite"/>
        <dgm:shape xmlns:r="http://schemas.openxmlformats.org/officeDocument/2006/relationships" r:blip="">
          <dgm:adjLst/>
        </dgm:shape>
        <dgm:presOf/>
        <dgm:constrLst>
          <dgm:constr type="w" for="ch" forName="aNode" refType="w"/>
          <dgm:constr type="h" for="ch" forName="aNode" refType="h"/>
          <dgm:constr type="w" for="ch" forName="textNode" refType="w"/>
          <dgm:constr type="h" for="ch" forName="textNode" refType="h" fact="0.3"/>
          <dgm:constr type="ctrX" for="ch" forName="textNode" refType="w" fact="0.5"/>
          <dgm:constr type="w" for="ch" forName="compChildNode" refType="w" fact="0.8"/>
          <dgm:constr type="h" for="ch" forName="compChildNode" refType="h" fact="0.65"/>
          <dgm:constr type="t" for="ch" forName="compChildNode" refType="h" fact="0.3"/>
          <dgm:constr type="ctrX" for="ch" forName="compChildNode" refType="w" fact="0.5"/>
        </dgm:constrLst>
        <dgm:ruleLst/>
        <dgm:layoutNode name="aNode" styleLbl="bgShp">
          <dgm:alg type="sp"/>
          <dgm:shape xmlns:r="http://schemas.openxmlformats.org/officeDocument/2006/relationships" type="roundRect" r:blip="">
            <dgm:adjLst>
              <dgm:adj idx="1" val="0.1"/>
            </dgm:adjLst>
          </dgm:shape>
          <dgm:presOf axis="self"/>
          <dgm:constrLst/>
          <dgm:ruleLst/>
        </dgm:layoutNode>
        <dgm:layoutNode name="textNode" styleLbl="bgShp">
          <dgm:alg type="tx"/>
          <dgm:shape xmlns:r="http://schemas.openxmlformats.org/officeDocument/2006/relationships" type="rect" r:blip="" hideGeom="1">
            <dgm:adjLst>
              <dgm:adj idx="1" val="0.1"/>
            </dgm:adjLst>
          </dgm:shape>
          <dgm:presOf axis="self"/>
          <dgm:constrLst>
            <dgm:constr type="primFontSz" val="65"/>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compChildNode">
          <dgm:alg type="composite"/>
          <dgm:shape xmlns:r="http://schemas.openxmlformats.org/officeDocument/2006/relationships" r:blip="">
            <dgm:adjLst/>
          </dgm:shape>
          <dgm:presOf/>
          <dgm:constrLst>
            <dgm:constr type="w" for="des" forName="childNode" refType="w"/>
            <dgm:constr type="h" for="des" forName="childNode" refType="h"/>
          </dgm:constrLst>
          <dgm:ruleLst/>
          <dgm:layoutNode name="theInnerList">
            <dgm:alg type="lin">
              <dgm:param type="linDir" val="fromT"/>
            </dgm:alg>
            <dgm:shape xmlns:r="http://schemas.openxmlformats.org/officeDocument/2006/relationships" r:blip="">
              <dgm:adjLst/>
            </dgm:shape>
            <dgm:presOf/>
            <dgm:constrLst/>
            <dgm:ruleLst/>
            <dgm:forEach name="childNodeForEach" axis="ch" ptType="node">
              <dgm:layoutNode name="child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tMarg" refType="primFontSz" fact="0.15"/>
                  <dgm:constr type="bMarg" refType="primFontSz" fact="0.15"/>
                  <dgm:constr type="lMarg" refType="primFontSz" fact="0.2"/>
                  <dgm:constr type="rMarg" refType="primFontSz" fact="0.2"/>
                </dgm:constrLst>
                <dgm:ruleLst>
                  <dgm:rule type="primFontSz" val="5" fact="NaN" max="NaN"/>
                </dgm:ruleLst>
              </dgm:layoutNode>
              <dgm:choose name="Name3">
                <dgm:if name="Name4" axis="self" ptType="node" func="revPos" op="equ" val="1"/>
                <dgm:else name="Name5">
                  <dgm:layoutNode name="aSpace2">
                    <dgm:alg type="sp"/>
                    <dgm:shape xmlns:r="http://schemas.openxmlformats.org/officeDocument/2006/relationships" r:blip="">
                      <dgm:adjLst/>
                    </dgm:shape>
                    <dgm:presOf/>
                    <dgm:constrLst/>
                    <dgm:ruleLst/>
                  </dgm:layoutNode>
                </dgm:else>
              </dgm:choose>
            </dgm:forEach>
          </dgm:layoutNode>
        </dgm:layoutNode>
      </dgm:layoutNode>
      <dgm:choose name="Name6">
        <dgm:if name="Name7" axis="self" ptType="node" func="revPos" op="equ" val="1"/>
        <dgm:else name="Name8">
          <dgm:layoutNode name="aSpace">
            <dgm:alg type="sp"/>
            <dgm:shape xmlns:r="http://schemas.openxmlformats.org/officeDocument/2006/relationships" r:blip="">
              <dgm:adjLst/>
            </dgm:shape>
            <dgm:presOf/>
            <dgm:constrLst/>
            <dgm:ruleLst/>
          </dgm:layoutNode>
        </dgm:else>
      </dgm:choose>
    </dgm:forEach>
  </dgm:layoutNode>
</dgm:layoutDef>
</file>

<file path=ppt/diagrams/layout3.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5.xml><?xml version="1.0" encoding="utf-8"?>
<dgm:layoutDef xmlns:dgm="http://schemas.openxmlformats.org/drawingml/2006/diagram" xmlns:a="http://schemas.openxmlformats.org/drawingml/2006/main" uniqueId="urn:microsoft.com/office/officeart/2005/8/layout/vProcess5">
  <dgm:title val=""/>
  <dgm:desc val=""/>
  <dgm:catLst>
    <dgm:cat type="process" pri="14000"/>
  </dgm:catLst>
  <dgm:sampData>
    <dgm:dataModel>
      <dgm:ptLst>
        <dgm:pt modelId="0" type="doc"/>
        <dgm:pt modelId="1">
          <dgm:prSet phldr="1"/>
        </dgm:pt>
        <dgm:pt modelId="2">
          <dgm:prSet phldr="1"/>
        </dgm:pt>
        <dgm:pt modelId="3">
          <dgm:prSet phldr="1"/>
        </dgm:pt>
      </dgm:ptLst>
      <dgm:cxnLst>
        <dgm:cxn modelId="5" srcId="0" destId="1" srcOrd="0" destOrd="0"/>
        <dgm:cxn modelId="6" srcId="0" destId="2" srcOrd="1" destOrd="0"/>
        <dgm:cxn modelId="7" srcId="0" destId="3" srcOrd="2"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6" srcId="0" destId="1" srcOrd="0" destOrd="0"/>
        <dgm:cxn modelId="7" srcId="0" destId="2" srcOrd="1" destOrd="0"/>
        <dgm:cxn modelId="8" srcId="0" destId="3" srcOrd="2" destOrd="0"/>
        <dgm:cxn modelId="9" srcId="0" destId="4" srcOrd="3" destOrd="0"/>
      </dgm:cxnLst>
      <dgm:bg/>
      <dgm:whole/>
    </dgm:dataModel>
  </dgm:clrData>
  <dgm:layoutNode name="outerComposite">
    <dgm:varLst>
      <dgm:chMax val="5"/>
      <dgm:dir/>
      <dgm:resizeHandles val="exact"/>
    </dgm:varLst>
    <dgm:alg type="composite"/>
    <dgm:shape xmlns:r="http://schemas.openxmlformats.org/officeDocument/2006/relationships" r:blip="">
      <dgm:adjLst/>
    </dgm:shape>
    <dgm:presOf/>
    <dgm:choose name="Name0">
      <dgm:if name="Name1" func="var" arg="dir" op="equ" val="norm">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l" for="ch" forName="TwoNodes_1"/>
          <dgm:constr type="w" for="ch" forName="TwoNodes_2" refType="w" fact="0.85"/>
          <dgm:constr type="h" for="ch" forName="TwoNodes_2" refType="h" fact="0.45"/>
          <dgm:constr type="b" for="ch" forName="TwoNodes_2" refType="h"/>
          <dgm:constr type="r" for="ch" forName="TwoNodes_2" refType="w"/>
          <dgm:constr type="w" for="ch" forName="TwoConn_1-2" refType="h" refFor="ch" refForName="TwoNodes_1" fact="0.65"/>
          <dgm:constr type="h" for="ch" forName="TwoConn_1-2" refType="h" refFor="ch" refForName="TwoNodes_1" fact="0.65"/>
          <dgm:constr type="ctrY" for="ch" forName="TwoConn_1-2" refType="h" fact="0.5"/>
          <dgm:constr type="r" for="ch" forName="TwoConn_1-2" refType="r" refFor="ch" refForName="TwoNodes_1"/>
          <dgm:constr type="r" for="ch" forName="TwoNodes_1_text" refType="l" refFor="ch" refForName="TwoConn_1-2"/>
          <dgm:constr type="rOff" for="ch" forName="TwoNodes_1_text" refType="w" refFor="ch" refForName="TwoConn_1-2" fact="-0.5"/>
          <dgm:constr type="t" for="ch" forName="TwoNodes_1_text" refType="t" refFor="ch" refForName="TwoNodes_1"/>
          <dgm:constr type="b" for="ch" forName="TwoNodes_1_text" refType="b" refFor="ch" refForName="TwoNodes_1"/>
          <dgm:constr type="l" for="ch" forName="TwoNodes_1_text" refType="l" refFor="ch" refForName="TwoNodes_1"/>
          <dgm:constr type="r" for="ch" forName="TwoNodes_2_text" refType="l" refFor="ch" refForName="TwoConn_1-2"/>
          <dgm:constr type="t" for="ch" forName="TwoNodes_2_text" refType="t" refFor="ch" refForName="TwoNodes_2"/>
          <dgm:constr type="b" for="ch" forName="TwoNodes_2_text" refType="b" refFor="ch" refForName="TwoNodes_2"/>
          <dgm:constr type="l" for="ch" forName="TwoNodes_2_text" refType="l" refFor="ch" refForName="TwoNodes_2"/>
          <dgm:constr type="w" for="ch" forName="ThreeNodes_1" refType="w" fact="0.85"/>
          <dgm:constr type="h" for="ch" forName="ThreeNodes_1" refType="h" fact="0.3"/>
          <dgm:constr type="t" for="ch" forName="ThreeNodes_1"/>
          <dgm:constr type="l" for="ch" forName="ThreeNodes_1"/>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r" for="ch" forName="ThreeNodes_3" refType="w"/>
          <dgm:constr type="w" for="ch" forName="ThreeConn_1-2" refType="h" refFor="ch" refForName="ThreeNodes_1" fact="0.65"/>
          <dgm:constr type="h" for="ch" forName="ThreeConn_1-2" refType="h" refFor="ch" refForName="ThreeNodes_1" fact="0.65"/>
          <dgm:constr type="ctrY" for="ch" forName="ThreeConn_1-2" refType="h" fact="0.325"/>
          <dgm:constr type="r" for="ch" forName="ThreeConn_1-2" refType="r"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r" for="ch" forName="ThreeConn_2-3" refType="r" refFor="ch" refForName="ThreeNodes_2"/>
          <dgm:constr type="r" for="ch" forName="ThreeNodes_1_text" refType="l" refFor="ch" refForName="ThreeConn_1-2"/>
          <dgm:constr type="rOff" for="ch" forName="ThreeNodes_1_text" refType="w" refFor="ch" refForName="ThreeConn_1-2" fact="-0.57"/>
          <dgm:constr type="t" for="ch" forName="ThreeNodes_1_text" refType="t" refFor="ch" refForName="ThreeNodes_1"/>
          <dgm:constr type="b" for="ch" forName="ThreeNodes_1_text" refType="b" refFor="ch" refForName="ThreeNodes_1"/>
          <dgm:constr type="l" for="ch" forName="ThreeNodes_1_text" refType="l" refFor="ch" refForName="ThreeNodes_1"/>
          <dgm:constr type="r" for="ch" forName="ThreeNodes_2_text" refType="l" refFor="ch" refForName="ThreeConn_1-2"/>
          <dgm:constr type="t" for="ch" forName="ThreeNodes_2_text" refType="t" refFor="ch" refForName="ThreeNodes_2"/>
          <dgm:constr type="b" for="ch" forName="ThreeNodes_2_text" refType="b" refFor="ch" refForName="ThreeNodes_2"/>
          <dgm:constr type="l" for="ch" forName="ThreeNodes_2_text" refType="l" refFor="ch" refForName="ThreeNodes_2"/>
          <dgm:constr type="r" for="ch" forName="ThreeNodes_3_text" refType="l" refFor="ch" refForName="ThreeConn_2-3"/>
          <dgm:constr type="t" for="ch" forName="ThreeNodes_3_text" refType="t" refFor="ch" refForName="ThreeNodes_3"/>
          <dgm:constr type="b" for="ch" forName="ThreeNodes_3_text" refType="b" refFor="ch" refForName="ThreeNodes_3"/>
          <dgm:constr type="l" for="ch" forName="ThreeNodes_3_text" refType="l" refFor="ch" refForName="ThreeNodes_3"/>
          <dgm:constr type="w" for="ch" forName="FourNodes_1" refType="w" fact="0.8"/>
          <dgm:constr type="h" for="ch" forName="FourNodes_1" refType="h" fact="0.22"/>
          <dgm:constr type="t" for="ch" forName="FourNodes_1"/>
          <dgm:constr type="l" for="ch" forName="FourNodes_1"/>
          <dgm:constr type="w" for="ch" forName="FourNodes_2" refType="w" fact="0.8"/>
          <dgm:constr type="h" for="ch" forName="FourNodes_2" refType="h" fact="0.22"/>
          <dgm:constr type="ctrY" for="ch" forName="FourNodes_2" refType="h" fact="0.37"/>
          <dgm:constr type="ctrX" for="ch" forName="FourNodes_2" refType="w" fact="0.467"/>
          <dgm:constr type="w" for="ch" forName="FourNodes_3" refType="w" fact="0.8"/>
          <dgm:constr type="h" for="ch" forName="FourNodes_3" refType="h" fact="0.22"/>
          <dgm:constr type="ctrY" for="ch" forName="FourNodes_3" refType="h" fact="0.63"/>
          <dgm:constr type="ctrX" for="ch" forName="FourNodes_3" refType="w" fact="0.533"/>
          <dgm:constr type="w" for="ch" forName="FourNodes_4" refType="w" fact="0.8"/>
          <dgm:constr type="h" for="ch" forName="FourNodes_4" refType="h" fact="0.22"/>
          <dgm:constr type="b" for="ch" forName="FourNodes_4" refType="h"/>
          <dgm:constr type="r" for="ch" forName="FourNodes_4" refType="w"/>
          <dgm:constr type="w" for="ch" forName="FourConn_1-2" refType="h" refFor="ch" refForName="FourNodes_1" fact="0.65"/>
          <dgm:constr type="h" for="ch" forName="FourConn_1-2" refType="h" refFor="ch" refForName="FourNodes_1" fact="0.65"/>
          <dgm:constr type="ctrY" for="ch" forName="FourConn_1-2" refType="h" fact="0.24"/>
          <dgm:constr type="r" for="ch" forName="FourConn_1-2" refType="r"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r" for="ch" forName="FourConn_2-3" refType="r"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r" for="ch" forName="FourConn_3-4" refType="r" refFor="ch" refForName="FourNodes_3"/>
          <dgm:constr type="r" for="ch" forName="FourNodes_1_text" refType="l" refFor="ch" refForName="FourConn_1-2"/>
          <dgm:constr type="rOff" for="ch" forName="FourNodes_1_text" refType="w" refFor="ch" refForName="FourConn_1-2" fact="-0.7"/>
          <dgm:constr type="t" for="ch" forName="FourNodes_1_text" refType="t" refFor="ch" refForName="FourNodes_1"/>
          <dgm:constr type="b" for="ch" forName="FourNodes_1_text" refType="b" refFor="ch" refForName="FourNodes_1"/>
          <dgm:constr type="l" for="ch" forName="FourNodes_1_text" refType="l" refFor="ch" refForName="FourNodes_1"/>
          <dgm:constr type="r" for="ch" forName="FourNodes_2_text" refType="l" refFor="ch" refForName="FourConn_1-2"/>
          <dgm:constr type="t" for="ch" forName="FourNodes_2_text" refType="t" refFor="ch" refForName="FourNodes_2"/>
          <dgm:constr type="b" for="ch" forName="FourNodes_2_text" refType="b" refFor="ch" refForName="FourNodes_2"/>
          <dgm:constr type="l" for="ch" forName="FourNodes_2_text" refType="l" refFor="ch" refForName="FourNodes_2"/>
          <dgm:constr type="r" for="ch" forName="FourNodes_3_text" refType="l" refFor="ch" refForName="FourConn_2-3"/>
          <dgm:constr type="t" for="ch" forName="FourNodes_3_text" refType="t" refFor="ch" refForName="FourNodes_3"/>
          <dgm:constr type="b" for="ch" forName="FourNodes_3_text" refType="b" refFor="ch" refForName="FourNodes_3"/>
          <dgm:constr type="l" for="ch" forName="FourNodes_3_text" refType="l" refFor="ch" refForName="FourNodes_3"/>
          <dgm:constr type="r" for="ch" forName="FourNodes_4_text" refType="l" refFor="ch" refForName="FourConn_3-4"/>
          <dgm:constr type="t" for="ch" forName="FourNodes_4_text" refType="t" refFor="ch" refForName="FourNodes_4"/>
          <dgm:constr type="b" for="ch" forName="FourNodes_4_text" refType="b" refFor="ch" refForName="FourNodes_4"/>
          <dgm:constr type="l" for="ch" forName="FourNodes_4_text" refType="l" refFor="ch" refForName="FourNodes_4"/>
          <dgm:constr type="w" for="ch" forName="FiveNodes_1" refType="w" fact="0.77"/>
          <dgm:constr type="h" for="ch" forName="FiveNodes_1" refType="h" fact="0.18"/>
          <dgm:constr type="t" for="ch" forName="FiveNodes_1"/>
          <dgm:constr type="l" for="ch" forName="FiveNodes_1"/>
          <dgm:constr type="w" for="ch" forName="FiveNodes_2" refType="w" fact="0.77"/>
          <dgm:constr type="h" for="ch" forName="FiveNodes_2" refType="h" fact="0.18"/>
          <dgm:constr type="ctrY" for="ch" forName="FiveNodes_2" refType="h" fact="0.295"/>
          <dgm:constr type="ctrX" for="ch" forName="FiveNodes_2" refType="w" fact="0.442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5575"/>
          <dgm:constr type="w" for="ch" forName="FiveNodes_5" refType="w" fact="0.77"/>
          <dgm:constr type="h" for="ch" forName="FiveNodes_5" refType="h" fact="0.18"/>
          <dgm:constr type="b" for="ch" forName="FiveNodes_5" refType="h"/>
          <dgm:constr type="r" for="ch" forName="FiveNodes_5" refType="w"/>
          <dgm:constr type="w" for="ch" forName="FiveConn_1-2" refType="h" refFor="ch" refForName="FiveNodes_1" fact="0.65"/>
          <dgm:constr type="h" for="ch" forName="FiveConn_1-2" refType="h" refFor="ch" refForName="FiveNodes_1" fact="0.65"/>
          <dgm:constr type="ctrY" for="ch" forName="FiveConn_1-2" refType="h" fact="0.19"/>
          <dgm:constr type="r" for="ch" forName="FiveConn_1-2" refType="r"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r" for="ch" forName="FiveConn_2-3" refType="r"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r" for="ch" forName="FiveConn_3-4" refType="r"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r" for="ch" forName="FiveConn_4-5" refType="r" refFor="ch" refForName="FiveNodes_4"/>
          <dgm:constr type="r" for="ch" forName="FiveNodes_1_text" refType="l" refFor="ch" refForName="FiveConn_1-2"/>
          <dgm:constr type="rOff" for="ch" forName="FiveNodes_1_text" refType="w" refFor="ch" refForName="FiveConn_1-2" fact="-0.75"/>
          <dgm:constr type="t" for="ch" forName="FiveNodes_1_text" refType="t" refFor="ch" refForName="FiveNodes_1"/>
          <dgm:constr type="b" for="ch" forName="FiveNodes_1_text" refType="b" refFor="ch" refForName="FiveNodes_1"/>
          <dgm:constr type="l" for="ch" forName="FiveNodes_1_text" refType="l" refFor="ch" refForName="FiveNodes_1"/>
          <dgm:constr type="r" for="ch" forName="FiveNodes_2_text" refType="l" refFor="ch" refForName="FiveConn_1-2"/>
          <dgm:constr type="t" for="ch" forName="FiveNodes_2_text" refType="t" refFor="ch" refForName="FiveNodes_2"/>
          <dgm:constr type="b" for="ch" forName="FiveNodes_2_text" refType="b" refFor="ch" refForName="FiveNodes_2"/>
          <dgm:constr type="l" for="ch" forName="FiveNodes_2_text" refType="l" refFor="ch" refForName="FiveNodes_2"/>
          <dgm:constr type="r" for="ch" forName="FiveNodes_3_text" refType="l" refFor="ch" refForName="FiveConn_2-3"/>
          <dgm:constr type="t" for="ch" forName="FiveNodes_3_text" refType="t" refFor="ch" refForName="FiveNodes_3"/>
          <dgm:constr type="b" for="ch" forName="FiveNodes_3_text" refType="b" refFor="ch" refForName="FiveNodes_3"/>
          <dgm:constr type="l" for="ch" forName="FiveNodes_3_text" refType="l" refFor="ch" refForName="FiveNodes_3"/>
          <dgm:constr type="r" for="ch" forName="FiveNodes_4_text" refType="l" refFor="ch" refForName="FiveConn_3-4"/>
          <dgm:constr type="t" for="ch" forName="FiveNodes_4_text" refType="t" refFor="ch" refForName="FiveNodes_4"/>
          <dgm:constr type="b" for="ch" forName="FiveNodes_4_text" refType="b" refFor="ch" refForName="FiveNodes_4"/>
          <dgm:constr type="l" for="ch" forName="FiveNodes_4_text" refType="l" refFor="ch" refForName="FiveNodes_4"/>
          <dgm:constr type="r" for="ch" forName="FiveNodes_5_text" refType="l" refFor="ch" refForName="FiveConn_4-5"/>
          <dgm:constr type="t" for="ch" forName="FiveNodes_5_text" refType="t" refFor="ch" refForName="FiveNodes_5"/>
          <dgm:constr type="b" for="ch" forName="FiveNodes_5_text" refType="b" refFor="ch" refForName="FiveNodes_5"/>
          <dgm:constr type="l" for="ch" forName="FiveNodes_5_text" refType="l" refFor="ch" refForName="FiveNodes_5"/>
        </dgm:constrLst>
      </dgm:if>
      <dgm:else name="Name2">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r" for="ch" forName="TwoNodes_1" refType="w"/>
          <dgm:constr type="w" for="ch" forName="TwoNodes_2" refType="w" fact="0.85"/>
          <dgm:constr type="h" for="ch" forName="TwoNodes_2" refType="h" fact="0.45"/>
          <dgm:constr type="b" for="ch" forName="TwoNodes_2" refType="h"/>
          <dgm:constr type="l" for="ch" forName="TwoNodes_2"/>
          <dgm:constr type="w" for="ch" forName="TwoConn_1-2" refType="h" refFor="ch" refForName="TwoNodes_1" fact="0.65"/>
          <dgm:constr type="h" for="ch" forName="TwoConn_1-2" refType="h" refFor="ch" refForName="TwoNodes_1" fact="0.65"/>
          <dgm:constr type="ctrY" for="ch" forName="TwoConn_1-2" refType="h" fact="0.5"/>
          <dgm:constr type="l" for="ch" forName="TwoConn_1-2" refType="l" refFor="ch" refForName="TwoNodes_1"/>
          <dgm:constr type="l" for="ch" forName="TwoNodes_1_text" refType="r" refFor="ch" refForName="TwoConn_1-2"/>
          <dgm:constr type="lOff" for="ch" forName="TwoNodes_1_text" refType="w" refFor="ch" refForName="TwoConn_1-2" fact="0.5"/>
          <dgm:constr type="t" for="ch" forName="TwoNodes_1_text" refType="t" refFor="ch" refForName="TwoNodes_1"/>
          <dgm:constr type="b" for="ch" forName="TwoNodes_1_text" refType="b" refFor="ch" refForName="TwoNodes_1"/>
          <dgm:constr type="r" for="ch" forName="TwoNodes_1_text" refType="r" refFor="ch" refForName="TwoNodes_1"/>
          <dgm:constr type="l" for="ch" forName="TwoNodes_2_text" refType="r" refFor="ch" refForName="TwoConn_1-2"/>
          <dgm:constr type="t" for="ch" forName="TwoNodes_2_text" refType="t" refFor="ch" refForName="TwoNodes_2"/>
          <dgm:constr type="b" for="ch" forName="TwoNodes_2_text" refType="b" refFor="ch" refForName="TwoNodes_2"/>
          <dgm:constr type="r" for="ch" forName="TwoNodes_2_text" refType="r" refFor="ch" refForName="TwoNodes_2"/>
          <dgm:constr type="w" for="ch" forName="ThreeNodes_1" refType="w" fact="0.85"/>
          <dgm:constr type="h" for="ch" forName="ThreeNodes_1" refType="h" fact="0.3"/>
          <dgm:constr type="t" for="ch" forName="ThreeNodes_1"/>
          <dgm:constr type="r" for="ch" forName="ThreeNodes_1" refType="w"/>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l" for="ch" forName="ThreeNodes_3"/>
          <dgm:constr type="w" for="ch" forName="ThreeConn_1-2" refType="h" refFor="ch" refForName="ThreeNodes_1" fact="0.65"/>
          <dgm:constr type="h" for="ch" forName="ThreeConn_1-2" refType="h" refFor="ch" refForName="ThreeNodes_1" fact="0.65"/>
          <dgm:constr type="ctrY" for="ch" forName="ThreeConn_1-2" refType="h" fact="0.325"/>
          <dgm:constr type="l" for="ch" forName="ThreeConn_1-2" refType="l"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l" for="ch" forName="ThreeConn_2-3" refType="l" refFor="ch" refForName="ThreeNodes_2"/>
          <dgm:constr type="l" for="ch" forName="ThreeNodes_1_text" refType="r" refFor="ch" refForName="ThreeConn_1-2"/>
          <dgm:constr type="lOff" for="ch" forName="ThreeNodes_1_text" refType="w" refFor="ch" refForName="ThreeConn_1-2" fact="0.55"/>
          <dgm:constr type="t" for="ch" forName="ThreeNodes_1_text" refType="t" refFor="ch" refForName="ThreeNodes_1"/>
          <dgm:constr type="b" for="ch" forName="ThreeNodes_1_text" refType="b" refFor="ch" refForName="ThreeNodes_1"/>
          <dgm:constr type="r" for="ch" forName="ThreeNodes_1_text" refType="r" refFor="ch" refForName="ThreeNodes_1"/>
          <dgm:constr type="l" for="ch" forName="ThreeNodes_2_text" refType="r" refFor="ch" refForName="ThreeConn_1-2"/>
          <dgm:constr type="t" for="ch" forName="ThreeNodes_2_text" refType="t" refFor="ch" refForName="ThreeNodes_2"/>
          <dgm:constr type="b" for="ch" forName="ThreeNodes_2_text" refType="b" refFor="ch" refForName="ThreeNodes_2"/>
          <dgm:constr type="r" for="ch" forName="ThreeNodes_2_text" refType="r" refFor="ch" refForName="ThreeNodes_2"/>
          <dgm:constr type="l" for="ch" forName="ThreeNodes_3_text" refType="r" refFor="ch" refForName="ThreeConn_2-3"/>
          <dgm:constr type="t" for="ch" forName="ThreeNodes_3_text" refType="t" refFor="ch" refForName="ThreeNodes_3"/>
          <dgm:constr type="b" for="ch" forName="ThreeNodes_3_text" refType="b" refFor="ch" refForName="ThreeNodes_3"/>
          <dgm:constr type="r" for="ch" forName="ThreeNodes_3_text" refType="r" refFor="ch" refForName="ThreeNodes_3"/>
          <dgm:constr type="w" for="ch" forName="FourNodes_1" refType="w" fact="0.8"/>
          <dgm:constr type="h" for="ch" forName="FourNodes_1" refType="h" fact="0.22"/>
          <dgm:constr type="t" for="ch" forName="FourNodes_1"/>
          <dgm:constr type="r" for="ch" forName="FourNodes_1" refType="w"/>
          <dgm:constr type="w" for="ch" forName="FourNodes_2" refType="w" fact="0.8"/>
          <dgm:constr type="h" for="ch" forName="FourNodes_2" refType="h" fact="0.22"/>
          <dgm:constr type="ctrY" for="ch" forName="FourNodes_2" refType="h" fact="0.37"/>
          <dgm:constr type="ctrX" for="ch" forName="FourNodes_2" refType="w" fact="0.533"/>
          <dgm:constr type="w" for="ch" forName="FourNodes_3" refType="w" fact="0.8"/>
          <dgm:constr type="h" for="ch" forName="FourNodes_3" refType="h" fact="0.22"/>
          <dgm:constr type="ctrY" for="ch" forName="FourNodes_3" refType="h" fact="0.63"/>
          <dgm:constr type="ctrX" for="ch" forName="FourNodes_3" refType="w" fact="0.467"/>
          <dgm:constr type="w" for="ch" forName="FourNodes_4" refType="w" fact="0.8"/>
          <dgm:constr type="h" for="ch" forName="FourNodes_4" refType="h" fact="0.22"/>
          <dgm:constr type="b" for="ch" forName="FourNodes_4" refType="h"/>
          <dgm:constr type="l" for="ch" forName="FourNodes_4"/>
          <dgm:constr type="w" for="ch" forName="FourConn_1-2" refType="h" refFor="ch" refForName="FourNodes_1" fact="0.65"/>
          <dgm:constr type="h" for="ch" forName="FourConn_1-2" refType="h" refFor="ch" refForName="FourNodes_1" fact="0.65"/>
          <dgm:constr type="ctrY" for="ch" forName="FourConn_1-2" refType="h" fact="0.24"/>
          <dgm:constr type="l" for="ch" forName="FourConn_1-2" refType="l"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l" for="ch" forName="FourConn_2-3" refType="l"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l" for="ch" forName="FourConn_3-4" refType="l" refFor="ch" refForName="FourNodes_3"/>
          <dgm:constr type="l" for="ch" forName="FourNodes_1_text" refType="r" refFor="ch" refForName="FourConn_1-2"/>
          <dgm:constr type="lOff" for="ch" forName="FourNodes_1_text" refType="w" refFor="ch" refForName="FourConn_1-2" fact="0.69"/>
          <dgm:constr type="t" for="ch" forName="FourNodes_1_text" refType="t" refFor="ch" refForName="FourNodes_1"/>
          <dgm:constr type="b" for="ch" forName="FourNodes_1_text" refType="b" refFor="ch" refForName="FourNodes_1"/>
          <dgm:constr type="r" for="ch" forName="FourNodes_1_text" refType="r" refFor="ch" refForName="FourNodes_1"/>
          <dgm:constr type="l" for="ch" forName="FourNodes_2_text" refType="r" refFor="ch" refForName="FourConn_1-2"/>
          <dgm:constr type="t" for="ch" forName="FourNodes_2_text" refType="t" refFor="ch" refForName="FourNodes_2"/>
          <dgm:constr type="b" for="ch" forName="FourNodes_2_text" refType="b" refFor="ch" refForName="FourNodes_2"/>
          <dgm:constr type="r" for="ch" forName="FourNodes_2_text" refType="r" refFor="ch" refForName="FourNodes_2"/>
          <dgm:constr type="l" for="ch" forName="FourNodes_3_text" refType="r" refFor="ch" refForName="FourConn_2-3"/>
          <dgm:constr type="t" for="ch" forName="FourNodes_3_text" refType="t" refFor="ch" refForName="FourNodes_3"/>
          <dgm:constr type="b" for="ch" forName="FourNodes_3_text" refType="b" refFor="ch" refForName="FourNodes_3"/>
          <dgm:constr type="r" for="ch" forName="FourNodes_3_text" refType="r" refFor="ch" refForName="FourNodes_3"/>
          <dgm:constr type="l" for="ch" forName="FourNodes_4_text" refType="r" refFor="ch" refForName="FourConn_3-4"/>
          <dgm:constr type="t" for="ch" forName="FourNodes_4_text" refType="t" refFor="ch" refForName="FourNodes_4"/>
          <dgm:constr type="b" for="ch" forName="FourNodes_4_text" refType="b" refFor="ch" refForName="FourNodes_4"/>
          <dgm:constr type="r" for="ch" forName="FourNodes_4_text" refType="r" refFor="ch" refForName="FourNodes_4"/>
          <dgm:constr type="w" for="ch" forName="FiveNodes_1" refType="w" fact="0.77"/>
          <dgm:constr type="h" for="ch" forName="FiveNodes_1" refType="h" fact="0.18"/>
          <dgm:constr type="t" for="ch" forName="FiveNodes_1"/>
          <dgm:constr type="r" for="ch" forName="FiveNodes_1" refType="w"/>
          <dgm:constr type="w" for="ch" forName="FiveNodes_2" refType="w" fact="0.77"/>
          <dgm:constr type="h" for="ch" forName="FiveNodes_2" refType="h" fact="0.18"/>
          <dgm:constr type="ctrY" for="ch" forName="FiveNodes_2" refType="h" fact="0.295"/>
          <dgm:constr type="ctrX" for="ch" forName="FiveNodes_2" refType="w" fact="0.557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4425"/>
          <dgm:constr type="w" for="ch" forName="FiveNodes_5" refType="w" fact="0.77"/>
          <dgm:constr type="h" for="ch" forName="FiveNodes_5" refType="h" fact="0.18"/>
          <dgm:constr type="b" for="ch" forName="FiveNodes_5" refType="h"/>
          <dgm:constr type="l" for="ch" forName="FiveNodes_5"/>
          <dgm:constr type="w" for="ch" forName="FiveConn_1-2" refType="h" refFor="ch" refForName="FiveNodes_1" fact="0.65"/>
          <dgm:constr type="h" for="ch" forName="FiveConn_1-2" refType="h" refFor="ch" refForName="FiveNodes_1" fact="0.65"/>
          <dgm:constr type="ctrY" for="ch" forName="FiveConn_1-2" refType="h" fact="0.19"/>
          <dgm:constr type="l" for="ch" forName="FiveConn_1-2" refType="l"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l" for="ch" forName="FiveConn_2-3" refType="l"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l" for="ch" forName="FiveConn_3-4" refType="l"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l" for="ch" forName="FiveConn_4-5" refType="l" refFor="ch" refForName="FiveNodes_4"/>
          <dgm:constr type="l" for="ch" forName="FiveNodes_1_text" refType="r" refFor="ch" refForName="FiveConn_1-2"/>
          <dgm:constr type="lOff" for="ch" forName="FiveNodes_1_text" refType="w" refFor="ch" refForName="FiveConn_1-2" fact="0.73"/>
          <dgm:constr type="t" for="ch" forName="FiveNodes_1_text" refType="t" refFor="ch" refForName="FiveNodes_1"/>
          <dgm:constr type="b" for="ch" forName="FiveNodes_1_text" refType="b" refFor="ch" refForName="FiveNodes_1"/>
          <dgm:constr type="r" for="ch" forName="FiveNodes_1_text" refType="r" refFor="ch" refForName="FiveNodes_1"/>
          <dgm:constr type="l" for="ch" forName="FiveNodes_2_text" refType="r" refFor="ch" refForName="FiveConn_1-2"/>
          <dgm:constr type="t" for="ch" forName="FiveNodes_2_text" refType="t" refFor="ch" refForName="FiveNodes_2"/>
          <dgm:constr type="b" for="ch" forName="FiveNodes_2_text" refType="b" refFor="ch" refForName="FiveNodes_2"/>
          <dgm:constr type="r" for="ch" forName="FiveNodes_2_text" refType="r" refFor="ch" refForName="FiveNodes_2"/>
          <dgm:constr type="l" for="ch" forName="FiveNodes_3_text" refType="r" refFor="ch" refForName="FiveConn_2-3"/>
          <dgm:constr type="t" for="ch" forName="FiveNodes_3_text" refType="t" refFor="ch" refForName="FiveNodes_3"/>
          <dgm:constr type="b" for="ch" forName="FiveNodes_3_text" refType="b" refFor="ch" refForName="FiveNodes_3"/>
          <dgm:constr type="r" for="ch" forName="FiveNodes_3_text" refType="r" refFor="ch" refForName="FiveNodes_3"/>
          <dgm:constr type="l" for="ch" forName="FiveNodes_4_text" refType="r" refFor="ch" refForName="FiveConn_3-4"/>
          <dgm:constr type="t" for="ch" forName="FiveNodes_4_text" refType="t" refFor="ch" refForName="FiveNodes_4"/>
          <dgm:constr type="b" for="ch" forName="FiveNodes_4_text" refType="b" refFor="ch" refForName="FiveNodes_4"/>
          <dgm:constr type="r" for="ch" forName="FiveNodes_4_text" refType="r" refFor="ch" refForName="FiveNodes_4"/>
          <dgm:constr type="l" for="ch" forName="FiveNodes_5_text" refType="r" refFor="ch" refForName="FiveConn_4-5"/>
          <dgm:constr type="t" for="ch" forName="FiveNodes_5_text" refType="t" refFor="ch" refForName="FiveNodes_5"/>
          <dgm:constr type="b" for="ch" forName="FiveNodes_5_text" refType="b" refFor="ch" refForName="FiveNodes_5"/>
          <dgm:constr type="r" for="ch" forName="FiveNodes_5_text" refType="r" refFor="ch" refForName="FiveNodes_5"/>
        </dgm:constrLst>
      </dgm:else>
    </dgm:choose>
    <dgm:ruleLst/>
    <dgm:layoutNode name="dummyMaxCanvas">
      <dgm:varLst/>
      <dgm:alg type="sp"/>
      <dgm:shape xmlns:r="http://schemas.openxmlformats.org/officeDocument/2006/relationships" r:blip="">
        <dgm:adjLst/>
      </dgm:shape>
      <dgm:presOf/>
      <dgm:constrLst/>
      <dgm:ruleLst/>
    </dgm:layoutNode>
    <dgm:choose name="Name3">
      <dgm:if name="Name4" axis="ch" ptType="node" func="cnt" op="equ" val="1">
        <dgm:layoutNode name="OneNode_1">
          <dgm:varLst>
            <dgm:bulletEnabled val="1"/>
          </dgm:varLst>
          <dgm:alg type="tx"/>
          <dgm:shape xmlns:r="http://schemas.openxmlformats.org/officeDocument/2006/relationships" type="roundRect" r:blip="">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
        <dgm:choose name="Name6">
          <dgm:if name="Name7" axis="ch" ptType="node" func="cnt" op="equ" val="2">
            <dgm:layoutNode name="Two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wo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wo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wo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wo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
            <dgm:choose name="Name9">
              <dgm:if name="Name10" axis="ch" ptType="node" func="cnt" op="equ" val="3">
                <dgm:layoutNode name="Thre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hre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hre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Thre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1">
                <dgm:choose name="Name12">
                  <dgm:if name="Name13" axis="ch" ptType="node" func="cnt" op="equ" val="4">
                    <dgm:layoutNode name="Four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our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our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our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our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4">
                    <dgm:choose name="Name15">
                      <dgm:if name="Name16" axis="ch" ptType="node" func="cnt" op="gte" val="5">
                        <dgm:layoutNode name="Fiv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iv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iv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ive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iveNodes_5">
                          <dgm:varLst>
                            <dgm:bulletEnabled val="1"/>
                          </dgm:varLst>
                          <dgm:alg type="sp"/>
                          <dgm:shape xmlns:r="http://schemas.openxmlformats.org/officeDocument/2006/relationships" type="roundRect" r:blip="">
                            <dgm:adjLst>
                              <dgm:adj idx="1" val="0.1"/>
                            </dgm:adjLst>
                          </dgm:shape>
                          <dgm:presOf axis="ch desOrSelf" ptType="node node" st="5 1" cnt="1 0"/>
                          <dgm:constrLst/>
                          <dgm:ruleLst/>
                        </dgm:layoutNode>
                        <dgm:layoutNode name="Fiv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4-5" styleLbl="fgAccFollowNode1">
                          <dgm:varLst>
                            <dgm:bulletEnabled val="1"/>
                          </dgm:varLst>
                          <dgm:alg type="tx"/>
                          <dgm:shape xmlns:r="http://schemas.openxmlformats.org/officeDocument/2006/relationships" type="downArrow" r:blip="">
                            <dgm:adjLst>
                              <dgm:adj idx="1" val="0.55"/>
                              <dgm:adj idx="2" val="0.45"/>
                            </dgm:adjLst>
                          </dgm:shape>
                          <dgm:presOf axis="ch" ptType="sibTrans" st="4"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5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5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7"/>
                    </dgm:choose>
                  </dgm:else>
                </dgm:choose>
              </dgm:else>
            </dgm:choose>
          </dgm:else>
        </dgm:choose>
      </dgm:else>
    </dgm:choose>
  </dgm:layoutNode>
</dgm:layoutDef>
</file>

<file path=ppt/diagrams/layout6.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7.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8.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9.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t>2024/9/23</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空白页">
    <p:spTree>
      <p:nvGrpSpPr>
        <p:cNvPr id="1" name=""/>
        <p:cNvGrpSpPr/>
        <p:nvPr/>
      </p:nvGrpSpPr>
      <p:grpSpPr>
        <a:xfrm>
          <a:off x="0" y="0"/>
          <a:ext cx="0" cy="0"/>
          <a:chOff x="0" y="0"/>
          <a:chExt cx="0" cy="0"/>
        </a:xfrm>
      </p:grpSpPr>
      <p:pic>
        <p:nvPicPr>
          <p:cNvPr id="31" name="图片 30" descr="/Users/any/Desktop/图片2.png图片2"/>
          <p:cNvPicPr>
            <a:picLocks noChangeAspect="1"/>
          </p:cNvPicPr>
          <p:nvPr userDrawn="1"/>
        </p:nvPicPr>
        <p:blipFill>
          <a:blip r:embed="rId2">
            <a:alphaModFix amt="15000"/>
          </a:blip>
          <a:srcRect l="19" r="19"/>
          <a:stretch>
            <a:fillRect/>
          </a:stretch>
        </p:blipFill>
        <p:spPr>
          <a:xfrm>
            <a:off x="-878840" y="-423545"/>
            <a:ext cx="13070840" cy="8592820"/>
          </a:xfrm>
          <a:prstGeom prst="rect">
            <a:avLst/>
          </a:prstGeom>
          <a:effectLst/>
        </p:spPr>
      </p:pic>
    </p:spTree>
  </p:cSld>
  <p:clrMapOvr>
    <a:masterClrMapping/>
  </p:clrMapOvr>
  <p:transition spd="slow" advClick="0" advTm="3000">
    <p:wip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大章节页">
    <p:spTree>
      <p:nvGrpSpPr>
        <p:cNvPr id="1" name=""/>
        <p:cNvGrpSpPr/>
        <p:nvPr/>
      </p:nvGrpSpPr>
      <p:grpSpPr>
        <a:xfrm>
          <a:off x="0" y="0"/>
          <a:ext cx="0" cy="0"/>
          <a:chOff x="0" y="0"/>
          <a:chExt cx="0" cy="0"/>
        </a:xfrm>
      </p:grpSpPr>
      <p:sp>
        <p:nvSpPr>
          <p:cNvPr id="8" name="Shape;9;p2"/>
          <p:cNvSpPr/>
          <p:nvPr userDrawn="1"/>
        </p:nvSpPr>
        <p:spPr>
          <a:xfrm rot="1320970">
            <a:off x="-240782" y="-188791"/>
            <a:ext cx="803202" cy="803202"/>
          </a:xfrm>
          <a:prstGeom prst="ellipse">
            <a:avLst/>
          </a:prstGeom>
          <a:gradFill>
            <a:gsLst>
              <a:gs pos="0">
                <a:srgbClr val="007BD3"/>
              </a:gs>
              <a:gs pos="100000">
                <a:srgbClr val="03437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cs typeface="+mn-ea"/>
              <a:sym typeface="+mn-lt"/>
            </a:endParaRPr>
          </a:p>
        </p:txBody>
      </p:sp>
      <p:sp>
        <p:nvSpPr>
          <p:cNvPr id="14" name="Shape;17;p2"/>
          <p:cNvSpPr/>
          <p:nvPr userDrawn="1"/>
        </p:nvSpPr>
        <p:spPr>
          <a:xfrm rot="12237856">
            <a:off x="4944120" y="8304486"/>
            <a:ext cx="2522351" cy="2522351"/>
          </a:xfrm>
          <a:prstGeom prst="ellipse">
            <a:avLst/>
          </a:prstGeom>
          <a:gradFill>
            <a:gsLst>
              <a:gs pos="16000">
                <a:schemeClr val="accent6">
                  <a:lumMod val="60000"/>
                  <a:lumOff val="40000"/>
                </a:schemeClr>
              </a:gs>
              <a:gs pos="100000">
                <a:schemeClr val="accent6">
                  <a:lumMod val="20000"/>
                  <a:lumOff val="8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cs typeface="+mn-ea"/>
              <a:sym typeface="+mn-lt"/>
            </a:endParaRPr>
          </a:p>
        </p:txBody>
      </p:sp>
      <p:sp>
        <p:nvSpPr>
          <p:cNvPr id="47" name="Shape;16;p2"/>
          <p:cNvSpPr>
            <a:spLocks noChangeAspect="1"/>
          </p:cNvSpPr>
          <p:nvPr userDrawn="1"/>
        </p:nvSpPr>
        <p:spPr>
          <a:xfrm rot="21180000">
            <a:off x="-2322163" y="3609770"/>
            <a:ext cx="4966882" cy="4968407"/>
          </a:xfrm>
          <a:prstGeom prst="donut">
            <a:avLst>
              <a:gd name="adj" fmla="val 24850"/>
            </a:avLst>
          </a:prstGeom>
          <a:gradFill>
            <a:gsLst>
              <a:gs pos="0">
                <a:srgbClr val="012D86"/>
              </a:gs>
              <a:gs pos="100000">
                <a:srgbClr val="0E2557"/>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cs typeface="+mn-ea"/>
                <a:sym typeface="+mn-lt"/>
              </a:rPr>
              <a:t> </a:t>
            </a:r>
          </a:p>
        </p:txBody>
      </p:sp>
      <p:pic>
        <p:nvPicPr>
          <p:cNvPr id="2" name="图片 1" descr="集团大楼q"/>
          <p:cNvPicPr>
            <a:picLocks noChangeAspect="1"/>
          </p:cNvPicPr>
          <p:nvPr userDrawn="1"/>
        </p:nvPicPr>
        <p:blipFill>
          <a:blip r:embed="rId2">
            <a:alphaModFix amt="15000"/>
          </a:blip>
          <a:srcRect l="32848" t="28944"/>
          <a:stretch>
            <a:fillRect/>
          </a:stretch>
        </p:blipFill>
        <p:spPr>
          <a:xfrm>
            <a:off x="4567555" y="1127125"/>
            <a:ext cx="8565515" cy="6276340"/>
          </a:xfrm>
          <a:prstGeom prst="rect">
            <a:avLst/>
          </a:prstGeom>
          <a:effectLst/>
        </p:spPr>
      </p:pic>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with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wheel(1)">
                                      <p:cBhvr>
                                        <p:cTn id="7" dur="2000"/>
                                        <p:tgtEl>
                                          <p:spTgt spid="4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fade">
                                      <p:cBhvr>
                                        <p:cTn id="10" dur="500"/>
                                        <p:tgtEl>
                                          <p:spTgt spid="14"/>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fade">
                                      <p:cBhvr>
                                        <p:cTn id="20"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P spid="14" grpId="0" bldLvl="0" animBg="1"/>
      <p:bldP spid="47" grpId="0" bldLvl="0" animBg="1"/>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小章节页">
    <p:spTree>
      <p:nvGrpSpPr>
        <p:cNvPr id="1" name=""/>
        <p:cNvGrpSpPr/>
        <p:nvPr/>
      </p:nvGrpSpPr>
      <p:grpSpPr>
        <a:xfrm>
          <a:off x="0" y="0"/>
          <a:ext cx="0" cy="0"/>
          <a:chOff x="0" y="0"/>
          <a:chExt cx="0" cy="0"/>
        </a:xfrm>
      </p:grpSpPr>
      <p:sp>
        <p:nvSpPr>
          <p:cNvPr id="43" name="Shape;17;p2"/>
          <p:cNvSpPr/>
          <p:nvPr userDrawn="1"/>
        </p:nvSpPr>
        <p:spPr>
          <a:xfrm rot="12237856">
            <a:off x="-825490" y="-1005249"/>
            <a:ext cx="2522351" cy="2522351"/>
          </a:xfrm>
          <a:prstGeom prst="ellipse">
            <a:avLst/>
          </a:prstGeom>
          <a:gradFill>
            <a:gsLst>
              <a:gs pos="0">
                <a:srgbClr val="007BD3"/>
              </a:gs>
              <a:gs pos="100000">
                <a:srgbClr val="03437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cs typeface="+mn-ea"/>
              <a:sym typeface="+mn-lt"/>
            </a:endParaRPr>
          </a:p>
        </p:txBody>
      </p:sp>
      <p:pic>
        <p:nvPicPr>
          <p:cNvPr id="3" name="图片 2" descr="集团大楼q"/>
          <p:cNvPicPr>
            <a:picLocks noChangeAspect="1"/>
          </p:cNvPicPr>
          <p:nvPr userDrawn="1"/>
        </p:nvPicPr>
        <p:blipFill>
          <a:blip r:embed="rId2">
            <a:alphaModFix amt="15000"/>
          </a:blip>
          <a:srcRect l="32848" t="28944"/>
          <a:stretch>
            <a:fillRect/>
          </a:stretch>
        </p:blipFill>
        <p:spPr>
          <a:xfrm>
            <a:off x="4567555" y="1127125"/>
            <a:ext cx="8565515" cy="6276340"/>
          </a:xfrm>
          <a:prstGeom prst="rect">
            <a:avLst/>
          </a:prstGeom>
          <a:effectLst/>
        </p:spPr>
      </p:pic>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3"/>
                                        </p:tgtEl>
                                        <p:attrNameLst>
                                          <p:attrName>style.visibility</p:attrName>
                                        </p:attrNameLst>
                                      </p:cBhvr>
                                      <p:to>
                                        <p:strVal val="visible"/>
                                      </p:to>
                                    </p:set>
                                    <p:animEffect transition="in" filter="fade">
                                      <p:cBhvr>
                                        <p:cTn id="7" dur="500"/>
                                        <p:tgtEl>
                                          <p:spTgt spid="4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bldLvl="0" animBg="1"/>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reserve="1">
  <p:cSld name="空白页">
    <p:spTree>
      <p:nvGrpSpPr>
        <p:cNvPr id="1" name=""/>
        <p:cNvGrpSpPr/>
        <p:nvPr/>
      </p:nvGrpSpPr>
      <p:grpSpPr>
        <a:xfrm>
          <a:off x="0" y="0"/>
          <a:ext cx="0" cy="0"/>
          <a:chOff x="0" y="0"/>
          <a:chExt cx="0" cy="0"/>
        </a:xfrm>
      </p:grpSpPr>
      <p:pic>
        <p:nvPicPr>
          <p:cNvPr id="31" name="图片 30" descr="/Users/any/Desktop/图片2.png图片2"/>
          <p:cNvPicPr>
            <a:picLocks noChangeAspect="1"/>
          </p:cNvPicPr>
          <p:nvPr userDrawn="1"/>
        </p:nvPicPr>
        <p:blipFill>
          <a:blip r:embed="rId2">
            <a:alphaModFix amt="21000"/>
          </a:blip>
          <a:srcRect l="19" r="19"/>
          <a:stretch>
            <a:fillRect/>
          </a:stretch>
        </p:blipFill>
        <p:spPr>
          <a:xfrm>
            <a:off x="-878840" y="-423545"/>
            <a:ext cx="13070840" cy="8592820"/>
          </a:xfrm>
          <a:prstGeom prst="rect">
            <a:avLst/>
          </a:prstGeom>
          <a:effectLst/>
        </p:spPr>
      </p:pic>
    </p:spTree>
  </p:cSld>
  <p:clrMapOvr>
    <a:masterClrMapping/>
  </p:clrMapOvr>
  <p:transition spd="slow" advClick="0" advTm="3000">
    <p:wip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大章节页">
    <p:spTree>
      <p:nvGrpSpPr>
        <p:cNvPr id="1" name=""/>
        <p:cNvGrpSpPr/>
        <p:nvPr/>
      </p:nvGrpSpPr>
      <p:grpSpPr>
        <a:xfrm>
          <a:off x="0" y="0"/>
          <a:ext cx="0" cy="0"/>
          <a:chOff x="0" y="0"/>
          <a:chExt cx="0" cy="0"/>
        </a:xfrm>
      </p:grpSpPr>
      <p:sp>
        <p:nvSpPr>
          <p:cNvPr id="8" name="Shape;9;p2"/>
          <p:cNvSpPr/>
          <p:nvPr userDrawn="1"/>
        </p:nvSpPr>
        <p:spPr>
          <a:xfrm rot="1320970">
            <a:off x="-240782" y="-188791"/>
            <a:ext cx="803202" cy="803202"/>
          </a:xfrm>
          <a:prstGeom prst="ellipse">
            <a:avLst/>
          </a:prstGeom>
          <a:gradFill>
            <a:gsLst>
              <a:gs pos="16000">
                <a:schemeClr val="accent6">
                  <a:lumMod val="60000"/>
                  <a:lumOff val="40000"/>
                </a:schemeClr>
              </a:gs>
              <a:gs pos="100000">
                <a:schemeClr val="accent6">
                  <a:lumMod val="20000"/>
                  <a:lumOff val="8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14" name="Shape;17;p2"/>
          <p:cNvSpPr/>
          <p:nvPr userDrawn="1"/>
        </p:nvSpPr>
        <p:spPr>
          <a:xfrm rot="12237856">
            <a:off x="4944120" y="8304486"/>
            <a:ext cx="2522351" cy="2522351"/>
          </a:xfrm>
          <a:prstGeom prst="ellipse">
            <a:avLst/>
          </a:prstGeom>
          <a:gradFill>
            <a:gsLst>
              <a:gs pos="16000">
                <a:schemeClr val="accent6">
                  <a:lumMod val="60000"/>
                  <a:lumOff val="40000"/>
                </a:schemeClr>
              </a:gs>
              <a:gs pos="100000">
                <a:schemeClr val="accent6">
                  <a:lumMod val="20000"/>
                  <a:lumOff val="8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47" name="Shape;16;p2"/>
          <p:cNvSpPr>
            <a:spLocks noChangeAspect="1"/>
          </p:cNvSpPr>
          <p:nvPr userDrawn="1"/>
        </p:nvSpPr>
        <p:spPr>
          <a:xfrm rot="2700000">
            <a:off x="-2322163" y="3609770"/>
            <a:ext cx="4966882" cy="4968407"/>
          </a:xfrm>
          <a:prstGeom prst="donut">
            <a:avLst>
              <a:gd name="adj" fmla="val 24850"/>
            </a:avLst>
          </a:prstGeom>
          <a:gradFill>
            <a:gsLst>
              <a:gs pos="16000">
                <a:schemeClr val="accent6">
                  <a:lumMod val="60000"/>
                  <a:lumOff val="40000"/>
                </a:schemeClr>
              </a:gs>
              <a:gs pos="100000">
                <a:schemeClr val="accent6">
                  <a:lumMod val="20000"/>
                  <a:lumOff val="8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lt1"/>
                </a:solidFill>
                <a:cs typeface="+mn-ea"/>
                <a:sym typeface="+mn-lt"/>
              </a:rPr>
              <a:t> </a:t>
            </a:r>
          </a:p>
        </p:txBody>
      </p:sp>
      <p:pic>
        <p:nvPicPr>
          <p:cNvPr id="2" name="图片 1" descr="集团大楼q"/>
          <p:cNvPicPr>
            <a:picLocks noChangeAspect="1"/>
          </p:cNvPicPr>
          <p:nvPr userDrawn="1"/>
        </p:nvPicPr>
        <p:blipFill>
          <a:blip r:embed="rId2">
            <a:alphaModFix amt="15000"/>
          </a:blip>
          <a:srcRect l="32848" t="28944"/>
          <a:stretch>
            <a:fillRect/>
          </a:stretch>
        </p:blipFill>
        <p:spPr>
          <a:xfrm>
            <a:off x="4567555" y="1127125"/>
            <a:ext cx="8565515" cy="6276340"/>
          </a:xfrm>
          <a:prstGeom prst="rect">
            <a:avLst/>
          </a:prstGeom>
          <a:effectLst/>
        </p:spPr>
      </p:pic>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with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wheel(1)">
                                      <p:cBhvr>
                                        <p:cTn id="7" dur="2000"/>
                                        <p:tgtEl>
                                          <p:spTgt spid="4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fade">
                                      <p:cBhvr>
                                        <p:cTn id="10" dur="500"/>
                                        <p:tgtEl>
                                          <p:spTgt spid="14"/>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fade">
                                      <p:cBhvr>
                                        <p:cTn id="20"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P spid="14" grpId="0" bldLvl="0" animBg="1"/>
      <p:bldP spid="47" grpId="0" bldLvl="0" animBg="1"/>
    </p:bld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小章节页">
    <p:spTree>
      <p:nvGrpSpPr>
        <p:cNvPr id="1" name=""/>
        <p:cNvGrpSpPr/>
        <p:nvPr/>
      </p:nvGrpSpPr>
      <p:grpSpPr>
        <a:xfrm>
          <a:off x="0" y="0"/>
          <a:ext cx="0" cy="0"/>
          <a:chOff x="0" y="0"/>
          <a:chExt cx="0" cy="0"/>
        </a:xfrm>
      </p:grpSpPr>
      <p:sp>
        <p:nvSpPr>
          <p:cNvPr id="43" name="Shape;17;p2"/>
          <p:cNvSpPr/>
          <p:nvPr userDrawn="1"/>
        </p:nvSpPr>
        <p:spPr>
          <a:xfrm rot="12237856">
            <a:off x="-825490" y="-1005249"/>
            <a:ext cx="2522351" cy="2522351"/>
          </a:xfrm>
          <a:prstGeom prst="ellipse">
            <a:avLst/>
          </a:prstGeom>
          <a:gradFill>
            <a:gsLst>
              <a:gs pos="16000">
                <a:schemeClr val="accent6">
                  <a:lumMod val="60000"/>
                  <a:lumOff val="40000"/>
                </a:schemeClr>
              </a:gs>
              <a:gs pos="100000">
                <a:schemeClr val="accent6">
                  <a:lumMod val="20000"/>
                  <a:lumOff val="8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pic>
        <p:nvPicPr>
          <p:cNvPr id="3" name="图片 2" descr="集团大楼q"/>
          <p:cNvPicPr>
            <a:picLocks noChangeAspect="1"/>
          </p:cNvPicPr>
          <p:nvPr userDrawn="1"/>
        </p:nvPicPr>
        <p:blipFill>
          <a:blip r:embed="rId2">
            <a:alphaModFix amt="15000"/>
          </a:blip>
          <a:srcRect l="32848" t="28944"/>
          <a:stretch>
            <a:fillRect/>
          </a:stretch>
        </p:blipFill>
        <p:spPr>
          <a:xfrm>
            <a:off x="4567555" y="1127125"/>
            <a:ext cx="8565515" cy="6276340"/>
          </a:xfrm>
          <a:prstGeom prst="rect">
            <a:avLst/>
          </a:prstGeom>
          <a:effectLst/>
        </p:spPr>
      </p:pic>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3"/>
                                        </p:tgtEl>
                                        <p:attrNameLst>
                                          <p:attrName>style.visibility</p:attrName>
                                        </p:attrNameLst>
                                      </p:cBhvr>
                                      <p:to>
                                        <p:strVal val="visible"/>
                                      </p:to>
                                    </p:set>
                                    <p:animEffect transition="in" filter="fade">
                                      <p:cBhvr>
                                        <p:cTn id="7" dur="500"/>
                                        <p:tgtEl>
                                          <p:spTgt spid="4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bldLvl="0" animBg="1"/>
    </p:bld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1.jpeg"/><Relationship Id="rId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slideLayout" Target="../slideLayouts/slideLayout5.xml"/><Relationship Id="rId1" Type="http://schemas.openxmlformats.org/officeDocument/2006/relationships/slideLayout" Target="../slideLayouts/slideLayout4.xml"/><Relationship Id="rId5" Type="http://schemas.openxmlformats.org/officeDocument/2006/relationships/image" Target="../media/image1.jpeg"/><Relationship Id="rId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图片 6" descr="集团logo"/>
          <p:cNvPicPr>
            <a:picLocks noChangeAspect="1"/>
          </p:cNvPicPr>
          <p:nvPr userDrawn="1"/>
        </p:nvPicPr>
        <p:blipFill>
          <a:blip r:embed="rId5"/>
          <a:stretch>
            <a:fillRect/>
          </a:stretch>
        </p:blipFill>
        <p:spPr>
          <a:xfrm>
            <a:off x="9514205" y="160655"/>
            <a:ext cx="2449830" cy="1083945"/>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Lst>
  <p:transition spd="slow" advClick="0" advTm="3000">
    <p:wipe/>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70402020209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70402020209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70402020209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70402020209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70402020209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70402020209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70402020209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70402020209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70402020209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图片 6" descr="集团logo"/>
          <p:cNvPicPr>
            <a:picLocks noChangeAspect="1"/>
          </p:cNvPicPr>
          <p:nvPr userDrawn="1"/>
        </p:nvPicPr>
        <p:blipFill>
          <a:blip r:embed="rId5"/>
          <a:stretch>
            <a:fillRect/>
          </a:stretch>
        </p:blipFill>
        <p:spPr>
          <a:xfrm>
            <a:off x="9514205" y="160655"/>
            <a:ext cx="2449830" cy="1083945"/>
          </a:xfrm>
          <a:prstGeom prst="rect">
            <a:avLst/>
          </a:prstGeom>
        </p:spPr>
      </p:pic>
    </p:spTree>
  </p:cSld>
  <p:clrMap bg1="lt1" tx1="dk1" bg2="lt2" tx2="dk2" accent1="accent1" accent2="accent2" accent3="accent3" accent4="accent4" accent5="accent5" accent6="accent6" hlink="hlink" folHlink="folHlink"/>
  <p:sldLayoutIdLst>
    <p:sldLayoutId id="2147483653" r:id="rId1"/>
    <p:sldLayoutId id="2147483654" r:id="rId2"/>
    <p:sldLayoutId id="2147483655" r:id="rId3"/>
  </p:sldLayoutIdLst>
  <p:transition spd="slow" advClick="0" advTm="3000">
    <p:wipe/>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70402020209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70402020209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70402020209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70402020209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70402020209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70402020209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70402020209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70402020209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70402020209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tags" Target="../tags/tag3.xml"/><Relationship Id="rId2" Type="http://schemas.openxmlformats.org/officeDocument/2006/relationships/tags" Target="../tags/tag2.xml"/><Relationship Id="rId1" Type="http://schemas.openxmlformats.org/officeDocument/2006/relationships/tags" Target="../tags/tag1.xml"/><Relationship Id="rId5" Type="http://schemas.openxmlformats.org/officeDocument/2006/relationships/slideLayout" Target="../slideLayouts/slideLayout5.xml"/><Relationship Id="rId4" Type="http://schemas.openxmlformats.org/officeDocument/2006/relationships/tags" Target="../tags/tag4.xml"/></Relationships>
</file>

<file path=ppt/slides/_rels/slide10.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slideLayout" Target="../slideLayouts/slideLayout4.xml"/><Relationship Id="rId1" Type="http://schemas.openxmlformats.org/officeDocument/2006/relationships/tags" Target="../tags/tag25.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26.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27.xml"/></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28.xml"/></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29.xml"/></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30.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31.xml"/></Relationships>
</file>

<file path=ppt/slides/_rels/slide18.xml.rels><?xml version="1.0" encoding="UTF-8" standalone="yes"?>
<Relationships xmlns="http://schemas.openxmlformats.org/package/2006/relationships"><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slideLayout" Target="../slideLayouts/slideLayout4.xml"/><Relationship Id="rId1" Type="http://schemas.openxmlformats.org/officeDocument/2006/relationships/tags" Target="../tags/tag32.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33.xml"/></Relationships>
</file>

<file path=ppt/slides/_rels/slide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8" Type="http://schemas.microsoft.com/office/2007/relationships/diagramDrawing" Target="../diagrams/drawing5.xml"/><Relationship Id="rId3" Type="http://schemas.openxmlformats.org/officeDocument/2006/relationships/image" Target="../media/image6.png"/><Relationship Id="rId7" Type="http://schemas.openxmlformats.org/officeDocument/2006/relationships/diagramColors" Target="../diagrams/colors5.xml"/><Relationship Id="rId2" Type="http://schemas.openxmlformats.org/officeDocument/2006/relationships/slideLayout" Target="../slideLayouts/slideLayout4.xml"/><Relationship Id="rId1" Type="http://schemas.openxmlformats.org/officeDocument/2006/relationships/tags" Target="../tags/tag34.xml"/><Relationship Id="rId6" Type="http://schemas.openxmlformats.org/officeDocument/2006/relationships/diagramQuickStyle" Target="../diagrams/quickStyle5.xml"/><Relationship Id="rId5" Type="http://schemas.openxmlformats.org/officeDocument/2006/relationships/diagramLayout" Target="../diagrams/layout5.xml"/><Relationship Id="rId4" Type="http://schemas.openxmlformats.org/officeDocument/2006/relationships/diagramData" Target="../diagrams/data5.xml"/></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35.xml"/></Relationships>
</file>

<file path=ppt/slides/_rels/slide22.xml.rels><?xml version="1.0" encoding="UTF-8" standalone="yes"?>
<Relationships xmlns="http://schemas.openxmlformats.org/package/2006/relationships"><Relationship Id="rId3" Type="http://schemas.openxmlformats.org/officeDocument/2006/relationships/diagramData" Target="../diagrams/data6.xml"/><Relationship Id="rId7" Type="http://schemas.microsoft.com/office/2007/relationships/diagramDrawing" Target="../diagrams/drawing6.xml"/><Relationship Id="rId2" Type="http://schemas.openxmlformats.org/officeDocument/2006/relationships/slideLayout" Target="../slideLayouts/slideLayout4.xml"/><Relationship Id="rId1" Type="http://schemas.openxmlformats.org/officeDocument/2006/relationships/tags" Target="../tags/tag36.xml"/><Relationship Id="rId6" Type="http://schemas.openxmlformats.org/officeDocument/2006/relationships/diagramColors" Target="../diagrams/colors6.xml"/><Relationship Id="rId5" Type="http://schemas.openxmlformats.org/officeDocument/2006/relationships/diagramQuickStyle" Target="../diagrams/quickStyle6.xml"/><Relationship Id="rId4" Type="http://schemas.openxmlformats.org/officeDocument/2006/relationships/diagramLayout" Target="../diagrams/layout6.xml"/></Relationships>
</file>

<file path=ppt/slides/_rels/slide23.xml.rels><?xml version="1.0" encoding="UTF-8" standalone="yes"?>
<Relationships xmlns="http://schemas.openxmlformats.org/package/2006/relationships"><Relationship Id="rId3" Type="http://schemas.openxmlformats.org/officeDocument/2006/relationships/diagramData" Target="../diagrams/data7.xml"/><Relationship Id="rId7" Type="http://schemas.microsoft.com/office/2007/relationships/diagramDrawing" Target="../diagrams/drawing7.xml"/><Relationship Id="rId2" Type="http://schemas.openxmlformats.org/officeDocument/2006/relationships/slideLayout" Target="../slideLayouts/slideLayout4.xml"/><Relationship Id="rId1" Type="http://schemas.openxmlformats.org/officeDocument/2006/relationships/tags" Target="../tags/tag37.xml"/><Relationship Id="rId6" Type="http://schemas.openxmlformats.org/officeDocument/2006/relationships/diagramColors" Target="../diagrams/colors7.xml"/><Relationship Id="rId5" Type="http://schemas.openxmlformats.org/officeDocument/2006/relationships/diagramQuickStyle" Target="../diagrams/quickStyle7.xml"/><Relationship Id="rId4" Type="http://schemas.openxmlformats.org/officeDocument/2006/relationships/diagramLayout" Target="../diagrams/layout7.xml"/></Relationships>
</file>

<file path=ppt/slides/_rels/slide24.xml.rels><?xml version="1.0" encoding="UTF-8" standalone="yes"?>
<Relationships xmlns="http://schemas.openxmlformats.org/package/2006/relationships"><Relationship Id="rId3" Type="http://schemas.openxmlformats.org/officeDocument/2006/relationships/diagramData" Target="../diagrams/data8.xml"/><Relationship Id="rId7" Type="http://schemas.microsoft.com/office/2007/relationships/diagramDrawing" Target="../diagrams/drawing8.xml"/><Relationship Id="rId2" Type="http://schemas.openxmlformats.org/officeDocument/2006/relationships/slideLayout" Target="../slideLayouts/slideLayout4.xml"/><Relationship Id="rId1" Type="http://schemas.openxmlformats.org/officeDocument/2006/relationships/tags" Target="../tags/tag38.xml"/><Relationship Id="rId6" Type="http://schemas.openxmlformats.org/officeDocument/2006/relationships/diagramColors" Target="../diagrams/colors8.xml"/><Relationship Id="rId5" Type="http://schemas.openxmlformats.org/officeDocument/2006/relationships/diagramQuickStyle" Target="../diagrams/quickStyle8.xml"/><Relationship Id="rId4" Type="http://schemas.openxmlformats.org/officeDocument/2006/relationships/diagramLayout" Target="../diagrams/layout8.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3" Type="http://schemas.openxmlformats.org/officeDocument/2006/relationships/tags" Target="../tags/tag41.xml"/><Relationship Id="rId2" Type="http://schemas.openxmlformats.org/officeDocument/2006/relationships/tags" Target="../tags/tag40.xml"/><Relationship Id="rId1" Type="http://schemas.openxmlformats.org/officeDocument/2006/relationships/tags" Target="../tags/tag39.xml"/><Relationship Id="rId6" Type="http://schemas.openxmlformats.org/officeDocument/2006/relationships/slideLayout" Target="../slideLayouts/slideLayout4.xml"/><Relationship Id="rId5" Type="http://schemas.openxmlformats.org/officeDocument/2006/relationships/tags" Target="../tags/tag43.xml"/><Relationship Id="rId4" Type="http://schemas.openxmlformats.org/officeDocument/2006/relationships/tags" Target="../tags/tag42.xml"/></Relationships>
</file>

<file path=ppt/slides/_rels/slide27.xml.rels><?xml version="1.0" encoding="UTF-8" standalone="yes"?>
<Relationships xmlns="http://schemas.openxmlformats.org/package/2006/relationships"><Relationship Id="rId3" Type="http://schemas.openxmlformats.org/officeDocument/2006/relationships/tags" Target="../tags/tag46.xml"/><Relationship Id="rId7" Type="http://schemas.openxmlformats.org/officeDocument/2006/relationships/image" Target="../media/image7.png"/><Relationship Id="rId2" Type="http://schemas.openxmlformats.org/officeDocument/2006/relationships/tags" Target="../tags/tag45.xml"/><Relationship Id="rId1" Type="http://schemas.openxmlformats.org/officeDocument/2006/relationships/tags" Target="../tags/tag44.xml"/><Relationship Id="rId6" Type="http://schemas.openxmlformats.org/officeDocument/2006/relationships/slideLayout" Target="../slideLayouts/slideLayout4.xml"/><Relationship Id="rId5" Type="http://schemas.openxmlformats.org/officeDocument/2006/relationships/tags" Target="../tags/tag48.xml"/><Relationship Id="rId4" Type="http://schemas.openxmlformats.org/officeDocument/2006/relationships/tags" Target="../tags/tag47.xml"/></Relationships>
</file>

<file path=ppt/slides/_rels/slide28.xml.rels><?xml version="1.0" encoding="UTF-8" standalone="yes"?>
<Relationships xmlns="http://schemas.openxmlformats.org/package/2006/relationships"><Relationship Id="rId3" Type="http://schemas.openxmlformats.org/officeDocument/2006/relationships/diagramData" Target="../diagrams/data9.xml"/><Relationship Id="rId7" Type="http://schemas.microsoft.com/office/2007/relationships/diagramDrawing" Target="../diagrams/drawing9.xml"/><Relationship Id="rId2" Type="http://schemas.openxmlformats.org/officeDocument/2006/relationships/slideLayout" Target="../slideLayouts/slideLayout4.xml"/><Relationship Id="rId1" Type="http://schemas.openxmlformats.org/officeDocument/2006/relationships/tags" Target="../tags/tag49.xml"/><Relationship Id="rId6" Type="http://schemas.openxmlformats.org/officeDocument/2006/relationships/diagramColors" Target="../diagrams/colors9.xml"/><Relationship Id="rId5" Type="http://schemas.openxmlformats.org/officeDocument/2006/relationships/diagramQuickStyle" Target="../diagrams/quickStyle9.xml"/><Relationship Id="rId4" Type="http://schemas.openxmlformats.org/officeDocument/2006/relationships/diagramLayout" Target="../diagrams/layout9.xml"/></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50.xml"/></Relationships>
</file>

<file path=ppt/slides/_rels/slide3.xml.rels><?xml version="1.0" encoding="UTF-8" standalone="yes"?>
<Relationships xmlns="http://schemas.openxmlformats.org/package/2006/relationships"><Relationship Id="rId8" Type="http://schemas.openxmlformats.org/officeDocument/2006/relationships/tags" Target="../tags/tag12.xml"/><Relationship Id="rId13" Type="http://schemas.openxmlformats.org/officeDocument/2006/relationships/tags" Target="../tags/tag17.xml"/><Relationship Id="rId3" Type="http://schemas.openxmlformats.org/officeDocument/2006/relationships/tags" Target="../tags/tag7.xml"/><Relationship Id="rId7" Type="http://schemas.openxmlformats.org/officeDocument/2006/relationships/tags" Target="../tags/tag11.xml"/><Relationship Id="rId12" Type="http://schemas.openxmlformats.org/officeDocument/2006/relationships/tags" Target="../tags/tag16.xml"/><Relationship Id="rId17" Type="http://schemas.openxmlformats.org/officeDocument/2006/relationships/slideLayout" Target="../slideLayouts/slideLayout4.xml"/><Relationship Id="rId2" Type="http://schemas.openxmlformats.org/officeDocument/2006/relationships/tags" Target="../tags/tag6.xml"/><Relationship Id="rId16" Type="http://schemas.openxmlformats.org/officeDocument/2006/relationships/tags" Target="../tags/tag20.xml"/><Relationship Id="rId1" Type="http://schemas.openxmlformats.org/officeDocument/2006/relationships/tags" Target="../tags/tag5.xml"/><Relationship Id="rId6" Type="http://schemas.openxmlformats.org/officeDocument/2006/relationships/tags" Target="../tags/tag10.xml"/><Relationship Id="rId11" Type="http://schemas.openxmlformats.org/officeDocument/2006/relationships/tags" Target="../tags/tag15.xml"/><Relationship Id="rId5" Type="http://schemas.openxmlformats.org/officeDocument/2006/relationships/tags" Target="../tags/tag9.xml"/><Relationship Id="rId15" Type="http://schemas.openxmlformats.org/officeDocument/2006/relationships/tags" Target="../tags/tag19.xml"/><Relationship Id="rId10" Type="http://schemas.openxmlformats.org/officeDocument/2006/relationships/tags" Target="../tags/tag14.xml"/><Relationship Id="rId4" Type="http://schemas.openxmlformats.org/officeDocument/2006/relationships/tags" Target="../tags/tag8.xml"/><Relationship Id="rId9" Type="http://schemas.openxmlformats.org/officeDocument/2006/relationships/tags" Target="../tags/tag13.xml"/><Relationship Id="rId14" Type="http://schemas.openxmlformats.org/officeDocument/2006/relationships/tags" Target="../tags/tag18.xml"/></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51.xml"/></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52.xml"/></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53.xml"/></Relationships>
</file>

<file path=ppt/slides/_rels/slide33.xml.rels><?xml version="1.0" encoding="UTF-8" standalone="yes"?>
<Relationships xmlns="http://schemas.openxmlformats.org/package/2006/relationships"><Relationship Id="rId3" Type="http://schemas.openxmlformats.org/officeDocument/2006/relationships/diagramData" Target="../diagrams/data10.xml"/><Relationship Id="rId7" Type="http://schemas.microsoft.com/office/2007/relationships/diagramDrawing" Target="../diagrams/drawing10.xml"/><Relationship Id="rId2" Type="http://schemas.openxmlformats.org/officeDocument/2006/relationships/slideLayout" Target="../slideLayouts/slideLayout4.xml"/><Relationship Id="rId1" Type="http://schemas.openxmlformats.org/officeDocument/2006/relationships/tags" Target="../tags/tag54.xml"/><Relationship Id="rId6" Type="http://schemas.openxmlformats.org/officeDocument/2006/relationships/diagramColors" Target="../diagrams/colors10.xml"/><Relationship Id="rId5" Type="http://schemas.openxmlformats.org/officeDocument/2006/relationships/diagramQuickStyle" Target="../diagrams/quickStyle10.xml"/><Relationship Id="rId4" Type="http://schemas.openxmlformats.org/officeDocument/2006/relationships/diagramLayout" Target="../diagrams/layout10.xml"/></Relationships>
</file>

<file path=ppt/slides/_rels/slide34.xml.rels><?xml version="1.0" encoding="UTF-8" standalone="yes"?>
<Relationships xmlns="http://schemas.openxmlformats.org/package/2006/relationships"><Relationship Id="rId3" Type="http://schemas.openxmlformats.org/officeDocument/2006/relationships/diagramData" Target="../diagrams/data11.xml"/><Relationship Id="rId7" Type="http://schemas.microsoft.com/office/2007/relationships/diagramDrawing" Target="../diagrams/drawing11.xml"/><Relationship Id="rId2" Type="http://schemas.openxmlformats.org/officeDocument/2006/relationships/slideLayout" Target="../slideLayouts/slideLayout4.xml"/><Relationship Id="rId1" Type="http://schemas.openxmlformats.org/officeDocument/2006/relationships/tags" Target="../tags/tag55.xml"/><Relationship Id="rId6" Type="http://schemas.openxmlformats.org/officeDocument/2006/relationships/diagramColors" Target="../diagrams/colors11.xml"/><Relationship Id="rId5" Type="http://schemas.openxmlformats.org/officeDocument/2006/relationships/diagramQuickStyle" Target="../diagrams/quickStyle11.xml"/><Relationship Id="rId4" Type="http://schemas.openxmlformats.org/officeDocument/2006/relationships/diagramLayout" Target="../diagrams/layout11.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slideLayout" Target="../slideLayouts/slideLayout4.xml"/><Relationship Id="rId1" Type="http://schemas.openxmlformats.org/officeDocument/2006/relationships/tags" Target="../tags/tag21.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22.xml"/></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Layout" Target="../slideLayouts/slideLayout4.xml"/><Relationship Id="rId1" Type="http://schemas.openxmlformats.org/officeDocument/2006/relationships/tags" Target="../tags/tag23.xml"/></Relationships>
</file>

<file path=ppt/slides/_rels/slide8.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slideLayout" Target="../slideLayouts/slideLayout4.xml"/><Relationship Id="rId1" Type="http://schemas.openxmlformats.org/officeDocument/2006/relationships/tags" Target="../tags/tag24.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Shape;16;p2"/>
          <p:cNvSpPr/>
          <p:nvPr>
            <p:custDataLst>
              <p:tags r:id="rId1"/>
            </p:custDataLst>
          </p:nvPr>
        </p:nvSpPr>
        <p:spPr>
          <a:xfrm rot="2700000">
            <a:off x="6960664" y="-1681901"/>
            <a:ext cx="2206038" cy="2206038"/>
          </a:xfrm>
          <a:prstGeom prst="ellipse">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16" name="文本框 15"/>
          <p:cNvSpPr txBox="1"/>
          <p:nvPr/>
        </p:nvSpPr>
        <p:spPr>
          <a:xfrm>
            <a:off x="1717675" y="1952625"/>
            <a:ext cx="8836660" cy="521970"/>
          </a:xfrm>
          <a:prstGeom prst="rect">
            <a:avLst/>
          </a:prstGeom>
          <a:noFill/>
        </p:spPr>
        <p:txBody>
          <a:bodyPr wrap="square" rtlCol="0">
            <a:spAutoFit/>
          </a:bodyPr>
          <a:lstStyle/>
          <a:p>
            <a:pPr lvl="0">
              <a:defRPr/>
            </a:pPr>
            <a:r>
              <a:rPr lang="zh-CN" altLang="en-US" sz="2800" dirty="0">
                <a:solidFill>
                  <a:srgbClr val="000000"/>
                </a:solidFill>
                <a:cs typeface="+mn-ea"/>
                <a:sym typeface="+mn-lt"/>
              </a:rPr>
              <a:t>第六章</a:t>
            </a:r>
            <a:endParaRPr lang="en-US" altLang="zh-CN" sz="2800" dirty="0">
              <a:solidFill>
                <a:srgbClr val="000000"/>
              </a:solidFill>
              <a:cs typeface="+mn-ea"/>
              <a:sym typeface="+mn-lt"/>
            </a:endParaRPr>
          </a:p>
        </p:txBody>
      </p:sp>
      <p:sp>
        <p:nvSpPr>
          <p:cNvPr id="26" name="文本框 25"/>
          <p:cNvSpPr txBox="1"/>
          <p:nvPr/>
        </p:nvSpPr>
        <p:spPr>
          <a:xfrm>
            <a:off x="1717830" y="2511584"/>
            <a:ext cx="7656284" cy="1106805"/>
          </a:xfrm>
          <a:prstGeom prst="rect">
            <a:avLst/>
          </a:prstGeom>
          <a:noFill/>
          <a:effectLst>
            <a:outerShdw blurRad="50800" dist="38100" dir="2700000" algn="tl" rotWithShape="0">
              <a:schemeClr val="accent6">
                <a:lumMod val="50000"/>
                <a:alpha val="40000"/>
              </a:schemeClr>
            </a:outerShdw>
          </a:effectLst>
        </p:spPr>
        <p:txBody>
          <a:bodyPr wrap="square" rtlCol="0">
            <a:spAutoFit/>
          </a:bodyPr>
          <a:lstStyle>
            <a:defPPr>
              <a:defRPr lang="zh-CN"/>
            </a:defPPr>
            <a:lvl1pPr marR="0" lvl="0" indent="0" fontAlgn="auto">
              <a:lnSpc>
                <a:spcPct val="100000"/>
              </a:lnSpc>
              <a:spcBef>
                <a:spcPts val="0"/>
              </a:spcBef>
              <a:spcAft>
                <a:spcPts val="0"/>
              </a:spcAft>
              <a:buClrTx/>
              <a:buSzTx/>
              <a:buFontTx/>
              <a:buNone/>
              <a:defRPr sz="4800">
                <a:gradFill flip="none" rotWithShape="1">
                  <a:gsLst>
                    <a:gs pos="57800">
                      <a:prstClr val="black"/>
                    </a:gs>
                    <a:gs pos="0">
                      <a:prstClr val="black">
                        <a:alpha val="0"/>
                      </a:prstClr>
                    </a:gs>
                    <a:gs pos="100000">
                      <a:prstClr val="black">
                        <a:alpha val="0"/>
                      </a:prstClr>
                    </a:gs>
                  </a:gsLst>
                  <a:lin ang="8100000" scaled="1"/>
                  <a:tileRect/>
                </a:gradFill>
                <a:latin typeface="思源黑体 CN Heavy" panose="020B0A00000000000000" pitchFamily="34" charset="-122"/>
                <a:ea typeface="思源黑体 CN Heavy" panose="020B0A00000000000000" pitchFamily="34" charset="-122"/>
              </a:defRPr>
            </a:lvl1pPr>
          </a:lstStyle>
          <a:p>
            <a:r>
              <a:rPr lang="zh-CN" altLang="en-US" sz="6600" b="1" dirty="0">
                <a:solidFill>
                  <a:schemeClr val="accent1"/>
                </a:solidFill>
                <a:latin typeface="方正兰亭大黑_GBK" panose="02000000000000000000" charset="-122"/>
                <a:ea typeface="方正兰亭大黑_GBK" panose="02000000000000000000" charset="-122"/>
                <a:cs typeface="+mn-ea"/>
                <a:sym typeface="+mn-lt"/>
              </a:rPr>
              <a:t>宏观经济运行</a:t>
            </a:r>
          </a:p>
        </p:txBody>
      </p:sp>
      <p:grpSp>
        <p:nvGrpSpPr>
          <p:cNvPr id="43" name="Shape;222;p28"/>
          <p:cNvGrpSpPr/>
          <p:nvPr/>
        </p:nvGrpSpPr>
        <p:grpSpPr>
          <a:xfrm rot="5400000">
            <a:off x="2115956" y="1297239"/>
            <a:ext cx="83474" cy="584215"/>
            <a:chOff x="687750" y="1096650"/>
            <a:chExt cx="64500" cy="451421"/>
          </a:xfrm>
          <a:solidFill>
            <a:schemeClr val="accent6">
              <a:lumMod val="60000"/>
              <a:lumOff val="40000"/>
            </a:schemeClr>
          </a:solidFill>
        </p:grpSpPr>
        <p:sp>
          <p:nvSpPr>
            <p:cNvPr id="44" name="Shape;223;p28"/>
            <p:cNvSpPr/>
            <p:nvPr>
              <p:custDataLst>
                <p:tags r:id="rId2"/>
              </p:custDataLst>
            </p:nvPr>
          </p:nvSpPr>
          <p:spPr>
            <a:xfrm>
              <a:off x="687750" y="1483571"/>
              <a:ext cx="64500" cy="64500"/>
            </a:xfrm>
            <a:prstGeom prst="ellipse">
              <a:avLst/>
            </a:prstGeom>
            <a:solidFill>
              <a:schemeClr val="accent6">
                <a:lumMod val="60000"/>
                <a:lumOff val="40000"/>
              </a:schemeClr>
            </a:solidFill>
            <a:ln>
              <a:solidFill>
                <a:schemeClr val="lt1"/>
              </a:solidFill>
            </a:ln>
          </p:spPr>
          <p:txBody>
            <a:bodyPr spcFirstLastPara="1" wrap="square" lIns="91425" tIns="91425" rIns="91425" bIns="91425" anchor="ctr" anchorCtr="0">
              <a:noAutofit/>
            </a:bodyPr>
            <a:lstStyle/>
            <a:p>
              <a:pPr marL="0" lvl="0" indent="0" algn="l" rtl="0">
                <a:spcBef>
                  <a:spcPts val="0"/>
                </a:spcBef>
                <a:spcAft>
                  <a:spcPts val="0"/>
                </a:spcAft>
                <a:buNone/>
              </a:pPr>
              <a:endParaRPr sz="3200">
                <a:solidFill>
                  <a:schemeClr val="accent6">
                    <a:lumMod val="60000"/>
                    <a:lumOff val="40000"/>
                  </a:schemeClr>
                </a:solidFill>
                <a:cs typeface="+mn-ea"/>
                <a:sym typeface="+mn-lt"/>
              </a:endParaRPr>
            </a:p>
          </p:txBody>
        </p:sp>
        <p:sp>
          <p:nvSpPr>
            <p:cNvPr id="45" name="Shape;224;p28"/>
            <p:cNvSpPr/>
            <p:nvPr>
              <p:custDataLst>
                <p:tags r:id="rId3"/>
              </p:custDataLst>
            </p:nvPr>
          </p:nvSpPr>
          <p:spPr>
            <a:xfrm>
              <a:off x="687750" y="1290111"/>
              <a:ext cx="64500" cy="64500"/>
            </a:xfrm>
            <a:prstGeom prst="ellipse">
              <a:avLst/>
            </a:prstGeom>
            <a:solidFill>
              <a:schemeClr val="accent6">
                <a:lumMod val="60000"/>
                <a:lumOff val="40000"/>
              </a:schemeClr>
            </a:solidFill>
            <a:ln>
              <a:solidFill>
                <a:schemeClr val="lt1"/>
              </a:solidFill>
            </a:ln>
          </p:spPr>
          <p:txBody>
            <a:bodyPr spcFirstLastPara="1" wrap="square" lIns="91425" tIns="91425" rIns="91425" bIns="91425" anchor="ctr" anchorCtr="0">
              <a:noAutofit/>
            </a:bodyPr>
            <a:lstStyle/>
            <a:p>
              <a:pPr marL="0" lvl="0" indent="0" algn="l" rtl="0">
                <a:spcBef>
                  <a:spcPts val="0"/>
                </a:spcBef>
                <a:spcAft>
                  <a:spcPts val="0"/>
                </a:spcAft>
                <a:buNone/>
              </a:pPr>
              <a:endParaRPr sz="3200">
                <a:solidFill>
                  <a:schemeClr val="accent6">
                    <a:lumMod val="60000"/>
                    <a:lumOff val="40000"/>
                  </a:schemeClr>
                </a:solidFill>
                <a:cs typeface="+mn-ea"/>
                <a:sym typeface="+mn-lt"/>
              </a:endParaRPr>
            </a:p>
          </p:txBody>
        </p:sp>
        <p:sp>
          <p:nvSpPr>
            <p:cNvPr id="46" name="Shape;225;p28"/>
            <p:cNvSpPr/>
            <p:nvPr>
              <p:custDataLst>
                <p:tags r:id="rId4"/>
              </p:custDataLst>
            </p:nvPr>
          </p:nvSpPr>
          <p:spPr>
            <a:xfrm>
              <a:off x="687750" y="1096650"/>
              <a:ext cx="64500" cy="64500"/>
            </a:xfrm>
            <a:prstGeom prst="ellipse">
              <a:avLst/>
            </a:prstGeom>
            <a:solidFill>
              <a:schemeClr val="accent6">
                <a:lumMod val="60000"/>
                <a:lumOff val="40000"/>
              </a:schemeClr>
            </a:solidFill>
            <a:ln>
              <a:solidFill>
                <a:schemeClr val="lt1"/>
              </a:solidFill>
            </a:ln>
          </p:spPr>
          <p:txBody>
            <a:bodyPr spcFirstLastPara="1" wrap="square" lIns="91425" tIns="91425" rIns="91425" bIns="91425" anchor="ctr" anchorCtr="0">
              <a:noAutofit/>
            </a:bodyPr>
            <a:lstStyle/>
            <a:p>
              <a:pPr marL="0" lvl="0" indent="0" algn="l" rtl="0">
                <a:spcBef>
                  <a:spcPts val="0"/>
                </a:spcBef>
                <a:spcAft>
                  <a:spcPts val="0"/>
                </a:spcAft>
                <a:buNone/>
              </a:pPr>
              <a:endParaRPr sz="3200">
                <a:solidFill>
                  <a:schemeClr val="accent6">
                    <a:lumMod val="60000"/>
                    <a:lumOff val="40000"/>
                  </a:schemeClr>
                </a:solidFill>
                <a:cs typeface="+mn-ea"/>
                <a:sym typeface="+mn-lt"/>
              </a:endParaRPr>
            </a:p>
          </p:txBody>
        </p:sp>
      </p:grpSp>
    </p:spTree>
  </p:cSld>
  <p:clrMapOvr>
    <a:masterClrMapping/>
  </p:clrMapOvr>
  <mc:AlternateContent xmlns:mc="http://schemas.openxmlformats.org/markup-compatibility/2006" xmlns:p14="http://schemas.microsoft.com/office/powerpoint/2010/main">
    <mc:Choice Requires="p14">
      <p:transition p14:dur="10" advClick="0" advTm="3000"/>
    </mc:Choice>
    <mc:Fallback xmlns="">
      <p:transition advClick="0"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43"/>
                                        </p:tgtEl>
                                        <p:attrNameLst>
                                          <p:attrName>style.visibility</p:attrName>
                                        </p:attrNameLst>
                                      </p:cBhvr>
                                      <p:to>
                                        <p:strVal val="visible"/>
                                      </p:to>
                                    </p:set>
                                    <p:animEffect transition="in" filter="wipe(down)">
                                      <p:cBhvr>
                                        <p:cTn id="12" dur="500"/>
                                        <p:tgtEl>
                                          <p:spTgt spid="43"/>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wipe(left)">
                                      <p:cBhvr>
                                        <p:cTn id="17" dur="500"/>
                                        <p:tgtEl>
                                          <p:spTgt spid="16"/>
                                        </p:tgtEl>
                                      </p:cBhvr>
                                    </p:animEffect>
                                  </p:childTnLst>
                                </p:cTn>
                              </p:par>
                              <p:par>
                                <p:cTn id="18" presetID="42" presetClass="entr" presetSubtype="0" fill="hold" grpId="0" nodeType="withEffect">
                                  <p:stCondLst>
                                    <p:cond delay="0"/>
                                  </p:stCondLst>
                                  <p:childTnLst>
                                    <p:set>
                                      <p:cBhvr>
                                        <p:cTn id="19" dur="1" fill="hold">
                                          <p:stCondLst>
                                            <p:cond delay="0"/>
                                          </p:stCondLst>
                                        </p:cTn>
                                        <p:tgtEl>
                                          <p:spTgt spid="26"/>
                                        </p:tgtEl>
                                        <p:attrNameLst>
                                          <p:attrName>style.visibility</p:attrName>
                                        </p:attrNameLst>
                                      </p:cBhvr>
                                      <p:to>
                                        <p:strVal val="visible"/>
                                      </p:to>
                                    </p:set>
                                    <p:animEffect transition="in" filter="fade">
                                      <p:cBhvr>
                                        <p:cTn id="20" dur="1000"/>
                                        <p:tgtEl>
                                          <p:spTgt spid="26"/>
                                        </p:tgtEl>
                                      </p:cBhvr>
                                    </p:animEffect>
                                    <p:anim calcmode="lin" valueType="num">
                                      <p:cBhvr>
                                        <p:cTn id="21" dur="1000" fill="hold"/>
                                        <p:tgtEl>
                                          <p:spTgt spid="26"/>
                                        </p:tgtEl>
                                        <p:attrNameLst>
                                          <p:attrName>ppt_x</p:attrName>
                                        </p:attrNameLst>
                                      </p:cBhvr>
                                      <p:tavLst>
                                        <p:tav tm="0">
                                          <p:val>
                                            <p:strVal val="#ppt_x"/>
                                          </p:val>
                                        </p:tav>
                                        <p:tav tm="100000">
                                          <p:val>
                                            <p:strVal val="#ppt_x"/>
                                          </p:val>
                                        </p:tav>
                                      </p:tavLst>
                                    </p:anim>
                                    <p:anim calcmode="lin" valueType="num">
                                      <p:cBhvr>
                                        <p:cTn id="22" dur="1000" fill="hold"/>
                                        <p:tgtEl>
                                          <p:spTgt spid="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P spid="16" grpId="0"/>
      <p:bldP spid="26" grpId="0" bldLvl="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5" name="íSľïḑe"/>
          <p:cNvSpPr txBox="1"/>
          <p:nvPr/>
        </p:nvSpPr>
        <p:spPr>
          <a:xfrm>
            <a:off x="1044742" y="382694"/>
            <a:ext cx="6215593" cy="52322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lvl="0" algn="l">
              <a:defRPr/>
            </a:pPr>
            <a:r>
              <a:rPr lang="zh-CN" altLang="en-US" sz="2800" kern="0" dirty="0">
                <a:solidFill>
                  <a:schemeClr val="accent1"/>
                </a:solidFill>
                <a:cs typeface="+mn-ea"/>
                <a:sym typeface="+mn-lt"/>
              </a:rPr>
              <a:t>一、 国内生产总值的概念及特点</a:t>
            </a:r>
            <a:endParaRPr kumimoji="0" lang="zh-CN" altLang="en-US" sz="2800" b="1" i="0" u="none" strike="noStrike" kern="0" cap="none" spc="0" normalizeH="0" baseline="0" noProof="0" dirty="0">
              <a:ln>
                <a:noFill/>
              </a:ln>
              <a:solidFill>
                <a:schemeClr val="accent1"/>
              </a:solidFill>
              <a:effectLst/>
              <a:uLnTx/>
              <a:uFillTx/>
              <a:cs typeface="+mn-ea"/>
              <a:sym typeface="+mn-lt"/>
            </a:endParaRPr>
          </a:p>
        </p:txBody>
      </p:sp>
      <p:graphicFrame>
        <p:nvGraphicFramePr>
          <p:cNvPr id="10" name="图示 9">
            <a:extLst>
              <a:ext uri="{FF2B5EF4-FFF2-40B4-BE49-F238E27FC236}">
                <a16:creationId xmlns:a16="http://schemas.microsoft.com/office/drawing/2014/main" id="{48E4FEC1-23B7-EA60-D8AD-66C11B0AA16D}"/>
              </a:ext>
            </a:extLst>
          </p:cNvPr>
          <p:cNvGraphicFramePr/>
          <p:nvPr>
            <p:extLst>
              <p:ext uri="{D42A27DB-BD31-4B8C-83A1-F6EECF244321}">
                <p14:modId xmlns:p14="http://schemas.microsoft.com/office/powerpoint/2010/main" val="3526492433"/>
              </p:ext>
            </p:extLst>
          </p:nvPr>
        </p:nvGraphicFramePr>
        <p:xfrm>
          <a:off x="1179576" y="1042416"/>
          <a:ext cx="10049256" cy="543289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832498229"/>
      </p:ext>
    </p:extLst>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down)">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5" grpId="0" bldLvl="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5" name="íSľïḑe"/>
          <p:cNvSpPr txBox="1"/>
          <p:nvPr/>
        </p:nvSpPr>
        <p:spPr>
          <a:xfrm>
            <a:off x="1044742" y="382694"/>
            <a:ext cx="6215593" cy="52322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lvl="0" algn="l">
              <a:defRPr/>
            </a:pPr>
            <a:r>
              <a:rPr lang="zh-CN" altLang="en-US" sz="2800" kern="0" dirty="0">
                <a:solidFill>
                  <a:schemeClr val="accent1"/>
                </a:solidFill>
                <a:cs typeface="+mn-ea"/>
                <a:sym typeface="+mn-lt"/>
              </a:rPr>
              <a:t>二、 名义 </a:t>
            </a:r>
            <a:r>
              <a:rPr lang="en-US" altLang="zh-CN" sz="2800" kern="0" dirty="0">
                <a:solidFill>
                  <a:schemeClr val="accent1"/>
                </a:solidFill>
                <a:cs typeface="+mn-ea"/>
                <a:sym typeface="+mn-lt"/>
              </a:rPr>
              <a:t>GDP </a:t>
            </a:r>
            <a:r>
              <a:rPr lang="zh-CN" altLang="en-US" sz="2800" kern="0" dirty="0">
                <a:solidFill>
                  <a:schemeClr val="accent1"/>
                </a:solidFill>
                <a:cs typeface="+mn-ea"/>
                <a:sym typeface="+mn-lt"/>
              </a:rPr>
              <a:t>与实际 </a:t>
            </a:r>
            <a:r>
              <a:rPr lang="en-US" altLang="zh-CN" sz="2800" kern="0" dirty="0">
                <a:solidFill>
                  <a:schemeClr val="accent1"/>
                </a:solidFill>
                <a:cs typeface="+mn-ea"/>
                <a:sym typeface="+mn-lt"/>
              </a:rPr>
              <a:t>GDP</a:t>
            </a:r>
            <a:endParaRPr kumimoji="0" lang="zh-CN" altLang="en-US" sz="2800" b="1" i="0" u="none" strike="noStrike" kern="0" cap="none" spc="0" normalizeH="0" baseline="0" noProof="0" dirty="0">
              <a:ln>
                <a:noFill/>
              </a:ln>
              <a:solidFill>
                <a:schemeClr val="accent1"/>
              </a:solidFill>
              <a:effectLst/>
              <a:uLnTx/>
              <a:uFillTx/>
              <a:cs typeface="+mn-ea"/>
              <a:sym typeface="+mn-lt"/>
            </a:endParaRPr>
          </a:p>
        </p:txBody>
      </p:sp>
      <p:sp>
        <p:nvSpPr>
          <p:cNvPr id="10" name="文本框 9">
            <a:extLst>
              <a:ext uri="{FF2B5EF4-FFF2-40B4-BE49-F238E27FC236}">
                <a16:creationId xmlns:a16="http://schemas.microsoft.com/office/drawing/2014/main" id="{89489BCE-2E64-1612-A539-358BEE68803F}"/>
              </a:ext>
            </a:extLst>
          </p:cNvPr>
          <p:cNvSpPr txBox="1"/>
          <p:nvPr/>
        </p:nvSpPr>
        <p:spPr>
          <a:xfrm>
            <a:off x="915924" y="1609344"/>
            <a:ext cx="10578084" cy="4093428"/>
          </a:xfrm>
          <a:prstGeom prst="rect">
            <a:avLst/>
          </a:prstGeom>
          <a:noFill/>
        </p:spPr>
        <p:txBody>
          <a:bodyPr wrap="square">
            <a:spAutoFit/>
          </a:bodyPr>
          <a:lstStyle/>
          <a:p>
            <a:r>
              <a:rPr lang="zh-CN" altLang="en-US" sz="2000" dirty="0"/>
              <a:t>         名义 </a:t>
            </a:r>
            <a:r>
              <a:rPr lang="en-US" altLang="zh-CN" sz="2000" dirty="0"/>
              <a:t>GDP </a:t>
            </a:r>
            <a:r>
              <a:rPr lang="zh-CN" altLang="en-US" sz="2000" dirty="0"/>
              <a:t>是指按当年价格计算的 </a:t>
            </a:r>
            <a:r>
              <a:rPr lang="en-US" altLang="zh-CN" sz="2000" dirty="0"/>
              <a:t>GDP, </a:t>
            </a:r>
            <a:r>
              <a:rPr lang="zh-CN" altLang="en-US" sz="2000" dirty="0"/>
              <a:t>即按当年市场价格计算的一年所生产的全部最终产品和服务的市场价值。 名义 </a:t>
            </a:r>
            <a:r>
              <a:rPr lang="en-US" altLang="zh-CN" sz="2000" dirty="0"/>
              <a:t>GDP </a:t>
            </a:r>
            <a:r>
              <a:rPr lang="zh-CN" altLang="en-US" sz="2000" dirty="0"/>
              <a:t>既反映了实际产量的变动</a:t>
            </a:r>
            <a:r>
              <a:rPr lang="en-US" altLang="zh-CN" sz="2000" dirty="0"/>
              <a:t>, </a:t>
            </a:r>
            <a:r>
              <a:rPr lang="zh-CN" altLang="en-US" sz="2000" dirty="0"/>
              <a:t>又反映了价格变动的情况。</a:t>
            </a:r>
          </a:p>
          <a:p>
            <a:endParaRPr lang="en-US" altLang="zh-CN" sz="2000" dirty="0"/>
          </a:p>
          <a:p>
            <a:r>
              <a:rPr lang="zh-CN" altLang="en-US" sz="2000" dirty="0"/>
              <a:t>         实际 </a:t>
            </a:r>
            <a:r>
              <a:rPr lang="en-US" altLang="zh-CN" sz="2000" dirty="0"/>
              <a:t>GDP </a:t>
            </a:r>
            <a:r>
              <a:rPr lang="zh-CN" altLang="en-US" sz="2000" dirty="0"/>
              <a:t>是指某一年实际生产出的 </a:t>
            </a:r>
            <a:r>
              <a:rPr lang="en-US" altLang="zh-CN" sz="2000" dirty="0"/>
              <a:t>GDP, </a:t>
            </a:r>
            <a:r>
              <a:rPr lang="zh-CN" altLang="en-US" sz="2000" dirty="0"/>
              <a:t>即按基年价格计算的 </a:t>
            </a:r>
            <a:r>
              <a:rPr lang="en-US" altLang="zh-CN" sz="2000" dirty="0"/>
              <a:t>GDP</a:t>
            </a:r>
            <a:r>
              <a:rPr lang="zh-CN" altLang="en-US" sz="2000" dirty="0"/>
              <a:t>。 基年价格是国家统计局确定的某一年的价格</a:t>
            </a:r>
            <a:r>
              <a:rPr lang="en-US" altLang="zh-CN" sz="2000" dirty="0"/>
              <a:t>, </a:t>
            </a:r>
            <a:r>
              <a:rPr lang="zh-CN" altLang="en-US" sz="2000" dirty="0"/>
              <a:t>为不变价格。</a:t>
            </a:r>
          </a:p>
          <a:p>
            <a:endParaRPr lang="en-US" altLang="zh-CN" sz="2000" dirty="0"/>
          </a:p>
          <a:p>
            <a:r>
              <a:rPr lang="zh-CN" altLang="en-US" sz="2000" dirty="0"/>
              <a:t>        如果以某年的价格</a:t>
            </a:r>
            <a:r>
              <a:rPr lang="en-US" altLang="zh-CN" sz="2000" dirty="0"/>
              <a:t>P 0 </a:t>
            </a:r>
            <a:r>
              <a:rPr lang="zh-CN" altLang="en-US" sz="2000" dirty="0"/>
              <a:t>为不变价格</a:t>
            </a:r>
            <a:r>
              <a:rPr lang="en-US" altLang="zh-CN" sz="2000" dirty="0"/>
              <a:t>,Pt </a:t>
            </a:r>
            <a:r>
              <a:rPr lang="zh-CN" altLang="en-US" sz="2000" dirty="0"/>
              <a:t>为</a:t>
            </a:r>
            <a:r>
              <a:rPr lang="en-US" altLang="zh-CN" sz="2000" dirty="0"/>
              <a:t>t </a:t>
            </a:r>
            <a:r>
              <a:rPr lang="zh-CN" altLang="en-US" sz="2000" dirty="0"/>
              <a:t>年的价格</a:t>
            </a:r>
            <a:r>
              <a:rPr lang="en-US" altLang="zh-CN" sz="2000" dirty="0"/>
              <a:t>,Qt </a:t>
            </a:r>
            <a:r>
              <a:rPr lang="zh-CN" altLang="en-US" sz="2000" dirty="0"/>
              <a:t>为</a:t>
            </a:r>
            <a:r>
              <a:rPr lang="en-US" altLang="zh-CN" sz="2000" dirty="0"/>
              <a:t>t </a:t>
            </a:r>
            <a:r>
              <a:rPr lang="zh-CN" altLang="en-US" sz="2000" dirty="0"/>
              <a:t>年的最终产品数量</a:t>
            </a:r>
            <a:r>
              <a:rPr lang="en-US" altLang="zh-CN" sz="2000" dirty="0"/>
              <a:t>, </a:t>
            </a:r>
            <a:r>
              <a:rPr lang="zh-CN" altLang="en-US" sz="2000" dirty="0"/>
              <a:t>那么</a:t>
            </a:r>
          </a:p>
          <a:p>
            <a:pPr algn="ctr"/>
            <a:r>
              <a:rPr lang="en-US" altLang="zh-CN" sz="2000" dirty="0"/>
              <a:t>t </a:t>
            </a:r>
            <a:r>
              <a:rPr lang="zh-CN" altLang="en-US" sz="2000" dirty="0"/>
              <a:t>年名义 </a:t>
            </a:r>
            <a:r>
              <a:rPr lang="en-US" altLang="zh-CN" sz="2000" dirty="0"/>
              <a:t>GDP= ∑</a:t>
            </a:r>
            <a:r>
              <a:rPr lang="en-US" altLang="zh-CN" sz="2000" dirty="0" err="1"/>
              <a:t>PtQt</a:t>
            </a:r>
            <a:endParaRPr lang="en-US" altLang="zh-CN" sz="2000" dirty="0"/>
          </a:p>
          <a:p>
            <a:pPr algn="ctr"/>
            <a:r>
              <a:rPr lang="en-US" altLang="zh-CN" sz="2000" dirty="0"/>
              <a:t>t </a:t>
            </a:r>
            <a:r>
              <a:rPr lang="zh-CN" altLang="en-US" sz="2000" dirty="0"/>
              <a:t>年实际 </a:t>
            </a:r>
            <a:r>
              <a:rPr lang="en-US" altLang="zh-CN" sz="2000" dirty="0"/>
              <a:t>GDP= ∑P 0Qt</a:t>
            </a:r>
          </a:p>
          <a:p>
            <a:endParaRPr lang="en-US" altLang="zh-CN" sz="2000" dirty="0"/>
          </a:p>
          <a:p>
            <a:r>
              <a:rPr lang="zh-CN" altLang="en-US" sz="2000" dirty="0"/>
              <a:t>         根据名义 </a:t>
            </a:r>
            <a:r>
              <a:rPr lang="en-US" altLang="zh-CN" sz="2000" dirty="0"/>
              <a:t>GDP </a:t>
            </a:r>
            <a:r>
              <a:rPr lang="zh-CN" altLang="en-US" sz="2000" dirty="0"/>
              <a:t>和实际 </a:t>
            </a:r>
            <a:r>
              <a:rPr lang="en-US" altLang="zh-CN" sz="2000" dirty="0"/>
              <a:t>GDP, </a:t>
            </a:r>
            <a:r>
              <a:rPr lang="zh-CN" altLang="en-US" sz="2000" dirty="0"/>
              <a:t>我们可以计算第三个统计指标</a:t>
            </a:r>
            <a:r>
              <a:rPr lang="en-US" altLang="zh-CN" sz="2000" dirty="0"/>
              <a:t>:GDP </a:t>
            </a:r>
            <a:r>
              <a:rPr lang="zh-CN" altLang="en-US" sz="2000" dirty="0"/>
              <a:t>折算指数。 </a:t>
            </a:r>
            <a:r>
              <a:rPr lang="en-US" altLang="zh-CN" sz="2000" dirty="0"/>
              <a:t>GDP </a:t>
            </a:r>
            <a:r>
              <a:rPr lang="zh-CN" altLang="en-US" sz="2000" dirty="0"/>
              <a:t>折算指数</a:t>
            </a:r>
            <a:r>
              <a:rPr lang="en-US" altLang="zh-CN" sz="2000" dirty="0"/>
              <a:t>, </a:t>
            </a:r>
            <a:r>
              <a:rPr lang="zh-CN" altLang="en-US" sz="2000" dirty="0"/>
              <a:t>也被称为 </a:t>
            </a:r>
            <a:r>
              <a:rPr lang="en-US" altLang="zh-CN" sz="2000" dirty="0"/>
              <a:t>GDP </a:t>
            </a:r>
            <a:r>
              <a:rPr lang="zh-CN" altLang="en-US" sz="2000" dirty="0"/>
              <a:t>平减指数</a:t>
            </a:r>
            <a:r>
              <a:rPr lang="en-US" altLang="zh-CN" sz="2000" dirty="0"/>
              <a:t>, </a:t>
            </a:r>
            <a:r>
              <a:rPr lang="zh-CN" altLang="en-US" sz="2000" dirty="0"/>
              <a:t>是名义 </a:t>
            </a:r>
            <a:r>
              <a:rPr lang="en-US" altLang="zh-CN" sz="2000" dirty="0"/>
              <a:t>GDP </a:t>
            </a:r>
            <a:r>
              <a:rPr lang="zh-CN" altLang="en-US" sz="2000" dirty="0"/>
              <a:t>与实际 </a:t>
            </a:r>
            <a:r>
              <a:rPr lang="en-US" altLang="zh-CN" sz="2000" dirty="0"/>
              <a:t>GDP </a:t>
            </a:r>
            <a:r>
              <a:rPr lang="zh-CN" altLang="en-US" sz="2000" dirty="0"/>
              <a:t>的比率</a:t>
            </a:r>
            <a:r>
              <a:rPr lang="en-US" altLang="zh-CN" sz="2000" dirty="0"/>
              <a:t>, </a:t>
            </a:r>
            <a:r>
              <a:rPr lang="zh-CN" altLang="en-US" sz="2000" dirty="0"/>
              <a:t>反映了经济中总体价格水平所发生的变动。</a:t>
            </a:r>
          </a:p>
        </p:txBody>
      </p:sp>
    </p:spTree>
    <p:extLst>
      <p:ext uri="{BB962C8B-B14F-4D97-AF65-F5344CB8AC3E}">
        <p14:creationId xmlns:p14="http://schemas.microsoft.com/office/powerpoint/2010/main" val="2874114347"/>
      </p:ext>
    </p:extLst>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down)">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5" grpId="0" bldLvl="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5" name="íSľïḑe"/>
          <p:cNvSpPr txBox="1"/>
          <p:nvPr/>
        </p:nvSpPr>
        <p:spPr>
          <a:xfrm>
            <a:off x="1044742" y="382694"/>
            <a:ext cx="6215593" cy="52322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lvl="0" algn="l">
              <a:defRPr/>
            </a:pPr>
            <a:r>
              <a:rPr lang="zh-CN" altLang="en-US" sz="2800" kern="0" dirty="0">
                <a:solidFill>
                  <a:schemeClr val="accent1"/>
                </a:solidFill>
                <a:cs typeface="+mn-ea"/>
                <a:sym typeface="+mn-lt"/>
              </a:rPr>
              <a:t>三、 收入的其他衡量指标</a:t>
            </a:r>
            <a:endParaRPr kumimoji="0" lang="zh-CN" altLang="en-US" sz="2800" b="1" i="0" u="none" strike="noStrike" kern="0" cap="none" spc="0" normalizeH="0" baseline="0" noProof="0" dirty="0">
              <a:ln>
                <a:noFill/>
              </a:ln>
              <a:solidFill>
                <a:schemeClr val="accent1"/>
              </a:solidFill>
              <a:effectLst/>
              <a:uLnTx/>
              <a:uFillTx/>
              <a:cs typeface="+mn-ea"/>
              <a:sym typeface="+mn-lt"/>
            </a:endParaRPr>
          </a:p>
        </p:txBody>
      </p:sp>
      <p:sp>
        <p:nvSpPr>
          <p:cNvPr id="10" name="文本框 9">
            <a:extLst>
              <a:ext uri="{FF2B5EF4-FFF2-40B4-BE49-F238E27FC236}">
                <a16:creationId xmlns:a16="http://schemas.microsoft.com/office/drawing/2014/main" id="{89489BCE-2E64-1612-A539-358BEE68803F}"/>
              </a:ext>
            </a:extLst>
          </p:cNvPr>
          <p:cNvSpPr txBox="1"/>
          <p:nvPr/>
        </p:nvSpPr>
        <p:spPr>
          <a:xfrm>
            <a:off x="915924" y="1609344"/>
            <a:ext cx="10696956" cy="4093428"/>
          </a:xfrm>
          <a:prstGeom prst="rect">
            <a:avLst/>
          </a:prstGeom>
          <a:noFill/>
        </p:spPr>
        <p:txBody>
          <a:bodyPr wrap="square">
            <a:spAutoFit/>
          </a:bodyPr>
          <a:lstStyle/>
          <a:p>
            <a:r>
              <a:rPr lang="zh-CN" altLang="en-US" sz="2000" dirty="0"/>
              <a:t>        国民生产总值</a:t>
            </a:r>
            <a:r>
              <a:rPr lang="en-US" altLang="zh-CN" sz="2000" dirty="0"/>
              <a:t>(GNP) </a:t>
            </a:r>
            <a:r>
              <a:rPr lang="zh-CN" altLang="en-US" sz="2000" dirty="0"/>
              <a:t>是指一个特定经济体的公民拥有的生产要素所生产出的市场价值</a:t>
            </a:r>
            <a:r>
              <a:rPr lang="en-US" altLang="zh-CN" sz="2000" dirty="0"/>
              <a:t>, </a:t>
            </a:r>
            <a:r>
              <a:rPr lang="zh-CN" altLang="en-US" sz="2000" dirty="0"/>
              <a:t>它以人口为统计标准</a:t>
            </a:r>
            <a:r>
              <a:rPr lang="en-US" altLang="zh-CN" sz="2000" dirty="0"/>
              <a:t>, </a:t>
            </a:r>
            <a:r>
              <a:rPr lang="zh-CN" altLang="en-US" sz="2000" dirty="0"/>
              <a:t>是一个国民概念。 国民生产总值与国内生产总值不同</a:t>
            </a:r>
            <a:r>
              <a:rPr lang="en-US" altLang="zh-CN" sz="2000" dirty="0"/>
              <a:t>, </a:t>
            </a:r>
            <a:r>
              <a:rPr lang="zh-CN" altLang="en-US" sz="2000" dirty="0"/>
              <a:t>国内生产总值是一个地域概念。</a:t>
            </a:r>
            <a:endParaRPr lang="en-US" altLang="zh-CN" sz="2000" dirty="0"/>
          </a:p>
          <a:p>
            <a:endParaRPr lang="zh-CN" altLang="en-US" sz="2000" dirty="0"/>
          </a:p>
          <a:p>
            <a:r>
              <a:rPr lang="zh-CN" altLang="en-US" sz="2000" dirty="0"/>
              <a:t>         如果把本国公民在国外的资本和劳务所创造的全部产值与收入减去国外公民在本国的资本与劳务所创造的全部产值与收入定义为本国国外净要素收入</a:t>
            </a:r>
            <a:r>
              <a:rPr lang="en-US" altLang="zh-CN" sz="2000" dirty="0"/>
              <a:t>, </a:t>
            </a:r>
            <a:r>
              <a:rPr lang="zh-CN" altLang="en-US" sz="2000" dirty="0"/>
              <a:t>记为 </a:t>
            </a:r>
            <a:r>
              <a:rPr lang="en-US" altLang="zh-CN" sz="2000" dirty="0"/>
              <a:t>NFP, </a:t>
            </a:r>
            <a:r>
              <a:rPr lang="zh-CN" altLang="en-US" sz="2000" dirty="0"/>
              <a:t>那么</a:t>
            </a:r>
            <a:endParaRPr lang="en-US" altLang="zh-CN" sz="2000" dirty="0"/>
          </a:p>
          <a:p>
            <a:endParaRPr lang="zh-CN" altLang="en-US" sz="2000" dirty="0"/>
          </a:p>
          <a:p>
            <a:pPr algn="ctr"/>
            <a:r>
              <a:rPr lang="zh-CN" altLang="en-US" sz="2000" dirty="0"/>
              <a:t>国民生产总值</a:t>
            </a:r>
            <a:r>
              <a:rPr lang="en-US" altLang="zh-CN" sz="2000" dirty="0"/>
              <a:t>= </a:t>
            </a:r>
            <a:r>
              <a:rPr lang="zh-CN" altLang="en-US" sz="2000" dirty="0"/>
              <a:t>国内生产总值</a:t>
            </a:r>
            <a:r>
              <a:rPr lang="en-US" altLang="zh-CN" sz="2000" dirty="0"/>
              <a:t>+ </a:t>
            </a:r>
            <a:r>
              <a:rPr lang="zh-CN" altLang="en-US" sz="2000" dirty="0"/>
              <a:t>本国国外净要素收入</a:t>
            </a:r>
            <a:r>
              <a:rPr lang="en-US" altLang="zh-CN" sz="2000" dirty="0"/>
              <a:t>, </a:t>
            </a:r>
            <a:r>
              <a:rPr lang="zh-CN" altLang="en-US" sz="2000" dirty="0"/>
              <a:t>即 </a:t>
            </a:r>
            <a:r>
              <a:rPr lang="en-US" altLang="zh-CN" sz="2000" dirty="0"/>
              <a:t>GNP=GDP+NFP</a:t>
            </a:r>
          </a:p>
          <a:p>
            <a:pPr algn="ctr"/>
            <a:r>
              <a:rPr lang="zh-CN" altLang="en-US" sz="2000" dirty="0"/>
              <a:t>国内生产总值</a:t>
            </a:r>
            <a:r>
              <a:rPr lang="en-US" altLang="zh-CN" sz="2000" dirty="0"/>
              <a:t>= </a:t>
            </a:r>
            <a:r>
              <a:rPr lang="zh-CN" altLang="en-US" sz="2000" dirty="0"/>
              <a:t>国民生产总值</a:t>
            </a:r>
            <a:r>
              <a:rPr lang="en-US" altLang="zh-CN" sz="2000" dirty="0"/>
              <a:t>- </a:t>
            </a:r>
            <a:r>
              <a:rPr lang="zh-CN" altLang="en-US" sz="2000" dirty="0"/>
              <a:t>本国国外净要素收入</a:t>
            </a:r>
            <a:r>
              <a:rPr lang="en-US" altLang="zh-CN" sz="2000" dirty="0"/>
              <a:t>, </a:t>
            </a:r>
            <a:r>
              <a:rPr lang="zh-CN" altLang="en-US" sz="2000" dirty="0"/>
              <a:t>即 </a:t>
            </a:r>
            <a:r>
              <a:rPr lang="en-US" altLang="zh-CN" sz="2000" dirty="0"/>
              <a:t>GDP=GNP-NFP</a:t>
            </a:r>
          </a:p>
          <a:p>
            <a:pPr algn="ctr"/>
            <a:endParaRPr lang="en-US" altLang="zh-CN" sz="2000" dirty="0"/>
          </a:p>
          <a:p>
            <a:r>
              <a:rPr lang="zh-CN" altLang="en-US" sz="2000" dirty="0"/>
              <a:t>        有了 </a:t>
            </a:r>
            <a:r>
              <a:rPr lang="en-US" altLang="zh-CN" sz="2000" dirty="0"/>
              <a:t>GNP </a:t>
            </a:r>
            <a:r>
              <a:rPr lang="zh-CN" altLang="en-US" sz="2000" dirty="0"/>
              <a:t>后</a:t>
            </a:r>
            <a:r>
              <a:rPr lang="en-US" altLang="zh-CN" sz="2000" dirty="0"/>
              <a:t>, </a:t>
            </a:r>
            <a:r>
              <a:rPr lang="zh-CN" altLang="en-US" sz="2000" dirty="0"/>
              <a:t>为了得到国民净产值</a:t>
            </a:r>
            <a:r>
              <a:rPr lang="en-US" altLang="zh-CN" sz="2000" dirty="0"/>
              <a:t>(</a:t>
            </a:r>
            <a:r>
              <a:rPr lang="zh-CN" altLang="en-US" sz="2000" dirty="0"/>
              <a:t>简称 </a:t>
            </a:r>
            <a:r>
              <a:rPr lang="en-US" altLang="zh-CN" sz="2000" dirty="0"/>
              <a:t>NNP), </a:t>
            </a:r>
            <a:r>
              <a:rPr lang="zh-CN" altLang="en-US" sz="2000" dirty="0"/>
              <a:t>需要从 </a:t>
            </a:r>
            <a:r>
              <a:rPr lang="en-US" altLang="zh-CN" sz="2000" dirty="0"/>
              <a:t>GNP </a:t>
            </a:r>
            <a:r>
              <a:rPr lang="zh-CN" altLang="en-US" sz="2000" dirty="0"/>
              <a:t>中减去资本折旧。 因此有</a:t>
            </a:r>
            <a:endParaRPr lang="en-US" altLang="zh-CN" sz="2000" dirty="0"/>
          </a:p>
          <a:p>
            <a:endParaRPr lang="zh-CN" altLang="en-US" sz="2000" dirty="0"/>
          </a:p>
          <a:p>
            <a:pPr algn="ctr"/>
            <a:r>
              <a:rPr lang="en-US" altLang="zh-CN" sz="2000" dirty="0"/>
              <a:t>NNP=GNP- </a:t>
            </a:r>
            <a:r>
              <a:rPr lang="zh-CN" altLang="en-US" sz="2000" dirty="0"/>
              <a:t>折旧</a:t>
            </a:r>
          </a:p>
        </p:txBody>
      </p:sp>
      <p:sp>
        <p:nvSpPr>
          <p:cNvPr id="2" name="矩形 1">
            <a:extLst>
              <a:ext uri="{FF2B5EF4-FFF2-40B4-BE49-F238E27FC236}">
                <a16:creationId xmlns:a16="http://schemas.microsoft.com/office/drawing/2014/main" id="{A83E36A7-AB8B-7FC6-8745-77EC84C3629D}"/>
              </a:ext>
            </a:extLst>
          </p:cNvPr>
          <p:cNvSpPr/>
          <p:nvPr/>
        </p:nvSpPr>
        <p:spPr>
          <a:xfrm>
            <a:off x="1534647" y="1026796"/>
            <a:ext cx="5528389" cy="461665"/>
          </a:xfrm>
          <a:prstGeom prst="rect">
            <a:avLst/>
          </a:prstGeom>
        </p:spPr>
        <p:txBody>
          <a:bodyPr wrap="square">
            <a:spAutoFit/>
          </a:bodyPr>
          <a:lstStyle/>
          <a:p>
            <a:pPr>
              <a:buSzPct val="25000"/>
              <a:defRPr/>
            </a:pPr>
            <a:r>
              <a:rPr lang="en-US" altLang="zh-CN" sz="2400" b="1" cap="all" dirty="0">
                <a:solidFill>
                  <a:srgbClr val="000000"/>
                </a:solidFill>
                <a:cs typeface="+mn-ea"/>
                <a:sym typeface="+mn-lt"/>
              </a:rPr>
              <a:t>(</a:t>
            </a:r>
            <a:r>
              <a:rPr lang="zh-CN" altLang="en-US" sz="2400" b="1" cap="all" dirty="0">
                <a:solidFill>
                  <a:srgbClr val="000000"/>
                </a:solidFill>
                <a:cs typeface="+mn-ea"/>
                <a:sym typeface="+mn-lt"/>
              </a:rPr>
              <a:t>一</a:t>
            </a:r>
            <a:r>
              <a:rPr lang="en-US" altLang="zh-CN" sz="2400" b="1" cap="all" dirty="0">
                <a:solidFill>
                  <a:srgbClr val="000000"/>
                </a:solidFill>
                <a:cs typeface="+mn-ea"/>
                <a:sym typeface="+mn-lt"/>
              </a:rPr>
              <a:t>) </a:t>
            </a:r>
            <a:r>
              <a:rPr lang="zh-CN" altLang="en-US" sz="2400" b="1" cap="all" dirty="0">
                <a:solidFill>
                  <a:srgbClr val="000000"/>
                </a:solidFill>
                <a:cs typeface="+mn-ea"/>
                <a:sym typeface="+mn-lt"/>
              </a:rPr>
              <a:t>国民生产总值</a:t>
            </a:r>
          </a:p>
        </p:txBody>
      </p:sp>
    </p:spTree>
    <p:extLst>
      <p:ext uri="{BB962C8B-B14F-4D97-AF65-F5344CB8AC3E}">
        <p14:creationId xmlns:p14="http://schemas.microsoft.com/office/powerpoint/2010/main" val="3729899259"/>
      </p:ext>
    </p:extLst>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down)">
                                      <p:cBhvr>
                                        <p:cTn id="10" dur="500"/>
                                        <p:tgtEl>
                                          <p:spTgt spid="5"/>
                                        </p:tgtEl>
                                      </p:cBhvr>
                                    </p:animEffect>
                                  </p:childTnLst>
                                </p:cTn>
                              </p:par>
                            </p:childTnLst>
                          </p:cTn>
                        </p:par>
                        <p:par>
                          <p:cTn id="11" fill="hold">
                            <p:stCondLst>
                              <p:cond delay="500"/>
                            </p:stCondLst>
                            <p:childTnLst>
                              <p:par>
                                <p:cTn id="12" presetID="9" presetClass="entr" presetSubtype="0" fill="hold" grpId="0"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dissolve">
                                      <p:cBhvr>
                                        <p:cTn id="14"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5" grpId="0" bldLvl="0" animBg="1"/>
      <p:bldP spid="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5" name="íSľïḑe"/>
          <p:cNvSpPr txBox="1"/>
          <p:nvPr/>
        </p:nvSpPr>
        <p:spPr>
          <a:xfrm>
            <a:off x="1044742" y="382694"/>
            <a:ext cx="6215593" cy="52322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lvl="0" algn="l">
              <a:defRPr/>
            </a:pPr>
            <a:r>
              <a:rPr lang="zh-CN" altLang="en-US" sz="2800" kern="0" dirty="0">
                <a:solidFill>
                  <a:schemeClr val="accent1"/>
                </a:solidFill>
                <a:cs typeface="+mn-ea"/>
                <a:sym typeface="+mn-lt"/>
              </a:rPr>
              <a:t>三、 收入的其他衡量指标</a:t>
            </a:r>
            <a:endParaRPr kumimoji="0" lang="zh-CN" altLang="en-US" sz="2800" b="1" i="0" u="none" strike="noStrike" kern="0" cap="none" spc="0" normalizeH="0" baseline="0" noProof="0" dirty="0">
              <a:ln>
                <a:noFill/>
              </a:ln>
              <a:solidFill>
                <a:schemeClr val="accent1"/>
              </a:solidFill>
              <a:effectLst/>
              <a:uLnTx/>
              <a:uFillTx/>
              <a:cs typeface="+mn-ea"/>
              <a:sym typeface="+mn-lt"/>
            </a:endParaRPr>
          </a:p>
        </p:txBody>
      </p:sp>
      <p:sp>
        <p:nvSpPr>
          <p:cNvPr id="10" name="文本框 9">
            <a:extLst>
              <a:ext uri="{FF2B5EF4-FFF2-40B4-BE49-F238E27FC236}">
                <a16:creationId xmlns:a16="http://schemas.microsoft.com/office/drawing/2014/main" id="{89489BCE-2E64-1612-A539-358BEE68803F}"/>
              </a:ext>
            </a:extLst>
          </p:cNvPr>
          <p:cNvSpPr txBox="1"/>
          <p:nvPr/>
        </p:nvSpPr>
        <p:spPr>
          <a:xfrm>
            <a:off x="915924" y="1609344"/>
            <a:ext cx="10696956" cy="4093428"/>
          </a:xfrm>
          <a:prstGeom prst="rect">
            <a:avLst/>
          </a:prstGeom>
          <a:noFill/>
        </p:spPr>
        <p:txBody>
          <a:bodyPr wrap="square">
            <a:spAutoFit/>
          </a:bodyPr>
          <a:lstStyle/>
          <a:p>
            <a:r>
              <a:rPr lang="zh-CN" altLang="en-US" sz="2000" dirty="0"/>
              <a:t>        </a:t>
            </a:r>
            <a:r>
              <a:rPr lang="en-US" altLang="zh-CN" sz="2000" b="1" dirty="0">
                <a:solidFill>
                  <a:schemeClr val="accent2"/>
                </a:solidFill>
              </a:rPr>
              <a:t>1.</a:t>
            </a:r>
            <a:r>
              <a:rPr lang="zh-CN" altLang="en-US" sz="2000" b="1" dirty="0">
                <a:solidFill>
                  <a:schemeClr val="accent2"/>
                </a:solidFill>
              </a:rPr>
              <a:t>国内生产净值</a:t>
            </a:r>
            <a:r>
              <a:rPr lang="en-US" altLang="zh-CN" sz="2000" b="1" dirty="0">
                <a:solidFill>
                  <a:schemeClr val="accent2"/>
                </a:solidFill>
              </a:rPr>
              <a:t>(NDP)</a:t>
            </a:r>
          </a:p>
          <a:p>
            <a:r>
              <a:rPr lang="zh-CN" altLang="en-US" sz="2000" dirty="0"/>
              <a:t>一个国家</a:t>
            </a:r>
            <a:r>
              <a:rPr lang="en-US" altLang="zh-CN" sz="2000" dirty="0"/>
              <a:t>(</a:t>
            </a:r>
            <a:r>
              <a:rPr lang="zh-CN" altLang="en-US" sz="2000" dirty="0"/>
              <a:t>或地区</a:t>
            </a:r>
            <a:r>
              <a:rPr lang="en-US" altLang="zh-CN" sz="2000" dirty="0"/>
              <a:t>) </a:t>
            </a:r>
            <a:r>
              <a:rPr lang="zh-CN" altLang="en-US" sz="2000" dirty="0"/>
              <a:t>所有常住单位在一定时期</a:t>
            </a:r>
            <a:r>
              <a:rPr lang="en-US" altLang="zh-CN" sz="2000" dirty="0"/>
              <a:t>( </a:t>
            </a:r>
            <a:r>
              <a:rPr lang="zh-CN" altLang="en-US" sz="2000" dirty="0"/>
              <a:t>通常为一年</a:t>
            </a:r>
            <a:r>
              <a:rPr lang="en-US" altLang="zh-CN" sz="2000" dirty="0"/>
              <a:t>) </a:t>
            </a:r>
            <a:r>
              <a:rPr lang="zh-CN" altLang="en-US" sz="2000" dirty="0"/>
              <a:t>内运用生产要素净生产的</a:t>
            </a:r>
          </a:p>
          <a:p>
            <a:r>
              <a:rPr lang="zh-CN" altLang="en-US" sz="2000" dirty="0"/>
              <a:t>全部最终产品</a:t>
            </a:r>
            <a:r>
              <a:rPr lang="en-US" altLang="zh-CN" sz="2000" dirty="0"/>
              <a:t>(</a:t>
            </a:r>
            <a:r>
              <a:rPr lang="zh-CN" altLang="en-US" sz="2000" dirty="0"/>
              <a:t>包括物品和劳务</a:t>
            </a:r>
            <a:r>
              <a:rPr lang="en-US" altLang="zh-CN" sz="2000" dirty="0"/>
              <a:t>) </a:t>
            </a:r>
            <a:r>
              <a:rPr lang="zh-CN" altLang="en-US" sz="2000" dirty="0"/>
              <a:t>的市场价值。 即从国内生产总值中扣除资本折旧后的余</a:t>
            </a:r>
          </a:p>
          <a:p>
            <a:r>
              <a:rPr lang="zh-CN" altLang="en-US" sz="2000" dirty="0"/>
              <a:t>额</a:t>
            </a:r>
            <a:r>
              <a:rPr lang="en-US" altLang="zh-CN" sz="2000" dirty="0"/>
              <a:t>, </a:t>
            </a:r>
            <a:r>
              <a:rPr lang="zh-CN" altLang="en-US" sz="2000" dirty="0"/>
              <a:t>国内生产净值</a:t>
            </a:r>
            <a:r>
              <a:rPr lang="en-US" altLang="zh-CN" sz="2000" dirty="0"/>
              <a:t>= </a:t>
            </a:r>
            <a:r>
              <a:rPr lang="zh-CN" altLang="en-US" sz="2000" dirty="0"/>
              <a:t>国内生产总值</a:t>
            </a:r>
            <a:r>
              <a:rPr lang="en-US" altLang="zh-CN" sz="2000" dirty="0"/>
              <a:t>- </a:t>
            </a:r>
            <a:r>
              <a:rPr lang="zh-CN" altLang="en-US" sz="2000" dirty="0"/>
              <a:t>折旧。</a:t>
            </a:r>
            <a:endParaRPr lang="en-US" altLang="zh-CN" sz="2000" dirty="0"/>
          </a:p>
          <a:p>
            <a:endParaRPr lang="zh-CN" altLang="en-US" sz="2000" dirty="0"/>
          </a:p>
          <a:p>
            <a:r>
              <a:rPr lang="en-US" altLang="zh-CN" sz="2000" b="1" dirty="0">
                <a:solidFill>
                  <a:schemeClr val="accent2"/>
                </a:solidFill>
              </a:rPr>
              <a:t>        2.</a:t>
            </a:r>
            <a:r>
              <a:rPr lang="zh-CN" altLang="en-US" sz="2000" b="1" dirty="0">
                <a:solidFill>
                  <a:schemeClr val="accent2"/>
                </a:solidFill>
              </a:rPr>
              <a:t>国民收入</a:t>
            </a:r>
            <a:r>
              <a:rPr lang="en-US" altLang="zh-CN" sz="2000" b="1" dirty="0">
                <a:solidFill>
                  <a:schemeClr val="accent2"/>
                </a:solidFill>
              </a:rPr>
              <a:t>(NI)</a:t>
            </a:r>
          </a:p>
          <a:p>
            <a:r>
              <a:rPr lang="zh-CN" altLang="en-US" sz="2000" dirty="0"/>
              <a:t>物质生产部门劳动者在一定时期所创造的价值</a:t>
            </a:r>
            <a:r>
              <a:rPr lang="en-US" altLang="zh-CN" sz="2000" dirty="0"/>
              <a:t>, </a:t>
            </a:r>
            <a:r>
              <a:rPr lang="zh-CN" altLang="en-US" sz="2000" dirty="0"/>
              <a:t>是一国生产要素</a:t>
            </a:r>
            <a:r>
              <a:rPr lang="en-US" altLang="zh-CN" sz="2000" dirty="0"/>
              <a:t>(</a:t>
            </a:r>
            <a:r>
              <a:rPr lang="zh-CN" altLang="en-US" sz="2000" dirty="0"/>
              <a:t>包括土地、 劳动、 资</a:t>
            </a:r>
          </a:p>
          <a:p>
            <a:r>
              <a:rPr lang="zh-CN" altLang="en-US" sz="2000" dirty="0"/>
              <a:t>本、企业家才能等</a:t>
            </a:r>
            <a:r>
              <a:rPr lang="en-US" altLang="zh-CN" sz="2000" dirty="0"/>
              <a:t>) </a:t>
            </a:r>
            <a:r>
              <a:rPr lang="zh-CN" altLang="en-US" sz="2000" dirty="0"/>
              <a:t>所有者在一定时期内提供生产要素所得的报酬</a:t>
            </a:r>
            <a:r>
              <a:rPr lang="en-US" altLang="zh-CN" sz="2000" dirty="0"/>
              <a:t>, </a:t>
            </a:r>
            <a:r>
              <a:rPr lang="zh-CN" altLang="en-US" sz="2000" dirty="0"/>
              <a:t>即工资、 利息、 租金和利</a:t>
            </a:r>
          </a:p>
          <a:p>
            <a:r>
              <a:rPr lang="zh-CN" altLang="en-US" sz="2000" dirty="0"/>
              <a:t>润等的总和。</a:t>
            </a:r>
            <a:endParaRPr lang="en-US" altLang="zh-CN" sz="2000" dirty="0"/>
          </a:p>
          <a:p>
            <a:endParaRPr lang="en-US" altLang="zh-CN" sz="2000" dirty="0"/>
          </a:p>
          <a:p>
            <a:r>
              <a:rPr lang="en-US" altLang="zh-CN" sz="2000" b="1" dirty="0">
                <a:solidFill>
                  <a:schemeClr val="accent2"/>
                </a:solidFill>
              </a:rPr>
              <a:t>        3.</a:t>
            </a:r>
            <a:r>
              <a:rPr lang="zh-CN" altLang="en-US" sz="2000" b="1" dirty="0">
                <a:solidFill>
                  <a:schemeClr val="accent2"/>
                </a:solidFill>
              </a:rPr>
              <a:t>个人收入</a:t>
            </a:r>
            <a:r>
              <a:rPr lang="en-US" altLang="zh-CN" sz="2000" b="1" dirty="0">
                <a:solidFill>
                  <a:schemeClr val="accent2"/>
                </a:solidFill>
              </a:rPr>
              <a:t>(PI)</a:t>
            </a:r>
          </a:p>
          <a:p>
            <a:r>
              <a:rPr lang="zh-CN" altLang="en-US" sz="2000" dirty="0"/>
              <a:t>一个国家一年内个人所得到的全部收入。</a:t>
            </a:r>
          </a:p>
          <a:p>
            <a:endParaRPr lang="zh-CN" altLang="en-US" sz="2000" dirty="0"/>
          </a:p>
        </p:txBody>
      </p:sp>
      <p:sp>
        <p:nvSpPr>
          <p:cNvPr id="2" name="矩形 1">
            <a:extLst>
              <a:ext uri="{FF2B5EF4-FFF2-40B4-BE49-F238E27FC236}">
                <a16:creationId xmlns:a16="http://schemas.microsoft.com/office/drawing/2014/main" id="{A83E36A7-AB8B-7FC6-8745-77EC84C3629D}"/>
              </a:ext>
            </a:extLst>
          </p:cNvPr>
          <p:cNvSpPr/>
          <p:nvPr/>
        </p:nvSpPr>
        <p:spPr>
          <a:xfrm>
            <a:off x="1534647" y="1026796"/>
            <a:ext cx="5528389" cy="461665"/>
          </a:xfrm>
          <a:prstGeom prst="rect">
            <a:avLst/>
          </a:prstGeom>
        </p:spPr>
        <p:txBody>
          <a:bodyPr wrap="square">
            <a:spAutoFit/>
          </a:bodyPr>
          <a:lstStyle/>
          <a:p>
            <a:pPr>
              <a:buSzPct val="25000"/>
              <a:defRPr/>
            </a:pPr>
            <a:r>
              <a:rPr lang="en-US" altLang="zh-CN" sz="2400" b="1" cap="all" dirty="0">
                <a:solidFill>
                  <a:srgbClr val="000000"/>
                </a:solidFill>
                <a:cs typeface="+mn-ea"/>
                <a:sym typeface="+mn-lt"/>
              </a:rPr>
              <a:t>(</a:t>
            </a:r>
            <a:r>
              <a:rPr lang="zh-CN" altLang="en-US" sz="2400" b="1" cap="all" dirty="0">
                <a:solidFill>
                  <a:srgbClr val="000000"/>
                </a:solidFill>
                <a:cs typeface="+mn-ea"/>
                <a:sym typeface="+mn-lt"/>
              </a:rPr>
              <a:t>二</a:t>
            </a:r>
            <a:r>
              <a:rPr lang="en-US" altLang="zh-CN" sz="2400" b="1" cap="all" dirty="0">
                <a:solidFill>
                  <a:srgbClr val="000000"/>
                </a:solidFill>
                <a:cs typeface="+mn-ea"/>
                <a:sym typeface="+mn-lt"/>
              </a:rPr>
              <a:t>) </a:t>
            </a:r>
            <a:r>
              <a:rPr lang="zh-CN" altLang="en-US" sz="2400" b="1" cap="all" dirty="0">
                <a:solidFill>
                  <a:srgbClr val="000000"/>
                </a:solidFill>
                <a:cs typeface="+mn-ea"/>
                <a:sym typeface="+mn-lt"/>
              </a:rPr>
              <a:t>从国内生产总值到个人可支配收入</a:t>
            </a:r>
          </a:p>
        </p:txBody>
      </p:sp>
    </p:spTree>
    <p:extLst>
      <p:ext uri="{BB962C8B-B14F-4D97-AF65-F5344CB8AC3E}">
        <p14:creationId xmlns:p14="http://schemas.microsoft.com/office/powerpoint/2010/main" val="2490924347"/>
      </p:ext>
    </p:extLst>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down)">
                                      <p:cBhvr>
                                        <p:cTn id="10" dur="500"/>
                                        <p:tgtEl>
                                          <p:spTgt spid="5"/>
                                        </p:tgtEl>
                                      </p:cBhvr>
                                    </p:animEffect>
                                  </p:childTnLst>
                                </p:cTn>
                              </p:par>
                            </p:childTnLst>
                          </p:cTn>
                        </p:par>
                        <p:par>
                          <p:cTn id="11" fill="hold">
                            <p:stCondLst>
                              <p:cond delay="500"/>
                            </p:stCondLst>
                            <p:childTnLst>
                              <p:par>
                                <p:cTn id="12" presetID="9" presetClass="entr" presetSubtype="0" fill="hold" grpId="0"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dissolve">
                                      <p:cBhvr>
                                        <p:cTn id="14"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5" grpId="0" bldLvl="0" animBg="1"/>
      <p:bldP spid="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5" name="íSľïḑe"/>
          <p:cNvSpPr txBox="1"/>
          <p:nvPr/>
        </p:nvSpPr>
        <p:spPr>
          <a:xfrm>
            <a:off x="1044742" y="382694"/>
            <a:ext cx="6215593" cy="52322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lvl="0" algn="l">
              <a:defRPr/>
            </a:pPr>
            <a:r>
              <a:rPr lang="zh-CN" altLang="en-US" sz="2800" kern="0" dirty="0">
                <a:solidFill>
                  <a:schemeClr val="accent1"/>
                </a:solidFill>
                <a:cs typeface="+mn-ea"/>
                <a:sym typeface="+mn-lt"/>
              </a:rPr>
              <a:t>三、 收入的其他衡量指标</a:t>
            </a:r>
            <a:endParaRPr kumimoji="0" lang="zh-CN" altLang="en-US" sz="2800" b="1" i="0" u="none" strike="noStrike" kern="0" cap="none" spc="0" normalizeH="0" baseline="0" noProof="0" dirty="0">
              <a:ln>
                <a:noFill/>
              </a:ln>
              <a:solidFill>
                <a:schemeClr val="accent1"/>
              </a:solidFill>
              <a:effectLst/>
              <a:uLnTx/>
              <a:uFillTx/>
              <a:cs typeface="+mn-ea"/>
              <a:sym typeface="+mn-lt"/>
            </a:endParaRPr>
          </a:p>
        </p:txBody>
      </p:sp>
      <p:sp>
        <p:nvSpPr>
          <p:cNvPr id="10" name="文本框 9">
            <a:extLst>
              <a:ext uri="{FF2B5EF4-FFF2-40B4-BE49-F238E27FC236}">
                <a16:creationId xmlns:a16="http://schemas.microsoft.com/office/drawing/2014/main" id="{89489BCE-2E64-1612-A539-358BEE68803F}"/>
              </a:ext>
            </a:extLst>
          </p:cNvPr>
          <p:cNvSpPr txBox="1"/>
          <p:nvPr/>
        </p:nvSpPr>
        <p:spPr>
          <a:xfrm>
            <a:off x="915924" y="1609344"/>
            <a:ext cx="10696956" cy="4093428"/>
          </a:xfrm>
          <a:prstGeom prst="rect">
            <a:avLst/>
          </a:prstGeom>
          <a:noFill/>
        </p:spPr>
        <p:txBody>
          <a:bodyPr wrap="square">
            <a:spAutoFit/>
          </a:bodyPr>
          <a:lstStyle/>
          <a:p>
            <a:r>
              <a:rPr lang="zh-CN" altLang="en-US" sz="2000" dirty="0"/>
              <a:t>        </a:t>
            </a:r>
            <a:r>
              <a:rPr lang="en-US" altLang="zh-CN" sz="2000" b="1" dirty="0">
                <a:solidFill>
                  <a:schemeClr val="accent2"/>
                </a:solidFill>
              </a:rPr>
              <a:t>4.</a:t>
            </a:r>
            <a:r>
              <a:rPr lang="zh-CN" altLang="en-US" sz="2000" b="1" dirty="0">
                <a:solidFill>
                  <a:schemeClr val="accent2"/>
                </a:solidFill>
              </a:rPr>
              <a:t>个人可支配收入</a:t>
            </a:r>
            <a:r>
              <a:rPr lang="en-US" altLang="zh-CN" sz="2000" b="1" dirty="0">
                <a:solidFill>
                  <a:schemeClr val="accent2"/>
                </a:solidFill>
              </a:rPr>
              <a:t>(PDI) </a:t>
            </a:r>
          </a:p>
          <a:p>
            <a:endParaRPr lang="en-US" altLang="zh-CN" sz="2000" b="1" dirty="0">
              <a:solidFill>
                <a:schemeClr val="accent2"/>
              </a:solidFill>
            </a:endParaRPr>
          </a:p>
          <a:p>
            <a:r>
              <a:rPr lang="zh-CN" altLang="en-US" sz="2000" dirty="0"/>
              <a:t>         一个国家一年内可以由个人支配的全部收入</a:t>
            </a:r>
            <a:r>
              <a:rPr lang="en-US" altLang="zh-CN" sz="2000" dirty="0"/>
              <a:t>, </a:t>
            </a:r>
            <a:r>
              <a:rPr lang="zh-CN" altLang="en-US" sz="2000" dirty="0"/>
              <a:t>它可以分为消费与储蓄两个部分。在收入衡量指标中</a:t>
            </a:r>
            <a:r>
              <a:rPr lang="en-US" altLang="zh-CN" sz="2000" dirty="0"/>
              <a:t>, </a:t>
            </a:r>
            <a:r>
              <a:rPr lang="zh-CN" altLang="en-US" sz="2000" dirty="0"/>
              <a:t>最重要的是国内生产总值</a:t>
            </a:r>
            <a:r>
              <a:rPr lang="en-US" altLang="zh-CN" sz="2000" dirty="0"/>
              <a:t>, </a:t>
            </a:r>
            <a:r>
              <a:rPr lang="zh-CN" altLang="en-US" sz="2000" dirty="0"/>
              <a:t>因此核算国民收入首先需要计算国内生产总值。 计算出了这一总量</a:t>
            </a:r>
            <a:r>
              <a:rPr lang="en-US" altLang="zh-CN" sz="2000" dirty="0"/>
              <a:t>, </a:t>
            </a:r>
            <a:r>
              <a:rPr lang="zh-CN" altLang="en-US" sz="2000" dirty="0"/>
              <a:t>就可以根据上述总量之间所存在的关系</a:t>
            </a:r>
            <a:r>
              <a:rPr lang="en-US" altLang="zh-CN" sz="2000" dirty="0"/>
              <a:t>, </a:t>
            </a:r>
            <a:r>
              <a:rPr lang="zh-CN" altLang="en-US" sz="2000" dirty="0"/>
              <a:t>计算出其他总量。</a:t>
            </a:r>
          </a:p>
          <a:p>
            <a:r>
              <a:rPr lang="zh-CN" altLang="en-US" sz="2000" dirty="0"/>
              <a:t>上述总量之间的关系是</a:t>
            </a:r>
          </a:p>
          <a:p>
            <a:r>
              <a:rPr lang="zh-CN" altLang="en-US" sz="2000" dirty="0"/>
              <a:t>个人可支配收入 </a:t>
            </a:r>
            <a:r>
              <a:rPr lang="en-US" altLang="zh-CN" sz="2000" dirty="0"/>
              <a:t>PDI = </a:t>
            </a:r>
            <a:r>
              <a:rPr lang="zh-CN" altLang="en-US" sz="2000" dirty="0"/>
              <a:t>个人收入 </a:t>
            </a:r>
            <a:r>
              <a:rPr lang="en-US" altLang="zh-CN" sz="2000" dirty="0"/>
              <a:t>PI- </a:t>
            </a:r>
            <a:r>
              <a:rPr lang="zh-CN" altLang="en-US" sz="2000" dirty="0"/>
              <a:t>个人所得税</a:t>
            </a:r>
          </a:p>
          <a:p>
            <a:r>
              <a:rPr lang="en-US" altLang="zh-CN" sz="2000" dirty="0"/>
              <a:t>                                       = (</a:t>
            </a:r>
            <a:r>
              <a:rPr lang="zh-CN" altLang="en-US" sz="2000" dirty="0"/>
              <a:t>国民收入 </a:t>
            </a:r>
            <a:r>
              <a:rPr lang="en-US" altLang="zh-CN" sz="2000" dirty="0"/>
              <a:t>NI- </a:t>
            </a:r>
            <a:r>
              <a:rPr lang="zh-CN" altLang="en-US" sz="2000" dirty="0"/>
              <a:t>公司未分配利润</a:t>
            </a:r>
            <a:r>
              <a:rPr lang="en-US" altLang="zh-CN" sz="2000" dirty="0"/>
              <a:t>- </a:t>
            </a:r>
            <a:r>
              <a:rPr lang="zh-CN" altLang="en-US" sz="2000" dirty="0"/>
              <a:t>公司所得税</a:t>
            </a:r>
            <a:r>
              <a:rPr lang="en-US" altLang="zh-CN" sz="2000" dirty="0"/>
              <a:t>- </a:t>
            </a:r>
            <a:r>
              <a:rPr lang="zh-CN" altLang="en-US" sz="2000" dirty="0"/>
              <a:t>社会保险税费</a:t>
            </a:r>
            <a:r>
              <a:rPr lang="en-US" altLang="zh-CN" sz="2000" dirty="0"/>
              <a:t>+ </a:t>
            </a:r>
            <a:r>
              <a:rPr lang="zh-CN" altLang="en-US" sz="2000" dirty="0"/>
              <a:t>政府转移支付</a:t>
            </a:r>
            <a:r>
              <a:rPr lang="en-US" altLang="zh-CN" sz="2000" dirty="0"/>
              <a:t>)                         </a:t>
            </a:r>
          </a:p>
          <a:p>
            <a:r>
              <a:rPr lang="en-US" altLang="zh-CN" sz="2000" dirty="0"/>
              <a:t>                                           - </a:t>
            </a:r>
            <a:r>
              <a:rPr lang="zh-CN" altLang="en-US" sz="2000" dirty="0"/>
              <a:t>个人所得税</a:t>
            </a:r>
            <a:endParaRPr lang="en-US" altLang="zh-CN" sz="2000" dirty="0"/>
          </a:p>
          <a:p>
            <a:r>
              <a:rPr lang="en-US" altLang="zh-CN" sz="2000" dirty="0"/>
              <a:t>                                      = (</a:t>
            </a:r>
            <a:r>
              <a:rPr lang="zh-CN" altLang="en-US" sz="2000" dirty="0"/>
              <a:t>国内生产净值 </a:t>
            </a:r>
            <a:r>
              <a:rPr lang="en-US" altLang="zh-CN" sz="2000" dirty="0"/>
              <a:t>NDP- </a:t>
            </a:r>
            <a:r>
              <a:rPr lang="zh-CN" altLang="en-US" sz="2000" dirty="0"/>
              <a:t>间接税</a:t>
            </a:r>
            <a:r>
              <a:rPr lang="en-US" altLang="zh-CN" sz="2000" dirty="0"/>
              <a:t>- </a:t>
            </a:r>
            <a:r>
              <a:rPr lang="zh-CN" altLang="en-US" sz="2000" dirty="0"/>
              <a:t>企业转移支付</a:t>
            </a:r>
            <a:r>
              <a:rPr lang="en-US" altLang="zh-CN" sz="2000" dirty="0"/>
              <a:t>+ </a:t>
            </a:r>
            <a:r>
              <a:rPr lang="zh-CN" altLang="en-US" sz="2000" dirty="0"/>
              <a:t>政府补助金</a:t>
            </a:r>
            <a:r>
              <a:rPr lang="en-US" altLang="zh-CN" sz="2000" dirty="0"/>
              <a:t>)- </a:t>
            </a:r>
            <a:r>
              <a:rPr lang="zh-CN" altLang="en-US" sz="2000" dirty="0"/>
              <a:t>公司未分配利润</a:t>
            </a:r>
            <a:endParaRPr lang="en-US" altLang="zh-CN" sz="2000" dirty="0"/>
          </a:p>
          <a:p>
            <a:r>
              <a:rPr lang="en-US" altLang="zh-CN" sz="2000" dirty="0"/>
              <a:t>                                          - </a:t>
            </a:r>
            <a:r>
              <a:rPr lang="zh-CN" altLang="en-US" sz="2000" dirty="0"/>
              <a:t>公司所得税</a:t>
            </a:r>
            <a:r>
              <a:rPr lang="en-US" altLang="zh-CN" sz="2000" dirty="0"/>
              <a:t>- </a:t>
            </a:r>
            <a:r>
              <a:rPr lang="zh-CN" altLang="en-US" sz="2000" dirty="0"/>
              <a:t>社会保险税费</a:t>
            </a:r>
            <a:r>
              <a:rPr lang="en-US" altLang="zh-CN" sz="2000" dirty="0"/>
              <a:t>+ </a:t>
            </a:r>
            <a:r>
              <a:rPr lang="zh-CN" altLang="en-US" sz="2000" dirty="0"/>
              <a:t>政府转移支付</a:t>
            </a:r>
            <a:r>
              <a:rPr lang="en-US" altLang="zh-CN" sz="2000" dirty="0"/>
              <a:t>- </a:t>
            </a:r>
            <a:r>
              <a:rPr lang="zh-CN" altLang="en-US" sz="2000" dirty="0"/>
              <a:t>个人所得税</a:t>
            </a:r>
          </a:p>
          <a:p>
            <a:r>
              <a:rPr lang="en-US" altLang="zh-CN" sz="2000" dirty="0"/>
              <a:t>                                     = (</a:t>
            </a:r>
            <a:r>
              <a:rPr lang="zh-CN" altLang="en-US" sz="2000" dirty="0"/>
              <a:t>国内生产总值 </a:t>
            </a:r>
            <a:r>
              <a:rPr lang="en-US" altLang="zh-CN" sz="2000" dirty="0"/>
              <a:t>GDP- </a:t>
            </a:r>
            <a:r>
              <a:rPr lang="zh-CN" altLang="en-US" sz="2000" dirty="0"/>
              <a:t>折旧</a:t>
            </a:r>
            <a:r>
              <a:rPr lang="en-US" altLang="zh-CN" sz="2000" dirty="0"/>
              <a:t>) - </a:t>
            </a:r>
            <a:r>
              <a:rPr lang="zh-CN" altLang="en-US" sz="2000" dirty="0"/>
              <a:t>间接税</a:t>
            </a:r>
            <a:r>
              <a:rPr lang="en-US" altLang="zh-CN" sz="2000" dirty="0"/>
              <a:t>- </a:t>
            </a:r>
            <a:r>
              <a:rPr lang="zh-CN" altLang="en-US" sz="2000" dirty="0"/>
              <a:t>企业转移支付</a:t>
            </a:r>
            <a:r>
              <a:rPr lang="en-US" altLang="zh-CN" sz="2000" dirty="0"/>
              <a:t>+ </a:t>
            </a:r>
            <a:r>
              <a:rPr lang="zh-CN" altLang="en-US" sz="2000" dirty="0"/>
              <a:t>政府补助金</a:t>
            </a:r>
            <a:r>
              <a:rPr lang="en-US" altLang="zh-CN" sz="2000" dirty="0"/>
              <a:t>- </a:t>
            </a:r>
            <a:r>
              <a:rPr lang="zh-CN" altLang="en-US" sz="2000" dirty="0"/>
              <a:t>公司未分</a:t>
            </a:r>
            <a:endParaRPr lang="en-US" altLang="zh-CN" sz="2000" dirty="0"/>
          </a:p>
          <a:p>
            <a:r>
              <a:rPr lang="en-US" altLang="zh-CN" sz="2000" dirty="0"/>
              <a:t>                                         </a:t>
            </a:r>
            <a:r>
              <a:rPr lang="zh-CN" altLang="en-US" sz="2000" dirty="0"/>
              <a:t>配利润</a:t>
            </a:r>
            <a:r>
              <a:rPr lang="en-US" altLang="zh-CN" sz="2000" dirty="0"/>
              <a:t>- </a:t>
            </a:r>
            <a:r>
              <a:rPr lang="zh-CN" altLang="en-US" sz="2000" dirty="0"/>
              <a:t>公司所得税</a:t>
            </a:r>
            <a:r>
              <a:rPr lang="en-US" altLang="zh-CN" sz="2000" dirty="0"/>
              <a:t>- </a:t>
            </a:r>
            <a:r>
              <a:rPr lang="zh-CN" altLang="en-US" sz="2000" dirty="0"/>
              <a:t>社会保险税费</a:t>
            </a:r>
            <a:r>
              <a:rPr lang="en-US" altLang="zh-CN" sz="2000" dirty="0"/>
              <a:t>+ </a:t>
            </a:r>
            <a:r>
              <a:rPr lang="zh-CN" altLang="en-US" sz="2000" dirty="0"/>
              <a:t>政府转移支付</a:t>
            </a:r>
            <a:r>
              <a:rPr lang="en-US" altLang="zh-CN" sz="2000" dirty="0"/>
              <a:t>- </a:t>
            </a:r>
            <a:r>
              <a:rPr lang="zh-CN" altLang="en-US" sz="2000" dirty="0"/>
              <a:t>个人所得税</a:t>
            </a:r>
          </a:p>
        </p:txBody>
      </p:sp>
      <p:sp>
        <p:nvSpPr>
          <p:cNvPr id="2" name="矩形 1">
            <a:extLst>
              <a:ext uri="{FF2B5EF4-FFF2-40B4-BE49-F238E27FC236}">
                <a16:creationId xmlns:a16="http://schemas.microsoft.com/office/drawing/2014/main" id="{A83E36A7-AB8B-7FC6-8745-77EC84C3629D}"/>
              </a:ext>
            </a:extLst>
          </p:cNvPr>
          <p:cNvSpPr/>
          <p:nvPr/>
        </p:nvSpPr>
        <p:spPr>
          <a:xfrm>
            <a:off x="1534647" y="1026796"/>
            <a:ext cx="5528389" cy="461665"/>
          </a:xfrm>
          <a:prstGeom prst="rect">
            <a:avLst/>
          </a:prstGeom>
        </p:spPr>
        <p:txBody>
          <a:bodyPr wrap="square">
            <a:spAutoFit/>
          </a:bodyPr>
          <a:lstStyle/>
          <a:p>
            <a:pPr>
              <a:buSzPct val="25000"/>
              <a:defRPr/>
            </a:pPr>
            <a:r>
              <a:rPr lang="en-US" altLang="zh-CN" sz="2400" b="1" cap="all" dirty="0">
                <a:solidFill>
                  <a:srgbClr val="000000"/>
                </a:solidFill>
                <a:cs typeface="+mn-ea"/>
                <a:sym typeface="+mn-lt"/>
              </a:rPr>
              <a:t>(</a:t>
            </a:r>
            <a:r>
              <a:rPr lang="zh-CN" altLang="en-US" sz="2400" b="1" cap="all" dirty="0">
                <a:solidFill>
                  <a:srgbClr val="000000"/>
                </a:solidFill>
                <a:cs typeface="+mn-ea"/>
                <a:sym typeface="+mn-lt"/>
              </a:rPr>
              <a:t>二</a:t>
            </a:r>
            <a:r>
              <a:rPr lang="en-US" altLang="zh-CN" sz="2400" b="1" cap="all" dirty="0">
                <a:solidFill>
                  <a:srgbClr val="000000"/>
                </a:solidFill>
                <a:cs typeface="+mn-ea"/>
                <a:sym typeface="+mn-lt"/>
              </a:rPr>
              <a:t>) </a:t>
            </a:r>
            <a:r>
              <a:rPr lang="zh-CN" altLang="en-US" sz="2400" b="1" cap="all" dirty="0">
                <a:solidFill>
                  <a:srgbClr val="000000"/>
                </a:solidFill>
                <a:cs typeface="+mn-ea"/>
                <a:sym typeface="+mn-lt"/>
              </a:rPr>
              <a:t>从国内生产总值到个人可支配收入</a:t>
            </a:r>
          </a:p>
        </p:txBody>
      </p:sp>
    </p:spTree>
    <p:extLst>
      <p:ext uri="{BB962C8B-B14F-4D97-AF65-F5344CB8AC3E}">
        <p14:creationId xmlns:p14="http://schemas.microsoft.com/office/powerpoint/2010/main" val="254089270"/>
      </p:ext>
    </p:extLst>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down)">
                                      <p:cBhvr>
                                        <p:cTn id="10" dur="500"/>
                                        <p:tgtEl>
                                          <p:spTgt spid="5"/>
                                        </p:tgtEl>
                                      </p:cBhvr>
                                    </p:animEffect>
                                  </p:childTnLst>
                                </p:cTn>
                              </p:par>
                            </p:childTnLst>
                          </p:cTn>
                        </p:par>
                        <p:par>
                          <p:cTn id="11" fill="hold">
                            <p:stCondLst>
                              <p:cond delay="500"/>
                            </p:stCondLst>
                            <p:childTnLst>
                              <p:par>
                                <p:cTn id="12" presetID="9" presetClass="entr" presetSubtype="0" fill="hold" grpId="0"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dissolve">
                                      <p:cBhvr>
                                        <p:cTn id="14"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5" grpId="0" bldLvl="0" animBg="1"/>
      <p:bldP spid="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5" name="íSľïḑe"/>
          <p:cNvSpPr txBox="1"/>
          <p:nvPr/>
        </p:nvSpPr>
        <p:spPr>
          <a:xfrm>
            <a:off x="1044742" y="382694"/>
            <a:ext cx="6215593" cy="52322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lvl="0" algn="l">
              <a:defRPr/>
            </a:pPr>
            <a:r>
              <a:rPr lang="zh-CN" altLang="en-US" sz="2800" kern="0" dirty="0">
                <a:solidFill>
                  <a:schemeClr val="accent1"/>
                </a:solidFill>
                <a:cs typeface="+mn-ea"/>
                <a:sym typeface="+mn-lt"/>
              </a:rPr>
              <a:t>四、 国民收入核算方法</a:t>
            </a:r>
            <a:endParaRPr kumimoji="0" lang="zh-CN" altLang="en-US" sz="2800" b="1" i="0" u="none" strike="noStrike" kern="0" cap="none" spc="0" normalizeH="0" baseline="0" noProof="0" dirty="0">
              <a:ln>
                <a:noFill/>
              </a:ln>
              <a:solidFill>
                <a:schemeClr val="accent1"/>
              </a:solidFill>
              <a:effectLst/>
              <a:uLnTx/>
              <a:uFillTx/>
              <a:cs typeface="+mn-ea"/>
              <a:sym typeface="+mn-lt"/>
            </a:endParaRPr>
          </a:p>
        </p:txBody>
      </p:sp>
      <p:sp>
        <p:nvSpPr>
          <p:cNvPr id="10" name="文本框 9">
            <a:extLst>
              <a:ext uri="{FF2B5EF4-FFF2-40B4-BE49-F238E27FC236}">
                <a16:creationId xmlns:a16="http://schemas.microsoft.com/office/drawing/2014/main" id="{89489BCE-2E64-1612-A539-358BEE68803F}"/>
              </a:ext>
            </a:extLst>
          </p:cNvPr>
          <p:cNvSpPr txBox="1"/>
          <p:nvPr/>
        </p:nvSpPr>
        <p:spPr>
          <a:xfrm>
            <a:off x="915924" y="1545336"/>
            <a:ext cx="10696956" cy="1015663"/>
          </a:xfrm>
          <a:prstGeom prst="rect">
            <a:avLst/>
          </a:prstGeom>
          <a:noFill/>
        </p:spPr>
        <p:txBody>
          <a:bodyPr wrap="square">
            <a:spAutoFit/>
          </a:bodyPr>
          <a:lstStyle/>
          <a:p>
            <a:r>
              <a:rPr lang="zh-CN" altLang="en-US" sz="2000" dirty="0"/>
              <a:t>         国民收入核算的常用方法为支出法。 支出法又被称为最终产品法</a:t>
            </a:r>
            <a:r>
              <a:rPr lang="en-US" altLang="zh-CN" sz="2000" dirty="0"/>
              <a:t>, </a:t>
            </a:r>
            <a:r>
              <a:rPr lang="zh-CN" altLang="en-US" sz="2000" dirty="0"/>
              <a:t>是通过加总一国经济体购买各项最终产品</a:t>
            </a:r>
            <a:r>
              <a:rPr lang="en-US" altLang="zh-CN" sz="2000" dirty="0"/>
              <a:t>(</a:t>
            </a:r>
            <a:r>
              <a:rPr lang="zh-CN" altLang="en-US" sz="2000" dirty="0"/>
              <a:t>包括劳务</a:t>
            </a:r>
            <a:r>
              <a:rPr lang="en-US" altLang="zh-CN" sz="2000" dirty="0"/>
              <a:t>) </a:t>
            </a:r>
            <a:r>
              <a:rPr lang="zh-CN" altLang="en-US" sz="2000" dirty="0"/>
              <a:t>的总支出来计算 </a:t>
            </a:r>
            <a:r>
              <a:rPr lang="en-US" altLang="zh-CN" sz="2000" dirty="0"/>
              <a:t>GDP </a:t>
            </a:r>
            <a:r>
              <a:rPr lang="zh-CN" altLang="en-US" sz="2000" dirty="0"/>
              <a:t>的方法。用支出法核算 </a:t>
            </a:r>
            <a:r>
              <a:rPr lang="en-US" altLang="zh-CN" sz="2000" dirty="0"/>
              <a:t>GDP </a:t>
            </a:r>
            <a:r>
              <a:rPr lang="zh-CN" altLang="en-US" sz="2000" dirty="0"/>
              <a:t>的公式为</a:t>
            </a:r>
          </a:p>
          <a:p>
            <a:pPr algn="ctr"/>
            <a:r>
              <a:rPr lang="en-US" altLang="zh-CN" sz="2000" dirty="0"/>
              <a:t>GDP=C +I +G +NX</a:t>
            </a:r>
            <a:endParaRPr lang="zh-CN" altLang="en-US" sz="2000" dirty="0"/>
          </a:p>
        </p:txBody>
      </p:sp>
      <p:sp>
        <p:nvSpPr>
          <p:cNvPr id="6" name="文本框 5">
            <a:extLst>
              <a:ext uri="{FF2B5EF4-FFF2-40B4-BE49-F238E27FC236}">
                <a16:creationId xmlns:a16="http://schemas.microsoft.com/office/drawing/2014/main" id="{2A82DC8B-9829-61D8-1294-078E57202BFE}"/>
              </a:ext>
            </a:extLst>
          </p:cNvPr>
          <p:cNvSpPr txBox="1"/>
          <p:nvPr/>
        </p:nvSpPr>
        <p:spPr>
          <a:xfrm>
            <a:off x="1044742" y="2813370"/>
            <a:ext cx="11135106" cy="2308324"/>
          </a:xfrm>
          <a:prstGeom prst="rect">
            <a:avLst/>
          </a:prstGeom>
          <a:noFill/>
        </p:spPr>
        <p:txBody>
          <a:bodyPr wrap="square">
            <a:spAutoFit/>
          </a:bodyPr>
          <a:lstStyle/>
          <a:p>
            <a:pPr indent="457200"/>
            <a:r>
              <a:rPr lang="en-US" altLang="zh-CN" dirty="0"/>
              <a:t>C </a:t>
            </a:r>
            <a:r>
              <a:rPr lang="zh-CN" altLang="en-US" dirty="0"/>
              <a:t>表示消费支出</a:t>
            </a:r>
            <a:r>
              <a:rPr lang="en-US" altLang="zh-CN" dirty="0"/>
              <a:t>, </a:t>
            </a:r>
            <a:r>
              <a:rPr lang="zh-CN" altLang="en-US" dirty="0"/>
              <a:t>是指除购买新住房之外用于购买物品与劳务的支出</a:t>
            </a:r>
            <a:r>
              <a:rPr lang="en-US" altLang="zh-CN" dirty="0"/>
              <a:t>, </a:t>
            </a:r>
            <a:r>
              <a:rPr lang="zh-CN" altLang="en-US" dirty="0"/>
              <a:t>包括耐用品消费支出、 非耐用品消费支出和劳务支出三个方面。</a:t>
            </a:r>
          </a:p>
          <a:p>
            <a:pPr indent="457200"/>
            <a:r>
              <a:rPr lang="en-US" altLang="zh-CN" dirty="0"/>
              <a:t>I </a:t>
            </a:r>
            <a:r>
              <a:rPr lang="zh-CN" altLang="en-US" dirty="0"/>
              <a:t>表示投资支出</a:t>
            </a:r>
            <a:r>
              <a:rPr lang="en-US" altLang="zh-CN" dirty="0"/>
              <a:t>, </a:t>
            </a:r>
            <a:r>
              <a:rPr lang="zh-CN" altLang="en-US" dirty="0"/>
              <a:t>是指增加或更换资本资产</a:t>
            </a:r>
            <a:r>
              <a:rPr lang="en-US" altLang="zh-CN" dirty="0"/>
              <a:t>( </a:t>
            </a:r>
            <a:r>
              <a:rPr lang="zh-CN" altLang="en-US" dirty="0"/>
              <a:t>包括厂房、 住宅、 机械设备及存货</a:t>
            </a:r>
            <a:r>
              <a:rPr lang="en-US" altLang="zh-CN" dirty="0"/>
              <a:t>) </a:t>
            </a:r>
            <a:r>
              <a:rPr lang="zh-CN" altLang="en-US" dirty="0"/>
              <a:t>的支出</a:t>
            </a:r>
            <a:r>
              <a:rPr lang="en-US" altLang="zh-CN" dirty="0"/>
              <a:t>, </a:t>
            </a:r>
            <a:r>
              <a:rPr lang="zh-CN" altLang="en-US" dirty="0"/>
              <a:t>不包括购买债券或上市公司的股票等。</a:t>
            </a:r>
          </a:p>
          <a:p>
            <a:pPr indent="457200"/>
            <a:r>
              <a:rPr lang="en-US" altLang="zh-CN" dirty="0"/>
              <a:t>G </a:t>
            </a:r>
            <a:r>
              <a:rPr lang="zh-CN" altLang="en-US" dirty="0"/>
              <a:t>表示政府购买</a:t>
            </a:r>
            <a:r>
              <a:rPr lang="en-US" altLang="zh-CN" dirty="0"/>
              <a:t>, </a:t>
            </a:r>
            <a:r>
              <a:rPr lang="zh-CN" altLang="en-US" dirty="0"/>
              <a:t>即政府购买物品和劳务的支出</a:t>
            </a:r>
            <a:r>
              <a:rPr lang="en-US" altLang="zh-CN" dirty="0"/>
              <a:t>, </a:t>
            </a:r>
            <a:r>
              <a:rPr lang="zh-CN" altLang="en-US" dirty="0"/>
              <a:t>但不包括政府转移支付。 政府转移支付只是简单地把收入从一些人或一些组织手中转移到另一些人或另一些组织手中</a:t>
            </a:r>
            <a:r>
              <a:rPr lang="en-US" altLang="zh-CN" dirty="0"/>
              <a:t>, </a:t>
            </a:r>
            <a:r>
              <a:rPr lang="zh-CN" altLang="en-US" dirty="0"/>
              <a:t>没有相应的物品或劳务的交换发生。</a:t>
            </a:r>
          </a:p>
          <a:p>
            <a:pPr indent="457200"/>
            <a:r>
              <a:rPr lang="en-US" altLang="zh-CN" dirty="0"/>
              <a:t>NX </a:t>
            </a:r>
            <a:r>
              <a:rPr lang="zh-CN" altLang="en-US" dirty="0"/>
              <a:t>表示净出口</a:t>
            </a:r>
            <a:r>
              <a:rPr lang="en-US" altLang="zh-CN" dirty="0"/>
              <a:t>, </a:t>
            </a:r>
            <a:r>
              <a:rPr lang="zh-CN" altLang="en-US" dirty="0"/>
              <a:t>即一个国家或地区在一定时期内出口总额</a:t>
            </a:r>
            <a:r>
              <a:rPr lang="en-US" altLang="zh-CN" dirty="0"/>
              <a:t>(X ) </a:t>
            </a:r>
            <a:r>
              <a:rPr lang="zh-CN" altLang="en-US" dirty="0"/>
              <a:t>与进口总额</a:t>
            </a:r>
            <a:r>
              <a:rPr lang="en-US" altLang="zh-CN" dirty="0"/>
              <a:t>(M ) </a:t>
            </a:r>
            <a:r>
              <a:rPr lang="zh-CN" altLang="en-US" dirty="0"/>
              <a:t>的差额</a:t>
            </a:r>
            <a:r>
              <a:rPr lang="en-US" altLang="zh-CN" dirty="0"/>
              <a:t>, </a:t>
            </a:r>
            <a:r>
              <a:rPr lang="zh-CN" altLang="en-US" dirty="0"/>
              <a:t>等于出口商品和服务的总值减去进口商品和服务的总值</a:t>
            </a:r>
            <a:r>
              <a:rPr lang="en-US" altLang="zh-CN" dirty="0"/>
              <a:t>, </a:t>
            </a:r>
            <a:r>
              <a:rPr lang="zh-CN" altLang="en-US" dirty="0"/>
              <a:t>即 </a:t>
            </a:r>
            <a:r>
              <a:rPr lang="en-US" altLang="zh-CN" dirty="0"/>
              <a:t>NX =X -M </a:t>
            </a:r>
            <a:r>
              <a:rPr lang="zh-CN" altLang="en-US" dirty="0"/>
              <a:t>。</a:t>
            </a:r>
          </a:p>
        </p:txBody>
      </p:sp>
    </p:spTree>
    <p:extLst>
      <p:ext uri="{BB962C8B-B14F-4D97-AF65-F5344CB8AC3E}">
        <p14:creationId xmlns:p14="http://schemas.microsoft.com/office/powerpoint/2010/main" val="3470825952"/>
      </p:ext>
    </p:extLst>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down)">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5" grpId="0" bldLvl="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矩形 29"/>
          <p:cNvSpPr/>
          <p:nvPr/>
        </p:nvSpPr>
        <p:spPr>
          <a:xfrm>
            <a:off x="1157054" y="1360421"/>
            <a:ext cx="5936882" cy="1200329"/>
          </a:xfrm>
          <a:prstGeom prst="rect">
            <a:avLst/>
          </a:prstGeom>
        </p:spPr>
        <p:txBody>
          <a:bodyPr wrap="none">
            <a:spAutoFit/>
          </a:bodyPr>
          <a:lstStyle/>
          <a:p>
            <a:pPr algn="l"/>
            <a:r>
              <a:rPr lang="en-US" altLang="zh-CN" sz="7200" b="1" i="1" dirty="0">
                <a:solidFill>
                  <a:srgbClr val="000000">
                    <a:alpha val="10000"/>
                  </a:srgbClr>
                </a:solidFill>
                <a:latin typeface="Source Han Sans CN Bold" panose="020B0500000000000000" charset="-122"/>
                <a:ea typeface="Source Han Sans CN Bold" panose="020B0500000000000000" charset="-122"/>
                <a:cs typeface="+mn-ea"/>
                <a:sym typeface="+mn-lt"/>
              </a:rPr>
              <a:t>PART THREE</a:t>
            </a:r>
          </a:p>
        </p:txBody>
      </p:sp>
      <p:sp>
        <p:nvSpPr>
          <p:cNvPr id="31" name="标题 3"/>
          <p:cNvSpPr txBox="1"/>
          <p:nvPr/>
        </p:nvSpPr>
        <p:spPr>
          <a:xfrm>
            <a:off x="1112321" y="2826754"/>
            <a:ext cx="7455607" cy="1215141"/>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4000" b="1" kern="1200">
                <a:solidFill>
                  <a:schemeClr val="accent1">
                    <a:lumMod val="50000"/>
                  </a:schemeClr>
                </a:solidFill>
                <a:latin typeface="+mj-lt"/>
                <a:ea typeface="+mj-ea"/>
                <a:cs typeface="+mj-cs"/>
              </a:defRPr>
            </a:lvl1pPr>
          </a:lstStyle>
          <a:p>
            <a:pPr lvl="0"/>
            <a:r>
              <a:rPr lang="zh-CN" altLang="en-US" sz="6600" spc="300" dirty="0">
                <a:solidFill>
                  <a:schemeClr val="accent1"/>
                </a:solidFill>
                <a:latin typeface="+mn-lt"/>
                <a:ea typeface="+mn-ea"/>
                <a:cs typeface="+mn-ea"/>
                <a:sym typeface="+mn-lt"/>
              </a:rPr>
              <a:t>通货膨胀</a:t>
            </a:r>
          </a:p>
        </p:txBody>
      </p:sp>
      <p:sp>
        <p:nvSpPr>
          <p:cNvPr id="32" name="矩形 31"/>
          <p:cNvSpPr/>
          <p:nvPr/>
        </p:nvSpPr>
        <p:spPr>
          <a:xfrm>
            <a:off x="1219816" y="2041848"/>
            <a:ext cx="1569660" cy="646331"/>
          </a:xfrm>
          <a:prstGeom prst="rect">
            <a:avLst/>
          </a:prstGeom>
        </p:spPr>
        <p:txBody>
          <a:bodyPr wrap="none">
            <a:spAutoFit/>
          </a:bodyPr>
          <a:lstStyle/>
          <a:p>
            <a:r>
              <a:rPr lang="zh-CN" altLang="en-US" sz="3600" dirty="0">
                <a:solidFill>
                  <a:srgbClr val="000000"/>
                </a:solidFill>
                <a:cs typeface="+mn-ea"/>
                <a:sym typeface="+mn-lt"/>
              </a:rPr>
              <a:t>第三节</a:t>
            </a:r>
          </a:p>
        </p:txBody>
      </p:sp>
    </p:spTree>
    <p:extLst>
      <p:ext uri="{BB962C8B-B14F-4D97-AF65-F5344CB8AC3E}">
        <p14:creationId xmlns:p14="http://schemas.microsoft.com/office/powerpoint/2010/main" val="2939242077"/>
      </p:ext>
    </p:extLst>
  </p:cSld>
  <p:clrMapOvr>
    <a:masterClrMapping/>
  </p:clrMapOvr>
  <p:transition spd="slow" advClick="0" advTm="3000">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fade">
                                      <p:cBhvr>
                                        <p:cTn id="7" dur="500"/>
                                        <p:tgtEl>
                                          <p:spTgt spid="30"/>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32"/>
                                        </p:tgtEl>
                                        <p:attrNameLst>
                                          <p:attrName>style.visibility</p:attrName>
                                        </p:attrNameLst>
                                      </p:cBhvr>
                                      <p:to>
                                        <p:strVal val="visible"/>
                                      </p:to>
                                    </p:set>
                                    <p:anim calcmode="lin" valueType="num">
                                      <p:cBhvr additive="base">
                                        <p:cTn id="12" dur="500" fill="hold"/>
                                        <p:tgtEl>
                                          <p:spTgt spid="32"/>
                                        </p:tgtEl>
                                        <p:attrNameLst>
                                          <p:attrName>ppt_x</p:attrName>
                                        </p:attrNameLst>
                                      </p:cBhvr>
                                      <p:tavLst>
                                        <p:tav tm="0">
                                          <p:val>
                                            <p:strVal val="#ppt_x"/>
                                          </p:val>
                                        </p:tav>
                                        <p:tav tm="100000">
                                          <p:val>
                                            <p:strVal val="#ppt_x"/>
                                          </p:val>
                                        </p:tav>
                                      </p:tavLst>
                                    </p:anim>
                                    <p:anim calcmode="lin" valueType="num">
                                      <p:cBhvr additive="base">
                                        <p:cTn id="13" dur="500" fill="hold"/>
                                        <p:tgtEl>
                                          <p:spTgt spid="32"/>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53" presetClass="entr" presetSubtype="16" fill="hold" grpId="0" nodeType="clickEffect">
                                  <p:stCondLst>
                                    <p:cond delay="0"/>
                                  </p:stCondLst>
                                  <p:childTnLst>
                                    <p:set>
                                      <p:cBhvr>
                                        <p:cTn id="17" dur="1" fill="hold">
                                          <p:stCondLst>
                                            <p:cond delay="0"/>
                                          </p:stCondLst>
                                        </p:cTn>
                                        <p:tgtEl>
                                          <p:spTgt spid="31"/>
                                        </p:tgtEl>
                                        <p:attrNameLst>
                                          <p:attrName>style.visibility</p:attrName>
                                        </p:attrNameLst>
                                      </p:cBhvr>
                                      <p:to>
                                        <p:strVal val="visible"/>
                                      </p:to>
                                    </p:set>
                                    <p:anim calcmode="lin" valueType="num">
                                      <p:cBhvr>
                                        <p:cTn id="18" dur="500" fill="hold"/>
                                        <p:tgtEl>
                                          <p:spTgt spid="31"/>
                                        </p:tgtEl>
                                        <p:attrNameLst>
                                          <p:attrName>ppt_w</p:attrName>
                                        </p:attrNameLst>
                                      </p:cBhvr>
                                      <p:tavLst>
                                        <p:tav tm="0">
                                          <p:val>
                                            <p:fltVal val="0"/>
                                          </p:val>
                                        </p:tav>
                                        <p:tav tm="100000">
                                          <p:val>
                                            <p:strVal val="#ppt_w"/>
                                          </p:val>
                                        </p:tav>
                                      </p:tavLst>
                                    </p:anim>
                                    <p:anim calcmode="lin" valueType="num">
                                      <p:cBhvr>
                                        <p:cTn id="19" dur="500" fill="hold"/>
                                        <p:tgtEl>
                                          <p:spTgt spid="31"/>
                                        </p:tgtEl>
                                        <p:attrNameLst>
                                          <p:attrName>ppt_h</p:attrName>
                                        </p:attrNameLst>
                                      </p:cBhvr>
                                      <p:tavLst>
                                        <p:tav tm="0">
                                          <p:val>
                                            <p:fltVal val="0"/>
                                          </p:val>
                                        </p:tav>
                                        <p:tav tm="100000">
                                          <p:val>
                                            <p:strVal val="#ppt_h"/>
                                          </p:val>
                                        </p:tav>
                                      </p:tavLst>
                                    </p:anim>
                                    <p:animEffect transition="in" filter="fade">
                                      <p:cBhvr>
                                        <p:cTn id="20"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1" grpId="0"/>
      <p:bldP spid="3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5" name="íSľïḑe"/>
          <p:cNvSpPr txBox="1"/>
          <p:nvPr/>
        </p:nvSpPr>
        <p:spPr>
          <a:xfrm>
            <a:off x="1044742" y="382694"/>
            <a:ext cx="6215593" cy="52322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lvl="0" algn="l">
              <a:defRPr/>
            </a:pPr>
            <a:r>
              <a:rPr lang="zh-CN" altLang="en-US" sz="2800" kern="0" dirty="0">
                <a:solidFill>
                  <a:schemeClr val="accent1"/>
                </a:solidFill>
                <a:cs typeface="+mn-ea"/>
                <a:sym typeface="+mn-lt"/>
              </a:rPr>
              <a:t>一、 通货膨胀的含义与类型</a:t>
            </a:r>
            <a:endParaRPr kumimoji="0" lang="zh-CN" altLang="en-US" sz="2800" b="1" i="0" u="none" strike="noStrike" kern="0" cap="none" spc="0" normalizeH="0" baseline="0" noProof="0" dirty="0">
              <a:ln>
                <a:noFill/>
              </a:ln>
              <a:solidFill>
                <a:schemeClr val="accent1"/>
              </a:solidFill>
              <a:effectLst/>
              <a:uLnTx/>
              <a:uFillTx/>
              <a:cs typeface="+mn-ea"/>
              <a:sym typeface="+mn-lt"/>
            </a:endParaRPr>
          </a:p>
        </p:txBody>
      </p:sp>
      <p:sp>
        <p:nvSpPr>
          <p:cNvPr id="10" name="文本框 9">
            <a:extLst>
              <a:ext uri="{FF2B5EF4-FFF2-40B4-BE49-F238E27FC236}">
                <a16:creationId xmlns:a16="http://schemas.microsoft.com/office/drawing/2014/main" id="{89489BCE-2E64-1612-A539-358BEE68803F}"/>
              </a:ext>
            </a:extLst>
          </p:cNvPr>
          <p:cNvSpPr txBox="1"/>
          <p:nvPr/>
        </p:nvSpPr>
        <p:spPr>
          <a:xfrm>
            <a:off x="1643508" y="2017686"/>
            <a:ext cx="9646920" cy="1938992"/>
          </a:xfrm>
          <a:prstGeom prst="rect">
            <a:avLst/>
          </a:prstGeom>
          <a:noFill/>
        </p:spPr>
        <p:txBody>
          <a:bodyPr wrap="square">
            <a:spAutoFit/>
          </a:bodyPr>
          <a:lstStyle/>
          <a:p>
            <a:r>
              <a:rPr lang="zh-CN" altLang="en-US" sz="2000" dirty="0"/>
              <a:t>         通货膨胀是指物价水平在一定时期内持续、 普遍地上升的过程</a:t>
            </a:r>
            <a:r>
              <a:rPr lang="en-US" altLang="zh-CN" sz="2000" dirty="0"/>
              <a:t>, </a:t>
            </a:r>
            <a:r>
              <a:rPr lang="zh-CN" altLang="en-US" sz="2000" dirty="0"/>
              <a:t>或者说货币实际购买力在一定时期内持续下降的过程。</a:t>
            </a:r>
            <a:endParaRPr lang="en-US" altLang="zh-CN" sz="2000" dirty="0"/>
          </a:p>
          <a:p>
            <a:endParaRPr lang="zh-CN" altLang="en-US" sz="2000" dirty="0"/>
          </a:p>
          <a:p>
            <a:r>
              <a:rPr lang="zh-CN" altLang="en-US" sz="2000" dirty="0"/>
              <a:t>        理解通货膨胀要注意两点</a:t>
            </a:r>
            <a:r>
              <a:rPr lang="en-US" altLang="zh-CN" sz="2000" dirty="0"/>
              <a:t>: </a:t>
            </a:r>
            <a:r>
              <a:rPr lang="zh-CN" altLang="en-US" sz="2000" dirty="0"/>
              <a:t>一是少数几种商品的价格上涨不能称之为通货膨胀</a:t>
            </a:r>
            <a:r>
              <a:rPr lang="en-US" altLang="zh-CN" sz="2000" dirty="0"/>
              <a:t>, </a:t>
            </a:r>
            <a:r>
              <a:rPr lang="zh-CN" altLang="en-US" sz="2000" dirty="0"/>
              <a:t>通货膨胀必须是大部分商品的价格同时上涨</a:t>
            </a:r>
            <a:r>
              <a:rPr lang="en-US" altLang="zh-CN" sz="2000" dirty="0"/>
              <a:t>; </a:t>
            </a:r>
            <a:r>
              <a:rPr lang="zh-CN" altLang="en-US" sz="2000" dirty="0"/>
              <a:t>二是偶尔的价格上涨也不能称之为通货膨胀</a:t>
            </a:r>
            <a:r>
              <a:rPr lang="en-US" altLang="zh-CN" sz="2000" dirty="0"/>
              <a:t>, </a:t>
            </a:r>
            <a:r>
              <a:rPr lang="zh-CN" altLang="en-US" sz="2000" dirty="0"/>
              <a:t>必须是物价在一段时间内持续地上涨。</a:t>
            </a:r>
          </a:p>
        </p:txBody>
      </p:sp>
      <p:sp>
        <p:nvSpPr>
          <p:cNvPr id="2" name="íśḷiḋé">
            <a:extLst>
              <a:ext uri="{FF2B5EF4-FFF2-40B4-BE49-F238E27FC236}">
                <a16:creationId xmlns:a16="http://schemas.microsoft.com/office/drawing/2014/main" id="{20B938F8-A1D7-9FB2-18F6-40923F8AD5BE}"/>
              </a:ext>
            </a:extLst>
          </p:cNvPr>
          <p:cNvSpPr txBox="1"/>
          <p:nvPr/>
        </p:nvSpPr>
        <p:spPr>
          <a:xfrm>
            <a:off x="1643508" y="1149741"/>
            <a:ext cx="4479924" cy="450382"/>
          </a:xfrm>
          <a:prstGeom prst="rect">
            <a:avLst/>
          </a:prstGeom>
          <a:noFill/>
          <a:ln>
            <a:noFill/>
          </a:ln>
        </p:spPr>
        <p:txBody>
          <a:bodyPr wrap="square" lIns="91440" tIns="45720" rIns="91440" bIns="45720" anchor="b"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lvl="0">
              <a:defRPr/>
            </a:pPr>
            <a:r>
              <a:rPr lang="en-US" altLang="zh-CN" sz="2000" b="1" cap="all" dirty="0">
                <a:solidFill>
                  <a:srgbClr val="000000"/>
                </a:solidFill>
                <a:cs typeface="+mn-ea"/>
                <a:sym typeface="+mn-lt"/>
              </a:rPr>
              <a:t>(</a:t>
            </a:r>
            <a:r>
              <a:rPr lang="zh-CN" altLang="en-US" sz="2000" b="1" cap="all" dirty="0">
                <a:solidFill>
                  <a:srgbClr val="000000"/>
                </a:solidFill>
                <a:cs typeface="+mn-ea"/>
                <a:sym typeface="+mn-lt"/>
              </a:rPr>
              <a:t>一</a:t>
            </a:r>
            <a:r>
              <a:rPr lang="en-US" altLang="zh-CN" sz="2000" b="1" cap="all" dirty="0">
                <a:solidFill>
                  <a:srgbClr val="000000"/>
                </a:solidFill>
                <a:cs typeface="+mn-ea"/>
                <a:sym typeface="+mn-lt"/>
              </a:rPr>
              <a:t>) </a:t>
            </a:r>
            <a:r>
              <a:rPr lang="zh-CN" altLang="en-US" sz="2000" b="1" cap="all" dirty="0">
                <a:solidFill>
                  <a:srgbClr val="000000"/>
                </a:solidFill>
                <a:cs typeface="+mn-ea"/>
                <a:sym typeface="+mn-lt"/>
              </a:rPr>
              <a:t>通货膨胀的含义</a:t>
            </a:r>
          </a:p>
        </p:txBody>
      </p:sp>
    </p:spTree>
    <p:extLst>
      <p:ext uri="{BB962C8B-B14F-4D97-AF65-F5344CB8AC3E}">
        <p14:creationId xmlns:p14="http://schemas.microsoft.com/office/powerpoint/2010/main" val="1233641909"/>
      </p:ext>
    </p:extLst>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down)">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5" grpId="0" bldLvl="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5" name="íSľïḑe"/>
          <p:cNvSpPr txBox="1"/>
          <p:nvPr/>
        </p:nvSpPr>
        <p:spPr>
          <a:xfrm>
            <a:off x="1044742" y="382694"/>
            <a:ext cx="6215593" cy="52322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lvl="0" algn="l">
              <a:defRPr/>
            </a:pPr>
            <a:r>
              <a:rPr lang="zh-CN" altLang="en-US" sz="2800" kern="0" dirty="0">
                <a:solidFill>
                  <a:schemeClr val="accent1"/>
                </a:solidFill>
                <a:cs typeface="+mn-ea"/>
                <a:sym typeface="+mn-lt"/>
              </a:rPr>
              <a:t>一、 通货膨胀的含义与类型</a:t>
            </a:r>
            <a:endParaRPr kumimoji="0" lang="zh-CN" altLang="en-US" sz="2800" b="1" i="0" u="none" strike="noStrike" kern="0" cap="none" spc="0" normalizeH="0" baseline="0" noProof="0" dirty="0">
              <a:ln>
                <a:noFill/>
              </a:ln>
              <a:solidFill>
                <a:schemeClr val="accent1"/>
              </a:solidFill>
              <a:effectLst/>
              <a:uLnTx/>
              <a:uFillTx/>
              <a:cs typeface="+mn-ea"/>
              <a:sym typeface="+mn-lt"/>
            </a:endParaRPr>
          </a:p>
        </p:txBody>
      </p:sp>
      <p:sp>
        <p:nvSpPr>
          <p:cNvPr id="2" name="íśḷiḋé">
            <a:extLst>
              <a:ext uri="{FF2B5EF4-FFF2-40B4-BE49-F238E27FC236}">
                <a16:creationId xmlns:a16="http://schemas.microsoft.com/office/drawing/2014/main" id="{20B938F8-A1D7-9FB2-18F6-40923F8AD5BE}"/>
              </a:ext>
            </a:extLst>
          </p:cNvPr>
          <p:cNvSpPr txBox="1"/>
          <p:nvPr/>
        </p:nvSpPr>
        <p:spPr>
          <a:xfrm>
            <a:off x="1643508" y="1149741"/>
            <a:ext cx="4479924" cy="450382"/>
          </a:xfrm>
          <a:prstGeom prst="rect">
            <a:avLst/>
          </a:prstGeom>
          <a:noFill/>
          <a:ln>
            <a:noFill/>
          </a:ln>
        </p:spPr>
        <p:txBody>
          <a:bodyPr wrap="square" lIns="91440" tIns="45720" rIns="91440" bIns="45720" anchor="b"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lvl="0">
              <a:defRPr/>
            </a:pPr>
            <a:r>
              <a:rPr lang="en-US" altLang="zh-CN" sz="2000" b="1" cap="all" dirty="0">
                <a:solidFill>
                  <a:srgbClr val="000000"/>
                </a:solidFill>
                <a:cs typeface="+mn-ea"/>
                <a:sym typeface="+mn-lt"/>
              </a:rPr>
              <a:t>(</a:t>
            </a:r>
            <a:r>
              <a:rPr lang="zh-CN" altLang="en-US" sz="2000" b="1" cap="all" dirty="0">
                <a:solidFill>
                  <a:srgbClr val="000000"/>
                </a:solidFill>
                <a:cs typeface="+mn-ea"/>
                <a:sym typeface="+mn-lt"/>
              </a:rPr>
              <a:t>二</a:t>
            </a:r>
            <a:r>
              <a:rPr lang="en-US" altLang="zh-CN" sz="2000" b="1" cap="all" dirty="0">
                <a:solidFill>
                  <a:srgbClr val="000000"/>
                </a:solidFill>
                <a:cs typeface="+mn-ea"/>
                <a:sym typeface="+mn-lt"/>
              </a:rPr>
              <a:t>) </a:t>
            </a:r>
            <a:r>
              <a:rPr lang="zh-CN" altLang="en-US" sz="2000" b="1" cap="all" dirty="0">
                <a:solidFill>
                  <a:srgbClr val="000000"/>
                </a:solidFill>
                <a:cs typeface="+mn-ea"/>
                <a:sym typeface="+mn-lt"/>
              </a:rPr>
              <a:t>通货膨胀的类型</a:t>
            </a:r>
          </a:p>
        </p:txBody>
      </p:sp>
      <p:graphicFrame>
        <p:nvGraphicFramePr>
          <p:cNvPr id="6" name="图示 5">
            <a:extLst>
              <a:ext uri="{FF2B5EF4-FFF2-40B4-BE49-F238E27FC236}">
                <a16:creationId xmlns:a16="http://schemas.microsoft.com/office/drawing/2014/main" id="{FD70D347-9E36-FF35-DB2E-603CE36312FB}"/>
              </a:ext>
            </a:extLst>
          </p:cNvPr>
          <p:cNvGraphicFramePr/>
          <p:nvPr>
            <p:extLst>
              <p:ext uri="{D42A27DB-BD31-4B8C-83A1-F6EECF244321}">
                <p14:modId xmlns:p14="http://schemas.microsoft.com/office/powerpoint/2010/main" val="2520235835"/>
              </p:ext>
            </p:extLst>
          </p:nvPr>
        </p:nvGraphicFramePr>
        <p:xfrm>
          <a:off x="1837944" y="1784434"/>
          <a:ext cx="9720072" cy="469087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058074980"/>
      </p:ext>
    </p:extLst>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down)">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5" grpId="0" bldLvl="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5" name="íSľïḑe"/>
          <p:cNvSpPr txBox="1"/>
          <p:nvPr/>
        </p:nvSpPr>
        <p:spPr>
          <a:xfrm>
            <a:off x="1044742" y="382694"/>
            <a:ext cx="6215593" cy="52322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lvl="0" algn="l">
              <a:defRPr/>
            </a:pPr>
            <a:r>
              <a:rPr lang="zh-CN" altLang="en-US" sz="2800" kern="0" dirty="0">
                <a:solidFill>
                  <a:schemeClr val="accent1"/>
                </a:solidFill>
                <a:cs typeface="+mn-ea"/>
                <a:sym typeface="+mn-lt"/>
              </a:rPr>
              <a:t>二、 通货膨胀的成因</a:t>
            </a:r>
            <a:endParaRPr kumimoji="0" lang="zh-CN" altLang="en-US" sz="2800" b="1" i="0" u="none" strike="noStrike" kern="0" cap="none" spc="0" normalizeH="0" baseline="0" noProof="0" dirty="0">
              <a:ln>
                <a:noFill/>
              </a:ln>
              <a:solidFill>
                <a:schemeClr val="accent1"/>
              </a:solidFill>
              <a:effectLst/>
              <a:uLnTx/>
              <a:uFillTx/>
              <a:cs typeface="+mn-ea"/>
              <a:sym typeface="+mn-lt"/>
            </a:endParaRPr>
          </a:p>
        </p:txBody>
      </p:sp>
      <p:sp>
        <p:nvSpPr>
          <p:cNvPr id="2" name="íśḷiḋé">
            <a:extLst>
              <a:ext uri="{FF2B5EF4-FFF2-40B4-BE49-F238E27FC236}">
                <a16:creationId xmlns:a16="http://schemas.microsoft.com/office/drawing/2014/main" id="{20B938F8-A1D7-9FB2-18F6-40923F8AD5BE}"/>
              </a:ext>
            </a:extLst>
          </p:cNvPr>
          <p:cNvSpPr txBox="1"/>
          <p:nvPr/>
        </p:nvSpPr>
        <p:spPr>
          <a:xfrm>
            <a:off x="1643508" y="1149741"/>
            <a:ext cx="4479924" cy="450382"/>
          </a:xfrm>
          <a:prstGeom prst="rect">
            <a:avLst/>
          </a:prstGeom>
          <a:noFill/>
          <a:ln>
            <a:noFill/>
          </a:ln>
        </p:spPr>
        <p:txBody>
          <a:bodyPr wrap="square" lIns="91440" tIns="45720" rIns="91440" bIns="45720" anchor="b"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lvl="0">
              <a:defRPr/>
            </a:pPr>
            <a:r>
              <a:rPr lang="en-US" altLang="zh-CN" sz="2000" b="1" cap="all" dirty="0">
                <a:solidFill>
                  <a:srgbClr val="000000"/>
                </a:solidFill>
                <a:cs typeface="+mn-ea"/>
                <a:sym typeface="+mn-lt"/>
              </a:rPr>
              <a:t>(</a:t>
            </a:r>
            <a:r>
              <a:rPr lang="zh-CN" altLang="en-US" sz="2000" b="1" cap="all" dirty="0">
                <a:solidFill>
                  <a:srgbClr val="000000"/>
                </a:solidFill>
                <a:cs typeface="+mn-ea"/>
                <a:sym typeface="+mn-lt"/>
              </a:rPr>
              <a:t>一</a:t>
            </a:r>
            <a:r>
              <a:rPr lang="en-US" altLang="zh-CN" sz="2000" b="1" cap="all" dirty="0">
                <a:solidFill>
                  <a:srgbClr val="000000"/>
                </a:solidFill>
                <a:cs typeface="+mn-ea"/>
                <a:sym typeface="+mn-lt"/>
              </a:rPr>
              <a:t>) </a:t>
            </a:r>
            <a:r>
              <a:rPr lang="zh-CN" altLang="en-US" sz="2000" b="1" cap="all" dirty="0">
                <a:solidFill>
                  <a:srgbClr val="000000"/>
                </a:solidFill>
                <a:cs typeface="+mn-ea"/>
                <a:sym typeface="+mn-lt"/>
              </a:rPr>
              <a:t>需求拉动型通货膨胀</a:t>
            </a:r>
          </a:p>
        </p:txBody>
      </p:sp>
      <p:sp>
        <p:nvSpPr>
          <p:cNvPr id="3" name="文本框 2">
            <a:extLst>
              <a:ext uri="{FF2B5EF4-FFF2-40B4-BE49-F238E27FC236}">
                <a16:creationId xmlns:a16="http://schemas.microsoft.com/office/drawing/2014/main" id="{00B2C427-0847-9737-7083-5AF9565B9DBF}"/>
              </a:ext>
            </a:extLst>
          </p:cNvPr>
          <p:cNvSpPr txBox="1"/>
          <p:nvPr/>
        </p:nvSpPr>
        <p:spPr>
          <a:xfrm>
            <a:off x="2456688" y="1965960"/>
            <a:ext cx="7766304" cy="2308324"/>
          </a:xfrm>
          <a:prstGeom prst="rect">
            <a:avLst/>
          </a:prstGeom>
          <a:noFill/>
        </p:spPr>
        <p:txBody>
          <a:bodyPr wrap="square" rtlCol="0">
            <a:spAutoFit/>
          </a:bodyPr>
          <a:lstStyle/>
          <a:p>
            <a:r>
              <a:rPr lang="zh-CN" altLang="en-US" dirty="0"/>
              <a:t>         需求拉动型通货膨胀</a:t>
            </a:r>
            <a:r>
              <a:rPr lang="en-US" altLang="zh-CN" dirty="0"/>
              <a:t>, </a:t>
            </a:r>
            <a:r>
              <a:rPr lang="zh-CN" altLang="en-US" dirty="0"/>
              <a:t>又称超额需求型通货膨胀</a:t>
            </a:r>
            <a:r>
              <a:rPr lang="en-US" altLang="zh-CN" dirty="0"/>
              <a:t>, </a:t>
            </a:r>
            <a:r>
              <a:rPr lang="zh-CN" altLang="en-US" dirty="0"/>
              <a:t>是指总需求超过总供给所引起的一般物价水平普遍而持续地上涨。 通俗地说</a:t>
            </a:r>
            <a:r>
              <a:rPr lang="en-US" altLang="zh-CN" dirty="0"/>
              <a:t>, </a:t>
            </a:r>
            <a:r>
              <a:rPr lang="zh-CN" altLang="en-US" dirty="0"/>
              <a:t>这种通货膨胀是“过多的货币追逐过少的商品”</a:t>
            </a:r>
            <a:r>
              <a:rPr lang="en-US" altLang="zh-CN" dirty="0"/>
              <a:t>, </a:t>
            </a:r>
            <a:r>
              <a:rPr lang="zh-CN" altLang="en-US" dirty="0"/>
              <a:t>因而物价上涨。</a:t>
            </a:r>
            <a:endParaRPr lang="en-US" altLang="zh-CN" dirty="0"/>
          </a:p>
          <a:p>
            <a:endParaRPr lang="en-US" altLang="zh-CN" dirty="0"/>
          </a:p>
          <a:p>
            <a:r>
              <a:rPr lang="zh-CN" altLang="en-US" dirty="0"/>
              <a:t>         需要指出的是</a:t>
            </a:r>
            <a:r>
              <a:rPr lang="en-US" altLang="zh-CN" dirty="0"/>
              <a:t>, </a:t>
            </a:r>
            <a:r>
              <a:rPr lang="zh-CN" altLang="en-US" dirty="0"/>
              <a:t>当经济体系中有大量资源闲置时</a:t>
            </a:r>
            <a:r>
              <a:rPr lang="en-US" altLang="zh-CN" dirty="0"/>
              <a:t>, </a:t>
            </a:r>
            <a:r>
              <a:rPr lang="zh-CN" altLang="en-US" dirty="0"/>
              <a:t>总需求的增加不会引起物价上涨</a:t>
            </a:r>
            <a:r>
              <a:rPr lang="en-US" altLang="zh-CN" dirty="0"/>
              <a:t>, </a:t>
            </a:r>
            <a:r>
              <a:rPr lang="zh-CN" altLang="en-US" dirty="0"/>
              <a:t>只会导致国民收入增加</a:t>
            </a:r>
            <a:r>
              <a:rPr lang="en-US" altLang="zh-CN" dirty="0"/>
              <a:t>; </a:t>
            </a:r>
            <a:r>
              <a:rPr lang="zh-CN" altLang="en-US" dirty="0"/>
              <a:t>当经济体系中的资源接近充分利用时</a:t>
            </a:r>
            <a:r>
              <a:rPr lang="en-US" altLang="zh-CN" dirty="0"/>
              <a:t>, </a:t>
            </a:r>
            <a:r>
              <a:rPr lang="zh-CN" altLang="en-US" dirty="0"/>
              <a:t>总需求的增加会同时拉升国民收入和一般价格水平</a:t>
            </a:r>
            <a:r>
              <a:rPr lang="en-US" altLang="zh-CN" dirty="0"/>
              <a:t>; </a:t>
            </a:r>
            <a:r>
              <a:rPr lang="zh-CN" altLang="en-US" dirty="0"/>
              <a:t>当经济体系中的资源达到充分利用时</a:t>
            </a:r>
            <a:r>
              <a:rPr lang="en-US" altLang="zh-CN" dirty="0"/>
              <a:t>, </a:t>
            </a:r>
            <a:r>
              <a:rPr lang="zh-CN" altLang="en-US" dirty="0"/>
              <a:t>总需求的增加不会使国民收入增加</a:t>
            </a:r>
            <a:r>
              <a:rPr lang="en-US" altLang="zh-CN" dirty="0"/>
              <a:t>, </a:t>
            </a:r>
            <a:r>
              <a:rPr lang="zh-CN" altLang="en-US" dirty="0"/>
              <a:t>只会导致一般价格水平上升。</a:t>
            </a:r>
          </a:p>
        </p:txBody>
      </p:sp>
    </p:spTree>
    <p:extLst>
      <p:ext uri="{BB962C8B-B14F-4D97-AF65-F5344CB8AC3E}">
        <p14:creationId xmlns:p14="http://schemas.microsoft.com/office/powerpoint/2010/main" val="3853615957"/>
      </p:ext>
    </p:extLst>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down)">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5" grpId="0" bldLvl="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B8CE6404-BB0A-EDDB-F8C2-70E7B7C8904F}"/>
              </a:ext>
            </a:extLst>
          </p:cNvPr>
          <p:cNvPicPr>
            <a:picLocks noChangeAspect="1"/>
          </p:cNvPicPr>
          <p:nvPr/>
        </p:nvPicPr>
        <p:blipFill>
          <a:blip r:embed="rId2"/>
          <a:stretch>
            <a:fillRect/>
          </a:stretch>
        </p:blipFill>
        <p:spPr>
          <a:xfrm>
            <a:off x="2495981" y="246888"/>
            <a:ext cx="6817429" cy="6611112"/>
          </a:xfrm>
          <a:prstGeom prst="rect">
            <a:avLst/>
          </a:prstGeom>
        </p:spPr>
      </p:pic>
    </p:spTree>
  </p:cSld>
  <p:clrMapOvr>
    <a:masterClrMapping/>
  </p:clrMapOvr>
  <p:transition spd="slow" advClick="0" advTm="3000">
    <p:wipe/>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5" name="íSľïḑe"/>
          <p:cNvSpPr txBox="1"/>
          <p:nvPr/>
        </p:nvSpPr>
        <p:spPr>
          <a:xfrm>
            <a:off x="1044742" y="382694"/>
            <a:ext cx="6215593" cy="52322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lvl="0" algn="l">
              <a:defRPr/>
            </a:pPr>
            <a:r>
              <a:rPr lang="zh-CN" altLang="en-US" sz="2800" kern="0" dirty="0">
                <a:solidFill>
                  <a:schemeClr val="accent1"/>
                </a:solidFill>
                <a:cs typeface="+mn-ea"/>
                <a:sym typeface="+mn-lt"/>
              </a:rPr>
              <a:t>二、 通货膨胀的成因</a:t>
            </a:r>
            <a:endParaRPr kumimoji="0" lang="zh-CN" altLang="en-US" sz="2800" b="1" i="0" u="none" strike="noStrike" kern="0" cap="none" spc="0" normalizeH="0" baseline="0" noProof="0" dirty="0">
              <a:ln>
                <a:noFill/>
              </a:ln>
              <a:solidFill>
                <a:schemeClr val="accent1"/>
              </a:solidFill>
              <a:effectLst/>
              <a:uLnTx/>
              <a:uFillTx/>
              <a:cs typeface="+mn-ea"/>
              <a:sym typeface="+mn-lt"/>
            </a:endParaRPr>
          </a:p>
        </p:txBody>
      </p:sp>
      <p:sp>
        <p:nvSpPr>
          <p:cNvPr id="2" name="íśḷiḋé">
            <a:extLst>
              <a:ext uri="{FF2B5EF4-FFF2-40B4-BE49-F238E27FC236}">
                <a16:creationId xmlns:a16="http://schemas.microsoft.com/office/drawing/2014/main" id="{20B938F8-A1D7-9FB2-18F6-40923F8AD5BE}"/>
              </a:ext>
            </a:extLst>
          </p:cNvPr>
          <p:cNvSpPr txBox="1"/>
          <p:nvPr/>
        </p:nvSpPr>
        <p:spPr>
          <a:xfrm>
            <a:off x="1643508" y="1149741"/>
            <a:ext cx="4479924" cy="450382"/>
          </a:xfrm>
          <a:prstGeom prst="rect">
            <a:avLst/>
          </a:prstGeom>
          <a:noFill/>
          <a:ln>
            <a:noFill/>
          </a:ln>
        </p:spPr>
        <p:txBody>
          <a:bodyPr wrap="square" lIns="91440" tIns="45720" rIns="91440" bIns="45720" anchor="b"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lvl="0">
              <a:defRPr/>
            </a:pPr>
            <a:r>
              <a:rPr lang="en-US" altLang="zh-CN" sz="2000" b="1" cap="all" dirty="0">
                <a:solidFill>
                  <a:srgbClr val="000000"/>
                </a:solidFill>
                <a:cs typeface="+mn-ea"/>
                <a:sym typeface="+mn-lt"/>
              </a:rPr>
              <a:t>(</a:t>
            </a:r>
            <a:r>
              <a:rPr lang="zh-CN" altLang="en-US" sz="2000" b="1" cap="all" dirty="0">
                <a:solidFill>
                  <a:srgbClr val="000000"/>
                </a:solidFill>
                <a:cs typeface="+mn-ea"/>
                <a:sym typeface="+mn-lt"/>
              </a:rPr>
              <a:t>二</a:t>
            </a:r>
            <a:r>
              <a:rPr lang="en-US" altLang="zh-CN" sz="2000" b="1" cap="all" dirty="0">
                <a:solidFill>
                  <a:srgbClr val="000000"/>
                </a:solidFill>
                <a:cs typeface="+mn-ea"/>
                <a:sym typeface="+mn-lt"/>
              </a:rPr>
              <a:t>) </a:t>
            </a:r>
            <a:r>
              <a:rPr lang="zh-CN" altLang="en-US" sz="2000" b="1" cap="all" dirty="0">
                <a:solidFill>
                  <a:srgbClr val="000000"/>
                </a:solidFill>
                <a:cs typeface="+mn-ea"/>
                <a:sym typeface="+mn-lt"/>
              </a:rPr>
              <a:t>成本推动型通货膨胀</a:t>
            </a:r>
          </a:p>
        </p:txBody>
      </p:sp>
      <p:pic>
        <p:nvPicPr>
          <p:cNvPr id="7" name="图片 6">
            <a:extLst>
              <a:ext uri="{FF2B5EF4-FFF2-40B4-BE49-F238E27FC236}">
                <a16:creationId xmlns:a16="http://schemas.microsoft.com/office/drawing/2014/main" id="{B75F13D0-BD97-2E6D-948B-F42283C98676}"/>
              </a:ext>
            </a:extLst>
          </p:cNvPr>
          <p:cNvPicPr>
            <a:picLocks noChangeAspect="1"/>
          </p:cNvPicPr>
          <p:nvPr/>
        </p:nvPicPr>
        <p:blipFill>
          <a:blip r:embed="rId3"/>
          <a:stretch>
            <a:fillRect/>
          </a:stretch>
        </p:blipFill>
        <p:spPr>
          <a:xfrm>
            <a:off x="2000125" y="2054263"/>
            <a:ext cx="2453004" cy="2373662"/>
          </a:xfrm>
          <a:prstGeom prst="rect">
            <a:avLst/>
          </a:prstGeom>
        </p:spPr>
      </p:pic>
      <p:graphicFrame>
        <p:nvGraphicFramePr>
          <p:cNvPr id="9" name="图示 8">
            <a:extLst>
              <a:ext uri="{FF2B5EF4-FFF2-40B4-BE49-F238E27FC236}">
                <a16:creationId xmlns:a16="http://schemas.microsoft.com/office/drawing/2014/main" id="{DFA48610-4141-DE8B-4A48-E18C65A39651}"/>
              </a:ext>
            </a:extLst>
          </p:cNvPr>
          <p:cNvGraphicFramePr/>
          <p:nvPr>
            <p:extLst>
              <p:ext uri="{D42A27DB-BD31-4B8C-83A1-F6EECF244321}">
                <p14:modId xmlns:p14="http://schemas.microsoft.com/office/powerpoint/2010/main" val="419402954"/>
              </p:ext>
            </p:extLst>
          </p:nvPr>
        </p:nvGraphicFramePr>
        <p:xfrm>
          <a:off x="6364224" y="1843950"/>
          <a:ext cx="4626864" cy="4364826"/>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11" name="文本框 10">
            <a:extLst>
              <a:ext uri="{FF2B5EF4-FFF2-40B4-BE49-F238E27FC236}">
                <a16:creationId xmlns:a16="http://schemas.microsoft.com/office/drawing/2014/main" id="{89D4333F-E9DD-A5AF-5744-4B7D691C8E81}"/>
              </a:ext>
            </a:extLst>
          </p:cNvPr>
          <p:cNvSpPr txBox="1"/>
          <p:nvPr/>
        </p:nvSpPr>
        <p:spPr>
          <a:xfrm>
            <a:off x="490068" y="4554927"/>
            <a:ext cx="5947410" cy="2031325"/>
          </a:xfrm>
          <a:prstGeom prst="rect">
            <a:avLst/>
          </a:prstGeom>
          <a:noFill/>
        </p:spPr>
        <p:txBody>
          <a:bodyPr wrap="square">
            <a:spAutoFit/>
          </a:bodyPr>
          <a:lstStyle/>
          <a:p>
            <a:r>
              <a:rPr lang="zh-CN" altLang="en-US" dirty="0"/>
              <a:t>         成本推动型通货膨胀</a:t>
            </a:r>
            <a:r>
              <a:rPr lang="en-US" altLang="zh-CN" dirty="0"/>
              <a:t>, </a:t>
            </a:r>
            <a:r>
              <a:rPr lang="zh-CN" altLang="en-US" dirty="0"/>
              <a:t>又称成本通货膨胀或供给通货膨胀</a:t>
            </a:r>
            <a:r>
              <a:rPr lang="en-US" altLang="zh-CN" dirty="0"/>
              <a:t>, </a:t>
            </a:r>
            <a:r>
              <a:rPr lang="zh-CN" altLang="en-US" dirty="0"/>
              <a:t>是指在没有超额需求的情况下由供给方面成本的提高所引起的通货膨胀。 成本的增加意味着只有在高于以前的价格水平时</a:t>
            </a:r>
            <a:r>
              <a:rPr lang="en-US" altLang="zh-CN" dirty="0"/>
              <a:t>, </a:t>
            </a:r>
            <a:r>
              <a:rPr lang="zh-CN" altLang="en-US" dirty="0"/>
              <a:t>才能达到以前的产量水平</a:t>
            </a:r>
            <a:r>
              <a:rPr lang="en-US" altLang="zh-CN" dirty="0"/>
              <a:t>, </a:t>
            </a:r>
            <a:r>
              <a:rPr lang="zh-CN" altLang="en-US" dirty="0"/>
              <a:t>即总供给曲线向左上方移动。 在总需求不变的情况下</a:t>
            </a:r>
            <a:r>
              <a:rPr lang="en-US" altLang="zh-CN" dirty="0"/>
              <a:t>, </a:t>
            </a:r>
            <a:r>
              <a:rPr lang="zh-CN" altLang="en-US" dirty="0"/>
              <a:t>总供给曲线向左上方移动使国民收入减少</a:t>
            </a:r>
            <a:r>
              <a:rPr lang="en-US" altLang="zh-CN" dirty="0"/>
              <a:t>, </a:t>
            </a:r>
            <a:r>
              <a:rPr lang="zh-CN" altLang="en-US" dirty="0"/>
              <a:t>价格水平上升</a:t>
            </a:r>
            <a:r>
              <a:rPr lang="en-US" altLang="zh-CN" dirty="0"/>
              <a:t>, </a:t>
            </a:r>
            <a:r>
              <a:rPr lang="zh-CN" altLang="en-US" dirty="0"/>
              <a:t>这种价格上升就是成本推动型通货膨胀</a:t>
            </a:r>
            <a:r>
              <a:rPr lang="en-US" altLang="zh-CN" dirty="0"/>
              <a:t>, </a:t>
            </a:r>
            <a:r>
              <a:rPr lang="zh-CN" altLang="en-US" dirty="0"/>
              <a:t>如图</a:t>
            </a:r>
            <a:r>
              <a:rPr lang="en-US" altLang="zh-CN" dirty="0"/>
              <a:t>6-3 </a:t>
            </a:r>
            <a:r>
              <a:rPr lang="zh-CN" altLang="en-US" dirty="0"/>
              <a:t>所示。</a:t>
            </a:r>
          </a:p>
        </p:txBody>
      </p:sp>
    </p:spTree>
    <p:extLst>
      <p:ext uri="{BB962C8B-B14F-4D97-AF65-F5344CB8AC3E}">
        <p14:creationId xmlns:p14="http://schemas.microsoft.com/office/powerpoint/2010/main" val="1453993844"/>
      </p:ext>
    </p:extLst>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down)">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5" grpId="0" bldLvl="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5" name="íSľïḑe"/>
          <p:cNvSpPr txBox="1"/>
          <p:nvPr/>
        </p:nvSpPr>
        <p:spPr>
          <a:xfrm>
            <a:off x="1044742" y="382694"/>
            <a:ext cx="6215593" cy="52322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lvl="0" algn="l">
              <a:defRPr/>
            </a:pPr>
            <a:r>
              <a:rPr lang="zh-CN" altLang="en-US" sz="2800" kern="0" dirty="0">
                <a:solidFill>
                  <a:schemeClr val="accent1"/>
                </a:solidFill>
                <a:cs typeface="+mn-ea"/>
                <a:sym typeface="+mn-lt"/>
              </a:rPr>
              <a:t>二、 通货膨胀的成因</a:t>
            </a:r>
            <a:endParaRPr kumimoji="0" lang="zh-CN" altLang="en-US" sz="2800" b="1" i="0" u="none" strike="noStrike" kern="0" cap="none" spc="0" normalizeH="0" baseline="0" noProof="0" dirty="0">
              <a:ln>
                <a:noFill/>
              </a:ln>
              <a:solidFill>
                <a:schemeClr val="accent1"/>
              </a:solidFill>
              <a:effectLst/>
              <a:uLnTx/>
              <a:uFillTx/>
              <a:cs typeface="+mn-ea"/>
              <a:sym typeface="+mn-lt"/>
            </a:endParaRPr>
          </a:p>
        </p:txBody>
      </p:sp>
      <p:sp>
        <p:nvSpPr>
          <p:cNvPr id="2" name="íśḷiḋé">
            <a:extLst>
              <a:ext uri="{FF2B5EF4-FFF2-40B4-BE49-F238E27FC236}">
                <a16:creationId xmlns:a16="http://schemas.microsoft.com/office/drawing/2014/main" id="{20B938F8-A1D7-9FB2-18F6-40923F8AD5BE}"/>
              </a:ext>
            </a:extLst>
          </p:cNvPr>
          <p:cNvSpPr txBox="1"/>
          <p:nvPr/>
        </p:nvSpPr>
        <p:spPr>
          <a:xfrm>
            <a:off x="1643508" y="1149741"/>
            <a:ext cx="4479924" cy="450382"/>
          </a:xfrm>
          <a:prstGeom prst="rect">
            <a:avLst/>
          </a:prstGeom>
          <a:noFill/>
          <a:ln>
            <a:noFill/>
          </a:ln>
        </p:spPr>
        <p:txBody>
          <a:bodyPr wrap="square" lIns="91440" tIns="45720" rIns="91440" bIns="45720" anchor="b"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lvl="0">
              <a:defRPr/>
            </a:pPr>
            <a:r>
              <a:rPr lang="en-US" altLang="zh-CN" sz="2000" b="1" cap="all" dirty="0">
                <a:solidFill>
                  <a:srgbClr val="000000"/>
                </a:solidFill>
                <a:cs typeface="+mn-ea"/>
                <a:sym typeface="+mn-lt"/>
              </a:rPr>
              <a:t>(</a:t>
            </a:r>
            <a:r>
              <a:rPr lang="zh-CN" altLang="en-US" sz="2000" b="1" cap="all" dirty="0">
                <a:solidFill>
                  <a:srgbClr val="000000"/>
                </a:solidFill>
                <a:cs typeface="+mn-ea"/>
                <a:sym typeface="+mn-lt"/>
              </a:rPr>
              <a:t>三</a:t>
            </a:r>
            <a:r>
              <a:rPr lang="en-US" altLang="zh-CN" sz="2000" b="1" cap="all" dirty="0">
                <a:solidFill>
                  <a:srgbClr val="000000"/>
                </a:solidFill>
                <a:cs typeface="+mn-ea"/>
                <a:sym typeface="+mn-lt"/>
              </a:rPr>
              <a:t>) </a:t>
            </a:r>
            <a:r>
              <a:rPr lang="zh-CN" altLang="en-US" sz="2000" b="1" cap="all" dirty="0">
                <a:solidFill>
                  <a:srgbClr val="000000"/>
                </a:solidFill>
                <a:cs typeface="+mn-ea"/>
                <a:sym typeface="+mn-lt"/>
              </a:rPr>
              <a:t>结构型通货膨胀</a:t>
            </a:r>
          </a:p>
        </p:txBody>
      </p:sp>
      <p:sp>
        <p:nvSpPr>
          <p:cNvPr id="3" name="文本框 2">
            <a:extLst>
              <a:ext uri="{FF2B5EF4-FFF2-40B4-BE49-F238E27FC236}">
                <a16:creationId xmlns:a16="http://schemas.microsoft.com/office/drawing/2014/main" id="{00B2C427-0847-9737-7083-5AF9565B9DBF}"/>
              </a:ext>
            </a:extLst>
          </p:cNvPr>
          <p:cNvSpPr txBox="1"/>
          <p:nvPr/>
        </p:nvSpPr>
        <p:spPr>
          <a:xfrm>
            <a:off x="1472184" y="1938528"/>
            <a:ext cx="9767428" cy="3139321"/>
          </a:xfrm>
          <a:prstGeom prst="rect">
            <a:avLst/>
          </a:prstGeom>
          <a:noFill/>
        </p:spPr>
        <p:txBody>
          <a:bodyPr wrap="square" rtlCol="0">
            <a:spAutoFit/>
          </a:bodyPr>
          <a:lstStyle/>
          <a:p>
            <a:r>
              <a:rPr lang="zh-CN" altLang="en-US" dirty="0"/>
              <a:t>         在没有需求拉动和成本推动的情况下</a:t>
            </a:r>
            <a:r>
              <a:rPr lang="en-US" altLang="zh-CN" dirty="0"/>
              <a:t>, </a:t>
            </a:r>
            <a:r>
              <a:rPr lang="zh-CN" altLang="en-US" dirty="0"/>
              <a:t>只是由于经济结构因素的变动</a:t>
            </a:r>
            <a:r>
              <a:rPr lang="en-US" altLang="zh-CN" dirty="0"/>
              <a:t>, </a:t>
            </a:r>
            <a:r>
              <a:rPr lang="zh-CN" altLang="en-US" dirty="0"/>
              <a:t>引起了一般价格水平的持续上涨</a:t>
            </a:r>
            <a:r>
              <a:rPr lang="en-US" altLang="zh-CN" dirty="0"/>
              <a:t>, </a:t>
            </a:r>
            <a:r>
              <a:rPr lang="zh-CN" altLang="en-US" dirty="0"/>
              <a:t>这种原因导致的一般价格水平的持续上涨被称为结构型通货膨胀。</a:t>
            </a:r>
          </a:p>
          <a:p>
            <a:r>
              <a:rPr lang="zh-CN" altLang="en-US" dirty="0"/>
              <a:t>         结构型通货膨胀理论把通货膨胀的起因归结为经济结构本身所具有的特点。 西方经济学观点认为</a:t>
            </a:r>
            <a:r>
              <a:rPr lang="en-US" altLang="zh-CN" dirty="0"/>
              <a:t>, </a:t>
            </a:r>
            <a:r>
              <a:rPr lang="zh-CN" altLang="en-US" dirty="0"/>
              <a:t>从生产率提高的角度来看</a:t>
            </a:r>
            <a:r>
              <a:rPr lang="en-US" altLang="zh-CN" dirty="0"/>
              <a:t>, </a:t>
            </a:r>
            <a:r>
              <a:rPr lang="zh-CN" altLang="en-US" dirty="0"/>
              <a:t>社会经济结构存在着这样的特点</a:t>
            </a:r>
            <a:r>
              <a:rPr lang="en-US" altLang="zh-CN" dirty="0"/>
              <a:t>, </a:t>
            </a:r>
            <a:r>
              <a:rPr lang="zh-CN" altLang="en-US" dirty="0"/>
              <a:t>即一些部门生产率提高的速度快</a:t>
            </a:r>
            <a:r>
              <a:rPr lang="en-US" altLang="zh-CN" dirty="0"/>
              <a:t>, </a:t>
            </a:r>
            <a:r>
              <a:rPr lang="zh-CN" altLang="en-US" dirty="0"/>
              <a:t>另一些部门生产率提高的速度慢</a:t>
            </a:r>
            <a:r>
              <a:rPr lang="en-US" altLang="zh-CN" dirty="0"/>
              <a:t>; </a:t>
            </a:r>
            <a:r>
              <a:rPr lang="zh-CN" altLang="en-US" dirty="0"/>
              <a:t>从经济发展的过程看</a:t>
            </a:r>
            <a:r>
              <a:rPr lang="en-US" altLang="zh-CN" dirty="0"/>
              <a:t>, </a:t>
            </a:r>
            <a:r>
              <a:rPr lang="zh-CN" altLang="en-US" dirty="0"/>
              <a:t>社会经济结构存在着这样的特点</a:t>
            </a:r>
            <a:r>
              <a:rPr lang="en-US" altLang="zh-CN" dirty="0"/>
              <a:t>, </a:t>
            </a:r>
            <a:r>
              <a:rPr lang="zh-CN" altLang="en-US" dirty="0"/>
              <a:t>即一些部门正在迅速发展</a:t>
            </a:r>
            <a:r>
              <a:rPr lang="en-US" altLang="zh-CN" dirty="0"/>
              <a:t>, </a:t>
            </a:r>
            <a:r>
              <a:rPr lang="zh-CN" altLang="en-US" dirty="0"/>
              <a:t>另一些部门则日趋衰落</a:t>
            </a:r>
            <a:r>
              <a:rPr lang="en-US" altLang="zh-CN" dirty="0"/>
              <a:t>; </a:t>
            </a:r>
            <a:r>
              <a:rPr lang="zh-CN" altLang="en-US" dirty="0"/>
              <a:t>从同世界市场的关系看</a:t>
            </a:r>
            <a:r>
              <a:rPr lang="en-US" altLang="zh-CN" dirty="0"/>
              <a:t>, </a:t>
            </a:r>
            <a:r>
              <a:rPr lang="zh-CN" altLang="en-US" dirty="0"/>
              <a:t>社会经济结构存在着这样的特点</a:t>
            </a:r>
            <a:r>
              <a:rPr lang="en-US" altLang="zh-CN" dirty="0"/>
              <a:t>, </a:t>
            </a:r>
            <a:r>
              <a:rPr lang="zh-CN" altLang="en-US" dirty="0"/>
              <a:t>一些部门</a:t>
            </a:r>
            <a:r>
              <a:rPr lang="en-US" altLang="zh-CN" dirty="0"/>
              <a:t>(</a:t>
            </a:r>
            <a:r>
              <a:rPr lang="zh-CN" altLang="en-US" dirty="0"/>
              <a:t>开放部门</a:t>
            </a:r>
            <a:r>
              <a:rPr lang="en-US" altLang="zh-CN" dirty="0"/>
              <a:t>) </a:t>
            </a:r>
            <a:r>
              <a:rPr lang="zh-CN" altLang="en-US" dirty="0"/>
              <a:t>同世界市场的联系十分密切</a:t>
            </a:r>
            <a:r>
              <a:rPr lang="en-US" altLang="zh-CN" dirty="0"/>
              <a:t>,</a:t>
            </a:r>
            <a:r>
              <a:rPr lang="zh-CN" altLang="en-US" dirty="0"/>
              <a:t>另一些部门</a:t>
            </a:r>
            <a:r>
              <a:rPr lang="en-US" altLang="zh-CN" dirty="0"/>
              <a:t>(</a:t>
            </a:r>
            <a:r>
              <a:rPr lang="zh-CN" altLang="en-US" dirty="0"/>
              <a:t>非开放部门</a:t>
            </a:r>
            <a:r>
              <a:rPr lang="en-US" altLang="zh-CN" dirty="0"/>
              <a:t>) </a:t>
            </a:r>
            <a:r>
              <a:rPr lang="zh-CN" altLang="en-US" dirty="0"/>
              <a:t>同世界市场没有密切联系。 一般来说</a:t>
            </a:r>
            <a:r>
              <a:rPr lang="en-US" altLang="zh-CN" dirty="0"/>
              <a:t>, </a:t>
            </a:r>
            <a:r>
              <a:rPr lang="zh-CN" altLang="en-US" dirty="0"/>
              <a:t>生产率提高速度快的部门其工资水平提高快</a:t>
            </a:r>
            <a:r>
              <a:rPr lang="en-US" altLang="zh-CN" dirty="0"/>
              <a:t>, </a:t>
            </a:r>
            <a:r>
              <a:rPr lang="zh-CN" altLang="en-US" dirty="0"/>
              <a:t>而生产率提高速度慢的部门其工资水平提高慢</a:t>
            </a:r>
            <a:r>
              <a:rPr lang="en-US" altLang="zh-CN" dirty="0"/>
              <a:t>, </a:t>
            </a:r>
            <a:r>
              <a:rPr lang="zh-CN" altLang="en-US" dirty="0"/>
              <a:t>但是处于生产率提高速度慢的部门的工人要求“公平”</a:t>
            </a:r>
            <a:r>
              <a:rPr lang="en-US" altLang="zh-CN" dirty="0"/>
              <a:t>, </a:t>
            </a:r>
            <a:r>
              <a:rPr lang="zh-CN" altLang="en-US" dirty="0"/>
              <a:t>由于工会的存在</a:t>
            </a:r>
            <a:r>
              <a:rPr lang="en-US" altLang="zh-CN" dirty="0"/>
              <a:t>, </a:t>
            </a:r>
            <a:r>
              <a:rPr lang="zh-CN" altLang="en-US" dirty="0"/>
              <a:t>他们要求提高工资水平往往会实现</a:t>
            </a:r>
            <a:r>
              <a:rPr lang="en-US" altLang="zh-CN" dirty="0"/>
              <a:t>, </a:t>
            </a:r>
            <a:r>
              <a:rPr lang="zh-CN" altLang="en-US" dirty="0"/>
              <a:t>从而使得整个社会的工资增长率超过劳动生产率</a:t>
            </a:r>
            <a:r>
              <a:rPr lang="en-US" altLang="zh-CN" dirty="0"/>
              <a:t>, </a:t>
            </a:r>
            <a:r>
              <a:rPr lang="zh-CN" altLang="en-US" dirty="0"/>
              <a:t>最终引起了通货膨胀</a:t>
            </a:r>
            <a:r>
              <a:rPr lang="en-US" altLang="zh-CN" dirty="0"/>
              <a:t>, </a:t>
            </a:r>
            <a:r>
              <a:rPr lang="zh-CN" altLang="en-US" dirty="0"/>
              <a:t>即结构型通货膨胀。</a:t>
            </a:r>
          </a:p>
        </p:txBody>
      </p:sp>
    </p:spTree>
    <p:extLst>
      <p:ext uri="{BB962C8B-B14F-4D97-AF65-F5344CB8AC3E}">
        <p14:creationId xmlns:p14="http://schemas.microsoft.com/office/powerpoint/2010/main" val="2991126081"/>
      </p:ext>
    </p:extLst>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down)">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5" grpId="0" bldLvl="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5" name="íSľïḑe"/>
          <p:cNvSpPr txBox="1"/>
          <p:nvPr/>
        </p:nvSpPr>
        <p:spPr>
          <a:xfrm>
            <a:off x="1044742" y="382694"/>
            <a:ext cx="6215593" cy="52322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lvl="0" algn="l">
              <a:defRPr/>
            </a:pPr>
            <a:r>
              <a:rPr lang="zh-CN" altLang="en-US" sz="2800" kern="0" dirty="0">
                <a:solidFill>
                  <a:schemeClr val="accent1"/>
                </a:solidFill>
                <a:cs typeface="+mn-ea"/>
                <a:sym typeface="+mn-lt"/>
              </a:rPr>
              <a:t>三、 通货膨胀对经济的影响</a:t>
            </a:r>
            <a:endParaRPr kumimoji="0" lang="zh-CN" altLang="en-US" sz="2800" b="1" i="0" u="none" strike="noStrike" kern="0" cap="none" spc="0" normalizeH="0" baseline="0" noProof="0" dirty="0">
              <a:ln>
                <a:noFill/>
              </a:ln>
              <a:solidFill>
                <a:schemeClr val="accent1"/>
              </a:solidFill>
              <a:effectLst/>
              <a:uLnTx/>
              <a:uFillTx/>
              <a:cs typeface="+mn-ea"/>
              <a:sym typeface="+mn-lt"/>
            </a:endParaRPr>
          </a:p>
        </p:txBody>
      </p:sp>
      <p:graphicFrame>
        <p:nvGraphicFramePr>
          <p:cNvPr id="7" name="图示 6">
            <a:extLst>
              <a:ext uri="{FF2B5EF4-FFF2-40B4-BE49-F238E27FC236}">
                <a16:creationId xmlns:a16="http://schemas.microsoft.com/office/drawing/2014/main" id="{18C14FFF-CCBB-A272-B872-68140E9190CF}"/>
              </a:ext>
            </a:extLst>
          </p:cNvPr>
          <p:cNvGraphicFramePr/>
          <p:nvPr>
            <p:extLst>
              <p:ext uri="{D42A27DB-BD31-4B8C-83A1-F6EECF244321}">
                <p14:modId xmlns:p14="http://schemas.microsoft.com/office/powerpoint/2010/main" val="2745318528"/>
              </p:ext>
            </p:extLst>
          </p:nvPr>
        </p:nvGraphicFramePr>
        <p:xfrm>
          <a:off x="1371600" y="1481328"/>
          <a:ext cx="9802368" cy="499397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586762730"/>
      </p:ext>
    </p:extLst>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down)">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5" grpId="0" bldLvl="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5" name="íSľïḑe"/>
          <p:cNvSpPr txBox="1"/>
          <p:nvPr/>
        </p:nvSpPr>
        <p:spPr>
          <a:xfrm>
            <a:off x="1044742" y="382694"/>
            <a:ext cx="6215593" cy="52322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lvl="0" algn="l">
              <a:defRPr/>
            </a:pPr>
            <a:r>
              <a:rPr lang="zh-CN" altLang="en-US" sz="2800" kern="0" dirty="0">
                <a:solidFill>
                  <a:schemeClr val="accent1"/>
                </a:solidFill>
                <a:cs typeface="+mn-ea"/>
                <a:sym typeface="+mn-lt"/>
              </a:rPr>
              <a:t>四、 通货膨胀的治理</a:t>
            </a:r>
            <a:endParaRPr kumimoji="0" lang="zh-CN" altLang="en-US" sz="2800" b="1" i="0" u="none" strike="noStrike" kern="0" cap="none" spc="0" normalizeH="0" baseline="0" noProof="0" dirty="0">
              <a:ln>
                <a:noFill/>
              </a:ln>
              <a:solidFill>
                <a:schemeClr val="accent1"/>
              </a:solidFill>
              <a:effectLst/>
              <a:uLnTx/>
              <a:uFillTx/>
              <a:cs typeface="+mn-ea"/>
              <a:sym typeface="+mn-lt"/>
            </a:endParaRPr>
          </a:p>
        </p:txBody>
      </p:sp>
      <p:graphicFrame>
        <p:nvGraphicFramePr>
          <p:cNvPr id="7" name="图示 6">
            <a:extLst>
              <a:ext uri="{FF2B5EF4-FFF2-40B4-BE49-F238E27FC236}">
                <a16:creationId xmlns:a16="http://schemas.microsoft.com/office/drawing/2014/main" id="{18C14FFF-CCBB-A272-B872-68140E9190CF}"/>
              </a:ext>
            </a:extLst>
          </p:cNvPr>
          <p:cNvGraphicFramePr/>
          <p:nvPr>
            <p:extLst>
              <p:ext uri="{D42A27DB-BD31-4B8C-83A1-F6EECF244321}">
                <p14:modId xmlns:p14="http://schemas.microsoft.com/office/powerpoint/2010/main" val="2935828727"/>
              </p:ext>
            </p:extLst>
          </p:nvPr>
        </p:nvGraphicFramePr>
        <p:xfrm>
          <a:off x="1371600" y="1481328"/>
          <a:ext cx="9802368" cy="499397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2" name="íśḷiḋé">
            <a:extLst>
              <a:ext uri="{FF2B5EF4-FFF2-40B4-BE49-F238E27FC236}">
                <a16:creationId xmlns:a16="http://schemas.microsoft.com/office/drawing/2014/main" id="{DD86C09A-5E18-A174-4A89-B4A28F5319D3}"/>
              </a:ext>
            </a:extLst>
          </p:cNvPr>
          <p:cNvSpPr txBox="1"/>
          <p:nvPr/>
        </p:nvSpPr>
        <p:spPr>
          <a:xfrm>
            <a:off x="1616076" y="946198"/>
            <a:ext cx="4479924" cy="450382"/>
          </a:xfrm>
          <a:prstGeom prst="rect">
            <a:avLst/>
          </a:prstGeom>
          <a:noFill/>
          <a:ln>
            <a:noFill/>
          </a:ln>
        </p:spPr>
        <p:txBody>
          <a:bodyPr wrap="square" lIns="91440" tIns="45720" rIns="91440" bIns="45720" anchor="b"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lvl="0">
              <a:defRPr/>
            </a:pPr>
            <a:r>
              <a:rPr lang="en-US" altLang="zh-CN" sz="2000" b="1" cap="all" dirty="0">
                <a:solidFill>
                  <a:srgbClr val="000000"/>
                </a:solidFill>
                <a:cs typeface="+mn-ea"/>
                <a:sym typeface="+mn-lt"/>
              </a:rPr>
              <a:t>(</a:t>
            </a:r>
            <a:r>
              <a:rPr lang="zh-CN" altLang="en-US" sz="2000" b="1" cap="all" dirty="0">
                <a:solidFill>
                  <a:srgbClr val="000000"/>
                </a:solidFill>
                <a:cs typeface="+mn-ea"/>
                <a:sym typeface="+mn-lt"/>
              </a:rPr>
              <a:t>一</a:t>
            </a:r>
            <a:r>
              <a:rPr lang="en-US" altLang="zh-CN" sz="2000" b="1" cap="all" dirty="0">
                <a:solidFill>
                  <a:srgbClr val="000000"/>
                </a:solidFill>
                <a:cs typeface="+mn-ea"/>
                <a:sym typeface="+mn-lt"/>
              </a:rPr>
              <a:t>) </a:t>
            </a:r>
            <a:r>
              <a:rPr lang="zh-CN" altLang="en-US" sz="2000" b="1" cap="all" dirty="0">
                <a:solidFill>
                  <a:srgbClr val="000000"/>
                </a:solidFill>
                <a:cs typeface="+mn-ea"/>
                <a:sym typeface="+mn-lt"/>
              </a:rPr>
              <a:t>紧缩性宏观经济政策</a:t>
            </a:r>
          </a:p>
        </p:txBody>
      </p:sp>
    </p:spTree>
    <p:extLst>
      <p:ext uri="{BB962C8B-B14F-4D97-AF65-F5344CB8AC3E}">
        <p14:creationId xmlns:p14="http://schemas.microsoft.com/office/powerpoint/2010/main" val="2474828681"/>
      </p:ext>
    </p:extLst>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down)">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5" grpId="0" bldLvl="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5" name="íSľïḑe"/>
          <p:cNvSpPr txBox="1"/>
          <p:nvPr/>
        </p:nvSpPr>
        <p:spPr>
          <a:xfrm>
            <a:off x="1044742" y="382694"/>
            <a:ext cx="6215593" cy="52322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lvl="0" algn="l">
              <a:defRPr/>
            </a:pPr>
            <a:r>
              <a:rPr lang="zh-CN" altLang="en-US" sz="2800" kern="0" dirty="0">
                <a:solidFill>
                  <a:schemeClr val="accent1"/>
                </a:solidFill>
                <a:cs typeface="+mn-ea"/>
                <a:sym typeface="+mn-lt"/>
              </a:rPr>
              <a:t>四、 通货膨胀的治理</a:t>
            </a:r>
            <a:endParaRPr kumimoji="0" lang="zh-CN" altLang="en-US" sz="2800" b="1" i="0" u="none" strike="noStrike" kern="0" cap="none" spc="0" normalizeH="0" baseline="0" noProof="0" dirty="0">
              <a:ln>
                <a:noFill/>
              </a:ln>
              <a:solidFill>
                <a:schemeClr val="accent1"/>
              </a:solidFill>
              <a:effectLst/>
              <a:uLnTx/>
              <a:uFillTx/>
              <a:cs typeface="+mn-ea"/>
              <a:sym typeface="+mn-lt"/>
            </a:endParaRPr>
          </a:p>
        </p:txBody>
      </p:sp>
      <p:graphicFrame>
        <p:nvGraphicFramePr>
          <p:cNvPr id="7" name="图示 6">
            <a:extLst>
              <a:ext uri="{FF2B5EF4-FFF2-40B4-BE49-F238E27FC236}">
                <a16:creationId xmlns:a16="http://schemas.microsoft.com/office/drawing/2014/main" id="{18C14FFF-CCBB-A272-B872-68140E9190CF}"/>
              </a:ext>
            </a:extLst>
          </p:cNvPr>
          <p:cNvGraphicFramePr/>
          <p:nvPr>
            <p:extLst>
              <p:ext uri="{D42A27DB-BD31-4B8C-83A1-F6EECF244321}">
                <p14:modId xmlns:p14="http://schemas.microsoft.com/office/powerpoint/2010/main" val="338379317"/>
              </p:ext>
            </p:extLst>
          </p:nvPr>
        </p:nvGraphicFramePr>
        <p:xfrm>
          <a:off x="3562697" y="2421809"/>
          <a:ext cx="6684894" cy="291403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2" name="íśḷiḋé">
            <a:extLst>
              <a:ext uri="{FF2B5EF4-FFF2-40B4-BE49-F238E27FC236}">
                <a16:creationId xmlns:a16="http://schemas.microsoft.com/office/drawing/2014/main" id="{DD86C09A-5E18-A174-4A89-B4A28F5319D3}"/>
              </a:ext>
            </a:extLst>
          </p:cNvPr>
          <p:cNvSpPr txBox="1"/>
          <p:nvPr/>
        </p:nvSpPr>
        <p:spPr>
          <a:xfrm>
            <a:off x="1792860" y="1138222"/>
            <a:ext cx="4479924" cy="450382"/>
          </a:xfrm>
          <a:prstGeom prst="rect">
            <a:avLst/>
          </a:prstGeom>
          <a:noFill/>
          <a:ln>
            <a:noFill/>
          </a:ln>
        </p:spPr>
        <p:txBody>
          <a:bodyPr wrap="square" lIns="91440" tIns="45720" rIns="91440" bIns="45720" anchor="b"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lvl="0">
              <a:defRPr/>
            </a:pPr>
            <a:r>
              <a:rPr lang="en-US" altLang="zh-CN" sz="2000" b="1" cap="all" dirty="0">
                <a:solidFill>
                  <a:srgbClr val="000000"/>
                </a:solidFill>
                <a:cs typeface="+mn-ea"/>
                <a:sym typeface="+mn-lt"/>
              </a:rPr>
              <a:t>(</a:t>
            </a:r>
            <a:r>
              <a:rPr lang="zh-CN" altLang="en-US" sz="2000" b="1" cap="all" dirty="0">
                <a:solidFill>
                  <a:srgbClr val="000000"/>
                </a:solidFill>
                <a:cs typeface="+mn-ea"/>
                <a:sym typeface="+mn-lt"/>
              </a:rPr>
              <a:t>二</a:t>
            </a:r>
            <a:r>
              <a:rPr lang="en-US" altLang="zh-CN" sz="2000" b="1" cap="all" dirty="0">
                <a:solidFill>
                  <a:srgbClr val="000000"/>
                </a:solidFill>
                <a:cs typeface="+mn-ea"/>
                <a:sym typeface="+mn-lt"/>
              </a:rPr>
              <a:t>) </a:t>
            </a:r>
            <a:r>
              <a:rPr lang="zh-CN" altLang="en-US" sz="2000" b="1" cap="all" dirty="0">
                <a:solidFill>
                  <a:srgbClr val="000000"/>
                </a:solidFill>
                <a:cs typeface="+mn-ea"/>
                <a:sym typeface="+mn-lt"/>
              </a:rPr>
              <a:t>收入政策</a:t>
            </a:r>
          </a:p>
        </p:txBody>
      </p:sp>
      <p:sp>
        <p:nvSpPr>
          <p:cNvPr id="3" name="íśḷiḋé">
            <a:extLst>
              <a:ext uri="{FF2B5EF4-FFF2-40B4-BE49-F238E27FC236}">
                <a16:creationId xmlns:a16="http://schemas.microsoft.com/office/drawing/2014/main" id="{89691C27-9221-5C67-158A-F9E61BAA4F47}"/>
              </a:ext>
            </a:extLst>
          </p:cNvPr>
          <p:cNvSpPr txBox="1"/>
          <p:nvPr/>
        </p:nvSpPr>
        <p:spPr>
          <a:xfrm>
            <a:off x="1792860" y="5222450"/>
            <a:ext cx="5339460" cy="595915"/>
          </a:xfrm>
          <a:prstGeom prst="rect">
            <a:avLst/>
          </a:prstGeom>
          <a:noFill/>
          <a:ln>
            <a:noFill/>
          </a:ln>
        </p:spPr>
        <p:txBody>
          <a:bodyPr wrap="square" lIns="91440" tIns="45720" rIns="91440" bIns="45720" anchor="b"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lvl="0">
              <a:defRPr/>
            </a:pPr>
            <a:r>
              <a:rPr lang="en-US" altLang="zh-CN" sz="2000" b="1" cap="all" dirty="0">
                <a:solidFill>
                  <a:srgbClr val="000000"/>
                </a:solidFill>
                <a:cs typeface="+mn-ea"/>
                <a:sym typeface="+mn-lt"/>
              </a:rPr>
              <a:t>(</a:t>
            </a:r>
            <a:r>
              <a:rPr lang="zh-CN" altLang="en-US" sz="2000" b="1" cap="all" dirty="0">
                <a:solidFill>
                  <a:srgbClr val="000000"/>
                </a:solidFill>
                <a:cs typeface="+mn-ea"/>
                <a:sym typeface="+mn-lt"/>
              </a:rPr>
              <a:t>三</a:t>
            </a:r>
            <a:r>
              <a:rPr lang="en-US" altLang="zh-CN" sz="2000" b="1" cap="all" dirty="0">
                <a:solidFill>
                  <a:srgbClr val="000000"/>
                </a:solidFill>
                <a:cs typeface="+mn-ea"/>
                <a:sym typeface="+mn-lt"/>
              </a:rPr>
              <a:t>) </a:t>
            </a:r>
            <a:r>
              <a:rPr lang="zh-CN" altLang="en-US" sz="2000" b="1" cap="all" dirty="0">
                <a:solidFill>
                  <a:srgbClr val="000000"/>
                </a:solidFill>
                <a:cs typeface="+mn-ea"/>
                <a:sym typeface="+mn-lt"/>
              </a:rPr>
              <a:t>收入指数化政策</a:t>
            </a:r>
            <a:r>
              <a:rPr lang="en-US" altLang="zh-CN" sz="2000" b="1" cap="all" dirty="0">
                <a:solidFill>
                  <a:srgbClr val="000000"/>
                </a:solidFill>
                <a:cs typeface="+mn-ea"/>
                <a:sym typeface="+mn-lt"/>
              </a:rPr>
              <a:t>(</a:t>
            </a:r>
            <a:r>
              <a:rPr lang="zh-CN" altLang="en-US" sz="2000" b="1" cap="all" dirty="0">
                <a:solidFill>
                  <a:srgbClr val="000000"/>
                </a:solidFill>
                <a:cs typeface="+mn-ea"/>
                <a:sym typeface="+mn-lt"/>
              </a:rPr>
              <a:t>减轻通货膨胀的分配效应</a:t>
            </a:r>
            <a:r>
              <a:rPr lang="en-US" altLang="zh-CN" sz="2000" b="1" cap="all" dirty="0">
                <a:solidFill>
                  <a:srgbClr val="000000"/>
                </a:solidFill>
                <a:cs typeface="+mn-ea"/>
                <a:sym typeface="+mn-lt"/>
              </a:rPr>
              <a:t>)</a:t>
            </a:r>
            <a:endParaRPr lang="zh-CN" altLang="en-US" sz="2000" b="1" cap="all" dirty="0">
              <a:solidFill>
                <a:srgbClr val="000000"/>
              </a:solidFill>
              <a:cs typeface="+mn-ea"/>
              <a:sym typeface="+mn-lt"/>
            </a:endParaRPr>
          </a:p>
        </p:txBody>
      </p:sp>
      <p:sp>
        <p:nvSpPr>
          <p:cNvPr id="8" name="文本框 7">
            <a:extLst>
              <a:ext uri="{FF2B5EF4-FFF2-40B4-BE49-F238E27FC236}">
                <a16:creationId xmlns:a16="http://schemas.microsoft.com/office/drawing/2014/main" id="{B852171D-7E2D-F135-972F-B0234B5829ED}"/>
              </a:ext>
            </a:extLst>
          </p:cNvPr>
          <p:cNvSpPr txBox="1"/>
          <p:nvPr/>
        </p:nvSpPr>
        <p:spPr>
          <a:xfrm>
            <a:off x="1792860" y="5911802"/>
            <a:ext cx="9437115" cy="646331"/>
          </a:xfrm>
          <a:prstGeom prst="rect">
            <a:avLst/>
          </a:prstGeom>
          <a:noFill/>
        </p:spPr>
        <p:txBody>
          <a:bodyPr wrap="square">
            <a:spAutoFit/>
          </a:bodyPr>
          <a:lstStyle/>
          <a:p>
            <a:r>
              <a:rPr lang="zh-CN" altLang="en-US" dirty="0"/>
              <a:t>        收入指数化政策</a:t>
            </a:r>
            <a:r>
              <a:rPr lang="en-US" altLang="zh-CN" dirty="0"/>
              <a:t>, </a:t>
            </a:r>
            <a:r>
              <a:rPr lang="zh-CN" altLang="en-US" dirty="0"/>
              <a:t>又称指数联动政策</a:t>
            </a:r>
            <a:r>
              <a:rPr lang="en-US" altLang="zh-CN" dirty="0"/>
              <a:t>, </a:t>
            </a:r>
            <a:r>
              <a:rPr lang="zh-CN" altLang="en-US" dirty="0"/>
              <a:t>是指对货币性契约订立物价指数条款</a:t>
            </a:r>
            <a:r>
              <a:rPr lang="en-US" altLang="zh-CN" dirty="0"/>
              <a:t>, </a:t>
            </a:r>
            <a:r>
              <a:rPr lang="zh-CN" altLang="en-US" dirty="0"/>
              <a:t>让工资、利息、 证券收益以及其他收益部分或全部地与物价指数相联系</a:t>
            </a:r>
            <a:r>
              <a:rPr lang="en-US" altLang="zh-CN" dirty="0"/>
              <a:t>, </a:t>
            </a:r>
            <a:r>
              <a:rPr lang="zh-CN" altLang="en-US" dirty="0"/>
              <a:t>使各种收入随物价指数的升降而升降。</a:t>
            </a:r>
          </a:p>
        </p:txBody>
      </p:sp>
      <p:sp>
        <p:nvSpPr>
          <p:cNvPr id="9" name="文本框 8">
            <a:extLst>
              <a:ext uri="{FF2B5EF4-FFF2-40B4-BE49-F238E27FC236}">
                <a16:creationId xmlns:a16="http://schemas.microsoft.com/office/drawing/2014/main" id="{FD8FC05B-C2C9-3F6E-E9C0-6B917ECAF7D7}"/>
              </a:ext>
            </a:extLst>
          </p:cNvPr>
          <p:cNvSpPr txBox="1"/>
          <p:nvPr/>
        </p:nvSpPr>
        <p:spPr>
          <a:xfrm>
            <a:off x="2232660" y="1682041"/>
            <a:ext cx="8997315" cy="646331"/>
          </a:xfrm>
          <a:prstGeom prst="rect">
            <a:avLst/>
          </a:prstGeom>
          <a:noFill/>
        </p:spPr>
        <p:txBody>
          <a:bodyPr wrap="square">
            <a:spAutoFit/>
          </a:bodyPr>
          <a:lstStyle/>
          <a:p>
            <a:r>
              <a:rPr lang="zh-CN" altLang="en-US" dirty="0"/>
              <a:t>         收入政策的理论基础是成本推动型的通货膨胀。 收入政策是指通过限制提高工资和获取垄断利润</a:t>
            </a:r>
            <a:r>
              <a:rPr lang="en-US" altLang="zh-CN" dirty="0"/>
              <a:t>, </a:t>
            </a:r>
            <a:r>
              <a:rPr lang="zh-CN" altLang="en-US" dirty="0"/>
              <a:t>控制一般物价的上涨幅度。</a:t>
            </a:r>
          </a:p>
        </p:txBody>
      </p:sp>
    </p:spTree>
    <p:extLst>
      <p:ext uri="{BB962C8B-B14F-4D97-AF65-F5344CB8AC3E}">
        <p14:creationId xmlns:p14="http://schemas.microsoft.com/office/powerpoint/2010/main" val="114960334"/>
      </p:ext>
    </p:extLst>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down)">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5" grpId="0" bldLvl="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矩形 29"/>
          <p:cNvSpPr/>
          <p:nvPr/>
        </p:nvSpPr>
        <p:spPr>
          <a:xfrm>
            <a:off x="1157054" y="1360421"/>
            <a:ext cx="5532925" cy="1200329"/>
          </a:xfrm>
          <a:prstGeom prst="rect">
            <a:avLst/>
          </a:prstGeom>
        </p:spPr>
        <p:txBody>
          <a:bodyPr wrap="none">
            <a:spAutoFit/>
          </a:bodyPr>
          <a:lstStyle/>
          <a:p>
            <a:pPr algn="l"/>
            <a:r>
              <a:rPr lang="en-US" altLang="zh-CN" sz="7200" b="1" i="1" dirty="0">
                <a:solidFill>
                  <a:srgbClr val="000000">
                    <a:alpha val="10000"/>
                  </a:srgbClr>
                </a:solidFill>
                <a:latin typeface="Source Han Sans CN Bold" panose="020B0500000000000000" charset="-122"/>
                <a:ea typeface="Source Han Sans CN Bold" panose="020B0500000000000000" charset="-122"/>
                <a:cs typeface="+mn-ea"/>
                <a:sym typeface="+mn-lt"/>
              </a:rPr>
              <a:t>PART FOUR</a:t>
            </a:r>
          </a:p>
        </p:txBody>
      </p:sp>
      <p:sp>
        <p:nvSpPr>
          <p:cNvPr id="31" name="标题 3"/>
          <p:cNvSpPr txBox="1"/>
          <p:nvPr/>
        </p:nvSpPr>
        <p:spPr>
          <a:xfrm>
            <a:off x="1112321" y="2826754"/>
            <a:ext cx="7455607" cy="1215141"/>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4000" b="1" kern="1200">
                <a:solidFill>
                  <a:schemeClr val="accent1">
                    <a:lumMod val="50000"/>
                  </a:schemeClr>
                </a:solidFill>
                <a:latin typeface="+mj-lt"/>
                <a:ea typeface="+mj-ea"/>
                <a:cs typeface="+mj-cs"/>
              </a:defRPr>
            </a:lvl1pPr>
          </a:lstStyle>
          <a:p>
            <a:pPr lvl="0"/>
            <a:r>
              <a:rPr lang="zh-CN" altLang="en-US" sz="6600" spc="300" dirty="0">
                <a:solidFill>
                  <a:schemeClr val="accent1"/>
                </a:solidFill>
                <a:latin typeface="+mn-lt"/>
                <a:ea typeface="+mn-ea"/>
                <a:cs typeface="+mn-ea"/>
                <a:sym typeface="+mn-lt"/>
              </a:rPr>
              <a:t>失业</a:t>
            </a:r>
          </a:p>
        </p:txBody>
      </p:sp>
      <p:sp>
        <p:nvSpPr>
          <p:cNvPr id="32" name="矩形 31"/>
          <p:cNvSpPr/>
          <p:nvPr/>
        </p:nvSpPr>
        <p:spPr>
          <a:xfrm>
            <a:off x="1219816" y="2041848"/>
            <a:ext cx="1569660" cy="646331"/>
          </a:xfrm>
          <a:prstGeom prst="rect">
            <a:avLst/>
          </a:prstGeom>
        </p:spPr>
        <p:txBody>
          <a:bodyPr wrap="none">
            <a:spAutoFit/>
          </a:bodyPr>
          <a:lstStyle/>
          <a:p>
            <a:r>
              <a:rPr lang="zh-CN" altLang="en-US" sz="3600" dirty="0">
                <a:solidFill>
                  <a:srgbClr val="000000"/>
                </a:solidFill>
                <a:cs typeface="+mn-ea"/>
                <a:sym typeface="+mn-lt"/>
              </a:rPr>
              <a:t>第四节</a:t>
            </a:r>
          </a:p>
        </p:txBody>
      </p:sp>
    </p:spTree>
    <p:extLst>
      <p:ext uri="{BB962C8B-B14F-4D97-AF65-F5344CB8AC3E}">
        <p14:creationId xmlns:p14="http://schemas.microsoft.com/office/powerpoint/2010/main" val="182551360"/>
      </p:ext>
    </p:extLst>
  </p:cSld>
  <p:clrMapOvr>
    <a:masterClrMapping/>
  </p:clrMapOvr>
  <p:transition spd="slow" advClick="0" advTm="3000">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fade">
                                      <p:cBhvr>
                                        <p:cTn id="7" dur="500"/>
                                        <p:tgtEl>
                                          <p:spTgt spid="30"/>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32"/>
                                        </p:tgtEl>
                                        <p:attrNameLst>
                                          <p:attrName>style.visibility</p:attrName>
                                        </p:attrNameLst>
                                      </p:cBhvr>
                                      <p:to>
                                        <p:strVal val="visible"/>
                                      </p:to>
                                    </p:set>
                                    <p:anim calcmode="lin" valueType="num">
                                      <p:cBhvr additive="base">
                                        <p:cTn id="12" dur="500" fill="hold"/>
                                        <p:tgtEl>
                                          <p:spTgt spid="32"/>
                                        </p:tgtEl>
                                        <p:attrNameLst>
                                          <p:attrName>ppt_x</p:attrName>
                                        </p:attrNameLst>
                                      </p:cBhvr>
                                      <p:tavLst>
                                        <p:tav tm="0">
                                          <p:val>
                                            <p:strVal val="#ppt_x"/>
                                          </p:val>
                                        </p:tav>
                                        <p:tav tm="100000">
                                          <p:val>
                                            <p:strVal val="#ppt_x"/>
                                          </p:val>
                                        </p:tav>
                                      </p:tavLst>
                                    </p:anim>
                                    <p:anim calcmode="lin" valueType="num">
                                      <p:cBhvr additive="base">
                                        <p:cTn id="13" dur="500" fill="hold"/>
                                        <p:tgtEl>
                                          <p:spTgt spid="32"/>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53" presetClass="entr" presetSubtype="16" fill="hold" grpId="0" nodeType="clickEffect">
                                  <p:stCondLst>
                                    <p:cond delay="0"/>
                                  </p:stCondLst>
                                  <p:childTnLst>
                                    <p:set>
                                      <p:cBhvr>
                                        <p:cTn id="17" dur="1" fill="hold">
                                          <p:stCondLst>
                                            <p:cond delay="0"/>
                                          </p:stCondLst>
                                        </p:cTn>
                                        <p:tgtEl>
                                          <p:spTgt spid="31"/>
                                        </p:tgtEl>
                                        <p:attrNameLst>
                                          <p:attrName>style.visibility</p:attrName>
                                        </p:attrNameLst>
                                      </p:cBhvr>
                                      <p:to>
                                        <p:strVal val="visible"/>
                                      </p:to>
                                    </p:set>
                                    <p:anim calcmode="lin" valueType="num">
                                      <p:cBhvr>
                                        <p:cTn id="18" dur="500" fill="hold"/>
                                        <p:tgtEl>
                                          <p:spTgt spid="31"/>
                                        </p:tgtEl>
                                        <p:attrNameLst>
                                          <p:attrName>ppt_w</p:attrName>
                                        </p:attrNameLst>
                                      </p:cBhvr>
                                      <p:tavLst>
                                        <p:tav tm="0">
                                          <p:val>
                                            <p:fltVal val="0"/>
                                          </p:val>
                                        </p:tav>
                                        <p:tav tm="100000">
                                          <p:val>
                                            <p:strVal val="#ppt_w"/>
                                          </p:val>
                                        </p:tav>
                                      </p:tavLst>
                                    </p:anim>
                                    <p:anim calcmode="lin" valueType="num">
                                      <p:cBhvr>
                                        <p:cTn id="19" dur="500" fill="hold"/>
                                        <p:tgtEl>
                                          <p:spTgt spid="31"/>
                                        </p:tgtEl>
                                        <p:attrNameLst>
                                          <p:attrName>ppt_h</p:attrName>
                                        </p:attrNameLst>
                                      </p:cBhvr>
                                      <p:tavLst>
                                        <p:tav tm="0">
                                          <p:val>
                                            <p:fltVal val="0"/>
                                          </p:val>
                                        </p:tav>
                                        <p:tav tm="100000">
                                          <p:val>
                                            <p:strVal val="#ppt_h"/>
                                          </p:val>
                                        </p:tav>
                                      </p:tavLst>
                                    </p:anim>
                                    <p:animEffect transition="in" filter="fade">
                                      <p:cBhvr>
                                        <p:cTn id="20"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1" grpId="0"/>
      <p:bldP spid="32"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995531" y="5506192"/>
            <a:ext cx="629920" cy="81280"/>
            <a:chOff x="11043920" y="6238240"/>
            <a:chExt cx="629920" cy="81280"/>
          </a:xfrm>
          <a:solidFill>
            <a:srgbClr val="ED7D31"/>
          </a:solidFill>
        </p:grpSpPr>
        <p:sp>
          <p:nvSpPr>
            <p:cNvPr id="7" name="椭圆 6"/>
            <p:cNvSpPr/>
            <p:nvPr>
              <p:custDataLst>
                <p:tags r:id="rId3"/>
              </p:custDataLst>
            </p:nvPr>
          </p:nvSpPr>
          <p:spPr>
            <a:xfrm>
              <a:off x="11592560" y="6238240"/>
              <a:ext cx="81280" cy="812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cs typeface="+mn-ea"/>
                <a:sym typeface="+mn-lt"/>
              </a:endParaRPr>
            </a:p>
          </p:txBody>
        </p:sp>
        <p:sp>
          <p:nvSpPr>
            <p:cNvPr id="8" name="椭圆 7"/>
            <p:cNvSpPr/>
            <p:nvPr>
              <p:custDataLst>
                <p:tags r:id="rId4"/>
              </p:custDataLst>
            </p:nvPr>
          </p:nvSpPr>
          <p:spPr>
            <a:xfrm>
              <a:off x="11318240" y="6238240"/>
              <a:ext cx="81280" cy="812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cs typeface="+mn-ea"/>
                <a:sym typeface="+mn-lt"/>
              </a:endParaRPr>
            </a:p>
          </p:txBody>
        </p:sp>
        <p:sp>
          <p:nvSpPr>
            <p:cNvPr id="9" name="椭圆 8"/>
            <p:cNvSpPr/>
            <p:nvPr>
              <p:custDataLst>
                <p:tags r:id="rId5"/>
              </p:custDataLst>
            </p:nvPr>
          </p:nvSpPr>
          <p:spPr>
            <a:xfrm>
              <a:off x="11043920" y="6238240"/>
              <a:ext cx="81280" cy="812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cs typeface="+mn-ea"/>
                <a:sym typeface="+mn-lt"/>
              </a:endParaRPr>
            </a:p>
          </p:txBody>
        </p:sp>
      </p:grpSp>
      <p:grpSp>
        <p:nvGrpSpPr>
          <p:cNvPr id="18" name="组合 17"/>
          <p:cNvGrpSpPr/>
          <p:nvPr/>
        </p:nvGrpSpPr>
        <p:grpSpPr>
          <a:xfrm>
            <a:off x="4032822" y="1820913"/>
            <a:ext cx="5527040" cy="4095255"/>
            <a:chOff x="1290320" y="1656080"/>
            <a:chExt cx="6878320" cy="3992880"/>
          </a:xfrm>
        </p:grpSpPr>
        <p:cxnSp>
          <p:nvCxnSpPr>
            <p:cNvPr id="19" name="直接连接符 18"/>
            <p:cNvCxnSpPr/>
            <p:nvPr/>
          </p:nvCxnSpPr>
          <p:spPr>
            <a:xfrm>
              <a:off x="1290320" y="1656080"/>
              <a:ext cx="6878320" cy="0"/>
            </a:xfrm>
            <a:prstGeom prst="line">
              <a:avLst/>
            </a:prstGeom>
            <a:ln>
              <a:solidFill>
                <a:srgbClr val="002FA7"/>
              </a:solidFill>
            </a:ln>
          </p:spPr>
          <p:style>
            <a:lnRef idx="1">
              <a:schemeClr val="accent3"/>
            </a:lnRef>
            <a:fillRef idx="0">
              <a:schemeClr val="accent3"/>
            </a:fillRef>
            <a:effectRef idx="0">
              <a:schemeClr val="accent3"/>
            </a:effectRef>
            <a:fontRef idx="minor">
              <a:schemeClr val="tx1"/>
            </a:fontRef>
          </p:style>
        </p:cxnSp>
        <p:cxnSp>
          <p:nvCxnSpPr>
            <p:cNvPr id="20" name="直接连接符 19"/>
            <p:cNvCxnSpPr/>
            <p:nvPr/>
          </p:nvCxnSpPr>
          <p:spPr>
            <a:xfrm>
              <a:off x="1290320" y="5648960"/>
              <a:ext cx="6878320" cy="0"/>
            </a:xfrm>
            <a:prstGeom prst="line">
              <a:avLst/>
            </a:prstGeom>
            <a:ln>
              <a:solidFill>
                <a:srgbClr val="002FA7"/>
              </a:solidFill>
            </a:ln>
          </p:spPr>
          <p:style>
            <a:lnRef idx="1">
              <a:schemeClr val="accent3"/>
            </a:lnRef>
            <a:fillRef idx="0">
              <a:schemeClr val="accent3"/>
            </a:fillRef>
            <a:effectRef idx="0">
              <a:schemeClr val="accent3"/>
            </a:effectRef>
            <a:fontRef idx="minor">
              <a:schemeClr val="tx1"/>
            </a:fontRef>
          </p:style>
        </p:cxnSp>
      </p:grpSp>
      <p:sp>
        <p:nvSpPr>
          <p:cNvPr id="33"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34" name="íSľïḑe"/>
          <p:cNvSpPr txBox="1"/>
          <p:nvPr/>
        </p:nvSpPr>
        <p:spPr>
          <a:xfrm>
            <a:off x="1044742" y="382694"/>
            <a:ext cx="6480770" cy="52322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lvl="0" algn="l">
              <a:defRPr/>
            </a:pPr>
            <a:r>
              <a:rPr lang="zh-CN" altLang="en-US" sz="2800" kern="0" dirty="0">
                <a:solidFill>
                  <a:schemeClr val="accent1"/>
                </a:solidFill>
                <a:cs typeface="+mn-ea"/>
                <a:sym typeface="+mn-lt"/>
              </a:rPr>
              <a:t>一、 失业与失业率</a:t>
            </a:r>
            <a:endParaRPr kumimoji="0" lang="zh-CN" altLang="en-US" sz="2800" b="1" i="0" u="none" strike="noStrike" kern="0" cap="none" spc="0" normalizeH="0" baseline="0" noProof="0" dirty="0">
              <a:ln>
                <a:noFill/>
              </a:ln>
              <a:solidFill>
                <a:schemeClr val="accent1"/>
              </a:solidFill>
              <a:effectLst/>
              <a:uLnTx/>
              <a:uFillTx/>
              <a:cs typeface="+mn-ea"/>
              <a:sym typeface="+mn-lt"/>
            </a:endParaRPr>
          </a:p>
        </p:txBody>
      </p:sp>
      <p:sp>
        <p:nvSpPr>
          <p:cNvPr id="21" name="矩形: 圆角 20"/>
          <p:cNvSpPr/>
          <p:nvPr>
            <p:custDataLst>
              <p:tags r:id="rId2"/>
            </p:custDataLst>
          </p:nvPr>
        </p:nvSpPr>
        <p:spPr>
          <a:xfrm>
            <a:off x="1313784" y="2068705"/>
            <a:ext cx="623334" cy="589280"/>
          </a:xfrm>
          <a:prstGeom prst="roundRect">
            <a:avLst/>
          </a:prstGeom>
          <a:solidFill>
            <a:srgbClr val="ED7D3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cs typeface="+mn-ea"/>
              <a:sym typeface="+mn-lt"/>
            </a:endParaRPr>
          </a:p>
        </p:txBody>
      </p:sp>
      <p:sp>
        <p:nvSpPr>
          <p:cNvPr id="4" name="文本框 3">
            <a:extLst>
              <a:ext uri="{FF2B5EF4-FFF2-40B4-BE49-F238E27FC236}">
                <a16:creationId xmlns:a16="http://schemas.microsoft.com/office/drawing/2014/main" id="{552991AF-0F58-3E20-9FE3-08D00EA7647E}"/>
              </a:ext>
            </a:extLst>
          </p:cNvPr>
          <p:cNvSpPr txBox="1"/>
          <p:nvPr/>
        </p:nvSpPr>
        <p:spPr>
          <a:xfrm>
            <a:off x="2488332" y="2172356"/>
            <a:ext cx="8822795" cy="3477875"/>
          </a:xfrm>
          <a:prstGeom prst="rect">
            <a:avLst/>
          </a:prstGeom>
          <a:noFill/>
        </p:spPr>
        <p:txBody>
          <a:bodyPr wrap="square">
            <a:spAutoFit/>
          </a:bodyPr>
          <a:lstStyle/>
          <a:p>
            <a:r>
              <a:rPr lang="zh-CN" altLang="en-US" sz="2000" b="0" i="0" dirty="0">
                <a:solidFill>
                  <a:srgbClr val="002FA7"/>
                </a:solidFill>
                <a:effectLst/>
                <a:latin typeface="FZSSK--GBK1-0"/>
              </a:rPr>
              <a:t>         失业是指处于法定劳动年龄的有劳动能力的人愿意为获取报酬而工作</a:t>
            </a:r>
            <a:r>
              <a:rPr lang="en-US" altLang="zh-CN" sz="2000" b="0" i="0" dirty="0">
                <a:solidFill>
                  <a:srgbClr val="002FA7"/>
                </a:solidFill>
                <a:effectLst/>
                <a:latin typeface="FZSSK--GBK1-0"/>
              </a:rPr>
              <a:t>, </a:t>
            </a:r>
            <a:r>
              <a:rPr lang="zh-CN" altLang="en-US" sz="2000" b="0" i="0" dirty="0">
                <a:solidFill>
                  <a:srgbClr val="002FA7"/>
                </a:solidFill>
                <a:effectLst/>
                <a:latin typeface="FZSSK--GBK1-0"/>
              </a:rPr>
              <a:t>但尚未找到工作的社会现象。 由失业的含义可知</a:t>
            </a:r>
            <a:r>
              <a:rPr lang="en-US" altLang="zh-CN" sz="2000" b="0" i="0" dirty="0">
                <a:solidFill>
                  <a:srgbClr val="002FA7"/>
                </a:solidFill>
                <a:effectLst/>
                <a:latin typeface="FZSSK--GBK1-0"/>
              </a:rPr>
              <a:t>, </a:t>
            </a:r>
            <a:r>
              <a:rPr lang="zh-CN" altLang="en-US" sz="2000" b="0" i="0" dirty="0">
                <a:solidFill>
                  <a:srgbClr val="002FA7"/>
                </a:solidFill>
                <a:effectLst/>
                <a:latin typeface="FZSSK--GBK1-0"/>
              </a:rPr>
              <a:t>失业并不等同于没有工作</a:t>
            </a:r>
            <a:r>
              <a:rPr lang="en-US" altLang="zh-CN" sz="2000" b="0" i="0" dirty="0">
                <a:solidFill>
                  <a:srgbClr val="002FA7"/>
                </a:solidFill>
                <a:effectLst/>
                <a:latin typeface="FZSSK--GBK1-0"/>
              </a:rPr>
              <a:t>, </a:t>
            </a:r>
            <a:r>
              <a:rPr lang="zh-CN" altLang="en-US" sz="2000" b="0" i="0" dirty="0">
                <a:solidFill>
                  <a:srgbClr val="002FA7"/>
                </a:solidFill>
                <a:effectLst/>
                <a:latin typeface="FZSSK--GBK1-0"/>
              </a:rPr>
              <a:t>即没有工作的人不一定是失业者。 失业者必须符合以下三个条件</a:t>
            </a:r>
            <a:r>
              <a:rPr lang="en-US" altLang="zh-CN" sz="2000" b="0" i="0" dirty="0">
                <a:solidFill>
                  <a:srgbClr val="002FA7"/>
                </a:solidFill>
                <a:effectLst/>
                <a:latin typeface="FZSSK--GBK1-0"/>
              </a:rPr>
              <a:t>: </a:t>
            </a:r>
            <a:r>
              <a:rPr lang="zh-CN" altLang="en-US" sz="2000" b="0" i="0" dirty="0">
                <a:solidFill>
                  <a:srgbClr val="002FA7"/>
                </a:solidFill>
                <a:effectLst/>
                <a:latin typeface="FZSSK--GBK1-0"/>
              </a:rPr>
              <a:t>第一</a:t>
            </a:r>
            <a:r>
              <a:rPr lang="en-US" altLang="zh-CN" sz="2000" b="0" i="0" dirty="0">
                <a:solidFill>
                  <a:srgbClr val="002FA7"/>
                </a:solidFill>
                <a:effectLst/>
                <a:latin typeface="FZSSK--GBK1-0"/>
              </a:rPr>
              <a:t>, </a:t>
            </a:r>
            <a:r>
              <a:rPr lang="zh-CN" altLang="en-US" sz="2000" b="0" i="0" dirty="0">
                <a:solidFill>
                  <a:srgbClr val="002FA7"/>
                </a:solidFill>
                <a:effectLst/>
                <a:latin typeface="FZSSK--GBK1-0"/>
              </a:rPr>
              <a:t>在一定年龄范围之内</a:t>
            </a:r>
            <a:r>
              <a:rPr lang="en-US" altLang="zh-CN" sz="2000" b="0" i="0" dirty="0">
                <a:solidFill>
                  <a:srgbClr val="002FA7"/>
                </a:solidFill>
                <a:effectLst/>
                <a:latin typeface="FZSSK--GBK1-0"/>
              </a:rPr>
              <a:t>; </a:t>
            </a:r>
            <a:r>
              <a:rPr lang="zh-CN" altLang="en-US" sz="2000" b="0" i="0" dirty="0">
                <a:solidFill>
                  <a:srgbClr val="002FA7"/>
                </a:solidFill>
                <a:effectLst/>
                <a:latin typeface="FZSSK--GBK1-0"/>
              </a:rPr>
              <a:t>第二</a:t>
            </a:r>
            <a:r>
              <a:rPr lang="en-US" altLang="zh-CN" sz="2000" b="0" i="0" dirty="0">
                <a:solidFill>
                  <a:srgbClr val="002FA7"/>
                </a:solidFill>
                <a:effectLst/>
                <a:latin typeface="FZSSK--GBK1-0"/>
              </a:rPr>
              <a:t>, </a:t>
            </a:r>
            <a:r>
              <a:rPr lang="zh-CN" altLang="en-US" sz="2000" b="0" i="0" dirty="0">
                <a:solidFill>
                  <a:srgbClr val="002FA7"/>
                </a:solidFill>
                <a:effectLst/>
                <a:latin typeface="FZSSK--GBK1-0"/>
              </a:rPr>
              <a:t>有劳动能力</a:t>
            </a:r>
            <a:r>
              <a:rPr lang="en-US" altLang="zh-CN" sz="2000" b="0" i="0" dirty="0">
                <a:solidFill>
                  <a:srgbClr val="002FA7"/>
                </a:solidFill>
                <a:effectLst/>
                <a:latin typeface="FZSSK--GBK1-0"/>
              </a:rPr>
              <a:t>; </a:t>
            </a:r>
            <a:r>
              <a:rPr lang="zh-CN" altLang="en-US" sz="2000" b="0" i="0" dirty="0">
                <a:solidFill>
                  <a:srgbClr val="002FA7"/>
                </a:solidFill>
                <a:effectLst/>
                <a:latin typeface="FZSSK--GBK1-0"/>
              </a:rPr>
              <a:t>第三</a:t>
            </a:r>
            <a:r>
              <a:rPr lang="en-US" altLang="zh-CN" sz="2000" b="0" i="0" dirty="0">
                <a:solidFill>
                  <a:srgbClr val="002FA7"/>
                </a:solidFill>
                <a:effectLst/>
                <a:latin typeface="FZSSK--GBK1-0"/>
              </a:rPr>
              <a:t>, </a:t>
            </a:r>
            <a:r>
              <a:rPr lang="zh-CN" altLang="en-US" sz="2000" b="0" i="0" dirty="0">
                <a:solidFill>
                  <a:srgbClr val="002FA7"/>
                </a:solidFill>
                <a:effectLst/>
                <a:latin typeface="FZSSK--GBK1-0"/>
              </a:rPr>
              <a:t>愿意工作并一直在努力寻找</a:t>
            </a:r>
            <a:r>
              <a:rPr lang="en-US" altLang="zh-CN" sz="2000" b="0" i="0" dirty="0">
                <a:solidFill>
                  <a:srgbClr val="002FA7"/>
                </a:solidFill>
                <a:effectLst/>
                <a:latin typeface="FZSSK--GBK1-0"/>
              </a:rPr>
              <a:t>, </a:t>
            </a:r>
            <a:r>
              <a:rPr lang="zh-CN" altLang="en-US" sz="2000" b="0" i="0" dirty="0">
                <a:solidFill>
                  <a:srgbClr val="002FA7"/>
                </a:solidFill>
                <a:effectLst/>
                <a:latin typeface="FZSSK--GBK1-0"/>
              </a:rPr>
              <a:t>但没有找到工作。</a:t>
            </a:r>
            <a:endParaRPr lang="en-US" altLang="zh-CN" sz="2000" b="0" i="0" dirty="0">
              <a:solidFill>
                <a:srgbClr val="002FA7"/>
              </a:solidFill>
              <a:effectLst/>
              <a:latin typeface="FZSSK--GBK1-0"/>
            </a:endParaRPr>
          </a:p>
          <a:p>
            <a:endParaRPr lang="zh-CN" altLang="en-US" sz="2000" b="0" i="0" dirty="0">
              <a:solidFill>
                <a:srgbClr val="002FA7"/>
              </a:solidFill>
              <a:effectLst/>
              <a:latin typeface="FZSSK--GBK1-0"/>
            </a:endParaRPr>
          </a:p>
          <a:p>
            <a:r>
              <a:rPr lang="zh-CN" altLang="en-US" sz="2000" b="0" i="0" dirty="0">
                <a:solidFill>
                  <a:srgbClr val="002FA7"/>
                </a:solidFill>
                <a:effectLst/>
                <a:latin typeface="FZSSK--GBK1-0"/>
              </a:rPr>
              <a:t>         失业者大致有以下几种类型</a:t>
            </a:r>
            <a:r>
              <a:rPr lang="en-US" altLang="zh-CN" sz="2000" b="0" i="0" dirty="0">
                <a:solidFill>
                  <a:srgbClr val="002FA7"/>
                </a:solidFill>
                <a:effectLst/>
                <a:latin typeface="FZSSK--GBK1-0"/>
              </a:rPr>
              <a:t>: </a:t>
            </a:r>
            <a:r>
              <a:rPr lang="zh-CN" altLang="en-US" sz="2000" b="0" i="0" dirty="0">
                <a:solidFill>
                  <a:srgbClr val="002FA7"/>
                </a:solidFill>
                <a:effectLst/>
                <a:latin typeface="FZSSK--GBK1-0"/>
              </a:rPr>
              <a:t>第一类是第一次参加工作的劳动力</a:t>
            </a:r>
            <a:r>
              <a:rPr lang="en-US" altLang="zh-CN" sz="2000" b="0" i="0" dirty="0">
                <a:solidFill>
                  <a:srgbClr val="002FA7"/>
                </a:solidFill>
                <a:effectLst/>
                <a:latin typeface="FZSSK--GBK1-0"/>
              </a:rPr>
              <a:t>, </a:t>
            </a:r>
            <a:r>
              <a:rPr lang="zh-CN" altLang="en-US" sz="2000" b="0" i="0" dirty="0">
                <a:solidFill>
                  <a:srgbClr val="002FA7"/>
                </a:solidFill>
                <a:effectLst/>
                <a:latin typeface="FZSSK--GBK1-0"/>
              </a:rPr>
              <a:t>比如刚毕业的大学生</a:t>
            </a:r>
            <a:r>
              <a:rPr lang="en-US" altLang="zh-CN" sz="2000" b="0" i="0" dirty="0">
                <a:solidFill>
                  <a:srgbClr val="002FA7"/>
                </a:solidFill>
                <a:effectLst/>
                <a:latin typeface="FZSSK--GBK1-0"/>
              </a:rPr>
              <a:t>; </a:t>
            </a:r>
            <a:r>
              <a:rPr lang="zh-CN" altLang="en-US" sz="2000" b="0" i="0" dirty="0">
                <a:solidFill>
                  <a:srgbClr val="002FA7"/>
                </a:solidFill>
                <a:effectLst/>
                <a:latin typeface="FZSSK--GBK1-0"/>
              </a:rPr>
              <a:t>第二类是辞去原有工作</a:t>
            </a:r>
            <a:r>
              <a:rPr lang="en-US" altLang="zh-CN" sz="2000" b="0" i="0" dirty="0">
                <a:solidFill>
                  <a:srgbClr val="002FA7"/>
                </a:solidFill>
                <a:effectLst/>
                <a:latin typeface="FZSSK--GBK1-0"/>
              </a:rPr>
              <a:t>, </a:t>
            </a:r>
            <a:r>
              <a:rPr lang="zh-CN" altLang="en-US" sz="2000" b="0" i="0" dirty="0">
                <a:solidFill>
                  <a:srgbClr val="002FA7"/>
                </a:solidFill>
                <a:effectLst/>
                <a:latin typeface="FZSSK--GBK1-0"/>
              </a:rPr>
              <a:t>正在寻找其他工作的人</a:t>
            </a:r>
            <a:r>
              <a:rPr lang="en-US" altLang="zh-CN" sz="2000" b="0" i="0" dirty="0">
                <a:solidFill>
                  <a:srgbClr val="002FA7"/>
                </a:solidFill>
                <a:effectLst/>
                <a:latin typeface="FZSSK--GBK1-0"/>
              </a:rPr>
              <a:t>; </a:t>
            </a:r>
            <a:r>
              <a:rPr lang="zh-CN" altLang="en-US" sz="2000" b="0" i="0" dirty="0">
                <a:solidFill>
                  <a:srgbClr val="002FA7"/>
                </a:solidFill>
                <a:effectLst/>
                <a:latin typeface="FZSSK--GBK1-0"/>
              </a:rPr>
              <a:t>第三类是有了想工作的愿望后努力找工作</a:t>
            </a:r>
            <a:r>
              <a:rPr lang="en-US" altLang="zh-CN" sz="2000" b="0" i="0" dirty="0">
                <a:solidFill>
                  <a:srgbClr val="002FA7"/>
                </a:solidFill>
                <a:effectLst/>
                <a:latin typeface="FZSSK--GBK1-0"/>
              </a:rPr>
              <a:t>, </a:t>
            </a:r>
            <a:r>
              <a:rPr lang="zh-CN" altLang="en-US" sz="2000" b="0" i="0" dirty="0">
                <a:solidFill>
                  <a:srgbClr val="002FA7"/>
                </a:solidFill>
                <a:effectLst/>
                <a:latin typeface="FZSSK--GBK1-0"/>
              </a:rPr>
              <a:t>但在四个星期以上的时间里一直没能找到工作的人</a:t>
            </a:r>
            <a:r>
              <a:rPr lang="en-US" altLang="zh-CN" sz="2000" b="0" i="0" dirty="0">
                <a:solidFill>
                  <a:srgbClr val="002FA7"/>
                </a:solidFill>
                <a:effectLst/>
                <a:latin typeface="FZSSK--GBK1-0"/>
              </a:rPr>
              <a:t>; </a:t>
            </a:r>
            <a:r>
              <a:rPr lang="zh-CN" altLang="en-US" sz="2000" b="0" i="0" dirty="0">
                <a:solidFill>
                  <a:srgbClr val="002FA7"/>
                </a:solidFill>
                <a:effectLst/>
                <a:latin typeface="FZSSK--GBK1-0"/>
              </a:rPr>
              <a:t>第四类是被解雇或是被停职</a:t>
            </a:r>
            <a:r>
              <a:rPr lang="en-US" altLang="zh-CN" sz="2000" b="0" i="0" dirty="0">
                <a:solidFill>
                  <a:srgbClr val="002FA7"/>
                </a:solidFill>
                <a:effectLst/>
                <a:latin typeface="FZSSK--GBK1-0"/>
              </a:rPr>
              <a:t>, </a:t>
            </a:r>
            <a:r>
              <a:rPr lang="zh-CN" altLang="en-US" sz="2000" b="0" i="0" dirty="0">
                <a:solidFill>
                  <a:srgbClr val="002FA7"/>
                </a:solidFill>
                <a:effectLst/>
                <a:latin typeface="FZSSK--GBK1-0"/>
              </a:rPr>
              <a:t>超过一段时间未能拿到工资的人</a:t>
            </a:r>
            <a:r>
              <a:rPr lang="en-US" altLang="zh-CN" sz="2000" b="0" i="0" dirty="0">
                <a:solidFill>
                  <a:srgbClr val="002FA7"/>
                </a:solidFill>
                <a:effectLst/>
                <a:latin typeface="FZSSK--GBK1-0"/>
              </a:rPr>
              <a:t>; </a:t>
            </a:r>
            <a:r>
              <a:rPr lang="zh-CN" altLang="en-US" sz="2000" b="0" i="0" dirty="0">
                <a:solidFill>
                  <a:srgbClr val="002FA7"/>
                </a:solidFill>
                <a:effectLst/>
                <a:latin typeface="FZSSK--GBK1-0"/>
              </a:rPr>
              <a:t>第五类则是企业破产倒闭而失去工作的人。</a:t>
            </a:r>
            <a:endParaRPr lang="zh-CN" altLang="en-US" sz="2000" dirty="0">
              <a:solidFill>
                <a:srgbClr val="002FA7"/>
              </a:solidFill>
            </a:endParaRPr>
          </a:p>
        </p:txBody>
      </p:sp>
      <p:sp>
        <p:nvSpPr>
          <p:cNvPr id="2" name="íśḷiḋé">
            <a:extLst>
              <a:ext uri="{FF2B5EF4-FFF2-40B4-BE49-F238E27FC236}">
                <a16:creationId xmlns:a16="http://schemas.microsoft.com/office/drawing/2014/main" id="{230F17ED-DE40-689F-8187-487C828F5882}"/>
              </a:ext>
            </a:extLst>
          </p:cNvPr>
          <p:cNvSpPr txBox="1"/>
          <p:nvPr/>
        </p:nvSpPr>
        <p:spPr>
          <a:xfrm>
            <a:off x="1792860" y="1138222"/>
            <a:ext cx="4479924" cy="450382"/>
          </a:xfrm>
          <a:prstGeom prst="rect">
            <a:avLst/>
          </a:prstGeom>
          <a:noFill/>
          <a:ln>
            <a:noFill/>
          </a:ln>
        </p:spPr>
        <p:txBody>
          <a:bodyPr wrap="square" lIns="91440" tIns="45720" rIns="91440" bIns="45720" anchor="b"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lvl="0">
              <a:defRPr/>
            </a:pPr>
            <a:r>
              <a:rPr lang="en-US" altLang="zh-CN" sz="2000" b="1" cap="all" dirty="0">
                <a:solidFill>
                  <a:srgbClr val="000000"/>
                </a:solidFill>
                <a:cs typeface="+mn-ea"/>
                <a:sym typeface="+mn-lt"/>
              </a:rPr>
              <a:t>(</a:t>
            </a:r>
            <a:r>
              <a:rPr lang="zh-CN" altLang="en-US" sz="2000" b="1" cap="all" dirty="0">
                <a:solidFill>
                  <a:srgbClr val="000000"/>
                </a:solidFill>
                <a:cs typeface="+mn-ea"/>
                <a:sym typeface="+mn-lt"/>
              </a:rPr>
              <a:t>一</a:t>
            </a:r>
            <a:r>
              <a:rPr lang="en-US" altLang="zh-CN" sz="2000" b="1" cap="all" dirty="0">
                <a:solidFill>
                  <a:srgbClr val="000000"/>
                </a:solidFill>
                <a:cs typeface="+mn-ea"/>
                <a:sym typeface="+mn-lt"/>
              </a:rPr>
              <a:t>) </a:t>
            </a:r>
            <a:r>
              <a:rPr lang="zh-CN" altLang="en-US" sz="2000" b="1" cap="all" dirty="0">
                <a:solidFill>
                  <a:srgbClr val="000000"/>
                </a:solidFill>
                <a:cs typeface="+mn-ea"/>
                <a:sym typeface="+mn-lt"/>
              </a:rPr>
              <a:t>失业的含义</a:t>
            </a:r>
          </a:p>
        </p:txBody>
      </p:sp>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21"/>
                                        </p:tgtEl>
                                        <p:attrNameLst>
                                          <p:attrName>style.visibility</p:attrName>
                                        </p:attrNameLst>
                                      </p:cBhvr>
                                      <p:to>
                                        <p:strVal val="visible"/>
                                      </p:to>
                                    </p:set>
                                    <p:animEffect transition="in" filter="wipe(down)">
                                      <p:cBhvr>
                                        <p:cTn id="10" dur="500"/>
                                        <p:tgtEl>
                                          <p:spTgt spid="21"/>
                                        </p:tgtEl>
                                      </p:cBhvr>
                                    </p:animEffect>
                                  </p:childTnLst>
                                </p:cTn>
                              </p:par>
                              <p:par>
                                <p:cTn id="11" presetID="22" presetClass="entr" presetSubtype="4" fill="hold" nodeType="withEffect">
                                  <p:stCondLst>
                                    <p:cond delay="0"/>
                                  </p:stCondLst>
                                  <p:childTnLst>
                                    <p:set>
                                      <p:cBhvr>
                                        <p:cTn id="12" dur="1" fill="hold">
                                          <p:stCondLst>
                                            <p:cond delay="0"/>
                                          </p:stCondLst>
                                        </p:cTn>
                                        <p:tgtEl>
                                          <p:spTgt spid="18"/>
                                        </p:tgtEl>
                                        <p:attrNameLst>
                                          <p:attrName>style.visibility</p:attrName>
                                        </p:attrNameLst>
                                      </p:cBhvr>
                                      <p:to>
                                        <p:strVal val="visible"/>
                                      </p:to>
                                    </p:set>
                                    <p:animEffect transition="in" filter="wipe(down)">
                                      <p:cBhvr>
                                        <p:cTn id="13" dur="500"/>
                                        <p:tgtEl>
                                          <p:spTgt spid="18"/>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4" fill="hold" grpId="0" nodeType="clickEffect">
                                  <p:stCondLst>
                                    <p:cond delay="0"/>
                                  </p:stCondLst>
                                  <p:childTnLst>
                                    <p:set>
                                      <p:cBhvr>
                                        <p:cTn id="17" dur="1" fill="hold">
                                          <p:stCondLst>
                                            <p:cond delay="0"/>
                                          </p:stCondLst>
                                        </p:cTn>
                                        <p:tgtEl>
                                          <p:spTgt spid="33"/>
                                        </p:tgtEl>
                                        <p:attrNameLst>
                                          <p:attrName>style.visibility</p:attrName>
                                        </p:attrNameLst>
                                      </p:cBhvr>
                                      <p:to>
                                        <p:strVal val="visible"/>
                                      </p:to>
                                    </p:set>
                                    <p:animEffect transition="in" filter="wipe(down)">
                                      <p:cBhvr>
                                        <p:cTn id="18" dur="500"/>
                                        <p:tgtEl>
                                          <p:spTgt spid="33"/>
                                        </p:tgtEl>
                                      </p:cBhvr>
                                    </p:animEffect>
                                  </p:childTnLst>
                                </p:cTn>
                              </p:par>
                              <p:par>
                                <p:cTn id="19" presetID="22" presetClass="entr" presetSubtype="4" fill="hold" grpId="0" nodeType="withEffect">
                                  <p:stCondLst>
                                    <p:cond delay="0"/>
                                  </p:stCondLst>
                                  <p:childTnLst>
                                    <p:set>
                                      <p:cBhvr>
                                        <p:cTn id="20" dur="1" fill="hold">
                                          <p:stCondLst>
                                            <p:cond delay="0"/>
                                          </p:stCondLst>
                                        </p:cTn>
                                        <p:tgtEl>
                                          <p:spTgt spid="34"/>
                                        </p:tgtEl>
                                        <p:attrNameLst>
                                          <p:attrName>style.visibility</p:attrName>
                                        </p:attrNameLst>
                                      </p:cBhvr>
                                      <p:to>
                                        <p:strVal val="visible"/>
                                      </p:to>
                                    </p:set>
                                    <p:animEffect transition="in" filter="wipe(down)">
                                      <p:cBhvr>
                                        <p:cTn id="21"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bldLvl="0" animBg="1"/>
      <p:bldP spid="34" grpId="0" bldLvl="0" animBg="1"/>
      <p:bldP spid="21" grpId="0" bldLvl="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995531" y="5506192"/>
            <a:ext cx="629920" cy="81280"/>
            <a:chOff x="11043920" y="6238240"/>
            <a:chExt cx="629920" cy="81280"/>
          </a:xfrm>
          <a:solidFill>
            <a:srgbClr val="ED7D31"/>
          </a:solidFill>
        </p:grpSpPr>
        <p:sp>
          <p:nvSpPr>
            <p:cNvPr id="7" name="椭圆 6"/>
            <p:cNvSpPr/>
            <p:nvPr>
              <p:custDataLst>
                <p:tags r:id="rId3"/>
              </p:custDataLst>
            </p:nvPr>
          </p:nvSpPr>
          <p:spPr>
            <a:xfrm>
              <a:off x="11592560" y="6238240"/>
              <a:ext cx="81280" cy="812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cs typeface="+mn-ea"/>
                <a:sym typeface="+mn-lt"/>
              </a:endParaRPr>
            </a:p>
          </p:txBody>
        </p:sp>
        <p:sp>
          <p:nvSpPr>
            <p:cNvPr id="8" name="椭圆 7"/>
            <p:cNvSpPr/>
            <p:nvPr>
              <p:custDataLst>
                <p:tags r:id="rId4"/>
              </p:custDataLst>
            </p:nvPr>
          </p:nvSpPr>
          <p:spPr>
            <a:xfrm>
              <a:off x="11318240" y="6238240"/>
              <a:ext cx="81280" cy="812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cs typeface="+mn-ea"/>
                <a:sym typeface="+mn-lt"/>
              </a:endParaRPr>
            </a:p>
          </p:txBody>
        </p:sp>
        <p:sp>
          <p:nvSpPr>
            <p:cNvPr id="9" name="椭圆 8"/>
            <p:cNvSpPr/>
            <p:nvPr>
              <p:custDataLst>
                <p:tags r:id="rId5"/>
              </p:custDataLst>
            </p:nvPr>
          </p:nvSpPr>
          <p:spPr>
            <a:xfrm>
              <a:off x="11043920" y="6238240"/>
              <a:ext cx="81280" cy="812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cs typeface="+mn-ea"/>
                <a:sym typeface="+mn-lt"/>
              </a:endParaRPr>
            </a:p>
          </p:txBody>
        </p:sp>
      </p:grpSp>
      <p:sp>
        <p:nvSpPr>
          <p:cNvPr id="33"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34" name="íSľïḑe"/>
          <p:cNvSpPr txBox="1"/>
          <p:nvPr/>
        </p:nvSpPr>
        <p:spPr>
          <a:xfrm>
            <a:off x="1044742" y="382694"/>
            <a:ext cx="6480770" cy="52322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lvl="0" algn="l">
              <a:defRPr/>
            </a:pPr>
            <a:r>
              <a:rPr lang="zh-CN" altLang="en-US" sz="2800" kern="0" dirty="0">
                <a:solidFill>
                  <a:schemeClr val="accent1"/>
                </a:solidFill>
                <a:cs typeface="+mn-ea"/>
                <a:sym typeface="+mn-lt"/>
              </a:rPr>
              <a:t>一、 失业与失业率</a:t>
            </a:r>
            <a:endParaRPr kumimoji="0" lang="zh-CN" altLang="en-US" sz="2800" b="1" i="0" u="none" strike="noStrike" kern="0" cap="none" spc="0" normalizeH="0" baseline="0" noProof="0" dirty="0">
              <a:ln>
                <a:noFill/>
              </a:ln>
              <a:solidFill>
                <a:schemeClr val="accent1"/>
              </a:solidFill>
              <a:effectLst/>
              <a:uLnTx/>
              <a:uFillTx/>
              <a:cs typeface="+mn-ea"/>
              <a:sym typeface="+mn-lt"/>
            </a:endParaRPr>
          </a:p>
        </p:txBody>
      </p:sp>
      <p:sp>
        <p:nvSpPr>
          <p:cNvPr id="21" name="矩形: 圆角 20"/>
          <p:cNvSpPr/>
          <p:nvPr>
            <p:custDataLst>
              <p:tags r:id="rId2"/>
            </p:custDataLst>
          </p:nvPr>
        </p:nvSpPr>
        <p:spPr>
          <a:xfrm>
            <a:off x="1313784" y="2068705"/>
            <a:ext cx="623334" cy="589280"/>
          </a:xfrm>
          <a:prstGeom prst="roundRect">
            <a:avLst/>
          </a:prstGeom>
          <a:solidFill>
            <a:srgbClr val="ED7D3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cs typeface="+mn-ea"/>
              <a:sym typeface="+mn-lt"/>
            </a:endParaRPr>
          </a:p>
        </p:txBody>
      </p:sp>
      <p:sp>
        <p:nvSpPr>
          <p:cNvPr id="4" name="文本框 3">
            <a:extLst>
              <a:ext uri="{FF2B5EF4-FFF2-40B4-BE49-F238E27FC236}">
                <a16:creationId xmlns:a16="http://schemas.microsoft.com/office/drawing/2014/main" id="{552991AF-0F58-3E20-9FE3-08D00EA7647E}"/>
              </a:ext>
            </a:extLst>
          </p:cNvPr>
          <p:cNvSpPr txBox="1"/>
          <p:nvPr/>
        </p:nvSpPr>
        <p:spPr>
          <a:xfrm>
            <a:off x="3146701" y="2782890"/>
            <a:ext cx="7771236" cy="2246769"/>
          </a:xfrm>
          <a:prstGeom prst="rect">
            <a:avLst/>
          </a:prstGeom>
          <a:noFill/>
        </p:spPr>
        <p:txBody>
          <a:bodyPr wrap="square">
            <a:spAutoFit/>
          </a:bodyPr>
          <a:lstStyle/>
          <a:p>
            <a:r>
              <a:rPr lang="zh-CN" altLang="en-US" sz="2000" b="0" i="0" dirty="0">
                <a:solidFill>
                  <a:srgbClr val="002FA7"/>
                </a:solidFill>
                <a:effectLst/>
                <a:latin typeface="FZSSK--GBK1-0"/>
              </a:rPr>
              <a:t>         衡量一个国家或地区的失业程度</a:t>
            </a:r>
            <a:r>
              <a:rPr lang="en-US" altLang="zh-CN" sz="2000" b="0" i="0" dirty="0">
                <a:solidFill>
                  <a:srgbClr val="002FA7"/>
                </a:solidFill>
                <a:effectLst/>
                <a:latin typeface="FZSSK--GBK1-0"/>
              </a:rPr>
              <a:t>, </a:t>
            </a:r>
            <a:r>
              <a:rPr lang="zh-CN" altLang="en-US" sz="2000" b="0" i="0" dirty="0">
                <a:solidFill>
                  <a:srgbClr val="002FA7"/>
                </a:solidFill>
                <a:effectLst/>
                <a:latin typeface="FZSSK--GBK1-0"/>
              </a:rPr>
              <a:t>不是看失业总人数有多少</a:t>
            </a:r>
            <a:r>
              <a:rPr lang="en-US" altLang="zh-CN" sz="2000" b="0" i="0" dirty="0">
                <a:solidFill>
                  <a:srgbClr val="002FA7"/>
                </a:solidFill>
                <a:effectLst/>
                <a:latin typeface="FZSSK--GBK1-0"/>
              </a:rPr>
              <a:t>, </a:t>
            </a:r>
            <a:r>
              <a:rPr lang="zh-CN" altLang="en-US" sz="2000" b="0" i="0" dirty="0">
                <a:solidFill>
                  <a:srgbClr val="002FA7"/>
                </a:solidFill>
                <a:effectLst/>
                <a:latin typeface="FZSSK--GBK1-0"/>
              </a:rPr>
              <a:t>而是看失业率的大小。失业率是指失业人数占劳动力总数的比率。 计算方法如下</a:t>
            </a:r>
            <a:r>
              <a:rPr lang="en-US" altLang="zh-CN" sz="2000" b="0" i="0" dirty="0">
                <a:solidFill>
                  <a:srgbClr val="002FA7"/>
                </a:solidFill>
                <a:effectLst/>
                <a:latin typeface="FZSSK--GBK1-0"/>
              </a:rPr>
              <a:t>:</a:t>
            </a:r>
          </a:p>
          <a:p>
            <a:endParaRPr lang="en-US" altLang="zh-CN" sz="2000" dirty="0">
              <a:solidFill>
                <a:srgbClr val="002FA7"/>
              </a:solidFill>
              <a:latin typeface="FZSSK--GBK1-0"/>
            </a:endParaRPr>
          </a:p>
          <a:p>
            <a:endParaRPr lang="en-US" altLang="zh-CN" sz="2000" b="0" i="0" dirty="0">
              <a:solidFill>
                <a:srgbClr val="002FA7"/>
              </a:solidFill>
              <a:effectLst/>
              <a:latin typeface="FZSSK--GBK1-0"/>
            </a:endParaRPr>
          </a:p>
          <a:p>
            <a:endParaRPr lang="en-US" altLang="zh-CN" sz="2000" b="0" i="0" dirty="0">
              <a:solidFill>
                <a:srgbClr val="002FA7"/>
              </a:solidFill>
              <a:effectLst/>
              <a:latin typeface="FZSSK--GBK1-0"/>
            </a:endParaRPr>
          </a:p>
          <a:p>
            <a:r>
              <a:rPr lang="zh-CN" altLang="en-US" sz="2000" b="0" i="0" dirty="0">
                <a:solidFill>
                  <a:srgbClr val="002FA7"/>
                </a:solidFill>
                <a:effectLst/>
                <a:latin typeface="FZSSK--GBK1-0"/>
              </a:rPr>
              <a:t>         其中</a:t>
            </a:r>
            <a:r>
              <a:rPr lang="en-US" altLang="zh-CN" sz="2000" b="0" i="0" dirty="0">
                <a:solidFill>
                  <a:srgbClr val="002FA7"/>
                </a:solidFill>
                <a:effectLst/>
                <a:latin typeface="FZSSK--GBK1-0"/>
              </a:rPr>
              <a:t>, </a:t>
            </a:r>
            <a:r>
              <a:rPr lang="zh-CN" altLang="en-US" sz="2000" b="0" i="0" dirty="0">
                <a:solidFill>
                  <a:srgbClr val="002FA7"/>
                </a:solidFill>
                <a:effectLst/>
                <a:latin typeface="FZSSK--GBK1-0"/>
              </a:rPr>
              <a:t>就业者和失业者的总和就是劳动力总数。</a:t>
            </a:r>
            <a:endParaRPr lang="zh-CN" altLang="en-US" sz="2000" dirty="0">
              <a:solidFill>
                <a:srgbClr val="002FA7"/>
              </a:solidFill>
            </a:endParaRPr>
          </a:p>
        </p:txBody>
      </p:sp>
      <p:sp>
        <p:nvSpPr>
          <p:cNvPr id="2" name="íśḷiḋé">
            <a:extLst>
              <a:ext uri="{FF2B5EF4-FFF2-40B4-BE49-F238E27FC236}">
                <a16:creationId xmlns:a16="http://schemas.microsoft.com/office/drawing/2014/main" id="{230F17ED-DE40-689F-8187-487C828F5882}"/>
              </a:ext>
            </a:extLst>
          </p:cNvPr>
          <p:cNvSpPr txBox="1"/>
          <p:nvPr/>
        </p:nvSpPr>
        <p:spPr>
          <a:xfrm>
            <a:off x="1792860" y="1138222"/>
            <a:ext cx="4479924" cy="450382"/>
          </a:xfrm>
          <a:prstGeom prst="rect">
            <a:avLst/>
          </a:prstGeom>
          <a:noFill/>
          <a:ln>
            <a:noFill/>
          </a:ln>
        </p:spPr>
        <p:txBody>
          <a:bodyPr wrap="square" lIns="91440" tIns="45720" rIns="91440" bIns="45720" anchor="b"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lvl="0">
              <a:defRPr/>
            </a:pPr>
            <a:r>
              <a:rPr lang="en-US" altLang="zh-CN" sz="2000" b="1" cap="all" dirty="0">
                <a:solidFill>
                  <a:srgbClr val="000000"/>
                </a:solidFill>
                <a:cs typeface="+mn-ea"/>
                <a:sym typeface="+mn-lt"/>
              </a:rPr>
              <a:t>(</a:t>
            </a:r>
            <a:r>
              <a:rPr lang="zh-CN" altLang="en-US" sz="2000" b="1" cap="all" dirty="0">
                <a:solidFill>
                  <a:srgbClr val="000000"/>
                </a:solidFill>
                <a:cs typeface="+mn-ea"/>
                <a:sym typeface="+mn-lt"/>
              </a:rPr>
              <a:t>二</a:t>
            </a:r>
            <a:r>
              <a:rPr lang="en-US" altLang="zh-CN" sz="2000" b="1" cap="all" dirty="0">
                <a:solidFill>
                  <a:srgbClr val="000000"/>
                </a:solidFill>
                <a:cs typeface="+mn-ea"/>
                <a:sym typeface="+mn-lt"/>
              </a:rPr>
              <a:t>) </a:t>
            </a:r>
            <a:r>
              <a:rPr lang="zh-CN" altLang="en-US" sz="2000" b="1" cap="all" dirty="0">
                <a:solidFill>
                  <a:srgbClr val="000000"/>
                </a:solidFill>
                <a:cs typeface="+mn-ea"/>
                <a:sym typeface="+mn-lt"/>
              </a:rPr>
              <a:t>失业率</a:t>
            </a:r>
          </a:p>
        </p:txBody>
      </p:sp>
      <p:pic>
        <p:nvPicPr>
          <p:cNvPr id="5" name="图片 4">
            <a:extLst>
              <a:ext uri="{FF2B5EF4-FFF2-40B4-BE49-F238E27FC236}">
                <a16:creationId xmlns:a16="http://schemas.microsoft.com/office/drawing/2014/main" id="{DE8C582C-384C-C9F1-0E48-568D48D93C33}"/>
              </a:ext>
            </a:extLst>
          </p:cNvPr>
          <p:cNvPicPr>
            <a:picLocks noChangeAspect="1"/>
          </p:cNvPicPr>
          <p:nvPr/>
        </p:nvPicPr>
        <p:blipFill>
          <a:blip r:embed="rId7"/>
          <a:stretch>
            <a:fillRect/>
          </a:stretch>
        </p:blipFill>
        <p:spPr>
          <a:xfrm>
            <a:off x="5355919" y="3783520"/>
            <a:ext cx="3352800" cy="790575"/>
          </a:xfrm>
          <a:prstGeom prst="rect">
            <a:avLst/>
          </a:prstGeom>
        </p:spPr>
      </p:pic>
    </p:spTree>
    <p:extLst>
      <p:ext uri="{BB962C8B-B14F-4D97-AF65-F5344CB8AC3E}">
        <p14:creationId xmlns:p14="http://schemas.microsoft.com/office/powerpoint/2010/main" val="2396839525"/>
      </p:ext>
    </p:extLst>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21"/>
                                        </p:tgtEl>
                                        <p:attrNameLst>
                                          <p:attrName>style.visibility</p:attrName>
                                        </p:attrNameLst>
                                      </p:cBhvr>
                                      <p:to>
                                        <p:strVal val="visible"/>
                                      </p:to>
                                    </p:set>
                                    <p:animEffect transition="in" filter="wipe(down)">
                                      <p:cBhvr>
                                        <p:cTn id="10" dur="500"/>
                                        <p:tgtEl>
                                          <p:spTgt spid="21"/>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grpId="0" nodeType="clickEffect">
                                  <p:stCondLst>
                                    <p:cond delay="0"/>
                                  </p:stCondLst>
                                  <p:childTnLst>
                                    <p:set>
                                      <p:cBhvr>
                                        <p:cTn id="14" dur="1" fill="hold">
                                          <p:stCondLst>
                                            <p:cond delay="0"/>
                                          </p:stCondLst>
                                        </p:cTn>
                                        <p:tgtEl>
                                          <p:spTgt spid="33"/>
                                        </p:tgtEl>
                                        <p:attrNameLst>
                                          <p:attrName>style.visibility</p:attrName>
                                        </p:attrNameLst>
                                      </p:cBhvr>
                                      <p:to>
                                        <p:strVal val="visible"/>
                                      </p:to>
                                    </p:set>
                                    <p:animEffect transition="in" filter="wipe(down)">
                                      <p:cBhvr>
                                        <p:cTn id="15" dur="500"/>
                                        <p:tgtEl>
                                          <p:spTgt spid="33"/>
                                        </p:tgtEl>
                                      </p:cBhvr>
                                    </p:animEffect>
                                  </p:childTnLst>
                                </p:cTn>
                              </p:par>
                              <p:par>
                                <p:cTn id="16" presetID="22" presetClass="entr" presetSubtype="4" fill="hold" grpId="0" nodeType="withEffect">
                                  <p:stCondLst>
                                    <p:cond delay="0"/>
                                  </p:stCondLst>
                                  <p:childTnLst>
                                    <p:set>
                                      <p:cBhvr>
                                        <p:cTn id="17" dur="1" fill="hold">
                                          <p:stCondLst>
                                            <p:cond delay="0"/>
                                          </p:stCondLst>
                                        </p:cTn>
                                        <p:tgtEl>
                                          <p:spTgt spid="34"/>
                                        </p:tgtEl>
                                        <p:attrNameLst>
                                          <p:attrName>style.visibility</p:attrName>
                                        </p:attrNameLst>
                                      </p:cBhvr>
                                      <p:to>
                                        <p:strVal val="visible"/>
                                      </p:to>
                                    </p:set>
                                    <p:animEffect transition="in" filter="wipe(down)">
                                      <p:cBhvr>
                                        <p:cTn id="18"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bldLvl="0" animBg="1"/>
      <p:bldP spid="34" grpId="0" bldLvl="0" animBg="1"/>
      <p:bldP spid="21" grpId="0" bldLvl="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5" name="íSľïḑe"/>
          <p:cNvSpPr txBox="1"/>
          <p:nvPr/>
        </p:nvSpPr>
        <p:spPr>
          <a:xfrm>
            <a:off x="1044742" y="382694"/>
            <a:ext cx="6215593" cy="52322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lvl="0" algn="l">
              <a:defRPr/>
            </a:pPr>
            <a:r>
              <a:rPr lang="zh-CN" altLang="en-US" sz="2800" kern="0" dirty="0">
                <a:solidFill>
                  <a:schemeClr val="accent1"/>
                </a:solidFill>
                <a:cs typeface="+mn-ea"/>
                <a:sym typeface="+mn-lt"/>
              </a:rPr>
              <a:t>二、 失业的种类</a:t>
            </a:r>
            <a:endParaRPr kumimoji="0" lang="zh-CN" altLang="en-US" sz="2800" b="1" i="0" u="none" strike="noStrike" kern="0" cap="none" spc="0" normalizeH="0" baseline="0" noProof="0" dirty="0">
              <a:ln>
                <a:noFill/>
              </a:ln>
              <a:solidFill>
                <a:schemeClr val="accent1"/>
              </a:solidFill>
              <a:effectLst/>
              <a:uLnTx/>
              <a:uFillTx/>
              <a:cs typeface="+mn-ea"/>
              <a:sym typeface="+mn-lt"/>
            </a:endParaRPr>
          </a:p>
        </p:txBody>
      </p:sp>
      <p:graphicFrame>
        <p:nvGraphicFramePr>
          <p:cNvPr id="7" name="图示 6">
            <a:extLst>
              <a:ext uri="{FF2B5EF4-FFF2-40B4-BE49-F238E27FC236}">
                <a16:creationId xmlns:a16="http://schemas.microsoft.com/office/drawing/2014/main" id="{18C14FFF-CCBB-A272-B872-68140E9190CF}"/>
              </a:ext>
            </a:extLst>
          </p:cNvPr>
          <p:cNvGraphicFramePr/>
          <p:nvPr>
            <p:extLst>
              <p:ext uri="{D42A27DB-BD31-4B8C-83A1-F6EECF244321}">
                <p14:modId xmlns:p14="http://schemas.microsoft.com/office/powerpoint/2010/main" val="3683653895"/>
              </p:ext>
            </p:extLst>
          </p:nvPr>
        </p:nvGraphicFramePr>
        <p:xfrm>
          <a:off x="3007655" y="1707604"/>
          <a:ext cx="7680960" cy="471038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2" name="íśḷiḋé">
            <a:extLst>
              <a:ext uri="{FF2B5EF4-FFF2-40B4-BE49-F238E27FC236}">
                <a16:creationId xmlns:a16="http://schemas.microsoft.com/office/drawing/2014/main" id="{DD86C09A-5E18-A174-4A89-B4A28F5319D3}"/>
              </a:ext>
            </a:extLst>
          </p:cNvPr>
          <p:cNvSpPr txBox="1"/>
          <p:nvPr/>
        </p:nvSpPr>
        <p:spPr>
          <a:xfrm>
            <a:off x="1792860" y="1138222"/>
            <a:ext cx="4479924" cy="450382"/>
          </a:xfrm>
          <a:prstGeom prst="rect">
            <a:avLst/>
          </a:prstGeom>
          <a:noFill/>
          <a:ln>
            <a:noFill/>
          </a:ln>
        </p:spPr>
        <p:txBody>
          <a:bodyPr wrap="square" lIns="91440" tIns="45720" rIns="91440" bIns="45720" anchor="b"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lvl="0">
              <a:defRPr/>
            </a:pPr>
            <a:r>
              <a:rPr lang="en-US" altLang="zh-CN" sz="2000" b="1" cap="all" dirty="0">
                <a:solidFill>
                  <a:srgbClr val="000000"/>
                </a:solidFill>
                <a:cs typeface="+mn-ea"/>
                <a:sym typeface="+mn-lt"/>
              </a:rPr>
              <a:t>(</a:t>
            </a:r>
            <a:r>
              <a:rPr lang="zh-CN" altLang="en-US" sz="2000" b="1" cap="all" dirty="0">
                <a:solidFill>
                  <a:srgbClr val="000000"/>
                </a:solidFill>
                <a:cs typeface="+mn-ea"/>
                <a:sym typeface="+mn-lt"/>
              </a:rPr>
              <a:t>一</a:t>
            </a:r>
            <a:r>
              <a:rPr lang="en-US" altLang="zh-CN" sz="2000" b="1" cap="all" dirty="0">
                <a:solidFill>
                  <a:srgbClr val="000000"/>
                </a:solidFill>
                <a:cs typeface="+mn-ea"/>
                <a:sym typeface="+mn-lt"/>
              </a:rPr>
              <a:t>) </a:t>
            </a:r>
            <a:r>
              <a:rPr lang="zh-CN" altLang="en-US" sz="2000" b="1" cap="all" dirty="0">
                <a:solidFill>
                  <a:srgbClr val="000000"/>
                </a:solidFill>
                <a:cs typeface="+mn-ea"/>
                <a:sym typeface="+mn-lt"/>
              </a:rPr>
              <a:t>自然失业</a:t>
            </a:r>
          </a:p>
        </p:txBody>
      </p:sp>
    </p:spTree>
    <p:extLst>
      <p:ext uri="{BB962C8B-B14F-4D97-AF65-F5344CB8AC3E}">
        <p14:creationId xmlns:p14="http://schemas.microsoft.com/office/powerpoint/2010/main" val="1982895423"/>
      </p:ext>
    </p:extLst>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down)">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5" grpId="0" bldLvl="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5" name="íSľïḑe"/>
          <p:cNvSpPr txBox="1"/>
          <p:nvPr/>
        </p:nvSpPr>
        <p:spPr>
          <a:xfrm>
            <a:off x="1044742" y="382694"/>
            <a:ext cx="6215593" cy="52322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lvl="0" algn="l">
              <a:defRPr/>
            </a:pPr>
            <a:r>
              <a:rPr lang="zh-CN" altLang="en-US" sz="2800" kern="0" dirty="0">
                <a:solidFill>
                  <a:schemeClr val="accent1"/>
                </a:solidFill>
                <a:cs typeface="+mn-ea"/>
                <a:sym typeface="+mn-lt"/>
              </a:rPr>
              <a:t>二、 失业的种类</a:t>
            </a:r>
            <a:endParaRPr kumimoji="0" lang="zh-CN" altLang="en-US" sz="2800" b="1" i="0" u="none" strike="noStrike" kern="0" cap="none" spc="0" normalizeH="0" baseline="0" noProof="0" dirty="0">
              <a:ln>
                <a:noFill/>
              </a:ln>
              <a:solidFill>
                <a:schemeClr val="accent1"/>
              </a:solidFill>
              <a:effectLst/>
              <a:uLnTx/>
              <a:uFillTx/>
              <a:cs typeface="+mn-ea"/>
              <a:sym typeface="+mn-lt"/>
            </a:endParaRPr>
          </a:p>
        </p:txBody>
      </p:sp>
      <p:sp>
        <p:nvSpPr>
          <p:cNvPr id="2" name="íśḷiḋé">
            <a:extLst>
              <a:ext uri="{FF2B5EF4-FFF2-40B4-BE49-F238E27FC236}">
                <a16:creationId xmlns:a16="http://schemas.microsoft.com/office/drawing/2014/main" id="{DD86C09A-5E18-A174-4A89-B4A28F5319D3}"/>
              </a:ext>
            </a:extLst>
          </p:cNvPr>
          <p:cNvSpPr txBox="1"/>
          <p:nvPr/>
        </p:nvSpPr>
        <p:spPr>
          <a:xfrm>
            <a:off x="1820292" y="1138222"/>
            <a:ext cx="4479924" cy="450382"/>
          </a:xfrm>
          <a:prstGeom prst="rect">
            <a:avLst/>
          </a:prstGeom>
          <a:noFill/>
          <a:ln>
            <a:noFill/>
          </a:ln>
        </p:spPr>
        <p:txBody>
          <a:bodyPr wrap="square" lIns="91440" tIns="45720" rIns="91440" bIns="45720" anchor="b"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lvl="0">
              <a:defRPr/>
            </a:pPr>
            <a:r>
              <a:rPr lang="en-US" altLang="zh-CN" sz="2000" b="1" cap="all" dirty="0">
                <a:solidFill>
                  <a:srgbClr val="000000"/>
                </a:solidFill>
                <a:cs typeface="+mn-ea"/>
                <a:sym typeface="+mn-lt"/>
              </a:rPr>
              <a:t>(</a:t>
            </a:r>
            <a:r>
              <a:rPr lang="zh-CN" altLang="en-US" sz="2000" b="1" cap="all" dirty="0">
                <a:solidFill>
                  <a:srgbClr val="000000"/>
                </a:solidFill>
                <a:cs typeface="+mn-ea"/>
                <a:sym typeface="+mn-lt"/>
              </a:rPr>
              <a:t>二</a:t>
            </a:r>
            <a:r>
              <a:rPr lang="en-US" altLang="zh-CN" sz="2000" b="1" cap="all" dirty="0">
                <a:solidFill>
                  <a:srgbClr val="000000"/>
                </a:solidFill>
                <a:cs typeface="+mn-ea"/>
                <a:sym typeface="+mn-lt"/>
              </a:rPr>
              <a:t>) </a:t>
            </a:r>
            <a:r>
              <a:rPr lang="zh-CN" altLang="en-US" sz="2000" b="1" cap="all" dirty="0">
                <a:solidFill>
                  <a:srgbClr val="000000"/>
                </a:solidFill>
                <a:cs typeface="+mn-ea"/>
                <a:sym typeface="+mn-lt"/>
              </a:rPr>
              <a:t>周期性失业</a:t>
            </a:r>
          </a:p>
        </p:txBody>
      </p:sp>
      <p:sp>
        <p:nvSpPr>
          <p:cNvPr id="6" name="文本框 5">
            <a:extLst>
              <a:ext uri="{FF2B5EF4-FFF2-40B4-BE49-F238E27FC236}">
                <a16:creationId xmlns:a16="http://schemas.microsoft.com/office/drawing/2014/main" id="{99884937-5FA2-580F-A59F-3FAF600AEB20}"/>
              </a:ext>
            </a:extLst>
          </p:cNvPr>
          <p:cNvSpPr txBox="1"/>
          <p:nvPr/>
        </p:nvSpPr>
        <p:spPr>
          <a:xfrm>
            <a:off x="2315718" y="2267354"/>
            <a:ext cx="8858250" cy="3170099"/>
          </a:xfrm>
          <a:prstGeom prst="rect">
            <a:avLst/>
          </a:prstGeom>
          <a:noFill/>
        </p:spPr>
        <p:txBody>
          <a:bodyPr wrap="square">
            <a:spAutoFit/>
          </a:bodyPr>
          <a:lstStyle/>
          <a:p>
            <a:r>
              <a:rPr lang="zh-CN" altLang="en-US" sz="2000" dirty="0">
                <a:solidFill>
                  <a:schemeClr val="accent2"/>
                </a:solidFill>
              </a:rPr>
              <a:t>        周期性失业</a:t>
            </a:r>
            <a:r>
              <a:rPr lang="en-US" altLang="zh-CN" sz="2000" dirty="0">
                <a:solidFill>
                  <a:schemeClr val="accent2"/>
                </a:solidFill>
              </a:rPr>
              <a:t>, </a:t>
            </a:r>
            <a:r>
              <a:rPr lang="zh-CN" altLang="en-US" sz="2000" dirty="0">
                <a:solidFill>
                  <a:schemeClr val="accent2"/>
                </a:solidFill>
              </a:rPr>
              <a:t>又称总需求不足的失业</a:t>
            </a:r>
            <a:r>
              <a:rPr lang="en-US" altLang="zh-CN" sz="2000" dirty="0">
                <a:solidFill>
                  <a:schemeClr val="accent2"/>
                </a:solidFill>
              </a:rPr>
              <a:t>, </a:t>
            </a:r>
            <a:r>
              <a:rPr lang="zh-CN" altLang="en-US" sz="2000" dirty="0">
                <a:solidFill>
                  <a:schemeClr val="accent2"/>
                </a:solidFill>
              </a:rPr>
              <a:t>是指由于总需求不足而引起的短期失业</a:t>
            </a:r>
            <a:r>
              <a:rPr lang="en-US" altLang="zh-CN" sz="2000" dirty="0">
                <a:solidFill>
                  <a:schemeClr val="accent2"/>
                </a:solidFill>
              </a:rPr>
              <a:t>, </a:t>
            </a:r>
            <a:r>
              <a:rPr lang="zh-CN" altLang="en-US" sz="2000" dirty="0">
                <a:solidFill>
                  <a:schemeClr val="accent2"/>
                </a:solidFill>
              </a:rPr>
              <a:t>即国内生产总值未达到充分就业的水平而引起的失业。 这种失业与经济的周期性波动是一致的。在复苏阶段和繁荣阶段</a:t>
            </a:r>
            <a:r>
              <a:rPr lang="en-US" altLang="zh-CN" sz="2000" dirty="0">
                <a:solidFill>
                  <a:schemeClr val="accent2"/>
                </a:solidFill>
              </a:rPr>
              <a:t>, </a:t>
            </a:r>
            <a:r>
              <a:rPr lang="zh-CN" altLang="en-US" sz="2000" dirty="0">
                <a:solidFill>
                  <a:schemeClr val="accent2"/>
                </a:solidFill>
              </a:rPr>
              <a:t>各企业争先扩大生产</a:t>
            </a:r>
            <a:r>
              <a:rPr lang="en-US" altLang="zh-CN" sz="2000" dirty="0">
                <a:solidFill>
                  <a:schemeClr val="accent2"/>
                </a:solidFill>
              </a:rPr>
              <a:t>, </a:t>
            </a:r>
            <a:r>
              <a:rPr lang="zh-CN" altLang="en-US" sz="2000" dirty="0">
                <a:solidFill>
                  <a:schemeClr val="accent2"/>
                </a:solidFill>
              </a:rPr>
              <a:t>就业人数普遍增加。 而在衰退阶段和萧条阶段</a:t>
            </a:r>
            <a:r>
              <a:rPr lang="en-US" altLang="zh-CN" sz="2000" dirty="0">
                <a:solidFill>
                  <a:schemeClr val="accent2"/>
                </a:solidFill>
              </a:rPr>
              <a:t>, </a:t>
            </a:r>
            <a:r>
              <a:rPr lang="zh-CN" altLang="en-US" sz="2000" dirty="0">
                <a:solidFill>
                  <a:schemeClr val="accent2"/>
                </a:solidFill>
              </a:rPr>
              <a:t>由于社会总需求不足</a:t>
            </a:r>
            <a:r>
              <a:rPr lang="en-US" altLang="zh-CN" sz="2000" dirty="0">
                <a:solidFill>
                  <a:schemeClr val="accent2"/>
                </a:solidFill>
              </a:rPr>
              <a:t>, </a:t>
            </a:r>
            <a:r>
              <a:rPr lang="zh-CN" altLang="en-US" sz="2000" dirty="0">
                <a:solidFill>
                  <a:schemeClr val="accent2"/>
                </a:solidFill>
              </a:rPr>
              <a:t>前景黯淡</a:t>
            </a:r>
            <a:r>
              <a:rPr lang="en-US" altLang="zh-CN" sz="2000" dirty="0">
                <a:solidFill>
                  <a:schemeClr val="accent2"/>
                </a:solidFill>
              </a:rPr>
              <a:t>, </a:t>
            </a:r>
            <a:r>
              <a:rPr lang="zh-CN" altLang="en-US" sz="2000" dirty="0">
                <a:solidFill>
                  <a:schemeClr val="accent2"/>
                </a:solidFill>
              </a:rPr>
              <a:t>各企业又纷纷压缩生产</a:t>
            </a:r>
            <a:r>
              <a:rPr lang="en-US" altLang="zh-CN" sz="2000" dirty="0">
                <a:solidFill>
                  <a:schemeClr val="accent2"/>
                </a:solidFill>
              </a:rPr>
              <a:t>, </a:t>
            </a:r>
            <a:r>
              <a:rPr lang="zh-CN" altLang="en-US" sz="2000" dirty="0">
                <a:solidFill>
                  <a:schemeClr val="accent2"/>
                </a:solidFill>
              </a:rPr>
              <a:t>大量裁减工人</a:t>
            </a:r>
            <a:r>
              <a:rPr lang="en-US" altLang="zh-CN" sz="2000" dirty="0">
                <a:solidFill>
                  <a:schemeClr val="accent2"/>
                </a:solidFill>
              </a:rPr>
              <a:t>, </a:t>
            </a:r>
            <a:r>
              <a:rPr lang="zh-CN" altLang="en-US" sz="2000" dirty="0">
                <a:solidFill>
                  <a:schemeClr val="accent2"/>
                </a:solidFill>
              </a:rPr>
              <a:t>导致失业人数增加。</a:t>
            </a:r>
          </a:p>
          <a:p>
            <a:r>
              <a:rPr lang="zh-CN" altLang="en-US" sz="2000" dirty="0">
                <a:solidFill>
                  <a:schemeClr val="accent2"/>
                </a:solidFill>
              </a:rPr>
              <a:t>         与自然失业的难以避免不同</a:t>
            </a:r>
            <a:r>
              <a:rPr lang="en-US" altLang="zh-CN" sz="2000" dirty="0">
                <a:solidFill>
                  <a:schemeClr val="accent2"/>
                </a:solidFill>
              </a:rPr>
              <a:t>, </a:t>
            </a:r>
            <a:r>
              <a:rPr lang="zh-CN" altLang="en-US" sz="2000" dirty="0">
                <a:solidFill>
                  <a:schemeClr val="accent2"/>
                </a:solidFill>
              </a:rPr>
              <a:t>周期性失业是总需求不足引起的失业</a:t>
            </a:r>
            <a:r>
              <a:rPr lang="en-US" altLang="zh-CN" sz="2000" dirty="0">
                <a:solidFill>
                  <a:schemeClr val="accent2"/>
                </a:solidFill>
              </a:rPr>
              <a:t>, </a:t>
            </a:r>
            <a:r>
              <a:rPr lang="zh-CN" altLang="en-US" sz="2000" dirty="0">
                <a:solidFill>
                  <a:schemeClr val="accent2"/>
                </a:solidFill>
              </a:rPr>
              <a:t>凯恩斯认为这种失业是非自愿的。 根据凯恩斯的分析</a:t>
            </a:r>
            <a:r>
              <a:rPr lang="en-US" altLang="zh-CN" sz="2000" dirty="0">
                <a:solidFill>
                  <a:schemeClr val="accent2"/>
                </a:solidFill>
              </a:rPr>
              <a:t>, </a:t>
            </a:r>
            <a:r>
              <a:rPr lang="zh-CN" altLang="en-US" sz="2000" dirty="0">
                <a:solidFill>
                  <a:schemeClr val="accent2"/>
                </a:solidFill>
              </a:rPr>
              <a:t>就业水平取决于国民收入水平</a:t>
            </a:r>
            <a:r>
              <a:rPr lang="en-US" altLang="zh-CN" sz="2000" dirty="0">
                <a:solidFill>
                  <a:schemeClr val="accent2"/>
                </a:solidFill>
              </a:rPr>
              <a:t>, </a:t>
            </a:r>
            <a:r>
              <a:rPr lang="zh-CN" altLang="en-US" sz="2000" dirty="0">
                <a:solidFill>
                  <a:schemeClr val="accent2"/>
                </a:solidFill>
              </a:rPr>
              <a:t>国民收入水平又取决于总需求。 而总需求不足一般都出现在经济萧条时期</a:t>
            </a:r>
            <a:r>
              <a:rPr lang="en-US" altLang="zh-CN" sz="2000" dirty="0">
                <a:solidFill>
                  <a:schemeClr val="accent2"/>
                </a:solidFill>
              </a:rPr>
              <a:t>, </a:t>
            </a:r>
            <a:r>
              <a:rPr lang="zh-CN" altLang="en-US" sz="2000" dirty="0">
                <a:solidFill>
                  <a:schemeClr val="accent2"/>
                </a:solidFill>
              </a:rPr>
              <a:t>是周期性出现的。 由此可见</a:t>
            </a:r>
            <a:r>
              <a:rPr lang="en-US" altLang="zh-CN" sz="2000" dirty="0">
                <a:solidFill>
                  <a:schemeClr val="accent2"/>
                </a:solidFill>
              </a:rPr>
              <a:t>, </a:t>
            </a:r>
            <a:r>
              <a:rPr lang="zh-CN" altLang="en-US" sz="2000" dirty="0">
                <a:solidFill>
                  <a:schemeClr val="accent2"/>
                </a:solidFill>
              </a:rPr>
              <a:t>自然失业与周期性失业的主要差别在于前者是不可消除的</a:t>
            </a:r>
            <a:r>
              <a:rPr lang="en-US" altLang="zh-CN" sz="2000" dirty="0">
                <a:solidFill>
                  <a:schemeClr val="accent2"/>
                </a:solidFill>
              </a:rPr>
              <a:t>, </a:t>
            </a:r>
            <a:r>
              <a:rPr lang="zh-CN" altLang="en-US" sz="2000" dirty="0">
                <a:solidFill>
                  <a:schemeClr val="accent2"/>
                </a:solidFill>
              </a:rPr>
              <a:t>但后者是可消除的。</a:t>
            </a:r>
          </a:p>
        </p:txBody>
      </p:sp>
    </p:spTree>
    <p:extLst>
      <p:ext uri="{BB962C8B-B14F-4D97-AF65-F5344CB8AC3E}">
        <p14:creationId xmlns:p14="http://schemas.microsoft.com/office/powerpoint/2010/main" val="2789732541"/>
      </p:ext>
    </p:extLst>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down)">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5" grpId="0" bldLvl="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矩形 29"/>
          <p:cNvSpPr/>
          <p:nvPr/>
        </p:nvSpPr>
        <p:spPr>
          <a:xfrm>
            <a:off x="4299285" y="1380785"/>
            <a:ext cx="3482975" cy="829945"/>
          </a:xfrm>
          <a:prstGeom prst="rect">
            <a:avLst/>
          </a:prstGeom>
        </p:spPr>
        <p:txBody>
          <a:bodyPr wrap="none">
            <a:spAutoFit/>
          </a:bodyPr>
          <a:lstStyle/>
          <a:p>
            <a:pPr algn="ctr"/>
            <a:r>
              <a:rPr lang="en-US" altLang="zh-CN" sz="4800" b="1" dirty="0">
                <a:solidFill>
                  <a:srgbClr val="000000">
                    <a:alpha val="10000"/>
                  </a:srgbClr>
                </a:solidFill>
                <a:cs typeface="+mn-ea"/>
                <a:sym typeface="+mn-lt"/>
              </a:rPr>
              <a:t>CONTENTS</a:t>
            </a:r>
          </a:p>
        </p:txBody>
      </p:sp>
      <p:sp>
        <p:nvSpPr>
          <p:cNvPr id="4" name="文本框 3"/>
          <p:cNvSpPr txBox="1"/>
          <p:nvPr/>
        </p:nvSpPr>
        <p:spPr>
          <a:xfrm>
            <a:off x="3509445" y="421191"/>
            <a:ext cx="5176119" cy="1014730"/>
          </a:xfrm>
          <a:prstGeom prst="rect">
            <a:avLst/>
          </a:prstGeom>
          <a:noFill/>
        </p:spPr>
        <p:txBody>
          <a:bodyPr wrap="square">
            <a:spAutoFit/>
          </a:bodyPr>
          <a:lstStyle/>
          <a:p>
            <a:pPr algn="ctr"/>
            <a:r>
              <a:rPr lang="zh-CN" altLang="en-US" sz="6000" dirty="0">
                <a:solidFill>
                  <a:schemeClr val="accent1"/>
                </a:solidFill>
                <a:cs typeface="+mn-ea"/>
                <a:sym typeface="+mn-lt"/>
              </a:rPr>
              <a:t>目  录</a:t>
            </a:r>
          </a:p>
        </p:txBody>
      </p:sp>
      <p:grpSp>
        <p:nvGrpSpPr>
          <p:cNvPr id="5" name="Shape;222;p28"/>
          <p:cNvGrpSpPr/>
          <p:nvPr/>
        </p:nvGrpSpPr>
        <p:grpSpPr>
          <a:xfrm rot="16200000">
            <a:off x="11454133" y="6091218"/>
            <a:ext cx="83474" cy="584215"/>
            <a:chOff x="687750" y="1096650"/>
            <a:chExt cx="64500" cy="451421"/>
          </a:xfrm>
          <a:solidFill>
            <a:srgbClr val="002FA7"/>
          </a:solidFill>
        </p:grpSpPr>
        <p:sp>
          <p:nvSpPr>
            <p:cNvPr id="6" name="Shape;223;p28"/>
            <p:cNvSpPr/>
            <p:nvPr>
              <p:custDataLst>
                <p:tags r:id="rId14"/>
              </p:custDataLst>
            </p:nvPr>
          </p:nvSpPr>
          <p:spPr>
            <a:xfrm>
              <a:off x="687750" y="1483571"/>
              <a:ext cx="64500" cy="64500"/>
            </a:xfrm>
            <a:prstGeom prst="ellipse">
              <a:avLst/>
            </a:prstGeom>
            <a:grpFill/>
            <a:ln>
              <a:solidFill>
                <a:schemeClr val="lt1"/>
              </a:solidFill>
            </a:ln>
          </p:spPr>
          <p:txBody>
            <a:bodyPr spcFirstLastPara="1" wrap="square" lIns="91425" tIns="91425" rIns="91425" bIns="91425" anchor="ctr" anchorCtr="0">
              <a:noAutofit/>
            </a:bodyPr>
            <a:lstStyle/>
            <a:p>
              <a:pPr marL="0" lvl="0" indent="0" algn="l" rtl="0">
                <a:spcBef>
                  <a:spcPts val="0"/>
                </a:spcBef>
                <a:spcAft>
                  <a:spcPts val="0"/>
                </a:spcAft>
                <a:buNone/>
              </a:pPr>
              <a:endParaRPr sz="3200">
                <a:solidFill>
                  <a:srgbClr val="002FA7"/>
                </a:solidFill>
                <a:cs typeface="+mn-ea"/>
                <a:sym typeface="+mn-lt"/>
              </a:endParaRPr>
            </a:p>
          </p:txBody>
        </p:sp>
        <p:sp>
          <p:nvSpPr>
            <p:cNvPr id="7" name="Shape;224;p28"/>
            <p:cNvSpPr/>
            <p:nvPr>
              <p:custDataLst>
                <p:tags r:id="rId15"/>
              </p:custDataLst>
            </p:nvPr>
          </p:nvSpPr>
          <p:spPr>
            <a:xfrm>
              <a:off x="687750" y="1290111"/>
              <a:ext cx="64500" cy="64500"/>
            </a:xfrm>
            <a:prstGeom prst="ellipse">
              <a:avLst/>
            </a:prstGeom>
            <a:grpFill/>
            <a:ln>
              <a:solidFill>
                <a:schemeClr val="lt1"/>
              </a:solidFill>
            </a:ln>
          </p:spPr>
          <p:txBody>
            <a:bodyPr spcFirstLastPara="1" wrap="square" lIns="91425" tIns="91425" rIns="91425" bIns="91425" anchor="ctr" anchorCtr="0">
              <a:noAutofit/>
            </a:bodyPr>
            <a:lstStyle/>
            <a:p>
              <a:pPr marL="0" lvl="0" indent="0" algn="l" rtl="0">
                <a:spcBef>
                  <a:spcPts val="0"/>
                </a:spcBef>
                <a:spcAft>
                  <a:spcPts val="0"/>
                </a:spcAft>
                <a:buNone/>
              </a:pPr>
              <a:endParaRPr sz="3200">
                <a:solidFill>
                  <a:srgbClr val="002FA7"/>
                </a:solidFill>
                <a:cs typeface="+mn-ea"/>
                <a:sym typeface="+mn-lt"/>
              </a:endParaRPr>
            </a:p>
          </p:txBody>
        </p:sp>
        <p:sp>
          <p:nvSpPr>
            <p:cNvPr id="8" name="hape;225;p28"/>
            <p:cNvSpPr/>
            <p:nvPr>
              <p:custDataLst>
                <p:tags r:id="rId16"/>
              </p:custDataLst>
            </p:nvPr>
          </p:nvSpPr>
          <p:spPr>
            <a:xfrm>
              <a:off x="687750" y="1096650"/>
              <a:ext cx="64500" cy="64500"/>
            </a:xfrm>
            <a:prstGeom prst="ellipse">
              <a:avLst/>
            </a:prstGeom>
            <a:grpFill/>
            <a:ln>
              <a:solidFill>
                <a:schemeClr val="lt1"/>
              </a:solidFill>
            </a:ln>
          </p:spPr>
          <p:txBody>
            <a:bodyPr spcFirstLastPara="1" wrap="square" lIns="91425" tIns="91425" rIns="91425" bIns="91425" anchor="ctr" anchorCtr="0">
              <a:noAutofit/>
            </a:bodyPr>
            <a:lstStyle/>
            <a:p>
              <a:pPr marL="0" lvl="0" indent="0" algn="l" rtl="0">
                <a:spcBef>
                  <a:spcPts val="0"/>
                </a:spcBef>
                <a:spcAft>
                  <a:spcPts val="0"/>
                </a:spcAft>
                <a:buNone/>
              </a:pPr>
              <a:endParaRPr sz="3200">
                <a:solidFill>
                  <a:srgbClr val="002FA7"/>
                </a:solidFill>
                <a:cs typeface="+mn-ea"/>
                <a:sym typeface="+mn-lt"/>
              </a:endParaRPr>
            </a:p>
          </p:txBody>
        </p:sp>
      </p:grpSp>
      <p:grpSp>
        <p:nvGrpSpPr>
          <p:cNvPr id="9" name="Shape;222;p28"/>
          <p:cNvGrpSpPr/>
          <p:nvPr/>
        </p:nvGrpSpPr>
        <p:grpSpPr>
          <a:xfrm rot="5400000">
            <a:off x="748416" y="87346"/>
            <a:ext cx="83474" cy="584215"/>
            <a:chOff x="687750" y="1096650"/>
            <a:chExt cx="64500" cy="451421"/>
          </a:xfrm>
          <a:solidFill>
            <a:schemeClr val="accent6">
              <a:lumMod val="60000"/>
              <a:lumOff val="40000"/>
            </a:schemeClr>
          </a:solidFill>
        </p:grpSpPr>
        <p:sp>
          <p:nvSpPr>
            <p:cNvPr id="10" name="Shape;223;p28"/>
            <p:cNvSpPr/>
            <p:nvPr>
              <p:custDataLst>
                <p:tags r:id="rId11"/>
              </p:custDataLst>
            </p:nvPr>
          </p:nvSpPr>
          <p:spPr>
            <a:xfrm>
              <a:off x="687750" y="1483571"/>
              <a:ext cx="64500" cy="64500"/>
            </a:xfrm>
            <a:prstGeom prst="ellipse">
              <a:avLst/>
            </a:prstGeom>
            <a:solidFill>
              <a:schemeClr val="accent6">
                <a:lumMod val="60000"/>
                <a:lumOff val="40000"/>
              </a:schemeClr>
            </a:solidFill>
            <a:ln>
              <a:solidFill>
                <a:schemeClr val="lt1"/>
              </a:solidFill>
            </a:ln>
          </p:spPr>
          <p:txBody>
            <a:bodyPr spcFirstLastPara="1" wrap="square" lIns="91425" tIns="91425" rIns="91425" bIns="91425" anchor="ctr" anchorCtr="0">
              <a:noAutofit/>
            </a:bodyPr>
            <a:lstStyle/>
            <a:p>
              <a:pPr marL="0" lvl="0" indent="0" algn="l" rtl="0">
                <a:spcBef>
                  <a:spcPts val="0"/>
                </a:spcBef>
                <a:spcAft>
                  <a:spcPts val="0"/>
                </a:spcAft>
                <a:buNone/>
              </a:pPr>
              <a:endParaRPr sz="3200">
                <a:solidFill>
                  <a:srgbClr val="002FA7"/>
                </a:solidFill>
                <a:cs typeface="+mn-ea"/>
                <a:sym typeface="+mn-lt"/>
              </a:endParaRPr>
            </a:p>
          </p:txBody>
        </p:sp>
        <p:sp>
          <p:nvSpPr>
            <p:cNvPr id="11" name="Shape;224;p28"/>
            <p:cNvSpPr/>
            <p:nvPr>
              <p:custDataLst>
                <p:tags r:id="rId12"/>
              </p:custDataLst>
            </p:nvPr>
          </p:nvSpPr>
          <p:spPr>
            <a:xfrm>
              <a:off x="687750" y="1290111"/>
              <a:ext cx="64500" cy="64500"/>
            </a:xfrm>
            <a:prstGeom prst="ellipse">
              <a:avLst/>
            </a:prstGeom>
            <a:solidFill>
              <a:schemeClr val="accent6">
                <a:lumMod val="60000"/>
                <a:lumOff val="40000"/>
              </a:schemeClr>
            </a:solidFill>
            <a:ln>
              <a:solidFill>
                <a:schemeClr val="lt1"/>
              </a:solidFill>
            </a:ln>
          </p:spPr>
          <p:txBody>
            <a:bodyPr spcFirstLastPara="1" wrap="square" lIns="91425" tIns="91425" rIns="91425" bIns="91425" anchor="ctr" anchorCtr="0">
              <a:noAutofit/>
            </a:bodyPr>
            <a:lstStyle/>
            <a:p>
              <a:pPr marL="0" lvl="0" indent="0" algn="l" rtl="0">
                <a:spcBef>
                  <a:spcPts val="0"/>
                </a:spcBef>
                <a:spcAft>
                  <a:spcPts val="0"/>
                </a:spcAft>
                <a:buNone/>
              </a:pPr>
              <a:endParaRPr sz="3200">
                <a:solidFill>
                  <a:srgbClr val="002FA7"/>
                </a:solidFill>
                <a:cs typeface="+mn-ea"/>
                <a:sym typeface="+mn-lt"/>
              </a:endParaRPr>
            </a:p>
          </p:txBody>
        </p:sp>
        <p:sp>
          <p:nvSpPr>
            <p:cNvPr id="12" name="Shape;225;p28"/>
            <p:cNvSpPr/>
            <p:nvPr>
              <p:custDataLst>
                <p:tags r:id="rId13"/>
              </p:custDataLst>
            </p:nvPr>
          </p:nvSpPr>
          <p:spPr>
            <a:xfrm>
              <a:off x="687750" y="1096650"/>
              <a:ext cx="64500" cy="64500"/>
            </a:xfrm>
            <a:prstGeom prst="ellipse">
              <a:avLst/>
            </a:prstGeom>
            <a:solidFill>
              <a:schemeClr val="accent6">
                <a:lumMod val="60000"/>
                <a:lumOff val="40000"/>
              </a:schemeClr>
            </a:solidFill>
            <a:ln>
              <a:solidFill>
                <a:schemeClr val="lt1"/>
              </a:solidFill>
            </a:ln>
          </p:spPr>
          <p:txBody>
            <a:bodyPr spcFirstLastPara="1" wrap="square" lIns="91425" tIns="91425" rIns="91425" bIns="91425" anchor="ctr" anchorCtr="0">
              <a:noAutofit/>
            </a:bodyPr>
            <a:lstStyle/>
            <a:p>
              <a:pPr marL="0" lvl="0" indent="0" algn="l" rtl="0">
                <a:spcBef>
                  <a:spcPts val="0"/>
                </a:spcBef>
                <a:spcAft>
                  <a:spcPts val="0"/>
                </a:spcAft>
                <a:buNone/>
              </a:pPr>
              <a:endParaRPr sz="3200">
                <a:solidFill>
                  <a:srgbClr val="002FA7"/>
                </a:solidFill>
                <a:cs typeface="+mn-ea"/>
                <a:sym typeface="+mn-lt"/>
              </a:endParaRPr>
            </a:p>
          </p:txBody>
        </p:sp>
      </p:grpSp>
      <p:sp>
        <p:nvSpPr>
          <p:cNvPr id="13" name="îṥḷiḋe"/>
          <p:cNvSpPr/>
          <p:nvPr>
            <p:custDataLst>
              <p:tags r:id="rId1"/>
            </p:custDataLst>
          </p:nvPr>
        </p:nvSpPr>
        <p:spPr>
          <a:xfrm>
            <a:off x="670926" y="4318167"/>
            <a:ext cx="1094172" cy="1094172"/>
          </a:xfrm>
          <a:prstGeom prst="ellipse">
            <a:avLst/>
          </a:prstGeom>
          <a:solidFill>
            <a:schemeClr val="accent2"/>
          </a:solidFill>
          <a:ln w="12700" cap="rnd" cmpd="sng" algn="ctr">
            <a:noFill/>
            <a:prstDash val="solid"/>
            <a:round/>
          </a:ln>
          <a:effectLst/>
        </p:spPr>
        <p:txBody>
          <a:bodyPr rot="0" spcFirstLastPara="0" vert="horz" wrap="square" lIns="91440" tIns="45720" rIns="91440" bIns="45720" numCol="1" spcCol="0" rtlCol="0" fromWordArt="0" anchor="ctr" anchorCtr="0" forceAA="0" compatLnSpc="1">
            <a:noAutofit/>
          </a:bodyPr>
          <a:lstStyle/>
          <a:p>
            <a:pPr algn="ctr" defTabSz="913765"/>
            <a:r>
              <a:rPr lang="en-US" altLang="zh-CN" sz="2800" b="1" kern="0" dirty="0">
                <a:solidFill>
                  <a:schemeClr val="lt1"/>
                </a:solidFill>
                <a:cs typeface="+mn-ea"/>
                <a:sym typeface="+mn-lt"/>
              </a:rPr>
              <a:t>O1</a:t>
            </a:r>
          </a:p>
        </p:txBody>
      </p:sp>
      <p:sp>
        <p:nvSpPr>
          <p:cNvPr id="14" name="íSľïḑe"/>
          <p:cNvSpPr txBox="1"/>
          <p:nvPr>
            <p:custDataLst>
              <p:tags r:id="rId2"/>
            </p:custDataLst>
          </p:nvPr>
        </p:nvSpPr>
        <p:spPr>
          <a:xfrm>
            <a:off x="1369726" y="2915115"/>
            <a:ext cx="2379613" cy="1077218"/>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lvl="0" algn="l">
              <a:defRPr/>
            </a:pPr>
            <a:r>
              <a:rPr lang="zh-CN" altLang="en-US" sz="3200" kern="0" noProof="0" dirty="0">
                <a:solidFill>
                  <a:schemeClr val="accent6">
                    <a:lumMod val="75000"/>
                  </a:schemeClr>
                </a:solidFill>
                <a:cs typeface="+mn-ea"/>
                <a:sym typeface="+mn-lt"/>
              </a:rPr>
              <a:t>经济增长与经济周期</a:t>
            </a:r>
            <a:endParaRPr kumimoji="0" lang="zh-CN" altLang="en-US" sz="3200" b="1" i="0" u="none" strike="noStrike" kern="0" cap="none" spc="0" normalizeH="0" baseline="0" noProof="0" dirty="0">
              <a:ln>
                <a:noFill/>
              </a:ln>
              <a:solidFill>
                <a:schemeClr val="accent6">
                  <a:lumMod val="75000"/>
                </a:schemeClr>
              </a:solidFill>
              <a:effectLst/>
              <a:uLnTx/>
              <a:uFillTx/>
              <a:cs typeface="+mn-ea"/>
              <a:sym typeface="+mn-lt"/>
            </a:endParaRPr>
          </a:p>
        </p:txBody>
      </p:sp>
      <p:cxnSp>
        <p:nvCxnSpPr>
          <p:cNvPr id="16" name="išlïḑé"/>
          <p:cNvCxnSpPr/>
          <p:nvPr/>
        </p:nvCxnSpPr>
        <p:spPr>
          <a:xfrm flipV="1">
            <a:off x="1218012" y="2872507"/>
            <a:ext cx="0" cy="1445660"/>
          </a:xfrm>
          <a:prstGeom prst="line">
            <a:avLst/>
          </a:prstGeom>
          <a:noFill/>
          <a:ln w="15875" cap="flat" cmpd="sng" algn="ctr">
            <a:solidFill>
              <a:srgbClr val="ED7D31"/>
            </a:solidFill>
            <a:prstDash val="solid"/>
            <a:miter lim="800000"/>
            <a:tailEnd type="oval"/>
          </a:ln>
          <a:effectLst/>
        </p:spPr>
      </p:cxnSp>
      <p:sp>
        <p:nvSpPr>
          <p:cNvPr id="17" name="îṡlîḓè"/>
          <p:cNvSpPr/>
          <p:nvPr>
            <p:custDataLst>
              <p:tags r:id="rId3"/>
            </p:custDataLst>
          </p:nvPr>
        </p:nvSpPr>
        <p:spPr>
          <a:xfrm>
            <a:off x="3202254" y="4318167"/>
            <a:ext cx="1094172" cy="1094172"/>
          </a:xfrm>
          <a:prstGeom prst="ellipse">
            <a:avLst/>
          </a:prstGeom>
          <a:solidFill>
            <a:schemeClr val="accent6">
              <a:lumMod val="60000"/>
              <a:lumOff val="40000"/>
            </a:schemeClr>
          </a:solidFill>
          <a:ln w="12700" cap="rnd" cmpd="sng" algn="ctr">
            <a:noFill/>
            <a:prstDash val="solid"/>
            <a:round/>
          </a:ln>
          <a:effectLst/>
        </p:spPr>
        <p:txBody>
          <a:bodyPr rot="0" spcFirstLastPara="0" vert="horz" wrap="square" lIns="91440" tIns="45720" rIns="91440" bIns="45720" numCol="1" spcCol="0" rtlCol="0" fromWordArt="0" anchor="ctr" anchorCtr="0" forceAA="0" compatLnSpc="1">
            <a:noAutofit/>
          </a:bodyPr>
          <a:lstStyle/>
          <a:p>
            <a:pPr marL="0" marR="0" lvl="0" indent="0" algn="ctr" defTabSz="913765" eaLnBrk="1" fontAlgn="auto" latinLnBrk="0" hangingPunct="1">
              <a:lnSpc>
                <a:spcPct val="100000"/>
              </a:lnSpc>
              <a:spcBef>
                <a:spcPts val="0"/>
              </a:spcBef>
              <a:spcAft>
                <a:spcPts val="0"/>
              </a:spcAft>
              <a:buClrTx/>
              <a:buSzTx/>
              <a:buFontTx/>
              <a:buNone/>
              <a:defRPr/>
            </a:pPr>
            <a:r>
              <a:rPr kumimoji="0" lang="en-US" altLang="zh-CN" sz="2800" b="1" i="0" u="none" strike="noStrike" kern="0" cap="none" spc="0" normalizeH="0" baseline="0" noProof="0" dirty="0">
                <a:ln>
                  <a:noFill/>
                </a:ln>
                <a:solidFill>
                  <a:schemeClr val="lt1"/>
                </a:solidFill>
                <a:effectLst/>
                <a:uLnTx/>
                <a:uFillTx/>
                <a:cs typeface="+mn-ea"/>
                <a:sym typeface="+mn-lt"/>
              </a:rPr>
              <a:t>O2</a:t>
            </a:r>
          </a:p>
        </p:txBody>
      </p:sp>
      <p:sp>
        <p:nvSpPr>
          <p:cNvPr id="18" name="iS1iḓè"/>
          <p:cNvSpPr txBox="1"/>
          <p:nvPr>
            <p:custDataLst>
              <p:tags r:id="rId4"/>
            </p:custDataLst>
          </p:nvPr>
        </p:nvSpPr>
        <p:spPr>
          <a:xfrm>
            <a:off x="3873623" y="2915115"/>
            <a:ext cx="2255331" cy="1077218"/>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lvl="0" algn="l">
              <a:defRPr/>
            </a:pPr>
            <a:r>
              <a:rPr lang="zh-CN" altLang="en-US" sz="3200" kern="0" dirty="0">
                <a:solidFill>
                  <a:schemeClr val="accent6">
                    <a:lumMod val="75000"/>
                  </a:schemeClr>
                </a:solidFill>
                <a:cs typeface="+mn-ea"/>
                <a:sym typeface="+mn-lt"/>
              </a:rPr>
              <a:t>宏观经济的运行指标</a:t>
            </a:r>
            <a:endParaRPr kumimoji="0" lang="zh-CN" altLang="en-US" sz="3200" b="1" i="0" u="none" strike="noStrike" kern="0" cap="none" spc="0" normalizeH="0" baseline="0" noProof="0" dirty="0">
              <a:ln>
                <a:noFill/>
              </a:ln>
              <a:solidFill>
                <a:schemeClr val="accent6">
                  <a:lumMod val="75000"/>
                </a:schemeClr>
              </a:solidFill>
              <a:effectLst/>
              <a:uLnTx/>
              <a:uFillTx/>
              <a:cs typeface="+mn-ea"/>
              <a:sym typeface="+mn-lt"/>
            </a:endParaRPr>
          </a:p>
        </p:txBody>
      </p:sp>
      <p:cxnSp>
        <p:nvCxnSpPr>
          <p:cNvPr id="20" name="ïślíḓê"/>
          <p:cNvCxnSpPr/>
          <p:nvPr>
            <p:custDataLst>
              <p:tags r:id="rId5"/>
            </p:custDataLst>
          </p:nvPr>
        </p:nvCxnSpPr>
        <p:spPr>
          <a:xfrm flipV="1">
            <a:off x="3749340" y="2872507"/>
            <a:ext cx="0" cy="1445660"/>
          </a:xfrm>
          <a:prstGeom prst="line">
            <a:avLst/>
          </a:prstGeom>
          <a:noFill/>
          <a:ln w="15875" cap="flat" cmpd="sng" algn="ctr">
            <a:solidFill>
              <a:schemeClr val="accent6">
                <a:lumMod val="60000"/>
                <a:lumOff val="40000"/>
              </a:schemeClr>
            </a:solidFill>
            <a:prstDash val="solid"/>
            <a:miter lim="800000"/>
            <a:tailEnd type="oval"/>
          </a:ln>
          <a:effectLst/>
        </p:spPr>
      </p:cxnSp>
      <p:sp>
        <p:nvSpPr>
          <p:cNvPr id="21" name="iś1îḋe"/>
          <p:cNvSpPr/>
          <p:nvPr>
            <p:custDataLst>
              <p:tags r:id="rId6"/>
            </p:custDataLst>
          </p:nvPr>
        </p:nvSpPr>
        <p:spPr>
          <a:xfrm>
            <a:off x="5733582" y="4318167"/>
            <a:ext cx="1094172" cy="1094172"/>
          </a:xfrm>
          <a:prstGeom prst="ellipse">
            <a:avLst/>
          </a:prstGeom>
          <a:solidFill>
            <a:schemeClr val="accent2"/>
          </a:solidFill>
          <a:ln w="12700" cap="rnd" cmpd="sng" algn="ctr">
            <a:noFill/>
            <a:prstDash val="solid"/>
            <a:round/>
          </a:ln>
          <a:effectLst/>
        </p:spPr>
        <p:txBody>
          <a:bodyPr rot="0" spcFirstLastPara="0" vert="horz" wrap="square" lIns="91440" tIns="45720" rIns="91440" bIns="45720" numCol="1" spcCol="0" rtlCol="0" fromWordArt="0" anchor="ctr" anchorCtr="0" forceAA="0" compatLnSpc="1">
            <a:noAutofit/>
          </a:bodyPr>
          <a:lstStyle/>
          <a:p>
            <a:pPr marL="0" marR="0" lvl="0" indent="0" algn="ctr" defTabSz="913765" eaLnBrk="1" fontAlgn="auto" latinLnBrk="0" hangingPunct="1">
              <a:lnSpc>
                <a:spcPct val="100000"/>
              </a:lnSpc>
              <a:spcBef>
                <a:spcPts val="0"/>
              </a:spcBef>
              <a:spcAft>
                <a:spcPts val="0"/>
              </a:spcAft>
              <a:buClrTx/>
              <a:buSzTx/>
              <a:buFontTx/>
              <a:buNone/>
              <a:defRPr/>
            </a:pPr>
            <a:r>
              <a:rPr kumimoji="0" lang="en-US" altLang="zh-CN" sz="2800" b="1" i="0" u="none" strike="noStrike" kern="0" cap="none" spc="0" normalizeH="0" baseline="0" noProof="0" dirty="0">
                <a:ln>
                  <a:noFill/>
                </a:ln>
                <a:solidFill>
                  <a:schemeClr val="lt1"/>
                </a:solidFill>
                <a:effectLst/>
                <a:uLnTx/>
                <a:uFillTx/>
                <a:cs typeface="+mn-ea"/>
                <a:sym typeface="+mn-lt"/>
              </a:rPr>
              <a:t>O3</a:t>
            </a:r>
          </a:p>
        </p:txBody>
      </p:sp>
      <p:sp>
        <p:nvSpPr>
          <p:cNvPr id="22" name="îṧḻiḍê"/>
          <p:cNvSpPr txBox="1"/>
          <p:nvPr>
            <p:custDataLst>
              <p:tags r:id="rId7"/>
            </p:custDataLst>
          </p:nvPr>
        </p:nvSpPr>
        <p:spPr>
          <a:xfrm>
            <a:off x="6520561" y="3105951"/>
            <a:ext cx="2139721" cy="584775"/>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lvl="0" algn="l">
              <a:defRPr/>
            </a:pPr>
            <a:r>
              <a:rPr lang="zh-CN" altLang="en-US" sz="3200" kern="0" dirty="0">
                <a:solidFill>
                  <a:schemeClr val="accent6">
                    <a:lumMod val="75000"/>
                  </a:schemeClr>
                </a:solidFill>
                <a:cs typeface="+mn-ea"/>
                <a:sym typeface="+mn-lt"/>
              </a:rPr>
              <a:t>通货膨胀</a:t>
            </a:r>
            <a:endParaRPr kumimoji="0" lang="zh-CN" altLang="en-US" sz="3200" b="1" i="0" u="none" strike="noStrike" kern="0" cap="none" spc="0" normalizeH="0" baseline="0" noProof="0" dirty="0">
              <a:ln>
                <a:noFill/>
              </a:ln>
              <a:solidFill>
                <a:schemeClr val="accent6">
                  <a:lumMod val="75000"/>
                </a:schemeClr>
              </a:solidFill>
              <a:effectLst/>
              <a:uLnTx/>
              <a:uFillTx/>
              <a:cs typeface="+mn-ea"/>
              <a:sym typeface="+mn-lt"/>
            </a:endParaRPr>
          </a:p>
        </p:txBody>
      </p:sp>
      <p:cxnSp>
        <p:nvCxnSpPr>
          <p:cNvPr id="24" name="iśľíḑê"/>
          <p:cNvCxnSpPr/>
          <p:nvPr/>
        </p:nvCxnSpPr>
        <p:spPr>
          <a:xfrm flipV="1">
            <a:off x="6280668" y="2872507"/>
            <a:ext cx="0" cy="1445660"/>
          </a:xfrm>
          <a:prstGeom prst="line">
            <a:avLst/>
          </a:prstGeom>
          <a:noFill/>
          <a:ln w="15875" cap="flat" cmpd="sng" algn="ctr">
            <a:solidFill>
              <a:srgbClr val="ED7D31"/>
            </a:solidFill>
            <a:prstDash val="solid"/>
            <a:miter lim="800000"/>
            <a:tailEnd type="oval"/>
          </a:ln>
          <a:effectLst/>
        </p:spPr>
      </p:cxnSp>
      <p:sp>
        <p:nvSpPr>
          <p:cNvPr id="25" name="ïSļîḓè"/>
          <p:cNvSpPr/>
          <p:nvPr>
            <p:custDataLst>
              <p:tags r:id="rId8"/>
            </p:custDataLst>
          </p:nvPr>
        </p:nvSpPr>
        <p:spPr>
          <a:xfrm>
            <a:off x="8264910" y="4318167"/>
            <a:ext cx="1094172" cy="1094172"/>
          </a:xfrm>
          <a:prstGeom prst="ellipse">
            <a:avLst/>
          </a:prstGeom>
          <a:solidFill>
            <a:schemeClr val="accent6">
              <a:lumMod val="60000"/>
              <a:lumOff val="40000"/>
            </a:schemeClr>
          </a:solidFill>
          <a:ln w="12700" cap="rnd" cmpd="sng" algn="ctr">
            <a:noFill/>
            <a:prstDash val="solid"/>
            <a:round/>
          </a:ln>
          <a:effectLst/>
        </p:spPr>
        <p:txBody>
          <a:bodyPr rot="0" spcFirstLastPara="0" vert="horz" wrap="square" lIns="91440" tIns="45720" rIns="91440" bIns="45720" numCol="1" spcCol="0" rtlCol="0" fromWordArt="0" anchor="ctr" anchorCtr="0" forceAA="0" compatLnSpc="1">
            <a:noAutofit/>
          </a:bodyPr>
          <a:lstStyle/>
          <a:p>
            <a:pPr marL="0" marR="0" lvl="0" indent="0" algn="ctr" defTabSz="913765" eaLnBrk="1" fontAlgn="auto" latinLnBrk="0" hangingPunct="1">
              <a:lnSpc>
                <a:spcPct val="100000"/>
              </a:lnSpc>
              <a:spcBef>
                <a:spcPts val="0"/>
              </a:spcBef>
              <a:spcAft>
                <a:spcPts val="0"/>
              </a:spcAft>
              <a:buClrTx/>
              <a:buSzTx/>
              <a:buFontTx/>
              <a:buNone/>
              <a:defRPr/>
            </a:pPr>
            <a:r>
              <a:rPr kumimoji="0" lang="en-US" altLang="zh-CN" sz="2800" b="1" i="0" u="none" strike="noStrike" kern="0" cap="none" spc="0" normalizeH="0" baseline="0" noProof="0" dirty="0">
                <a:ln>
                  <a:noFill/>
                </a:ln>
                <a:solidFill>
                  <a:schemeClr val="lt1"/>
                </a:solidFill>
                <a:effectLst/>
                <a:uLnTx/>
                <a:uFillTx/>
                <a:cs typeface="+mn-ea"/>
                <a:sym typeface="+mn-lt"/>
              </a:rPr>
              <a:t>O4</a:t>
            </a:r>
          </a:p>
        </p:txBody>
      </p:sp>
      <p:sp>
        <p:nvSpPr>
          <p:cNvPr id="26" name="ísḷíḍè"/>
          <p:cNvSpPr txBox="1"/>
          <p:nvPr>
            <p:custDataLst>
              <p:tags r:id="rId9"/>
            </p:custDataLst>
          </p:nvPr>
        </p:nvSpPr>
        <p:spPr>
          <a:xfrm>
            <a:off x="9105778" y="3136612"/>
            <a:ext cx="2139721" cy="584775"/>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lvl="0" algn="l">
              <a:defRPr/>
            </a:pPr>
            <a:r>
              <a:rPr lang="zh-CN" altLang="en-US" sz="3200" kern="0" dirty="0">
                <a:solidFill>
                  <a:schemeClr val="accent6">
                    <a:lumMod val="75000"/>
                  </a:schemeClr>
                </a:solidFill>
                <a:cs typeface="+mn-ea"/>
                <a:sym typeface="+mn-lt"/>
              </a:rPr>
              <a:t>失业</a:t>
            </a:r>
            <a:endParaRPr kumimoji="0" lang="zh-CN" altLang="en-US" sz="3200" b="1" i="0" u="none" strike="noStrike" kern="0" cap="none" spc="0" normalizeH="0" baseline="0" noProof="0" dirty="0">
              <a:ln>
                <a:noFill/>
              </a:ln>
              <a:solidFill>
                <a:schemeClr val="accent6">
                  <a:lumMod val="75000"/>
                </a:schemeClr>
              </a:solidFill>
              <a:effectLst/>
              <a:uLnTx/>
              <a:uFillTx/>
              <a:cs typeface="+mn-ea"/>
              <a:sym typeface="+mn-lt"/>
            </a:endParaRPr>
          </a:p>
        </p:txBody>
      </p:sp>
      <p:cxnSp>
        <p:nvCxnSpPr>
          <p:cNvPr id="28" name="íš1ïdè"/>
          <p:cNvCxnSpPr/>
          <p:nvPr>
            <p:custDataLst>
              <p:tags r:id="rId10"/>
            </p:custDataLst>
          </p:nvPr>
        </p:nvCxnSpPr>
        <p:spPr>
          <a:xfrm flipV="1">
            <a:off x="8811996" y="2872507"/>
            <a:ext cx="0" cy="1445660"/>
          </a:xfrm>
          <a:prstGeom prst="line">
            <a:avLst/>
          </a:prstGeom>
          <a:noFill/>
          <a:ln w="15875" cap="flat" cmpd="sng" algn="ctr">
            <a:solidFill>
              <a:schemeClr val="accent6">
                <a:lumMod val="60000"/>
                <a:lumOff val="40000"/>
              </a:schemeClr>
            </a:solidFill>
            <a:prstDash val="solid"/>
            <a:miter lim="800000"/>
            <a:tailEnd type="oval"/>
          </a:ln>
          <a:effectLst/>
        </p:spPr>
      </p:cxnSp>
    </p:spTree>
  </p:cSld>
  <p:clrMapOvr>
    <a:masterClrMapping/>
  </p:clrMapOvr>
  <p:transition spd="med" advClick="0" advTm="3000">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grpId="0" nodeType="clickEffect">
                                  <p:stCondLst>
                                    <p:cond delay="0"/>
                                  </p:stCondLst>
                                  <p:childTnLst>
                                    <p:set>
                                      <p:cBhvr>
                                        <p:cTn id="11" dur="1" fill="hold">
                                          <p:stCondLst>
                                            <p:cond delay="0"/>
                                          </p:stCondLst>
                                        </p:cTn>
                                        <p:tgtEl>
                                          <p:spTgt spid="30"/>
                                        </p:tgtEl>
                                        <p:attrNameLst>
                                          <p:attrName>style.visibility</p:attrName>
                                        </p:attrNameLst>
                                      </p:cBhvr>
                                      <p:to>
                                        <p:strVal val="visible"/>
                                      </p:to>
                                    </p:set>
                                    <p:anim calcmode="lin" valueType="num">
                                      <p:cBhvr>
                                        <p:cTn id="12" dur="500" fill="hold"/>
                                        <p:tgtEl>
                                          <p:spTgt spid="30"/>
                                        </p:tgtEl>
                                        <p:attrNameLst>
                                          <p:attrName>ppt_w</p:attrName>
                                        </p:attrNameLst>
                                      </p:cBhvr>
                                      <p:tavLst>
                                        <p:tav tm="0">
                                          <p:val>
                                            <p:fltVal val="0"/>
                                          </p:val>
                                        </p:tav>
                                        <p:tav tm="100000">
                                          <p:val>
                                            <p:strVal val="#ppt_w"/>
                                          </p:val>
                                        </p:tav>
                                      </p:tavLst>
                                    </p:anim>
                                    <p:anim calcmode="lin" valueType="num">
                                      <p:cBhvr>
                                        <p:cTn id="13" dur="500" fill="hold"/>
                                        <p:tgtEl>
                                          <p:spTgt spid="30"/>
                                        </p:tgtEl>
                                        <p:attrNameLst>
                                          <p:attrName>ppt_h</p:attrName>
                                        </p:attrNameLst>
                                      </p:cBhvr>
                                      <p:tavLst>
                                        <p:tav tm="0">
                                          <p:val>
                                            <p:fltVal val="0"/>
                                          </p:val>
                                        </p:tav>
                                        <p:tav tm="100000">
                                          <p:val>
                                            <p:strVal val="#ppt_h"/>
                                          </p:val>
                                        </p:tav>
                                      </p:tavLst>
                                    </p:anim>
                                    <p:animEffect transition="in" filter="fade">
                                      <p:cBhvr>
                                        <p:cTn id="14" dur="500"/>
                                        <p:tgtEl>
                                          <p:spTgt spid="30"/>
                                        </p:tgtEl>
                                      </p:cBhvr>
                                    </p:animEffect>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p:cTn id="19" dur="500" fill="hold"/>
                                        <p:tgtEl>
                                          <p:spTgt spid="4"/>
                                        </p:tgtEl>
                                        <p:attrNameLst>
                                          <p:attrName>ppt_w</p:attrName>
                                        </p:attrNameLst>
                                      </p:cBhvr>
                                      <p:tavLst>
                                        <p:tav tm="0">
                                          <p:val>
                                            <p:fltVal val="0"/>
                                          </p:val>
                                        </p:tav>
                                        <p:tav tm="100000">
                                          <p:val>
                                            <p:strVal val="#ppt_w"/>
                                          </p:val>
                                        </p:tav>
                                      </p:tavLst>
                                    </p:anim>
                                    <p:anim calcmode="lin" valueType="num">
                                      <p:cBhvr>
                                        <p:cTn id="20" dur="500" fill="hold"/>
                                        <p:tgtEl>
                                          <p:spTgt spid="4"/>
                                        </p:tgtEl>
                                        <p:attrNameLst>
                                          <p:attrName>ppt_h</p:attrName>
                                        </p:attrNameLst>
                                      </p:cBhvr>
                                      <p:tavLst>
                                        <p:tav tm="0">
                                          <p:val>
                                            <p:fltVal val="0"/>
                                          </p:val>
                                        </p:tav>
                                        <p:tav tm="100000">
                                          <p:val>
                                            <p:strVal val="#ppt_h"/>
                                          </p:val>
                                        </p:tav>
                                      </p:tavLst>
                                    </p:anim>
                                    <p:animEffect transition="in" filter="fade">
                                      <p:cBhvr>
                                        <p:cTn id="21" dur="500"/>
                                        <p:tgtEl>
                                          <p:spTgt spid="4"/>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1" fill="hold" grpId="0" nodeType="clickEffect">
                                  <p:stCondLst>
                                    <p:cond delay="0"/>
                                  </p:stCondLst>
                                  <p:childTnLst>
                                    <p:set>
                                      <p:cBhvr>
                                        <p:cTn id="25" dur="1" fill="hold">
                                          <p:stCondLst>
                                            <p:cond delay="0"/>
                                          </p:stCondLst>
                                        </p:cTn>
                                        <p:tgtEl>
                                          <p:spTgt spid="13"/>
                                        </p:tgtEl>
                                        <p:attrNameLst>
                                          <p:attrName>style.visibility</p:attrName>
                                        </p:attrNameLst>
                                      </p:cBhvr>
                                      <p:to>
                                        <p:strVal val="visible"/>
                                      </p:to>
                                    </p:set>
                                    <p:animEffect transition="in" filter="wipe(up)">
                                      <p:cBhvr>
                                        <p:cTn id="26" dur="500"/>
                                        <p:tgtEl>
                                          <p:spTgt spid="13"/>
                                        </p:tgtEl>
                                      </p:cBhvr>
                                    </p:animEffect>
                                  </p:childTnLst>
                                </p:cTn>
                              </p:par>
                              <p:par>
                                <p:cTn id="27" presetID="22" presetClass="entr" presetSubtype="1" fill="hold" grpId="0" nodeType="withEffect">
                                  <p:stCondLst>
                                    <p:cond delay="0"/>
                                  </p:stCondLst>
                                  <p:childTnLst>
                                    <p:set>
                                      <p:cBhvr>
                                        <p:cTn id="28" dur="1" fill="hold">
                                          <p:stCondLst>
                                            <p:cond delay="0"/>
                                          </p:stCondLst>
                                        </p:cTn>
                                        <p:tgtEl>
                                          <p:spTgt spid="14"/>
                                        </p:tgtEl>
                                        <p:attrNameLst>
                                          <p:attrName>style.visibility</p:attrName>
                                        </p:attrNameLst>
                                      </p:cBhvr>
                                      <p:to>
                                        <p:strVal val="visible"/>
                                      </p:to>
                                    </p:set>
                                    <p:animEffect transition="in" filter="wipe(up)">
                                      <p:cBhvr>
                                        <p:cTn id="29" dur="500"/>
                                        <p:tgtEl>
                                          <p:spTgt spid="14"/>
                                        </p:tgtEl>
                                      </p:cBhvr>
                                    </p:animEffect>
                                  </p:childTnLst>
                                </p:cTn>
                              </p:par>
                              <p:par>
                                <p:cTn id="30" presetID="22" presetClass="entr" presetSubtype="1" fill="hold" nodeType="withEffect">
                                  <p:stCondLst>
                                    <p:cond delay="0"/>
                                  </p:stCondLst>
                                  <p:childTnLst>
                                    <p:set>
                                      <p:cBhvr>
                                        <p:cTn id="31" dur="1" fill="hold">
                                          <p:stCondLst>
                                            <p:cond delay="0"/>
                                          </p:stCondLst>
                                        </p:cTn>
                                        <p:tgtEl>
                                          <p:spTgt spid="16"/>
                                        </p:tgtEl>
                                        <p:attrNameLst>
                                          <p:attrName>style.visibility</p:attrName>
                                        </p:attrNameLst>
                                      </p:cBhvr>
                                      <p:to>
                                        <p:strVal val="visible"/>
                                      </p:to>
                                    </p:set>
                                    <p:animEffect transition="in" filter="wipe(up)">
                                      <p:cBhvr>
                                        <p:cTn id="32" dur="500"/>
                                        <p:tgtEl>
                                          <p:spTgt spid="16"/>
                                        </p:tgtEl>
                                      </p:cBhvr>
                                    </p:animEffect>
                                  </p:childTnLst>
                                </p:cTn>
                              </p:par>
                              <p:par>
                                <p:cTn id="33" presetID="22" presetClass="entr" presetSubtype="1" fill="hold" grpId="0" nodeType="withEffect">
                                  <p:stCondLst>
                                    <p:cond delay="0"/>
                                  </p:stCondLst>
                                  <p:childTnLst>
                                    <p:set>
                                      <p:cBhvr>
                                        <p:cTn id="34" dur="1" fill="hold">
                                          <p:stCondLst>
                                            <p:cond delay="0"/>
                                          </p:stCondLst>
                                        </p:cTn>
                                        <p:tgtEl>
                                          <p:spTgt spid="17"/>
                                        </p:tgtEl>
                                        <p:attrNameLst>
                                          <p:attrName>style.visibility</p:attrName>
                                        </p:attrNameLst>
                                      </p:cBhvr>
                                      <p:to>
                                        <p:strVal val="visible"/>
                                      </p:to>
                                    </p:set>
                                    <p:animEffect transition="in" filter="wipe(up)">
                                      <p:cBhvr>
                                        <p:cTn id="35" dur="500"/>
                                        <p:tgtEl>
                                          <p:spTgt spid="17"/>
                                        </p:tgtEl>
                                      </p:cBhvr>
                                    </p:animEffect>
                                  </p:childTnLst>
                                </p:cTn>
                              </p:par>
                              <p:par>
                                <p:cTn id="36" presetID="22" presetClass="entr" presetSubtype="1" fill="hold" grpId="0" nodeType="withEffect">
                                  <p:stCondLst>
                                    <p:cond delay="0"/>
                                  </p:stCondLst>
                                  <p:childTnLst>
                                    <p:set>
                                      <p:cBhvr>
                                        <p:cTn id="37" dur="1" fill="hold">
                                          <p:stCondLst>
                                            <p:cond delay="0"/>
                                          </p:stCondLst>
                                        </p:cTn>
                                        <p:tgtEl>
                                          <p:spTgt spid="18"/>
                                        </p:tgtEl>
                                        <p:attrNameLst>
                                          <p:attrName>style.visibility</p:attrName>
                                        </p:attrNameLst>
                                      </p:cBhvr>
                                      <p:to>
                                        <p:strVal val="visible"/>
                                      </p:to>
                                    </p:set>
                                    <p:animEffect transition="in" filter="wipe(up)">
                                      <p:cBhvr>
                                        <p:cTn id="38" dur="500"/>
                                        <p:tgtEl>
                                          <p:spTgt spid="18"/>
                                        </p:tgtEl>
                                      </p:cBhvr>
                                    </p:animEffect>
                                  </p:childTnLst>
                                </p:cTn>
                              </p:par>
                              <p:par>
                                <p:cTn id="39" presetID="22" presetClass="entr" presetSubtype="1" fill="hold" nodeType="withEffect">
                                  <p:stCondLst>
                                    <p:cond delay="0"/>
                                  </p:stCondLst>
                                  <p:childTnLst>
                                    <p:set>
                                      <p:cBhvr>
                                        <p:cTn id="40" dur="1" fill="hold">
                                          <p:stCondLst>
                                            <p:cond delay="0"/>
                                          </p:stCondLst>
                                        </p:cTn>
                                        <p:tgtEl>
                                          <p:spTgt spid="20"/>
                                        </p:tgtEl>
                                        <p:attrNameLst>
                                          <p:attrName>style.visibility</p:attrName>
                                        </p:attrNameLst>
                                      </p:cBhvr>
                                      <p:to>
                                        <p:strVal val="visible"/>
                                      </p:to>
                                    </p:set>
                                    <p:animEffect transition="in" filter="wipe(up)">
                                      <p:cBhvr>
                                        <p:cTn id="41" dur="500"/>
                                        <p:tgtEl>
                                          <p:spTgt spid="20"/>
                                        </p:tgtEl>
                                      </p:cBhvr>
                                    </p:animEffect>
                                  </p:childTnLst>
                                </p:cTn>
                              </p:par>
                              <p:par>
                                <p:cTn id="42" presetID="22" presetClass="entr" presetSubtype="1" fill="hold" grpId="0" nodeType="withEffect">
                                  <p:stCondLst>
                                    <p:cond delay="0"/>
                                  </p:stCondLst>
                                  <p:childTnLst>
                                    <p:set>
                                      <p:cBhvr>
                                        <p:cTn id="43" dur="1" fill="hold">
                                          <p:stCondLst>
                                            <p:cond delay="0"/>
                                          </p:stCondLst>
                                        </p:cTn>
                                        <p:tgtEl>
                                          <p:spTgt spid="21"/>
                                        </p:tgtEl>
                                        <p:attrNameLst>
                                          <p:attrName>style.visibility</p:attrName>
                                        </p:attrNameLst>
                                      </p:cBhvr>
                                      <p:to>
                                        <p:strVal val="visible"/>
                                      </p:to>
                                    </p:set>
                                    <p:animEffect transition="in" filter="wipe(up)">
                                      <p:cBhvr>
                                        <p:cTn id="44" dur="500"/>
                                        <p:tgtEl>
                                          <p:spTgt spid="21"/>
                                        </p:tgtEl>
                                      </p:cBhvr>
                                    </p:animEffect>
                                  </p:childTnLst>
                                </p:cTn>
                              </p:par>
                              <p:par>
                                <p:cTn id="45" presetID="22" presetClass="entr" presetSubtype="1" fill="hold" grpId="0" nodeType="withEffect">
                                  <p:stCondLst>
                                    <p:cond delay="0"/>
                                  </p:stCondLst>
                                  <p:childTnLst>
                                    <p:set>
                                      <p:cBhvr>
                                        <p:cTn id="46" dur="1" fill="hold">
                                          <p:stCondLst>
                                            <p:cond delay="0"/>
                                          </p:stCondLst>
                                        </p:cTn>
                                        <p:tgtEl>
                                          <p:spTgt spid="22"/>
                                        </p:tgtEl>
                                        <p:attrNameLst>
                                          <p:attrName>style.visibility</p:attrName>
                                        </p:attrNameLst>
                                      </p:cBhvr>
                                      <p:to>
                                        <p:strVal val="visible"/>
                                      </p:to>
                                    </p:set>
                                    <p:animEffect transition="in" filter="wipe(up)">
                                      <p:cBhvr>
                                        <p:cTn id="47" dur="500"/>
                                        <p:tgtEl>
                                          <p:spTgt spid="22"/>
                                        </p:tgtEl>
                                      </p:cBhvr>
                                    </p:animEffect>
                                  </p:childTnLst>
                                </p:cTn>
                              </p:par>
                              <p:par>
                                <p:cTn id="48" presetID="22" presetClass="entr" presetSubtype="1" fill="hold" nodeType="withEffect">
                                  <p:stCondLst>
                                    <p:cond delay="0"/>
                                  </p:stCondLst>
                                  <p:childTnLst>
                                    <p:set>
                                      <p:cBhvr>
                                        <p:cTn id="49" dur="1" fill="hold">
                                          <p:stCondLst>
                                            <p:cond delay="0"/>
                                          </p:stCondLst>
                                        </p:cTn>
                                        <p:tgtEl>
                                          <p:spTgt spid="24"/>
                                        </p:tgtEl>
                                        <p:attrNameLst>
                                          <p:attrName>style.visibility</p:attrName>
                                        </p:attrNameLst>
                                      </p:cBhvr>
                                      <p:to>
                                        <p:strVal val="visible"/>
                                      </p:to>
                                    </p:set>
                                    <p:animEffect transition="in" filter="wipe(up)">
                                      <p:cBhvr>
                                        <p:cTn id="50" dur="500"/>
                                        <p:tgtEl>
                                          <p:spTgt spid="24"/>
                                        </p:tgtEl>
                                      </p:cBhvr>
                                    </p:animEffect>
                                  </p:childTnLst>
                                </p:cTn>
                              </p:par>
                              <p:par>
                                <p:cTn id="51" presetID="22" presetClass="entr" presetSubtype="1" fill="hold" grpId="0" nodeType="withEffect">
                                  <p:stCondLst>
                                    <p:cond delay="0"/>
                                  </p:stCondLst>
                                  <p:childTnLst>
                                    <p:set>
                                      <p:cBhvr>
                                        <p:cTn id="52" dur="1" fill="hold">
                                          <p:stCondLst>
                                            <p:cond delay="0"/>
                                          </p:stCondLst>
                                        </p:cTn>
                                        <p:tgtEl>
                                          <p:spTgt spid="25"/>
                                        </p:tgtEl>
                                        <p:attrNameLst>
                                          <p:attrName>style.visibility</p:attrName>
                                        </p:attrNameLst>
                                      </p:cBhvr>
                                      <p:to>
                                        <p:strVal val="visible"/>
                                      </p:to>
                                    </p:set>
                                    <p:animEffect transition="in" filter="wipe(up)">
                                      <p:cBhvr>
                                        <p:cTn id="53" dur="500"/>
                                        <p:tgtEl>
                                          <p:spTgt spid="25"/>
                                        </p:tgtEl>
                                      </p:cBhvr>
                                    </p:animEffect>
                                  </p:childTnLst>
                                </p:cTn>
                              </p:par>
                              <p:par>
                                <p:cTn id="54" presetID="22" presetClass="entr" presetSubtype="1" fill="hold" grpId="0" nodeType="withEffect">
                                  <p:stCondLst>
                                    <p:cond delay="0"/>
                                  </p:stCondLst>
                                  <p:childTnLst>
                                    <p:set>
                                      <p:cBhvr>
                                        <p:cTn id="55" dur="1" fill="hold">
                                          <p:stCondLst>
                                            <p:cond delay="0"/>
                                          </p:stCondLst>
                                        </p:cTn>
                                        <p:tgtEl>
                                          <p:spTgt spid="26"/>
                                        </p:tgtEl>
                                        <p:attrNameLst>
                                          <p:attrName>style.visibility</p:attrName>
                                        </p:attrNameLst>
                                      </p:cBhvr>
                                      <p:to>
                                        <p:strVal val="visible"/>
                                      </p:to>
                                    </p:set>
                                    <p:animEffect transition="in" filter="wipe(up)">
                                      <p:cBhvr>
                                        <p:cTn id="56" dur="500"/>
                                        <p:tgtEl>
                                          <p:spTgt spid="26"/>
                                        </p:tgtEl>
                                      </p:cBhvr>
                                    </p:animEffect>
                                  </p:childTnLst>
                                </p:cTn>
                              </p:par>
                              <p:par>
                                <p:cTn id="57" presetID="22" presetClass="entr" presetSubtype="1" fill="hold" nodeType="withEffect">
                                  <p:stCondLst>
                                    <p:cond delay="0"/>
                                  </p:stCondLst>
                                  <p:childTnLst>
                                    <p:set>
                                      <p:cBhvr>
                                        <p:cTn id="58" dur="1" fill="hold">
                                          <p:stCondLst>
                                            <p:cond delay="0"/>
                                          </p:stCondLst>
                                        </p:cTn>
                                        <p:tgtEl>
                                          <p:spTgt spid="28"/>
                                        </p:tgtEl>
                                        <p:attrNameLst>
                                          <p:attrName>style.visibility</p:attrName>
                                        </p:attrNameLst>
                                      </p:cBhvr>
                                      <p:to>
                                        <p:strVal val="visible"/>
                                      </p:to>
                                    </p:set>
                                    <p:animEffect transition="in" filter="wipe(up)">
                                      <p:cBhvr>
                                        <p:cTn id="59" dur="500"/>
                                        <p:tgtEl>
                                          <p:spTgt spid="28"/>
                                        </p:tgtEl>
                                      </p:cBhvr>
                                    </p:animEffect>
                                  </p:childTnLst>
                                </p:cTn>
                              </p:par>
                            </p:childTnLst>
                          </p:cTn>
                        </p:par>
                      </p:childTnLst>
                    </p:cTn>
                  </p:par>
                  <p:par>
                    <p:cTn id="60" fill="hold">
                      <p:stCondLst>
                        <p:cond delay="indefinite"/>
                      </p:stCondLst>
                      <p:childTnLst>
                        <p:par>
                          <p:cTn id="61" fill="hold">
                            <p:stCondLst>
                              <p:cond delay="0"/>
                            </p:stCondLst>
                            <p:childTnLst>
                              <p:par>
                                <p:cTn id="62" presetID="22" presetClass="entr" presetSubtype="8" fill="hold" nodeType="clickEffect">
                                  <p:stCondLst>
                                    <p:cond delay="0"/>
                                  </p:stCondLst>
                                  <p:childTnLst>
                                    <p:set>
                                      <p:cBhvr>
                                        <p:cTn id="63" dur="1" fill="hold">
                                          <p:stCondLst>
                                            <p:cond delay="0"/>
                                          </p:stCondLst>
                                        </p:cTn>
                                        <p:tgtEl>
                                          <p:spTgt spid="5"/>
                                        </p:tgtEl>
                                        <p:attrNameLst>
                                          <p:attrName>style.visibility</p:attrName>
                                        </p:attrNameLst>
                                      </p:cBhvr>
                                      <p:to>
                                        <p:strVal val="visible"/>
                                      </p:to>
                                    </p:set>
                                    <p:animEffect transition="in" filter="wipe(left)">
                                      <p:cBhvr>
                                        <p:cTn id="64"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4" grpId="0"/>
      <p:bldP spid="13" grpId="0" bldLvl="0" animBg="1"/>
      <p:bldP spid="14" grpId="0" bldLvl="0" animBg="1"/>
      <p:bldP spid="17" grpId="0" bldLvl="0" animBg="1"/>
      <p:bldP spid="18" grpId="0" bldLvl="0" animBg="1"/>
      <p:bldP spid="21" grpId="0" bldLvl="0" animBg="1"/>
      <p:bldP spid="22" grpId="0" bldLvl="0" animBg="1"/>
      <p:bldP spid="25" grpId="0" bldLvl="0" animBg="1"/>
      <p:bldP spid="26" grpId="0" bldLvl="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5" name="íSľïḑe"/>
          <p:cNvSpPr txBox="1"/>
          <p:nvPr/>
        </p:nvSpPr>
        <p:spPr>
          <a:xfrm>
            <a:off x="1044742" y="382694"/>
            <a:ext cx="6215593" cy="52322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lvl="0" algn="l">
              <a:defRPr/>
            </a:pPr>
            <a:r>
              <a:rPr lang="zh-CN" altLang="en-US" sz="2800" kern="0" dirty="0">
                <a:solidFill>
                  <a:schemeClr val="accent1"/>
                </a:solidFill>
                <a:cs typeface="+mn-ea"/>
                <a:sym typeface="+mn-lt"/>
              </a:rPr>
              <a:t>二、 失业的种类</a:t>
            </a:r>
            <a:endParaRPr kumimoji="0" lang="zh-CN" altLang="en-US" sz="2800" b="1" i="0" u="none" strike="noStrike" kern="0" cap="none" spc="0" normalizeH="0" baseline="0" noProof="0" dirty="0">
              <a:ln>
                <a:noFill/>
              </a:ln>
              <a:solidFill>
                <a:schemeClr val="accent1"/>
              </a:solidFill>
              <a:effectLst/>
              <a:uLnTx/>
              <a:uFillTx/>
              <a:cs typeface="+mn-ea"/>
              <a:sym typeface="+mn-lt"/>
            </a:endParaRPr>
          </a:p>
        </p:txBody>
      </p:sp>
      <p:sp>
        <p:nvSpPr>
          <p:cNvPr id="2" name="íśḷiḋé">
            <a:extLst>
              <a:ext uri="{FF2B5EF4-FFF2-40B4-BE49-F238E27FC236}">
                <a16:creationId xmlns:a16="http://schemas.microsoft.com/office/drawing/2014/main" id="{DD86C09A-5E18-A174-4A89-B4A28F5319D3}"/>
              </a:ext>
            </a:extLst>
          </p:cNvPr>
          <p:cNvSpPr txBox="1"/>
          <p:nvPr/>
        </p:nvSpPr>
        <p:spPr>
          <a:xfrm>
            <a:off x="1820292" y="1138222"/>
            <a:ext cx="4479924" cy="450382"/>
          </a:xfrm>
          <a:prstGeom prst="rect">
            <a:avLst/>
          </a:prstGeom>
          <a:noFill/>
          <a:ln>
            <a:noFill/>
          </a:ln>
        </p:spPr>
        <p:txBody>
          <a:bodyPr wrap="square" lIns="91440" tIns="45720" rIns="91440" bIns="45720" anchor="b"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lvl="0">
              <a:defRPr/>
            </a:pPr>
            <a:r>
              <a:rPr lang="en-US" altLang="zh-CN" sz="2000" b="1" cap="all" dirty="0">
                <a:solidFill>
                  <a:srgbClr val="000000"/>
                </a:solidFill>
                <a:cs typeface="+mn-ea"/>
                <a:sym typeface="+mn-lt"/>
              </a:rPr>
              <a:t>(</a:t>
            </a:r>
            <a:r>
              <a:rPr lang="zh-CN" altLang="en-US" sz="2000" b="1" cap="all" dirty="0">
                <a:solidFill>
                  <a:srgbClr val="000000"/>
                </a:solidFill>
                <a:cs typeface="+mn-ea"/>
                <a:sym typeface="+mn-lt"/>
              </a:rPr>
              <a:t>三</a:t>
            </a:r>
            <a:r>
              <a:rPr lang="en-US" altLang="zh-CN" sz="2000" b="1" cap="all" dirty="0">
                <a:solidFill>
                  <a:srgbClr val="000000"/>
                </a:solidFill>
                <a:cs typeface="+mn-ea"/>
                <a:sym typeface="+mn-lt"/>
              </a:rPr>
              <a:t>) </a:t>
            </a:r>
            <a:r>
              <a:rPr lang="zh-CN" altLang="en-US" sz="2000" b="1" cap="all" dirty="0">
                <a:solidFill>
                  <a:srgbClr val="000000"/>
                </a:solidFill>
                <a:cs typeface="+mn-ea"/>
                <a:sym typeface="+mn-lt"/>
              </a:rPr>
              <a:t>隐蔽性失业</a:t>
            </a:r>
          </a:p>
        </p:txBody>
      </p:sp>
      <p:sp>
        <p:nvSpPr>
          <p:cNvPr id="6" name="文本框 5">
            <a:extLst>
              <a:ext uri="{FF2B5EF4-FFF2-40B4-BE49-F238E27FC236}">
                <a16:creationId xmlns:a16="http://schemas.microsoft.com/office/drawing/2014/main" id="{99884937-5FA2-580F-A59F-3FAF600AEB20}"/>
              </a:ext>
            </a:extLst>
          </p:cNvPr>
          <p:cNvSpPr txBox="1"/>
          <p:nvPr/>
        </p:nvSpPr>
        <p:spPr>
          <a:xfrm>
            <a:off x="2443734" y="2313074"/>
            <a:ext cx="8199882" cy="1631216"/>
          </a:xfrm>
          <a:prstGeom prst="rect">
            <a:avLst/>
          </a:prstGeom>
          <a:noFill/>
        </p:spPr>
        <p:txBody>
          <a:bodyPr wrap="square">
            <a:spAutoFit/>
          </a:bodyPr>
          <a:lstStyle/>
          <a:p>
            <a:r>
              <a:rPr lang="zh-CN" altLang="en-US" sz="2000" dirty="0">
                <a:solidFill>
                  <a:schemeClr val="accent2"/>
                </a:solidFill>
              </a:rPr>
              <a:t>         隐蔽性失业是指表面上有工作</a:t>
            </a:r>
            <a:r>
              <a:rPr lang="en-US" altLang="zh-CN" sz="2000" dirty="0">
                <a:solidFill>
                  <a:schemeClr val="accent2"/>
                </a:solidFill>
              </a:rPr>
              <a:t>, </a:t>
            </a:r>
            <a:r>
              <a:rPr lang="zh-CN" altLang="en-US" sz="2000" dirty="0">
                <a:solidFill>
                  <a:schemeClr val="accent2"/>
                </a:solidFill>
              </a:rPr>
              <a:t>但实际上对产出并没有作出贡献的人</a:t>
            </a:r>
            <a:r>
              <a:rPr lang="en-US" altLang="zh-CN" sz="2000" dirty="0">
                <a:solidFill>
                  <a:schemeClr val="accent2"/>
                </a:solidFill>
              </a:rPr>
              <a:t>, </a:t>
            </a:r>
            <a:r>
              <a:rPr lang="zh-CN" altLang="en-US" sz="2000" dirty="0">
                <a:solidFill>
                  <a:schemeClr val="accent2"/>
                </a:solidFill>
              </a:rPr>
              <a:t>这些人的边际生产力为零。 即人们常说的“一个人的活三个人干”所体现的那种就业不足的状态。 这种失业存在会降低劳动生产效率</a:t>
            </a:r>
            <a:r>
              <a:rPr lang="en-US" altLang="zh-CN" sz="2000" dirty="0">
                <a:solidFill>
                  <a:schemeClr val="accent2"/>
                </a:solidFill>
              </a:rPr>
              <a:t>, </a:t>
            </a:r>
            <a:r>
              <a:rPr lang="zh-CN" altLang="en-US" sz="2000" dirty="0">
                <a:solidFill>
                  <a:schemeClr val="accent2"/>
                </a:solidFill>
              </a:rPr>
              <a:t>给经济带来巨大损失。 当经济社会中减少了就业人员而产出水平没有下降时</a:t>
            </a:r>
            <a:r>
              <a:rPr lang="en-US" altLang="zh-CN" sz="2000" dirty="0">
                <a:solidFill>
                  <a:schemeClr val="accent2"/>
                </a:solidFill>
              </a:rPr>
              <a:t>, </a:t>
            </a:r>
            <a:r>
              <a:rPr lang="zh-CN" altLang="en-US" sz="2000" dirty="0">
                <a:solidFill>
                  <a:schemeClr val="accent2"/>
                </a:solidFill>
              </a:rPr>
              <a:t>便说明当前存在着隐蔽性失业。 在发展中国家</a:t>
            </a:r>
            <a:r>
              <a:rPr lang="en-US" altLang="zh-CN" sz="2000" dirty="0">
                <a:solidFill>
                  <a:schemeClr val="accent2"/>
                </a:solidFill>
              </a:rPr>
              <a:t>, </a:t>
            </a:r>
            <a:r>
              <a:rPr lang="zh-CN" altLang="en-US" sz="2000" dirty="0">
                <a:solidFill>
                  <a:schemeClr val="accent2"/>
                </a:solidFill>
              </a:rPr>
              <a:t>隐蔽性失业尤为严重。</a:t>
            </a:r>
          </a:p>
        </p:txBody>
      </p:sp>
    </p:spTree>
    <p:extLst>
      <p:ext uri="{BB962C8B-B14F-4D97-AF65-F5344CB8AC3E}">
        <p14:creationId xmlns:p14="http://schemas.microsoft.com/office/powerpoint/2010/main" val="1349389049"/>
      </p:ext>
    </p:extLst>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down)">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5" grpId="0" bldLvl="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5" name="íSľïḑe"/>
          <p:cNvSpPr txBox="1"/>
          <p:nvPr/>
        </p:nvSpPr>
        <p:spPr>
          <a:xfrm>
            <a:off x="1044742" y="382694"/>
            <a:ext cx="6215593" cy="52322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lvl="0" algn="l">
              <a:defRPr/>
            </a:pPr>
            <a:r>
              <a:rPr lang="zh-CN" altLang="en-US" sz="2800" kern="0" dirty="0">
                <a:solidFill>
                  <a:schemeClr val="accent1"/>
                </a:solidFill>
                <a:cs typeface="+mn-ea"/>
                <a:sym typeface="+mn-lt"/>
              </a:rPr>
              <a:t>三、 自然失业率</a:t>
            </a:r>
            <a:endParaRPr kumimoji="0" lang="zh-CN" altLang="en-US" sz="2800" b="1" i="0" u="none" strike="noStrike" kern="0" cap="none" spc="0" normalizeH="0" baseline="0" noProof="0" dirty="0">
              <a:ln>
                <a:noFill/>
              </a:ln>
              <a:solidFill>
                <a:schemeClr val="accent1"/>
              </a:solidFill>
              <a:effectLst/>
              <a:uLnTx/>
              <a:uFillTx/>
              <a:cs typeface="+mn-ea"/>
              <a:sym typeface="+mn-lt"/>
            </a:endParaRPr>
          </a:p>
        </p:txBody>
      </p:sp>
      <p:sp>
        <p:nvSpPr>
          <p:cNvPr id="7" name="文本框 6">
            <a:extLst>
              <a:ext uri="{FF2B5EF4-FFF2-40B4-BE49-F238E27FC236}">
                <a16:creationId xmlns:a16="http://schemas.microsoft.com/office/drawing/2014/main" id="{058439C0-4004-19C4-4406-3BF7337DD95C}"/>
              </a:ext>
            </a:extLst>
          </p:cNvPr>
          <p:cNvSpPr txBox="1"/>
          <p:nvPr/>
        </p:nvSpPr>
        <p:spPr>
          <a:xfrm>
            <a:off x="1968246" y="1993267"/>
            <a:ext cx="9397746" cy="3416320"/>
          </a:xfrm>
          <a:prstGeom prst="rect">
            <a:avLst/>
          </a:prstGeom>
          <a:noFill/>
        </p:spPr>
        <p:txBody>
          <a:bodyPr wrap="square">
            <a:spAutoFit/>
          </a:bodyPr>
          <a:lstStyle/>
          <a:p>
            <a:r>
              <a:rPr lang="zh-CN" altLang="en-US" dirty="0">
                <a:solidFill>
                  <a:schemeClr val="accent2"/>
                </a:solidFill>
              </a:rPr>
              <a:t>        充分就业是宏观经济学的首要目标。 现代经济学认为</a:t>
            </a:r>
            <a:r>
              <a:rPr lang="en-US" altLang="zh-CN" dirty="0">
                <a:solidFill>
                  <a:schemeClr val="accent2"/>
                </a:solidFill>
              </a:rPr>
              <a:t>, </a:t>
            </a:r>
            <a:r>
              <a:rPr lang="zh-CN" altLang="en-US" dirty="0">
                <a:solidFill>
                  <a:schemeClr val="accent2"/>
                </a:solidFill>
              </a:rPr>
              <a:t>当一个社会中的周期性失业被消灭</a:t>
            </a:r>
            <a:r>
              <a:rPr lang="en-US" altLang="zh-CN" dirty="0">
                <a:solidFill>
                  <a:schemeClr val="accent2"/>
                </a:solidFill>
              </a:rPr>
              <a:t>, </a:t>
            </a:r>
            <a:r>
              <a:rPr lang="zh-CN" altLang="en-US" dirty="0">
                <a:solidFill>
                  <a:schemeClr val="accent2"/>
                </a:solidFill>
              </a:rPr>
              <a:t>只剩下摩擦性失业和结构性失业等失业类型时</a:t>
            </a:r>
            <a:r>
              <a:rPr lang="en-US" altLang="zh-CN" dirty="0">
                <a:solidFill>
                  <a:schemeClr val="accent2"/>
                </a:solidFill>
              </a:rPr>
              <a:t>, </a:t>
            </a:r>
            <a:r>
              <a:rPr lang="zh-CN" altLang="en-US" dirty="0">
                <a:solidFill>
                  <a:schemeClr val="accent2"/>
                </a:solidFill>
              </a:rPr>
              <a:t>这个经济社会就实现了充分就业。</a:t>
            </a:r>
            <a:endParaRPr lang="en-US" altLang="zh-CN" dirty="0">
              <a:solidFill>
                <a:schemeClr val="accent2"/>
              </a:solidFill>
            </a:endParaRPr>
          </a:p>
          <a:p>
            <a:endParaRPr lang="zh-CN" altLang="en-US" dirty="0">
              <a:solidFill>
                <a:schemeClr val="accent2"/>
              </a:solidFill>
            </a:endParaRPr>
          </a:p>
          <a:p>
            <a:r>
              <a:rPr lang="zh-CN" altLang="en-US" dirty="0">
                <a:solidFill>
                  <a:schemeClr val="accent2"/>
                </a:solidFill>
              </a:rPr>
              <a:t>         与充分就业相对应的一个概念是自然失业。 所谓自然失业率</a:t>
            </a:r>
            <a:r>
              <a:rPr lang="en-US" altLang="zh-CN" dirty="0">
                <a:solidFill>
                  <a:schemeClr val="accent2"/>
                </a:solidFill>
              </a:rPr>
              <a:t>, </a:t>
            </a:r>
            <a:r>
              <a:rPr lang="zh-CN" altLang="en-US" dirty="0">
                <a:solidFill>
                  <a:schemeClr val="accent2"/>
                </a:solidFill>
              </a:rPr>
              <a:t>是指在没有货币因素干扰的情况下</a:t>
            </a:r>
            <a:r>
              <a:rPr lang="en-US" altLang="zh-CN" dirty="0">
                <a:solidFill>
                  <a:schemeClr val="accent2"/>
                </a:solidFill>
              </a:rPr>
              <a:t>, </a:t>
            </a:r>
            <a:r>
              <a:rPr lang="zh-CN" altLang="en-US" dirty="0">
                <a:solidFill>
                  <a:schemeClr val="accent2"/>
                </a:solidFill>
              </a:rPr>
              <a:t>劳动市场和商品市场的自发供求力量起作用时</a:t>
            </a:r>
            <a:r>
              <a:rPr lang="en-US" altLang="zh-CN" dirty="0">
                <a:solidFill>
                  <a:schemeClr val="accent2"/>
                </a:solidFill>
              </a:rPr>
              <a:t>, </a:t>
            </a:r>
            <a:r>
              <a:rPr lang="zh-CN" altLang="en-US" dirty="0">
                <a:solidFill>
                  <a:schemeClr val="accent2"/>
                </a:solidFill>
              </a:rPr>
              <a:t>总需求和总供给处于均衡状态下的失业率。 换句话说</a:t>
            </a:r>
            <a:r>
              <a:rPr lang="en-US" altLang="zh-CN" dirty="0">
                <a:solidFill>
                  <a:schemeClr val="accent2"/>
                </a:solidFill>
              </a:rPr>
              <a:t>, </a:t>
            </a:r>
            <a:r>
              <a:rPr lang="zh-CN" altLang="en-US" dirty="0">
                <a:solidFill>
                  <a:schemeClr val="accent2"/>
                </a:solidFill>
              </a:rPr>
              <a:t>自然失业率就是指经济中消灭了周期性失业以后的失业率</a:t>
            </a:r>
            <a:r>
              <a:rPr lang="en-US" altLang="zh-CN" dirty="0">
                <a:solidFill>
                  <a:schemeClr val="accent2"/>
                </a:solidFill>
              </a:rPr>
              <a:t>, </a:t>
            </a:r>
            <a:r>
              <a:rPr lang="zh-CN" altLang="en-US" dirty="0">
                <a:solidFill>
                  <a:schemeClr val="accent2"/>
                </a:solidFill>
              </a:rPr>
              <a:t>即摩擦性失业和结构性失业人口占劳动总人口的比重。</a:t>
            </a:r>
            <a:endParaRPr lang="en-US" altLang="zh-CN" dirty="0">
              <a:solidFill>
                <a:schemeClr val="accent2"/>
              </a:solidFill>
            </a:endParaRPr>
          </a:p>
          <a:p>
            <a:endParaRPr lang="zh-CN" altLang="en-US" dirty="0">
              <a:solidFill>
                <a:schemeClr val="accent2"/>
              </a:solidFill>
            </a:endParaRPr>
          </a:p>
          <a:p>
            <a:r>
              <a:rPr lang="zh-CN" altLang="en-US" dirty="0">
                <a:solidFill>
                  <a:schemeClr val="accent2"/>
                </a:solidFill>
              </a:rPr>
              <a:t>        自然失业率并不是一个固定不变的值</a:t>
            </a:r>
            <a:r>
              <a:rPr lang="en-US" altLang="zh-CN" dirty="0">
                <a:solidFill>
                  <a:schemeClr val="accent2"/>
                </a:solidFill>
              </a:rPr>
              <a:t>, </a:t>
            </a:r>
            <a:r>
              <a:rPr lang="zh-CN" altLang="en-US" dirty="0">
                <a:solidFill>
                  <a:schemeClr val="accent2"/>
                </a:solidFill>
              </a:rPr>
              <a:t>它随着经济社会的发展而变化</a:t>
            </a:r>
            <a:r>
              <a:rPr lang="en-US" altLang="zh-CN" dirty="0">
                <a:solidFill>
                  <a:schemeClr val="accent2"/>
                </a:solidFill>
              </a:rPr>
              <a:t>, </a:t>
            </a:r>
            <a:r>
              <a:rPr lang="zh-CN" altLang="en-US" dirty="0">
                <a:solidFill>
                  <a:schemeClr val="accent2"/>
                </a:solidFill>
              </a:rPr>
              <a:t>一般由政府根据有关调研数据来确定。 如某国在一个较长的时期内确认其自然失业率为</a:t>
            </a:r>
            <a:r>
              <a:rPr lang="en-US" altLang="zh-CN" dirty="0">
                <a:solidFill>
                  <a:schemeClr val="accent2"/>
                </a:solidFill>
              </a:rPr>
              <a:t>5%, </a:t>
            </a:r>
            <a:r>
              <a:rPr lang="zh-CN" altLang="en-US" dirty="0">
                <a:solidFill>
                  <a:schemeClr val="accent2"/>
                </a:solidFill>
              </a:rPr>
              <a:t>也就是说</a:t>
            </a:r>
            <a:r>
              <a:rPr lang="en-US" altLang="zh-CN" dirty="0">
                <a:solidFill>
                  <a:schemeClr val="accent2"/>
                </a:solidFill>
              </a:rPr>
              <a:t>, </a:t>
            </a:r>
            <a:r>
              <a:rPr lang="zh-CN" altLang="en-US" dirty="0">
                <a:solidFill>
                  <a:schemeClr val="accent2"/>
                </a:solidFill>
              </a:rPr>
              <a:t>当某国的失业率在</a:t>
            </a:r>
            <a:r>
              <a:rPr lang="en-US" altLang="zh-CN" dirty="0">
                <a:solidFill>
                  <a:schemeClr val="accent2"/>
                </a:solidFill>
              </a:rPr>
              <a:t>5% </a:t>
            </a:r>
            <a:r>
              <a:rPr lang="zh-CN" altLang="en-US" dirty="0">
                <a:solidFill>
                  <a:schemeClr val="accent2"/>
                </a:solidFill>
              </a:rPr>
              <a:t>或以下时</a:t>
            </a:r>
            <a:r>
              <a:rPr lang="en-US" altLang="zh-CN" dirty="0">
                <a:solidFill>
                  <a:schemeClr val="accent2"/>
                </a:solidFill>
              </a:rPr>
              <a:t>, </a:t>
            </a:r>
            <a:r>
              <a:rPr lang="zh-CN" altLang="en-US" dirty="0">
                <a:solidFill>
                  <a:schemeClr val="accent2"/>
                </a:solidFill>
              </a:rPr>
              <a:t>政府就不会采取有关措施来干预劳动市场的运行。因此</a:t>
            </a:r>
            <a:r>
              <a:rPr lang="en-US" altLang="zh-CN" dirty="0">
                <a:solidFill>
                  <a:schemeClr val="accent2"/>
                </a:solidFill>
              </a:rPr>
              <a:t>, </a:t>
            </a:r>
            <a:r>
              <a:rPr lang="zh-CN" altLang="en-US" dirty="0">
                <a:solidFill>
                  <a:schemeClr val="accent2"/>
                </a:solidFill>
              </a:rPr>
              <a:t>如何确定一个符合本国国情的自然失业率</a:t>
            </a:r>
            <a:r>
              <a:rPr lang="en-US" altLang="zh-CN" dirty="0">
                <a:solidFill>
                  <a:schemeClr val="accent2"/>
                </a:solidFill>
              </a:rPr>
              <a:t>, </a:t>
            </a:r>
            <a:r>
              <a:rPr lang="zh-CN" altLang="en-US" dirty="0">
                <a:solidFill>
                  <a:schemeClr val="accent2"/>
                </a:solidFill>
              </a:rPr>
              <a:t>是各国政府面临的一个重要课题。</a:t>
            </a:r>
          </a:p>
        </p:txBody>
      </p:sp>
    </p:spTree>
    <p:extLst>
      <p:ext uri="{BB962C8B-B14F-4D97-AF65-F5344CB8AC3E}">
        <p14:creationId xmlns:p14="http://schemas.microsoft.com/office/powerpoint/2010/main" val="3872915299"/>
      </p:ext>
    </p:extLst>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down)">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5" grpId="0" bldLvl="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5" name="íSľïḑe"/>
          <p:cNvSpPr txBox="1"/>
          <p:nvPr/>
        </p:nvSpPr>
        <p:spPr>
          <a:xfrm>
            <a:off x="1044742" y="382694"/>
            <a:ext cx="6215593" cy="52322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lvl="0" algn="l">
              <a:defRPr/>
            </a:pPr>
            <a:r>
              <a:rPr lang="zh-CN" altLang="en-US" sz="2800" kern="0" dirty="0">
                <a:solidFill>
                  <a:schemeClr val="accent1"/>
                </a:solidFill>
                <a:cs typeface="+mn-ea"/>
                <a:sym typeface="+mn-lt"/>
              </a:rPr>
              <a:t>四、 失业的影响</a:t>
            </a:r>
            <a:endParaRPr kumimoji="0" lang="zh-CN" altLang="en-US" sz="2800" b="1" i="0" u="none" strike="noStrike" kern="0" cap="none" spc="0" normalizeH="0" baseline="0" noProof="0" dirty="0">
              <a:ln>
                <a:noFill/>
              </a:ln>
              <a:solidFill>
                <a:schemeClr val="accent1"/>
              </a:solidFill>
              <a:effectLst/>
              <a:uLnTx/>
              <a:uFillTx/>
              <a:cs typeface="+mn-ea"/>
              <a:sym typeface="+mn-lt"/>
            </a:endParaRPr>
          </a:p>
        </p:txBody>
      </p:sp>
      <p:sp>
        <p:nvSpPr>
          <p:cNvPr id="7" name="文本框 6">
            <a:extLst>
              <a:ext uri="{FF2B5EF4-FFF2-40B4-BE49-F238E27FC236}">
                <a16:creationId xmlns:a16="http://schemas.microsoft.com/office/drawing/2014/main" id="{058439C0-4004-19C4-4406-3BF7337DD95C}"/>
              </a:ext>
            </a:extLst>
          </p:cNvPr>
          <p:cNvSpPr txBox="1"/>
          <p:nvPr/>
        </p:nvSpPr>
        <p:spPr>
          <a:xfrm>
            <a:off x="1986534" y="2443649"/>
            <a:ext cx="9397746" cy="2246769"/>
          </a:xfrm>
          <a:prstGeom prst="rect">
            <a:avLst/>
          </a:prstGeom>
          <a:noFill/>
        </p:spPr>
        <p:txBody>
          <a:bodyPr wrap="square">
            <a:spAutoFit/>
          </a:bodyPr>
          <a:lstStyle/>
          <a:p>
            <a:r>
              <a:rPr lang="zh-CN" altLang="en-US" sz="2000" dirty="0">
                <a:solidFill>
                  <a:schemeClr val="accent4"/>
                </a:solidFill>
              </a:rPr>
              <a:t>         失业造成的社会影响是巨大而深刻的。 失业者会失去收入</a:t>
            </a:r>
            <a:r>
              <a:rPr lang="en-US" altLang="zh-CN" sz="2000" dirty="0">
                <a:solidFill>
                  <a:schemeClr val="accent4"/>
                </a:solidFill>
              </a:rPr>
              <a:t>, </a:t>
            </a:r>
            <a:r>
              <a:rPr lang="zh-CN" altLang="en-US" sz="2000" dirty="0">
                <a:solidFill>
                  <a:schemeClr val="accent4"/>
                </a:solidFill>
              </a:rPr>
              <a:t>其本人及家庭在教育、 医疗、养老等方面的支出会受到限制</a:t>
            </a:r>
            <a:r>
              <a:rPr lang="en-US" altLang="zh-CN" sz="2000" dirty="0">
                <a:solidFill>
                  <a:schemeClr val="accent4"/>
                </a:solidFill>
              </a:rPr>
              <a:t>, </a:t>
            </a:r>
            <a:r>
              <a:rPr lang="zh-CN" altLang="en-US" sz="2000" dirty="0">
                <a:solidFill>
                  <a:schemeClr val="accent4"/>
                </a:solidFill>
              </a:rPr>
              <a:t>身心健康受到影响</a:t>
            </a:r>
            <a:r>
              <a:rPr lang="en-US" altLang="zh-CN" sz="2000" dirty="0">
                <a:solidFill>
                  <a:schemeClr val="accent4"/>
                </a:solidFill>
              </a:rPr>
              <a:t>, </a:t>
            </a:r>
            <a:r>
              <a:rPr lang="zh-CN" altLang="en-US" sz="2000" dirty="0">
                <a:solidFill>
                  <a:schemeClr val="accent4"/>
                </a:solidFill>
              </a:rPr>
              <a:t>家庭关系也将因此而受到损害。 此外</a:t>
            </a:r>
            <a:r>
              <a:rPr lang="en-US" altLang="zh-CN" sz="2000" dirty="0">
                <a:solidFill>
                  <a:schemeClr val="accent4"/>
                </a:solidFill>
              </a:rPr>
              <a:t>, </a:t>
            </a:r>
            <a:r>
              <a:rPr lang="zh-CN" altLang="en-US" sz="2000" dirty="0">
                <a:solidFill>
                  <a:schemeClr val="accent4"/>
                </a:solidFill>
              </a:rPr>
              <a:t>政府的财政也会因为税收的减少而日益紧张</a:t>
            </a:r>
            <a:r>
              <a:rPr lang="en-US" altLang="zh-CN" sz="2000" dirty="0">
                <a:solidFill>
                  <a:schemeClr val="accent4"/>
                </a:solidFill>
              </a:rPr>
              <a:t>, </a:t>
            </a:r>
            <a:r>
              <a:rPr lang="zh-CN" altLang="en-US" sz="2000" dirty="0">
                <a:solidFill>
                  <a:schemeClr val="accent4"/>
                </a:solidFill>
              </a:rPr>
              <a:t>造成社会福利支出增加和财政负担增加</a:t>
            </a:r>
            <a:r>
              <a:rPr lang="en-US" altLang="zh-CN" sz="2000" dirty="0">
                <a:solidFill>
                  <a:schemeClr val="accent4"/>
                </a:solidFill>
              </a:rPr>
              <a:t>,</a:t>
            </a:r>
            <a:r>
              <a:rPr lang="zh-CN" altLang="en-US" sz="2000" dirty="0">
                <a:solidFill>
                  <a:schemeClr val="accent4"/>
                </a:solidFill>
              </a:rPr>
              <a:t>整个社会的教育、 医疗和养老服务的质量将会受到威胁。 经济学家和社会学家对相关数据的分析表明</a:t>
            </a:r>
            <a:r>
              <a:rPr lang="en-US" altLang="zh-CN" sz="2000" dirty="0">
                <a:solidFill>
                  <a:schemeClr val="accent4"/>
                </a:solidFill>
              </a:rPr>
              <a:t>, </a:t>
            </a:r>
            <a:r>
              <a:rPr lang="zh-CN" altLang="en-US" sz="2000" dirty="0">
                <a:solidFill>
                  <a:schemeClr val="accent4"/>
                </a:solidFill>
              </a:rPr>
              <a:t>在失业问题尖锐时</a:t>
            </a:r>
            <a:r>
              <a:rPr lang="en-US" altLang="zh-CN" sz="2000" dirty="0">
                <a:solidFill>
                  <a:schemeClr val="accent4"/>
                </a:solidFill>
              </a:rPr>
              <a:t>, </a:t>
            </a:r>
            <a:r>
              <a:rPr lang="zh-CN" altLang="en-US" sz="2000" dirty="0">
                <a:solidFill>
                  <a:schemeClr val="accent4"/>
                </a:solidFill>
              </a:rPr>
              <a:t>迫于生计压力</a:t>
            </a:r>
            <a:r>
              <a:rPr lang="en-US" altLang="zh-CN" sz="2000" dirty="0">
                <a:solidFill>
                  <a:schemeClr val="accent4"/>
                </a:solidFill>
              </a:rPr>
              <a:t>, </a:t>
            </a:r>
            <a:r>
              <a:rPr lang="zh-CN" altLang="en-US" sz="2000" dirty="0">
                <a:solidFill>
                  <a:schemeClr val="accent4"/>
                </a:solidFill>
              </a:rPr>
              <a:t>酒精中毒、 婴儿死亡、 精神错乱、 自虐和自杀、 抢劫等事件发生的比例会明显上升</a:t>
            </a:r>
            <a:r>
              <a:rPr lang="en-US" altLang="zh-CN" sz="2000" dirty="0">
                <a:solidFill>
                  <a:schemeClr val="accent4"/>
                </a:solidFill>
              </a:rPr>
              <a:t>, </a:t>
            </a:r>
            <a:r>
              <a:rPr lang="zh-CN" altLang="en-US" sz="2000" dirty="0">
                <a:solidFill>
                  <a:schemeClr val="accent4"/>
                </a:solidFill>
              </a:rPr>
              <a:t>严重影响社会秩序</a:t>
            </a:r>
            <a:r>
              <a:rPr lang="en-US" altLang="zh-CN" sz="2000" dirty="0">
                <a:solidFill>
                  <a:schemeClr val="accent4"/>
                </a:solidFill>
              </a:rPr>
              <a:t>, </a:t>
            </a:r>
            <a:r>
              <a:rPr lang="zh-CN" altLang="en-US" sz="2000" dirty="0">
                <a:solidFill>
                  <a:schemeClr val="accent4"/>
                </a:solidFill>
              </a:rPr>
              <a:t>不利于社会稳定。</a:t>
            </a:r>
          </a:p>
        </p:txBody>
      </p:sp>
      <p:sp>
        <p:nvSpPr>
          <p:cNvPr id="2" name="íśḷiḋé">
            <a:extLst>
              <a:ext uri="{FF2B5EF4-FFF2-40B4-BE49-F238E27FC236}">
                <a16:creationId xmlns:a16="http://schemas.microsoft.com/office/drawing/2014/main" id="{28D1E24B-371F-A2BC-9B94-C3961B080AB8}"/>
              </a:ext>
            </a:extLst>
          </p:cNvPr>
          <p:cNvSpPr txBox="1"/>
          <p:nvPr/>
        </p:nvSpPr>
        <p:spPr>
          <a:xfrm>
            <a:off x="1820292" y="1138222"/>
            <a:ext cx="4479924" cy="450382"/>
          </a:xfrm>
          <a:prstGeom prst="rect">
            <a:avLst/>
          </a:prstGeom>
          <a:noFill/>
          <a:ln>
            <a:noFill/>
          </a:ln>
        </p:spPr>
        <p:txBody>
          <a:bodyPr wrap="square" lIns="91440" tIns="45720" rIns="91440" bIns="45720" anchor="b"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lvl="0">
              <a:defRPr/>
            </a:pPr>
            <a:r>
              <a:rPr lang="en-US" altLang="zh-CN" sz="2000" b="1" cap="all" dirty="0">
                <a:solidFill>
                  <a:srgbClr val="000000"/>
                </a:solidFill>
                <a:cs typeface="+mn-ea"/>
                <a:sym typeface="+mn-lt"/>
              </a:rPr>
              <a:t>(</a:t>
            </a:r>
            <a:r>
              <a:rPr lang="zh-CN" altLang="en-US" sz="2000" b="1" cap="all" dirty="0">
                <a:solidFill>
                  <a:srgbClr val="000000"/>
                </a:solidFill>
                <a:cs typeface="+mn-ea"/>
                <a:sym typeface="+mn-lt"/>
              </a:rPr>
              <a:t>一</a:t>
            </a:r>
            <a:r>
              <a:rPr lang="en-US" altLang="zh-CN" sz="2000" b="1" cap="all" dirty="0">
                <a:solidFill>
                  <a:srgbClr val="000000"/>
                </a:solidFill>
                <a:cs typeface="+mn-ea"/>
                <a:sym typeface="+mn-lt"/>
              </a:rPr>
              <a:t>) </a:t>
            </a:r>
            <a:r>
              <a:rPr lang="zh-CN" altLang="en-US" sz="2000" b="1" cap="all" dirty="0">
                <a:solidFill>
                  <a:srgbClr val="000000"/>
                </a:solidFill>
                <a:cs typeface="+mn-ea"/>
                <a:sym typeface="+mn-lt"/>
              </a:rPr>
              <a:t>失业对社会的影响</a:t>
            </a:r>
          </a:p>
        </p:txBody>
      </p:sp>
    </p:spTree>
    <p:extLst>
      <p:ext uri="{BB962C8B-B14F-4D97-AF65-F5344CB8AC3E}">
        <p14:creationId xmlns:p14="http://schemas.microsoft.com/office/powerpoint/2010/main" val="4181807924"/>
      </p:ext>
    </p:extLst>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down)">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5" grpId="0" bldLvl="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5" name="íSľïḑe"/>
          <p:cNvSpPr txBox="1"/>
          <p:nvPr/>
        </p:nvSpPr>
        <p:spPr>
          <a:xfrm>
            <a:off x="1044742" y="382694"/>
            <a:ext cx="6215593" cy="52322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lvl="0" algn="l">
              <a:defRPr/>
            </a:pPr>
            <a:r>
              <a:rPr lang="zh-CN" altLang="en-US" sz="2800" kern="0" dirty="0">
                <a:solidFill>
                  <a:schemeClr val="accent1"/>
                </a:solidFill>
                <a:cs typeface="+mn-ea"/>
                <a:sym typeface="+mn-lt"/>
              </a:rPr>
              <a:t>四、 失业的影响</a:t>
            </a:r>
            <a:endParaRPr kumimoji="0" lang="zh-CN" altLang="en-US" sz="2800" b="1" i="0" u="none" strike="noStrike" kern="0" cap="none" spc="0" normalizeH="0" baseline="0" noProof="0" dirty="0">
              <a:ln>
                <a:noFill/>
              </a:ln>
              <a:solidFill>
                <a:schemeClr val="accent1"/>
              </a:solidFill>
              <a:effectLst/>
              <a:uLnTx/>
              <a:uFillTx/>
              <a:cs typeface="+mn-ea"/>
              <a:sym typeface="+mn-lt"/>
            </a:endParaRPr>
          </a:p>
        </p:txBody>
      </p:sp>
      <p:sp>
        <p:nvSpPr>
          <p:cNvPr id="2" name="íśḷiḋé">
            <a:extLst>
              <a:ext uri="{FF2B5EF4-FFF2-40B4-BE49-F238E27FC236}">
                <a16:creationId xmlns:a16="http://schemas.microsoft.com/office/drawing/2014/main" id="{28D1E24B-371F-A2BC-9B94-C3961B080AB8}"/>
              </a:ext>
            </a:extLst>
          </p:cNvPr>
          <p:cNvSpPr txBox="1"/>
          <p:nvPr/>
        </p:nvSpPr>
        <p:spPr>
          <a:xfrm>
            <a:off x="1820292" y="1138222"/>
            <a:ext cx="4479924" cy="450382"/>
          </a:xfrm>
          <a:prstGeom prst="rect">
            <a:avLst/>
          </a:prstGeom>
          <a:noFill/>
          <a:ln>
            <a:noFill/>
          </a:ln>
        </p:spPr>
        <p:txBody>
          <a:bodyPr wrap="square" lIns="91440" tIns="45720" rIns="91440" bIns="45720" anchor="b"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lvl="0">
              <a:defRPr/>
            </a:pPr>
            <a:r>
              <a:rPr lang="en-US" altLang="zh-CN" sz="2000" b="1" cap="all" dirty="0">
                <a:solidFill>
                  <a:srgbClr val="000000"/>
                </a:solidFill>
                <a:cs typeface="+mn-ea"/>
                <a:sym typeface="+mn-lt"/>
              </a:rPr>
              <a:t>(</a:t>
            </a:r>
            <a:r>
              <a:rPr lang="zh-CN" altLang="en-US" sz="2000" b="1" cap="all" dirty="0">
                <a:solidFill>
                  <a:srgbClr val="000000"/>
                </a:solidFill>
                <a:cs typeface="+mn-ea"/>
                <a:sym typeface="+mn-lt"/>
              </a:rPr>
              <a:t>二</a:t>
            </a:r>
            <a:r>
              <a:rPr lang="en-US" altLang="zh-CN" sz="2000" b="1" cap="all" dirty="0">
                <a:solidFill>
                  <a:srgbClr val="000000"/>
                </a:solidFill>
                <a:cs typeface="+mn-ea"/>
                <a:sym typeface="+mn-lt"/>
              </a:rPr>
              <a:t>) </a:t>
            </a:r>
            <a:r>
              <a:rPr lang="zh-CN" altLang="en-US" sz="2000" b="1" cap="all" dirty="0">
                <a:solidFill>
                  <a:srgbClr val="000000"/>
                </a:solidFill>
                <a:cs typeface="+mn-ea"/>
                <a:sym typeface="+mn-lt"/>
              </a:rPr>
              <a:t>失业对经济的影响</a:t>
            </a:r>
          </a:p>
        </p:txBody>
      </p:sp>
      <p:graphicFrame>
        <p:nvGraphicFramePr>
          <p:cNvPr id="6" name="图示 5">
            <a:extLst>
              <a:ext uri="{FF2B5EF4-FFF2-40B4-BE49-F238E27FC236}">
                <a16:creationId xmlns:a16="http://schemas.microsoft.com/office/drawing/2014/main" id="{AA862D7B-C167-B24F-770A-AF19C1913BD1}"/>
              </a:ext>
            </a:extLst>
          </p:cNvPr>
          <p:cNvGraphicFramePr/>
          <p:nvPr>
            <p:extLst>
              <p:ext uri="{D42A27DB-BD31-4B8C-83A1-F6EECF244321}">
                <p14:modId xmlns:p14="http://schemas.microsoft.com/office/powerpoint/2010/main" val="2931315514"/>
              </p:ext>
            </p:extLst>
          </p:nvPr>
        </p:nvGraphicFramePr>
        <p:xfrm>
          <a:off x="2779776" y="1720426"/>
          <a:ext cx="8275320" cy="475488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856637913"/>
      </p:ext>
    </p:extLst>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down)">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5" grpId="0" bldLvl="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5" name="íSľïḑe"/>
          <p:cNvSpPr txBox="1"/>
          <p:nvPr/>
        </p:nvSpPr>
        <p:spPr>
          <a:xfrm>
            <a:off x="1044742" y="382694"/>
            <a:ext cx="6215593" cy="52322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lvl="0" algn="l">
              <a:defRPr/>
            </a:pPr>
            <a:r>
              <a:rPr lang="zh-CN" altLang="en-US" sz="2800" kern="0" dirty="0">
                <a:solidFill>
                  <a:schemeClr val="accent1"/>
                </a:solidFill>
                <a:cs typeface="+mn-ea"/>
                <a:sym typeface="+mn-lt"/>
              </a:rPr>
              <a:t>五、 反失业政策</a:t>
            </a:r>
            <a:endParaRPr kumimoji="0" lang="zh-CN" altLang="en-US" sz="2800" b="1" i="0" u="none" strike="noStrike" kern="0" cap="none" spc="0" normalizeH="0" baseline="0" noProof="0" dirty="0">
              <a:ln>
                <a:noFill/>
              </a:ln>
              <a:solidFill>
                <a:schemeClr val="accent1"/>
              </a:solidFill>
              <a:effectLst/>
              <a:uLnTx/>
              <a:uFillTx/>
              <a:cs typeface="+mn-ea"/>
              <a:sym typeface="+mn-lt"/>
            </a:endParaRPr>
          </a:p>
        </p:txBody>
      </p:sp>
      <p:graphicFrame>
        <p:nvGraphicFramePr>
          <p:cNvPr id="6" name="图示 5">
            <a:extLst>
              <a:ext uri="{FF2B5EF4-FFF2-40B4-BE49-F238E27FC236}">
                <a16:creationId xmlns:a16="http://schemas.microsoft.com/office/drawing/2014/main" id="{AA862D7B-C167-B24F-770A-AF19C1913BD1}"/>
              </a:ext>
            </a:extLst>
          </p:cNvPr>
          <p:cNvGraphicFramePr/>
          <p:nvPr>
            <p:extLst>
              <p:ext uri="{D42A27DB-BD31-4B8C-83A1-F6EECF244321}">
                <p14:modId xmlns:p14="http://schemas.microsoft.com/office/powerpoint/2010/main" val="3514737053"/>
              </p:ext>
            </p:extLst>
          </p:nvPr>
        </p:nvGraphicFramePr>
        <p:xfrm>
          <a:off x="1303020" y="1463632"/>
          <a:ext cx="9052560" cy="511928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965704981"/>
      </p:ext>
    </p:extLst>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down)">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5" grpId="0" bldLvl="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3">
            <a:extLst>
              <a:ext uri="{FF2B5EF4-FFF2-40B4-BE49-F238E27FC236}">
                <a16:creationId xmlns:a16="http://schemas.microsoft.com/office/drawing/2014/main" id="{455294ED-8154-DDDF-31EC-4B7681E08010}"/>
              </a:ext>
            </a:extLst>
          </p:cNvPr>
          <p:cNvSpPr txBox="1"/>
          <p:nvPr/>
        </p:nvSpPr>
        <p:spPr>
          <a:xfrm>
            <a:off x="1066601" y="741922"/>
            <a:ext cx="7455607" cy="1215141"/>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4000" b="1" kern="1200">
                <a:solidFill>
                  <a:schemeClr val="accent1">
                    <a:lumMod val="50000"/>
                  </a:schemeClr>
                </a:solidFill>
                <a:latin typeface="+mj-lt"/>
                <a:ea typeface="+mj-ea"/>
                <a:cs typeface="+mj-cs"/>
              </a:defRPr>
            </a:lvl1pPr>
          </a:lstStyle>
          <a:p>
            <a:pPr lvl="0"/>
            <a:r>
              <a:rPr lang="zh-CN" altLang="en-US" sz="6600" spc="300" dirty="0">
                <a:solidFill>
                  <a:schemeClr val="accent1"/>
                </a:solidFill>
                <a:latin typeface="+mn-lt"/>
                <a:ea typeface="+mn-ea"/>
                <a:cs typeface="+mn-ea"/>
                <a:sym typeface="+mn-lt"/>
              </a:rPr>
              <a:t>本章小节</a:t>
            </a:r>
          </a:p>
        </p:txBody>
      </p:sp>
      <p:sp>
        <p:nvSpPr>
          <p:cNvPr id="4" name="文本框 3">
            <a:extLst>
              <a:ext uri="{FF2B5EF4-FFF2-40B4-BE49-F238E27FC236}">
                <a16:creationId xmlns:a16="http://schemas.microsoft.com/office/drawing/2014/main" id="{2082EF59-ECA7-F14F-59D0-4EC94A2D9719}"/>
              </a:ext>
            </a:extLst>
          </p:cNvPr>
          <p:cNvSpPr txBox="1"/>
          <p:nvPr/>
        </p:nvSpPr>
        <p:spPr>
          <a:xfrm>
            <a:off x="1445091" y="2058663"/>
            <a:ext cx="10543709" cy="5078313"/>
          </a:xfrm>
          <a:prstGeom prst="rect">
            <a:avLst/>
          </a:prstGeom>
          <a:noFill/>
        </p:spPr>
        <p:txBody>
          <a:bodyPr wrap="square">
            <a:spAutoFit/>
          </a:bodyPr>
          <a:lstStyle/>
          <a:p>
            <a:r>
              <a:rPr lang="en-US" altLang="zh-CN" i="0" dirty="0">
                <a:solidFill>
                  <a:srgbClr val="000000"/>
                </a:solidFill>
                <a:effectLst/>
                <a:latin typeface="E-BZ"/>
              </a:rPr>
              <a:t>1.(1) </a:t>
            </a:r>
            <a:r>
              <a:rPr lang="zh-CN" altLang="en-US" i="0" dirty="0">
                <a:solidFill>
                  <a:srgbClr val="000000"/>
                </a:solidFill>
                <a:effectLst/>
                <a:latin typeface="E-BZ"/>
              </a:rPr>
              <a:t>在宏观经济学中</a:t>
            </a:r>
            <a:r>
              <a:rPr lang="en-US" altLang="zh-CN" i="0" dirty="0">
                <a:solidFill>
                  <a:srgbClr val="000000"/>
                </a:solidFill>
                <a:effectLst/>
                <a:latin typeface="E-BZ"/>
              </a:rPr>
              <a:t>, </a:t>
            </a:r>
            <a:r>
              <a:rPr lang="zh-CN" altLang="en-US" i="0" dirty="0">
                <a:solidFill>
                  <a:srgbClr val="000000"/>
                </a:solidFill>
                <a:effectLst/>
                <a:latin typeface="E-BZ"/>
              </a:rPr>
              <a:t>经济增长通常被定义为产量的增加。 这里</a:t>
            </a:r>
            <a:r>
              <a:rPr lang="en-US" altLang="zh-CN" i="0" dirty="0">
                <a:solidFill>
                  <a:srgbClr val="000000"/>
                </a:solidFill>
                <a:effectLst/>
                <a:latin typeface="E-BZ"/>
              </a:rPr>
              <a:t>, </a:t>
            </a:r>
            <a:r>
              <a:rPr lang="zh-CN" altLang="en-US" i="0" dirty="0">
                <a:solidFill>
                  <a:srgbClr val="000000"/>
                </a:solidFill>
                <a:effectLst/>
                <a:latin typeface="E-BZ"/>
              </a:rPr>
              <a:t>产量既可以表示为经济的总产量</a:t>
            </a:r>
            <a:r>
              <a:rPr lang="en-US" altLang="zh-CN" i="0" dirty="0">
                <a:solidFill>
                  <a:srgbClr val="000000"/>
                </a:solidFill>
                <a:effectLst/>
                <a:latin typeface="E-BZ"/>
              </a:rPr>
              <a:t>(GDP) , </a:t>
            </a:r>
            <a:r>
              <a:rPr lang="zh-CN" altLang="en-US" i="0" dirty="0">
                <a:solidFill>
                  <a:srgbClr val="000000"/>
                </a:solidFill>
                <a:effectLst/>
                <a:latin typeface="E-BZ"/>
              </a:rPr>
              <a:t>也可以表示为人均产量</a:t>
            </a:r>
            <a:r>
              <a:rPr lang="en-US" altLang="zh-CN" i="0" dirty="0">
                <a:solidFill>
                  <a:srgbClr val="000000"/>
                </a:solidFill>
                <a:effectLst/>
                <a:latin typeface="E-BZ"/>
              </a:rPr>
              <a:t>( </a:t>
            </a:r>
            <a:r>
              <a:rPr lang="zh-CN" altLang="en-US" i="0" dirty="0">
                <a:solidFill>
                  <a:srgbClr val="000000"/>
                </a:solidFill>
                <a:effectLst/>
                <a:latin typeface="E-BZ"/>
              </a:rPr>
              <a:t>人均 </a:t>
            </a:r>
            <a:r>
              <a:rPr lang="en-US" altLang="zh-CN" i="0" dirty="0">
                <a:solidFill>
                  <a:srgbClr val="000000"/>
                </a:solidFill>
                <a:effectLst/>
                <a:latin typeface="E-BZ"/>
              </a:rPr>
              <a:t>GDP) </a:t>
            </a:r>
            <a:r>
              <a:rPr lang="zh-CN" altLang="en-US" i="0" dirty="0">
                <a:solidFill>
                  <a:srgbClr val="000000"/>
                </a:solidFill>
                <a:effectLst/>
                <a:latin typeface="E-BZ"/>
              </a:rPr>
              <a:t>。 </a:t>
            </a:r>
            <a:r>
              <a:rPr lang="en-US" altLang="zh-CN" i="0" dirty="0">
                <a:solidFill>
                  <a:srgbClr val="000000"/>
                </a:solidFill>
                <a:effectLst/>
                <a:latin typeface="E-BZ"/>
              </a:rPr>
              <a:t>(2) </a:t>
            </a:r>
            <a:r>
              <a:rPr lang="zh-CN" altLang="en-US" i="0" dirty="0">
                <a:solidFill>
                  <a:srgbClr val="000000"/>
                </a:solidFill>
                <a:effectLst/>
                <a:latin typeface="E-BZ"/>
              </a:rPr>
              <a:t>经济周期</a:t>
            </a:r>
            <a:r>
              <a:rPr lang="en-US" altLang="zh-CN" i="0" dirty="0">
                <a:solidFill>
                  <a:srgbClr val="000000"/>
                </a:solidFill>
                <a:effectLst/>
                <a:latin typeface="E-BZ"/>
              </a:rPr>
              <a:t>, </a:t>
            </a:r>
            <a:r>
              <a:rPr lang="zh-CN" altLang="en-US" i="0" dirty="0">
                <a:solidFill>
                  <a:srgbClr val="000000"/>
                </a:solidFill>
                <a:effectLst/>
                <a:latin typeface="E-BZ"/>
              </a:rPr>
              <a:t>又称商业周期或商业循环</a:t>
            </a:r>
            <a:r>
              <a:rPr lang="en-US" altLang="zh-CN" i="0" dirty="0">
                <a:solidFill>
                  <a:srgbClr val="000000"/>
                </a:solidFill>
                <a:effectLst/>
                <a:latin typeface="E-BZ"/>
              </a:rPr>
              <a:t>, </a:t>
            </a:r>
            <a:r>
              <a:rPr lang="zh-CN" altLang="en-US" i="0" dirty="0">
                <a:solidFill>
                  <a:srgbClr val="000000"/>
                </a:solidFill>
                <a:effectLst/>
                <a:latin typeface="E-BZ"/>
              </a:rPr>
              <a:t>一般是指经济活动沿着经济发展的总体趋势所经历的有规律的扩张和收缩。</a:t>
            </a:r>
            <a:endParaRPr lang="en-US" altLang="zh-CN" i="0" dirty="0">
              <a:solidFill>
                <a:srgbClr val="000000"/>
              </a:solidFill>
              <a:effectLst/>
              <a:latin typeface="E-BZ"/>
            </a:endParaRPr>
          </a:p>
          <a:p>
            <a:endParaRPr lang="en-US" altLang="zh-CN" dirty="0">
              <a:solidFill>
                <a:srgbClr val="000000"/>
              </a:solidFill>
              <a:latin typeface="E-BZ"/>
            </a:endParaRPr>
          </a:p>
          <a:p>
            <a:r>
              <a:rPr lang="en-US" altLang="zh-CN" dirty="0"/>
              <a:t>2.</a:t>
            </a:r>
            <a:r>
              <a:rPr lang="zh-CN" altLang="en-US" dirty="0"/>
              <a:t>宏观经济的运行指标。 </a:t>
            </a:r>
            <a:r>
              <a:rPr lang="en-US" altLang="zh-CN" dirty="0"/>
              <a:t>(1) </a:t>
            </a:r>
            <a:r>
              <a:rPr lang="zh-CN" altLang="en-US" dirty="0"/>
              <a:t>国内生产总值</a:t>
            </a:r>
            <a:r>
              <a:rPr lang="en-US" altLang="zh-CN" dirty="0"/>
              <a:t>(GDP) </a:t>
            </a:r>
            <a:r>
              <a:rPr lang="zh-CN" altLang="en-US" dirty="0"/>
              <a:t>是指一定时期内在一国</a:t>
            </a:r>
            <a:r>
              <a:rPr lang="en-US" altLang="zh-CN" dirty="0"/>
              <a:t>(</a:t>
            </a:r>
            <a:r>
              <a:rPr lang="zh-CN" altLang="en-US" dirty="0"/>
              <a:t>或地区</a:t>
            </a:r>
            <a:r>
              <a:rPr lang="en-US" altLang="zh-CN" dirty="0"/>
              <a:t>) </a:t>
            </a:r>
            <a:r>
              <a:rPr lang="zh-CN" altLang="en-US" dirty="0"/>
              <a:t>境内生产的所有最终产品与服务的市场价值总和。 </a:t>
            </a:r>
            <a:r>
              <a:rPr lang="en-US" altLang="zh-CN" dirty="0"/>
              <a:t>(2) </a:t>
            </a:r>
            <a:r>
              <a:rPr lang="zh-CN" altLang="en-US" dirty="0"/>
              <a:t>名义 </a:t>
            </a:r>
            <a:r>
              <a:rPr lang="en-US" altLang="zh-CN" dirty="0"/>
              <a:t>GDP </a:t>
            </a:r>
            <a:r>
              <a:rPr lang="zh-CN" altLang="en-US" dirty="0"/>
              <a:t>是指按当年价格计算的</a:t>
            </a:r>
            <a:r>
              <a:rPr lang="en-US" altLang="zh-CN" dirty="0"/>
              <a:t>GDP, </a:t>
            </a:r>
            <a:r>
              <a:rPr lang="zh-CN" altLang="en-US" dirty="0"/>
              <a:t>即按当年市场价格计算的一年所生产的全部最终产品和服务的市场价值</a:t>
            </a:r>
            <a:r>
              <a:rPr lang="en-US" altLang="zh-CN" dirty="0"/>
              <a:t>, </a:t>
            </a:r>
            <a:r>
              <a:rPr lang="zh-CN" altLang="en-US" dirty="0"/>
              <a:t>既反映了实际产量的变动</a:t>
            </a:r>
            <a:r>
              <a:rPr lang="en-US" altLang="zh-CN" dirty="0"/>
              <a:t>, </a:t>
            </a:r>
            <a:r>
              <a:rPr lang="zh-CN" altLang="en-US" dirty="0"/>
              <a:t>又反映了价格变动的情况。 </a:t>
            </a:r>
            <a:r>
              <a:rPr lang="en-US" altLang="zh-CN" dirty="0"/>
              <a:t>(3 ) </a:t>
            </a:r>
            <a:r>
              <a:rPr lang="zh-CN" altLang="en-US" dirty="0"/>
              <a:t>实际 </a:t>
            </a:r>
            <a:r>
              <a:rPr lang="en-US" altLang="zh-CN" dirty="0"/>
              <a:t>GDP </a:t>
            </a:r>
            <a:r>
              <a:rPr lang="zh-CN" altLang="en-US" dirty="0"/>
              <a:t>是指某一年实际生产出的</a:t>
            </a:r>
            <a:r>
              <a:rPr lang="en-US" altLang="zh-CN" dirty="0"/>
              <a:t>GDP, </a:t>
            </a:r>
            <a:r>
              <a:rPr lang="zh-CN" altLang="en-US" dirty="0"/>
              <a:t>即按基年价格计算的 </a:t>
            </a:r>
            <a:r>
              <a:rPr lang="en-US" altLang="zh-CN" dirty="0"/>
              <a:t>GDP</a:t>
            </a:r>
            <a:r>
              <a:rPr lang="zh-CN" altLang="en-US" dirty="0"/>
              <a:t>。 基年价格是国家统计局确定的某一年的价格</a:t>
            </a:r>
            <a:r>
              <a:rPr lang="en-US" altLang="zh-CN" dirty="0"/>
              <a:t>, </a:t>
            </a:r>
            <a:r>
              <a:rPr lang="zh-CN" altLang="en-US" dirty="0"/>
              <a:t>为不变价格。 </a:t>
            </a:r>
            <a:r>
              <a:rPr lang="en-US" altLang="zh-CN" dirty="0"/>
              <a:t>(4) </a:t>
            </a:r>
            <a:r>
              <a:rPr lang="zh-CN" altLang="en-US" dirty="0"/>
              <a:t>国民生产总值</a:t>
            </a:r>
            <a:r>
              <a:rPr lang="en-US" altLang="zh-CN" dirty="0"/>
              <a:t>(GNP) </a:t>
            </a:r>
            <a:r>
              <a:rPr lang="zh-CN" altLang="en-US" dirty="0"/>
              <a:t>是指一个特定经济体的公民拥有的生产要素所生产出的市场价值</a:t>
            </a:r>
            <a:r>
              <a:rPr lang="en-US" altLang="zh-CN" dirty="0"/>
              <a:t>, </a:t>
            </a:r>
            <a:r>
              <a:rPr lang="zh-CN" altLang="en-US" dirty="0"/>
              <a:t>以人口为统计标准</a:t>
            </a:r>
            <a:r>
              <a:rPr lang="en-US" altLang="zh-CN" dirty="0"/>
              <a:t>, </a:t>
            </a:r>
            <a:r>
              <a:rPr lang="zh-CN" altLang="en-US" dirty="0"/>
              <a:t>它是一个国民概念。 </a:t>
            </a:r>
            <a:r>
              <a:rPr lang="en-US" altLang="zh-CN" dirty="0"/>
              <a:t>(5) </a:t>
            </a:r>
            <a:r>
              <a:rPr lang="zh-CN" altLang="en-US" dirty="0"/>
              <a:t>国内生产净值</a:t>
            </a:r>
            <a:r>
              <a:rPr lang="en-US" altLang="zh-CN" dirty="0"/>
              <a:t>(NDP) : </a:t>
            </a:r>
            <a:r>
              <a:rPr lang="zh-CN" altLang="en-US" dirty="0"/>
              <a:t>一个国家</a:t>
            </a:r>
            <a:r>
              <a:rPr lang="en-US" altLang="zh-CN" dirty="0"/>
              <a:t>( </a:t>
            </a:r>
            <a:r>
              <a:rPr lang="zh-CN" altLang="en-US" dirty="0"/>
              <a:t>或地区</a:t>
            </a:r>
            <a:r>
              <a:rPr lang="en-US" altLang="zh-CN" dirty="0"/>
              <a:t>) </a:t>
            </a:r>
            <a:r>
              <a:rPr lang="zh-CN" altLang="en-US" dirty="0"/>
              <a:t>所有常住单位在一定时期</a:t>
            </a:r>
            <a:r>
              <a:rPr lang="en-US" altLang="zh-CN" dirty="0"/>
              <a:t>(</a:t>
            </a:r>
            <a:r>
              <a:rPr lang="zh-CN" altLang="en-US" dirty="0"/>
              <a:t>通常为一年</a:t>
            </a:r>
            <a:r>
              <a:rPr lang="en-US" altLang="zh-CN" dirty="0"/>
              <a:t>) </a:t>
            </a:r>
            <a:r>
              <a:rPr lang="zh-CN" altLang="en-US" dirty="0"/>
              <a:t>内运用生产要素净生产的全部最终产品</a:t>
            </a:r>
            <a:r>
              <a:rPr lang="en-US" altLang="zh-CN" dirty="0"/>
              <a:t>( </a:t>
            </a:r>
            <a:r>
              <a:rPr lang="zh-CN" altLang="en-US" dirty="0"/>
              <a:t>包括物品和劳务</a:t>
            </a:r>
            <a:r>
              <a:rPr lang="en-US" altLang="zh-CN" dirty="0"/>
              <a:t>) </a:t>
            </a:r>
            <a:r>
              <a:rPr lang="zh-CN" altLang="en-US" dirty="0"/>
              <a:t>的市场价值</a:t>
            </a:r>
            <a:r>
              <a:rPr lang="en-US" altLang="zh-CN" dirty="0"/>
              <a:t>, </a:t>
            </a:r>
            <a:r>
              <a:rPr lang="zh-CN" altLang="en-US" dirty="0"/>
              <a:t>即从国内生产总值中扣除资本折旧后的余额。 </a:t>
            </a:r>
            <a:r>
              <a:rPr lang="en-US" altLang="zh-CN" dirty="0"/>
              <a:t>(6) </a:t>
            </a:r>
            <a:r>
              <a:rPr lang="zh-CN" altLang="en-US" dirty="0"/>
              <a:t>国民收入</a:t>
            </a:r>
            <a:r>
              <a:rPr lang="en-US" altLang="zh-CN" dirty="0"/>
              <a:t>(NI) : </a:t>
            </a:r>
            <a:r>
              <a:rPr lang="zh-CN" altLang="en-US" dirty="0"/>
              <a:t>是指物质生产部门劳动者在一定时期所创造的价值</a:t>
            </a:r>
            <a:r>
              <a:rPr lang="en-US" altLang="zh-CN" dirty="0"/>
              <a:t>, </a:t>
            </a:r>
            <a:r>
              <a:rPr lang="zh-CN" altLang="en-US" dirty="0"/>
              <a:t>是一国生产要素</a:t>
            </a:r>
            <a:r>
              <a:rPr lang="en-US" altLang="zh-CN" dirty="0"/>
              <a:t>(</a:t>
            </a:r>
            <a:r>
              <a:rPr lang="zh-CN" altLang="en-US" dirty="0"/>
              <a:t>包括土地、 劳动、 资本、 企业家才能等</a:t>
            </a:r>
            <a:r>
              <a:rPr lang="en-US" altLang="zh-CN" dirty="0"/>
              <a:t>) </a:t>
            </a:r>
            <a:r>
              <a:rPr lang="zh-CN" altLang="en-US" dirty="0"/>
              <a:t>所有者在一定时期内提供生产要素所得的报酬</a:t>
            </a:r>
            <a:r>
              <a:rPr lang="en-US" altLang="zh-CN" dirty="0"/>
              <a:t>, </a:t>
            </a:r>
            <a:r>
              <a:rPr lang="zh-CN" altLang="en-US" dirty="0"/>
              <a:t>即工资、 利息、 租金和利润等的总和。 </a:t>
            </a:r>
            <a:r>
              <a:rPr lang="en-US" altLang="zh-CN" dirty="0"/>
              <a:t>(7) </a:t>
            </a:r>
            <a:r>
              <a:rPr lang="zh-CN" altLang="en-US" dirty="0"/>
              <a:t>个人收入</a:t>
            </a:r>
            <a:r>
              <a:rPr lang="en-US" altLang="zh-CN" dirty="0"/>
              <a:t>(PI) : </a:t>
            </a:r>
            <a:r>
              <a:rPr lang="zh-CN" altLang="en-US" dirty="0"/>
              <a:t>一个国家一年内个人所得到的全部收入。 </a:t>
            </a:r>
            <a:r>
              <a:rPr lang="en-US" altLang="zh-CN" dirty="0"/>
              <a:t>(8) </a:t>
            </a:r>
            <a:r>
              <a:rPr lang="zh-CN" altLang="en-US" dirty="0"/>
              <a:t>个人可支配收入</a:t>
            </a:r>
            <a:r>
              <a:rPr lang="en-US" altLang="zh-CN" dirty="0"/>
              <a:t>(PDI) : </a:t>
            </a:r>
            <a:r>
              <a:rPr lang="zh-CN" altLang="en-US" dirty="0"/>
              <a:t>一个国家一年内可以由个人支配的全部收入</a:t>
            </a:r>
            <a:r>
              <a:rPr lang="en-US" altLang="zh-CN" dirty="0"/>
              <a:t>, </a:t>
            </a:r>
            <a:r>
              <a:rPr lang="zh-CN" altLang="en-US" dirty="0"/>
              <a:t>它可以分为消费与储蓄两个部分。</a:t>
            </a:r>
            <a:endParaRPr lang="en-US" altLang="zh-CN" dirty="0"/>
          </a:p>
          <a:p>
            <a:endParaRPr lang="en-US" altLang="zh-CN" dirty="0"/>
          </a:p>
          <a:p>
            <a:endParaRPr lang="en-US" altLang="zh-CN" dirty="0"/>
          </a:p>
        </p:txBody>
      </p:sp>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3">
            <a:extLst>
              <a:ext uri="{FF2B5EF4-FFF2-40B4-BE49-F238E27FC236}">
                <a16:creationId xmlns:a16="http://schemas.microsoft.com/office/drawing/2014/main" id="{455294ED-8154-DDDF-31EC-4B7681E08010}"/>
              </a:ext>
            </a:extLst>
          </p:cNvPr>
          <p:cNvSpPr txBox="1"/>
          <p:nvPr/>
        </p:nvSpPr>
        <p:spPr>
          <a:xfrm>
            <a:off x="1066601" y="741922"/>
            <a:ext cx="7455607" cy="1215141"/>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4000" b="1" kern="1200">
                <a:solidFill>
                  <a:schemeClr val="accent1">
                    <a:lumMod val="50000"/>
                  </a:schemeClr>
                </a:solidFill>
                <a:latin typeface="+mj-lt"/>
                <a:ea typeface="+mj-ea"/>
                <a:cs typeface="+mj-cs"/>
              </a:defRPr>
            </a:lvl1pPr>
          </a:lstStyle>
          <a:p>
            <a:pPr lvl="0"/>
            <a:r>
              <a:rPr lang="zh-CN" altLang="en-US" sz="6600" spc="300" dirty="0">
                <a:solidFill>
                  <a:schemeClr val="accent1"/>
                </a:solidFill>
                <a:latin typeface="+mn-lt"/>
                <a:ea typeface="+mn-ea"/>
                <a:cs typeface="+mn-ea"/>
                <a:sym typeface="+mn-lt"/>
              </a:rPr>
              <a:t>本章小节</a:t>
            </a:r>
          </a:p>
        </p:txBody>
      </p:sp>
      <p:sp>
        <p:nvSpPr>
          <p:cNvPr id="4" name="文本框 3">
            <a:extLst>
              <a:ext uri="{FF2B5EF4-FFF2-40B4-BE49-F238E27FC236}">
                <a16:creationId xmlns:a16="http://schemas.microsoft.com/office/drawing/2014/main" id="{2082EF59-ECA7-F14F-59D0-4EC94A2D9719}"/>
              </a:ext>
            </a:extLst>
          </p:cNvPr>
          <p:cNvSpPr txBox="1"/>
          <p:nvPr/>
        </p:nvSpPr>
        <p:spPr>
          <a:xfrm>
            <a:off x="1351957" y="2457612"/>
            <a:ext cx="9967976" cy="3416320"/>
          </a:xfrm>
          <a:prstGeom prst="rect">
            <a:avLst/>
          </a:prstGeom>
          <a:noFill/>
        </p:spPr>
        <p:txBody>
          <a:bodyPr wrap="square">
            <a:spAutoFit/>
          </a:bodyPr>
          <a:lstStyle/>
          <a:p>
            <a:r>
              <a:rPr lang="en-US" altLang="zh-CN" dirty="0"/>
              <a:t>3.(1) </a:t>
            </a:r>
            <a:r>
              <a:rPr lang="zh-CN" altLang="en-US" dirty="0"/>
              <a:t>国民收入核算的常用方法为支出法。 </a:t>
            </a:r>
            <a:r>
              <a:rPr lang="en-US" altLang="zh-CN" dirty="0"/>
              <a:t>(2) </a:t>
            </a:r>
            <a:r>
              <a:rPr lang="zh-CN" altLang="en-US" dirty="0"/>
              <a:t>用支出法核算 </a:t>
            </a:r>
            <a:r>
              <a:rPr lang="en-US" altLang="zh-CN" dirty="0"/>
              <a:t>GDP </a:t>
            </a:r>
            <a:r>
              <a:rPr lang="zh-CN" altLang="en-US" dirty="0"/>
              <a:t>的公式为 </a:t>
            </a:r>
            <a:r>
              <a:rPr lang="en-US" altLang="zh-CN" i="1" dirty="0"/>
              <a:t>GDP=C +I +G +NX</a:t>
            </a:r>
            <a:r>
              <a:rPr lang="zh-CN" altLang="en-US" dirty="0"/>
              <a:t>。</a:t>
            </a:r>
            <a:endParaRPr lang="en-US" altLang="zh-CN" dirty="0"/>
          </a:p>
          <a:p>
            <a:endParaRPr lang="en-US" altLang="zh-CN" dirty="0"/>
          </a:p>
          <a:p>
            <a:r>
              <a:rPr lang="en-US" altLang="zh-CN" dirty="0"/>
              <a:t>4.(1) </a:t>
            </a:r>
            <a:r>
              <a:rPr lang="zh-CN" altLang="en-US" dirty="0"/>
              <a:t>通货膨胀是指物价水平在一定时期内持续、 普遍地上升的过程</a:t>
            </a:r>
            <a:r>
              <a:rPr lang="en-US" altLang="zh-CN" dirty="0"/>
              <a:t>, </a:t>
            </a:r>
            <a:r>
              <a:rPr lang="zh-CN" altLang="en-US" dirty="0"/>
              <a:t>或者说货币实际购买力在一定时期内持续地下降的过程。 通货膨胀的类型有需求拉动型通货膨胀、 成本推动型通货膨胀和结构型通货膨胀。 </a:t>
            </a:r>
            <a:r>
              <a:rPr lang="en-US" altLang="zh-CN" dirty="0"/>
              <a:t>(2) </a:t>
            </a:r>
            <a:r>
              <a:rPr lang="zh-CN" altLang="en-US" dirty="0"/>
              <a:t>通货膨胀对经济社会有诸多影响</a:t>
            </a:r>
            <a:r>
              <a:rPr lang="en-US" altLang="zh-CN" dirty="0"/>
              <a:t>, </a:t>
            </a:r>
            <a:r>
              <a:rPr lang="zh-CN" altLang="en-US" dirty="0"/>
              <a:t>主要包括收入再分配效应和产出效应。 </a:t>
            </a:r>
            <a:r>
              <a:rPr lang="en-US" altLang="zh-CN" dirty="0"/>
              <a:t>(3) </a:t>
            </a:r>
            <a:r>
              <a:rPr lang="zh-CN" altLang="en-US" dirty="0"/>
              <a:t>通货膨胀的治理往往采用紧缩性宏观经济政策。</a:t>
            </a:r>
            <a:endParaRPr lang="en-US" altLang="zh-CN" dirty="0"/>
          </a:p>
          <a:p>
            <a:endParaRPr lang="en-US" altLang="zh-CN" dirty="0"/>
          </a:p>
          <a:p>
            <a:r>
              <a:rPr lang="en-US" altLang="zh-CN" dirty="0"/>
              <a:t>5.(1) </a:t>
            </a:r>
            <a:r>
              <a:rPr lang="zh-CN" altLang="en-US" dirty="0"/>
              <a:t>失业是指处于法定劳动年龄的有劳动能力的人愿意为获取报酬而工作</a:t>
            </a:r>
            <a:r>
              <a:rPr lang="en-US" altLang="zh-CN" dirty="0"/>
              <a:t>, </a:t>
            </a:r>
            <a:r>
              <a:rPr lang="zh-CN" altLang="en-US" dirty="0"/>
              <a:t>但尚未找到工作的社会现象。 衡量一个国家或地区的失业程度</a:t>
            </a:r>
            <a:r>
              <a:rPr lang="en-US" altLang="zh-CN" dirty="0"/>
              <a:t>, </a:t>
            </a:r>
            <a:r>
              <a:rPr lang="zh-CN" altLang="en-US" dirty="0"/>
              <a:t>不是看失业总人数有多少</a:t>
            </a:r>
            <a:r>
              <a:rPr lang="en-US" altLang="zh-CN" dirty="0"/>
              <a:t>, </a:t>
            </a:r>
            <a:r>
              <a:rPr lang="zh-CN" altLang="en-US" dirty="0"/>
              <a:t>而是看失业率的大小。 </a:t>
            </a:r>
            <a:r>
              <a:rPr lang="en-US" altLang="zh-CN" dirty="0"/>
              <a:t>(2) </a:t>
            </a:r>
            <a:r>
              <a:rPr lang="zh-CN" altLang="en-US" dirty="0"/>
              <a:t>结合失业的种种原因</a:t>
            </a:r>
            <a:r>
              <a:rPr lang="en-US" altLang="zh-CN" dirty="0"/>
              <a:t>,</a:t>
            </a:r>
            <a:r>
              <a:rPr lang="zh-CN" altLang="en-US" dirty="0"/>
              <a:t>可以把失业分为三大类</a:t>
            </a:r>
            <a:r>
              <a:rPr lang="en-US" altLang="zh-CN" dirty="0"/>
              <a:t>: </a:t>
            </a:r>
            <a:r>
              <a:rPr lang="zh-CN" altLang="en-US" dirty="0"/>
              <a:t>自然失业</a:t>
            </a:r>
            <a:r>
              <a:rPr lang="en-US" altLang="zh-CN" dirty="0"/>
              <a:t>(</a:t>
            </a:r>
            <a:r>
              <a:rPr lang="zh-CN" altLang="en-US" dirty="0"/>
              <a:t>摩擦性失业、 结构性失业、 季节性失业、 技术性失业和工资刚性失业</a:t>
            </a:r>
            <a:r>
              <a:rPr lang="en-US" altLang="zh-CN" dirty="0"/>
              <a:t>) ; </a:t>
            </a:r>
            <a:r>
              <a:rPr lang="zh-CN" altLang="en-US" dirty="0"/>
              <a:t>周期性失业</a:t>
            </a:r>
            <a:r>
              <a:rPr lang="en-US" altLang="zh-CN" dirty="0"/>
              <a:t>; </a:t>
            </a:r>
            <a:r>
              <a:rPr lang="zh-CN" altLang="en-US" dirty="0"/>
              <a:t>隐蔽性失业。 失业的影响具有两面性</a:t>
            </a:r>
            <a:r>
              <a:rPr lang="en-US" altLang="zh-CN" dirty="0"/>
              <a:t>, </a:t>
            </a:r>
            <a:r>
              <a:rPr lang="zh-CN" altLang="en-US" dirty="0"/>
              <a:t>对社会和经济均有影响。</a:t>
            </a:r>
          </a:p>
        </p:txBody>
      </p:sp>
    </p:spTree>
    <p:extLst>
      <p:ext uri="{BB962C8B-B14F-4D97-AF65-F5344CB8AC3E}">
        <p14:creationId xmlns:p14="http://schemas.microsoft.com/office/powerpoint/2010/main" val="466799654"/>
      </p:ext>
    </p:extLst>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矩形 29"/>
          <p:cNvSpPr/>
          <p:nvPr/>
        </p:nvSpPr>
        <p:spPr>
          <a:xfrm>
            <a:off x="1157054" y="1360421"/>
            <a:ext cx="4535805" cy="1198880"/>
          </a:xfrm>
          <a:prstGeom prst="rect">
            <a:avLst/>
          </a:prstGeom>
        </p:spPr>
        <p:txBody>
          <a:bodyPr wrap="none">
            <a:spAutoFit/>
          </a:bodyPr>
          <a:lstStyle/>
          <a:p>
            <a:r>
              <a:rPr lang="en-US" altLang="zh-CN" sz="7200" b="1" i="1" dirty="0">
                <a:solidFill>
                  <a:srgbClr val="000000">
                    <a:alpha val="10000"/>
                  </a:srgbClr>
                </a:solidFill>
                <a:latin typeface="Source Han Sans CN Bold" panose="020B0500000000000000" charset="-122"/>
                <a:ea typeface="Source Han Sans CN Bold" panose="020B0500000000000000" charset="-122"/>
                <a:cs typeface="+mn-ea"/>
                <a:sym typeface="+mn-lt"/>
              </a:rPr>
              <a:t>PART ONE</a:t>
            </a:r>
          </a:p>
        </p:txBody>
      </p:sp>
      <p:sp>
        <p:nvSpPr>
          <p:cNvPr id="31" name="标题 3"/>
          <p:cNvSpPr txBox="1"/>
          <p:nvPr/>
        </p:nvSpPr>
        <p:spPr>
          <a:xfrm>
            <a:off x="1112321" y="2826754"/>
            <a:ext cx="8580319" cy="1215141"/>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4000" b="1" kern="1200">
                <a:solidFill>
                  <a:schemeClr val="accent1">
                    <a:lumMod val="50000"/>
                  </a:schemeClr>
                </a:solidFill>
                <a:latin typeface="+mj-lt"/>
                <a:ea typeface="+mj-ea"/>
                <a:cs typeface="+mj-cs"/>
              </a:defRPr>
            </a:lvl1pPr>
          </a:lstStyle>
          <a:p>
            <a:pPr lvl="0"/>
            <a:r>
              <a:rPr lang="zh-CN" altLang="en-US" sz="6600" spc="300" dirty="0">
                <a:solidFill>
                  <a:schemeClr val="accent1"/>
                </a:solidFill>
                <a:latin typeface="+mn-lt"/>
                <a:ea typeface="+mn-ea"/>
                <a:cs typeface="+mn-ea"/>
                <a:sym typeface="+mn-lt"/>
              </a:rPr>
              <a:t>经济增长与经济周期</a:t>
            </a:r>
          </a:p>
        </p:txBody>
      </p:sp>
      <p:sp>
        <p:nvSpPr>
          <p:cNvPr id="32" name="矩形 31"/>
          <p:cNvSpPr/>
          <p:nvPr/>
        </p:nvSpPr>
        <p:spPr>
          <a:xfrm>
            <a:off x="1219816" y="2041848"/>
            <a:ext cx="1569660" cy="646331"/>
          </a:xfrm>
          <a:prstGeom prst="rect">
            <a:avLst/>
          </a:prstGeom>
        </p:spPr>
        <p:txBody>
          <a:bodyPr wrap="none">
            <a:spAutoFit/>
          </a:bodyPr>
          <a:lstStyle/>
          <a:p>
            <a:r>
              <a:rPr lang="zh-CN" altLang="en-US" sz="3600" dirty="0">
                <a:solidFill>
                  <a:srgbClr val="000000"/>
                </a:solidFill>
                <a:cs typeface="+mn-ea"/>
                <a:sym typeface="+mn-lt"/>
              </a:rPr>
              <a:t>第一节</a:t>
            </a:r>
          </a:p>
        </p:txBody>
      </p:sp>
    </p:spTree>
  </p:cSld>
  <p:clrMapOvr>
    <a:masterClrMapping/>
  </p:clrMapOvr>
  <p:transition spd="slow" advClick="0" advTm="3000">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fade">
                                      <p:cBhvr>
                                        <p:cTn id="7" dur="500"/>
                                        <p:tgtEl>
                                          <p:spTgt spid="30"/>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32"/>
                                        </p:tgtEl>
                                        <p:attrNameLst>
                                          <p:attrName>style.visibility</p:attrName>
                                        </p:attrNameLst>
                                      </p:cBhvr>
                                      <p:to>
                                        <p:strVal val="visible"/>
                                      </p:to>
                                    </p:set>
                                    <p:anim calcmode="lin" valueType="num">
                                      <p:cBhvr additive="base">
                                        <p:cTn id="12" dur="500" fill="hold"/>
                                        <p:tgtEl>
                                          <p:spTgt spid="32"/>
                                        </p:tgtEl>
                                        <p:attrNameLst>
                                          <p:attrName>ppt_x</p:attrName>
                                        </p:attrNameLst>
                                      </p:cBhvr>
                                      <p:tavLst>
                                        <p:tav tm="0">
                                          <p:val>
                                            <p:strVal val="#ppt_x"/>
                                          </p:val>
                                        </p:tav>
                                        <p:tav tm="100000">
                                          <p:val>
                                            <p:strVal val="#ppt_x"/>
                                          </p:val>
                                        </p:tav>
                                      </p:tavLst>
                                    </p:anim>
                                    <p:anim calcmode="lin" valueType="num">
                                      <p:cBhvr additive="base">
                                        <p:cTn id="13" dur="500" fill="hold"/>
                                        <p:tgtEl>
                                          <p:spTgt spid="32"/>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53" presetClass="entr" presetSubtype="16" fill="hold" grpId="0" nodeType="clickEffect">
                                  <p:stCondLst>
                                    <p:cond delay="0"/>
                                  </p:stCondLst>
                                  <p:childTnLst>
                                    <p:set>
                                      <p:cBhvr>
                                        <p:cTn id="17" dur="1" fill="hold">
                                          <p:stCondLst>
                                            <p:cond delay="0"/>
                                          </p:stCondLst>
                                        </p:cTn>
                                        <p:tgtEl>
                                          <p:spTgt spid="31"/>
                                        </p:tgtEl>
                                        <p:attrNameLst>
                                          <p:attrName>style.visibility</p:attrName>
                                        </p:attrNameLst>
                                      </p:cBhvr>
                                      <p:to>
                                        <p:strVal val="visible"/>
                                      </p:to>
                                    </p:set>
                                    <p:anim calcmode="lin" valueType="num">
                                      <p:cBhvr>
                                        <p:cTn id="18" dur="500" fill="hold"/>
                                        <p:tgtEl>
                                          <p:spTgt spid="31"/>
                                        </p:tgtEl>
                                        <p:attrNameLst>
                                          <p:attrName>ppt_w</p:attrName>
                                        </p:attrNameLst>
                                      </p:cBhvr>
                                      <p:tavLst>
                                        <p:tav tm="0">
                                          <p:val>
                                            <p:fltVal val="0"/>
                                          </p:val>
                                        </p:tav>
                                        <p:tav tm="100000">
                                          <p:val>
                                            <p:strVal val="#ppt_w"/>
                                          </p:val>
                                        </p:tav>
                                      </p:tavLst>
                                    </p:anim>
                                    <p:anim calcmode="lin" valueType="num">
                                      <p:cBhvr>
                                        <p:cTn id="19" dur="500" fill="hold"/>
                                        <p:tgtEl>
                                          <p:spTgt spid="31"/>
                                        </p:tgtEl>
                                        <p:attrNameLst>
                                          <p:attrName>ppt_h</p:attrName>
                                        </p:attrNameLst>
                                      </p:cBhvr>
                                      <p:tavLst>
                                        <p:tav tm="0">
                                          <p:val>
                                            <p:fltVal val="0"/>
                                          </p:val>
                                        </p:tav>
                                        <p:tav tm="100000">
                                          <p:val>
                                            <p:strVal val="#ppt_h"/>
                                          </p:val>
                                        </p:tav>
                                      </p:tavLst>
                                    </p:anim>
                                    <p:animEffect transition="in" filter="fade">
                                      <p:cBhvr>
                                        <p:cTn id="20"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1" grpId="0"/>
      <p:bldP spid="3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5" name="íSľïḑe"/>
          <p:cNvSpPr txBox="1"/>
          <p:nvPr/>
        </p:nvSpPr>
        <p:spPr>
          <a:xfrm>
            <a:off x="1044742" y="382694"/>
            <a:ext cx="6215593" cy="52322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lvl="0" algn="l">
              <a:defRPr/>
            </a:pPr>
            <a:r>
              <a:rPr lang="zh-CN" altLang="en-US" sz="2800" kern="0" dirty="0">
                <a:solidFill>
                  <a:schemeClr val="accent1"/>
                </a:solidFill>
                <a:cs typeface="+mn-ea"/>
                <a:sym typeface="+mn-lt"/>
              </a:rPr>
              <a:t>一、 经济增长</a:t>
            </a:r>
            <a:endParaRPr kumimoji="0" lang="zh-CN" altLang="en-US" sz="2800" b="1" i="0" u="none" strike="noStrike" kern="0" cap="none" spc="0" normalizeH="0" baseline="0" noProof="0" dirty="0">
              <a:ln>
                <a:noFill/>
              </a:ln>
              <a:solidFill>
                <a:schemeClr val="accent1"/>
              </a:solidFill>
              <a:effectLst/>
              <a:uLnTx/>
              <a:uFillTx/>
              <a:cs typeface="+mn-ea"/>
              <a:sym typeface="+mn-lt"/>
            </a:endParaRPr>
          </a:p>
        </p:txBody>
      </p:sp>
      <p:sp>
        <p:nvSpPr>
          <p:cNvPr id="6" name="矩形 5"/>
          <p:cNvSpPr/>
          <p:nvPr/>
        </p:nvSpPr>
        <p:spPr>
          <a:xfrm>
            <a:off x="1872628" y="1185237"/>
            <a:ext cx="9118460" cy="1200329"/>
          </a:xfrm>
          <a:prstGeom prst="rect">
            <a:avLst/>
          </a:prstGeom>
        </p:spPr>
        <p:txBody>
          <a:bodyPr wrap="square">
            <a:spAutoFit/>
          </a:bodyPr>
          <a:lstStyle/>
          <a:p>
            <a:pPr>
              <a:buSzPct val="25000"/>
              <a:defRPr/>
            </a:pPr>
            <a:r>
              <a:rPr lang="zh-CN" altLang="en-US" sz="2400" cap="all" dirty="0">
                <a:solidFill>
                  <a:srgbClr val="000000"/>
                </a:solidFill>
                <a:cs typeface="+mn-ea"/>
                <a:sym typeface="+mn-lt"/>
              </a:rPr>
              <a:t>        在宏观经济学中</a:t>
            </a:r>
            <a:r>
              <a:rPr lang="en-US" altLang="zh-CN" sz="2400" cap="all" dirty="0">
                <a:solidFill>
                  <a:srgbClr val="000000"/>
                </a:solidFill>
                <a:cs typeface="+mn-ea"/>
                <a:sym typeface="+mn-lt"/>
              </a:rPr>
              <a:t>, </a:t>
            </a:r>
            <a:r>
              <a:rPr lang="zh-CN" altLang="en-US" sz="2400" cap="all" dirty="0">
                <a:solidFill>
                  <a:srgbClr val="000000"/>
                </a:solidFill>
                <a:cs typeface="+mn-ea"/>
                <a:sym typeface="+mn-lt"/>
              </a:rPr>
              <a:t>经济增长通常被定义为产量的增加。 这里</a:t>
            </a:r>
            <a:r>
              <a:rPr lang="en-US" altLang="zh-CN" sz="2400" cap="all" dirty="0">
                <a:solidFill>
                  <a:srgbClr val="000000"/>
                </a:solidFill>
                <a:cs typeface="+mn-ea"/>
                <a:sym typeface="+mn-lt"/>
              </a:rPr>
              <a:t>, </a:t>
            </a:r>
            <a:r>
              <a:rPr lang="zh-CN" altLang="en-US" sz="2400" cap="all" dirty="0">
                <a:solidFill>
                  <a:srgbClr val="000000"/>
                </a:solidFill>
                <a:cs typeface="+mn-ea"/>
                <a:sym typeface="+mn-lt"/>
              </a:rPr>
              <a:t>产量既可以表示为经济的总产量</a:t>
            </a:r>
            <a:r>
              <a:rPr lang="en-US" altLang="zh-CN" sz="2400" cap="all" dirty="0">
                <a:solidFill>
                  <a:srgbClr val="000000"/>
                </a:solidFill>
                <a:cs typeface="+mn-ea"/>
                <a:sym typeface="+mn-lt"/>
              </a:rPr>
              <a:t>(GDP) , </a:t>
            </a:r>
            <a:r>
              <a:rPr lang="zh-CN" altLang="en-US" sz="2400" cap="all" dirty="0">
                <a:solidFill>
                  <a:srgbClr val="000000"/>
                </a:solidFill>
                <a:cs typeface="+mn-ea"/>
                <a:sym typeface="+mn-lt"/>
              </a:rPr>
              <a:t>也可以表示为人均产量</a:t>
            </a:r>
            <a:r>
              <a:rPr lang="en-US" altLang="zh-CN" sz="2400" cap="all" dirty="0">
                <a:solidFill>
                  <a:srgbClr val="000000"/>
                </a:solidFill>
                <a:cs typeface="+mn-ea"/>
                <a:sym typeface="+mn-lt"/>
              </a:rPr>
              <a:t>(</a:t>
            </a:r>
            <a:r>
              <a:rPr lang="zh-CN" altLang="en-US" sz="2400" cap="all" dirty="0">
                <a:solidFill>
                  <a:srgbClr val="000000"/>
                </a:solidFill>
                <a:cs typeface="+mn-ea"/>
                <a:sym typeface="+mn-lt"/>
              </a:rPr>
              <a:t>人均 </a:t>
            </a:r>
            <a:r>
              <a:rPr lang="en-US" altLang="zh-CN" sz="2400" cap="all" dirty="0">
                <a:solidFill>
                  <a:srgbClr val="000000"/>
                </a:solidFill>
                <a:cs typeface="+mn-ea"/>
                <a:sym typeface="+mn-lt"/>
              </a:rPr>
              <a:t>GDP) </a:t>
            </a:r>
            <a:r>
              <a:rPr lang="zh-CN" altLang="en-US" sz="2400" cap="all" dirty="0">
                <a:solidFill>
                  <a:srgbClr val="000000"/>
                </a:solidFill>
                <a:cs typeface="+mn-ea"/>
                <a:sym typeface="+mn-lt"/>
              </a:rPr>
              <a:t>。</a:t>
            </a:r>
          </a:p>
        </p:txBody>
      </p:sp>
      <p:graphicFrame>
        <p:nvGraphicFramePr>
          <p:cNvPr id="10" name="图示 9">
            <a:extLst>
              <a:ext uri="{FF2B5EF4-FFF2-40B4-BE49-F238E27FC236}">
                <a16:creationId xmlns:a16="http://schemas.microsoft.com/office/drawing/2014/main" id="{CE0D4872-5AAE-607A-CF0E-D6B73F9F7D71}"/>
              </a:ext>
            </a:extLst>
          </p:cNvPr>
          <p:cNvGraphicFramePr/>
          <p:nvPr>
            <p:extLst>
              <p:ext uri="{D42A27DB-BD31-4B8C-83A1-F6EECF244321}">
                <p14:modId xmlns:p14="http://schemas.microsoft.com/office/powerpoint/2010/main" val="726188277"/>
              </p:ext>
            </p:extLst>
          </p:nvPr>
        </p:nvGraphicFramePr>
        <p:xfrm>
          <a:off x="2110372" y="2664889"/>
          <a:ext cx="8780132" cy="3429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655154444"/>
      </p:ext>
    </p:extLst>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down)">
                                      <p:cBhvr>
                                        <p:cTn id="10" dur="500"/>
                                        <p:tgtEl>
                                          <p:spTgt spid="5"/>
                                        </p:tgtEl>
                                      </p:cBhvr>
                                    </p:animEffect>
                                  </p:childTnLst>
                                </p:cTn>
                              </p:par>
                            </p:childTnLst>
                          </p:cTn>
                        </p:par>
                        <p:par>
                          <p:cTn id="11" fill="hold">
                            <p:stCondLst>
                              <p:cond delay="500"/>
                            </p:stCondLst>
                            <p:childTnLst>
                              <p:par>
                                <p:cTn id="12" presetID="9" presetClass="entr" presetSubtype="0" fill="hold" grpId="0" nodeType="after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dissolve">
                                      <p:cBhvr>
                                        <p:cTn id="14"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5" grpId="0" bldLvl="0" animBg="1"/>
      <p:bldP spid="6"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5" name="íSľïḑe"/>
          <p:cNvSpPr txBox="1"/>
          <p:nvPr/>
        </p:nvSpPr>
        <p:spPr>
          <a:xfrm>
            <a:off x="1044742" y="382694"/>
            <a:ext cx="6215593" cy="52322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lvl="0" algn="l">
              <a:defRPr/>
            </a:pPr>
            <a:r>
              <a:rPr lang="zh-CN" altLang="en-US" sz="2800" kern="0" dirty="0">
                <a:solidFill>
                  <a:schemeClr val="accent1"/>
                </a:solidFill>
                <a:cs typeface="+mn-ea"/>
                <a:sym typeface="+mn-lt"/>
              </a:rPr>
              <a:t>二、 经济周期</a:t>
            </a:r>
            <a:endParaRPr kumimoji="0" lang="zh-CN" altLang="en-US" sz="2800" b="1" i="0" u="none" strike="noStrike" kern="0" cap="none" spc="0" normalizeH="0" baseline="0" noProof="0" dirty="0">
              <a:ln>
                <a:noFill/>
              </a:ln>
              <a:solidFill>
                <a:schemeClr val="accent1"/>
              </a:solidFill>
              <a:effectLst/>
              <a:uLnTx/>
              <a:uFillTx/>
              <a:cs typeface="+mn-ea"/>
              <a:sym typeface="+mn-lt"/>
            </a:endParaRPr>
          </a:p>
        </p:txBody>
      </p:sp>
      <p:sp>
        <p:nvSpPr>
          <p:cNvPr id="6" name="矩形 5"/>
          <p:cNvSpPr/>
          <p:nvPr/>
        </p:nvSpPr>
        <p:spPr>
          <a:xfrm>
            <a:off x="1845196" y="2274838"/>
            <a:ext cx="9712820" cy="2308324"/>
          </a:xfrm>
          <a:prstGeom prst="rect">
            <a:avLst/>
          </a:prstGeom>
        </p:spPr>
        <p:txBody>
          <a:bodyPr wrap="square">
            <a:spAutoFit/>
          </a:bodyPr>
          <a:lstStyle/>
          <a:p>
            <a:pPr>
              <a:buSzPct val="25000"/>
              <a:defRPr/>
            </a:pPr>
            <a:r>
              <a:rPr lang="zh-CN" altLang="en-US" sz="2400" cap="all" dirty="0">
                <a:solidFill>
                  <a:srgbClr val="000000"/>
                </a:solidFill>
                <a:cs typeface="+mn-ea"/>
                <a:sym typeface="+mn-lt"/>
              </a:rPr>
              <a:t>         经济周期</a:t>
            </a:r>
            <a:r>
              <a:rPr lang="en-US" altLang="zh-CN" sz="2400" cap="all" dirty="0">
                <a:solidFill>
                  <a:srgbClr val="000000"/>
                </a:solidFill>
                <a:cs typeface="+mn-ea"/>
                <a:sym typeface="+mn-lt"/>
              </a:rPr>
              <a:t>, </a:t>
            </a:r>
            <a:r>
              <a:rPr lang="zh-CN" altLang="en-US" sz="2400" cap="all" dirty="0">
                <a:solidFill>
                  <a:srgbClr val="000000"/>
                </a:solidFill>
                <a:cs typeface="+mn-ea"/>
                <a:sym typeface="+mn-lt"/>
              </a:rPr>
              <a:t>又称商业周期或商业循环</a:t>
            </a:r>
            <a:r>
              <a:rPr lang="en-US" altLang="zh-CN" sz="2400" cap="all" dirty="0">
                <a:solidFill>
                  <a:srgbClr val="000000"/>
                </a:solidFill>
                <a:cs typeface="+mn-ea"/>
                <a:sym typeface="+mn-lt"/>
              </a:rPr>
              <a:t>, </a:t>
            </a:r>
            <a:r>
              <a:rPr lang="zh-CN" altLang="en-US" sz="2400" cap="all" dirty="0">
                <a:solidFill>
                  <a:srgbClr val="000000"/>
                </a:solidFill>
                <a:cs typeface="+mn-ea"/>
                <a:sym typeface="+mn-lt"/>
              </a:rPr>
              <a:t>一般是指经济活动沿着经济发展的总体趋势所经历的有规律的扩张和收缩。</a:t>
            </a:r>
          </a:p>
          <a:p>
            <a:pPr>
              <a:buSzPct val="25000"/>
              <a:defRPr/>
            </a:pPr>
            <a:r>
              <a:rPr lang="zh-CN" altLang="en-US" sz="2400" cap="all" dirty="0">
                <a:solidFill>
                  <a:srgbClr val="000000"/>
                </a:solidFill>
                <a:cs typeface="+mn-ea"/>
                <a:sym typeface="+mn-lt"/>
              </a:rPr>
              <a:t>         经济周期过程可以用实际国内生产总值的波动或国内生产总值增长率的波动来描述。因此</a:t>
            </a:r>
            <a:r>
              <a:rPr lang="en-US" altLang="zh-CN" sz="2400" cap="all" dirty="0">
                <a:solidFill>
                  <a:srgbClr val="000000"/>
                </a:solidFill>
                <a:cs typeface="+mn-ea"/>
                <a:sym typeface="+mn-lt"/>
              </a:rPr>
              <a:t>, </a:t>
            </a:r>
            <a:r>
              <a:rPr lang="zh-CN" altLang="en-US" sz="2400" cap="all" dirty="0">
                <a:solidFill>
                  <a:srgbClr val="000000"/>
                </a:solidFill>
                <a:cs typeface="+mn-ea"/>
                <a:sym typeface="+mn-lt"/>
              </a:rPr>
              <a:t>衰退不一定表现为实际国内生产总值绝对量的下降</a:t>
            </a:r>
            <a:r>
              <a:rPr lang="en-US" altLang="zh-CN" sz="2400" cap="all" dirty="0">
                <a:solidFill>
                  <a:srgbClr val="000000"/>
                </a:solidFill>
                <a:cs typeface="+mn-ea"/>
                <a:sym typeface="+mn-lt"/>
              </a:rPr>
              <a:t>, </a:t>
            </a:r>
            <a:r>
              <a:rPr lang="zh-CN" altLang="en-US" sz="2400" cap="all" dirty="0">
                <a:solidFill>
                  <a:srgbClr val="000000"/>
                </a:solidFill>
                <a:cs typeface="+mn-ea"/>
                <a:sym typeface="+mn-lt"/>
              </a:rPr>
              <a:t>只要国内生产总值增长率下降</a:t>
            </a:r>
            <a:r>
              <a:rPr lang="en-US" altLang="zh-CN" sz="2400" cap="all" dirty="0">
                <a:solidFill>
                  <a:srgbClr val="000000"/>
                </a:solidFill>
                <a:cs typeface="+mn-ea"/>
                <a:sym typeface="+mn-lt"/>
              </a:rPr>
              <a:t>,</a:t>
            </a:r>
            <a:r>
              <a:rPr lang="zh-CN" altLang="en-US" sz="2400" cap="all" dirty="0">
                <a:solidFill>
                  <a:srgbClr val="000000"/>
                </a:solidFill>
                <a:cs typeface="+mn-ea"/>
                <a:sym typeface="+mn-lt"/>
              </a:rPr>
              <a:t>即可称之为衰退</a:t>
            </a:r>
            <a:r>
              <a:rPr lang="en-US" altLang="zh-CN" sz="2400" cap="all" dirty="0">
                <a:solidFill>
                  <a:srgbClr val="000000"/>
                </a:solidFill>
                <a:cs typeface="+mn-ea"/>
                <a:sym typeface="+mn-lt"/>
              </a:rPr>
              <a:t>, </a:t>
            </a:r>
            <a:r>
              <a:rPr lang="zh-CN" altLang="en-US" sz="2400" cap="all" dirty="0">
                <a:solidFill>
                  <a:srgbClr val="000000"/>
                </a:solidFill>
                <a:cs typeface="+mn-ea"/>
                <a:sym typeface="+mn-lt"/>
              </a:rPr>
              <a:t>经济学中称之为“增长型衰退”。</a:t>
            </a:r>
          </a:p>
        </p:txBody>
      </p:sp>
      <p:sp>
        <p:nvSpPr>
          <p:cNvPr id="2" name="矩形 1">
            <a:extLst>
              <a:ext uri="{FF2B5EF4-FFF2-40B4-BE49-F238E27FC236}">
                <a16:creationId xmlns:a16="http://schemas.microsoft.com/office/drawing/2014/main" id="{F502197D-91D9-2384-934D-B48FBCAD006E}"/>
              </a:ext>
            </a:extLst>
          </p:cNvPr>
          <p:cNvSpPr/>
          <p:nvPr/>
        </p:nvSpPr>
        <p:spPr>
          <a:xfrm>
            <a:off x="1654268" y="1229070"/>
            <a:ext cx="5528389" cy="461665"/>
          </a:xfrm>
          <a:prstGeom prst="rect">
            <a:avLst/>
          </a:prstGeom>
        </p:spPr>
        <p:txBody>
          <a:bodyPr wrap="square">
            <a:spAutoFit/>
          </a:bodyPr>
          <a:lstStyle/>
          <a:p>
            <a:pPr>
              <a:buSzPct val="25000"/>
              <a:defRPr/>
            </a:pPr>
            <a:r>
              <a:rPr lang="en-US" altLang="zh-CN" sz="2400" b="1" cap="all" dirty="0">
                <a:solidFill>
                  <a:srgbClr val="000000"/>
                </a:solidFill>
                <a:cs typeface="+mn-ea"/>
                <a:sym typeface="+mn-lt"/>
              </a:rPr>
              <a:t>(</a:t>
            </a:r>
            <a:r>
              <a:rPr lang="zh-CN" altLang="en-US" sz="2400" b="1" cap="all" dirty="0">
                <a:solidFill>
                  <a:srgbClr val="000000"/>
                </a:solidFill>
                <a:cs typeface="+mn-ea"/>
                <a:sym typeface="+mn-lt"/>
              </a:rPr>
              <a:t>一</a:t>
            </a:r>
            <a:r>
              <a:rPr lang="en-US" altLang="zh-CN" sz="2400" b="1" cap="all" dirty="0">
                <a:solidFill>
                  <a:srgbClr val="000000"/>
                </a:solidFill>
                <a:cs typeface="+mn-ea"/>
                <a:sym typeface="+mn-lt"/>
              </a:rPr>
              <a:t>) </a:t>
            </a:r>
            <a:r>
              <a:rPr lang="zh-CN" altLang="en-US" sz="2400" b="1" cap="all" dirty="0">
                <a:solidFill>
                  <a:srgbClr val="000000"/>
                </a:solidFill>
                <a:cs typeface="+mn-ea"/>
                <a:sym typeface="+mn-lt"/>
              </a:rPr>
              <a:t>经济周期的含义</a:t>
            </a:r>
          </a:p>
        </p:txBody>
      </p:sp>
    </p:spTree>
    <p:extLst>
      <p:ext uri="{BB962C8B-B14F-4D97-AF65-F5344CB8AC3E}">
        <p14:creationId xmlns:p14="http://schemas.microsoft.com/office/powerpoint/2010/main" val="3065916360"/>
      </p:ext>
    </p:extLst>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down)">
                                      <p:cBhvr>
                                        <p:cTn id="10" dur="500"/>
                                        <p:tgtEl>
                                          <p:spTgt spid="5"/>
                                        </p:tgtEl>
                                      </p:cBhvr>
                                    </p:animEffect>
                                  </p:childTnLst>
                                </p:cTn>
                              </p:par>
                            </p:childTnLst>
                          </p:cTn>
                        </p:par>
                        <p:par>
                          <p:cTn id="11" fill="hold">
                            <p:stCondLst>
                              <p:cond delay="500"/>
                            </p:stCondLst>
                            <p:childTnLst>
                              <p:par>
                                <p:cTn id="12" presetID="9" presetClass="entr" presetSubtype="0" fill="hold" grpId="0" nodeType="after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dissolve">
                                      <p:cBhvr>
                                        <p:cTn id="14" dur="500"/>
                                        <p:tgtEl>
                                          <p:spTgt spid="6"/>
                                        </p:tgtEl>
                                      </p:cBhvr>
                                    </p:animEffect>
                                  </p:childTnLst>
                                </p:cTn>
                              </p:par>
                            </p:childTnLst>
                          </p:cTn>
                        </p:par>
                        <p:par>
                          <p:cTn id="15" fill="hold">
                            <p:stCondLst>
                              <p:cond delay="1000"/>
                            </p:stCondLst>
                            <p:childTnLst>
                              <p:par>
                                <p:cTn id="16" presetID="9" presetClass="entr" presetSubtype="0" fill="hold" grpId="0" nodeType="after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dissolve">
                                      <p:cBhvr>
                                        <p:cTn id="18"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5" grpId="0" bldLvl="0" animBg="1"/>
      <p:bldP spid="6" grpId="0"/>
      <p:bldP spid="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5" name="íSľïḑe"/>
          <p:cNvSpPr txBox="1"/>
          <p:nvPr/>
        </p:nvSpPr>
        <p:spPr>
          <a:xfrm>
            <a:off x="1044742" y="382694"/>
            <a:ext cx="6215593" cy="52322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lvl="0" algn="l">
              <a:defRPr/>
            </a:pPr>
            <a:r>
              <a:rPr lang="zh-CN" altLang="en-US" sz="2800" kern="0" dirty="0">
                <a:solidFill>
                  <a:schemeClr val="accent1"/>
                </a:solidFill>
                <a:cs typeface="+mn-ea"/>
                <a:sym typeface="+mn-lt"/>
              </a:rPr>
              <a:t>二、 经济周期</a:t>
            </a:r>
            <a:endParaRPr kumimoji="0" lang="zh-CN" altLang="en-US" sz="2800" b="1" i="0" u="none" strike="noStrike" kern="0" cap="none" spc="0" normalizeH="0" baseline="0" noProof="0" dirty="0">
              <a:ln>
                <a:noFill/>
              </a:ln>
              <a:solidFill>
                <a:schemeClr val="accent1"/>
              </a:solidFill>
              <a:effectLst/>
              <a:uLnTx/>
              <a:uFillTx/>
              <a:cs typeface="+mn-ea"/>
              <a:sym typeface="+mn-lt"/>
            </a:endParaRPr>
          </a:p>
        </p:txBody>
      </p:sp>
      <p:sp>
        <p:nvSpPr>
          <p:cNvPr id="6" name="矩形 5"/>
          <p:cNvSpPr/>
          <p:nvPr/>
        </p:nvSpPr>
        <p:spPr>
          <a:xfrm>
            <a:off x="1654268" y="2308715"/>
            <a:ext cx="5346605" cy="3477875"/>
          </a:xfrm>
          <a:prstGeom prst="rect">
            <a:avLst/>
          </a:prstGeom>
        </p:spPr>
        <p:txBody>
          <a:bodyPr wrap="square">
            <a:spAutoFit/>
          </a:bodyPr>
          <a:lstStyle/>
          <a:p>
            <a:pPr>
              <a:buSzPct val="25000"/>
              <a:defRPr/>
            </a:pPr>
            <a:r>
              <a:rPr lang="zh-CN" altLang="en-US" sz="2000" cap="all" dirty="0">
                <a:solidFill>
                  <a:srgbClr val="000000"/>
                </a:solidFill>
                <a:cs typeface="+mn-ea"/>
                <a:sym typeface="+mn-lt"/>
              </a:rPr>
              <a:t>         经济周期重复出现</a:t>
            </a:r>
            <a:r>
              <a:rPr lang="en-US" altLang="zh-CN" sz="2000" cap="all" dirty="0">
                <a:solidFill>
                  <a:srgbClr val="000000"/>
                </a:solidFill>
                <a:cs typeface="+mn-ea"/>
                <a:sym typeface="+mn-lt"/>
              </a:rPr>
              <a:t>, </a:t>
            </a:r>
            <a:r>
              <a:rPr lang="zh-CN" altLang="en-US" sz="2000" cap="all" dirty="0">
                <a:solidFill>
                  <a:srgbClr val="000000"/>
                </a:solidFill>
                <a:cs typeface="+mn-ea"/>
                <a:sym typeface="+mn-lt"/>
              </a:rPr>
              <a:t>具有明显的周期性。 每个周期在持续时间和变化幅度上都可能有很大的差别</a:t>
            </a:r>
            <a:r>
              <a:rPr lang="en-US" altLang="zh-CN" sz="2000" cap="all" dirty="0">
                <a:solidFill>
                  <a:srgbClr val="000000"/>
                </a:solidFill>
                <a:cs typeface="+mn-ea"/>
                <a:sym typeface="+mn-lt"/>
              </a:rPr>
              <a:t>, </a:t>
            </a:r>
            <a:r>
              <a:rPr lang="zh-CN" altLang="en-US" sz="2000" cap="all" dirty="0">
                <a:solidFill>
                  <a:srgbClr val="000000"/>
                </a:solidFill>
                <a:cs typeface="+mn-ea"/>
                <a:sym typeface="+mn-lt"/>
              </a:rPr>
              <a:t>但其发展过程是一致的。 每个周期都包括一个扩张阶段和一个收缩阶段。 扩张阶段是总需求和经济活动的增长时期</a:t>
            </a:r>
            <a:r>
              <a:rPr lang="en-US" altLang="zh-CN" sz="2000" cap="all" dirty="0">
                <a:solidFill>
                  <a:srgbClr val="000000"/>
                </a:solidFill>
                <a:cs typeface="+mn-ea"/>
                <a:sym typeface="+mn-lt"/>
              </a:rPr>
              <a:t>, </a:t>
            </a:r>
            <a:r>
              <a:rPr lang="zh-CN" altLang="en-US" sz="2000" cap="all" dirty="0">
                <a:solidFill>
                  <a:srgbClr val="000000"/>
                </a:solidFill>
                <a:cs typeface="+mn-ea"/>
                <a:sym typeface="+mn-lt"/>
              </a:rPr>
              <a:t>通常伴随着就业率上升、 产量上升、 投资增加、 信用扩张、 价格水平上升和利润增长</a:t>
            </a:r>
            <a:r>
              <a:rPr lang="en-US" altLang="zh-CN" sz="2000" cap="all" dirty="0">
                <a:solidFill>
                  <a:srgbClr val="000000"/>
                </a:solidFill>
                <a:cs typeface="+mn-ea"/>
                <a:sym typeface="+mn-lt"/>
              </a:rPr>
              <a:t>, </a:t>
            </a:r>
            <a:r>
              <a:rPr lang="zh-CN" altLang="en-US" sz="2000" cap="all" dirty="0">
                <a:solidFill>
                  <a:srgbClr val="000000"/>
                </a:solidFill>
                <a:cs typeface="+mn-ea"/>
                <a:sym typeface="+mn-lt"/>
              </a:rPr>
              <a:t>公众预期乐观</a:t>
            </a:r>
            <a:r>
              <a:rPr lang="en-US" altLang="zh-CN" sz="2000" cap="all" dirty="0">
                <a:solidFill>
                  <a:srgbClr val="000000"/>
                </a:solidFill>
                <a:cs typeface="+mn-ea"/>
                <a:sym typeface="+mn-lt"/>
              </a:rPr>
              <a:t>, </a:t>
            </a:r>
            <a:r>
              <a:rPr lang="zh-CN" altLang="en-US" sz="2000" cap="all" dirty="0">
                <a:solidFill>
                  <a:srgbClr val="000000"/>
                </a:solidFill>
                <a:cs typeface="+mn-ea"/>
                <a:sym typeface="+mn-lt"/>
              </a:rPr>
              <a:t>生产要素和资源被充分利用</a:t>
            </a:r>
            <a:r>
              <a:rPr lang="en-US" altLang="zh-CN" sz="2000" cap="all" dirty="0">
                <a:solidFill>
                  <a:srgbClr val="000000"/>
                </a:solidFill>
                <a:cs typeface="+mn-ea"/>
                <a:sym typeface="+mn-lt"/>
              </a:rPr>
              <a:t>; </a:t>
            </a:r>
            <a:r>
              <a:rPr lang="zh-CN" altLang="en-US" sz="2000" cap="all" dirty="0">
                <a:solidFill>
                  <a:srgbClr val="000000"/>
                </a:solidFill>
                <a:cs typeface="+mn-ea"/>
                <a:sym typeface="+mn-lt"/>
              </a:rPr>
              <a:t>而收缩阶段则是总需求和经济活动的下降时期</a:t>
            </a:r>
            <a:r>
              <a:rPr lang="en-US" altLang="zh-CN" sz="2000" cap="all" dirty="0">
                <a:solidFill>
                  <a:srgbClr val="000000"/>
                </a:solidFill>
                <a:cs typeface="+mn-ea"/>
                <a:sym typeface="+mn-lt"/>
              </a:rPr>
              <a:t>, </a:t>
            </a:r>
            <a:r>
              <a:rPr lang="zh-CN" altLang="en-US" sz="2000" cap="all" dirty="0">
                <a:solidFill>
                  <a:srgbClr val="000000"/>
                </a:solidFill>
                <a:cs typeface="+mn-ea"/>
                <a:sym typeface="+mn-lt"/>
              </a:rPr>
              <a:t>通常伴随着就业率下降、 产量下降、 信用关系中断、价格水平下降和利润下降</a:t>
            </a:r>
            <a:r>
              <a:rPr lang="en-US" altLang="zh-CN" sz="2000" cap="all" dirty="0">
                <a:solidFill>
                  <a:srgbClr val="000000"/>
                </a:solidFill>
                <a:cs typeface="+mn-ea"/>
                <a:sym typeface="+mn-lt"/>
              </a:rPr>
              <a:t>, </a:t>
            </a:r>
            <a:r>
              <a:rPr lang="zh-CN" altLang="en-US" sz="2000" cap="all" dirty="0">
                <a:solidFill>
                  <a:srgbClr val="000000"/>
                </a:solidFill>
                <a:cs typeface="+mn-ea"/>
                <a:sym typeface="+mn-lt"/>
              </a:rPr>
              <a:t>公众预期悲观。</a:t>
            </a:r>
          </a:p>
        </p:txBody>
      </p:sp>
      <p:sp>
        <p:nvSpPr>
          <p:cNvPr id="2" name="矩形 1">
            <a:extLst>
              <a:ext uri="{FF2B5EF4-FFF2-40B4-BE49-F238E27FC236}">
                <a16:creationId xmlns:a16="http://schemas.microsoft.com/office/drawing/2014/main" id="{F502197D-91D9-2384-934D-B48FBCAD006E}"/>
              </a:ext>
            </a:extLst>
          </p:cNvPr>
          <p:cNvSpPr/>
          <p:nvPr/>
        </p:nvSpPr>
        <p:spPr>
          <a:xfrm>
            <a:off x="1654268" y="1229070"/>
            <a:ext cx="5528389" cy="461665"/>
          </a:xfrm>
          <a:prstGeom prst="rect">
            <a:avLst/>
          </a:prstGeom>
        </p:spPr>
        <p:txBody>
          <a:bodyPr wrap="square">
            <a:spAutoFit/>
          </a:bodyPr>
          <a:lstStyle/>
          <a:p>
            <a:pPr>
              <a:buSzPct val="25000"/>
              <a:defRPr/>
            </a:pPr>
            <a:r>
              <a:rPr lang="en-US" altLang="zh-CN" sz="2400" b="1" cap="all" dirty="0">
                <a:solidFill>
                  <a:srgbClr val="000000"/>
                </a:solidFill>
                <a:cs typeface="+mn-ea"/>
                <a:sym typeface="+mn-lt"/>
              </a:rPr>
              <a:t>(</a:t>
            </a:r>
            <a:r>
              <a:rPr lang="zh-CN" altLang="en-US" sz="2400" b="1" cap="all" dirty="0">
                <a:solidFill>
                  <a:srgbClr val="000000"/>
                </a:solidFill>
                <a:cs typeface="+mn-ea"/>
                <a:sym typeface="+mn-lt"/>
              </a:rPr>
              <a:t>二</a:t>
            </a:r>
            <a:r>
              <a:rPr lang="en-US" altLang="zh-CN" sz="2400" b="1" cap="all" dirty="0">
                <a:solidFill>
                  <a:srgbClr val="000000"/>
                </a:solidFill>
                <a:cs typeface="+mn-ea"/>
                <a:sym typeface="+mn-lt"/>
              </a:rPr>
              <a:t>) </a:t>
            </a:r>
            <a:r>
              <a:rPr lang="zh-CN" altLang="en-US" sz="2400" b="1" cap="all" dirty="0">
                <a:solidFill>
                  <a:srgbClr val="000000"/>
                </a:solidFill>
                <a:cs typeface="+mn-ea"/>
                <a:sym typeface="+mn-lt"/>
              </a:rPr>
              <a:t>经济周期的阶段划分</a:t>
            </a:r>
          </a:p>
        </p:txBody>
      </p:sp>
      <p:pic>
        <p:nvPicPr>
          <p:cNvPr id="7" name="图片 6">
            <a:extLst>
              <a:ext uri="{FF2B5EF4-FFF2-40B4-BE49-F238E27FC236}">
                <a16:creationId xmlns:a16="http://schemas.microsoft.com/office/drawing/2014/main" id="{F7ABFC22-3F3B-7D84-8C61-289281D433AB}"/>
              </a:ext>
            </a:extLst>
          </p:cNvPr>
          <p:cNvPicPr>
            <a:picLocks noChangeAspect="1"/>
          </p:cNvPicPr>
          <p:nvPr/>
        </p:nvPicPr>
        <p:blipFill>
          <a:blip r:embed="rId3"/>
          <a:stretch>
            <a:fillRect/>
          </a:stretch>
        </p:blipFill>
        <p:spPr>
          <a:xfrm>
            <a:off x="7360918" y="2426028"/>
            <a:ext cx="4567959" cy="3243251"/>
          </a:xfrm>
          <a:prstGeom prst="rect">
            <a:avLst/>
          </a:prstGeom>
        </p:spPr>
      </p:pic>
    </p:spTree>
    <p:extLst>
      <p:ext uri="{BB962C8B-B14F-4D97-AF65-F5344CB8AC3E}">
        <p14:creationId xmlns:p14="http://schemas.microsoft.com/office/powerpoint/2010/main" val="1339442428"/>
      </p:ext>
    </p:extLst>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down)">
                                      <p:cBhvr>
                                        <p:cTn id="10" dur="500"/>
                                        <p:tgtEl>
                                          <p:spTgt spid="5"/>
                                        </p:tgtEl>
                                      </p:cBhvr>
                                    </p:animEffect>
                                  </p:childTnLst>
                                </p:cTn>
                              </p:par>
                            </p:childTnLst>
                          </p:cTn>
                        </p:par>
                        <p:par>
                          <p:cTn id="11" fill="hold">
                            <p:stCondLst>
                              <p:cond delay="500"/>
                            </p:stCondLst>
                            <p:childTnLst>
                              <p:par>
                                <p:cTn id="12" presetID="9" presetClass="entr" presetSubtype="0" fill="hold" grpId="0" nodeType="after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dissolve">
                                      <p:cBhvr>
                                        <p:cTn id="14" dur="500"/>
                                        <p:tgtEl>
                                          <p:spTgt spid="6"/>
                                        </p:tgtEl>
                                      </p:cBhvr>
                                    </p:animEffect>
                                  </p:childTnLst>
                                </p:cTn>
                              </p:par>
                            </p:childTnLst>
                          </p:cTn>
                        </p:par>
                        <p:par>
                          <p:cTn id="15" fill="hold">
                            <p:stCondLst>
                              <p:cond delay="1000"/>
                            </p:stCondLst>
                            <p:childTnLst>
                              <p:par>
                                <p:cTn id="16" presetID="9" presetClass="entr" presetSubtype="0" fill="hold" grpId="0" nodeType="after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dissolve">
                                      <p:cBhvr>
                                        <p:cTn id="18"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5" grpId="0" bldLvl="0" animBg="1"/>
      <p:bldP spid="6" grpId="0"/>
      <p:bldP spid="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5" name="íSľïḑe"/>
          <p:cNvSpPr txBox="1"/>
          <p:nvPr/>
        </p:nvSpPr>
        <p:spPr>
          <a:xfrm>
            <a:off x="1044742" y="382694"/>
            <a:ext cx="6215593" cy="52322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lvl="0" algn="l">
              <a:defRPr/>
            </a:pPr>
            <a:r>
              <a:rPr lang="zh-CN" altLang="en-US" sz="2800" kern="0" dirty="0">
                <a:solidFill>
                  <a:schemeClr val="accent1"/>
                </a:solidFill>
                <a:cs typeface="+mn-ea"/>
                <a:sym typeface="+mn-lt"/>
              </a:rPr>
              <a:t>二、 经济周期</a:t>
            </a:r>
            <a:endParaRPr kumimoji="0" lang="zh-CN" altLang="en-US" sz="2800" b="1" i="0" u="none" strike="noStrike" kern="0" cap="none" spc="0" normalizeH="0" baseline="0" noProof="0" dirty="0">
              <a:ln>
                <a:noFill/>
              </a:ln>
              <a:solidFill>
                <a:schemeClr val="accent1"/>
              </a:solidFill>
              <a:effectLst/>
              <a:uLnTx/>
              <a:uFillTx/>
              <a:cs typeface="+mn-ea"/>
              <a:sym typeface="+mn-lt"/>
            </a:endParaRPr>
          </a:p>
        </p:txBody>
      </p:sp>
      <p:sp>
        <p:nvSpPr>
          <p:cNvPr id="2" name="矩形 1">
            <a:extLst>
              <a:ext uri="{FF2B5EF4-FFF2-40B4-BE49-F238E27FC236}">
                <a16:creationId xmlns:a16="http://schemas.microsoft.com/office/drawing/2014/main" id="{F502197D-91D9-2384-934D-B48FBCAD006E}"/>
              </a:ext>
            </a:extLst>
          </p:cNvPr>
          <p:cNvSpPr/>
          <p:nvPr/>
        </p:nvSpPr>
        <p:spPr>
          <a:xfrm>
            <a:off x="1654268" y="1229070"/>
            <a:ext cx="5528389" cy="461665"/>
          </a:xfrm>
          <a:prstGeom prst="rect">
            <a:avLst/>
          </a:prstGeom>
        </p:spPr>
        <p:txBody>
          <a:bodyPr wrap="square">
            <a:spAutoFit/>
          </a:bodyPr>
          <a:lstStyle/>
          <a:p>
            <a:pPr>
              <a:buSzPct val="25000"/>
              <a:defRPr/>
            </a:pPr>
            <a:r>
              <a:rPr lang="en-US" altLang="zh-CN" sz="2400" b="1" cap="all" dirty="0">
                <a:solidFill>
                  <a:srgbClr val="000000"/>
                </a:solidFill>
                <a:cs typeface="+mn-ea"/>
                <a:sym typeface="+mn-lt"/>
              </a:rPr>
              <a:t>(</a:t>
            </a:r>
            <a:r>
              <a:rPr lang="zh-CN" altLang="en-US" sz="2400" b="1" cap="all" dirty="0">
                <a:solidFill>
                  <a:srgbClr val="000000"/>
                </a:solidFill>
                <a:cs typeface="+mn-ea"/>
                <a:sym typeface="+mn-lt"/>
              </a:rPr>
              <a:t>三</a:t>
            </a:r>
            <a:r>
              <a:rPr lang="en-US" altLang="zh-CN" sz="2400" b="1" cap="all" dirty="0">
                <a:solidFill>
                  <a:srgbClr val="000000"/>
                </a:solidFill>
                <a:cs typeface="+mn-ea"/>
                <a:sym typeface="+mn-lt"/>
              </a:rPr>
              <a:t>) </a:t>
            </a:r>
            <a:r>
              <a:rPr lang="zh-CN" altLang="en-US" sz="2400" b="1" cap="all" dirty="0">
                <a:solidFill>
                  <a:srgbClr val="000000"/>
                </a:solidFill>
                <a:cs typeface="+mn-ea"/>
                <a:sym typeface="+mn-lt"/>
              </a:rPr>
              <a:t>经济周期的类型</a:t>
            </a:r>
          </a:p>
        </p:txBody>
      </p:sp>
      <p:graphicFrame>
        <p:nvGraphicFramePr>
          <p:cNvPr id="8" name="图示 7">
            <a:extLst>
              <a:ext uri="{FF2B5EF4-FFF2-40B4-BE49-F238E27FC236}">
                <a16:creationId xmlns:a16="http://schemas.microsoft.com/office/drawing/2014/main" id="{AA50A9C8-7B2C-F984-3CF8-07C60874BAFE}"/>
              </a:ext>
            </a:extLst>
          </p:cNvPr>
          <p:cNvGraphicFramePr/>
          <p:nvPr>
            <p:extLst>
              <p:ext uri="{D42A27DB-BD31-4B8C-83A1-F6EECF244321}">
                <p14:modId xmlns:p14="http://schemas.microsoft.com/office/powerpoint/2010/main" val="817374791"/>
              </p:ext>
            </p:extLst>
          </p:nvPr>
        </p:nvGraphicFramePr>
        <p:xfrm>
          <a:off x="1975104" y="2013891"/>
          <a:ext cx="9720072" cy="458807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563670165"/>
      </p:ext>
    </p:extLst>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down)">
                                      <p:cBhvr>
                                        <p:cTn id="10" dur="500"/>
                                        <p:tgtEl>
                                          <p:spTgt spid="5"/>
                                        </p:tgtEl>
                                      </p:cBhvr>
                                    </p:animEffect>
                                  </p:childTnLst>
                                </p:cTn>
                              </p:par>
                            </p:childTnLst>
                          </p:cTn>
                        </p:par>
                        <p:par>
                          <p:cTn id="11" fill="hold">
                            <p:stCondLst>
                              <p:cond delay="500"/>
                            </p:stCondLst>
                            <p:childTnLst>
                              <p:par>
                                <p:cTn id="12" presetID="9" presetClass="entr" presetSubtype="0" fill="hold" grpId="0"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dissolve">
                                      <p:cBhvr>
                                        <p:cTn id="14"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5" grpId="0" bldLvl="0" animBg="1"/>
      <p:bldP spid="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矩形 29"/>
          <p:cNvSpPr/>
          <p:nvPr/>
        </p:nvSpPr>
        <p:spPr>
          <a:xfrm>
            <a:off x="1157054" y="1360421"/>
            <a:ext cx="4688205" cy="1198880"/>
          </a:xfrm>
          <a:prstGeom prst="rect">
            <a:avLst/>
          </a:prstGeom>
        </p:spPr>
        <p:txBody>
          <a:bodyPr wrap="none">
            <a:spAutoFit/>
          </a:bodyPr>
          <a:lstStyle/>
          <a:p>
            <a:pPr algn="l"/>
            <a:r>
              <a:rPr lang="en-US" altLang="zh-CN" sz="7200" b="1" i="1" dirty="0">
                <a:solidFill>
                  <a:srgbClr val="000000">
                    <a:alpha val="10000"/>
                  </a:srgbClr>
                </a:solidFill>
                <a:latin typeface="Source Han Sans CN Bold" panose="020B0500000000000000" charset="-122"/>
                <a:ea typeface="Source Han Sans CN Bold" panose="020B0500000000000000" charset="-122"/>
                <a:cs typeface="+mn-ea"/>
                <a:sym typeface="+mn-lt"/>
              </a:rPr>
              <a:t>PART TWO</a:t>
            </a:r>
          </a:p>
        </p:txBody>
      </p:sp>
      <p:sp>
        <p:nvSpPr>
          <p:cNvPr id="31" name="标题 3"/>
          <p:cNvSpPr txBox="1"/>
          <p:nvPr/>
        </p:nvSpPr>
        <p:spPr>
          <a:xfrm>
            <a:off x="1112321" y="2432304"/>
            <a:ext cx="8040823" cy="1609591"/>
          </a:xfrm>
          <a:prstGeom prst="rect">
            <a:avLst/>
          </a:prstGeom>
        </p:spPr>
        <p:txBody>
          <a:bodyPr vert="horz" lIns="91440" tIns="45720" rIns="91440" bIns="45720" rtlCol="0" anchor="b">
            <a:normAutofit fontScale="92500"/>
          </a:bodyPr>
          <a:lstStyle>
            <a:lvl1pPr algn="l" defTabSz="914400" rtl="0" eaLnBrk="1" latinLnBrk="0" hangingPunct="1">
              <a:lnSpc>
                <a:spcPct val="90000"/>
              </a:lnSpc>
              <a:spcBef>
                <a:spcPct val="0"/>
              </a:spcBef>
              <a:buNone/>
              <a:defRPr sz="4000" b="1" kern="1200">
                <a:solidFill>
                  <a:schemeClr val="accent1">
                    <a:lumMod val="50000"/>
                  </a:schemeClr>
                </a:solidFill>
                <a:latin typeface="+mj-lt"/>
                <a:ea typeface="+mj-ea"/>
                <a:cs typeface="+mj-cs"/>
              </a:defRPr>
            </a:lvl1pPr>
          </a:lstStyle>
          <a:p>
            <a:pPr lvl="0"/>
            <a:r>
              <a:rPr lang="zh-CN" altLang="en-US" sz="6600" spc="300" dirty="0">
                <a:solidFill>
                  <a:schemeClr val="accent1"/>
                </a:solidFill>
                <a:latin typeface="+mn-lt"/>
                <a:ea typeface="+mn-ea"/>
                <a:cs typeface="+mn-ea"/>
                <a:sym typeface="+mn-lt"/>
              </a:rPr>
              <a:t>宏观经济的运行指标</a:t>
            </a:r>
          </a:p>
        </p:txBody>
      </p:sp>
      <p:sp>
        <p:nvSpPr>
          <p:cNvPr id="32" name="矩形 31"/>
          <p:cNvSpPr/>
          <p:nvPr/>
        </p:nvSpPr>
        <p:spPr>
          <a:xfrm>
            <a:off x="1219816" y="2041848"/>
            <a:ext cx="1569660" cy="646331"/>
          </a:xfrm>
          <a:prstGeom prst="rect">
            <a:avLst/>
          </a:prstGeom>
        </p:spPr>
        <p:txBody>
          <a:bodyPr wrap="none">
            <a:spAutoFit/>
          </a:bodyPr>
          <a:lstStyle/>
          <a:p>
            <a:r>
              <a:rPr lang="zh-CN" altLang="en-US" sz="3600" dirty="0">
                <a:solidFill>
                  <a:srgbClr val="000000"/>
                </a:solidFill>
                <a:cs typeface="+mn-ea"/>
                <a:sym typeface="+mn-lt"/>
              </a:rPr>
              <a:t>第二节</a:t>
            </a:r>
          </a:p>
        </p:txBody>
      </p:sp>
    </p:spTree>
  </p:cSld>
  <p:clrMapOvr>
    <a:masterClrMapping/>
  </p:clrMapOvr>
  <p:transition spd="slow" advClick="0" advTm="3000">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fade">
                                      <p:cBhvr>
                                        <p:cTn id="7" dur="500"/>
                                        <p:tgtEl>
                                          <p:spTgt spid="30"/>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32"/>
                                        </p:tgtEl>
                                        <p:attrNameLst>
                                          <p:attrName>style.visibility</p:attrName>
                                        </p:attrNameLst>
                                      </p:cBhvr>
                                      <p:to>
                                        <p:strVal val="visible"/>
                                      </p:to>
                                    </p:set>
                                    <p:anim calcmode="lin" valueType="num">
                                      <p:cBhvr additive="base">
                                        <p:cTn id="12" dur="500" fill="hold"/>
                                        <p:tgtEl>
                                          <p:spTgt spid="32"/>
                                        </p:tgtEl>
                                        <p:attrNameLst>
                                          <p:attrName>ppt_x</p:attrName>
                                        </p:attrNameLst>
                                      </p:cBhvr>
                                      <p:tavLst>
                                        <p:tav tm="0">
                                          <p:val>
                                            <p:strVal val="#ppt_x"/>
                                          </p:val>
                                        </p:tav>
                                        <p:tav tm="100000">
                                          <p:val>
                                            <p:strVal val="#ppt_x"/>
                                          </p:val>
                                        </p:tav>
                                      </p:tavLst>
                                    </p:anim>
                                    <p:anim calcmode="lin" valueType="num">
                                      <p:cBhvr additive="base">
                                        <p:cTn id="13" dur="500" fill="hold"/>
                                        <p:tgtEl>
                                          <p:spTgt spid="32"/>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53" presetClass="entr" presetSubtype="16" fill="hold" grpId="0" nodeType="clickEffect">
                                  <p:stCondLst>
                                    <p:cond delay="0"/>
                                  </p:stCondLst>
                                  <p:childTnLst>
                                    <p:set>
                                      <p:cBhvr>
                                        <p:cTn id="17" dur="1" fill="hold">
                                          <p:stCondLst>
                                            <p:cond delay="0"/>
                                          </p:stCondLst>
                                        </p:cTn>
                                        <p:tgtEl>
                                          <p:spTgt spid="31"/>
                                        </p:tgtEl>
                                        <p:attrNameLst>
                                          <p:attrName>style.visibility</p:attrName>
                                        </p:attrNameLst>
                                      </p:cBhvr>
                                      <p:to>
                                        <p:strVal val="visible"/>
                                      </p:to>
                                    </p:set>
                                    <p:anim calcmode="lin" valueType="num">
                                      <p:cBhvr>
                                        <p:cTn id="18" dur="500" fill="hold"/>
                                        <p:tgtEl>
                                          <p:spTgt spid="31"/>
                                        </p:tgtEl>
                                        <p:attrNameLst>
                                          <p:attrName>ppt_w</p:attrName>
                                        </p:attrNameLst>
                                      </p:cBhvr>
                                      <p:tavLst>
                                        <p:tav tm="0">
                                          <p:val>
                                            <p:fltVal val="0"/>
                                          </p:val>
                                        </p:tav>
                                        <p:tav tm="100000">
                                          <p:val>
                                            <p:strVal val="#ppt_w"/>
                                          </p:val>
                                        </p:tav>
                                      </p:tavLst>
                                    </p:anim>
                                    <p:anim calcmode="lin" valueType="num">
                                      <p:cBhvr>
                                        <p:cTn id="19" dur="500" fill="hold"/>
                                        <p:tgtEl>
                                          <p:spTgt spid="31"/>
                                        </p:tgtEl>
                                        <p:attrNameLst>
                                          <p:attrName>ppt_h</p:attrName>
                                        </p:attrNameLst>
                                      </p:cBhvr>
                                      <p:tavLst>
                                        <p:tav tm="0">
                                          <p:val>
                                            <p:fltVal val="0"/>
                                          </p:val>
                                        </p:tav>
                                        <p:tav tm="100000">
                                          <p:val>
                                            <p:strVal val="#ppt_h"/>
                                          </p:val>
                                        </p:tav>
                                      </p:tavLst>
                                    </p:anim>
                                    <p:animEffect transition="in" filter="fade">
                                      <p:cBhvr>
                                        <p:cTn id="20"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1" grpId="0"/>
      <p:bldP spid="32" grpId="0"/>
    </p:bldLst>
  </p:timing>
</p:sld>
</file>

<file path=ppt/tags/tag1.xml><?xml version="1.0" encoding="utf-8"?>
<p:tagLst xmlns:a="http://schemas.openxmlformats.org/drawingml/2006/main" xmlns:r="http://schemas.openxmlformats.org/officeDocument/2006/relationships"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10.xml><?xml version="1.0" encoding="utf-8"?>
<p:tagLst xmlns:a="http://schemas.openxmlformats.org/drawingml/2006/main" xmlns:r="http://schemas.openxmlformats.org/officeDocument/2006/relationships" xmlns:p="http://schemas.openxmlformats.org/presentationml/2006/main">
  <p:tag name="KSO_WM_UNIT_FILL_FORE_SCHEMECOLOR_INDEX_BRIGHTNESS" val="0"/>
  <p:tag name="KSO_WM_UNIT_FILL_FORE_SCHEMECOLOR_INDEX" val="6"/>
  <p:tag name="KSO_WM_UNIT_FILL_TYPE" val="1"/>
  <p:tag name="KSO_WM_UNIT_TEXT_FILL_FORE_SCHEMECOLOR_INDEX_BRIGHTNESS" val="0"/>
  <p:tag name="KSO_WM_UNIT_TEXT_FILL_FORE_SCHEMECOLOR_INDEX" val="14"/>
  <p:tag name="KSO_WM_UNIT_TEXT_FILL_TYPE" val="1"/>
</p:tagLst>
</file>

<file path=ppt/tags/tag11.xml><?xml version="1.0" encoding="utf-8"?>
<p:tagLst xmlns:a="http://schemas.openxmlformats.org/drawingml/2006/main" xmlns:r="http://schemas.openxmlformats.org/officeDocument/2006/relationships" xmlns:p="http://schemas.openxmlformats.org/presentationml/2006/main">
  <p:tag name="KSO_WM_UNIT_TEXT_FILL_FORE_SCHEMECOLOR_INDEX_BRIGHTNESS" val="0.4"/>
  <p:tag name="KSO_WM_UNIT_TEXT_FILL_FORE_SCHEMECOLOR_INDEX" val="10"/>
  <p:tag name="KSO_WM_UNIT_TEXT_FILL_TYPE" val="1"/>
</p:tagLst>
</file>

<file path=ppt/tags/tag12.xml><?xml version="1.0" encoding="utf-8"?>
<p:tagLst xmlns:a="http://schemas.openxmlformats.org/drawingml/2006/main" xmlns:r="http://schemas.openxmlformats.org/officeDocument/2006/relationships" xmlns:p="http://schemas.openxmlformats.org/presentationml/2006/main">
  <p:tag name="KSO_WM_UNIT_FILL_FORE_SCHEMECOLOR_INDEX_BRIGHTNESS" val="0.4"/>
  <p:tag name="KSO_WM_UNIT_FILL_FORE_SCHEMECOLOR_INDEX" val="10"/>
  <p:tag name="KSO_WM_UNIT_FILL_TYPE" val="1"/>
  <p:tag name="KSO_WM_UNIT_TEXT_FILL_FORE_SCHEMECOLOR_INDEX_BRIGHTNESS" val="0"/>
  <p:tag name="KSO_WM_UNIT_TEXT_FILL_FORE_SCHEMECOLOR_INDEX" val="14"/>
  <p:tag name="KSO_WM_UNIT_TEXT_FILL_TYPE" val="1"/>
</p:tagLst>
</file>

<file path=ppt/tags/tag13.xml><?xml version="1.0" encoding="utf-8"?>
<p:tagLst xmlns:a="http://schemas.openxmlformats.org/drawingml/2006/main" xmlns:r="http://schemas.openxmlformats.org/officeDocument/2006/relationships" xmlns:p="http://schemas.openxmlformats.org/presentationml/2006/main">
  <p:tag name="KSO_WM_UNIT_TEXT_FILL_FORE_SCHEMECOLOR_INDEX_BRIGHTNESS" val="0.4"/>
  <p:tag name="KSO_WM_UNIT_TEXT_FILL_FORE_SCHEMECOLOR_INDEX" val="10"/>
  <p:tag name="KSO_WM_UNIT_TEXT_FILL_TYPE" val="1"/>
</p:tagLst>
</file>

<file path=ppt/tags/tag14.xml><?xml version="1.0" encoding="utf-8"?>
<p:tagLst xmlns:a="http://schemas.openxmlformats.org/drawingml/2006/main" xmlns:r="http://schemas.openxmlformats.org/officeDocument/2006/relationships" xmlns:p="http://schemas.openxmlformats.org/presentationml/2006/main">
  <p:tag name="KSO_WM_UNIT_LINE_FORE_SCHEMECOLOR_INDEX_BRIGHTNESS" val="0.4"/>
  <p:tag name="KSO_WM_UNIT_LINE_FORE_SCHEMECOLOR_INDEX" val="10"/>
  <p:tag name="KSO_WM_UNIT_LINE_FILL_TYPE" val="2"/>
</p:tagLst>
</file>

<file path=ppt/tags/tag15.xml><?xml version="1.0" encoding="utf-8"?>
<p:tagLst xmlns:a="http://schemas.openxmlformats.org/drawingml/2006/main" xmlns:r="http://schemas.openxmlformats.org/officeDocument/2006/relationships" xmlns:p="http://schemas.openxmlformats.org/presentationml/2006/main">
  <p:tag name="KSO_WM_UNIT_FILL_FORE_SCHEMECOLOR_INDEX_BRIGHTNESS" val="0.4"/>
  <p:tag name="KSO_WM_UNIT_FILL_FORE_SCHEMECOLOR_INDEX" val="10"/>
  <p:tag name="KSO_WM_UNIT_FILL_TYPE" val="1"/>
  <p:tag name="KSO_WM_UNIT_LINE_FORE_SCHEMECOLOR_INDEX_BRIGHTNESS" val="0"/>
  <p:tag name="KSO_WM_UNIT_LINE_FORE_SCHEMECOLOR_INDEX" val="14"/>
  <p:tag name="KSO_WM_UNIT_LINE_FILL_TYPE" val="2"/>
</p:tagLst>
</file>

<file path=ppt/tags/tag16.xml><?xml version="1.0" encoding="utf-8"?>
<p:tagLst xmlns:a="http://schemas.openxmlformats.org/drawingml/2006/main" xmlns:r="http://schemas.openxmlformats.org/officeDocument/2006/relationships" xmlns:p="http://schemas.openxmlformats.org/presentationml/2006/main">
  <p:tag name="KSO_WM_UNIT_FILL_FORE_SCHEMECOLOR_INDEX_BRIGHTNESS" val="0.4"/>
  <p:tag name="KSO_WM_UNIT_FILL_FORE_SCHEMECOLOR_INDEX" val="10"/>
  <p:tag name="KSO_WM_UNIT_FILL_TYPE" val="1"/>
  <p:tag name="KSO_WM_UNIT_LINE_FORE_SCHEMECOLOR_INDEX_BRIGHTNESS" val="0"/>
  <p:tag name="KSO_WM_UNIT_LINE_FORE_SCHEMECOLOR_INDEX" val="14"/>
  <p:tag name="KSO_WM_UNIT_LINE_FILL_TYPE" val="2"/>
</p:tagLst>
</file>

<file path=ppt/tags/tag17.xml><?xml version="1.0" encoding="utf-8"?>
<p:tagLst xmlns:a="http://schemas.openxmlformats.org/drawingml/2006/main" xmlns:r="http://schemas.openxmlformats.org/officeDocument/2006/relationships" xmlns:p="http://schemas.openxmlformats.org/presentationml/2006/main">
  <p:tag name="KSO_WM_UNIT_FILL_FORE_SCHEMECOLOR_INDEX_BRIGHTNESS" val="0.4"/>
  <p:tag name="KSO_WM_UNIT_FILL_FORE_SCHEMECOLOR_INDEX" val="10"/>
  <p:tag name="KSO_WM_UNIT_FILL_TYPE" val="1"/>
  <p:tag name="KSO_WM_UNIT_LINE_FORE_SCHEMECOLOR_INDEX_BRIGHTNESS" val="0"/>
  <p:tag name="KSO_WM_UNIT_LINE_FORE_SCHEMECOLOR_INDEX" val="14"/>
  <p:tag name="KSO_WM_UNIT_LINE_FILL_TYPE" val="2"/>
</p:tagLst>
</file>

<file path=ppt/tags/tag18.xml><?xml version="1.0" encoding="utf-8"?>
<p:tagLst xmlns:a="http://schemas.openxmlformats.org/drawingml/2006/main" xmlns:r="http://schemas.openxmlformats.org/officeDocument/2006/relationships" xmlns:p="http://schemas.openxmlformats.org/presentationml/2006/main">
  <p:tag name="KSO_WM_UNIT_LINE_FORE_SCHEMECOLOR_INDEX_BRIGHTNESS" val="0"/>
  <p:tag name="KSO_WM_UNIT_LINE_FORE_SCHEMECOLOR_INDEX" val="14"/>
  <p:tag name="KSO_WM_UNIT_LINE_FILL_TYPE" val="2"/>
</p:tagLst>
</file>

<file path=ppt/tags/tag19.xml><?xml version="1.0" encoding="utf-8"?>
<p:tagLst xmlns:a="http://schemas.openxmlformats.org/drawingml/2006/main" xmlns:r="http://schemas.openxmlformats.org/officeDocument/2006/relationships" xmlns:p="http://schemas.openxmlformats.org/presentationml/2006/main">
  <p:tag name="KSO_WM_UNIT_LINE_FORE_SCHEMECOLOR_INDEX_BRIGHTNESS" val="0"/>
  <p:tag name="KSO_WM_UNIT_LINE_FORE_SCHEMECOLOR_INDEX" val="14"/>
  <p:tag name="KSO_WM_UNIT_LINE_FILL_TYPE" val="2"/>
</p:tagLst>
</file>

<file path=ppt/tags/tag2.xml><?xml version="1.0" encoding="utf-8"?>
<p:tagLst xmlns:a="http://schemas.openxmlformats.org/drawingml/2006/main" xmlns:r="http://schemas.openxmlformats.org/officeDocument/2006/relationships" xmlns:p="http://schemas.openxmlformats.org/presentationml/2006/main">
  <p:tag name="KSO_WM_UNIT_FILL_FORE_SCHEMECOLOR_INDEX_BRIGHTNESS" val="0.4"/>
  <p:tag name="KSO_WM_UNIT_FILL_FORE_SCHEMECOLOR_INDEX" val="10"/>
  <p:tag name="KSO_WM_UNIT_FILL_TYPE" val="1"/>
  <p:tag name="KSO_WM_UNIT_LINE_FORE_SCHEMECOLOR_INDEX_BRIGHTNESS" val="0"/>
  <p:tag name="KSO_WM_UNIT_LINE_FORE_SCHEMECOLOR_INDEX" val="14"/>
  <p:tag name="KSO_WM_UNIT_LINE_FILL_TYPE" val="2"/>
  <p:tag name="KSO_WM_UNIT_TEXT_FILL_FORE_SCHEMECOLOR_INDEX_BRIGHTNESS" val="0.4"/>
  <p:tag name="KSO_WM_UNIT_TEXT_FILL_FORE_SCHEMECOLOR_INDEX" val="10"/>
  <p:tag name="KSO_WM_UNIT_TEXT_FILL_TYPE" val="1"/>
</p:tagLst>
</file>

<file path=ppt/tags/tag20.xml><?xml version="1.0" encoding="utf-8"?>
<p:tagLst xmlns:a="http://schemas.openxmlformats.org/drawingml/2006/main" xmlns:r="http://schemas.openxmlformats.org/officeDocument/2006/relationships" xmlns:p="http://schemas.openxmlformats.org/presentationml/2006/main">
  <p:tag name="KSO_WM_UNIT_LINE_FORE_SCHEMECOLOR_INDEX_BRIGHTNESS" val="0"/>
  <p:tag name="KSO_WM_UNIT_LINE_FORE_SCHEMECOLOR_INDEX" val="14"/>
  <p:tag name="KSO_WM_UNIT_LINE_FILL_TYPE" val="2"/>
</p:tagLst>
</file>

<file path=ppt/tags/tag21.xml><?xml version="1.0" encoding="utf-8"?>
<p:tagLst xmlns:a="http://schemas.openxmlformats.org/drawingml/2006/main" xmlns:r="http://schemas.openxmlformats.org/officeDocument/2006/relationships"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22.xml><?xml version="1.0" encoding="utf-8"?>
<p:tagLst xmlns:a="http://schemas.openxmlformats.org/drawingml/2006/main" xmlns:r="http://schemas.openxmlformats.org/officeDocument/2006/relationships"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23.xml><?xml version="1.0" encoding="utf-8"?>
<p:tagLst xmlns:a="http://schemas.openxmlformats.org/drawingml/2006/main" xmlns:r="http://schemas.openxmlformats.org/officeDocument/2006/relationships"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24.xml><?xml version="1.0" encoding="utf-8"?>
<p:tagLst xmlns:a="http://schemas.openxmlformats.org/drawingml/2006/main" xmlns:r="http://schemas.openxmlformats.org/officeDocument/2006/relationships"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25.xml><?xml version="1.0" encoding="utf-8"?>
<p:tagLst xmlns:a="http://schemas.openxmlformats.org/drawingml/2006/main" xmlns:r="http://schemas.openxmlformats.org/officeDocument/2006/relationships"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26.xml><?xml version="1.0" encoding="utf-8"?>
<p:tagLst xmlns:a="http://schemas.openxmlformats.org/drawingml/2006/main" xmlns:r="http://schemas.openxmlformats.org/officeDocument/2006/relationships"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27.xml><?xml version="1.0" encoding="utf-8"?>
<p:tagLst xmlns:a="http://schemas.openxmlformats.org/drawingml/2006/main" xmlns:r="http://schemas.openxmlformats.org/officeDocument/2006/relationships"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28.xml><?xml version="1.0" encoding="utf-8"?>
<p:tagLst xmlns:a="http://schemas.openxmlformats.org/drawingml/2006/main" xmlns:r="http://schemas.openxmlformats.org/officeDocument/2006/relationships"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29.xml><?xml version="1.0" encoding="utf-8"?>
<p:tagLst xmlns:a="http://schemas.openxmlformats.org/drawingml/2006/main" xmlns:r="http://schemas.openxmlformats.org/officeDocument/2006/relationships"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3.xml><?xml version="1.0" encoding="utf-8"?>
<p:tagLst xmlns:a="http://schemas.openxmlformats.org/drawingml/2006/main" xmlns:r="http://schemas.openxmlformats.org/officeDocument/2006/relationships" xmlns:p="http://schemas.openxmlformats.org/presentationml/2006/main">
  <p:tag name="KSO_WM_UNIT_FILL_FORE_SCHEMECOLOR_INDEX_BRIGHTNESS" val="0.4"/>
  <p:tag name="KSO_WM_UNIT_FILL_FORE_SCHEMECOLOR_INDEX" val="10"/>
  <p:tag name="KSO_WM_UNIT_FILL_TYPE" val="1"/>
  <p:tag name="KSO_WM_UNIT_LINE_FORE_SCHEMECOLOR_INDEX_BRIGHTNESS" val="0"/>
  <p:tag name="KSO_WM_UNIT_LINE_FORE_SCHEMECOLOR_INDEX" val="14"/>
  <p:tag name="KSO_WM_UNIT_LINE_FILL_TYPE" val="2"/>
  <p:tag name="KSO_WM_UNIT_TEXT_FILL_FORE_SCHEMECOLOR_INDEX_BRIGHTNESS" val="0.4"/>
  <p:tag name="KSO_WM_UNIT_TEXT_FILL_FORE_SCHEMECOLOR_INDEX" val="10"/>
  <p:tag name="KSO_WM_UNIT_TEXT_FILL_TYPE" val="1"/>
</p:tagLst>
</file>

<file path=ppt/tags/tag30.xml><?xml version="1.0" encoding="utf-8"?>
<p:tagLst xmlns:a="http://schemas.openxmlformats.org/drawingml/2006/main" xmlns:r="http://schemas.openxmlformats.org/officeDocument/2006/relationships"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31.xml><?xml version="1.0" encoding="utf-8"?>
<p:tagLst xmlns:a="http://schemas.openxmlformats.org/drawingml/2006/main" xmlns:r="http://schemas.openxmlformats.org/officeDocument/2006/relationships"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32.xml><?xml version="1.0" encoding="utf-8"?>
<p:tagLst xmlns:a="http://schemas.openxmlformats.org/drawingml/2006/main" xmlns:r="http://schemas.openxmlformats.org/officeDocument/2006/relationships"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33.xml><?xml version="1.0" encoding="utf-8"?>
<p:tagLst xmlns:a="http://schemas.openxmlformats.org/drawingml/2006/main" xmlns:r="http://schemas.openxmlformats.org/officeDocument/2006/relationships"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34.xml><?xml version="1.0" encoding="utf-8"?>
<p:tagLst xmlns:a="http://schemas.openxmlformats.org/drawingml/2006/main" xmlns:r="http://schemas.openxmlformats.org/officeDocument/2006/relationships"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35.xml><?xml version="1.0" encoding="utf-8"?>
<p:tagLst xmlns:a="http://schemas.openxmlformats.org/drawingml/2006/main" xmlns:r="http://schemas.openxmlformats.org/officeDocument/2006/relationships"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36.xml><?xml version="1.0" encoding="utf-8"?>
<p:tagLst xmlns:a="http://schemas.openxmlformats.org/drawingml/2006/main" xmlns:r="http://schemas.openxmlformats.org/officeDocument/2006/relationships"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37.xml><?xml version="1.0" encoding="utf-8"?>
<p:tagLst xmlns:a="http://schemas.openxmlformats.org/drawingml/2006/main" xmlns:r="http://schemas.openxmlformats.org/officeDocument/2006/relationships"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38.xml><?xml version="1.0" encoding="utf-8"?>
<p:tagLst xmlns:a="http://schemas.openxmlformats.org/drawingml/2006/main" xmlns:r="http://schemas.openxmlformats.org/officeDocument/2006/relationships"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39.xml><?xml version="1.0" encoding="utf-8"?>
<p:tagLst xmlns:a="http://schemas.openxmlformats.org/drawingml/2006/main" xmlns:r="http://schemas.openxmlformats.org/officeDocument/2006/relationships"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4.xml><?xml version="1.0" encoding="utf-8"?>
<p:tagLst xmlns:a="http://schemas.openxmlformats.org/drawingml/2006/main" xmlns:r="http://schemas.openxmlformats.org/officeDocument/2006/relationships" xmlns:p="http://schemas.openxmlformats.org/presentationml/2006/main">
  <p:tag name="KSO_WM_UNIT_FILL_FORE_SCHEMECOLOR_INDEX_BRIGHTNESS" val="0.4"/>
  <p:tag name="KSO_WM_UNIT_FILL_FORE_SCHEMECOLOR_INDEX" val="10"/>
  <p:tag name="KSO_WM_UNIT_FILL_TYPE" val="1"/>
  <p:tag name="KSO_WM_UNIT_LINE_FORE_SCHEMECOLOR_INDEX_BRIGHTNESS" val="0"/>
  <p:tag name="KSO_WM_UNIT_LINE_FORE_SCHEMECOLOR_INDEX" val="14"/>
  <p:tag name="KSO_WM_UNIT_LINE_FILL_TYPE" val="2"/>
  <p:tag name="KSO_WM_UNIT_TEXT_FILL_FORE_SCHEMECOLOR_INDEX_BRIGHTNESS" val="0.4"/>
  <p:tag name="KSO_WM_UNIT_TEXT_FILL_FORE_SCHEMECOLOR_INDEX" val="10"/>
  <p:tag name="KSO_WM_UNIT_TEXT_FILL_TYPE" val="1"/>
</p:tagLst>
</file>

<file path=ppt/tags/tag40.xml><?xml version="1.0" encoding="utf-8"?>
<p:tagLst xmlns:a="http://schemas.openxmlformats.org/drawingml/2006/main" xmlns:r="http://schemas.openxmlformats.org/officeDocument/2006/relationships" xmlns:p="http://schemas.openxmlformats.org/presentationml/2006/main">
  <p:tag name="KSO_WM_UNIT_TEXT_FILL_FORE_SCHEMECOLOR_INDEX_BRIGHTNESS" val="0"/>
  <p:tag name="KSO_WM_UNIT_TEXT_FILL_FORE_SCHEMECOLOR_INDEX" val="2"/>
  <p:tag name="KSO_WM_UNIT_TEXT_FILL_TYPE" val="1"/>
</p:tagLst>
</file>

<file path=ppt/tags/tag41.xml><?xml version="1.0" encoding="utf-8"?>
<p:tagLst xmlns:a="http://schemas.openxmlformats.org/drawingml/2006/main" xmlns:r="http://schemas.openxmlformats.org/officeDocument/2006/relationships" xmlns:p="http://schemas.openxmlformats.org/presentationml/2006/main">
  <p:tag name="KSO_WM_UNIT_TEXT_FILL_FORE_SCHEMECOLOR_INDEX_BRIGHTNESS" val="0"/>
  <p:tag name="KSO_WM_UNIT_TEXT_FILL_FORE_SCHEMECOLOR_INDEX" val="2"/>
  <p:tag name="KSO_WM_UNIT_TEXT_FILL_TYPE" val="1"/>
</p:tagLst>
</file>

<file path=ppt/tags/tag42.xml><?xml version="1.0" encoding="utf-8"?>
<p:tagLst xmlns:a="http://schemas.openxmlformats.org/drawingml/2006/main" xmlns:r="http://schemas.openxmlformats.org/officeDocument/2006/relationships" xmlns:p="http://schemas.openxmlformats.org/presentationml/2006/main">
  <p:tag name="KSO_WM_UNIT_TEXT_FILL_FORE_SCHEMECOLOR_INDEX_BRIGHTNESS" val="0"/>
  <p:tag name="KSO_WM_UNIT_TEXT_FILL_FORE_SCHEMECOLOR_INDEX" val="2"/>
  <p:tag name="KSO_WM_UNIT_TEXT_FILL_TYPE" val="1"/>
</p:tagLst>
</file>

<file path=ppt/tags/tag43.xml><?xml version="1.0" encoding="utf-8"?>
<p:tagLst xmlns:a="http://schemas.openxmlformats.org/drawingml/2006/main" xmlns:r="http://schemas.openxmlformats.org/officeDocument/2006/relationships" xmlns:p="http://schemas.openxmlformats.org/presentationml/2006/main">
  <p:tag name="KSO_WM_UNIT_TEXT_FILL_FORE_SCHEMECOLOR_INDEX_BRIGHTNESS" val="0"/>
  <p:tag name="KSO_WM_UNIT_TEXT_FILL_FORE_SCHEMECOLOR_INDEX" val="2"/>
  <p:tag name="KSO_WM_UNIT_TEXT_FILL_TYPE" val="1"/>
</p:tagLst>
</file>

<file path=ppt/tags/tag44.xml><?xml version="1.0" encoding="utf-8"?>
<p:tagLst xmlns:a="http://schemas.openxmlformats.org/drawingml/2006/main" xmlns:r="http://schemas.openxmlformats.org/officeDocument/2006/relationships"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45.xml><?xml version="1.0" encoding="utf-8"?>
<p:tagLst xmlns:a="http://schemas.openxmlformats.org/drawingml/2006/main" xmlns:r="http://schemas.openxmlformats.org/officeDocument/2006/relationships" xmlns:p="http://schemas.openxmlformats.org/presentationml/2006/main">
  <p:tag name="KSO_WM_UNIT_TEXT_FILL_FORE_SCHEMECOLOR_INDEX_BRIGHTNESS" val="0"/>
  <p:tag name="KSO_WM_UNIT_TEXT_FILL_FORE_SCHEMECOLOR_INDEX" val="2"/>
  <p:tag name="KSO_WM_UNIT_TEXT_FILL_TYPE" val="1"/>
</p:tagLst>
</file>

<file path=ppt/tags/tag46.xml><?xml version="1.0" encoding="utf-8"?>
<p:tagLst xmlns:a="http://schemas.openxmlformats.org/drawingml/2006/main" xmlns:r="http://schemas.openxmlformats.org/officeDocument/2006/relationships" xmlns:p="http://schemas.openxmlformats.org/presentationml/2006/main">
  <p:tag name="KSO_WM_UNIT_TEXT_FILL_FORE_SCHEMECOLOR_INDEX_BRIGHTNESS" val="0"/>
  <p:tag name="KSO_WM_UNIT_TEXT_FILL_FORE_SCHEMECOLOR_INDEX" val="2"/>
  <p:tag name="KSO_WM_UNIT_TEXT_FILL_TYPE" val="1"/>
</p:tagLst>
</file>

<file path=ppt/tags/tag47.xml><?xml version="1.0" encoding="utf-8"?>
<p:tagLst xmlns:a="http://schemas.openxmlformats.org/drawingml/2006/main" xmlns:r="http://schemas.openxmlformats.org/officeDocument/2006/relationships" xmlns:p="http://schemas.openxmlformats.org/presentationml/2006/main">
  <p:tag name="KSO_WM_UNIT_TEXT_FILL_FORE_SCHEMECOLOR_INDEX_BRIGHTNESS" val="0"/>
  <p:tag name="KSO_WM_UNIT_TEXT_FILL_FORE_SCHEMECOLOR_INDEX" val="2"/>
  <p:tag name="KSO_WM_UNIT_TEXT_FILL_TYPE" val="1"/>
</p:tagLst>
</file>

<file path=ppt/tags/tag48.xml><?xml version="1.0" encoding="utf-8"?>
<p:tagLst xmlns:a="http://schemas.openxmlformats.org/drawingml/2006/main" xmlns:r="http://schemas.openxmlformats.org/officeDocument/2006/relationships" xmlns:p="http://schemas.openxmlformats.org/presentationml/2006/main">
  <p:tag name="KSO_WM_UNIT_TEXT_FILL_FORE_SCHEMECOLOR_INDEX_BRIGHTNESS" val="0"/>
  <p:tag name="KSO_WM_UNIT_TEXT_FILL_FORE_SCHEMECOLOR_INDEX" val="2"/>
  <p:tag name="KSO_WM_UNIT_TEXT_FILL_TYPE" val="1"/>
</p:tagLst>
</file>

<file path=ppt/tags/tag49.xml><?xml version="1.0" encoding="utf-8"?>
<p:tagLst xmlns:a="http://schemas.openxmlformats.org/drawingml/2006/main" xmlns:r="http://schemas.openxmlformats.org/officeDocument/2006/relationships"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5.xml><?xml version="1.0" encoding="utf-8"?>
<p:tagLst xmlns:a="http://schemas.openxmlformats.org/drawingml/2006/main" xmlns:r="http://schemas.openxmlformats.org/officeDocument/2006/relationships" xmlns:p="http://schemas.openxmlformats.org/presentationml/2006/main">
  <p:tag name="KSO_WM_UNIT_FILL_FORE_SCHEMECOLOR_INDEX_BRIGHTNESS" val="0"/>
  <p:tag name="KSO_WM_UNIT_FILL_FORE_SCHEMECOLOR_INDEX" val="6"/>
  <p:tag name="KSO_WM_UNIT_FILL_TYPE" val="1"/>
  <p:tag name="KSO_WM_UNIT_TEXT_FILL_FORE_SCHEMECOLOR_INDEX_BRIGHTNESS" val="0"/>
  <p:tag name="KSO_WM_UNIT_TEXT_FILL_FORE_SCHEMECOLOR_INDEX" val="14"/>
  <p:tag name="KSO_WM_UNIT_TEXT_FILL_TYPE" val="1"/>
</p:tagLst>
</file>

<file path=ppt/tags/tag50.xml><?xml version="1.0" encoding="utf-8"?>
<p:tagLst xmlns:a="http://schemas.openxmlformats.org/drawingml/2006/main" xmlns:r="http://schemas.openxmlformats.org/officeDocument/2006/relationships"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51.xml><?xml version="1.0" encoding="utf-8"?>
<p:tagLst xmlns:a="http://schemas.openxmlformats.org/drawingml/2006/main" xmlns:r="http://schemas.openxmlformats.org/officeDocument/2006/relationships"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52.xml><?xml version="1.0" encoding="utf-8"?>
<p:tagLst xmlns:a="http://schemas.openxmlformats.org/drawingml/2006/main" xmlns:r="http://schemas.openxmlformats.org/officeDocument/2006/relationships"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53.xml><?xml version="1.0" encoding="utf-8"?>
<p:tagLst xmlns:a="http://schemas.openxmlformats.org/drawingml/2006/main" xmlns:r="http://schemas.openxmlformats.org/officeDocument/2006/relationships"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54.xml><?xml version="1.0" encoding="utf-8"?>
<p:tagLst xmlns:a="http://schemas.openxmlformats.org/drawingml/2006/main" xmlns:r="http://schemas.openxmlformats.org/officeDocument/2006/relationships"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55.xml><?xml version="1.0" encoding="utf-8"?>
<p:tagLst xmlns:a="http://schemas.openxmlformats.org/drawingml/2006/main" xmlns:r="http://schemas.openxmlformats.org/officeDocument/2006/relationships"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6.xml><?xml version="1.0" encoding="utf-8"?>
<p:tagLst xmlns:a="http://schemas.openxmlformats.org/drawingml/2006/main" xmlns:r="http://schemas.openxmlformats.org/officeDocument/2006/relationships" xmlns:p="http://schemas.openxmlformats.org/presentationml/2006/main">
  <p:tag name="KSO_WM_UNIT_TEXT_FILL_FORE_SCHEMECOLOR_INDEX_BRIGHTNESS" val="0.4"/>
  <p:tag name="KSO_WM_UNIT_TEXT_FILL_FORE_SCHEMECOLOR_INDEX" val="10"/>
  <p:tag name="KSO_WM_UNIT_TEXT_FILL_TYPE" val="1"/>
</p:tagLst>
</file>

<file path=ppt/tags/tag7.xml><?xml version="1.0" encoding="utf-8"?>
<p:tagLst xmlns:a="http://schemas.openxmlformats.org/drawingml/2006/main" xmlns:r="http://schemas.openxmlformats.org/officeDocument/2006/relationships" xmlns:p="http://schemas.openxmlformats.org/presentationml/2006/main">
  <p:tag name="KSO_WM_UNIT_FILL_FORE_SCHEMECOLOR_INDEX_BRIGHTNESS" val="0.4"/>
  <p:tag name="KSO_WM_UNIT_FILL_FORE_SCHEMECOLOR_INDEX" val="10"/>
  <p:tag name="KSO_WM_UNIT_FILL_TYPE" val="1"/>
  <p:tag name="KSO_WM_UNIT_TEXT_FILL_FORE_SCHEMECOLOR_INDEX_BRIGHTNESS" val="0"/>
  <p:tag name="KSO_WM_UNIT_TEXT_FILL_FORE_SCHEMECOLOR_INDEX" val="14"/>
  <p:tag name="KSO_WM_UNIT_TEXT_FILL_TYPE" val="1"/>
</p:tagLst>
</file>

<file path=ppt/tags/tag8.xml><?xml version="1.0" encoding="utf-8"?>
<p:tagLst xmlns:a="http://schemas.openxmlformats.org/drawingml/2006/main" xmlns:r="http://schemas.openxmlformats.org/officeDocument/2006/relationships" xmlns:p="http://schemas.openxmlformats.org/presentationml/2006/main">
  <p:tag name="KSO_WM_UNIT_TEXT_FILL_FORE_SCHEMECOLOR_INDEX_BRIGHTNESS" val="0.4"/>
  <p:tag name="KSO_WM_UNIT_TEXT_FILL_FORE_SCHEMECOLOR_INDEX" val="10"/>
  <p:tag name="KSO_WM_UNIT_TEXT_FILL_TYPE" val="1"/>
</p:tagLst>
</file>

<file path=ppt/tags/tag9.xml><?xml version="1.0" encoding="utf-8"?>
<p:tagLst xmlns:a="http://schemas.openxmlformats.org/drawingml/2006/main" xmlns:r="http://schemas.openxmlformats.org/officeDocument/2006/relationships" xmlns:p="http://schemas.openxmlformats.org/presentationml/2006/main">
  <p:tag name="KSO_WM_UNIT_LINE_FORE_SCHEMECOLOR_INDEX_BRIGHTNESS" val="0.4"/>
  <p:tag name="KSO_WM_UNIT_LINE_FORE_SCHEMECOLOR_INDEX" val="10"/>
  <p:tag name="KSO_WM_UNIT_LINE_FILL_TYPE" val="2"/>
</p:tagLst>
</file>

<file path=ppt/theme/theme1.xml><?xml version="1.0" encoding="utf-8"?>
<a:theme xmlns:a="http://schemas.openxmlformats.org/drawingml/2006/main" name="1_Office 主题​​">
  <a:themeElements>
    <a:clrScheme name="Waveform">
      <a:dk1>
        <a:sysClr val="windowText" lastClr="000000"/>
      </a:dk1>
      <a:lt1>
        <a:sysClr val="window" lastClr="FFFFFF"/>
      </a:lt1>
      <a:dk2>
        <a:srgbClr val="073E87"/>
      </a:dk2>
      <a:lt2>
        <a:srgbClr val="C6E7FC"/>
      </a:lt2>
      <a:accent1>
        <a:srgbClr val="31B6FD"/>
      </a:accent1>
      <a:accent2>
        <a:srgbClr val="4584D3"/>
      </a:accent2>
      <a:accent3>
        <a:srgbClr val="5BD078"/>
      </a:accent3>
      <a:accent4>
        <a:srgbClr val="A5D028"/>
      </a:accent4>
      <a:accent5>
        <a:srgbClr val="F5C040"/>
      </a:accent5>
      <a:accent6>
        <a:srgbClr val="05E0DB"/>
      </a:accent6>
      <a:hlink>
        <a:srgbClr val="0080FF"/>
      </a:hlink>
      <a:folHlink>
        <a:srgbClr val="5EAEFF"/>
      </a:folHlink>
    </a:clrScheme>
    <a:fontScheme name="f03vjfi4">
      <a:majorFont>
        <a:latin typeface="思源黑体 CN"/>
        <a:ea typeface="思源黑体 CN"/>
        <a:cs typeface=""/>
      </a:majorFont>
      <a:minorFont>
        <a:latin typeface="思源黑体 CN"/>
        <a:ea typeface="思源黑体 CN"/>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Office 主题​​">
  <a:themeElements>
    <a:clrScheme name="">
      <a:dk1>
        <a:srgbClr val="000000"/>
      </a:dk1>
      <a:lt1>
        <a:srgbClr val="FFFFFF"/>
      </a:lt1>
      <a:dk2>
        <a:srgbClr val="E2EFFD"/>
      </a:dk2>
      <a:lt2>
        <a:srgbClr val="FEFEFF"/>
      </a:lt2>
      <a:accent1>
        <a:srgbClr val="003C83"/>
      </a:accent1>
      <a:accent2>
        <a:srgbClr val="015CB7"/>
      </a:accent2>
      <a:accent3>
        <a:srgbClr val="2573C5"/>
      </a:accent3>
      <a:accent4>
        <a:srgbClr val="3785D8"/>
      </a:accent4>
      <a:accent5>
        <a:srgbClr val="3D90E9"/>
      </a:accent5>
      <a:accent6>
        <a:srgbClr val="1D7ADC"/>
      </a:accent6>
      <a:hlink>
        <a:srgbClr val="0563C1"/>
      </a:hlink>
      <a:folHlink>
        <a:srgbClr val="954F72"/>
      </a:folHlink>
    </a:clrScheme>
    <a:fontScheme name="f03vjfi4">
      <a:majorFont>
        <a:latin typeface="思源黑体 CN"/>
        <a:ea typeface="思源黑体 CN"/>
        <a:cs typeface=""/>
      </a:majorFont>
      <a:minorFont>
        <a:latin typeface="思源黑体 CN"/>
        <a:ea typeface="思源黑体 CN"/>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1313</TotalTime>
  <Words>5144</Words>
  <Application>Microsoft Office PowerPoint</Application>
  <PresentationFormat>宽屏</PresentationFormat>
  <Paragraphs>248</Paragraphs>
  <Slides>36</Slides>
  <Notes>0</Notes>
  <HiddenSlides>0</HiddenSlides>
  <MMClips>0</MMClips>
  <ScaleCrop>false</ScaleCrop>
  <HeadingPairs>
    <vt:vector size="6" baseType="variant">
      <vt:variant>
        <vt:lpstr>已用的字体</vt:lpstr>
      </vt:variant>
      <vt:variant>
        <vt:i4>7</vt:i4>
      </vt:variant>
      <vt:variant>
        <vt:lpstr>主题</vt:lpstr>
      </vt:variant>
      <vt:variant>
        <vt:i4>2</vt:i4>
      </vt:variant>
      <vt:variant>
        <vt:lpstr>幻灯片标题</vt:lpstr>
      </vt:variant>
      <vt:variant>
        <vt:i4>36</vt:i4>
      </vt:variant>
    </vt:vector>
  </HeadingPairs>
  <TitlesOfParts>
    <vt:vector size="45" baseType="lpstr">
      <vt:lpstr>E-BZ</vt:lpstr>
      <vt:lpstr>FZSSK--GBK1-0</vt:lpstr>
      <vt:lpstr>Source Han Sans CN Bold</vt:lpstr>
      <vt:lpstr>方正兰亭大黑_GBK</vt:lpstr>
      <vt:lpstr>思源黑体 CN</vt:lpstr>
      <vt:lpstr>Arial</vt:lpstr>
      <vt:lpstr>Calibri</vt:lpstr>
      <vt:lpstr>1_Office 主题​​</vt:lpstr>
      <vt:lpstr>2_Office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PC-Liq</dc:creator>
  <cp:lastModifiedBy>86135</cp:lastModifiedBy>
  <cp:revision>63</cp:revision>
  <dcterms:created xsi:type="dcterms:W3CDTF">2023-11-08T11:26:17Z</dcterms:created>
  <dcterms:modified xsi:type="dcterms:W3CDTF">2024-09-23T08:12:47Z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4EBA5E931F2D289358704B650C8085F7_43</vt:lpwstr>
  </property>
  <property fmtid="{D5CDD505-2E9C-101B-9397-08002B2CF9AE}" pid="3" name="KSOProductBuildVer">
    <vt:lpwstr>2052-6.2.2.8394</vt:lpwstr>
  </property>
</Properties>
</file>