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92" r:id="rId6"/>
    <p:sldId id="28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7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7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BDBD7">
                  <a:alpha val="100000"/>
                </a:srgbClr>
              </a:clrFrom>
              <a:clrTo>
                <a:srgbClr val="FBDBD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7675" y="675005"/>
            <a:ext cx="8406130" cy="59264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19900" y="486378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34195" y="450183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48800" y="3813175"/>
            <a:ext cx="130492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34195" y="3441700"/>
            <a:ext cx="1319530" cy="3714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3610" y="1198880"/>
            <a:ext cx="10304780" cy="264541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0220325" y="167005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0220325" y="208470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0220325" y="291782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10220325" y="334010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2900" y="764540"/>
            <a:ext cx="8328025" cy="3457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925" y="4104640"/>
            <a:ext cx="8382000" cy="24523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832725" y="174593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周仓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67855" y="1746250"/>
            <a:ext cx="64706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关平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61685" y="1746250"/>
            <a:ext cx="7912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食指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66640" y="1664970"/>
            <a:ext cx="8807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无名指</a:t>
            </a:r>
            <a:endParaRPr lang="zh-CN" altLang="en-US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5770" y="4378325"/>
            <a:ext cx="11415395" cy="7708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</a:pPr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嘴巴的功劳巨大。它让你品尝到天下美食，感受到快乐；当你生病时，它先品尝那苦涩的药丸；当你要抒发情感时，嘴巴会冲锋在前，替你表达出来；当你有所需要时，嘴巴能恰当地表达出你的需要；甚至当你感冒鼻塞时，嘴巴会协助鼻子一起呼吸。</a:t>
            </a:r>
            <a:endParaRPr lang="zh-CN" altLang="en-US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11420" y="6198870"/>
            <a:ext cx="2162810" cy="3581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小蜻蜓在跳舞</a:t>
            </a:r>
            <a:endParaRPr lang="zh-CN" altLang="en-US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2490" y="5775325"/>
            <a:ext cx="3267710" cy="3746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漂泊在外的鸟儿终于归巢</a:t>
            </a:r>
            <a:endParaRPr lang="zh-CN" altLang="en-US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>
              <a:lnSpc>
                <a:spcPct val="140000"/>
              </a:lnSpc>
              <a:buClrTx/>
              <a:buSzTx/>
              <a:buFontTx/>
            </a:pPr>
            <a:endParaRPr lang="zh-CN" altLang="en-US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2315845" y="2753360"/>
            <a:ext cx="2732405" cy="1524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5" name="图片 14" descr="波浪线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3390" y="2774950"/>
            <a:ext cx="7763510" cy="457200"/>
          </a:xfrm>
          <a:prstGeom prst="rect">
            <a:avLst/>
          </a:prstGeom>
        </p:spPr>
      </p:pic>
      <p:pic>
        <p:nvPicPr>
          <p:cNvPr id="17" name="图片 16" descr="波浪线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6944" r="26992" b="12361"/>
          <a:stretch>
            <a:fillRect/>
          </a:stretch>
        </p:blipFill>
        <p:spPr>
          <a:xfrm>
            <a:off x="1723390" y="3238500"/>
            <a:ext cx="5668010" cy="277495"/>
          </a:xfrm>
          <a:prstGeom prst="rect">
            <a:avLst/>
          </a:prstGeom>
        </p:spPr>
      </p:pic>
      <p:pic>
        <p:nvPicPr>
          <p:cNvPr id="18" name="图片 17" descr="波浪线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41806" r="44019" b="8889"/>
          <a:stretch>
            <a:fillRect/>
          </a:stretch>
        </p:blipFill>
        <p:spPr>
          <a:xfrm>
            <a:off x="5165725" y="2627630"/>
            <a:ext cx="4321175" cy="22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1" grpId="0"/>
      <p:bldP spid="11" grpId="1"/>
      <p:bldP spid="13" grpId="0"/>
      <p:bldP spid="13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7990" y="770890"/>
            <a:ext cx="8531225" cy="58350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03905" y="3677920"/>
            <a:ext cx="421830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每当写作业时，就等着抄别人的答案的同学。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77185" y="1774190"/>
            <a:ext cx="4370705" cy="8229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  <a:buClrTx/>
              <a:buSzTx/>
              <a:buFontTx/>
            </a:pPr>
            <a:r>
              <a:rPr lang="en-US" altLang="zh-CN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</a:t>
            </a:r>
            <a:r>
              <a:rPr lang="zh-CN" altLang="en-US" sz="16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“红衣男孩” 在一棵刚种下的小树下面等着乘凉。</a:t>
            </a:r>
            <a:endParaRPr lang="zh-CN" altLang="en-US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40350" y="1525905"/>
            <a:ext cx="195961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“红衣男孩”</a:t>
            </a:r>
            <a:endParaRPr lang="zh-CN" altLang="en-US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83865" y="1525270"/>
            <a:ext cx="1304290" cy="3848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等着乘凉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22845" y="4760595"/>
            <a:ext cx="1266190" cy="399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25750" y="4008755"/>
            <a:ext cx="4474210" cy="3200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zh-CN" altLang="en-US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想不劳而获，终会落空，被人耻笑。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1" grpId="0"/>
      <p:bldP spid="11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9485" y="982980"/>
            <a:ext cx="10273665" cy="39776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58355" y="30045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必自毙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45635" y="3502025"/>
            <a:ext cx="257619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则能有所不为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50540" y="2496820"/>
            <a:ext cx="369633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君子喻于义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 </a:t>
            </a:r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小人喻于利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49925" y="2019935"/>
            <a:ext cx="40627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君子坦荡荡</a:t>
            </a:r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     </a:t>
            </a:r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小人长戚戚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23125" y="3989705"/>
            <a:ext cx="357378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恻隐之心</a:t>
            </a:r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</a:t>
            </a:r>
            <a:r>
              <a:rPr lang="zh-CN" altLang="en-US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仁之端也</a:t>
            </a:r>
            <a:endParaRPr lang="zh-CN" altLang="en-US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6" grpId="0"/>
      <p:bldP spid="6" grpId="1"/>
      <p:bldP spid="7" grpId="0"/>
      <p:bldP spid="7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4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5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6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7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</Words>
  <Application>WPS 演示</Application>
  <PresentationFormat>宽屏</PresentationFormat>
  <Paragraphs>54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2025-02-19T13:40:35Z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