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275" r:id="rId20"/>
    <p:sldId id="276" r:id="rId21"/>
    <p:sldId id="277" r:id="rId22"/>
    <p:sldId id="278" r:id="rId23"/>
    <p:sldId id="279" r:id="rId24"/>
    <p:sldId id="280" r:id="rId25"/>
    <p:sldId id="281" r:id="rId26"/>
    <p:sldId id="282" r:id="rId27"/>
    <p:sldId id="301" r:id="rId28"/>
    <p:sldId id="283" r:id="rId29"/>
    <p:sldId id="284" r:id="rId30"/>
    <p:sldId id="302" r:id="rId31"/>
    <p:sldId id="285" r:id="rId32"/>
    <p:sldId id="286" r:id="rId33"/>
    <p:sldId id="303"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04" d="100"/>
          <a:sy n="104" d="100"/>
        </p:scale>
        <p:origin x="7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64646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5.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5.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5.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5.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468e983a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BE671338-4685-4329-A5B0-1B353EE4BD7D}"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第20讲</a:t>
            </a:r>
            <a:endParaRPr lang="en-US" sz="2400" dirty="0"/>
          </a:p>
        </p:txBody>
      </p:sp>
      <p:sp>
        <p:nvSpPr>
          <p:cNvPr id="6" name="MasterShapeName"/>
          <p:cNvSpPr/>
          <p:nvPr/>
        </p:nvSpPr>
        <p:spPr>
          <a:xfrm>
            <a:off x="1536192" y="0"/>
            <a:ext cx="828446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国防建设与外交成就</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468e983a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CF879B4-11F4-4BBA-AB25-5001B98B1DB3}"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84bdcc06b"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3db260a5"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e757f67ae"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3877e27dc"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84bdcc06b&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c3db260a5&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e757f67ae&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3877e27dc&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第20讲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国防建设与外交成就</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468e983a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5C2A2B7-CDBC-4940-916D-02BEACB6FA7E}"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84bdcc06b"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3db260a5"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e757f67ae"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3877e27dc"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84bdcc06b&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c3db260a5&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e757f67ae&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3877e27dc&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第20讲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国防建设与外交成就</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731c7ec1f6855087e737621#tid=6747e4ee2bdb6800099b6285#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27BD038-7E2E-F8A9-02F5-E5361FAB5E2A}"/>
              </a:ext>
            </a:extLst>
          </p:cNvPr>
          <p:cNvPicPr>
            <a:picLocks/>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3410BA8-676F-4A3C-862A-345DC619DF36}"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a:lstStyle/>
          <a:p>
            <a:endParaRPr lang="zh-CN" altLang="en-US"/>
          </a:p>
        </p:txBody>
      </p:sp>
      <p:sp>
        <p:nvSpPr>
          <p:cNvPr id="6"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D4BBDD64-544F-4029-B803-F0FBEEF01F7E}"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84bdcc06b"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3db260a5"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e757f67ae"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3877e27dc"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84bdcc06b&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c3db260a5&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e757f67ae&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3877e27dc&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F7B0DB52-906E-49D5-ADE6-BFEB217374D9}"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84bdcc06b"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3db260a5"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e757f67ae"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3877e27dc"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84bdcc06b&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知识建构</a:t>
            </a:r>
            <a:endParaRPr lang="en-US" sz="1800" dirty="0"/>
          </a:p>
        </p:txBody>
      </p:sp>
      <p:sp>
        <p:nvSpPr>
          <p:cNvPr id="9" name="MasterShapeName?linknodeid=c3db260a5&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10" name="MasterShapeName?linknodeid=e757f67ae&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3877e27dc&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graphicFrame>
        <p:nvGraphicFramePr>
          <p:cNvPr id="11" name="P_7_BD#6b76acdf1?colgroup=2,2,2,21&amp;vcp=1&amp;pid=d9f985c11&amp;color=0,0,0&amp;vtp=1&amp;vaab=1&amp;bt=1&amp;bbb=1&amp;hb=1"/>
          <p:cNvGraphicFramePr>
            <a:graphicFrameLocks noGrp="1"/>
          </p:cNvGraphicFramePr>
          <p:nvPr>
            <p:extLst>
              <p:ext uri="{D42A27DB-BD31-4B8C-83A1-F6EECF244321}">
                <p14:modId xmlns:p14="http://schemas.microsoft.com/office/powerpoint/2010/main" val="22444546"/>
              </p:ext>
            </p:extLst>
          </p:nvPr>
        </p:nvGraphicFramePr>
        <p:xfrm>
          <a:off x="539496" y="2382710"/>
          <a:ext cx="11112935" cy="2797176"/>
        </p:xfrm>
        <a:graphic>
          <a:graphicData uri="http://schemas.openxmlformats.org/drawingml/2006/table">
            <a:tbl>
              <a:tblPr/>
              <a:tblGrid>
                <a:gridCol w="907526">
                  <a:extLst>
                    <a:ext uri="{9D8B030D-6E8A-4147-A177-3AD203B41FA5}">
                      <a16:colId xmlns:a16="http://schemas.microsoft.com/office/drawing/2014/main" val="20000"/>
                    </a:ext>
                  </a:extLst>
                </a:gridCol>
                <a:gridCol w="1134407">
                  <a:extLst>
                    <a:ext uri="{9D8B030D-6E8A-4147-A177-3AD203B41FA5}">
                      <a16:colId xmlns:a16="http://schemas.microsoft.com/office/drawing/2014/main" val="20001"/>
                    </a:ext>
                  </a:extLst>
                </a:gridCol>
                <a:gridCol w="1098106">
                  <a:extLst>
                    <a:ext uri="{9D8B030D-6E8A-4147-A177-3AD203B41FA5}">
                      <a16:colId xmlns:a16="http://schemas.microsoft.com/office/drawing/2014/main" val="20002"/>
                    </a:ext>
                  </a:extLst>
                </a:gridCol>
                <a:gridCol w="7850096">
                  <a:extLst>
                    <a:ext uri="{9D8B030D-6E8A-4147-A177-3AD203B41FA5}">
                      <a16:colId xmlns:a16="http://schemas.microsoft.com/office/drawing/2014/main" val="20003"/>
                    </a:ext>
                  </a:extLst>
                </a:gridCol>
                <a:gridCol w="25400">
                  <a:extLst>
                    <a:ext uri="{9D8B030D-6E8A-4147-A177-3AD203B41FA5}">
                      <a16:colId xmlns:a16="http://schemas.microsoft.com/office/drawing/2014/main" val="20004"/>
                    </a:ext>
                  </a:extLst>
                </a:gridCol>
                <a:gridCol w="97400">
                  <a:extLst>
                    <a:ext uri="{9D8B030D-6E8A-4147-A177-3AD203B41FA5}">
                      <a16:colId xmlns:a16="http://schemas.microsoft.com/office/drawing/2014/main" val="20005"/>
                    </a:ext>
                  </a:extLst>
                </a:gridCol>
              </a:tblGrid>
              <a:tr h="1121220">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国防</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空军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建立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在陆军的基础上建立起来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刚刚诞生就面临抗美援</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朝战争的考验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1675956">
                <a:tc vMerge="1">
                  <a:txBody>
                    <a:bodyPr/>
                    <a:lstStyle/>
                    <a:p>
                      <a:endParaRPr lang="zh-CN"/>
                    </a:p>
                  </a:txBody>
                  <a:tcPr/>
                </a:tc>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（1）1956年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我国仿制成功歼-5型歼击机</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（2）改革开放以来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我国自行研制和引进了一批新型飞机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空军的现代化建设有了新的飞跃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6b76acdf1?colgroup=2,2,2,21&amp;vcp=1&amp;pid=d9f985c11&amp;color=0,0,0&amp;vtp=1&amp;vaab=1&amp;bt=1&amp;bbb=1">
            <a:extLst>
              <a:ext uri="{FF2B5EF4-FFF2-40B4-BE49-F238E27FC236}">
                <a16:creationId xmlns:a16="http://schemas.microsoft.com/office/drawing/2014/main" id="{816D5ABD-5EC6-7A62-E62B-DAF845FB8010}"/>
              </a:ext>
            </a:extLst>
          </p:cNvPr>
          <p:cNvSpPr txBox="1"/>
          <p:nvPr/>
        </p:nvSpPr>
        <p:spPr>
          <a:xfrm>
            <a:off x="10934286"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graphicFrame>
        <p:nvGraphicFramePr>
          <p:cNvPr id="12" name="P_7_BD#6b76acdf1?colgroup=2,2,2,21&amp;vcp=1&amp;pid=d9f985c11&amp;color=0,0,0&amp;mp=1&amp;vtp=1&amp;vaab=1&amp;bt=1&amp;bbb=1&amp;hb=1"/>
          <p:cNvGraphicFramePr>
            <a:graphicFrameLocks noGrp="1"/>
          </p:cNvGraphicFramePr>
          <p:nvPr>
            <p:extLst>
              <p:ext uri="{D42A27DB-BD31-4B8C-83A1-F6EECF244321}">
                <p14:modId xmlns:p14="http://schemas.microsoft.com/office/powerpoint/2010/main" val="3373145111"/>
              </p:ext>
            </p:extLst>
          </p:nvPr>
        </p:nvGraphicFramePr>
        <p:xfrm>
          <a:off x="539496" y="2382710"/>
          <a:ext cx="11112935" cy="2797176"/>
        </p:xfrm>
        <a:graphic>
          <a:graphicData uri="http://schemas.openxmlformats.org/drawingml/2006/table">
            <a:tbl>
              <a:tblPr/>
              <a:tblGrid>
                <a:gridCol w="907526">
                  <a:extLst>
                    <a:ext uri="{9D8B030D-6E8A-4147-A177-3AD203B41FA5}">
                      <a16:colId xmlns:a16="http://schemas.microsoft.com/office/drawing/2014/main" val="20000"/>
                    </a:ext>
                  </a:extLst>
                </a:gridCol>
                <a:gridCol w="1134407">
                  <a:extLst>
                    <a:ext uri="{9D8B030D-6E8A-4147-A177-3AD203B41FA5}">
                      <a16:colId xmlns:a16="http://schemas.microsoft.com/office/drawing/2014/main" val="20001"/>
                    </a:ext>
                  </a:extLst>
                </a:gridCol>
                <a:gridCol w="1098106">
                  <a:extLst>
                    <a:ext uri="{9D8B030D-6E8A-4147-A177-3AD203B41FA5}">
                      <a16:colId xmlns:a16="http://schemas.microsoft.com/office/drawing/2014/main" val="20002"/>
                    </a:ext>
                  </a:extLst>
                </a:gridCol>
                <a:gridCol w="7850096">
                  <a:extLst>
                    <a:ext uri="{9D8B030D-6E8A-4147-A177-3AD203B41FA5}">
                      <a16:colId xmlns:a16="http://schemas.microsoft.com/office/drawing/2014/main" val="20003"/>
                    </a:ext>
                  </a:extLst>
                </a:gridCol>
                <a:gridCol w="25400">
                  <a:extLst>
                    <a:ext uri="{9D8B030D-6E8A-4147-A177-3AD203B41FA5}">
                      <a16:colId xmlns:a16="http://schemas.microsoft.com/office/drawing/2014/main" val="20004"/>
                    </a:ext>
                  </a:extLst>
                </a:gridCol>
                <a:gridCol w="97400">
                  <a:extLst>
                    <a:ext uri="{9D8B030D-6E8A-4147-A177-3AD203B41FA5}">
                      <a16:colId xmlns:a16="http://schemas.microsoft.com/office/drawing/2014/main" val="20005"/>
                    </a:ext>
                  </a:extLst>
                </a:gridCol>
              </a:tblGrid>
              <a:tr h="2230692">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国防</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导弹</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部队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组建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1966年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组建</a:t>
                      </a:r>
                      <a:r>
                        <a:rPr lang="en-US" altLang="zh-CN" sz="2800" b="1" i="0" dirty="0">
                          <a:solidFill>
                            <a:srgbClr val="000000"/>
                          </a:solidFill>
                          <a:latin typeface="Times New Roman" pitchFamily="34" charset="0"/>
                          <a:ea typeface="SimSun" pitchFamily="34" charset="-122"/>
                          <a:cs typeface="Times New Roman" pitchFamily="34" charset="-120"/>
                        </a:rPr>
                        <a:t>第二炮兵部队</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是中国</a:t>
                      </a:r>
                      <a:r>
                        <a:rPr lang="en-US" altLang="zh-CN" sz="2800" b="1" i="0">
                          <a:solidFill>
                            <a:srgbClr val="000000"/>
                          </a:solidFill>
                          <a:latin typeface="Times New Roman" pitchFamily="34" charset="0"/>
                          <a:ea typeface="SimSun" pitchFamily="34" charset="-122"/>
                          <a:cs typeface="Times New Roman" pitchFamily="34" charset="-120"/>
                        </a:rPr>
                        <a:t>战略威慑的</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核心力量</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主要担负遏制他国对中国使用核武</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遂行核反击和常规导弹精确打击任务</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由核导</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弹部队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常规导弹部队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作战保障部队等组成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66484">
                <a:tc vMerge="1">
                  <a:txBody>
                    <a:bodyPr/>
                    <a:lstStyle/>
                    <a:p>
                      <a:endParaRPr lang="zh-CN"/>
                    </a:p>
                  </a:txBody>
                  <a:tcPr/>
                </a:tc>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2015年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第二炮兵部队更名为</a:t>
                      </a:r>
                      <a:r>
                        <a:rPr lang="en-US" altLang="zh-CN" sz="2800" b="1" i="0" dirty="0">
                          <a:solidFill>
                            <a:srgbClr val="000000"/>
                          </a:solidFill>
                          <a:latin typeface="Times New Roman" pitchFamily="34" charset="0"/>
                          <a:ea typeface="SimSun" pitchFamily="34" charset="-122"/>
                          <a:cs typeface="Times New Roman" pitchFamily="34" charset="-120"/>
                        </a:rPr>
                        <a:t>火箭军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6b76acdf1?colgroup=2,2,2,21&amp;vcp=1&amp;pid=d9f985c11&amp;color=0,0,0&amp;mp=1&amp;vtp=1&amp;vaab=1&amp;bt=1&amp;bbb=1">
            <a:extLst>
              <a:ext uri="{FF2B5EF4-FFF2-40B4-BE49-F238E27FC236}">
                <a16:creationId xmlns:a16="http://schemas.microsoft.com/office/drawing/2014/main" id="{8018EF98-5F29-CC80-764B-3C2E875062E7}"/>
              </a:ext>
            </a:extLst>
          </p:cNvPr>
          <p:cNvSpPr txBox="1"/>
          <p:nvPr/>
        </p:nvSpPr>
        <p:spPr>
          <a:xfrm>
            <a:off x="10934286"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graphicFrame>
        <p:nvGraphicFramePr>
          <p:cNvPr id="13" name="P_7_BD#6b76acdf1?colgroup=2,2,24&amp;vcp=1&amp;pid=d9f985c11&amp;color=0,0,0&amp;vtp=1&amp;vaab=1&amp;bt=1&amp;bbb=1&amp;hb=1"/>
          <p:cNvGraphicFramePr>
            <a:graphicFrameLocks noGrp="1"/>
          </p:cNvGraphicFramePr>
          <p:nvPr>
            <p:extLst>
              <p:ext uri="{D42A27DB-BD31-4B8C-83A1-F6EECF244321}">
                <p14:modId xmlns:p14="http://schemas.microsoft.com/office/powerpoint/2010/main" val="991017125"/>
              </p:ext>
            </p:extLst>
          </p:nvPr>
        </p:nvGraphicFramePr>
        <p:xfrm>
          <a:off x="539496" y="2118804"/>
          <a:ext cx="11113457" cy="3335592"/>
        </p:xfrm>
        <a:graphic>
          <a:graphicData uri="http://schemas.openxmlformats.org/drawingml/2006/table">
            <a:tbl>
              <a:tblPr/>
              <a:tblGrid>
                <a:gridCol w="905471">
                  <a:extLst>
                    <a:ext uri="{9D8B030D-6E8A-4147-A177-3AD203B41FA5}">
                      <a16:colId xmlns:a16="http://schemas.microsoft.com/office/drawing/2014/main" val="20000"/>
                    </a:ext>
                  </a:extLst>
                </a:gridCol>
                <a:gridCol w="1131839">
                  <a:extLst>
                    <a:ext uri="{9D8B030D-6E8A-4147-A177-3AD203B41FA5}">
                      <a16:colId xmlns:a16="http://schemas.microsoft.com/office/drawing/2014/main" val="20001"/>
                    </a:ext>
                  </a:extLst>
                </a:gridCol>
                <a:gridCol w="8927947">
                  <a:extLst>
                    <a:ext uri="{9D8B030D-6E8A-4147-A177-3AD203B41FA5}">
                      <a16:colId xmlns:a16="http://schemas.microsoft.com/office/drawing/2014/main" val="20002"/>
                    </a:ext>
                  </a:extLst>
                </a:gridCol>
                <a:gridCol w="25400">
                  <a:extLst>
                    <a:ext uri="{9D8B030D-6E8A-4147-A177-3AD203B41FA5}">
                      <a16:colId xmlns:a16="http://schemas.microsoft.com/office/drawing/2014/main" val="20003"/>
                    </a:ext>
                  </a:extLst>
                </a:gridCol>
                <a:gridCol w="25400">
                  <a:extLst>
                    <a:ext uri="{9D8B030D-6E8A-4147-A177-3AD203B41FA5}">
                      <a16:colId xmlns:a16="http://schemas.microsoft.com/office/drawing/2014/main" val="20004"/>
                    </a:ext>
                  </a:extLst>
                </a:gridCol>
                <a:gridCol w="97400">
                  <a:extLst>
                    <a:ext uri="{9D8B030D-6E8A-4147-A177-3AD203B41FA5}">
                      <a16:colId xmlns:a16="http://schemas.microsoft.com/office/drawing/2014/main" val="20005"/>
                    </a:ext>
                  </a:extLst>
                </a:gridCol>
              </a:tblGrid>
              <a:tr h="1094296">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新时</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代强</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军之</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强军</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目标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pPr algn="l" latinLnBrk="1" hangingPunct="0">
                        <a:lnSpc>
                          <a:spcPts val="4200"/>
                        </a:lnSpc>
                      </a:pP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听党指挥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能打胜仗</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作风优良</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2230692">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改革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（1）成立五大战区：东部战区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南部战区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西部战区</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北部战区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中部战区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（2）调整组建五大军种：陆军</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海军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空军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火箭军</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战略支援部队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（3）改革指挥体</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系：形成军委管总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战区主战</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军种主建的新格局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7_BD#6b76acdf1?colgroup=2,2,24&amp;vcp=1&amp;pid=d9f985c11&amp;color=0,0,0&amp;vtp=1&amp;vaab=1&amp;bt=1&amp;bbb=1">
            <a:extLst>
              <a:ext uri="{FF2B5EF4-FFF2-40B4-BE49-F238E27FC236}">
                <a16:creationId xmlns:a16="http://schemas.microsoft.com/office/drawing/2014/main" id="{66091293-8B6C-D47F-EB57-9E7D0E1CEB6E}"/>
              </a:ext>
            </a:extLst>
          </p:cNvPr>
          <p:cNvSpPr txBox="1"/>
          <p:nvPr/>
        </p:nvSpPr>
        <p:spPr>
          <a:xfrm>
            <a:off x="10934808"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graphicFrame>
        <p:nvGraphicFramePr>
          <p:cNvPr id="14" name="P_7_BD#6b76acdf1?colgroup=2,2,24&amp;vcp=1&amp;pid=d9f985c11&amp;color=0,0,0&amp;vtp=1&amp;vaab=1&amp;bt=1&amp;bbb=1&amp;hb=1"/>
          <p:cNvGraphicFramePr>
            <a:graphicFrameLocks noGrp="1"/>
          </p:cNvGraphicFramePr>
          <p:nvPr>
            <p:extLst>
              <p:ext uri="{D42A27DB-BD31-4B8C-83A1-F6EECF244321}">
                <p14:modId xmlns:p14="http://schemas.microsoft.com/office/powerpoint/2010/main" val="3662075464"/>
              </p:ext>
            </p:extLst>
          </p:nvPr>
        </p:nvGraphicFramePr>
        <p:xfrm>
          <a:off x="539496" y="1841436"/>
          <a:ext cx="11112523" cy="3894392"/>
        </p:xfrm>
        <a:graphic>
          <a:graphicData uri="http://schemas.openxmlformats.org/drawingml/2006/table">
            <a:tbl>
              <a:tblPr/>
              <a:tblGrid>
                <a:gridCol w="918685">
                  <a:extLst>
                    <a:ext uri="{9D8B030D-6E8A-4147-A177-3AD203B41FA5}">
                      <a16:colId xmlns:a16="http://schemas.microsoft.com/office/drawing/2014/main" val="20000"/>
                    </a:ext>
                  </a:extLst>
                </a:gridCol>
                <a:gridCol w="1155178">
                  <a:extLst>
                    <a:ext uri="{9D8B030D-6E8A-4147-A177-3AD203B41FA5}">
                      <a16:colId xmlns:a16="http://schemas.microsoft.com/office/drawing/2014/main" val="20001"/>
                    </a:ext>
                  </a:extLst>
                </a:gridCol>
                <a:gridCol w="1127890">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gridCol w="800438">
                  <a:extLst>
                    <a:ext uri="{9D8B030D-6E8A-4147-A177-3AD203B41FA5}">
                      <a16:colId xmlns:a16="http://schemas.microsoft.com/office/drawing/2014/main" val="20004"/>
                    </a:ext>
                  </a:extLst>
                </a:gridCol>
                <a:gridCol w="7012932">
                  <a:extLst>
                    <a:ext uri="{9D8B030D-6E8A-4147-A177-3AD203B41FA5}">
                      <a16:colId xmlns:a16="http://schemas.microsoft.com/office/drawing/2014/main" val="20005"/>
                    </a:ext>
                  </a:extLst>
                </a:gridCol>
              </a:tblGrid>
              <a:tr h="1649032">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外交</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新中</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国成</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立后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奉行</a:t>
                      </a:r>
                      <a:r>
                        <a:rPr lang="en-US" altLang="zh-CN" sz="2800" b="1" i="0" dirty="0">
                          <a:solidFill>
                            <a:srgbClr val="000000"/>
                          </a:solidFill>
                          <a:latin typeface="Times New Roman" pitchFamily="34" charset="0"/>
                          <a:ea typeface="SimSun" pitchFamily="34" charset="-122"/>
                          <a:cs typeface="Times New Roman" pitchFamily="34" charset="-120"/>
                        </a:rPr>
                        <a:t>独立自主的和平外交政策</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同苏联等十几个国家建</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立了外交关系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1121220">
                <a:tc vMerge="1">
                  <a:txBody>
                    <a:bodyPr/>
                    <a:lstStyle/>
                    <a:p>
                      <a:endParaRPr lang="zh-CN"/>
                    </a:p>
                  </a:txBody>
                  <a:tcPr/>
                </a:tc>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20世</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纪50</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年代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提出和</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平共处</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五项原</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提</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1953年底</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周恩来</a:t>
                      </a:r>
                      <a:r>
                        <a:rPr lang="en-US" altLang="zh-CN" sz="2800" b="0" i="0">
                          <a:solidFill>
                            <a:srgbClr val="000000"/>
                          </a:solidFill>
                          <a:latin typeface="Times New Roman" pitchFamily="34" charset="0"/>
                          <a:ea typeface="SimSun" pitchFamily="34" charset="-122"/>
                          <a:cs typeface="Times New Roman" pitchFamily="34" charset="-120"/>
                        </a:rPr>
                        <a:t>在接见印度代表团时</a:t>
                      </a:r>
                      <a:r>
                        <a:rPr lang="en-US" altLang="zh-CN" sz="2800" b="1" i="0">
                          <a:solidFill>
                            <a:srgbClr val="000000"/>
                          </a:solidFill>
                          <a:latin typeface="Times New Roman" pitchFamily="34" charset="0"/>
                          <a:ea typeface="SimSun" pitchFamily="34" charset="-122"/>
                          <a:cs typeface="Times New Roman" pitchFamily="34" charset="-120"/>
                        </a:rPr>
                        <a:t>首次</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提出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09472">
                <a:tc vMerge="1">
                  <a:txBody>
                    <a:bodyPr/>
                    <a:lstStyle/>
                    <a:p>
                      <a:endParaRPr lang="zh-CN"/>
                    </a:p>
                  </a:txBody>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内</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互相尊重主权和领土完整</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互不侵犯</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互不</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干涉内政</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平等互利</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和平共处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6b76acdf1?colgroup=2,2,24&amp;vcp=1&amp;pid=d9f985c11&amp;color=0,0,0&amp;vtp=1&amp;vaab=1&amp;bt=1&amp;bbb=1">
            <a:extLst>
              <a:ext uri="{FF2B5EF4-FFF2-40B4-BE49-F238E27FC236}">
                <a16:creationId xmlns:a16="http://schemas.microsoft.com/office/drawing/2014/main" id="{146B7DBB-F0EA-F487-B7AA-B1C9B37B7ACC}"/>
              </a:ext>
            </a:extLst>
          </p:cNvPr>
          <p:cNvSpPr txBox="1"/>
          <p:nvPr/>
        </p:nvSpPr>
        <p:spPr>
          <a:xfrm>
            <a:off x="10933874"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graphicFrame>
        <p:nvGraphicFramePr>
          <p:cNvPr id="15" name="P_7_BD#6b76acdf1?colgroup=2,2,2,1,19&amp;vcp=1&amp;pid=d9f985c11&amp;color=0,0,0&amp;vtp=1&amp;vaab=1&amp;bt=1&amp;bbb=1&amp;hb=1"/>
          <p:cNvGraphicFramePr>
            <a:graphicFrameLocks noGrp="1"/>
          </p:cNvGraphicFramePr>
          <p:nvPr>
            <p:extLst>
              <p:ext uri="{D42A27DB-BD31-4B8C-83A1-F6EECF244321}">
                <p14:modId xmlns:p14="http://schemas.microsoft.com/office/powerpoint/2010/main" val="1334084351"/>
              </p:ext>
            </p:extLst>
          </p:nvPr>
        </p:nvGraphicFramePr>
        <p:xfrm>
          <a:off x="539496" y="1558194"/>
          <a:ext cx="11112523" cy="4464940"/>
        </p:xfrm>
        <a:graphic>
          <a:graphicData uri="http://schemas.openxmlformats.org/drawingml/2006/table">
            <a:tbl>
              <a:tblPr/>
              <a:tblGrid>
                <a:gridCol w="918685">
                  <a:extLst>
                    <a:ext uri="{9D8B030D-6E8A-4147-A177-3AD203B41FA5}">
                      <a16:colId xmlns:a16="http://schemas.microsoft.com/office/drawing/2014/main" val="20000"/>
                    </a:ext>
                  </a:extLst>
                </a:gridCol>
                <a:gridCol w="1155178">
                  <a:extLst>
                    <a:ext uri="{9D8B030D-6E8A-4147-A177-3AD203B41FA5}">
                      <a16:colId xmlns:a16="http://schemas.microsoft.com/office/drawing/2014/main" val="20001"/>
                    </a:ext>
                  </a:extLst>
                </a:gridCol>
                <a:gridCol w="1127890">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gridCol w="800438">
                  <a:extLst>
                    <a:ext uri="{9D8B030D-6E8A-4147-A177-3AD203B41FA5}">
                      <a16:colId xmlns:a16="http://schemas.microsoft.com/office/drawing/2014/main" val="20004"/>
                    </a:ext>
                  </a:extLst>
                </a:gridCol>
                <a:gridCol w="7012932">
                  <a:extLst>
                    <a:ext uri="{9D8B030D-6E8A-4147-A177-3AD203B41FA5}">
                      <a16:colId xmlns:a16="http://schemas.microsoft.com/office/drawing/2014/main" val="20005"/>
                    </a:ext>
                  </a:extLst>
                </a:gridCol>
              </a:tblGrid>
              <a:tr h="2203768">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外交</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20世</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纪50</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年代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提出和</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平共处</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五项原</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影</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在国际上产生深远影响</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被世界上越来越多</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的国家接受</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成为处理国与国之间关系的</a:t>
                      </a:r>
                      <a:r>
                        <a:rPr lang="en-US" altLang="zh-CN" sz="2800" b="1" i="0">
                          <a:solidFill>
                            <a:srgbClr val="000000"/>
                          </a:solidFill>
                          <a:latin typeface="Times New Roman" pitchFamily="34" charset="0"/>
                          <a:ea typeface="SimSun" pitchFamily="34" charset="-122"/>
                          <a:cs typeface="Times New Roman" pitchFamily="34" charset="-120"/>
                        </a:rPr>
                        <a:t>基</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本准则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vMerge="1">
                  <a:txBody>
                    <a:bodyPr/>
                    <a:lstStyle/>
                    <a:p>
                      <a:endParaRPr lang="zh-CN"/>
                    </a:p>
                  </a:txBody>
                  <a:tcPr/>
                </a:tc>
                <a:tc rowSpan="2"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提出</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“求同</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存异”</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的方针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提</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1955年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周恩来</a:t>
                      </a:r>
                      <a:r>
                        <a:rPr lang="en-US" altLang="zh-CN" sz="2800" b="0" i="0">
                          <a:solidFill>
                            <a:srgbClr val="000000"/>
                          </a:solidFill>
                          <a:latin typeface="Times New Roman" pitchFamily="34" charset="0"/>
                          <a:ea typeface="SimSun" pitchFamily="34" charset="-122"/>
                          <a:cs typeface="Times New Roman" pitchFamily="34" charset="-120"/>
                        </a:rPr>
                        <a:t>率中国代表团参加在</a:t>
                      </a:r>
                      <a:r>
                        <a:rPr lang="en-US" altLang="zh-CN" sz="2800" b="1" i="0">
                          <a:solidFill>
                            <a:srgbClr val="000000"/>
                          </a:solidFill>
                          <a:latin typeface="Times New Roman" pitchFamily="34" charset="0"/>
                          <a:ea typeface="SimSun" pitchFamily="34" charset="-122"/>
                          <a:cs typeface="Times New Roman" pitchFamily="34" charset="-120"/>
                        </a:rPr>
                        <a:t>印度尼</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西亚万隆</a:t>
                      </a:r>
                      <a:r>
                        <a:rPr lang="en-US" altLang="zh-CN" sz="2800" b="0" i="0">
                          <a:solidFill>
                            <a:srgbClr val="000000"/>
                          </a:solidFill>
                          <a:latin typeface="Times New Roman" pitchFamily="34" charset="0"/>
                          <a:ea typeface="SimSun" pitchFamily="34" charset="-122"/>
                          <a:cs typeface="Times New Roman" pitchFamily="34" charset="-120"/>
                        </a:rPr>
                        <a:t>召开的</a:t>
                      </a:r>
                      <a:r>
                        <a:rPr lang="en-US" altLang="zh-CN" sz="2800" b="1" i="0">
                          <a:solidFill>
                            <a:srgbClr val="000000"/>
                          </a:solidFill>
                          <a:latin typeface="Times New Roman" pitchFamily="34" charset="0"/>
                          <a:ea typeface="SimSun" pitchFamily="34" charset="-122"/>
                          <a:cs typeface="Times New Roman" pitchFamily="34" charset="-120"/>
                        </a:rPr>
                        <a:t>亚非会议</a:t>
                      </a:r>
                      <a:r>
                        <a:rPr lang="en-US" altLang="zh-CN" sz="2800" b="0" i="0">
                          <a:solidFill>
                            <a:srgbClr val="000000"/>
                          </a:solidFill>
                          <a:latin typeface="Times New Roman" pitchFamily="34" charset="0"/>
                          <a:ea typeface="SimSun" pitchFamily="34" charset="-122"/>
                          <a:cs typeface="Times New Roman" pitchFamily="34" charset="-120"/>
                        </a:rPr>
                        <a:t>时提出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意</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促进了会议的圆满成功</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加强了中国同</a:t>
                      </a:r>
                      <a:r>
                        <a:rPr lang="en-US" altLang="zh-CN" sz="2800" b="1" i="0">
                          <a:solidFill>
                            <a:srgbClr val="000000"/>
                          </a:solidFill>
                          <a:latin typeface="Times New Roman" pitchFamily="34" charset="0"/>
                          <a:ea typeface="SimSun" pitchFamily="34" charset="-122"/>
                          <a:cs typeface="Times New Roman" pitchFamily="34" charset="-120"/>
                        </a:rPr>
                        <a:t>亚非</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各国</a:t>
                      </a:r>
                      <a:r>
                        <a:rPr lang="en-US" altLang="zh-CN" sz="2800" b="0" i="0">
                          <a:solidFill>
                            <a:srgbClr val="000000"/>
                          </a:solidFill>
                          <a:latin typeface="Times New Roman" pitchFamily="34" charset="0"/>
                          <a:ea typeface="SimSun" pitchFamily="34" charset="-122"/>
                          <a:cs typeface="Times New Roman" pitchFamily="34" charset="-120"/>
                        </a:rPr>
                        <a:t>的团结与合作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6b76acdf1?colgroup=2,2,2,1,19&amp;vcp=1&amp;pid=d9f985c11&amp;color=0,0,0&amp;vtp=1&amp;vaab=1&amp;bt=1&amp;bbb=1">
            <a:extLst>
              <a:ext uri="{FF2B5EF4-FFF2-40B4-BE49-F238E27FC236}">
                <a16:creationId xmlns:a16="http://schemas.microsoft.com/office/drawing/2014/main" id="{F7B9CB65-1CE0-877C-9CF0-D8D48FAD9AC4}"/>
              </a:ext>
            </a:extLst>
          </p:cNvPr>
          <p:cNvSpPr txBox="1"/>
          <p:nvPr/>
        </p:nvSpPr>
        <p:spPr>
          <a:xfrm>
            <a:off x="10933874"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graphicFrame>
        <p:nvGraphicFramePr>
          <p:cNvPr id="16" name="P_7_BD#6b76acdf1?colgroup=2,2,2,1,19&amp;vcp=1&amp;pid=d9f985c11&amp;color=0,0,0&amp;mp=1&amp;vtp=1&amp;vaab=1&amp;bt=1&amp;bbb=1&amp;hb=1"/>
          <p:cNvGraphicFramePr>
            <a:graphicFrameLocks noGrp="1"/>
          </p:cNvGraphicFramePr>
          <p:nvPr>
            <p:extLst>
              <p:ext uri="{D42A27DB-BD31-4B8C-83A1-F6EECF244321}">
                <p14:modId xmlns:p14="http://schemas.microsoft.com/office/powerpoint/2010/main" val="1396409264"/>
              </p:ext>
            </p:extLst>
          </p:nvPr>
        </p:nvGraphicFramePr>
        <p:xfrm>
          <a:off x="539496" y="2105342"/>
          <a:ext cx="11112523" cy="3351912"/>
        </p:xfrm>
        <a:graphic>
          <a:graphicData uri="http://schemas.openxmlformats.org/drawingml/2006/table">
            <a:tbl>
              <a:tblPr/>
              <a:tblGrid>
                <a:gridCol w="918685">
                  <a:extLst>
                    <a:ext uri="{9D8B030D-6E8A-4147-A177-3AD203B41FA5}">
                      <a16:colId xmlns:a16="http://schemas.microsoft.com/office/drawing/2014/main" val="20000"/>
                    </a:ext>
                  </a:extLst>
                </a:gridCol>
                <a:gridCol w="1155178">
                  <a:extLst>
                    <a:ext uri="{9D8B030D-6E8A-4147-A177-3AD203B41FA5}">
                      <a16:colId xmlns:a16="http://schemas.microsoft.com/office/drawing/2014/main" val="20001"/>
                    </a:ext>
                  </a:extLst>
                </a:gridCol>
                <a:gridCol w="1127890">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gridCol w="800438">
                  <a:extLst>
                    <a:ext uri="{9D8B030D-6E8A-4147-A177-3AD203B41FA5}">
                      <a16:colId xmlns:a16="http://schemas.microsoft.com/office/drawing/2014/main" val="20004"/>
                    </a:ext>
                  </a:extLst>
                </a:gridCol>
                <a:gridCol w="7012932">
                  <a:extLst>
                    <a:ext uri="{9D8B030D-6E8A-4147-A177-3AD203B41FA5}">
                      <a16:colId xmlns:a16="http://schemas.microsoft.com/office/drawing/2014/main" val="20005"/>
                    </a:ext>
                  </a:extLst>
                </a:gridCol>
              </a:tblGrid>
              <a:tr h="1675956">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外交</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20世</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纪70</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年代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恢复在</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联合国</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的合法</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席位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1971年</a:t>
                      </a:r>
                      <a:r>
                        <a:rPr lang="en-US" altLang="zh-CN" sz="2800" b="0" i="0" dirty="0">
                          <a:solidFill>
                            <a:srgbClr val="000000"/>
                          </a:solidFill>
                          <a:latin typeface="Times New Roman" pitchFamily="34" charset="0"/>
                          <a:ea typeface="SimSun" pitchFamily="34" charset="-122"/>
                          <a:cs typeface="Times New Roman" pitchFamily="34" charset="-120"/>
                        </a:rPr>
                        <a:t>10月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第26</a:t>
                      </a:r>
                      <a:r>
                        <a:rPr lang="en-US" altLang="zh-CN" sz="2800" b="1" i="0">
                          <a:solidFill>
                            <a:srgbClr val="000000"/>
                          </a:solidFill>
                          <a:latin typeface="Times New Roman" pitchFamily="34" charset="0"/>
                          <a:ea typeface="SimSun" pitchFamily="34" charset="-122"/>
                          <a:cs typeface="Times New Roman" pitchFamily="34" charset="-120"/>
                        </a:rPr>
                        <a:t>届联合国大会</a:t>
                      </a:r>
                      <a:r>
                        <a:rPr lang="en-US" altLang="zh-CN" sz="2800" b="0" i="0">
                          <a:solidFill>
                            <a:srgbClr val="000000"/>
                          </a:solidFill>
                          <a:latin typeface="Times New Roman" pitchFamily="34" charset="0"/>
                          <a:ea typeface="SimSun" pitchFamily="34" charset="-122"/>
                          <a:cs typeface="Times New Roman" pitchFamily="34" charset="-120"/>
                        </a:rPr>
                        <a:t>通过决议</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恢复中华人民共和国在联合国的一切合法权</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vMerge="1">
                  <a:txBody>
                    <a:bodyPr/>
                    <a:lstStyle/>
                    <a:p>
                      <a:endParaRPr lang="zh-CN"/>
                    </a:p>
                  </a:txBody>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意</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是中国外交的重大胜利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中国积极参与国际</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事务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作为</a:t>
                      </a:r>
                      <a:r>
                        <a:rPr lang="en-US" altLang="zh-CN" sz="2800" b="1" i="0">
                          <a:solidFill>
                            <a:srgbClr val="000000"/>
                          </a:solidFill>
                          <a:latin typeface="Times New Roman" pitchFamily="34" charset="0"/>
                          <a:ea typeface="SimSun" pitchFamily="34" charset="-122"/>
                          <a:cs typeface="Times New Roman" pitchFamily="34" charset="-120"/>
                        </a:rPr>
                        <a:t>联合国安理会常任理事国</a:t>
                      </a:r>
                      <a:r>
                        <a:rPr lang="en-US" altLang="zh-CN" sz="2800" b="0" i="0">
                          <a:solidFill>
                            <a:srgbClr val="000000"/>
                          </a:solidFill>
                          <a:latin typeface="Times New Roman" pitchFamily="34" charset="0"/>
                          <a:ea typeface="SimSun" pitchFamily="34" charset="-122"/>
                          <a:cs typeface="Times New Roman" pitchFamily="34" charset="-120"/>
                        </a:rPr>
                        <a:t>之一</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发挥了重要作用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7_BD#6b76acdf1?colgroup=2,2,2,1,19&amp;vcp=1&amp;pid=d9f985c11&amp;color=0,0,0&amp;mp=1&amp;vtp=1&amp;vaab=1&amp;bt=1&amp;bbb=1">
            <a:extLst>
              <a:ext uri="{FF2B5EF4-FFF2-40B4-BE49-F238E27FC236}">
                <a16:creationId xmlns:a16="http://schemas.microsoft.com/office/drawing/2014/main" id="{C0238076-7270-FAC3-9124-EB5645CFA554}"/>
              </a:ext>
            </a:extLst>
          </p:cNvPr>
          <p:cNvSpPr txBox="1"/>
          <p:nvPr/>
        </p:nvSpPr>
        <p:spPr>
          <a:xfrm>
            <a:off x="10933874" y="139693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graphicFrame>
        <p:nvGraphicFramePr>
          <p:cNvPr id="17" name="P_7_BD#6b76acdf1?colgroup=2,2,2,1,19&amp;vcp=1&amp;pid=d9f985c11&amp;color=0,0,0&amp;mp=1&amp;vtp=1&amp;vaab=1&amp;bt=1&amp;bbb=1&amp;hb=1"/>
          <p:cNvGraphicFramePr>
            <a:graphicFrameLocks noGrp="1"/>
          </p:cNvGraphicFramePr>
          <p:nvPr>
            <p:extLst>
              <p:ext uri="{D42A27DB-BD31-4B8C-83A1-F6EECF244321}">
                <p14:modId xmlns:p14="http://schemas.microsoft.com/office/powerpoint/2010/main" val="3146040433"/>
              </p:ext>
            </p:extLst>
          </p:nvPr>
        </p:nvGraphicFramePr>
        <p:xfrm>
          <a:off x="539496" y="2112930"/>
          <a:ext cx="11112523" cy="3347340"/>
        </p:xfrm>
        <a:graphic>
          <a:graphicData uri="http://schemas.openxmlformats.org/drawingml/2006/table">
            <a:tbl>
              <a:tblPr/>
              <a:tblGrid>
                <a:gridCol w="918685">
                  <a:extLst>
                    <a:ext uri="{9D8B030D-6E8A-4147-A177-3AD203B41FA5}">
                      <a16:colId xmlns:a16="http://schemas.microsoft.com/office/drawing/2014/main" val="20000"/>
                    </a:ext>
                  </a:extLst>
                </a:gridCol>
                <a:gridCol w="1155178">
                  <a:extLst>
                    <a:ext uri="{9D8B030D-6E8A-4147-A177-3AD203B41FA5}">
                      <a16:colId xmlns:a16="http://schemas.microsoft.com/office/drawing/2014/main" val="20001"/>
                    </a:ext>
                  </a:extLst>
                </a:gridCol>
                <a:gridCol w="1127890">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gridCol w="800438">
                  <a:extLst>
                    <a:ext uri="{9D8B030D-6E8A-4147-A177-3AD203B41FA5}">
                      <a16:colId xmlns:a16="http://schemas.microsoft.com/office/drawing/2014/main" val="20004"/>
                    </a:ext>
                  </a:extLst>
                </a:gridCol>
                <a:gridCol w="7012932">
                  <a:extLst>
                    <a:ext uri="{9D8B030D-6E8A-4147-A177-3AD203B41FA5}">
                      <a16:colId xmlns:a16="http://schemas.microsoft.com/office/drawing/2014/main" val="20005"/>
                    </a:ext>
                  </a:extLst>
                </a:gridCol>
              </a:tblGrid>
              <a:tr h="1121220">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外交</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20世</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纪70</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年代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尼克松</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访华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1972年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美国总统</a:t>
                      </a:r>
                      <a:r>
                        <a:rPr lang="en-US" altLang="zh-CN" sz="2800" b="1" i="0" dirty="0">
                          <a:solidFill>
                            <a:srgbClr val="000000"/>
                          </a:solidFill>
                          <a:latin typeface="Times New Roman" pitchFamily="34" charset="0"/>
                          <a:ea typeface="SimSun" pitchFamily="34" charset="-122"/>
                          <a:cs typeface="Times New Roman" pitchFamily="34" charset="-120"/>
                        </a:rPr>
                        <a:t>尼克松</a:t>
                      </a:r>
                      <a:r>
                        <a:rPr lang="en-US" altLang="zh-CN" sz="2800" b="0" i="0" dirty="0">
                          <a:solidFill>
                            <a:srgbClr val="000000"/>
                          </a:solidFill>
                          <a:latin typeface="Times New Roman" pitchFamily="34" charset="0"/>
                          <a:ea typeface="SimSun" pitchFamily="34" charset="-122"/>
                          <a:cs typeface="Times New Roman" pitchFamily="34" charset="-120"/>
                        </a:rPr>
                        <a:t>访华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中美双方正</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式签署并发表</a:t>
                      </a:r>
                      <a:r>
                        <a:rPr lang="en-US" altLang="zh-CN" sz="2800" b="1" i="0" dirty="0">
                          <a:solidFill>
                            <a:srgbClr val="000000"/>
                          </a:solidFill>
                          <a:latin typeface="Times New Roman" pitchFamily="34" charset="0"/>
                          <a:ea typeface="SimSun" pitchFamily="34" charset="-122"/>
                          <a:cs typeface="Times New Roman" pitchFamily="34" charset="-120"/>
                        </a:rPr>
                        <a:t>《联合公报》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vMerge="1">
                  <a:txBody>
                    <a:bodyPr/>
                    <a:lstStyle/>
                    <a:p>
                      <a:endParaRPr lang="zh-CN"/>
                    </a:p>
                  </a:txBody>
                  <a:tcPr/>
                </a:tc>
                <a:tc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中日建</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1972年</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日本首相</a:t>
                      </a:r>
                      <a:r>
                        <a:rPr lang="en-US" altLang="zh-CN" sz="2800" b="1" i="0" dirty="0">
                          <a:solidFill>
                            <a:srgbClr val="000000"/>
                          </a:solidFill>
                          <a:latin typeface="Times New Roman" pitchFamily="34" charset="0"/>
                          <a:ea typeface="SimSun" pitchFamily="34" charset="-122"/>
                          <a:cs typeface="Times New Roman" pitchFamily="34" charset="-120"/>
                        </a:rPr>
                        <a:t>田中角荣</a:t>
                      </a:r>
                      <a:r>
                        <a:rPr lang="en-US" altLang="zh-CN" sz="2800" b="0" i="0" dirty="0">
                          <a:solidFill>
                            <a:srgbClr val="000000"/>
                          </a:solidFill>
                          <a:latin typeface="Times New Roman" pitchFamily="34" charset="0"/>
                          <a:ea typeface="SimSun" pitchFamily="34" charset="-122"/>
                          <a:cs typeface="Times New Roman" pitchFamily="34" charset="-120"/>
                        </a:rPr>
                        <a:t>访华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中日两国</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正式建立外交关系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94296">
                <a:tc vMerge="1">
                  <a:txBody>
                    <a:bodyPr/>
                    <a:lstStyle/>
                    <a:p>
                      <a:endParaRPr lang="zh-CN"/>
                    </a:p>
                  </a:txBody>
                  <a:tcPr/>
                </a:tc>
                <a:tc vMerge="1">
                  <a:txBody>
                    <a:bodyPr/>
                    <a:lstStyle/>
                    <a:p>
                      <a:endParaRPr lang="zh-CN"/>
                    </a:p>
                  </a:txBody>
                  <a:tcPr/>
                </a:tc>
                <a:tc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中美建</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1979年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中美</a:t>
                      </a:r>
                      <a:r>
                        <a:rPr lang="en-US" altLang="zh-CN" sz="2800" b="1" i="0" dirty="0">
                          <a:solidFill>
                            <a:srgbClr val="000000"/>
                          </a:solidFill>
                          <a:latin typeface="Times New Roman" pitchFamily="34" charset="0"/>
                          <a:ea typeface="SimSun" pitchFamily="34" charset="-122"/>
                          <a:cs typeface="Times New Roman" pitchFamily="34" charset="-120"/>
                        </a:rPr>
                        <a:t>正式建立外交关系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6b76acdf1?colgroup=2,2,2,1,19&amp;vcp=1&amp;pid=d9f985c11&amp;color=0,0,0&amp;mp=1&amp;vtp=1&amp;vaab=1&amp;bt=1&amp;bbb=1">
            <a:extLst>
              <a:ext uri="{FF2B5EF4-FFF2-40B4-BE49-F238E27FC236}">
                <a16:creationId xmlns:a16="http://schemas.microsoft.com/office/drawing/2014/main" id="{EFC7878D-BEFC-43EA-54DA-DF202AF01BCB}"/>
              </a:ext>
            </a:extLst>
          </p:cNvPr>
          <p:cNvSpPr txBox="1"/>
          <p:nvPr/>
        </p:nvSpPr>
        <p:spPr>
          <a:xfrm>
            <a:off x="10933874" y="140452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graphicFrame>
        <p:nvGraphicFramePr>
          <p:cNvPr id="19" name="P_7_BD#6b76acdf1?colgroup=2,2,2,1,20&amp;vcp=1&amp;pid=d9f985c11&amp;color=0,0,0&amp;mp=1&amp;vtp=1&amp;vaab=1&amp;bt=1&amp;bbb=1&amp;hb=1"/>
          <p:cNvGraphicFramePr>
            <a:graphicFrameLocks noGrp="1"/>
          </p:cNvGraphicFramePr>
          <p:nvPr>
            <p:extLst>
              <p:ext uri="{D42A27DB-BD31-4B8C-83A1-F6EECF244321}">
                <p14:modId xmlns:p14="http://schemas.microsoft.com/office/powerpoint/2010/main" val="2705467955"/>
              </p:ext>
            </p:extLst>
          </p:nvPr>
        </p:nvGraphicFramePr>
        <p:xfrm>
          <a:off x="539496" y="920940"/>
          <a:ext cx="11112444" cy="5016120"/>
        </p:xfrm>
        <a:graphic>
          <a:graphicData uri="http://schemas.openxmlformats.org/drawingml/2006/table">
            <a:tbl>
              <a:tblPr/>
              <a:tblGrid>
                <a:gridCol w="883024">
                  <a:extLst>
                    <a:ext uri="{9D8B030D-6E8A-4147-A177-3AD203B41FA5}">
                      <a16:colId xmlns:a16="http://schemas.microsoft.com/office/drawing/2014/main" val="20000"/>
                    </a:ext>
                  </a:extLst>
                </a:gridCol>
                <a:gridCol w="919438">
                  <a:extLst>
                    <a:ext uri="{9D8B030D-6E8A-4147-A177-3AD203B41FA5}">
                      <a16:colId xmlns:a16="http://schemas.microsoft.com/office/drawing/2014/main" val="20001"/>
                    </a:ext>
                  </a:extLst>
                </a:gridCol>
                <a:gridCol w="883024">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gridCol w="755577">
                  <a:extLst>
                    <a:ext uri="{9D8B030D-6E8A-4147-A177-3AD203B41FA5}">
                      <a16:colId xmlns:a16="http://schemas.microsoft.com/office/drawing/2014/main" val="20004"/>
                    </a:ext>
                  </a:extLst>
                </a:gridCol>
                <a:gridCol w="7573981">
                  <a:extLst>
                    <a:ext uri="{9D8B030D-6E8A-4147-A177-3AD203B41FA5}">
                      <a16:colId xmlns:a16="http://schemas.microsoft.com/office/drawing/2014/main" val="20005"/>
                    </a:ext>
                  </a:extLst>
                </a:gridCol>
              </a:tblGrid>
              <a:tr h="2230692">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外交</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1" i="0" dirty="0" err="1">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改革</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开放</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以后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全方</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位外</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政</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继续奉行</a:t>
                      </a:r>
                      <a:r>
                        <a:rPr lang="en-US" altLang="zh-CN" sz="2800" b="1" i="0" dirty="0">
                          <a:solidFill>
                            <a:srgbClr val="000000"/>
                          </a:solidFill>
                          <a:latin typeface="Times New Roman" pitchFamily="34" charset="0"/>
                          <a:ea typeface="SimSun" pitchFamily="34" charset="-122"/>
                          <a:cs typeface="Times New Roman" pitchFamily="34" charset="-120"/>
                        </a:rPr>
                        <a:t>独立自主的和平外交政策</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坚持在</a:t>
                      </a:r>
                      <a:r>
                        <a:rPr lang="en-US" altLang="zh-CN" sz="2800" b="1" i="0">
                          <a:solidFill>
                            <a:srgbClr val="000000"/>
                          </a:solidFill>
                          <a:latin typeface="Times New Roman" pitchFamily="34" charset="0"/>
                          <a:ea typeface="SimSun" pitchFamily="34" charset="-122"/>
                          <a:cs typeface="Times New Roman" pitchFamily="34" charset="-120"/>
                        </a:rPr>
                        <a:t>和</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平共处五项原则</a:t>
                      </a:r>
                      <a:r>
                        <a:rPr lang="en-US" altLang="zh-CN" sz="2800" b="0" i="0">
                          <a:solidFill>
                            <a:srgbClr val="000000"/>
                          </a:solidFill>
                          <a:latin typeface="Times New Roman" pitchFamily="34" charset="0"/>
                          <a:ea typeface="SimSun" pitchFamily="34" charset="-122"/>
                          <a:cs typeface="Times New Roman" pitchFamily="34" charset="-120"/>
                        </a:rPr>
                        <a:t>的基础上</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同其他国家发展友</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好合作关系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坚决反对一切形式的霸权主义和</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强权政治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推动构建人类命运共同体</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等等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vMerge="1">
                  <a:txBody>
                    <a:bodyPr/>
                    <a:lstStyle/>
                    <a:p>
                      <a:endParaRPr lang="zh-CN"/>
                    </a:p>
                  </a:txBody>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成</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（1）中国特色</a:t>
                      </a:r>
                      <a:r>
                        <a:rPr lang="en-US" altLang="zh-CN" sz="2800" b="1" i="0" dirty="0">
                          <a:solidFill>
                            <a:srgbClr val="000000"/>
                          </a:solidFill>
                          <a:latin typeface="Times New Roman" pitchFamily="34" charset="0"/>
                          <a:ea typeface="SimSun" pitchFamily="34" charset="-122"/>
                          <a:cs typeface="Times New Roman" pitchFamily="34" charset="-120"/>
                        </a:rPr>
                        <a:t>大国外交</a:t>
                      </a:r>
                      <a:r>
                        <a:rPr lang="en-US" altLang="zh-CN" sz="2800" b="0" i="0" dirty="0">
                          <a:solidFill>
                            <a:srgbClr val="000000"/>
                          </a:solidFill>
                          <a:latin typeface="Times New Roman" pitchFamily="34" charset="0"/>
                          <a:ea typeface="SimSun" pitchFamily="34" charset="-122"/>
                          <a:cs typeface="Times New Roman" pitchFamily="34" charset="-120"/>
                        </a:rPr>
                        <a:t>全面推进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形成</a:t>
                      </a:r>
                      <a:r>
                        <a:rPr lang="en-US" altLang="zh-CN" sz="2800" b="1" i="0" dirty="0">
                          <a:solidFill>
                            <a:srgbClr val="000000"/>
                          </a:solidFill>
                          <a:latin typeface="Times New Roman" pitchFamily="34" charset="0"/>
                          <a:ea typeface="SimSun" pitchFamily="34" charset="-122"/>
                          <a:cs typeface="Times New Roman" pitchFamily="34" charset="-120"/>
                        </a:rPr>
                        <a:t>全方</a:t>
                      </a:r>
                    </a:p>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位</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多层次</a:t>
                      </a:r>
                      <a:r>
                        <a:rPr lang="en-US" altLang="zh-CN" sz="2800" b="1" i="0" spc="-100" dirty="0" err="1">
                          <a:solidFill>
                            <a:srgbClr val="000000"/>
                          </a:solidFill>
                          <a:latin typeface="Times New Roman" pitchFamily="34" charset="0"/>
                          <a:ea typeface="SimSun" pitchFamily="34" charset="-122"/>
                          <a:cs typeface="Times New Roman" pitchFamily="34" charset="-120"/>
                        </a:rPr>
                        <a:t>、</a:t>
                      </a:r>
                      <a:r>
                        <a:rPr lang="en-US" altLang="zh-CN" sz="2800" b="1" i="0" dirty="0" err="1">
                          <a:solidFill>
                            <a:srgbClr val="000000"/>
                          </a:solidFill>
                          <a:latin typeface="Times New Roman" pitchFamily="34" charset="0"/>
                          <a:ea typeface="SimSun" pitchFamily="34" charset="-122"/>
                          <a:cs typeface="Times New Roman" pitchFamily="34" charset="-120"/>
                        </a:rPr>
                        <a:t>立体化</a:t>
                      </a:r>
                      <a:r>
                        <a:rPr lang="en-US" altLang="zh-CN" sz="2800" b="0" i="0" dirty="0" err="1">
                          <a:solidFill>
                            <a:srgbClr val="000000"/>
                          </a:solidFill>
                          <a:latin typeface="Times New Roman" pitchFamily="34" charset="0"/>
                          <a:ea typeface="SimSun" pitchFamily="34" charset="-122"/>
                          <a:cs typeface="Times New Roman" pitchFamily="34" charset="-120"/>
                        </a:rPr>
                        <a:t>的外交布局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（2）中国举</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办</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一带一路</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国际合作高峰论坛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亚太经合组织领导人非正式会议等重要国际会议</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加强国际合作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graphicFrame>
        <p:nvGraphicFramePr>
          <p:cNvPr id="20" name="P_7_BD#6b76acdf1?colgroup=2,2,2,1,20&amp;vcp=1&amp;pid=d9f985c11&amp;color=0,0,0&amp;mp=1&amp;vtp=1&amp;vaab=1&amp;bt=1&amp;bbb=1&amp;hb=1"/>
          <p:cNvGraphicFramePr>
            <a:graphicFrameLocks noGrp="1"/>
          </p:cNvGraphicFramePr>
          <p:nvPr>
            <p:extLst>
              <p:ext uri="{D42A27DB-BD31-4B8C-83A1-F6EECF244321}">
                <p14:modId xmlns:p14="http://schemas.microsoft.com/office/powerpoint/2010/main" val="693667361"/>
              </p:ext>
            </p:extLst>
          </p:nvPr>
        </p:nvGraphicFramePr>
        <p:xfrm>
          <a:off x="539496" y="2943320"/>
          <a:ext cx="11112444" cy="1675956"/>
        </p:xfrm>
        <a:graphic>
          <a:graphicData uri="http://schemas.openxmlformats.org/drawingml/2006/table">
            <a:tbl>
              <a:tblPr/>
              <a:tblGrid>
                <a:gridCol w="883024">
                  <a:extLst>
                    <a:ext uri="{9D8B030D-6E8A-4147-A177-3AD203B41FA5}">
                      <a16:colId xmlns:a16="http://schemas.microsoft.com/office/drawing/2014/main" val="20000"/>
                    </a:ext>
                  </a:extLst>
                </a:gridCol>
                <a:gridCol w="919438">
                  <a:extLst>
                    <a:ext uri="{9D8B030D-6E8A-4147-A177-3AD203B41FA5}">
                      <a16:colId xmlns:a16="http://schemas.microsoft.com/office/drawing/2014/main" val="20001"/>
                    </a:ext>
                  </a:extLst>
                </a:gridCol>
                <a:gridCol w="883024">
                  <a:extLst>
                    <a:ext uri="{9D8B030D-6E8A-4147-A177-3AD203B41FA5}">
                      <a16:colId xmlns:a16="http://schemas.microsoft.com/office/drawing/2014/main" val="20002"/>
                    </a:ext>
                  </a:extLst>
                </a:gridCol>
                <a:gridCol w="97400">
                  <a:extLst>
                    <a:ext uri="{9D8B030D-6E8A-4147-A177-3AD203B41FA5}">
                      <a16:colId xmlns:a16="http://schemas.microsoft.com/office/drawing/2014/main" val="20003"/>
                    </a:ext>
                  </a:extLst>
                </a:gridCol>
                <a:gridCol w="755577">
                  <a:extLst>
                    <a:ext uri="{9D8B030D-6E8A-4147-A177-3AD203B41FA5}">
                      <a16:colId xmlns:a16="http://schemas.microsoft.com/office/drawing/2014/main" val="20004"/>
                    </a:ext>
                  </a:extLst>
                </a:gridCol>
                <a:gridCol w="7573981">
                  <a:extLst>
                    <a:ext uri="{9D8B030D-6E8A-4147-A177-3AD203B41FA5}">
                      <a16:colId xmlns:a16="http://schemas.microsoft.com/office/drawing/2014/main" val="20005"/>
                    </a:ext>
                  </a:extLst>
                </a:gridCol>
              </a:tblGrid>
              <a:tr h="167595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外交</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改革</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开放</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以后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全方</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位外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意</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中国的国际地位不断提高</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成为</a:t>
                      </a:r>
                      <a:r>
                        <a:rPr lang="en-US" altLang="zh-CN" sz="2800" b="1" i="0">
                          <a:solidFill>
                            <a:srgbClr val="000000"/>
                          </a:solidFill>
                          <a:latin typeface="Times New Roman" pitchFamily="34" charset="0"/>
                          <a:ea typeface="SimSun" pitchFamily="34" charset="-122"/>
                          <a:cs typeface="Times New Roman" pitchFamily="34" charset="-120"/>
                        </a:rPr>
                        <a:t>维护和促进世</a:t>
                      </a:r>
                    </a:p>
                    <a:p>
                      <a:pPr marL="0" indent="0" algn="l"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界和平</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稳定与发展</a:t>
                      </a:r>
                      <a:r>
                        <a:rPr lang="en-US" altLang="zh-CN" sz="2800" b="0" i="0" dirty="0">
                          <a:solidFill>
                            <a:srgbClr val="000000"/>
                          </a:solidFill>
                          <a:latin typeface="Times New Roman" pitchFamily="34" charset="0"/>
                          <a:ea typeface="SimSun" pitchFamily="34" charset="-122"/>
                          <a:cs typeface="Times New Roman" pitchFamily="34" charset="-120"/>
                        </a:rPr>
                        <a:t>的坚定力量</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在国际事务</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中发挥着日益重要的作用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6b76acdf1?colgroup=2,2,2,1,20&amp;vcp=1&amp;pid=d9f985c11&amp;color=0,0,0&amp;mp=1&amp;vtp=1&amp;vaab=1&amp;bt=1&amp;bbb=1">
            <a:extLst>
              <a:ext uri="{FF2B5EF4-FFF2-40B4-BE49-F238E27FC236}">
                <a16:creationId xmlns:a16="http://schemas.microsoft.com/office/drawing/2014/main" id="{A38F6EBD-C903-B030-CBD0-2AEEFFE8EC82}"/>
              </a:ext>
            </a:extLst>
          </p:cNvPr>
          <p:cNvSpPr txBox="1"/>
          <p:nvPr/>
        </p:nvSpPr>
        <p:spPr>
          <a:xfrm>
            <a:off x="10933795" y="223491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C_6_BD#db8316c8e?vcp=1&amp;pid=32a14836e&amp;color=0,0,0&amp;mp=1&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思维延伸</a:t>
            </a:r>
            <a:endParaRPr lang="en-US" altLang="zh-CN" sz="3000" dirty="0"/>
          </a:p>
        </p:txBody>
      </p:sp>
      <p:sp>
        <p:nvSpPr>
          <p:cNvPr id="3" name="P_7#b0e05175d?sp=1&amp;vcp=1&amp;pid=db8316c8e&amp;color=0,0,0&amp;vtp=1&amp;vaab=1&amp;bbb=1"/>
          <p:cNvSpPr/>
          <p:nvPr/>
        </p:nvSpPr>
        <p:spPr>
          <a:xfrm>
            <a:off x="539496" y="1238740"/>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中国取得重大外交成就的原因与启示</a:t>
            </a:r>
            <a:endParaRPr lang="en-US" altLang="zh-CN" sz="2800" dirty="0"/>
          </a:p>
        </p:txBody>
      </p:sp>
      <p:graphicFrame>
        <p:nvGraphicFramePr>
          <p:cNvPr id="21" name="P_7_BD#b0e05175d?colgroup=1,28&amp;vcp=1&amp;pid=db8316c8e&amp;color=0,0,0&amp;vtp=1&amp;vaab=1&amp;bbb=1&amp;hb=1"/>
          <p:cNvGraphicFramePr>
            <a:graphicFrameLocks noGrp="1"/>
          </p:cNvGraphicFramePr>
          <p:nvPr>
            <p:extLst>
              <p:ext uri="{D42A27DB-BD31-4B8C-83A1-F6EECF244321}">
                <p14:modId xmlns:p14="http://schemas.microsoft.com/office/powerpoint/2010/main" val="306657358"/>
              </p:ext>
            </p:extLst>
          </p:nvPr>
        </p:nvGraphicFramePr>
        <p:xfrm>
          <a:off x="539496" y="1929556"/>
          <a:ext cx="11082528" cy="3906648"/>
        </p:xfrm>
        <a:graphic>
          <a:graphicData uri="http://schemas.openxmlformats.org/drawingml/2006/table">
            <a:tbl>
              <a:tblPr/>
              <a:tblGrid>
                <a:gridCol w="530352">
                  <a:extLst>
                    <a:ext uri="{9D8B030D-6E8A-4147-A177-3AD203B41FA5}">
                      <a16:colId xmlns:a16="http://schemas.microsoft.com/office/drawing/2014/main" val="20000"/>
                    </a:ext>
                  </a:extLst>
                </a:gridCol>
                <a:gridCol w="10552176">
                  <a:extLst>
                    <a:ext uri="{9D8B030D-6E8A-4147-A177-3AD203B41FA5}">
                      <a16:colId xmlns:a16="http://schemas.microsoft.com/office/drawing/2014/main" val="20001"/>
                    </a:ext>
                  </a:extLst>
                </a:gridCol>
              </a:tblGrid>
              <a:tr h="167595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原</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中国成为主权独立的国家</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综合国力和国际威望不断提高</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奉行独</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立自主的和平外交政策</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贯彻和平共处五项原则</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针对国际形势的</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变化</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采取积极灵活的外交政策</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外交人员和全国人民的共同努力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启</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坚定不移地走和平发展的道路</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奉行独立自主的和平外交政策</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创</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设良好的和平环境</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发展自己</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不断提高综合国力和国际地位</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维</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护国家的安全与利益</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推进中国特色大国外交</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推动构建人类命运</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共同体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ac686ce42.fixed?vcp=1&amp;pid=baad7d692&amp;color=199,134,85&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300"/>
              </a:lnSpc>
            </a:pPr>
            <a:r>
              <a:rPr lang="en-US" altLang="zh-CN" sz="5000" b="1" i="0" dirty="0">
                <a:solidFill>
                  <a:srgbClr val="C78655"/>
                </a:solidFill>
                <a:latin typeface="微软雅黑" pitchFamily="34" charset="0"/>
                <a:ea typeface="微软雅黑" pitchFamily="34" charset="-122"/>
                <a:cs typeface="微软雅黑" pitchFamily="34" charset="-120"/>
              </a:rPr>
              <a:t>复</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习</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讲</a:t>
            </a:r>
            <a:r>
              <a:rPr lang="en-US" altLang="zh-CN" sz="5000" b="1" i="0" dirty="0">
                <a:solidFill>
                  <a:srgbClr val="C78655"/>
                </a:solidFill>
                <a:latin typeface="SimSun" pitchFamily="34" charset="0"/>
                <a:ea typeface="SimSun" pitchFamily="34" charset="-122"/>
                <a:cs typeface="SimSun" pitchFamily="34" charset="-120"/>
              </a:rPr>
              <a:t> </a:t>
            </a:r>
            <a:r>
              <a:rPr lang="zh-CN" altLang="en-US" sz="5000" b="1" dirty="0">
                <a:solidFill>
                  <a:srgbClr val="C78655"/>
                </a:solidFill>
                <a:latin typeface="微软雅黑" pitchFamily="34" charset="0"/>
                <a:ea typeface="微软雅黑" pitchFamily="34" charset="-122"/>
                <a:cs typeface="微软雅黑" pitchFamily="34" charset="-120"/>
              </a:rPr>
              <a:t>义</a:t>
            </a:r>
            <a:endParaRPr lang="en-US" altLang="zh-CN" sz="5000" b="1" dirty="0">
              <a:solidFill>
                <a:srgbClr val="C78655"/>
              </a:solidFill>
              <a:latin typeface="微软雅黑" pitchFamily="34" charset="0"/>
              <a:ea typeface="微软雅黑" pitchFamily="34" charset="-122"/>
              <a:cs typeface="微软雅黑" pitchFamily="34" charset="-120"/>
            </a:endParaRPr>
          </a:p>
        </p:txBody>
      </p:sp>
      <p:sp>
        <p:nvSpPr>
          <p:cNvPr id="3" name="C_2#ac686ce42.fixed?vcp=1&amp;pid=baad7d692&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基础过关</a:t>
            </a:r>
            <a:endParaRPr lang="en-US" altLang="zh-CN" sz="4800" dirty="0"/>
          </a:p>
        </p:txBody>
      </p:sp>
      <p:sp>
        <p:nvSpPr>
          <p:cNvPr id="4" name="C_2_BD#ac686ce42.fixed?vcp=1&amp;pid=baad7d692&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第三部分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中国现代史（八年级下册）</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C_6_BD#a8a817cd2?vcp=1&amp;pid=32a14836e&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特别提示</a:t>
            </a:r>
            <a:endParaRPr lang="en-US" altLang="zh-CN" sz="3000" dirty="0"/>
          </a:p>
        </p:txBody>
      </p:sp>
      <p:sp>
        <p:nvSpPr>
          <p:cNvPr id="3" name="P_7_BD#7a1514a99?sp=1&amp;vcp=1&amp;pid=a8a817cd2&amp;color=0,0,0&amp;vtp=1&amp;vaab=1&amp;bbb=1&amp;hb=1"/>
          <p:cNvSpPr/>
          <p:nvPr/>
        </p:nvSpPr>
        <p:spPr>
          <a:xfrm>
            <a:off x="539496" y="1233469"/>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楷体" pitchFamily="49" charset="-122"/>
                <a:ea typeface="楷体" pitchFamily="49" charset="-122"/>
                <a:cs typeface="Times New Roman" pitchFamily="34" charset="-120"/>
              </a:rPr>
              <a:t>.“求同存异”方针中的“异”是指意识形态和社会制度不同。</a:t>
            </a:r>
          </a:p>
          <a:p>
            <a:pPr algn="l" latinLnBrk="1">
              <a:lnSpc>
                <a:spcPts val="5100"/>
              </a:lnSpc>
            </a:pPr>
            <a:r>
              <a:rPr lang="en-US" altLang="zh-CN" sz="2800" b="0" i="0" dirty="0">
                <a:solidFill>
                  <a:srgbClr val="000000"/>
                </a:solidFill>
                <a:latin typeface="楷体" pitchFamily="49" charset="-122"/>
                <a:ea typeface="楷体" pitchFamily="49" charset="-122"/>
                <a:cs typeface="Times New Roman" pitchFamily="34" charset="-120"/>
              </a:rPr>
              <a:t>“</a:t>
            </a:r>
            <a:r>
              <a:rPr lang="en-US" altLang="zh-CN" sz="2800" b="0" i="0" dirty="0" err="1">
                <a:solidFill>
                  <a:srgbClr val="000000"/>
                </a:solidFill>
                <a:latin typeface="楷体" pitchFamily="49" charset="-122"/>
                <a:ea typeface="楷体" pitchFamily="49" charset="-122"/>
                <a:cs typeface="Times New Roman" pitchFamily="34" charset="-120"/>
              </a:rPr>
              <a:t>同”是</a:t>
            </a:r>
            <a:r>
              <a:rPr lang="en-US" altLang="zh-CN" sz="2800" b="0" i="0" dirty="0" err="1">
                <a:solidFill>
                  <a:srgbClr val="000000"/>
                </a:solidFill>
                <a:latin typeface="Times New Roman" pitchFamily="34" charset="0"/>
                <a:ea typeface="楷体" pitchFamily="34" charset="-122"/>
                <a:cs typeface="Times New Roman" pitchFamily="34" charset="-120"/>
              </a:rPr>
              <a:t>指大多数与会国家曾经遭受殖民主义的侵略</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面临着维护民族</a:t>
            </a:r>
            <a:endParaRPr lang="en-US" altLang="zh-CN" sz="2800" b="0" i="0" dirty="0">
              <a:solidFill>
                <a:srgbClr val="00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独立</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发展本国经济的任务</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有维护和平的共同愿望</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2.1971</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楷体" pitchFamily="34" charset="-122"/>
                <a:cs typeface="Times New Roman" pitchFamily="34" charset="-120"/>
              </a:rPr>
              <a:t>年</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楷体" pitchFamily="34" charset="-122"/>
                <a:cs typeface="Times New Roman" pitchFamily="34" charset="-120"/>
              </a:rPr>
              <a:t>中国恢复在联合国的合法席位</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楷体" pitchFamily="34" charset="-122"/>
                <a:cs typeface="Times New Roman" pitchFamily="34" charset="-120"/>
              </a:rPr>
              <a:t>决议使用</a:t>
            </a:r>
            <a:r>
              <a:rPr kumimoji="0" lang="en-US" altLang="zh-CN" sz="2800" b="0" i="0" u="none" strike="noStrike" kern="1200" cap="none" spc="0" normalizeH="0" baseline="0" noProof="0" dirty="0">
                <a:ln>
                  <a:noFill/>
                </a:ln>
                <a:solidFill>
                  <a:srgbClr val="000000"/>
                </a:solidFill>
                <a:effectLst/>
                <a:uLnTx/>
                <a:uFillTx/>
                <a:latin typeface="楷体" pitchFamily="49" charset="-122"/>
                <a:ea typeface="楷体" pitchFamily="49" charset="-122"/>
                <a:cs typeface="Times New Roman" pitchFamily="34" charset="-120"/>
              </a:rPr>
              <a:t>“恢复”一词</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楷体" pitchFamily="49" charset="-122"/>
                <a:ea typeface="楷体" pitchFamily="49" charset="-122"/>
                <a:cs typeface="Times New Roman" pitchFamily="34" charset="-120"/>
              </a:rPr>
              <a:t>的</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原因</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中国是联合国的创始会员国之一</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也是联合国安理会常任理事</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楷体"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国之一</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中华人民共和国在联合国的合法席位长期被台湾国民党当局占</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楷体"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据</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楷体" pitchFamily="34" charset="-122"/>
                <a:cs typeface="Times New Roman" pitchFamily="34" charset="-120"/>
              </a:rPr>
              <a:t>中华人民共和国政府是中国的唯一合法政府</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C_4#e757f67ae.fixed?vcp=1&amp;pid=468e983a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第20讲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国防建设与外交成就</a:t>
            </a:r>
            <a:endParaRPr lang="en-US" altLang="zh-CN" sz="4000" dirty="0"/>
          </a:p>
        </p:txBody>
      </p:sp>
      <p:sp>
        <p:nvSpPr>
          <p:cNvPr id="3" name="C_4_BD#e757f67ae.fixed?vcp=1&amp;pid=468e983a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BD.1_1#5a76433fc?vaa=1&amp;vcp=1&amp;vis=1&amp;pid=e757f67ae&amp;color=0,0,0&amp;vtp=1&amp;vaab=1&amp;bt=1&amp;bbb=1&amp;hb=1"/>
          <p:cNvSpPr/>
          <p:nvPr/>
        </p:nvSpPr>
        <p:spPr>
          <a:xfrm>
            <a:off x="539496" y="966692"/>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【跨学科·物理】</a:t>
            </a:r>
            <a:r>
              <a:rPr lang="en-US" altLang="zh-CN" sz="2800" b="0" i="0" dirty="0">
                <a:solidFill>
                  <a:srgbClr val="000000"/>
                </a:solidFill>
                <a:latin typeface="Times New Roman" pitchFamily="34" charset="0"/>
                <a:ea typeface="SimSun" pitchFamily="34" charset="-122"/>
                <a:cs typeface="Times New Roman" pitchFamily="34" charset="-120"/>
              </a:rPr>
              <a:t>小美同学使用物理学科的示意图来表示20世纪</a:t>
            </a:r>
            <a:r>
              <a:rPr lang="en-US" altLang="zh-CN" sz="2800" b="0" i="0">
                <a:solidFill>
                  <a:srgbClr val="000000"/>
                </a:solidFill>
                <a:latin typeface="Times New Roman" pitchFamily="34" charset="0"/>
                <a:ea typeface="SimSun" pitchFamily="34" charset="-122"/>
                <a:cs typeface="Times New Roman" pitchFamily="34" charset="-120"/>
              </a:rPr>
              <a:t>70年代</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中国恢复在联合国的合法席位的情况</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下列说法正确的是(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pic>
        <p:nvPicPr>
          <p:cNvPr id="4" name="QC_5_BD.1_2#5a76433fc?vaa=1&amp;vcp=1&amp;vis=1&amp;pid=e757f67a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2" y="2303621"/>
            <a:ext cx="5458968" cy="22311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5_BD.1_3#2bc1ef092.choices?vbaanalysisanswer=1&amp;vbadefaultcenterpage=1&amp;parentnodeid=7d185d43e&amp;vbahtmlprocessed=1&amp;vbaanalysisanswerbackfill=1"/>
          <p:cNvSpPr/>
          <p:nvPr/>
        </p:nvSpPr>
        <p:spPr>
          <a:xfrm>
            <a:off x="787470" y="4868264"/>
            <a:ext cx="11109960" cy="1207072"/>
          </a:xfrm>
          <a:prstGeom prst="rect">
            <a:avLst/>
          </a:prstGeom>
          <a:noFill/>
          <a:ln/>
        </p:spPr>
        <p:txBody>
          <a:bodyPr wrap="square" lIns="0" tIns="0" rIns="0" bIns="0" rtlCol="0" anchor="t"/>
          <a:lstStyle/>
          <a:p>
            <a:pPr latinLnBrk="1">
              <a:lnSpc>
                <a:spcPct val="1500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1" dirty="0">
                <a:solidFill>
                  <a:srgbClr val="000000"/>
                </a:solidFill>
                <a:latin typeface="Times New Roman" pitchFamily="34" charset="0"/>
                <a:ea typeface="SimSun" pitchFamily="34" charset="-122"/>
                <a:cs typeface="Times New Roman" pitchFamily="34" charset="-120"/>
              </a:rPr>
              <a:t>F</a:t>
            </a:r>
            <a:r>
              <a:rPr lang="en-US" altLang="zh-CN" sz="2800" b="0" i="0" baseline="-4000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是美、苏等国的支持</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a:t>
            </a:r>
            <a:r>
              <a:rPr lang="en-US" altLang="zh-CN" sz="2800" b="0" i="1" dirty="0">
                <a:solidFill>
                  <a:srgbClr val="000000"/>
                </a:solidFill>
                <a:latin typeface="Times New Roman" pitchFamily="34" charset="0"/>
                <a:ea typeface="SimSun" pitchFamily="34" charset="-122"/>
                <a:cs typeface="Times New Roman" pitchFamily="34" charset="-120"/>
              </a:rPr>
              <a:t>F</a:t>
            </a:r>
            <a:r>
              <a:rPr lang="en-US" altLang="zh-CN" sz="2800" b="0" i="0" baseline="-4000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是抗美援朝战争的影响</a:t>
            </a:r>
            <a:endParaRPr lang="en-US" altLang="zh-CN" sz="2800" dirty="0"/>
          </a:p>
          <a:p>
            <a:pPr latinLnBrk="1">
              <a:lnSpc>
                <a:spcPct val="1500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C.</a:t>
            </a:r>
            <a:r>
              <a:rPr lang="en-US" altLang="zh-CN" sz="2800" b="0" i="1" dirty="0">
                <a:solidFill>
                  <a:srgbClr val="000000"/>
                </a:solidFill>
                <a:latin typeface="Times New Roman" pitchFamily="34" charset="0"/>
                <a:ea typeface="SimSun" pitchFamily="34" charset="-122"/>
                <a:cs typeface="Times New Roman" pitchFamily="34" charset="-120"/>
              </a:rPr>
              <a:t>F</a:t>
            </a:r>
            <a:r>
              <a:rPr lang="en-US" altLang="zh-CN" sz="2800" b="0" i="0" baseline="-4000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是发展中国家的支持</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t>
            </a:r>
            <a:r>
              <a:rPr lang="en-US" altLang="zh-CN" sz="2800" b="0" i="1" dirty="0">
                <a:solidFill>
                  <a:srgbClr val="000000"/>
                </a:solidFill>
                <a:latin typeface="Times New Roman" pitchFamily="34" charset="0"/>
                <a:ea typeface="SimSun" pitchFamily="34" charset="-122"/>
                <a:cs typeface="Times New Roman" pitchFamily="34" charset="-120"/>
              </a:rPr>
              <a:t>F</a:t>
            </a:r>
            <a:r>
              <a:rPr lang="en-US" altLang="zh-CN" sz="2800" b="0" i="0" baseline="-4000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是苏联解体的影响</a:t>
            </a:r>
            <a:endParaRPr lang="en-US" altLang="zh-CN" sz="2800" dirty="0"/>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3" name="QC_5_AS.1_1#5a76433fc?htil=1&amp;vaa=1&amp;vcp=1&amp;vis=1&amp;pid=e757f67ae&amp;color=0,0,0&amp;vtp=1&amp;vaab=1&amp;bt=1&amp;bbb=1&amp;hb=1&amp;hs=1"/>
          <p:cNvSpPr/>
          <p:nvPr/>
        </p:nvSpPr>
        <p:spPr>
          <a:xfrm>
            <a:off x="539495" y="554400"/>
            <a:ext cx="10882755" cy="4653031"/>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解析】</a:t>
            </a:r>
            <a:r>
              <a:rPr lang="en-US" altLang="zh-CN" sz="2800" b="0" i="0" dirty="0" err="1">
                <a:solidFill>
                  <a:srgbClr val="FF0000"/>
                </a:solidFill>
                <a:latin typeface="Times New Roman" pitchFamily="34" charset="0"/>
                <a:ea typeface="楷体" pitchFamily="34" charset="-122"/>
                <a:cs typeface="Times New Roman" pitchFamily="34" charset="-120"/>
              </a:rPr>
              <a:t>本题创新材料</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借助物理学科的知识反映历史事件</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解题时</a:t>
            </a:r>
            <a:r>
              <a:rPr lang="zh-CN" altLang="en-US" sz="2800" b="0" i="0" dirty="0">
                <a:solidFill>
                  <a:srgbClr val="FF0000"/>
                </a:solidFill>
                <a:latin typeface="Times New Roman" pitchFamily="34" charset="0"/>
                <a:ea typeface="楷体" pitchFamily="34" charset="-122"/>
                <a:cs typeface="Times New Roman" pitchFamily="34" charset="-120"/>
              </a:rPr>
              <a:t>，</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分析题目可知其考查中国的外交成就</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结合所学知识可知</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在美国等</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国家的操纵下</a:t>
            </a:r>
            <a:r>
              <a:rPr lang="en-US" altLang="zh-CN" sz="2800" dirty="0">
                <a:solidFill>
                  <a:srgbClr val="FF0000"/>
                </a:solidFill>
                <a:latin typeface="Times New Roman" pitchFamily="34" charset="0"/>
                <a:ea typeface="SimSun" pitchFamily="34" charset="-122"/>
                <a:cs typeface="Times New Roman" pitchFamily="34" charset="-120"/>
              </a:rPr>
              <a:t> ，</a:t>
            </a:r>
            <a:r>
              <a:rPr lang="en-US" altLang="zh-CN" sz="2800" dirty="0" err="1">
                <a:solidFill>
                  <a:srgbClr val="FF0000"/>
                </a:solidFill>
                <a:latin typeface="Times New Roman" pitchFamily="34" charset="0"/>
                <a:ea typeface="楷体" pitchFamily="34" charset="-122"/>
                <a:cs typeface="Times New Roman" pitchFamily="34" charset="-120"/>
              </a:rPr>
              <a:t>中华人民共和国在联合国的合法席位长期被台湾国民</a:t>
            </a:r>
            <a:endParaRPr lang="en-US" altLang="zh-CN" sz="2800" dirty="0">
              <a:solidFill>
                <a:srgbClr val="FF0000"/>
              </a:solidFill>
              <a:latin typeface="Times New Roman" pitchFamily="34" charset="0"/>
              <a:ea typeface="楷体" pitchFamily="34" charset="-122"/>
              <a:cs typeface="Times New Roman" pitchFamily="34" charset="-120"/>
            </a:endParaRPr>
          </a:p>
          <a:p>
            <a:pPr latinLnBrk="1">
              <a:lnSpc>
                <a:spcPts val="5100"/>
              </a:lnSpc>
            </a:pPr>
            <a:r>
              <a:rPr lang="en-US" altLang="zh-CN" sz="2800" dirty="0">
                <a:solidFill>
                  <a:srgbClr val="FF0000"/>
                </a:solidFill>
                <a:latin typeface="楷体" pitchFamily="49" charset="-122"/>
                <a:ea typeface="楷体" pitchFamily="49" charset="-122"/>
                <a:cs typeface="Times New Roman" pitchFamily="34" charset="-120"/>
              </a:rPr>
              <a:t>党当局占据，1971年10月，在阿尔巴尼亚等国的支持下，第26届联合</a:t>
            </a:r>
          </a:p>
          <a:p>
            <a:pPr latinLnBrk="1">
              <a:lnSpc>
                <a:spcPts val="5100"/>
              </a:lnSpc>
            </a:pPr>
            <a:r>
              <a:rPr lang="en-US" altLang="zh-CN" sz="2800" dirty="0" err="1">
                <a:solidFill>
                  <a:srgbClr val="FF0000"/>
                </a:solidFill>
                <a:latin typeface="楷体" pitchFamily="49" charset="-122"/>
                <a:ea typeface="楷体" pitchFamily="49" charset="-122"/>
                <a:cs typeface="Times New Roman" pitchFamily="34" charset="-120"/>
              </a:rPr>
              <a:t>国大会通过决议，恢复中华人民共和国在联合国的一切合法权利</a:t>
            </a:r>
            <a:r>
              <a:rPr lang="en-US" altLang="zh-CN" sz="2800" dirty="0">
                <a:solidFill>
                  <a:srgbClr val="FF0000"/>
                </a:solidFill>
                <a:latin typeface="楷体" pitchFamily="49" charset="-122"/>
                <a:ea typeface="楷体" pitchFamily="49" charset="-122"/>
                <a:cs typeface="Times New Roman" pitchFamily="34" charset="-120"/>
              </a:rPr>
              <a:t>。因</a:t>
            </a:r>
          </a:p>
          <a:p>
            <a:pPr latinLnBrk="1">
              <a:lnSpc>
                <a:spcPts val="5100"/>
              </a:lnSpc>
            </a:pPr>
            <a:r>
              <a:rPr lang="en-US" altLang="zh-CN" sz="2800" dirty="0">
                <a:solidFill>
                  <a:srgbClr val="FF0000"/>
                </a:solidFill>
                <a:latin typeface="楷体" pitchFamily="49" charset="-122"/>
                <a:ea typeface="楷体" pitchFamily="49" charset="-122"/>
                <a:cs typeface="Times New Roman" pitchFamily="34" charset="-120"/>
              </a:rPr>
              <a:t>此，动力</a:t>
            </a:r>
            <a:r>
              <a:rPr lang="en-US" altLang="zh-CN" sz="2800" i="1" dirty="0">
                <a:solidFill>
                  <a:srgbClr val="FF0000"/>
                </a:solidFill>
                <a:latin typeface="Times New Roman" pitchFamily="34" charset="0"/>
                <a:ea typeface="SimSun" pitchFamily="34" charset="-122"/>
                <a:cs typeface="Times New Roman" pitchFamily="34" charset="-120"/>
              </a:rPr>
              <a:t>F</a:t>
            </a:r>
            <a:r>
              <a:rPr lang="en-US" altLang="zh-CN" sz="2800" baseline="-40000" dirty="0">
                <a:solidFill>
                  <a:srgbClr val="FF0000"/>
                </a:solidFill>
                <a:latin typeface="Times New Roman" pitchFamily="34" charset="0"/>
                <a:ea typeface="SimSun" pitchFamily="34" charset="-122"/>
                <a:cs typeface="Times New Roman" pitchFamily="34" charset="-120"/>
              </a:rPr>
              <a:t>1</a:t>
            </a:r>
            <a:r>
              <a:rPr lang="en-US" altLang="zh-CN" sz="2800" dirty="0">
                <a:solidFill>
                  <a:srgbClr val="FF0000"/>
                </a:solidFill>
                <a:latin typeface="楷体" pitchFamily="49" charset="-122"/>
                <a:ea typeface="楷体" pitchFamily="49" charset="-122"/>
                <a:cs typeface="Times New Roman" pitchFamily="34" charset="-120"/>
              </a:rPr>
              <a:t>是发展中国家的支持，阻力</a:t>
            </a:r>
            <a:r>
              <a:rPr lang="en-US" altLang="zh-CN" sz="2800" i="1" dirty="0">
                <a:solidFill>
                  <a:srgbClr val="FF0000"/>
                </a:solidFill>
                <a:latin typeface="Times New Roman" pitchFamily="34" charset="0"/>
                <a:ea typeface="SimSun" pitchFamily="34" charset="-122"/>
                <a:cs typeface="Times New Roman" pitchFamily="34" charset="-120"/>
              </a:rPr>
              <a:t>F</a:t>
            </a:r>
            <a:r>
              <a:rPr lang="en-US" altLang="zh-CN" sz="2800" baseline="-40000" dirty="0">
                <a:solidFill>
                  <a:srgbClr val="FF0000"/>
                </a:solidFill>
                <a:latin typeface="Times New Roman" pitchFamily="34" charset="0"/>
                <a:ea typeface="SimSun" pitchFamily="34" charset="-122"/>
                <a:cs typeface="Times New Roman" pitchFamily="34" charset="-120"/>
              </a:rPr>
              <a:t>2</a:t>
            </a:r>
            <a:r>
              <a:rPr lang="en-US" altLang="zh-CN" sz="2800" dirty="0">
                <a:solidFill>
                  <a:srgbClr val="FF0000"/>
                </a:solidFill>
                <a:latin typeface="楷体" pitchFamily="49" charset="-122"/>
                <a:ea typeface="楷体" pitchFamily="49" charset="-122"/>
                <a:cs typeface="Times New Roman" pitchFamily="34" charset="-120"/>
              </a:rPr>
              <a:t>是美国等国的阻挠，C项符合</a:t>
            </a:r>
          </a:p>
          <a:p>
            <a:pPr latinLnBrk="1">
              <a:lnSpc>
                <a:spcPts val="5100"/>
              </a:lnSpc>
            </a:pPr>
            <a:r>
              <a:rPr lang="en-US" altLang="zh-CN" sz="2800" dirty="0" err="1">
                <a:solidFill>
                  <a:srgbClr val="FF0000"/>
                </a:solidFill>
                <a:latin typeface="楷体" pitchFamily="49" charset="-122"/>
                <a:ea typeface="楷体" pitchFamily="49" charset="-122"/>
                <a:cs typeface="Times New Roman" pitchFamily="34" charset="-120"/>
              </a:rPr>
              <a:t>题意</a:t>
            </a:r>
            <a:r>
              <a:rPr lang="en-US" altLang="zh-CN" sz="280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
        <p:nvSpPr>
          <p:cNvPr id="4" name="QC_5_AN.2_1#5a76433fc?vaa=1&amp;vcp=1&amp;vis=1&amp;pid=e757f67ae&amp;color=0,0,0&amp;vtp=1&amp;vaab=1&amp;bbb=1&amp;hs=1"/>
          <p:cNvSpPr/>
          <p:nvPr/>
        </p:nvSpPr>
        <p:spPr>
          <a:xfrm>
            <a:off x="539496" y="5064487"/>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P_5#f135c0e99?vcp=1&amp;pid=e757f67ae&amp;color=0,0,0&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请完成第258—260页［备考练习］习题</a:t>
            </a:r>
            <a:endParaRPr lang="en-US" altLang="zh-CN" sz="2800" dirty="0"/>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C_4#3877e27dc.fixed?vcp=1&amp;pid=468e983a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第20讲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国防建设与外交成就</a:t>
            </a:r>
            <a:endParaRPr lang="en-US" altLang="zh-CN" sz="4000" dirty="0"/>
          </a:p>
        </p:txBody>
      </p:sp>
      <p:sp>
        <p:nvSpPr>
          <p:cNvPr id="3" name="C_4_BD#3877e27dc.fixed?vcp=1&amp;pid=468e983a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第20讲</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国防建设与外交成就</a:t>
            </a:r>
            <a:endParaRPr lang="en-US" altLang="zh-CN" sz="4000" dirty="0"/>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C_5_BD#095c19ddf?vcp=1&amp;pid=3877e27dc&amp;color=199,134,85&amp;vtp=1&amp;vaab=1&amp;bt=1&amp;bbb=1"/>
          <p:cNvSpPr/>
          <p:nvPr/>
        </p:nvSpPr>
        <p:spPr>
          <a:xfrm>
            <a:off x="539496" y="554400"/>
            <a:ext cx="11109960" cy="609791"/>
          </a:xfrm>
          <a:prstGeom prst="rect">
            <a:avLst/>
          </a:prstGeom>
          <a:noFill/>
          <a:ln/>
        </p:spPr>
        <p:txBody>
          <a:bodyPr wrap="none" lIns="0" tIns="0" rIns="0" bIns="0" rtlCol="0" anchor="t"/>
          <a:lstStyle/>
          <a:p>
            <a:pPr algn="ctr" latinLnBrk="1">
              <a:lnSpc>
                <a:spcPts val="5200"/>
              </a:lnSpc>
            </a:pPr>
            <a:r>
              <a:rPr lang="en-US" altLang="zh-CN" sz="3200" b="1" i="0" dirty="0">
                <a:solidFill>
                  <a:srgbClr val="C78655"/>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6_BD.5_1#d0feb2fed?vaa=1&amp;vcp=1&amp;vis=1&amp;pid=095c19ddf&amp;color=0,0,0&amp;vtp=1&amp;vaab=1&amp;bbb=1&amp;hb=1"/>
          <p:cNvSpPr/>
          <p:nvPr/>
        </p:nvSpPr>
        <p:spPr>
          <a:xfrm>
            <a:off x="539496" y="1549187"/>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1.（2024·黑龙江齐齐哈尔·中考）2024年5月1日，我国第三艘航空母舰</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福建舰从上海江南造船厂码头解缆启航，赴相关海域开展首次航行试验</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我国第一艘航空母舰是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1_1#d0feb2fed.bracket?vaa=1&amp;vcp=1&amp;vis=1&amp;pid=095c19ddf&amp;color=0,0,0&amp;vpa=2&amp;vtp=1&amp;vaab=1"/>
          <p:cNvSpPr/>
          <p:nvPr/>
        </p:nvSpPr>
        <p:spPr>
          <a:xfrm>
            <a:off x="4372515" y="2738352"/>
            <a:ext cx="495300"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5" name="QC_6_BD.5_2#d0feb2fed.choices?vaa=1&amp;vcp=1&amp;vis=1&amp;pid=095c19ddf&amp;color=0,0,0&amp;vtp=1&amp;vaab=1&amp;bbb=1"/>
          <p:cNvSpPr/>
          <p:nvPr/>
        </p:nvSpPr>
        <p:spPr>
          <a:xfrm>
            <a:off x="539496" y="3354906"/>
            <a:ext cx="11109960" cy="515557"/>
          </a:xfrm>
          <a:prstGeom prst="rect">
            <a:avLst/>
          </a:prstGeom>
          <a:noFill/>
          <a:ln/>
        </p:spPr>
        <p:txBody>
          <a:bodyPr wrap="none" lIns="0" tIns="0" rIns="0" bIns="0" rtlCol="0" anchor="t"/>
          <a:lstStyle/>
          <a:p>
            <a:pPr latinLnBrk="1">
              <a:lnSpc>
                <a:spcPts val="4500"/>
              </a:lnSpc>
              <a:tabLst>
                <a:tab pos="2850515" algn="l"/>
                <a:tab pos="5662930" algn="l"/>
                <a:tab pos="8475345" algn="l"/>
              </a:tabLst>
            </a:pPr>
            <a:r>
              <a:rPr lang="en-US" altLang="zh-CN" sz="2800" b="0" i="0" dirty="0" err="1">
                <a:solidFill>
                  <a:srgbClr val="000000"/>
                </a:solidFill>
                <a:latin typeface="Times New Roman" pitchFamily="34" charset="0"/>
                <a:ea typeface="SimSun" pitchFamily="34" charset="-122"/>
                <a:cs typeface="Times New Roman" pitchFamily="34" charset="-120"/>
              </a:rPr>
              <a:t>A.致远舰</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B.南昌舰</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C.辽宁舰</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D.山东舰</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QC_6_BD.7_1#082de72fd?vaa=1&amp;vcp=1&amp;vis=1&amp;pid=095c19ddf&amp;color=0,0,0&amp;vtp=1&amp;vaab=1&amp;bbb=1&amp;hb=1"/>
          <p:cNvSpPr/>
          <p:nvPr/>
        </p:nvSpPr>
        <p:spPr>
          <a:xfrm>
            <a:off x="541020" y="1301858"/>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2.（2024·广西柳州·模拟）习近平总书记在</a:t>
            </a:r>
            <a:r>
              <a:rPr lang="en-US" altLang="zh-CN" sz="2800" b="0" i="0" dirty="0">
                <a:solidFill>
                  <a:srgbClr val="000000"/>
                </a:solidFill>
                <a:latin typeface="宋体" pitchFamily="2" charset="-122"/>
                <a:ea typeface="宋体" pitchFamily="2" charset="-122"/>
                <a:cs typeface="Times New Roman" pitchFamily="34" charset="-120"/>
              </a:rPr>
              <a:t>“七一”重要讲话中要求我军</a:t>
            </a:r>
          </a:p>
          <a:p>
            <a:pPr latinLnBrk="1">
              <a:lnSpc>
                <a:spcPts val="4700"/>
              </a:lnSpc>
            </a:pP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以更强大的能力、更可靠的手段捍卫国家主权、安全、发展利益</a:t>
            </a:r>
            <a:r>
              <a:rPr lang="en-US" altLang="zh-CN" sz="2800" b="0" i="0" dirty="0">
                <a:solidFill>
                  <a:srgbClr val="000000"/>
                </a:solidFill>
                <a:latin typeface="宋体" pitchFamily="2" charset="-122"/>
                <a:ea typeface="宋体" pitchFamily="2" charset="-122"/>
                <a:cs typeface="Times New Roman" pitchFamily="34" charset="-120"/>
              </a:rPr>
              <a:t>”。</a:t>
            </a:r>
          </a:p>
          <a:p>
            <a:pPr latinLnBrk="1">
              <a:lnSpc>
                <a:spcPts val="4700"/>
              </a:lnSpc>
            </a:pPr>
            <a:r>
              <a:rPr lang="en-US" altLang="zh-CN" sz="2800" b="0" i="0" dirty="0" err="1">
                <a:solidFill>
                  <a:srgbClr val="000000"/>
                </a:solidFill>
                <a:latin typeface="宋体" pitchFamily="2" charset="-122"/>
                <a:ea typeface="宋体" pitchFamily="2" charset="-122"/>
                <a:cs typeface="Times New Roman" pitchFamily="34" charset="-120"/>
              </a:rPr>
              <a:t>新时代中国军队“更可靠的手段”</a:t>
            </a:r>
            <a:r>
              <a:rPr lang="en-US" altLang="zh-CN" sz="2800" b="0" i="0" dirty="0" err="1">
                <a:solidFill>
                  <a:srgbClr val="000000"/>
                </a:solidFill>
                <a:latin typeface="Times New Roman" pitchFamily="34" charset="0"/>
                <a:ea typeface="SimSun" pitchFamily="34" charset="-122"/>
                <a:cs typeface="Times New Roman" pitchFamily="34" charset="-120"/>
              </a:rPr>
              <a:t>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C_6_AN.8_1#082de72fd.bracket?vaa=1&amp;vcp=1&amp;vis=1&amp;pid=095c19ddf&amp;color=0,0,0&amp;vpa=3&amp;vtp=1&amp;vaab=1"/>
          <p:cNvSpPr/>
          <p:nvPr/>
        </p:nvSpPr>
        <p:spPr>
          <a:xfrm>
            <a:off x="6535791" y="2491023"/>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8" name="QC_6_BD.7_2#082de72fd.choices?vaa=1&amp;vcp=1&amp;vis=1&amp;pid=095c19ddf&amp;color=0,0,0&amp;vtp=1&amp;vaab=1&amp;bbb=1"/>
          <p:cNvSpPr/>
          <p:nvPr/>
        </p:nvSpPr>
        <p:spPr>
          <a:xfrm>
            <a:off x="541020" y="3208149"/>
            <a:ext cx="11109960" cy="1112457"/>
          </a:xfrm>
          <a:prstGeom prst="rect">
            <a:avLst/>
          </a:prstGeom>
          <a:noFill/>
          <a:ln/>
        </p:spPr>
        <p:txBody>
          <a:bodyPr wrap="none" lIns="0" tIns="0" rIns="0" bIns="0" rtlCol="0" anchor="t"/>
          <a:lstStyle/>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A.不断扩大对外开放</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B.实施科教兴国战略</a:t>
            </a:r>
            <a:endParaRPr lang="en-US" altLang="zh-CN" sz="2800" dirty="0"/>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C.实行民族区域自治</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D.加快国防和军队现代化建设</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6_BD.9_1#5e1ce65e5?vaa=1&amp;vcp=1&amp;vis=1&amp;pid=095c19ddf&amp;color=0,0,0&amp;vtp=1&amp;vaab=1&amp;bt=1&amp;bbb=1&amp;hb=1"/>
          <p:cNvSpPr/>
          <p:nvPr/>
        </p:nvSpPr>
        <p:spPr>
          <a:xfrm>
            <a:off x="539496" y="880618"/>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3.（2024·内蒙古赤峰·中考，有改动）1971年《人民日报》报道称：得</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悉中国代表团将在十一月十五日首次参加本届大会的全体会议的消息后</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许多国家的摄影记者很早就赶到联合国大厦的前门，拍下这个</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历史性</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的镜头</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材料描述的重大外交成就是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0_1#5e1ce65e5.bracket?vaa=1&amp;vcp=1&amp;vis=1&amp;pid=095c19ddf&amp;color=0,0,0&amp;vpa=4&amp;vtp=1&amp;vaab=1"/>
          <p:cNvSpPr/>
          <p:nvPr/>
        </p:nvSpPr>
        <p:spPr>
          <a:xfrm>
            <a:off x="6663278" y="281038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
        <p:nvSpPr>
          <p:cNvPr id="4" name="QC_6_BD.9_2#5e1ce65e5.choices?vaa=1&amp;vcp=1&amp;vis=1&amp;pid=095c19ddf&amp;color=0,0,0&amp;vtp=1&amp;vaab=1&amp;bbb=1"/>
          <p:cNvSpPr/>
          <p:nvPr/>
        </p:nvSpPr>
        <p:spPr>
          <a:xfrm>
            <a:off x="539496" y="345205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A.中美关系开始走向正常化</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.中国代表团参加万隆会议</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.中国与周边国家关系发展</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.中国在联合国的合法席位得到恢复</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C_5_BD#2bbbdc7d4?vcp=1&amp;pid=3877e27dc&amp;color=199,134,85&amp;vtp=1&amp;vaab=1&amp;bt=1&amp;bbb=1"/>
          <p:cNvSpPr/>
          <p:nvPr/>
        </p:nvSpPr>
        <p:spPr>
          <a:xfrm>
            <a:off x="539496" y="554400"/>
            <a:ext cx="11109960" cy="609791"/>
          </a:xfrm>
          <a:prstGeom prst="rect">
            <a:avLst/>
          </a:prstGeom>
          <a:noFill/>
          <a:ln/>
        </p:spPr>
        <p:txBody>
          <a:bodyPr wrap="none" lIns="0" tIns="0" rIns="0" bIns="0" rtlCol="0" anchor="t"/>
          <a:lstStyle/>
          <a:p>
            <a:pPr algn="ctr" latinLnBrk="1">
              <a:lnSpc>
                <a:spcPts val="5200"/>
              </a:lnSpc>
            </a:pPr>
            <a:r>
              <a:rPr lang="en-US" altLang="zh-CN" sz="3200" b="1" i="0" dirty="0">
                <a:solidFill>
                  <a:srgbClr val="C78655"/>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6_BD.11_1#dd3c45c73?vaa=1&amp;vcp=1&amp;vis=1&amp;pid=2bbbdc7d4&amp;color=0,0,0&amp;vtp=1&amp;vaab=1&amp;bbb=1&amp;hb=1"/>
          <p:cNvSpPr/>
          <p:nvPr/>
        </p:nvSpPr>
        <p:spPr>
          <a:xfrm>
            <a:off x="539496" y="1805031"/>
            <a:ext cx="11109960" cy="23062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4.（2024·广西·中考，有改动）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我是中国海军护航编队，如需帮助，请</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在16频道呼叫我。</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2008年以来，这条以汉英双语播发的通告从未间断。</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中国海军护航编队助力亚丁湾、索马里这个世界上</a:t>
            </a:r>
            <a:r>
              <a:rPr lang="en-US" altLang="zh-CN" sz="2800" b="0" i="0" dirty="0" err="1">
                <a:solidFill>
                  <a:srgbClr val="000000"/>
                </a:solidFill>
                <a:latin typeface="宋体" pitchFamily="2" charset="-122"/>
                <a:ea typeface="宋体" pitchFamily="2" charset="-122"/>
                <a:cs typeface="Times New Roman" pitchFamily="34" charset="-120"/>
              </a:rPr>
              <a:t>“最危险海域”重新</a:t>
            </a:r>
            <a:endParaRPr lang="en-US" altLang="zh-CN" sz="2800" b="0" i="0" dirty="0">
              <a:solidFill>
                <a:srgbClr val="000000"/>
              </a:solidFill>
              <a:latin typeface="宋体" pitchFamily="2" charset="-122"/>
              <a:ea typeface="宋体" pitchFamily="2" charset="-122"/>
              <a:cs typeface="Times New Roman" pitchFamily="34" charset="-120"/>
            </a:endParaRPr>
          </a:p>
          <a:p>
            <a:pPr latinLnBrk="1">
              <a:lnSpc>
                <a:spcPts val="4700"/>
              </a:lnSpc>
            </a:pPr>
            <a:r>
              <a:rPr lang="en-US" altLang="zh-CN" sz="2800" b="0" i="0" dirty="0" err="1">
                <a:solidFill>
                  <a:srgbClr val="000000"/>
                </a:solidFill>
                <a:latin typeface="宋体" pitchFamily="2" charset="-122"/>
                <a:ea typeface="宋体" pitchFamily="2" charset="-122"/>
                <a:cs typeface="Times New Roman" pitchFamily="34" charset="-120"/>
              </a:rPr>
              <a:t>成为“黄金航道</a:t>
            </a: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这表明中国海军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1_1#dd3c45c73.bracket?vaa=1&amp;vcp=1&amp;vis=1&amp;pid=2bbbdc7d4&amp;color=0,0,0&amp;vpa=5&amp;vtp=1&amp;vaab=1"/>
          <p:cNvSpPr/>
          <p:nvPr/>
        </p:nvSpPr>
        <p:spPr>
          <a:xfrm>
            <a:off x="6496590" y="3591096"/>
            <a:ext cx="495300"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6_BD.11_2#dd3c45c73.choices?vaa=1&amp;vcp=1&amp;vis=1&amp;pid=2bbbdc7d4&amp;color=0,0,0&amp;vtp=1&amp;vaab=1&amp;bbb=1"/>
          <p:cNvSpPr/>
          <p:nvPr/>
        </p:nvSpPr>
        <p:spPr>
          <a:xfrm>
            <a:off x="539496" y="4111288"/>
            <a:ext cx="11109960" cy="515557"/>
          </a:xfrm>
          <a:prstGeom prst="rect">
            <a:avLst/>
          </a:prstGeom>
          <a:noFill/>
          <a:ln/>
        </p:spPr>
        <p:txBody>
          <a:bodyPr wrap="none" lIns="0" tIns="0" rIns="0" bIns="0" rtlCol="0" anchor="t"/>
          <a:lstStyle/>
          <a:p>
            <a:pPr latinLnBrk="1">
              <a:lnSpc>
                <a:spcPts val="4500"/>
              </a:lnSpc>
              <a:tabLst>
                <a:tab pos="2850515" algn="l"/>
                <a:tab pos="5662930" algn="l"/>
                <a:tab pos="8475345" algn="l"/>
              </a:tabLst>
            </a:pPr>
            <a:r>
              <a:rPr lang="en-US" altLang="zh-CN" sz="2800" b="0" i="0" dirty="0" err="1">
                <a:solidFill>
                  <a:srgbClr val="000000"/>
                </a:solidFill>
                <a:latin typeface="Times New Roman" pitchFamily="34" charset="0"/>
                <a:ea typeface="SimSun" pitchFamily="34" charset="-122"/>
                <a:cs typeface="Times New Roman" pitchFamily="34" charset="-120"/>
              </a:rPr>
              <a:t>A.装备日趋完善</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B.维护世界和平</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C.防御体系健全</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D.守护国土安全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84bdcc06b.fixed?vcp=1&amp;pid=468e983a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第20讲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国防建设与外交成就</a:t>
            </a:r>
            <a:endParaRPr lang="en-US" altLang="zh-CN" sz="4000" dirty="0"/>
          </a:p>
        </p:txBody>
      </p:sp>
      <p:sp>
        <p:nvSpPr>
          <p:cNvPr id="3" name="C_4_BD#84bdcc06b.fixed?vcp=1&amp;pid=468e983a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知识建构</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QC_6_BD.13_1#821431428?vaa=1&amp;vcp=1&amp;vis=1&amp;pid=2bbbdc7d4&amp;color=0,0,0&amp;vtp=1&amp;vaab=1&amp;bbb=1&amp;hb=1"/>
          <p:cNvSpPr/>
          <p:nvPr/>
        </p:nvSpPr>
        <p:spPr>
          <a:xfrm>
            <a:off x="539496" y="2169763"/>
            <a:ext cx="11109960"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5.（2024·广西南宁·模拟）2015年以来，我国自主研发的轰-6K型轰炸机、</a:t>
            </a:r>
          </a:p>
          <a:p>
            <a:pP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东风-41洲际战略核导弹等军事装备相继亮相。</a:t>
            </a:r>
            <a:r>
              <a:rPr lang="en-US" altLang="zh-CN" sz="2800" b="0" i="0" dirty="0" err="1">
                <a:solidFill>
                  <a:srgbClr val="000000"/>
                </a:solidFill>
                <a:latin typeface="Times New Roman" pitchFamily="34" charset="0"/>
                <a:ea typeface="SimSun" pitchFamily="34" charset="-122"/>
                <a:cs typeface="Times New Roman" pitchFamily="34" charset="-120"/>
              </a:rPr>
              <a:t>这反映了我国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C_6_AN.14_1#821431428.bracket?vaa=1&amp;vcp=1&amp;vis=1&amp;pid=2bbbdc7d4&amp;color=0,0,0&amp;vpa=6&amp;vtp=1&amp;vaab=1"/>
          <p:cNvSpPr/>
          <p:nvPr/>
        </p:nvSpPr>
        <p:spPr>
          <a:xfrm>
            <a:off x="10181178" y="2762028"/>
            <a:ext cx="495300"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8" name="QC_6_BD.13_2#821431428.choices?vaa=1&amp;vcp=1&amp;vis=1&amp;pid=2bbbdc7d4&amp;color=0,0,0&amp;vtp=1&amp;vaab=1&amp;bbb=1"/>
          <p:cNvSpPr/>
          <p:nvPr/>
        </p:nvSpPr>
        <p:spPr>
          <a:xfrm>
            <a:off x="539496" y="3282220"/>
            <a:ext cx="11109960" cy="1112457"/>
          </a:xfrm>
          <a:prstGeom prst="rect">
            <a:avLst/>
          </a:prstGeom>
          <a:noFill/>
          <a:ln/>
        </p:spPr>
        <p:txBody>
          <a:bodyPr wrap="none" lIns="0" tIns="0" rIns="0" bIns="0" rtlCol="0" anchor="t"/>
          <a:lstStyle/>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A.重塑军队组织架构</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B.积极开展多边外交</a:t>
            </a:r>
            <a:endParaRPr lang="en-US" altLang="zh-CN" sz="2800" dirty="0"/>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C.积极推进国防现代化</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D.大力发展航天技术</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6_BD.15_1#05ba4e130?vaa=1&amp;vcp=1&amp;vis=1&amp;pid=2bbbdc7d4&amp;color=0,0,0&amp;vtp=1&amp;vaab=1&amp;bt=1&amp;bbb=1&amp;hb=1"/>
          <p:cNvSpPr/>
          <p:nvPr/>
        </p:nvSpPr>
        <p:spPr>
          <a:xfrm>
            <a:off x="539496" y="1533398"/>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6.（2024·广西梧州·模拟）中华人民共和国成立后，在如何处理同邻国</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的边界争议上，周恩来说</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边界问题，重要的是我们必须做到使双方</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真正在平等、友好、互利的基础上加以解决，而不在于我们必须多占一</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些地方</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这体现了新中国提出的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6_1#05ba4e130.bracket?vaa=1&amp;vcp=1&amp;vis=1&amp;pid=2bbbdc7d4&amp;color=0,0,0&amp;vpa=7&amp;vtp=1&amp;vaab=1"/>
          <p:cNvSpPr/>
          <p:nvPr/>
        </p:nvSpPr>
        <p:spPr>
          <a:xfrm>
            <a:off x="5952077" y="346316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C</a:t>
            </a:r>
            <a:endParaRPr lang="en-US" altLang="zh-CN" sz="2800" dirty="0"/>
          </a:p>
        </p:txBody>
      </p:sp>
      <p:sp>
        <p:nvSpPr>
          <p:cNvPr id="4" name="QC_6_BD.15_2#05ba4e130.choices?vaa=1&amp;vcp=1&amp;vis=1&amp;pid=2bbbdc7d4&amp;color=0,0,0&amp;vtp=1&amp;vaab=1&amp;bbb=1"/>
          <p:cNvSpPr/>
          <p:nvPr/>
        </p:nvSpPr>
        <p:spPr>
          <a:xfrm>
            <a:off x="539496" y="410483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另起炉灶</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政策</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一边倒</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政策</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C.和平共处五项原则</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求同存异</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方针</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6_BD.17_1#40f574031?vaa=1&amp;vcp=1&amp;vis=1&amp;pid=2bbbdc7d4&amp;color=0,0,0&amp;vtp=1&amp;vaab=1&amp;bt=1&amp;bbb=1&amp;hb=1"/>
          <p:cNvSpPr/>
          <p:nvPr/>
        </p:nvSpPr>
        <p:spPr>
          <a:xfrm>
            <a:off x="539496" y="1194734"/>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7.中国成功举办了首届</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一带一路</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国际合作高峰论坛、亚太经合组织</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领导人非正式会议、二十国集团领导人杭州峰会等重要国际会议</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这主</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要是因为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_1#40f574031.bracket?vaa=1&amp;vcp=1&amp;vis=1&amp;pid=2bbbdc7d4&amp;color=0,0,0&amp;vpa=8&amp;vtp=1&amp;vaab=1"/>
          <p:cNvSpPr/>
          <p:nvPr/>
        </p:nvSpPr>
        <p:spPr>
          <a:xfrm>
            <a:off x="2309893" y="2383899"/>
            <a:ext cx="495300"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17_2#40f574031.choices?vaa=1&amp;vcp=1&amp;vis=1&amp;pid=2bbbdc7d4&amp;color=0,0,0&amp;vtp=1&amp;vaab=1&amp;bbb=1"/>
          <p:cNvSpPr/>
          <p:nvPr/>
        </p:nvSpPr>
        <p:spPr>
          <a:xfrm>
            <a:off x="539496" y="2904091"/>
            <a:ext cx="11109960" cy="1112457"/>
          </a:xfrm>
          <a:prstGeom prst="rect">
            <a:avLst/>
          </a:prstGeom>
          <a:noFill/>
          <a:ln/>
        </p:spPr>
        <p:txBody>
          <a:bodyPr wrap="none" lIns="0" tIns="0" rIns="0" bIns="0" rtlCol="0" anchor="t"/>
          <a:lstStyle/>
          <a:p>
            <a:pPr latinLnBrk="1">
              <a:lnSpc>
                <a:spcPts val="47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一国两制</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得到国际广泛支持</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B.中国综合国力和国际地位提高</a:t>
            </a:r>
            <a:endParaRPr lang="en-US" altLang="zh-CN" sz="2800" dirty="0"/>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C.亚非拉民族民主运动蓬勃兴起</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D.中国恢复在联合国的合法席位</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QC_6_BD.19_1#a69267fac?vaa=1&amp;vcp=1&amp;vis=1&amp;pid=2bbbdc7d4&amp;color=0,0,0&amp;vtp=1&amp;vaab=1&amp;bbb=1&amp;hb=1"/>
          <p:cNvSpPr/>
          <p:nvPr/>
        </p:nvSpPr>
        <p:spPr>
          <a:xfrm>
            <a:off x="539496" y="1503336"/>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8.（2024·广西崇左·模拟，有改动）截至2020年9月，中国已为发展中国</a:t>
            </a:r>
          </a:p>
          <a:p>
            <a:pPr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家提供180个减贫项目、118个农业合作项目、178个促贸援助项目、134</a:t>
            </a:r>
          </a:p>
          <a:p>
            <a:pPr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所医院和诊所等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这表明中国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C_6_AN.20_1#a69267fac.bracket?vaa=1&amp;vcp=1&amp;vis=1&amp;pid=2bbbdc7d4&amp;color=0,0,0&amp;vpa=9&amp;vtp=1&amp;vaab=1"/>
          <p:cNvSpPr/>
          <p:nvPr/>
        </p:nvSpPr>
        <p:spPr>
          <a:xfrm>
            <a:off x="5439315" y="2692501"/>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7" name="QC_6_BD.19_2#a69267fac.choices?vaa=1&amp;vcp=1&amp;vis=1&amp;pid=2bbbdc7d4&amp;color=0,0,0&amp;vtp=1&amp;vaab=1&amp;bbb=1"/>
          <p:cNvSpPr/>
          <p:nvPr/>
        </p:nvSpPr>
        <p:spPr>
          <a:xfrm>
            <a:off x="539496" y="3212693"/>
            <a:ext cx="11109960" cy="1112457"/>
          </a:xfrm>
          <a:prstGeom prst="rect">
            <a:avLst/>
          </a:prstGeom>
          <a:noFill/>
          <a:ln/>
        </p:spPr>
        <p:txBody>
          <a:bodyPr wrap="none" lIns="0" tIns="0" rIns="0" bIns="0" rtlCol="0" anchor="t"/>
          <a:lstStyle/>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A.积极践行人类命运共同体理念</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7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B.已经成为科技发达的世界强国</a:t>
            </a:r>
            <a:endParaRPr lang="en-US" altLang="zh-CN" sz="2800" dirty="0"/>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C.在国际事务中发挥了中心作用</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5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D.社会主义制度的优势十分明显</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C_5_BD#43935dfc9?vcp=1&amp;pid=3877e27dc&amp;color=199,134,85&amp;vtp=1&amp;vaab=1&amp;bt=1&amp;bbb=1"/>
          <p:cNvSpPr/>
          <p:nvPr/>
        </p:nvSpPr>
        <p:spPr>
          <a:xfrm>
            <a:off x="539496" y="481976"/>
            <a:ext cx="11109960" cy="609791"/>
          </a:xfrm>
          <a:prstGeom prst="rect">
            <a:avLst/>
          </a:prstGeom>
          <a:noFill/>
          <a:ln/>
        </p:spPr>
        <p:txBody>
          <a:bodyPr wrap="none" lIns="0" tIns="0" rIns="0" bIns="0" rtlCol="0" anchor="t"/>
          <a:lstStyle/>
          <a:p>
            <a:pPr algn="ctr" latinLnBrk="1">
              <a:lnSpc>
                <a:spcPts val="5200"/>
              </a:lnSpc>
            </a:pPr>
            <a:r>
              <a:rPr lang="en-US" altLang="zh-CN" sz="3200" b="1" i="0" dirty="0">
                <a:solidFill>
                  <a:srgbClr val="C78655"/>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O_6_BD.21_1#d1ed39501?sp=1&amp;vaa=1&amp;vcp=1&amp;vis=1&amp;pid=43935dfc9&amp;color=0,0,0&amp;vtp=1&amp;vaab=1&amp;bbb=1&amp;hb=1"/>
          <p:cNvSpPr/>
          <p:nvPr/>
        </p:nvSpPr>
        <p:spPr>
          <a:xfrm>
            <a:off x="539496" y="1150723"/>
            <a:ext cx="11109960" cy="5290757"/>
          </a:xfrm>
          <a:prstGeom prst="rect">
            <a:avLst/>
          </a:prstGeom>
          <a:noFill/>
          <a:ln/>
        </p:spPr>
        <p:txBody>
          <a:bodyPr wrap="none" lIns="0" tIns="0" rIns="0" bIns="0" rtlCol="0" anchor="t"/>
          <a:lstStyle/>
          <a:p>
            <a:pPr algn="l" latinLnBrk="1">
              <a:lnSpc>
                <a:spcPts val="4700"/>
              </a:lnSpc>
            </a:pPr>
            <a:r>
              <a:rPr lang="en-US" altLang="zh-CN" sz="2800" i="0" dirty="0">
                <a:solidFill>
                  <a:srgbClr val="000000"/>
                </a:solidFill>
                <a:latin typeface="Times New Roman" pitchFamily="34" charset="0"/>
                <a:ea typeface="SimSun" pitchFamily="34" charset="-122"/>
                <a:cs typeface="Times New Roman" pitchFamily="34" charset="-120"/>
              </a:rPr>
              <a:t>9.【</a:t>
            </a:r>
            <a:r>
              <a:rPr lang="en-US" altLang="zh-CN" sz="2800" b="1" i="0" dirty="0">
                <a:solidFill>
                  <a:srgbClr val="000000"/>
                </a:solidFill>
                <a:latin typeface="Times New Roman" pitchFamily="34" charset="0"/>
                <a:ea typeface="SimSun" pitchFamily="34" charset="-122"/>
                <a:cs typeface="Times New Roman" pitchFamily="34" charset="-120"/>
              </a:rPr>
              <a:t>观点论述】</a:t>
            </a:r>
            <a:r>
              <a:rPr lang="en-US" altLang="zh-CN" sz="2800" b="0" i="0" dirty="0">
                <a:solidFill>
                  <a:srgbClr val="000000"/>
                </a:solidFill>
                <a:latin typeface="Times New Roman" pitchFamily="34" charset="0"/>
                <a:ea typeface="SimSun" pitchFamily="34" charset="-122"/>
                <a:cs typeface="Times New Roman" pitchFamily="34" charset="-120"/>
              </a:rPr>
              <a:t>（2024·广西南宁·模拟，有改动）中华民族自古以来就</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重视对外交往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同学们围绕</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中国对外交往</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的主题开展探究性学习</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请你参与并完成以下任务</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7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一支支驼队驮着中原丝织品</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服饰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铜镜</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瓷器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茶叶</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桃</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杏去了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驮着造纸术</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冶铁术</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灌溉术去了</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一支支驼队驮</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着皮毛</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琥珀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苜蓿</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蚕豆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石榴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黄瓜来了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驮着佛经</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乐器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杂技</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艺术来了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张骞两次出使西域开通的这条丝绸之路</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穿过岁月的尘封</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永远镌刻在人类文明的史册上</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二十五史详解</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O_7_BD.22_1#6d4966188?vaa=1&amp;vcp=1&amp;vis=1&amp;pid=d1ed39501&amp;color=0,0,0&amp;vtp=1&amp;vaab=1&amp;bt=1&amp;bbb=1"/>
          <p:cNvSpPr/>
          <p:nvPr/>
        </p:nvSpPr>
        <p:spPr>
          <a:xfrm>
            <a:off x="539496" y="1952786"/>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（1）根据材料一，指出属于文化成果的交流。</a:t>
            </a:r>
            <a:endParaRPr lang="en-US" altLang="zh-CN" sz="2800" dirty="0"/>
          </a:p>
        </p:txBody>
      </p:sp>
      <p:sp>
        <p:nvSpPr>
          <p:cNvPr id="3" name="QO_7_AN.1_1#6d4966188?vaa=1&amp;vcp=1&amp;vis=1&amp;pid=d1ed39501&amp;color=0,0,0&amp;vtp=1&amp;vaab=1&amp;bbb=1"/>
          <p:cNvSpPr/>
          <p:nvPr/>
        </p:nvSpPr>
        <p:spPr>
          <a:xfrm>
            <a:off x="539496" y="2618294"/>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FF0000"/>
                </a:solidFill>
                <a:latin typeface="楷体" pitchFamily="49" charset="-122"/>
                <a:ea typeface="楷体" pitchFamily="49" charset="-122"/>
                <a:cs typeface="Times New Roman" pitchFamily="34" charset="-120"/>
              </a:rPr>
              <a:t>文化成果的交流：造纸术、冶铁术、灌溉术、佛经、乐器、杂技艺术。</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P_7_BD#8560646bb?vcp=1&amp;vis=1&amp;pid=d1ed39501&amp;color=0,0,0&amp;vtp=1&amp;vaab=1&amp;bt=1&amp;bbb=1"/>
          <p:cNvSpPr/>
          <p:nvPr/>
        </p:nvSpPr>
        <p:spPr>
          <a:xfrm>
            <a:off x="539496" y="554400"/>
            <a:ext cx="11109960" cy="506032"/>
          </a:xfrm>
          <a:prstGeom prst="rect">
            <a:avLst/>
          </a:prstGeom>
          <a:noFill/>
          <a:ln/>
        </p:spPr>
        <p:txBody>
          <a:bodyPr wrap="none" lIns="0" tIns="0" rIns="0" bIns="0" rtlCol="0" anchor="t"/>
          <a:lstStyle/>
          <a:p>
            <a:pPr algn="l" latinLnBrk="1">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见下图</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35" name="P_7_BD#8560646bb?colgroup=15,13&amp;vcp=1&amp;vis=1&amp;pid=d1ed39501&amp;color=0,0,0&amp;vtp=1&amp;vaab=1&amp;bbb=1&amp;hb=1"/>
          <p:cNvGraphicFramePr>
            <a:graphicFrameLocks noGrp="1"/>
          </p:cNvGraphicFramePr>
          <p:nvPr>
            <p:extLst>
              <p:ext uri="{D42A27DB-BD31-4B8C-83A1-F6EECF244321}">
                <p14:modId xmlns:p14="http://schemas.microsoft.com/office/powerpoint/2010/main" val="2455033698"/>
              </p:ext>
            </p:extLst>
          </p:nvPr>
        </p:nvGraphicFramePr>
        <p:xfrm>
          <a:off x="539496" y="1195179"/>
          <a:ext cx="11091672" cy="5174869"/>
        </p:xfrm>
        <a:graphic>
          <a:graphicData uri="http://schemas.openxmlformats.org/drawingml/2006/table">
            <a:tbl>
              <a:tblPr/>
              <a:tblGrid>
                <a:gridCol w="5879592">
                  <a:extLst>
                    <a:ext uri="{9D8B030D-6E8A-4147-A177-3AD203B41FA5}">
                      <a16:colId xmlns:a16="http://schemas.microsoft.com/office/drawing/2014/main" val="20000"/>
                    </a:ext>
                  </a:extLst>
                </a:gridCol>
                <a:gridCol w="5212080">
                  <a:extLst>
                    <a:ext uri="{9D8B030D-6E8A-4147-A177-3AD203B41FA5}">
                      <a16:colId xmlns:a16="http://schemas.microsoft.com/office/drawing/2014/main" val="20001"/>
                    </a:ext>
                  </a:extLst>
                </a:gridCol>
              </a:tblGrid>
              <a:tr h="2863342">
                <a:tc>
                  <a:txBody>
                    <a:bodyPr/>
                    <a:lstStyle/>
                    <a:p>
                      <a:pPr algn="ctr" latinLnBrk="1" hangingPunct="0">
                        <a:lnSpc>
                          <a:spcPts val="13600"/>
                        </a:lnSpc>
                      </a:pPr>
                      <a:r>
                        <a:rPr lang="en-US" altLang="zh-CN" sz="755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_______________________________________________________</a:t>
                      </a:r>
                      <a:endParaRPr lang="en-US" altLang="zh-CN" sz="900" spc="0" dirty="0">
                        <a:latin typeface="SimSun" panose="02010600030101010101" pitchFamily="2" charset="-122"/>
                      </a:endParaRPr>
                    </a:p>
                    <a:p>
                      <a:pPr algn="l" latinLnBrk="1" hangingPunct="0">
                        <a:lnSpc>
                          <a:spcPts val="4400"/>
                        </a:lnSpc>
                      </a:pPr>
                      <a:r>
                        <a:rPr lang="en-US" altLang="zh-CN" sz="2800" b="0" i="0" dirty="0">
                          <a:solidFill>
                            <a:srgbClr val="000000"/>
                          </a:solidFill>
                          <a:latin typeface="宋体" pitchFamily="2" charset="-122"/>
                          <a:ea typeface="宋体" pitchFamily="2" charset="-122"/>
                          <a:cs typeface="Times New Roman" pitchFamily="34" charset="-120"/>
                        </a:rPr>
                        <a:t>《南京条约》签订时的场景（绘画）</a:t>
                      </a:r>
                      <a:endParaRPr lang="en-US" altLang="zh-CN" sz="1200" dirty="0">
                        <a:latin typeface="宋体" pitchFamily="2" charset="-122"/>
                        <a:ea typeface="宋体"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13500"/>
                        </a:lnSpc>
                      </a:pPr>
                      <a:r>
                        <a:rPr lang="en-US" altLang="zh-CN" sz="750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a:t>
                      </a:r>
                      <a:endParaRPr lang="en-US" altLang="zh-CN" sz="900" spc="0" dirty="0">
                        <a:latin typeface="SimSun" panose="02010600030101010101" pitchFamily="2" charset="-122"/>
                      </a:endParaRPr>
                    </a:p>
                    <a:p>
                      <a:pPr marL="0" indent="0" algn="ctr" latinLnBrk="1" hangingPunct="0">
                        <a:lnSpc>
                          <a:spcPts val="4500"/>
                        </a:lnSpc>
                      </a:pP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天津条约》签订时的场景</a:t>
                      </a:r>
                      <a:endParaRPr lang="en-US" altLang="zh-CN" sz="2800" b="0" i="0" dirty="0">
                        <a:solidFill>
                          <a:srgbClr val="000000"/>
                        </a:solidFill>
                        <a:latin typeface="宋体" pitchFamily="2" charset="-122"/>
                        <a:ea typeface="宋体" pitchFamily="2" charset="-122"/>
                        <a:cs typeface="Times New Roman" pitchFamily="34" charset="-120"/>
                      </a:endParaRPr>
                    </a:p>
                    <a:p>
                      <a:pPr marL="0" lvl="0" indent="0" algn="ctr" latinLnBrk="1" hangingPunct="0">
                        <a:lnSpc>
                          <a:spcPts val="4400"/>
                        </a:lnSpc>
                      </a:pPr>
                      <a:r>
                        <a:rPr lang="en-US" altLang="zh-CN" sz="2800" b="0" i="0" dirty="0">
                          <a:solidFill>
                            <a:srgbClr val="000000"/>
                          </a:solidFill>
                          <a:latin typeface="宋体" pitchFamily="2" charset="-122"/>
                          <a:ea typeface="宋体" pitchFamily="2" charset="-122"/>
                          <a:cs typeface="Times New Roman" pitchFamily="34" charset="-120"/>
                        </a:rPr>
                        <a:t>（绘画）</a:t>
                      </a:r>
                      <a:endParaRPr lang="en-US" altLang="zh-CN" sz="1200" dirty="0">
                        <a:latin typeface="宋体" pitchFamily="2" charset="-122"/>
                        <a:ea typeface="宋体"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311527">
                <a:tc>
                  <a:txBody>
                    <a:bodyPr/>
                    <a:lstStyle/>
                    <a:p>
                      <a:pPr algn="ctr" latinLnBrk="1" hangingPunct="0">
                        <a:lnSpc>
                          <a:spcPts val="13600"/>
                        </a:lnSpc>
                      </a:pPr>
                      <a:r>
                        <a:rPr lang="en-US" altLang="zh-CN" sz="755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a:t>
                      </a:r>
                      <a:endParaRPr lang="en-US" altLang="zh-CN" sz="900" spc="0" dirty="0">
                        <a:latin typeface="SimSun" panose="02010600030101010101" pitchFamily="2" charset="-122"/>
                      </a:endParaRPr>
                    </a:p>
                    <a:p>
                      <a:pPr algn="l" latinLnBrk="1" hangingPunct="0">
                        <a:lnSpc>
                          <a:spcPts val="4400"/>
                        </a:lnSpc>
                      </a:pPr>
                      <a:r>
                        <a:rPr lang="en-US" altLang="zh-CN" sz="2800" b="0" i="0" dirty="0">
                          <a:solidFill>
                            <a:srgbClr val="000000"/>
                          </a:solidFill>
                          <a:latin typeface="宋体" pitchFamily="2" charset="-122"/>
                          <a:ea typeface="宋体" pitchFamily="2" charset="-122"/>
                          <a:cs typeface="Times New Roman" pitchFamily="34" charset="-120"/>
                        </a:rPr>
                        <a:t>《马关条约》签订时的场景（绘画）</a:t>
                      </a:r>
                      <a:endParaRPr lang="en-US" altLang="zh-CN" sz="1200" dirty="0">
                        <a:latin typeface="宋体" pitchFamily="2" charset="-122"/>
                        <a:ea typeface="宋体"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2200"/>
                        </a:lnSpc>
                      </a:pPr>
                      <a:r>
                        <a:rPr lang="en-US" altLang="zh-CN" sz="675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________________________________________________________</a:t>
                      </a:r>
                      <a:endParaRPr lang="en-US" altLang="zh-CN" sz="900" spc="0" dirty="0">
                        <a:latin typeface="SimSun" panose="02010600030101010101" pitchFamily="2" charset="-122"/>
                      </a:endParaRPr>
                    </a:p>
                    <a:p>
                      <a:pPr algn="l" latinLnBrk="1" hangingPunct="0">
                        <a:lnSpc>
                          <a:spcPts val="4400"/>
                        </a:lnSpc>
                      </a:pPr>
                      <a:r>
                        <a:rPr lang="en-US" altLang="zh-CN" sz="2800" b="0" i="0" dirty="0">
                          <a:solidFill>
                            <a:srgbClr val="000000"/>
                          </a:solidFill>
                          <a:latin typeface="宋体" pitchFamily="2" charset="-122"/>
                          <a:ea typeface="宋体" pitchFamily="2" charset="-122"/>
                          <a:cs typeface="Times New Roman" pitchFamily="34" charset="-120"/>
                        </a:rPr>
                        <a:t> 《辛丑条约》签订时</a:t>
                      </a:r>
                      <a:r>
                        <a:rPr lang="en-US" altLang="zh-CN" sz="2800" b="0" i="0" dirty="0">
                          <a:solidFill>
                            <a:srgbClr val="000000"/>
                          </a:solidFill>
                          <a:latin typeface="宋体" pitchFamily="2" charset="-122"/>
                          <a:ea typeface="宋体" pitchFamily="2" charset="-122"/>
                          <a:cs typeface="SimSun" pitchFamily="34" charset="-120"/>
                        </a:rPr>
                        <a:t> </a:t>
                      </a:r>
                      <a:r>
                        <a:rPr lang="en-US" altLang="zh-CN" sz="2800" b="0" i="0" dirty="0">
                          <a:solidFill>
                            <a:srgbClr val="000000"/>
                          </a:solidFill>
                          <a:latin typeface="宋体" pitchFamily="2" charset="-122"/>
                          <a:ea typeface="宋体" pitchFamily="2" charset="-122"/>
                          <a:cs typeface="Times New Roman" pitchFamily="34" charset="-120"/>
                        </a:rPr>
                        <a:t>的场景</a:t>
                      </a:r>
                      <a:endParaRPr lang="en-US" altLang="zh-CN" sz="1200" dirty="0">
                        <a:latin typeface="宋体" pitchFamily="2" charset="-122"/>
                        <a:ea typeface="宋体"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7" name="P_7_BD#8560646bb.table_image?tii=4&amp;vcp=1&amp;vis=1&amp;pid=d1ed3950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79792" y="4181711"/>
            <a:ext cx="3090672" cy="154533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图片 7" descr="《南京条约》签订.jpeg"/>
          <p:cNvPicPr/>
          <p:nvPr/>
        </p:nvPicPr>
        <p:blipFill>
          <a:blip r:embed="rId4" cstate="print"/>
          <a:stretch>
            <a:fillRect/>
          </a:stretch>
        </p:blipFill>
        <p:spPr>
          <a:xfrm>
            <a:off x="2249424" y="1502837"/>
            <a:ext cx="3063240" cy="1728216"/>
          </a:xfrm>
          <a:prstGeom prst="rect">
            <a:avLst/>
          </a:prstGeom>
        </p:spPr>
      </p:pic>
      <p:pic>
        <p:nvPicPr>
          <p:cNvPr id="9" name="图片 8" descr="《天津条约》签订.png"/>
          <p:cNvPicPr/>
          <p:nvPr/>
        </p:nvPicPr>
        <p:blipFill>
          <a:blip r:embed="rId5" cstate="print"/>
          <a:stretch>
            <a:fillRect/>
          </a:stretch>
        </p:blipFill>
        <p:spPr>
          <a:xfrm>
            <a:off x="7479792" y="1195179"/>
            <a:ext cx="2761488" cy="1750822"/>
          </a:xfrm>
          <a:prstGeom prst="rect">
            <a:avLst/>
          </a:prstGeom>
        </p:spPr>
      </p:pic>
      <p:pic>
        <p:nvPicPr>
          <p:cNvPr id="10" name="图片 9" descr="《马关条约》签订1.jpeg"/>
          <p:cNvPicPr/>
          <p:nvPr/>
        </p:nvPicPr>
        <p:blipFill>
          <a:blip r:embed="rId6" cstate="print"/>
          <a:stretch>
            <a:fillRect/>
          </a:stretch>
        </p:blipFill>
        <p:spPr>
          <a:xfrm>
            <a:off x="2466400" y="4181711"/>
            <a:ext cx="2459736" cy="1738642"/>
          </a:xfrm>
          <a:prstGeom prst="rect">
            <a:avLst/>
          </a:prstGeom>
        </p:spPr>
      </p:pic>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O_7_BD.24_1#5291937c8?vaa=1&amp;vcp=1&amp;vis=1&amp;pid=d1ed39501&amp;color=0,0,0&amp;mp=1&amp;vtp=1&amp;vaab=1&amp;bt=1&amp;bbb=1"/>
          <p:cNvSpPr/>
          <p:nvPr/>
        </p:nvSpPr>
        <p:spPr>
          <a:xfrm>
            <a:off x="539496" y="250494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（2）根据材料二并结合所学知识，分析近代中国社会性质的变化。</a:t>
            </a:r>
            <a:endParaRPr lang="en-US" altLang="zh-CN" sz="2800" dirty="0"/>
          </a:p>
        </p:txBody>
      </p:sp>
      <p:sp>
        <p:nvSpPr>
          <p:cNvPr id="3" name="QO_7_AN.1_1#5291937c8?vaa=1&amp;vcp=1&amp;vis=1&amp;pid=d1ed39501&amp;color=0,0,0&amp;vtp=1&amp;vaab=1&amp;bbb=1&amp;hb=1"/>
          <p:cNvSpPr/>
          <p:nvPr/>
        </p:nvSpPr>
        <p:spPr>
          <a:xfrm>
            <a:off x="539496" y="3132645"/>
            <a:ext cx="11109960" cy="12013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变化：由封建社会开始沦为半殖民地半封建社会，到完全沦为半殖民地</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4900"/>
              </a:lnSpc>
            </a:pPr>
            <a:r>
              <a:rPr lang="en-US" altLang="zh-CN" sz="2800" b="0" i="0" dirty="0" err="1">
                <a:solidFill>
                  <a:srgbClr val="FF0000"/>
                </a:solidFill>
                <a:latin typeface="楷体" pitchFamily="49" charset="-122"/>
                <a:ea typeface="楷体" pitchFamily="49" charset="-122"/>
                <a:cs typeface="Times New Roman" pitchFamily="34" charset="-120"/>
              </a:rPr>
              <a:t>半封建社会</a:t>
            </a:r>
            <a:r>
              <a:rPr lang="en-US" altLang="zh-CN" sz="2800" b="0" i="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P_7_BD#8a83be017?vcp=1&amp;vis=1&amp;pid=d1ed39501&amp;color=0,0,0&amp;vtp=1&amp;vaab=1&amp;bt=1&amp;bbb=1"/>
          <p:cNvSpPr/>
          <p:nvPr/>
        </p:nvSpPr>
        <p:spPr>
          <a:xfrm>
            <a:off x="539496" y="850836"/>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材料三</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一带一路</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成就数据一览表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部分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见下表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37" name="P_7_BD#8a83be017?colgroup=4,25&amp;vcp=1&amp;vis=1&amp;pid=d1ed39501&amp;color=0,0,0&amp;vtp=1&amp;vaab=1&amp;bbb=1&amp;hb=1"/>
          <p:cNvGraphicFramePr>
            <a:graphicFrameLocks noGrp="1"/>
          </p:cNvGraphicFramePr>
          <p:nvPr>
            <p:extLst>
              <p:ext uri="{D42A27DB-BD31-4B8C-83A1-F6EECF244321}">
                <p14:modId xmlns:p14="http://schemas.microsoft.com/office/powerpoint/2010/main" val="3848537126"/>
              </p:ext>
            </p:extLst>
          </p:nvPr>
        </p:nvGraphicFramePr>
        <p:xfrm>
          <a:off x="539496" y="1532445"/>
          <a:ext cx="11091672" cy="4461384"/>
        </p:xfrm>
        <a:graphic>
          <a:graphicData uri="http://schemas.openxmlformats.org/drawingml/2006/table">
            <a:tbl>
              <a:tblPr/>
              <a:tblGrid>
                <a:gridCol w="1764792">
                  <a:extLst>
                    <a:ext uri="{9D8B030D-6E8A-4147-A177-3AD203B41FA5}">
                      <a16:colId xmlns:a16="http://schemas.microsoft.com/office/drawing/2014/main" val="20000"/>
                    </a:ext>
                  </a:extLst>
                </a:gridCol>
                <a:gridCol w="9326880">
                  <a:extLst>
                    <a:ext uri="{9D8B030D-6E8A-4147-A177-3AD203B41FA5}">
                      <a16:colId xmlns:a16="http://schemas.microsoft.com/office/drawing/2014/main" val="20001"/>
                    </a:ext>
                  </a:extLst>
                </a:gridCol>
              </a:tblGrid>
              <a:tr h="2785428">
                <a:tc>
                  <a:txBody>
                    <a:bodyPr/>
                    <a:lstStyle/>
                    <a:p>
                      <a:pPr marL="0" indent="0" algn="ctr"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2013—</a:t>
                      </a:r>
                    </a:p>
                    <a:p>
                      <a:pPr marL="0" lvl="0" indent="0"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2023年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已有150多个国家和30多个国际组织加入共建“一带一路”大家庭</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中国与共建国家农产品贸易额达1</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394</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亿美元</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向70多个国家和地区派出2</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000多名农业专家和技术人员</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中国与</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45个共建国家和地区签署高等教育学历学位互认协议</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2013—</a:t>
                      </a:r>
                    </a:p>
                    <a:p>
                      <a:pPr marL="0" lvl="0" indent="0"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2022</a:t>
                      </a:r>
                      <a:r>
                        <a:rPr lang="en-US" altLang="zh-CN" sz="2800" b="0" i="0" dirty="0">
                          <a:solidFill>
                            <a:srgbClr val="000000"/>
                          </a:solidFill>
                          <a:latin typeface="Times New Roman" pitchFamily="34" charset="0"/>
                          <a:ea typeface="楷体"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中国在共建国家的承包工程年均完成营业额大约为1</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300亿</a:t>
                      </a:r>
                    </a:p>
                    <a:p>
                      <a:pPr marL="0" indent="0" algn="l" latinLnBrk="1" hangingPunct="0">
                        <a:lnSpc>
                          <a:spcPts val="4400"/>
                        </a:lnSpc>
                      </a:pPr>
                      <a:r>
                        <a:rPr lang="en-US" altLang="zh-CN" sz="2800" b="0" i="0" dirty="0" err="1">
                          <a:solidFill>
                            <a:srgbClr val="000000"/>
                          </a:solidFill>
                          <a:latin typeface="楷体" pitchFamily="49" charset="-122"/>
                          <a:ea typeface="楷体" pitchFamily="49" charset="-122"/>
                          <a:cs typeface="Times New Roman" pitchFamily="34" charset="-120"/>
                        </a:rPr>
                        <a:t>美元</a:t>
                      </a:r>
                      <a:r>
                        <a:rPr lang="zh-CN" altLang="en-US" sz="2800" b="0" i="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建设了中老铁路</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雅万高铁等一系列标志性项目</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与共建国家双向投资累计超过3</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800亿美元</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graphicFrame>
        <p:nvGraphicFramePr>
          <p:cNvPr id="38" name="P_7_BD#8a83be017?colgroup=4,25&amp;vcp=1&amp;vis=1&amp;pid=d1ed39501&amp;color=0,0,0&amp;mp=1&amp;vtp=1&amp;vaab=1&amp;bt=1&amp;bbb=1&amp;hb=1"/>
          <p:cNvGraphicFramePr>
            <a:graphicFrameLocks noGrp="1"/>
          </p:cNvGraphicFramePr>
          <p:nvPr>
            <p:extLst>
              <p:ext uri="{D42A27DB-BD31-4B8C-83A1-F6EECF244321}">
                <p14:modId xmlns:p14="http://schemas.microsoft.com/office/powerpoint/2010/main" val="1919676012"/>
              </p:ext>
            </p:extLst>
          </p:nvPr>
        </p:nvGraphicFramePr>
        <p:xfrm>
          <a:off x="557784" y="1875295"/>
          <a:ext cx="11091672" cy="2242440"/>
        </p:xfrm>
        <a:graphic>
          <a:graphicData uri="http://schemas.openxmlformats.org/drawingml/2006/table">
            <a:tbl>
              <a:tblPr/>
              <a:tblGrid>
                <a:gridCol w="1764792">
                  <a:extLst>
                    <a:ext uri="{9D8B030D-6E8A-4147-A177-3AD203B41FA5}">
                      <a16:colId xmlns:a16="http://schemas.microsoft.com/office/drawing/2014/main" val="20000"/>
                    </a:ext>
                  </a:extLst>
                </a:gridCol>
                <a:gridCol w="9326880">
                  <a:extLst>
                    <a:ext uri="{9D8B030D-6E8A-4147-A177-3AD203B41FA5}">
                      <a16:colId xmlns:a16="http://schemas.microsoft.com/office/drawing/2014/main" val="20001"/>
                    </a:ext>
                  </a:extLst>
                </a:gridCol>
              </a:tblGrid>
              <a:tr h="1121220">
                <a:tc>
                  <a:txBody>
                    <a:bodyPr/>
                    <a:lstStyle/>
                    <a:p>
                      <a:pPr marL="0" indent="0" algn="ctr"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2013年至</a:t>
                      </a:r>
                    </a:p>
                    <a:p>
                      <a:pPr marL="0" lvl="0" indent="0"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2023年6月</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“丝路海运”航线已通达全球43个国家的117个港口</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131个共建国家的1</a:t>
                      </a:r>
                      <a:r>
                        <a:rPr lang="en-US" altLang="zh-CN" sz="2800" b="0" i="0" dirty="0">
                          <a:solidFill>
                            <a:srgbClr val="000000"/>
                          </a:solidFill>
                          <a:latin typeface="楷体" pitchFamily="49" charset="-122"/>
                          <a:ea typeface="楷体" pitchFamily="49" charset="-122"/>
                          <a:cs typeface="SimSun" pitchFamily="34" charset="-120"/>
                        </a:rPr>
                        <a:t> </a:t>
                      </a:r>
                      <a:r>
                        <a:rPr lang="en-US" altLang="zh-CN" sz="2800" b="0" i="0" dirty="0">
                          <a:solidFill>
                            <a:srgbClr val="000000"/>
                          </a:solidFill>
                          <a:latin typeface="楷体" pitchFamily="49" charset="-122"/>
                          <a:ea typeface="楷体" pitchFamily="49" charset="-122"/>
                          <a:cs typeface="Times New Roman" pitchFamily="34" charset="-120"/>
                        </a:rPr>
                        <a:t>770万家商户开通银联卡业务</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marL="0" indent="0" algn="ctr"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2013年至</a:t>
                      </a:r>
                    </a:p>
                    <a:p>
                      <a:pPr marL="0" lvl="0" indent="0"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2023年9月</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中欧班列已经通达欧洲25个国家217个城市</a:t>
                      </a:r>
                      <a:r>
                        <a:rPr lang="zh-CN" altLang="en-US" sz="2800" b="0" i="0" dirty="0">
                          <a:solidFill>
                            <a:srgbClr val="000000"/>
                          </a:solidFill>
                          <a:latin typeface="楷体" pitchFamily="49" charset="-122"/>
                          <a:ea typeface="楷体" pitchFamily="49" charset="-122"/>
                          <a:cs typeface="Times New Roman" pitchFamily="34" charset="-120"/>
                        </a:rPr>
                        <a:t>，</a:t>
                      </a:r>
                      <a:r>
                        <a:rPr lang="en-US" altLang="zh-CN" sz="2800" b="0" i="0" dirty="0" err="1">
                          <a:solidFill>
                            <a:srgbClr val="000000"/>
                          </a:solidFill>
                          <a:latin typeface="楷体" pitchFamily="49" charset="-122"/>
                          <a:ea typeface="楷体" pitchFamily="49" charset="-122"/>
                          <a:cs typeface="Times New Roman" pitchFamily="34" charset="-120"/>
                        </a:rPr>
                        <a:t>累计开行超过</a:t>
                      </a:r>
                      <a:endParaRPr lang="en-US" altLang="zh-CN" sz="2800" b="0" i="0" dirty="0">
                        <a:solidFill>
                          <a:srgbClr val="000000"/>
                        </a:solidFill>
                        <a:latin typeface="楷体" pitchFamily="49" charset="-122"/>
                        <a:ea typeface="楷体" pitchFamily="49" charset="-122"/>
                        <a:cs typeface="Times New Roman" pitchFamily="34" charset="-120"/>
                      </a:endParaRPr>
                    </a:p>
                    <a:p>
                      <a:pPr marL="0" lvl="0" indent="0" algn="l"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7.8万列</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P_7_BD#8a83be017?vcp=1&amp;vis=1&amp;pid=d1ed39501&amp;color=0,0,0&amp;mp=1&amp;vtp=1&amp;vaab=1&amp;bbb=1"/>
          <p:cNvSpPr/>
          <p:nvPr/>
        </p:nvSpPr>
        <p:spPr>
          <a:xfrm>
            <a:off x="557784" y="4310856"/>
            <a:ext cx="11109960" cy="748792"/>
          </a:xfrm>
          <a:prstGeom prst="rect">
            <a:avLst/>
          </a:prstGeom>
          <a:noFill/>
          <a:ln/>
        </p:spPr>
        <p:txBody>
          <a:bodyPr wrap="none" lIns="0" tIns="0" rIns="0" bIns="0" rtlCol="0" anchor="t"/>
          <a:lstStyle/>
          <a:p>
            <a:pPr algn="r"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摘编自环球网</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共建</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一带一路</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十周年</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这份成绩单很亮眼</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2" name="P_7_BD#8a83be017?colgroup=4,25&amp;vcp=1&amp;vis=1&amp;pid=d1ed39501&amp;color=0,0,0&amp;mp=1&amp;vtp=1&amp;vaab=1&amp;bt=1&amp;bbb=1">
            <a:extLst>
              <a:ext uri="{FF2B5EF4-FFF2-40B4-BE49-F238E27FC236}">
                <a16:creationId xmlns:a16="http://schemas.microsoft.com/office/drawing/2014/main" id="{773BF7CA-E8FE-5BFD-EDE7-9813DA33E868}"/>
              </a:ext>
            </a:extLst>
          </p:cNvPr>
          <p:cNvSpPr txBox="1"/>
          <p:nvPr/>
        </p:nvSpPr>
        <p:spPr>
          <a:xfrm>
            <a:off x="10913023" y="1018068"/>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5_BD#e547e0deb?vcp=1&amp;pid=84bdcc06b&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时空坐标</a:t>
            </a:r>
            <a:endParaRPr lang="en-US" altLang="zh-CN" sz="3000" dirty="0"/>
          </a:p>
        </p:txBody>
      </p:sp>
      <p:pic>
        <p:nvPicPr>
          <p:cNvPr id="3" name="P_6_BD#a728ac7c4?vcp=1&amp;pid=e547e0de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57784" y="1295191"/>
            <a:ext cx="11064240" cy="37764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O_7_BD.26_1#7e699f904?vaa=1&amp;vcp=1&amp;vis=1&amp;pid=d1ed39501&amp;color=0,0,0&amp;vtp=1&amp;vaab=1&amp;bt=1&amp;bbb=1"/>
          <p:cNvSpPr/>
          <p:nvPr/>
        </p:nvSpPr>
        <p:spPr>
          <a:xfrm>
            <a:off x="539496" y="1908079"/>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（3）根据材料三，归纳共建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一带一路</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对中国产生了怎样的影响</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AN.1_1#7e699f904?vaa=1&amp;vcp=1&amp;vis=1&amp;pid=d1ed39501&amp;color=0,0,0&amp;vtp=1&amp;vaab=1&amp;bbb=1&amp;hb=1"/>
          <p:cNvSpPr/>
          <p:nvPr/>
        </p:nvSpPr>
        <p:spPr>
          <a:xfrm>
            <a:off x="539496" y="2812605"/>
            <a:ext cx="11109960" cy="18490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影响：有利于加深中外友好关系，推动中国商贸发展；有利于促进中国</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经济增长，推动中国旅游业发展，推动中国农业发展；有利于中国教育</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4900"/>
              </a:lnSpc>
            </a:pPr>
            <a:r>
              <a:rPr lang="en-US" altLang="zh-CN" sz="2800" b="0" i="0" dirty="0" err="1">
                <a:solidFill>
                  <a:srgbClr val="FF0000"/>
                </a:solidFill>
                <a:latin typeface="楷体" pitchFamily="49" charset="-122"/>
                <a:ea typeface="楷体" pitchFamily="49" charset="-122"/>
                <a:cs typeface="Times New Roman" pitchFamily="34" charset="-120"/>
              </a:rPr>
              <a:t>的发展，推动中国文化走向世界</a:t>
            </a:r>
            <a:r>
              <a:rPr lang="en-US" altLang="zh-CN" sz="2800" b="0" i="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P_7_BD#555dbeb5a?vcp=1&amp;vis=1&amp;pid=d1ed39501&amp;color=0,0,0&amp;mp=1&amp;vtp=1&amp;vaab=1&amp;bt=1&amp;bbb=1"/>
          <p:cNvSpPr/>
          <p:nvPr/>
        </p:nvSpPr>
        <p:spPr>
          <a:xfrm>
            <a:off x="539496" y="95780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材料四</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同学们分享了关于</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中国对外交往</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的认识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见下表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40" name="P_7_BD#555dbeb5a?colgroup=8,21&amp;vcp=1&amp;vis=1&amp;pid=d1ed39501&amp;color=0,0,0&amp;mp=1&amp;vtp=1&amp;vaab=1&amp;bbb=1"/>
          <p:cNvGraphicFramePr>
            <a:graphicFrameLocks noGrp="1"/>
          </p:cNvGraphicFramePr>
          <p:nvPr>
            <p:extLst>
              <p:ext uri="{D42A27DB-BD31-4B8C-83A1-F6EECF244321}">
                <p14:modId xmlns:p14="http://schemas.microsoft.com/office/powerpoint/2010/main" val="1157261860"/>
              </p:ext>
            </p:extLst>
          </p:nvPr>
        </p:nvGraphicFramePr>
        <p:xfrm>
          <a:off x="1022888" y="1639411"/>
          <a:ext cx="10096835" cy="2265936"/>
        </p:xfrm>
        <a:graphic>
          <a:graphicData uri="http://schemas.openxmlformats.org/drawingml/2006/table">
            <a:tbl>
              <a:tblPr/>
              <a:tblGrid>
                <a:gridCol w="3021559">
                  <a:extLst>
                    <a:ext uri="{9D8B030D-6E8A-4147-A177-3AD203B41FA5}">
                      <a16:colId xmlns:a16="http://schemas.microsoft.com/office/drawing/2014/main" val="20000"/>
                    </a:ext>
                  </a:extLst>
                </a:gridCol>
                <a:gridCol w="7075276">
                  <a:extLst>
                    <a:ext uri="{9D8B030D-6E8A-4147-A177-3AD203B41FA5}">
                      <a16:colId xmlns:a16="http://schemas.microsoft.com/office/drawing/2014/main" val="20001"/>
                    </a:ext>
                  </a:extLst>
                </a:gridCol>
              </a:tblGrid>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加强对外交往有利于文明互鉴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闭关导致落后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落后就要挨打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中国在国际事务中发挥日益重要的作用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外交是国家综合国力的体现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QO_7_BD.28_1#1b91f7ffb?vaa=1&amp;vcp=1&amp;vis=1&amp;pid=d1ed39501&amp;color=0,0,0&amp;vtp=1&amp;vaab=1&amp;bbb=1&amp;hb=1"/>
          <p:cNvSpPr/>
          <p:nvPr/>
        </p:nvSpPr>
        <p:spPr>
          <a:xfrm>
            <a:off x="539496" y="4039711"/>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（4）请从材料四中选择其中一个认识，围绕</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中国对外交往</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的主题</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综合上述材料加以论述</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要求</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观点正确</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至少列举两个史实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史论</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楷体" pitchFamily="34" charset="-122"/>
                <a:cs typeface="Times New Roman" pitchFamily="34" charset="-120"/>
              </a:rPr>
              <a:t>结合</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逻辑清晰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有总结提升</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O_7_AN.1_1#1b91f7ffb?vaa=1&amp;vcp=1&amp;vis=1&amp;pid=d1ed39501&amp;color=0,0,0&amp;vtp=1&amp;vaab=1&amp;bt=1&amp;bbb=1&amp;hb=1"/>
          <p:cNvSpPr/>
          <p:nvPr/>
        </p:nvSpPr>
        <p:spPr>
          <a:xfrm>
            <a:off x="539496" y="991892"/>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示例一】</a:t>
            </a:r>
            <a:r>
              <a:rPr lang="en-US" altLang="zh-CN" sz="2800" b="0" i="0" dirty="0" err="1">
                <a:solidFill>
                  <a:srgbClr val="FF0000"/>
                </a:solidFill>
                <a:latin typeface="楷体" pitchFamily="49" charset="-122"/>
                <a:ea typeface="楷体" pitchFamily="49" charset="-122"/>
                <a:cs typeface="Times New Roman" pitchFamily="34" charset="-120"/>
              </a:rPr>
              <a:t>观点：中国加强对外交往有利于文明交流互鉴</a:t>
            </a:r>
            <a:r>
              <a:rPr lang="en-US" altLang="zh-CN" sz="2800" b="0" i="0" dirty="0">
                <a:solidFill>
                  <a:srgbClr val="FF0000"/>
                </a:solidFill>
                <a:latin typeface="楷体" pitchFamily="49" charset="-122"/>
                <a:ea typeface="楷体" pitchFamily="49" charset="-122"/>
                <a:cs typeface="Times New Roman" pitchFamily="34" charset="-120"/>
              </a:rPr>
              <a:t>。</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论述：张骞出使西域，开通了丝绸之路，许多工艺品、技术、艺术通过</a:t>
            </a:r>
            <a:endParaRPr lang="en-US" altLang="zh-CN" sz="2800" b="0" i="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丝绸之路传入东西方，使得双方文化互相交流、互相影响，推动了文明</a:t>
            </a:r>
            <a:endParaRPr lang="en-US" altLang="zh-CN" sz="2800" b="0" i="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dirty="0">
                <a:solidFill>
                  <a:srgbClr val="FF0000"/>
                </a:solidFill>
                <a:latin typeface="楷体" pitchFamily="49" charset="-122"/>
                <a:ea typeface="楷体" pitchFamily="49" charset="-122"/>
                <a:cs typeface="Times New Roman" pitchFamily="34" charset="-120"/>
              </a:rPr>
              <a:t>的交流与互鉴。现代中国与世界各国共建“一带一路”，与45个共建国家</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和地区签署高等教育学历学位互认协议，有利于各方教育、文化的交流</a:t>
            </a:r>
            <a:endParaRPr lang="en-US" altLang="zh-CN" sz="2800" b="0" i="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与发展</a:t>
            </a:r>
            <a:r>
              <a:rPr lang="en-US" altLang="zh-CN" sz="2800" b="0" i="0" dirty="0">
                <a:solidFill>
                  <a:srgbClr val="FF0000"/>
                </a:solidFill>
                <a:latin typeface="楷体" pitchFamily="49" charset="-122"/>
                <a:ea typeface="楷体" pitchFamily="49" charset="-122"/>
                <a:cs typeface="Times New Roman" pitchFamily="34" charset="-120"/>
              </a:rPr>
              <a:t>。</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结论：对外交往推动了中国与世界的交流，有利于人类文明的交流与发</a:t>
            </a:r>
            <a:endParaRPr lang="en-US" altLang="zh-CN" sz="2800" b="0" i="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展；我们要坚持对外开放，努力实现合作共赢</a:t>
            </a:r>
            <a:r>
              <a:rPr lang="en-US" altLang="zh-CN" sz="2800" b="0" i="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Tree>
  </p:cSld>
  <p:clrMapOvr>
    <a:masterClrMapping/>
  </p:clrMapOvr>
  <p:transition>
    <p:split dir="in"/>
  </p:transition>
</p:sld>
</file>

<file path=ppt/slides/slide43.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O_7_AN.1_1#1b91f7ffb?vaa=1&amp;vcp=1&amp;vis=1&amp;pid=d1ed39501&amp;color=0,0,0&amp;vtp=1&amp;vaab=1&amp;bt=1&amp;bbb=1&amp;hb=1"/>
          <p:cNvSpPr/>
          <p:nvPr/>
        </p:nvSpPr>
        <p:spPr>
          <a:xfrm>
            <a:off x="539496" y="1565329"/>
            <a:ext cx="11109960" cy="2496757"/>
          </a:xfrm>
          <a:prstGeom prst="rect">
            <a:avLst/>
          </a:prstGeom>
          <a:noFill/>
          <a:ln/>
        </p:spPr>
        <p:txBody>
          <a:bodyPr wrap="none" lIns="0" tIns="0" rIns="0" bIns="0" rtlCol="0" anchor="t"/>
          <a:lstStyle/>
          <a:p>
            <a:pPr algn="l" latinLnBrk="1">
              <a:lnSpc>
                <a:spcPts val="5100"/>
              </a:lnSpc>
            </a:pPr>
            <a:r>
              <a:rPr lang="en-US" altLang="zh-CN" sz="2800" b="0" i="0" spc="-100" dirty="0">
                <a:solidFill>
                  <a:srgbClr val="FF0000"/>
                </a:solidFill>
                <a:latin typeface="Times New Roman" pitchFamily="34" charset="0"/>
                <a:ea typeface="SimSun" pitchFamily="34" charset="-122"/>
                <a:cs typeface="Times New Roman" pitchFamily="34" charset="-120"/>
              </a:rPr>
              <a:t>【</a:t>
            </a:r>
            <a:r>
              <a:rPr lang="en-US" altLang="zh-CN" sz="2800" b="0" i="0" spc="-100" dirty="0" err="1">
                <a:solidFill>
                  <a:srgbClr val="FF0000"/>
                </a:solidFill>
                <a:latin typeface="Times New Roman" pitchFamily="34" charset="0"/>
                <a:ea typeface="SimSun" pitchFamily="34" charset="-122"/>
                <a:cs typeface="Times New Roman" pitchFamily="34" charset="-120"/>
              </a:rPr>
              <a:t>示例二】</a:t>
            </a:r>
            <a:r>
              <a:rPr lang="en-US" altLang="zh-CN" sz="2800" b="0" i="0" spc="-100" dirty="0" err="1">
                <a:solidFill>
                  <a:srgbClr val="FF0000"/>
                </a:solidFill>
                <a:latin typeface="楷体" pitchFamily="49" charset="-122"/>
                <a:ea typeface="楷体" pitchFamily="49" charset="-122"/>
                <a:cs typeface="Times New Roman" pitchFamily="34" charset="-120"/>
              </a:rPr>
              <a:t>观点：中国闭关自守导致中国落后于世界发展潮流</a:t>
            </a:r>
            <a:r>
              <a:rPr lang="en-US" altLang="zh-CN" sz="2800" b="0" i="0" spc="-100" dirty="0">
                <a:solidFill>
                  <a:srgbClr val="FF0000"/>
                </a:solidFill>
                <a:latin typeface="楷体" pitchFamily="49" charset="-122"/>
                <a:ea typeface="楷体" pitchFamily="49" charset="-122"/>
                <a:cs typeface="Times New Roman" pitchFamily="34" charset="-120"/>
              </a:rPr>
              <a:t>。</a:t>
            </a:r>
          </a:p>
          <a:p>
            <a:pPr algn="l" latinLnBrk="1">
              <a:lnSpc>
                <a:spcPts val="5100"/>
              </a:lnSpc>
            </a:pPr>
            <a:r>
              <a:rPr lang="en-US" altLang="zh-CN" sz="2800" b="0" i="0" spc="-100" dirty="0" err="1">
                <a:solidFill>
                  <a:srgbClr val="FF0000"/>
                </a:solidFill>
                <a:latin typeface="楷体" pitchFamily="49" charset="-122"/>
                <a:ea typeface="楷体" pitchFamily="49" charset="-122"/>
                <a:cs typeface="Times New Roman" pitchFamily="34" charset="-120"/>
              </a:rPr>
              <a:t>论述：清代实行的闭关锁国政策导致中国逐步落后于世界；近代清政府签</a:t>
            </a:r>
            <a:endParaRPr lang="en-US" altLang="zh-CN" sz="2800" b="0" i="0" spc="-10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spc="-100" dirty="0" err="1">
                <a:solidFill>
                  <a:srgbClr val="FF0000"/>
                </a:solidFill>
                <a:latin typeface="楷体" pitchFamily="49" charset="-122"/>
                <a:ea typeface="楷体" pitchFamily="49" charset="-122"/>
                <a:cs typeface="Times New Roman" pitchFamily="34" charset="-120"/>
              </a:rPr>
              <a:t>订了《南京条约》等多个不平等条约，使得中国逐步沦为半殖民地半封建</a:t>
            </a:r>
            <a:endParaRPr lang="en-US" altLang="zh-CN" sz="2800" b="0" i="0" spc="-10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spc="-100" dirty="0" err="1">
                <a:solidFill>
                  <a:srgbClr val="FF0000"/>
                </a:solidFill>
                <a:latin typeface="楷体" pitchFamily="49" charset="-122"/>
                <a:ea typeface="楷体" pitchFamily="49" charset="-122"/>
                <a:cs typeface="Times New Roman" pitchFamily="34" charset="-120"/>
              </a:rPr>
              <a:t>社会</a:t>
            </a:r>
            <a:r>
              <a:rPr lang="en-US" altLang="zh-CN" sz="2800" b="0" i="0" spc="-100" dirty="0">
                <a:solidFill>
                  <a:srgbClr val="FF0000"/>
                </a:solidFill>
                <a:latin typeface="楷体" pitchFamily="49" charset="-122"/>
                <a:ea typeface="楷体" pitchFamily="49" charset="-122"/>
                <a:cs typeface="Times New Roman" pitchFamily="34" charset="-120"/>
              </a:rPr>
              <a:t>。</a:t>
            </a:r>
          </a:p>
          <a:p>
            <a:pPr algn="l" latinLnBrk="1">
              <a:lnSpc>
                <a:spcPts val="5100"/>
              </a:lnSpc>
            </a:pPr>
            <a:r>
              <a:rPr lang="en-US" altLang="zh-CN" sz="2800" b="0" i="0" spc="-100" dirty="0" err="1">
                <a:solidFill>
                  <a:srgbClr val="FF0000"/>
                </a:solidFill>
                <a:latin typeface="楷体" pitchFamily="49" charset="-122"/>
                <a:ea typeface="楷体" pitchFamily="49" charset="-122"/>
                <a:cs typeface="Times New Roman" pitchFamily="34" charset="-120"/>
              </a:rPr>
              <a:t>结论：封闭自守会导致落后，我们要坚持对外开放，努力提高综合国力</a:t>
            </a:r>
            <a:r>
              <a:rPr lang="en-US" altLang="zh-CN" sz="2800" b="0" i="0" spc="-100" dirty="0">
                <a:solidFill>
                  <a:srgbClr val="FF0000"/>
                </a:solidFill>
                <a:latin typeface="楷体" pitchFamily="49" charset="-122"/>
                <a:ea typeface="楷体" pitchFamily="49" charset="-122"/>
                <a:cs typeface="Times New Roman" pitchFamily="34" charset="-120"/>
              </a:rPr>
              <a:t>。</a:t>
            </a:r>
            <a:endParaRPr lang="en-US" altLang="zh-CN" sz="2800" spc="-100" dirty="0">
              <a:latin typeface="楷体" pitchFamily="49" charset="-122"/>
              <a:ea typeface="楷体" pitchFamily="49" charset="-122"/>
            </a:endParaRPr>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O_7_AN.1_1#1b91f7ffb?vaa=1&amp;vcp=1&amp;vis=1&amp;pid=d1ed39501&amp;color=0,0,0&amp;vtp=1&amp;vaab=1&amp;bt=1&amp;bbb=1&amp;hb=1"/>
          <p:cNvSpPr/>
          <p:nvPr/>
        </p:nvSpPr>
        <p:spPr>
          <a:xfrm>
            <a:off x="385587" y="98987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示例三】</a:t>
            </a:r>
            <a:r>
              <a:rPr lang="en-US" altLang="zh-CN" sz="2800" b="0" i="0" dirty="0" err="1">
                <a:solidFill>
                  <a:srgbClr val="FF0000"/>
                </a:solidFill>
                <a:latin typeface="楷体" pitchFamily="49" charset="-122"/>
                <a:ea typeface="楷体" pitchFamily="49" charset="-122"/>
                <a:cs typeface="Times New Roman" pitchFamily="34" charset="-120"/>
              </a:rPr>
              <a:t>观点：中国在国际事务中发挥着日益重要的作用</a:t>
            </a:r>
            <a:r>
              <a:rPr lang="en-US" altLang="zh-CN" sz="2800" b="0" i="0" dirty="0">
                <a:solidFill>
                  <a:srgbClr val="FF0000"/>
                </a:solidFill>
                <a:latin typeface="楷体" pitchFamily="49" charset="-122"/>
                <a:ea typeface="楷体" pitchFamily="49" charset="-122"/>
                <a:cs typeface="Times New Roman" pitchFamily="34" charset="-120"/>
              </a:rPr>
              <a:t>。</a:t>
            </a:r>
          </a:p>
          <a:p>
            <a:pPr algn="l" latinLnBrk="1">
              <a:lnSpc>
                <a:spcPts val="5100"/>
              </a:lnSpc>
            </a:pPr>
            <a:r>
              <a:rPr lang="en-US" altLang="zh-CN" sz="2800" b="0" i="0" dirty="0">
                <a:solidFill>
                  <a:srgbClr val="FF0000"/>
                </a:solidFill>
                <a:latin typeface="楷体" pitchFamily="49" charset="-122"/>
                <a:ea typeface="楷体" pitchFamily="49" charset="-122"/>
                <a:cs typeface="Times New Roman" pitchFamily="34" charset="-120"/>
              </a:rPr>
              <a:t>论述：2013—2022年，中国在共建国家的承包工程年均完成营业额大约</a:t>
            </a:r>
          </a:p>
          <a:p>
            <a:pPr algn="l" latinLnBrk="1">
              <a:lnSpc>
                <a:spcPts val="5100"/>
              </a:lnSpc>
            </a:pPr>
            <a:r>
              <a:rPr lang="en-US" altLang="zh-CN" sz="2800" b="0" i="0" dirty="0">
                <a:solidFill>
                  <a:srgbClr val="FF0000"/>
                </a:solidFill>
                <a:latin typeface="楷体" pitchFamily="49" charset="-122"/>
                <a:ea typeface="楷体" pitchFamily="49" charset="-122"/>
                <a:cs typeface="Times New Roman" pitchFamily="34" charset="-120"/>
              </a:rPr>
              <a:t>为1</a:t>
            </a:r>
            <a:r>
              <a:rPr lang="en-US" altLang="zh-CN" sz="2800" b="0" i="0" dirty="0">
                <a:solidFill>
                  <a:srgbClr val="FF0000"/>
                </a:solidFill>
                <a:latin typeface="楷体" pitchFamily="49" charset="-122"/>
                <a:ea typeface="楷体" pitchFamily="49" charset="-122"/>
                <a:cs typeface="SimSun" pitchFamily="34" charset="-120"/>
              </a:rPr>
              <a:t> </a:t>
            </a:r>
            <a:r>
              <a:rPr lang="en-US" altLang="zh-CN" sz="2800" b="0" i="0" dirty="0">
                <a:solidFill>
                  <a:srgbClr val="FF0000"/>
                </a:solidFill>
                <a:latin typeface="楷体" pitchFamily="49" charset="-122"/>
                <a:ea typeface="楷体" pitchFamily="49" charset="-122"/>
                <a:cs typeface="Times New Roman" pitchFamily="34" charset="-120"/>
              </a:rPr>
              <a:t>300亿美元，建设了中老铁路、雅万高铁等一系列标志性项目，推</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进了共建国家交通建设的发展</a:t>
            </a:r>
            <a:r>
              <a:rPr lang="en-US" altLang="zh-CN" sz="2800" b="0" i="0" dirty="0">
                <a:solidFill>
                  <a:srgbClr val="FF0000"/>
                </a:solidFill>
                <a:latin typeface="楷体" pitchFamily="49" charset="-122"/>
                <a:ea typeface="楷体" pitchFamily="49" charset="-122"/>
                <a:cs typeface="Times New Roman" pitchFamily="34" charset="-120"/>
              </a:rPr>
              <a:t>。2013—2023年，中国与共建国家农产品</a:t>
            </a:r>
          </a:p>
          <a:p>
            <a:pPr algn="l" latinLnBrk="1">
              <a:lnSpc>
                <a:spcPts val="5100"/>
              </a:lnSpc>
            </a:pPr>
            <a:r>
              <a:rPr lang="en-US" altLang="zh-CN" sz="2800" b="0" i="0" dirty="0">
                <a:solidFill>
                  <a:srgbClr val="FF0000"/>
                </a:solidFill>
                <a:latin typeface="楷体" pitchFamily="49" charset="-122"/>
                <a:ea typeface="楷体" pitchFamily="49" charset="-122"/>
                <a:cs typeface="Times New Roman" pitchFamily="34" charset="-120"/>
              </a:rPr>
              <a:t>贸易额达1</a:t>
            </a:r>
            <a:r>
              <a:rPr lang="en-US" altLang="zh-CN" sz="2800" b="0" i="0" dirty="0">
                <a:solidFill>
                  <a:srgbClr val="FF0000"/>
                </a:solidFill>
                <a:latin typeface="楷体" pitchFamily="49" charset="-122"/>
                <a:ea typeface="楷体" pitchFamily="49" charset="-122"/>
                <a:cs typeface="SimSun" pitchFamily="34" charset="-120"/>
              </a:rPr>
              <a:t> </a:t>
            </a:r>
            <a:r>
              <a:rPr lang="en-US" altLang="zh-CN" sz="2800" b="0" i="0" dirty="0">
                <a:solidFill>
                  <a:srgbClr val="FF0000"/>
                </a:solidFill>
                <a:latin typeface="楷体" pitchFamily="49" charset="-122"/>
                <a:ea typeface="楷体" pitchFamily="49" charset="-122"/>
                <a:cs typeface="Times New Roman" pitchFamily="34" charset="-120"/>
              </a:rPr>
              <a:t>394亿美元，向70多个国家和地区派出2</a:t>
            </a:r>
            <a:r>
              <a:rPr lang="en-US" altLang="zh-CN" sz="2800" b="0" i="0" dirty="0">
                <a:solidFill>
                  <a:srgbClr val="FF0000"/>
                </a:solidFill>
                <a:latin typeface="楷体" pitchFamily="49" charset="-122"/>
                <a:ea typeface="楷体" pitchFamily="49" charset="-122"/>
                <a:cs typeface="SimSun" pitchFamily="34" charset="-120"/>
              </a:rPr>
              <a:t> </a:t>
            </a:r>
            <a:r>
              <a:rPr lang="en-US" altLang="zh-CN" sz="2800" b="0" i="0" dirty="0">
                <a:solidFill>
                  <a:srgbClr val="FF0000"/>
                </a:solidFill>
                <a:latin typeface="楷体" pitchFamily="49" charset="-122"/>
                <a:ea typeface="楷体" pitchFamily="49" charset="-122"/>
                <a:cs typeface="Times New Roman" pitchFamily="34" charset="-120"/>
              </a:rPr>
              <a:t>000多名农业专家和</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技术人员，促进了共建国家农业技术的提升与发展</a:t>
            </a:r>
            <a:r>
              <a:rPr lang="en-US" altLang="zh-CN" sz="2800" b="0" i="0" dirty="0">
                <a:solidFill>
                  <a:srgbClr val="FF0000"/>
                </a:solidFill>
                <a:latin typeface="楷体" pitchFamily="49" charset="-122"/>
                <a:ea typeface="楷体" pitchFamily="49" charset="-122"/>
                <a:cs typeface="Times New Roman" pitchFamily="34" charset="-120"/>
              </a:rPr>
              <a:t>。</a:t>
            </a: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结论：中国在国际事务中承担着重要的角色，推动了其他国家经济的发展</a:t>
            </a:r>
            <a:r>
              <a:rPr lang="en-US" altLang="zh-CN" sz="2800" b="0" i="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O_7_AN.1_1#1b91f7ffb?vaa=1&amp;vcp=1&amp;vis=1&amp;pid=d1ed39501&amp;color=0,0,0&amp;vtp=1&amp;vaab=1&amp;bt=1&amp;bbb=1&amp;hb=1"/>
          <p:cNvSpPr/>
          <p:nvPr/>
        </p:nvSpPr>
        <p:spPr>
          <a:xfrm>
            <a:off x="539496" y="976393"/>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示例四】</a:t>
            </a:r>
            <a:r>
              <a:rPr lang="en-US" altLang="zh-CN" sz="2800" b="0" i="0" dirty="0" err="1">
                <a:solidFill>
                  <a:srgbClr val="FF0000"/>
                </a:solidFill>
                <a:latin typeface="楷体" pitchFamily="49" charset="-122"/>
                <a:ea typeface="楷体" pitchFamily="49" charset="-122"/>
                <a:cs typeface="Times New Roman" pitchFamily="34" charset="-120"/>
              </a:rPr>
              <a:t>观点：中国对外交往的成就体现了综合国力的提高</a:t>
            </a:r>
            <a:r>
              <a:rPr lang="en-US" altLang="zh-CN" sz="2800" b="0" i="0" dirty="0">
                <a:solidFill>
                  <a:srgbClr val="FF0000"/>
                </a:solidFill>
                <a:latin typeface="楷体" pitchFamily="49" charset="-122"/>
                <a:ea typeface="楷体" pitchFamily="49" charset="-122"/>
                <a:cs typeface="Times New Roman" pitchFamily="34" charset="-120"/>
              </a:rPr>
              <a:t>。</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论述：近代中国被迫签订《南京条约》等一系列不平等条约，体现当时</a:t>
            </a:r>
            <a:endParaRPr lang="en-US" altLang="zh-CN" sz="2800" b="0" i="0" dirty="0">
              <a:solidFill>
                <a:srgbClr val="FF0000"/>
              </a:solidFill>
              <a:latin typeface="楷体" pitchFamily="49" charset="-122"/>
              <a:ea typeface="楷体" pitchFamily="49" charset="-122"/>
              <a:cs typeface="Times New Roman" pitchFamily="34" charset="-120"/>
            </a:endParaRP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中国落后于世界发展潮流，综合国力较弱</a:t>
            </a:r>
            <a:r>
              <a:rPr lang="en-US" altLang="zh-CN" sz="2800" b="0" i="0" dirty="0">
                <a:solidFill>
                  <a:srgbClr val="FF0000"/>
                </a:solidFill>
                <a:latin typeface="楷体" pitchFamily="49" charset="-122"/>
                <a:ea typeface="楷体" pitchFamily="49" charset="-122"/>
                <a:cs typeface="Times New Roman" pitchFamily="34" charset="-120"/>
              </a:rPr>
              <a:t>。2013—2023年，已有150多个</a:t>
            </a:r>
          </a:p>
          <a:p>
            <a:pPr algn="l" latinLnBrk="1">
              <a:lnSpc>
                <a:spcPts val="5100"/>
              </a:lnSpc>
            </a:pPr>
            <a:r>
              <a:rPr lang="en-US" altLang="zh-CN" sz="2800" b="0" i="0" dirty="0">
                <a:solidFill>
                  <a:srgbClr val="FF0000"/>
                </a:solidFill>
                <a:latin typeface="楷体" pitchFamily="49" charset="-122"/>
                <a:ea typeface="楷体" pitchFamily="49" charset="-122"/>
                <a:cs typeface="Times New Roman" pitchFamily="34" charset="-120"/>
              </a:rPr>
              <a:t>国家和30多个国际组织加入共建“一带一路”大家庭，反映了中国综合</a:t>
            </a:r>
          </a:p>
          <a:p>
            <a:pPr algn="l"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国力的增强，勇于展现大国责任与担当</a:t>
            </a:r>
            <a:r>
              <a:rPr lang="en-US" altLang="zh-CN" sz="2800" b="0" i="0" dirty="0">
                <a:solidFill>
                  <a:srgbClr val="FF0000"/>
                </a:solidFill>
                <a:latin typeface="楷体" pitchFamily="49" charset="-122"/>
                <a:ea typeface="楷体" pitchFamily="49" charset="-122"/>
                <a:cs typeface="Times New Roman" pitchFamily="34" charset="-120"/>
              </a:rPr>
              <a:t>。</a:t>
            </a: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结论：中国对外交往取得的成就是国家综合国力的体现；我国要提高综</a:t>
            </a:r>
            <a:endParaRPr lang="en-US" altLang="zh-CN" sz="2800" b="0" i="0" dirty="0">
              <a:solidFill>
                <a:srgbClr val="FF0000"/>
              </a:solidFill>
              <a:latin typeface="楷体" pitchFamily="49" charset="-122"/>
              <a:ea typeface="楷体" pitchFamily="49" charset="-122"/>
              <a:cs typeface="Times New Roman" pitchFamily="34" charset="-120"/>
            </a:endParaRPr>
          </a:p>
          <a:p>
            <a:pPr latinLnBrk="1">
              <a:lnSpc>
                <a:spcPts val="5100"/>
              </a:lnSpc>
            </a:pPr>
            <a:r>
              <a:rPr lang="en-US" altLang="zh-CN" sz="2800" b="0" i="0" dirty="0" err="1">
                <a:solidFill>
                  <a:srgbClr val="FF0000"/>
                </a:solidFill>
                <a:latin typeface="楷体" pitchFamily="49" charset="-122"/>
                <a:ea typeface="楷体" pitchFamily="49" charset="-122"/>
                <a:cs typeface="Times New Roman" pitchFamily="34" charset="-120"/>
              </a:rPr>
              <a:t>合国力，更好地在国际舞台上发挥重要影响</a:t>
            </a:r>
            <a:r>
              <a:rPr lang="en-US" altLang="zh-CN" sz="2800" b="0" i="0" dirty="0">
                <a:solidFill>
                  <a:srgbClr val="FF0000"/>
                </a:solidFill>
                <a:latin typeface="楷体" pitchFamily="49" charset="-122"/>
                <a:ea typeface="楷体" pitchFamily="49" charset="-122"/>
                <a:cs typeface="Times New Roman" pitchFamily="34" charset="-120"/>
              </a:rPr>
              <a:t>。</a:t>
            </a:r>
            <a:endParaRPr lang="en-US" altLang="zh-CN" sz="2800" dirty="0">
              <a:latin typeface="楷体" pitchFamily="49" charset="-122"/>
              <a:ea typeface="楷体" pitchFamily="49"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5_BD#b3cda5235?vcp=1&amp;pid=84bdcc06b&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阶段分析</a:t>
            </a:r>
            <a:endParaRPr lang="en-US" altLang="zh-CN" sz="3000" dirty="0"/>
          </a:p>
        </p:txBody>
      </p:sp>
      <p:graphicFrame>
        <p:nvGraphicFramePr>
          <p:cNvPr id="6" name="P_6_BD#8b4553a7a?colgroup=5,24&amp;vcp=1&amp;pid=b3cda5235&amp;color=0,0,0&amp;vtp=1&amp;vaab=1&amp;bbb=1&amp;hb=1"/>
          <p:cNvGraphicFramePr>
            <a:graphicFrameLocks noGrp="1"/>
          </p:cNvGraphicFramePr>
          <p:nvPr>
            <p:extLst>
              <p:ext uri="{D42A27DB-BD31-4B8C-83A1-F6EECF244321}">
                <p14:modId xmlns:p14="http://schemas.microsoft.com/office/powerpoint/2010/main" val="2944878857"/>
              </p:ext>
            </p:extLst>
          </p:nvPr>
        </p:nvGraphicFramePr>
        <p:xfrm>
          <a:off x="539496" y="1295191"/>
          <a:ext cx="11091672" cy="1687704"/>
        </p:xfrm>
        <a:graphic>
          <a:graphicData uri="http://schemas.openxmlformats.org/drawingml/2006/table">
            <a:tbl>
              <a:tblPr/>
              <a:tblGrid>
                <a:gridCol w="2203704">
                  <a:extLst>
                    <a:ext uri="{9D8B030D-6E8A-4147-A177-3AD203B41FA5}">
                      <a16:colId xmlns:a16="http://schemas.microsoft.com/office/drawing/2014/main" val="20000"/>
                    </a:ext>
                  </a:extLst>
                </a:gridCol>
                <a:gridCol w="8887968">
                  <a:extLst>
                    <a:ext uri="{9D8B030D-6E8A-4147-A177-3AD203B41FA5}">
                      <a16:colId xmlns:a16="http://schemas.microsoft.com/office/drawing/2014/main" val="20001"/>
                    </a:ext>
                  </a:extLst>
                </a:gridCol>
              </a:tblGrid>
              <a:tr h="56648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国防建设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国防和军队建设发展迅速</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走上科技强军之路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外交成就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取得一系列外交成就</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为维护世界和平和促进共同发展</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作出巨大贡献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4#c3db260a5.fixed?vcp=1&amp;pid=468e983a4&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第20讲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国防建设与外交成就</a:t>
            </a:r>
            <a:endParaRPr lang="en-US" altLang="zh-CN" sz="4000" dirty="0"/>
          </a:p>
        </p:txBody>
      </p:sp>
      <p:sp>
        <p:nvSpPr>
          <p:cNvPr id="3" name="C_4_BD#c3db260a5.fixed?vcp=1&amp;pid=468e983a4&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要点梳理</a:t>
            </a:r>
            <a:endParaRPr lang="en-US" altLang="zh-CN" sz="4000" dirty="0"/>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5_BD#32a14836e?vcp=1&amp;pid=c3db260a5&amp;color=199,134,85&amp;vtp=1&amp;vaab=1&amp;bt=1&amp;bbb=1"/>
          <p:cNvSpPr/>
          <p:nvPr/>
        </p:nvSpPr>
        <p:spPr>
          <a:xfrm>
            <a:off x="539496" y="554400"/>
            <a:ext cx="11109960" cy="1526032"/>
          </a:xfrm>
          <a:prstGeom prst="rect">
            <a:avLst/>
          </a:prstGeom>
          <a:noFill/>
          <a:ln/>
        </p:spPr>
        <p:txBody>
          <a:bodyPr wrap="none" lIns="0" tIns="0" rIns="0" bIns="0" rtlCol="0" anchor="t"/>
          <a:lstStyle/>
          <a:p>
            <a:pPr algn="l" latinLnBrk="1">
              <a:lnSpc>
                <a:spcPts val="5700"/>
              </a:lnSpc>
            </a:pPr>
            <a:r>
              <a:rPr lang="en-US" altLang="zh-CN" sz="3200" b="1" i="0" spc="-50" dirty="0">
                <a:solidFill>
                  <a:srgbClr val="C78655"/>
                </a:solidFill>
                <a:latin typeface="Times New Roman" pitchFamily="34" charset="0"/>
                <a:ea typeface="微软雅黑" pitchFamily="34" charset="-122"/>
                <a:cs typeface="Times New Roman" pitchFamily="34" charset="-120"/>
              </a:rPr>
              <a:t>考点</a:t>
            </a:r>
            <a:r>
              <a:rPr lang="en-US" altLang="zh-CN" sz="3200" b="1" i="0" spc="-50" dirty="0">
                <a:solidFill>
                  <a:srgbClr val="C78655"/>
                </a:solidFill>
                <a:latin typeface="SimSun" pitchFamily="34" charset="0"/>
                <a:ea typeface="SimSun" pitchFamily="34" charset="-122"/>
                <a:cs typeface="SimSun" pitchFamily="34" charset="-120"/>
              </a:rPr>
              <a:t> </a:t>
            </a:r>
            <a:r>
              <a:rPr lang="en-US" altLang="zh-CN" sz="3200" b="1" i="0" spc="-50" dirty="0">
                <a:solidFill>
                  <a:srgbClr val="C78655"/>
                </a:solidFill>
                <a:latin typeface="Times New Roman" pitchFamily="34" charset="0"/>
                <a:ea typeface="微软雅黑" pitchFamily="34" charset="-122"/>
                <a:cs typeface="Times New Roman" pitchFamily="34" charset="-120"/>
              </a:rPr>
              <a:t>钢铁长城</a:t>
            </a:r>
            <a:r>
              <a:rPr lang="en-US" altLang="zh-CN" sz="3200" b="1" i="0" spc="-50" dirty="0">
                <a:solidFill>
                  <a:srgbClr val="C78655"/>
                </a:solidFill>
                <a:latin typeface="SimSun" pitchFamily="34" charset="0"/>
                <a:ea typeface="SimSun" pitchFamily="34" charset="-122"/>
                <a:cs typeface="SimSun" pitchFamily="34" charset="-120"/>
              </a:rPr>
              <a:t> </a:t>
            </a:r>
            <a:r>
              <a:rPr lang="en-US" altLang="zh-CN" sz="3200" b="1" i="0" spc="-50" dirty="0">
                <a:solidFill>
                  <a:srgbClr val="C78655"/>
                </a:solidFill>
                <a:latin typeface="Times New Roman" pitchFamily="34" charset="0"/>
                <a:ea typeface="微软雅黑" pitchFamily="34" charset="-122"/>
                <a:cs typeface="Times New Roman" pitchFamily="34" charset="-120"/>
              </a:rPr>
              <a:t>独立自主的和平外交</a:t>
            </a:r>
            <a:r>
              <a:rPr lang="en-US" altLang="zh-CN" sz="3200" b="1" i="0" spc="-50" dirty="0">
                <a:solidFill>
                  <a:srgbClr val="C78655"/>
                </a:solidFill>
                <a:latin typeface="SimSun" pitchFamily="34" charset="0"/>
                <a:ea typeface="SimSun" pitchFamily="34" charset="-122"/>
                <a:cs typeface="SimSun" pitchFamily="34" charset="-120"/>
              </a:rPr>
              <a:t> </a:t>
            </a:r>
            <a:r>
              <a:rPr lang="en-US" altLang="zh-CN" sz="3200" b="1" i="0" spc="-50" dirty="0">
                <a:solidFill>
                  <a:srgbClr val="C78655"/>
                </a:solidFill>
                <a:latin typeface="Times New Roman" pitchFamily="34" charset="0"/>
                <a:ea typeface="微软雅黑" pitchFamily="34" charset="-122"/>
                <a:cs typeface="Times New Roman" pitchFamily="34" charset="-120"/>
              </a:rPr>
              <a:t>外交事业的发展（2</a:t>
            </a:r>
            <a:r>
              <a:rPr lang="en-US" altLang="zh-CN" sz="3200" b="1" i="0" spc="-50" dirty="0">
                <a:solidFill>
                  <a:srgbClr val="C78655"/>
                </a:solidFill>
                <a:latin typeface="Times New Roman" pitchFamily="34" charset="0"/>
                <a:ea typeface="楷体" pitchFamily="34" charset="-122"/>
                <a:cs typeface="Times New Roman" pitchFamily="34" charset="-120"/>
              </a:rPr>
              <a:t>年</a:t>
            </a:r>
            <a:r>
              <a:rPr lang="en-US" altLang="zh-CN" sz="3200" b="1" i="0" spc="-50" dirty="0">
                <a:solidFill>
                  <a:srgbClr val="C78655"/>
                </a:solidFill>
                <a:latin typeface="Times New Roman" pitchFamily="34" charset="0"/>
                <a:ea typeface="微软雅黑" pitchFamily="34" charset="-122"/>
                <a:cs typeface="Times New Roman" pitchFamily="34" charset="-120"/>
              </a:rPr>
              <a:t>2</a:t>
            </a:r>
            <a:r>
              <a:rPr lang="en-US" altLang="zh-CN" sz="3200" b="1" i="0" spc="-50" dirty="0">
                <a:solidFill>
                  <a:srgbClr val="C78655"/>
                </a:solidFill>
                <a:latin typeface="Times New Roman" pitchFamily="34" charset="0"/>
                <a:ea typeface="楷体" pitchFamily="34" charset="-122"/>
                <a:cs typeface="Times New Roman" pitchFamily="34" charset="-120"/>
              </a:rPr>
              <a:t>考</a:t>
            </a:r>
            <a:r>
              <a:rPr lang="en-US" altLang="zh-CN" sz="3200" b="1" i="0" spc="-50" dirty="0">
                <a:solidFill>
                  <a:srgbClr val="C78655"/>
                </a:solidFill>
                <a:latin typeface="Times New Roman" pitchFamily="34" charset="0"/>
                <a:ea typeface="微软雅黑" pitchFamily="34" charset="-122"/>
                <a:cs typeface="Times New Roman" pitchFamily="34" charset="-120"/>
              </a:rPr>
              <a:t>）</a:t>
            </a:r>
            <a:endParaRPr lang="en-US" altLang="zh-CN" sz="3200" spc="-50" dirty="0"/>
          </a:p>
        </p:txBody>
      </p:sp>
      <p:sp>
        <p:nvSpPr>
          <p:cNvPr id="3" name="C_6_BD#028a55898?vcp=1&amp;pid=32a14836e&amp;color=0,0,0&amp;vtp=1&amp;vaab=1&amp;bbb=1"/>
          <p:cNvSpPr/>
          <p:nvPr/>
        </p:nvSpPr>
        <p:spPr>
          <a:xfrm>
            <a:off x="539496" y="126644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课标要求</a:t>
            </a:r>
            <a:endParaRPr lang="en-US" altLang="zh-CN" sz="3000" dirty="0"/>
          </a:p>
        </p:txBody>
      </p:sp>
      <p:sp>
        <p:nvSpPr>
          <p:cNvPr id="4" name="P_7_BD#e92a8eac5?vcp=1&amp;pid=028a55898&amp;color=0,0,0&amp;vtp=1&amp;vaab=1&amp;bbb=1&amp;hb=1"/>
          <p:cNvSpPr/>
          <p:nvPr/>
        </p:nvSpPr>
        <p:spPr>
          <a:xfrm>
            <a:off x="539496" y="193895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认识这一时期取得的外交</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国防成就及其具有的开创性</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奠基性意</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了解改革开放后的外交成就</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C_6_BD#d9f985c11?vcp=1&amp;pid=32a14836e&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知识链接</a:t>
            </a:r>
            <a:endParaRPr lang="en-US" altLang="zh-CN" sz="3000" dirty="0"/>
          </a:p>
        </p:txBody>
      </p:sp>
      <p:graphicFrame>
        <p:nvGraphicFramePr>
          <p:cNvPr id="9" name="P_7_BD#6b76acdf1?colgroup=2,2,2,21&amp;vcp=1&amp;pid=d9f985c11&amp;color=0,0,0&amp;vtp=1&amp;vaab=1&amp;bbb=1&amp;hb=1"/>
          <p:cNvGraphicFramePr>
            <a:graphicFrameLocks noGrp="1"/>
          </p:cNvGraphicFramePr>
          <p:nvPr>
            <p:extLst>
              <p:ext uri="{D42A27DB-BD31-4B8C-83A1-F6EECF244321}">
                <p14:modId xmlns:p14="http://schemas.microsoft.com/office/powerpoint/2010/main" val="4269157749"/>
              </p:ext>
            </p:extLst>
          </p:nvPr>
        </p:nvGraphicFramePr>
        <p:xfrm>
          <a:off x="539496" y="1295191"/>
          <a:ext cx="11112935" cy="2242440"/>
        </p:xfrm>
        <a:graphic>
          <a:graphicData uri="http://schemas.openxmlformats.org/drawingml/2006/table">
            <a:tbl>
              <a:tblPr/>
              <a:tblGrid>
                <a:gridCol w="907526">
                  <a:extLst>
                    <a:ext uri="{9D8B030D-6E8A-4147-A177-3AD203B41FA5}">
                      <a16:colId xmlns:a16="http://schemas.microsoft.com/office/drawing/2014/main" val="20000"/>
                    </a:ext>
                  </a:extLst>
                </a:gridCol>
                <a:gridCol w="1134407">
                  <a:extLst>
                    <a:ext uri="{9D8B030D-6E8A-4147-A177-3AD203B41FA5}">
                      <a16:colId xmlns:a16="http://schemas.microsoft.com/office/drawing/2014/main" val="20001"/>
                    </a:ext>
                  </a:extLst>
                </a:gridCol>
                <a:gridCol w="1098106">
                  <a:extLst>
                    <a:ext uri="{9D8B030D-6E8A-4147-A177-3AD203B41FA5}">
                      <a16:colId xmlns:a16="http://schemas.microsoft.com/office/drawing/2014/main" val="20002"/>
                    </a:ext>
                  </a:extLst>
                </a:gridCol>
                <a:gridCol w="7850096">
                  <a:extLst>
                    <a:ext uri="{9D8B030D-6E8A-4147-A177-3AD203B41FA5}">
                      <a16:colId xmlns:a16="http://schemas.microsoft.com/office/drawing/2014/main" val="20003"/>
                    </a:ext>
                  </a:extLst>
                </a:gridCol>
                <a:gridCol w="25400">
                  <a:extLst>
                    <a:ext uri="{9D8B030D-6E8A-4147-A177-3AD203B41FA5}">
                      <a16:colId xmlns:a16="http://schemas.microsoft.com/office/drawing/2014/main" val="20004"/>
                    </a:ext>
                  </a:extLst>
                </a:gridCol>
                <a:gridCol w="97400">
                  <a:extLst>
                    <a:ext uri="{9D8B030D-6E8A-4147-A177-3AD203B41FA5}">
                      <a16:colId xmlns:a16="http://schemas.microsoft.com/office/drawing/2014/main" val="20005"/>
                    </a:ext>
                  </a:extLst>
                </a:gridCol>
              </a:tblGrid>
              <a:tr h="1121220">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国防</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陆军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我国陆军的</a:t>
                      </a:r>
                      <a:r>
                        <a:rPr lang="en-US" altLang="zh-CN" sz="2800" b="1" i="0" dirty="0">
                          <a:solidFill>
                            <a:srgbClr val="000000"/>
                          </a:solidFill>
                          <a:latin typeface="Times New Roman" pitchFamily="34" charset="0"/>
                          <a:ea typeface="SimSun" pitchFamily="34" charset="-122"/>
                          <a:cs typeface="Times New Roman" pitchFamily="34" charset="-120"/>
                        </a:rPr>
                        <a:t>现代化水平</a:t>
                      </a:r>
                      <a:r>
                        <a:rPr lang="en-US" altLang="zh-CN" sz="2800" b="0" i="0" dirty="0">
                          <a:solidFill>
                            <a:srgbClr val="000000"/>
                          </a:solidFill>
                          <a:latin typeface="Times New Roman" pitchFamily="34" charset="0"/>
                          <a:ea typeface="SimSun" pitchFamily="34" charset="-122"/>
                          <a:cs typeface="Times New Roman" pitchFamily="34" charset="-120"/>
                        </a:rPr>
                        <a:t>大大提高</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发展成多兵种</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的现代化部队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武器装备不断更新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海军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建立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在新中国成立前夕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中国人民解放军的</a:t>
                      </a:r>
                      <a:r>
                        <a:rPr lang="en-US" altLang="zh-CN" sz="2800" b="1" i="0">
                          <a:solidFill>
                            <a:srgbClr val="000000"/>
                          </a:solidFill>
                          <a:latin typeface="Times New Roman" pitchFamily="34" charset="0"/>
                          <a:ea typeface="SimSun" pitchFamily="34" charset="-122"/>
                          <a:cs typeface="Times New Roman" pitchFamily="34" charset="-120"/>
                        </a:rPr>
                        <a:t>第一支海</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军部队</a:t>
                      </a:r>
                      <a:r>
                        <a:rPr lang="en-US" altLang="zh-CN" sz="2800" b="1" i="0" dirty="0">
                          <a:solidFill>
                            <a:srgbClr val="000000"/>
                          </a:solidFill>
                          <a:latin typeface="Times New Roman" pitchFamily="34" charset="0"/>
                          <a:ea typeface="SimSun" pitchFamily="34" charset="-122"/>
                          <a:cs typeface="Times New Roman" pitchFamily="34" charset="-120"/>
                        </a:rPr>
                        <a:t>——华东军区海军</a:t>
                      </a:r>
                      <a:r>
                        <a:rPr lang="en-US" altLang="zh-CN" sz="2800" b="0" i="0" dirty="0">
                          <a:solidFill>
                            <a:srgbClr val="000000"/>
                          </a:solidFill>
                          <a:latin typeface="Times New Roman" pitchFamily="34" charset="0"/>
                          <a:ea typeface="SimSun" pitchFamily="34" charset="-122"/>
                          <a:cs typeface="Times New Roman" pitchFamily="34" charset="-120"/>
                        </a:rPr>
                        <a:t>建立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graphicFrame>
        <p:nvGraphicFramePr>
          <p:cNvPr id="10" name="P_7_BD#6b76acdf1?colgroup=2,2,2,21&amp;vcp=1&amp;pid=d9f985c11&amp;color=0,0,0&amp;mp=1&amp;vtp=1&amp;vaab=1&amp;bt=1&amp;bbb=1&amp;hb=1"/>
          <p:cNvGraphicFramePr>
            <a:graphicFrameLocks noGrp="1"/>
          </p:cNvGraphicFramePr>
          <p:nvPr>
            <p:extLst>
              <p:ext uri="{D42A27DB-BD31-4B8C-83A1-F6EECF244321}">
                <p14:modId xmlns:p14="http://schemas.microsoft.com/office/powerpoint/2010/main" val="805699498"/>
              </p:ext>
            </p:extLst>
          </p:nvPr>
        </p:nvGraphicFramePr>
        <p:xfrm>
          <a:off x="539496" y="2111216"/>
          <a:ext cx="11112935" cy="3340164"/>
        </p:xfrm>
        <a:graphic>
          <a:graphicData uri="http://schemas.openxmlformats.org/drawingml/2006/table">
            <a:tbl>
              <a:tblPr/>
              <a:tblGrid>
                <a:gridCol w="907526">
                  <a:extLst>
                    <a:ext uri="{9D8B030D-6E8A-4147-A177-3AD203B41FA5}">
                      <a16:colId xmlns:a16="http://schemas.microsoft.com/office/drawing/2014/main" val="20000"/>
                    </a:ext>
                  </a:extLst>
                </a:gridCol>
                <a:gridCol w="1134407">
                  <a:extLst>
                    <a:ext uri="{9D8B030D-6E8A-4147-A177-3AD203B41FA5}">
                      <a16:colId xmlns:a16="http://schemas.microsoft.com/office/drawing/2014/main" val="20001"/>
                    </a:ext>
                  </a:extLst>
                </a:gridCol>
                <a:gridCol w="1098106">
                  <a:extLst>
                    <a:ext uri="{9D8B030D-6E8A-4147-A177-3AD203B41FA5}">
                      <a16:colId xmlns:a16="http://schemas.microsoft.com/office/drawing/2014/main" val="20002"/>
                    </a:ext>
                  </a:extLst>
                </a:gridCol>
                <a:gridCol w="7850096">
                  <a:extLst>
                    <a:ext uri="{9D8B030D-6E8A-4147-A177-3AD203B41FA5}">
                      <a16:colId xmlns:a16="http://schemas.microsoft.com/office/drawing/2014/main" val="20003"/>
                    </a:ext>
                  </a:extLst>
                </a:gridCol>
                <a:gridCol w="25400">
                  <a:extLst>
                    <a:ext uri="{9D8B030D-6E8A-4147-A177-3AD203B41FA5}">
                      <a16:colId xmlns:a16="http://schemas.microsoft.com/office/drawing/2014/main" val="20004"/>
                    </a:ext>
                  </a:extLst>
                </a:gridCol>
                <a:gridCol w="97400">
                  <a:extLst>
                    <a:ext uri="{9D8B030D-6E8A-4147-A177-3AD203B41FA5}">
                      <a16:colId xmlns:a16="http://schemas.microsoft.com/office/drawing/2014/main" val="20005"/>
                    </a:ext>
                  </a:extLst>
                </a:gridCol>
              </a:tblGrid>
              <a:tr h="3340164">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国防</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海军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（1）新中国成立后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又建立了东海</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南海和北海</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舰队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（2）1971年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我国自行研制的导弹驱逐舰</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完成了多次科学试验和对外出访任务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）进入</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20</a:t>
                      </a:r>
                      <a:r>
                        <a:rPr lang="en-US" altLang="zh-CN" sz="2800" b="0" i="0" dirty="0">
                          <a:solidFill>
                            <a:srgbClr val="000000"/>
                          </a:solidFill>
                          <a:latin typeface="Times New Roman" pitchFamily="34" charset="0"/>
                          <a:ea typeface="SimSun" pitchFamily="34" charset="-122"/>
                          <a:cs typeface="Times New Roman" pitchFamily="34" charset="-120"/>
                        </a:rPr>
                        <a:t>世</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纪90年代以后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海军已由多兵种组成</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活动</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范围也逐步扩大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1" i="0" dirty="0">
                          <a:solidFill>
                            <a:srgbClr val="000000"/>
                          </a:solidFill>
                          <a:latin typeface="Times New Roman" pitchFamily="34" charset="0"/>
                          <a:ea typeface="SimSun" pitchFamily="34" charset="-122"/>
                          <a:cs typeface="Times New Roman" pitchFamily="34" charset="-120"/>
                        </a:rPr>
                        <a:t>2012年</a:t>
                      </a:r>
                      <a:r>
                        <a:rPr lang="en-US" altLang="zh-CN" sz="2800" b="0" i="0" dirty="0">
                          <a:solidFill>
                            <a:srgbClr val="000000"/>
                          </a:solidFill>
                          <a:latin typeface="Times New Roman" pitchFamily="34" charset="0"/>
                          <a:ea typeface="SimSun" pitchFamily="34" charset="-122"/>
                          <a:cs typeface="Times New Roman" pitchFamily="34" charset="-120"/>
                        </a:rPr>
                        <a:t>9月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a:t>
                      </a:r>
                      <a:r>
                        <a:rPr lang="en-US" altLang="zh-CN" sz="2800" b="1" i="0">
                          <a:solidFill>
                            <a:srgbClr val="000000"/>
                          </a:solidFill>
                          <a:latin typeface="Times New Roman" pitchFamily="34" charset="0"/>
                          <a:ea typeface="SimSun" pitchFamily="34" charset="-122"/>
                          <a:cs typeface="Times New Roman" pitchFamily="34" charset="-120"/>
                        </a:rPr>
                        <a:t>第一艘</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航空母舰</a:t>
                      </a:r>
                      <a:r>
                        <a:rPr lang="en-US" altLang="zh-CN" sz="2800" b="1" i="0" dirty="0">
                          <a:solidFill>
                            <a:srgbClr val="000000"/>
                          </a:solidFill>
                          <a:latin typeface="Times New Roman" pitchFamily="34" charset="0"/>
                          <a:ea typeface="SimSun" pitchFamily="34" charset="-122"/>
                          <a:cs typeface="Times New Roman" pitchFamily="34" charset="-120"/>
                        </a:rPr>
                        <a:t>“辽宁舰”</a:t>
                      </a:r>
                      <a:r>
                        <a:rPr lang="en-US" altLang="zh-CN" sz="2800" b="0" i="0" dirty="0">
                          <a:solidFill>
                            <a:srgbClr val="000000"/>
                          </a:solidFill>
                          <a:latin typeface="Times New Roman" pitchFamily="34" charset="0"/>
                          <a:ea typeface="SimSun" pitchFamily="34" charset="-122"/>
                          <a:cs typeface="Times New Roman" pitchFamily="34" charset="-120"/>
                        </a:rPr>
                        <a:t>交接入列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bl>
          </a:graphicData>
        </a:graphic>
      </p:graphicFrame>
      <p:sp>
        <p:nvSpPr>
          <p:cNvPr id="2" name="P_7_BD#6b76acdf1?colgroup=2,2,2,21&amp;vcp=1&amp;pid=d9f985c11&amp;color=0,0,0&amp;mp=1&amp;vtp=1&amp;vaab=1&amp;bt=1&amp;bbb=1">
            <a:extLst>
              <a:ext uri="{FF2B5EF4-FFF2-40B4-BE49-F238E27FC236}">
                <a16:creationId xmlns:a16="http://schemas.microsoft.com/office/drawing/2014/main" id="{C1802265-1652-0333-89EA-8C20E2C73247}"/>
              </a:ext>
            </a:extLst>
          </p:cNvPr>
          <p:cNvSpPr txBox="1"/>
          <p:nvPr/>
        </p:nvSpPr>
        <p:spPr>
          <a:xfrm>
            <a:off x="10934286" y="140281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39</TotalTime>
  <Words>1575</Words>
  <Application>Microsoft Office PowerPoint</Application>
  <PresentationFormat>宽屏</PresentationFormat>
  <Paragraphs>425</Paragraphs>
  <Slides>45</Slides>
  <Notes>45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45</vt:i4>
      </vt:variant>
    </vt:vector>
  </HeadingPairs>
  <TitlesOfParts>
    <vt:vector size="54" baseType="lpstr">
      <vt:lpstr>Arial (正文)</vt:lpstr>
      <vt:lpstr>华文隶书</vt:lpstr>
      <vt:lpstr>楷体</vt:lpstr>
      <vt:lpstr>宋体</vt:lpstr>
      <vt:lpstr>宋体</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519308031@qq.com</cp:lastModifiedBy>
  <cp:revision>12</cp:revision>
  <dcterms:created xsi:type="dcterms:W3CDTF">2024-11-29T16:13:16Z</dcterms:created>
  <dcterms:modified xsi:type="dcterms:W3CDTF">2025-08-27T11:26:24Z</dcterms:modified>
  <cp:category/>
  <cp:contentStatus/>
</cp:coreProperties>
</file>