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9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5" r:id="rId20"/>
    <p:sldId id="276" r:id="rId21"/>
    <p:sldId id="277" r:id="rId22"/>
    <p:sldId id="279" r:id="rId23"/>
    <p:sldId id="278" r:id="rId24"/>
    <p:sldId id="280" r:id="rId25"/>
    <p:sldId id="281" r:id="rId26"/>
    <p:sldId id="282" r:id="rId27"/>
    <p:sldId id="283" r:id="rId28"/>
    <p:sldId id="284" r:id="rId29"/>
    <p:sldId id="285" r:id="rId30"/>
    <p:sldId id="286" r:id="rId31"/>
    <p:sldId id="288" r:id="rId32"/>
    <p:sldId id="287" r:id="rId33"/>
    <p:sldId id="289" r:id="rId34"/>
    <p:sldId id="290" r:id="rId35"/>
    <p:sldId id="291" r:id="rId36"/>
    <p:sldId id="292" r:id="rId37"/>
    <p:sldId id="293"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3" r:id="rId86"/>
    <p:sldId id="344" r:id="rId87"/>
    <p:sldId id="345" r:id="rId88"/>
    <p:sldId id="346" r:id="rId89"/>
    <p:sldId id="347" r:id="rId90"/>
    <p:sldId id="348" r:id="rId91"/>
    <p:sldId id="349" r:id="rId92"/>
    <p:sldId id="350" r:id="rId93"/>
    <p:sldId id="351" r:id="rId94"/>
    <p:sldId id="352" r:id="rId95"/>
    <p:sldId id="353" r:id="rId96"/>
    <p:sldId id="354" r:id="rId97"/>
    <p:sldId id="355" r:id="rId9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49" d="100"/>
          <a:sy n="149" d="100"/>
        </p:scale>
        <p:origin x="60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75.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75.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75.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75.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ac3b75f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E3B9D4B2-E0B9-4A7B-885B-8CC6F73176E8}"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第7讲</a:t>
            </a:r>
            <a:endParaRPr lang="en-US" sz="2400" dirty="0"/>
          </a:p>
        </p:txBody>
      </p:sp>
      <p:sp>
        <p:nvSpPr>
          <p:cNvPr id="6"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金属和金属材料</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ac3b75f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678612C-8B5D-4158-8308-B62544E47D16}"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7236f268"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1924aecba"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139a9f7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3ad57cc9"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17236f268&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1924aecba&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139a9f7da&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13ad57cc9&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第7讲</a:t>
            </a:r>
            <a:endParaRPr lang="en-US" sz="2400" dirty="0"/>
          </a:p>
        </p:txBody>
      </p:sp>
      <p:sp>
        <p:nvSpPr>
          <p:cNvPr id="14"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金属和金属材料</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ac3b75f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2BDB06B4-0189-45BB-ADF8-C58FEE8998D4}"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7236f268"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1924aecba"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139a9f7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3ad57cc9"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17236f268&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1924aecba&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139a9f7da&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13ad57cc9&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第7讲</a:t>
            </a:r>
            <a:endParaRPr lang="en-US" sz="2400" dirty="0"/>
          </a:p>
        </p:txBody>
      </p:sp>
      <p:sp>
        <p:nvSpPr>
          <p:cNvPr id="14"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金属和金属材料</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3179671f6855087e7374fb#tid=67403affa9cbb70009bf99d8#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47F5EF0-501F-13DA-F9DE-9F2AB1087992}"/>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65569428-A1B3-4757-9977-61BCC60E92F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93487216-C4A5-45E8-ADD1-5BB4B409772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7236f268"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1924aecba"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139a9f7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3ad57cc9"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17236f268&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1924aecba&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139a9f7da&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13ad57cc9&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6C7E2A5-4DF1-48B9-9063-B79DEFA3AA4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7236f268"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1924aecba"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139a9f7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3ad57cc9"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17236f268&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1924aecba&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139a9f7da&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13ad57cc9&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70.png"/><Relationship Id="rId5" Type="http://schemas.openxmlformats.org/officeDocument/2006/relationships/image" Target="../media/image140.png"/><Relationship Id="rId4" Type="http://schemas.openxmlformats.org/officeDocument/2006/relationships/image" Target="../media/image160.pn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14.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1.xml"/><Relationship Id="rId1" Type="http://schemas.openxmlformats.org/officeDocument/2006/relationships/slideLayout" Target="../slideLayouts/slideLayout12.xml"/><Relationship Id="rId5" Type="http://schemas.openxmlformats.org/officeDocument/2006/relationships/image" Target="../media/image43.png"/><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5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2.xml"/><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3.xml"/><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4.xml"/><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5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6.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5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9.xml"/><Relationship Id="rId1" Type="http://schemas.openxmlformats.org/officeDocument/2006/relationships/slideLayout" Target="../slideLayouts/slideLayout12.xml"/><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0.xml"/><Relationship Id="rId1" Type="http://schemas.openxmlformats.org/officeDocument/2006/relationships/slideLayout" Target="../slideLayouts/slideLayout12.xml"/><Relationship Id="rId6" Type="http://schemas.openxmlformats.org/officeDocument/2006/relationships/image" Target="../media/image38.png"/><Relationship Id="rId5" Type="http://schemas.openxmlformats.org/officeDocument/2006/relationships/image" Target="../media/image29.png"/><Relationship Id="rId4" Type="http://schemas.openxmlformats.org/officeDocument/2006/relationships/image" Target="../media/image20.jpeg"/></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12.xml"/><Relationship Id="rId4" Type="http://schemas.openxmlformats.org/officeDocument/2006/relationships/image" Target="../media/image20.jpeg"/></Relationships>
</file>

<file path=ppt/slides/_rels/slide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2.xml"/><Relationship Id="rId1" Type="http://schemas.openxmlformats.org/officeDocument/2006/relationships/slideLayout" Target="../slideLayouts/slideLayout12.xml"/><Relationship Id="rId4" Type="http://schemas.openxmlformats.org/officeDocument/2006/relationships/image" Target="../media/image20.jpeg"/></Relationships>
</file>

<file path=ppt/slides/_rels/slide6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4.xml"/><Relationship Id="rId1" Type="http://schemas.openxmlformats.org/officeDocument/2006/relationships/slideLayout" Target="../slideLayouts/slideLayout12.xml"/><Relationship Id="rId5" Type="http://schemas.openxmlformats.org/officeDocument/2006/relationships/image" Target="../media/image20.jpeg"/><Relationship Id="rId4" Type="http://schemas.openxmlformats.org/officeDocument/2006/relationships/image" Target="../media/image62.png"/></Relationships>
</file>

<file path=ppt/slides/_rels/slide6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5.xml"/><Relationship Id="rId1" Type="http://schemas.openxmlformats.org/officeDocument/2006/relationships/slideLayout" Target="../slideLayouts/slideLayout12.xml"/><Relationship Id="rId5" Type="http://schemas.openxmlformats.org/officeDocument/2006/relationships/image" Target="../media/image65.png"/><Relationship Id="rId4" Type="http://schemas.openxmlformats.org/officeDocument/2006/relationships/image" Target="../media/image64.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7.xml"/><Relationship Id="rId1" Type="http://schemas.openxmlformats.org/officeDocument/2006/relationships/slideLayout" Target="../slideLayouts/slideLayout12.xml"/><Relationship Id="rId4" Type="http://schemas.openxmlformats.org/officeDocument/2006/relationships/image" Target="../media/image67.png"/></Relationships>
</file>

<file path=ppt/slides/_rels/slide6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8.xml"/><Relationship Id="rId1" Type="http://schemas.openxmlformats.org/officeDocument/2006/relationships/slideLayout" Target="../slideLayouts/slideLayout1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40.png"/></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9.xml"/><Relationship Id="rId1" Type="http://schemas.openxmlformats.org/officeDocument/2006/relationships/slideLayout" Target="../slideLayouts/slideLayout12.xml"/><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0.xml"/><Relationship Id="rId1" Type="http://schemas.openxmlformats.org/officeDocument/2006/relationships/slideLayout" Target="../slideLayouts/slideLayout12.xml"/><Relationship Id="rId6" Type="http://schemas.openxmlformats.org/officeDocument/2006/relationships/image" Target="../media/image78.png"/><Relationship Id="rId5" Type="http://schemas.openxmlformats.org/officeDocument/2006/relationships/image" Target="../media/image45.png"/><Relationship Id="rId4" Type="http://schemas.openxmlformats.org/officeDocument/2006/relationships/image" Target="../media/image76.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3.xml"/><Relationship Id="rId1" Type="http://schemas.openxmlformats.org/officeDocument/2006/relationships/slideLayout" Target="../slideLayouts/slideLayout12.xml"/><Relationship Id="rId5" Type="http://schemas.openxmlformats.org/officeDocument/2006/relationships/image" Target="../media/image81.png"/><Relationship Id="rId4" Type="http://schemas.openxmlformats.org/officeDocument/2006/relationships/image" Target="../media/image24.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4.xml"/><Relationship Id="rId1" Type="http://schemas.openxmlformats.org/officeDocument/2006/relationships/slideLayout" Target="../slideLayouts/slideLayout13.xml"/><Relationship Id="rId4" Type="http://schemas.openxmlformats.org/officeDocument/2006/relationships/image" Target="../media/image84.png"/></Relationships>
</file>

<file path=ppt/slides/_rels/slide8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6.xml"/><Relationship Id="rId1" Type="http://schemas.openxmlformats.org/officeDocument/2006/relationships/slideLayout" Target="../slideLayouts/slideLayout13.xml"/><Relationship Id="rId4" Type="http://schemas.openxmlformats.org/officeDocument/2006/relationships/image" Target="../media/image87.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8.xml"/><Relationship Id="rId1" Type="http://schemas.openxmlformats.org/officeDocument/2006/relationships/slideLayout" Target="../slideLayouts/slideLayout13.xml"/><Relationship Id="rId4" Type="http://schemas.openxmlformats.org/officeDocument/2006/relationships/image" Target="../media/image89.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_rels/slide9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1.xml"/><Relationship Id="rId1" Type="http://schemas.openxmlformats.org/officeDocument/2006/relationships/slideLayout" Target="../slideLayouts/slideLayout13.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50.png"/></Relationships>
</file>

<file path=ppt/slides/_rels/slide9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7.xml"/><Relationship Id="rId1" Type="http://schemas.openxmlformats.org/officeDocument/2006/relationships/slideLayout" Target="../slideLayouts/slideLayout13.xml"/><Relationship Id="rId5" Type="http://schemas.openxmlformats.org/officeDocument/2006/relationships/image" Target="../media/image98.png"/><Relationship Id="rId4" Type="http://schemas.openxmlformats.org/officeDocument/2006/relationships/image" Target="../media/image9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1" name="QB_5_BD.13_1#748172e4a?colgroup=5,4,9,10&amp;vaa=1&amp;vcp=1&amp;vis=1&amp;pid=1924aecba&amp;color=0,0,0&amp;mp=1&amp;vtp=1&amp;vaab=1&amp;bt=1&amp;bbb=1&amp;hb=1"/>
              <p:cNvGraphicFramePr>
                <a:graphicFrameLocks noGrp="1"/>
              </p:cNvGraphicFramePr>
              <p:nvPr/>
            </p:nvGraphicFramePr>
            <p:xfrm>
              <a:off x="539496" y="1835562"/>
              <a:ext cx="11082528" cy="3891472"/>
            </p:xfrm>
            <a:graphic>
              <a:graphicData uri="http://schemas.openxmlformats.org/drawingml/2006/table">
                <a:tbl>
                  <a:tblPr/>
                  <a:tblGrid>
                    <a:gridCol w="2057400">
                      <a:extLst>
                        <a:ext uri="{9D8B030D-6E8A-4147-A177-3AD203B41FA5}">
                          <a16:colId xmlns:a16="http://schemas.microsoft.com/office/drawing/2014/main" val="20000"/>
                        </a:ext>
                      </a:extLst>
                    </a:gridCol>
                    <a:gridCol w="1636776">
                      <a:extLst>
                        <a:ext uri="{9D8B030D-6E8A-4147-A177-3AD203B41FA5}">
                          <a16:colId xmlns:a16="http://schemas.microsoft.com/office/drawing/2014/main" val="20001"/>
                        </a:ext>
                      </a:extLst>
                    </a:gridCol>
                    <a:gridCol w="3593592">
                      <a:extLst>
                        <a:ext uri="{9D8B030D-6E8A-4147-A177-3AD203B41FA5}">
                          <a16:colId xmlns:a16="http://schemas.microsoft.com/office/drawing/2014/main" val="20002"/>
                        </a:ext>
                      </a:extLst>
                    </a:gridCol>
                    <a:gridCol w="379476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与盐反应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300"/>
                            </a:lnSpc>
                          </a:pP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铁表面有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色固体析</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出</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色变为</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Al</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铝表面有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色固体析</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出</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色变为</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11" name="QB_5_BD.13_1#748172e4a?colgroup=5,4,9,10&amp;vaa=1&amp;vcp=1&amp;vis=1&amp;pid=1924aecba&amp;color=0,0,0&amp;mp=1&amp;vtp=1&amp;vaab=1&amp;bt=1&amp;bbb=1&amp;hb=1"/>
              <p:cNvGraphicFramePr>
                <a:graphicFrameLocks noGrp="1"/>
              </p:cNvGraphicFramePr>
              <p:nvPr/>
            </p:nvGraphicFramePr>
            <p:xfrm>
              <a:off x="539496" y="1835562"/>
              <a:ext cx="11082528" cy="3891472"/>
            </p:xfrm>
            <a:graphic>
              <a:graphicData uri="http://schemas.openxmlformats.org/drawingml/2006/table">
                <a:tbl>
                  <a:tblPr/>
                  <a:tblGrid>
                    <a:gridCol w="2057400"/>
                    <a:gridCol w="1636776"/>
                    <a:gridCol w="3593592"/>
                    <a:gridCol w="3794760"/>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675765">
                    <a:tc rowSpan="2">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与盐反应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铁表面有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色固体析</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出</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色变为</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675765">
                    <a:tc vMerge="1">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铝表面有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色固体析</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出</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色变为</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2" name="QB_5_BD.13_1#748172e4a?colgroup=5,4,9,10&amp;vaa=1&amp;vcp=1&amp;vis=1&amp;pid=1924aecba&amp;color=0,0,0&amp;mp=1&amp;vtp=1&amp;vaab=1&amp;bt=1&amp;bbb=1"/>
          <p:cNvSpPr txBox="1"/>
          <p:nvPr/>
        </p:nvSpPr>
        <p:spPr>
          <a:xfrm>
            <a:off x="10903879"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mc:AlternateContent xmlns:mc="http://schemas.openxmlformats.org/markup-compatibility/2006" xmlns:a14="http://schemas.microsoft.com/office/drawing/2010/main">
        <mc:Choice Requires="a14">
          <p:sp>
            <p:nvSpPr>
              <p:cNvPr id="7" name="矩形 6">
                <a:extLst>
                  <a:ext uri="{FF2B5EF4-FFF2-40B4-BE49-F238E27FC236}">
                    <a16:creationId xmlns:a16="http://schemas.microsoft.com/office/drawing/2014/main" id="{DBB4DE7D-82FD-4A3B-B713-6E8105E690C7}"/>
                  </a:ext>
                </a:extLst>
              </p:cNvPr>
              <p:cNvSpPr/>
              <p:nvPr/>
            </p:nvSpPr>
            <p:spPr>
              <a:xfrm>
                <a:off x="4337970" y="3086236"/>
                <a:ext cx="2137220" cy="695062"/>
              </a:xfrm>
              <a:prstGeom prst="rect">
                <a:avLst/>
              </a:prstGeom>
            </p:spPr>
            <p:txBody>
              <a:bodyPr wrap="square">
                <a:spAutoFit/>
              </a:bodyPr>
              <a:lstStyle/>
              <a:p>
                <a:pPr>
                  <a:lnSpc>
                    <a:spcPts val="4700"/>
                  </a:lnSpc>
                </a:pPr>
                <a14:m>
                  <m:oMathPara xmlns:m="http://schemas.openxmlformats.org/officeDocument/2006/math">
                    <m:oMathParaPr>
                      <m:jc m:val="centerGroup"/>
                    </m:oMathParaPr>
                    <m:oMath xmlns:m="http://schemas.openxmlformats.org/officeDocument/2006/math">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FeSO</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m:oMathPara>
                </a14:m>
                <a:endParaRPr lang="zh-CN" altLang="en-US" sz="2800" dirty="0">
                  <a:latin typeface="times new roman" panose="02020603050405020304" pitchFamily="18" charset="0"/>
                  <a:ea typeface="宋体" panose="02010600030101010101" pitchFamily="2" charset="-122"/>
                </a:endParaRPr>
              </a:p>
            </p:txBody>
          </p:sp>
        </mc:Choice>
        <mc:Fallback xmlns="">
          <p:sp>
            <p:nvSpPr>
              <p:cNvPr id="7" name="矩形 6">
                <a:extLst>
                  <a:ext uri="{FF2B5EF4-FFF2-40B4-BE49-F238E27FC236}">
                    <a16:creationId xmlns:a16="http://schemas.microsoft.com/office/drawing/2014/main" id="{DBB4DE7D-82FD-4A3B-B713-6E8105E690C7}"/>
                  </a:ext>
                </a:extLst>
              </p:cNvPr>
              <p:cNvSpPr>
                <a:spLocks noRot="1" noChangeAspect="1" noMove="1" noResize="1" noEditPoints="1" noAdjustHandles="1" noChangeArrowheads="1" noChangeShapeType="1" noTextEdit="1"/>
              </p:cNvSpPr>
              <p:nvPr/>
            </p:nvSpPr>
            <p:spPr>
              <a:xfrm>
                <a:off x="4337970" y="3086236"/>
                <a:ext cx="2137220" cy="695062"/>
              </a:xfrm>
              <a:prstGeom prst="rect">
                <a:avLst/>
              </a:prstGeom>
              <a:blipFill>
                <a:blip r:embed="rId4"/>
                <a:stretch>
                  <a:fillRect/>
                </a:stretch>
              </a:blipFill>
            </p:spPr>
            <p:txBody>
              <a:bodyPr/>
              <a:lstStyle/>
              <a:p>
                <a:r>
                  <a:rPr lang="zh-CN" altLang="en-US">
                    <a:noFill/>
                  </a:rPr>
                  <a:t> </a:t>
                </a:r>
              </a:p>
            </p:txBody>
          </p:sp>
        </mc:Fallback>
      </mc:AlternateContent>
      <p:sp>
        <p:nvSpPr>
          <p:cNvPr id="9" name="文本框 8">
            <a:extLst>
              <a:ext uri="{FF2B5EF4-FFF2-40B4-BE49-F238E27FC236}">
                <a16:creationId xmlns:a16="http://schemas.microsoft.com/office/drawing/2014/main" id="{52492BC4-8759-42BF-AEFF-9BF80F6CAC47}"/>
              </a:ext>
            </a:extLst>
          </p:cNvPr>
          <p:cNvSpPr txBox="1"/>
          <p:nvPr/>
        </p:nvSpPr>
        <p:spPr>
          <a:xfrm>
            <a:off x="9373616" y="2317236"/>
            <a:ext cx="2032000" cy="604909"/>
          </a:xfrm>
          <a:prstGeom prst="rect">
            <a:avLst/>
          </a:prstGeom>
          <a:solidFill>
            <a:scrgbClr r="0" g="0" b="0">
              <a:alpha val="0"/>
            </a:scrgbClr>
          </a:solidFill>
        </p:spPr>
        <p:txBody>
          <a:bodyPr vert="horz" rtlCol="0">
            <a:spAutoFit/>
          </a:bodyPr>
          <a:lstStyle/>
          <a:p>
            <a:pPr>
              <a:lnSpc>
                <a:spcPts val="4500"/>
              </a:lnSpc>
            </a:pPr>
            <a:r>
              <a:rPr lang="zh-CN" altLang="en-US" sz="2800">
                <a:solidFill>
                  <a:srgbClr val="FF0000"/>
                </a:solidFill>
                <a:latin typeface="times new roman" panose="02020603050405020304" pitchFamily="18" charset="0"/>
                <a:ea typeface="宋体" panose="02010600030101010101" pitchFamily="2" charset="-122"/>
              </a:rPr>
              <a:t>红</a:t>
            </a:r>
          </a:p>
        </p:txBody>
      </p:sp>
      <p:sp>
        <p:nvSpPr>
          <p:cNvPr id="10" name="文本框 9">
            <a:extLst>
              <a:ext uri="{FF2B5EF4-FFF2-40B4-BE49-F238E27FC236}">
                <a16:creationId xmlns:a16="http://schemas.microsoft.com/office/drawing/2014/main" id="{DE82BE97-1241-4CE5-81FE-D65FBCF933DF}"/>
              </a:ext>
            </a:extLst>
          </p:cNvPr>
          <p:cNvSpPr txBox="1"/>
          <p:nvPr/>
        </p:nvSpPr>
        <p:spPr>
          <a:xfrm>
            <a:off x="9698228" y="2869207"/>
            <a:ext cx="2032000" cy="604909"/>
          </a:xfrm>
          <a:prstGeom prst="rect">
            <a:avLst/>
          </a:prstGeom>
          <a:solidFill>
            <a:scrgbClr r="0" g="0" b="0">
              <a:alpha val="0"/>
            </a:scrgbClr>
          </a:solidFill>
        </p:spPr>
        <p:txBody>
          <a:bodyPr vert="horz" rtlCol="0">
            <a:spAutoFit/>
          </a:bodyPr>
          <a:lstStyle/>
          <a:p>
            <a:pPr>
              <a:lnSpc>
                <a:spcPts val="4500"/>
              </a:lnSpc>
            </a:pPr>
            <a:r>
              <a:rPr lang="zh-CN" altLang="en-US" sz="2800">
                <a:solidFill>
                  <a:srgbClr val="FF0000"/>
                </a:solidFill>
                <a:latin typeface="times new roman" panose="02020603050405020304" pitchFamily="18" charset="0"/>
                <a:ea typeface="宋体" panose="02010600030101010101" pitchFamily="2" charset="-122"/>
              </a:rPr>
              <a:t>蓝</a:t>
            </a:r>
          </a:p>
        </p:txBody>
      </p:sp>
      <p:sp>
        <p:nvSpPr>
          <p:cNvPr id="12" name="文本框 11">
            <a:extLst>
              <a:ext uri="{FF2B5EF4-FFF2-40B4-BE49-F238E27FC236}">
                <a16:creationId xmlns:a16="http://schemas.microsoft.com/office/drawing/2014/main" id="{2C8E5A66-1EFA-4D99-BA58-8A9A10F2D8DE}"/>
              </a:ext>
            </a:extLst>
          </p:cNvPr>
          <p:cNvSpPr txBox="1"/>
          <p:nvPr/>
        </p:nvSpPr>
        <p:spPr>
          <a:xfrm>
            <a:off x="8032607" y="3419865"/>
            <a:ext cx="2032000" cy="604909"/>
          </a:xfrm>
          <a:prstGeom prst="rect">
            <a:avLst/>
          </a:prstGeom>
          <a:solidFill>
            <a:scrgbClr r="0" g="0" b="0">
              <a:alpha val="0"/>
            </a:scrgbClr>
          </a:solidFill>
        </p:spPr>
        <p:txBody>
          <a:bodyPr vert="horz" rtlCol="0">
            <a:spAutoFit/>
          </a:bodyPr>
          <a:lstStyle/>
          <a:p>
            <a:pPr>
              <a:lnSpc>
                <a:spcPts val="4500"/>
              </a:lnSpc>
            </a:pPr>
            <a:r>
              <a:rPr lang="zh-CN" altLang="en-US" sz="2800">
                <a:solidFill>
                  <a:srgbClr val="FF0000"/>
                </a:solidFill>
                <a:latin typeface="times new roman" panose="02020603050405020304" pitchFamily="18" charset="0"/>
                <a:ea typeface="宋体" panose="02010600030101010101" pitchFamily="2" charset="-122"/>
              </a:rPr>
              <a:t>浅绿</a:t>
            </a:r>
          </a:p>
        </p:txBody>
      </p:sp>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AC48D986-7567-4BC0-89F2-D2070878F88C}"/>
                  </a:ext>
                </a:extLst>
              </p:cNvPr>
              <p:cNvSpPr/>
              <p:nvPr/>
            </p:nvSpPr>
            <p:spPr>
              <a:xfrm>
                <a:off x="4175036" y="4759784"/>
                <a:ext cx="3048723" cy="695062"/>
              </a:xfrm>
              <a:prstGeom prst="rect">
                <a:avLst/>
              </a:prstGeom>
            </p:spPr>
            <p:txBody>
              <a:bodyPr wrap="square">
                <a:spAutoFit/>
              </a:bodyPr>
              <a:lstStyle/>
              <a:p>
                <a:pPr>
                  <a:lnSpc>
                    <a:spcPts val="4700"/>
                  </a:lnSpc>
                </a:pPr>
                <a14:m>
                  <m:oMathPara xmlns:m="http://schemas.openxmlformats.org/officeDocument/2006/math">
                    <m:oMathParaPr>
                      <m:jc m:val="centerGroup"/>
                    </m:oMathParaPr>
                    <m:oMath xmlns:m="http://schemas.openxmlformats.org/officeDocument/2006/math">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Al</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m:oMathPara>
                </a14:m>
                <a:endParaRPr lang="zh-CN" altLang="en-US" sz="2800" dirty="0">
                  <a:latin typeface="times new roman" panose="02020603050405020304" pitchFamily="18" charset="0"/>
                  <a:ea typeface="宋体" panose="02010600030101010101" pitchFamily="2" charset="-122"/>
                </a:endParaRPr>
              </a:p>
            </p:txBody>
          </p:sp>
        </mc:Choice>
        <mc:Fallback xmlns="">
          <p:sp>
            <p:nvSpPr>
              <p:cNvPr id="13" name="矩形 12">
                <a:extLst>
                  <a:ext uri="{FF2B5EF4-FFF2-40B4-BE49-F238E27FC236}">
                    <a16:creationId xmlns:a16="http://schemas.microsoft.com/office/drawing/2014/main" id="{AC48D986-7567-4BC0-89F2-D2070878F88C}"/>
                  </a:ext>
                </a:extLst>
              </p:cNvPr>
              <p:cNvSpPr>
                <a:spLocks noRot="1" noChangeAspect="1" noMove="1" noResize="1" noEditPoints="1" noAdjustHandles="1" noChangeArrowheads="1" noChangeShapeType="1" noTextEdit="1"/>
              </p:cNvSpPr>
              <p:nvPr/>
            </p:nvSpPr>
            <p:spPr>
              <a:xfrm>
                <a:off x="4175036" y="4759784"/>
                <a:ext cx="3048723" cy="695062"/>
              </a:xfrm>
              <a:prstGeom prst="rect">
                <a:avLst/>
              </a:prstGeom>
              <a:blipFill>
                <a:blip r:embed="rId5"/>
                <a:stretch>
                  <a:fillRect/>
                </a:stretch>
              </a:blipFill>
            </p:spPr>
            <p:txBody>
              <a:bodyPr/>
              <a:lstStyle/>
              <a:p>
                <a:r>
                  <a:rPr lang="zh-CN" altLang="en-US">
                    <a:noFill/>
                  </a:rPr>
                  <a:t> </a:t>
                </a:r>
              </a:p>
            </p:txBody>
          </p:sp>
        </mc:Fallback>
      </mc:AlternateContent>
      <p:sp>
        <p:nvSpPr>
          <p:cNvPr id="15" name="文本框 14">
            <a:extLst>
              <a:ext uri="{FF2B5EF4-FFF2-40B4-BE49-F238E27FC236}">
                <a16:creationId xmlns:a16="http://schemas.microsoft.com/office/drawing/2014/main" id="{1C7157A6-D50B-4B88-B877-65BF20426B56}"/>
              </a:ext>
            </a:extLst>
          </p:cNvPr>
          <p:cNvSpPr txBox="1"/>
          <p:nvPr/>
        </p:nvSpPr>
        <p:spPr>
          <a:xfrm>
            <a:off x="9373616" y="4039678"/>
            <a:ext cx="2032000" cy="604909"/>
          </a:xfrm>
          <a:prstGeom prst="rect">
            <a:avLst/>
          </a:prstGeom>
          <a:solidFill>
            <a:scrgbClr r="0" g="0" b="0">
              <a:alpha val="0"/>
            </a:scrgbClr>
          </a:solidFill>
        </p:spPr>
        <p:txBody>
          <a:bodyPr vert="horz" rtlCol="0">
            <a:spAutoFit/>
          </a:bodyPr>
          <a:lstStyle/>
          <a:p>
            <a:pPr>
              <a:lnSpc>
                <a:spcPts val="4500"/>
              </a:lnSpc>
            </a:pPr>
            <a:r>
              <a:rPr lang="zh-CN" altLang="en-US" sz="2800">
                <a:solidFill>
                  <a:srgbClr val="FF0000"/>
                </a:solidFill>
                <a:latin typeface="times new roman" panose="02020603050405020304" pitchFamily="18" charset="0"/>
                <a:ea typeface="宋体" panose="02010600030101010101" pitchFamily="2" charset="-122"/>
              </a:rPr>
              <a:t>红</a:t>
            </a:r>
          </a:p>
        </p:txBody>
      </p:sp>
      <p:sp>
        <p:nvSpPr>
          <p:cNvPr id="16" name="文本框 15">
            <a:extLst>
              <a:ext uri="{FF2B5EF4-FFF2-40B4-BE49-F238E27FC236}">
                <a16:creationId xmlns:a16="http://schemas.microsoft.com/office/drawing/2014/main" id="{B057D136-DD67-4F26-8D54-67C0357ED32A}"/>
              </a:ext>
            </a:extLst>
          </p:cNvPr>
          <p:cNvSpPr txBox="1"/>
          <p:nvPr/>
        </p:nvSpPr>
        <p:spPr>
          <a:xfrm>
            <a:off x="9733788" y="4522494"/>
            <a:ext cx="2032000" cy="604909"/>
          </a:xfrm>
          <a:prstGeom prst="rect">
            <a:avLst/>
          </a:prstGeom>
          <a:solidFill>
            <a:scrgbClr r="0" g="0" b="0">
              <a:alpha val="0"/>
            </a:scrgbClr>
          </a:solidFill>
        </p:spPr>
        <p:txBody>
          <a:bodyPr vert="horz" rtlCol="0">
            <a:spAutoFit/>
          </a:bodyPr>
          <a:lstStyle/>
          <a:p>
            <a:pPr>
              <a:lnSpc>
                <a:spcPts val="4500"/>
              </a:lnSpc>
            </a:pPr>
            <a:r>
              <a:rPr lang="zh-CN" altLang="en-US" sz="2800">
                <a:solidFill>
                  <a:srgbClr val="FF0000"/>
                </a:solidFill>
                <a:latin typeface="times new roman" panose="02020603050405020304" pitchFamily="18" charset="0"/>
                <a:ea typeface="宋体" panose="02010600030101010101" pitchFamily="2" charset="-122"/>
              </a:rPr>
              <a:t>蓝</a:t>
            </a:r>
          </a:p>
        </p:txBody>
      </p:sp>
      <p:sp>
        <p:nvSpPr>
          <p:cNvPr id="17" name="文本框 16">
            <a:extLst>
              <a:ext uri="{FF2B5EF4-FFF2-40B4-BE49-F238E27FC236}">
                <a16:creationId xmlns:a16="http://schemas.microsoft.com/office/drawing/2014/main" id="{03A8DDF5-873D-412C-B164-CABEC4E51ABA}"/>
              </a:ext>
            </a:extLst>
          </p:cNvPr>
          <p:cNvSpPr txBox="1"/>
          <p:nvPr/>
        </p:nvSpPr>
        <p:spPr>
          <a:xfrm>
            <a:off x="8032607" y="5108196"/>
            <a:ext cx="2032000" cy="604909"/>
          </a:xfrm>
          <a:prstGeom prst="rect">
            <a:avLst/>
          </a:prstGeom>
          <a:solidFill>
            <a:scrgbClr r="0" g="0" b="0">
              <a:alpha val="0"/>
            </a:scrgbClr>
          </a:solidFill>
        </p:spPr>
        <p:txBody>
          <a:bodyPr vert="horz" rtlCol="0">
            <a:spAutoFit/>
          </a:bodyPr>
          <a:lstStyle/>
          <a:p>
            <a:pPr>
              <a:lnSpc>
                <a:spcPts val="4500"/>
              </a:lnSpc>
            </a:pPr>
            <a:r>
              <a:rPr lang="zh-CN" altLang="en-US" sz="2800">
                <a:solidFill>
                  <a:srgbClr val="FF0000"/>
                </a:solidFill>
                <a:latin typeface="times new roman" panose="02020603050405020304" pitchFamily="18" charset="0"/>
                <a:ea typeface="宋体" panose="02010600030101010101" pitchFamily="2" charset="-122"/>
              </a:rPr>
              <a:t>无</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99"/>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99"/>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99"/>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99"/>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99"/>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99"/>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2" grpId="0" animBg="1"/>
      <p:bldP spid="13" grpId="0"/>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2" name="QB_5_BD.22_1#748172e4a?colgroup=5,4,9,10&amp;vaa=1&amp;vcp=1&amp;vis=1&amp;pid=1924aecba&amp;color=0,0,0&amp;mp=1&amp;vtp=1&amp;vaab=1&amp;bt=1&amp;bbb=1&amp;hb=1"/>
              <p:cNvGraphicFramePr>
                <a:graphicFrameLocks noGrp="1"/>
              </p:cNvGraphicFramePr>
              <p:nvPr/>
            </p:nvGraphicFramePr>
            <p:xfrm>
              <a:off x="539496" y="2673540"/>
              <a:ext cx="11082528" cy="2215516"/>
            </p:xfrm>
            <a:graphic>
              <a:graphicData uri="http://schemas.openxmlformats.org/drawingml/2006/table">
                <a:tbl>
                  <a:tblPr/>
                  <a:tblGrid>
                    <a:gridCol w="2057400">
                      <a:extLst>
                        <a:ext uri="{9D8B030D-6E8A-4147-A177-3AD203B41FA5}">
                          <a16:colId xmlns:a16="http://schemas.microsoft.com/office/drawing/2014/main" val="20000"/>
                        </a:ext>
                      </a:extLst>
                    </a:gridCol>
                    <a:gridCol w="1636776">
                      <a:extLst>
                        <a:ext uri="{9D8B030D-6E8A-4147-A177-3AD203B41FA5}">
                          <a16:colId xmlns:a16="http://schemas.microsoft.com/office/drawing/2014/main" val="20001"/>
                        </a:ext>
                      </a:extLst>
                    </a:gridCol>
                    <a:gridCol w="3593592">
                      <a:extLst>
                        <a:ext uri="{9D8B030D-6E8A-4147-A177-3AD203B41FA5}">
                          <a16:colId xmlns:a16="http://schemas.microsoft.com/office/drawing/2014/main" val="20002"/>
                        </a:ext>
                      </a:extLst>
                    </a:gridCol>
                    <a:gridCol w="379476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与盐反应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AgNO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铜表面有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色固体</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析出</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色变</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12" name="QB_5_BD.22_1#748172e4a?colgroup=5,4,9,10&amp;vaa=1&amp;vcp=1&amp;vis=1&amp;pid=1924aecba&amp;color=0,0,0&amp;mp=1&amp;vtp=1&amp;vaab=1&amp;bt=1&amp;bbb=1&amp;hb=1"/>
              <p:cNvGraphicFramePr>
                <a:graphicFrameLocks noGrp="1"/>
              </p:cNvGraphicFramePr>
              <p:nvPr/>
            </p:nvGraphicFramePr>
            <p:xfrm>
              <a:off x="539496" y="2673540"/>
              <a:ext cx="11082528" cy="2215516"/>
            </p:xfrm>
            <a:graphic>
              <a:graphicData uri="http://schemas.openxmlformats.org/drawingml/2006/table">
                <a:tbl>
                  <a:tblPr/>
                  <a:tblGrid>
                    <a:gridCol w="2057400"/>
                    <a:gridCol w="1636776"/>
                    <a:gridCol w="3593592"/>
                    <a:gridCol w="3794760"/>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67576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与盐反应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铜表面有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色固体</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析出</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色变</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2" name="QB_5_BD.22_1#748172e4a?colgroup=5,4,9,10&amp;vaa=1&amp;vcp=1&amp;vis=1&amp;pid=1924aecba&amp;color=0,0,0&amp;mp=1&amp;vtp=1&amp;vaab=1&amp;bt=1&amp;bbb=1"/>
          <p:cNvSpPr txBox="1"/>
          <p:nvPr/>
        </p:nvSpPr>
        <p:spPr>
          <a:xfrm>
            <a:off x="10903879" y="196513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F8E57DD3-8AA8-4B91-AF6D-15CB471EABBB}"/>
                  </a:ext>
                </a:extLst>
              </p:cNvPr>
              <p:cNvSpPr/>
              <p:nvPr/>
            </p:nvSpPr>
            <p:spPr>
              <a:xfrm>
                <a:off x="4208261" y="3975854"/>
                <a:ext cx="2805704"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Ag</m:t>
                      </m:r>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m:oMathPara>
                </a14:m>
                <a:endParaRPr lang="zh-CN" altLang="en-US" sz="2800" dirty="0">
                  <a:latin typeface="times new roman" panose="02020603050405020304" pitchFamily="18" charset="0"/>
                  <a:ea typeface="宋体" panose="02010600030101010101" pitchFamily="2" charset="-122"/>
                </a:endParaRPr>
              </a:p>
            </p:txBody>
          </p:sp>
        </mc:Choice>
        <mc:Fallback xmlns="">
          <p:sp>
            <p:nvSpPr>
              <p:cNvPr id="3" name="矩形 2">
                <a:extLst>
                  <a:ext uri="{FF2B5EF4-FFF2-40B4-BE49-F238E27FC236}">
                    <a16:creationId xmlns:a16="http://schemas.microsoft.com/office/drawing/2014/main" id="{F8E57DD3-8AA8-4B91-AF6D-15CB471EABBB}"/>
                  </a:ext>
                </a:extLst>
              </p:cNvPr>
              <p:cNvSpPr>
                <a:spLocks noRot="1" noChangeAspect="1" noMove="1" noResize="1" noEditPoints="1" noAdjustHandles="1" noChangeArrowheads="1" noChangeShapeType="1" noTextEdit="1"/>
              </p:cNvSpPr>
              <p:nvPr/>
            </p:nvSpPr>
            <p:spPr>
              <a:xfrm>
                <a:off x="4208261" y="3975854"/>
                <a:ext cx="2805704" cy="523220"/>
              </a:xfrm>
              <a:prstGeom prst="rect">
                <a:avLst/>
              </a:prstGeom>
              <a:blipFill>
                <a:blip r:embed="rId4"/>
                <a:stretch>
                  <a:fillRect/>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4B20BE20-B338-47AA-BC0D-3992455013F3}"/>
              </a:ext>
            </a:extLst>
          </p:cNvPr>
          <p:cNvSpPr txBox="1"/>
          <p:nvPr/>
        </p:nvSpPr>
        <p:spPr>
          <a:xfrm>
            <a:off x="9281751" y="3126545"/>
            <a:ext cx="2032000" cy="604909"/>
          </a:xfrm>
          <a:prstGeom prst="rect">
            <a:avLst/>
          </a:prstGeom>
          <a:solidFill>
            <a:scrgbClr r="0" g="0" b="0">
              <a:alpha val="0"/>
            </a:scrgbClr>
          </a:solidFill>
        </p:spPr>
        <p:txBody>
          <a:bodyPr vert="horz" rtlCol="0">
            <a:spAutoFit/>
          </a:bodyPr>
          <a:lstStyle/>
          <a:p>
            <a:pPr>
              <a:lnSpc>
                <a:spcPts val="4500"/>
              </a:lnSpc>
            </a:pPr>
            <a:r>
              <a:rPr lang="zh-CN" altLang="en-US" sz="2800">
                <a:solidFill>
                  <a:srgbClr val="FF0000"/>
                </a:solidFill>
                <a:latin typeface="times new roman" panose="02020603050405020304" pitchFamily="18" charset="0"/>
                <a:ea typeface="宋体" panose="02010600030101010101" pitchFamily="2" charset="-122"/>
              </a:rPr>
              <a:t>灰白</a:t>
            </a:r>
          </a:p>
        </p:txBody>
      </p:sp>
      <p:sp>
        <p:nvSpPr>
          <p:cNvPr id="6" name="文本框 5">
            <a:extLst>
              <a:ext uri="{FF2B5EF4-FFF2-40B4-BE49-F238E27FC236}">
                <a16:creationId xmlns:a16="http://schemas.microsoft.com/office/drawing/2014/main" id="{B3CFD037-E022-4633-8311-21F5DE1EB729}"/>
              </a:ext>
            </a:extLst>
          </p:cNvPr>
          <p:cNvSpPr txBox="1"/>
          <p:nvPr/>
        </p:nvSpPr>
        <p:spPr>
          <a:xfrm>
            <a:off x="10160000" y="3704080"/>
            <a:ext cx="2032000" cy="604909"/>
          </a:xfrm>
          <a:prstGeom prst="rect">
            <a:avLst/>
          </a:prstGeom>
          <a:solidFill>
            <a:scrgbClr r="0" g="0" b="0">
              <a:alpha val="0"/>
            </a:scrgbClr>
          </a:solidFill>
        </p:spPr>
        <p:txBody>
          <a:bodyPr vert="horz" rtlCol="0">
            <a:spAutoFit/>
          </a:bodyPr>
          <a:lstStyle/>
          <a:p>
            <a:pPr>
              <a:lnSpc>
                <a:spcPts val="4500"/>
              </a:lnSpc>
            </a:pPr>
            <a:r>
              <a:rPr lang="zh-CN" altLang="en-US" sz="2800">
                <a:solidFill>
                  <a:srgbClr val="FF0000"/>
                </a:solidFill>
                <a:latin typeface="times new roman" panose="02020603050405020304" pitchFamily="18" charset="0"/>
                <a:ea typeface="宋体" panose="02010600030101010101" pitchFamily="2" charset="-122"/>
              </a:rPr>
              <a:t>无</a:t>
            </a:r>
          </a:p>
        </p:txBody>
      </p:sp>
      <p:sp>
        <p:nvSpPr>
          <p:cNvPr id="7" name="文本框 6">
            <a:extLst>
              <a:ext uri="{FF2B5EF4-FFF2-40B4-BE49-F238E27FC236}">
                <a16:creationId xmlns:a16="http://schemas.microsoft.com/office/drawing/2014/main" id="{AAF2A4CD-6AF0-4AE1-8AE6-6445C5B55A9E}"/>
              </a:ext>
            </a:extLst>
          </p:cNvPr>
          <p:cNvSpPr txBox="1"/>
          <p:nvPr/>
        </p:nvSpPr>
        <p:spPr>
          <a:xfrm>
            <a:off x="8328916" y="4237464"/>
            <a:ext cx="2032000" cy="604909"/>
          </a:xfrm>
          <a:prstGeom prst="rect">
            <a:avLst/>
          </a:prstGeom>
          <a:solidFill>
            <a:scrgbClr r="0" g="0" b="0">
              <a:alpha val="0"/>
            </a:scrgbClr>
          </a:solidFill>
        </p:spPr>
        <p:txBody>
          <a:bodyPr vert="horz" rtlCol="0">
            <a:spAutoFit/>
          </a:bodyPr>
          <a:lstStyle/>
          <a:p>
            <a:pPr>
              <a:lnSpc>
                <a:spcPts val="4500"/>
              </a:lnSpc>
            </a:pPr>
            <a:r>
              <a:rPr lang="zh-CN" altLang="en-US" sz="2800">
                <a:solidFill>
                  <a:srgbClr val="FF0000"/>
                </a:solidFill>
                <a:latin typeface="times new roman" panose="02020603050405020304" pitchFamily="18" charset="0"/>
                <a:ea typeface="宋体" panose="02010600030101010101" pitchFamily="2" charset="-122"/>
              </a:rPr>
              <a:t>蓝</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99"/>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99"/>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EX.1_1#748172e4a?vaa=1&amp;vcp=1&amp;vis=1&amp;pid=1924aecba&amp;color=0,0,0&amp;vtp=1&amp;vaab=1&amp;bt=1&amp;bbb=1&amp;hb=1"/>
              <p:cNvSpPr/>
              <p:nvPr/>
            </p:nvSpPr>
            <p:spPr>
              <a:xfrm>
                <a:off x="539496" y="861472"/>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易错警示</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铁与稀盐酸、稀硫酸及盐溶液发生置换反应时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，只能生</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价的亚铁离子（含</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的溶液显浅绿色），不能生成</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价的铁离</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（含</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的溶液显黄色）。</a:t>
                </a:r>
                <a:endParaRPr lang="en-US" altLang="zh-CN" sz="2800" dirty="0"/>
              </a:p>
            </p:txBody>
          </p:sp>
        </mc:Choice>
        <mc:Fallback xmlns="">
          <p:sp>
            <p:nvSpPr>
              <p:cNvPr id="2" name="QB_5_EX.1_1#748172e4a?vaa=1&amp;vcp=1&amp;vis=1&amp;pid=1924aecba&amp;color=0,0,0&amp;vtp=1&amp;vaab=1&amp;bt=1&amp;bbb=1&amp;hb=1"/>
              <p:cNvSpPr>
                <a:spLocks noRot="1" noChangeAspect="1" noMove="1" noResize="1" noEditPoints="1" noAdjustHandles="1" noChangeArrowheads="1" noChangeShapeType="1" noTextEdit="1"/>
              </p:cNvSpPr>
              <p:nvPr/>
            </p:nvSpPr>
            <p:spPr>
              <a:xfrm>
                <a:off x="539496" y="861472"/>
                <a:ext cx="11109960" cy="1849057"/>
              </a:xfrm>
              <a:prstGeom prst="rect">
                <a:avLst/>
              </a:prstGeom>
              <a:blipFill rotWithShape="1">
                <a:blip r:embed="rId3"/>
                <a:stretch>
                  <a:fillRect l="-3" t="-22" r="3" b="-369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9_1#736ffea79?sp=1&amp;vaa=1&amp;vcp=1&amp;vis=1&amp;pid=1924aecba&amp;color=0,0,0&amp;vtp=1&amp;vaab=1&amp;bt=1&amp;bbb=1"/>
          <p:cNvSpPr/>
          <p:nvPr/>
        </p:nvSpPr>
        <p:spPr>
          <a:xfrm>
            <a:off x="539496" y="76222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金属活动性顺序及其应用。</a:t>
            </a:r>
            <a:endParaRPr lang="en-US" altLang="zh-CN" sz="2800" dirty="0"/>
          </a:p>
        </p:txBody>
      </p:sp>
      <mc:AlternateContent xmlns:mc="http://schemas.openxmlformats.org/markup-compatibility/2006" xmlns:a14="http://schemas.microsoft.com/office/drawing/2010/main">
        <mc:Choice Requires="a14">
          <p:sp>
            <p:nvSpPr>
              <p:cNvPr id="3" name="QB_5_BD.29_2#736ffea79?sp=1&amp;vaa=1&amp;vcp=1&amp;vis=1&amp;pid=1924aecba&amp;color=0,0,0&amp;vtp=1&amp;vaab=1&amp;bbb=1"/>
              <p:cNvSpPr/>
              <p:nvPr/>
            </p:nvSpPr>
            <p:spPr>
              <a:xfrm>
                <a:off x="539496" y="1389919"/>
                <a:ext cx="11109960" cy="1549400"/>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（1）常见金属的活动性顺序。</a:t>
                </a:r>
                <a:endParaRPr lang="en-US" altLang="zh-CN" sz="2800" dirty="0"/>
              </a:p>
              <a:p>
                <a:pPr algn="ctr" latinLnBrk="1">
                  <a:lnSpc>
                    <a:spcPts val="7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m:rPr>
                                      <m:sty m:val="p"/>
                                    </m:rPr>
                                    <a:rPr lang="en-US" altLang="zh-CN" sz="2800" b="0" baseline="-2000">
                                      <a:solidFill>
                                        <a:srgbClr val="000000"/>
                                      </a:solidFill>
                                      <a:latin typeface="Cambria Math" panose="02040503050406030204" pitchFamily="18" charset="0"/>
                                    </a:rPr>
                                    <m:t>K</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Ca</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Na</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Mg</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Al</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Zn</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Fe</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Sn</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Pb</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H</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Cu</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Hg</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Ag</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Pt</m:t>
                                  </m:r>
                                  <m:r>
                                    <a:rPr lang="en-US" altLang="zh-CN" sz="2800" b="0" baseline="-2000">
                                      <a:solidFill>
                                        <a:srgbClr val="000000"/>
                                      </a:solidFill>
                                      <a:latin typeface="Cambria Math" panose="02040503050406030204" pitchFamily="18" charset="0"/>
                                    </a:rPr>
                                    <m:t>         </m:t>
                                  </m:r>
                                  <m:r>
                                    <m:rPr>
                                      <m:sty m:val="p"/>
                                    </m:rPr>
                                    <a:rPr lang="en-US" altLang="zh-CN" sz="2800" b="0" baseline="-2000">
                                      <a:solidFill>
                                        <a:srgbClr val="000000"/>
                                      </a:solidFill>
                                      <a:latin typeface="Cambria Math" panose="02040503050406030204" pitchFamily="18" charset="0"/>
                                    </a:rPr>
                                    <m:t>Au</m:t>
                                  </m:r>
                                </m:e>
                              </m:bar>
                            </m:e>
                          </m:bar>
                        </m:e>
                      </m:mr>
                      <m:mr>
                        <m:e>
                          <m:r>
                            <a:rPr lang="en-US" altLang="zh-CN" sz="2800" b="0" baseline="10000">
                              <a:solidFill>
                                <a:srgbClr val="000000"/>
                              </a:solidFill>
                              <a:latin typeface="Cambria Math" panose="02040503050406030204" pitchFamily="18" charset="0"/>
                            </a:rPr>
                            <m:t>金属活动性由强逐渐减弱</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3" name="QB_5_BD.29_2#736ffea79?sp=1&amp;vaa=1&amp;vcp=1&amp;vis=1&amp;pid=1924aecba&amp;color=0,0,0&amp;vtp=1&amp;vaab=1&amp;bbb=1"/>
              <p:cNvSpPr>
                <a:spLocks noRot="1" noChangeAspect="1" noMove="1" noResize="1" noEditPoints="1" noAdjustHandles="1" noChangeArrowheads="1" noChangeShapeType="1" noTextEdit="1"/>
              </p:cNvSpPr>
              <p:nvPr/>
            </p:nvSpPr>
            <p:spPr>
              <a:xfrm>
                <a:off x="539496" y="1389919"/>
                <a:ext cx="11109960" cy="1549400"/>
              </a:xfrm>
              <a:prstGeom prst="rect">
                <a:avLst/>
              </a:prstGeom>
              <a:blipFill rotWithShape="1">
                <a:blip r:embed="rId3"/>
                <a:stretch>
                  <a:fillRect l="-3" t="-35" r="3" b="-621"/>
                </a:stretch>
              </a:blipFill>
            </p:spPr>
            <p:txBody>
              <a:bodyPr/>
              <a:lstStyle/>
              <a:p>
                <a:r>
                  <a:rPr lang="zh-CN" altLang="en-US">
                    <a:noFill/>
                  </a:rPr>
                  <a:t> </a:t>
                </a:r>
              </a:p>
            </p:txBody>
          </p:sp>
        </mc:Fallback>
      </mc:AlternateContent>
      <p:sp>
        <p:nvSpPr>
          <p:cNvPr id="4" name="QB_5_BD.29_3#736ffea79?sp=1&amp;vaa=1&amp;vcp=1&amp;vis=1&amp;pid=1924aecba&amp;color=0,0,0&amp;vtp=1&amp;vaab=1&amp;bbb=1"/>
          <p:cNvSpPr/>
          <p:nvPr/>
        </p:nvSpPr>
        <p:spPr>
          <a:xfrm>
            <a:off x="539496" y="2942431"/>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①在金属活动性顺序里，金属的位置越靠前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，它的活动性越</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②在金属活动性顺序里，排在氢前面的金属</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与盐酸（或稀硫酸）发</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生置换反应产生氢气，排在氢后面的金属则不能。</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③在金属活动性顺序里，排在前面的金属一般</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把排在后面的金属从</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它的盐溶液里置换出来。</a:t>
            </a:r>
            <a:endParaRPr lang="en-US" altLang="zh-CN" sz="2800" dirty="0"/>
          </a:p>
        </p:txBody>
      </p:sp>
      <p:sp>
        <p:nvSpPr>
          <p:cNvPr id="7" name="QB_5_AN.30_1#736ffea79.blank?vaa=1&amp;vcp=1&amp;vis=1&amp;pid=1924aecba&amp;color=0,0,0&amp;vpa=22&amp;vtp=1&amp;vaab=1"/>
          <p:cNvSpPr/>
          <p:nvPr/>
        </p:nvSpPr>
        <p:spPr>
          <a:xfrm>
            <a:off x="9795414" y="2924651"/>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强</a:t>
            </a:r>
            <a:endParaRPr lang="en-US" altLang="zh-CN" sz="2800" dirty="0"/>
          </a:p>
        </p:txBody>
      </p:sp>
      <p:sp>
        <p:nvSpPr>
          <p:cNvPr id="8" name="QB_5_AN.31_1#736ffea79.blank?vaa=1&amp;vcp=1&amp;vis=1&amp;pid=1924aecba&amp;color=0,0,0&amp;vpa=23&amp;vtp=1&amp;vaab=1"/>
          <p:cNvSpPr/>
          <p:nvPr/>
        </p:nvSpPr>
        <p:spPr>
          <a:xfrm>
            <a:off x="7306214" y="3559651"/>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a:t>
            </a:r>
            <a:endParaRPr lang="en-US" altLang="zh-CN" sz="2800" dirty="0"/>
          </a:p>
        </p:txBody>
      </p:sp>
      <p:sp>
        <p:nvSpPr>
          <p:cNvPr id="9" name="QB_5_AN.32_1#736ffea79.blank?vaa=1&amp;vcp=1&amp;vis=1&amp;pid=1924aecba&amp;color=0,0,0&amp;vpa=24&amp;vtp=1&amp;vaab=1"/>
          <p:cNvSpPr/>
          <p:nvPr/>
        </p:nvSpPr>
        <p:spPr>
          <a:xfrm>
            <a:off x="7661814" y="4855051"/>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P spid="9"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33_1#736ffea79?sp=1&amp;vaa=1&amp;vcp=1&amp;vis=1&amp;pid=1924aecba&amp;color=0,0,0&amp;mp=1&amp;vtp=1&amp;vaab=1&amp;bt=1&amp;bbb=1&amp;hb=1"/>
          <p:cNvSpPr/>
          <p:nvPr/>
        </p:nvSpPr>
        <p:spPr>
          <a:xfrm>
            <a:off x="539496" y="1532604"/>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（2）金属活动性顺序的应用。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判断金属与酸、盐溶液发生置换反应的可能性。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在金属活动性顺序里，</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排在氢前面的金属能置换盐酸</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（或稀硫酸）中的氢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，排在前面的金属一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般能把排在后面的金属从其盐溶液里置换出来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金属的提炼和废液的回收处理。利用金属间的置换反应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，用廉价金属</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从金属的盐溶液中提取贵重金属</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，或用于治理废液对环境的污染等。</a:t>
            </a:r>
            <a:endParaRPr lang="en-US" altLang="zh-CN" sz="28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34_1#2b30d98ce?sp=1&amp;vaa=1&amp;vcp=1&amp;vis=1&amp;pid=1924aecba&amp;color=0,0,0&amp;vtp=1&amp;vaab=1&amp;bt=1&amp;bbb=1"/>
          <p:cNvSpPr/>
          <p:nvPr/>
        </p:nvSpPr>
        <p:spPr>
          <a:xfrm>
            <a:off x="539496" y="82734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金属的锈蚀与防护（以铁为例）。</a:t>
            </a:r>
            <a:endParaRPr lang="en-US" altLang="zh-CN" sz="2800" dirty="0">
              <a:solidFill>
                <a:srgbClr val="000000"/>
              </a:solidFill>
            </a:endParaRPr>
          </a:p>
        </p:txBody>
      </p:sp>
      <p:graphicFrame>
        <p:nvGraphicFramePr>
          <p:cNvPr id="16" name="QB_5_BD.34_2#2b30d98ce?colgroup=6,23&amp;vaa=1&amp;vcp=1&amp;vis=1&amp;pid=1924aecba&amp;color=0,0,0&amp;vtp=1&amp;vaab=1&amp;bbb=1&amp;hb=1"/>
          <p:cNvGraphicFramePr>
            <a:graphicFrameLocks noGrp="1"/>
          </p:cNvGraphicFramePr>
          <p:nvPr/>
        </p:nvGraphicFramePr>
        <p:xfrm>
          <a:off x="539496" y="1508949"/>
          <a:ext cx="11073384" cy="4508376"/>
        </p:xfrm>
        <a:graphic>
          <a:graphicData uri="http://schemas.openxmlformats.org/drawingml/2006/table">
            <a:tbl>
              <a:tblPr/>
              <a:tblGrid>
                <a:gridCol w="2496312">
                  <a:extLst>
                    <a:ext uri="{9D8B030D-6E8A-4147-A177-3AD203B41FA5}">
                      <a16:colId xmlns:a16="http://schemas.microsoft.com/office/drawing/2014/main" val="20000"/>
                    </a:ext>
                  </a:extLst>
                </a:gridCol>
                <a:gridCol w="1892808">
                  <a:extLst>
                    <a:ext uri="{9D8B030D-6E8A-4147-A177-3AD203B41FA5}">
                      <a16:colId xmlns:a16="http://schemas.microsoft.com/office/drawing/2014/main" val="20001"/>
                    </a:ext>
                  </a:extLst>
                </a:gridCol>
                <a:gridCol w="6684264">
                  <a:extLst>
                    <a:ext uri="{9D8B030D-6E8A-4147-A177-3AD203B41FA5}">
                      <a16:colId xmlns:a16="http://schemas.microsoft.com/office/drawing/2014/main" val="20002"/>
                    </a:ext>
                  </a:extLst>
                </a:gridCol>
              </a:tblGrid>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锈蚀条件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铁与空气中的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同时接触</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566484">
                <a:tc rowSpan="4">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防止铁生锈</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原理</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rowSpan="3">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措施</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保持铁制品表面洁净</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干燥</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如菜刀用完</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后洗净</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擦干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在铁制品表面涂覆保护层</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电镀等</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66484">
                <a:tc vMerge="1">
                  <a:txBody>
                    <a:bodyPr/>
                    <a:lstStyle/>
                    <a:p>
                      <a:endParaRPr lang="zh-CN"/>
                    </a:p>
                  </a:txBody>
                  <a:tcPr/>
                </a:tc>
                <a:tc vMerge="1">
                  <a:txBody>
                    <a:bodyPr/>
                    <a:lstStyle/>
                    <a:p>
                      <a:endParaRPr lang="zh-CN"/>
                    </a:p>
                  </a:txBody>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改变铁的组成和结构</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如制成</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除锈方法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铁锈的主要成分为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常用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除铁锈</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5"/>
                  </a:ext>
                </a:extLst>
              </a:tr>
            </a:tbl>
          </a:graphicData>
        </a:graphic>
      </p:graphicFrame>
      <p:sp>
        <p:nvSpPr>
          <p:cNvPr id="4" name="QB_5_AN.35_1#2b30d98ce.blank?vaa=1&amp;vcp=1&amp;vis=1&amp;pid=1924aecba&amp;color=0,0,0&amp;vpa=25&amp;vtp=1&amp;vaab=1&amp;bbb=1"/>
          <p:cNvSpPr/>
          <p:nvPr/>
        </p:nvSpPr>
        <p:spPr>
          <a:xfrm>
            <a:off x="5251726" y="1494598"/>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a:t>
            </a:r>
            <a:endParaRPr lang="en-US" altLang="zh-CN" sz="2800" dirty="0">
              <a:solidFill>
                <a:srgbClr val="FF0000"/>
              </a:solidFill>
            </a:endParaRPr>
          </a:p>
        </p:txBody>
      </p:sp>
      <p:sp>
        <p:nvSpPr>
          <p:cNvPr id="5" name="QB_5_AN.36_1#2b30d98ce.blank?vaa=1&amp;vcp=1&amp;vis=1&amp;pid=1924aecba&amp;color=0,0,0&amp;vpa=26&amp;vtp=1&amp;vaab=1&amp;bbb=1"/>
          <p:cNvSpPr/>
          <p:nvPr/>
        </p:nvSpPr>
        <p:spPr>
          <a:xfrm>
            <a:off x="6674127" y="1494598"/>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水蒸气</a:t>
            </a:r>
            <a:endParaRPr lang="en-US" altLang="zh-CN" sz="2800" dirty="0">
              <a:solidFill>
                <a:srgbClr val="FF0000"/>
              </a:solidFill>
            </a:endParaRPr>
          </a:p>
        </p:txBody>
      </p:sp>
      <p:sp>
        <p:nvSpPr>
          <p:cNvPr id="6" name="QB_5_AN.37_1#2b30d98ce.blank?vaa=1&amp;vcp=1&amp;vis=1&amp;pid=1924aecba&amp;color=0,0,0&amp;vpa=27&amp;vtp=1&amp;vaab=1&amp;bbb=1"/>
          <p:cNvSpPr/>
          <p:nvPr/>
        </p:nvSpPr>
        <p:spPr>
          <a:xfrm>
            <a:off x="5049035" y="2061082"/>
            <a:ext cx="2392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隔绝氧气和水</a:t>
            </a:r>
            <a:endParaRPr lang="en-US" altLang="zh-CN" sz="2800" dirty="0">
              <a:solidFill>
                <a:srgbClr val="FF0000"/>
              </a:solidFill>
            </a:endParaRPr>
          </a:p>
        </p:txBody>
      </p:sp>
      <p:sp>
        <p:nvSpPr>
          <p:cNvPr id="7" name="QB_5_AN.38_1#2b30d98ce.blank?vaa=1&amp;vcp=1&amp;vis=1&amp;pid=1924aecba&amp;color=0,0,0&amp;vpa=28&amp;vtp=1&amp;vaab=1&amp;bbb=1"/>
          <p:cNvSpPr/>
          <p:nvPr/>
        </p:nvSpPr>
        <p:spPr>
          <a:xfrm>
            <a:off x="9621034" y="3766820"/>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刷漆</a:t>
            </a:r>
            <a:endParaRPr lang="en-US" altLang="zh-CN" sz="2800" dirty="0">
              <a:solidFill>
                <a:srgbClr val="FF0000"/>
              </a:solidFill>
            </a:endParaRPr>
          </a:p>
        </p:txBody>
      </p:sp>
      <p:sp>
        <p:nvSpPr>
          <p:cNvPr id="8" name="QB_5_AN.39_1#2b30d98ce.blank?vaa=1&amp;vcp=1&amp;vis=1&amp;pid=1924aecba&amp;color=0,0,0&amp;vpa=29&amp;vtp=1&amp;vaab=1&amp;bbb=1"/>
          <p:cNvSpPr/>
          <p:nvPr/>
        </p:nvSpPr>
        <p:spPr>
          <a:xfrm>
            <a:off x="5010935" y="4305554"/>
            <a:ext cx="9699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涂油</a:t>
            </a:r>
            <a:endParaRPr lang="en-US" altLang="zh-CN" sz="2800" dirty="0">
              <a:solidFill>
                <a:srgbClr val="FF0000"/>
              </a:solidFill>
            </a:endParaRPr>
          </a:p>
        </p:txBody>
      </p:sp>
      <p:sp>
        <p:nvSpPr>
          <p:cNvPr id="9" name="QB_5_AN.40_1#2b30d98ce.blank?vaa=1&amp;vcp=1&amp;vis=1&amp;pid=1924aecba&amp;color=0,0,0&amp;vpa=30&amp;vtp=1&amp;vaab=1&amp;bbb=1"/>
          <p:cNvSpPr/>
          <p:nvPr/>
        </p:nvSpPr>
        <p:spPr>
          <a:xfrm>
            <a:off x="9621034" y="4870006"/>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合金</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10" name="QB_5_AN.41_1#2b30d98ce.blank?vaa=1&amp;vcp=1&amp;vis=1&amp;pid=1924aecba&amp;color=0,0,0&amp;vpa=31&amp;vtp=1&amp;vaab=1&amp;bbb=1"/>
              <p:cNvSpPr/>
              <p:nvPr/>
            </p:nvSpPr>
            <p:spPr>
              <a:xfrm>
                <a:off x="6027220" y="5501638"/>
                <a:ext cx="1107377" cy="402844"/>
              </a:xfrm>
              <a:prstGeom prst="rect">
                <a:avLst/>
              </a:prstGeom>
              <a:noFill/>
            </p:spPr>
            <p:txBody>
              <a:bodyPr wrap="none" lIns="0" tIns="0" rIns="0" bIns="0" rtlCol="0" anchor="t"/>
              <a:lstStyle/>
              <a:p>
                <a:pPr algn="ctr" latinLnBrk="1">
                  <a:lnSpc>
                    <a:spcPts val="3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0" name="QB_5_AN.41_1#2b30d98ce.blank?vaa=1&amp;vcp=1&amp;vis=1&amp;pid=1924aecba&amp;color=0,0,0&amp;vpa=31&amp;vtp=1&amp;vaab=1&amp;bbb=1"/>
              <p:cNvSpPr>
                <a:spLocks noRot="1" noChangeAspect="1" noMove="1" noResize="1" noEditPoints="1" noAdjustHandles="1" noChangeArrowheads="1" noChangeShapeType="1" noTextEdit="1"/>
              </p:cNvSpPr>
              <p:nvPr/>
            </p:nvSpPr>
            <p:spPr>
              <a:xfrm>
                <a:off x="6027220" y="5501638"/>
                <a:ext cx="1107377" cy="402844"/>
              </a:xfrm>
              <a:prstGeom prst="rect">
                <a:avLst/>
              </a:prstGeom>
              <a:blipFill rotWithShape="1">
                <a:blip r:embed="rId3"/>
                <a:stretch>
                  <a:fillRect l="-39" t="-157" r="34" b="-7031"/>
                </a:stretch>
              </a:blipFill>
            </p:spPr>
            <p:txBody>
              <a:bodyPr/>
              <a:lstStyle/>
              <a:p>
                <a:r>
                  <a:rPr lang="zh-CN" altLang="en-US">
                    <a:noFill/>
                  </a:rPr>
                  <a:t> </a:t>
                </a:r>
              </a:p>
            </p:txBody>
          </p:sp>
        </mc:Fallback>
      </mc:AlternateContent>
      <p:sp>
        <p:nvSpPr>
          <p:cNvPr id="11" name="QB_5_AN.42_1#2b30d98ce.blank?vaa=1&amp;vcp=1&amp;vis=1&amp;pid=1924aecba&amp;color=0,0,0&amp;vpa=32&amp;vtp=1&amp;vaab=1&amp;bbb=1"/>
          <p:cNvSpPr/>
          <p:nvPr/>
        </p:nvSpPr>
        <p:spPr>
          <a:xfrm>
            <a:off x="8261627" y="5436490"/>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9">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0">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1">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P spid="11"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43_1#4b688cf19?vaa=1&amp;vcp=1&amp;vis=1&amp;pid=1924aecba&amp;color=0,0,0&amp;vtp=1&amp;vaab=1&amp;bt=1&amp;bbb=1&amp;hb=1"/>
              <p:cNvSpPr/>
              <p:nvPr/>
            </p:nvSpPr>
            <p:spPr>
              <a:xfrm>
                <a:off x="539496" y="160905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【特别提示</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铜锈蚀是铜与空气中的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等物</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质发生化学反应的结果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。铜锈的主要成分是碱式碳酸铜</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5_BD.43_1#4b688cf19?vaa=1&amp;vcp=1&amp;vis=1&amp;pid=1924aecba&amp;color=0,0,0&amp;vtp=1&amp;vaab=1&amp;bt=1&amp;bbb=1&amp;hb=1"/>
              <p:cNvSpPr>
                <a:spLocks noRot="1" noChangeAspect="1" noMove="1" noResize="1" noEditPoints="1" noAdjustHandles="1" noChangeArrowheads="1" noChangeShapeType="1" noTextEdit="1"/>
              </p:cNvSpPr>
              <p:nvPr/>
            </p:nvSpPr>
            <p:spPr>
              <a:xfrm>
                <a:off x="539496" y="1609058"/>
                <a:ext cx="11109960" cy="1201357"/>
              </a:xfrm>
              <a:prstGeom prst="rect">
                <a:avLst/>
              </a:prstGeom>
              <a:blipFill rotWithShape="1">
                <a:blip r:embed="rId3"/>
                <a:stretch>
                  <a:fillRect l="-3" t="-50" r="-1677" b="-5664"/>
                </a:stretch>
              </a:blipFill>
            </p:spPr>
            <p:txBody>
              <a:bodyPr/>
              <a:lstStyle/>
              <a:p>
                <a:r>
                  <a:rPr lang="zh-CN" altLang="en-US">
                    <a:noFill/>
                  </a:rPr>
                  <a:t> </a:t>
                </a:r>
              </a:p>
            </p:txBody>
          </p:sp>
        </mc:Fallback>
      </mc:AlternateContent>
      <p:sp>
        <p:nvSpPr>
          <p:cNvPr id="3" name="QB_5_AN.1_1#4b688cf19.blank?vaa=1&amp;vcp=1&amp;vis=1&amp;pid=1924aecba&amp;color=0,0,0&amp;vpa=33&amp;vtp=1&amp;vaab=1"/>
          <p:cNvSpPr/>
          <p:nvPr/>
        </p:nvSpPr>
        <p:spPr>
          <a:xfrm>
            <a:off x="6428328" y="1578578"/>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a:t>
            </a:r>
            <a:endParaRPr lang="en-US" altLang="zh-CN" sz="2800" dirty="0">
              <a:solidFill>
                <a:srgbClr val="FF0000"/>
              </a:solidFill>
            </a:endParaRPr>
          </a:p>
        </p:txBody>
      </p:sp>
      <p:sp>
        <p:nvSpPr>
          <p:cNvPr id="4" name="QB_5_AN.2_1#4b688cf19.blank?vaa=1&amp;vcp=1&amp;vis=1&amp;pid=1924aecba&amp;color=0,0,0&amp;vpa=34&amp;vtp=1&amp;vaab=1&amp;bbb=1"/>
          <p:cNvSpPr/>
          <p:nvPr/>
        </p:nvSpPr>
        <p:spPr>
          <a:xfrm>
            <a:off x="7495128" y="1578578"/>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a:t>
            </a:r>
            <a:endParaRPr lang="en-US" altLang="zh-CN" sz="2800" dirty="0">
              <a:solidFill>
                <a:srgbClr val="FF0000"/>
              </a:solidFill>
            </a:endParaRPr>
          </a:p>
        </p:txBody>
      </p:sp>
      <p:sp>
        <p:nvSpPr>
          <p:cNvPr id="5" name="QB_5_AN.3_1#4b688cf19.blank?vaa=1&amp;vcp=1&amp;vis=1&amp;pid=1924aecba&amp;color=0,0,0&amp;vpa=35&amp;vtp=1&amp;vaab=1&amp;bbb=1"/>
          <p:cNvSpPr/>
          <p:nvPr/>
        </p:nvSpPr>
        <p:spPr>
          <a:xfrm>
            <a:off x="8917528" y="1578578"/>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二氧化碳</a:t>
            </a:r>
            <a:endParaRPr lang="en-US" altLang="zh-CN" sz="2800" dirty="0">
              <a:solidFill>
                <a:srgbClr val="FF0000"/>
              </a:solidFill>
            </a:endParaRPr>
          </a:p>
        </p:txBody>
      </p:sp>
      <p:sp>
        <p:nvSpPr>
          <p:cNvPr id="6" name="QO_5_BD.47_1#0f9cb0c8b?vaa=1&amp;vcp=1&amp;vis=1&amp;pid=1924aecba&amp;color=0,0,0&amp;vtp=1&amp;vaab=1&amp;bt=1&amp;bbb=1"/>
          <p:cNvSpPr/>
          <p:nvPr/>
        </p:nvSpPr>
        <p:spPr>
          <a:xfrm>
            <a:off x="539496" y="2810859"/>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金属的冶炼</a:t>
            </a:r>
            <a:endParaRPr lang="en-US" altLang="zh-CN" sz="2800" dirty="0">
              <a:solidFill>
                <a:srgbClr val="000000"/>
              </a:solidFill>
            </a:endParaRPr>
          </a:p>
        </p:txBody>
      </p:sp>
      <p:sp>
        <p:nvSpPr>
          <p:cNvPr id="7" name="QB_6_BD.48_1#223472e22?sp=1&amp;vaa=1&amp;vcp=1&amp;vis=1&amp;pid=0f9cb0c8b&amp;color=0,0,0&amp;vtp=1&amp;vaab=1&amp;bbb=1"/>
          <p:cNvSpPr/>
          <p:nvPr/>
        </p:nvSpPr>
        <p:spPr>
          <a:xfrm>
            <a:off x="539496" y="343430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（1）常见的金属矿物。</a:t>
            </a:r>
            <a:endParaRPr lang="en-US" altLang="zh-CN" sz="2800" dirty="0">
              <a:solidFill>
                <a:srgbClr val="000000"/>
              </a:solidFill>
            </a:endParaRPr>
          </a:p>
        </p:txBody>
      </p:sp>
      <mc:AlternateContent xmlns:mc="http://schemas.openxmlformats.org/markup-compatibility/2006" xmlns:a14="http://schemas.microsoft.com/office/drawing/2010/main">
        <mc:Choice Requires="a14">
          <p:graphicFrame>
            <p:nvGraphicFramePr>
              <p:cNvPr id="8" name="QB_6_BD.48_2#223472e22?colgroup=5,4,4,4,4,4&amp;vaa=1&amp;vcp=1&amp;vis=1&amp;pid=0f9cb0c8b&amp;color=0,0,0&amp;vtp=1&amp;vaab=1&amp;bbb=1"/>
              <p:cNvGraphicFramePr>
                <a:graphicFrameLocks noGrp="1"/>
              </p:cNvGraphicFramePr>
              <p:nvPr/>
            </p:nvGraphicFramePr>
            <p:xfrm>
              <a:off x="539496" y="4121689"/>
              <a:ext cx="11064240" cy="1132968"/>
            </p:xfrm>
            <a:graphic>
              <a:graphicData uri="http://schemas.openxmlformats.org/drawingml/2006/table">
                <a:tbl>
                  <a:tblPr/>
                  <a:tblGrid>
                    <a:gridCol w="2276856">
                      <a:extLst>
                        <a:ext uri="{9D8B030D-6E8A-4147-A177-3AD203B41FA5}">
                          <a16:colId xmlns:a16="http://schemas.microsoft.com/office/drawing/2014/main" val="20000"/>
                        </a:ext>
                      </a:extLst>
                    </a:gridCol>
                    <a:gridCol w="1755648">
                      <a:extLst>
                        <a:ext uri="{9D8B030D-6E8A-4147-A177-3AD203B41FA5}">
                          <a16:colId xmlns:a16="http://schemas.microsoft.com/office/drawing/2014/main" val="20001"/>
                        </a:ext>
                      </a:extLst>
                    </a:gridCol>
                    <a:gridCol w="1755648">
                      <a:extLst>
                        <a:ext uri="{9D8B030D-6E8A-4147-A177-3AD203B41FA5}">
                          <a16:colId xmlns:a16="http://schemas.microsoft.com/office/drawing/2014/main" val="20002"/>
                        </a:ext>
                      </a:extLst>
                    </a:gridCol>
                    <a:gridCol w="1755648">
                      <a:extLst>
                        <a:ext uri="{9D8B030D-6E8A-4147-A177-3AD203B41FA5}">
                          <a16:colId xmlns:a16="http://schemas.microsoft.com/office/drawing/2014/main" val="20003"/>
                        </a:ext>
                      </a:extLst>
                    </a:gridCol>
                    <a:gridCol w="1755648">
                      <a:extLst>
                        <a:ext uri="{9D8B030D-6E8A-4147-A177-3AD203B41FA5}">
                          <a16:colId xmlns:a16="http://schemas.microsoft.com/office/drawing/2014/main" val="20004"/>
                        </a:ext>
                      </a:extLst>
                    </a:gridCol>
                    <a:gridCol w="1764792">
                      <a:extLst>
                        <a:ext uri="{9D8B030D-6E8A-4147-A177-3AD203B41FA5}">
                          <a16:colId xmlns:a16="http://schemas.microsoft.com/office/drawing/2014/main" val="20005"/>
                        </a:ext>
                      </a:extLst>
                    </a:gridCol>
                  </a:tblGrid>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铝土矿</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赤铁矿</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磁铁矿</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菱铁矿</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黄铁矿</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b>
                                <m:sSubPr>
                                  <m:ctrlPr>
                                    <a:rPr lang="en-US" altLang="zh-CN" sz="2800" b="0" i="1"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Al</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b>
                                <m:sSubPr>
                                  <m:ctrlPr>
                                    <a:rPr lang="en-US" altLang="zh-CN" sz="2800" b="0" i="1"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b>
                                <m:sSubPr>
                                  <m:ctrlPr>
                                    <a:rPr lang="en-US" altLang="zh-CN" sz="2800" b="0" i="1"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FeS</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8" name="QB_6_BD.48_2#223472e22?colgroup=5,4,4,4,4,4&amp;vaa=1&amp;vcp=1&amp;vis=1&amp;pid=0f9cb0c8b&amp;color=0,0,0&amp;vtp=1&amp;vaab=1&amp;bbb=1"/>
              <p:cNvGraphicFramePr>
                <a:graphicFrameLocks noGrp="1"/>
              </p:cNvGraphicFramePr>
              <p:nvPr/>
            </p:nvGraphicFramePr>
            <p:xfrm>
              <a:off x="539496" y="4121689"/>
              <a:ext cx="11064240" cy="1132968"/>
            </p:xfrm>
            <a:graphic>
              <a:graphicData uri="http://schemas.openxmlformats.org/drawingml/2006/table">
                <a:tbl>
                  <a:tblPr/>
                  <a:tblGrid>
                    <a:gridCol w="2276856"/>
                    <a:gridCol w="1755648"/>
                    <a:gridCol w="1755648"/>
                    <a:gridCol w="1755648"/>
                    <a:gridCol w="1755648"/>
                    <a:gridCol w="1764792"/>
                  </a:tblGrid>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铝土矿</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赤铁矿</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磁铁矿</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菱铁矿</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黄铁矿</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6642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r>
                </a:tbl>
              </a:graphicData>
            </a:graphic>
          </p:graphicFrame>
        </mc:Fallback>
      </mc:AlternateContent>
      <mc:AlternateContent xmlns:mc="http://schemas.openxmlformats.org/markup-compatibility/2006" xmlns:a14="http://schemas.microsoft.com/office/drawing/2010/main">
        <mc:Choice Requires="a14">
          <p:sp>
            <p:nvSpPr>
              <p:cNvPr id="9" name="QB_6_AN.49_1#223472e22.blank?vaa=1&amp;vcp=1&amp;vis=1&amp;pid=0f9cb0c8b&amp;color=0,0,0&amp;vpa=36&amp;vtp=1&amp;vaab=1&amp;bbb=1"/>
              <p:cNvSpPr/>
              <p:nvPr/>
            </p:nvSpPr>
            <p:spPr>
              <a:xfrm>
                <a:off x="4902136" y="4737258"/>
                <a:ext cx="1107377" cy="402844"/>
              </a:xfrm>
              <a:prstGeom prst="rect">
                <a:avLst/>
              </a:prstGeom>
              <a:noFill/>
            </p:spPr>
            <p:txBody>
              <a:bodyPr wrap="none" lIns="0" tIns="0" rIns="0" bIns="0" rtlCol="0" anchor="t"/>
              <a:lstStyle/>
              <a:p>
                <a:pPr algn="ctr" latinLnBrk="1">
                  <a:lnSpc>
                    <a:spcPts val="3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9" name="QB_6_AN.49_1#223472e22.blank?vaa=1&amp;vcp=1&amp;vis=1&amp;pid=0f9cb0c8b&amp;color=0,0,0&amp;vpa=36&amp;vtp=1&amp;vaab=1&amp;bbb=1"/>
              <p:cNvSpPr>
                <a:spLocks noRot="1" noChangeAspect="1" noMove="1" noResize="1" noEditPoints="1" noAdjustHandles="1" noChangeArrowheads="1" noChangeShapeType="1" noTextEdit="1"/>
              </p:cNvSpPr>
              <p:nvPr/>
            </p:nvSpPr>
            <p:spPr>
              <a:xfrm>
                <a:off x="4902136" y="4737258"/>
                <a:ext cx="1107377" cy="402844"/>
              </a:xfrm>
              <a:prstGeom prst="rect">
                <a:avLst/>
              </a:prstGeom>
              <a:blipFill rotWithShape="1">
                <a:blip r:embed="rId5"/>
                <a:stretch>
                  <a:fillRect l="-52" t="-39" r="46" b="-714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6_AN.50_1#223472e22.blank?vaa=1&amp;vcp=1&amp;vis=1&amp;pid=0f9cb0c8b&amp;color=0,0,0&amp;vpa=37&amp;vtp=1&amp;vaab=1&amp;bbb=1"/>
              <p:cNvSpPr/>
              <p:nvPr/>
            </p:nvSpPr>
            <p:spPr>
              <a:xfrm>
                <a:off x="6657784" y="4737258"/>
                <a:ext cx="1107377" cy="402844"/>
              </a:xfrm>
              <a:prstGeom prst="rect">
                <a:avLst/>
              </a:prstGeom>
              <a:noFill/>
            </p:spPr>
            <p:txBody>
              <a:bodyPr wrap="none" lIns="0" tIns="0" rIns="0" bIns="0" rtlCol="0" anchor="t"/>
              <a:lstStyle/>
              <a:p>
                <a:pPr algn="ctr" latinLnBrk="1">
                  <a:lnSpc>
                    <a:spcPts val="3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0" name="QB_6_AN.50_1#223472e22.blank?vaa=1&amp;vcp=1&amp;vis=1&amp;pid=0f9cb0c8b&amp;color=0,0,0&amp;vpa=37&amp;vtp=1&amp;vaab=1&amp;bbb=1"/>
              <p:cNvSpPr>
                <a:spLocks noRot="1" noChangeAspect="1" noMove="1" noResize="1" noEditPoints="1" noAdjustHandles="1" noChangeArrowheads="1" noChangeShapeType="1" noTextEdit="1"/>
              </p:cNvSpPr>
              <p:nvPr/>
            </p:nvSpPr>
            <p:spPr>
              <a:xfrm>
                <a:off x="6657784" y="4737258"/>
                <a:ext cx="1107377" cy="402844"/>
              </a:xfrm>
              <a:prstGeom prst="rect">
                <a:avLst/>
              </a:prstGeom>
              <a:blipFill rotWithShape="1">
                <a:blip r:embed="rId6"/>
                <a:stretch>
                  <a:fillRect l="-40" t="-39" r="34" b="-714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9">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0">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9" grpId="0" build="p" animBg="1"/>
      <p:bldP spid="10"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51_1#6b4b3a603?sp=1&amp;vaa=1&amp;vcp=1&amp;vis=1&amp;pid=0f9cb0c8b&amp;color=0,0,0&amp;vtp=1&amp;vaab=1&amp;bt=1&amp;bbb=1"/>
          <p:cNvSpPr/>
          <p:nvPr/>
        </p:nvSpPr>
        <p:spPr>
          <a:xfrm>
            <a:off x="539496" y="720662"/>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（2）工业炼铁（主要产品为生铁）。</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铁矿石、</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石灰石、空气等。</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主要设备：高炉。</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原理：</a:t>
            </a:r>
            <a:endParaRPr lang="en-US" altLang="zh-CN" sz="2800" dirty="0"/>
          </a:p>
        </p:txBody>
      </p:sp>
      <p:pic>
        <p:nvPicPr>
          <p:cNvPr id="3" name="QB_6_BD.51_2#6b4b3a603?vaa=1&amp;vcp=1&amp;vis=1&amp;pid=0f9cb0c8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920240" y="3346006"/>
            <a:ext cx="8348472" cy="99669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4" name="QB_6_BD.51_3#6b4b3a603?vaa=1&amp;vcp=1&amp;vis=1&amp;pid=0f9cb0c8b&amp;color=0,0,0&amp;vtp=1&amp;vaab=1&amp;bbb=1&amp;hb=1"/>
              <p:cNvSpPr/>
              <p:nvPr/>
            </p:nvSpPr>
            <p:spPr>
              <a:xfrm>
                <a:off x="539496" y="4476306"/>
                <a:ext cx="11109960" cy="1447800"/>
              </a:xfrm>
              <a:prstGeom prst="rect">
                <a:avLst/>
              </a:prstGeom>
              <a:noFill/>
            </p:spPr>
            <p:txBody>
              <a:bodyPr wrap="none" lIns="0" tIns="0" rIns="0" bIns="0" rtlCol="0" anchor="t"/>
              <a:lstStyle/>
              <a:p>
                <a:pPr algn="l" latinLnBrk="1">
                  <a:lnSpc>
                    <a:spcPts val="5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④主要反应（以赤铁矿为例）</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高温</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高温</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7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高温</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3</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6_BD.51_3#6b4b3a603?vaa=1&amp;vcp=1&amp;vis=1&amp;pid=0f9cb0c8b&amp;color=0,0,0&amp;vtp=1&amp;vaab=1&amp;bbb=1&amp;hb=1"/>
              <p:cNvSpPr>
                <a:spLocks noRot="1" noChangeAspect="1" noMove="1" noResize="1" noEditPoints="1" noAdjustHandles="1" noChangeArrowheads="1" noChangeShapeType="1" noTextEdit="1"/>
              </p:cNvSpPr>
              <p:nvPr/>
            </p:nvSpPr>
            <p:spPr>
              <a:xfrm>
                <a:off x="539496" y="4476306"/>
                <a:ext cx="11109960" cy="1447800"/>
              </a:xfrm>
              <a:prstGeom prst="rect">
                <a:avLst/>
              </a:prstGeom>
              <a:blipFill rotWithShape="1">
                <a:blip r:embed="rId4"/>
                <a:stretch>
                  <a:fillRect l="-3" t="-6241" r="3" b="13"/>
                </a:stretch>
              </a:blipFill>
            </p:spPr>
            <p:txBody>
              <a:bodyPr/>
              <a:lstStyle/>
              <a:p>
                <a:r>
                  <a:rPr lang="zh-CN" altLang="en-US">
                    <a:noFill/>
                  </a:rPr>
                  <a:t> </a:t>
                </a:r>
              </a:p>
            </p:txBody>
          </p:sp>
        </mc:Fallback>
      </mc:AlternateContent>
      <p:sp>
        <p:nvSpPr>
          <p:cNvPr id="5" name="QB_6_AN.52_1#6b4b3a603.blank?vaa=1&amp;vcp=1&amp;vis=1&amp;pid=0f9cb0c8b&amp;color=0,0,0&amp;vpa=38&amp;vtp=1&amp;vaab=1&amp;bbb=1"/>
          <p:cNvSpPr/>
          <p:nvPr/>
        </p:nvSpPr>
        <p:spPr>
          <a:xfrm>
            <a:off x="3394615" y="133788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焦炭</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064790fb6?sp=1&amp;vcp=1&amp;pid=1924aecba&amp;color=0,0,0&amp;vtp=1&amp;vaab=1&amp;bt=1&amp;bbb=1&amp;hb=1"/>
          <p:cNvSpPr/>
          <p:nvPr/>
        </p:nvSpPr>
        <p:spPr>
          <a:xfrm>
            <a:off x="539496" y="1225264"/>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保护金属资源的有效途径：防止金属锈蚀、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回收利用废旧金属、</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合理有效地开采矿物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寻找金属的代用品等。</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7.</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金属的物理性质。</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（1）共性：具有金属光泽，容易导电、导热，延展性好等。</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（2）特性：不同金属的颜色、导电性、导热性、密度、熔点、硬</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度等差别较大。如铜为紫红色，金为黄色；银的导电性最好，汞的熔点</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最低等。</a:t>
            </a:r>
            <a:endParaRPr lang="en-US" altLang="zh-CN" sz="2800" dirty="0"/>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064790fb6?sp=1&amp;vcp=1&amp;pid=1924aecba&amp;color=0,0,0&amp;vtp=1&amp;vaab=1&amp;bt=1&amp;bbb=1"/>
          <p:cNvSpPr/>
          <p:nvPr/>
        </p:nvSpPr>
        <p:spPr>
          <a:xfrm>
            <a:off x="539496" y="1218914"/>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合金。</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（1）含义：在金属中加热熔合某些金属或非金属而制得的具有金</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属特征的物质。生铁和钢是铁的两种合金。</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（2）特性：合金的强度和硬度一般比组成它们的纯金属大，熔点</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则比组成它们的纯金属低。</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易错警示</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组成合金的金属一般以单质的形式存在，因此合金一定</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是混合物。</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d77c1b6cb.fixed?vcp=1&amp;pid=851503722&amp;color=146,208,80&amp;vtp=1&amp;vaab=1&amp;bbb=1"/>
          <p:cNvSpPr/>
          <p:nvPr/>
        </p:nvSpPr>
        <p:spPr>
          <a:xfrm>
            <a:off x="265176" y="1188720"/>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0"/>
              </a:rPr>
              <a:t>复习讲义</a:t>
            </a:r>
            <a:endParaRPr lang="en-US" altLang="zh-CN" sz="5000" dirty="0"/>
          </a:p>
        </p:txBody>
      </p:sp>
      <p:sp>
        <p:nvSpPr>
          <p:cNvPr id="3" name="C_2#d77c1b6cb.fixed?vcp=1&amp;pid=851503722&amp;color=86,186,157&amp;vtp=1&amp;vaab=1&amp;bbb=1"/>
          <p:cNvSpPr/>
          <p:nvPr/>
        </p:nvSpPr>
        <p:spPr>
          <a:xfrm>
            <a:off x="265176" y="2423160"/>
            <a:ext cx="11585448" cy="832104"/>
          </a:xfrm>
          <a:prstGeom prst="rect">
            <a:avLst/>
          </a:prstGeom>
          <a:noFill/>
        </p:spPr>
        <p:txBody>
          <a:bodyPr wrap="none" lIns="0" tIns="0" rIns="0" bIns="0" rtlCol="0" anchor="ctr"/>
          <a:lstStyle/>
          <a:p>
            <a:pPr algn="ctr" latinLnBrk="1">
              <a:lnSpc>
                <a:spcPts val="6000"/>
              </a:lnSpc>
            </a:pP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8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中考基础过关</a:t>
            </a:r>
            <a:endParaRPr lang="en-US" altLang="zh-CN" sz="4800" dirty="0"/>
          </a:p>
        </p:txBody>
      </p:sp>
      <p:sp>
        <p:nvSpPr>
          <p:cNvPr id="4" name="C_2#d77c1b6cb.fixed?vcp=1&amp;pid=851503722&amp;color=0,0,0&amp;vtp=1&amp;vaab=1&amp;bbb=1"/>
          <p:cNvSpPr/>
          <p:nvPr/>
        </p:nvSpPr>
        <p:spPr>
          <a:xfrm>
            <a:off x="265176" y="3675888"/>
            <a:ext cx="11585448" cy="832104"/>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第二部分</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物质的性质与应用</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139a9f7da.fixed?vcp=1&amp;pid=ac3b75f88&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第7讲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金属和金属材料</a:t>
            </a:r>
            <a:endParaRPr lang="en-US" altLang="zh-CN" sz="4000" dirty="0"/>
          </a:p>
        </p:txBody>
      </p:sp>
      <p:sp>
        <p:nvSpPr>
          <p:cNvPr id="3" name="C_4_BD#139a9f7da.fixed?vcp=1&amp;pid=ac3b75f88&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dc2a7ac38?vcp=1&amp;pid=139a9f7da&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考点1</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常见金属的物理性质、合金</a:t>
            </a:r>
            <a:endParaRPr lang="en-US" altLang="zh-CN" sz="3200" dirty="0"/>
          </a:p>
        </p:txBody>
      </p:sp>
      <p:sp>
        <p:nvSpPr>
          <p:cNvPr id="3" name="QC_6_BD.53_1#c637c4ab5?vaa=1&amp;vcp=1&amp;vis=1&amp;pid=dc2a7ac38&amp;color=0,0,0&amp;vtp=1&amp;vaab=1&amp;bbb=1&amp;hb=1"/>
          <p:cNvSpPr/>
          <p:nvPr/>
        </p:nvSpPr>
        <p:spPr>
          <a:xfrm>
            <a:off x="539496" y="1263495"/>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（2024·山东临沂·中考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）下列关于金属和金属材料的说法正</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6_BD.53_2#c637c4ab5.choices?vaa=1&amp;vcp=1&amp;vis=1&amp;pid=dc2a7ac38&amp;color=0,0,0&amp;vtp=1&amp;vaab=1&amp;bbb=1"/>
          <p:cNvSpPr/>
          <p:nvPr/>
        </p:nvSpPr>
        <p:spPr>
          <a:xfrm>
            <a:off x="539496" y="254747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A.生铁和钢的含碳量不同</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.黄铜比纯铜硬度小</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.合金属于合成材料</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.大多数金属在自然界中以单质形式存在</a:t>
            </a:r>
            <a:endParaRPr lang="en-US" altLang="zh-CN" sz="28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_1#c637c4ab5?vaa=1&amp;vcp=1&amp;vis=1&amp;pid=dc2a7ac38&amp;color=0,0,0&amp;mp=1&amp;vtp=1&amp;vaab=1&amp;bt=1&amp;bbb=1&amp;hb=1"/>
          <p:cNvSpPr/>
          <p:nvPr/>
        </p:nvSpPr>
        <p:spPr>
          <a:xfrm>
            <a:off x="539496" y="1863693"/>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生铁和钢的含碳量不同，生铁的含碳量大于钢</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；合金的硬度大</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于组成它的纯金属的硬度</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，因此黄铜的硬度比纯铜大</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；合金属于金属材</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料</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，合成材料包括塑料、合成橡胶和合成纤维</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；大多数金属在自然界中</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以化合物的形式存在</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，只有少数很不活泼的金属如金等以单质形式存在。</a:t>
            </a:r>
            <a:endParaRPr lang="en-US" altLang="zh-CN" sz="2800" dirty="0"/>
          </a:p>
        </p:txBody>
      </p:sp>
      <p:sp>
        <p:nvSpPr>
          <p:cNvPr id="3" name="QC_6_AN.2_1#c637c4ab5?vaa=1&amp;vcp=1&amp;vis=1&amp;pid=dc2a7ac38&amp;color=0,0,0&amp;vtp=1&amp;vaab=1&amp;bbb=1"/>
          <p:cNvSpPr/>
          <p:nvPr/>
        </p:nvSpPr>
        <p:spPr>
          <a:xfrm>
            <a:off x="539496" y="442731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_1#c637c4ab5?vaa=1&amp;vcp=1&amp;vis=1&amp;pid=dc2a7ac38&amp;color=0,0,0&amp;vtp=1&amp;vaab=1&amp;bt=1&amp;bbb=1&amp;hb=1"/>
          <p:cNvSpPr/>
          <p:nvPr/>
        </p:nvSpPr>
        <p:spPr>
          <a:xfrm>
            <a:off x="539496" y="1858994"/>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合金属于混合物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其中各成分仍保持原有的化学性质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但由于加热熔化</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过程中金属结构的改变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合金的性质与纯金属相比出现了一些变化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主</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要可归纳为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两增一降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即合金的硬度和强度增大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抗腐蚀性能增强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合金的熔点降低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069497ebf?vcp=1&amp;pid=dc2a7ac38&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58_1#9edfe908c?vaa=1&amp;vcp=1&amp;vis=1&amp;pid=069497ebf&amp;color=0,0,0&amp;vtp=1&amp;vaab=1&amp;bbb=1&amp;hb=1"/>
          <p:cNvSpPr/>
          <p:nvPr/>
        </p:nvSpPr>
        <p:spPr>
          <a:xfrm>
            <a:off x="539496" y="1233469"/>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用纳米材料制成的用品具有很多奇特的性质。例如</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，纳米铜在室温下</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可拉长</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50多倍而不出现裂纹，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这利用了它的(</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1_1#9edfe908c.bracket?vaa=1&amp;vcp=1&amp;vis=1&amp;pid=069497ebf&amp;color=0,0,0&amp;vpa=40&amp;vtp=1&amp;vaab=1"/>
          <p:cNvSpPr/>
          <p:nvPr/>
        </p:nvSpPr>
        <p:spPr>
          <a:xfrm>
            <a:off x="7572914" y="186783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7_BD.58_2#9edfe908c.choices?vaa=1&amp;vcp=1&amp;vis=1&amp;pid=069497ebf&amp;color=0,0,0&amp;vtp=1&amp;vaab=1&amp;bbb=1"/>
          <p:cNvSpPr/>
          <p:nvPr/>
        </p:nvSpPr>
        <p:spPr>
          <a:xfrm>
            <a:off x="539496" y="2510454"/>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.导电性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B.导热性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C.延展性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.硬度大</a:t>
            </a:r>
            <a:endParaRPr lang="en-US" altLang="zh-CN" sz="2800" dirty="0"/>
          </a:p>
        </p:txBody>
      </p:sp>
      <p:sp>
        <p:nvSpPr>
          <p:cNvPr id="6" name="QC_7_BD.60_1#cf300c49f?vaa=1&amp;vcp=1&amp;vis=1&amp;pid=069497ebf&amp;color=0,0,0&amp;vtp=1&amp;vaab=1&amp;bbb=1&amp;hb=1"/>
          <p:cNvSpPr/>
          <p:nvPr/>
        </p:nvSpPr>
        <p:spPr>
          <a:xfrm>
            <a:off x="539496" y="3139929"/>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我国第一艘电磁弹射型航空母舰——福建舰已成功试航</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。航空母舰的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建造涉及金属冶炼</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、材料性能等诸多领域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。下列有关金属的说法正确的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C_7_AN.61_1#cf300c49f.bracket?vaa=1&amp;vcp=1&amp;vis=1&amp;pid=069497ebf&amp;color=0,0,0&amp;vpa=41&amp;vtp=1&amp;vaab=1"/>
          <p:cNvSpPr/>
          <p:nvPr/>
        </p:nvSpPr>
        <p:spPr>
          <a:xfrm>
            <a:off x="1172115" y="442199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8" name="QC_7_BD.60_2#cf300c49f.choices?vaa=1&amp;vcp=1&amp;vis=1&amp;pid=069497ebf&amp;color=0,0,0&amp;vtp=1&amp;vaab=1&amp;bbb=1"/>
          <p:cNvSpPr/>
          <p:nvPr/>
        </p:nvSpPr>
        <p:spPr>
          <a:xfrm>
            <a:off x="539496" y="5070329"/>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.常温下金属都是固体</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.生铁和钢属于纯净物</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C.生活中使用合金较多</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.铝合金的熔点比铝高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62_1#04267c505?sp=1&amp;vaa=1&amp;vcp=1&amp;vis=1&amp;pid=069497ebf&amp;color=0,0,0&amp;vtp=1&amp;vaab=1&amp;bt=1&amp;bbb=1&amp;hb=1"/>
              <p:cNvSpPr/>
              <p:nvPr/>
            </p:nvSpPr>
            <p:spPr>
              <a:xfrm>
                <a:off x="539496" y="1066196"/>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1"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（2024·山东枣庄·中考）青铜是人类最早使用的合金</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，主要成分是铜</a:t>
                </a:r>
              </a:p>
              <a:p>
                <a:pPr latinLnBrk="1">
                  <a:lnSpc>
                    <a:spcPts val="4900"/>
                  </a:lnSpc>
                </a:pPr>
                <a14:m>
                  <m:oMath xmlns:m="http://schemas.openxmlformats.org/officeDocument/2006/math">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和锡</a:t>
                </a:r>
                <a14:m>
                  <m:oMath xmlns:m="http://schemas.openxmlformats.org/officeDocument/2006/math">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Sn</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，因其铜锈［主要成分为</a:t>
                </a:r>
                <a14:m>
                  <m:oMath xmlns:m="http://schemas.openxmlformats.org/officeDocument/2006/math">
                    <m:sSub>
                      <m:sSubPr>
                        <m:ctrlPr>
                          <a:rPr lang="en-US" altLang="zh-CN" sz="2800" b="0" i="1"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e>
                      <m:sub>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sSub>
                      <m:sSubPr>
                        <m:ctrlPr>
                          <a:rPr lang="en-US" altLang="zh-CN" sz="2800" b="0" i="1"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呈青绿色，故名青铜。</a:t>
                </a:r>
                <a:endParaRPr lang="en-US" altLang="zh-CN" sz="2800" spc="-50" dirty="0"/>
              </a:p>
            </p:txBody>
          </p:sp>
        </mc:Choice>
        <mc:Fallback xmlns="">
          <p:sp>
            <p:nvSpPr>
              <p:cNvPr id="2" name="QC_7_BD.62_1#04267c505?sp=1&amp;vaa=1&amp;vcp=1&amp;vis=1&amp;pid=069497ebf&amp;color=0,0,0&amp;vtp=1&amp;vaab=1&amp;bt=1&amp;bbb=1&amp;hb=1"/>
              <p:cNvSpPr>
                <a:spLocks noRot="1" noChangeAspect="1" noMove="1" noResize="1" noEditPoints="1" noAdjustHandles="1" noChangeArrowheads="1" noChangeShapeType="1" noTextEdit="1"/>
              </p:cNvSpPr>
              <p:nvPr/>
            </p:nvSpPr>
            <p:spPr>
              <a:xfrm>
                <a:off x="539496" y="1066196"/>
                <a:ext cx="11109960" cy="1201357"/>
              </a:xfrm>
              <a:prstGeom prst="rect">
                <a:avLst/>
              </a:prstGeom>
              <a:blipFill rotWithShape="1">
                <a:blip r:embed="rId3"/>
                <a:stretch>
                  <a:fillRect l="-3" t="-3" r="-4089" b="-5711"/>
                </a:stretch>
              </a:blipFill>
            </p:spPr>
            <p:txBody>
              <a:bodyPr/>
              <a:lstStyle/>
              <a:p>
                <a:r>
                  <a:rPr lang="zh-CN" altLang="en-US">
                    <a:noFill/>
                  </a:rPr>
                  <a:t> </a:t>
                </a:r>
              </a:p>
            </p:txBody>
          </p:sp>
        </mc:Fallback>
      </mc:AlternateContent>
      <p:sp>
        <p:nvSpPr>
          <p:cNvPr id="3" name="QC_7_BD.62_2#04267c505?sp=1&amp;vaa=1&amp;vcp=1&amp;vis=1&amp;pid=069497ebf&amp;color=0,0,0&amp;vtp=1&amp;vaab=1&amp;bbb=1"/>
          <p:cNvSpPr/>
          <p:nvPr/>
        </p:nvSpPr>
        <p:spPr>
          <a:xfrm>
            <a:off x="539496" y="2276125"/>
            <a:ext cx="11109960" cy="553657"/>
          </a:xfrm>
          <a:prstGeom prst="rect">
            <a:avLst/>
          </a:prstGeom>
          <a:noFill/>
        </p:spPr>
        <p:txBody>
          <a:bodyPr wrap="none" lIns="0" tIns="0" rIns="0" bIns="0" rtlCol="0" anchor="t"/>
          <a:lstStyle/>
          <a:p>
            <a:pPr algn="ctr"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青铜及其组分金属性质一览表</a:t>
            </a:r>
            <a:endParaRPr lang="en-US" altLang="zh-CN" sz="2800" dirty="0"/>
          </a:p>
        </p:txBody>
      </p:sp>
      <mc:AlternateContent xmlns:mc="http://schemas.openxmlformats.org/markup-compatibility/2006" xmlns:a14="http://schemas.microsoft.com/office/drawing/2010/main">
        <mc:Choice Requires="a14">
          <p:graphicFrame>
            <p:nvGraphicFramePr>
              <p:cNvPr id="27" name="QC_7_BD.62_3#04267c505?colgroup=4,25&amp;vaa=1&amp;vcp=1&amp;vis=1&amp;pid=069497ebf&amp;color=0,0,0&amp;vtp=1&amp;vaab=1&amp;bbb=1"/>
              <p:cNvGraphicFramePr>
                <a:graphicFrameLocks noGrp="1"/>
              </p:cNvGraphicFramePr>
              <p:nvPr/>
            </p:nvGraphicFramePr>
            <p:xfrm>
              <a:off x="539496" y="2961290"/>
              <a:ext cx="11064240" cy="2811463"/>
            </p:xfrm>
            <a:graphic>
              <a:graphicData uri="http://schemas.openxmlformats.org/drawingml/2006/table">
                <a:tbl>
                  <a:tblPr/>
                  <a:tblGrid>
                    <a:gridCol w="1764792">
                      <a:extLst>
                        <a:ext uri="{9D8B030D-6E8A-4147-A177-3AD203B41FA5}">
                          <a16:colId xmlns:a16="http://schemas.microsoft.com/office/drawing/2014/main" val="20000"/>
                        </a:ext>
                      </a:extLst>
                    </a:gridCol>
                    <a:gridCol w="2542032">
                      <a:extLst>
                        <a:ext uri="{9D8B030D-6E8A-4147-A177-3AD203B41FA5}">
                          <a16:colId xmlns:a16="http://schemas.microsoft.com/office/drawing/2014/main" val="20001"/>
                        </a:ext>
                      </a:extLst>
                    </a:gridCol>
                    <a:gridCol w="2542032">
                      <a:extLst>
                        <a:ext uri="{9D8B030D-6E8A-4147-A177-3AD203B41FA5}">
                          <a16:colId xmlns:a16="http://schemas.microsoft.com/office/drawing/2014/main" val="20002"/>
                        </a:ext>
                      </a:extLst>
                    </a:gridCol>
                    <a:gridCol w="4215384">
                      <a:extLst>
                        <a:ext uri="{9D8B030D-6E8A-4147-A177-3AD203B41FA5}">
                          <a16:colId xmlns:a16="http://schemas.microsoft.com/office/drawing/2014/main" val="20003"/>
                        </a:ext>
                      </a:extLst>
                    </a:gridCol>
                  </a:tblGrid>
                  <a:tr h="539560">
                    <a:tc rowSpan="2">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58546">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颜色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熔点/</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莫氏硬度</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（最大为</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青铜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金黄色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6.6</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紫红色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084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银白色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27" name="QC_7_BD.62_3#04267c505?colgroup=4,25&amp;vaa=1&amp;vcp=1&amp;vis=1&amp;pid=069497ebf&amp;color=0,0,0&amp;vtp=1&amp;vaab=1&amp;bbb=1"/>
              <p:cNvGraphicFramePr>
                <a:graphicFrameLocks noGrp="1"/>
              </p:cNvGraphicFramePr>
              <p:nvPr/>
            </p:nvGraphicFramePr>
            <p:xfrm>
              <a:off x="539496" y="2961290"/>
              <a:ext cx="11064240" cy="2811463"/>
            </p:xfrm>
            <a:graphic>
              <a:graphicData uri="http://schemas.openxmlformats.org/drawingml/2006/table">
                <a:tbl>
                  <a:tblPr/>
                  <a:tblGrid>
                    <a:gridCol w="1764792"/>
                    <a:gridCol w="2542032"/>
                    <a:gridCol w="2542032"/>
                    <a:gridCol w="4215384"/>
                  </a:tblGrid>
                  <a:tr h="539560">
                    <a:tc rowSpan="2">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hMerge="1">
                      <a:tcPr/>
                    </a:tc>
                  </a:tr>
                  <a:tr h="558165">
                    <a:tc vMerge="1">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颜色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莫氏硬度</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（最大为</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50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青铜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金黄色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紫红色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084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银白色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62_4#04267c505?vaa=1&amp;vcp=1&amp;vis=1&amp;pid=069497ebf&amp;color=0,0,0&amp;mp=1&amp;vtp=1&amp;vaab=1&amp;bt=1&amp;bbb=1"/>
          <p:cNvSpPr/>
          <p:nvPr/>
        </p:nvSpPr>
        <p:spPr>
          <a:xfrm>
            <a:off x="539496" y="184353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根据上述材料信息判断，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63_1#04267c505.bracket?vaa=1&amp;vcp=1&amp;vis=1&amp;pid=069497ebf&amp;color=0,0,0&amp;mp=1&amp;vpa=42&amp;vtp=1&amp;vaab=1"/>
          <p:cNvSpPr/>
          <p:nvPr/>
        </p:nvSpPr>
        <p:spPr>
          <a:xfrm>
            <a:off x="8284114" y="183019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mc:AlternateContent xmlns:mc="http://schemas.openxmlformats.org/markup-compatibility/2006" xmlns:a14="http://schemas.microsoft.com/office/drawing/2010/main">
        <mc:Choice Requires="a14">
          <p:sp>
            <p:nvSpPr>
              <p:cNvPr id="4" name="QC_7_BD.62_5#04267c505.choices?vaa=1&amp;vcp=1&amp;vis=1&amp;pid=069497ebf&amp;color=0,0,0&amp;vtp=1&amp;vaab=1&amp;bbb=1"/>
              <p:cNvSpPr/>
              <p:nvPr/>
            </p:nvSpPr>
            <p:spPr>
              <a:xfrm>
                <a:off x="539496" y="247580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A.青铜的硬度比铜和锡都大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.青铜的熔点低于铜是因为在铜中熔入了锡</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.青铜制品呈金黄色</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.铜锈是由铜与</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反应生成</a:t>
                </a:r>
                <a:endParaRPr lang="en-US" altLang="zh-CN" sz="2800" dirty="0"/>
              </a:p>
            </p:txBody>
          </p:sp>
        </mc:Choice>
        <mc:Fallback xmlns="">
          <p:sp>
            <p:nvSpPr>
              <p:cNvPr id="4" name="QC_7_BD.62_5#04267c505.choices?vaa=1&amp;vcp=1&amp;vis=1&amp;pid=069497ebf&amp;color=0,0,0&amp;vtp=1&amp;vaab=1&amp;bbb=1"/>
              <p:cNvSpPr>
                <a:spLocks noRot="1" noChangeAspect="1" noMove="1" noResize="1" noEditPoints="1" noAdjustHandles="1" noChangeArrowheads="1" noChangeShapeType="1" noTextEdit="1"/>
              </p:cNvSpPr>
              <p:nvPr/>
            </p:nvSpPr>
            <p:spPr>
              <a:xfrm>
                <a:off x="539496" y="2475801"/>
                <a:ext cx="11109960" cy="2496757"/>
              </a:xfrm>
              <a:prstGeom prst="rect">
                <a:avLst/>
              </a:prstGeom>
              <a:blipFill rotWithShape="1">
                <a:blip r:embed="rId3"/>
                <a:stretch>
                  <a:fillRect l="-3" t="-23" r="3" b="-272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f3a435832?vcp=1&amp;pid=139a9f7da&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考点2</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金属活动性顺序及其应用</a:t>
            </a:r>
            <a:endParaRPr lang="en-US" altLang="zh-CN" sz="3200" dirty="0"/>
          </a:p>
        </p:txBody>
      </p:sp>
      <p:sp>
        <p:nvSpPr>
          <p:cNvPr id="3" name="C_6_BD#c2d21754c?vcp=1&amp;pid=f3a435832&amp;color=146,208,80&amp;vtp=1&amp;vaab=1&amp;bbb=1"/>
          <p:cNvSpPr/>
          <p:nvPr/>
        </p:nvSpPr>
        <p:spPr>
          <a:xfrm>
            <a:off x="539496" y="1262679"/>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考向1</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金属活动性顺序的判断</a:t>
            </a:r>
            <a:endParaRPr lang="en-US" altLang="zh-CN" sz="3200" dirty="0"/>
          </a:p>
        </p:txBody>
      </p:sp>
      <p:sp>
        <p:nvSpPr>
          <p:cNvPr id="4" name="QC_7_BD.64_1#da2c8bc20?vaa=1&amp;vcp=1&amp;vis=1&amp;pid=c2d21754c&amp;color=0,0,0&amp;vtp=1&amp;vaab=1&amp;bbb=1"/>
          <p:cNvSpPr/>
          <p:nvPr/>
        </p:nvSpPr>
        <p:spPr>
          <a:xfrm>
            <a:off x="539496" y="19902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下列金属的活动性最强的是(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7_AN.66_1#da2c8bc20.bracket?vaa=1&amp;vcp=1&amp;vis=1&amp;pid=c2d21754c&amp;color=0,0,0&amp;vpa=43&amp;vtp=1&amp;vaab=1"/>
          <p:cNvSpPr/>
          <p:nvPr/>
        </p:nvSpPr>
        <p:spPr>
          <a:xfrm>
            <a:off x="9952578" y="197686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mc:AlternateContent xmlns:mc="http://schemas.openxmlformats.org/markup-compatibility/2006" xmlns:a14="http://schemas.microsoft.com/office/drawing/2010/main">
        <mc:Choice Requires="a14">
          <p:sp>
            <p:nvSpPr>
              <p:cNvPr id="6" name="QC_7_BD.64_2#da2c8bc20.choices?vaa=1&amp;vcp=1&amp;vis=1&amp;pid=c2d21754c&amp;color=0,0,0&amp;vtp=1&amp;vaab=1&amp;bbb=1"/>
              <p:cNvSpPr/>
              <p:nvPr/>
            </p:nvSpPr>
            <p:spPr>
              <a:xfrm>
                <a:off x="539496" y="2615229"/>
                <a:ext cx="11109960" cy="555244"/>
              </a:xfrm>
              <a:prstGeom prst="rect">
                <a:avLst/>
              </a:prstGeom>
              <a:noFill/>
            </p:spPr>
            <p:txBody>
              <a:bodyPr wrap="none" lIns="0" tIns="0" rIns="0" bIns="0" rtlCol="0" anchor="t"/>
              <a:lstStyle/>
              <a:p>
                <a:pPr latinLnBrk="1">
                  <a:lnSpc>
                    <a:spcPts val="5000"/>
                  </a:lnSpc>
                  <a:tabLst>
                    <a:tab pos="2717165" algn="l"/>
                    <a:tab pos="5574030" algn="l"/>
                    <a:tab pos="843089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K</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6" name="QC_7_BD.64_2#da2c8bc20.choices?vaa=1&amp;vcp=1&amp;vis=1&amp;pid=c2d21754c&amp;color=0,0,0&amp;vtp=1&amp;vaab=1&amp;bbb=1"/>
              <p:cNvSpPr>
                <a:spLocks noRot="1" noChangeAspect="1" noMove="1" noResize="1" noEditPoints="1" noAdjustHandles="1" noChangeArrowheads="1" noChangeShapeType="1" noTextEdit="1"/>
              </p:cNvSpPr>
              <p:nvPr/>
            </p:nvSpPr>
            <p:spPr>
              <a:xfrm>
                <a:off x="539496" y="2615229"/>
                <a:ext cx="11109960" cy="555244"/>
              </a:xfrm>
              <a:prstGeom prst="rect">
                <a:avLst/>
              </a:prstGeom>
              <a:blipFill rotWithShape="1">
                <a:blip r:embed="rId3"/>
                <a:stretch>
                  <a:fillRect l="-3" t="-54" r="3" b="-1431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C_7_AS.1_1#da2c8bc20?vaa=1&amp;vcp=1&amp;vis=1&amp;pid=c2d21754c&amp;color=0,0,0&amp;vtp=1&amp;vaab=1&amp;bbb=1&amp;hb=1"/>
              <p:cNvSpPr/>
              <p:nvPr/>
            </p:nvSpPr>
            <p:spPr>
              <a:xfrm>
                <a:off x="539496" y="3181141"/>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常见金属的活动性顺序为</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Al</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Pb</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Pt</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。在金属活动性顺序中</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，金属的位置越</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靠前</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，金属的活动性就越强。</a:t>
                </a:r>
                <a:endParaRPr lang="en-US" altLang="zh-CN" sz="2800" dirty="0"/>
              </a:p>
            </p:txBody>
          </p:sp>
        </mc:Choice>
        <mc:Fallback xmlns="">
          <p:sp>
            <p:nvSpPr>
              <p:cNvPr id="7" name="QC_7_AS.1_1#da2c8bc20?vaa=1&amp;vcp=1&amp;vis=1&amp;pid=c2d21754c&amp;color=0,0,0&amp;vtp=1&amp;vaab=1&amp;bbb=1&amp;hb=1"/>
              <p:cNvSpPr>
                <a:spLocks noRot="1" noChangeAspect="1" noMove="1" noResize="1" noEditPoints="1" noAdjustHandles="1" noChangeArrowheads="1" noChangeShapeType="1" noTextEdit="1"/>
              </p:cNvSpPr>
              <p:nvPr/>
            </p:nvSpPr>
            <p:spPr>
              <a:xfrm>
                <a:off x="539496" y="3181141"/>
                <a:ext cx="11109960" cy="1849057"/>
              </a:xfrm>
              <a:prstGeom prst="rect">
                <a:avLst/>
              </a:prstGeom>
              <a:blipFill rotWithShape="1">
                <a:blip r:embed="rId4"/>
                <a:stretch>
                  <a:fillRect l="-3" t="-23" r="-785" b="-368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e20284641?vcp=1&amp;pid=c2d21754c&amp;color=0,0,0&amp;vtp=1&amp;vaab=1&amp;bt=1&amp;bbb=1"/>
          <p:cNvSpPr/>
          <p:nvPr/>
        </p:nvSpPr>
        <p:spPr>
          <a:xfrm>
            <a:off x="539496" y="440100"/>
            <a:ext cx="11109960" cy="578485"/>
          </a:xfrm>
          <a:prstGeom prst="rect">
            <a:avLst/>
          </a:prstGeom>
          <a:noFill/>
        </p:spPr>
        <p:txBody>
          <a:bodyPr wrap="none" lIns="0" tIns="0" rIns="0" bIns="0" rtlCol="0" anchor="t"/>
          <a:lstStyle/>
          <a:p>
            <a:pPr algn="l" latinLnBrk="1">
              <a:lnSpc>
                <a:spcPts val="49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8_BD.68_1#1c3dc1dd0?vaa=1&amp;vcp=1&amp;vis=1&amp;pid=e20284641&amp;color=0,0,0&amp;vtp=1&amp;vaab=1&amp;bbb=1"/>
          <p:cNvSpPr/>
          <p:nvPr/>
        </p:nvSpPr>
        <p:spPr>
          <a:xfrm>
            <a:off x="539496" y="1082565"/>
            <a:ext cx="11109960" cy="525082"/>
          </a:xfrm>
          <a:prstGeom prst="rect">
            <a:avLst/>
          </a:prstGeom>
          <a:noFill/>
        </p:spPr>
        <p:txBody>
          <a:bodyPr wrap="none" lIns="0" tIns="0" rIns="0" bIns="0" rtlCol="0" anchor="t"/>
          <a:lstStyle/>
          <a:p>
            <a:pPr algn="l" latinLnBrk="1">
              <a:lnSpc>
                <a:spcPts val="46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（2024·广西梧州·模拟）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下列金属不能与硫酸亚铁反应的是(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1_1#1c3dc1dd0.bracket?vaa=1&amp;vcp=1&amp;vis=1&amp;pid=e20284641&amp;color=0,0,0&amp;vpa=44&amp;vtp=1&amp;vaab=1"/>
          <p:cNvSpPr/>
          <p:nvPr/>
        </p:nvSpPr>
        <p:spPr>
          <a:xfrm>
            <a:off x="10211339" y="1072659"/>
            <a:ext cx="495300" cy="529717"/>
          </a:xfrm>
          <a:prstGeom prst="rect">
            <a:avLst/>
          </a:prstGeom>
          <a:noFill/>
        </p:spPr>
        <p:txBody>
          <a:bodyPr wrap="none" lIns="0" tIns="0" rIns="0" bIns="0" rtlCol="0" anchor="t"/>
          <a:lstStyle/>
          <a:p>
            <a:pPr algn="ctr" latinLnBrk="1">
              <a:lnSpc>
                <a:spcPts val="4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5" name="QC_8_BD.68_2#1c3dc1dd0.choices?vaa=1&amp;vcp=1&amp;vis=1&amp;pid=e20284641&amp;color=0,0,0&amp;vtp=1&amp;vaab=1&amp;bbb=1"/>
              <p:cNvSpPr/>
              <p:nvPr/>
            </p:nvSpPr>
            <p:spPr>
              <a:xfrm>
                <a:off x="539496" y="1676952"/>
                <a:ext cx="11109960" cy="517144"/>
              </a:xfrm>
              <a:prstGeom prst="rect">
                <a:avLst/>
              </a:prstGeom>
              <a:noFill/>
            </p:spPr>
            <p:txBody>
              <a:bodyPr wrap="none" lIns="0" tIns="0" rIns="0" bIns="0" rtlCol="0" anchor="t"/>
              <a:lstStyle/>
              <a:p>
                <a:pPr latinLnBrk="1">
                  <a:lnSpc>
                    <a:spcPts val="4600"/>
                  </a:lnSpc>
                  <a:tabLst>
                    <a:tab pos="2929890" algn="l"/>
                    <a:tab pos="5669280" algn="l"/>
                    <a:tab pos="848487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Al</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8_BD.68_2#1c3dc1dd0.choices?vaa=1&amp;vcp=1&amp;vis=1&amp;pid=e20284641&amp;color=0,0,0&amp;vtp=1&amp;vaab=1&amp;bbb=1"/>
              <p:cNvSpPr>
                <a:spLocks noRot="1" noChangeAspect="1" noMove="1" noResize="1" noEditPoints="1" noAdjustHandles="1" noChangeArrowheads="1" noChangeShapeType="1" noTextEdit="1"/>
              </p:cNvSpPr>
              <p:nvPr/>
            </p:nvSpPr>
            <p:spPr>
              <a:xfrm>
                <a:off x="539496" y="1676952"/>
                <a:ext cx="11109960" cy="517144"/>
              </a:xfrm>
              <a:prstGeom prst="rect">
                <a:avLst/>
              </a:prstGeom>
              <a:blipFill rotWithShape="1">
                <a:blip r:embed="rId3"/>
                <a:stretch>
                  <a:fillRect l="-3" t="-107" r="3" b="-1286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C_8_BD.70_1#ac98ee1c1?vaa=1&amp;vcp=1&amp;vis=1&amp;pid=e20284641&amp;color=0,0,0&amp;vtp=1&amp;vaab=1&amp;bbb=1&amp;hb=1"/>
              <p:cNvSpPr/>
              <p:nvPr/>
            </p:nvSpPr>
            <p:spPr>
              <a:xfrm>
                <a:off x="539496" y="2198668"/>
                <a:ext cx="11109960" cy="1744282"/>
              </a:xfrm>
              <a:prstGeom prst="rect">
                <a:avLst/>
              </a:prstGeom>
              <a:noFill/>
            </p:spPr>
            <p:txBody>
              <a:bodyPr wrap="none" lIns="0" tIns="0" rIns="0" bIns="0" rtlCol="0" anchor="t"/>
              <a:lstStyle/>
              <a:p>
                <a:pPr algn="l" latinLnBrk="1">
                  <a:lnSpc>
                    <a:spcPts val="48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铬</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Cr</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及其化合物在催化剂、金属防腐剂等领域具有重要应用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，是一</a:t>
                </a:r>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“氢前金属”，其金属活动性介于锌和铜之间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。根据金属化学性质的一</a:t>
                </a: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般规律判断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下列推测不合理的是(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C_8_BD.70_1#ac98ee1c1?vaa=1&amp;vcp=1&amp;vis=1&amp;pid=e20284641&amp;color=0,0,0&amp;vtp=1&amp;vaab=1&amp;bbb=1&amp;hb=1"/>
              <p:cNvSpPr>
                <a:spLocks noRot="1" noChangeAspect="1" noMove="1" noResize="1" noEditPoints="1" noAdjustHandles="1" noChangeArrowheads="1" noChangeShapeType="1" noTextEdit="1"/>
              </p:cNvSpPr>
              <p:nvPr/>
            </p:nvSpPr>
            <p:spPr>
              <a:xfrm>
                <a:off x="539496" y="2198668"/>
                <a:ext cx="11109960" cy="1744282"/>
              </a:xfrm>
              <a:prstGeom prst="rect">
                <a:avLst/>
              </a:prstGeom>
              <a:blipFill rotWithShape="1">
                <a:blip r:embed="rId4"/>
                <a:stretch>
                  <a:fillRect l="-3" t="-17" r="3" b="-3372"/>
                </a:stretch>
              </a:blipFill>
            </p:spPr>
            <p:txBody>
              <a:bodyPr/>
              <a:lstStyle/>
              <a:p>
                <a:r>
                  <a:rPr lang="zh-CN" altLang="en-US">
                    <a:noFill/>
                  </a:rPr>
                  <a:t> </a:t>
                </a:r>
              </a:p>
            </p:txBody>
          </p:sp>
        </mc:Fallback>
      </mc:AlternateContent>
      <p:sp>
        <p:nvSpPr>
          <p:cNvPr id="7" name="QC_8_AN.71_1#ac98ee1c1.bracket?vaa=1&amp;vcp=1&amp;vis=1&amp;pid=e20284641&amp;color=0,0,0&amp;vpa=45&amp;vtp=1&amp;vaab=1"/>
          <p:cNvSpPr/>
          <p:nvPr/>
        </p:nvSpPr>
        <p:spPr>
          <a:xfrm>
            <a:off x="6150515" y="3407962"/>
            <a:ext cx="495300" cy="529717"/>
          </a:xfrm>
          <a:prstGeom prst="rect">
            <a:avLst/>
          </a:prstGeom>
          <a:noFill/>
        </p:spPr>
        <p:txBody>
          <a:bodyPr wrap="none" lIns="0" tIns="0" rIns="0" bIns="0" rtlCol="0" anchor="t"/>
          <a:lstStyle/>
          <a:p>
            <a:pPr algn="ctr" latinLnBrk="1">
              <a:lnSpc>
                <a:spcPts val="4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mc:AlternateContent xmlns:mc="http://schemas.openxmlformats.org/markup-compatibility/2006" xmlns:a14="http://schemas.microsoft.com/office/drawing/2010/main">
        <mc:Choice Requires="a14">
          <p:sp>
            <p:nvSpPr>
              <p:cNvPr id="8" name="QC_8_BD.70_2#ac98ee1c1.choices?vaa=1&amp;vcp=1&amp;vis=1&amp;pid=e20284641&amp;color=0,0,0&amp;vtp=1&amp;vaab=1&amp;bbb=1"/>
              <p:cNvSpPr/>
              <p:nvPr/>
            </p:nvSpPr>
            <p:spPr>
              <a:xfrm>
                <a:off x="539496" y="4000988"/>
                <a:ext cx="11109960" cy="2353882"/>
              </a:xfrm>
              <a:prstGeom prst="rect">
                <a:avLst/>
              </a:prstGeom>
              <a:noFill/>
            </p:spPr>
            <p:txBody>
              <a:bodyPr wrap="none" lIns="0" tIns="0" rIns="0" bIns="0" rtlCol="0" anchor="t"/>
              <a:lstStyle/>
              <a:p>
                <a:pPr algn="l" latinLnBrk="1">
                  <a:lnSpc>
                    <a:spcPts val="48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A.铬单质能与稀硫酸反应</a:t>
                </a:r>
                <a:endParaRPr lang="en-US" altLang="zh-CN" sz="2800" dirty="0"/>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.铬粉中混有的铜粉可加稀硫酸除去</a:t>
                </a:r>
                <a:endParaRPr lang="en-US" altLang="zh-CN" sz="2800" dirty="0"/>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.铬能与氧气反应</a:t>
                </a:r>
                <a:endParaRPr lang="en-US" altLang="zh-CN" sz="2800" dirty="0"/>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.可用铜片、</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CrSO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溶液和锌片比较三种金属的活动性</a:t>
                </a:r>
                <a:endParaRPr lang="en-US" altLang="zh-CN" sz="2800" dirty="0"/>
              </a:p>
            </p:txBody>
          </p:sp>
        </mc:Choice>
        <mc:Fallback xmlns="">
          <p:sp>
            <p:nvSpPr>
              <p:cNvPr id="8" name="QC_8_BD.70_2#ac98ee1c1.choices?vaa=1&amp;vcp=1&amp;vis=1&amp;pid=e20284641&amp;color=0,0,0&amp;vtp=1&amp;vaab=1&amp;bbb=1"/>
              <p:cNvSpPr>
                <a:spLocks noRot="1" noChangeAspect="1" noMove="1" noResize="1" noEditPoints="1" noAdjustHandles="1" noChangeArrowheads="1" noChangeShapeType="1" noTextEdit="1"/>
              </p:cNvSpPr>
              <p:nvPr/>
            </p:nvSpPr>
            <p:spPr>
              <a:xfrm>
                <a:off x="539496" y="4000988"/>
                <a:ext cx="11109960" cy="2353882"/>
              </a:xfrm>
              <a:prstGeom prst="rect">
                <a:avLst/>
              </a:prstGeom>
              <a:blipFill rotWithShape="1">
                <a:blip r:embed="rId5"/>
                <a:stretch>
                  <a:fillRect l="-3" t="-21" r="3" b="-249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72_1#283cdf8d6?vaa=1&amp;vcp=1&amp;vis=1&amp;pid=e20284641&amp;color=0,0,0&amp;vtp=1&amp;vaab=1&amp;bt=1&amp;bbb=1&amp;hb=1"/>
          <p:cNvSpPr/>
          <p:nvPr/>
        </p:nvSpPr>
        <p:spPr>
          <a:xfrm>
            <a:off x="539496" y="2016315"/>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向一定质量的硝酸银和硝酸铜的混合溶液中加入铁粉充分反应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，得到</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下列四个图像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其中正确的是(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8_AN.73_1#283cdf8d6.bracket?vaa=1&amp;vcp=1&amp;vis=1&amp;pid=e20284641&amp;color=0,0,0&amp;vpa=46&amp;vtp=1&amp;vaab=1"/>
          <p:cNvSpPr/>
          <p:nvPr/>
        </p:nvSpPr>
        <p:spPr>
          <a:xfrm>
            <a:off x="5439315" y="265068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4" name="QC_8_BD.72_2#283cdf8d6.choices?vaa=1&amp;vcp=1&amp;vis=1&amp;pid=e20284641&amp;color=0,0,0&amp;vtp=1&amp;vaab=1&amp;bbb=1"/>
          <p:cNvSpPr/>
          <p:nvPr/>
        </p:nvSpPr>
        <p:spPr>
          <a:xfrm>
            <a:off x="539496" y="3226245"/>
            <a:ext cx="11109960" cy="1600200"/>
          </a:xfrm>
          <a:prstGeom prst="rect">
            <a:avLst/>
          </a:prstGeom>
          <a:noFill/>
        </p:spPr>
        <p:txBody>
          <a:bodyPr wrap="none" lIns="0" tIns="0" rIns="0" bIns="0" rtlCol="0" anchor="t"/>
          <a:lstStyle/>
          <a:p>
            <a:pPr latinLnBrk="1">
              <a:lnSpc>
                <a:spcPts val="14300"/>
              </a:lnSpc>
              <a:tabLst>
                <a:tab pos="2764790" algn="l"/>
                <a:tab pos="5669280" algn="l"/>
                <a:tab pos="839597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80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80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80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80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ndParaRPr>
          </a:p>
        </p:txBody>
      </p:sp>
      <p:pic>
        <p:nvPicPr>
          <p:cNvPr id="5" name="QC_8_BD.72_2#283cdf8d6.choice_image?vaa=1&amp;vcp=1&amp;vis=1&amp;pid=e20284641&amp;color=0,0,0&amp;tib=255,255,255&amp;iip=1&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7889" y="3226625"/>
            <a:ext cx="2167128" cy="160934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8_BD.72_2#283cdf8d6.choice_image?vaa=1&amp;vcp=1&amp;vis=1&amp;pid=e20284641&amp;color=0,0,0&amp;tib=255,255,255&amp;iip=2&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649187" y="3226625"/>
            <a:ext cx="2304288" cy="160934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8_BD.72_2#283cdf8d6.choice_image?vaa=1&amp;vcp=1&amp;vis=1&amp;pid=e20284641&amp;color=0,0,0&amp;tib=255,255,255&amp;iip=3&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545676" y="3226625"/>
            <a:ext cx="2148840" cy="160934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8_BD.72_2#283cdf8d6.choice_image?vaa=1&amp;vcp=1&amp;vis=1&amp;pid=e20284641&amp;color=0,0,0&amp;tib=255,255,255&amp;iip=4&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301004" y="3235770"/>
            <a:ext cx="2304288" cy="16002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17236f268.fixed?vcp=1&amp;pid=ac3b75f88&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第7讲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金属和金属材料</a:t>
            </a:r>
            <a:endParaRPr lang="en-US" altLang="zh-CN" sz="4000" dirty="0"/>
          </a:p>
        </p:txBody>
      </p:sp>
      <p:sp>
        <p:nvSpPr>
          <p:cNvPr id="3" name="C_4_BD#17236f268.fixed?vcp=1&amp;pid=ac3b75f88&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726bef582?vcp=1&amp;pid=f3a435832&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考向2</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金属与金属盐溶液反应后滤液、滤渣成分的分析</a:t>
            </a:r>
            <a:endParaRPr lang="en-US" altLang="zh-CN" sz="3200" dirty="0"/>
          </a:p>
        </p:txBody>
      </p:sp>
      <mc:AlternateContent xmlns:mc="http://schemas.openxmlformats.org/markup-compatibility/2006" xmlns:a14="http://schemas.microsoft.com/office/drawing/2010/main">
        <mc:Choice Requires="a14">
          <p:sp>
            <p:nvSpPr>
              <p:cNvPr id="3" name="QC_7_BD.74_1#1f163cbdf?vaa=1&amp;vcp=1&amp;vis=1&amp;pid=726bef582&amp;color=0,0,0&amp;vtp=1&amp;vaab=1&amp;bbb=1&amp;hb=1"/>
              <p:cNvSpPr/>
              <p:nvPr/>
            </p:nvSpPr>
            <p:spPr>
              <a:xfrm>
                <a:off x="539496" y="1263495"/>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（2024·四川广元·中考）向一定量</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的混合溶液</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中加入一定量锌粉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，充分反应后过滤，得到滤液和滤渣</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7_BD.74_1#1f163cbdf?vaa=1&amp;vcp=1&amp;vis=1&amp;pid=726bef582&amp;color=0,0,0&amp;vtp=1&amp;vaab=1&amp;bbb=1&amp;hb=1"/>
              <p:cNvSpPr>
                <a:spLocks noRot="1" noChangeAspect="1" noMove="1" noResize="1" noEditPoints="1" noAdjustHandles="1" noChangeArrowheads="1" noChangeShapeType="1" noTextEdit="1"/>
              </p:cNvSpPr>
              <p:nvPr/>
            </p:nvSpPr>
            <p:spPr>
              <a:xfrm>
                <a:off x="539496" y="1263495"/>
                <a:ext cx="11109960" cy="1849057"/>
              </a:xfrm>
              <a:prstGeom prst="rect">
                <a:avLst/>
              </a:prstGeom>
              <a:blipFill rotWithShape="1">
                <a:blip r:embed="rId3"/>
                <a:stretch>
                  <a:fillRect l="-3" t="-26" r="-111" b="-3686"/>
                </a:stretch>
              </a:blipFill>
            </p:spPr>
            <p:txBody>
              <a:bodyPr/>
              <a:lstStyle/>
              <a:p>
                <a:r>
                  <a:rPr lang="zh-CN" altLang="en-US">
                    <a:noFill/>
                  </a:rPr>
                  <a:t> </a:t>
                </a:r>
              </a:p>
            </p:txBody>
          </p:sp>
        </mc:Fallback>
      </mc:AlternateContent>
      <p:sp>
        <p:nvSpPr>
          <p:cNvPr id="5" name="QC_7_BD.74_2#1f163cbdf.choices?vaa=1&amp;vcp=1&amp;vis=1&amp;pid=726bef582&amp;color=0,0,0&amp;vtp=1&amp;vaab=1&amp;bbb=1"/>
          <p:cNvSpPr/>
          <p:nvPr/>
        </p:nvSpPr>
        <p:spPr>
          <a:xfrm>
            <a:off x="539496" y="3188189"/>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A.若滤渣中只有1种金属，则滤液中的溶质一定有3种</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.若滤渣中有2种金属，则滤液中的溶质一定有2种</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.若滤液中只有1种溶质，则向滤渣中加入稀硫酸一定有气泡产生</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.若滤液中有2种溶质，则向滤渣中加入稀硫酸不可能有气泡产生</a:t>
            </a:r>
            <a:endParaRPr lang="en-US" altLang="zh-CN" sz="28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1_1#1f163cbdf?vaa=1&amp;vcp=1&amp;vis=1&amp;pid=726bef582&amp;color=0,0,0&amp;vtp=1&amp;vaab=1&amp;bt=1&amp;bbb=1&amp;hb=1"/>
              <p:cNvSpPr/>
              <p:nvPr/>
            </p:nvSpPr>
            <p:spPr>
              <a:xfrm>
                <a:off x="539496" y="554400"/>
                <a:ext cx="11109960" cy="5278057"/>
              </a:xfrm>
              <a:prstGeom prst="rect">
                <a:avLst/>
              </a:prstGeom>
              <a:noFill/>
            </p:spPr>
            <p:txBody>
              <a:bodyPr wrap="none" lIns="0" tIns="0" rIns="0" bIns="0" rtlCol="0" anchor="t"/>
              <a:lstStyle/>
              <a:p>
                <a:pPr algn="l" latinLnBrk="1">
                  <a:lnSpc>
                    <a:spcPts val="42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由金属活动性顺序可知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，本题涉及的三种金属的活动性强弱为</a:t>
                </a:r>
              </a:p>
              <a:p>
                <a:pPr latinLnBrk="1">
                  <a:lnSpc>
                    <a:spcPts val="4200"/>
                  </a:lnSpc>
                </a:pP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。向一定量</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的混合溶液中加入一定量锌粉，</a:t>
                </a:r>
              </a:p>
              <a:p>
                <a:pPr latinLnBrk="1">
                  <a:lnSpc>
                    <a:spcPts val="4200"/>
                  </a:lnSpc>
                </a:pP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先与</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反应生成</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，待</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反应完后还有锌粉剩余，</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才能与</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反应生成</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。若滤渣中只有1种金属，</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则该金属是铜，</a:t>
                </a:r>
              </a:p>
              <a:p>
                <a:pP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滤液中的溶质可能是</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3种，也可能是2种，</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即锌和氯化铜恰好完全反应，</a:t>
                </a:r>
              </a:p>
              <a:p>
                <a:pP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此时滤液中的溶质为氯化亚铁和氯化锌</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。若滤渣中有2种金属</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，则滤液</a:t>
                </a:r>
              </a:p>
              <a:p>
                <a:pP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中的溶质可能是</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1种或2种。若滤液中只有1种溶质</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，则滤渣中一定含有</a:t>
                </a:r>
              </a:p>
              <a:p>
                <a:pP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铁</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，此时向滤渣中加入稀硫酸，一定有气泡产生。若滤液中有2</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种溶质，</a:t>
                </a:r>
              </a:p>
              <a:p>
                <a:pP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则溶质是氯化锌和氯化亚铁</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，滤渣中可能含有铜、铁</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，即向滤渣中加入</a:t>
                </a:r>
              </a:p>
              <a:p>
                <a:pPr latinLnBrk="1">
                  <a:lnSpc>
                    <a:spcPts val="4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稀硫酸可能有气泡产生</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7_AS.1_1#1f163cbdf?vaa=1&amp;vcp=1&amp;vis=1&amp;pid=726bef582&amp;color=0,0,0&amp;vtp=1&amp;vaab=1&amp;bt=1&amp;bbb=1&amp;hb=1"/>
              <p:cNvSpPr>
                <a:spLocks noRot="1" noChangeAspect="1" noMove="1" noResize="1" noEditPoints="1" noAdjustHandles="1" noChangeArrowheads="1" noChangeShapeType="1" noTextEdit="1"/>
              </p:cNvSpPr>
              <p:nvPr/>
            </p:nvSpPr>
            <p:spPr>
              <a:xfrm>
                <a:off x="539496" y="554400"/>
                <a:ext cx="11109960" cy="5278057"/>
              </a:xfrm>
              <a:prstGeom prst="rect">
                <a:avLst/>
              </a:prstGeom>
              <a:blipFill rotWithShape="1">
                <a:blip r:embed="rId3"/>
                <a:stretch>
                  <a:fillRect l="-3" t="-1" r="-3757" b="-818"/>
                </a:stretch>
              </a:blipFill>
            </p:spPr>
            <p:txBody>
              <a:bodyPr/>
              <a:lstStyle/>
              <a:p>
                <a:r>
                  <a:rPr lang="zh-CN" altLang="en-US">
                    <a:noFill/>
                  </a:rPr>
                  <a:t> </a:t>
                </a:r>
              </a:p>
            </p:txBody>
          </p:sp>
        </mc:Fallback>
      </mc:AlternateContent>
      <p:sp>
        <p:nvSpPr>
          <p:cNvPr id="3" name="QC_7_AN.2_1#1f163cbdf?vaa=1&amp;vcp=1&amp;vis=1&amp;pid=726bef582&amp;color=0,0,0&amp;vtp=1&amp;vaab=1&amp;bbb=1"/>
          <p:cNvSpPr/>
          <p:nvPr/>
        </p:nvSpPr>
        <p:spPr>
          <a:xfrm>
            <a:off x="539496" y="5902497"/>
            <a:ext cx="11109960" cy="477457"/>
          </a:xfrm>
          <a:prstGeom prst="rect">
            <a:avLst/>
          </a:prstGeom>
          <a:noFill/>
        </p:spPr>
        <p:txBody>
          <a:bodyPr wrap="none" lIns="0" tIns="0" rIns="0" bIns="0" rtlCol="0" anchor="t"/>
          <a:lstStyle/>
          <a:p>
            <a:pPr algn="l" latinLnBrk="1">
              <a:lnSpc>
                <a:spcPts val="4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EX.1_1#1f163cbdf?vaa=1&amp;vcp=1&amp;vis=1&amp;pid=726bef582&amp;color=0,0,0&amp;vtp=1&amp;vaab=1&amp;bt=1&amp;bbb=1&amp;hb=1"/>
          <p:cNvSpPr/>
          <p:nvPr/>
        </p:nvSpPr>
        <p:spPr>
          <a:xfrm>
            <a:off x="539496" y="554400"/>
            <a:ext cx="11109960" cy="57352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解答此类题的步骤</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判断金属的活动性顺序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根据金属活动性顺序</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判断金属单质能否与溶液中所有的金属盐反应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前置后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原则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根据金属活动性相差越大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或位置距离越远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反应越先发生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判断反应</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发生的先后顺序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远距离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先置换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原则</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根据题干所给信息判断</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反应后滤液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滤渣的情况</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当滤液中一定存在活动性最强的金属的离子</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滤液中的金属离子按金属活动性由强到弱依次存在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当滤渣中一定</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存在活动性最弱的金属的单质时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滤渣中的金属单质按金属活动性由弱</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到强依次存在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b21e39fae?vcp=1&amp;pid=726bef582&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mc:AlternateContent xmlns:mc="http://schemas.openxmlformats.org/markup-compatibility/2006" xmlns:a14="http://schemas.microsoft.com/office/drawing/2010/main">
        <mc:Choice Requires="a14">
          <p:sp>
            <p:nvSpPr>
              <p:cNvPr id="3" name="QC_8_BD.79_1#7c9320d88?vaa=1&amp;vcp=1&amp;vis=1&amp;pid=b21e39fae&amp;color=0,0,0&amp;vtp=1&amp;vaab=1&amp;bbb=1&amp;hb=1"/>
              <p:cNvSpPr/>
              <p:nvPr/>
            </p:nvSpPr>
            <p:spPr>
              <a:xfrm>
                <a:off x="539496" y="1233469"/>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（2024·广西玉林·模拟）向含</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的混合废液中加入一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定量锌粉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，充分反应后过滤，滤液仍为蓝色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。下列有关判断正确的是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8_BD.79_1#7c9320d88?vaa=1&amp;vcp=1&amp;vis=1&amp;pid=b21e39fae&amp;color=0,0,0&amp;vtp=1&amp;vaab=1&amp;bbb=1&amp;hb=1"/>
              <p:cNvSpPr>
                <a:spLocks noRot="1" noChangeAspect="1" noMove="1" noResize="1" noEditPoints="1" noAdjustHandles="1" noChangeArrowheads="1" noChangeShapeType="1" noTextEdit="1"/>
              </p:cNvSpPr>
              <p:nvPr/>
            </p:nvSpPr>
            <p:spPr>
              <a:xfrm>
                <a:off x="539496" y="1233469"/>
                <a:ext cx="11109960" cy="1849057"/>
              </a:xfrm>
              <a:prstGeom prst="rect">
                <a:avLst/>
              </a:prstGeom>
              <a:blipFill rotWithShape="1">
                <a:blip r:embed="rId3"/>
                <a:stretch>
                  <a:fillRect l="-3" t="-16" r="3" b="-3696"/>
                </a:stretch>
              </a:blipFill>
            </p:spPr>
            <p:txBody>
              <a:bodyPr/>
              <a:lstStyle/>
              <a:p>
                <a:r>
                  <a:rPr lang="zh-CN" altLang="en-US">
                    <a:noFill/>
                  </a:rPr>
                  <a:t> </a:t>
                </a:r>
              </a:p>
            </p:txBody>
          </p:sp>
        </mc:Fallback>
      </mc:AlternateContent>
      <p:sp>
        <p:nvSpPr>
          <p:cNvPr id="4" name="QC_8_AN.80_1#7c9320d88.bracket?vaa=1&amp;vcp=1&amp;vis=1&amp;pid=b21e39fae&amp;color=0,0,0&amp;vpa=48&amp;vtp=1&amp;vaab=1"/>
          <p:cNvSpPr/>
          <p:nvPr/>
        </p:nvSpPr>
        <p:spPr>
          <a:xfrm>
            <a:off x="816515" y="251553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5" name="QC_8_BD.79_2#7c9320d88.choices?vaa=1&amp;vcp=1&amp;vis=1&amp;pid=b21e39fae&amp;color=0,0,0&amp;vtp=1&amp;vaab=1&amp;bbb=1"/>
              <p:cNvSpPr/>
              <p:nvPr/>
            </p:nvSpPr>
            <p:spPr>
              <a:xfrm>
                <a:off x="539496" y="3158979"/>
                <a:ext cx="11109960" cy="24983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A.滤渣中一定有银，没有铜和锌</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.滤渣中一定有银和铜，可能有锌</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.滤液中一定有</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，可能有</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.滤液中一定有</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8_BD.79_2#7c9320d88.choices?vaa=1&amp;vcp=1&amp;vis=1&amp;pid=b21e39fae&amp;color=0,0,0&amp;vtp=1&amp;vaab=1&amp;bbb=1"/>
              <p:cNvSpPr>
                <a:spLocks noRot="1" noChangeAspect="1" noMove="1" noResize="1" noEditPoints="1" noAdjustHandles="1" noChangeArrowheads="1" noChangeShapeType="1" noTextEdit="1"/>
              </p:cNvSpPr>
              <p:nvPr/>
            </p:nvSpPr>
            <p:spPr>
              <a:xfrm>
                <a:off x="539496" y="3158979"/>
                <a:ext cx="11109960" cy="2498344"/>
              </a:xfrm>
              <a:prstGeom prst="rect">
                <a:avLst/>
              </a:prstGeom>
              <a:blipFill rotWithShape="1">
                <a:blip r:embed="rId4"/>
                <a:stretch>
                  <a:fillRect l="-3" t="-20" r="3" b="-3173"/>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81_1#599da5705?vaa=1&amp;vcp=1&amp;vis=1&amp;pid=b21e39fae&amp;color=0,0,0&amp;vtp=1&amp;vaab=1&amp;bt=1&amp;bbb=1&amp;hb=1"/>
          <p:cNvSpPr/>
          <p:nvPr/>
        </p:nvSpPr>
        <p:spPr>
          <a:xfrm>
            <a:off x="539496" y="1562481"/>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向硝酸银溶液中加入一定质量铜和锌的混合物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，充分反应后过滤得到</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滤液和滤渣</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，向滤渣中加稀盐酸有气泡产生，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8_AN.82_1#599da5705.bracket?vaa=1&amp;vcp=1&amp;vis=1&amp;pid=b21e39fae&amp;color=0,0,0&amp;vpa=49&amp;vtp=1&amp;vaab=1"/>
          <p:cNvSpPr/>
          <p:nvPr/>
        </p:nvSpPr>
        <p:spPr>
          <a:xfrm>
            <a:off x="10773314" y="2196846"/>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mc:AlternateContent xmlns:mc="http://schemas.openxmlformats.org/markup-compatibility/2006" xmlns:a14="http://schemas.microsoft.com/office/drawing/2010/main">
        <mc:Choice Requires="a14">
          <p:sp>
            <p:nvSpPr>
              <p:cNvPr id="4" name="QC_8_BD.81_2#599da5705.choices?vaa=1&amp;vcp=1&amp;vis=1&amp;pid=b21e39fae&amp;color=0,0,0&amp;vtp=1&amp;vaab=1&amp;bbb=1"/>
              <p:cNvSpPr/>
              <p:nvPr/>
            </p:nvSpPr>
            <p:spPr>
              <a:xfrm>
                <a:off x="539496" y="2772410"/>
                <a:ext cx="11109960" cy="24983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A.滤液中一定含有</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，一定不含</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.滤液中一定含有</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，可能含有</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.滤渣中一定含有</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，一定不含</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.反应后所得的滤渣中一定含有</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，可能含有</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C_8_BD.81_2#599da5705.choices?vaa=1&amp;vcp=1&amp;vis=1&amp;pid=b21e39fae&amp;color=0,0,0&amp;vtp=1&amp;vaab=1&amp;bbb=1"/>
              <p:cNvSpPr>
                <a:spLocks noRot="1" noChangeAspect="1" noMove="1" noResize="1" noEditPoints="1" noAdjustHandles="1" noChangeArrowheads="1" noChangeShapeType="1" noTextEdit="1"/>
              </p:cNvSpPr>
              <p:nvPr/>
            </p:nvSpPr>
            <p:spPr>
              <a:xfrm>
                <a:off x="539496" y="2772410"/>
                <a:ext cx="11109960" cy="2498344"/>
              </a:xfrm>
              <a:prstGeom prst="rect">
                <a:avLst/>
              </a:prstGeom>
              <a:blipFill rotWithShape="1">
                <a:blip r:embed="rId3"/>
                <a:stretch>
                  <a:fillRect l="-3" r="3" b="-319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8_BD.83_1#9c4f32171?sp=1&amp;vaa=1&amp;vcp=1&amp;vis=1&amp;pid=b21e39fae&amp;color=0,0,0&amp;vtp=1&amp;vaab=1&amp;bt=1&amp;bbb=1&amp;hb=1"/>
              <p:cNvSpPr/>
              <p:nvPr/>
            </p:nvSpPr>
            <p:spPr>
              <a:xfrm>
                <a:off x="539496" y="91640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向一定量</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的混合溶液中逐渐加入锌粉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。反应过程中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溶质</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的质量随加入锌粉质量的变化关系如图1-7-1所示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8_BD.83_1#9c4f32171?sp=1&amp;vaa=1&amp;vcp=1&amp;vis=1&amp;pid=b21e39fae&amp;color=0,0,0&amp;vtp=1&amp;vaab=1&amp;bt=1&amp;bbb=1&amp;hb=1"/>
              <p:cNvSpPr>
                <a:spLocks noRot="1" noChangeAspect="1" noMove="1" noResize="1" noEditPoints="1" noAdjustHandles="1" noChangeArrowheads="1" noChangeShapeType="1" noTextEdit="1"/>
              </p:cNvSpPr>
              <p:nvPr/>
            </p:nvSpPr>
            <p:spPr>
              <a:xfrm>
                <a:off x="539496" y="916400"/>
                <a:ext cx="11109960" cy="1849057"/>
              </a:xfrm>
              <a:prstGeom prst="rect">
                <a:avLst/>
              </a:prstGeom>
              <a:blipFill rotWithShape="1">
                <a:blip r:embed="rId3"/>
                <a:stretch>
                  <a:fillRect l="-3" t="-5" r="3" b="-3707"/>
                </a:stretch>
              </a:blipFill>
            </p:spPr>
            <p:txBody>
              <a:bodyPr/>
              <a:lstStyle/>
              <a:p>
                <a:r>
                  <a:rPr lang="zh-CN" altLang="en-US">
                    <a:noFill/>
                  </a:rPr>
                  <a:t> </a:t>
                </a:r>
              </a:p>
            </p:txBody>
          </p:sp>
        </mc:Fallback>
      </mc:AlternateContent>
      <p:sp>
        <p:nvSpPr>
          <p:cNvPr id="3" name="QC_8_AN.84_1#9c4f32171.bracket?vaa=1&amp;vcp=1&amp;vis=1&amp;pid=b21e39fae&amp;color=0,0,0&amp;vpa=50&amp;vtp=1&amp;vaab=1"/>
          <p:cNvSpPr/>
          <p:nvPr/>
        </p:nvSpPr>
        <p:spPr>
          <a:xfrm>
            <a:off x="2950114" y="219846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pic>
        <p:nvPicPr>
          <p:cNvPr id="4" name="QC_8_BD.83_2#9c4f32171?iti=1&amp;htil=1&amp;vaa=1&amp;vcp=1&amp;vis=1&amp;pid=b21e39fa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911595" y="2903188"/>
            <a:ext cx="2560320" cy="23317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8_BD.83_3#9c4f32171?iti=1&amp;htil=1&amp;vaa=1&amp;vcp=1&amp;vis=1&amp;pid=b21e39fae&amp;color=0,0,0&amp;vtp=1&amp;vaab=1&amp;bbb=1"/>
          <p:cNvSpPr/>
          <p:nvPr/>
        </p:nvSpPr>
        <p:spPr>
          <a:xfrm>
            <a:off x="9587712" y="5361908"/>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图1-7-1</a:t>
            </a:r>
            <a:endParaRPr lang="en-US" altLang="zh-CN" sz="2800" dirty="0"/>
          </a:p>
        </p:txBody>
      </p:sp>
      <mc:AlternateContent xmlns:mc="http://schemas.openxmlformats.org/markup-compatibility/2006" xmlns:a14="http://schemas.microsoft.com/office/drawing/2010/main">
        <mc:Choice Requires="a14">
          <p:sp>
            <p:nvSpPr>
              <p:cNvPr id="6" name="QC_8_BD.83_4#9c4f32171.choices?htil=1&amp;vaa=1&amp;vcp=1&amp;vis=1&amp;pid=b21e39fae&amp;color=0,0,0&amp;vtp=1&amp;vaab=1&amp;bbb=1&amp;hb=1"/>
              <p:cNvSpPr/>
              <p:nvPr/>
            </p:nvSpPr>
            <p:spPr>
              <a:xfrm>
                <a:off x="539496" y="2776188"/>
                <a:ext cx="841248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点时，溶液的总质量与反应前相比减小</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𝑏</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点时，溶液为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的混</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合溶液</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𝑐</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点时，溶液呈蓝色</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点时，过滤所得滤渣为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的混合物</a:t>
                </a:r>
                <a:endParaRPr lang="en-US" altLang="zh-CN" sz="2800" dirty="0"/>
              </a:p>
            </p:txBody>
          </p:sp>
        </mc:Choice>
        <mc:Fallback xmlns="">
          <p:sp>
            <p:nvSpPr>
              <p:cNvPr id="6" name="QC_8_BD.83_4#9c4f32171.choices?htil=1&amp;vaa=1&amp;vcp=1&amp;vis=1&amp;pid=b21e39fae&amp;color=0,0,0&amp;vtp=1&amp;vaab=1&amp;bbb=1&amp;hb=1"/>
              <p:cNvSpPr>
                <a:spLocks noRot="1" noChangeAspect="1" noMove="1" noResize="1" noEditPoints="1" noAdjustHandles="1" noChangeArrowheads="1" noChangeShapeType="1" noTextEdit="1"/>
              </p:cNvSpPr>
              <p:nvPr/>
            </p:nvSpPr>
            <p:spPr>
              <a:xfrm>
                <a:off x="539496" y="2776188"/>
                <a:ext cx="8412480" cy="3144457"/>
              </a:xfrm>
              <a:prstGeom prst="rect">
                <a:avLst/>
              </a:prstGeom>
              <a:blipFill rotWithShape="1">
                <a:blip r:embed="rId5"/>
                <a:stretch>
                  <a:fillRect l="-5" t="-19" r="5" b="-216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0ffe66e98?vcp=1&amp;pid=139a9f7da&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考点3</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金属的锈蚀及防护</a:t>
            </a:r>
            <a:endParaRPr lang="en-US" altLang="zh-CN" sz="3200" dirty="0"/>
          </a:p>
        </p:txBody>
      </p:sp>
      <p:sp>
        <p:nvSpPr>
          <p:cNvPr id="3" name="QC_6_BD.85_1#d16ab8d0e?vaa=1&amp;vcp=1&amp;vis=1&amp;pid=0ffe66e98&amp;color=0,0,0&amp;vtp=1&amp;vaab=1&amp;bbb=1&amp;hb=1"/>
          <p:cNvSpPr/>
          <p:nvPr/>
        </p:nvSpPr>
        <p:spPr>
          <a:xfrm>
            <a:off x="539496" y="1263495"/>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）下列做法不能有效保护金属资源的是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6_BD.85_2#d16ab8d0e.choices?vaa=1&amp;vcp=1&amp;vis=1&amp;pid=0ffe66e98&amp;color=0,0,0&amp;vtp=1&amp;vaab=1&amp;bbb=1"/>
          <p:cNvSpPr/>
          <p:nvPr/>
        </p:nvSpPr>
        <p:spPr>
          <a:xfrm>
            <a:off x="539496" y="2547474"/>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.防止金属锈蚀</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.寻找金属的代用品</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C.回收利用废旧金属</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.肆意开采金属矿物</a:t>
            </a:r>
            <a:endParaRPr lang="en-US" altLang="zh-CN" sz="2800" dirty="0"/>
          </a:p>
        </p:txBody>
      </p:sp>
      <p:sp>
        <p:nvSpPr>
          <p:cNvPr id="6" name="QC_6_AS.1_1#d16ab8d0e?vaa=1&amp;vcp=1&amp;vis=1&amp;pid=0ffe66e98&amp;color=0,0,0&amp;vtp=1&amp;vaab=1&amp;bt=1&amp;bbb=1&amp;hb=1">
            <a:extLst>
              <a:ext uri="{FF2B5EF4-FFF2-40B4-BE49-F238E27FC236}">
                <a16:creationId xmlns:a16="http://schemas.microsoft.com/office/drawing/2014/main" id="{2F15D8AF-E5DC-4081-B161-536AD42D10FF}"/>
              </a:ext>
            </a:extLst>
          </p:cNvPr>
          <p:cNvSpPr/>
          <p:nvPr/>
        </p:nvSpPr>
        <p:spPr>
          <a:xfrm>
            <a:off x="539496" y="3678583"/>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防止金属锈蚀、寻找金属的代用品、回收利用废旧金属都可以</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节约金属资源，有利于保护金属资源；肆意开采金属矿物，不利于保护</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金属资源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文本框 3">
            <a:extLst>
              <a:ext uri="{FF2B5EF4-FFF2-40B4-BE49-F238E27FC236}">
                <a16:creationId xmlns:a16="http://schemas.microsoft.com/office/drawing/2014/main" id="{5760D001-7B52-481A-AAB2-93A62C1C1D56}"/>
              </a:ext>
            </a:extLst>
          </p:cNvPr>
          <p:cNvSpPr txBox="1"/>
          <p:nvPr/>
        </p:nvSpPr>
        <p:spPr>
          <a:xfrm>
            <a:off x="930053" y="1961995"/>
            <a:ext cx="600075" cy="628505"/>
          </a:xfrm>
          <a:prstGeom prst="rect">
            <a:avLst/>
          </a:prstGeom>
          <a:noFill/>
        </p:spPr>
        <p:txBody>
          <a:bodyPr vert="horz" rtlCol="0">
            <a:spAutoFit/>
          </a:bodyPr>
          <a:lstStyle/>
          <a:p>
            <a:pPr>
              <a:lnSpc>
                <a:spcPts val="4700"/>
              </a:lnSpc>
            </a:pPr>
            <a:r>
              <a:rPr lang="en-US" altLang="zh-CN" sz="2800">
                <a:solidFill>
                  <a:srgbClr val="FF0000"/>
                </a:solidFill>
                <a:latin typeface="times new roman" panose="02020603050405020304" pitchFamily="18" charset="0"/>
                <a:ea typeface="宋体" panose="02010600030101010101" pitchFamily="2" charset="-122"/>
              </a:rPr>
              <a:t>D</a:t>
            </a:r>
            <a:endParaRPr lang="zh-CN" altLang="en-US" sz="28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P spid="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_1#d16ab8d0e?vaa=1&amp;vcp=1&amp;vis=1&amp;pid=0ffe66e98&amp;color=0,0,0&amp;mp=1&amp;vtp=1&amp;vaab=1&amp;bt=1&amp;bbb=1&amp;hb=1"/>
          <p:cNvSpPr/>
          <p:nvPr/>
        </p:nvSpPr>
        <p:spPr>
          <a:xfrm>
            <a:off x="539496" y="1858994"/>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金属防锈要从改变内部条件和破坏外部条件两个方面着手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改变内部条</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件就是制成合金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改变其组成和结构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增强金属的抗锈蚀能力</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破坏外</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部条件就是至少要破坏金属锈蚀的一个条件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即隔绝水或氧气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如涂覆</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保护层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保持表面干燥或将其置于干燥环境中等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f03480e8d?vcp=1&amp;pid=0ffe66e98&amp;color=0,0,0&amp;vtp=1&amp;vaab=1&amp;bt=1&amp;bbb=1"/>
          <p:cNvSpPr/>
          <p:nvPr/>
        </p:nvSpPr>
        <p:spPr>
          <a:xfrm>
            <a:off x="539496" y="554400"/>
            <a:ext cx="11109960" cy="571627"/>
          </a:xfrm>
          <a:prstGeom prst="rect">
            <a:avLst/>
          </a:prstGeom>
          <a:noFill/>
        </p:spPr>
        <p:txBody>
          <a:bodyPr wrap="none" lIns="0" tIns="0" rIns="0" bIns="0" rtlCol="0" anchor="t"/>
          <a:lstStyle/>
          <a:p>
            <a:pPr algn="l" latinLnBrk="1">
              <a:lnSpc>
                <a:spcPts val="49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90_1#9c7470961?vaa=1&amp;vcp=1&amp;vis=1&amp;pid=f03480e8d&amp;color=0,0,0&amp;vtp=1&amp;vaab=1&amp;bbb=1"/>
          <p:cNvSpPr/>
          <p:nvPr/>
        </p:nvSpPr>
        <p:spPr>
          <a:xfrm>
            <a:off x="539496" y="1191024"/>
            <a:ext cx="11403013" cy="515557"/>
          </a:xfrm>
          <a:prstGeom prst="rect">
            <a:avLst/>
          </a:prstGeom>
          <a:noFill/>
        </p:spPr>
        <p:txBody>
          <a:bodyPr wrap="none" lIns="0" tIns="0" rIns="0" bIns="0" rtlCol="0" anchor="t"/>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（2024·广西梧州·模拟）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下列关于金属材料的说法不正确的是(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1_1#9c7470961.bracket?vaa=1&amp;vcp=1&amp;vis=1&amp;pid=f03480e8d&amp;color=0,0,0&amp;vpa=52&amp;vtp=1&amp;vaab=1"/>
          <p:cNvSpPr/>
          <p:nvPr/>
        </p:nvSpPr>
        <p:spPr>
          <a:xfrm>
            <a:off x="10566939" y="1177943"/>
            <a:ext cx="495300" cy="520192"/>
          </a:xfrm>
          <a:prstGeom prst="rect">
            <a:avLst/>
          </a:prstGeom>
          <a:noFill/>
        </p:spPr>
        <p:txBody>
          <a:bodyPr wrap="none" lIns="0" tIns="0" rIns="0" bIns="0" rtlCol="0" anchor="t"/>
          <a:lstStyle/>
          <a:p>
            <a:pPr algn="ctr"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7_BD.90_2#9c7470961.choices?vaa=1&amp;vcp=1&amp;vis=1&amp;pid=f03480e8d&amp;color=0,0,0&amp;vtp=1&amp;vaab=1&amp;bbb=1"/>
          <p:cNvSpPr/>
          <p:nvPr/>
        </p:nvSpPr>
        <p:spPr>
          <a:xfrm>
            <a:off x="539496" y="1777218"/>
            <a:ext cx="11109960" cy="2306257"/>
          </a:xfrm>
          <a:prstGeom prst="rect">
            <a:avLst/>
          </a:prstGeom>
          <a:noFill/>
        </p:spPr>
        <p:txBody>
          <a:bodyPr wrap="none" lIns="0" tIns="0" rIns="0" bIns="0" rtlCol="0" anchor="t"/>
          <a:lstStyle/>
          <a:p>
            <a:pPr algn="l" latinLnBrk="1">
              <a:lnSpc>
                <a:spcPts val="4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A.自行车链条涂油防锈</a:t>
            </a:r>
            <a:endParaRPr lang="en-US" altLang="zh-CN" sz="2800" dirty="0"/>
          </a:p>
          <a:p>
            <a:pPr latinLnBrk="1">
              <a:lnSpc>
                <a:spcPts val="4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.深埋铅蓄电池可减少重金属污染</a:t>
            </a:r>
            <a:endParaRPr lang="en-US" altLang="zh-CN" sz="2800" dirty="0"/>
          </a:p>
          <a:p>
            <a:pPr latinLnBrk="1">
              <a:lnSpc>
                <a:spcPts val="4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.菜刀使用后洗净擦干</a:t>
            </a:r>
            <a:endParaRPr lang="en-US" altLang="zh-CN" sz="2800" dirty="0"/>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.用不锈钢制造的医用手术器械更耐锈蚀</a:t>
            </a:r>
            <a:endParaRPr lang="en-US" altLang="zh-CN" sz="2800" dirty="0"/>
          </a:p>
        </p:txBody>
      </p:sp>
      <p:sp>
        <p:nvSpPr>
          <p:cNvPr id="6" name="QC_7_BD.92_1#2beb16da0?vaa=1&amp;vcp=1&amp;vis=1&amp;pid=f03480e8d&amp;color=0,0,0&amp;vtp=1&amp;vaab=1&amp;bbb=1&amp;hb=1"/>
          <p:cNvSpPr/>
          <p:nvPr/>
        </p:nvSpPr>
        <p:spPr>
          <a:xfrm>
            <a:off x="539496" y="4139418"/>
            <a:ext cx="11109960" cy="1112457"/>
          </a:xfrm>
          <a:prstGeom prst="rect">
            <a:avLst/>
          </a:prstGeom>
          <a:noFill/>
        </p:spPr>
        <p:txBody>
          <a:bodyPr wrap="none" lIns="0" tIns="0" rIns="0" bIns="0" rtlCol="0" anchor="t"/>
          <a:lstStyle/>
          <a:p>
            <a:pPr algn="l" latinLnBrk="1">
              <a:lnSpc>
                <a:spcPts val="4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（2024·广西桂林·模拟）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钢铁生锈会造成资源的浪费和经济的损失。</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下列做法不能防止铁制品生锈的是(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C_7_AN.93_1#2beb16da0.bracket?vaa=1&amp;vcp=1&amp;vis=1&amp;pid=f03480e8d&amp;color=0,0,0&amp;vpa=53&amp;vtp=1&amp;vaab=1"/>
          <p:cNvSpPr/>
          <p:nvPr/>
        </p:nvSpPr>
        <p:spPr>
          <a:xfrm>
            <a:off x="6150515" y="4723237"/>
            <a:ext cx="495300" cy="520192"/>
          </a:xfrm>
          <a:prstGeom prst="rect">
            <a:avLst/>
          </a:prstGeom>
          <a:noFill/>
        </p:spPr>
        <p:txBody>
          <a:bodyPr wrap="none" lIns="0" tIns="0" rIns="0" bIns="0" rtlCol="0" anchor="t"/>
          <a:lstStyle/>
          <a:p>
            <a:pPr algn="ctr"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8" name="QC_7_BD.92_2#2beb16da0.choices?vaa=1&amp;vcp=1&amp;vis=1&amp;pid=f03480e8d&amp;color=0,0,0&amp;vtp=1&amp;vaab=1&amp;bbb=1"/>
          <p:cNvSpPr/>
          <p:nvPr/>
        </p:nvSpPr>
        <p:spPr>
          <a:xfrm>
            <a:off x="539496" y="5315438"/>
            <a:ext cx="11109960" cy="1112457"/>
          </a:xfrm>
          <a:prstGeom prst="rect">
            <a:avLst/>
          </a:prstGeom>
          <a:noFill/>
        </p:spPr>
        <p:txBody>
          <a:bodyPr wrap="none" lIns="0" tIns="0" rIns="0" bIns="0" rtlCol="0" anchor="t"/>
          <a:lstStyle/>
          <a:p>
            <a:pPr latinLnBrk="1">
              <a:lnSpc>
                <a:spcPts val="47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.水龙头镀铬</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.钢铁堆放在室外</a:t>
            </a:r>
            <a:endParaRPr lang="en-US" altLang="zh-CN" sz="2800" dirty="0"/>
          </a:p>
          <a:p>
            <a:pPr latinLnBrk="1">
              <a:lnSpc>
                <a:spcPts val="45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C.使用后的菜刀要洗净擦干</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.自行车链条涂油</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3bf17aae8?vcp=1&amp;pid=139a9f7da&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考点4</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金属生锈条件的探究</a:t>
            </a:r>
            <a:endParaRPr lang="en-US" altLang="zh-CN" sz="3200" dirty="0"/>
          </a:p>
        </p:txBody>
      </p:sp>
      <p:pic>
        <p:nvPicPr>
          <p:cNvPr id="3" name="QO_6_BD.94_1#7c6082ce2?iti=2&amp;htil=2&amp;vaa=1&amp;vcp=1&amp;vis=1&amp;pid=3bf17aae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03336" y="1006856"/>
            <a:ext cx="3514916" cy="365922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94_2#7c6082ce2?iti=2&amp;htil=2&amp;vaa=1&amp;vcp=1&amp;vis=1&amp;pid=3bf17aae8&amp;color=0,0,0&amp;vtp=1&amp;vaab=1&amp;bbb=1"/>
          <p:cNvSpPr/>
          <p:nvPr/>
        </p:nvSpPr>
        <p:spPr>
          <a:xfrm>
            <a:off x="9477216" y="4654903"/>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图1-7-2</a:t>
            </a:r>
            <a:endParaRPr lang="en-US" altLang="zh-CN" sz="2800" dirty="0"/>
          </a:p>
        </p:txBody>
      </p:sp>
      <mc:AlternateContent xmlns:mc="http://schemas.openxmlformats.org/markup-compatibility/2006" xmlns:a14="http://schemas.microsoft.com/office/drawing/2010/main">
        <mc:Choice Requires="a14">
          <p:sp>
            <p:nvSpPr>
              <p:cNvPr id="5" name="QO_6_BD.94_3#7c6082ce2?htil=2&amp;vaa=1&amp;vcp=1&amp;vis=1&amp;pid=3bf17aae8&amp;color=0,0,0&amp;vtp=1&amp;vaab=1&amp;bbb=1&amp;hb=1"/>
              <p:cNvSpPr/>
              <p:nvPr/>
            </p:nvSpPr>
            <p:spPr>
              <a:xfrm>
                <a:off x="539496" y="1263495"/>
                <a:ext cx="7863840" cy="37921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典型例题5</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（2024·吉林长春·中考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）实验是化学研</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究的重要手段</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1-7-2甲为教材中探究铁锈蚀条</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件的实验装置示意图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约一周后能观察到明显现象。</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化学兴趣小组的同学对该实验进行了改进，使出现</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明显现象的时间缩短至</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5∼10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min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，改进后的实验</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1-7-2乙所示（夹持装置已略去）。</a:t>
                </a:r>
                <a:endParaRPr lang="en-US" altLang="zh-CN" sz="2800" dirty="0"/>
              </a:p>
            </p:txBody>
          </p:sp>
        </mc:Choice>
        <mc:Fallback xmlns="">
          <p:sp>
            <p:nvSpPr>
              <p:cNvPr id="5" name="QO_6_BD.94_3#7c6082ce2?htil=2&amp;vaa=1&amp;vcp=1&amp;vis=1&amp;pid=3bf17aae8&amp;color=0,0,0&amp;vtp=1&amp;vaab=1&amp;bbb=1&amp;hb=1"/>
              <p:cNvSpPr>
                <a:spLocks noRot="1" noChangeAspect="1" noMove="1" noResize="1" noEditPoints="1" noAdjustHandles="1" noChangeArrowheads="1" noChangeShapeType="1" noTextEdit="1"/>
              </p:cNvSpPr>
              <p:nvPr/>
            </p:nvSpPr>
            <p:spPr>
              <a:xfrm>
                <a:off x="539496" y="1263495"/>
                <a:ext cx="7863840" cy="3792157"/>
              </a:xfrm>
              <a:prstGeom prst="rect">
                <a:avLst/>
              </a:prstGeom>
              <a:blipFill rotWithShape="1">
                <a:blip r:embed="rId4"/>
                <a:stretch>
                  <a:fillRect l="-5" t="-13" r="-5260" b="-1797"/>
                </a:stretch>
              </a:blipFill>
            </p:spPr>
            <p:txBody>
              <a:bodyPr/>
              <a:lstStyle/>
              <a:p>
                <a:r>
                  <a:rPr lang="zh-CN" altLang="en-US">
                    <a:noFill/>
                  </a:rPr>
                  <a:t> </a:t>
                </a:r>
              </a:p>
            </p:txBody>
          </p:sp>
        </mc:Fallback>
      </mc:AlternateContent>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bfee74f0c?vcp=1&amp;pid=17236f268&amp;color=0,0,0&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267712" y="708660"/>
            <a:ext cx="7644384" cy="544068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95_1#f250bdfca?iti=3&amp;htil=3&amp;vaa=1&amp;vcp=1&amp;vis=1&amp;pid=7c6082ce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83880" y="1377410"/>
            <a:ext cx="3447288" cy="35844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95_2#f250bdfca?iti=3&amp;htil=3&amp;vaa=1&amp;vcp=1&amp;vis=1&amp;pid=7c6082ce2&amp;color=0,0,0&amp;vtp=1&amp;vaab=1&amp;bbb=1"/>
          <p:cNvSpPr/>
          <p:nvPr/>
        </p:nvSpPr>
        <p:spPr>
          <a:xfrm>
            <a:off x="9303481" y="5088858"/>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图1-7-2</a:t>
            </a:r>
            <a:endParaRPr lang="en-US" altLang="zh-CN" sz="2800" dirty="0"/>
          </a:p>
        </p:txBody>
      </p:sp>
      <p:sp>
        <p:nvSpPr>
          <p:cNvPr id="4" name="QB_7_BD.95_3#f250bdfca?htil=3&amp;vaa=1&amp;vcp=1&amp;vis=1&amp;pid=7c6082ce2&amp;color=0,0,0&amp;vtp=1&amp;vaab=1&amp;bt=1&amp;bbb=1&amp;hb=1"/>
          <p:cNvSpPr/>
          <p:nvPr/>
        </p:nvSpPr>
        <p:spPr>
          <a:xfrm>
            <a:off x="539496" y="1240250"/>
            <a:ext cx="7534656"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（1）在图1-7-2甲所示实验中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，对比装置</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填装置代号）中的现象可知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，铁生锈与氧气有</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7_AN.97_1#f250bdfca.blank?vaa=1&amp;vcp=1&amp;vis=1&amp;pid=7c6082ce2&amp;color=0,0,0&amp;vpa=54&amp;vtp=1&amp;vaab=1&amp;bbb=1"/>
          <p:cNvSpPr/>
          <p:nvPr/>
        </p:nvSpPr>
        <p:spPr>
          <a:xfrm>
            <a:off x="6858539" y="1209770"/>
            <a:ext cx="1108075"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A、B</a:t>
            </a:r>
            <a:endParaRPr lang="en-US" altLang="zh-CN" sz="2800" dirty="0"/>
          </a:p>
        </p:txBody>
      </p:sp>
      <p:sp>
        <p:nvSpPr>
          <p:cNvPr id="6" name="QB_7_AS.1_1#f250bdfca?htil=3&amp;vaa=1&amp;vcp=1&amp;vis=1&amp;pid=7c6082ce2&amp;color=0,0,0&amp;vtp=1&amp;vaab=1&amp;bbb=1&amp;hb=1"/>
          <p:cNvSpPr/>
          <p:nvPr/>
        </p:nvSpPr>
        <p:spPr>
          <a:xfrm>
            <a:off x="539496" y="3168554"/>
            <a:ext cx="7534656" cy="24967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在图1-7-2甲所示实验中，</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对比装置A</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铁钉与氧气、水接触，生锈）、B</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（铁钉与水</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接触</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、与氧气隔绝，不生锈）的现象可知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，铁生</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锈与氧气有关</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99_1#fbc73086f?iti=4&amp;htil=4&amp;vaa=1&amp;vcp=1&amp;vis=1&amp;pid=7c6082ce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47304" y="1280636"/>
            <a:ext cx="3483864" cy="36210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99_2#fbc73086f?iti=4&amp;htil=4&amp;vaa=1&amp;vcp=1&amp;vis=1&amp;pid=7c6082ce2&amp;color=0,0,0&amp;vtp=1&amp;vaab=1&amp;bbb=1"/>
          <p:cNvSpPr/>
          <p:nvPr/>
        </p:nvSpPr>
        <p:spPr>
          <a:xfrm>
            <a:off x="9285193" y="5028660"/>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图1-7-2</a:t>
            </a:r>
            <a:endParaRPr lang="en-US" altLang="zh-CN" sz="2800" dirty="0"/>
          </a:p>
        </p:txBody>
      </p:sp>
      <p:sp>
        <p:nvSpPr>
          <p:cNvPr id="4" name="QB_7_BD.99_3#fbc73086f?htil=4&amp;vaa=1&amp;vcp=1&amp;vis=1&amp;pid=7c6082ce2&amp;color=0,0,0&amp;vtp=1&amp;vaab=1&amp;bt=1&amp;bbb=1&amp;hb=1"/>
          <p:cNvSpPr/>
          <p:nvPr/>
        </p:nvSpPr>
        <p:spPr>
          <a:xfrm>
            <a:off x="539496" y="1262348"/>
            <a:ext cx="7488936"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（2）在图1-7-2乙所示实验中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，能证明铁生锈与</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水有关的现象为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sp>
            <p:nvSpPr>
              <p:cNvPr id="5" name="QB_7_AN.101_1#fbc73086f.blank?vaa=1&amp;vcp=1&amp;vis=1&amp;pid=7c6082ce2&amp;color=0,0,0&amp;vpa=55&amp;vtp=1&amp;vaab=1&amp;bbb=1&amp;hb=1"/>
              <p:cNvSpPr/>
              <p:nvPr/>
            </p:nvSpPr>
            <p:spPr>
              <a:xfrm>
                <a:off x="539496" y="1871948"/>
                <a:ext cx="7488936" cy="1220407"/>
              </a:xfrm>
              <a:prstGeom prst="rect">
                <a:avLst/>
              </a:prstGeom>
              <a:noFill/>
            </p:spPr>
            <p:txBody>
              <a:bodyPr wrap="square" lIns="0" tIns="0" rIns="0" bIns="0" rtlCol="0" anchor="t"/>
              <a:lstStyle/>
              <a:p>
                <a:pPr latinLnBrk="1">
                  <a:lnSpc>
                    <a:spcPts val="5095"/>
                  </a:lnSpc>
                </a:pPr>
                <a:r>
                  <a:rPr lang="en-US" altLang="zh-CN" sz="28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U</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形管左侧的铁丝生锈</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，而右侧的铁丝没有生锈</a:t>
                </a:r>
                <a:endParaRPr lang="en-US" altLang="zh-CN" sz="100" dirty="0"/>
              </a:p>
            </p:txBody>
          </p:sp>
        </mc:Choice>
        <mc:Fallback xmlns="">
          <p:sp>
            <p:nvSpPr>
              <p:cNvPr id="5" name="QB_7_AN.101_1#fbc73086f.blank?vaa=1&amp;vcp=1&amp;vis=1&amp;pid=7c6082ce2&amp;color=0,0,0&amp;vpa=55&amp;vtp=1&amp;vaab=1&amp;bbb=1&amp;hb=1"/>
              <p:cNvSpPr>
                <a:spLocks noRot="1" noChangeAspect="1" noMove="1" noResize="1" noEditPoints="1" noAdjustHandles="1" noChangeArrowheads="1" noChangeShapeType="1" noTextEdit="1"/>
              </p:cNvSpPr>
              <p:nvPr/>
            </p:nvSpPr>
            <p:spPr>
              <a:xfrm>
                <a:off x="539496" y="1871948"/>
                <a:ext cx="7488936" cy="1220407"/>
              </a:xfrm>
              <a:prstGeom prst="rect">
                <a:avLst/>
              </a:prstGeom>
              <a:blipFill rotWithShape="1">
                <a:blip r:embed="rId4"/>
                <a:stretch>
                  <a:fillRect l="-5" t="-49" r="2" b="-599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S.1_1#fbc73086f?htil=4&amp;vaa=1&amp;vcp=1&amp;vis=1&amp;pid=7c6082ce2&amp;color=0,0,0&amp;vtp=1&amp;vaab=1&amp;bbb=1&amp;hb=1"/>
              <p:cNvSpPr/>
              <p:nvPr/>
            </p:nvSpPr>
            <p:spPr>
              <a:xfrm>
                <a:off x="539496" y="3186080"/>
                <a:ext cx="7488936"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在图1-7-2乙所示实验中</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，证明铁生锈</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与水有关的现象为</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形管左侧的铁丝生锈</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，右侧</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的铁丝没有生锈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7_AS.1_1#fbc73086f?htil=4&amp;vaa=1&amp;vcp=1&amp;vis=1&amp;pid=7c6082ce2&amp;color=0,0,0&amp;vtp=1&amp;vaab=1&amp;bbb=1&amp;hb=1"/>
              <p:cNvSpPr>
                <a:spLocks noRot="1" noChangeAspect="1" noMove="1" noResize="1" noEditPoints="1" noAdjustHandles="1" noChangeArrowheads="1" noChangeShapeType="1" noTextEdit="1"/>
              </p:cNvSpPr>
              <p:nvPr/>
            </p:nvSpPr>
            <p:spPr>
              <a:xfrm>
                <a:off x="539496" y="3186080"/>
                <a:ext cx="7488936" cy="1849057"/>
              </a:xfrm>
              <a:prstGeom prst="rect">
                <a:avLst/>
              </a:prstGeom>
              <a:blipFill rotWithShape="1">
                <a:blip r:embed="rId5"/>
                <a:stretch>
                  <a:fillRect l="-5" t="-15" r="2" b="-369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103_1#013fe849e?iti=5&amp;htil=5&amp;vaa=1&amp;vcp=1&amp;vis=1&amp;pid=7c6082ce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91856" y="1202912"/>
            <a:ext cx="3639312" cy="37764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103_2#013fe849e?iti=5&amp;htil=5&amp;vaa=1&amp;vcp=1&amp;vis=1&amp;pid=7c6082ce2&amp;color=0,0,0&amp;vtp=1&amp;vaab=1&amp;bbb=1"/>
          <p:cNvSpPr/>
          <p:nvPr/>
        </p:nvSpPr>
        <p:spPr>
          <a:xfrm>
            <a:off x="9207469" y="5106384"/>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图1-7-2</a:t>
            </a:r>
            <a:endParaRPr lang="en-US" altLang="zh-CN" sz="2800" dirty="0"/>
          </a:p>
        </p:txBody>
      </p:sp>
      <p:sp>
        <p:nvSpPr>
          <p:cNvPr id="4" name="QB_7_BD.103_3#013fe849e?htil=5&amp;vaa=1&amp;vcp=1&amp;vis=1&amp;pid=7c6082ce2&amp;color=0,0,0&amp;vtp=1&amp;vaab=1&amp;bt=1&amp;bbb=1&amp;hb=1"/>
          <p:cNvSpPr/>
          <p:nvPr/>
        </p:nvSpPr>
        <p:spPr>
          <a:xfrm>
            <a:off x="539496" y="1184624"/>
            <a:ext cx="7342632"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1-7-2乙所示实验能够在较短时间内观</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察到明显现象，主要原因是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7_AN.105_1#013fe849e.blank?vaa=1&amp;vcp=1&amp;vis=1&amp;pid=7c6082ce2&amp;color=0,0,0&amp;vpa=56&amp;vtp=1&amp;vaab=1&amp;bbb=1&amp;hb=1"/>
          <p:cNvSpPr/>
          <p:nvPr/>
        </p:nvSpPr>
        <p:spPr>
          <a:xfrm>
            <a:off x="539496" y="1801844"/>
            <a:ext cx="7342632"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能够提供充足的氧气</a:t>
            </a:r>
            <a:endParaRPr lang="en-US" altLang="zh-CN" sz="2800" dirty="0"/>
          </a:p>
        </p:txBody>
      </p:sp>
      <p:sp>
        <p:nvSpPr>
          <p:cNvPr id="6" name="QB_7_AS.1_1#013fe849e?htil=5&amp;vaa=1&amp;vcp=1&amp;vis=1&amp;pid=7c6082ce2&amp;color=0,0,0&amp;vtp=1&amp;vaab=1&amp;bbb=1&amp;hb=1"/>
          <p:cNvSpPr/>
          <p:nvPr/>
        </p:nvSpPr>
        <p:spPr>
          <a:xfrm>
            <a:off x="539496" y="3108356"/>
            <a:ext cx="7342632"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图</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1-7-2乙所示实验能够在较短时间内</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观察到明显现象，主要原因是实验提供了充足</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的氧气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107_1#50efacd3e?iti=6&amp;htil=6&amp;vaa=1&amp;vcp=1&amp;vis=1&amp;pid=7c6082ce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64424" y="1184624"/>
            <a:ext cx="3666744" cy="38130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107_2#50efacd3e?iti=6&amp;htil=6&amp;vaa=1&amp;vcp=1&amp;vis=1&amp;pid=7c6082ce2&amp;color=0,0,0&amp;vtp=1&amp;vaab=1&amp;bbb=1"/>
          <p:cNvSpPr/>
          <p:nvPr/>
        </p:nvSpPr>
        <p:spPr>
          <a:xfrm>
            <a:off x="9193752" y="5124672"/>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图1-7-2</a:t>
            </a:r>
            <a:endParaRPr lang="en-US" altLang="zh-CN" sz="2800" dirty="0"/>
          </a:p>
        </p:txBody>
      </p:sp>
      <p:sp>
        <p:nvSpPr>
          <p:cNvPr id="4" name="QB_7_BD.107_3#50efacd3e?htil=6&amp;vaa=1&amp;vcp=1&amp;vis=1&amp;pid=7c6082ce2&amp;color=0,0,0&amp;vtp=1&amp;vaab=1&amp;bt=1&amp;bbb=1&amp;hb=1"/>
          <p:cNvSpPr/>
          <p:nvPr/>
        </p:nvSpPr>
        <p:spPr>
          <a:xfrm>
            <a:off x="539496" y="1166336"/>
            <a:ext cx="731520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1-7-2乙所示实验的优点是在一定程度</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上缩短了实验时间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，但仍存在不足</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。请你指出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该实验设计的不足之处：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答一条即可）。</a:t>
            </a:r>
            <a:endParaRPr lang="en-US" altLang="zh-CN" sz="2800" dirty="0"/>
          </a:p>
        </p:txBody>
      </p:sp>
      <p:sp>
        <p:nvSpPr>
          <p:cNvPr id="5" name="QB_7_AN.109_1#50efacd3e.blank?vaa=1&amp;vcp=1&amp;vis=1&amp;pid=7c6082ce2&amp;color=0,0,0&amp;vpa=57&amp;vtp=1&amp;vaab=1&amp;bbb=1&amp;hb=1"/>
          <p:cNvSpPr/>
          <p:nvPr/>
        </p:nvSpPr>
        <p:spPr>
          <a:xfrm>
            <a:off x="539496" y="2431256"/>
            <a:ext cx="731520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不能探究与氧气接触是铁生锈的条件之一</a:t>
            </a:r>
            <a:endParaRPr lang="en-US" altLang="zh-CN" sz="2800" dirty="0"/>
          </a:p>
        </p:txBody>
      </p:sp>
      <p:sp>
        <p:nvSpPr>
          <p:cNvPr id="6" name="QB_7_AS.1_1#50efacd3e?htil=6&amp;vaa=1&amp;vcp=1&amp;vis=1&amp;pid=7c6082ce2&amp;color=0,0,0&amp;vtp=1&amp;vaab=1&amp;bbb=1&amp;hb=1"/>
          <p:cNvSpPr/>
          <p:nvPr/>
        </p:nvSpPr>
        <p:spPr>
          <a:xfrm>
            <a:off x="539496" y="3737768"/>
            <a:ext cx="7315200"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图</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1-7-2乙所示实验的优点是在一定程</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度上缩短了实验时间</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，但仍存在不足</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，即不能</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探究与氧气接触是铁生锈的条件之一</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EX.1_1#7c6082ce2?iti=7&amp;htil=7&amp;vaa=1&amp;vcp=1&amp;vis=1&amp;pid=3bf17aae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18704" y="1161764"/>
            <a:ext cx="3712464" cy="38587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EX.1_1#7c6082ce2?iti=7&amp;htil=7&amp;vaa=1&amp;vcp=1&amp;vis=1&amp;pid=3bf17aae8&amp;color=0,0,0&amp;vtp=1&amp;vaab=1&amp;bbb=1"/>
          <p:cNvSpPr/>
          <p:nvPr/>
        </p:nvSpPr>
        <p:spPr>
          <a:xfrm>
            <a:off x="9170893" y="5147532"/>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图1-7-2</a:t>
            </a:r>
            <a:endParaRPr lang="en-US" altLang="zh-CN" sz="2800" dirty="0"/>
          </a:p>
        </p:txBody>
      </p:sp>
      <p:sp>
        <p:nvSpPr>
          <p:cNvPr id="4" name="QO_6_EX.1_1#7c6082ce2?htil=7&amp;vaa=1&amp;vcp=1&amp;vis=1&amp;pid=3bf17aae8&amp;color=0,0,0&amp;vtp=1&amp;vaab=1&amp;bt=1&amp;bbb=1&amp;hb=1"/>
          <p:cNvSpPr/>
          <p:nvPr/>
        </p:nvSpPr>
        <p:spPr>
          <a:xfrm>
            <a:off x="539496" y="1143476"/>
            <a:ext cx="7260336" cy="44398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铁生锈条件探究实验中要注意</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控制变量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设置对照实验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以便对比实验现象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得出正确结论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注意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在设置对照实验的过程</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除了需要探究的变量不同外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应控制其他</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变量均保持一致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金属生锈的实质是金属发生缓慢氧化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通常有热量放出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生活中据此制作保暖贴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499"/>
                                          </p:stCondLst>
                                        </p:cTn>
                                        <p:tgtEl>
                                          <p:spTgt spid="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3">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a546d62c6?vcp=1&amp;pid=3bf17aae8&amp;color=0,0,0&amp;vtp=1&amp;vaab=1&amp;bt=1&amp;bbb=1"/>
          <p:cNvSpPr/>
          <p:nvPr/>
        </p:nvSpPr>
        <p:spPr>
          <a:xfrm>
            <a:off x="539496" y="554400"/>
            <a:ext cx="11109960" cy="530479"/>
          </a:xfrm>
          <a:prstGeom prst="rect">
            <a:avLst/>
          </a:prstGeom>
          <a:noFill/>
        </p:spPr>
        <p:txBody>
          <a:bodyPr wrap="none" lIns="0" tIns="0" rIns="0" bIns="0" rtlCol="0" anchor="t"/>
          <a:lstStyle/>
          <a:p>
            <a:pPr algn="l" latinLnBrk="1">
              <a:lnSpc>
                <a:spcPts val="44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112_1#248b44e82?sp=1&amp;vaa=1&amp;vcp=1&amp;vis=1&amp;pid=a546d62c6&amp;color=0,0,0&amp;vtp=1&amp;vaab=1&amp;bbb=1&amp;hb=1"/>
          <p:cNvSpPr/>
          <p:nvPr/>
        </p:nvSpPr>
        <p:spPr>
          <a:xfrm>
            <a:off x="539496" y="1141139"/>
            <a:ext cx="11109960" cy="1023557"/>
          </a:xfrm>
          <a:prstGeom prst="rect">
            <a:avLst/>
          </a:prstGeom>
          <a:noFill/>
        </p:spPr>
        <p:txBody>
          <a:bodyPr wrap="none" lIns="0" tIns="0" rIns="0" bIns="0" rtlCol="0" anchor="t"/>
          <a:lstStyle/>
          <a:p>
            <a:pPr algn="l" latinLnBrk="1">
              <a:lnSpc>
                <a:spcPts val="43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图1-7-3是探究铁钉锈蚀条件的实验示意图（氯化钙具有吸水性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列说法不正确的是(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113_1#248b44e82.bracket?vaa=1&amp;vcp=1&amp;vis=1&amp;pid=a546d62c6&amp;color=0,0,0&amp;vpa=58&amp;vtp=1&amp;vaab=1"/>
          <p:cNvSpPr/>
          <p:nvPr/>
        </p:nvSpPr>
        <p:spPr>
          <a:xfrm>
            <a:off x="3661315" y="1674476"/>
            <a:ext cx="515938" cy="482092"/>
          </a:xfrm>
          <a:prstGeom prst="rect">
            <a:avLst/>
          </a:prstGeom>
          <a:noFill/>
        </p:spPr>
        <p:txBody>
          <a:bodyPr wrap="none" lIns="0" tIns="0" rIns="0" bIns="0" rtlCol="0" anchor="t"/>
          <a:lstStyle/>
          <a:p>
            <a:pPr algn="ctr" latinLnBrk="1">
              <a:lnSpc>
                <a:spcPts val="4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pic>
        <p:nvPicPr>
          <p:cNvPr id="5" name="QC_7_BD.112_2#248b44e82?iti=8&amp;htil=8&amp;vaa=1&amp;vcp=1&amp;vis=1&amp;pid=a546d62c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44968" y="2303443"/>
            <a:ext cx="3886200" cy="17007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7_BD.112_3#248b44e82?iti=8&amp;htil=8&amp;vaa=1&amp;vcp=1&amp;vis=1&amp;pid=a546d62c6&amp;color=0,0,0&amp;vtp=1&amp;vaab=1&amp;bbb=1"/>
          <p:cNvSpPr/>
          <p:nvPr/>
        </p:nvSpPr>
        <p:spPr>
          <a:xfrm>
            <a:off x="9084025" y="4131227"/>
            <a:ext cx="1208087" cy="490220"/>
          </a:xfrm>
          <a:prstGeom prst="rect">
            <a:avLst/>
          </a:prstGeom>
          <a:noFill/>
        </p:spPr>
        <p:txBody>
          <a:bodyPr wrap="none" lIns="0" tIns="0" rIns="0" bIns="0" rtlCol="0" anchor="t"/>
          <a:lstStyle/>
          <a:p>
            <a:pPr algn="ctr"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图1-7-3</a:t>
            </a:r>
            <a:endParaRPr lang="en-US" altLang="zh-CN" sz="2800" dirty="0"/>
          </a:p>
        </p:txBody>
      </p:sp>
      <p:sp>
        <p:nvSpPr>
          <p:cNvPr id="7" name="QC_7_BD.112_4#248b44e82.choices?htil=8&amp;vaa=1&amp;vcp=1&amp;vis=1&amp;pid=a546d62c6&amp;color=0,0,0&amp;vtp=1&amp;vaab=1&amp;bbb=1&amp;hb=1"/>
          <p:cNvSpPr/>
          <p:nvPr/>
        </p:nvSpPr>
        <p:spPr>
          <a:xfrm>
            <a:off x="539750" y="2223770"/>
            <a:ext cx="7095490" cy="3752215"/>
          </a:xfrm>
          <a:prstGeom prst="rect">
            <a:avLst/>
          </a:prstGeom>
          <a:noFill/>
        </p:spPr>
        <p:txBody>
          <a:bodyPr wrap="none" lIns="0" tIns="0" rIns="0" bIns="0" rtlCol="0" anchor="t"/>
          <a:lstStyle/>
          <a:p>
            <a:pPr algn="l" latinLnBrk="1">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A.比较装置①中甲、乙、丙三处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，生锈最明</a:t>
            </a:r>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显的地方是丙</a:t>
            </a:r>
            <a:endParaRPr lang="en-US" altLang="zh-CN" sz="2800" dirty="0"/>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.装置①、②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中使用煮沸后迅速冷却的蒸馏水，</a:t>
            </a:r>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目的是除去水中的氧气</a:t>
            </a:r>
            <a:endParaRPr lang="en-US" altLang="zh-CN" sz="2800" dirty="0"/>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.装置②中植物油的作用是隔绝空气，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装置③</a:t>
            </a:r>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中氯化钙的作用是作干燥剂</a:t>
            </a:r>
            <a:endParaRPr lang="en-US" altLang="zh-CN" sz="2800" dirty="0"/>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.对比装置①、③的现象可得出结论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：铁生锈需要与水接触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14_1#d83847114?vaa=1&amp;vcp=1&amp;vis=1&amp;pid=a546d62c6&amp;color=0,0,0&amp;vtp=1&amp;vaab=1&amp;bt=1&amp;bbb=1&amp;hb=1"/>
          <p:cNvSpPr/>
          <p:nvPr/>
        </p:nvSpPr>
        <p:spPr>
          <a:xfrm>
            <a:off x="539496" y="554400"/>
            <a:ext cx="11109960" cy="1045782"/>
          </a:xfrm>
          <a:prstGeom prst="rect">
            <a:avLst/>
          </a:prstGeom>
          <a:noFill/>
        </p:spPr>
        <p:txBody>
          <a:bodyPr wrap="none" lIns="0" tIns="0" rIns="0" bIns="0" rtlCol="0" anchor="t"/>
          <a:lstStyle/>
          <a:p>
            <a:pPr algn="l" latinLnBrk="1">
              <a:lnSpc>
                <a:spcPts val="44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（2024·湖南·中考）铁制品经常有锈蚀现象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，某兴趣小组的同学围绕</a:t>
            </a:r>
          </a:p>
          <a:p>
            <a:pPr latinLnBrk="1">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锈”进行了一系列研究。</a:t>
            </a:r>
            <a:endParaRPr lang="en-US" altLang="zh-CN" sz="2800" dirty="0"/>
          </a:p>
        </p:txBody>
      </p:sp>
      <p:sp>
        <p:nvSpPr>
          <p:cNvPr id="3" name="QO_8_BD.115_1#82f33493a?sp=1&amp;vaa=1&amp;vcp=1&amp;vis=1&amp;pid=d83847114&amp;color=0,0,0&amp;vtp=1&amp;vaab=1&amp;bbb=1&amp;hb=1"/>
          <p:cNvSpPr/>
          <p:nvPr/>
        </p:nvSpPr>
        <p:spPr>
          <a:xfrm>
            <a:off x="539496" y="1657458"/>
            <a:ext cx="11109960" cy="2163382"/>
          </a:xfrm>
          <a:prstGeom prst="rect">
            <a:avLst/>
          </a:prstGeom>
          <a:noFill/>
        </p:spPr>
        <p:txBody>
          <a:bodyPr wrap="none" lIns="0" tIns="0" rIns="0" bIns="0" rtlCol="0" anchor="t"/>
          <a:lstStyle/>
          <a:p>
            <a:pPr algn="l" latinLnBrk="1">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（1）探锈。</a:t>
            </a:r>
            <a:endParaRPr lang="en-US" altLang="zh-CN" sz="2800" dirty="0"/>
          </a:p>
          <a:p>
            <a:pPr latinLnBrk="1">
              <a:lnSpc>
                <a:spcPts val="44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现有洁净无锈的铁钉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、经煮沸迅速冷却的蒸馏水、植物油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、棉花和</a:t>
            </a:r>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干燥剂氯化钙</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，还可以选用其他物品。为探究铁制品锈蚀的条件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，同学</a:t>
            </a:r>
          </a:p>
          <a:p>
            <a:pPr latinLnBrk="1">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们设计了如图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1-7-4所示实验。</a:t>
            </a:r>
            <a:endParaRPr lang="en-US" altLang="zh-CN" sz="2800" dirty="0"/>
          </a:p>
        </p:txBody>
      </p:sp>
      <p:pic>
        <p:nvPicPr>
          <p:cNvPr id="4" name="QO_8_BD.115_2#82f33493a?iti=9&amp;vaa=1&amp;vcp=1&amp;vis=1&amp;pid=d8384711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57016" y="3951396"/>
            <a:ext cx="5084064" cy="17647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8_BD.115_3#82f33493a?iti=9&amp;vaa=1&amp;vcp=1&amp;vis=1&amp;pid=d83847114&amp;color=0,0,0&amp;vtp=1&amp;vaab=1&amp;bbb=1"/>
          <p:cNvSpPr/>
          <p:nvPr/>
        </p:nvSpPr>
        <p:spPr>
          <a:xfrm>
            <a:off x="5495004" y="5843188"/>
            <a:ext cx="1208087" cy="502984"/>
          </a:xfrm>
          <a:prstGeom prst="rect">
            <a:avLst/>
          </a:prstGeom>
          <a:noFill/>
        </p:spPr>
        <p:txBody>
          <a:bodyPr wrap="none" lIns="0" tIns="0" rIns="0" bIns="0" rtlCol="0" anchor="t"/>
          <a:lstStyle/>
          <a:p>
            <a:pPr algn="ctr" latinLnBrk="1">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图1-7-4</a:t>
            </a:r>
            <a:endParaRPr lang="en-US" altLang="zh-CN" sz="2800" dirty="0"/>
          </a:p>
        </p:txBody>
      </p:sp>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9_BD.116_1#8b905c95f?vaa=1&amp;vcp=1&amp;vis=1&amp;pid=82f33493a&amp;color=0,0,0&amp;vtp=1&amp;vaab=1&amp;bt=1&amp;bbb=1"/>
          <p:cNvSpPr/>
          <p:nvPr/>
        </p:nvSpPr>
        <p:spPr>
          <a:xfrm>
            <a:off x="539496" y="113741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①装置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A中玻璃仪器的名称是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9_AN.1_1#8b905c95f.blank?vaa=1&amp;vcp=1&amp;vis=1&amp;pid=82f33493a&amp;color=0,0,0&amp;vpa=59&amp;vtp=1&amp;vaab=1&amp;bbb=1"/>
          <p:cNvSpPr/>
          <p:nvPr/>
        </p:nvSpPr>
        <p:spPr>
          <a:xfrm>
            <a:off x="5074190" y="108597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试管</a:t>
            </a:r>
            <a:endParaRPr lang="en-US" altLang="zh-CN" sz="2800" dirty="0"/>
          </a:p>
        </p:txBody>
      </p:sp>
      <p:pic>
        <p:nvPicPr>
          <p:cNvPr id="4" name="QO_8_BD.116_2#8b905c95f?iti=10&amp;vaa=1&amp;vcp=1&amp;vis=1&amp;pid=82f33493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10128" y="1823593"/>
            <a:ext cx="5568696" cy="19385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8_BD.116_3#8b905c95f?iti=10&amp;vaa=1&amp;vcp=1&amp;vis=1&amp;pid=82f33493a&amp;color=0,0,0&amp;vtp=1&amp;vaab=1&amp;bbb=1"/>
          <p:cNvSpPr/>
          <p:nvPr/>
        </p:nvSpPr>
        <p:spPr>
          <a:xfrm>
            <a:off x="5490433" y="3889121"/>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图1-7-4</a:t>
            </a:r>
            <a:endParaRPr lang="en-US" altLang="zh-CN" sz="2800" dirty="0"/>
          </a:p>
        </p:txBody>
      </p:sp>
      <p:sp>
        <p:nvSpPr>
          <p:cNvPr id="6" name="QB_9_BD.118_1#e56b14e49?vaa=1&amp;vcp=1&amp;vis=1&amp;pid=82f33493a&amp;color=0,0,0&amp;vtp=1&amp;vaab=1&amp;bbb=1&amp;hb=1"/>
          <p:cNvSpPr/>
          <p:nvPr/>
        </p:nvSpPr>
        <p:spPr>
          <a:xfrm>
            <a:off x="539496" y="4538281"/>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②一周后，观察装置A、B、C中的铁钉，只有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A中的铁钉出现了明显锈</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蚀现象，由此得出铁钉锈蚀需要与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接触的结论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B_9_AN.119_1#e56b14e49.blank?vaa=1&amp;vcp=1&amp;vis=1&amp;pid=82f33493a&amp;color=0,0,0&amp;vpa=60&amp;vtp=1&amp;vaab=1&amp;bbb=1"/>
          <p:cNvSpPr/>
          <p:nvPr/>
        </p:nvSpPr>
        <p:spPr>
          <a:xfrm>
            <a:off x="5883815" y="5134546"/>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水和氧气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20_1#c3a42a0a9?sp=1&amp;vaa=1&amp;vcp=1&amp;vis=1&amp;pid=d83847114&amp;color=0,0,0&amp;vtp=1&amp;vaab=1&amp;bt=1&amp;bbb=1&amp;hb=1"/>
          <p:cNvSpPr/>
          <p:nvPr/>
        </p:nvSpPr>
        <p:spPr>
          <a:xfrm>
            <a:off x="539496" y="1858994"/>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（2）除锈。</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取出生锈的铁钉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，将其放置在稀盐酸中，一段时间后发现溶液变黄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钉表面有少量气泡产生。产生气泡的原因是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用化学方程式表示）。该现象说明稀盐酸可用于除锈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，但铁制品不可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长时间浸泡其中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8_AN.121_1#c3a42a0a9.blank?vaa=1&amp;vcp=1&amp;vis=1&amp;pid=d83847114&amp;color=0,0,0&amp;vpa=61&amp;vtp=1&amp;vaab=1&amp;bbb=1"/>
              <p:cNvSpPr/>
              <p:nvPr/>
            </p:nvSpPr>
            <p:spPr>
              <a:xfrm>
                <a:off x="7383208" y="3252374"/>
                <a:ext cx="4093083" cy="402844"/>
              </a:xfrm>
              <a:prstGeom prst="rect">
                <a:avLst/>
              </a:prstGeom>
              <a:noFill/>
            </p:spPr>
            <p:txBody>
              <a:bodyPr wrap="none" lIns="0" tIns="0" rIns="0" bIns="0" rtlCol="0" anchor="t"/>
              <a:lstStyle/>
              <a:p>
                <a:pPr algn="ctr" latinLnBrk="1">
                  <a:lnSpc>
                    <a:spcPts val="3400"/>
                  </a:lnSpc>
                </a:pP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121_1#c3a42a0a9.blank?vaa=1&amp;vcp=1&amp;vis=1&amp;pid=d83847114&amp;color=0,0,0&amp;vpa=61&amp;vtp=1&amp;vaab=1&amp;bbb=1"/>
              <p:cNvSpPr>
                <a:spLocks noRot="1" noChangeAspect="1" noMove="1" noResize="1" noEditPoints="1" noAdjustHandles="1" noChangeArrowheads="1" noChangeShapeType="1" noTextEdit="1"/>
              </p:cNvSpPr>
              <p:nvPr/>
            </p:nvSpPr>
            <p:spPr>
              <a:xfrm>
                <a:off x="7383208" y="3252374"/>
                <a:ext cx="4093083" cy="402844"/>
              </a:xfrm>
              <a:prstGeom prst="rect">
                <a:avLst/>
              </a:prstGeom>
              <a:blipFill rotWithShape="1">
                <a:blip r:embed="rId3"/>
                <a:stretch>
                  <a:fillRect l="-2" t="-134" r="14" b="-705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22_1#f6fe1665a?sp=1&amp;vaa=1&amp;vcp=1&amp;vis=1&amp;pid=d83847114&amp;color=0,0,0&amp;mp=1&amp;vtp=1&amp;vaab=1&amp;bt=1&amp;bbb=1&amp;hb=1"/>
          <p:cNvSpPr/>
          <p:nvPr/>
        </p:nvSpPr>
        <p:spPr>
          <a:xfrm>
            <a:off x="539496" y="1852644"/>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（3）防锈。</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破坏铁制品锈蚀的条件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，可防止其锈蚀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。常用的防锈方法有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写一种即可）。</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同学们后续通过文献研究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、调研访谈等方法</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，发现如何防止金属锈蚀已</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成为科学研究领域的重要课题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8_AN.123_1#f6fe1665a.blank?vaa=1&amp;vcp=1&amp;vis=1&amp;pid=d83847114&amp;color=0,0,0&amp;mp=1&amp;vpa=62&amp;vtp=1&amp;vaab=1&amp;bbb=1&amp;hb=1"/>
          <p:cNvSpPr/>
          <p:nvPr/>
        </p:nvSpPr>
        <p:spPr>
          <a:xfrm>
            <a:off x="539496" y="2469864"/>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刷漆（</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或涂油，合理即可）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1924aecba.fixed?vcp=1&amp;pid=ac3b75f88&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第7讲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金属和金属材料</a:t>
            </a:r>
            <a:endParaRPr lang="en-US" altLang="zh-CN" sz="4000" dirty="0"/>
          </a:p>
        </p:txBody>
      </p:sp>
      <p:sp>
        <p:nvSpPr>
          <p:cNvPr id="3" name="C_4_BD#1924aecba.fixed?vcp=1&amp;pid=ac3b75f88&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考点梳理</a:t>
            </a:r>
            <a:endParaRPr lang="en-US" altLang="zh-CN" sz="4000" dirty="0"/>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f00320ace?vcp=1&amp;pid=139a9f7da&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考点5</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金属的回收利用</a:t>
            </a:r>
            <a:endParaRPr lang="en-US" altLang="zh-CN" sz="3200" dirty="0"/>
          </a:p>
        </p:txBody>
      </p:sp>
      <mc:AlternateContent xmlns:mc="http://schemas.openxmlformats.org/markup-compatibility/2006" xmlns:a14="http://schemas.microsoft.com/office/drawing/2010/main">
        <mc:Choice Requires="a14">
          <p:sp>
            <p:nvSpPr>
              <p:cNvPr id="3" name="QO_6_BD.124_1#6af18994a?vaa=1&amp;vcp=1&amp;vis=1&amp;pid=f00320ace&amp;color=0,0,0&amp;vtp=1&amp;vaab=1&amp;bbb=1&amp;hb=1"/>
              <p:cNvSpPr/>
              <p:nvPr/>
            </p:nvSpPr>
            <p:spPr>
              <a:xfrm>
                <a:off x="539496" y="1263495"/>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典型例题6</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工业上处理黄铜渣（含</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和其他杂质）废</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料时，通常将其转化为硫酸锌和铜等有价值的产品，其主要流程如图</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1-7-5所示（其他杂质不溶于水，也不参与反应）。</a:t>
                </a:r>
                <a:endParaRPr lang="en-US" altLang="zh-CN" sz="2800" dirty="0"/>
              </a:p>
            </p:txBody>
          </p:sp>
        </mc:Choice>
        <mc:Fallback xmlns="">
          <p:sp>
            <p:nvSpPr>
              <p:cNvPr id="3" name="QO_6_BD.124_1#6af18994a?vaa=1&amp;vcp=1&amp;vis=1&amp;pid=f00320ace&amp;color=0,0,0&amp;vtp=1&amp;vaab=1&amp;bbb=1&amp;hb=1"/>
              <p:cNvSpPr>
                <a:spLocks noRot="1" noChangeAspect="1" noMove="1" noResize="1" noEditPoints="1" noAdjustHandles="1" noChangeArrowheads="1" noChangeShapeType="1" noTextEdit="1"/>
              </p:cNvSpPr>
              <p:nvPr/>
            </p:nvSpPr>
            <p:spPr>
              <a:xfrm>
                <a:off x="539496" y="1263495"/>
                <a:ext cx="11109960" cy="1849057"/>
              </a:xfrm>
              <a:prstGeom prst="rect">
                <a:avLst/>
              </a:prstGeom>
              <a:blipFill>
                <a:blip r:embed="rId3"/>
                <a:stretch>
                  <a:fillRect l="-1976" r="-220" b="-12500"/>
                </a:stretch>
              </a:blipFill>
            </p:spPr>
            <p:txBody>
              <a:bodyPr/>
              <a:lstStyle/>
              <a:p>
                <a:r>
                  <a:rPr lang="zh-CN" altLang="en-US">
                    <a:noFill/>
                  </a:rPr>
                  <a:t> </a:t>
                </a:r>
              </a:p>
            </p:txBody>
          </p:sp>
        </mc:Fallback>
      </mc:AlternateContent>
      <p:pic>
        <p:nvPicPr>
          <p:cNvPr id="4" name="QO_6_BD.124_2#6af18994a?iti=11&amp;vaa=1&amp;vcp=1&amp;vis=1&amp;pid=f00320ac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163824" y="3242101"/>
            <a:ext cx="5861304" cy="19202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124_3#6af18994a?iti=11&amp;vaa=1&amp;vcp=1&amp;vis=1&amp;pid=f00320ace&amp;color=0,0,0&amp;vtp=1&amp;vaab=1&amp;bbb=1"/>
          <p:cNvSpPr/>
          <p:nvPr/>
        </p:nvSpPr>
        <p:spPr>
          <a:xfrm>
            <a:off x="5490432" y="5289341"/>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图1-7-5</a:t>
            </a:r>
            <a:endParaRPr lang="en-US" altLang="zh-CN" sz="2800" dirty="0"/>
          </a:p>
        </p:txBody>
      </p:sp>
      <p:sp>
        <p:nvSpPr>
          <p:cNvPr id="6" name="QO_6_BD.124_4#6af18994a?vaa=1&amp;vcp=1&amp;vis=1&amp;pid=f00320ace&amp;color=0,0,0&amp;vtp=1&amp;vaab=1&amp;bbb=1"/>
          <p:cNvSpPr/>
          <p:nvPr/>
        </p:nvSpPr>
        <p:spPr>
          <a:xfrm>
            <a:off x="539496" y="580864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资料</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铜与稀硫酸</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氧气反应生成硫酸铜和水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25_1#48ccea213?vaa=1&amp;vcp=1&amp;vis=1&amp;pid=6af18994a&amp;color=0,0,0&amp;vtp=1&amp;vaab=1&amp;bt=1&amp;bbb=1"/>
          <p:cNvSpPr/>
          <p:nvPr/>
        </p:nvSpPr>
        <p:spPr>
          <a:xfrm>
            <a:off x="539496" y="113741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B中元素的化合价是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7_AN.1_1#48ccea213.blank?vaa=1&amp;vcp=1&amp;vis=1&amp;pid=6af18994a&amp;color=0,0,0&amp;vpa=63&amp;vtp=1&amp;vaab=1"/>
          <p:cNvSpPr/>
          <p:nvPr/>
        </p:nvSpPr>
        <p:spPr>
          <a:xfrm>
            <a:off x="4520152" y="1085977"/>
            <a:ext cx="4365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2800" dirty="0"/>
          </a:p>
        </p:txBody>
      </p:sp>
      <p:pic>
        <p:nvPicPr>
          <p:cNvPr id="4" name="QO_6_BD.125_2#48ccea213?iti=12&amp;vaa=1&amp;vcp=1&amp;vis=1&amp;pid=6af18994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36392" y="1823593"/>
            <a:ext cx="5925312" cy="19385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125_3#48ccea213?iti=12&amp;vaa=1&amp;vcp=1&amp;vis=1&amp;pid=6af18994a&amp;color=0,0,0&amp;vtp=1&amp;vaab=1&amp;bbb=1"/>
          <p:cNvSpPr/>
          <p:nvPr/>
        </p:nvSpPr>
        <p:spPr>
          <a:xfrm>
            <a:off x="5495005" y="3889121"/>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图1-7-5</a:t>
            </a:r>
            <a:endParaRPr lang="en-US" altLang="zh-CN" sz="2800" dirty="0"/>
          </a:p>
        </p:txBody>
      </p:sp>
      <p:sp>
        <p:nvSpPr>
          <p:cNvPr id="6" name="QB_7_BD.127_1#fffafa012?vaa=1&amp;vcp=1&amp;vis=1&amp;pid=6af18994a&amp;color=0,0,0&amp;vtp=1&amp;vaab=1&amp;bbb=1&amp;hb=1"/>
          <p:cNvSpPr/>
          <p:nvPr/>
        </p:nvSpPr>
        <p:spPr>
          <a:xfrm>
            <a:off x="539496" y="4538281"/>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（2）过程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②中分离操作的名称是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，该操作用到的玻璃仪器有烧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杯、玻璃棒和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填仪器名称）。</a:t>
            </a:r>
            <a:endParaRPr lang="en-US" altLang="zh-CN" sz="2800" dirty="0"/>
          </a:p>
        </p:txBody>
      </p:sp>
      <p:sp>
        <p:nvSpPr>
          <p:cNvPr id="7" name="QB_7_AN.128_1#fffafa012.blank?vaa=1&amp;vcp=1&amp;vis=1&amp;pid=6af18994a&amp;color=0,0,0&amp;vpa=64&amp;vtp=1&amp;vaab=1&amp;bbb=1"/>
          <p:cNvSpPr/>
          <p:nvPr/>
        </p:nvSpPr>
        <p:spPr>
          <a:xfrm>
            <a:off x="5706015" y="450780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过滤</a:t>
            </a:r>
            <a:endParaRPr lang="en-US" altLang="zh-CN" sz="2800" dirty="0"/>
          </a:p>
        </p:txBody>
      </p:sp>
      <p:sp>
        <p:nvSpPr>
          <p:cNvPr id="8" name="QB_7_AN.129_1#fffafa012.blank?vaa=1&amp;vcp=1&amp;vis=1&amp;pid=6af18994a&amp;color=0,0,0&amp;vpa=65&amp;vtp=1&amp;vaab=1&amp;bbb=1"/>
          <p:cNvSpPr/>
          <p:nvPr/>
        </p:nvSpPr>
        <p:spPr>
          <a:xfrm>
            <a:off x="2683414" y="513454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漏斗</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P spid="8"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30_1#87e6d060e?vaa=1&amp;vcp=1&amp;vis=1&amp;pid=6af18994a&amp;color=0,0,0&amp;vtp=1&amp;vaab=1&amp;bt=1&amp;bbb=1&amp;hb=1"/>
          <p:cNvSpPr/>
          <p:nvPr/>
        </p:nvSpPr>
        <p:spPr>
          <a:xfrm>
            <a:off x="539496" y="147367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（3）过程③中有气体产生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，该反应的化学方程式是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7_AN.131_1#87e6d060e.blank?vaa=1&amp;vcp=1&amp;vis=1&amp;pid=6af18994a&amp;color=0,0,0&amp;vpa=66&amp;vtp=1&amp;vaab=1&amp;bbb=1&amp;hb=1"/>
              <p:cNvSpPr/>
              <p:nvPr/>
            </p:nvSpPr>
            <p:spPr>
              <a:xfrm>
                <a:off x="539496" y="1435576"/>
                <a:ext cx="11109960" cy="1145794"/>
              </a:xfrm>
              <a:prstGeom prst="rect">
                <a:avLst/>
              </a:prstGeom>
              <a:noFill/>
            </p:spPr>
            <p:txBody>
              <a:bodyPr wrap="square" lIns="0" tIns="0" rIns="0" bIns="0" rtlCol="0" anchor="t"/>
              <a:lstStyle/>
              <a:p>
                <a:pPr latinLnBrk="1">
                  <a:lnSpc>
                    <a:spcPts val="4835"/>
                  </a:lnSpc>
                </a:pPr>
                <a:r>
                  <a:rPr lang="en-US" altLang="zh-CN" sz="28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131_1#87e6d060e.blank?vaa=1&amp;vcp=1&amp;vis=1&amp;pid=6af18994a&amp;color=0,0,0&amp;vpa=66&amp;vtp=1&amp;vaab=1&amp;bbb=1&amp;hb=1"/>
              <p:cNvSpPr>
                <a:spLocks noRot="1" noChangeAspect="1" noMove="1" noResize="1" noEditPoints="1" noAdjustHandles="1" noChangeArrowheads="1" noChangeShapeType="1" noTextEdit="1"/>
              </p:cNvSpPr>
              <p:nvPr/>
            </p:nvSpPr>
            <p:spPr>
              <a:xfrm>
                <a:off x="539496" y="1435576"/>
                <a:ext cx="11109960" cy="1145794"/>
              </a:xfrm>
              <a:prstGeom prst="rect">
                <a:avLst/>
              </a:prstGeom>
              <a:blipFill rotWithShape="1">
                <a:blip r:embed="rId3"/>
                <a:stretch>
                  <a:fillRect l="-3" t="-42" r="3" b="-7141"/>
                </a:stretch>
              </a:blipFill>
            </p:spPr>
            <p:txBody>
              <a:bodyPr/>
              <a:lstStyle/>
              <a:p>
                <a:r>
                  <a:rPr lang="zh-CN" altLang="en-US">
                    <a:noFill/>
                  </a:rPr>
                  <a:t> </a:t>
                </a:r>
              </a:p>
            </p:txBody>
          </p:sp>
        </mc:Fallback>
      </mc:AlternateContent>
      <p:pic>
        <p:nvPicPr>
          <p:cNvPr id="4" name="QO_6_BD.130_2#87e6d060e?iti=13&amp;vaa=1&amp;vcp=1&amp;vis=1&amp;pid=6af18994a&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163824" y="2802477"/>
            <a:ext cx="5861304" cy="19202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130_3#87e6d060e?iti=13&amp;vaa=1&amp;vcp=1&amp;vis=1&amp;pid=6af18994a&amp;color=0,0,0&amp;vtp=1&amp;vaab=1&amp;bbb=1"/>
          <p:cNvSpPr/>
          <p:nvPr/>
        </p:nvSpPr>
        <p:spPr>
          <a:xfrm>
            <a:off x="5490432" y="4849717"/>
            <a:ext cx="12080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图1-7-5</a:t>
            </a:r>
            <a:endParaRPr lang="en-US" altLang="zh-CN" sz="2800" dirty="0">
              <a:solidFill>
                <a:srgbClr val="000000"/>
              </a:solidFill>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AS.1_1#87e6d060e?vaa=1&amp;vcp=1&amp;vis=1&amp;pid=6af18994a&amp;color=0,0,0&amp;vtp=1&amp;vaab=1&amp;bt=1&amp;bbb=1&amp;hb=1"/>
              <p:cNvSpPr/>
              <p:nvPr/>
            </p:nvSpPr>
            <p:spPr>
              <a:xfrm>
                <a:off x="539496" y="533400"/>
                <a:ext cx="11109960" cy="37921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黄铜渣经过程①处理，</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反应生成</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和水，</a:t>
                </a:r>
              </a:p>
              <a:p>
                <a:pPr latinLnBrk="1">
                  <a:lnSpc>
                    <a:spcPts val="5100"/>
                  </a:lnSpc>
                </a:pP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反应生成</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反应生成</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和水，</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除去杂质后得到溶液</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的混合溶液）。在过程②中</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，向</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A中加入过量的B后，可得到溶液</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E</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溶液）和固体C，</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可见B</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为金属锌</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，固体C中含有没参加反应的过量的B（金属锌</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）和反应生成</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的金属铜</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7_AS.1_1#87e6d060e?vaa=1&amp;vcp=1&amp;vis=1&amp;pid=6af18994a&amp;color=0,0,0&amp;vtp=1&amp;vaab=1&amp;bt=1&amp;bbb=1&amp;hb=1"/>
              <p:cNvSpPr>
                <a:spLocks noRot="1" noChangeAspect="1" noMove="1" noResize="1" noEditPoints="1" noAdjustHandles="1" noChangeArrowheads="1" noChangeShapeType="1" noTextEdit="1"/>
              </p:cNvSpPr>
              <p:nvPr/>
            </p:nvSpPr>
            <p:spPr>
              <a:xfrm>
                <a:off x="539496" y="533400"/>
                <a:ext cx="11109960" cy="3792157"/>
              </a:xfrm>
              <a:prstGeom prst="rect">
                <a:avLst/>
              </a:prstGeom>
              <a:blipFill>
                <a:blip r:embed="rId3"/>
                <a:stretch>
                  <a:fillRect l="-1976" r="-1427" b="-4984"/>
                </a:stretch>
              </a:blipFill>
            </p:spPr>
            <p:txBody>
              <a:bodyPr/>
              <a:lstStyle/>
              <a:p>
                <a:r>
                  <a:rPr lang="zh-CN" altLang="en-US">
                    <a:noFill/>
                  </a:rPr>
                  <a:t> </a:t>
                </a:r>
              </a:p>
            </p:txBody>
          </p:sp>
        </mc:Fallback>
      </mc:AlternateContent>
      <p:pic>
        <p:nvPicPr>
          <p:cNvPr id="3" name="QO_6_BD.130_2#87e6d060e?iti=13&amp;vaa=1&amp;vcp=1&amp;vis=1&amp;pid=6af18994a&amp;color=0,0,0&amp;tib=255,255,255&amp;vtp=1&amp;vaab=1" descr="preencoded.png">
            <a:extLst>
              <a:ext uri="{FF2B5EF4-FFF2-40B4-BE49-F238E27FC236}">
                <a16:creationId xmlns:a16="http://schemas.microsoft.com/office/drawing/2014/main" id="{FC475F93-6EBD-4A5C-BB18-641A5F80AFDB}"/>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163824" y="3762597"/>
            <a:ext cx="5861304" cy="19202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30_3#87e6d060e?iti=13&amp;vaa=1&amp;vcp=1&amp;vis=1&amp;pid=6af18994a&amp;color=0,0,0&amp;vtp=1&amp;vaab=1&amp;bbb=1">
            <a:extLst>
              <a:ext uri="{FF2B5EF4-FFF2-40B4-BE49-F238E27FC236}">
                <a16:creationId xmlns:a16="http://schemas.microsoft.com/office/drawing/2014/main" id="{A5FC787E-28AD-4BC0-8066-C10B9F8339FE}"/>
              </a:ext>
            </a:extLst>
          </p:cNvPr>
          <p:cNvSpPr/>
          <p:nvPr/>
        </p:nvSpPr>
        <p:spPr>
          <a:xfrm>
            <a:off x="5490432" y="5809837"/>
            <a:ext cx="12080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图1-7-5</a:t>
            </a:r>
            <a:endParaRPr lang="en-US" altLang="zh-CN" sz="2800" dirty="0">
              <a:solidFill>
                <a:srgbClr val="000000"/>
              </a:solidFill>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AS.1_1#87e6d060e?vaa=1&amp;vcp=1&amp;vis=1&amp;pid=6af18994a&amp;color=0,0,0&amp;mp=1&amp;vtp=1&amp;vaab=1&amp;bt=1&amp;bbb=1&amp;hb=1"/>
              <p:cNvSpPr/>
              <p:nvPr/>
            </p:nvSpPr>
            <p:spPr>
              <a:xfrm>
                <a:off x="539496" y="877792"/>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在过程③中，向固体C（金属铜和锌的混合物）中加入适量的</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D也得到</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E</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溶液），且反应过程中有气体产生，由此可知D</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是稀硫酸，</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发生的反应是</a:t>
                </a:r>
                <a14:m>
                  <m:oMath xmlns:m="http://schemas.openxmlformats.org/officeDocument/2006/math">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的金属活动性较弱</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与稀硫酸发生置换反应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7_AS.1_1#87e6d060e?vaa=1&amp;vcp=1&amp;vis=1&amp;pid=6af18994a&amp;color=0,0,0&amp;mp=1&amp;vtp=1&amp;vaab=1&amp;bt=1&amp;bbb=1&amp;hb=1"/>
              <p:cNvSpPr>
                <a:spLocks noRot="1" noChangeAspect="1" noMove="1" noResize="1" noEditPoints="1" noAdjustHandles="1" noChangeArrowheads="1" noChangeShapeType="1" noTextEdit="1"/>
              </p:cNvSpPr>
              <p:nvPr/>
            </p:nvSpPr>
            <p:spPr>
              <a:xfrm>
                <a:off x="539496" y="877792"/>
                <a:ext cx="11109960" cy="2496757"/>
              </a:xfrm>
              <a:prstGeom prst="rect">
                <a:avLst/>
              </a:prstGeom>
              <a:blipFill rotWithShape="1">
                <a:blip r:embed="rId3"/>
                <a:stretch>
                  <a:fillRect l="-3" t="-9" r="-3294" b="-2740"/>
                </a:stretch>
              </a:blipFill>
            </p:spPr>
            <p:txBody>
              <a:bodyPr/>
              <a:lstStyle/>
              <a:p>
                <a:r>
                  <a:rPr lang="zh-CN" altLang="en-US">
                    <a:noFill/>
                  </a:rPr>
                  <a:t> </a:t>
                </a:r>
              </a:p>
            </p:txBody>
          </p:sp>
        </mc:Fallback>
      </mc:AlternateContent>
      <p:pic>
        <p:nvPicPr>
          <p:cNvPr id="3" name="QO_6_AS.1_1#87e6d060e?iti=14&amp;vaa=1&amp;vcp=1&amp;vis=1&amp;pid=6af18994a&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14472" y="3234984"/>
            <a:ext cx="6571488" cy="21111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AS.1_1#87e6d060e?iti=14&amp;vaa=1&amp;vcp=1&amp;vis=1&amp;pid=6af18994a&amp;color=0,0,0&amp;vtp=1&amp;vaab=1&amp;bbb=1"/>
          <p:cNvSpPr/>
          <p:nvPr/>
        </p:nvSpPr>
        <p:spPr>
          <a:xfrm>
            <a:off x="5490432" y="5413216"/>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图1-7-5</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16e6b7a88?vcp=1&amp;pid=f00320ace&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O_7_BD.133_1#f917808ab?sp=1&amp;vaa=1&amp;vcp=1&amp;vis=1&amp;pid=16e6b7a88&amp;color=0,0,0&amp;vtp=1&amp;vaab=1&amp;bbb=1&amp;hb=1"/>
          <p:cNvSpPr/>
          <p:nvPr/>
        </p:nvSpPr>
        <p:spPr>
          <a:xfrm>
            <a:off x="539496" y="1233469"/>
            <a:ext cx="11109960" cy="1849057"/>
          </a:xfrm>
          <a:prstGeom prst="rect">
            <a:avLst/>
          </a:prstGeom>
          <a:noFill/>
        </p:spPr>
        <p:txBody>
          <a:bodyPr wrap="none" lIns="0" tIns="0" rIns="0" bIns="0" rtlCol="0" anchor="t"/>
          <a:lstStyle/>
          <a:p>
            <a:pPr algn="l" latinLnBrk="1">
              <a:lnSpc>
                <a:spcPts val="5100"/>
              </a:lnSpc>
            </a:pPr>
            <a:r>
              <a:rPr lang="en-US" altLang="zh-CN" sz="2800" b="1"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（2024·四川遂宁·中考）回收利用废旧金属既可以保护环境</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，又能节约</a:t>
            </a:r>
          </a:p>
          <a:p>
            <a:pPr latinLnBrk="1">
              <a:lnSpc>
                <a:spcPts val="51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资源</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。现有一份废铜料（含有金属铜及少量铁和银</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），化学兴趣小组的</a:t>
            </a:r>
          </a:p>
          <a:p>
            <a:pPr latinLnBrk="1">
              <a:lnSpc>
                <a:spcPts val="49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同学欲回收其中的铜</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，设计并进行了图1-7-6所示实验，请回答下列各题。</a:t>
            </a:r>
            <a:endParaRPr lang="en-US" altLang="zh-CN" sz="2800" spc="-50" dirty="0"/>
          </a:p>
        </p:txBody>
      </p:sp>
      <p:pic>
        <p:nvPicPr>
          <p:cNvPr id="4" name="QO_7_BD.133_2#f917808ab?iti=15&amp;vaa=1&amp;vcp=1&amp;vis=1&amp;pid=16e6b7a8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57600" y="3250003"/>
            <a:ext cx="5135880" cy="25015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33_3#f917808ab?iti=15&amp;vaa=1&amp;vcp=1&amp;vis=1&amp;pid=16e6b7a88&amp;color=0,0,0&amp;vtp=1&amp;vaab=1&amp;bbb=1"/>
          <p:cNvSpPr/>
          <p:nvPr/>
        </p:nvSpPr>
        <p:spPr>
          <a:xfrm>
            <a:off x="5495005" y="5751531"/>
            <a:ext cx="12080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图1-7-6</a:t>
            </a:r>
            <a:endParaRPr lang="en-US" altLang="zh-CN" sz="2800" dirty="0">
              <a:ea typeface="宋体" panose="02010600030101010101" pitchFamily="2" charset="-122"/>
            </a:endParaRPr>
          </a:p>
        </p:txBody>
      </p:sp>
    </p:spTree>
  </p:cSld>
  <p:clrMapOvr>
    <a:masterClrMapping/>
  </p:clrMapOvr>
  <p:transition>
    <p:split dir="in"/>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33_4#f917808ab?vaa=1&amp;vcp=1&amp;vis=1&amp;pid=16e6b7a88&amp;color=0,0,0&amp;vtp=1&amp;vaab=1&amp;bt=1&amp;bbb=1"/>
              <p:cNvSpPr/>
              <p:nvPr/>
            </p:nvSpPr>
            <p:spPr>
              <a:xfrm>
                <a:off x="539496" y="1618964"/>
                <a:ext cx="11634788"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已知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d>
                      <m:dPr>
                        <m:begChr m:val=""/>
                        <m:endChr m:val=""/>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AgCl</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7_BD.133_4#f917808ab?vaa=1&amp;vcp=1&amp;vis=1&amp;pid=16e6b7a88&amp;color=0,0,0&amp;vtp=1&amp;vaab=1&amp;bt=1&amp;bbb=1"/>
              <p:cNvSpPr>
                <a:spLocks noRot="1" noChangeAspect="1" noMove="1" noResize="1" noEditPoints="1" noAdjustHandles="1" noChangeArrowheads="1" noChangeShapeType="1" noTextEdit="1"/>
              </p:cNvSpPr>
              <p:nvPr/>
            </p:nvSpPr>
            <p:spPr>
              <a:xfrm>
                <a:off x="539496" y="1618964"/>
                <a:ext cx="11634788" cy="553657"/>
              </a:xfrm>
              <a:prstGeom prst="rect">
                <a:avLst/>
              </a:prstGeom>
              <a:blipFill rotWithShape="1">
                <a:blip r:embed="rId3"/>
                <a:stretch>
                  <a:fillRect l="-3" t="-63" r="1" b="-12335"/>
                </a:stretch>
              </a:blipFill>
            </p:spPr>
            <p:txBody>
              <a:bodyPr/>
              <a:lstStyle/>
              <a:p>
                <a:r>
                  <a:rPr lang="zh-CN" altLang="en-US">
                    <a:noFill/>
                  </a:rPr>
                  <a:t> </a:t>
                </a:r>
              </a:p>
            </p:txBody>
          </p:sp>
        </mc:Fallback>
      </mc:AlternateContent>
      <p:pic>
        <p:nvPicPr>
          <p:cNvPr id="3" name="QO_7_BD.133_5#f917808ab?iti=16&amp;vaa=1&amp;vcp=1&amp;vis=1&amp;pid=16e6b7a88&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22192" y="2309717"/>
            <a:ext cx="4544568" cy="22219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33_6#f917808ab?iti=16&amp;vaa=1&amp;vcp=1&amp;vis=1&amp;pid=16e6b7a88&amp;color=0,0,0&amp;vtp=1&amp;vaab=1&amp;bbb=1"/>
          <p:cNvSpPr/>
          <p:nvPr/>
        </p:nvSpPr>
        <p:spPr>
          <a:xfrm>
            <a:off x="5490432" y="4658709"/>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图1-7-6</a:t>
            </a:r>
            <a:endParaRPr lang="en-US" altLang="zh-CN" sz="2800" dirty="0"/>
          </a:p>
        </p:txBody>
      </p:sp>
    </p:spTree>
  </p:cSld>
  <p:clrMapOvr>
    <a:masterClrMapping/>
  </p:clrMapOvr>
  <p:transition>
    <p:split dir="in"/>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34_1#acee6dc00?vaa=1&amp;vcp=1&amp;vis=1&amp;pid=f917808ab&amp;color=0,0,0&amp;vtp=1&amp;vaab=1&amp;bt=1&amp;bbb=1"/>
          <p:cNvSpPr/>
          <p:nvPr/>
        </p:nvSpPr>
        <p:spPr>
          <a:xfrm>
            <a:off x="539496" y="120735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（1）步骤</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2中涉及的操作名称是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8_AN.1_1#acee6dc00.blank?vaa=1&amp;vcp=1&amp;vis=1&amp;pid=f917808ab&amp;color=0,0,0&amp;vpa=67&amp;vtp=1&amp;vaab=1&amp;bbb=1"/>
          <p:cNvSpPr/>
          <p:nvPr/>
        </p:nvSpPr>
        <p:spPr>
          <a:xfrm>
            <a:off x="5528215" y="115592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过滤</a:t>
            </a:r>
            <a:endParaRPr lang="en-US" altLang="zh-CN" sz="2800" dirty="0"/>
          </a:p>
        </p:txBody>
      </p:sp>
      <p:pic>
        <p:nvPicPr>
          <p:cNvPr id="4" name="QO_7_BD.134_2#acee6dc00?iti=17&amp;vaa=1&amp;vcp=1&amp;vis=1&amp;pid=f917808a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84448" y="1893538"/>
            <a:ext cx="5029200" cy="24505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34_3#acee6dc00?iti=17&amp;vaa=1&amp;vcp=1&amp;vis=1&amp;pid=f917808ab&amp;color=0,0,0&amp;vtp=1&amp;vaab=1&amp;bbb=1"/>
          <p:cNvSpPr/>
          <p:nvPr/>
        </p:nvSpPr>
        <p:spPr>
          <a:xfrm>
            <a:off x="5495004" y="4471130"/>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图1-7-6</a:t>
            </a:r>
            <a:endParaRPr lang="en-US" altLang="zh-CN" sz="2800" dirty="0"/>
          </a:p>
        </p:txBody>
      </p:sp>
      <p:sp>
        <p:nvSpPr>
          <p:cNvPr id="6" name="QB_8_BD.136_1#9ee4e008d?vaa=1&amp;vcp=1&amp;vis=1&amp;pid=f917808ab&amp;color=0,0,0&amp;vtp=1&amp;vaab=1&amp;bbb=1"/>
          <p:cNvSpPr/>
          <p:nvPr/>
        </p:nvSpPr>
        <p:spPr>
          <a:xfrm>
            <a:off x="539496" y="510841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（2）滤液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A中的溶质是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B_8_AN.137_1#9ee4e008d.blank?vaa=1&amp;vcp=1&amp;vis=1&amp;pid=f917808ab&amp;color=0,0,0&amp;vpa=68&amp;vtp=1&amp;vaab=1&amp;bbb=1"/>
          <p:cNvSpPr/>
          <p:nvPr/>
        </p:nvSpPr>
        <p:spPr>
          <a:xfrm>
            <a:off x="4185190" y="5056981"/>
            <a:ext cx="2747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硫酸亚铁、硫酸</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38_1#9971642ec?vaa=1&amp;vcp=1&amp;vis=1&amp;pid=f917808ab&amp;color=0,0,0&amp;vtp=1&amp;vaab=1&amp;bt=1&amp;bbb=1"/>
          <p:cNvSpPr/>
          <p:nvPr/>
        </p:nvSpPr>
        <p:spPr>
          <a:xfrm>
            <a:off x="539496" y="146123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（3）步骤</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4中发生的反应的化学方程式是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8_AN.139_1#9971642ec.blank?vaa=1&amp;vcp=1&amp;vis=1&amp;pid=f917808ab&amp;color=0,0,0&amp;vpa=69&amp;vtp=1&amp;vaab=1&amp;bbb=1"/>
              <p:cNvSpPr/>
              <p:nvPr/>
            </p:nvSpPr>
            <p:spPr>
              <a:xfrm>
                <a:off x="7027608" y="1537239"/>
                <a:ext cx="3935540"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139_1#9971642ec.blank?vaa=1&amp;vcp=1&amp;vis=1&amp;pid=f917808ab&amp;color=0,0,0&amp;vpa=69&amp;vtp=1&amp;vaab=1&amp;bbb=1"/>
              <p:cNvSpPr>
                <a:spLocks noRot="1" noChangeAspect="1" noMove="1" noResize="1" noEditPoints="1" noAdjustHandles="1" noChangeArrowheads="1" noChangeShapeType="1" noTextEdit="1"/>
              </p:cNvSpPr>
              <p:nvPr/>
            </p:nvSpPr>
            <p:spPr>
              <a:xfrm>
                <a:off x="7027608" y="1537239"/>
                <a:ext cx="3935540" cy="402844"/>
              </a:xfrm>
              <a:prstGeom prst="rect">
                <a:avLst/>
              </a:prstGeom>
              <a:blipFill rotWithShape="1">
                <a:blip r:embed="rId3"/>
                <a:stretch>
                  <a:fillRect l="-2" t="-134" r="13" b="-7054"/>
                </a:stretch>
              </a:blipFill>
            </p:spPr>
            <p:txBody>
              <a:bodyPr/>
              <a:lstStyle/>
              <a:p>
                <a:r>
                  <a:rPr lang="zh-CN" altLang="en-US">
                    <a:noFill/>
                  </a:rPr>
                  <a:t> </a:t>
                </a:r>
              </a:p>
            </p:txBody>
          </p:sp>
        </mc:Fallback>
      </mc:AlternateContent>
      <p:pic>
        <p:nvPicPr>
          <p:cNvPr id="4" name="QO_7_BD.138_2#9971642ec?iti=18&amp;vaa=1&amp;vcp=1&amp;vis=1&amp;pid=f917808a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493008" y="2147411"/>
            <a:ext cx="5212080" cy="25420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38_3#9971642ec?iti=18&amp;vaa=1&amp;vcp=1&amp;vis=1&amp;pid=f917808ab&amp;color=0,0,0&amp;vtp=1&amp;vaab=1&amp;bbb=1"/>
          <p:cNvSpPr/>
          <p:nvPr/>
        </p:nvSpPr>
        <p:spPr>
          <a:xfrm>
            <a:off x="5495005" y="4816443"/>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图1-7-6</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40_1#586dc4b29?sp=1&amp;vaa=1&amp;vcp=1&amp;vis=1&amp;pid=16e6b7a88&amp;color=0,0,0&amp;vtp=1&amp;vaab=1&amp;bt=1&amp;bbb=1&amp;hb=1"/>
              <p:cNvSpPr/>
              <p:nvPr/>
            </p:nvSpPr>
            <p:spPr>
              <a:xfrm>
                <a:off x="539496" y="109115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某化工厂以废金属（主要成分为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，表面有少量油污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）为原料回</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收海绵铜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，并制备氯化铁的工艺流程如图1-7-7所示。回答下列问题。</a:t>
                </a:r>
                <a:endParaRPr lang="en-US" altLang="zh-CN" sz="2800" dirty="0"/>
              </a:p>
            </p:txBody>
          </p:sp>
        </mc:Choice>
        <mc:Fallback xmlns="">
          <p:sp>
            <p:nvSpPr>
              <p:cNvPr id="2" name="QO_7_BD.140_1#586dc4b29?sp=1&amp;vaa=1&amp;vcp=1&amp;vis=1&amp;pid=16e6b7a88&amp;color=0,0,0&amp;vtp=1&amp;vaab=1&amp;bt=1&amp;bbb=1&amp;hb=1"/>
              <p:cNvSpPr>
                <a:spLocks noRot="1" noChangeAspect="1" noMove="1" noResize="1" noEditPoints="1" noAdjustHandles="1" noChangeArrowheads="1" noChangeShapeType="1" noTextEdit="1"/>
              </p:cNvSpPr>
              <p:nvPr/>
            </p:nvSpPr>
            <p:spPr>
              <a:xfrm>
                <a:off x="539496" y="1091152"/>
                <a:ext cx="11109960" cy="1201357"/>
              </a:xfrm>
              <a:prstGeom prst="rect">
                <a:avLst/>
              </a:prstGeom>
              <a:blipFill rotWithShape="1">
                <a:blip r:embed="rId3"/>
                <a:stretch>
                  <a:fillRect l="-3" t="-18" r="3" b="-5695"/>
                </a:stretch>
              </a:blipFill>
            </p:spPr>
            <p:txBody>
              <a:bodyPr/>
              <a:lstStyle/>
              <a:p>
                <a:r>
                  <a:rPr lang="zh-CN" altLang="en-US">
                    <a:noFill/>
                  </a:rPr>
                  <a:t> </a:t>
                </a:r>
              </a:p>
            </p:txBody>
          </p:sp>
        </mc:Fallback>
      </mc:AlternateContent>
      <p:pic>
        <p:nvPicPr>
          <p:cNvPr id="3" name="QO_7_BD.140_2#586dc4b29?iti=19&amp;vaa=1&amp;vcp=1&amp;vis=1&amp;pid=16e6b7a88&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639312" y="2424525"/>
            <a:ext cx="4919472" cy="26426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40_3#586dc4b29?iti=19&amp;vaa=1&amp;vcp=1&amp;vis=1&amp;pid=16e6b7a88&amp;color=0,0,0&amp;vtp=1&amp;vaab=1&amp;bbb=1"/>
          <p:cNvSpPr/>
          <p:nvPr/>
        </p:nvSpPr>
        <p:spPr>
          <a:xfrm>
            <a:off x="5495004" y="5194141"/>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图1-7-7</a:t>
            </a:r>
            <a:endParaRPr lang="en-US" altLang="zh-CN" sz="28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69979dfe4?sp=1&amp;vcp=1&amp;pid=1924aecba&amp;color=0,0,0&amp;vtp=1&amp;vaab=1&amp;bt=1&amp;bbb=1&amp;hb=1"/>
          <p:cNvSpPr/>
          <p:nvPr/>
        </p:nvSpPr>
        <p:spPr>
          <a:xfrm>
            <a:off x="539496" y="217903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金属材料的性能与应用。</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金属材料的性能决定其应用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。例如，利用铁良好的导热性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，用铁制</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造铁锅</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；利用铜优良的导电性和延展性，用铜制造导线</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；利用不锈钢良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好的抗腐蚀性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，用不锈钢制造医疗器械、炊具、容器等。</a:t>
            </a:r>
            <a:endParaRPr lang="en-US" altLang="zh-CN" sz="2800" dirty="0"/>
          </a:p>
        </p:txBody>
      </p:sp>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40_4#586dc4b29?vaa=1&amp;vcp=1&amp;vis=1&amp;pid=16e6b7a88&amp;color=0,0,0&amp;mp=1&amp;vtp=1&amp;vaab=1&amp;bt=1&amp;bbb=1&amp;hb=1"/>
              <p:cNvSpPr/>
              <p:nvPr/>
            </p:nvSpPr>
            <p:spPr>
              <a:xfrm>
                <a:off x="540766" y="530860"/>
                <a:ext cx="11109960" cy="1295400"/>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已知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易溶于水且不与氢氧化钠反应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氧化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中起催化作</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该反应的化学方程式为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baseline="-2000">
                                          <a:solidFill>
                                            <a:srgbClr val="000000"/>
                                          </a:solidFill>
                                          <a:latin typeface="Cambria Math" panose="02040503050406030204" pitchFamily="18" charset="0"/>
                                        </a:rPr>
                                        <m:t>NaNO</m:t>
                                      </m:r>
                                    </m:e>
                                    <m:sub>
                                      <m:r>
                                        <a:rPr lang="en-US" altLang="zh-CN" sz="2800" b="0" baseline="-2000">
                                          <a:solidFill>
                                            <a:srgbClr val="000000"/>
                                          </a:solidFill>
                                          <a:latin typeface="Cambria Math" panose="02040503050406030204" pitchFamily="18" charset="0"/>
                                        </a:rPr>
                                        <m:t>2</m:t>
                                      </m:r>
                                    </m:sub>
                                  </m:sSub>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4</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7_BD.140_4#586dc4b29?vaa=1&amp;vcp=1&amp;vis=1&amp;pid=16e6b7a88&amp;color=0,0,0&amp;mp=1&amp;vtp=1&amp;vaab=1&amp;bt=1&amp;bbb=1&amp;hb=1"/>
              <p:cNvSpPr>
                <a:spLocks noRot="1" noChangeAspect="1" noMove="1" noResize="1" noEditPoints="1" noAdjustHandles="1" noChangeArrowheads="1" noChangeShapeType="1" noTextEdit="1"/>
              </p:cNvSpPr>
              <p:nvPr/>
            </p:nvSpPr>
            <p:spPr>
              <a:xfrm>
                <a:off x="540766" y="530860"/>
                <a:ext cx="11109960" cy="1295400"/>
              </a:xfrm>
              <a:prstGeom prst="rect">
                <a:avLst/>
              </a:prstGeom>
              <a:blipFill rotWithShape="1">
                <a:blip r:embed="rId3"/>
                <a:stretch>
                  <a:fillRect l="-3" r="3" b="-784"/>
                </a:stretch>
              </a:blipFill>
            </p:spPr>
            <p:txBody>
              <a:bodyPr/>
              <a:lstStyle/>
              <a:p>
                <a:r>
                  <a:rPr lang="zh-CN" altLang="en-US">
                    <a:noFill/>
                  </a:rPr>
                  <a:t> </a:t>
                </a:r>
              </a:p>
            </p:txBody>
          </p:sp>
        </mc:Fallback>
      </mc:AlternateContent>
      <p:pic>
        <p:nvPicPr>
          <p:cNvPr id="3" name="QO_7_BD.140_5#586dc4b29?iti=20&amp;vaa=1&amp;vcp=1&amp;vis=1&amp;pid=16e6b7a88&amp;color=0,0,0&amp;tib=255,255,255&amp;vtp=1&amp;vaab=1&amp;bt=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639312" y="1682591"/>
            <a:ext cx="4919472" cy="26426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40_6#586dc4b29?iti=20&amp;vaa=1&amp;vcp=1&amp;vis=1&amp;pid=16e6b7a88&amp;color=0,0,0&amp;vtp=1&amp;vaab=1&amp;bbb=1"/>
          <p:cNvSpPr/>
          <p:nvPr/>
        </p:nvSpPr>
        <p:spPr>
          <a:xfrm>
            <a:off x="5495004" y="4146137"/>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图1-7-7</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5" name="QB_8_BD.141_1#00196f344?sp=1&amp;vaa=1&amp;vcp=1&amp;vis=1&amp;pid=586dc4b29&amp;color=0,0,0&amp;vtp=1&amp;vaab=1&amp;bbb=1"/>
              <p:cNvSpPr/>
              <p:nvPr/>
            </p:nvSpPr>
            <p:spPr>
              <a:xfrm>
                <a:off x="540766" y="4566507"/>
                <a:ext cx="11109960" cy="1295401"/>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（1）“洗涤”是为去除废金属表面的油污，试剂</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最好选用</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solidFill>
                    <a:srgbClr val="000000"/>
                  </a:solidFill>
                </a:endParaRPr>
              </a:p>
              <a:p>
                <a:pPr latinLnBrk="1">
                  <a:lnSpc>
                    <a:spcPts val="5100"/>
                  </a:lnSpc>
                </a:pP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.稀硫酸</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.氢氧化钠溶液</a:t>
                </a:r>
                <a:endParaRPr lang="en-US" altLang="zh-CN" sz="2800" dirty="0">
                  <a:solidFill>
                    <a:srgbClr val="000000"/>
                  </a:solidFill>
                </a:endParaRPr>
              </a:p>
            </p:txBody>
          </p:sp>
        </mc:Choice>
        <mc:Fallback xmlns="">
          <p:sp>
            <p:nvSpPr>
              <p:cNvPr id="5" name="QB_8_BD.141_1#00196f344?sp=1&amp;vaa=1&amp;vcp=1&amp;vis=1&amp;pid=586dc4b29&amp;color=0,0,0&amp;vtp=1&amp;vaab=1&amp;bbb=1"/>
              <p:cNvSpPr>
                <a:spLocks noRot="1" noChangeAspect="1" noMove="1" noResize="1" noEditPoints="1" noAdjustHandles="1" noChangeArrowheads="1" noChangeShapeType="1" noTextEdit="1"/>
              </p:cNvSpPr>
              <p:nvPr/>
            </p:nvSpPr>
            <p:spPr>
              <a:xfrm>
                <a:off x="540766" y="4566507"/>
                <a:ext cx="11109960" cy="1295401"/>
              </a:xfrm>
              <a:prstGeom prst="rect">
                <a:avLst/>
              </a:prstGeom>
              <a:blipFill>
                <a:blip r:embed="rId5"/>
                <a:stretch>
                  <a:fillRect l="-1976" r="-4007" b="-107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8_AN.142_1#00196f344.blank?vaa=1&amp;vcp=1&amp;vis=1&amp;pid=586dc4b29&amp;color=0,0,0&amp;vpa=70&amp;vtp=1&amp;vaab=1&amp;bbb=1"/>
              <p:cNvSpPr/>
              <p:nvPr/>
            </p:nvSpPr>
            <p:spPr>
              <a:xfrm>
                <a:off x="9424732" y="4738973"/>
                <a:ext cx="338138"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28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6" name="QB_8_AN.142_1#00196f344.blank?vaa=1&amp;vcp=1&amp;vis=1&amp;pid=586dc4b29&amp;color=0,0,0&amp;vpa=70&amp;vtp=1&amp;vaab=1&amp;bbb=1"/>
              <p:cNvSpPr>
                <a:spLocks noRot="1" noChangeAspect="1" noMove="1" noResize="1" noEditPoints="1" noAdjustHandles="1" noChangeArrowheads="1" noChangeShapeType="1" noTextEdit="1"/>
              </p:cNvSpPr>
              <p:nvPr/>
            </p:nvSpPr>
            <p:spPr>
              <a:xfrm>
                <a:off x="9424732" y="4738973"/>
                <a:ext cx="338138" cy="402844"/>
              </a:xfrm>
              <a:prstGeom prst="rect">
                <a:avLst/>
              </a:prstGeom>
              <a:blipFill>
                <a:blip r:embed="rId6"/>
                <a:stretch>
                  <a:fillRect/>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43_1#e463cc8d8?vaa=1&amp;vcp=1&amp;vis=1&amp;pid=586dc4b29&amp;color=0,0,0&amp;vtp=1&amp;vaab=1&amp;bt=1&amp;bbb=1&amp;hb=1"/>
          <p:cNvSpPr/>
          <p:nvPr/>
        </p:nvSpPr>
        <p:spPr>
          <a:xfrm>
            <a:off x="539496" y="1397222"/>
            <a:ext cx="11109960" cy="553657"/>
          </a:xfrm>
          <a:prstGeom prst="rect">
            <a:avLst/>
          </a:prstGeom>
          <a:noFill/>
        </p:spPr>
        <p:txBody>
          <a:bodyPr wrap="none" lIns="0" tIns="0" rIns="0" bIns="0" rtlCol="0" anchor="t"/>
          <a:lstStyle/>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（2）“酸浸</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”中发生反应的化学反应方程式为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8_AN.144_1#e463cc8d8.blank?vaa=1&amp;vcp=1&amp;vis=1&amp;pid=586dc4b29&amp;color=0,0,0&amp;vpa=71&amp;vtp=1&amp;vaab=1&amp;bbb=1"/>
              <p:cNvSpPr/>
              <p:nvPr/>
            </p:nvSpPr>
            <p:spPr>
              <a:xfrm>
                <a:off x="7519733" y="1473231"/>
                <a:ext cx="4093083" cy="402844"/>
              </a:xfrm>
              <a:prstGeom prst="rect">
                <a:avLst/>
              </a:prstGeom>
              <a:noFill/>
            </p:spPr>
            <p:txBody>
              <a:bodyPr wrap="none" lIns="0" tIns="0" rIns="0" bIns="0" rtlCol="0" anchor="t"/>
              <a:lstStyle/>
              <a:p>
                <a:pPr algn="ctr" latinLnBrk="1">
                  <a:lnSpc>
                    <a:spcPts val="3400"/>
                  </a:lnSpc>
                </a:pP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144_1#e463cc8d8.blank?vaa=1&amp;vcp=1&amp;vis=1&amp;pid=586dc4b29&amp;color=0,0,0&amp;vpa=71&amp;vtp=1&amp;vaab=1&amp;bbb=1"/>
              <p:cNvSpPr>
                <a:spLocks noRot="1" noChangeAspect="1" noMove="1" noResize="1" noEditPoints="1" noAdjustHandles="1" noChangeArrowheads="1" noChangeShapeType="1" noTextEdit="1"/>
              </p:cNvSpPr>
              <p:nvPr/>
            </p:nvSpPr>
            <p:spPr>
              <a:xfrm>
                <a:off x="7519733" y="1473231"/>
                <a:ext cx="4093083" cy="402844"/>
              </a:xfrm>
              <a:prstGeom prst="rect">
                <a:avLst/>
              </a:prstGeom>
              <a:blipFill rotWithShape="1">
                <a:blip r:embed="rId3"/>
                <a:stretch>
                  <a:fillRect l="-2" t="-8" r="14" b="-7180"/>
                </a:stretch>
              </a:blipFill>
            </p:spPr>
            <p:txBody>
              <a:bodyPr/>
              <a:lstStyle/>
              <a:p>
                <a:r>
                  <a:rPr lang="zh-CN" altLang="en-US">
                    <a:noFill/>
                  </a:rPr>
                  <a:t> </a:t>
                </a:r>
              </a:p>
            </p:txBody>
          </p:sp>
        </mc:Fallback>
      </mc:AlternateContent>
      <p:pic>
        <p:nvPicPr>
          <p:cNvPr id="4" name="QO_7_BD.143_2#e463cc8d8?iti=21&amp;vaa=1&amp;vcp=1&amp;vis=1&amp;pid=586dc4b29&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621024" y="2083403"/>
            <a:ext cx="4956048" cy="26700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43_3#e463cc8d8?iti=21&amp;vaa=1&amp;vcp=1&amp;vis=1&amp;pid=586dc4b29&amp;color=0,0,0&amp;vtp=1&amp;vaab=1&amp;bbb=1"/>
          <p:cNvSpPr/>
          <p:nvPr/>
        </p:nvSpPr>
        <p:spPr>
          <a:xfrm>
            <a:off x="5495004" y="4880451"/>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图1-7-7</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45_1#2d85bbb96?vaa=1&amp;vcp=1&amp;vis=1&amp;pid=586dc4b29&amp;color=0,0,0&amp;vtp=1&amp;vaab=1&amp;bt=1&amp;bbb=1&amp;hb=1"/>
          <p:cNvSpPr/>
          <p:nvPr/>
        </p:nvSpPr>
        <p:spPr>
          <a:xfrm>
            <a:off x="539496" y="81911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（3）在“氧化”过程中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，反应前后化合价发生变化的元素有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写元素符号）。</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8_AN.146_1#2d85bbb96.blank?vaa=1&amp;vcp=1&amp;vis=1&amp;pid=586dc4b29&amp;color=0,0,0&amp;vpa=72&amp;vtp=1&amp;vaab=1&amp;bbb=1"/>
              <p:cNvSpPr/>
              <p:nvPr/>
            </p:nvSpPr>
            <p:spPr>
              <a:xfrm>
                <a:off x="9627932" y="906240"/>
                <a:ext cx="1131888" cy="418529"/>
              </a:xfrm>
              <a:prstGeom prst="rect">
                <a:avLst/>
              </a:prstGeom>
              <a:noFill/>
            </p:spPr>
            <p:txBody>
              <a:bodyPr wrap="none" lIns="0" tIns="0" rIns="0" bIns="0" rtlCol="0" anchor="t"/>
              <a:lstStyle/>
              <a:p>
                <a:pPr algn="ctr" latinLnBrk="1">
                  <a:lnSpc>
                    <a:spcPts val="36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146_1#2d85bbb96.blank?vaa=1&amp;vcp=1&amp;vis=1&amp;pid=586dc4b29&amp;color=0,0,0&amp;vpa=72&amp;vtp=1&amp;vaab=1&amp;bbb=1"/>
              <p:cNvSpPr>
                <a:spLocks noRot="1" noChangeAspect="1" noMove="1" noResize="1" noEditPoints="1" noAdjustHandles="1" noChangeArrowheads="1" noChangeShapeType="1" noTextEdit="1"/>
              </p:cNvSpPr>
              <p:nvPr/>
            </p:nvSpPr>
            <p:spPr>
              <a:xfrm>
                <a:off x="9627932" y="906240"/>
                <a:ext cx="1131888" cy="418529"/>
              </a:xfrm>
              <a:prstGeom prst="rect">
                <a:avLst/>
              </a:prstGeom>
              <a:blipFill rotWithShape="1">
                <a:blip r:embed="rId3"/>
                <a:stretch>
                  <a:fillRect l="-5" t="-23" r="34" b="-9217"/>
                </a:stretch>
              </a:blipFill>
            </p:spPr>
            <p:txBody>
              <a:bodyPr/>
              <a:lstStyle/>
              <a:p>
                <a:r>
                  <a:rPr lang="zh-CN" altLang="en-US">
                    <a:noFill/>
                  </a:rPr>
                  <a:t> </a:t>
                </a:r>
              </a:p>
            </p:txBody>
          </p:sp>
        </mc:Fallback>
      </mc:AlternateContent>
      <p:pic>
        <p:nvPicPr>
          <p:cNvPr id="4" name="QO_7_BD.145_2#2d85bbb96?iti=22&amp;vaa=1&amp;vcp=1&amp;vis=1&amp;pid=586dc4b29&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136392" y="2147919"/>
            <a:ext cx="5925312" cy="31912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45_3#2d85bbb96?iti=22&amp;vaa=1&amp;vcp=1&amp;vis=1&amp;pid=586dc4b29&amp;color=0,0,0&amp;vtp=1&amp;vaab=1&amp;bbb=1"/>
          <p:cNvSpPr/>
          <p:nvPr/>
        </p:nvSpPr>
        <p:spPr>
          <a:xfrm>
            <a:off x="5495005" y="5466175"/>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图1-7-7</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47_1#386170f1c?vaa=1&amp;vcp=1&amp;vis=1&amp;pid=586dc4b29&amp;color=0,0,0&amp;vtp=1&amp;vaab=1&amp;bt=1&amp;bbb=1"/>
          <p:cNvSpPr/>
          <p:nvPr/>
        </p:nvSpPr>
        <p:spPr>
          <a:xfrm>
            <a:off x="539496" y="112823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）滤液甲中一定含有的离子是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8_AN.148_1#386170f1c.blank?vaa=1&amp;vcp=1&amp;vis=1&amp;pid=586dc4b29&amp;color=0,0,0&amp;vpa=73&amp;vtp=1&amp;vaab=1&amp;bbb=1"/>
          <p:cNvSpPr/>
          <p:nvPr/>
        </p:nvSpPr>
        <p:spPr>
          <a:xfrm>
            <a:off x="5706015" y="1076801"/>
            <a:ext cx="2747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钠离子、氯离子</a:t>
            </a:r>
            <a:endParaRPr lang="en-US" altLang="zh-CN" sz="2800" dirty="0"/>
          </a:p>
        </p:txBody>
      </p:sp>
      <p:pic>
        <p:nvPicPr>
          <p:cNvPr id="4" name="QO_7_BD.147_2#386170f1c?iti=23&amp;vaa=1&amp;vcp=1&amp;vis=1&amp;pid=586dc4b29&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081528" y="1814417"/>
            <a:ext cx="6025896" cy="3246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47_3#386170f1c?iti=23&amp;vaa=1&amp;vcp=1&amp;vis=1&amp;pid=586dc4b29&amp;color=0,0,0&amp;vtp=1&amp;vaab=1&amp;bbb=1"/>
          <p:cNvSpPr/>
          <p:nvPr/>
        </p:nvSpPr>
        <p:spPr>
          <a:xfrm>
            <a:off x="5490432" y="5187537"/>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图1-7-7</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149_1#afa609c95?vaa=1&amp;vcp=1&amp;vis=1&amp;pid=586dc4b29&amp;color=0,0,0&amp;vtp=1&amp;vaab=1&amp;bt=1&amp;bbb=1&amp;hb=1"/>
              <p:cNvSpPr/>
              <p:nvPr/>
            </p:nvSpPr>
            <p:spPr>
              <a:xfrm>
                <a:off x="539496" y="85798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（5）现有</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t</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含铁</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28%</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的废金属，利用上述流程制备</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，若过</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程中铁元素无损失</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，则最后得到的</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溶液中</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8_BD.149_1#afa609c95?vaa=1&amp;vcp=1&amp;vis=1&amp;pid=586dc4b29&amp;color=0,0,0&amp;vtp=1&amp;vaab=1&amp;bt=1&amp;bbb=1&amp;hb=1"/>
              <p:cNvSpPr>
                <a:spLocks noRot="1" noChangeAspect="1" noMove="1" noResize="1" noEditPoints="1" noAdjustHandles="1" noChangeArrowheads="1" noChangeShapeType="1" noTextEdit="1"/>
              </p:cNvSpPr>
              <p:nvPr/>
            </p:nvSpPr>
            <p:spPr>
              <a:xfrm>
                <a:off x="539496" y="857980"/>
                <a:ext cx="11109960" cy="1201357"/>
              </a:xfrm>
              <a:prstGeom prst="rect">
                <a:avLst/>
              </a:prstGeom>
              <a:blipFill rotWithShape="1">
                <a:blip r:embed="rId3"/>
                <a:stretch>
                  <a:fillRect l="-3" t="-8" r="-94" b="-570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8_AN.150_1#afa609c95.blank?vaa=1&amp;vcp=1&amp;vis=1&amp;pid=586dc4b29&amp;color=0,0,0&amp;vpa=74&amp;vtp=1&amp;vaab=1&amp;bbb=1"/>
              <p:cNvSpPr/>
              <p:nvPr/>
            </p:nvSpPr>
            <p:spPr>
              <a:xfrm>
                <a:off x="10025697" y="1586261"/>
                <a:ext cx="1239838"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81.25 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150_1#afa609c95.blank?vaa=1&amp;vcp=1&amp;vis=1&amp;pid=586dc4b29&amp;color=0,0,0&amp;vpa=74&amp;vtp=1&amp;vaab=1&amp;bbb=1"/>
              <p:cNvSpPr>
                <a:spLocks noRot="1" noChangeAspect="1" noMove="1" noResize="1" noEditPoints="1" noAdjustHandles="1" noChangeArrowheads="1" noChangeShapeType="1" noTextEdit="1"/>
              </p:cNvSpPr>
              <p:nvPr/>
            </p:nvSpPr>
            <p:spPr>
              <a:xfrm>
                <a:off x="10025697" y="1586261"/>
                <a:ext cx="1239838" cy="402844"/>
              </a:xfrm>
              <a:prstGeom prst="rect">
                <a:avLst/>
              </a:prstGeom>
              <a:blipFill rotWithShape="1">
                <a:blip r:embed="rId4"/>
                <a:stretch>
                  <a:fillRect l="-26" t="-8" b="-7180"/>
                </a:stretch>
              </a:blipFill>
            </p:spPr>
            <p:txBody>
              <a:bodyPr/>
              <a:lstStyle/>
              <a:p>
                <a:r>
                  <a:rPr lang="zh-CN" altLang="en-US">
                    <a:noFill/>
                  </a:rPr>
                  <a:t> </a:t>
                </a:r>
              </a:p>
            </p:txBody>
          </p:sp>
        </mc:Fallback>
      </mc:AlternateContent>
      <p:pic>
        <p:nvPicPr>
          <p:cNvPr id="4" name="QO_7_BD.149_2#afa609c95?iti=24&amp;vaa=1&amp;vcp=1&amp;vis=1&amp;pid=586dc4b29&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209544" y="2191353"/>
            <a:ext cx="5779008" cy="31089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49_3#afa609c95?iti=24&amp;vaa=1&amp;vcp=1&amp;vis=1&amp;pid=586dc4b29&amp;color=0,0,0&amp;vtp=1&amp;vaab=1&amp;bbb=1"/>
          <p:cNvSpPr/>
          <p:nvPr/>
        </p:nvSpPr>
        <p:spPr>
          <a:xfrm>
            <a:off x="5495005" y="5427313"/>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图1-7-7</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7b2a3e7eb?vcp=1&amp;pid=139a9f7da&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考点6</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金属的知识综合</a:t>
            </a:r>
            <a:endParaRPr lang="en-US" altLang="zh-CN" sz="3200" dirty="0">
              <a:solidFill>
                <a:srgbClr val="92D050"/>
              </a:solidFill>
            </a:endParaRPr>
          </a:p>
        </p:txBody>
      </p:sp>
      <p:sp>
        <p:nvSpPr>
          <p:cNvPr id="3" name="QO_6_BD.151_1#e060410cc?vaa=1&amp;vcp=1&amp;vis=1&amp;pid=7b2a3e7eb&amp;color=0,0,0&amp;vtp=1&amp;vaab=1&amp;bbb=1&amp;hb=1"/>
          <p:cNvSpPr/>
          <p:nvPr/>
        </p:nvSpPr>
        <p:spPr>
          <a:xfrm>
            <a:off x="539496" y="1263495"/>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典型例题7</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（2024·广西·中考）《梦溪笔谈》中“古人以剂钢为刃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，柔铁</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为茎干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”“熬胆矾铁釜，久之亦化为铜”记录了古代铁器生产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、使用的情</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。请回答下列问题。</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4" name="QB_7_BD.152_1#fe84efdd4?vaa=1&amp;vcp=1&amp;vis=1&amp;pid=e060410cc&amp;color=0,0,0&amp;vtp=1&amp;vaab=1&amp;bbb=1"/>
              <p:cNvSpPr/>
              <p:nvPr/>
            </p:nvSpPr>
            <p:spPr>
              <a:xfrm>
                <a:off x="539496" y="3180379"/>
                <a:ext cx="11634788"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（1）炼铁的原理是利用</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的反应。</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的化合价为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4" name="QB_7_BD.152_1#fe84efdd4?vaa=1&amp;vcp=1&amp;vis=1&amp;pid=e060410cc&amp;color=0,0,0&amp;vtp=1&amp;vaab=1&amp;bbb=1"/>
              <p:cNvSpPr>
                <a:spLocks noRot="1" noChangeAspect="1" noMove="1" noResize="1" noEditPoints="1" noAdjustHandles="1" noChangeArrowheads="1" noChangeShapeType="1" noTextEdit="1"/>
              </p:cNvSpPr>
              <p:nvPr/>
            </p:nvSpPr>
            <p:spPr>
              <a:xfrm>
                <a:off x="539496" y="3180379"/>
                <a:ext cx="11634788" cy="553657"/>
              </a:xfrm>
              <a:prstGeom prst="rect">
                <a:avLst/>
              </a:prstGeom>
              <a:blipFill rotWithShape="1">
                <a:blip r:embed="rId3"/>
                <a:stretch>
                  <a:fillRect l="-3" t="-54" r="1" b="-1234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154_1#fe84efdd4.blank?vaa=1&amp;vcp=1&amp;vis=1&amp;pid=e060410cc&amp;color=0,0,0&amp;vpa=75&amp;vtp=1&amp;vaab=1&amp;bbb=1"/>
              <p:cNvSpPr/>
              <p:nvPr/>
            </p:nvSpPr>
            <p:spPr>
              <a:xfrm>
                <a:off x="10869550" y="3258166"/>
                <a:ext cx="642938"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7_AN.154_1#fe84efdd4.blank?vaa=1&amp;vcp=1&amp;vis=1&amp;pid=e060410cc&amp;color=0,0,0&amp;vpa=75&amp;vtp=1&amp;vaab=1&amp;bbb=1"/>
              <p:cNvSpPr>
                <a:spLocks noRot="1" noChangeAspect="1" noMove="1" noResize="1" noEditPoints="1" noAdjustHandles="1" noChangeArrowheads="1" noChangeShapeType="1" noTextEdit="1"/>
              </p:cNvSpPr>
              <p:nvPr/>
            </p:nvSpPr>
            <p:spPr>
              <a:xfrm>
                <a:off x="10869550" y="3258166"/>
                <a:ext cx="642938" cy="402844"/>
              </a:xfrm>
              <a:prstGeom prst="rect">
                <a:avLst/>
              </a:prstGeom>
              <a:blipFill rotWithShape="1">
                <a:blip r:embed="rId4"/>
                <a:stretch>
                  <a:fillRect l="-40" t="-153" r="89" b="-703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S.1_1#fe84efdd4?vaa=1&amp;vcp=1&amp;vis=1&amp;pid=e060410cc&amp;color=0,0,0&amp;vtp=1&amp;vaab=1&amp;bbb=1&amp;hb=1"/>
              <p:cNvSpPr/>
              <p:nvPr/>
            </p:nvSpPr>
            <p:spPr>
              <a:xfrm>
                <a:off x="539496" y="3736766"/>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在化合物中，各元素正负化合价的代数和为零。在</a:t>
                </a: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中氧</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元素显</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价，设铁元素的化合价为</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+(−2)×3=0</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ndParaRPr>
              </a:p>
            </p:txBody>
          </p:sp>
        </mc:Choice>
        <mc:Fallback xmlns="">
          <p:sp>
            <p:nvSpPr>
              <p:cNvPr id="6" name="QB_7_AS.1_1#fe84efdd4?vaa=1&amp;vcp=1&amp;vis=1&amp;pid=e060410cc&amp;color=0,0,0&amp;vtp=1&amp;vaab=1&amp;bbb=1&amp;hb=1"/>
              <p:cNvSpPr>
                <a:spLocks noRot="1" noChangeAspect="1" noMove="1" noResize="1" noEditPoints="1" noAdjustHandles="1" noChangeArrowheads="1" noChangeShapeType="1" noTextEdit="1"/>
              </p:cNvSpPr>
              <p:nvPr/>
            </p:nvSpPr>
            <p:spPr>
              <a:xfrm>
                <a:off x="539496" y="3736766"/>
                <a:ext cx="11109960" cy="1201357"/>
              </a:xfrm>
              <a:prstGeom prst="rect">
                <a:avLst/>
              </a:prstGeom>
              <a:blipFill rotWithShape="1">
                <a:blip r:embed="rId5"/>
                <a:stretch>
                  <a:fillRect l="-3" t="-35" r="-3752" b="-5678"/>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56_1#d26daf304?vaa=1&amp;vcp=1&amp;vis=1&amp;pid=e060410cc&amp;color=0,0,0&amp;vtp=1&amp;vaab=1&amp;bt=1&amp;bbb=1&amp;hb=1"/>
          <p:cNvSpPr/>
          <p:nvPr/>
        </p:nvSpPr>
        <p:spPr>
          <a:xfrm>
            <a:off x="539496" y="1560322"/>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（2）“剂钢”指的是合金钢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，钢的硬度比纯铁的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填“大”或“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每年有大量的钢铁被锈蚀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请提出一条钢铁防锈的措施：</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7_AN.158_1#d26daf304.blank?vaa=1&amp;vcp=1&amp;vis=1&amp;pid=e060410cc&amp;color=0,0,0&amp;vpa=76&amp;vtp=1&amp;vaab=1"/>
          <p:cNvSpPr/>
          <p:nvPr/>
        </p:nvSpPr>
        <p:spPr>
          <a:xfrm>
            <a:off x="7798339" y="152984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a:t>
            </a:r>
            <a:endParaRPr lang="en-US" altLang="zh-CN" sz="2800" dirty="0"/>
          </a:p>
        </p:txBody>
      </p:sp>
      <p:sp>
        <p:nvSpPr>
          <p:cNvPr id="4" name="QB_7_AN.159_1#d26daf304.blank?vaa=1&amp;vcp=1&amp;vis=1&amp;pid=e060410cc&amp;color=0,0,0&amp;vpa=77&amp;vtp=1&amp;vaab=1&amp;bbb=1&amp;hb=1"/>
          <p:cNvSpPr/>
          <p:nvPr/>
        </p:nvSpPr>
        <p:spPr>
          <a:xfrm>
            <a:off x="539496" y="2177542"/>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喷漆（</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合理即可）</a:t>
            </a:r>
            <a:endParaRPr lang="en-US" altLang="zh-CN" sz="2800" dirty="0"/>
          </a:p>
        </p:txBody>
      </p:sp>
      <p:sp>
        <p:nvSpPr>
          <p:cNvPr id="5" name="QB_7_AS.1_1#d26daf304?vaa=1&amp;vcp=1&amp;vis=1&amp;pid=e060410cc&amp;color=0,0,0&amp;vtp=1&amp;vaab=1&amp;bbb=1&amp;hb=1"/>
          <p:cNvSpPr/>
          <p:nvPr/>
        </p:nvSpPr>
        <p:spPr>
          <a:xfrm>
            <a:off x="539496" y="3488626"/>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一般来说，合金的硬度大于组成它的纯金属的硬度。“剂钢</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”指</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的是合金钢</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，钢的硬度比纯铁的大</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。钢铁防锈的措施有在钢铁制品表面</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喷漆</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、涂油等。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61_1#5c004aeb2?vaa=1&amp;vcp=1&amp;vis=1&amp;pid=e060410cc&amp;color=0,0,0&amp;vtp=1&amp;vaab=1&amp;bt=1&amp;bbb=1&amp;hb=1"/>
          <p:cNvSpPr/>
          <p:nvPr/>
        </p:nvSpPr>
        <p:spPr>
          <a:xfrm>
            <a:off x="539496" y="1219708"/>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（3）人类对铁的利用比铜晚了1</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500多年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，这是因为铁的金属活动性比</a:t>
            </a:r>
          </a:p>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铜的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填“强”或“弱”）。已知胆矾溶于水得到硫酸铜溶液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，请用化</a:t>
            </a:r>
          </a:p>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学方程式解释</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“熬胆矾铁釜，久之亦化为铜”</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的原因：</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p>
          <a:p>
            <a:pPr algn="l"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34" charset="-120"/>
                <a:sym typeface="+mn-ea"/>
              </a:rPr>
              <a:t>____</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3" name="QB_7_AN.163_1#5c004aeb2.blank?vaa=1&amp;vcp=1&amp;vis=1&amp;pid=e060410cc&amp;color=0,0,0&amp;vpa=78&amp;vtp=1&amp;vaab=1"/>
          <p:cNvSpPr/>
          <p:nvPr/>
        </p:nvSpPr>
        <p:spPr>
          <a:xfrm>
            <a:off x="1261015" y="1836928"/>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强</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B_7_AN.164_1#5c004aeb2.blank?vaa=1&amp;vcp=1&amp;vis=1&amp;pid=e060410cc&amp;color=0,0,0&amp;vpa=79&amp;vtp=1&amp;vaab=1&amp;bbb=1&amp;hb=1"/>
              <p:cNvSpPr/>
              <p:nvPr/>
            </p:nvSpPr>
            <p:spPr>
              <a:xfrm>
                <a:off x="539496" y="2477008"/>
                <a:ext cx="11109960" cy="1145794"/>
              </a:xfrm>
              <a:prstGeom prst="rect">
                <a:avLst/>
              </a:prstGeom>
              <a:noFill/>
            </p:spPr>
            <p:txBody>
              <a:bodyPr wrap="square" lIns="0" tIns="0" rIns="0" bIns="0" rtlCol="0" anchor="t"/>
              <a:lstStyle/>
              <a:p>
                <a:pPr latinLnBrk="1">
                  <a:lnSpc>
                    <a:spcPts val="4835"/>
                  </a:lnSpc>
                </a:pPr>
                <a:r>
                  <a:rPr lang="en-US" altLang="zh-CN" sz="28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7_AN.164_1#5c004aeb2.blank?vaa=1&amp;vcp=1&amp;vis=1&amp;pid=e060410cc&amp;color=0,0,0&amp;vpa=79&amp;vtp=1&amp;vaab=1&amp;bbb=1&amp;hb=1"/>
              <p:cNvSpPr>
                <a:spLocks noRot="1" noChangeAspect="1" noMove="1" noResize="1" noEditPoints="1" noAdjustHandles="1" noChangeArrowheads="1" noChangeShapeType="1" noTextEdit="1"/>
              </p:cNvSpPr>
              <p:nvPr/>
            </p:nvSpPr>
            <p:spPr>
              <a:xfrm>
                <a:off x="539496" y="2477008"/>
                <a:ext cx="11109960" cy="1145794"/>
              </a:xfrm>
              <a:prstGeom prst="rect">
                <a:avLst/>
              </a:prstGeom>
              <a:blipFill rotWithShape="1">
                <a:blip r:embed="rId3"/>
                <a:stretch>
                  <a:fillRect l="-3" t="-44" r="3" b="-71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S.1_1#5c004aeb2?vaa=1&amp;vcp=1&amp;vis=1&amp;pid=e060410cc&amp;color=0,0,0&amp;vtp=1&amp;vaab=1&amp;bbb=1&amp;hb=1"/>
              <p:cNvSpPr/>
              <p:nvPr/>
            </p:nvSpPr>
            <p:spPr>
              <a:xfrm>
                <a:off x="539496" y="379114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人类对铁的利用比铜晚了1</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500多年</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，这是因为铁的金属活动</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性比铜的强</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。铁与硫酸铜反应生成铜和硫酸亚铁</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，化学方程式为</a:t>
                </a:r>
              </a:p>
              <a:p>
                <a:pPr latinLnBrk="1">
                  <a:lnSpc>
                    <a:spcPts val="49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FF0000"/>
                  </a:solidFill>
                </a:endParaRPr>
              </a:p>
            </p:txBody>
          </p:sp>
        </mc:Choice>
        <mc:Fallback xmlns="">
          <p:sp>
            <p:nvSpPr>
              <p:cNvPr id="5" name="QB_7_AS.1_1#5c004aeb2?vaa=1&amp;vcp=1&amp;vis=1&amp;pid=e060410cc&amp;color=0,0,0&amp;vtp=1&amp;vaab=1&amp;bbb=1&amp;hb=1"/>
              <p:cNvSpPr>
                <a:spLocks noRot="1" noChangeAspect="1" noMove="1" noResize="1" noEditPoints="1" noAdjustHandles="1" noChangeArrowheads="1" noChangeShapeType="1" noTextEdit="1"/>
              </p:cNvSpPr>
              <p:nvPr/>
            </p:nvSpPr>
            <p:spPr>
              <a:xfrm>
                <a:off x="539496" y="3791140"/>
                <a:ext cx="11109960" cy="1849057"/>
              </a:xfrm>
              <a:prstGeom prst="rect">
                <a:avLst/>
              </a:prstGeom>
              <a:blipFill rotWithShape="1">
                <a:blip r:embed="rId4"/>
                <a:stretch>
                  <a:fillRect l="-3" t="-10" r="3" b="-370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89c1599b0?vcp=1&amp;pid=7b2a3e7eb&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solidFill>
                <a:srgbClr val="000000"/>
              </a:solidFill>
            </a:endParaRPr>
          </a:p>
        </p:txBody>
      </p:sp>
      <p:sp>
        <p:nvSpPr>
          <p:cNvPr id="3" name="QO_7_BD.166_1#a37487b29?vaa=1&amp;vcp=1&amp;vis=1&amp;pid=89c1599b0&amp;color=0,0,0&amp;vtp=1&amp;vaab=1&amp;bbb=1"/>
          <p:cNvSpPr/>
          <p:nvPr/>
        </p:nvSpPr>
        <p:spPr>
          <a:xfrm>
            <a:off x="539496" y="123874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化学兴趣小组的同学探究金属的部分化学性质。</a:t>
            </a:r>
            <a:endParaRPr lang="en-US" altLang="zh-CN" sz="2800" dirty="0">
              <a:solidFill>
                <a:srgbClr val="000000"/>
              </a:solidFill>
            </a:endParaRPr>
          </a:p>
        </p:txBody>
      </p:sp>
      <p:pic>
        <p:nvPicPr>
          <p:cNvPr id="4" name="QB_8_BD.167_1#2f12fd131?iti=25&amp;htil=9&amp;vaa=1&amp;vcp=1&amp;vis=1&amp;pid=a37487b29&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96726" y="1829988"/>
            <a:ext cx="4306824" cy="30815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8_BD.167_2#2f12fd131?iti=25&amp;htil=9&amp;vaa=1&amp;vcp=1&amp;vis=1&amp;pid=a37487b29&amp;color=0,0,0&amp;vtp=1&amp;vaab=1&amp;bbb=1"/>
          <p:cNvSpPr/>
          <p:nvPr/>
        </p:nvSpPr>
        <p:spPr>
          <a:xfrm>
            <a:off x="8846094" y="5038516"/>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图1-7-8</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6" name="QB_8_BD.167_3#2f12fd131?htil=9&amp;sp=1&amp;vaa=1&amp;vcp=1&amp;vis=1&amp;pid=a37487b29&amp;color=0,0,0&amp;vtp=1&amp;vaab=1&amp;bbb=1&amp;hb=1"/>
              <p:cNvSpPr/>
              <p:nvPr/>
            </p:nvSpPr>
            <p:spPr>
              <a:xfrm>
                <a:off x="539496" y="1802556"/>
                <a:ext cx="667512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（1）实验一：向盛有等质量的</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的烧</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杯中分别加入等质量、等溶质质量分数的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稀盐酸，反应过程中生成氢气的质量如图</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1-7-8甲所示。曲线</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表示的金属是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”下同），</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反应后可能有剩</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余的金属是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6" name="QB_8_BD.167_3#2f12fd131?htil=9&amp;sp=1&amp;vaa=1&amp;vcp=1&amp;vis=1&amp;pid=a37487b29&amp;color=0,0,0&amp;vtp=1&amp;vaab=1&amp;bbb=1&amp;hb=1"/>
              <p:cNvSpPr>
                <a:spLocks noRot="1" noChangeAspect="1" noMove="1" noResize="1" noEditPoints="1" noAdjustHandles="1" noChangeArrowheads="1" noChangeShapeType="1" noTextEdit="1"/>
              </p:cNvSpPr>
              <p:nvPr/>
            </p:nvSpPr>
            <p:spPr>
              <a:xfrm>
                <a:off x="539496" y="1802556"/>
                <a:ext cx="6675120" cy="3792157"/>
              </a:xfrm>
              <a:prstGeom prst="rect">
                <a:avLst/>
              </a:prstGeom>
              <a:blipFill>
                <a:blip r:embed="rId4"/>
                <a:stretch>
                  <a:fillRect l="-3288" r="-2374" b="-498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8_AN.168_1#2f12fd131.blank?vaa=1&amp;vcp=1&amp;vis=1&amp;pid=a37487b29&amp;color=0,0,0&amp;vpa=80&amp;vtp=1&amp;vaab=1&amp;bbb=1"/>
              <p:cNvSpPr/>
              <p:nvPr/>
            </p:nvSpPr>
            <p:spPr>
              <a:xfrm>
                <a:off x="5678233" y="3840334"/>
                <a:ext cx="569913"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8_AN.168_1#2f12fd131.blank?vaa=1&amp;vcp=1&amp;vis=1&amp;pid=a37487b29&amp;color=0,0,0&amp;vpa=80&amp;vtp=1&amp;vaab=1&amp;bbb=1"/>
              <p:cNvSpPr>
                <a:spLocks noRot="1" noChangeAspect="1" noMove="1" noResize="1" noEditPoints="1" noAdjustHandles="1" noChangeArrowheads="1" noChangeShapeType="1" noTextEdit="1"/>
              </p:cNvSpPr>
              <p:nvPr/>
            </p:nvSpPr>
            <p:spPr>
              <a:xfrm>
                <a:off x="5678233" y="3840334"/>
                <a:ext cx="569913" cy="402844"/>
              </a:xfrm>
              <a:prstGeom prst="rect">
                <a:avLst/>
              </a:prstGeom>
              <a:blipFill rotWithShape="1">
                <a:blip r:embed="rId5"/>
                <a:stretch>
                  <a:fillRect l="-11" t="-121" r="67" b="-70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8_AN.169_1#2f12fd131.blank?vaa=1&amp;vcp=1&amp;vis=1&amp;pid=a37487b29&amp;color=0,0,0&amp;vpa=81&amp;vtp=1&amp;vaab=1&amp;bbb=1"/>
              <p:cNvSpPr/>
              <p:nvPr/>
            </p:nvSpPr>
            <p:spPr>
              <a:xfrm>
                <a:off x="2404808" y="5117065"/>
                <a:ext cx="544513"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8" name="QB_8_AN.169_1#2f12fd131.blank?vaa=1&amp;vcp=1&amp;vis=1&amp;pid=a37487b29&amp;color=0,0,0&amp;vpa=81&amp;vtp=1&amp;vaab=1&amp;bbb=1"/>
              <p:cNvSpPr>
                <a:spLocks noRot="1" noChangeAspect="1" noMove="1" noResize="1" noEditPoints="1" noAdjustHandles="1" noChangeArrowheads="1" noChangeShapeType="1" noTextEdit="1"/>
              </p:cNvSpPr>
              <p:nvPr/>
            </p:nvSpPr>
            <p:spPr>
              <a:xfrm>
                <a:off x="2404808" y="5117065"/>
                <a:ext cx="544513" cy="402844"/>
              </a:xfrm>
              <a:prstGeom prst="rect">
                <a:avLst/>
              </a:prstGeom>
              <a:blipFill rotWithShape="1">
                <a:blip r:embed="rId6"/>
                <a:stretch>
                  <a:fillRect l="-12" t="-58" r="70" b="-713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8_BD.170_1#4400db715?vaa=1&amp;vcp=1&amp;vis=1&amp;pid=a37487b29&amp;color=0,0,0&amp;vtp=1&amp;vaab=1&amp;bt=1&amp;bbb=1&amp;hb=1"/>
              <p:cNvSpPr/>
              <p:nvPr/>
            </p:nvSpPr>
            <p:spPr>
              <a:xfrm>
                <a:off x="539496" y="1225264"/>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（2）实验二：探究</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R</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R</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为未知金属）四种金属的金属活</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动性顺序。如图1-7-8乙所示，将形状、大小相同的四根金属丝同时插入</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烧杯中的溶液里，观察到烧杯①中的铁丝表面出现气泡，烧杯②中铁丝</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表面有紫红色物质生成。一段时间后，如图1-7-8丙所示，将两个烧杯中</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的铁丝替换为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R</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丝进行实验，观察到烧杯①中的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R</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丝表面出现气泡，烧杯</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②中的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R</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丝表面无明显现象。图中的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900" b="0" i="0" kern="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900" b="0" i="0" kern="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分别表示相应金属丝插入</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烧杯前，烧杯中溶液里的阳离子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8_BD.170_1#4400db715?vaa=1&amp;vcp=1&amp;vis=1&amp;pid=a37487b29&amp;color=0,0,0&amp;vtp=1&amp;vaab=1&amp;bt=1&amp;bbb=1&amp;hb=1"/>
              <p:cNvSpPr>
                <a:spLocks noRot="1" noChangeAspect="1" noMove="1" noResize="1" noEditPoints="1" noAdjustHandles="1" noChangeArrowheads="1" noChangeShapeType="1" noTextEdit="1"/>
              </p:cNvSpPr>
              <p:nvPr/>
            </p:nvSpPr>
            <p:spPr>
              <a:xfrm>
                <a:off x="539496" y="1225264"/>
                <a:ext cx="11109960" cy="4439857"/>
              </a:xfrm>
              <a:prstGeom prst="rect">
                <a:avLst/>
              </a:prstGeom>
              <a:blipFill>
                <a:blip r:embed="rId3"/>
                <a:stretch>
                  <a:fillRect l="-1976" r="-5928" b="-4258"/>
                </a:stretch>
              </a:blipFill>
            </p:spPr>
            <p:txBody>
              <a:bodyPr/>
              <a:lstStyle/>
              <a:p>
                <a:r>
                  <a:rPr lang="zh-CN" altLang="en-US">
                    <a:noFill/>
                  </a:rPr>
                  <a:t> </a:t>
                </a:r>
              </a:p>
            </p:txBody>
          </p:sp>
        </mc:Fallback>
      </mc:AlternateContent>
      <p:pic>
        <p:nvPicPr>
          <p:cNvPr id="3" name="QO_8_BD.170_1#4400db715?vaa=1&amp;vcp=1&amp;vis=1&amp;pid=a37487b29&amp;color=0,0,0&amp;tib=255,255,255&amp;iip=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269641" y="4654264"/>
            <a:ext cx="192024" cy="18288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8_BD.170_1#4400db715?vaa=1&amp;vcp=1&amp;vis=1&amp;pid=a37487b29&amp;color=0,0,0&amp;tib=255,255,255&amp;iip=6&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820567" y="4571968"/>
            <a:ext cx="347472" cy="3474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_1#748172e4a?sp=1&amp;vaa=1&amp;vcp=1&amp;vis=1&amp;pid=1924aecba&amp;color=0,0,0&amp;mp=1&amp;vtp=1&amp;vaab=1&amp;bt=1&amp;bbb=1"/>
          <p:cNvSpPr/>
          <p:nvPr/>
        </p:nvSpPr>
        <p:spPr>
          <a:xfrm>
            <a:off x="539496" y="141316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金属的化学性质。</a:t>
            </a:r>
            <a:endParaRPr lang="en-US" altLang="zh-CN" sz="2800" dirty="0"/>
          </a:p>
        </p:txBody>
      </p:sp>
      <p:graphicFrame>
        <p:nvGraphicFramePr>
          <p:cNvPr id="8" name="QB_5_BD.1_2#748172e4a?colgroup=5,3,8,11&amp;vaa=1&amp;vcp=1&amp;vis=1&amp;pid=1924aecba&amp;color=0,0,0&amp;mp=1&amp;vtp=1&amp;vaab=1&amp;bbb=1&amp;hb=1"/>
          <p:cNvGraphicFramePr>
            <a:graphicFrameLocks noGrp="1"/>
          </p:cNvGraphicFramePr>
          <p:nvPr>
            <p:extLst>
              <p:ext uri="{D42A27DB-BD31-4B8C-83A1-F6EECF244321}">
                <p14:modId xmlns:p14="http://schemas.microsoft.com/office/powerpoint/2010/main" val="593949843"/>
              </p:ext>
            </p:extLst>
          </p:nvPr>
        </p:nvGraphicFramePr>
        <p:xfrm>
          <a:off x="539496" y="2094769"/>
          <a:ext cx="11064240" cy="3336736"/>
        </p:xfrm>
        <a:graphic>
          <a:graphicData uri="http://schemas.openxmlformats.org/drawingml/2006/table">
            <a:tbl>
              <a:tblPr/>
              <a:tblGrid>
                <a:gridCol w="2148840">
                  <a:extLst>
                    <a:ext uri="{9D8B030D-6E8A-4147-A177-3AD203B41FA5}">
                      <a16:colId xmlns:a16="http://schemas.microsoft.com/office/drawing/2014/main" val="20000"/>
                    </a:ext>
                  </a:extLst>
                </a:gridCol>
                <a:gridCol w="1271016">
                  <a:extLst>
                    <a:ext uri="{9D8B030D-6E8A-4147-A177-3AD203B41FA5}">
                      <a16:colId xmlns:a16="http://schemas.microsoft.com/office/drawing/2014/main" val="20001"/>
                    </a:ext>
                  </a:extLst>
                </a:gridCol>
                <a:gridCol w="3246120">
                  <a:extLst>
                    <a:ext uri="{9D8B030D-6E8A-4147-A177-3AD203B41FA5}">
                      <a16:colId xmlns:a16="http://schemas.microsoft.com/office/drawing/2014/main" val="20002"/>
                    </a:ext>
                  </a:extLst>
                </a:gridCol>
                <a:gridCol w="439826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2">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与氧气反应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常温下与氧气反应</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表面</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形成一层致密的氧化膜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5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3850" b="0" i="0" u="sng" kern="0" spc="-9990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剧烈燃烧</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发出耀眼的白</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光</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生成白色固体</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热量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665AD0DC-7886-4AAB-B162-04EF9D9158FD}"/>
                  </a:ext>
                </a:extLst>
              </p:cNvPr>
              <p:cNvSpPr txBox="1"/>
              <p:nvPr/>
            </p:nvSpPr>
            <p:spPr>
              <a:xfrm>
                <a:off x="3840480" y="2890468"/>
                <a:ext cx="362712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Al</m:t>
                      </m:r>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Al</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m:oMathPara>
                </a14:m>
                <a:endParaRPr lang="zh-CN" altLang="en-US" sz="2800" dirty="0"/>
              </a:p>
            </p:txBody>
          </p:sp>
        </mc:Choice>
        <mc:Fallback xmlns="">
          <p:sp>
            <p:nvSpPr>
              <p:cNvPr id="3" name="文本框 2">
                <a:extLst>
                  <a:ext uri="{FF2B5EF4-FFF2-40B4-BE49-F238E27FC236}">
                    <a16:creationId xmlns:a16="http://schemas.microsoft.com/office/drawing/2014/main" id="{665AD0DC-7886-4AAB-B162-04EF9D9158FD}"/>
                  </a:ext>
                </a:extLst>
              </p:cNvPr>
              <p:cNvSpPr txBox="1">
                <a:spLocks noRot="1" noChangeAspect="1" noMove="1" noResize="1" noEditPoints="1" noAdjustHandles="1" noChangeArrowheads="1" noChangeShapeType="1" noTextEdit="1"/>
              </p:cNvSpPr>
              <p:nvPr/>
            </p:nvSpPr>
            <p:spPr>
              <a:xfrm>
                <a:off x="3840480" y="2890468"/>
                <a:ext cx="3627120" cy="523220"/>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00A2D6A8-B106-4E46-AAF3-16219114F431}"/>
                  </a:ext>
                </a:extLst>
              </p:cNvPr>
              <p:cNvSpPr txBox="1"/>
              <p:nvPr/>
            </p:nvSpPr>
            <p:spPr>
              <a:xfrm>
                <a:off x="3762756" y="4209387"/>
                <a:ext cx="3627120" cy="75200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sz="2800" i="1" baseline="30000">
                              <a:solidFill>
                                <a:srgbClr val="FF0000"/>
                              </a:solidFill>
                              <a:latin typeface="Cambria Math" panose="02040503050406030204" pitchFamily="18" charset="0"/>
                            </a:rPr>
                          </m:ctrlPr>
                        </m:mPr>
                        <m:mr>
                          <m:e>
                            <m:bar>
                              <m:barPr>
                                <m:ctrlPr>
                                  <a:rPr lang="en-US" altLang="zh-CN" sz="2800" i="1" baseline="-2000">
                                    <a:solidFill>
                                      <a:srgbClr val="FF0000"/>
                                    </a:solidFill>
                                    <a:latin typeface="Cambria Math" panose="02040503050406030204" pitchFamily="18" charset="0"/>
                                  </a:rPr>
                                </m:ctrlPr>
                              </m:barPr>
                              <m:e>
                                <m:bar>
                                  <m:barPr>
                                    <m:ctrlPr>
                                      <a:rPr lang="en-US" altLang="zh-CN" sz="2800" i="1" baseline="-8000">
                                        <a:solidFill>
                                          <a:srgbClr val="FF0000"/>
                                        </a:solidFill>
                                        <a:latin typeface="Cambria Math" panose="02040503050406030204" pitchFamily="18" charset="0"/>
                                      </a:rPr>
                                    </m:ctrlPr>
                                  </m:barPr>
                                  <m:e>
                                    <m:r>
                                      <a:rPr lang="en-US" altLang="zh-CN" sz="2800" baseline="-2000">
                                        <a:solidFill>
                                          <a:srgbClr val="FF0000"/>
                                        </a:solidFill>
                                        <a:latin typeface="Cambria Math" panose="02040503050406030204" pitchFamily="18" charset="0"/>
                                      </a:rPr>
                                      <m:t>点燃</m:t>
                                    </m:r>
                                  </m:e>
                                </m:bar>
                              </m:e>
                            </m:bar>
                          </m:e>
                        </m:mr>
                        <m:mr>
                          <m:e>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MgO</m:t>
                      </m:r>
                    </m:oMath>
                  </m:oMathPara>
                </a14:m>
                <a:endParaRPr lang="zh-CN" altLang="en-US" sz="2800" dirty="0"/>
              </a:p>
            </p:txBody>
          </p:sp>
        </mc:Choice>
        <mc:Fallback xmlns="">
          <p:sp>
            <p:nvSpPr>
              <p:cNvPr id="6" name="文本框 5">
                <a:extLst>
                  <a:ext uri="{FF2B5EF4-FFF2-40B4-BE49-F238E27FC236}">
                    <a16:creationId xmlns:a16="http://schemas.microsoft.com/office/drawing/2014/main" id="{00A2D6A8-B106-4E46-AAF3-16219114F431}"/>
                  </a:ext>
                </a:extLst>
              </p:cNvPr>
              <p:cNvSpPr txBox="1">
                <a:spLocks noRot="1" noChangeAspect="1" noMove="1" noResize="1" noEditPoints="1" noAdjustHandles="1" noChangeArrowheads="1" noChangeShapeType="1" noTextEdit="1"/>
              </p:cNvSpPr>
              <p:nvPr/>
            </p:nvSpPr>
            <p:spPr>
              <a:xfrm>
                <a:off x="3762756" y="4209387"/>
                <a:ext cx="3627120" cy="752001"/>
              </a:xfrm>
              <a:prstGeom prst="rect">
                <a:avLst/>
              </a:prstGeom>
              <a:blipFill>
                <a:blip r:embed="rId4"/>
                <a:stretch>
                  <a:fillRect/>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9_BD.171_1#6fa3503c7?vaa=1&amp;vcp=1&amp;vis=1&amp;pid=4400db715&amp;color=0,0,0&amp;mp=1&amp;vtp=1&amp;vaab=1&amp;bt=1&amp;bbb=1&amp;hb=1"/>
              <p:cNvSpPr/>
              <p:nvPr/>
            </p:nvSpPr>
            <p:spPr>
              <a:xfrm>
                <a:off x="539496" y="1932273"/>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①写出图1-7-8乙烧杯②中发生反应的化学方程式：</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p>
              <a:p>
                <a:pPr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表示的阳离子是</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填离子符号</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dirty="0">
                  <a:ln>
                    <a:noFill/>
                  </a:ln>
                  <a:solidFill>
                    <a:srgbClr val="000000"/>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③</a:t>
                </a:r>
                <a14:m>
                  <m:oMath xmlns:m="http://schemas.openxmlformats.org/officeDocument/2006/math">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Fe</m:t>
                    </m:r>
                  </m:oMath>
                </a14:m>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Cu</m:t>
                    </m:r>
                  </m:oMath>
                </a14:m>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Ag</m:t>
                    </m:r>
                  </m:oMath>
                </a14:m>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R</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dirty="0" err="1">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四种金属的金属活动性顺序由强到弱依次为</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9_BD.171_1#6fa3503c7?vaa=1&amp;vcp=1&amp;vis=1&amp;pid=4400db715&amp;color=0,0,0&amp;mp=1&amp;vtp=1&amp;vaab=1&amp;bt=1&amp;bbb=1&amp;hb=1"/>
              <p:cNvSpPr>
                <a:spLocks noRot="1" noChangeAspect="1" noMove="1" noResize="1" noEditPoints="1" noAdjustHandles="1" noChangeArrowheads="1" noChangeShapeType="1" noTextEdit="1"/>
              </p:cNvSpPr>
              <p:nvPr/>
            </p:nvSpPr>
            <p:spPr>
              <a:xfrm>
                <a:off x="539496" y="1932273"/>
                <a:ext cx="11109960" cy="3144457"/>
              </a:xfrm>
              <a:prstGeom prst="rect">
                <a:avLst/>
              </a:prstGeom>
              <a:blipFill>
                <a:blip r:embed="rId3"/>
                <a:stretch>
                  <a:fillRect l="-1976" r="-1427" b="-600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9_AN.1_1#6fa3503c7.blank?vaa=1&amp;vcp=1&amp;vis=1&amp;pid=4400db715&amp;color=0,0,0&amp;mp=1&amp;vpa=82&amp;vtp=1&amp;vaab=1&amp;bbb=1&amp;hb=1"/>
              <p:cNvSpPr/>
              <p:nvPr/>
            </p:nvSpPr>
            <p:spPr>
              <a:xfrm>
                <a:off x="539496" y="1894173"/>
                <a:ext cx="11109960" cy="1234694"/>
              </a:xfrm>
              <a:prstGeom prst="rect">
                <a:avLst/>
              </a:prstGeom>
              <a:noFill/>
            </p:spPr>
            <p:txBody>
              <a:bodyPr wrap="square" lIns="0" tIns="0" rIns="0" bIns="0" rtlCol="0" anchor="t"/>
              <a:lstStyle/>
              <a:p>
                <a:pPr latinLnBrk="1">
                  <a:lnSpc>
                    <a:spcPts val="5235"/>
                  </a:lnSpc>
                </a:pPr>
                <a:r>
                  <a:rPr lang="en-US" altLang="zh-CN" sz="28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9_AN.1_1#6fa3503c7.blank?vaa=1&amp;vcp=1&amp;vis=1&amp;pid=4400db715&amp;color=0,0,0&amp;mp=1&amp;vpa=82&amp;vtp=1&amp;vaab=1&amp;bbb=1&amp;hb=1"/>
              <p:cNvSpPr>
                <a:spLocks noRot="1" noChangeAspect="1" noMove="1" noResize="1" noEditPoints="1" noAdjustHandles="1" noChangeArrowheads="1" noChangeShapeType="1" noTextEdit="1"/>
              </p:cNvSpPr>
              <p:nvPr/>
            </p:nvSpPr>
            <p:spPr>
              <a:xfrm>
                <a:off x="539496" y="1894173"/>
                <a:ext cx="11109960" cy="1234694"/>
              </a:xfrm>
              <a:prstGeom prst="rect">
                <a:avLst/>
              </a:prstGeom>
              <a:blipFill rotWithShape="1">
                <a:blip r:embed="rId4"/>
                <a:stretch>
                  <a:fillRect l="-3" t="-49" r="3" b="-76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9_AN.2_1#6fa3503c7.blank?vaa=1&amp;vcp=1&amp;vis=1&amp;pid=4400db715&amp;color=0,0,0&amp;vpa=83&amp;vtp=1&amp;vaab=1&amp;bbb=1"/>
              <p:cNvSpPr/>
              <p:nvPr/>
            </p:nvSpPr>
            <p:spPr>
              <a:xfrm>
                <a:off x="4235418" y="3311544"/>
                <a:ext cx="898970" cy="412369"/>
              </a:xfrm>
              <a:prstGeom prst="rect">
                <a:avLst/>
              </a:prstGeom>
              <a:noFill/>
            </p:spPr>
            <p:txBody>
              <a:bodyPr wrap="none" lIns="0" tIns="0" rIns="0" bIns="0" rtlCol="0" anchor="t"/>
              <a:lstStyle/>
              <a:p>
                <a:pPr algn="ctr" latinLnBrk="1">
                  <a:lnSpc>
                    <a:spcPts val="3500"/>
                  </a:lnSpc>
                </a:pPr>
                <a14:m>
                  <m:oMath xmlns:m="http://schemas.openxmlformats.org/officeDocument/2006/math">
                    <m:sSup>
                      <m:sSup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9_AN.2_1#6fa3503c7.blank?vaa=1&amp;vcp=1&amp;vis=1&amp;pid=4400db715&amp;color=0,0,0&amp;vpa=83&amp;vtp=1&amp;vaab=1&amp;bbb=1"/>
              <p:cNvSpPr>
                <a:spLocks noRot="1" noChangeAspect="1" noMove="1" noResize="1" noEditPoints="1" noAdjustHandles="1" noChangeArrowheads="1" noChangeShapeType="1" noTextEdit="1"/>
              </p:cNvSpPr>
              <p:nvPr/>
            </p:nvSpPr>
            <p:spPr>
              <a:xfrm>
                <a:off x="4235418" y="3311544"/>
                <a:ext cx="898970" cy="412369"/>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9_AN.176_1#6fa3503c7.blank?vaa=1&amp;vcp=1&amp;vis=1&amp;pid=4400db715&amp;color=0,0,0&amp;vpa=84&amp;vtp=1&amp;vaab=1&amp;bbb=1&amp;hb=1"/>
              <p:cNvSpPr/>
              <p:nvPr/>
            </p:nvSpPr>
            <p:spPr>
              <a:xfrm>
                <a:off x="539496" y="3837273"/>
                <a:ext cx="11109960" cy="1142429"/>
              </a:xfrm>
              <a:prstGeom prst="rect">
                <a:avLst/>
              </a:prstGeom>
              <a:noFill/>
            </p:spPr>
            <p:txBody>
              <a:bodyPr wrap="square" lIns="0" tIns="0" rIns="0" bIns="0" rtlCol="0" anchor="t"/>
              <a:lstStyle/>
              <a:p>
                <a:pPr latinLnBrk="1">
                  <a:lnSpc>
                    <a:spcPts val="4750"/>
                  </a:lnSpc>
                </a:pPr>
                <a:r>
                  <a:rPr lang="en-US" altLang="zh-CN" sz="28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R</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Ag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9_AN.176_1#6fa3503c7.blank?vaa=1&amp;vcp=1&amp;vis=1&amp;pid=4400db715&amp;color=0,0,0&amp;vpa=84&amp;vtp=1&amp;vaab=1&amp;bbb=1&amp;hb=1"/>
              <p:cNvSpPr>
                <a:spLocks noRot="1" noChangeAspect="1" noMove="1" noResize="1" noEditPoints="1" noAdjustHandles="1" noChangeArrowheads="1" noChangeShapeType="1" noTextEdit="1"/>
              </p:cNvSpPr>
              <p:nvPr/>
            </p:nvSpPr>
            <p:spPr>
              <a:xfrm>
                <a:off x="539496" y="3837273"/>
                <a:ext cx="11109960" cy="1142429"/>
              </a:xfrm>
              <a:prstGeom prst="rect">
                <a:avLst/>
              </a:prstGeom>
              <a:blipFill rotWithShape="1">
                <a:blip r:embed="rId6"/>
                <a:stretch>
                  <a:fillRect l="-3" t="-53" r="3" b="-555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77_1#769852f72?vaa=1&amp;vcp=1&amp;vis=1&amp;pid=89c1599b0&amp;color=0,0,0&amp;vtp=1&amp;vaab=1&amp;bt=1&amp;bbb=1&amp;hb=1"/>
          <p:cNvSpPr/>
          <p:nvPr/>
        </p:nvSpPr>
        <p:spPr>
          <a:xfrm>
            <a:off x="539496" y="89966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“博物致知”，博物馆是文化遗产的守护者和传承者</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。博物馆中的化学</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知识也是多样的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O_8_BD.178_1#ff9032277?vaa=1&amp;vcp=1&amp;vis=1&amp;pid=769852f72&amp;color=0,0,0&amp;vtp=1&amp;vaab=1&amp;bbb=1&amp;hb=1"/>
          <p:cNvSpPr/>
          <p:nvPr/>
        </p:nvSpPr>
        <p:spPr>
          <a:xfrm>
            <a:off x="539496" y="2182685"/>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（1）广西壮族自治区博物馆是广西的文化符号，馆内现有藏品近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10万</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（套），西汉羽纹铜凤灯和铁足铜鼎是其中的镇馆之宝。</a:t>
            </a:r>
            <a:endParaRPr lang="en-US" altLang="zh-CN" sz="2800" dirty="0"/>
          </a:p>
        </p:txBody>
      </p:sp>
      <p:sp>
        <p:nvSpPr>
          <p:cNvPr id="4" name="QB_9_BD.179_1#acaea2232?vaa=1&amp;vcp=1&amp;vis=1&amp;pid=ff9032277&amp;color=0,0,0&amp;vtp=1&amp;vaab=1&amp;bbb=1"/>
          <p:cNvSpPr/>
          <p:nvPr/>
        </p:nvSpPr>
        <p:spPr>
          <a:xfrm>
            <a:off x="539496" y="345967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、铜均属于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选填“金属”或“合成”）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材料。</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②在相同环境中，铁比铜易生锈，这说明铁的金属活动性比铜</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（填“强”或“弱”）。</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③铁在空气中易生锈，是因为铁与空气中的</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发生了化学反应。</a:t>
            </a:r>
            <a:endParaRPr lang="en-US" altLang="zh-CN" sz="2800" dirty="0"/>
          </a:p>
        </p:txBody>
      </p:sp>
      <p:sp>
        <p:nvSpPr>
          <p:cNvPr id="5" name="QB_9_AN.1_1#acaea2232.blank?vaa=1&amp;vcp=1&amp;vis=1&amp;pid=ff9032277&amp;color=0,0,0&amp;vpa=85&amp;vtp=1&amp;vaab=1&amp;bbb=1"/>
          <p:cNvSpPr/>
          <p:nvPr/>
        </p:nvSpPr>
        <p:spPr>
          <a:xfrm>
            <a:off x="3039014" y="342919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金属</a:t>
            </a:r>
            <a:endParaRPr lang="en-US" altLang="zh-CN" sz="2800" dirty="0"/>
          </a:p>
        </p:txBody>
      </p:sp>
      <p:sp>
        <p:nvSpPr>
          <p:cNvPr id="7" name="QB_9_AN.2_1#acaea2232.blank?vaa=1&amp;vcp=1&amp;vis=1&amp;pid=ff9032277&amp;color=0,0,0&amp;vpa=86&amp;vtp=1&amp;vaab=1"/>
          <p:cNvSpPr/>
          <p:nvPr/>
        </p:nvSpPr>
        <p:spPr>
          <a:xfrm>
            <a:off x="10151014" y="4076890"/>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强</a:t>
            </a:r>
            <a:endParaRPr lang="en-US" altLang="zh-CN" sz="2800" dirty="0"/>
          </a:p>
        </p:txBody>
      </p:sp>
      <p:sp>
        <p:nvSpPr>
          <p:cNvPr id="9" name="QB_9_AN.184_1#acaea2232.blank?vaa=1&amp;vcp=1&amp;vis=1&amp;pid=ff9032277&amp;color=0,0,0&amp;vpa=87&amp;vtp=1&amp;vaab=1&amp;bbb=1"/>
          <p:cNvSpPr/>
          <p:nvPr/>
        </p:nvSpPr>
        <p:spPr>
          <a:xfrm>
            <a:off x="7306214" y="535133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氧气和水</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9"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8_BD.185_1#40f584706?sp=1&amp;vaa=1&amp;vcp=1&amp;vis=1&amp;pid=769852f72&amp;color=0,0,0&amp;vtp=1&amp;vaab=1&amp;bt=1&amp;bbb=1&amp;hb=1"/>
          <p:cNvSpPr/>
          <p:nvPr/>
        </p:nvSpPr>
        <p:spPr>
          <a:xfrm>
            <a:off x="539496" y="1197070"/>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（2）湿法炼铜是我国古代炼铜技术之一</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，其原理是用稀硫酸将铜矿中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的铜元素转变成可溶的硫酸铜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再将铁放入硫酸铜溶液中把铜置换出来。</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铁与硫酸铜溶液反应的微观示意图如图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1-7-9所示。</a:t>
            </a:r>
            <a:endParaRPr lang="en-US" altLang="zh-CN" sz="2800" dirty="0"/>
          </a:p>
        </p:txBody>
      </p:sp>
      <p:pic>
        <p:nvPicPr>
          <p:cNvPr id="3" name="QO_8_BD.185_2#40f584706?iti=26&amp;vaa=1&amp;vcp=1&amp;vis=1&amp;pid=769852f7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38144" y="3174714"/>
            <a:ext cx="5312664" cy="17922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185_3#40f584706?iti=26&amp;vaa=1&amp;vcp=1&amp;vis=1&amp;pid=769852f72&amp;color=0,0,0&amp;vtp=1&amp;vaab=1&amp;bbb=1"/>
          <p:cNvSpPr/>
          <p:nvPr/>
        </p:nvSpPr>
        <p:spPr>
          <a:xfrm>
            <a:off x="5490432" y="5093938"/>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图1-7-9</a:t>
            </a:r>
            <a:endParaRPr lang="en-US" altLang="zh-CN" sz="2800" dirty="0"/>
          </a:p>
        </p:txBody>
      </p:sp>
    </p:spTree>
  </p:cSld>
  <p:clrMapOvr>
    <a:masterClrMapping/>
  </p:clrMapOvr>
  <p:transition>
    <p:split dir="in"/>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9_BD.186_1#dc1a5ac51?vaa=1&amp;vcp=1&amp;vis=1&amp;pid=40f584706&amp;color=0,0,0&amp;vtp=1&amp;vaab=1&amp;bt=1&amp;bbb=1&amp;hb=1"/>
          <p:cNvSpPr/>
          <p:nvPr/>
        </p:nvSpPr>
        <p:spPr>
          <a:xfrm>
            <a:off x="539496" y="1220057"/>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①铁与硫酸铜溶液反应，反应前后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，溶液中不变的离子是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9_AN.1_1#dc1a5ac51.blank?vaa=1&amp;vcp=1&amp;vis=1&amp;pid=40f584706&amp;color=0,0,0&amp;vpa=88&amp;vtp=1&amp;vaab=1&amp;bbb=1&amp;hb=1"/>
              <p:cNvSpPr/>
              <p:nvPr/>
            </p:nvSpPr>
            <p:spPr>
              <a:xfrm>
                <a:off x="539496" y="1181957"/>
                <a:ext cx="11109960" cy="1220407"/>
              </a:xfrm>
              <a:prstGeom prst="rect">
                <a:avLst/>
              </a:prstGeom>
              <a:noFill/>
            </p:spPr>
            <p:txBody>
              <a:bodyPr wrap="square" lIns="0" tIns="0" rIns="0" bIns="0" rtlCol="0" anchor="t"/>
              <a:lstStyle/>
              <a:p>
                <a:pPr latinLnBrk="1">
                  <a:lnSpc>
                    <a:spcPts val="5095"/>
                  </a:lnSpc>
                </a:pPr>
                <a:r>
                  <a:rPr lang="en-US" altLang="zh-CN" sz="28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sSubSup>
                      <m:sSubSup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Sup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p>
                    </m:sSubSup>
                  </m:oMath>
                </a14:m>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或硫酸根离子）</a:t>
                </a:r>
                <a:endParaRPr lang="en-US" altLang="zh-CN" sz="100" dirty="0">
                  <a:solidFill>
                    <a:srgbClr val="FF0000"/>
                  </a:solidFill>
                </a:endParaRPr>
              </a:p>
            </p:txBody>
          </p:sp>
        </mc:Choice>
        <mc:Fallback xmlns="">
          <p:sp>
            <p:nvSpPr>
              <p:cNvPr id="3" name="QB_9_AN.1_1#dc1a5ac51.blank?vaa=1&amp;vcp=1&amp;vis=1&amp;pid=40f584706&amp;color=0,0,0&amp;vpa=88&amp;vtp=1&amp;vaab=1&amp;bbb=1&amp;hb=1"/>
              <p:cNvSpPr>
                <a:spLocks noRot="1" noChangeAspect="1" noMove="1" noResize="1" noEditPoints="1" noAdjustHandles="1" noChangeArrowheads="1" noChangeShapeType="1" noTextEdit="1"/>
              </p:cNvSpPr>
              <p:nvPr/>
            </p:nvSpPr>
            <p:spPr>
              <a:xfrm>
                <a:off x="539496" y="1181957"/>
                <a:ext cx="11109960" cy="1220407"/>
              </a:xfrm>
              <a:prstGeom prst="rect">
                <a:avLst/>
              </a:prstGeom>
              <a:blipFill rotWithShape="1">
                <a:blip r:embed="rId3"/>
                <a:stretch>
                  <a:fillRect l="-3" t="-18" r="3" b="-6023"/>
                </a:stretch>
              </a:blipFill>
            </p:spPr>
            <p:txBody>
              <a:bodyPr/>
              <a:lstStyle/>
              <a:p>
                <a:r>
                  <a:rPr lang="zh-CN" altLang="en-US">
                    <a:noFill/>
                  </a:rPr>
                  <a:t> </a:t>
                </a:r>
              </a:p>
            </p:txBody>
          </p:sp>
        </mc:Fallback>
      </mc:AlternateContent>
      <p:pic>
        <p:nvPicPr>
          <p:cNvPr id="4" name="QO_8_BD.186_2#dc1a5ac51?iti=27&amp;vaa=1&amp;vcp=1&amp;vis=1&amp;pid=40f584706&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438144" y="2548858"/>
            <a:ext cx="5321808" cy="17922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8_BD.186_3#dc1a5ac51?iti=27&amp;vaa=1&amp;vcp=1&amp;vis=1&amp;pid=40f584706&amp;color=0,0,0&amp;vtp=1&amp;vaab=1&amp;bbb=1"/>
          <p:cNvSpPr/>
          <p:nvPr/>
        </p:nvSpPr>
        <p:spPr>
          <a:xfrm>
            <a:off x="5495005" y="4468082"/>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图1-7-9</a:t>
            </a:r>
            <a:endParaRPr lang="en-US" altLang="zh-CN" sz="2800" dirty="0">
              <a:solidFill>
                <a:srgbClr val="000000"/>
              </a:solidFill>
            </a:endParaRPr>
          </a:p>
        </p:txBody>
      </p:sp>
      <p:sp>
        <p:nvSpPr>
          <p:cNvPr id="6" name="QB_9_BD.188_1#57364d376?vaa=1&amp;vcp=1&amp;vis=1&amp;pid=40f584706&amp;color=0,0,0&amp;vtp=1&amp;vaab=1&amp;bbb=1"/>
          <p:cNvSpPr/>
          <p:nvPr/>
        </p:nvSpPr>
        <p:spPr>
          <a:xfrm>
            <a:off x="539496" y="5103336"/>
            <a:ext cx="11549063"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写出铁与硫酸铜溶液反应的化学方程式：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7" name="QB_9_AN.189_1#57364d376.blank?vaa=1&amp;vcp=1&amp;vis=1&amp;pid=40f584706&amp;color=0,0,0&amp;vpa=89&amp;vtp=1&amp;vaab=1&amp;bbb=1"/>
              <p:cNvSpPr/>
              <p:nvPr/>
            </p:nvSpPr>
            <p:spPr>
              <a:xfrm>
                <a:off x="7357808" y="5178837"/>
                <a:ext cx="4157790"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9_AN.189_1#57364d376.blank?vaa=1&amp;vcp=1&amp;vis=1&amp;pid=40f584706&amp;color=0,0,0&amp;vpa=89&amp;vtp=1&amp;vaab=1&amp;bbb=1"/>
              <p:cNvSpPr>
                <a:spLocks noRot="1" noChangeAspect="1" noMove="1" noResize="1" noEditPoints="1" noAdjustHandles="1" noChangeArrowheads="1" noChangeShapeType="1" noTextEdit="1"/>
              </p:cNvSpPr>
              <p:nvPr/>
            </p:nvSpPr>
            <p:spPr>
              <a:xfrm>
                <a:off x="7357808" y="5178837"/>
                <a:ext cx="4157790" cy="402844"/>
              </a:xfrm>
              <a:prstGeom prst="rect">
                <a:avLst/>
              </a:prstGeom>
              <a:blipFill rotWithShape="1">
                <a:blip r:embed="rId5"/>
                <a:stretch>
                  <a:fillRect l="-2" t="-102" r="12" b="-708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074119b09?vcp=1&amp;pid=89c1599b0&amp;color=0,0,0&amp;vtp=1&amp;vaab=1&amp;bt=1&amp;bbb=1"/>
          <p:cNvSpPr/>
          <p:nvPr/>
        </p:nvSpPr>
        <p:spPr>
          <a:xfrm>
            <a:off x="539496" y="3145504"/>
            <a:ext cx="11109960" cy="553657"/>
          </a:xfrm>
          <a:prstGeom prst="rect">
            <a:avLst/>
          </a:prstGeom>
          <a:noFill/>
        </p:spPr>
        <p:txBody>
          <a:bodyPr wrap="none" lIns="0" tIns="0" rIns="0" bIns="0" rtlCol="0" anchor="t"/>
          <a:lstStyle/>
          <a:p>
            <a:pPr algn="ctr"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提醒：请完成第7讲备考练习</a:t>
            </a:r>
            <a:endParaRPr lang="en-US" altLang="zh-CN" sz="2800" dirty="0"/>
          </a:p>
        </p:txBody>
      </p:sp>
    </p:spTree>
  </p:cSld>
  <p:clrMapOvr>
    <a:masterClrMapping/>
  </p:clrMapOvr>
  <p:transition>
    <p:split dir="in"/>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13ad57cc9.fixed?vcp=1&amp;pid=ac3b75f88&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第7讲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金属和金属材料</a:t>
            </a:r>
            <a:endParaRPr lang="en-US" altLang="zh-CN" sz="4000" dirty="0"/>
          </a:p>
        </p:txBody>
      </p:sp>
      <p:sp>
        <p:nvSpPr>
          <p:cNvPr id="3" name="C_4_BD#13ad57cc9.fixed?vcp=1&amp;pid=ac3b75f88&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第7讲备考练习</a:t>
            </a:r>
            <a:endParaRPr lang="en-US" altLang="zh-CN" sz="4000" dirty="0"/>
          </a:p>
        </p:txBody>
      </p:sp>
    </p:spTree>
  </p:cSld>
  <p:clrMapOvr>
    <a:masterClrMapping/>
  </p:clrMapOvr>
  <p:transition>
    <p:split dir="in"/>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c74e01c5d?vcp=1&amp;pid=13ad57cc9&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达标练</a:t>
            </a:r>
            <a:endParaRPr lang="en-US" altLang="zh-CN" sz="3200" dirty="0"/>
          </a:p>
        </p:txBody>
      </p:sp>
      <p:sp>
        <p:nvSpPr>
          <p:cNvPr id="3" name="QC_6_BD.190_1#bbb929e92?vaa=1&amp;vcp=1&amp;vis=1&amp;pid=c74e01c5d&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（2024·广西·中考）广西铝土矿资源丰富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。铝土矿的主要成分是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6_AN.1_1#bbb929e92.bracket?vaa=1&amp;vcp=1&amp;vis=1&amp;pid=c74e01c5d&amp;color=0,0,0&amp;vpa=90&amp;vtp=1&amp;vaab=1"/>
          <p:cNvSpPr/>
          <p:nvPr/>
        </p:nvSpPr>
        <p:spPr>
          <a:xfrm>
            <a:off x="816515" y="19016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6_BD.190_2#bbb929e92.choices?vaa=1&amp;vcp=1&amp;vis=1&amp;pid=c74e01c5d&amp;color=0,0,0&amp;vtp=1&amp;vaab=1&amp;bbb=1"/>
          <p:cNvSpPr/>
          <p:nvPr/>
        </p:nvSpPr>
        <p:spPr>
          <a:xfrm>
            <a:off x="539496" y="2542839"/>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.二氧化硅</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B.氧化铝</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C.四氧化三铁</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.碳酸钙</a:t>
            </a:r>
            <a:endParaRPr lang="en-US" altLang="zh-CN" sz="2800" dirty="0"/>
          </a:p>
        </p:txBody>
      </p:sp>
      <p:sp>
        <p:nvSpPr>
          <p:cNvPr id="6" name="QC_6_BD.192_1#15f7d3d5d?vaa=1&amp;vcp=1&amp;vis=1&amp;pid=c74e01c5d&amp;color=0,0,0&amp;vtp=1&amp;vaab=1&amp;bbb=1&amp;hb=1"/>
          <p:cNvSpPr/>
          <p:nvPr/>
        </p:nvSpPr>
        <p:spPr>
          <a:xfrm>
            <a:off x="539496" y="3172314"/>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（2024·北京·中考）清明放风筝</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。下列与风筝相关的部件用到了金属</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材料的是(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C_6_AN.193_1#15f7d3d5d.bracket?vaa=1&amp;vcp=1&amp;vis=1&amp;pid=c74e01c5d&amp;color=0,0,0&amp;vpa=91&amp;vtp=1&amp;vaab=1"/>
          <p:cNvSpPr/>
          <p:nvPr/>
        </p:nvSpPr>
        <p:spPr>
          <a:xfrm>
            <a:off x="2238914" y="3806679"/>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8" name="QC_6_BD.192_2#15f7d3d5d.choices?vaa=1&amp;vcp=1&amp;vis=1&amp;pid=c74e01c5d&amp;color=0,0,0&amp;vtp=1&amp;vaab=1&amp;bbb=1"/>
          <p:cNvSpPr/>
          <p:nvPr/>
        </p:nvSpPr>
        <p:spPr>
          <a:xfrm>
            <a:off x="539496" y="4441489"/>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.竹质骨架</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B.纸质风筝面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C.棉质捆扎线</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.不锈钢手握轮</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94_1#f9fa7d841?vaa=1&amp;vcp=1&amp;vis=1&amp;pid=c74e01c5d&amp;color=0,0,0&amp;vtp=1&amp;vaab=1&amp;bt=1&amp;bbb=1&amp;hb=1"/>
          <p:cNvSpPr/>
          <p:nvPr/>
        </p:nvSpPr>
        <p:spPr>
          <a:xfrm>
            <a:off x="539496" y="152196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（2024·江苏常州·中考）建造高层建筑时常使用铝合金材料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95_1#f9fa7d841.bracket?vaa=1&amp;vcp=1&amp;vis=1&amp;pid=c74e01c5d&amp;color=0,0,0&amp;vpa=92&amp;vtp=1&amp;vaab=1"/>
          <p:cNvSpPr/>
          <p:nvPr/>
        </p:nvSpPr>
        <p:spPr>
          <a:xfrm>
            <a:off x="2594514" y="215633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6_BD.194_2#f9fa7d841.choices?vaa=1&amp;vcp=1&amp;vis=1&amp;pid=c74e01c5d&amp;color=0,0,0&amp;vtp=1&amp;vaab=1&amp;bbb=1"/>
          <p:cNvSpPr/>
          <p:nvPr/>
        </p:nvSpPr>
        <p:spPr>
          <a:xfrm>
            <a:off x="539496" y="280498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A.铝合金材料属于复合材料</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.铝土矿是主要的含铝矿物之一</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.铝合金的硬度小于单质铝</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.铝材表面的致密氧化膜要及时除去</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96_1#e094cf4a0?vaa=1&amp;vcp=1&amp;vis=1&amp;pid=c74e01c5d&amp;color=0,0,0&amp;mp=1&amp;vtp=1&amp;vaab=1&amp;bt=1&amp;bbb=1&amp;hb=1"/>
          <p:cNvSpPr/>
          <p:nvPr/>
        </p:nvSpPr>
        <p:spPr>
          <a:xfrm>
            <a:off x="539496" y="217474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（2024·湖北·中考）湖北省博物馆馆藏的越王勾践青铜剑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，其主要成</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分为铜锡合金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下列有关铜锡合金的说法正确的是(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97_1#e094cf4a0.bracket?vaa=1&amp;vcp=1&amp;vis=1&amp;pid=c74e01c5d&amp;color=0,0,0&amp;mp=1&amp;vpa=93&amp;vtp=1&amp;vaab=1"/>
          <p:cNvSpPr/>
          <p:nvPr/>
        </p:nvSpPr>
        <p:spPr>
          <a:xfrm>
            <a:off x="8639714" y="2809113"/>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4" name="QC_6_BD.196_2#e094cf4a0.choices?vaa=1&amp;vcp=1&amp;vis=1&amp;pid=c74e01c5d&amp;color=0,0,0&amp;vtp=1&amp;vaab=1&amp;bbb=1"/>
          <p:cNvSpPr/>
          <p:nvPr/>
        </p:nvSpPr>
        <p:spPr>
          <a:xfrm>
            <a:off x="539496" y="3457765"/>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.属于金属材料</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.熔点高于纯铜</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C.硬度低于纯锡</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.铜、锡均能与稀硫酸反应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98_1#b683a1ed1?vaa=1&amp;vcp=1&amp;vis=1&amp;pid=c74e01c5d&amp;color=0,0,0&amp;mp=1&amp;vtp=1&amp;vaab=1&amp;bt=1&amp;bbb=1&amp;hb=1"/>
          <p:cNvSpPr/>
          <p:nvPr/>
        </p:nvSpPr>
        <p:spPr>
          <a:xfrm>
            <a:off x="539496" y="152603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（2024·山东滨州·中考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）下列做法不能减缓或防止钢铁锈蚀的是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99_1#b683a1ed1.bracket?vaa=1&amp;vcp=1&amp;vis=1&amp;pid=c74e01c5d&amp;color=0,0,0&amp;mp=1&amp;vpa=94&amp;vtp=1&amp;vaab=1"/>
          <p:cNvSpPr/>
          <p:nvPr/>
        </p:nvSpPr>
        <p:spPr>
          <a:xfrm>
            <a:off x="816515" y="216039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4" name="QC_6_BD.198_2#b683a1ed1.choices?vaa=1&amp;vcp=1&amp;vis=1&amp;pid=c74e01c5d&amp;color=0,0,0&amp;vtp=1&amp;vaab=1&amp;bbb=1"/>
          <p:cNvSpPr/>
          <p:nvPr/>
        </p:nvSpPr>
        <p:spPr>
          <a:xfrm>
            <a:off x="539496" y="280092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A.经常用食盐水清洗铁制品</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.保持铁制品表面清洁干燥</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.在铁制品表面涂油漆</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.在钢铁的表面镀一层不易锈蚀的金属</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QB_5_BD.4_1#748172e4a?colgroup=5,3,8,11&amp;vaa=1&amp;vcp=1&amp;vis=1&amp;pid=1924aecba&amp;color=0,0,0&amp;mp=1&amp;vtp=1&amp;vaab=1&amp;bt=1&amp;bbb=1&amp;hb=1"/>
          <p:cNvGraphicFramePr>
            <a:graphicFrameLocks noGrp="1"/>
          </p:cNvGraphicFramePr>
          <p:nvPr>
            <p:extLst>
              <p:ext uri="{D42A27DB-BD31-4B8C-83A1-F6EECF244321}">
                <p14:modId xmlns:p14="http://schemas.microsoft.com/office/powerpoint/2010/main" val="3262131002"/>
              </p:ext>
            </p:extLst>
          </p:nvPr>
        </p:nvGraphicFramePr>
        <p:xfrm>
          <a:off x="539496" y="1714341"/>
          <a:ext cx="11064240" cy="4133915"/>
        </p:xfrm>
        <a:graphic>
          <a:graphicData uri="http://schemas.openxmlformats.org/drawingml/2006/table">
            <a:tbl>
              <a:tblPr/>
              <a:tblGrid>
                <a:gridCol w="2148840">
                  <a:extLst>
                    <a:ext uri="{9D8B030D-6E8A-4147-A177-3AD203B41FA5}">
                      <a16:colId xmlns:a16="http://schemas.microsoft.com/office/drawing/2014/main" val="20000"/>
                    </a:ext>
                  </a:extLst>
                </a:gridCol>
                <a:gridCol w="1271016">
                  <a:extLst>
                    <a:ext uri="{9D8B030D-6E8A-4147-A177-3AD203B41FA5}">
                      <a16:colId xmlns:a16="http://schemas.microsoft.com/office/drawing/2014/main" val="20001"/>
                    </a:ext>
                  </a:extLst>
                </a:gridCol>
                <a:gridCol w="3246120">
                  <a:extLst>
                    <a:ext uri="{9D8B030D-6E8A-4147-A177-3AD203B41FA5}">
                      <a16:colId xmlns:a16="http://schemas.microsoft.com/office/drawing/2014/main" val="20002"/>
                    </a:ext>
                  </a:extLst>
                </a:gridCol>
                <a:gridCol w="439826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98625">
                <a:tc rowSpan="3">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与氧气反应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68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sz="4350" i="0" spc="-100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剧烈燃烧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火星四射</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出大量的热</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生成黑色</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固体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29246">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5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3850" b="0" i="0" u="sng" kern="0" spc="-9990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表面变黑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高温时也不与氧气反应</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真金不怕火炼</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2" name="QB_5_BD.4_1#748172e4a?colgroup=5,3,8,11&amp;vaa=1&amp;vcp=1&amp;vis=1&amp;pid=1924aecba&amp;color=0,0,0&amp;mp=1&amp;vtp=1&amp;vaab=1&amp;bt=1&amp;bbb=1"/>
          <p:cNvSpPr txBox="1"/>
          <p:nvPr/>
        </p:nvSpPr>
        <p:spPr>
          <a:xfrm>
            <a:off x="10885591" y="100593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D667BABC-19F6-4AB0-AB97-9C4C08C52D80}"/>
                  </a:ext>
                </a:extLst>
              </p:cNvPr>
              <p:cNvSpPr txBox="1"/>
              <p:nvPr/>
            </p:nvSpPr>
            <p:spPr>
              <a:xfrm>
                <a:off x="3762756" y="2676999"/>
                <a:ext cx="3627120" cy="75200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sz="2800" i="1" baseline="30000">
                              <a:solidFill>
                                <a:srgbClr val="FF0000"/>
                              </a:solidFill>
                              <a:latin typeface="Cambria Math" panose="02040503050406030204" pitchFamily="18" charset="0"/>
                            </a:rPr>
                          </m:ctrlPr>
                        </m:mPr>
                        <m:mr>
                          <m:e>
                            <m:bar>
                              <m:barPr>
                                <m:ctrlPr>
                                  <a:rPr lang="en-US" altLang="zh-CN" sz="2800" i="1" baseline="-2000">
                                    <a:solidFill>
                                      <a:srgbClr val="FF0000"/>
                                    </a:solidFill>
                                    <a:latin typeface="Cambria Math" panose="02040503050406030204" pitchFamily="18" charset="0"/>
                                  </a:rPr>
                                </m:ctrlPr>
                              </m:barPr>
                              <m:e>
                                <m:bar>
                                  <m:barPr>
                                    <m:ctrlPr>
                                      <a:rPr lang="en-US" altLang="zh-CN" sz="2800" i="1" baseline="-8000">
                                        <a:solidFill>
                                          <a:srgbClr val="FF0000"/>
                                        </a:solidFill>
                                        <a:latin typeface="Cambria Math" panose="02040503050406030204" pitchFamily="18" charset="0"/>
                                      </a:rPr>
                                    </m:ctrlPr>
                                  </m:barPr>
                                  <m:e>
                                    <m:r>
                                      <a:rPr lang="en-US" altLang="zh-CN" sz="2800" baseline="-2000">
                                        <a:solidFill>
                                          <a:srgbClr val="FF0000"/>
                                        </a:solidFill>
                                        <a:latin typeface="Cambria Math" panose="02040503050406030204" pitchFamily="18" charset="0"/>
                                      </a:rPr>
                                      <m:t>点燃</m:t>
                                    </m:r>
                                  </m:e>
                                </m:bar>
                              </m:e>
                            </m:bar>
                          </m:e>
                        </m:mr>
                        <m:mr>
                          <m:e>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m:oMathPara>
                </a14:m>
                <a:endParaRPr lang="zh-CN" altLang="en-US" sz="2800" dirty="0"/>
              </a:p>
            </p:txBody>
          </p:sp>
        </mc:Choice>
        <mc:Fallback xmlns="">
          <p:sp>
            <p:nvSpPr>
              <p:cNvPr id="5" name="文本框 4">
                <a:extLst>
                  <a:ext uri="{FF2B5EF4-FFF2-40B4-BE49-F238E27FC236}">
                    <a16:creationId xmlns:a16="http://schemas.microsoft.com/office/drawing/2014/main" id="{D667BABC-19F6-4AB0-AB97-9C4C08C52D80}"/>
                  </a:ext>
                </a:extLst>
              </p:cNvPr>
              <p:cNvSpPr txBox="1">
                <a:spLocks noRot="1" noChangeAspect="1" noMove="1" noResize="1" noEditPoints="1" noAdjustHandles="1" noChangeArrowheads="1" noChangeShapeType="1" noTextEdit="1"/>
              </p:cNvSpPr>
              <p:nvPr/>
            </p:nvSpPr>
            <p:spPr>
              <a:xfrm>
                <a:off x="3762756" y="2676999"/>
                <a:ext cx="3627120" cy="752001"/>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F20478C9-5F93-4A4A-921E-9A2A2611058E}"/>
                  </a:ext>
                </a:extLst>
              </p:cNvPr>
              <p:cNvSpPr txBox="1"/>
              <p:nvPr/>
            </p:nvSpPr>
            <p:spPr>
              <a:xfrm>
                <a:off x="3762756" y="4262627"/>
                <a:ext cx="3627120" cy="75200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sz="2800" i="1" baseline="30000">
                              <a:solidFill>
                                <a:srgbClr val="FF0000"/>
                              </a:solidFill>
                              <a:latin typeface="Cambria Math" panose="02040503050406030204" pitchFamily="18" charset="0"/>
                            </a:rPr>
                          </m:ctrlPr>
                        </m:mPr>
                        <m:mr>
                          <m:e>
                            <m:bar>
                              <m:barPr>
                                <m:ctrlPr>
                                  <a:rPr lang="en-US" altLang="zh-CN" sz="2800" i="1" baseline="-2000">
                                    <a:solidFill>
                                      <a:srgbClr val="FF0000"/>
                                    </a:solidFill>
                                    <a:latin typeface="Cambria Math" panose="02040503050406030204" pitchFamily="18" charset="0"/>
                                  </a:rPr>
                                </m:ctrlPr>
                              </m:barPr>
                              <m:e>
                                <m:bar>
                                  <m:barPr>
                                    <m:ctrlPr>
                                      <a:rPr lang="en-US" altLang="zh-CN" sz="2800" i="1" baseline="-8000">
                                        <a:solidFill>
                                          <a:srgbClr val="FF0000"/>
                                        </a:solidFill>
                                        <a:latin typeface="Cambria Math" panose="02040503050406030204" pitchFamily="18" charset="0"/>
                                      </a:rPr>
                                    </m:ctrlPr>
                                  </m:barPr>
                                  <m:e>
                                    <m:r>
                                      <a:rPr lang="en-US" altLang="zh-CN" sz="2800" baseline="-2000">
                                        <a:solidFill>
                                          <a:srgbClr val="FF0000"/>
                                        </a:solidFill>
                                        <a:latin typeface="Cambria Math" panose="02040503050406030204" pitchFamily="18" charset="0"/>
                                      </a:rPr>
                                      <m:t>   △   </m:t>
                                    </m:r>
                                  </m:e>
                                </m:bar>
                              </m:e>
                            </m:bar>
                          </m:e>
                        </m:mr>
                        <m:mr>
                          <m:e>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CuO</m:t>
                      </m:r>
                    </m:oMath>
                  </m:oMathPara>
                </a14:m>
                <a:endParaRPr lang="zh-CN" altLang="en-US" sz="2800" dirty="0"/>
              </a:p>
            </p:txBody>
          </p:sp>
        </mc:Choice>
        <mc:Fallback xmlns="">
          <p:sp>
            <p:nvSpPr>
              <p:cNvPr id="6" name="文本框 5">
                <a:extLst>
                  <a:ext uri="{FF2B5EF4-FFF2-40B4-BE49-F238E27FC236}">
                    <a16:creationId xmlns:a16="http://schemas.microsoft.com/office/drawing/2014/main" id="{F20478C9-5F93-4A4A-921E-9A2A2611058E}"/>
                  </a:ext>
                </a:extLst>
              </p:cNvPr>
              <p:cNvSpPr txBox="1">
                <a:spLocks noRot="1" noChangeAspect="1" noMove="1" noResize="1" noEditPoints="1" noAdjustHandles="1" noChangeArrowheads="1" noChangeShapeType="1" noTextEdit="1"/>
              </p:cNvSpPr>
              <p:nvPr/>
            </p:nvSpPr>
            <p:spPr>
              <a:xfrm>
                <a:off x="3762756" y="4262627"/>
                <a:ext cx="3627120" cy="752001"/>
              </a:xfrm>
              <a:prstGeom prst="rect">
                <a:avLst/>
              </a:prstGeom>
              <a:blipFill>
                <a:blip r:embed="rId4"/>
                <a:stretch>
                  <a:fillRect/>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00_1#9726e646f?vaa=1&amp;vcp=1&amp;vis=1&amp;pid=c74e01c5d&amp;color=0,0,0&amp;mp=1&amp;vtp=1&amp;vaab=1&amp;bt=1&amp;bbb=1"/>
          <p:cNvSpPr/>
          <p:nvPr/>
        </p:nvSpPr>
        <p:spPr>
          <a:xfrm>
            <a:off x="539496" y="184353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（2024·江苏苏州·中考）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下列有关金属的说法正确的是(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201_1#9726e646f.bracket?vaa=1&amp;vcp=1&amp;vis=1&amp;pid=c74e01c5d&amp;color=0,0,0&amp;mp=1&amp;vpa=95&amp;vtp=1&amp;vaab=1"/>
          <p:cNvSpPr/>
          <p:nvPr/>
        </p:nvSpPr>
        <p:spPr>
          <a:xfrm>
            <a:off x="9500139" y="183019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6_BD.200_2#9726e646f.choices?vaa=1&amp;vcp=1&amp;vis=1&amp;pid=c74e01c5d&amp;color=0,0,0&amp;vtp=1&amp;vaab=1&amp;bbb=1"/>
          <p:cNvSpPr/>
          <p:nvPr/>
        </p:nvSpPr>
        <p:spPr>
          <a:xfrm>
            <a:off x="539496" y="247580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A.常温下，所有金属单质均是固体</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.工业炼铁可用一氧化碳将铁的氧化物还原成铁</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.铁的锈蚀只与空气中的氧气有关</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.废旧铁制用品应该直接填埋处理</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02_1#d4452b7d2?vaa=1&amp;vcp=1&amp;vis=1&amp;pid=c74e01c5d&amp;color=0,0,0&amp;vtp=1&amp;vaab=1&amp;bt=1&amp;bbb=1&amp;hb=1"/>
          <p:cNvSpPr/>
          <p:nvPr/>
        </p:nvSpPr>
        <p:spPr>
          <a:xfrm>
            <a:off x="539496" y="152196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（2024·陕西·中考）关于铝、铁、银三种金属</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，下列有关说法正确的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203_1#d4452b7d2.bracket?vaa=1&amp;vcp=1&amp;vis=1&amp;pid=c74e01c5d&amp;color=0,0,0&amp;vpa=96&amp;vtp=1&amp;vaab=1"/>
          <p:cNvSpPr/>
          <p:nvPr/>
        </p:nvSpPr>
        <p:spPr>
          <a:xfrm>
            <a:off x="1172115" y="215633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6_BD.202_2#d4452b7d2.choices?vaa=1&amp;vcp=1&amp;vis=1&amp;pid=c74e01c5d&amp;color=0,0,0&amp;vtp=1&amp;vaab=1&amp;bbb=1"/>
          <p:cNvSpPr/>
          <p:nvPr/>
        </p:nvSpPr>
        <p:spPr>
          <a:xfrm>
            <a:off x="539496" y="280498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A.三种金属在空气中均易锈蚀</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.用稀硫酸可以区分三种金属</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.用铁、银和硝酸铝溶液可以验证三种金属的活动性顺序</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.三者均是生活中常用的导线制作材料</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204_1#426d68ec3?iti=28&amp;htil=10&amp;vaa=1&amp;vcp=1&amp;vis=1&amp;pid=c74e01c5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058912" y="1564386"/>
            <a:ext cx="1408176" cy="19842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204_2#426d68ec3?iti=28&amp;htil=10&amp;vaa=1&amp;vcp=1&amp;vis=1&amp;pid=c74e01c5d&amp;color=0,0,0&amp;vtp=1&amp;vaab=1&amp;bbb=1"/>
          <p:cNvSpPr/>
          <p:nvPr/>
        </p:nvSpPr>
        <p:spPr>
          <a:xfrm>
            <a:off x="10455819" y="3675634"/>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p:sp>
        <p:nvSpPr>
          <p:cNvPr id="4" name="QO_6_BD.204_3#426d68ec3?htil=10&amp;sp=1&amp;vaa=1&amp;vcp=1&amp;vis=1&amp;pid=c74e01c5d&amp;color=0,0,0&amp;vtp=1&amp;vaab=1&amp;bt=1&amp;bbb=1&amp;hb=1"/>
          <p:cNvSpPr/>
          <p:nvPr/>
        </p:nvSpPr>
        <p:spPr>
          <a:xfrm>
            <a:off x="539496" y="1546098"/>
            <a:ext cx="9564624"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（2024·四川乐山·中考）太阳能电池路灯（如图1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）可以实</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现白天用太阳能充电</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，夜晚照明，其灯柱材料为合金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，路灯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内部采用金属铜作导线</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O_6_BD.204_4#426d68ec3?htil=10&amp;vaa=1&amp;vcp=1&amp;vis=1&amp;pid=c74e01c5d&amp;color=0,0,0&amp;vtp=1&amp;vaab=1&amp;bbb=1"/>
          <p:cNvSpPr/>
          <p:nvPr/>
        </p:nvSpPr>
        <p:spPr>
          <a:xfrm>
            <a:off x="539496" y="3462020"/>
            <a:ext cx="9564624"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请回答下列问题：</a:t>
            </a:r>
            <a:endParaRPr lang="en-US" altLang="zh-CN" sz="2800" dirty="0"/>
          </a:p>
        </p:txBody>
      </p:sp>
      <p:sp>
        <p:nvSpPr>
          <p:cNvPr id="6" name="QB_7_BD.205_1#2875bbfde?htil=10&amp;vaa=1&amp;vcp=1&amp;vis=1&amp;pid=426d68ec3&amp;color=0,0,0&amp;vtp=1&amp;vaab=1&amp;bbb=1&amp;hb=1"/>
          <p:cNvSpPr/>
          <p:nvPr/>
        </p:nvSpPr>
        <p:spPr>
          <a:xfrm>
            <a:off x="539496" y="4091495"/>
            <a:ext cx="9564624"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）制作灯柱所需的铝合金属于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“金属材</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料</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”或“合成材料”）。</a:t>
            </a:r>
            <a:endParaRPr lang="en-US" altLang="zh-CN" sz="2800" dirty="0"/>
          </a:p>
        </p:txBody>
      </p:sp>
      <p:sp>
        <p:nvSpPr>
          <p:cNvPr id="7" name="QB_7_AN.206_1#2875bbfde.blank?vaa=1&amp;vcp=1&amp;vis=1&amp;pid=426d68ec3&amp;color=0,0,0&amp;vpa=97&amp;vtp=1&amp;vaab=1&amp;bbb=1"/>
          <p:cNvSpPr/>
          <p:nvPr/>
        </p:nvSpPr>
        <p:spPr>
          <a:xfrm>
            <a:off x="5706015" y="4061015"/>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金属材料</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207_1#26389de9c?iti=29&amp;htil=11&amp;vaa=1&amp;vcp=1&amp;vis=1&amp;pid=426d68ec3&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222992" y="1214882"/>
            <a:ext cx="1408176" cy="19842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207_2#26389de9c?iti=29&amp;htil=11&amp;vaa=1&amp;vcp=1&amp;vis=1&amp;pid=426d68ec3&amp;color=0,0,0&amp;vtp=1&amp;vaab=1&amp;bbb=1"/>
          <p:cNvSpPr/>
          <p:nvPr/>
        </p:nvSpPr>
        <p:spPr>
          <a:xfrm>
            <a:off x="10619899" y="3312795"/>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p:sp>
        <p:nvSpPr>
          <p:cNvPr id="4" name="QB_7_BD.207_3#26389de9c?htil=11&amp;vaa=1&amp;vcp=1&amp;vis=1&amp;pid=426d68ec3&amp;color=0,0,0&amp;mp=1&amp;vtp=1&amp;vaab=1&amp;bt=1&amp;bbb=1&amp;hs=1"/>
          <p:cNvSpPr/>
          <p:nvPr/>
        </p:nvSpPr>
        <p:spPr>
          <a:xfrm>
            <a:off x="539496" y="1077722"/>
            <a:ext cx="9564624"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）铝合金的硬度和强度都比纯铝</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选填“高”或“低”）。</a:t>
            </a:r>
            <a:endParaRPr lang="en-US" altLang="zh-CN" sz="2800" dirty="0"/>
          </a:p>
        </p:txBody>
      </p:sp>
      <p:sp>
        <p:nvSpPr>
          <p:cNvPr id="5" name="QB_7_AN.1_1#26389de9c.blank?vaa=1&amp;vcp=1&amp;vis=1&amp;pid=426d68ec3&amp;color=0,0,0&amp;mp=1&amp;vpa=98&amp;vtp=1&amp;vaab=1"/>
          <p:cNvSpPr/>
          <p:nvPr/>
        </p:nvSpPr>
        <p:spPr>
          <a:xfrm>
            <a:off x="6061615" y="1026287"/>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高</a:t>
            </a:r>
            <a:endParaRPr lang="en-US" altLang="zh-CN" sz="2800" dirty="0"/>
          </a:p>
        </p:txBody>
      </p:sp>
      <p:sp>
        <p:nvSpPr>
          <p:cNvPr id="6" name="QB_7_BD.209_1#6a17af56d?vaa=1&amp;vcp=1&amp;vis=1&amp;pid=426d68ec3&amp;color=0,0,0&amp;vtp=1&amp;vaab=1&amp;bbb=1&amp;hs=1"/>
          <p:cNvSpPr/>
          <p:nvPr/>
        </p:nvSpPr>
        <p:spPr>
          <a:xfrm>
            <a:off x="539496" y="3957891"/>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（3）太阳能电池路灯使用铜作导线</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，是因为铜具有良好的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（4）一般不用铁制作灯柱的原因是铁易与空气中的水蒸气和</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反</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应而生锈。</a:t>
            </a:r>
            <a:endParaRPr lang="en-US" altLang="zh-CN" sz="2800" dirty="0"/>
          </a:p>
        </p:txBody>
      </p:sp>
      <p:sp>
        <p:nvSpPr>
          <p:cNvPr id="7" name="QB_7_AN.2_1#6a17af56d.blank?vaa=1&amp;vcp=1&amp;vis=1&amp;pid=426d68ec3&amp;color=0,0,0&amp;vpa=99&amp;vtp=1&amp;vaab=1&amp;bbb=1"/>
          <p:cNvSpPr/>
          <p:nvPr/>
        </p:nvSpPr>
        <p:spPr>
          <a:xfrm>
            <a:off x="9617614" y="392741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导电</a:t>
            </a:r>
            <a:endParaRPr lang="en-US" altLang="zh-CN" sz="2800" dirty="0"/>
          </a:p>
        </p:txBody>
      </p:sp>
      <p:sp>
        <p:nvSpPr>
          <p:cNvPr id="9" name="QB_7_AN.212_1#6a17af56d.blank?vaa=1&amp;vcp=1&amp;vis=1&amp;pid=426d68ec3&amp;color=0,0,0&amp;vpa=100&amp;vtp=1&amp;vaab=1&amp;bbb=1"/>
          <p:cNvSpPr/>
          <p:nvPr/>
        </p:nvSpPr>
        <p:spPr>
          <a:xfrm>
            <a:off x="9973214" y="457511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9"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213_1#b8f19666f?vaa=1&amp;vcp=1&amp;vis=1&amp;pid=c74e01c5d&amp;color=0,0,0&amp;vtp=1&amp;vaab=1&amp;bt=1&amp;bbb=1&amp;hb=1"/>
          <p:cNvSpPr/>
          <p:nvPr/>
        </p:nvSpPr>
        <p:spPr>
          <a:xfrm>
            <a:off x="539496" y="1253712"/>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（2024·重庆·中考）某火龙表演是国家级非物质文化遗产。其中的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“打</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铁花</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”是先将生铁熔化成铁水，再用工具将铁水向空中用力抛出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火树银花落，万点星辰开”的精彩场景。</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7_BD.214_1#86f62da5e?sp=1&amp;vaa=1&amp;vcp=1&amp;vis=1&amp;pid=b8f19666f&amp;color=0,0,0&amp;vtp=1&amp;vaab=1&amp;bbb=1&amp;hb=1"/>
              <p:cNvSpPr/>
              <p:nvPr/>
            </p:nvSpPr>
            <p:spPr>
              <a:xfrm>
                <a:off x="539496" y="3104356"/>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）生铁的含碳量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&lt;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”）钢的含碳量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。工业上可用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赤铁矿与</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在高温下反应来冶炼生铁，该反应主要利用了</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solidFill>
                    <a:srgbClr val="000000"/>
                  </a:solidFill>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.可燃性</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B.还原性</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C.密度比空气小</a:t>
                </a:r>
                <a:endParaRPr lang="en-US" altLang="zh-CN" sz="2800" dirty="0">
                  <a:solidFill>
                    <a:srgbClr val="000000"/>
                  </a:solidFill>
                </a:endParaRPr>
              </a:p>
            </p:txBody>
          </p:sp>
        </mc:Choice>
        <mc:Fallback xmlns="">
          <p:sp>
            <p:nvSpPr>
              <p:cNvPr id="3" name="QB_7_BD.214_1#86f62da5e?sp=1&amp;vaa=1&amp;vcp=1&amp;vis=1&amp;pid=b8f19666f&amp;color=0,0,0&amp;vtp=1&amp;vaab=1&amp;bbb=1&amp;hb=1"/>
              <p:cNvSpPr>
                <a:spLocks noRot="1" noChangeAspect="1" noMove="1" noResize="1" noEditPoints="1" noAdjustHandles="1" noChangeArrowheads="1" noChangeShapeType="1" noTextEdit="1"/>
              </p:cNvSpPr>
              <p:nvPr/>
            </p:nvSpPr>
            <p:spPr>
              <a:xfrm>
                <a:off x="539496" y="3104356"/>
                <a:ext cx="11109960" cy="2496757"/>
              </a:xfrm>
              <a:prstGeom prst="rect">
                <a:avLst/>
              </a:prstGeom>
              <a:blipFill rotWithShape="1">
                <a:blip r:embed="rId3"/>
                <a:stretch>
                  <a:fillRect l="-3" t="-19" r="3" b="-27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215_1#86f62da5e.blank?vaa=1&amp;vcp=1&amp;vis=1&amp;pid=b8f19666f&amp;color=0,0,0&amp;vpa=101&amp;vtp=1&amp;vaab=1&amp;bbb=1"/>
              <p:cNvSpPr/>
              <p:nvPr/>
            </p:nvSpPr>
            <p:spPr>
              <a:xfrm>
                <a:off x="3611309" y="3200050"/>
                <a:ext cx="447675"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7_AN.215_1#86f62da5e.blank?vaa=1&amp;vcp=1&amp;vis=1&amp;pid=b8f19666f&amp;color=0,0,0&amp;vpa=101&amp;vtp=1&amp;vaab=1&amp;bbb=1"/>
              <p:cNvSpPr>
                <a:spLocks noRot="1" noChangeAspect="1" noMove="1" noResize="1" noEditPoints="1" noAdjustHandles="1" noChangeArrowheads="1" noChangeShapeType="1" noTextEdit="1"/>
              </p:cNvSpPr>
              <p:nvPr/>
            </p:nvSpPr>
            <p:spPr>
              <a:xfrm>
                <a:off x="3611309" y="3200050"/>
                <a:ext cx="447675" cy="402844"/>
              </a:xfrm>
              <a:prstGeom prst="rect">
                <a:avLst/>
              </a:prstGeom>
              <a:blipFill rotWithShape="1">
                <a:blip r:embed="rId4"/>
                <a:stretch>
                  <a:fillRect l="-14" t="-71" r="14" b="-7117"/>
                </a:stretch>
              </a:blipFill>
            </p:spPr>
            <p:txBody>
              <a:bodyPr/>
              <a:lstStyle/>
              <a:p>
                <a:r>
                  <a:rPr lang="zh-CN" altLang="en-US">
                    <a:noFill/>
                  </a:rPr>
                  <a:t> </a:t>
                </a:r>
              </a:p>
            </p:txBody>
          </p:sp>
        </mc:Fallback>
      </mc:AlternateContent>
      <p:sp>
        <p:nvSpPr>
          <p:cNvPr id="5" name="QB_7_AN.216_1#86f62da5e.blank?vaa=1&amp;vcp=1&amp;vis=1&amp;pid=b8f19666f&amp;color=0,0,0&amp;vpa=102&amp;vtp=1&amp;vaab=1"/>
          <p:cNvSpPr/>
          <p:nvPr/>
        </p:nvSpPr>
        <p:spPr>
          <a:xfrm>
            <a:off x="10278014" y="3721576"/>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217_1#2a2be0ba1?vaa=1&amp;vcp=1&amp;vis=1&amp;pid=b8f19666f&amp;color=0,0,0&amp;mp=1&amp;vtp=1&amp;vaab=1&amp;bt=1&amp;bbb=1&amp;hb=1"/>
          <p:cNvSpPr/>
          <p:nvPr/>
        </p:nvSpPr>
        <p:spPr>
          <a:xfrm>
            <a:off x="539496" y="218538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（2）铁花冷却后得到黑色固体，</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写出生成该固体的化学方程式：</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（3）表演时可备细沙以防止火灾。细沙可阻止可燃物与</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接触从</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而达到灭火的目的。</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7_AN.1_1#2a2be0ba1.blank?vaa=1&amp;vcp=1&amp;vis=1&amp;pid=b8f19666f&amp;color=0,0,0&amp;mp=1&amp;vpa=103&amp;vtp=1&amp;vaab=1&amp;bbb=1&amp;rh=46.44"/>
              <p:cNvSpPr/>
              <p:nvPr/>
            </p:nvSpPr>
            <p:spPr>
              <a:xfrm>
                <a:off x="664908" y="2792952"/>
                <a:ext cx="3313684" cy="589788"/>
              </a:xfrm>
              <a:prstGeom prst="rect">
                <a:avLst/>
              </a:prstGeom>
              <a:noFill/>
            </p:spPr>
            <p:txBody>
              <a:bodyPr wrap="none" lIns="0" tIns="0" rIns="0" bIns="0" rtlCol="0" anchor="t"/>
              <a:lstStyle/>
              <a:p>
                <a:pPr algn="ctr" latinLnBrk="1">
                  <a:lnSpc>
                    <a:spcPts val="51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点燃</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1_1#2a2be0ba1.blank?vaa=1&amp;vcp=1&amp;vis=1&amp;pid=b8f19666f&amp;color=0,0,0&amp;mp=1&amp;vpa=103&amp;vtp=1&amp;vaab=1&amp;bbb=1&amp;rh=46.44"/>
              <p:cNvSpPr>
                <a:spLocks noRot="1" noChangeAspect="1" noMove="1" noResize="1" noEditPoints="1" noAdjustHandles="1" noChangeArrowheads="1" noChangeShapeType="1" noTextEdit="1"/>
              </p:cNvSpPr>
              <p:nvPr/>
            </p:nvSpPr>
            <p:spPr>
              <a:xfrm>
                <a:off x="664908" y="2792952"/>
                <a:ext cx="3313684" cy="589788"/>
              </a:xfrm>
              <a:prstGeom prst="rect">
                <a:avLst/>
              </a:prstGeom>
              <a:blipFill rotWithShape="1">
                <a:blip r:embed="rId3"/>
                <a:stretch>
                  <a:fillRect l="-2" t="-22863" r="10" b="-1814"/>
                </a:stretch>
              </a:blipFill>
            </p:spPr>
            <p:txBody>
              <a:bodyPr/>
              <a:lstStyle/>
              <a:p>
                <a:r>
                  <a:rPr lang="zh-CN" altLang="en-US">
                    <a:noFill/>
                  </a:rPr>
                  <a:t> </a:t>
                </a:r>
              </a:p>
            </p:txBody>
          </p:sp>
        </mc:Fallback>
      </mc:AlternateContent>
      <p:sp>
        <p:nvSpPr>
          <p:cNvPr id="5" name="QB_7_AN.220_1#2a2be0ba1.blank?vaa=1&amp;vcp=1&amp;vis=1&amp;pid=b8f19666f&amp;color=0,0,0&amp;vpa=104&amp;vtp=1&amp;vaab=1&amp;bbb=1"/>
          <p:cNvSpPr/>
          <p:nvPr/>
        </p:nvSpPr>
        <p:spPr>
          <a:xfrm>
            <a:off x="9262014" y="345030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空气</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951107dd9?vcp=1&amp;pid=13ad57cc9&amp;color=146,208,80&amp;vtp=1&amp;vaab=1&amp;bt=1&amp;bbb=1"/>
          <p:cNvSpPr/>
          <p:nvPr/>
        </p:nvSpPr>
        <p:spPr>
          <a:xfrm>
            <a:off x="539496" y="554400"/>
            <a:ext cx="11109960" cy="617093"/>
          </a:xfrm>
          <a:prstGeom prst="rect">
            <a:avLst/>
          </a:prstGeom>
          <a:noFill/>
        </p:spPr>
        <p:txBody>
          <a:bodyPr wrap="none" lIns="0" tIns="0" rIns="0" bIns="0" rtlCol="0" anchor="t"/>
          <a:lstStyle/>
          <a:p>
            <a:pPr algn="ctr" latinLnBrk="1">
              <a:lnSpc>
                <a:spcPts val="52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提分练</a:t>
            </a:r>
            <a:endParaRPr lang="en-US" altLang="zh-CN" sz="3200" dirty="0"/>
          </a:p>
        </p:txBody>
      </p:sp>
      <mc:AlternateContent xmlns:mc="http://schemas.openxmlformats.org/markup-compatibility/2006" xmlns:a14="http://schemas.microsoft.com/office/drawing/2010/main">
        <mc:Choice Requires="a14">
          <p:sp>
            <p:nvSpPr>
              <p:cNvPr id="3" name="QC_6_BD.221_1#445941f26?vaa=1&amp;vcp=1&amp;vis=1&amp;pid=951107dd9&amp;color=0,0,0&amp;vtp=1&amp;vaab=1&amp;bbb=1&amp;hb=1"/>
              <p:cNvSpPr/>
              <p:nvPr/>
            </p:nvSpPr>
            <p:spPr>
              <a:xfrm>
                <a:off x="539496" y="1104555"/>
                <a:ext cx="11109960" cy="2963482"/>
              </a:xfrm>
              <a:prstGeom prst="rect">
                <a:avLst/>
              </a:prstGeom>
              <a:noFill/>
            </p:spPr>
            <p:txBody>
              <a:bodyPr wrap="none" lIns="0" tIns="0" rIns="0" bIns="0" rtlCol="0" anchor="t"/>
              <a:lstStyle/>
              <a:p>
                <a:pPr algn="l" latinLnBrk="1">
                  <a:lnSpc>
                    <a:spcPts val="48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（2024·山东枣庄·中考）青铜是人类最早使用的合金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，主要成分是铜</a:t>
                </a:r>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，因其铜锈［主要成分为</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］呈青绿色，故名青铜</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a:t>
                </a:r>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厂处理青铜废料后得到</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SnCl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的混合溶液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，向混合溶液中加入过</a:t>
                </a:r>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量的锌粉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，充分反应后过滤，得滤液和滤渣。对于上述滤渣和滤液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a:t>
                </a: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列分析正确的是(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6_BD.221_1#445941f26?vaa=1&amp;vcp=1&amp;vis=1&amp;pid=951107dd9&amp;color=0,0,0&amp;vtp=1&amp;vaab=1&amp;bbb=1&amp;hb=1"/>
              <p:cNvSpPr>
                <a:spLocks noRot="1" noChangeAspect="1" noMove="1" noResize="1" noEditPoints="1" noAdjustHandles="1" noChangeArrowheads="1" noChangeShapeType="1" noTextEdit="1"/>
              </p:cNvSpPr>
              <p:nvPr/>
            </p:nvSpPr>
            <p:spPr>
              <a:xfrm>
                <a:off x="539496" y="1104555"/>
                <a:ext cx="11109960" cy="2963482"/>
              </a:xfrm>
              <a:prstGeom prst="rect">
                <a:avLst/>
              </a:prstGeom>
              <a:blipFill rotWithShape="1">
                <a:blip r:embed="rId3"/>
                <a:stretch>
                  <a:fillRect l="-3" t="-10" r="-111" b="-1985"/>
                </a:stretch>
              </a:blipFill>
            </p:spPr>
            <p:txBody>
              <a:bodyPr/>
              <a:lstStyle/>
              <a:p>
                <a:r>
                  <a:rPr lang="zh-CN" altLang="en-US">
                    <a:noFill/>
                  </a:rPr>
                  <a:t> </a:t>
                </a:r>
              </a:p>
            </p:txBody>
          </p:sp>
        </mc:Fallback>
      </mc:AlternateContent>
      <p:sp>
        <p:nvSpPr>
          <p:cNvPr id="4" name="QC_6_AN.222_1#445941f26.bracket?vaa=1&amp;vcp=1&amp;vis=1&amp;pid=951107dd9&amp;color=0,0,0&amp;vpa=105&amp;vtp=1&amp;vaab=1"/>
          <p:cNvSpPr/>
          <p:nvPr/>
        </p:nvSpPr>
        <p:spPr>
          <a:xfrm>
            <a:off x="3305715" y="3533049"/>
            <a:ext cx="495300" cy="529717"/>
          </a:xfrm>
          <a:prstGeom prst="rect">
            <a:avLst/>
          </a:prstGeom>
          <a:noFill/>
        </p:spPr>
        <p:txBody>
          <a:bodyPr wrap="none" lIns="0" tIns="0" rIns="0" bIns="0" rtlCol="0" anchor="t"/>
          <a:lstStyle/>
          <a:p>
            <a:pPr algn="ctr" latinLnBrk="1">
              <a:lnSpc>
                <a:spcPts val="4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5" name="QC_6_BD.221_2#445941f26.choices?vaa=1&amp;vcp=1&amp;vis=1&amp;pid=951107dd9&amp;color=0,0,0&amp;vtp=1&amp;vaab=1&amp;bbb=1"/>
              <p:cNvSpPr/>
              <p:nvPr/>
            </p:nvSpPr>
            <p:spPr>
              <a:xfrm>
                <a:off x="539496" y="4034326"/>
                <a:ext cx="11109960" cy="2345944"/>
              </a:xfrm>
              <a:prstGeom prst="rect">
                <a:avLst/>
              </a:prstGeom>
              <a:noFill/>
            </p:spPr>
            <p:txBody>
              <a:bodyPr wrap="none" lIns="0" tIns="0" rIns="0" bIns="0" rtlCol="0" anchor="t"/>
              <a:lstStyle/>
              <a:p>
                <a:pPr algn="l" latinLnBrk="1">
                  <a:lnSpc>
                    <a:spcPts val="48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A.滤渣中只有</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.滤渣中一定有</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，可能有</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.滤液中溶质只有</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.滤液中溶质一定有</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，可能有</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6_BD.221_2#445941f26.choices?vaa=1&amp;vcp=1&amp;vis=1&amp;pid=951107dd9&amp;color=0,0,0&amp;vtp=1&amp;vaab=1&amp;bbb=1"/>
              <p:cNvSpPr>
                <a:spLocks noRot="1" noChangeAspect="1" noMove="1" noResize="1" noEditPoints="1" noAdjustHandles="1" noChangeArrowheads="1" noChangeShapeType="1" noTextEdit="1"/>
              </p:cNvSpPr>
              <p:nvPr/>
            </p:nvSpPr>
            <p:spPr>
              <a:xfrm>
                <a:off x="539496" y="4034326"/>
                <a:ext cx="11109960" cy="2345944"/>
              </a:xfrm>
              <a:prstGeom prst="rect">
                <a:avLst/>
              </a:prstGeom>
              <a:blipFill rotWithShape="1">
                <a:blip r:embed="rId4"/>
                <a:stretch>
                  <a:fillRect l="-3" t="-7" r="3" b="-285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223_1#2ccf65645?vaa=1&amp;vcp=1&amp;vis=1&amp;pid=951107dd9&amp;color=0,0,0&amp;vtp=1&amp;vaab=1&amp;bt=1&amp;bbb=1&amp;hb=1"/>
          <p:cNvSpPr/>
          <p:nvPr/>
        </p:nvSpPr>
        <p:spPr>
          <a:xfrm>
            <a:off x="539496" y="154101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（2024·江苏盐城·中考）某款新能源汽车投产下线</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，顺利实现相关企</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业的新能源汽车转型升级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7_BD.224_1#f79152fb2?vaa=1&amp;vcp=1&amp;vis=1&amp;pid=2ccf65645&amp;color=0,0,0&amp;vtp=1&amp;vaab=1&amp;bbb=1&amp;hb=1"/>
          <p:cNvSpPr/>
          <p:nvPr/>
        </p:nvSpPr>
        <p:spPr>
          <a:xfrm>
            <a:off x="539496" y="282403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（1）汽车烤漆工艺既美观，又能防止车身生锈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，其防锈原理是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10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2）铜制导线及铜质电路主板将电池、行车电脑及汽车部分零部件连接</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10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成高度协调的运行系统，这说明铜具有优良的</a:t>
            </a:r>
            <a:r>
              <a:rPr kumimoji="0" lang="en-US" altLang="zh-CN" sz="2800" b="0" i="0" u="none" strike="noStrike" kern="1200" cap="none" spc="-10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10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（填写物理性质）。</a:t>
            </a:r>
            <a:endParaRPr lang="en-US" altLang="zh-CN" sz="2800" dirty="0"/>
          </a:p>
        </p:txBody>
      </p:sp>
      <p:sp>
        <p:nvSpPr>
          <p:cNvPr id="4" name="QB_7_AN.1_1#f79152fb2.blank?vaa=1&amp;vcp=1&amp;vis=1&amp;pid=2ccf65645&amp;color=0,0,0&amp;vpa=106&amp;vtp=1&amp;vaab=1&amp;bbb=1&amp;hb=1"/>
          <p:cNvSpPr/>
          <p:nvPr/>
        </p:nvSpPr>
        <p:spPr>
          <a:xfrm>
            <a:off x="539496" y="2793555"/>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隔绝氧气和水</a:t>
            </a:r>
            <a:endParaRPr lang="en-US" altLang="zh-CN" sz="2800" dirty="0"/>
          </a:p>
        </p:txBody>
      </p:sp>
      <p:sp>
        <p:nvSpPr>
          <p:cNvPr id="6" name="QB_7_AN.227_1#f79152fb2.blank?vaa=1&amp;vcp=1&amp;vis=1&amp;pid=2ccf65645&amp;color=0,0,0&amp;vpa=107&amp;vtp=1&amp;vaab=1&amp;bbb=1"/>
          <p:cNvSpPr/>
          <p:nvPr/>
        </p:nvSpPr>
        <p:spPr>
          <a:xfrm>
            <a:off x="7388764" y="4715700"/>
            <a:ext cx="1274763" cy="553657"/>
          </a:xfrm>
          <a:prstGeom prst="rect">
            <a:avLst/>
          </a:prstGeom>
          <a:noFill/>
        </p:spPr>
        <p:txBody>
          <a:bodyPr wrap="none" lIns="0" tIns="0" rIns="0" bIns="0" rtlCol="0" anchor="t"/>
          <a:lstStyle/>
          <a:p>
            <a:pPr algn="ctr" latinLnBrk="1">
              <a:lnSpc>
                <a:spcPts val="4900"/>
              </a:lnSpc>
            </a:pP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导电性</a:t>
            </a:r>
            <a:endParaRPr lang="en-US" altLang="zh-CN" sz="28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228_1#a9dfc5856?vaa=1&amp;vcp=1&amp;vis=1&amp;pid=2ccf65645&amp;color=0,0,0&amp;mp=1&amp;vtp=1&amp;vaab=1&amp;bt=1&amp;bbb=1&amp;hb=1"/>
              <p:cNvSpPr/>
              <p:nvPr/>
            </p:nvSpPr>
            <p:spPr>
              <a:xfrm>
                <a:off x="539496" y="1233900"/>
                <a:ext cx="11109960" cy="1212152"/>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（3）新能源汽车常使用含磷酸亚铁锂</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LiFePO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的锂电池为汽车提供动</a:t>
                </a:r>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力</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LiFePO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a:t>
                </a:r>
                <a14:m>
                  <m:oMath xmlns:m="http://schemas.openxmlformats.org/officeDocument/2006/math">
                    <m:sSubSup>
                      <m:sSubSup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p>
                    </m:sSubSup>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显</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价，则</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Li</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的化合价为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7_BD.228_1#a9dfc5856?vaa=1&amp;vcp=1&amp;vis=1&amp;pid=2ccf65645&amp;color=0,0,0&amp;mp=1&amp;vtp=1&amp;vaab=1&amp;bt=1&amp;bbb=1&amp;hb=1"/>
              <p:cNvSpPr>
                <a:spLocks noRot="1" noChangeAspect="1" noMove="1" noResize="1" noEditPoints="1" noAdjustHandles="1" noChangeArrowheads="1" noChangeShapeType="1" noTextEdit="1"/>
              </p:cNvSpPr>
              <p:nvPr/>
            </p:nvSpPr>
            <p:spPr>
              <a:xfrm>
                <a:off x="539496" y="1233900"/>
                <a:ext cx="11109960" cy="1212152"/>
              </a:xfrm>
              <a:prstGeom prst="rect">
                <a:avLst/>
              </a:prstGeom>
              <a:blipFill rotWithShape="1">
                <a:blip r:embed="rId3"/>
                <a:stretch>
                  <a:fillRect l="-3" t="-8" r="3" b="-581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1_1#a9dfc5856.blank?vaa=1&amp;vcp=1&amp;vis=1&amp;pid=2ccf65645&amp;color=0,0,0&amp;mp=1&amp;vpa=108&amp;vtp=1&amp;vaab=1&amp;bbb=1"/>
              <p:cNvSpPr/>
              <p:nvPr/>
            </p:nvSpPr>
            <p:spPr>
              <a:xfrm>
                <a:off x="7633336" y="1978564"/>
                <a:ext cx="642938"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1_1#a9dfc5856.blank?vaa=1&amp;vcp=1&amp;vis=1&amp;pid=2ccf65645&amp;color=0,0,0&amp;mp=1&amp;vpa=108&amp;vtp=1&amp;vaab=1&amp;bbb=1"/>
              <p:cNvSpPr>
                <a:spLocks noRot="1" noChangeAspect="1" noMove="1" noResize="1" noEditPoints="1" noAdjustHandles="1" noChangeArrowheads="1" noChangeShapeType="1" noTextEdit="1"/>
              </p:cNvSpPr>
              <p:nvPr/>
            </p:nvSpPr>
            <p:spPr>
              <a:xfrm>
                <a:off x="7633336" y="1978564"/>
                <a:ext cx="642938" cy="402844"/>
              </a:xfrm>
              <a:prstGeom prst="rect">
                <a:avLst/>
              </a:prstGeom>
              <a:blipFill rotWithShape="1">
                <a:blip r:embed="rId4"/>
                <a:stretch>
                  <a:fillRect t="-134" r="50" b="-7054"/>
                </a:stretch>
              </a:blipFill>
            </p:spPr>
            <p:txBody>
              <a:bodyPr/>
              <a:lstStyle/>
              <a:p>
                <a:r>
                  <a:rPr lang="zh-CN" altLang="en-US">
                    <a:noFill/>
                  </a:rPr>
                  <a:t> </a:t>
                </a:r>
              </a:p>
            </p:txBody>
          </p:sp>
        </mc:Fallback>
      </mc:AlternateContent>
      <p:sp>
        <p:nvSpPr>
          <p:cNvPr id="4" name="QB_7_BD.230_1#bb3fccec0?sp=1&amp;vaa=1&amp;vcp=1&amp;vis=1&amp;pid=2ccf65645&amp;color=0,0,0&amp;vtp=1&amp;vaab=1&amp;bbb=1&amp;hb=1"/>
          <p:cNvSpPr/>
          <p:nvPr/>
        </p:nvSpPr>
        <p:spPr>
          <a:xfrm>
            <a:off x="539496" y="2455640"/>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（4）生产汽车会使用大量合金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。下列对合金的认识正确的是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.其强度一般比组成它们的纯金属大</a:t>
            </a:r>
            <a:endParaRPr lang="en-US" altLang="zh-CN" sz="2800" dirty="0">
              <a:solidFill>
                <a:srgbClr val="000000"/>
              </a:solidFill>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.其熔点一般比组成它们的纯金属低</a:t>
            </a:r>
            <a:endParaRPr lang="en-US" altLang="zh-CN" sz="2800" dirty="0">
              <a:solidFill>
                <a:srgbClr val="000000"/>
              </a:solidFill>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.其抗腐蚀性能一般比组成它们的纯金属好</a:t>
            </a:r>
            <a:endParaRPr lang="en-US" altLang="zh-CN" sz="2800" dirty="0">
              <a:solidFill>
                <a:srgbClr val="000000"/>
              </a:solidFill>
            </a:endParaRPr>
          </a:p>
        </p:txBody>
      </p:sp>
      <p:sp>
        <p:nvSpPr>
          <p:cNvPr id="5" name="QB_7_AN.231_1#bb3fccec0.blank?vaa=1&amp;vcp=1&amp;vis=1&amp;pid=2ccf65645&amp;color=0,0,0&amp;vpa=109&amp;vtp=1&amp;vaab=1&amp;bbb=1"/>
          <p:cNvSpPr/>
          <p:nvPr/>
        </p:nvSpPr>
        <p:spPr>
          <a:xfrm>
            <a:off x="9884314" y="2425160"/>
            <a:ext cx="170021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、B、C</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0169e39c4?vcp=1&amp;pid=13ad57cc9&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冲刺练</a:t>
            </a:r>
            <a:endParaRPr lang="en-US" altLang="zh-CN" sz="3200" dirty="0"/>
          </a:p>
        </p:txBody>
      </p:sp>
      <p:sp>
        <p:nvSpPr>
          <p:cNvPr id="3" name="QO_6_BD.232_1#848e19c48?vaa=1&amp;vcp=1&amp;vis=1&amp;pid=0169e39c4&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（2024·黑龙江龙东·中考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）金属材料在人类发展的历史长河中起着非</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常重要的作用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7_BD.233_1#237fae3f2?vaa=1&amp;vcp=1&amp;vis=1&amp;pid=848e19c48&amp;color=0,0,0&amp;vtp=1&amp;vaab=1&amp;bbb=1&amp;hb=1"/>
          <p:cNvSpPr/>
          <p:nvPr/>
        </p:nvSpPr>
        <p:spPr>
          <a:xfrm>
            <a:off x="539496" y="2550649"/>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（1）高炉炼铁的过程中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，石灰石的作用是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7_AN.234_1#237fae3f2.blank?vaa=1&amp;vcp=1&amp;vis=1&amp;pid=848e19c48&amp;color=0,0,0&amp;vpa=110&amp;vtp=1&amp;vaab=1&amp;bbb=1&amp;hb=1"/>
          <p:cNvSpPr/>
          <p:nvPr/>
        </p:nvSpPr>
        <p:spPr>
          <a:xfrm>
            <a:off x="539496" y="2520169"/>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将铁矿石中的二氧化硅转化为炉渣除去</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QB_5_BD.7_1#748172e4a?colgroup=4,3,10,9&amp;vaa=1&amp;vcp=1&amp;vis=1&amp;pid=1924aecba&amp;color=0,0,0&amp;mp=1&amp;vtp=1&amp;vaab=1&amp;bt=1&amp;bbb=1&amp;hb=1"/>
          <p:cNvGraphicFramePr>
            <a:graphicFrameLocks noGrp="1"/>
          </p:cNvGraphicFramePr>
          <p:nvPr/>
        </p:nvGraphicFramePr>
        <p:xfrm>
          <a:off x="539496" y="1552320"/>
          <a:ext cx="11073384" cy="4457956"/>
        </p:xfrm>
        <a:graphic>
          <a:graphicData uri="http://schemas.openxmlformats.org/drawingml/2006/table">
            <a:tbl>
              <a:tblPr/>
              <a:tblGrid>
                <a:gridCol w="1929384">
                  <a:extLst>
                    <a:ext uri="{9D8B030D-6E8A-4147-A177-3AD203B41FA5}">
                      <a16:colId xmlns:a16="http://schemas.microsoft.com/office/drawing/2014/main" val="20000"/>
                    </a:ext>
                  </a:extLst>
                </a:gridCol>
                <a:gridCol w="1554480">
                  <a:extLst>
                    <a:ext uri="{9D8B030D-6E8A-4147-A177-3AD203B41FA5}">
                      <a16:colId xmlns:a16="http://schemas.microsoft.com/office/drawing/2014/main" val="20001"/>
                    </a:ext>
                  </a:extLst>
                </a:gridCol>
                <a:gridCol w="4005072">
                  <a:extLst>
                    <a:ext uri="{9D8B030D-6E8A-4147-A177-3AD203B41FA5}">
                      <a16:colId xmlns:a16="http://schemas.microsoft.com/office/drawing/2014/main" val="20002"/>
                    </a:ext>
                  </a:extLst>
                </a:gridCol>
                <a:gridCol w="3584448">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3">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与酸反应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与稀盐酸反</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应</a:t>
                      </a:r>
                      <a:r>
                        <a:rPr lang="en-US" altLang="zh-CN" sz="28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下同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产生大量气泡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p>
                    <a:p>
                      <a:pPr marL="0" lvl="0" indent="0" algn="ctr"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产生大量气泡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p>
                    <a:p>
                      <a:pPr marL="0" lvl="0" indent="0" algn="ctr"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有气泡产生</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溶液由</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色变为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QB_5_BD.7_1#748172e4a?colgroup=4,3,10,9&amp;vaa=1&amp;vcp=1&amp;vis=1&amp;pid=1924aecba&amp;color=0,0,0&amp;mp=1&amp;vtp=1&amp;vaab=1&amp;bt=1&amp;bbb=1"/>
          <p:cNvSpPr txBox="1"/>
          <p:nvPr/>
        </p:nvSpPr>
        <p:spPr>
          <a:xfrm>
            <a:off x="10894735" y="84391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8C438910-3877-4775-95C3-B86E5B6D0DCC}"/>
                  </a:ext>
                </a:extLst>
              </p:cNvPr>
              <p:cNvSpPr txBox="1"/>
              <p:nvPr/>
            </p:nvSpPr>
            <p:spPr>
              <a:xfrm>
                <a:off x="4064508" y="1946147"/>
                <a:ext cx="4023360" cy="1297791"/>
              </a:xfrm>
              <a:prstGeom prst="rect">
                <a:avLst/>
              </a:prstGeom>
              <a:noFill/>
            </p:spPr>
            <p:txBody>
              <a:bodyPr wrap="square" rtlCol="0">
                <a:spAutoFit/>
              </a:bodyPr>
              <a:lstStyle/>
              <a:p>
                <a:pPr>
                  <a:lnSpc>
                    <a:spcPts val="4700"/>
                  </a:lnSpc>
                </a:pPr>
                <a14:m>
                  <m:oMathPara xmlns:m="http://schemas.openxmlformats.org/officeDocument/2006/math">
                    <m:oMathParaPr>
                      <m:jc m:val="centerGroup"/>
                    </m:oMathParaPr>
                    <m:oMath xmlns:m="http://schemas.openxmlformats.org/officeDocument/2006/math">
                      <m:r>
                        <m:rPr>
                          <m:sty m:val="p"/>
                        </m:rP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MgCl</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m:oMathPara>
                </a14:m>
                <a:endPar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a:lnSpc>
                    <a:spcPts val="4700"/>
                  </a:lnSpc>
                </a:pPr>
                <a14:m>
                  <m:oMathPara xmlns:m="http://schemas.openxmlformats.org/officeDocument/2006/math">
                    <m:oMathParaPr>
                      <m:jc m:val="left"/>
                    </m:oMathParaPr>
                    <m:oMath xmlns:m="http://schemas.openxmlformats.org/officeDocument/2006/math">
                      <m:d>
                        <m:dPr>
                          <m:begChr m:val=""/>
                          <m:endChr m:val=""/>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m:oMathPara>
                </a14:m>
                <a:endParaRPr lang="zh-CN" altLang="en-US" sz="2800" dirty="0"/>
              </a:p>
            </p:txBody>
          </p:sp>
        </mc:Choice>
        <mc:Fallback xmlns="">
          <p:sp>
            <p:nvSpPr>
              <p:cNvPr id="5" name="文本框 4">
                <a:extLst>
                  <a:ext uri="{FF2B5EF4-FFF2-40B4-BE49-F238E27FC236}">
                    <a16:creationId xmlns:a16="http://schemas.microsoft.com/office/drawing/2014/main" id="{8C438910-3877-4775-95C3-B86E5B6D0DCC}"/>
                  </a:ext>
                </a:extLst>
              </p:cNvPr>
              <p:cNvSpPr txBox="1">
                <a:spLocks noRot="1" noChangeAspect="1" noMove="1" noResize="1" noEditPoints="1" noAdjustHandles="1" noChangeArrowheads="1" noChangeShapeType="1" noTextEdit="1"/>
              </p:cNvSpPr>
              <p:nvPr/>
            </p:nvSpPr>
            <p:spPr>
              <a:xfrm>
                <a:off x="4064508" y="1946147"/>
                <a:ext cx="4023360" cy="1297791"/>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E8855226-6272-44A2-89C9-86E916732664}"/>
                  </a:ext>
                </a:extLst>
              </p:cNvPr>
              <p:cNvSpPr txBox="1"/>
              <p:nvPr/>
            </p:nvSpPr>
            <p:spPr>
              <a:xfrm>
                <a:off x="4064508" y="3637765"/>
                <a:ext cx="4023360" cy="1297791"/>
              </a:xfrm>
              <a:prstGeom prst="rect">
                <a:avLst/>
              </a:prstGeom>
              <a:noFill/>
            </p:spPr>
            <p:txBody>
              <a:bodyPr wrap="square" rtlCol="0">
                <a:spAutoFit/>
              </a:bodyPr>
              <a:lstStyle/>
              <a:p>
                <a:pPr>
                  <a:lnSpc>
                    <a:spcPts val="4700"/>
                  </a:lnSpc>
                </a:pPr>
                <a14:m>
                  <m:oMathPara xmlns:m="http://schemas.openxmlformats.org/officeDocument/2006/math">
                    <m:oMathParaPr>
                      <m:jc m:val="centerGroup"/>
                    </m:oMathParaPr>
                    <m:oMath xmlns:m="http://schemas.openxmlformats.org/officeDocument/2006/math">
                      <m:r>
                        <m:rPr>
                          <m:sty m:val="p"/>
                        </m:rP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ZnCl</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m:oMathPara>
                </a14:m>
                <a:endPar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a:lnSpc>
                    <a:spcPts val="4700"/>
                  </a:lnSpc>
                </a:pPr>
                <a14:m>
                  <m:oMathPara xmlns:m="http://schemas.openxmlformats.org/officeDocument/2006/math">
                    <m:oMathParaPr>
                      <m:jc m:val="center"/>
                    </m:oMathParaPr>
                    <m:oMath xmlns:m="http://schemas.openxmlformats.org/officeDocument/2006/math">
                      <m:d>
                        <m:dPr>
                          <m:begChr m:val=""/>
                          <m:endChr m:val=""/>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m:oMathPara>
                </a14:m>
                <a:endParaRPr lang="zh-CN" altLang="en-US" sz="2800" dirty="0"/>
              </a:p>
            </p:txBody>
          </p:sp>
        </mc:Choice>
        <mc:Fallback xmlns="">
          <p:sp>
            <p:nvSpPr>
              <p:cNvPr id="6" name="文本框 5">
                <a:extLst>
                  <a:ext uri="{FF2B5EF4-FFF2-40B4-BE49-F238E27FC236}">
                    <a16:creationId xmlns:a16="http://schemas.microsoft.com/office/drawing/2014/main" id="{E8855226-6272-44A2-89C9-86E916732664}"/>
                  </a:ext>
                </a:extLst>
              </p:cNvPr>
              <p:cNvSpPr txBox="1">
                <a:spLocks noRot="1" noChangeAspect="1" noMove="1" noResize="1" noEditPoints="1" noAdjustHandles="1" noChangeArrowheads="1" noChangeShapeType="1" noTextEdit="1"/>
              </p:cNvSpPr>
              <p:nvPr/>
            </p:nvSpPr>
            <p:spPr>
              <a:xfrm>
                <a:off x="4064508" y="3637765"/>
                <a:ext cx="4023360" cy="1297791"/>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A5B8636D-F6DA-4FBA-A5D3-381CE63BE5A9}"/>
                  </a:ext>
                </a:extLst>
              </p:cNvPr>
              <p:cNvSpPr txBox="1"/>
              <p:nvPr/>
            </p:nvSpPr>
            <p:spPr>
              <a:xfrm>
                <a:off x="4064508" y="4738297"/>
                <a:ext cx="4023360" cy="1297791"/>
              </a:xfrm>
              <a:prstGeom prst="rect">
                <a:avLst/>
              </a:prstGeom>
              <a:noFill/>
            </p:spPr>
            <p:txBody>
              <a:bodyPr wrap="square" rtlCol="0">
                <a:spAutoFit/>
              </a:bodyPr>
              <a:lstStyle/>
              <a:p>
                <a:pPr>
                  <a:lnSpc>
                    <a:spcPts val="4700"/>
                  </a:lnSpc>
                </a:pPr>
                <a14:m>
                  <m:oMathPara xmlns:m="http://schemas.openxmlformats.org/officeDocument/2006/math">
                    <m:oMathParaPr>
                      <m:jc m:val="centerGroup"/>
                    </m:oMathParaPr>
                    <m:oMath xmlns:m="http://schemas.openxmlformats.org/officeDocument/2006/math">
                      <m:r>
                        <m:rPr>
                          <m:sty m:val="p"/>
                        </m:rP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m:oMathPara>
                </a14:m>
                <a:endPar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a:lnSpc>
                    <a:spcPts val="4700"/>
                  </a:lnSpc>
                </a:pPr>
                <a14:m>
                  <m:oMathPara xmlns:m="http://schemas.openxmlformats.org/officeDocument/2006/math">
                    <m:oMathParaPr>
                      <m:jc m:val="centerGroup"/>
                    </m:oMathParaPr>
                    <m:oMath xmlns:m="http://schemas.openxmlformats.org/officeDocument/2006/math">
                      <m:d>
                        <m:dPr>
                          <m:begChr m:val=""/>
                          <m:endChr m:val=""/>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m:oMathPara>
                </a14:m>
                <a:endParaRPr lang="zh-CN" altLang="en-US" sz="2800" dirty="0"/>
              </a:p>
            </p:txBody>
          </p:sp>
        </mc:Choice>
        <mc:Fallback xmlns="">
          <p:sp>
            <p:nvSpPr>
              <p:cNvPr id="7" name="文本框 6">
                <a:extLst>
                  <a:ext uri="{FF2B5EF4-FFF2-40B4-BE49-F238E27FC236}">
                    <a16:creationId xmlns:a16="http://schemas.microsoft.com/office/drawing/2014/main" id="{A5B8636D-F6DA-4FBA-A5D3-381CE63BE5A9}"/>
                  </a:ext>
                </a:extLst>
              </p:cNvPr>
              <p:cNvSpPr txBox="1">
                <a:spLocks noRot="1" noChangeAspect="1" noMove="1" noResize="1" noEditPoints="1" noAdjustHandles="1" noChangeArrowheads="1" noChangeShapeType="1" noTextEdit="1"/>
              </p:cNvSpPr>
              <p:nvPr/>
            </p:nvSpPr>
            <p:spPr>
              <a:xfrm>
                <a:off x="4064508" y="4738297"/>
                <a:ext cx="4023360" cy="1297791"/>
              </a:xfrm>
              <a:prstGeom prst="rect">
                <a:avLst/>
              </a:prstGeom>
              <a:blipFill>
                <a:blip r:embed="rId5"/>
                <a:stretch>
                  <a:fillRect/>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55F5BEB7-7024-42EB-BD45-9103C24D67F1}"/>
              </a:ext>
            </a:extLst>
          </p:cNvPr>
          <p:cNvSpPr txBox="1"/>
          <p:nvPr/>
        </p:nvSpPr>
        <p:spPr>
          <a:xfrm>
            <a:off x="8141208" y="5323278"/>
            <a:ext cx="2032000" cy="604909"/>
          </a:xfrm>
          <a:prstGeom prst="rect">
            <a:avLst/>
          </a:prstGeom>
          <a:solidFill>
            <a:scrgbClr r="0" g="0" b="0">
              <a:alpha val="0"/>
            </a:scrgbClr>
          </a:solidFill>
        </p:spPr>
        <p:txBody>
          <a:bodyPr vert="horz" rtlCol="0">
            <a:spAutoFit/>
          </a:bodyPr>
          <a:lstStyle/>
          <a:p>
            <a:pPr>
              <a:lnSpc>
                <a:spcPts val="4500"/>
              </a:lnSpc>
            </a:pPr>
            <a:r>
              <a:rPr lang="zh-CN" altLang="en-US" sz="2800">
                <a:solidFill>
                  <a:srgbClr val="FF0000"/>
                </a:solidFill>
                <a:latin typeface="times new roman" panose="02020603050405020304" pitchFamily="18" charset="0"/>
                <a:ea typeface="宋体" panose="02010600030101010101" pitchFamily="2" charset="-122"/>
              </a:rPr>
              <a:t>无</a:t>
            </a:r>
          </a:p>
        </p:txBody>
      </p:sp>
      <p:sp>
        <p:nvSpPr>
          <p:cNvPr id="9" name="文本框 8">
            <a:extLst>
              <a:ext uri="{FF2B5EF4-FFF2-40B4-BE49-F238E27FC236}">
                <a16:creationId xmlns:a16="http://schemas.microsoft.com/office/drawing/2014/main" id="{5D7B0353-EEB2-448F-9F63-25B1DF26445A}"/>
              </a:ext>
            </a:extLst>
          </p:cNvPr>
          <p:cNvSpPr txBox="1"/>
          <p:nvPr/>
        </p:nvSpPr>
        <p:spPr>
          <a:xfrm>
            <a:off x="9939528" y="5339947"/>
            <a:ext cx="2032000" cy="604909"/>
          </a:xfrm>
          <a:prstGeom prst="rect">
            <a:avLst/>
          </a:prstGeom>
          <a:solidFill>
            <a:scrgbClr r="0" g="0" b="0">
              <a:alpha val="0"/>
            </a:scrgbClr>
          </a:solidFill>
        </p:spPr>
        <p:txBody>
          <a:bodyPr vert="horz" rtlCol="0">
            <a:spAutoFit/>
          </a:bodyPr>
          <a:lstStyle/>
          <a:p>
            <a:pPr>
              <a:lnSpc>
                <a:spcPts val="4500"/>
              </a:lnSpc>
            </a:pPr>
            <a:r>
              <a:rPr lang="zh-CN" altLang="en-US" sz="2800" dirty="0">
                <a:solidFill>
                  <a:srgbClr val="FF0000"/>
                </a:solidFill>
                <a:latin typeface="times new roman" panose="02020603050405020304" pitchFamily="18" charset="0"/>
                <a:ea typeface="宋体" panose="02010600030101010101" pitchFamily="2" charset="-122"/>
              </a:rPr>
              <a:t>浅绿</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99"/>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235_1#db84400cf?sp=1&amp;vaa=1&amp;vcp=1&amp;vis=1&amp;pid=848e19c48&amp;color=0,0,0&amp;vtp=1&amp;vaab=1&amp;bt=1&amp;bbb=1&amp;hb=1"/>
              <p:cNvSpPr/>
              <p:nvPr/>
            </p:nvSpPr>
            <p:spPr>
              <a:xfrm>
                <a:off x="539496" y="1519904"/>
                <a:ext cx="11109960"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（2）探究</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的金属活动性顺序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，下列试剂的选择方案正确的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、稀盐酸</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endParaRPr lang="en-US" altLang="zh-CN" sz="2800" dirty="0"/>
              </a:p>
            </p:txBody>
          </p:sp>
        </mc:Choice>
        <mc:Fallback xmlns="">
          <p:sp>
            <p:nvSpPr>
              <p:cNvPr id="2" name="QB_7_BD.235_1#db84400cf?sp=1&amp;vaa=1&amp;vcp=1&amp;vis=1&amp;pid=848e19c48&amp;color=0,0,0&amp;vtp=1&amp;vaab=1&amp;bt=1&amp;bbb=1&amp;hb=1"/>
              <p:cNvSpPr>
                <a:spLocks noRot="1" noChangeAspect="1" noMove="1" noResize="1" noEditPoints="1" noAdjustHandles="1" noChangeArrowheads="1" noChangeShapeType="1" noTextEdit="1"/>
              </p:cNvSpPr>
              <p:nvPr/>
            </p:nvSpPr>
            <p:spPr>
              <a:xfrm>
                <a:off x="539496" y="1519904"/>
                <a:ext cx="11109960" cy="3792157"/>
              </a:xfrm>
              <a:prstGeom prst="rect">
                <a:avLst/>
              </a:prstGeom>
              <a:blipFill rotWithShape="1">
                <a:blip r:embed="rId3"/>
                <a:stretch>
                  <a:fillRect l="-3" t="-9" r="3" b="-1801"/>
                </a:stretch>
              </a:blipFill>
            </p:spPr>
            <p:txBody>
              <a:bodyPr/>
              <a:lstStyle/>
              <a:p>
                <a:r>
                  <a:rPr lang="zh-CN" altLang="en-US">
                    <a:noFill/>
                  </a:rPr>
                  <a:t> </a:t>
                </a:r>
              </a:p>
            </p:txBody>
          </p:sp>
        </mc:Fallback>
      </mc:AlternateContent>
      <p:sp>
        <p:nvSpPr>
          <p:cNvPr id="3" name="QB_7_AN.236_1#db84400cf.blank?vaa=1&amp;vcp=1&amp;vis=1&amp;pid=848e19c48&amp;color=0,0,0&amp;vpa=111&amp;vtp=1&amp;vaab=1&amp;bbb=1"/>
          <p:cNvSpPr/>
          <p:nvPr/>
        </p:nvSpPr>
        <p:spPr>
          <a:xfrm>
            <a:off x="905415" y="2137124"/>
            <a:ext cx="170021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A、B、C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237_1#ee6caba56?vaa=1&amp;vcp=1&amp;vis=1&amp;pid=848e19c48&amp;color=0,0,0&amp;vtp=1&amp;vaab=1&amp;bt=1&amp;bbb=1&amp;hb=1"/>
              <p:cNvSpPr/>
              <p:nvPr/>
            </p:nvSpPr>
            <p:spPr>
              <a:xfrm>
                <a:off x="539496" y="1865344"/>
                <a:ext cx="11188678"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（3）向</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溶液中加入</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三种金属，充分反应后过滤</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得到无色滤液和滤渣。一定发生反应的化学方程式为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p>
              <a:p>
                <a:pPr latinLnBrk="1">
                  <a:lnSpc>
                    <a:spcPts val="51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向滤渣中加入一定量的稀盐酸，有气泡产</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生，滤渣中一定有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（填化学式，下同），</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滤液中可能含有</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的溶质是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7_BD.237_1#ee6caba56?vaa=1&amp;vcp=1&amp;vis=1&amp;pid=848e19c48&amp;color=0,0,0&amp;vtp=1&amp;vaab=1&amp;bt=1&amp;bbb=1&amp;hb=1"/>
              <p:cNvSpPr>
                <a:spLocks noRot="1" noChangeAspect="1" noMove="1" noResize="1" noEditPoints="1" noAdjustHandles="1" noChangeArrowheads="1" noChangeShapeType="1" noTextEdit="1"/>
              </p:cNvSpPr>
              <p:nvPr/>
            </p:nvSpPr>
            <p:spPr>
              <a:xfrm>
                <a:off x="539496" y="1865344"/>
                <a:ext cx="11188678" cy="3144457"/>
              </a:xfrm>
              <a:prstGeom prst="rect">
                <a:avLst/>
              </a:prstGeom>
              <a:blipFill>
                <a:blip r:embed="rId3"/>
                <a:stretch>
                  <a:fillRect l="-1962" r="-926" b="-600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238_1#ee6caba56.blank?vaa=1&amp;vcp=1&amp;vis=1&amp;pid=848e19c48&amp;color=0,0,0&amp;vpa=112&amp;vtp=1&amp;vaab=1&amp;bbb=1&amp;hb=1"/>
              <p:cNvSpPr/>
              <p:nvPr/>
            </p:nvSpPr>
            <p:spPr>
              <a:xfrm>
                <a:off x="539496" y="2458816"/>
                <a:ext cx="11351282" cy="1234694"/>
              </a:xfrm>
              <a:prstGeom prst="rect">
                <a:avLst/>
              </a:prstGeom>
              <a:noFill/>
            </p:spPr>
            <p:txBody>
              <a:bodyPr wrap="square" lIns="0" tIns="0" rIns="0" bIns="0" rtlCol="0" anchor="t"/>
              <a:lstStyle/>
              <a:p>
                <a:pPr latinLnBrk="1">
                  <a:lnSpc>
                    <a:spcPts val="5235"/>
                  </a:lnSpc>
                </a:pPr>
                <a:r>
                  <a:rPr lang="en-US" altLang="zh-CN" sz="2800" b="0" i="0" kern="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238_1#ee6caba56.blank?vaa=1&amp;vcp=1&amp;vis=1&amp;pid=848e19c48&amp;color=0,0,0&amp;vpa=112&amp;vtp=1&amp;vaab=1&amp;bbb=1&amp;hb=1"/>
              <p:cNvSpPr>
                <a:spLocks noRot="1" noChangeAspect="1" noMove="1" noResize="1" noEditPoints="1" noAdjustHandles="1" noChangeArrowheads="1" noChangeShapeType="1" noTextEdit="1"/>
              </p:cNvSpPr>
              <p:nvPr/>
            </p:nvSpPr>
            <p:spPr>
              <a:xfrm>
                <a:off x="539496" y="2458816"/>
                <a:ext cx="11351282" cy="1234694"/>
              </a:xfrm>
              <a:prstGeom prst="rect">
                <a:avLst/>
              </a:prstGeom>
              <a:blipFill>
                <a:blip r:embed="rId4"/>
                <a:stretch>
                  <a:fillRect b="-49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239_1#ee6caba56.blank?vaa=1&amp;vcp=1&amp;vis=1&amp;pid=848e19c48&amp;color=0,0,0&amp;vpa=113&amp;vtp=1&amp;vaab=1&amp;bbb=1"/>
              <p:cNvSpPr/>
              <p:nvPr/>
            </p:nvSpPr>
            <p:spPr>
              <a:xfrm>
                <a:off x="3420809" y="3902424"/>
                <a:ext cx="2076450" cy="418529"/>
              </a:xfrm>
              <a:prstGeom prst="rect">
                <a:avLst/>
              </a:prstGeom>
              <a:noFill/>
            </p:spPr>
            <p:txBody>
              <a:bodyPr wrap="none" lIns="0" tIns="0" rIns="0" bIns="0" rtlCol="0" anchor="t"/>
              <a:lstStyle/>
              <a:p>
                <a:pPr algn="ctr" latinLnBrk="1">
                  <a:lnSpc>
                    <a:spcPts val="36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Ag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7_AN.239_1#ee6caba56.blank?vaa=1&amp;vcp=1&amp;vis=1&amp;pid=848e19c48&amp;color=0,0,0&amp;vpa=113&amp;vtp=1&amp;vaab=1&amp;bbb=1"/>
              <p:cNvSpPr>
                <a:spLocks noRot="1" noChangeAspect="1" noMove="1" noResize="1" noEditPoints="1" noAdjustHandles="1" noChangeArrowheads="1" noChangeShapeType="1" noTextEdit="1"/>
              </p:cNvSpPr>
              <p:nvPr/>
            </p:nvSpPr>
            <p:spPr>
              <a:xfrm>
                <a:off x="3420809" y="3902424"/>
                <a:ext cx="2076450" cy="418529"/>
              </a:xfrm>
              <a:prstGeom prst="rect">
                <a:avLst/>
              </a:prstGeom>
              <a:blipFill rotWithShape="1">
                <a:blip r:embed="rId5"/>
                <a:stretch>
                  <a:fillRect l="-3" t="-83" r="3" b="-915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240_1#ee6caba56.blank?vaa=1&amp;vcp=1&amp;vis=1&amp;pid=848e19c48&amp;color=0,0,0&amp;vpa=114&amp;vtp=1&amp;vaab=1&amp;bbb=1"/>
              <p:cNvSpPr/>
              <p:nvPr/>
            </p:nvSpPr>
            <p:spPr>
              <a:xfrm>
                <a:off x="2023808" y="4529867"/>
                <a:ext cx="1669352"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7_AN.240_1#ee6caba56.blank?vaa=1&amp;vcp=1&amp;vis=1&amp;pid=848e19c48&amp;color=0,0,0&amp;vpa=114&amp;vtp=1&amp;vaab=1&amp;bbb=1"/>
              <p:cNvSpPr>
                <a:spLocks noRot="1" noChangeAspect="1" noMove="1" noResize="1" noEditPoints="1" noAdjustHandles="1" noChangeArrowheads="1" noChangeShapeType="1" noTextEdit="1"/>
              </p:cNvSpPr>
              <p:nvPr/>
            </p:nvSpPr>
            <p:spPr>
              <a:xfrm>
                <a:off x="2023808" y="4529867"/>
                <a:ext cx="1669352" cy="402844"/>
              </a:xfrm>
              <a:prstGeom prst="rect">
                <a:avLst/>
              </a:prstGeom>
              <a:blipFill rotWithShape="1">
                <a:blip r:embed="rId6"/>
                <a:stretch>
                  <a:fillRect l="-4" t="-102" b="-708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AS.1_1#ee6caba56?vaa=1&amp;vcp=1&amp;vis=1&amp;pid=848e19c48&amp;color=0,0,0&amp;vtp=1&amp;vaab=1&amp;bt=1&amp;bbb=1&amp;hb=1"/>
              <p:cNvSpPr/>
              <p:nvPr/>
            </p:nvSpPr>
            <p:spPr>
              <a:xfrm>
                <a:off x="539496" y="1225264"/>
                <a:ext cx="11109960" cy="44398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四种金属的活动性由强到弱的顺序为</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，向</a:t>
                </a:r>
              </a:p>
              <a:p>
                <a:pPr latinLnBrk="1">
                  <a:lnSpc>
                    <a:spcPts val="5100"/>
                  </a:lnSpc>
                </a:pP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溶液中加入</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三种金属</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，镁先与硝酸铜反应生成铜</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和硝酸镁</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，然后锌再与硝酸铜反应生成铜和硝酸锌，</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银与硝酸铜不反应。</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充分反应后过滤</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，得到无色滤液和滤渣，说明硝酸铜已完全反应</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，滤渣</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中一定有银</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、铜，滤液中一定有硝酸镁</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，一定发生反应的化学方程式为</a:t>
                </a:r>
              </a:p>
              <a:p>
                <a:pPr latinLnBrk="1">
                  <a:lnSpc>
                    <a:spcPts val="5100"/>
                  </a:lnSpc>
                </a:pP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；向滤渣中加入一定量的稀盐酸</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，有</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气泡产生</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，则滤渣中一定有锌，滤液中可能含有的溶质是硝酸锌。</a:t>
                </a:r>
                <a:endParaRPr lang="en-US" altLang="zh-CN" sz="2800" dirty="0"/>
              </a:p>
            </p:txBody>
          </p:sp>
        </mc:Choice>
        <mc:Fallback xmlns="">
          <p:sp>
            <p:nvSpPr>
              <p:cNvPr id="2" name="QB_7_AS.1_1#ee6caba56?vaa=1&amp;vcp=1&amp;vis=1&amp;pid=848e19c48&amp;color=0,0,0&amp;vtp=1&amp;vaab=1&amp;bt=1&amp;bbb=1&amp;hb=1"/>
              <p:cNvSpPr>
                <a:spLocks noRot="1" noChangeAspect="1" noMove="1" noResize="1" noEditPoints="1" noAdjustHandles="1" noChangeArrowheads="1" noChangeShapeType="1" noTextEdit="1"/>
              </p:cNvSpPr>
              <p:nvPr/>
            </p:nvSpPr>
            <p:spPr>
              <a:xfrm>
                <a:off x="539496" y="1225264"/>
                <a:ext cx="11109960" cy="4439857"/>
              </a:xfrm>
              <a:prstGeom prst="rect">
                <a:avLst/>
              </a:prstGeom>
              <a:blipFill rotWithShape="1">
                <a:blip r:embed="rId3"/>
                <a:stretch>
                  <a:fillRect l="-3" t="-8" r="-3312" b="-1538"/>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242_1#a6fd6678b?sp=1&amp;vaa=1&amp;vcp=1&amp;vis=1&amp;pid=0169e39c4&amp;color=0,0,0&amp;vtp=1&amp;vaab=1&amp;bt=1&amp;bbb=1&amp;hb=1"/>
          <p:cNvSpPr/>
          <p:nvPr/>
        </p:nvSpPr>
        <p:spPr>
          <a:xfrm>
            <a:off x="539496" y="1857343"/>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（2024·山东烟台·中考）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在日常生活中能看到很多精美的金属蚀刻画。</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某兴趣小组的同学利用废弃的金属片进行制作金属蚀刻画的项目活动，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请你一起参与下列任务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9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任务一】到垃圾回收站筛选金属底板。</a:t>
            </a:r>
            <a:endParaRPr lang="en-US" altLang="zh-CN" sz="2800" dirty="0"/>
          </a:p>
        </p:txBody>
      </p:sp>
      <p:sp>
        <p:nvSpPr>
          <p:cNvPr id="3" name="QB_7_BD.243_1#c68d94f40?vaa=1&amp;vcp=1&amp;vis=1&amp;pid=a6fd6678b&amp;color=0,0,0&amp;vtp=1&amp;vaab=1&amp;bbb=1"/>
          <p:cNvSpPr/>
          <p:nvPr/>
        </p:nvSpPr>
        <p:spPr>
          <a:xfrm>
            <a:off x="539496" y="4420965"/>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）区分铝片和铁片的物理方法是</a:t>
            </a:r>
            <a:r>
              <a:rPr lang="en-US" altLang="zh-CN" sz="2800" i="0" spc="-5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写1种）。</a:t>
            </a:r>
            <a:endParaRPr lang="en-US" altLang="zh-CN" sz="2800" spc="-50" dirty="0"/>
          </a:p>
        </p:txBody>
      </p:sp>
      <p:sp>
        <p:nvSpPr>
          <p:cNvPr id="4" name="QB_7_AN.244_1#c68d94f40.blank?vaa=1&amp;vcp=1&amp;vis=1&amp;pid=a6fd6678b&amp;color=0,0,0&amp;vpa=115&amp;vtp=1&amp;vaab=1&amp;bbb=1"/>
          <p:cNvSpPr/>
          <p:nvPr/>
        </p:nvSpPr>
        <p:spPr>
          <a:xfrm>
            <a:off x="5931440" y="4369530"/>
            <a:ext cx="4094163" cy="553657"/>
          </a:xfrm>
          <a:prstGeom prst="rect">
            <a:avLst/>
          </a:prstGeom>
          <a:noFill/>
        </p:spPr>
        <p:txBody>
          <a:bodyPr wrap="none" lIns="0" tIns="0" rIns="0" bIns="0" rtlCol="0" anchor="t"/>
          <a:lstStyle/>
          <a:p>
            <a:pPr algn="ctr" latinLnBrk="1">
              <a:lnSpc>
                <a:spcPts val="4900"/>
              </a:lnSpc>
            </a:pPr>
            <a:r>
              <a:rPr lang="en-US" altLang="zh-CN" sz="2800" b="0" i="0" spc="-5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用磁铁吸引（合理即可）</a:t>
            </a:r>
            <a:endParaRPr lang="en-US" altLang="zh-CN" sz="2800" spc="-5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_BD#ca115f750?vcp=1&amp;vis=1&amp;pid=a6fd6678b&amp;color=0,0,0&amp;mp=1&amp;vtp=1&amp;vaab=1&amp;bt=1&amp;bbb=1"/>
          <p:cNvSpPr/>
          <p:nvPr/>
        </p:nvSpPr>
        <p:spPr>
          <a:xfrm>
            <a:off x="539496" y="250542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【任务二】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预处理金属底板。</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（2）用砂纸打磨掉铝片表面的氧化膜，可以用</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（写1种物质名</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称）除去铁片表面的铁锈。</a:t>
            </a:r>
            <a:endParaRPr lang="en-US" altLang="zh-CN" sz="2800" dirty="0"/>
          </a:p>
        </p:txBody>
      </p:sp>
      <p:sp>
        <p:nvSpPr>
          <p:cNvPr id="4" name="QB_7_AN.246_1#ca115f750.blank?vaa=1&amp;vcp=1&amp;vis=1&amp;pid=a6fd6678b&amp;color=0,0,0&amp;vpa=116&amp;vtp=1&amp;vaab=1&amp;bbb=1"/>
          <p:cNvSpPr/>
          <p:nvPr/>
        </p:nvSpPr>
        <p:spPr>
          <a:xfrm>
            <a:off x="7839614" y="312264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稀硫酸</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_BD#64a95ea9b?vcp=1&amp;vis=1&amp;pid=a6fd6678b&amp;color=0,0,0&amp;vtp=1&amp;vaab=1&amp;bt=1&amp;bbb=1"/>
          <p:cNvSpPr/>
          <p:nvPr/>
        </p:nvSpPr>
        <p:spPr>
          <a:xfrm>
            <a:off x="539496" y="89611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【任务三】选择蚀刻液进行蚀刻。</a:t>
            </a:r>
            <a:endParaRPr lang="en-US" altLang="zh-CN" sz="2800" dirty="0"/>
          </a:p>
        </p:txBody>
      </p:sp>
      <p:sp>
        <p:nvSpPr>
          <p:cNvPr id="3" name="QB_7_BD.247_1#84ea095a4?sp=1&amp;vaa=1&amp;vcp=1&amp;vis=1&amp;pid=a6fd6678b&amp;color=0,0,0&amp;vtp=1&amp;vaab=1&amp;bbb=1&amp;hb=1"/>
          <p:cNvSpPr/>
          <p:nvPr/>
        </p:nvSpPr>
        <p:spPr>
          <a:xfrm>
            <a:off x="539496" y="1528381"/>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（3）首先将有镂空图案的不干胶保护膜（</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能隔绝蚀刻液与金属底板）</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分别贴到处理好的铝片和铁片上</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然后将铝片浸入足量的蚀刻液甲中，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将铁片浸入足量的蚀刻液乙中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，一段时间后取出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。小组同学看到铝片上</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有凹陷图案</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，没有附着物，铁片上出现红色附着物图案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。则他们选择的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蚀刻液甲、乙分别是下列的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硫酸铜溶液</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②硝酸银溶液</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③稀盐酸</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④氯化亚铁溶液</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⑤氯化钠</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endParaRPr lang="en-US" altLang="zh-CN" sz="2800" dirty="0"/>
          </a:p>
        </p:txBody>
      </p:sp>
      <p:sp>
        <p:nvSpPr>
          <p:cNvPr id="4" name="QB_7_AN.248_1#84ea095a4.blank?vaa=1&amp;vcp=1&amp;vis=1&amp;pid=a6fd6678b&amp;color=0,0,0&amp;vpa=117&amp;vtp=1&amp;vaab=1"/>
          <p:cNvSpPr/>
          <p:nvPr/>
        </p:nvSpPr>
        <p:spPr>
          <a:xfrm>
            <a:off x="4817015" y="4088701"/>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③</a:t>
            </a:r>
            <a:endParaRPr lang="en-US" altLang="zh-CN" sz="2800" dirty="0"/>
          </a:p>
        </p:txBody>
      </p:sp>
      <p:sp>
        <p:nvSpPr>
          <p:cNvPr id="5" name="QB_7_AN.249_1#84ea095a4.blank?vaa=1&amp;vcp=1&amp;vis=1&amp;pid=a6fd6678b&amp;color=0,0,0&amp;vpa=118&amp;vtp=1&amp;vaab=1"/>
          <p:cNvSpPr/>
          <p:nvPr/>
        </p:nvSpPr>
        <p:spPr>
          <a:xfrm>
            <a:off x="5883815" y="4088701"/>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_BD#ca5bf3ac2?vcp=1&amp;vis=1&amp;pid=a6fd6678b&amp;color=0,0,0&amp;vtp=1&amp;vaab=1&amp;bt=1&amp;bbb=1"/>
          <p:cNvSpPr/>
          <p:nvPr/>
        </p:nvSpPr>
        <p:spPr>
          <a:xfrm>
            <a:off x="539496" y="218262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【任务四】金属蚀刻画的后处理。</a:t>
            </a:r>
            <a:endParaRPr lang="en-US" altLang="zh-CN" sz="2800" dirty="0"/>
          </a:p>
        </p:txBody>
      </p:sp>
      <p:sp>
        <p:nvSpPr>
          <p:cNvPr id="3" name="QB_7_BD.250_1#27268bf55?vaa=1&amp;vcp=1&amp;vis=1&amp;pid=a6fd6678b&amp;color=0,0,0&amp;vtp=1&amp;vaab=1&amp;bbb=1&amp;hb=1"/>
          <p:cNvSpPr/>
          <p:nvPr/>
        </p:nvSpPr>
        <p:spPr>
          <a:xfrm>
            <a:off x="539496" y="2814891"/>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（4）清洗蚀刻好的金属片，去掉不干胶保护膜，进行装饰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。为防止铁</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片蚀刻画生锈，可采取的措施是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写1种方法）。</a:t>
            </a:r>
            <a:endParaRPr lang="en-US" altLang="zh-CN" sz="2800" dirty="0"/>
          </a:p>
        </p:txBody>
      </p:sp>
      <p:sp>
        <p:nvSpPr>
          <p:cNvPr id="4" name="QB_7_AN.251_1#27268bf55.blank?vaa=1&amp;vcp=1&amp;vis=1&amp;pid=a6fd6678b&amp;color=0,0,0&amp;vpa=119&amp;vtp=1&amp;vaab=1&amp;bbb=1&amp;hb=1"/>
          <p:cNvSpPr/>
          <p:nvPr/>
        </p:nvSpPr>
        <p:spPr>
          <a:xfrm>
            <a:off x="539496" y="3432111"/>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保持铁片蚀刻画表面清洁干燥</a:t>
            </a:r>
            <a:r>
              <a:rPr lang="en-US" altLang="zh-CN" sz="2800" b="0" i="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合理即可）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_BD#87a581825?vcp=1&amp;vis=1&amp;pid=a6fd6678b&amp;color=0,0,0&amp;vtp=1&amp;vaab=1&amp;bt=1&amp;bbb=1"/>
          <p:cNvSpPr/>
          <p:nvPr/>
        </p:nvSpPr>
        <p:spPr>
          <a:xfrm>
            <a:off x="539496" y="926306"/>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【任务五】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废液回收利用。</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r>
              <a:rPr kumimoji="0" lang="en-US" altLang="zh-CN" sz="2800" b="0" i="0" u="none" strike="noStrike" kern="1200" cap="none" spc="-10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5）处理铝片蚀刻废液，可加入足量铝片，得到</a:t>
            </a:r>
            <a:r>
              <a:rPr kumimoji="0" lang="en-US" altLang="zh-CN" sz="2800" b="0" i="0" u="none" strike="noStrike" kern="1200" cap="none" spc="-10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a:t>
            </a:r>
            <a:r>
              <a:rPr kumimoji="0" lang="en-US" altLang="zh-CN" sz="2800" b="0" i="0" u="none" strike="noStrike" kern="1200" cap="none" spc="-10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溶液，回收保存。</a:t>
            </a:r>
            <a:endParaRPr kumimoji="0" lang="en-US" altLang="zh-CN" sz="2800" b="0" i="0" u="none" strike="noStrike" kern="1200" cap="none" spc="-100" normalizeH="0" baseline="0" noProof="0">
              <a:ln>
                <a:noFill/>
              </a:ln>
              <a:solidFill>
                <a:srgbClr val="000000"/>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（6）铁片蚀刻废液处理，如图2所示。</a:t>
            </a:r>
            <a:endParaRPr lang="en-US" altLang="zh-CN" sz="2800" dirty="0">
              <a:solidFill>
                <a:srgbClr val="000000"/>
              </a:solidFill>
            </a:endParaRPr>
          </a:p>
        </p:txBody>
      </p:sp>
      <p:sp>
        <p:nvSpPr>
          <p:cNvPr id="4" name="QB_7_AN.1_1#87a581825.blank?vaa=1&amp;vcp=1&amp;vis=1&amp;pid=a6fd6678b&amp;color=0,0,0&amp;vpa=120&amp;vtp=1&amp;vaab=1&amp;bbb=1"/>
          <p:cNvSpPr/>
          <p:nvPr/>
        </p:nvSpPr>
        <p:spPr>
          <a:xfrm>
            <a:off x="7909464" y="1543526"/>
            <a:ext cx="1274763" cy="553657"/>
          </a:xfrm>
          <a:prstGeom prst="rect">
            <a:avLst/>
          </a:prstGeom>
          <a:noFill/>
        </p:spPr>
        <p:txBody>
          <a:bodyPr wrap="none" lIns="0" tIns="0" rIns="0" bIns="0" rtlCol="0" anchor="t"/>
          <a:lstStyle/>
          <a:p>
            <a:pPr algn="ctr" latinLnBrk="1">
              <a:lnSpc>
                <a:spcPts val="4900"/>
              </a:lnSpc>
            </a:pP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氯化铝</a:t>
            </a:r>
            <a:endParaRPr lang="en-US" altLang="zh-CN" sz="2800" spc="-100" dirty="0">
              <a:solidFill>
                <a:srgbClr val="FF0000"/>
              </a:solidFill>
            </a:endParaRPr>
          </a:p>
        </p:txBody>
      </p:sp>
      <p:pic>
        <p:nvPicPr>
          <p:cNvPr id="6" name="QB_7_BD.254_2#3a0124171?iti=30&amp;vaa=1&amp;vcp=1&amp;vis=1&amp;pid=a6fd6678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29000" y="2908522"/>
            <a:ext cx="5330952" cy="11155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B_7_BD.254_3#3a0124171?iti=30&amp;vaa=1&amp;vcp=1&amp;vis=1&amp;pid=a6fd6678b&amp;color=0,0,0&amp;vtp=1&amp;vaab=1&amp;bbb=1"/>
          <p:cNvSpPr/>
          <p:nvPr/>
        </p:nvSpPr>
        <p:spPr>
          <a:xfrm>
            <a:off x="5787295" y="4151090"/>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8" name="QB_7_BD.254_4#3a0124171?vaa=1&amp;vcp=1&amp;vis=1&amp;pid=a6fd6678b&amp;color=0,0,0&amp;vtp=1&amp;vaab=1&amp;bbb=1&amp;hb=1"/>
              <p:cNvSpPr/>
              <p:nvPr/>
            </p:nvSpPr>
            <p:spPr>
              <a:xfrm>
                <a:off x="539496" y="472462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过程①加入的物质</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过程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②加入稀硫酸反应的化学方程</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8" name="QB_7_BD.254_4#3a0124171?vaa=1&amp;vcp=1&amp;vis=1&amp;pid=a6fd6678b&amp;color=0,0,0&amp;vtp=1&amp;vaab=1&amp;bbb=1&amp;hb=1"/>
              <p:cNvSpPr>
                <a:spLocks noRot="1" noChangeAspect="1" noMove="1" noResize="1" noEditPoints="1" noAdjustHandles="1" noChangeArrowheads="1" noChangeShapeType="1" noTextEdit="1"/>
              </p:cNvSpPr>
              <p:nvPr/>
            </p:nvSpPr>
            <p:spPr>
              <a:xfrm>
                <a:off x="539496" y="4724622"/>
                <a:ext cx="11109960" cy="1201357"/>
              </a:xfrm>
              <a:prstGeom prst="rect">
                <a:avLst/>
              </a:prstGeom>
              <a:blipFill rotWithShape="1">
                <a:blip r:embed="rId4"/>
                <a:stretch>
                  <a:fillRect l="-3" t="-18" r="3" b="-5695"/>
                </a:stretch>
              </a:blipFill>
            </p:spPr>
            <p:txBody>
              <a:bodyPr/>
              <a:lstStyle/>
              <a:p>
                <a:r>
                  <a:rPr lang="zh-CN" altLang="en-US">
                    <a:noFill/>
                  </a:rPr>
                  <a:t> </a:t>
                </a:r>
              </a:p>
            </p:txBody>
          </p:sp>
        </mc:Fallback>
      </mc:AlternateContent>
      <p:sp>
        <p:nvSpPr>
          <p:cNvPr id="9" name="QB_7_AN.255_1#3a0124171.blank?vaa=1&amp;vcp=1&amp;vis=1&amp;pid=a6fd6678b&amp;color=0,0,0&amp;vpa=121&amp;vtp=1&amp;vaab=1&amp;bbb=1"/>
          <p:cNvSpPr/>
          <p:nvPr/>
        </p:nvSpPr>
        <p:spPr>
          <a:xfrm>
            <a:off x="4664615" y="469414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铁粉</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10" name="QB_7_AN.256_1#3a0124171.blank?vaa=1&amp;vcp=1&amp;vis=1&amp;pid=a6fd6678b&amp;color=0,0,0&amp;vpa=122&amp;vtp=1&amp;vaab=1&amp;bbb=1"/>
              <p:cNvSpPr/>
              <p:nvPr/>
            </p:nvSpPr>
            <p:spPr>
              <a:xfrm>
                <a:off x="1338009" y="5447061"/>
                <a:ext cx="4449572" cy="402844"/>
              </a:xfrm>
              <a:prstGeom prst="rect">
                <a:avLst/>
              </a:prstGeom>
              <a:noFill/>
            </p:spPr>
            <p:txBody>
              <a:bodyPr wrap="none" lIns="0" tIns="0" rIns="0" bIns="0" rtlCol="0" anchor="t"/>
              <a:lstStyle/>
              <a:p>
                <a:pPr algn="ctr" latinLnBrk="1">
                  <a:lnSpc>
                    <a:spcPts val="3400"/>
                  </a:lnSpc>
                </a:pP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0" name="QB_7_AN.256_1#3a0124171.blank?vaa=1&amp;vcp=1&amp;vis=1&amp;pid=a6fd6678b&amp;color=0,0,0&amp;vpa=122&amp;vtp=1&amp;vaab=1&amp;bbb=1"/>
              <p:cNvSpPr>
                <a:spLocks noRot="1" noChangeAspect="1" noMove="1" noResize="1" noEditPoints="1" noAdjustHandles="1" noChangeArrowheads="1" noChangeShapeType="1" noTextEdit="1"/>
              </p:cNvSpPr>
              <p:nvPr/>
            </p:nvSpPr>
            <p:spPr>
              <a:xfrm>
                <a:off x="1338009" y="5447061"/>
                <a:ext cx="4449572" cy="402844"/>
              </a:xfrm>
              <a:prstGeom prst="rect">
                <a:avLst/>
              </a:prstGeom>
              <a:blipFill rotWithShape="1">
                <a:blip r:embed="rId5"/>
                <a:stretch>
                  <a:fillRect l="-1" t="-8" r="4" b="-718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9">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9" grpId="0" build="p" animBg="1"/>
      <p:bldP spid="10"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3790</Words>
  <Application>Microsoft Office PowerPoint</Application>
  <PresentationFormat>宽屏</PresentationFormat>
  <Paragraphs>848</Paragraphs>
  <Slides>97</Slides>
  <Notes>97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97</vt:i4>
      </vt:variant>
    </vt:vector>
  </HeadingPairs>
  <TitlesOfParts>
    <vt:vector size="107" baseType="lpstr">
      <vt:lpstr>Arial (正文)</vt:lpstr>
      <vt:lpstr>华文隶书</vt:lpstr>
      <vt:lpstr>宋体</vt:lpstr>
      <vt:lpstr>微软雅黑</vt:lpstr>
      <vt:lpstr>Arial</vt:lpstr>
      <vt:lpstr>Calibri</vt:lpstr>
      <vt:lpstr>Cambria Math</vt:lpstr>
      <vt:lpstr>times new roman</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1018801308@qq.com</cp:lastModifiedBy>
  <cp:revision>8</cp:revision>
  <dcterms:created xsi:type="dcterms:W3CDTF">2024-11-25T03:15:00Z</dcterms:created>
  <dcterms:modified xsi:type="dcterms:W3CDTF">2025-07-23T07:21:07Z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ED636BA77F784ACF812018E4ECD0D1AD_12</vt:lpwstr>
  </property>
  <property fmtid="{D5CDD505-2E9C-101B-9397-08002B2CF9AE}" pid="3" name="KSOProductBuildVer">
    <vt:lpwstr>2052-12.1.0.18912</vt:lpwstr>
  </property>
</Properties>
</file>