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6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9" r:id="rId24"/>
    <p:sldId id="277" r:id="rId25"/>
    <p:sldId id="278" r:id="rId26"/>
    <p:sldId id="280" r:id="rId27"/>
    <p:sldId id="281" r:id="rId28"/>
    <p:sldId id="282" r:id="rId29"/>
    <p:sldId id="283" r:id="rId30"/>
    <p:sldId id="284" r:id="rId31"/>
    <p:sldId id="286" r:id="rId32"/>
    <p:sldId id="288" r:id="rId33"/>
    <p:sldId id="344" r:id="rId34"/>
    <p:sldId id="289" r:id="rId35"/>
    <p:sldId id="291" r:id="rId36"/>
    <p:sldId id="292" r:id="rId37"/>
    <p:sldId id="318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894404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AF39608-54EF-46CD-8C2A-77876554DB5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物质的分离与除杂质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894404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53655E2-273D-48FE-9CA6-AA9E73427A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3d96eb4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e1542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effd0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decfe8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3d96eb44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ce154238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effd08a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4decfe83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物质的分离与除杂质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894404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8B418A7-0684-4B7B-BD9E-FE98DDBD59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3d96eb4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e1542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effd0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decfe8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3d96eb44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ce154238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effd08a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4decfe83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物质的分离与除杂质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e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9730316-BEE9-4992-ACA8-F87EA40EDA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e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0FA5E05-6489-43C1-B44D-3C2B97A10AB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3d96eb4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e15423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effd08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decfe8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3d96eb44&amp;color=RGB(64,64,64)">
            <a:hlinkClick r:id="" action="ppaction://noaction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ce154238&amp;color=RGB(64,64,64)">
            <a:hlinkClick r:id="" action="ppaction://noaction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effd08a&amp;color=RGB(64,64,64)">
            <a:hlinkClick r:id="" action="ppaction://noaction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4decfe83&amp;color=RGB(64,64,64)">
            <a:hlinkClick r:id="" action="ppaction://noaction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C613CCF-08DA-4AF9-A4C1-8569EA30310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3d96eb4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e15423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effd08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decfe8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3d96eb44&amp;color=RGB(64,64,64)">
            <a:hlinkClick r:id="" action="ppaction://noaction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ce154238&amp;color=RGB(64,64,64)">
            <a:hlinkClick r:id="" action="ppaction://noaction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effd08a&amp;color=RGB(64,64,64)">
            <a:hlinkClick r:id="" action="ppaction://noaction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4decfe83&amp;color=RGB(64,64,64)">
            <a:hlinkClick r:id="" action="ppaction://noaction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894404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AF39608-54EF-46CD-8C2A-77876554DB5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物质的分离与除杂质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894404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53655E2-273D-48FE-9CA6-AA9E73427A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3d96eb4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e15423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effd08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decfe8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3d96eb44&amp;color=RGB(64,64,64)">
            <a:hlinkClick r:id="" action="ppaction://noaction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ce154238&amp;color=RGB(64,64,64)">
            <a:hlinkClick r:id="" action="ppaction://noaction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effd08a&amp;color=RGB(64,64,64)">
            <a:hlinkClick r:id="" action="ppaction://noaction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4decfe83&amp;color=RGB(64,64,64)">
            <a:hlinkClick r:id="" action="ppaction://noaction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物质的分离与除杂质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894404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8B418A7-0684-4B7B-BD9E-FE98DDBD59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3d96eb4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e15423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effd08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decfe8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3d96eb44&amp;color=RGB(64,64,64)">
            <a:hlinkClick r:id="" action="ppaction://noaction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ce154238&amp;color=RGB(64,64,64)">
            <a:hlinkClick r:id="" action="ppaction://noaction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effd08a&amp;color=RGB(64,64,64)">
            <a:hlinkClick r:id="" action="ppaction://noaction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4decfe83&amp;color=RGB(64,64,64)">
            <a:hlinkClick r:id="" action="ppaction://noaction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物质的分离与除杂质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E614F82-AE27-49A0-F30F-D9CC6DD2EC8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9730316-BEE9-4992-ACA8-F87EA40EDA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0FA5E05-6489-43C1-B44D-3C2B97A10AB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3d96eb4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e1542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effd0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decfe8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3d96eb44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ce154238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effd08a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4decfe83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C613CCF-08DA-4AF9-A4C1-8569EA30310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3d96eb4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e1542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effd0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decfe8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3d96eb44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ce154238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effd08a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4decfe83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bf0b4e8?sp=1&amp;vcp=1&amp;pid=2ce154238&amp;color=0,0,0&amp;vtp=1&amp;vaab=1&amp;bt=1&amp;bbb=1"/>
          <p:cNvSpPr/>
          <p:nvPr/>
        </p:nvSpPr>
        <p:spPr>
          <a:xfrm>
            <a:off x="539496" y="8408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常见气体中杂质的去除。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P_5_BD#ddbf0b4e8?colgroup=9,7,11&amp;vcp=1&amp;pid=2ce154238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522411"/>
              <a:ext cx="11073384" cy="4481452"/>
            </p:xfrm>
            <a:graphic>
              <a:graphicData uri="http://schemas.openxmlformats.org/drawingml/2006/table">
                <a:tbl>
                  <a:tblPr/>
                  <a:tblGrid>
                    <a:gridCol w="3758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4348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气体通过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然后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通过浓硫酸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气体通过灼热的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通过装有浓硫酸的洗气瓶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通过灼热的铜网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通过饱和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P_5_BD#ddbf0b4e8?colgroup=9,7,11&amp;vcp=1&amp;pid=2ce154238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522411"/>
              <a:ext cx="11073384" cy="4481452"/>
            </p:xfrm>
            <a:graphic>
              <a:graphicData uri="http://schemas.openxmlformats.org/drawingml/2006/table">
                <a:tbl>
                  <a:tblPr/>
                  <a:tblGrid>
                    <a:gridCol w="3758184"/>
                    <a:gridCol w="2880360"/>
                    <a:gridCol w="443484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通过装有浓硫酸的洗气瓶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通过灼热的铜网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bf0b4e8?sp=1&amp;vcp=1&amp;pid=2ce154238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除去某些盐中混有的杂质盐。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原理：利用不同的盐中金属离子或酸根离子的性质差异除去混入的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杂质盐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：置换法。该法常用于除去活动性较强的金属（钾、钠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）组成的盐中混有的活动性较弱的金属离子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，如除去硫酸锌溶液中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混有的硫酸铜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，根据锌的活动性比铜强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，可向溶液中加入适量或稍过量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的锌粉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，充分反应后过滤，即可除去其中的硫酸铜。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bf0b4e8?vcp=1&amp;pid=2ce154238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方法二：化气法。该法常用于除去某些盐中混有的碳酸盐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，如除去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氯化钠中混有的少量碳酸钠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，根据碳酸钠能跟盐酸反应生成氯化钠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氧化碳和水的性质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，加入适量稀盐酸，即可除去其中的碳酸钠。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：沉淀法。该法常用于除去某些盐中混有的镁离子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、氯离子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或硫酸根离子等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。如除去氯化钠溶液中混有的氯化镁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，根据镁离子能与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碱溶液反应生成难溶性碱的性质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向溶液中加入适量的氢氧化钠溶液，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使氯化镁跟氢氧化钠反应生成氢氧化镁沉淀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，以除去镁离子。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bf0b4e8?sp=1&amp;vcp=1&amp;pid=2ce154238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除去碱溶液中混有的盐。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：利用盐中的酸根离子与某些金属离子结合生成沉淀。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：除去氢氧化钠溶液中混有的碳酸钠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，可加入适量的氢氧化钙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，使其中的碳酸钠与氢氧化钙反应生成碳酸钙沉淀而除去。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bf0b4e8?sp=1&amp;vcp=1&amp;pid=2ce154238&amp;color=0,0,0&amp;mp=1&amp;vtp=1&amp;vaab=1&amp;bt=1&amp;bbb=1"/>
          <p:cNvSpPr/>
          <p:nvPr/>
        </p:nvSpPr>
        <p:spPr>
          <a:xfrm>
            <a:off x="539496" y="16964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食盐中可溶性杂质的去除。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P_5_BD#ddbf0b4e8?colgroup=7,7,14&amp;vcp=1&amp;pid=2ce154238&amp;color=0,0,0&amp;mp=1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78011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27706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41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操作步骤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依次加过量的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加适量盐酸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326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P_5_BD#ddbf0b4e8?colgroup=7,7,14&amp;vcp=1&amp;pid=2ce154238&amp;color=0,0,0&amp;mp=1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78011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2770632"/>
                    <a:gridCol w="2761488"/>
                    <a:gridCol w="5541264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操作步骤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492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vMerge="1">
                      <a:tcPr/>
                    </a:tc>
                  </a:tr>
                  <a:tr h="11372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bf0b4e8?sp=1&amp;vcp=1&amp;pid=2ce154238&amp;color=0,0,0&amp;vtp=1&amp;vaab=1&amp;bt=1&amp;bbb=1"/>
          <p:cNvSpPr/>
          <p:nvPr/>
        </p:nvSpPr>
        <p:spPr>
          <a:xfrm>
            <a:off x="539496" y="14131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可溶性固体混合物的分离或提纯——结晶。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P_5_BD#ddbf0b4e8?colgroup=8,11,8&amp;vcp=1&amp;pid=2ce154238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94769"/>
              <a:ext cx="11082528" cy="3336736"/>
            </p:xfrm>
            <a:graphic>
              <a:graphicData uri="http://schemas.openxmlformats.org/drawingml/2006/table">
                <a:tbl>
                  <a:tblPr/>
                  <a:tblGrid>
                    <a:gridCol w="3328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256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3284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溶解度受温度影响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的相对大小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操作方法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提纯物受温度影响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较大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加热溶解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冷却结晶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中含少量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提纯物受温度影响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较小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蒸发结晶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趁热过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中含少量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P_5_BD#ddbf0b4e8?colgroup=8,11,8&amp;vcp=1&amp;pid=2ce154238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94769"/>
              <a:ext cx="11082528" cy="3336736"/>
            </p:xfrm>
            <a:graphic>
              <a:graphicData uri="http://schemas.openxmlformats.org/drawingml/2006/table">
                <a:tbl>
                  <a:tblPr/>
                  <a:tblGrid>
                    <a:gridCol w="3328416"/>
                    <a:gridCol w="4425696"/>
                    <a:gridCol w="3328416"/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溶解度受温度影响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的相对大小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操作方法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提纯物受温度影响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较大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加热溶解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冷却结晶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提纯物受温度影响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较小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蒸发结晶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趁热过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bf0b4e8?sp=1&amp;vcp=1&amp;pid=2ce154238&amp;color=0,0,0&amp;vtp=1&amp;vaab=1&amp;bt=1&amp;bbb=1"/>
          <p:cNvSpPr/>
          <p:nvPr/>
        </p:nvSpPr>
        <p:spPr>
          <a:xfrm>
            <a:off x="539496" y="11357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其他常见物质中杂质的去除。</a:t>
            </a:r>
            <a:endParaRPr lang="en-US" altLang="zh-CN" sz="2800" dirty="0"/>
          </a:p>
        </p:txBody>
      </p:sp>
      <p:graphicFrame>
        <p:nvGraphicFramePr>
          <p:cNvPr id="17" name="P_5_BD#ddbf0b4e8?colgroup=5,7,8,7&amp;vcp=1&amp;pid=2ce154238&amp;color=0,0,0&amp;vtp=1&amp;vaab=1&amp;bbb=1&amp;hb=1"/>
          <p:cNvGraphicFramePr>
            <a:graphicFrameLocks noGrp="1"/>
          </p:cNvGraphicFramePr>
          <p:nvPr/>
        </p:nvGraphicFramePr>
        <p:xfrm>
          <a:off x="539496" y="1817401"/>
          <a:ext cx="11073384" cy="3891472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7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74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杂质类型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除杂原理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除杂方法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炭粉中含金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金属氧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金属氧化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物能跟酸反应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加足量的稀盐酸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或稀硫酸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洗涤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除去炭粉中的少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量铁粉或氧化铜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金属氧化物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中含炭粉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碳在空气或氧气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中充分燃烧生成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二氧化碳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在空气中充分灼烧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除去氧化铜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氧化锰中的少量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炭粉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ddbf0b4e8?colgroup=4,7,9,7&amp;vcp=1&amp;pid=2ce15423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2930"/>
          <a:ext cx="11073384" cy="3336736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6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7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杂质类型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除杂原理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除杂方法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金属上的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金属氧化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金属氧化物能跟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以及碳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氧化碳或氢气等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还原剂反应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溶解法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加稀盐酸或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稀硫酸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使金属氧化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物溶解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除去铜粉中的氧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还原法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在加热时通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入一氧化碳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氢气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除去铁粉中的氧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ddbf0b4e8?colgroup=4,7,9,7&amp;vcp=1&amp;pid=2ce154238&amp;color=0,0,0&amp;mp=1&amp;vtp=1&amp;vaab=1&amp;bt=1&amp;bbb=1"/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ddbf0b4e8?colgroup=6,8,5,9&amp;vcp=1&amp;pid=2ce15423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8194"/>
          <a:ext cx="11064240" cy="4446208"/>
        </p:xfrm>
        <a:graphic>
          <a:graphicData uri="http://schemas.openxmlformats.org/drawingml/2006/table">
            <a:tbl>
              <a:tblPr/>
              <a:tblGrid>
                <a:gridCol w="2386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杂质类型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除杂原理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除杂方法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盐溶液中含酸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酸跟碱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盐等反应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加入足量的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碱或盐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除去氯化钙溶液中混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有的盐酸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可加入适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量的石灰水或碳酸钙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盐溶液中含碱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碱跟酸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盐等反应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加入足量的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酸或盐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除去氯化钠溶液中混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有的氢氧化钠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入适量的稀盐酸或氯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化镁溶液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ddbf0b4e8?colgroup=6,8,5,9&amp;vcp=1&amp;pid=2ce154238&amp;color=0,0,0&amp;mp=1&amp;vtp=1&amp;vaab=1&amp;bt=1&amp;bbb=1"/>
          <p:cNvSpPr txBox="1"/>
          <p:nvPr/>
        </p:nvSpPr>
        <p:spPr>
          <a:xfrm>
            <a:off x="1088559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bf0b4e8?sp=1&amp;vcp=1&amp;pid=2ce154238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除去常见酸中含有的其他酸。如除去盐酸中含有的少量硫酸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加少量氯化钡溶液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，然后过滤除去沉淀；除去硫酸中的盐酸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，加热使盐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酸挥发即可。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多种物质组成的混合物的分离，如分离硫酸铜、硫酸钠和硫酸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钡的混合物等。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189fc6fd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1189fc6fd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1189fc6fd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科学探究与化学实验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beffd08a.fixed?vcp=1&amp;pid=78944044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物质的分离与除杂质</a:t>
            </a:r>
            <a:endParaRPr lang="en-US" altLang="zh-CN" sz="4000" dirty="0"/>
          </a:p>
        </p:txBody>
      </p:sp>
      <p:sp>
        <p:nvSpPr>
          <p:cNvPr id="3" name="C_4_BD#7beffd08a.fixed?vcp=1&amp;pid=78944044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4dd837ca?vcp=1&amp;pid=7beffd08a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物质的分离与提纯</a:t>
            </a:r>
            <a:endParaRPr lang="en-US" altLang="zh-CN" sz="3200" dirty="0"/>
          </a:p>
        </p:txBody>
      </p:sp>
      <p:sp>
        <p:nvSpPr>
          <p:cNvPr id="3" name="QC_6_BD.9_1#7bf8e8552?vaa=1&amp;vcp=1&amp;vis=1&amp;pid=e4dd837ca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）除去下列物质中的少量杂质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括号内为杂质），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所用方法正确的是(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9_2#7bf8e8552.choices?vaa=1&amp;vcp=1&amp;vis=1&amp;pid=e4dd837ca&amp;color=0,0,0&amp;vtp=1&amp;vaab=1&amp;bbb=1"/>
              <p:cNvSpPr/>
              <p:nvPr/>
            </p:nvSpPr>
            <p:spPr>
              <a:xfrm>
                <a:off x="539496" y="247438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，点燃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，加热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气体：浓硫酸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溶液：适量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溶液，过滤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9_2#7bf8e8552.choices?vaa=1&amp;vcp=1&amp;vis=1&amp;pid=e4dd837c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438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7bf8e8552?vaa=1&amp;vcp=1&amp;vis=1&amp;pid=e4dd837ca&amp;color=0,0,0&amp;vtp=1&amp;vaab=1&amp;bt=1&amp;bbb=1&amp;hb=1"/>
              <p:cNvSpPr/>
              <p:nvPr/>
            </p:nvSpPr>
            <p:spPr>
              <a:xfrm>
                <a:off x="539496" y="554400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当二氧化碳（不能燃烧、不支持燃烧）大量存在时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，少量的一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氧化碳无法燃烧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，且除去气体中的气体杂质时一般不能使用气体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，否则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会引入新的气体杂质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在二氧化锰作催化剂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、加热条件下会分解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生成氯化钾和氧气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，且二氧化锰作催化剂，反应前后质量不变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，引入了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新的杂质二氧化锰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，不符合除杂原则。氨气能与浓硫酸反应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，因此不能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用浓硫酸除去氨气中含有的水蒸气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能与适量的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应生成碳酸钙沉淀和氢氧化钠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，能除去杂质且没有引入新的杂质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，符合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除杂原则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7bf8e8552?vaa=1&amp;vcp=1&amp;vis=1&amp;pid=e4dd837c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79" b="-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_1#7bf8e8552?vaa=1&amp;vcp=1&amp;vis=1&amp;pid=e4dd837ca&amp;color=0,0,0&amp;vtp=1&amp;vaab=1&amp;bbb=1"/>
          <p:cNvSpPr/>
          <p:nvPr/>
        </p:nvSpPr>
        <p:spPr>
          <a:xfrm>
            <a:off x="539496" y="56707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7bf8e8552?vaa=1&amp;vcp=1&amp;vis=1&amp;pid=e4dd837ca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分离是将混合物中的各种物质分开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从而分别得到混合物中的每种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且要求分离后的成分都保持原状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或提纯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是除去混合物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中的杂质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从而得到纯度较高的提纯物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且要求提纯物保持原状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质不作要求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除杂时要遵循不减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不减少提纯物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易分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除杂后杂质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与提纯物易于分离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操作简便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选择除杂试剂时至少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要满足两个条件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加入的试剂只与杂质反应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不与提纯物反应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应后不能引入新的杂质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当除杂试剂的状态与提纯物状态相同时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试剂要适量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除杂试剂的状态与提纯物状态不同时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除杂试剂可过量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7bf8e8552?vaa=1&amp;vcp=1&amp;vis=1&amp;pid=e4dd837ca&amp;color=0,0,0&amp;mp=1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解答物质分离或除杂类试题的关键是熟悉混合物中各成分的物理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化学性质的差异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并根据差异性质选择合适的试剂和方法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气体的分离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或除杂常采用吸收法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固体的分离或除杂先考虑物理方法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如溶解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蒸发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磁铁吸引等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然后再考虑化学方法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如化气法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淀法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置换法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加热法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转化法等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当提纯物与杂质不能直接分离时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可考虑将某种物质先转化为其他物质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分离后再通过化学反应使其转变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成提纯物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如除去氯化镁溶液中的少量氯化钠时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可先在溶液中加入适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量氢氧化钠溶液至不再产生沉淀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然后过滤并洗涤滤渣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最后在滤渣中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加适量稀盐酸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使滤渣溶解即可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eb6f0675?vcp=1&amp;pid=e4dd837c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B_7_BD.14_1#bfad23462?sp=1&amp;vaa=1&amp;vcp=1&amp;vis=1&amp;pid=8eb6f0675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（2024·广西南宁·模拟）除去下列物质中混有的少量杂质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，所用试剂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和操作方法均正确的是(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QB_7_BD.14_2#bfad23462?colgroup=2,6,3,16&amp;vaa=1&amp;vcp=1&amp;vis=1&amp;pid=8eb6f0675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72176"/>
              <a:ext cx="11073384" cy="2824036"/>
            </p:xfrm>
            <a:graphic>
              <a:graphicData uri="http://schemas.openxmlformats.org/drawingml/2006/table">
                <a:tbl>
                  <a:tblPr/>
                  <a:tblGrid>
                    <a:gridCol w="8778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597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1630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所用试剂和操作方法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通过灼热的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加入适量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Ba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加入过量稀盐酸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加入适量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QB_7_BD.14_2#bfad23462?colgroup=2,6,3,16&amp;vaa=1&amp;vcp=1&amp;vis=1&amp;pid=8eb6f0675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72176"/>
              <a:ext cx="11073384" cy="2824036"/>
            </p:xfrm>
            <a:graphic>
              <a:graphicData uri="http://schemas.openxmlformats.org/drawingml/2006/table">
                <a:tbl>
                  <a:tblPr/>
                  <a:tblGrid>
                    <a:gridCol w="877824"/>
                    <a:gridCol w="2459736"/>
                    <a:gridCol w="1572768"/>
                    <a:gridCol w="6163056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所用试剂和操作方法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加入过量稀盐酸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B_7_AN.15_1#bfad23462.bracket?vaa=1&amp;vcp=1&amp;vis=1&amp;pid=8eb6f0675&amp;color=0,0,0&amp;vpa=7&amp;vtp=1&amp;vaab=1"/>
          <p:cNvSpPr/>
          <p:nvPr/>
        </p:nvSpPr>
        <p:spPr>
          <a:xfrm>
            <a:off x="41947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_1#ced4c564c?vaa=1&amp;vcp=1&amp;vis=1&amp;pid=8eb6f0675&amp;color=0,0,0&amp;mp=1&amp;vtp=1&amp;vaab=1&amp;bt=1&amp;bbb=1&amp;hb=1"/>
          <p:cNvSpPr/>
          <p:nvPr/>
        </p:nvSpPr>
        <p:spPr>
          <a:xfrm>
            <a:off x="539496" y="134566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（2024·四川乐山·中考）除去下列物质中含有的少量杂质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，所用除杂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QB_7_BD.16_2#ced4c564c?colgroup=1,7,7,13&amp;vaa=1&amp;vcp=1&amp;vis=1&amp;pid=8eb6f0675&amp;color=0,0,0&amp;mp=1&amp;vtp=1&amp;vaab=1&amp;bbb=1"/>
              <p:cNvGraphicFramePr>
                <a:graphicFrameLocks noGrp="1"/>
              </p:cNvGraphicFramePr>
              <p:nvPr/>
            </p:nvGraphicFramePr>
            <p:xfrm>
              <a:off x="539496" y="2682589"/>
              <a:ext cx="11064240" cy="2824036"/>
            </p:xfrm>
            <a:graphic>
              <a:graphicData uri="http://schemas.openxmlformats.org/drawingml/2006/table">
                <a:tbl>
                  <a:tblPr/>
                  <a:tblGrid>
                    <a:gridCol w="667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8737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通过灼热的铜网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通过足量的氧化铜并加热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加入适量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Ba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QB_7_BD.16_2#ced4c564c?colgroup=1,7,7,13&amp;vaa=1&amp;vcp=1&amp;vis=1&amp;pid=8eb6f0675&amp;color=0,0,0&amp;mp=1&amp;vtp=1&amp;vaab=1&amp;bbb=1"/>
              <p:cNvGraphicFramePr>
                <a:graphicFrameLocks noGrp="1"/>
              </p:cNvGraphicFramePr>
              <p:nvPr/>
            </p:nvGraphicFramePr>
            <p:xfrm>
              <a:off x="539496" y="2682589"/>
              <a:ext cx="11064240" cy="2824036"/>
            </p:xfrm>
            <a:graphic>
              <a:graphicData uri="http://schemas.openxmlformats.org/drawingml/2006/table">
                <a:tbl>
                  <a:tblPr/>
                  <a:tblGrid>
                    <a:gridCol w="667512"/>
                    <a:gridCol w="2761488"/>
                    <a:gridCol w="2761488"/>
                    <a:gridCol w="4873752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通过灼热的铜网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通过足量的氧化铜并加热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17_1#ced4c564c.bracket?vaa=1&amp;vcp=1&amp;vis=1&amp;pid=8eb6f0675&amp;color=0,0,0&amp;mp=1&amp;vpa=8&amp;vtp=1&amp;vaab=1"/>
          <p:cNvSpPr/>
          <p:nvPr/>
        </p:nvSpPr>
        <p:spPr>
          <a:xfrm>
            <a:off x="2772314" y="198002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e6c49d5?vcp=1&amp;pid=7beffd08a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物质的检验与鉴别、分离与除杂的综合题</a:t>
            </a:r>
            <a:endParaRPr lang="en-US" altLang="zh-CN" sz="3200" dirty="0"/>
          </a:p>
        </p:txBody>
      </p:sp>
      <p:sp>
        <p:nvSpPr>
          <p:cNvPr id="3" name="QB_6_BD.18_1#dea699854?vaa=1&amp;vcp=1&amp;vis=1&amp;pid=80e6c49d5&amp;color=0,0,0&amp;vtp=1&amp;vaab=1&amp;bbb=1"/>
          <p:cNvSpPr/>
          <p:nvPr/>
        </p:nvSpPr>
        <p:spPr>
          <a:xfrm>
            <a:off x="539496" y="1272015"/>
            <a:ext cx="114998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下表实验方案能达到实验目的的是(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QB_6_BD.18_2#dea699854?colgroup=0,10,18&amp;vaa=1&amp;vcp=1&amp;vis=1&amp;pid=80e6c49d5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958766"/>
              <a:ext cx="11073384" cy="2824036"/>
            </p:xfrm>
            <a:graphic>
              <a:graphicData uri="http://schemas.openxmlformats.org/drawingml/2006/table">
                <a:tbl>
                  <a:tblPr/>
                  <a:tblGrid>
                    <a:gridCol w="448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9136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7116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向混合物中加入足量的稀盐酸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区别硬水和软水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加入肥皂水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振荡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分离氧化铜和铁粉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加入足量水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QB_6_BD.18_2#dea699854?colgroup=0,10,18&amp;vaa=1&amp;vcp=1&amp;vis=1&amp;pid=80e6c49d5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958766"/>
              <a:ext cx="11073384" cy="2824036"/>
            </p:xfrm>
            <a:graphic>
              <a:graphicData uri="http://schemas.openxmlformats.org/drawingml/2006/table">
                <a:tbl>
                  <a:tblPr/>
                  <a:tblGrid>
                    <a:gridCol w="448056"/>
                    <a:gridCol w="3913632"/>
                    <a:gridCol w="6711696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向混合物中加入足量的稀盐酸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区别硬水和软水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加入肥皂水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振荡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分离氧化铜和铁粉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加入足量水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dea699854?vaa=1&amp;vcp=1&amp;vis=1&amp;pid=80e6c49d5&amp;color=0,0,0&amp;vtp=1&amp;vaab=1&amp;bt=1&amp;bbb=1&amp;hb=1"/>
              <p:cNvSpPr/>
              <p:nvPr/>
            </p:nvSpPr>
            <p:spPr>
              <a:xfrm>
                <a:off x="539496" y="906621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均没有颜色，用观察颜色的方法不能鉴别；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均能与稀盐酸反应，向二者的混合物中加入稀盐酸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，不但会把杂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质除去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，还会把提纯物除去，不符合除杂原则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；硬水和软水的区别在于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所含钙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、镁离子的多少，可用肥皂水来区分硬水和软水，取样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入等量肥皂水振荡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，产生泡沫较多的是软水，产生泡沫较少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、浮渣较多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的是硬水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；氧化铜和铁粉均难溶于水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，用加水溶解并过滤的方法不能将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其分离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dea699854?vaa=1&amp;vcp=1&amp;vis=1&amp;pid=80e6c49d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6621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111" b="-1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2_1#dea699854?vaa=1&amp;vcp=1&amp;vis=1&amp;pid=80e6c49d5&amp;color=0,0,0&amp;vtp=1&amp;vaab=1&amp;bbb=1"/>
          <p:cNvSpPr/>
          <p:nvPr/>
        </p:nvSpPr>
        <p:spPr>
          <a:xfrm>
            <a:off x="539496" y="53843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33820635?vcp=1&amp;pid=80e6c49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B_7_BD.22_1#5d39b51b6?sp=1&amp;vaa=1&amp;vcp=1&amp;vis=1&amp;pid=833820635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graphicFrame>
        <p:nvGraphicFramePr>
          <p:cNvPr id="30" name="QB_7_BD.22_2#5d39b51b6?colgroup=1,10,17&amp;vaa=1&amp;vcp=1&amp;vis=1&amp;pid=83382063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505980"/>
              </p:ext>
            </p:extLst>
          </p:nvPr>
        </p:nvGraphicFramePr>
        <p:xfrm>
          <a:off x="539496" y="1929556"/>
          <a:ext cx="11082528" cy="4474339"/>
        </p:xfrm>
        <a:graphic>
          <a:graphicData uri="http://schemas.openxmlformats.org/drawingml/2006/table">
            <a:tbl>
              <a:tblPr/>
              <a:tblGrid>
                <a:gridCol w="649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6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鉴别硫酸铵和氯化铵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分别加入熟石灰研磨后闻气味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除去氯化钠中少量的碳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酸钠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加入过量的氯化钙溶液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滤液蒸发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检验氢氧化钠固体是否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部分变质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加入足量氢氧化钡溶液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滤液中加酚酞溶液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4585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分离二氧化锰和氯化钾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加入足量水溶解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洗涤滤渣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滤液蒸发结晶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679982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52145BB1-62D4-41C3-A1BC-3D2B2803AF80}"/>
              </a:ext>
            </a:extLst>
          </p:cNvPr>
          <p:cNvSpPr txBox="1"/>
          <p:nvPr/>
        </p:nvSpPr>
        <p:spPr>
          <a:xfrm>
            <a:off x="9435878" y="1213340"/>
            <a:ext cx="600075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3d96eb44.fixed?vcp=1&amp;pid=78944044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物质的分离与除杂质</a:t>
            </a:r>
            <a:endParaRPr lang="en-US" altLang="zh-CN" sz="4000" dirty="0"/>
          </a:p>
        </p:txBody>
      </p:sp>
      <p:sp>
        <p:nvSpPr>
          <p:cNvPr id="3" name="C_4_BD#43d96eb44.fixed?vcp=1&amp;pid=78944044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_1#decbabcc5?vaa=1&amp;vcp=1&amp;vis=1&amp;pid=833820635&amp;color=0,0,0&amp;vtp=1&amp;vaab=1&amp;bt=1&amp;bbb=1"/>
          <p:cNvSpPr/>
          <p:nvPr/>
        </p:nvSpPr>
        <p:spPr>
          <a:xfrm>
            <a:off x="539496" y="5429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下列实验方案不能达到实验目的的是(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QB_7_BD.25_2#decbabcc5?colgroup=0,14,13&amp;vaa=1&amp;vcp=1&amp;vis=1&amp;pid=833820635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2570254"/>
                  </p:ext>
                </p:extLst>
              </p:nvPr>
            </p:nvGraphicFramePr>
            <p:xfrm>
              <a:off x="539496" y="1229105"/>
              <a:ext cx="11073384" cy="4847928"/>
            </p:xfrm>
            <a:graphic>
              <a:graphicData uri="http://schemas.openxmlformats.org/drawingml/2006/table">
                <a:tbl>
                  <a:tblPr/>
                  <a:tblGrid>
                    <a:gridCol w="4663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513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932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93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1214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区分棉纤维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锦纶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羊毛线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点燃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观察现象并闻气味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09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除去粗盐水中含有的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得到精盐水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依次加入过量的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充分反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应后过滤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5468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鉴别硫酸铜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氢氧化钠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氯化钠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硝酸铵四种固体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观察溶液颜色和温度的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变化情况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22605020"/>
                      </a:ext>
                    </a:extLst>
                  </a:tr>
                  <a:tr h="1209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的固体混合物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加足量水溶解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将固体烘干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将滤液蒸发结晶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6132522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QB_7_BD.25_2#decbabcc5?colgroup=0,14,13&amp;vaa=1&amp;vcp=1&amp;vis=1&amp;pid=833820635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2570254"/>
                  </p:ext>
                </p:extLst>
              </p:nvPr>
            </p:nvGraphicFramePr>
            <p:xfrm>
              <a:off x="539496" y="1229105"/>
              <a:ext cx="11073384" cy="4847928"/>
            </p:xfrm>
            <a:graphic>
              <a:graphicData uri="http://schemas.openxmlformats.org/drawingml/2006/table">
                <a:tbl>
                  <a:tblPr/>
                  <a:tblGrid>
                    <a:gridCol w="4663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513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932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965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16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区分棉纤维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锦纶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羊毛线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点燃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观察现象并闻气味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045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628" t="-65152" r="-92699" b="-1465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7464" t="-65152" r="-239" b="-1465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457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鉴别硫酸铜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氢氧化钠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氯化钠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硝酸铵四种固体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观察溶液颜色和温度的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变化情况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22605020"/>
                      </a:ext>
                    </a:extLst>
                  </a:tr>
                  <a:tr h="1209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628" t="-305025" r="-92699" b="-85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加足量水溶解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将固体烘干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将滤液蒸发结晶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613252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355C7F8-CAB0-4FEE-86A6-4729A0B8A189}"/>
              </a:ext>
            </a:extLst>
          </p:cNvPr>
          <p:cNvSpPr txBox="1"/>
          <p:nvPr/>
        </p:nvSpPr>
        <p:spPr>
          <a:xfrm>
            <a:off x="10512996" y="517525"/>
            <a:ext cx="579438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13edc8ee?vcp=1&amp;pid=7beffd08a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粗盐提纯</a:t>
            </a:r>
            <a:endParaRPr lang="en-US" altLang="zh-CN" sz="3200" dirty="0"/>
          </a:p>
        </p:txBody>
      </p:sp>
      <p:sp>
        <p:nvSpPr>
          <p:cNvPr id="3" name="QO_6_BD.28_1#7c46a6e7c?vaa=1&amp;vcp=1&amp;vis=1&amp;pid=613edc8ee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（2024·四川达州·中考）海水中含有丰富的化学资源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取食盐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。图1-17-1是粗盐提纯的部分流程示意图，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粗盐中的杂质有泥沙、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、氯化镁，回答下列问题。</a:t>
            </a:r>
            <a:endParaRPr lang="en-US" altLang="zh-CN" sz="2800" dirty="0"/>
          </a:p>
        </p:txBody>
      </p:sp>
      <p:pic>
        <p:nvPicPr>
          <p:cNvPr id="4" name="QO_6_BD.28_2#7c46a6e7c?iti=1&amp;vaa=1&amp;vcp=1&amp;vis=1&amp;pid=613edc8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5376" y="3242101"/>
            <a:ext cx="8458200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8_3#7c46a6e7c?iti=1&amp;vaa=1&amp;vcp=1&amp;vis=1&amp;pid=613edc8ee&amp;color=0,0,0&amp;vtp=1&amp;vaab=1&amp;bbb=1"/>
          <p:cNvSpPr/>
          <p:nvPr/>
        </p:nvSpPr>
        <p:spPr>
          <a:xfrm>
            <a:off x="5401533" y="541735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9_1#e04a942f4?iti=2&amp;htil=1&amp;vaa=1&amp;vcp=1&amp;vis=1&amp;pid=7c46a6e7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528" y="1225296"/>
            <a:ext cx="740664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9_2#e04a942f4?iti=2&amp;htil=1&amp;vaa=1&amp;vcp=1&amp;vis=1&amp;pid=7c46a6e7c&amp;color=0,0,0&amp;vtp=1&amp;vaab=1&amp;bbb=1"/>
          <p:cNvSpPr/>
          <p:nvPr/>
        </p:nvSpPr>
        <p:spPr>
          <a:xfrm>
            <a:off x="7234905" y="3162808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图1-17-1</a:t>
            </a:r>
            <a:endParaRPr lang="en-US" altLang="zh-CN" sz="2800" dirty="0"/>
          </a:p>
        </p:txBody>
      </p:sp>
      <p:sp>
        <p:nvSpPr>
          <p:cNvPr id="4" name="QB_7_BD.29_3#e04a942f4?htil=1&amp;vaa=1&amp;vcp=1&amp;vis=1&amp;pid=7c46a6e7c&amp;color=0,0,0&amp;mp=1&amp;vtp=1&amp;vaab=1&amp;bt=1&amp;bbb=1&amp;hb=1&amp;hs=1"/>
          <p:cNvSpPr/>
          <p:nvPr/>
        </p:nvSpPr>
        <p:spPr>
          <a:xfrm>
            <a:off x="539496" y="1207008"/>
            <a:ext cx="35661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（1）溶解粗盐时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璃棒的作用是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e04a942f4.blank?vaa=1&amp;vcp=1&amp;vis=1&amp;pid=7c46a6e7c&amp;color=0,0,0&amp;mp=1&amp;vpa=12&amp;vtp=1&amp;vaab=1&amp;bbb=1&amp;hb=1"/>
          <p:cNvSpPr/>
          <p:nvPr/>
        </p:nvSpPr>
        <p:spPr>
          <a:xfrm>
            <a:off x="539496" y="1824228"/>
            <a:ext cx="35661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搅拌，增大溶解速率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B_7_BD.31_1#7e06ea628?vaa=1&amp;vcp=1&amp;vis=1&amp;pid=7c46a6e7c&amp;color=0,0,0&amp;vtp=1&amp;vaab=1&amp;bbb=1&amp;hb=1&amp;hs=1"/>
          <p:cNvSpPr/>
          <p:nvPr/>
        </p:nvSpPr>
        <p:spPr>
          <a:xfrm>
            <a:off x="539496" y="8441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（2）过滤后，滤渣中除泥沙外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，还含有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填化学式）；若滤液仍然浑浊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，则原因可能是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任写一条即可）。</a:t>
            </a:r>
            <a:endParaRPr lang="en-US" altLang="zh-CN" sz="2800" dirty="0"/>
          </a:p>
        </p:txBody>
      </p:sp>
      <p:pic>
        <p:nvPicPr>
          <p:cNvPr id="7" name="QO_6_BD.29_1#e04a942f4?iti=2&amp;htil=1&amp;vaa=1&amp;vcp=1&amp;vis=1&amp;pid=7c46a6e7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8837" y="2739852"/>
            <a:ext cx="6740348" cy="164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6_BD.29_2#e04a942f4?iti=2&amp;htil=1&amp;vaa=1&amp;vcp=1&amp;vis=1&amp;pid=7c46a6e7c&amp;color=0,0,0&amp;vtp=1&amp;vaab=1&amp;bbb=1"/>
          <p:cNvSpPr/>
          <p:nvPr/>
        </p:nvSpPr>
        <p:spPr>
          <a:xfrm>
            <a:off x="7534213" y="4225089"/>
            <a:ext cx="13858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FFE093-DD52-4319-9EB1-63CC746E9392}"/>
                  </a:ext>
                </a:extLst>
              </p:cNvPr>
              <p:cNvSpPr txBox="1"/>
              <p:nvPr/>
            </p:nvSpPr>
            <p:spPr>
              <a:xfrm>
                <a:off x="6746240" y="726440"/>
                <a:ext cx="4805680" cy="62850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FFE093-DD52-4319-9EB1-63CC746E93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240" y="726440"/>
                <a:ext cx="4805680" cy="628505"/>
              </a:xfrm>
              <a:prstGeom prst="rect">
                <a:avLst/>
              </a:prstGeom>
              <a:blipFill>
                <a:blip r:embed="rId4"/>
                <a:stretch>
                  <a:fillRect b="-223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D17965F-E9C3-4DD1-BA07-9C8F692DDBA9}"/>
              </a:ext>
            </a:extLst>
          </p:cNvPr>
          <p:cNvSpPr txBox="1"/>
          <p:nvPr/>
        </p:nvSpPr>
        <p:spPr>
          <a:xfrm>
            <a:off x="551434" y="1401635"/>
            <a:ext cx="11290046" cy="12268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7527925"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滤纸破损（或液面高于滤纸边缘，合理即可）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S.1_1#7e06ea628?vaa=1&amp;vcp=1&amp;vis=1&amp;pid=7c46a6e7c&amp;color=0,0,0&amp;vtp=1&amp;vaab=1&amp;bt=1&amp;bbb=1&amp;hb=1">
                <a:extLst>
                  <a:ext uri="{FF2B5EF4-FFF2-40B4-BE49-F238E27FC236}">
                    <a16:creationId xmlns:a16="http://schemas.microsoft.com/office/drawing/2014/main" id="{D31C0400-EC70-4083-A826-7F0449890C23}"/>
                  </a:ext>
                </a:extLst>
              </p:cNvPr>
              <p:cNvSpPr/>
              <p:nvPr/>
            </p:nvSpPr>
            <p:spPr>
              <a:xfrm>
                <a:off x="551434" y="2754122"/>
                <a:ext cx="11109960" cy="366191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氢氧化钠和氯化镁反应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生成氢氧化镁沉淀和氯化钠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碳酸钠和氯化钙反应生成碳酸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钙沉淀和氯化钠，过滤后，滤渣中除泥沙外，还含有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过滤后滤液仍浑浊，可能原因是滤纸破损、漏斗中的液面高于滤纸的边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缘或承接滤液的烧杯不干净等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B_7_AS.1_1#7e06ea628?vaa=1&amp;vcp=1&amp;vis=1&amp;pid=7c46a6e7c&amp;color=0,0,0&amp;vtp=1&amp;vaab=1&amp;bt=1&amp;bbb=1&amp;hb=1">
                <a:extLst>
                  <a:ext uri="{FF2B5EF4-FFF2-40B4-BE49-F238E27FC236}">
                    <a16:creationId xmlns:a16="http://schemas.microsoft.com/office/drawing/2014/main" id="{D31C0400-EC70-4083-A826-7F0449890C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434" y="2754122"/>
                <a:ext cx="11109960" cy="3661918"/>
              </a:xfrm>
              <a:prstGeom prst="rect">
                <a:avLst/>
              </a:prstGeom>
              <a:blipFill>
                <a:blip r:embed="rId5"/>
                <a:stretch>
                  <a:fillRect l="-1920" t="-499" r="-3291" b="-3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build="p"/>
      <p:bldP spid="10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71feeddac?vaa=1&amp;vcp=1&amp;vis=1&amp;pid=7c46a6e7c&amp;color=0,0,0&amp;vtp=1&amp;vaab=1&amp;bt=1&amp;bbb=1"/>
          <p:cNvSpPr/>
          <p:nvPr/>
        </p:nvSpPr>
        <p:spPr>
          <a:xfrm>
            <a:off x="539496" y="12136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（3）蒸发时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，当蒸发皿中出现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时即停止加热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8_1#71feeddac.blank?vaa=1&amp;vcp=1&amp;vis=1&amp;pid=7c46a6e7c&amp;color=0,0,0&amp;vpa=15&amp;vtp=1&amp;vaab=1&amp;bbb=1"/>
          <p:cNvSpPr/>
          <p:nvPr/>
        </p:nvSpPr>
        <p:spPr>
          <a:xfrm>
            <a:off x="5350415" y="116217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较多固体</a:t>
            </a:r>
            <a:endParaRPr lang="en-US" altLang="zh-CN" sz="2800" dirty="0"/>
          </a:p>
        </p:txBody>
      </p:sp>
      <p:pic>
        <p:nvPicPr>
          <p:cNvPr id="4" name="QO_6_BD.36_2#71feeddac?iti=4&amp;vaa=1&amp;vcp=1&amp;vis=1&amp;pid=7c46a6e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4872" y="1899793"/>
            <a:ext cx="7388352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36_3#71feeddac?iti=4&amp;vaa=1&amp;vcp=1&amp;vis=1&amp;pid=7c46a6e7c&amp;color=0,0,0&amp;vtp=1&amp;vaab=1&amp;bbb=1"/>
          <p:cNvSpPr/>
          <p:nvPr/>
        </p:nvSpPr>
        <p:spPr>
          <a:xfrm>
            <a:off x="5406105" y="381901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图1-17-1</a:t>
            </a:r>
            <a:endParaRPr lang="en-US" altLang="zh-CN" sz="2800" dirty="0"/>
          </a:p>
        </p:txBody>
      </p:sp>
      <p:sp>
        <p:nvSpPr>
          <p:cNvPr id="6" name="QB_7_AS.1_1#71feeddac?vaa=1&amp;vcp=1&amp;vis=1&amp;pid=7c46a6e7c&amp;color=0,0,0&amp;vtp=1&amp;vaab=1&amp;bbb=1&amp;hb=1"/>
          <p:cNvSpPr/>
          <p:nvPr/>
        </p:nvSpPr>
        <p:spPr>
          <a:xfrm>
            <a:off x="539496" y="44620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蒸发时，当蒸发皿中出现较多固体时，应停止加热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，利用余热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将剩余水分蒸干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_1#7c46a6e7c?vaa=1&amp;vcp=1&amp;vis=1&amp;pid=613edc8ee&amp;color=0,0,0&amp;vtp=1&amp;vaab=1&amp;bt=1&amp;bbb=1&amp;hb=1"/>
              <p:cNvSpPr/>
              <p:nvPr/>
            </p:nvSpPr>
            <p:spPr>
              <a:xfrm>
                <a:off x="539496" y="855536"/>
                <a:ext cx="11109960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思维点拔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粗盐中难溶性杂质的去除较为简单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操作步骤为溶解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过滤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蒸发结晶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注意提纯过程中仪器的选择及相关的实验操作要规范正确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粗盐中可溶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性杂质的去除较为复杂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除去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等杂质离子的方法分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别为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用过量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沉淀后过滤除去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用过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沉淀后过滤除去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及过量的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用过量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沉淀后过滤除去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用过量稀盐酸转化为气体或水除去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过量的稀盐酸在蒸发结晶时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EX.1_1#7c46a6e7c?vaa=1&amp;vcp=1&amp;vis=1&amp;pid=613edc8e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5536"/>
                <a:ext cx="11109960" cy="5181600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3312" b="-12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_1#7c46a6e7c?vaa=1&amp;vcp=1&amp;vis=1&amp;pid=613edc8ee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挥发除去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除杂试剂添加的顺序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先加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溶液除去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后加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溶液除去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及过量的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可在其间任何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时候进行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当杂质离子全部转变为沉淀后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连同粗盐中的难溶性杂质一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并过滤除去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最后在滤液中加适量稀盐酸除去其中过量的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EX.1_1#7c46a6e7c?vaa=1&amp;vcp=1&amp;vis=1&amp;pid=613edc8e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-111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EX.1_1#7c46a6e7c?iti=5&amp;vaa=1&amp;vcp=1&amp;vis=1&amp;pid=613edc8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8204" y="3822700"/>
            <a:ext cx="7852544" cy="1901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EX.1_1#7c46a6e7c?iti=5&amp;vaa=1&amp;vcp=1&amp;vis=1&amp;pid=613edc8ee&amp;color=0,0,0&amp;vtp=1&amp;vaab=1&amp;bbb=1"/>
          <p:cNvSpPr/>
          <p:nvPr/>
        </p:nvSpPr>
        <p:spPr>
          <a:xfrm>
            <a:off x="5401532" y="5851289"/>
            <a:ext cx="1385887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0343d20?vcp=1&amp;pid=613edc8e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41_1#907f0f411?vaa=1&amp;vcp=1&amp;vis=1&amp;pid=920343d20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《本草纲目》中记载了粗盐的一种制作过程：“取盐于池旁耕地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，沃以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池水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，每得南风急，则宿夕成盐。”南风通常指暖风，“南风急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”有利于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粗盐提纯操作中的(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42_1#907f0f411.bracket?vaa=1&amp;vcp=1&amp;vis=1&amp;pid=920343d20&amp;color=0,0,0&amp;vpa=16&amp;vtp=1&amp;vaab=1"/>
          <p:cNvSpPr/>
          <p:nvPr/>
        </p:nvSpPr>
        <p:spPr>
          <a:xfrm>
            <a:off x="3661315" y="2515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41_2#907f0f411.choices?vaa=1&amp;vcp=1&amp;vis=1&amp;pid=920343d20&amp;color=0,0,0&amp;vtp=1&amp;vaab=1&amp;bbb=1"/>
          <p:cNvSpPr/>
          <p:nvPr/>
        </p:nvSpPr>
        <p:spPr>
          <a:xfrm>
            <a:off x="539496" y="31511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.溶解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B.沉淀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C.过滤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.蒸发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3_1#dbbb8cb19?sp=1&amp;vaa=1&amp;vcp=1&amp;vis=1&amp;pid=920343d2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广西是我国唯一毗邻海洋的自治区，有丰富的海洋资源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。海水资源综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合利用的部分途径如图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1-17-2。</a:t>
            </a:r>
            <a:endParaRPr lang="en-US" altLang="zh-CN" sz="2800" dirty="0"/>
          </a:p>
        </p:txBody>
      </p:sp>
      <p:pic>
        <p:nvPicPr>
          <p:cNvPr id="3" name="QO_7_BD.43_2#dbbb8cb19?iti=6&amp;vaa=1&amp;vcp=1&amp;vis=1&amp;pid=920343d2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0543" y="1345203"/>
            <a:ext cx="5870913" cy="304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43_3#dbbb8cb19?iti=6&amp;vaa=1&amp;vcp=1&amp;vis=1&amp;pid=920343d20&amp;color=0,0,0&amp;vtp=1&amp;vaab=1&amp;bbb=1"/>
          <p:cNvSpPr/>
          <p:nvPr/>
        </p:nvSpPr>
        <p:spPr>
          <a:xfrm>
            <a:off x="5406105" y="451711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43_4#dbbb8cb19?vaa=1&amp;vcp=1&amp;vis=1&amp;pid=920343d20&amp;color=0,0,0&amp;vtp=1&amp;vaab=1&amp;bbb=1&amp;hb=1"/>
              <p:cNvSpPr/>
              <p:nvPr/>
            </p:nvSpPr>
            <p:spPr>
              <a:xfrm>
                <a:off x="539496" y="509172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粗盐中的杂质有泥沙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流程中部分操作及试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剂已省略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43_4#dbbb8cb19?vaa=1&amp;vcp=1&amp;vis=1&amp;pid=920343d2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91729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44_1#0ebbcec63?vaa=1&amp;vcp=1&amp;vis=1&amp;pid=dbbb8cb19&amp;color=0,0,0&amp;vtp=1&amp;vaab=1&amp;bt=1&amp;bbb=1&amp;hb=1"/>
              <p:cNvSpPr/>
              <p:nvPr/>
            </p:nvSpPr>
            <p:spPr>
              <a:xfrm>
                <a:off x="539496" y="79168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的作用是除去粗盐中的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44_1#0ebbcec63?vaa=1&amp;vcp=1&amp;vis=1&amp;pid=dbbb8cb1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168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45_1#0ebbcec63.blank?vaa=1&amp;vcp=1&amp;vis=1&amp;pid=dbbb8cb19&amp;color=0,0,0&amp;vpa=17&amp;vtp=1&amp;vaab=1&amp;bbb=1"/>
              <p:cNvSpPr/>
              <p:nvPr/>
            </p:nvSpPr>
            <p:spPr>
              <a:xfrm>
                <a:off x="8644128" y="888650"/>
                <a:ext cx="136512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45_1#0ebbcec63.blank?vaa=1&amp;vcp=1&amp;vis=1&amp;pid=dbbb8cb19&amp;color=0,0,0&amp;vpa=1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4128" y="888650"/>
                <a:ext cx="136512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37" t="-71" r="28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44_2#0ebbcec63?iti=7&amp;vaa=1&amp;vcp=1&amp;vis=1&amp;pid=dbbb8cb19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2656" y="2120487"/>
            <a:ext cx="6254496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44_3#0ebbcec63?iti=7&amp;vaa=1&amp;vcp=1&amp;vis=1&amp;pid=dbbb8cb19&amp;color=0,0,0&amp;vtp=1&amp;vaab=1&amp;bbb=1"/>
          <p:cNvSpPr/>
          <p:nvPr/>
        </p:nvSpPr>
        <p:spPr>
          <a:xfrm>
            <a:off x="5396960" y="549360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8636911d?vcp=1&amp;pid=43d96eb4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704" y="1078992"/>
            <a:ext cx="10067544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6_1#b46afaab4?vaa=1&amp;vcp=1&amp;vis=1&amp;pid=dbbb8cb19&amp;color=0,0,0&amp;vtp=1&amp;vaab=1&amp;bt=1&amp;bbb=1"/>
          <p:cNvSpPr/>
          <p:nvPr/>
        </p:nvSpPr>
        <p:spPr>
          <a:xfrm>
            <a:off x="539496" y="10916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（2）操作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1中玻璃棒的作用是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2的名称为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47_1#b46afaab4.blank?vaa=1&amp;vcp=1&amp;vis=1&amp;pid=dbbb8cb19&amp;color=0,0,0&amp;vpa=18&amp;vtp=1&amp;vaab=1&amp;bbb=1"/>
          <p:cNvSpPr/>
          <p:nvPr/>
        </p:nvSpPr>
        <p:spPr>
          <a:xfrm>
            <a:off x="5172615" y="10402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引流</a:t>
            </a:r>
            <a:endParaRPr lang="en-US" altLang="zh-CN" sz="2800" dirty="0"/>
          </a:p>
        </p:txBody>
      </p:sp>
      <p:sp>
        <p:nvSpPr>
          <p:cNvPr id="4" name="QB_8_AN.49_1#b46afaab4.blank?vaa=1&amp;vcp=1&amp;vis=1&amp;pid=dbbb8cb19&amp;color=0,0,0&amp;vpa=19&amp;vtp=1&amp;vaab=1&amp;bbb=1"/>
          <p:cNvSpPr/>
          <p:nvPr/>
        </p:nvSpPr>
        <p:spPr>
          <a:xfrm>
            <a:off x="8906414" y="10402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</a:t>
            </a:r>
            <a:endParaRPr lang="en-US" altLang="zh-CN" sz="2800" dirty="0"/>
          </a:p>
        </p:txBody>
      </p:sp>
      <p:pic>
        <p:nvPicPr>
          <p:cNvPr id="5" name="QO_7_BD.48_1#b46afaab4?iti=8&amp;vaa=1&amp;vcp=1&amp;vis=1&amp;pid=dbbb8cb1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8648" y="1777841"/>
            <a:ext cx="6400800" cy="331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48_2#b46afaab4?iti=8&amp;vaa=1&amp;vcp=1&amp;vis=1&amp;pid=dbbb8cb19&amp;color=0,0,0&amp;vtp=1&amp;vaab=1&amp;bbb=1"/>
          <p:cNvSpPr/>
          <p:nvPr/>
        </p:nvSpPr>
        <p:spPr>
          <a:xfrm>
            <a:off x="5406105" y="5224113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0_1#77e5235d2?vaa=1&amp;vcp=1&amp;vis=1&amp;pid=dbbb8cb19&amp;color=0,0,0&amp;vtp=1&amp;vaab=1&amp;bt=1&amp;bbb=1"/>
          <p:cNvSpPr/>
          <p:nvPr/>
        </p:nvSpPr>
        <p:spPr>
          <a:xfrm>
            <a:off x="539496" y="10596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（3）滤渣中除泥沙外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，还含有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填物质名称）。</a:t>
            </a:r>
            <a:endParaRPr lang="en-US" altLang="zh-CN" sz="2800" dirty="0"/>
          </a:p>
        </p:txBody>
      </p:sp>
      <p:sp>
        <p:nvSpPr>
          <p:cNvPr id="3" name="QB_8_AN.51_1#77e5235d2.blank?vaa=1&amp;vcp=1&amp;vis=1&amp;pid=dbbb8cb19&amp;color=0,0,0&amp;vpa=20&amp;vtp=1&amp;vaab=1&amp;bbb=1"/>
          <p:cNvSpPr/>
          <p:nvPr/>
        </p:nvSpPr>
        <p:spPr>
          <a:xfrm>
            <a:off x="5350415" y="1008221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氢氧化镁、碳酸钙</a:t>
            </a:r>
            <a:endParaRPr lang="en-US" altLang="zh-CN" sz="2800" dirty="0"/>
          </a:p>
        </p:txBody>
      </p:sp>
      <p:pic>
        <p:nvPicPr>
          <p:cNvPr id="4" name="QO_7_BD.50_2#77e5235d2?iti=9&amp;vaa=1&amp;vcp=1&amp;vis=1&amp;pid=dbbb8cb1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4640" y="1745837"/>
            <a:ext cx="6528816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50_3#77e5235d2?iti=9&amp;vaa=1&amp;vcp=1&amp;vis=1&amp;pid=dbbb8cb19&amp;color=0,0,0&amp;vtp=1&amp;vaab=1&amp;bbb=1"/>
          <p:cNvSpPr/>
          <p:nvPr/>
        </p:nvSpPr>
        <p:spPr>
          <a:xfrm>
            <a:off x="5406105" y="5256117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2_1#50cff6215?vaa=1&amp;vcp=1&amp;vis=1&amp;pid=dbbb8cb19&amp;color=0,0,0&amp;vtp=1&amp;vaab=1&amp;bt=1&amp;bbb=1"/>
          <p:cNvSpPr/>
          <p:nvPr/>
        </p:nvSpPr>
        <p:spPr>
          <a:xfrm>
            <a:off x="539496" y="10505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（4）在实际生产中，步骤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1常选用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作为沉淀剂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53_1#50cff6215.blank?vaa=1&amp;vcp=1&amp;vis=1&amp;pid=dbbb8cb19&amp;color=0,0,0&amp;vpa=21&amp;vtp=1&amp;vaab=1&amp;bbb=1"/>
          <p:cNvSpPr/>
          <p:nvPr/>
        </p:nvSpPr>
        <p:spPr>
          <a:xfrm>
            <a:off x="5883815" y="99907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氢氧化钙</a:t>
            </a:r>
            <a:endParaRPr lang="en-US" altLang="zh-CN" sz="2800" dirty="0"/>
          </a:p>
        </p:txBody>
      </p:sp>
      <p:pic>
        <p:nvPicPr>
          <p:cNvPr id="4" name="QO_7_BD.52_2#50cff6215?iti=10&amp;vaa=1&amp;vcp=1&amp;vis=1&amp;pid=dbbb8cb1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1736693"/>
            <a:ext cx="655624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52_3#50cff6215?iti=10&amp;vaa=1&amp;vcp=1&amp;vis=1&amp;pid=dbbb8cb19&amp;color=0,0,0&amp;vtp=1&amp;vaab=1&amp;bbb=1"/>
          <p:cNvSpPr/>
          <p:nvPr/>
        </p:nvSpPr>
        <p:spPr>
          <a:xfrm>
            <a:off x="5401532" y="5265261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54_1#9430e2954?vaa=1&amp;vcp=1&amp;vis=1&amp;pid=dbbb8cb19&amp;color=0,0,0&amp;vtp=1&amp;vaab=1&amp;bt=1&amp;bbb=1&amp;hb=1"/>
              <p:cNvSpPr/>
              <p:nvPr/>
            </p:nvSpPr>
            <p:spPr>
              <a:xfrm>
                <a:off x="539496" y="64995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（5）步骤2需电解熔融状态的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以获得金属镁和一种气体单质：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54_1#9430e2954?vaa=1&amp;vcp=1&amp;vis=1&amp;pid=dbbb8cb1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995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55_1#9430e2954.blank?vaa=1&amp;vcp=1&amp;vis=1&amp;pid=dbbb8cb19&amp;color=0,0,0&amp;vpa=22&amp;vtp=1&amp;vaab=1&amp;bbb=1"/>
              <p:cNvSpPr/>
              <p:nvPr/>
            </p:nvSpPr>
            <p:spPr>
              <a:xfrm>
                <a:off x="576008" y="1371377"/>
                <a:ext cx="64338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55_1#9430e2954.blank?vaa=1&amp;vcp=1&amp;vis=1&amp;pid=dbbb8cb19&amp;color=0,0,0&amp;vpa=2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8" y="1371377"/>
                <a:ext cx="643382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102" r="30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54_2#9430e2954?iti=11&amp;vaa=1&amp;vcp=1&amp;vis=1&amp;pid=dbbb8cb19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7480" y="1978755"/>
            <a:ext cx="6793992" cy="35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54_3#9430e2954?iti=11&amp;vaa=1&amp;vcp=1&amp;vis=1&amp;pid=dbbb8cb19&amp;color=0,0,0&amp;vtp=1&amp;vaab=1&amp;bbb=1"/>
          <p:cNvSpPr/>
          <p:nvPr/>
        </p:nvSpPr>
        <p:spPr>
          <a:xfrm>
            <a:off x="5401532" y="5635339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图1-17-2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2286df?vcp=1&amp;pid=920343d20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提醒：请完成第17讲备考练习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4decfe83.fixed?vcp=1&amp;pid=78944044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物质的分离与除杂质</a:t>
            </a:r>
            <a:endParaRPr lang="en-US" altLang="zh-CN" sz="4000" dirty="0"/>
          </a:p>
        </p:txBody>
      </p:sp>
      <p:sp>
        <p:nvSpPr>
          <p:cNvPr id="3" name="C_4_BD#14decfe83.fixed?vcp=1&amp;pid=78944044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73f1f103?vcp=1&amp;pid=14decfe8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6_1#219f7e49f?vaa=1&amp;vcp=1&amp;vis=1&amp;pid=f73f1f103&amp;color=0,0,0&amp;vtp=1&amp;vaab=1&amp;bbb=1"/>
          <p:cNvSpPr/>
          <p:nvPr/>
        </p:nvSpPr>
        <p:spPr>
          <a:xfrm>
            <a:off x="539496" y="1275833"/>
            <a:ext cx="114792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在“粗盐中难溶性杂质的去除”实验中，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需要使用漏斗的操作是(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219f7e49f.bracket?vaa=1&amp;vcp=1&amp;vis=1&amp;pid=f73f1f103&amp;color=0,0,0&amp;vpa=23&amp;vtp=1&amp;vaab=1"/>
          <p:cNvSpPr/>
          <p:nvPr/>
        </p:nvSpPr>
        <p:spPr>
          <a:xfrm>
            <a:off x="10643139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56_2#219f7e49f.choices?vaa=1&amp;vcp=1&amp;vis=1&amp;pid=f73f1f103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.称量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B.溶解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C.过滤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.蒸发</a:t>
            </a:r>
            <a:endParaRPr lang="en-US" altLang="zh-CN" sz="2800" dirty="0"/>
          </a:p>
        </p:txBody>
      </p:sp>
      <p:sp>
        <p:nvSpPr>
          <p:cNvPr id="6" name="QC_6_BD.58_1#f7fef1ea1?vaa=1&amp;vcp=1&amp;vis=1&amp;pid=f73f1f103&amp;color=0,0,0&amp;vtp=1&amp;vaab=1&amp;bbb=1&amp;hb=1"/>
          <p:cNvSpPr/>
          <p:nvPr/>
        </p:nvSpPr>
        <p:spPr>
          <a:xfrm>
            <a:off x="539496" y="252969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（2024·北京·中考）在“粗盐中难溶性杂质的去除实验”中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，蒸发滤液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不需要用到的仪器是(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AN.59_1#f7fef1ea1.bracket?vaa=1&amp;vcp=1&amp;vis=1&amp;pid=f73f1f103&amp;color=0,0,0&amp;vpa=24&amp;vtp=1&amp;vaab=1"/>
          <p:cNvSpPr/>
          <p:nvPr/>
        </p:nvSpPr>
        <p:spPr>
          <a:xfrm>
            <a:off x="4016915" y="31640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58_2#f7fef1ea1.choices?vaa=1&amp;vcp=1&amp;vis=1&amp;pid=f73f1f103&amp;color=0,0,0&amp;vtp=1&amp;vaab=1&amp;bbb=1"/>
          <p:cNvSpPr/>
          <p:nvPr/>
        </p:nvSpPr>
        <p:spPr>
          <a:xfrm>
            <a:off x="539496" y="37988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.蒸发皿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B.酒精灯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C.玻璃棒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.量筒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0_1#593a04aad?sp=1&amp;vaa=1&amp;vcp=1&amp;vis=1&amp;pid=f73f1f103&amp;color=0,0,0&amp;vtp=1&amp;vaab=1&amp;bt=1&amp;bbb=1"/>
          <p:cNvSpPr/>
          <p:nvPr/>
        </p:nvSpPr>
        <p:spPr>
          <a:xfrm>
            <a:off x="539496" y="16672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下列实验方案不能达到实验目的的是(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graphicFrame>
        <p:nvGraphicFramePr>
          <p:cNvPr id="49" name="QB_6_BD.60_2#593a04aad?colgroup=2,16,10&amp;vaa=1&amp;vcp=1&amp;vis=1&amp;pid=f73f1f103&amp;color=0,0,0&amp;vtp=1&amp;vaab=1&amp;bbb=1"/>
          <p:cNvGraphicFramePr>
            <a:graphicFrameLocks noGrp="1"/>
          </p:cNvGraphicFramePr>
          <p:nvPr/>
        </p:nvGraphicFramePr>
        <p:xfrm>
          <a:off x="539496" y="2353405"/>
          <a:ext cx="11073384" cy="282403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分离铜粉和铁粉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用磁铁吸引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区分硫酸铜溶液和稀硫酸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观察溶液颜色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鉴别真黄金和假黄金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铜锌合金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加稀盐酸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除去一氧化碳中少量的二氧化碳气体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点燃混合气体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61_1#593a04aad.bracket?vaa=1&amp;vcp=1&amp;vis=1&amp;pid=f73f1f103&amp;color=0,0,0&amp;vpa=25&amp;vtp=1&amp;vaab=1"/>
          <p:cNvSpPr/>
          <p:nvPr/>
        </p:nvSpPr>
        <p:spPr>
          <a:xfrm>
            <a:off x="9677939" y="165388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2_1#e83c2d9b7?sp=1&amp;vaa=1&amp;vcp=1&amp;vis=1&amp;pid=f73f1f103&amp;color=0,0,0&amp;vtp=1&amp;vaab=1&amp;bt=1&amp;bbb=1"/>
          <p:cNvSpPr/>
          <p:nvPr/>
        </p:nvSpPr>
        <p:spPr>
          <a:xfrm>
            <a:off x="539496" y="8420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（2024·广东广州·中考）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下列实验方案能达到目的的是(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0" name="QB_6_BD.62_2#e83c2d9b7?colgroup=2,12,14&amp;vaa=1&amp;vcp=1&amp;vis=1&amp;pid=f73f1f103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528254"/>
              <a:ext cx="11082528" cy="4474339"/>
            </p:xfrm>
            <a:graphic>
              <a:graphicData uri="http://schemas.openxmlformats.org/drawingml/2006/table">
                <a:tbl>
                  <a:tblPr/>
                  <a:tblGrid>
                    <a:gridCol w="1170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526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385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比较溶液温度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鉴别稀盐酸和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滴加酚酞溶液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观察溶液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颜色变化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溶液中的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往混合溶液中加入足量氢氧化钡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往混合溶液中加入足量稀盐酸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0" name="QB_6_BD.62_2#e83c2d9b7?colgroup=2,12,14&amp;vaa=1&amp;vcp=1&amp;vis=1&amp;pid=f73f1f103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528254"/>
              <a:ext cx="11082528" cy="4474339"/>
            </p:xfrm>
            <a:graphic>
              <a:graphicData uri="http://schemas.openxmlformats.org/drawingml/2006/table">
                <a:tbl>
                  <a:tblPr/>
                  <a:tblGrid>
                    <a:gridCol w="1170432"/>
                    <a:gridCol w="4526280"/>
                    <a:gridCol w="5385816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比较溶液温度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滴加酚酞溶液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观察溶液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颜色变化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往混合溶液中加入足量氢氧化钡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往混合溶液中加入足量稀盐酸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6_AN.63_1#e83c2d9b7.bracket?vaa=1&amp;vcp=1&amp;vis=1&amp;pid=f73f1f103&amp;color=0,0,0&amp;vpa=26&amp;vtp=1&amp;vaab=1"/>
          <p:cNvSpPr/>
          <p:nvPr/>
        </p:nvSpPr>
        <p:spPr>
          <a:xfrm>
            <a:off x="9322339" y="82873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4_1#2d87cad14?sp=1&amp;vaa=1&amp;vcp=1&amp;vis=1&amp;pid=f73f1f103&amp;color=0,0,0&amp;vtp=1&amp;vaab=1&amp;bt=1&amp;bbb=1&amp;hb=1"/>
          <p:cNvSpPr/>
          <p:nvPr/>
        </p:nvSpPr>
        <p:spPr>
          <a:xfrm>
            <a:off x="539496" y="10706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利用物质的性质差异可以实现物质的鉴别和除杂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。下列实验方案不能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1" name="QB_6_BD.64_2#2d87cad14?colgroup=1,14,12&amp;vaa=1&amp;vcp=1&amp;vis=1&amp;pid=f73f1f103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407538"/>
              <a:ext cx="11073384" cy="3374137"/>
            </p:xfrm>
            <a:graphic>
              <a:graphicData uri="http://schemas.openxmlformats.org/drawingml/2006/table">
                <a:tbl>
                  <a:tblPr/>
                  <a:tblGrid>
                    <a:gridCol w="7498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550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773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鉴别稀盐酸和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分别滴加紫色石蕊溶液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鉴别木炭粉和铁粉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溶液中混有的少量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加入适量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Ba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中的少量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将气体通过灼热的铜网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1" name="QB_6_BD.64_2#2d87cad14?colgroup=1,14,12&amp;vaa=1&amp;vcp=1&amp;vis=1&amp;pid=f73f1f103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407538"/>
              <a:ext cx="11073384" cy="3374137"/>
            </p:xfrm>
            <a:graphic>
              <a:graphicData uri="http://schemas.openxmlformats.org/drawingml/2006/table">
                <a:tbl>
                  <a:tblPr/>
                  <a:tblGrid>
                    <a:gridCol w="749808"/>
                    <a:gridCol w="5550408"/>
                    <a:gridCol w="477316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分别滴加紫色石蕊溶液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鉴别木炭粉和铁粉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将气体通过灼热的铜网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6_AN.65_1#2d87cad14.bracket?vaa=1&amp;vcp=1&amp;vis=1&amp;pid=f73f1f103&amp;color=0,0,0&amp;vpa=27&amp;vtp=1&amp;vaab=1"/>
          <p:cNvSpPr/>
          <p:nvPr/>
        </p:nvSpPr>
        <p:spPr>
          <a:xfrm>
            <a:off x="3483515" y="17049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ce154238.fixed?vcp=1&amp;pid=78944044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物质的分离与除杂质</a:t>
            </a:r>
            <a:endParaRPr lang="en-US" altLang="zh-CN" sz="4000" dirty="0"/>
          </a:p>
        </p:txBody>
      </p:sp>
      <p:sp>
        <p:nvSpPr>
          <p:cNvPr id="3" name="C_4_BD#2ce154238.fixed?vcp=1&amp;pid=78944044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6_1#d3bf20a74?sp=1&amp;vaa=1&amp;vcp=1&amp;vis=1&amp;pid=f73f1f103&amp;color=0,0,0&amp;vtp=1&amp;vaab=1&amp;bt=1&amp;bbb=1&amp;hb=1"/>
          <p:cNvSpPr/>
          <p:nvPr/>
        </p:nvSpPr>
        <p:spPr>
          <a:xfrm>
            <a:off x="539496" y="10706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（2024·江苏宿迁·中考）物质的鉴别、检验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、除杂和分离是重要的实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验技能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下列实验方案设计正确的是(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graphicFrame>
        <p:nvGraphicFramePr>
          <p:cNvPr id="52" name="QB_6_BD.66_2#d3bf20a74?colgroup=1,12,14&amp;vaa=1&amp;vcp=1&amp;vis=1&amp;pid=f73f1f103&amp;color=0,0,0&amp;vtp=1&amp;vaab=1&amp;bbb=1&amp;hb=1"/>
          <p:cNvGraphicFramePr>
            <a:graphicFrameLocks noGrp="1"/>
          </p:cNvGraphicFramePr>
          <p:nvPr/>
        </p:nvGraphicFramePr>
        <p:xfrm>
          <a:off x="539496" y="2407538"/>
          <a:ext cx="11073384" cy="3374137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鉴别氯化铵和硫酸铵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加入熟石灰粉末研磨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闻气味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检验蒸馏法淡化海水是否成功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滴加几滴硝酸银溶液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除去硝酸钾溶液中的硝酸镁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滴加过量的氢氧化钾溶液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分离氯化钙和碳酸钙粉末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滴加足量的稀盐酸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蒸发结晶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67_1#d3bf20a74.bracket?vaa=1&amp;vcp=1&amp;vis=1&amp;pid=f73f1f103&amp;color=0,0,0&amp;vpa=28&amp;vtp=1&amp;vaab=1"/>
          <p:cNvSpPr/>
          <p:nvPr/>
        </p:nvSpPr>
        <p:spPr>
          <a:xfrm>
            <a:off x="6328315" y="17049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8_1#19a529f09?vaa=1&amp;vcp=1&amp;vis=1&amp;pid=f73f1f103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（2024·内蒙古赤峰·中考）鉴别、检验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、除杂和分离是认识和研究物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质的常用方法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下列方案合理的是(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69_1#19a529f09.bracket?vaa=1&amp;vcp=1&amp;vis=1&amp;pid=f73f1f103&amp;color=0,0,0&amp;vpa=29&amp;vtp=1&amp;vaab=1"/>
          <p:cNvSpPr/>
          <p:nvPr/>
        </p:nvSpPr>
        <p:spPr>
          <a:xfrm>
            <a:off x="6150515" y="1135045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68_2#19a529f09.choices?vaa=1&amp;vcp=1&amp;vis=1&amp;pid=f73f1f103&amp;color=0,0,0&amp;vtp=1&amp;vaab=1&amp;bbb=1&amp;hb=1"/>
              <p:cNvSpPr/>
              <p:nvPr/>
            </p:nvSpPr>
            <p:spPr>
              <a:xfrm>
                <a:off x="539496" y="1668635"/>
                <a:ext cx="11109960" cy="4693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分别点燃，在火焰上方罩一个冷而干燥的烧杯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现象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.检验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气体是否收集满：将带火星的木条放在集气瓶口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，观察是否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复燃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.除去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加入过量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，充分反应后滤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去沉淀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.分离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的混合物：加入足量水溶解，过滤，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滤液蒸发结晶，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滤渣洗涤干燥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68_2#19a529f09.choices?vaa=1&amp;vcp=1&amp;vis=1&amp;pid=f73f1f10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68635"/>
                <a:ext cx="11109960" cy="46938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3" b="-1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4eeac4a?vcp=1&amp;pid=14decfe83&amp;color=146,208,80&amp;vtp=1&amp;vaab=1&amp;bt=1&amp;bbb=1"/>
          <p:cNvSpPr/>
          <p:nvPr/>
        </p:nvSpPr>
        <p:spPr>
          <a:xfrm>
            <a:off x="539496" y="402000"/>
            <a:ext cx="11109960" cy="5988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B_6_BD.70_1#d18ac3cae?sp=1&amp;vaa=1&amp;vcp=1&amp;vis=1&amp;pid=584eeac4a&amp;color=0,0,0&amp;vtp=1&amp;vaab=1&amp;bbb=1&amp;hb=1"/>
          <p:cNvSpPr/>
          <p:nvPr/>
        </p:nvSpPr>
        <p:spPr>
          <a:xfrm>
            <a:off x="539496" y="1072470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（2024·山东烟台·中考）物质的检验、鉴别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、除杂是化学研究的重要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下列实验方案能达到目的的是(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4" name="QB_6_BD.70_2#d18ac3cae?colgroup=1,13,14&amp;vaa=1&amp;vcp=1&amp;vis=1&amp;pid=584eeac4a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295190"/>
              <a:ext cx="11073384" cy="4046920"/>
            </p:xfrm>
            <a:graphic>
              <a:graphicData uri="http://schemas.openxmlformats.org/drawingml/2006/table">
                <a:tbl>
                  <a:tblPr/>
                  <a:tblGrid>
                    <a:gridCol w="6400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882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504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5556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585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将燃着的木条分别伸入气体中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585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中少量的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将混合气体通过高温的足量氧化铁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溶液中的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加入过量的铁粉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检验稀盐酸中是否混有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4" name="QB_6_BD.70_2#d18ac3cae?colgroup=1,13,14&amp;vaa=1&amp;vcp=1&amp;vis=1&amp;pid=584eeac4a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295190"/>
              <a:ext cx="11073384" cy="4046920"/>
            </p:xfrm>
            <a:graphic>
              <a:graphicData uri="http://schemas.openxmlformats.org/drawingml/2006/table">
                <a:tbl>
                  <a:tblPr/>
                  <a:tblGrid>
                    <a:gridCol w="640080"/>
                    <a:gridCol w="4882896"/>
                    <a:gridCol w="5550408"/>
                  </a:tblGrid>
                  <a:tr h="55556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582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将燃着的木条分别伸入气体中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588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将混合气体通过高温的足量氧化铁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73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加入过量的铁粉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67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B_6_AN.71_1#d18ac3cae.bracket?vaa=1&amp;vcp=1&amp;vis=1&amp;pid=584eeac4a&amp;color=0,0,0&amp;vpa=30&amp;vtp=1&amp;vaab=1"/>
          <p:cNvSpPr/>
          <p:nvPr/>
        </p:nvSpPr>
        <p:spPr>
          <a:xfrm>
            <a:off x="6328315" y="1643716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2_1#29ee80bbf?sp=1&amp;vaa=1&amp;vcp=1&amp;vis=1&amp;pid=584eeac4a&amp;color=0,0,0&amp;vtp=1&amp;vaab=1&amp;bt=1&amp;bbb=1"/>
          <p:cNvSpPr/>
          <p:nvPr/>
        </p:nvSpPr>
        <p:spPr>
          <a:xfrm>
            <a:off x="539496" y="11171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（2024·山东潍坊·中考）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下列实验操作能达到实验目的的是(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5" name="QB_6_BD.72_2#29ee80bbf?colgroup=1,14,13&amp;vaa=1&amp;vcp=1&amp;vis=1&amp;pid=584eeac4a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803304"/>
              <a:ext cx="11073384" cy="3924238"/>
            </p:xfrm>
            <a:graphic>
              <a:graphicData uri="http://schemas.openxmlformats.org/drawingml/2006/table">
                <a:tbl>
                  <a:tblPr/>
                  <a:tblGrid>
                    <a:gridCol w="6400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550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82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分别测量溶液温度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气体中少量的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将混合气体点燃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提纯含有少量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先加水溶解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再降温结晶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检验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在空气中是否部分变质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察是否产生气泡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5" name="QB_6_BD.72_2#29ee80bbf?colgroup=1,14,13&amp;vaa=1&amp;vcp=1&amp;vis=1&amp;pid=584eeac4a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803304"/>
              <a:ext cx="11073384" cy="3924238"/>
            </p:xfrm>
            <a:graphic>
              <a:graphicData uri="http://schemas.openxmlformats.org/drawingml/2006/table">
                <a:tbl>
                  <a:tblPr/>
                  <a:tblGrid>
                    <a:gridCol w="640080"/>
                    <a:gridCol w="5550408"/>
                    <a:gridCol w="4882896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分别测量溶液温度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将混合气体点燃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先加水溶解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再降温结晶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6_AN.73_1#29ee80bbf.bracket?vaa=1&amp;vcp=1&amp;vis=1&amp;pid=584eeac4a&amp;color=0,0,0&amp;vpa=31&amp;vtp=1&amp;vaab=1"/>
          <p:cNvSpPr/>
          <p:nvPr/>
        </p:nvSpPr>
        <p:spPr>
          <a:xfrm>
            <a:off x="10033539" y="110378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4_1#9f0a7f9ac?sp=1&amp;vaa=1&amp;vcp=1&amp;vis=1&amp;pid=584eeac4a&amp;color=0,0,0&amp;vtp=1&amp;vaab=1&amp;bt=1&amp;bbb=1&amp;hb=1"/>
          <p:cNvSpPr/>
          <p:nvPr/>
        </p:nvSpPr>
        <p:spPr>
          <a:xfrm>
            <a:off x="539496" y="1108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海水中含有丰富的化学资源，可提取食盐。图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1是粗盐提纯的部分流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，粗盐中的杂质有泥沙、氯化钙、氯化镁。</a:t>
            </a:r>
            <a:endParaRPr lang="en-US" altLang="zh-CN" sz="2800" dirty="0"/>
          </a:p>
        </p:txBody>
      </p:sp>
      <p:pic>
        <p:nvPicPr>
          <p:cNvPr id="3" name="QO_6_BD.74_2#9f0a7f9ac?iti=12&amp;vaa=1&amp;vcp=1&amp;vis=1&amp;pid=584eeac4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7944" y="2444972"/>
            <a:ext cx="851306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4_3#9f0a7f9ac?iti=12&amp;vaa=1&amp;vcp=1&amp;vis=1&amp;pid=584eeac4a&amp;color=0,0,0&amp;vtp=1&amp;vaab=1&amp;bbb=1"/>
          <p:cNvSpPr/>
          <p:nvPr/>
        </p:nvSpPr>
        <p:spPr>
          <a:xfrm>
            <a:off x="5787295" y="453793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5" name="QO_6_BD.74_4#9f0a7f9ac?vaa=1&amp;vcp=1&amp;vis=1&amp;pid=584eeac4a&amp;color=0,0,0&amp;vtp=1&amp;vaab=1&amp;bbb=1"/>
          <p:cNvSpPr/>
          <p:nvPr/>
        </p:nvSpPr>
        <p:spPr>
          <a:xfrm>
            <a:off x="539496" y="51772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结合图示，回答下列问题：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5_1#ae4ba2068?vaa=1&amp;vcp=1&amp;vis=1&amp;pid=9f0a7f9ac&amp;color=0,0,0&amp;vtp=1&amp;vaab=1&amp;bt=1&amp;bbb=1"/>
          <p:cNvSpPr/>
          <p:nvPr/>
        </p:nvSpPr>
        <p:spPr>
          <a:xfrm>
            <a:off x="539496" y="5577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（1）粗盐溶解时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，玻璃棒的作用是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ae4ba2068.blank?vaa=1&amp;vcp=1&amp;vis=1&amp;pid=9f0a7f9ac&amp;color=0,0,0&amp;vpa=32&amp;vtp=1&amp;vaab=1&amp;bbb=1"/>
          <p:cNvSpPr/>
          <p:nvPr/>
        </p:nvSpPr>
        <p:spPr>
          <a:xfrm>
            <a:off x="6061615" y="506349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搅拌，加快固体溶解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6_BD.75_2#ae4ba2068?iti=13&amp;vaa=1&amp;vcp=1&amp;vis=1&amp;pid=9f0a7f9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7944" y="1243965"/>
            <a:ext cx="851306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75_3#ae4ba2068?iti=13&amp;vaa=1&amp;vcp=1&amp;vis=1&amp;pid=9f0a7f9ac&amp;color=0,0,0&amp;vtp=1&amp;vaab=1&amp;bbb=1"/>
          <p:cNvSpPr/>
          <p:nvPr/>
        </p:nvSpPr>
        <p:spPr>
          <a:xfrm>
            <a:off x="5787295" y="333692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77_1#a52abb664?vaa=1&amp;vcp=1&amp;vis=1&amp;pid=9f0a7f9ac&amp;color=0,0,0&amp;vtp=1&amp;vaab=1&amp;bbb=1&amp;hb=1"/>
          <p:cNvSpPr/>
          <p:nvPr/>
        </p:nvSpPr>
        <p:spPr>
          <a:xfrm>
            <a:off x="539496" y="398405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（2）过滤后，滤渣中除泥沙外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，还含有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填化学式）；若滤液仍然浑浊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，则原因可能是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任写一条即可）。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_1#a52abb664.blank?vaa=1&amp;vcp=1&amp;vis=1&amp;pid=9f0a7f9ac&amp;color=0,0,0&amp;vpa=33&amp;vtp=1&amp;vaab=1&amp;bbb=1"/>
              <p:cNvSpPr/>
              <p:nvPr/>
            </p:nvSpPr>
            <p:spPr>
              <a:xfrm>
                <a:off x="6824408" y="4074287"/>
                <a:ext cx="2910777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_1#a52abb664.blank?vaa=1&amp;vcp=1&amp;vis=1&amp;pid=9f0a7f9ac&amp;color=0,0,0&amp;vpa=3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4408" y="4074287"/>
                <a:ext cx="2910777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2" t="-30" b="-9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3_1#a52abb664.blank?vaa=1&amp;vcp=1&amp;vis=1&amp;pid=9f0a7f9ac&amp;color=0,0,0&amp;vpa=34&amp;vtp=1&amp;vaab=1&amp;bbb=1&amp;hb=1"/>
          <p:cNvSpPr/>
          <p:nvPr/>
        </p:nvSpPr>
        <p:spPr>
          <a:xfrm>
            <a:off x="539496" y="4601273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滤纸破损（或液面高于滤纸的边缘等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BD.80_1#cebd3cbb8?vaa=1&amp;vcp=1&amp;vis=1&amp;pid=9f0a7f9ac&amp;color=0,0,0&amp;vtp=1&amp;vaab=1&amp;bbb=1"/>
          <p:cNvSpPr/>
          <p:nvPr/>
        </p:nvSpPr>
        <p:spPr>
          <a:xfrm>
            <a:off x="539496" y="59066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（3）蒸发时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，当蒸发皿中出现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时即停止加热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0" name="QB_7_AN.81_1#cebd3cbb8.blank?vaa=1&amp;vcp=1&amp;vis=1&amp;pid=9f0a7f9ac&amp;color=0,0,0&amp;vpa=35&amp;vtp=1&amp;vaab=1&amp;bbb=1"/>
          <p:cNvSpPr/>
          <p:nvPr/>
        </p:nvSpPr>
        <p:spPr>
          <a:xfrm>
            <a:off x="5350415" y="585520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较多固体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8" grpId="0" build="p" animBg="1"/>
      <p:bldP spid="10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3811340?vcp=1&amp;pid=14decfe8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82_1#ffcccb3ae?sp=1&amp;vaa=1&amp;vcp=1&amp;vis=1&amp;pid=d23811340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（2024·河南·中考）粗食盐中含有泥沙和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。某同学将粗食盐样品溶解、过滤，除去泥沙后，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取粗食盐水按图2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所示流程进行提纯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82_1#ffcccb3ae?sp=1&amp;vaa=1&amp;vcp=1&amp;vis=1&amp;pid=d2381134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-151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82_2#ffcccb3ae?iti=14&amp;vaa=1&amp;vcp=1&amp;vis=1&amp;pid=d2381134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784" y="3245276"/>
            <a:ext cx="8778240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82_3#ffcccb3ae?iti=14&amp;vaa=1&amp;vcp=1&amp;vis=1&amp;pid=d23811340&amp;color=0,0,0&amp;vtp=1&amp;vaab=1&amp;bbb=1"/>
          <p:cNvSpPr/>
          <p:nvPr/>
        </p:nvSpPr>
        <p:spPr>
          <a:xfrm>
            <a:off x="5782723" y="517364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3_1#afbdeeb4e?vaa=1&amp;vcp=1&amp;vis=1&amp;pid=ffcccb3ae&amp;color=0,0,0&amp;vtp=1&amp;vaab=1&amp;bt=1&amp;bbb=1"/>
          <p:cNvSpPr/>
          <p:nvPr/>
        </p:nvSpPr>
        <p:spPr>
          <a:xfrm>
            <a:off x="539496" y="9237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（1）溶解、过滤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、蒸发操作中都用到的一种玻璃仪器是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afbdeeb4e.blank?vaa=1&amp;vcp=1&amp;vis=1&amp;pid=ffcccb3ae&amp;color=0,0,0&amp;vpa=36&amp;vtp=1&amp;vaab=1&amp;bbb=1"/>
          <p:cNvSpPr/>
          <p:nvPr/>
        </p:nvSpPr>
        <p:spPr>
          <a:xfrm>
            <a:off x="9262014" y="87233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玻璃棒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6_BD.83_2#afbdeeb4e?iti=15&amp;vaa=1&amp;vcp=1&amp;vis=1&amp;pid=ffcccb3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784" y="1609947"/>
            <a:ext cx="8778240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83_3#afbdeeb4e?iti=15&amp;vaa=1&amp;vcp=1&amp;vis=1&amp;pid=ffcccb3ae&amp;color=0,0,0&amp;vtp=1&amp;vaab=1&amp;bbb=1"/>
          <p:cNvSpPr/>
          <p:nvPr/>
        </p:nvSpPr>
        <p:spPr>
          <a:xfrm>
            <a:off x="5782723" y="353831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85_1#1f97ccece?vaa=1&amp;vcp=1&amp;vis=1&amp;pid=ffcccb3ae&amp;color=0,0,0&amp;vtp=1&amp;vaab=1&amp;bbb=1"/>
              <p:cNvSpPr/>
              <p:nvPr/>
            </p:nvSpPr>
            <p:spPr>
              <a:xfrm>
                <a:off x="539496" y="411184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中所含的难溶物有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（3）加入盐酸的目的是除去溶液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中的两种杂质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，这两种杂质是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85_1#1f97ccece?vaa=1&amp;vcp=1&amp;vis=1&amp;pid=ffcccb3a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11847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_1#1f97ccece.blank?vaa=1&amp;vcp=1&amp;vis=1&amp;pid=ffcccb3ae&amp;color=0,0,0&amp;vpa=37&amp;vtp=1&amp;vaab=1&amp;bbb=1"/>
              <p:cNvSpPr/>
              <p:nvPr/>
            </p:nvSpPr>
            <p:spPr>
              <a:xfrm>
                <a:off x="8315961" y="4210081"/>
                <a:ext cx="115138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_1#1f97ccece.blank?vaa=1&amp;vcp=1&amp;vis=1&amp;pid=ffcccb3ae&amp;color=0,0,0&amp;vpa=3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5961" y="4210081"/>
                <a:ext cx="1151382" cy="402844"/>
              </a:xfrm>
              <a:prstGeom prst="rect">
                <a:avLst/>
              </a:prstGeom>
              <a:blipFill rotWithShape="1">
                <a:blip r:embed="rId5"/>
                <a:stretch>
                  <a:fillRect t="-8" r="11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88_1#1f97ccece.blank?vaa=1&amp;vcp=1&amp;vis=1&amp;pid=ffcccb3ae&amp;color=0,0,0&amp;vpa=38&amp;vtp=1&amp;vaab=1&amp;bbb=1"/>
              <p:cNvSpPr/>
              <p:nvPr/>
            </p:nvSpPr>
            <p:spPr>
              <a:xfrm>
                <a:off x="576008" y="5476970"/>
                <a:ext cx="2611311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88_1#1f97ccece.blank?vaa=1&amp;vcp=1&amp;vis=1&amp;pid=ffcccb3ae&amp;color=0,0,0&amp;vpa=3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8" y="5476970"/>
                <a:ext cx="2611311" cy="418529"/>
              </a:xfrm>
              <a:prstGeom prst="rect">
                <a:avLst/>
              </a:prstGeom>
              <a:blipFill rotWithShape="1">
                <a:blip r:embed="rId6"/>
                <a:stretch>
                  <a:fillRect l="-2" t="-23" r="10" b="-9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9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9_1#14630f7b2?iti=16&amp;htil=2&amp;vaa=1&amp;vcp=1&amp;vis=1&amp;pid=d2381134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2670" y="1308830"/>
            <a:ext cx="4709160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89_2#14630f7b2?iti=16&amp;htil=2&amp;vaa=1&amp;vcp=1&amp;vis=1&amp;pid=d23811340&amp;color=0,0,0&amp;vtp=1&amp;vaab=1&amp;bbb=1"/>
          <p:cNvSpPr/>
          <p:nvPr/>
        </p:nvSpPr>
        <p:spPr>
          <a:xfrm>
            <a:off x="8900069" y="369439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89_3#14630f7b2?htil=2&amp;sp=1&amp;vaa=1&amp;vcp=1&amp;vis=1&amp;pid=d23811340&amp;color=0,0,0&amp;vtp=1&amp;vaab=1&amp;bt=1&amp;bbb=1&amp;hb=1&amp;hs=1"/>
              <p:cNvSpPr/>
              <p:nvPr/>
            </p:nvSpPr>
            <p:spPr>
              <a:xfrm>
                <a:off x="539496" y="1290542"/>
                <a:ext cx="627278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通过海水晒盐可以得到粗盐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。粗盐中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外，还含有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以及泥沙等杂质。图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3是一种由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粗盐制备较纯净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晶体的实验方案。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89_3#14630f7b2?htil=2&amp;sp=1&amp;vaa=1&amp;vcp=1&amp;vis=1&amp;pid=d2381134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90542"/>
                <a:ext cx="627278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9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89_4#14630f7b2?htil=2&amp;vaa=1&amp;vcp=1&amp;vis=1&amp;pid=d23811340&amp;color=0,0,0&amp;vtp=1&amp;vaab=1&amp;bbb=1"/>
          <p:cNvSpPr/>
          <p:nvPr/>
        </p:nvSpPr>
        <p:spPr>
          <a:xfrm>
            <a:off x="539496" y="3788886"/>
            <a:ext cx="6272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请回答下列问题：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90_1#17a454e2a?vaa=1&amp;vcp=1&amp;vis=1&amp;pid=14630f7b2&amp;color=0,0,0&amp;vtp=1&amp;vaab=1&amp;bbb=1&amp;hb=1&amp;hs=1"/>
              <p:cNvSpPr/>
              <p:nvPr/>
            </p:nvSpPr>
            <p:spPr>
              <a:xfrm>
                <a:off x="539496" y="434705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（1）操作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在操作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，用玻璃棒不断搅拌的目的是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90_1#17a454e2a?vaa=1&amp;vcp=1&amp;vis=1&amp;pid=14630f7b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4705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-1271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91_1#17a454e2a.blank?vaa=1&amp;vcp=1&amp;vis=1&amp;pid=14630f7b2&amp;color=0,0,0&amp;vpa=39&amp;vtp=1&amp;vaab=1&amp;bbb=1"/>
          <p:cNvSpPr/>
          <p:nvPr/>
        </p:nvSpPr>
        <p:spPr>
          <a:xfrm>
            <a:off x="2708814" y="431657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sp>
        <p:nvSpPr>
          <p:cNvPr id="8" name="QB_7_AN.92_1#17a454e2a.blank?vaa=1&amp;vcp=1&amp;vis=1&amp;pid=14630f7b2&amp;color=0,0,0&amp;vpa=40&amp;vtp=1&amp;vaab=1&amp;bbb=1&amp;hb=1"/>
          <p:cNvSpPr/>
          <p:nvPr/>
        </p:nvSpPr>
        <p:spPr>
          <a:xfrm>
            <a:off x="539496" y="4316571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防止局部温度过高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，造成液体飞溅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3_1#37d9cbafe?iti=17&amp;htil=3&amp;vaa=1&amp;vcp=1&amp;vis=1&amp;pid=14630f7b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9168" y="1353058"/>
            <a:ext cx="4572000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93_2#37d9cbafe?iti=17&amp;htil=3&amp;vaa=1&amp;vcp=1&amp;vis=1&amp;pid=14630f7b2&amp;color=0,0,0&amp;vtp=1&amp;vaab=1&amp;bbb=1"/>
          <p:cNvSpPr/>
          <p:nvPr/>
        </p:nvSpPr>
        <p:spPr>
          <a:xfrm>
            <a:off x="9037987" y="367461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93_3#37d9cbafe?htil=3&amp;vaa=1&amp;vcp=1&amp;vis=1&amp;pid=14630f7b2&amp;color=0,0,0&amp;vtp=1&amp;vaab=1&amp;bt=1&amp;bbb=1&amp;hb=1&amp;hs=1"/>
              <p:cNvSpPr/>
              <p:nvPr/>
            </p:nvSpPr>
            <p:spPr>
              <a:xfrm>
                <a:off x="539496" y="1325626"/>
                <a:ext cx="64099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（2）甲、乙、丙分别是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三种试剂中的一种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你写出一组合理的试剂添加顺序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93_3#37d9cbafe?htil=3&amp;vaa=1&amp;vcp=1&amp;vis=1&amp;pid=14630f7b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5626"/>
                <a:ext cx="640994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15" r="-2625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37d9cbafe.blank?vaa=1&amp;vcp=1&amp;vis=1&amp;pid=14630f7b2&amp;color=0,0,0&amp;vpa=41&amp;vtp=1&amp;vaab=1&amp;bbb=1&amp;hb=1"/>
              <p:cNvSpPr/>
              <p:nvPr/>
            </p:nvSpPr>
            <p:spPr>
              <a:xfrm>
                <a:off x="539496" y="2582926"/>
                <a:ext cx="6409944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②③①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或③②①，或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③①②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N.1_1#37d9cbafe.blank?vaa=1&amp;vcp=1&amp;vis=1&amp;pid=14630f7b2&amp;color=0,0,0&amp;vpa=4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82926"/>
                <a:ext cx="6409944" cy="1220407"/>
              </a:xfrm>
              <a:prstGeom prst="rect">
                <a:avLst/>
              </a:prstGeom>
              <a:blipFill rotWithShape="1">
                <a:blip r:embed="rId5"/>
                <a:stretch>
                  <a:fillRect l="-6" t="-31" b="-6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BD.95_1#eb12bb223?htil=3&amp;vaa=1&amp;vcp=1&amp;vis=1&amp;pid=14630f7b2&amp;color=0,0,0&amp;vtp=1&amp;vaab=1&amp;bbb=1&amp;hb=1&amp;hs=1"/>
          <p:cNvSpPr/>
          <p:nvPr/>
        </p:nvSpPr>
        <p:spPr>
          <a:xfrm>
            <a:off x="539496" y="43253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（3）加入适量的稀盐酸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，目的是除去滤液中的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96_1#eb12bb223.blank?vaa=1&amp;vcp=1&amp;vis=1&amp;pid=14630f7b2&amp;color=0,0,0&amp;vpa=42&amp;vtp=1&amp;vaab=1&amp;bbb=1"/>
              <p:cNvSpPr/>
              <p:nvPr/>
            </p:nvSpPr>
            <p:spPr>
              <a:xfrm>
                <a:off x="7865807" y="4416552"/>
                <a:ext cx="2611311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96_1#eb12bb223.blank?vaa=1&amp;vcp=1&amp;vis=1&amp;pid=14630f7b2&amp;color=0,0,0&amp;vpa=4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5807" y="4416552"/>
                <a:ext cx="2611311" cy="418529"/>
              </a:xfrm>
              <a:prstGeom prst="rect">
                <a:avLst/>
              </a:prstGeom>
              <a:blipFill rotWithShape="1">
                <a:blip r:embed="rId6"/>
                <a:stretch>
                  <a:fillRect l="-2" t="-30" r="10" b="-9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9d8fbd9dc?vaa=1&amp;vcp=1&amp;vis=1&amp;pid=2ce154238&amp;color=0,0,0&amp;vtp=1&amp;vaab=1&amp;bt=1&amp;bbb=1"/>
          <p:cNvSpPr/>
          <p:nvPr/>
        </p:nvSpPr>
        <p:spPr>
          <a:xfrm>
            <a:off x="539496" y="1539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粗盐中难溶性杂质的去除。</a:t>
            </a:r>
            <a:endParaRPr lang="en-US" altLang="zh-CN" sz="2800" dirty="0"/>
          </a:p>
        </p:txBody>
      </p:sp>
      <p:sp>
        <p:nvSpPr>
          <p:cNvPr id="3" name="QB_6_BD.2_1#b636f00c1?vaa=1&amp;vcp=1&amp;vis=1&amp;pid=9d8fbd9dc&amp;color=0,0,0&amp;vtp=1&amp;vaab=1&amp;bbb=1&amp;hb=1"/>
          <p:cNvSpPr/>
          <p:nvPr/>
        </p:nvSpPr>
        <p:spPr>
          <a:xfrm>
            <a:off x="539496" y="216744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（1）所需仪器：酒精灯、铁架台（带铁圈）、蒸发皿、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玻璃棒、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（2）操作步骤：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、称量。</a:t>
            </a:r>
            <a:endParaRPr lang="en-US" altLang="zh-CN" sz="2800" dirty="0"/>
          </a:p>
        </p:txBody>
      </p:sp>
      <p:sp>
        <p:nvSpPr>
          <p:cNvPr id="4" name="QB_6_AN.1_1#b636f00c1.blank?vaa=1&amp;vcp=1&amp;vis=1&amp;pid=9d8fbd9dc&amp;color=0,0,0&amp;vpa=1&amp;vtp=1&amp;vaab=1&amp;bbb=1"/>
          <p:cNvSpPr/>
          <p:nvPr/>
        </p:nvSpPr>
        <p:spPr>
          <a:xfrm>
            <a:off x="10595514" y="21369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</a:t>
            </a:r>
            <a:endParaRPr lang="en-US" altLang="zh-CN" sz="2800" dirty="0"/>
          </a:p>
        </p:txBody>
      </p:sp>
      <p:sp>
        <p:nvSpPr>
          <p:cNvPr id="5" name="QB_6_AN.2_1#b636f00c1.blank?vaa=1&amp;vcp=1&amp;vis=1&amp;pid=9d8fbd9dc&amp;color=0,0,0&amp;vpa=2&amp;vtp=1&amp;vaab=1&amp;bbb=1"/>
          <p:cNvSpPr/>
          <p:nvPr/>
        </p:nvSpPr>
        <p:spPr>
          <a:xfrm>
            <a:off x="549815" y="27846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漏斗</a:t>
            </a:r>
            <a:endParaRPr lang="en-US" altLang="zh-CN" sz="2800" dirty="0"/>
          </a:p>
        </p:txBody>
      </p:sp>
      <p:sp>
        <p:nvSpPr>
          <p:cNvPr id="7" name="QB_6_AN.3_1#b636f00c1.blank?vaa=1&amp;vcp=1&amp;vis=1&amp;pid=9d8fbd9dc&amp;color=0,0,0&amp;vpa=3&amp;vtp=1&amp;vaab=1&amp;bbb=1"/>
          <p:cNvSpPr/>
          <p:nvPr/>
        </p:nvSpPr>
        <p:spPr>
          <a:xfrm>
            <a:off x="3216815" y="34114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溶解</a:t>
            </a:r>
            <a:endParaRPr lang="en-US" altLang="zh-CN" sz="2800" dirty="0"/>
          </a:p>
        </p:txBody>
      </p:sp>
      <p:sp>
        <p:nvSpPr>
          <p:cNvPr id="8" name="QB_6_AN.4_1#b636f00c1.blank?vaa=1&amp;vcp=1&amp;vis=1&amp;pid=9d8fbd9dc&amp;color=0,0,0&amp;vpa=4&amp;vtp=1&amp;vaab=1&amp;bbb=1"/>
          <p:cNvSpPr/>
          <p:nvPr/>
        </p:nvSpPr>
        <p:spPr>
          <a:xfrm>
            <a:off x="4639215" y="34114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sp>
        <p:nvSpPr>
          <p:cNvPr id="9" name="QB_6_AN.5_1#b636f00c1.blank?vaa=1&amp;vcp=1&amp;vis=1&amp;pid=9d8fbd9dc&amp;color=0,0,0&amp;vpa=5&amp;vtp=1&amp;vaab=1&amp;bbb=1"/>
          <p:cNvSpPr/>
          <p:nvPr/>
        </p:nvSpPr>
        <p:spPr>
          <a:xfrm>
            <a:off x="6061615" y="34114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</a:t>
            </a:r>
            <a:endParaRPr lang="en-US" altLang="zh-CN" sz="2800" dirty="0"/>
          </a:p>
        </p:txBody>
      </p:sp>
      <p:sp>
        <p:nvSpPr>
          <p:cNvPr id="10" name="P_6_BD#0eb6f0301?sp=1&amp;vcp=1&amp;vis=1&amp;pid=9d8fbd9dc&amp;color=0,0,0&amp;vtp=1&amp;vaab=1&amp;bbb=1&amp;hb=1"/>
          <p:cNvSpPr/>
          <p:nvPr/>
        </p:nvSpPr>
        <p:spPr>
          <a:xfrm>
            <a:off x="539496" y="40978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（3）玻璃棒在各步骤中的作用：溶解时用于搅拌，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以加速粗盐溶解；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过滤时引流过滤液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；蒸发时搅拌滤液，防止滤液受热不均而使液滴飞溅。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dbf0b4e8?sp=1&amp;vcp=1&amp;pid=2ce154238&amp;color=0,0,0&amp;vtp=1&amp;vaab=1&amp;bt=1&amp;bbb=1"/>
          <p:cNvSpPr/>
          <p:nvPr/>
        </p:nvSpPr>
        <p:spPr>
          <a:xfrm>
            <a:off x="539496" y="14155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常见物质中杂质的去除。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P_5_BD#ddbf0b4e8?colgroup=2,6,20&amp;vcp=1&amp;pid=2ce154238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97150"/>
              <a:ext cx="11082528" cy="3331974"/>
            </p:xfrm>
            <a:graphic>
              <a:graphicData uri="http://schemas.openxmlformats.org/drawingml/2006/table">
                <a:tbl>
                  <a:tblPr/>
                  <a:tblGrid>
                    <a:gridCol w="1152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682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620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Fe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用磁铁吸出铁粉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加足量稀盐酸或稀硫酸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高温加热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47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［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Ba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加适量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P_5_BD#ddbf0b4e8?colgroup=2,6,20&amp;vcp=1&amp;pid=2ce154238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97150"/>
              <a:ext cx="11082528" cy="3331974"/>
            </p:xfrm>
            <a:graphic>
              <a:graphicData uri="http://schemas.openxmlformats.org/drawingml/2006/table">
                <a:tbl>
                  <a:tblPr/>
                  <a:tblGrid>
                    <a:gridCol w="1152144"/>
                    <a:gridCol w="2368296"/>
                    <a:gridCol w="756208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70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高温加热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042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P_5_BD#ddbf0b4e8?colgroup=2,6,20&amp;vcp=1&amp;pid=2ce154238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39496" y="2378550"/>
              <a:ext cx="11082528" cy="2805496"/>
            </p:xfrm>
            <a:graphic>
              <a:graphicData uri="http://schemas.openxmlformats.org/drawingml/2006/table">
                <a:tbl>
                  <a:tblPr/>
                  <a:tblGrid>
                    <a:gridCol w="1152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682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620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加适量石灰水或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Ba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加稀盐酸至无气体产生为止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加适量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加适量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P_5_BD#ddbf0b4e8?colgroup=2,6,20&amp;vcp=1&amp;pid=2ce154238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39496" y="2378550"/>
              <a:ext cx="11082528" cy="2805496"/>
            </p:xfrm>
            <a:graphic>
              <a:graphicData uri="http://schemas.openxmlformats.org/drawingml/2006/table">
                <a:tbl>
                  <a:tblPr/>
                  <a:tblGrid>
                    <a:gridCol w="1152144"/>
                    <a:gridCol w="2368296"/>
                    <a:gridCol w="756208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加稀盐酸至无气体产生为止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5_BD#ddbf0b4e8?colgroup=2,6,20&amp;vcp=1&amp;pid=2ce154238&amp;color=0,0,0&amp;mp=1&amp;vtp=1&amp;vaab=1&amp;bt=1&amp;bbb=1"/>
          <p:cNvSpPr txBox="1"/>
          <p:nvPr/>
        </p:nvSpPr>
        <p:spPr>
          <a:xfrm>
            <a:off x="10903879" y="16701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P_5_BD#ddbf0b4e8?colgroup=2,6,20&amp;vcp=1&amp;pid=2ce154238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34698"/>
              <a:ext cx="11082528" cy="4493200"/>
            </p:xfrm>
            <a:graphic>
              <a:graphicData uri="http://schemas.openxmlformats.org/drawingml/2006/table">
                <a:tbl>
                  <a:tblPr/>
                  <a:tblGrid>
                    <a:gridCol w="11612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591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620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加足量或过量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过滤后加稀盐酸至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无气体产生为止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KClO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加足量或过量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加足量或过量铁粉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加足量或过量铁粉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P_5_BD#ddbf0b4e8?colgroup=2,6,20&amp;vcp=1&amp;pid=2ce154238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34698"/>
              <a:ext cx="11082528" cy="4493200"/>
            </p:xfrm>
            <a:graphic>
              <a:graphicData uri="http://schemas.openxmlformats.org/drawingml/2006/table">
                <a:tbl>
                  <a:tblPr/>
                  <a:tblGrid>
                    <a:gridCol w="1161288"/>
                    <a:gridCol w="2359152"/>
                    <a:gridCol w="756208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70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蒸发结晶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加足量或过量铁粉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加足量或过量铁粉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5_BD#ddbf0b4e8?colgroup=2,6,20&amp;vcp=1&amp;pid=2ce154238&amp;color=0,0,0&amp;vtp=1&amp;vaab=1&amp;bt=1&amp;bbb=1"/>
          <p:cNvSpPr txBox="1"/>
          <p:nvPr/>
        </p:nvSpPr>
        <p:spPr>
          <a:xfrm>
            <a:off x="10903879" y="8262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2233</Words>
  <Application>Microsoft Office PowerPoint</Application>
  <PresentationFormat>宽屏</PresentationFormat>
  <Paragraphs>665</Paragraphs>
  <Slides>59</Slides>
  <Notes>58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59</vt:i4>
      </vt:variant>
    </vt:vector>
  </HeadingPairs>
  <TitlesOfParts>
    <vt:vector size="69" baseType="lpstr">
      <vt:lpstr>Arial (正文)</vt:lpstr>
      <vt:lpstr>华文隶书</vt:lpstr>
      <vt:lpstr>宋体</vt:lpstr>
      <vt:lpstr>微软雅黑</vt:lpstr>
      <vt:lpstr>Arial</vt:lpstr>
      <vt:lpstr>Cambria Math</vt:lpstr>
      <vt:lpstr>times new roman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2024-11-25T06:01:00Z</dcterms:created>
  <dcterms:modified xsi:type="dcterms:W3CDTF">2025-07-23T07:25:07Z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7A663005425C46BCB43C4C76E35399DC_12</vt:lpwstr>
  </property>
  <property fmtid="{D5CDD505-2E9C-101B-9397-08002B2CF9AE}" pid="3" name="KSOProductBuildVer">
    <vt:lpwstr>2052-12.1.0.18912</vt:lpwstr>
  </property>
</Properties>
</file>