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4" r:id="rId9"/>
    <p:sldId id="263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94" r:id="rId31"/>
    <p:sldId id="295" r:id="rId32"/>
    <p:sldId id="286" r:id="rId33"/>
    <p:sldId id="287" r:id="rId34"/>
    <p:sldId id="288" r:id="rId35"/>
    <p:sldId id="289" r:id="rId36"/>
    <p:sldId id="290" r:id="rId37"/>
    <p:sldId id="291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604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109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997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5188a5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92F93A-7C2C-471F-A031-54441747B4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5188a5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BAE61A-D9C3-448F-B560-1CC0FE5781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70d1cbf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1b1eb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970d1cbf9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b1b1ebcc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B04942-52CC-9F69-AE14-10E9FEBE1F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698C444-C03C-44E8-8DBE-05F497974E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E6A532-23D9-41C6-9B88-0835227CFA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70d1cbf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1b1eb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970d1cbf9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b1b1ebcc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36cd2affa?vaa=1&amp;vcp=1&amp;vis=1&amp;pid=970d1cbf9&amp;color=0,0,0&amp;mp=1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湖北宜昌·模拟）攥紧中国种子，端稳中国饭碗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之子”袁定阳接续“袁梦”，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继续加快耐盐碱水稻配套高产高效栽培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的研发。耐盐碱高产水稻的培育利用的是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6_1#36cd2affa.bracket?vaa=1&amp;vcp=1&amp;vis=1&amp;pid=970d1cbf9&amp;color=0,0,0&amp;mp=1&amp;vpa=4&amp;vtp=1&amp;vaab=1"/>
          <p:cNvSpPr/>
          <p:nvPr/>
        </p:nvSpPr>
        <p:spPr>
          <a:xfrm>
            <a:off x="6846773" y="321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5_2#36cd2affa.choices?vaa=1&amp;vcp=1&amp;vis=1&amp;pid=970d1cbf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.生物种类的多样性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.生物数量的多样性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C.基因的多样性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.生态系统的多样性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4_EX.1_1#36cd2affa?vaa=1&amp;vcp=1&amp;vis=1&amp;pid=970d1cbf9&amp;color=0,0,0&amp;vtp=1&amp;vaab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掌握基因多样性的意义是解题的关键。生物的多样性包括生物种类的多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、基因的多样性和生态系统的多样性三个层次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。每种生物都是一个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丰富的基因库，基因的多样性为动植物的遗传育种提供了丰富的遗传资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，所以耐盐碱高产水稻的培育利用的是基因的多样性。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1#98a2f4937?vaa=1&amp;vcp=1&amp;vis=1&amp;pid=970d1cbf9&amp;color=0,0,0&amp;vtp=1&amp;vaab=1&amp;bt=1&amp;bbb=1&amp;hb=1"/>
          <p:cNvSpPr/>
          <p:nvPr/>
        </p:nvSpPr>
        <p:spPr>
          <a:xfrm>
            <a:off x="539496" y="102816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湖北随州·模拟）诗词是中华民族传统文化的瑰宝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词里蕴含着不少生物学知识。下列诗句所提及的植物与其所属类群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13" name="QB_4_BD.17_2#98a2f4937?colgroup=5,16,7&amp;vaa=1&amp;vcp=1&amp;vis=1&amp;pid=970d1cbf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21813"/>
              </p:ext>
            </p:extLst>
          </p:nvPr>
        </p:nvGraphicFramePr>
        <p:xfrm>
          <a:off x="539496" y="3005804"/>
          <a:ext cx="11082528" cy="282403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所属类群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苔痕上阶绿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草色入帘青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陟彼南山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言采其蕨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人闲桂花落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夜静春山空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西湖春色归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春水绿于染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1_1#98a2f4937?vaa=1&amp;vcp=1&amp;vis=1&amp;pid=970d1cbf9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藻类植物结构简单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苔藓植物生活在阴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一般都很矮小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通常具有类似茎和叶的分化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但是茎中没有导管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叶中也没有叶脉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根非常简单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称为假根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蕨类植物有了根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根能吸收大量的水分和无机盐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并且体内有输导组织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用孢子繁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殖后代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根据种子外面有无果皮包被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把种子植物分成裸子植物和被子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植物两大类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裸子植物的种子是裸露的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叶都很发达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都有输导组织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被子植物具有根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种子六大器官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种子被果皮包被着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0A5EFB5-17A3-3EED-F7EA-94ADA6E83A98}"/>
                  </a:ext>
                </a:extLst>
              </p:cNvPr>
              <p:cNvSpPr/>
              <p:nvPr/>
            </p:nvSpPr>
            <p:spPr>
              <a:xfrm>
                <a:off x="390958" y="5641957"/>
                <a:ext cx="1599119" cy="5423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0A5EFB5-17A3-3EED-F7EA-94ADA6E83A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958" y="5641957"/>
                <a:ext cx="1599119" cy="5423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1_1#6c23e44cf?htil=1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215" y="703580"/>
            <a:ext cx="585216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1_2#6c23e44cf?htil=1&amp;vaa=1&amp;vcp=1&amp;vis=1&amp;pid=970d1cbf9&amp;color=0,0,0&amp;vtp=1&amp;vaab=1&amp;bt=1&amp;bbb=1&amp;hb=1&amp;hs=1"/>
          <p:cNvSpPr/>
          <p:nvPr/>
        </p:nvSpPr>
        <p:spPr>
          <a:xfrm>
            <a:off x="539496" y="602996"/>
            <a:ext cx="5129784" cy="37650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赤峰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小儿豉翘清热颗粒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门针对儿童的一种药物，用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儿风热感冒，其药物成分有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豉。淡豆豉以黑豆成熟的种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主要原料，辅以青蒿、桑叶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而成，其制作过程如图所示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1_3#6c23e44cf.choices?htil=1&amp;vaa=1&amp;vcp=1&amp;vis=1&amp;pid=970d1cbf9&amp;color=0,0,0&amp;vtp=1&amp;vaab=1&amp;bbb=1&amp;hs=1"/>
              <p:cNvSpPr/>
              <p:nvPr/>
            </p:nvSpPr>
            <p:spPr>
              <a:xfrm>
                <a:off x="539496" y="4364164"/>
                <a:ext cx="11109960" cy="1839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A.高温煎煮上述原料可以灭除所有细菌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.青蒿、桑叶和黑豆为微生物提供营养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.淡豆豉的制作过程必须在无氧环境下</a:t>
                </a:r>
                <a:endParaRPr lang="en-US" altLang="zh-CN" sz="2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.发酵菌种的生长繁殖在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蒸煮前完成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1_3#6c23e44cf.choices?htil=1&amp;vaa=1&amp;vcp=1&amp;vis=1&amp;pid=970d1cbf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4164"/>
                <a:ext cx="11109960" cy="1839532"/>
              </a:xfrm>
              <a:prstGeom prst="rect">
                <a:avLst/>
              </a:prstGeom>
              <a:blipFill>
                <a:blip r:embed="rId4"/>
                <a:stretch>
                  <a:fillRect l="-1976" t="-6623" b="-11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1_1#6c23e44cf?htil=2&amp;vaa=1&amp;vcp=1&amp;vis=1&amp;pid=970d1cbf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253" y="923131"/>
            <a:ext cx="511149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AS.1_1#6c23e44cf?htil=2&amp;vaa=1&amp;vcp=1&amp;vis=1&amp;pid=970d1cbf9&amp;color=0,0,0&amp;vtp=1&amp;vaab=1&amp;bt=1&amp;bbb=1&amp;hb=1&amp;hs=1"/>
          <p:cNvSpPr/>
          <p:nvPr/>
        </p:nvSpPr>
        <p:spPr>
          <a:xfrm>
            <a:off x="539496" y="904843"/>
            <a:ext cx="586130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在接种前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高温煎煮原料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目的是杀死微生物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防止其繁殖而影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响发酵效果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桑叶和黑豆等含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有有机物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能够为微生物发酵提供营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盖透气盖是为发酵提供空气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  <a:endParaRPr lang="en-US" altLang="zh-CN" sz="2800" dirty="0"/>
          </a:p>
        </p:txBody>
      </p:sp>
      <p:sp>
        <p:nvSpPr>
          <p:cNvPr id="5" name="QC_4_AS.1_1#6c23e44cf?htil=2&amp;vaa=1&amp;vcp=1&amp;vis=1&amp;pid=970d1cbf9&amp;color=0,0,0&amp;vtp=1&amp;vaab=1&amp;bt=1&amp;bbb=1&amp;hb=1&amp;hs=1">
            <a:extLst>
              <a:ext uri="{FF2B5EF4-FFF2-40B4-BE49-F238E27FC236}">
                <a16:creationId xmlns:a16="http://schemas.microsoft.com/office/drawing/2014/main" id="{059600D3-A464-3900-A699-799B3B5B9228}"/>
              </a:ext>
            </a:extLst>
          </p:cNvPr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见淡豆豉的制作过程必须在有氧环境下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细菌和真菌的生活需要适宜的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温度太高会抑制细菌和真菌的生长繁殖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甚至杀死细菌和真菌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9BC015C-A8A6-E271-F21E-5046C93777D1}"/>
                  </a:ext>
                </a:extLst>
              </p:cNvPr>
              <p:cNvSpPr/>
              <p:nvPr/>
            </p:nvSpPr>
            <p:spPr>
              <a:xfrm>
                <a:off x="539496" y="5339536"/>
                <a:ext cx="1451532" cy="5423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9BC015C-A8A6-E271-F21E-5046C93777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39536"/>
                <a:ext cx="1451532" cy="5423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5_1#b4739dcc2?htil=3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611" y="621251"/>
            <a:ext cx="4582200" cy="374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25_2#b4739dcc2?htil=3&amp;vaa=1&amp;vcp=1&amp;vis=1&amp;pid=970d1cbf9&amp;color=0,0,0&amp;vtp=1&amp;vaab=1&amp;bt=1&amp;bbb=1&amp;hb=1&amp;hs=1"/>
          <p:cNvSpPr/>
          <p:nvPr/>
        </p:nvSpPr>
        <p:spPr>
          <a:xfrm>
            <a:off x="539496" y="621251"/>
            <a:ext cx="6099048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湖南永州·模拟）思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维导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图作为新型的学习工具，可以帮助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建立生物学知识之间的联系，并在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此过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程中让我们掌握科学的思维方法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据下图联系所学知识，回答下列问题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  <p:sp>
        <p:nvSpPr>
          <p:cNvPr id="4" name="QB_5_BD.26_1#c2d21d13b?htil=3&amp;vaa=1&amp;vcp=1&amp;vis=1&amp;pid=b4739dcc2&amp;color=0,0,0&amp;vtp=1&amp;vaab=1&amp;bbb=1&amp;hs=1"/>
          <p:cNvSpPr/>
          <p:nvPr/>
        </p:nvSpPr>
        <p:spPr>
          <a:xfrm>
            <a:off x="539995" y="381987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（1）图中①的名称是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27_1#094775989?vaa=1&amp;vcp=1&amp;vis=1&amp;pid=b4739dcc2&amp;color=0,0,0&amp;vtp=1&amp;vaab=1&amp;bbb=1&amp;hs=1"/>
              <p:cNvSpPr/>
              <p:nvPr/>
            </p:nvSpPr>
            <p:spPr>
              <a:xfrm>
                <a:off x="539496" y="437626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（2）图中生物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相比，生物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的种子外面无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包被。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（3）大鲵是我国特有的动物，属于图中②，其幼体和成体在形态结构、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生活习性等方面存在显著差异。这种发育类型称为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27_1#094775989?vaa=1&amp;vcp=1&amp;vis=1&amp;pid=b4739dcc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6262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2525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4_AN.2_1#b4739dcc2?vaa=1&amp;vcp=1&amp;vis=1&amp;pid=970d1cbf9&amp;color=0,0,0&amp;vtp=1&amp;vaab=1&amp;bbb=1&amp;hs=1"/>
          <p:cNvSpPr/>
          <p:nvPr/>
        </p:nvSpPr>
        <p:spPr>
          <a:xfrm>
            <a:off x="3889087" y="3794156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</a:t>
            </a:r>
            <a:endParaRPr lang="en-US" altLang="zh-CN" sz="2800" dirty="0"/>
          </a:p>
        </p:txBody>
      </p:sp>
      <p:sp>
        <p:nvSpPr>
          <p:cNvPr id="7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37009DC3-324C-CD1A-A360-123D83162493}"/>
              </a:ext>
            </a:extLst>
          </p:cNvPr>
          <p:cNvSpPr/>
          <p:nvPr/>
        </p:nvSpPr>
        <p:spPr>
          <a:xfrm>
            <a:off x="8728446" y="4373532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果皮</a:t>
            </a:r>
            <a:endParaRPr lang="en-US" altLang="zh-CN" sz="2800" dirty="0"/>
          </a:p>
        </p:txBody>
      </p:sp>
      <p:sp>
        <p:nvSpPr>
          <p:cNvPr id="8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2D427D9E-6A74-700F-906C-1FAB39250E51}"/>
              </a:ext>
            </a:extLst>
          </p:cNvPr>
          <p:cNvSpPr/>
          <p:nvPr/>
        </p:nvSpPr>
        <p:spPr>
          <a:xfrm>
            <a:off x="8728446" y="5636150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9_1#3c684b53e?vaa=1&amp;vcp=1&amp;vis=1&amp;pid=b4739dcc2&amp;color=0,0,0&amp;vtp=1&amp;vaab=1&amp;bt=1&amp;bbb=1&amp;hb=1"/>
          <p:cNvSpPr/>
          <p:nvPr/>
        </p:nvSpPr>
        <p:spPr>
          <a:xfrm>
            <a:off x="539496" y="6472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（4）我国劳动人民在劳动过程中积累了大量的技艺，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并代代流传下来。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《汉书》中提到的“曲蘖”酿酒法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，其酿制过程中主要用到的微生物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是图中的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（填“乳酸菌”或“酵母菌”）。</a:t>
            </a:r>
            <a:endParaRPr lang="en-US" altLang="zh-CN" sz="2800" dirty="0"/>
          </a:p>
        </p:txBody>
      </p:sp>
      <p:pic>
        <p:nvPicPr>
          <p:cNvPr id="3" name="QO_4_BD.29_2#3c684b53e?vaa=1&amp;vcp=1&amp;vis=1&amp;pid=b4739dc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48" y="2624922"/>
            <a:ext cx="4416456" cy="35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3240EB26-7BA0-8EB1-1A15-A6EC2B8EC59A}"/>
              </a:ext>
            </a:extLst>
          </p:cNvPr>
          <p:cNvSpPr/>
          <p:nvPr/>
        </p:nvSpPr>
        <p:spPr>
          <a:xfrm>
            <a:off x="539496" y="4748149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S.1_1#b4739dcc2?htil=4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42858"/>
            <a:ext cx="4687022" cy="383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AS.1_1#b4739dcc2?htil=4&amp;vaa=1&amp;vcp=1&amp;vis=1&amp;pid=970d1cbf9&amp;color=0,0,0&amp;vtp=1&amp;vaab=1&amp;bt=1&amp;bbb=1&amp;hb=1&amp;hs=1"/>
              <p:cNvSpPr/>
              <p:nvPr/>
            </p:nvSpPr>
            <p:spPr>
              <a:xfrm>
                <a:off x="539496" y="1555559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裸子植物种子裸露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无果皮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包被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是被子植物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大鲵属于两栖动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幼体和成体在形态结构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生活习性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上差别很大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属于变态发育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酵母菌在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无氧的条件下分解葡萄糖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产生酒精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4_AS.1_1#b4739dcc2?htil=4&amp;vaa=1&amp;vcp=1&amp;vis=1&amp;pid=970d1cbf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559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2200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C08220BF-FB82-AAD2-EE43-9020A84944F8}"/>
              </a:ext>
            </a:extLst>
          </p:cNvPr>
          <p:cNvSpPr/>
          <p:nvPr/>
        </p:nvSpPr>
        <p:spPr>
          <a:xfrm>
            <a:off x="539496" y="4823238"/>
            <a:ext cx="273516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b1b1ebcc.fixed?vcp=1&amp;pid=25188a56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eb1b1ebcc.fixed?vcp=1&amp;pid=25188a56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68E71F35-92FD-3F85-0A95-53237785CFD3}"/>
              </a:ext>
            </a:extLst>
          </p:cNvPr>
          <p:cNvSpPr/>
          <p:nvPr/>
        </p:nvSpPr>
        <p:spPr>
          <a:xfrm>
            <a:off x="249678" y="358953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 生物的多样性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c5e5a867?vcp=1&amp;pid=eb1b1ebc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2_1#86dc6bca1?vaa=1&amp;vcp=1&amp;vis=1&amp;pid=9c5e5a86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（江苏宿迁·中考）生物学家根据生物之间的相似程度，把它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分为不同等级，形成了科学的生物分类系统。该系统有7个主要等级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列介于“纲”和“科”之间的分类单位是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34_1#86dc6bca1.bracket?vaa=1&amp;vcp=1&amp;vis=1&amp;pid=9c5e5a867&amp;color=0,0,0&amp;vpa=7&amp;vtp=1&amp;vaab=1"/>
          <p:cNvSpPr/>
          <p:nvPr/>
        </p:nvSpPr>
        <p:spPr>
          <a:xfrm>
            <a:off x="6094476" y="25857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32_2#86dc6bca1.choices?vaa=1&amp;vcp=1&amp;vis=1&amp;pid=9c5e5a867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.目</a:t>
            </a:r>
            <a:endParaRPr lang="en-US" altLang="zh-CN" sz="2800" dirty="0"/>
          </a:p>
        </p:txBody>
      </p:sp>
      <p:sp>
        <p:nvSpPr>
          <p:cNvPr id="6" name="QC_5_AS.1_1#86dc6bca1?vaa=1&amp;vcp=1&amp;vis=1&amp;pid=9c5e5a867&amp;color=0,0,0&amp;vtp=1&amp;vaab=1&amp;bbb=1"/>
          <p:cNvSpPr/>
          <p:nvPr/>
        </p:nvSpPr>
        <p:spPr>
          <a:xfrm>
            <a:off x="539496" y="3805219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生物的分类等级从大到小依次是界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b0c7dc223?vaa=1&amp;vcp=1&amp;vis=1&amp;pid=9c5e5a867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下列关于植物类群的叙述，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8_1#b0c7dc223.bracket?vaa=1&amp;vcp=1&amp;vis=1&amp;pid=9c5e5a867&amp;color=0,0,0&amp;vpa=8&amp;vtp=1&amp;vaab=1"/>
          <p:cNvSpPr/>
          <p:nvPr/>
        </p:nvSpPr>
        <p:spPr>
          <a:xfrm>
            <a:off x="6772814" y="870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6_2#b0c7dc223.choices?vaa=1&amp;vcp=1&amp;vis=1&amp;pid=9c5e5a867&amp;color=0,0,0&amp;vtp=1&amp;vaab=1&amp;bbb=1&amp;hb=1"/>
          <p:cNvSpPr/>
          <p:nvPr/>
        </p:nvSpPr>
        <p:spPr>
          <a:xfrm>
            <a:off x="539496" y="15156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A.海带是藻类植物，依靠它的根固着在浅海的岩石上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.蕨类植物有根、茎、叶的分化，而且根、茎、叶中有输导组织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能够适应干旱的环境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.银杏是裸子植物，其果实是“银杏”，又称为“白果”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.种子比孢子的生命力强，是种子植物更适于陆地生活的重要原因</a:t>
            </a:r>
            <a:endParaRPr lang="en-US" altLang="zh-CN" sz="2800" dirty="0"/>
          </a:p>
        </p:txBody>
      </p:sp>
      <p:sp>
        <p:nvSpPr>
          <p:cNvPr id="5" name="QC_5_AS.1_1#b0c7dc223?vaa=1&amp;vcp=1&amp;vis=1&amp;pid=9c5e5a867&amp;color=0,0,0&amp;vtp=1&amp;vaab=1&amp;bbb=1&amp;hb=1"/>
          <p:cNvSpPr/>
          <p:nvPr/>
        </p:nvSpPr>
        <p:spPr>
          <a:xfrm>
            <a:off x="539496" y="47160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藻类植物起固着作用的是根状物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蕨类植物受精不能脱离水环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因此适于生活在阴湿处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白果种子外无果皮包被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不能形成果实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ce6d34e46?vaa=1&amp;vcp=1&amp;vis=1&amp;pid=9c5e5a867&amp;color=0,0,0&amp;vtp=1&amp;vaab=1&amp;bt=1&amp;bbb=1&amp;hb=1"/>
          <p:cNvSpPr/>
          <p:nvPr/>
        </p:nvSpPr>
        <p:spPr>
          <a:xfrm>
            <a:off x="539496" y="12158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（四川内江·模拟）酸奶是利用乳酸菌发酵制成的一种饮品。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酸奶时，在新鲜的牛奶中加入适量的蔗糖并煮沸后，下列操作正确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2_1#ce6d34e46.bracket?vaa=1&amp;vcp=1&amp;vis=1&amp;pid=9c5e5a867&amp;color=0,0,0&amp;vpa=9&amp;vtp=1&amp;vaab=1"/>
          <p:cNvSpPr/>
          <p:nvPr/>
        </p:nvSpPr>
        <p:spPr>
          <a:xfrm>
            <a:off x="10732974" y="18804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0_2#ce6d34e46.choices?vaa=1&amp;vcp=1&amp;vis=1&amp;pid=9c5e5a867&amp;color=0,0,0&amp;vtp=1&amp;vaab=1&amp;bbb=1"/>
          <p:cNvSpPr/>
          <p:nvPr/>
        </p:nvSpPr>
        <p:spPr>
          <a:xfrm>
            <a:off x="539496" y="2538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.立即加入乳酸菌不密封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C.冷却后再加入乳酸菌并密封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.冷却后再加入乳酸菌不密封</a:t>
            </a:r>
            <a:endParaRPr lang="en-US" altLang="zh-CN" sz="2800" dirty="0"/>
          </a:p>
        </p:txBody>
      </p:sp>
      <p:sp>
        <p:nvSpPr>
          <p:cNvPr id="5" name="QC_5_AS.1_1#ce6d34e46?vaa=1&amp;vcp=1&amp;vis=1&amp;pid=9c5e5a867&amp;color=0,0,0&amp;vtp=1&amp;vaab=1&amp;bbb=1&amp;hb=1"/>
          <p:cNvSpPr/>
          <p:nvPr/>
        </p:nvSpPr>
        <p:spPr>
          <a:xfrm>
            <a:off x="539496" y="38159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酸奶是利用乳酸菌发酵制成的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乳酸菌需要在无氧的环境下进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行无氧呼吸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煮沸后立即倒入酸奶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会将乳酸菌杀死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31434716f?vaa=1&amp;vcp=1&amp;vis=1&amp;pid=9c5e5a867&amp;color=0,0,0&amp;vtp=1&amp;vaab=1&amp;bt=1&amp;bbb=1&amp;hb=1"/>
          <p:cNvSpPr/>
          <p:nvPr/>
        </p:nvSpPr>
        <p:spPr>
          <a:xfrm>
            <a:off x="539496" y="121589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（吉林长春·中考）2022年12月，科学家从北极冻土样本中复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冻结万年的古老病毒。迄今为止，样本中复活的病毒仅感染阿米巴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种动物。下列相关叙述错误的是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6_1#31434716f.bracket?vaa=1&amp;vcp=1&amp;vis=1&amp;pid=9c5e5a867&amp;color=0,0,0&amp;vpa=10&amp;vtp=1&amp;vaab=1"/>
          <p:cNvSpPr/>
          <p:nvPr/>
        </p:nvSpPr>
        <p:spPr>
          <a:xfrm>
            <a:off x="5155432" y="25344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4_2#31434716f.choices?vaa=1&amp;vcp=1&amp;vis=1&amp;pid=9c5e5a867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.病毒内部有遗传物质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.该病毒在分类上属于动物病毒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C.病毒利用孢子进行繁殖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.该病毒与阿米巴虫是寄生关系</a:t>
            </a:r>
            <a:endParaRPr lang="en-US" altLang="zh-CN" sz="2800" dirty="0"/>
          </a:p>
        </p:txBody>
      </p:sp>
      <p:sp>
        <p:nvSpPr>
          <p:cNvPr id="5" name="QC_5_AS.1_1#31434716f?vaa=1&amp;vcp=1&amp;vis=1&amp;pid=9c5e5a867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病毒没有细胞结构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主要由内部的遗传物质和外部的蛋白质外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壳组成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不能独立生存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只有寄生在活细胞里才能进行生命活动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9a10ba503?sp=1&amp;vaa=1&amp;vcp=1&amp;vis=1&amp;pid=9c5e5a867&amp;color=0,0,0&amp;vtp=1&amp;vaab=1&amp;bt=1&amp;bbb=1&amp;hb=1"/>
          <p:cNvSpPr/>
          <p:nvPr/>
        </p:nvSpPr>
        <p:spPr>
          <a:xfrm>
            <a:off x="539496" y="350307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（湖南岳阳·模拟）小唐对细菌、真菌、病毒作了如下列表比较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同学对其表格进行了解读，不合理的是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C_5_BD.48_2#9a10ba503?colgroup=11,11,3,3&amp;vaa=1&amp;vcp=1&amp;vis=1&amp;pid=9c5e5a867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907408"/>
                  </p:ext>
                </p:extLst>
              </p:nvPr>
            </p:nvGraphicFramePr>
            <p:xfrm>
              <a:off x="539496" y="1687236"/>
              <a:ext cx="11064240" cy="2248473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C_5_BD.48_2#9a10ba503?colgroup=11,11,3,3&amp;vaa=1&amp;vcp=1&amp;vis=1&amp;pid=9c5e5a867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907408"/>
                  </p:ext>
                </p:extLst>
              </p:nvPr>
            </p:nvGraphicFramePr>
            <p:xfrm>
              <a:off x="539496" y="1687236"/>
              <a:ext cx="11064240" cy="2248473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6667" r="-63242" b="-33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6866" t="-6667" r="-101382" b="-33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33486" t="-6667" r="-917" b="-3388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8_3#9a10ba503.choices?vaa=1&amp;vcp=1&amp;vis=1&amp;pid=9c5e5a867&amp;color=0,0,0&amp;vtp=1&amp;vaab=1&amp;bbb=1"/>
              <p:cNvSpPr/>
              <p:nvPr/>
            </p:nvSpPr>
            <p:spPr>
              <a:xfrm>
                <a:off x="539496" y="385289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为细胞核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可能是叶绿体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一定是蛋白质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可能是遗传物质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8_3#9a10ba503.choices?vaa=1&amp;vcp=1&amp;vis=1&amp;pid=9c5e5a86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2892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6_1#31434716f.bracket?vaa=1&amp;vcp=1&amp;vis=1&amp;pid=9c5e5a867&amp;color=0,0,0&amp;vpa=10&amp;vtp=1&amp;vaab=1">
            <a:extLst>
              <a:ext uri="{FF2B5EF4-FFF2-40B4-BE49-F238E27FC236}">
                <a16:creationId xmlns:a16="http://schemas.microsoft.com/office/drawing/2014/main" id="{15A5A2C0-9B3E-829B-1D86-7B4B12837B1D}"/>
              </a:ext>
            </a:extLst>
          </p:cNvPr>
          <p:cNvSpPr/>
          <p:nvPr/>
        </p:nvSpPr>
        <p:spPr>
          <a:xfrm>
            <a:off x="6514010" y="9802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AS.1_1#9a10ba503?vaa=1&amp;vcp=1&amp;vis=1&amp;pid=9c5e5a867&amp;color=0,0,0&amp;vtp=1&amp;vaab=1&amp;bt=1&amp;bbb=1&amp;hb=1">
                <a:extLst>
                  <a:ext uri="{FF2B5EF4-FFF2-40B4-BE49-F238E27FC236}">
                    <a16:creationId xmlns:a16="http://schemas.microsoft.com/office/drawing/2014/main" id="{409B24C7-A1B1-A0D6-95E5-D6C588E6DAFE}"/>
                  </a:ext>
                </a:extLst>
              </p:cNvPr>
              <p:cNvSpPr/>
              <p:nvPr/>
            </p:nvSpPr>
            <p:spPr>
              <a:xfrm>
                <a:off x="539496" y="505333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真菌有真正的细胞核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细菌无成形的细胞核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病毒没有细胞结构</a:t>
                </a:r>
                <a:r>
                  <a:rPr lang="zh-CN" altLang="en-US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b="0" i="0" spc="-10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真菌和病毒都含有遗传物质和蛋白质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可能是遗传物质或蛋白质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QC_5_AS.1_1#9a10ba503?vaa=1&amp;vcp=1&amp;vis=1&amp;pid=9c5e5a867&amp;color=0,0,0&amp;vtp=1&amp;vaab=1&amp;bt=1&amp;bbb=1&amp;hb=1">
                <a:extLst>
                  <a:ext uri="{FF2B5EF4-FFF2-40B4-BE49-F238E27FC236}">
                    <a16:creationId xmlns:a16="http://schemas.microsoft.com/office/drawing/2014/main" id="{409B24C7-A1B1-A0D6-95E5-D6C588E6DA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53336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r="-3622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d31397e9a?vaa=1&amp;vcp=1&amp;vis=1&amp;pid=9c5e5a867&amp;color=0,0,0&amp;vtp=1&amp;vaab=1&amp;bt=1&amp;bbb=1&amp;hb=1"/>
          <p:cNvSpPr/>
          <p:nvPr/>
        </p:nvSpPr>
        <p:spPr>
          <a:xfrm>
            <a:off x="539495" y="879348"/>
            <a:ext cx="11388045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（江苏常州·中考）生物入侵对生物多样性造成破坏的主要原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4_1#d31397e9a.bracket?vaa=1&amp;vcp=1&amp;vis=1&amp;pid=9c5e5a867&amp;color=0,0,0&amp;vpa=12&amp;vtp=1&amp;vaab=1"/>
          <p:cNvSpPr/>
          <p:nvPr/>
        </p:nvSpPr>
        <p:spPr>
          <a:xfrm>
            <a:off x="10934679" y="8951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2_2#d31397e9a.choices?vaa=1&amp;vcp=1&amp;vis=1&amp;pid=9c5e5a867&amp;color=0,0,0&amp;vtp=1&amp;vaab=1&amp;bbb=1"/>
          <p:cNvSpPr/>
          <p:nvPr/>
        </p:nvSpPr>
        <p:spPr>
          <a:xfrm>
            <a:off x="539496" y="15706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A.外来物种的适应性太弱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B.外来物种捕食了大量的本地物种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C.生物入侵后没有天敌，其繁殖后代数量过多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D.外来物种改变了原来生物对环境的适应能力</a:t>
            </a:r>
            <a:endParaRPr lang="en-US" altLang="zh-CN" sz="2800" dirty="0"/>
          </a:p>
        </p:txBody>
      </p:sp>
      <p:sp>
        <p:nvSpPr>
          <p:cNvPr id="5" name="QC_5_AS.1_1#d31397e9a?vaa=1&amp;vcp=1&amp;vis=1&amp;pid=9c5e5a867&amp;color=0,0,0&amp;vtp=1&amp;vaab=1&amp;bbb=1&amp;hb=1"/>
          <p:cNvSpPr/>
          <p:nvPr/>
        </p:nvSpPr>
        <p:spPr>
          <a:xfrm>
            <a:off x="539496" y="4136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生物入侵就是指外来物种入侵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外来物种往往缺乏天敌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大量繁殖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从而破坏当地生态平衡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造成生物多样性的丧失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6_1#e439d66d6?vaa=1&amp;vcp=1&amp;vis=1&amp;pid=9c5e5a867&amp;color=0,0,0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（广西玉林·模拟）广西的银杉是一种珍稀孑遗树种，保护银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杉最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为有效的措施是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7_1#e439d66d6.bracket?vaa=1&amp;vcp=1&amp;vis=1&amp;pid=9c5e5a867&amp;color=0,0,0&amp;vpa=13&amp;vtp=1&amp;vaab=1"/>
          <p:cNvSpPr/>
          <p:nvPr/>
        </p:nvSpPr>
        <p:spPr>
          <a:xfrm>
            <a:off x="2639339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6_2#e439d66d6.choices?vaa=1&amp;vcp=1&amp;vis=1&amp;pid=9c5e5a867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.建立种质库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.保护生态系统的多样性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C.建立自然保护区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.移入植物园进行保护管理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4ae24a8e7?sp=1&amp;vaa=1&amp;vcp=1&amp;vis=1&amp;pid=9c5e5a867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（湖南衡阳·中考）我国是生物种类最丰富的国家之一。下图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们所学过的几种动物，请据图回答下列问题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58_2#4ae24a8e7?htil=5&amp;vaa=1&amp;vcp=1&amp;vis=1&amp;pid=9c5e5a8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891329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9_1#7da7a3815?htil=5&amp;vaa=1&amp;vcp=1&amp;vis=1&amp;pid=4ae24a8e7&amp;color=0,0,0&amp;vtp=1&amp;vaab=1&amp;bbb=1&amp;hb=1&amp;hs=1"/>
          <p:cNvSpPr/>
          <p:nvPr/>
        </p:nvSpPr>
        <p:spPr>
          <a:xfrm>
            <a:off x="539496" y="1837417"/>
            <a:ext cx="65928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（1）A是缢蛏，其柔软的身体表面有外套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膜，具有贝壳，运动器官是足，属于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BD.60_1#2c1c57b07?htil=5&amp;vaa=1&amp;vcp=1&amp;vis=1&amp;pid=4ae24a8e7&amp;color=0,0,0&amp;vtp=1&amp;vaab=1&amp;bbb=1&amp;hb=1&amp;hs=1"/>
          <p:cNvSpPr/>
          <p:nvPr/>
        </p:nvSpPr>
        <p:spPr>
          <a:xfrm>
            <a:off x="539496" y="3767817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（2）B在成长过程中需要定期蜕皮，是因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会限制其发育和长大。</a:t>
            </a:r>
            <a:endParaRPr lang="en-US" altLang="zh-CN" sz="2800" dirty="0"/>
          </a:p>
        </p:txBody>
      </p:sp>
      <p:sp>
        <p:nvSpPr>
          <p:cNvPr id="6" name="QB_6_BD.61_1#004b948e9?htil=5&amp;vaa=1&amp;vcp=1&amp;vis=1&amp;pid=4ae24a8e7&amp;color=0,0,0&amp;vtp=1&amp;vaab=1&amp;bbb=1&amp;hb=1&amp;hs=1"/>
          <p:cNvSpPr/>
          <p:nvPr/>
        </p:nvSpPr>
        <p:spPr>
          <a:xfrm>
            <a:off x="539496" y="503699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（3）C是很多农田害虫的天敌，号称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“农</a:t>
            </a:r>
            <a:endParaRPr lang="en-US" altLang="zh-CN" sz="2800" dirty="0"/>
          </a:p>
        </p:txBody>
      </p:sp>
      <p:sp>
        <p:nvSpPr>
          <p:cNvPr id="7" name="QB_6_BD.61_1#004b948e9?htil=5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7D2958E9-5DEF-D3E0-7DCF-B03058A9C57C}"/>
              </a:ext>
            </a:extLst>
          </p:cNvPr>
          <p:cNvSpPr/>
          <p:nvPr/>
        </p:nvSpPr>
        <p:spPr>
          <a:xfrm>
            <a:off x="539995" y="56586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田卫士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”。其幼体生活在水中，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ab82ddf53?htil=6&amp;vaa=1&amp;vcp=1&amp;vis=1&amp;pid=4ae24a8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095" y="1283303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62_2#ab82ddf53?htil=6&amp;vaa=1&amp;vcp=1&amp;vis=1&amp;pid=4ae24a8e7&amp;color=0,0,0&amp;vtp=1&amp;vaab=1&amp;bt=1&amp;bbb=1&amp;hb=1&amp;hs=1"/>
              <p:cNvSpPr/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的很多特征都与飞行生活相适应，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如身体呈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，可以减少飞行时空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62_2#ab82ddf53?htil=6&amp;vaa=1&amp;vcp=1&amp;vis=1&amp;pid=4ae24a8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blipFill>
                <a:blip r:embed="rId4"/>
                <a:stretch>
                  <a:fillRect l="-3330" r="-370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3_1#3f7a49f24?htil=6&amp;vaa=1&amp;vcp=1&amp;vis=1&amp;pid=4ae24a8e7&amp;color=0,0,0&amp;vtp=1&amp;vaab=1&amp;bbb=1&amp;hb=1&amp;hs=1"/>
              <p:cNvSpPr/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生殖发育的特点是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提高了后代的成活率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63_1#3f7a49f24?htil=6&amp;vaa=1&amp;vcp=1&amp;vis=1&amp;pid=4ae24a8e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blipFill>
                <a:blip r:embed="rId5"/>
                <a:stretch>
                  <a:fillRect l="-3330" r="-545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64_1#fa869e147?htil=6&amp;vaa=1&amp;vcp=1&amp;vis=1&amp;pid=4ae24a8e7&amp;color=0,0,0&amp;vtp=1&amp;vaab=1&amp;bbb=1&amp;hb=1&amp;hs=1"/>
          <p:cNvSpPr/>
          <p:nvPr/>
        </p:nvSpPr>
        <p:spPr>
          <a:xfrm>
            <a:off x="539496" y="439442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（6）根据体内是否有脊柱可以把以上六种</a:t>
            </a:r>
            <a:endParaRPr lang="en-US" altLang="zh-CN" sz="2800" dirty="0"/>
          </a:p>
        </p:txBody>
      </p:sp>
      <p:sp>
        <p:nvSpPr>
          <p:cNvPr id="6" name="QB_6_BD.64_1#fa869e147?htil=6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445CD7D2-2488-87CF-AFF9-BD9954601246}"/>
              </a:ext>
            </a:extLst>
          </p:cNvPr>
          <p:cNvSpPr/>
          <p:nvPr/>
        </p:nvSpPr>
        <p:spPr>
          <a:xfrm>
            <a:off x="539995" y="50160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动物分成两类，其中与D属于同一类的还有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4ae24a8e7?htil=7&amp;vaa=1&amp;vcp=1&amp;vis=1&amp;pid=9c5e5a8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546828"/>
            <a:ext cx="3752060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S.1_1#4ae24a8e7?htil=7&amp;vaa=1&amp;vcp=1&amp;vis=1&amp;pid=9c5e5a867&amp;color=0,0,0&amp;vtp=1&amp;vaab=1&amp;bt=1&amp;bbb=1&amp;hb=1&amp;hs=1"/>
              <p:cNvSpPr/>
              <p:nvPr/>
            </p:nvSpPr>
            <p:spPr>
              <a:xfrm>
                <a:off x="539496" y="1559528"/>
                <a:ext cx="6592824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缢蛏属于软体动物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蝗虫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属于节肢动物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青蛙属于两栖动物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蜴属于爬行动物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鸽子属于鸟类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属于哺乳动物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鸽子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家兔的体内都具有脊柱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都属于脊椎动物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S.1_1#4ae24a8e7?htil=7&amp;vaa=1&amp;vcp=1&amp;vis=1&amp;pid=9c5e5a86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9528"/>
                <a:ext cx="6592824" cy="3144457"/>
              </a:xfrm>
              <a:prstGeom prst="rect">
                <a:avLst/>
              </a:prstGeom>
              <a:blipFill>
                <a:blip r:embed="rId4"/>
                <a:stretch>
                  <a:fillRect l="-3330" r="-527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70d1cbf9.fixed?vcp=1&amp;pid=25188a56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970d1cbf9.fixed?vcp=1&amp;pid=25188a56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4ae24a8e7?sp=1&amp;vaa=1&amp;vcp=1&amp;vis=1&amp;pid=9c5e5a867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（湖南衡阳·中考）我国是生物种类最丰富的国家之一。下图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们所学过的几种动物，请据图回答下列问题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58_2#4ae24a8e7?htil=5&amp;vaa=1&amp;vcp=1&amp;vis=1&amp;pid=9c5e5a8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891329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9_1#7da7a3815?htil=5&amp;vaa=1&amp;vcp=1&amp;vis=1&amp;pid=4ae24a8e7&amp;color=0,0,0&amp;vtp=1&amp;vaab=1&amp;bbb=1&amp;hb=1&amp;hs=1"/>
          <p:cNvSpPr/>
          <p:nvPr/>
        </p:nvSpPr>
        <p:spPr>
          <a:xfrm>
            <a:off x="539496" y="1837417"/>
            <a:ext cx="65928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（1）A是缢蛏，其柔软的身体表面有外套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膜，具有贝壳，运动器官是足，属于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BD.60_1#2c1c57b07?htil=5&amp;vaa=1&amp;vcp=1&amp;vis=1&amp;pid=4ae24a8e7&amp;color=0,0,0&amp;vtp=1&amp;vaab=1&amp;bbb=1&amp;hb=1&amp;hs=1"/>
          <p:cNvSpPr/>
          <p:nvPr/>
        </p:nvSpPr>
        <p:spPr>
          <a:xfrm>
            <a:off x="539496" y="3767817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（2）B在成长过程中需要定期蜕皮，是因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会限制其发育和长大。</a:t>
            </a:r>
            <a:endParaRPr lang="en-US" altLang="zh-CN" sz="2800" dirty="0"/>
          </a:p>
        </p:txBody>
      </p:sp>
      <p:sp>
        <p:nvSpPr>
          <p:cNvPr id="6" name="QB_6_BD.61_1#004b948e9?htil=5&amp;vaa=1&amp;vcp=1&amp;vis=1&amp;pid=4ae24a8e7&amp;color=0,0,0&amp;vtp=1&amp;vaab=1&amp;bbb=1&amp;hb=1&amp;hs=1"/>
          <p:cNvSpPr/>
          <p:nvPr/>
        </p:nvSpPr>
        <p:spPr>
          <a:xfrm>
            <a:off x="539496" y="503699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（3）C是很多农田害虫的天敌，号称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“农</a:t>
            </a:r>
            <a:endParaRPr lang="en-US" altLang="zh-CN" sz="2800" dirty="0"/>
          </a:p>
        </p:txBody>
      </p:sp>
      <p:sp>
        <p:nvSpPr>
          <p:cNvPr id="7" name="QB_6_BD.61_1#004b948e9?htil=5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7D2958E9-5DEF-D3E0-7DCF-B03058A9C57C}"/>
              </a:ext>
            </a:extLst>
          </p:cNvPr>
          <p:cNvSpPr/>
          <p:nvPr/>
        </p:nvSpPr>
        <p:spPr>
          <a:xfrm>
            <a:off x="539995" y="56586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田卫士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”。其幼体生活在水中，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5_AN.2_1#4ae24a8e7?vaa=1&amp;vcp=1&amp;vis=1&amp;pid=9c5e5a867&amp;color=0,0,0&amp;vtp=1&amp;vaab=1&amp;bbb=1&amp;hs=1"/>
          <p:cNvSpPr/>
          <p:nvPr/>
        </p:nvSpPr>
        <p:spPr>
          <a:xfrm>
            <a:off x="6305790" y="2482292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软体</a:t>
            </a:r>
            <a:endParaRPr lang="en-US" altLang="zh-CN" sz="2800" dirty="0"/>
          </a:p>
        </p:txBody>
      </p:sp>
      <p:sp>
        <p:nvSpPr>
          <p:cNvPr id="9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25A43085-03EE-EB8F-1C75-7B36BC98BCE9}"/>
              </a:ext>
            </a:extLst>
          </p:cNvPr>
          <p:cNvSpPr/>
          <p:nvPr/>
        </p:nvSpPr>
        <p:spPr>
          <a:xfrm>
            <a:off x="1078510" y="4357190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</a:t>
            </a:r>
            <a:endParaRPr lang="en-US" altLang="zh-CN" sz="2800" dirty="0"/>
          </a:p>
        </p:txBody>
      </p:sp>
      <p:sp>
        <p:nvSpPr>
          <p:cNvPr id="10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D9AEAEFD-3203-6F38-890E-3024D409D70B}"/>
              </a:ext>
            </a:extLst>
          </p:cNvPr>
          <p:cNvSpPr/>
          <p:nvPr/>
        </p:nvSpPr>
        <p:spPr>
          <a:xfrm>
            <a:off x="6276153" y="5627897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58751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ab82ddf53?htil=6&amp;vaa=1&amp;vcp=1&amp;vis=1&amp;pid=4ae24a8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095" y="1283303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62_2#ab82ddf53?htil=6&amp;vaa=1&amp;vcp=1&amp;vis=1&amp;pid=4ae24a8e7&amp;color=0,0,0&amp;vtp=1&amp;vaab=1&amp;bt=1&amp;bbb=1&amp;hb=1&amp;hs=1"/>
              <p:cNvSpPr/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的很多特征都与飞行生活相适应，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如身体呈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，可以减少飞行时空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62_2#ab82ddf53?htil=6&amp;vaa=1&amp;vcp=1&amp;vis=1&amp;pid=4ae24a8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blipFill>
                <a:blip r:embed="rId4"/>
                <a:stretch>
                  <a:fillRect l="-3330" r="-370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3_1#3f7a49f24?htil=6&amp;vaa=1&amp;vcp=1&amp;vis=1&amp;pid=4ae24a8e7&amp;color=0,0,0&amp;vtp=1&amp;vaab=1&amp;bbb=1&amp;hb=1&amp;hs=1"/>
              <p:cNvSpPr/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生殖发育的特点是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提高了后代的成活率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63_1#3f7a49f24?htil=6&amp;vaa=1&amp;vcp=1&amp;vis=1&amp;pid=4ae24a8e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blipFill>
                <a:blip r:embed="rId5"/>
                <a:stretch>
                  <a:fillRect l="-3330" r="-545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64_1#fa869e147?htil=6&amp;vaa=1&amp;vcp=1&amp;vis=1&amp;pid=4ae24a8e7&amp;color=0,0,0&amp;vtp=1&amp;vaab=1&amp;bbb=1&amp;hb=1&amp;hs=1"/>
          <p:cNvSpPr/>
          <p:nvPr/>
        </p:nvSpPr>
        <p:spPr>
          <a:xfrm>
            <a:off x="539496" y="439442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（6）根据体内是否有脊柱可以把以上六种</a:t>
            </a:r>
            <a:endParaRPr lang="en-US" altLang="zh-CN" sz="2800" dirty="0"/>
          </a:p>
        </p:txBody>
      </p:sp>
      <p:sp>
        <p:nvSpPr>
          <p:cNvPr id="6" name="QB_6_BD.64_1#fa869e147?htil=6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445CD7D2-2488-87CF-AFF9-BD9954601246}"/>
              </a:ext>
            </a:extLst>
          </p:cNvPr>
          <p:cNvSpPr/>
          <p:nvPr/>
        </p:nvSpPr>
        <p:spPr>
          <a:xfrm>
            <a:off x="539995" y="50160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动物分成两类，其中与D属于同一类的还有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（填字母）。</a:t>
            </a:r>
            <a:endParaRPr lang="en-US" altLang="zh-CN" sz="2800" dirty="0"/>
          </a:p>
        </p:txBody>
      </p:sp>
      <p:sp>
        <p:nvSpPr>
          <p:cNvPr id="7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AA56B659-CA3B-6B98-A327-570DF39B9814}"/>
              </a:ext>
            </a:extLst>
          </p:cNvPr>
          <p:cNvSpPr/>
          <p:nvPr/>
        </p:nvSpPr>
        <p:spPr>
          <a:xfrm>
            <a:off x="2373349" y="1902777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/>
          </a:p>
        </p:txBody>
      </p:sp>
      <p:sp>
        <p:nvSpPr>
          <p:cNvPr id="8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8D9AD473-4297-A657-5A82-FBFD85675C8F}"/>
              </a:ext>
            </a:extLst>
          </p:cNvPr>
          <p:cNvSpPr/>
          <p:nvPr/>
        </p:nvSpPr>
        <p:spPr>
          <a:xfrm>
            <a:off x="4485855" y="3066901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胎生、哺乳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5_AN.2_1#4ae24a8e7?vaa=1&amp;vcp=1&amp;vis=1&amp;pid=9c5e5a867&amp;color=0,0,0&amp;vtp=1&amp;vaab=1&amp;bbb=1&amp;hs=1">
                <a:extLst>
                  <a:ext uri="{FF2B5EF4-FFF2-40B4-BE49-F238E27FC236}">
                    <a16:creationId xmlns:a16="http://schemas.microsoft.com/office/drawing/2014/main" id="{E5000D94-DB62-5F4A-F3C3-B9D20924DED0}"/>
                  </a:ext>
                </a:extLst>
              </p:cNvPr>
              <p:cNvSpPr/>
              <p:nvPr/>
            </p:nvSpPr>
            <p:spPr>
              <a:xfrm>
                <a:off x="7286805" y="4959948"/>
                <a:ext cx="1462559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O_5_AN.2_1#4ae24a8e7?vaa=1&amp;vcp=1&amp;vis=1&amp;pid=9c5e5a867&amp;color=0,0,0&amp;vtp=1&amp;vaab=1&amp;bbb=1&amp;hs=1">
                <a:extLst>
                  <a:ext uri="{FF2B5EF4-FFF2-40B4-BE49-F238E27FC236}">
                    <a16:creationId xmlns:a16="http://schemas.microsoft.com/office/drawing/2014/main" id="{E5000D94-DB62-5F4A-F3C3-B9D20924DE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6805" y="4959948"/>
                <a:ext cx="1462559" cy="555244"/>
              </a:xfrm>
              <a:prstGeom prst="rect">
                <a:avLst/>
              </a:prstGeom>
              <a:blipFill>
                <a:blip r:embed="rId6"/>
                <a:stretch>
                  <a:fillRect l="-14583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38152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07044f8c?vcp=1&amp;pid=eb1b1ebcc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67_1#018e63b9a?sp=1&amp;vaa=1&amp;vcp=1&amp;vis=1&amp;pid=f07044f8c&amp;color=0,0,0&amp;vtp=1&amp;vaab=1&amp;bbb=1&amp;hb=1"/>
          <p:cNvSpPr/>
          <p:nvPr/>
        </p:nvSpPr>
        <p:spPr>
          <a:xfrm>
            <a:off x="539496" y="1206355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（湖南张家界·模拟）下图是某同学归纳的狼在部分分类等级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位置。据图分析正确的是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67_2#018e63b9a?htil=8&amp;vaa=1&amp;vcp=1&amp;vis=1&amp;pid=f07044f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4808" y="2421109"/>
            <a:ext cx="3700720" cy="277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67_3#018e63b9a.choices?htil=8&amp;vaa=1&amp;vcp=1&amp;vis=1&amp;pid=f07044f8c&amp;color=0,0,0&amp;vtp=1&amp;vaab=1&amp;bbb=1&amp;hb=1"/>
          <p:cNvSpPr/>
          <p:nvPr/>
        </p:nvSpPr>
        <p:spPr>
          <a:xfrm>
            <a:off x="539496" y="2350117"/>
            <a:ext cx="6409944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A.图中从大到小的分类等级依次是种、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.分类等级“科”比“属”包含的生物种类少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C.狼群间会为了争夺食物和生存空间进行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.图中三种动物之间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，狼与狐的亲缘关系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最为密切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18e63b9a?vaa=1&amp;vcp=1&amp;vis=1&amp;pid=f07044f8c&amp;color=0,0,0&amp;vtp=1&amp;vaab=1&amp;bt=1&amp;bbb=1&amp;hb=1"/>
          <p:cNvSpPr/>
          <p:nvPr/>
        </p:nvSpPr>
        <p:spPr>
          <a:xfrm>
            <a:off x="539496" y="6517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分类单位越小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所包含的生物种类越少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生物共同特征越多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亲缘关系越近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图中三种动物之间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狼与狐同科不同属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狼与郊狼同属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狼群间会为了争夺食物和生存空间进行生存斗争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属于种内竞争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018e63b9a?vaa=1&amp;vcp=1&amp;vis=1&amp;pid=f07044f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4288" y="2629376"/>
            <a:ext cx="3869521" cy="287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018e63b9a?vaa=1&amp;vcp=1&amp;vis=1&amp;pid=f07044f8c&amp;color=0,0,0&amp;vtp=1&amp;vaab=1&amp;bbb=1">
            <a:extLst>
              <a:ext uri="{FF2B5EF4-FFF2-40B4-BE49-F238E27FC236}">
                <a16:creationId xmlns:a16="http://schemas.microsoft.com/office/drawing/2014/main" id="{9913B238-C4F2-9969-A9E9-C624179DBB3D}"/>
              </a:ext>
            </a:extLst>
          </p:cNvPr>
          <p:cNvSpPr/>
          <p:nvPr/>
        </p:nvSpPr>
        <p:spPr>
          <a:xfrm>
            <a:off x="645373" y="2629376"/>
            <a:ext cx="13609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1_1#be36bab4a?sp=1&amp;vaa=1&amp;vcp=1&amp;vis=1&amp;pid=f07044f8c&amp;color=0,0,0&amp;vtp=1&amp;vaab=1&amp;bt=1&amp;bbb=1&amp;hb=1"/>
          <p:cNvSpPr/>
          <p:nvPr/>
        </p:nvSpPr>
        <p:spPr>
          <a:xfrm>
            <a:off x="539496" y="885952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（湖南常德·模拟）下列选项不符合下图所示对应关系的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3_1#be36bab4a.bracket?vaa=1&amp;vcp=1&amp;vis=1&amp;pid=f07044f8c&amp;color=0,0,0&amp;vpa=15&amp;vtp=1&amp;vaab=1"/>
          <p:cNvSpPr/>
          <p:nvPr/>
        </p:nvSpPr>
        <p:spPr>
          <a:xfrm>
            <a:off x="10094985" y="9354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71_2#be36bab4a?htil=9&amp;vaa=1&amp;vcp=1&amp;vis=1&amp;pid=f07044f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8901" y="1650600"/>
            <a:ext cx="3379699" cy="249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1_3#be36bab4a.choices?htil=9&amp;vaa=1&amp;vcp=1&amp;vis=1&amp;pid=f07044f8c&amp;color=0,0,0&amp;vtp=1&amp;vaab=1&amp;bbb=1&amp;hs=1"/>
          <p:cNvSpPr/>
          <p:nvPr/>
        </p:nvSpPr>
        <p:spPr>
          <a:xfrm>
            <a:off x="539496" y="1663300"/>
            <a:ext cx="74340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A.Ⅰ——植物，Ⅱ——裸子植物，Ⅲ——被子植物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.Ⅰ——根尖，Ⅱ——分生区，Ⅲ——成熟区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.Ⅰ——原核生物，Ⅱ——细菌，Ⅲ——真菌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.Ⅰ——食肉目，Ⅱ——猫科，Ⅲ——犬科</a:t>
            </a:r>
            <a:endParaRPr lang="en-US" altLang="zh-CN" sz="2800" dirty="0"/>
          </a:p>
        </p:txBody>
      </p:sp>
      <p:sp>
        <p:nvSpPr>
          <p:cNvPr id="6" name="QC_5_AS.1_1#be36bab4a?vaa=1&amp;vcp=1&amp;vis=1&amp;pid=f07044f8c&amp;color=0,0,0&amp;vtp=1&amp;vaab=1&amp;bbb=1&amp;hb=1&amp;hs=1"/>
          <p:cNvSpPr/>
          <p:nvPr/>
        </p:nvSpPr>
        <p:spPr>
          <a:xfrm>
            <a:off x="539496" y="42236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依据图示分析可知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，Ⅰ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包含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Ⅲ，Ⅱ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Ⅲ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是并列关系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细菌没有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成形的细胞核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属于原核生物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但真菌有成形的细胞核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属于真核生物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5_1#35b256ffe?sp=1&amp;vaa=1&amp;vcp=1&amp;vis=1&amp;pid=f07044f8c&amp;color=0,0,0&amp;vtp=1&amp;vaab=1&amp;bt=1&amp;bbb=1&amp;hb=1"/>
          <p:cNvSpPr/>
          <p:nvPr/>
        </p:nvSpPr>
        <p:spPr>
          <a:xfrm>
            <a:off x="539496" y="892684"/>
            <a:ext cx="11109960" cy="16747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（内蒙古通辽·中考）某同学发现家里储存的橘子长了青绿色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推测可能是青霉的生长和繁殖引起的，下图为青霉结构示意图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7_1#35b256ffe.bracket?vaa=1&amp;vcp=1&amp;vis=1&amp;pid=f07044f8c&amp;color=0,0,0&amp;vpa=16&amp;vtp=1&amp;vaab=1"/>
          <p:cNvSpPr/>
          <p:nvPr/>
        </p:nvSpPr>
        <p:spPr>
          <a:xfrm>
            <a:off x="2981491" y="205276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75_2#35b256ffe?htil=10&amp;vaa=1&amp;vcp=1&amp;vis=1&amp;pid=f07044f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6177" y="2667127"/>
            <a:ext cx="253288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5_3#35b256ffe.choices?htil=10&amp;vaa=1&amp;vcp=1&amp;vis=1&amp;pid=f07044f8c&amp;color=0,0,0&amp;vtp=1&amp;vaab=1&amp;bbb=1&amp;hs=1"/>
          <p:cNvSpPr/>
          <p:nvPr/>
        </p:nvSpPr>
        <p:spPr>
          <a:xfrm>
            <a:off x="539496" y="2593975"/>
            <a:ext cx="8449056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A.①为直立菌丝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.②在适宜条件下能发育成新个体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.③从橘子内部只吸收水分和无机盐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.青霉的菌体是由许多细胞连接起来的菌丝构成的</a:t>
            </a:r>
            <a:endParaRPr lang="en-US" altLang="zh-CN" sz="2800" dirty="0"/>
          </a:p>
        </p:txBody>
      </p:sp>
      <p:sp>
        <p:nvSpPr>
          <p:cNvPr id="6" name="QC_5_AS.1_1#35b256ffe?vaa=1&amp;vcp=1&amp;vis=1&amp;pid=f07044f8c&amp;color=0,0,0&amp;vtp=1&amp;vaab=1&amp;bbb=1&amp;hb=1&amp;hs=1"/>
          <p:cNvSpPr/>
          <p:nvPr/>
        </p:nvSpPr>
        <p:spPr>
          <a:xfrm>
            <a:off x="539496" y="485457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是孢子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在适宜条件下能发育成新个体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是直立菌丝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是营养菌丝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营养菌丝能够从橘子内部吸收有机物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9_1#d8cf285b6?sp=1&amp;vaa=1&amp;vcp=1&amp;vis=1&amp;pid=f07044f8c&amp;color=0,0,0&amp;vtp=1&amp;vaab=1&amp;bt=1&amp;bbb=1&amp;hb=1"/>
          <p:cNvSpPr/>
          <p:nvPr/>
        </p:nvSpPr>
        <p:spPr>
          <a:xfrm>
            <a:off x="539496" y="554400"/>
            <a:ext cx="11109960" cy="1639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（吉林·中考）生活中食品保存不当容易发生霉变现象，为探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响霉菌生活的环境条件，某生物学兴趣小组进行了实验，实验记录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表（表中未提及的条件均相同且适宜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36" name="QO_5_BD.79_2#d8cf285b6?colgroup=2,2,2,4,7,2,4&amp;vaa=1&amp;vcp=1&amp;vis=1&amp;pid=f07044f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95577"/>
              </p:ext>
            </p:extLst>
          </p:nvPr>
        </p:nvGraphicFramePr>
        <p:xfrm>
          <a:off x="539496" y="2295570"/>
          <a:ext cx="11045952" cy="326174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3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均暴露于空气中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再分别置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于保鲜袋中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扎紧袋口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霉斑很多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霉斑较少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无霉斑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O_5_BD.79_3#d8cf285b6?vaa=1&amp;vcp=1&amp;vis=1&amp;pid=f07044f8c&amp;color=0,0,0&amp;vtp=1&amp;vaab=1&amp;bbb=1"/>
          <p:cNvSpPr/>
          <p:nvPr/>
        </p:nvSpPr>
        <p:spPr>
          <a:xfrm>
            <a:off x="539496" y="5686470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分析实验回答下列问题。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0_1#ad570c5ea?vaa=1&amp;vcp=1&amp;vis=1&amp;pid=d8cf285b6&amp;color=0,0,0&amp;vtp=1&amp;vaab=1&amp;bt=1&amp;bbb=1&amp;hb=1"/>
          <p:cNvSpPr/>
          <p:nvPr/>
        </p:nvSpPr>
        <p:spPr>
          <a:xfrm>
            <a:off x="539496" y="557784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（1）若探究水分对霉菌生活的影响，应选择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组进行对照实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，分析该组对照实验结果，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可得出的结论是：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d570c5ea.blank?vaa=1&amp;vcp=1&amp;vis=1&amp;pid=d8cf285b6&amp;color=0,0,0&amp;vpa=17&amp;vtp=1&amp;vaab=1"/>
          <p:cNvSpPr/>
          <p:nvPr/>
        </p:nvSpPr>
        <p:spPr>
          <a:xfrm>
            <a:off x="8550814" y="523557"/>
            <a:ext cx="614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4" name="QB_6_AN.2_1#ad570c5ea.blank?vaa=1&amp;vcp=1&amp;vis=1&amp;pid=d8cf285b6&amp;color=0,0,0&amp;vpa=18&amp;vtp=1&amp;vaab=1&amp;bbb=1&amp;hb=1"/>
          <p:cNvSpPr/>
          <p:nvPr/>
        </p:nvSpPr>
        <p:spPr>
          <a:xfrm>
            <a:off x="539496" y="1107758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水分对霉菌生活有影响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，霉菌生活需要水分</a:t>
            </a:r>
            <a:endParaRPr lang="en-US" altLang="zh-CN" sz="2800" dirty="0"/>
          </a:p>
        </p:txBody>
      </p:sp>
      <p:sp>
        <p:nvSpPr>
          <p:cNvPr id="5" name="QB_6_BD.83_1#c0c54ea4c?vaa=1&amp;vcp=1&amp;vis=1&amp;pid=d8cf285b6&amp;color=0,0,0&amp;vtp=1&amp;vaab=1&amp;bbb=1&amp;hb=1"/>
          <p:cNvSpPr/>
          <p:nvPr/>
        </p:nvSpPr>
        <p:spPr>
          <a:xfrm>
            <a:off x="539496" y="2306003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（2）②组和③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组能否形成对照实验？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（3）与①组相比，②组面包霉斑较少的原因是低温影响了霉菌的生长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_1#c0c54ea4c.blank?vaa=1&amp;vcp=1&amp;vis=1&amp;pid=d8cf285b6&amp;color=0,0,0&amp;vpa=19&amp;vtp=1&amp;vaab=1&amp;bbb=1"/>
          <p:cNvSpPr/>
          <p:nvPr/>
        </p:nvSpPr>
        <p:spPr>
          <a:xfrm>
            <a:off x="6417214" y="2271776"/>
            <a:ext cx="2392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否（或不能）</a:t>
            </a:r>
            <a:endParaRPr lang="en-US" altLang="zh-CN" sz="2800" dirty="0"/>
          </a:p>
        </p:txBody>
      </p:sp>
      <p:sp>
        <p:nvSpPr>
          <p:cNvPr id="7" name="QB_6_AN.4_1#c0c54ea4c.blank?vaa=1&amp;vcp=1&amp;vis=1&amp;pid=d8cf285b6&amp;color=0,0,0&amp;vpa=20&amp;vtp=1&amp;vaab=1&amp;bbb=1&amp;hb=1"/>
          <p:cNvSpPr/>
          <p:nvPr/>
        </p:nvSpPr>
        <p:spPr>
          <a:xfrm>
            <a:off x="539496" y="2271776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变量不唯一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（或有水分和温度两个变量）</a:t>
            </a:r>
            <a:endParaRPr lang="en-US" altLang="zh-CN" sz="2800" dirty="0"/>
          </a:p>
        </p:txBody>
      </p:sp>
      <p:sp>
        <p:nvSpPr>
          <p:cNvPr id="9" name="QB_6_AN.5_1#c0c54ea4c.blank?vaa=1&amp;vcp=1&amp;vis=1&amp;pid=d8cf285b6&amp;color=0,0,0&amp;vpa=21&amp;vtp=1&amp;vaab=1&amp;bbb=1"/>
          <p:cNvSpPr/>
          <p:nvPr/>
        </p:nvSpPr>
        <p:spPr>
          <a:xfrm>
            <a:off x="905415" y="4013836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10" name="QB_6_BD.88_1#05e272cc5?vaa=1&amp;vcp=1&amp;vis=1&amp;pid=d8cf285b6&amp;color=0,0,0&amp;vtp=1&amp;vaab=1&amp;bbb=1&amp;hb=1"/>
          <p:cNvSpPr/>
          <p:nvPr/>
        </p:nvSpPr>
        <p:spPr>
          <a:xfrm>
            <a:off x="539496" y="4630103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请写出一种生活中常用的防止食品霉变的方法：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89_1#05e272cc5.blank?vaa=1&amp;vcp=1&amp;vis=1&amp;pid=d8cf285b6&amp;color=0,0,0&amp;vpa=22&amp;vtp=1&amp;vaab=1&amp;bbb=1&amp;hb=1"/>
          <p:cNvSpPr/>
          <p:nvPr/>
        </p:nvSpPr>
        <p:spPr>
          <a:xfrm>
            <a:off x="539496" y="4595876"/>
            <a:ext cx="11109960" cy="16828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或冷冻；脱水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；晒干；密封；腌制；烟熏；罐藏；真空包装；高温灭菌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；加热灭菌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；巴氏消毒等）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ca46db4bb?vaa=1&amp;vcp=1&amp;vis=1&amp;pid=970d1cbf9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山东聊城·中考）生物分类是研究生物的一种基本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4_1#ca46db4bb.bracket?vaa=1&amp;vcp=1&amp;vis=1&amp;pid=970d1cbf9&amp;color=0,0,0&amp;mp=1&amp;vpa=1&amp;vtp=1&amp;vaab=1"/>
          <p:cNvSpPr/>
          <p:nvPr/>
        </p:nvSpPr>
        <p:spPr>
          <a:xfrm>
            <a:off x="4397915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_2#ca46db4bb.choices?vaa=1&amp;vcp=1&amp;vis=1&amp;pid=970d1cbf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A.生物分类等级由大到小是界、门、纲、科、属、种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B.亚门是介于界与门之间的一个分类等级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C.分类等级越大，包含的生物种类就越多，共同特征就越少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D.“种”是最基本的分类单位，同一属的各种生物间亲缘关系最密切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4_EX.1_1#ca46db4bb?vaa=1&amp;vcp=1&amp;vis=1&amp;pid=970d1cbf9&amp;color=0,0,0&amp;vtp=1&amp;vaab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解答此类题的关键是明确生物的分类等级。生物的分类从大到小依次为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界、门、纲、目、科、属、种7个不同等级，“种”是最基本的分类单位。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生物的分类等级越大，包含的生物种类越多，生物之间的差异越大，具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有的共同特征就越少；反之，生物的分类等级越小，包含的生物种类越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少，生物之间的共同特征就越多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2659433d0?vaa=1&amp;vcp=1&amp;vis=1&amp;pid=970d1cbf9&amp;color=0,0,0&amp;mp=1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湖南湘潭·模拟）以下生物与其气体交换部位匹配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8_1#2659433d0.bracket?vaa=1&amp;vcp=1&amp;vis=1&amp;pid=970d1cbf9&amp;color=0,0,0&amp;mp=1&amp;vpa=2&amp;vtp=1&amp;vaab=1"/>
          <p:cNvSpPr/>
          <p:nvPr/>
        </p:nvSpPr>
        <p:spPr>
          <a:xfrm>
            <a:off x="1210961" y="28831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7_2#2659433d0.choices?vaa=1&amp;vcp=1&amp;vis=1&amp;pid=970d1cbf9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A.鱼——鳃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——皮肤和肺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D.丹顶鹤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——肺和气囊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2659433d0?vaa=1&amp;vcp=1&amp;vis=1&amp;pid=970d1cbf9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生物的形态结构和生活习性是与其生活环境相适应的，生物生活在不同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的环境，其呼吸器官也不同。鱼类终生生活在水中，用鳃呼吸，其鳃中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密布毛细血管，有利于进行气体交换；青蛙属于两栖动物，幼体（蝌蚪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用鳃呼吸，成体（青蛙）用肺呼吸，皮肤辅助呼吸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鳖是爬行动物，用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肺呼吸；丹顶鹤是鸟类，用肺呼吸，气囊不能进行气体交换，只能辅助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肺进行双重呼吸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_1#909cc0617?vaa=1&amp;vcp=1&amp;vis=1&amp;pid=970d1cbf9&amp;color=0,0,0&amp;mp=1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（江苏无锡·中考）2020年诺贝尔化学奖得主通过对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性链球菌（一种细菌）的研究，开发出一种基因编辑技术。下列有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脓性链球菌的叙述正确的是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2_1#909cc0617.bracket?vaa=1&amp;vcp=1&amp;vis=1&amp;pid=970d1cbf9&amp;color=0,0,0&amp;mp=1&amp;vpa=3&amp;vtp=1&amp;vaab=1"/>
          <p:cNvSpPr/>
          <p:nvPr/>
        </p:nvSpPr>
        <p:spPr>
          <a:xfrm>
            <a:off x="4834197" y="25230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1_2#909cc0617.choices?vaa=1&amp;vcp=1&amp;vis=1&amp;pid=970d1cbf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A.与植物细胞相比，两者最主要的区别是其没有细胞壁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.遗传物质储存在细胞核中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.可以适当使用抗生素抑制其繁殖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.可以进行光合作用，自己制造有机物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909cc0617?vaa=1&amp;vcp=1&amp;vis=1&amp;pid=970d1cbf9&amp;color=0,0,0&amp;vtp=1&amp;vaab=1&amp;bbb=1&amp;hb=1"/>
              <p:cNvSpPr/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化脓性链球菌是细菌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，具有细胞壁、细胞膜、细胞质、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荚膜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，没有成形的细胞核，遗传物质储存在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；化脓性链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球菌与植物细胞相比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，没有成形的细胞核，也没有叶绿体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，不能进行光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合作用制造有机物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，只能利用现成有机物生活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；抗生素对细菌性疾病起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，可以抑制细菌的生长和繁殖。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909cc0617?vaa=1&amp;vcp=1&amp;vis=1&amp;pid=970d1cbf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71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1660</Words>
  <Application>Microsoft Office PowerPoint</Application>
  <PresentationFormat>宽屏</PresentationFormat>
  <Paragraphs>321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2024-11-18T04:17:58Z</dcterms:created>
  <dcterms:modified xsi:type="dcterms:W3CDTF">2025-08-27T11:27:23Z</dcterms:modified>
  <cp:category/>
  <cp:contentStatus/>
</cp:coreProperties>
</file>