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64" r:id="rId2"/>
  </p:sldMasterIdLst>
  <p:notesMasterIdLst>
    <p:notesMasterId r:id="rId66"/>
  </p:notesMasterIdLst>
  <p:sldIdLst>
    <p:sldId id="256" r:id="rId3"/>
    <p:sldId id="257" r:id="rId4"/>
    <p:sldId id="258" r:id="rId5"/>
    <p:sldId id="259" r:id="rId6"/>
    <p:sldId id="260" r:id="rId7"/>
    <p:sldId id="286"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356" r:id="rId22"/>
    <p:sldId id="287" r:id="rId23"/>
    <p:sldId id="288" r:id="rId24"/>
    <p:sldId id="289" r:id="rId25"/>
    <p:sldId id="290" r:id="rId26"/>
    <p:sldId id="291" r:id="rId27"/>
    <p:sldId id="306" r:id="rId28"/>
    <p:sldId id="309" r:id="rId29"/>
    <p:sldId id="310" r:id="rId30"/>
    <p:sldId id="311" r:id="rId31"/>
    <p:sldId id="312" r:id="rId32"/>
    <p:sldId id="313" r:id="rId33"/>
    <p:sldId id="314" r:id="rId34"/>
    <p:sldId id="315" r:id="rId35"/>
    <p:sldId id="316" r:id="rId36"/>
    <p:sldId id="317" r:id="rId37"/>
    <p:sldId id="318" r:id="rId38"/>
    <p:sldId id="319" r:id="rId39"/>
    <p:sldId id="320" r:id="rId40"/>
    <p:sldId id="321" r:id="rId41"/>
    <p:sldId id="323" r:id="rId42"/>
    <p:sldId id="324" r:id="rId43"/>
    <p:sldId id="325" r:id="rId44"/>
    <p:sldId id="326" r:id="rId45"/>
    <p:sldId id="327" r:id="rId46"/>
    <p:sldId id="328" r:id="rId47"/>
    <p:sldId id="329" r:id="rId48"/>
    <p:sldId id="330" r:id="rId49"/>
    <p:sldId id="331" r:id="rId50"/>
    <p:sldId id="332" r:id="rId51"/>
    <p:sldId id="292" r:id="rId52"/>
    <p:sldId id="295" r:id="rId53"/>
    <p:sldId id="333" r:id="rId54"/>
    <p:sldId id="296" r:id="rId55"/>
    <p:sldId id="297" r:id="rId56"/>
    <p:sldId id="298" r:id="rId57"/>
    <p:sldId id="299" r:id="rId58"/>
    <p:sldId id="301" r:id="rId59"/>
    <p:sldId id="303" r:id="rId60"/>
    <p:sldId id="276" r:id="rId61"/>
    <p:sldId id="277" r:id="rId62"/>
    <p:sldId id="279" r:id="rId63"/>
    <p:sldId id="281" r:id="rId64"/>
    <p:sldId id="283" r:id="rId65"/>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109" d="100"/>
          <a:sy n="109" d="100"/>
        </p:scale>
        <p:origin x="552"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notesMaster" Target="notesMasters/notesMaster1.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59</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62</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63</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slide" Target="../slides/slide15.xml"/><Relationship Id="rId4" Type="http://schemas.openxmlformats.org/officeDocument/2006/relationships/image" Target="../media/image5.png"/></Relationships>
</file>

<file path=ppt/slideLayouts/_rels/slideLayout1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slide" Target="../slides/slide15.xml"/><Relationship Id="rId4" Type="http://schemas.openxmlformats.org/officeDocument/2006/relationships/image" Target="../media/image5.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df=5d3c401c8">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A70C7187-61FA-4FF0-9E6F-F33A42355E8C}"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27432"/>
            <a:ext cx="1920240" cy="374904"/>
          </a:xfrm>
          <a:prstGeom prst="rect">
            <a:avLst/>
          </a:prstGeom>
          <a:noFill/>
        </p:spPr>
        <p:txBody>
          <a:bodyPr wrap="square" lIns="0" tIns="0" rIns="0" bIns="0" rtlCol="0" anchor="t"/>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5" name="MasterShapeName"/>
          <p:cNvSpPr/>
          <p:nvPr/>
        </p:nvSpPr>
        <p:spPr>
          <a:xfrm>
            <a:off x="192024" y="27432"/>
            <a:ext cx="3959352" cy="374904"/>
          </a:xfrm>
          <a:prstGeom prst="rect">
            <a:avLst/>
          </a:prstGeom>
          <a:noFill/>
        </p:spPr>
        <p:txBody>
          <a:bodyPr wrap="square" lIns="0" tIns="0" rIns="0" bIns="0" rtlCol="0" anchor="t"/>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一、动态电路的分析</a:t>
            </a:r>
            <a:endParaRPr lang="en-US" sz="240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1#df=5d3c401c8">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479313E6-0674-4428-A27B-AEDFDBE27D77}"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e7a0d7a22" descr="preencoded.png">
            <a:hlinkClick r:id="rId3" action="ppaction://hlinksldjump"/>
          </p:cNvPr>
          <p:cNvPicPr>
            <a:picLocks noChangeAspect="1"/>
          </p:cNvPicPr>
          <p:nvPr/>
        </p:nvPicPr>
        <p:blipFill>
          <a:blip r:embed="rId4"/>
          <a:stretch>
            <a:fillRect/>
          </a:stretch>
        </p:blipFill>
        <p:spPr>
          <a:xfrm>
            <a:off x="5404104" y="6483096"/>
            <a:ext cx="1399032" cy="374904"/>
          </a:xfrm>
          <a:prstGeom prst="rect">
            <a:avLst/>
          </a:prstGeom>
        </p:spPr>
      </p:pic>
      <p:sp>
        <p:nvSpPr>
          <p:cNvPr id="5" name="MasterShapeName?linknodeid=e7a0d7a22&amp;color=RGB(64,64,64)">
            <a:hlinkClick r:id="rId3" action="ppaction://hlinksldjump"/>
          </p:cNvPr>
          <p:cNvSpPr/>
          <p:nvPr/>
        </p:nvSpPr>
        <p:spPr>
          <a:xfrm>
            <a:off x="5559552"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6"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7" name="MasterShapeName"/>
          <p:cNvSpPr/>
          <p:nvPr/>
        </p:nvSpPr>
        <p:spPr>
          <a:xfrm>
            <a:off x="192024" y="27432"/>
            <a:ext cx="3959352"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一、动态电路的分析</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2#df=5d3c401c8">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91813667-9086-4F6D-9E49-0B3A5FA87E37}"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e7a0d7a22" descr="preencoded.png">
            <a:hlinkClick r:id="rId3" action="ppaction://hlinksldjump"/>
          </p:cNvPr>
          <p:cNvPicPr>
            <a:picLocks noChangeAspect="1"/>
          </p:cNvPicPr>
          <p:nvPr/>
        </p:nvPicPr>
        <p:blipFill>
          <a:blip r:embed="rId4"/>
          <a:stretch>
            <a:fillRect/>
          </a:stretch>
        </p:blipFill>
        <p:spPr>
          <a:xfrm>
            <a:off x="5404104" y="6483096"/>
            <a:ext cx="1399032" cy="374904"/>
          </a:xfrm>
          <a:prstGeom prst="rect">
            <a:avLst/>
          </a:prstGeom>
        </p:spPr>
      </p:pic>
      <p:sp>
        <p:nvSpPr>
          <p:cNvPr id="5" name="MasterShapeName?linknodeid=e7a0d7a22&amp;color=RGB(64,64,64)">
            <a:hlinkClick r:id="rId3" action="ppaction://hlinksldjump"/>
          </p:cNvPr>
          <p:cNvSpPr/>
          <p:nvPr/>
        </p:nvSpPr>
        <p:spPr>
          <a:xfrm>
            <a:off x="5559552"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6"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备考练习</a:t>
            </a:r>
            <a:endParaRPr lang="en-US" sz="2400" dirty="0"/>
          </a:p>
        </p:txBody>
      </p:sp>
      <p:sp>
        <p:nvSpPr>
          <p:cNvPr id="7" name="MasterShapeName"/>
          <p:cNvSpPr/>
          <p:nvPr/>
        </p:nvSpPr>
        <p:spPr>
          <a:xfrm>
            <a:off x="192024" y="27432"/>
            <a:ext cx="3959352"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一、动态电路的分析</a:t>
            </a:r>
            <a:endParaRPr lang="en-US" sz="240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内容1#df=8c89c393c">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4D9ABFED-C49F-469E-AFF7-1C68C46CAAE4}"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f611017f7" descr="preencoded.png">
            <a:hlinkClick r:id="rId3"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5" name="MasterShapeName?linknodeid=a8ab71fd4" descr="preencoded.png">
            <a:hlinkClick r:id="rId5" action="ppaction://hlinksldjump"/>
          </p:cNvPr>
          <p:cNvPicPr>
            <a:picLocks noChangeAspect="1"/>
          </p:cNvPicPr>
          <p:nvPr/>
        </p:nvPicPr>
        <p:blipFill>
          <a:blip r:embed="rId4"/>
          <a:stretch>
            <a:fillRect/>
          </a:stretch>
        </p:blipFill>
        <p:spPr>
          <a:xfrm>
            <a:off x="6099048" y="6483096"/>
            <a:ext cx="1399032" cy="374904"/>
          </a:xfrm>
          <a:prstGeom prst="rect">
            <a:avLst/>
          </a:prstGeom>
        </p:spPr>
      </p:pic>
      <p:sp>
        <p:nvSpPr>
          <p:cNvPr id="6" name="MasterShapeName?linknodeid=f611017f7&amp;color=RGB(64,64,64)">
            <a:hlinkClick r:id="rId3" action="ppaction://hlinksldjump"/>
          </p:cNvPr>
          <p:cNvSpPr/>
          <p:nvPr/>
        </p:nvSpPr>
        <p:spPr>
          <a:xfrm>
            <a:off x="4773168"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7" name="MasterShapeName?linknodeid=a8ab71fd4&amp;color=RGB(64,64,64)">
            <a:hlinkClick r:id="rId5" action="ppaction://hlinksldjump"/>
          </p:cNvPr>
          <p:cNvSpPr/>
          <p:nvPr/>
        </p:nvSpPr>
        <p:spPr>
          <a:xfrm>
            <a:off x="6272784"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8"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9" name="MasterShapeName"/>
          <p:cNvSpPr/>
          <p:nvPr/>
        </p:nvSpPr>
        <p:spPr>
          <a:xfrm>
            <a:off x="192024" y="27432"/>
            <a:ext cx="3959352"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二、电路的设计</a:t>
            </a:r>
            <a:endParaRPr lang="en-US" sz="24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内容2#df=8c89c393c">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5D80EE67-24F9-468C-B53D-B7A07EA38222}"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f611017f7" descr="preencoded.png">
            <a:hlinkClick r:id="rId3" action="ppaction://hlinksldjump"/>
          </p:cNvPr>
          <p:cNvPicPr>
            <a:picLocks noChangeAspect="1"/>
          </p:cNvPicPr>
          <p:nvPr/>
        </p:nvPicPr>
        <p:blipFill>
          <a:blip r:embed="rId4"/>
          <a:stretch>
            <a:fillRect/>
          </a:stretch>
        </p:blipFill>
        <p:spPr>
          <a:xfrm>
            <a:off x="4608576" y="6483096"/>
            <a:ext cx="1399032" cy="374904"/>
          </a:xfrm>
          <a:prstGeom prst="rect">
            <a:avLst/>
          </a:prstGeom>
        </p:spPr>
      </p:pic>
      <p:pic>
        <p:nvPicPr>
          <p:cNvPr id="5" name="MasterShapeName?linknodeid=a8ab71fd4" descr="preencoded.png">
            <a:hlinkClick r:id="rId5" action="ppaction://hlinksldjump"/>
          </p:cNvPr>
          <p:cNvPicPr>
            <a:picLocks noChangeAspect="1"/>
          </p:cNvPicPr>
          <p:nvPr/>
        </p:nvPicPr>
        <p:blipFill>
          <a:blip r:embed="rId4"/>
          <a:stretch>
            <a:fillRect/>
          </a:stretch>
        </p:blipFill>
        <p:spPr>
          <a:xfrm>
            <a:off x="6099048" y="6483096"/>
            <a:ext cx="1399032" cy="374904"/>
          </a:xfrm>
          <a:prstGeom prst="rect">
            <a:avLst/>
          </a:prstGeom>
        </p:spPr>
      </p:pic>
      <p:sp>
        <p:nvSpPr>
          <p:cNvPr id="6" name="MasterShapeName?linknodeid=f611017f7&amp;color=RGB(64,64,64)">
            <a:hlinkClick r:id="rId3" action="ppaction://hlinksldjump"/>
          </p:cNvPr>
          <p:cNvSpPr/>
          <p:nvPr/>
        </p:nvSpPr>
        <p:spPr>
          <a:xfrm>
            <a:off x="4773168"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7" name="MasterShapeName?linknodeid=a8ab71fd4&amp;color=RGB(64,64,64)">
            <a:hlinkClick r:id="rId5" action="ppaction://hlinksldjump"/>
          </p:cNvPr>
          <p:cNvSpPr/>
          <p:nvPr/>
        </p:nvSpPr>
        <p:spPr>
          <a:xfrm>
            <a:off x="6272784"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8"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备考练习</a:t>
            </a:r>
            <a:endParaRPr lang="en-US" sz="2400" dirty="0"/>
          </a:p>
        </p:txBody>
      </p:sp>
      <p:sp>
        <p:nvSpPr>
          <p:cNvPr id="9" name="MasterShapeName"/>
          <p:cNvSpPr/>
          <p:nvPr/>
        </p:nvSpPr>
        <p:spPr>
          <a:xfrm>
            <a:off x="192024" y="27432"/>
            <a:ext cx="3959352"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二、电路的设计</a:t>
            </a:r>
            <a:endParaRPr lang="en-US" sz="24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hexin?subject=physics#pid=6731dba4a85d1b2b6aa200dd#tid=6743e0f51c2ea30009029d69#sourcefrom=">
    <p:spTree>
      <p:nvGrpSpPr>
        <p:cNvPr id="1" name=""/>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physics#pid=6731dba4a85d1b2b6aa200dd#tid=6743e0f51c2ea30009029d69#sourcefrom=">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353312" y="3383280"/>
            <a:ext cx="9756648" cy="9144"/>
          </a:xfrm>
          <a:prstGeom prst="rect">
            <a:avLst/>
          </a:prstGeom>
          <a:noFill/>
          <a:ln w="12700">
            <a:solidFill>
              <a:srgbClr val="DBADCF"/>
            </a:solidFill>
            <a:prstDash val="solid"/>
          </a:ln>
        </p:spPr>
        <p:txBody>
          <a:bodyPr/>
          <a:lstStyle/>
          <a:p>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B50C0D10-D2F7-4ACD-9A9E-6E90C34DE0E6}"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27432"/>
            <a:ext cx="1920240" cy="374904"/>
          </a:xfrm>
          <a:prstGeom prst="rect">
            <a:avLst/>
          </a:prstGeom>
          <a:noFill/>
        </p:spPr>
        <p:txBody>
          <a:bodyPr wrap="square" lIns="0" tIns="0" rIns="0" bIns="0" rtlCol="0" anchor="t"/>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5" name="MasterShapeName"/>
          <p:cNvSpPr/>
          <p:nvPr/>
        </p:nvSpPr>
        <p:spPr>
          <a:xfrm>
            <a:off x="192024" y="27432"/>
            <a:ext cx="3959352" cy="374904"/>
          </a:xfrm>
          <a:prstGeom prst="rect">
            <a:avLst/>
          </a:prstGeom>
          <a:noFill/>
        </p:spPr>
        <p:txBody>
          <a:bodyPr/>
          <a:lstStyle/>
          <a:p>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4E2BBBFB-03F6-4C85-9C97-CC4541167FA2}"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e7a0d7a22" descr="preencoded.png">
            <a:hlinkClick r:id="" action="ppaction://noaction"/>
          </p:cNvPr>
          <p:cNvPicPr>
            <a:picLocks noChangeAspect="1"/>
          </p:cNvPicPr>
          <p:nvPr/>
        </p:nvPicPr>
        <p:blipFill>
          <a:blip r:embed="rId3"/>
          <a:stretch>
            <a:fillRect/>
          </a:stretch>
        </p:blipFill>
        <p:spPr>
          <a:xfrm>
            <a:off x="5404104" y="6483096"/>
            <a:ext cx="1399032" cy="374904"/>
          </a:xfrm>
          <a:prstGeom prst="rect">
            <a:avLst/>
          </a:prstGeom>
        </p:spPr>
      </p:pic>
      <p:sp>
        <p:nvSpPr>
          <p:cNvPr id="5" name="MasterShapeName?linknodeid=e7a0d7a22&amp;color=RGB(64,64,64)">
            <a:hlinkClick r:id="" action="ppaction://noaction"/>
          </p:cNvPr>
          <p:cNvSpPr/>
          <p:nvPr/>
        </p:nvSpPr>
        <p:spPr>
          <a:xfrm>
            <a:off x="5559552"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6"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7" name="MasterShapeName"/>
          <p:cNvSpPr/>
          <p:nvPr/>
        </p:nvSpPr>
        <p:spPr>
          <a:xfrm>
            <a:off x="192024" y="27432"/>
            <a:ext cx="3959352" cy="374904"/>
          </a:xfrm>
          <a:prstGeom prst="rect">
            <a:avLst/>
          </a:prstGeom>
          <a:noFill/>
        </p:spPr>
        <p:txBody>
          <a:bodyPr/>
          <a:lstStyle/>
          <a:p>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AB351F69-DA2B-479D-9F8D-211E37AA4D4D}"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e7a0d7a22" descr="preencoded.png">
            <a:hlinkClick r:id="" action="ppaction://noaction"/>
          </p:cNvPr>
          <p:cNvPicPr>
            <a:picLocks noChangeAspect="1"/>
          </p:cNvPicPr>
          <p:nvPr/>
        </p:nvPicPr>
        <p:blipFill>
          <a:blip r:embed="rId3"/>
          <a:stretch>
            <a:fillRect/>
          </a:stretch>
        </p:blipFill>
        <p:spPr>
          <a:xfrm>
            <a:off x="5404104" y="6483096"/>
            <a:ext cx="1399032" cy="374904"/>
          </a:xfrm>
          <a:prstGeom prst="rect">
            <a:avLst/>
          </a:prstGeom>
        </p:spPr>
      </p:pic>
      <p:sp>
        <p:nvSpPr>
          <p:cNvPr id="5" name="MasterShapeName?linknodeid=e7a0d7a22&amp;color=RGB(64,64,64)">
            <a:hlinkClick r:id="" action="ppaction://noaction"/>
          </p:cNvPr>
          <p:cNvSpPr/>
          <p:nvPr/>
        </p:nvSpPr>
        <p:spPr>
          <a:xfrm>
            <a:off x="5559552"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6"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备考练习</a:t>
            </a:r>
            <a:endParaRPr lang="en-US" sz="2400" dirty="0"/>
          </a:p>
        </p:txBody>
      </p:sp>
      <p:sp>
        <p:nvSpPr>
          <p:cNvPr id="7" name="MasterShapeName"/>
          <p:cNvSpPr/>
          <p:nvPr/>
        </p:nvSpPr>
        <p:spPr>
          <a:xfrm>
            <a:off x="192024" y="27432"/>
            <a:ext cx="3959352" cy="374904"/>
          </a:xfrm>
          <a:prstGeom prst="rect">
            <a:avLst/>
          </a:prstGeom>
          <a:noFill/>
        </p:spPr>
        <p:txBody>
          <a:bodyPr/>
          <a:lstStyle/>
          <a:p>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内容#df=5d3c401c8">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A70C7187-61FA-4FF0-9E6F-F33A42355E8C}"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27432"/>
            <a:ext cx="1920240" cy="374904"/>
          </a:xfrm>
          <a:prstGeom prst="rect">
            <a:avLst/>
          </a:prstGeom>
          <a:noFill/>
        </p:spPr>
        <p:txBody>
          <a:bodyPr wrap="square" lIns="0" tIns="0" rIns="0" bIns="0" rtlCol="0" anchor="t"/>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5" name="MasterShapeName"/>
          <p:cNvSpPr/>
          <p:nvPr/>
        </p:nvSpPr>
        <p:spPr>
          <a:xfrm>
            <a:off x="192024" y="27432"/>
            <a:ext cx="3959352" cy="374904"/>
          </a:xfrm>
          <a:prstGeom prst="rect">
            <a:avLst/>
          </a:prstGeom>
          <a:noFill/>
        </p:spPr>
        <p:txBody>
          <a:bodyPr wrap="square" lIns="0" tIns="0" rIns="0" bIns="0" rtlCol="0" anchor="t"/>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一、动态电路的分析</a:t>
            </a:r>
            <a:endParaRPr lang="en-US" sz="2400"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内容1#df=5d3c401c8">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479313E6-0674-4428-A27B-AEDFDBE27D77}"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e7a0d7a22" descr="preencoded.png">
            <a:hlinkClick r:id="" action="ppaction://noaction"/>
          </p:cNvPr>
          <p:cNvPicPr>
            <a:picLocks noChangeAspect="1"/>
          </p:cNvPicPr>
          <p:nvPr/>
        </p:nvPicPr>
        <p:blipFill>
          <a:blip r:embed="rId3"/>
          <a:stretch>
            <a:fillRect/>
          </a:stretch>
        </p:blipFill>
        <p:spPr>
          <a:xfrm>
            <a:off x="5404104" y="6483096"/>
            <a:ext cx="1399032" cy="374904"/>
          </a:xfrm>
          <a:prstGeom prst="rect">
            <a:avLst/>
          </a:prstGeom>
        </p:spPr>
      </p:pic>
      <p:sp>
        <p:nvSpPr>
          <p:cNvPr id="5" name="MasterShapeName?linknodeid=e7a0d7a22&amp;color=RGB(64,64,64)">
            <a:hlinkClick r:id="" action="ppaction://noaction"/>
          </p:cNvPr>
          <p:cNvSpPr/>
          <p:nvPr/>
        </p:nvSpPr>
        <p:spPr>
          <a:xfrm>
            <a:off x="5559552"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6"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7" name="MasterShapeName"/>
          <p:cNvSpPr/>
          <p:nvPr/>
        </p:nvSpPr>
        <p:spPr>
          <a:xfrm>
            <a:off x="192024" y="27432"/>
            <a:ext cx="3959352"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一、动态电路的分析</a:t>
            </a:r>
            <a:endParaRPr lang="en-US" sz="2400"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内容2#df=5d3c401c8">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91813667-9086-4F6D-9E49-0B3A5FA87E37}"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e7a0d7a22" descr="preencoded.png">
            <a:hlinkClick r:id="" action="ppaction://noaction"/>
          </p:cNvPr>
          <p:cNvPicPr>
            <a:picLocks noChangeAspect="1"/>
          </p:cNvPicPr>
          <p:nvPr/>
        </p:nvPicPr>
        <p:blipFill>
          <a:blip r:embed="rId3"/>
          <a:stretch>
            <a:fillRect/>
          </a:stretch>
        </p:blipFill>
        <p:spPr>
          <a:xfrm>
            <a:off x="5404104" y="6483096"/>
            <a:ext cx="1399032" cy="374904"/>
          </a:xfrm>
          <a:prstGeom prst="rect">
            <a:avLst/>
          </a:prstGeom>
        </p:spPr>
      </p:pic>
      <p:sp>
        <p:nvSpPr>
          <p:cNvPr id="5" name="MasterShapeName?linknodeid=e7a0d7a22&amp;color=RGB(64,64,64)">
            <a:hlinkClick r:id="" action="ppaction://noaction"/>
          </p:cNvPr>
          <p:cNvSpPr/>
          <p:nvPr/>
        </p:nvSpPr>
        <p:spPr>
          <a:xfrm>
            <a:off x="5559552"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6"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备考练习</a:t>
            </a:r>
            <a:endParaRPr lang="en-US" sz="2400" dirty="0"/>
          </a:p>
        </p:txBody>
      </p:sp>
      <p:sp>
        <p:nvSpPr>
          <p:cNvPr id="7" name="MasterShapeName"/>
          <p:cNvSpPr/>
          <p:nvPr/>
        </p:nvSpPr>
        <p:spPr>
          <a:xfrm>
            <a:off x="192024" y="27432"/>
            <a:ext cx="3959352"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一、动态电路的分析</a:t>
            </a:r>
            <a:endParaRPr lang="en-US" sz="2400"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内容1#df=8c89c393c">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4D9ABFED-C49F-469E-AFF7-1C68C46CAAE4}"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f611017f7" descr="preencoded.png">
            <a:hlinkClick r:id="" action="ppaction://noaction"/>
          </p:cNvPr>
          <p:cNvPicPr>
            <a:picLocks noChangeAspect="1"/>
          </p:cNvPicPr>
          <p:nvPr/>
        </p:nvPicPr>
        <p:blipFill>
          <a:blip r:embed="rId3"/>
          <a:stretch>
            <a:fillRect/>
          </a:stretch>
        </p:blipFill>
        <p:spPr>
          <a:xfrm>
            <a:off x="4608576" y="6483096"/>
            <a:ext cx="1399032" cy="374904"/>
          </a:xfrm>
          <a:prstGeom prst="rect">
            <a:avLst/>
          </a:prstGeom>
        </p:spPr>
      </p:pic>
      <p:pic>
        <p:nvPicPr>
          <p:cNvPr id="5" name="MasterShapeName?linknodeid=a8ab71fd4" descr="preencoded.png">
            <a:hlinkClick r:id="" action="ppaction://noaction"/>
          </p:cNvPr>
          <p:cNvPicPr>
            <a:picLocks noChangeAspect="1"/>
          </p:cNvPicPr>
          <p:nvPr/>
        </p:nvPicPr>
        <p:blipFill>
          <a:blip r:embed="rId3"/>
          <a:stretch>
            <a:fillRect/>
          </a:stretch>
        </p:blipFill>
        <p:spPr>
          <a:xfrm>
            <a:off x="6099048" y="6483096"/>
            <a:ext cx="1399032" cy="374904"/>
          </a:xfrm>
          <a:prstGeom prst="rect">
            <a:avLst/>
          </a:prstGeom>
        </p:spPr>
      </p:pic>
      <p:sp>
        <p:nvSpPr>
          <p:cNvPr id="6" name="MasterShapeName?linknodeid=f611017f7&amp;color=RGB(64,64,64)">
            <a:hlinkClick r:id="" action="ppaction://noaction"/>
          </p:cNvPr>
          <p:cNvSpPr/>
          <p:nvPr/>
        </p:nvSpPr>
        <p:spPr>
          <a:xfrm>
            <a:off x="4773168"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7" name="MasterShapeName?linknodeid=a8ab71fd4&amp;color=RGB(64,64,64)">
            <a:hlinkClick r:id="" action="ppaction://noaction"/>
          </p:cNvPr>
          <p:cNvSpPr/>
          <p:nvPr/>
        </p:nvSpPr>
        <p:spPr>
          <a:xfrm>
            <a:off x="6272784"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8"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9" name="MasterShapeName"/>
          <p:cNvSpPr/>
          <p:nvPr/>
        </p:nvSpPr>
        <p:spPr>
          <a:xfrm>
            <a:off x="192024" y="27432"/>
            <a:ext cx="3959352"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二、电路的设计</a:t>
            </a:r>
            <a:endParaRPr lang="en-US" sz="240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87F6A950-1759-E4D6-5853-05AE23E11372}"/>
              </a:ext>
            </a:extLst>
          </p:cNvPr>
          <p:cNvPicPr>
            <a:picLocks/>
          </p:cNvPicPr>
          <p:nvPr userDrawn="1"/>
        </p:nvPicPr>
        <p:blipFill>
          <a:blip r:embed="rId2"/>
          <a:stretch>
            <a:fillRect/>
          </a:stretch>
        </p:blipFill>
        <p:spPr>
          <a:xfrm>
            <a:off x="0" y="-25400"/>
            <a:ext cx="12217400" cy="6883400"/>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内容2#df=8c89c393c">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5D80EE67-24F9-468C-B53D-B7A07EA38222}"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f611017f7" descr="preencoded.png">
            <a:hlinkClick r:id="" action="ppaction://noaction"/>
          </p:cNvPr>
          <p:cNvPicPr>
            <a:picLocks noChangeAspect="1"/>
          </p:cNvPicPr>
          <p:nvPr/>
        </p:nvPicPr>
        <p:blipFill>
          <a:blip r:embed="rId3"/>
          <a:stretch>
            <a:fillRect/>
          </a:stretch>
        </p:blipFill>
        <p:spPr>
          <a:xfrm>
            <a:off x="4608576" y="6483096"/>
            <a:ext cx="1399032" cy="374904"/>
          </a:xfrm>
          <a:prstGeom prst="rect">
            <a:avLst/>
          </a:prstGeom>
        </p:spPr>
      </p:pic>
      <p:pic>
        <p:nvPicPr>
          <p:cNvPr id="5" name="MasterShapeName?linknodeid=a8ab71fd4" descr="preencoded.png">
            <a:hlinkClick r:id="" action="ppaction://noaction"/>
          </p:cNvPr>
          <p:cNvPicPr>
            <a:picLocks noChangeAspect="1"/>
          </p:cNvPicPr>
          <p:nvPr/>
        </p:nvPicPr>
        <p:blipFill>
          <a:blip r:embed="rId3"/>
          <a:stretch>
            <a:fillRect/>
          </a:stretch>
        </p:blipFill>
        <p:spPr>
          <a:xfrm>
            <a:off x="6099048" y="6483096"/>
            <a:ext cx="1399032" cy="374904"/>
          </a:xfrm>
          <a:prstGeom prst="rect">
            <a:avLst/>
          </a:prstGeom>
        </p:spPr>
      </p:pic>
      <p:sp>
        <p:nvSpPr>
          <p:cNvPr id="6" name="MasterShapeName?linknodeid=f611017f7&amp;color=RGB(64,64,64)">
            <a:hlinkClick r:id="" action="ppaction://noaction"/>
          </p:cNvPr>
          <p:cNvSpPr/>
          <p:nvPr/>
        </p:nvSpPr>
        <p:spPr>
          <a:xfrm>
            <a:off x="4773168"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7" name="MasterShapeName?linknodeid=a8ab71fd4&amp;color=RGB(64,64,64)">
            <a:hlinkClick r:id="" action="ppaction://noaction"/>
          </p:cNvPr>
          <p:cNvSpPr/>
          <p:nvPr/>
        </p:nvSpPr>
        <p:spPr>
          <a:xfrm>
            <a:off x="6272784"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8"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备考练习</a:t>
            </a:r>
            <a:endParaRPr lang="en-US" sz="2400" dirty="0"/>
          </a:p>
        </p:txBody>
      </p:sp>
      <p:sp>
        <p:nvSpPr>
          <p:cNvPr id="9" name="MasterShapeName"/>
          <p:cNvSpPr/>
          <p:nvPr/>
        </p:nvSpPr>
        <p:spPr>
          <a:xfrm>
            <a:off x="192024" y="27432"/>
            <a:ext cx="3959352"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二、电路的设计</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353312" y="3383280"/>
            <a:ext cx="9756648" cy="9144"/>
          </a:xfrm>
          <a:prstGeom prst="rect">
            <a:avLst/>
          </a:prstGeom>
          <a:noFill/>
          <a:ln w="12700">
            <a:solidFill>
              <a:srgbClr val="DBADCF"/>
            </a:solidFill>
            <a:prstDash val="solid"/>
          </a:ln>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B50C0D10-D2F7-4ACD-9A9E-6E90C34DE0E6}"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27432"/>
            <a:ext cx="1920240" cy="374904"/>
          </a:xfrm>
          <a:prstGeom prst="rect">
            <a:avLst/>
          </a:prstGeom>
          <a:noFill/>
        </p:spPr>
        <p:txBody>
          <a:bodyPr wrap="square" lIns="0" tIns="0" rIns="0" bIns="0" rtlCol="0" anchor="t"/>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5" name="MasterShapeName"/>
          <p:cNvSpPr/>
          <p:nvPr/>
        </p:nvSpPr>
        <p:spPr>
          <a:xfrm>
            <a:off x="192024" y="27432"/>
            <a:ext cx="3959352" cy="374904"/>
          </a:xfrm>
          <a:prstGeom prst="rect">
            <a:avLst/>
          </a:prstGeom>
          <a:noFill/>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4E2BBBFB-03F6-4C85-9C97-CC4541167FA2}"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e7a0d7a22" descr="preencoded.png">
            <a:hlinkClick r:id="rId3" action="ppaction://hlinksldjump"/>
          </p:cNvPr>
          <p:cNvPicPr>
            <a:picLocks noChangeAspect="1"/>
          </p:cNvPicPr>
          <p:nvPr/>
        </p:nvPicPr>
        <p:blipFill>
          <a:blip r:embed="rId4"/>
          <a:stretch>
            <a:fillRect/>
          </a:stretch>
        </p:blipFill>
        <p:spPr>
          <a:xfrm>
            <a:off x="5404104" y="6483096"/>
            <a:ext cx="1399032" cy="374904"/>
          </a:xfrm>
          <a:prstGeom prst="rect">
            <a:avLst/>
          </a:prstGeom>
        </p:spPr>
      </p:pic>
      <p:sp>
        <p:nvSpPr>
          <p:cNvPr id="5" name="MasterShapeName?linknodeid=e7a0d7a22&amp;color=RGB(64,64,64)">
            <a:hlinkClick r:id="rId3" action="ppaction://hlinksldjump"/>
          </p:cNvPr>
          <p:cNvSpPr/>
          <p:nvPr/>
        </p:nvSpPr>
        <p:spPr>
          <a:xfrm>
            <a:off x="5559552"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6"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7" name="MasterShapeName"/>
          <p:cNvSpPr/>
          <p:nvPr/>
        </p:nvSpPr>
        <p:spPr>
          <a:xfrm>
            <a:off x="192024" y="27432"/>
            <a:ext cx="3959352" cy="374904"/>
          </a:xfrm>
          <a:prstGeom prst="rect">
            <a:avLst/>
          </a:prstGeom>
          <a:noFill/>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AB351F69-DA2B-479D-9F8D-211E37AA4D4D}"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e7a0d7a22" descr="preencoded.png">
            <a:hlinkClick r:id="rId3" action="ppaction://hlinksldjump"/>
          </p:cNvPr>
          <p:cNvPicPr>
            <a:picLocks noChangeAspect="1"/>
          </p:cNvPicPr>
          <p:nvPr/>
        </p:nvPicPr>
        <p:blipFill>
          <a:blip r:embed="rId4"/>
          <a:stretch>
            <a:fillRect/>
          </a:stretch>
        </p:blipFill>
        <p:spPr>
          <a:xfrm>
            <a:off x="5404104" y="6483096"/>
            <a:ext cx="1399032" cy="374904"/>
          </a:xfrm>
          <a:prstGeom prst="rect">
            <a:avLst/>
          </a:prstGeom>
        </p:spPr>
      </p:pic>
      <p:sp>
        <p:nvSpPr>
          <p:cNvPr id="5" name="MasterShapeName?linknodeid=e7a0d7a22&amp;color=RGB(64,64,64)">
            <a:hlinkClick r:id="rId3" action="ppaction://hlinksldjump"/>
          </p:cNvPr>
          <p:cNvSpPr/>
          <p:nvPr/>
        </p:nvSpPr>
        <p:spPr>
          <a:xfrm>
            <a:off x="5559552"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6"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备考练习</a:t>
            </a:r>
            <a:endParaRPr lang="en-US" sz="2400" dirty="0"/>
          </a:p>
        </p:txBody>
      </p:sp>
      <p:sp>
        <p:nvSpPr>
          <p:cNvPr id="7" name="MasterShapeName"/>
          <p:cNvSpPr/>
          <p:nvPr/>
        </p:nvSpPr>
        <p:spPr>
          <a:xfrm>
            <a:off x="192024" y="27432"/>
            <a:ext cx="3959352" cy="374904"/>
          </a:xfrm>
          <a:prstGeom prst="rect">
            <a:avLst/>
          </a:prstGeom>
          <a:noFill/>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6" Type="http://schemas.openxmlformats.org/officeDocument/2006/relationships/theme" Target="../theme/theme2.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 id="2147483679" r:id="rId15"/>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image" Target="../media/image19.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image" Target="../media/image23.png"/><Relationship Id="rId4" Type="http://schemas.openxmlformats.org/officeDocument/2006/relationships/image" Target="../media/image20.jpe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20.jpeg"/></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12.xml"/><Relationship Id="rId5" Type="http://schemas.openxmlformats.org/officeDocument/2006/relationships/image" Target="../media/image25.png"/><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20.jpeg"/></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12.xml"/><Relationship Id="rId5" Type="http://schemas.openxmlformats.org/officeDocument/2006/relationships/image" Target="../media/image27.pn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9.xml"/><Relationship Id="rId1" Type="http://schemas.openxmlformats.org/officeDocument/2006/relationships/slideLayout" Target="../slideLayouts/slideLayout2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image" Target="../media/image25.jpeg"/><Relationship Id="rId2" Type="http://schemas.openxmlformats.org/officeDocument/2006/relationships/notesSlide" Target="../notesSlides/notesSlide22.xml"/><Relationship Id="rId1" Type="http://schemas.openxmlformats.org/officeDocument/2006/relationships/slideLayout" Target="../slideLayouts/slideLayout14.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5.xml"/><Relationship Id="rId1" Type="http://schemas.openxmlformats.org/officeDocument/2006/relationships/slideLayout" Target="../slideLayouts/slideLayout14.xml"/><Relationship Id="rId4" Type="http://schemas.openxmlformats.org/officeDocument/2006/relationships/image" Target="../media/image30.png"/></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6.xml"/><Relationship Id="rId1" Type="http://schemas.openxmlformats.org/officeDocument/2006/relationships/slideLayout" Target="../slideLayouts/slideLayout14.xml"/><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0.xml"/><Relationship Id="rId1" Type="http://schemas.openxmlformats.org/officeDocument/2006/relationships/slideLayout" Target="../slideLayouts/slideLayout15.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3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1.xml"/><Relationship Id="rId1" Type="http://schemas.openxmlformats.org/officeDocument/2006/relationships/slideLayout" Target="../slideLayouts/slideLayout15.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34.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52.png"/><Relationship Id="rId7" Type="http://schemas.openxmlformats.org/officeDocument/2006/relationships/image" Target="../media/image43.jpeg"/><Relationship Id="rId2" Type="http://schemas.openxmlformats.org/officeDocument/2006/relationships/notesSlide" Target="../notesSlides/notesSlide32.xml"/><Relationship Id="rId1" Type="http://schemas.openxmlformats.org/officeDocument/2006/relationships/slideLayout" Target="../slideLayouts/slideLayout15.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35.xml.rels><?xml version="1.0" encoding="UTF-8" standalone="yes"?>
<Relationships xmlns="http://schemas.openxmlformats.org/package/2006/relationships"><Relationship Id="rId3" Type="http://schemas.openxmlformats.org/officeDocument/2006/relationships/image" Target="../media/image58.png"/><Relationship Id="rId7" Type="http://schemas.openxmlformats.org/officeDocument/2006/relationships/image" Target="../media/image48.jpeg"/><Relationship Id="rId2" Type="http://schemas.openxmlformats.org/officeDocument/2006/relationships/notesSlide" Target="../notesSlides/notesSlide33.xml"/><Relationship Id="rId1" Type="http://schemas.openxmlformats.org/officeDocument/2006/relationships/slideLayout" Target="../slideLayouts/slideLayout15.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3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4.xml"/><Relationship Id="rId1" Type="http://schemas.openxmlformats.org/officeDocument/2006/relationships/slideLayout" Target="../slideLayouts/slideLayout15.xml"/><Relationship Id="rId4" Type="http://schemas.openxmlformats.org/officeDocument/2006/relationships/image" Target="../media/image49.png"/></Relationships>
</file>

<file path=ppt/slides/_rels/slide37.xml.rels><?xml version="1.0" encoding="UTF-8" standalone="yes"?>
<Relationships xmlns="http://schemas.openxmlformats.org/package/2006/relationships"><Relationship Id="rId3" Type="http://schemas.openxmlformats.org/officeDocument/2006/relationships/image" Target="../media/image50.jpeg"/><Relationship Id="rId7" Type="http://schemas.openxmlformats.org/officeDocument/2006/relationships/image" Target="../media/image69.png"/><Relationship Id="rId2" Type="http://schemas.openxmlformats.org/officeDocument/2006/relationships/notesSlide" Target="../notesSlides/notesSlide35.xml"/><Relationship Id="rId1" Type="http://schemas.openxmlformats.org/officeDocument/2006/relationships/slideLayout" Target="../slideLayouts/slideLayout15.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3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36.xml"/><Relationship Id="rId1" Type="http://schemas.openxmlformats.org/officeDocument/2006/relationships/slideLayout" Target="../slideLayouts/slideLayout15.xml"/><Relationship Id="rId4" Type="http://schemas.openxmlformats.org/officeDocument/2006/relationships/image" Target="../media/image70.png"/></Relationships>
</file>

<file path=ppt/slides/_rels/slide39.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37.xml"/><Relationship Id="rId1" Type="http://schemas.openxmlformats.org/officeDocument/2006/relationships/slideLayout" Target="../slideLayouts/slideLayout15.xml"/><Relationship Id="rId5" Type="http://schemas.openxmlformats.org/officeDocument/2006/relationships/image" Target="../media/image72.png"/><Relationship Id="rId4" Type="http://schemas.openxmlformats.org/officeDocument/2006/relationships/image" Target="../media/image7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38.xml"/><Relationship Id="rId1" Type="http://schemas.openxmlformats.org/officeDocument/2006/relationships/slideLayout" Target="../slideLayouts/slideLayout15.xml"/><Relationship Id="rId5" Type="http://schemas.openxmlformats.org/officeDocument/2006/relationships/image" Target="../media/image75.png"/><Relationship Id="rId4" Type="http://schemas.openxmlformats.org/officeDocument/2006/relationships/image" Target="../media/image74.png"/></Relationships>
</file>

<file path=ppt/slides/_rels/slide4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39.xml"/><Relationship Id="rId1" Type="http://schemas.openxmlformats.org/officeDocument/2006/relationships/slideLayout" Target="../slideLayouts/slideLayout15.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51.jpeg"/></Relationships>
</file>

<file path=ppt/slides/_rels/slide4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0.xml"/><Relationship Id="rId1" Type="http://schemas.openxmlformats.org/officeDocument/2006/relationships/slideLayout" Target="../slideLayouts/slideLayout15.xml"/><Relationship Id="rId4" Type="http://schemas.openxmlformats.org/officeDocument/2006/relationships/image" Target="../media/image79.png"/></Relationships>
</file>

<file path=ppt/slides/_rels/slide4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1.xml"/><Relationship Id="rId1" Type="http://schemas.openxmlformats.org/officeDocument/2006/relationships/slideLayout" Target="../slideLayouts/slideLayout15.xml"/><Relationship Id="rId6" Type="http://schemas.openxmlformats.org/officeDocument/2006/relationships/image" Target="../media/image53.png"/><Relationship Id="rId5" Type="http://schemas.openxmlformats.org/officeDocument/2006/relationships/image" Target="../media/image81.png"/><Relationship Id="rId4" Type="http://schemas.openxmlformats.org/officeDocument/2006/relationships/image" Target="../media/image80.png"/></Relationships>
</file>

<file path=ppt/slides/_rels/slide4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2.xml"/><Relationship Id="rId1" Type="http://schemas.openxmlformats.org/officeDocument/2006/relationships/slideLayout" Target="../slideLayouts/slideLayout15.xml"/><Relationship Id="rId6" Type="http://schemas.openxmlformats.org/officeDocument/2006/relationships/image" Target="../media/image53.png"/><Relationship Id="rId5" Type="http://schemas.openxmlformats.org/officeDocument/2006/relationships/image" Target="../media/image84.png"/><Relationship Id="rId4" Type="http://schemas.openxmlformats.org/officeDocument/2006/relationships/image" Target="../media/image83.png"/></Relationships>
</file>

<file path=ppt/slides/_rels/slide45.xml.rels><?xml version="1.0" encoding="UTF-8" standalone="yes"?>
<Relationships xmlns="http://schemas.openxmlformats.org/package/2006/relationships"><Relationship Id="rId3" Type="http://schemas.openxmlformats.org/officeDocument/2006/relationships/image" Target="../media/image85.png"/><Relationship Id="rId7" Type="http://schemas.openxmlformats.org/officeDocument/2006/relationships/image" Target="../media/image57.jpeg"/><Relationship Id="rId2" Type="http://schemas.openxmlformats.org/officeDocument/2006/relationships/notesSlide" Target="../notesSlides/notesSlide43.xml"/><Relationship Id="rId1" Type="http://schemas.openxmlformats.org/officeDocument/2006/relationships/slideLayout" Target="../slideLayouts/slideLayout15.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54.jpeg"/></Relationships>
</file>

<file path=ppt/slides/_rels/slide4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44.xml"/><Relationship Id="rId1" Type="http://schemas.openxmlformats.org/officeDocument/2006/relationships/slideLayout" Target="../slideLayouts/slideLayout15.xml"/><Relationship Id="rId4" Type="http://schemas.openxmlformats.org/officeDocument/2006/relationships/image" Target="../media/image59.png"/></Relationships>
</file>

<file path=ppt/slides/_rels/slide4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92.png"/><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45.xml"/><Relationship Id="rId1" Type="http://schemas.openxmlformats.org/officeDocument/2006/relationships/slideLayout" Target="../slideLayouts/slideLayout15.xml"/><Relationship Id="rId5" Type="http://schemas.openxmlformats.org/officeDocument/2006/relationships/image" Target="../media/image95.png"/><Relationship Id="rId4" Type="http://schemas.openxmlformats.org/officeDocument/2006/relationships/image" Target="../media/image94.png"/></Relationships>
</file>

<file path=ppt/slides/_rels/slide49.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46.xml"/><Relationship Id="rId1" Type="http://schemas.openxmlformats.org/officeDocument/2006/relationships/slideLayout" Target="../slideLayouts/slideLayout15.xml"/><Relationship Id="rId4" Type="http://schemas.openxmlformats.org/officeDocument/2006/relationships/image" Target="../media/image60.jpeg"/></Relationships>
</file>

<file path=ppt/slides/_rels/slide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9.jpeg"/></Relationships>
</file>

<file path=ppt/slides/_rels/slide50.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47.xml"/><Relationship Id="rId1" Type="http://schemas.openxmlformats.org/officeDocument/2006/relationships/slideLayout" Target="../slideLayouts/slideLayout15.xml"/><Relationship Id="rId4" Type="http://schemas.openxmlformats.org/officeDocument/2006/relationships/image" Target="../media/image60.jpeg"/></Relationships>
</file>

<file path=ppt/slides/_rels/slide5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48.xml"/><Relationship Id="rId1" Type="http://schemas.openxmlformats.org/officeDocument/2006/relationships/slideLayout" Target="../slideLayouts/slideLayout15.xml"/><Relationship Id="rId5" Type="http://schemas.openxmlformats.org/officeDocument/2006/relationships/image" Target="../media/image99.png"/><Relationship Id="rId4" Type="http://schemas.openxmlformats.org/officeDocument/2006/relationships/image" Target="../media/image98.png"/></Relationships>
</file>

<file path=ppt/slides/_rels/slide5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100.png"/><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49.xml"/><Relationship Id="rId1" Type="http://schemas.openxmlformats.org/officeDocument/2006/relationships/slideLayout" Target="../slideLayouts/slideLayout15.xml"/><Relationship Id="rId4" Type="http://schemas.openxmlformats.org/officeDocument/2006/relationships/image" Target="../media/image61.jpeg"/></Relationships>
</file>

<file path=ppt/slides/_rels/slide54.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50.xml"/><Relationship Id="rId1" Type="http://schemas.openxmlformats.org/officeDocument/2006/relationships/slideLayout" Target="../slideLayouts/slideLayout15.xml"/><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image" Target="../media/image61.jpeg"/></Relationships>
</file>

<file path=ppt/slides/_rels/slide55.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51.xml"/><Relationship Id="rId1" Type="http://schemas.openxmlformats.org/officeDocument/2006/relationships/slideLayout" Target="../slideLayouts/slideLayout15.xml"/><Relationship Id="rId4" Type="http://schemas.openxmlformats.org/officeDocument/2006/relationships/image" Target="../media/image61.jpeg"/></Relationships>
</file>

<file path=ppt/slides/_rels/slide56.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52.xml"/><Relationship Id="rId1" Type="http://schemas.openxmlformats.org/officeDocument/2006/relationships/slideLayout" Target="../slideLayouts/slideLayout15.xml"/><Relationship Id="rId5" Type="http://schemas.openxmlformats.org/officeDocument/2006/relationships/image" Target="../media/image108.png"/><Relationship Id="rId4" Type="http://schemas.openxmlformats.org/officeDocument/2006/relationships/image" Target="../media/image107.png"/></Relationships>
</file>

<file path=ppt/slides/_rels/slide57.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53.xml"/><Relationship Id="rId1" Type="http://schemas.openxmlformats.org/officeDocument/2006/relationships/slideLayout" Target="../slideLayouts/slideLayout15.xml"/><Relationship Id="rId6" Type="http://schemas.openxmlformats.org/officeDocument/2006/relationships/image" Target="../media/image108.png"/><Relationship Id="rId5" Type="http://schemas.openxmlformats.org/officeDocument/2006/relationships/image" Target="../media/image62.png"/><Relationship Id="rId4" Type="http://schemas.openxmlformats.org/officeDocument/2006/relationships/image" Target="../media/image110.png"/></Relationships>
</file>

<file path=ppt/slides/_rels/slide58.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54.xml"/><Relationship Id="rId1" Type="http://schemas.openxmlformats.org/officeDocument/2006/relationships/slideLayout" Target="../slideLayouts/slideLayout15.xml"/><Relationship Id="rId6" Type="http://schemas.openxmlformats.org/officeDocument/2006/relationships/image" Target="../media/image62.png"/><Relationship Id="rId5" Type="http://schemas.openxmlformats.org/officeDocument/2006/relationships/image" Target="../media/image64.png"/><Relationship Id="rId4" Type="http://schemas.openxmlformats.org/officeDocument/2006/relationships/image" Target="../media/image113.png"/></Relationships>
</file>

<file path=ppt/slides/_rels/slide59.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55.xml"/><Relationship Id="rId1" Type="http://schemas.openxmlformats.org/officeDocument/2006/relationships/slideLayout" Target="../slideLayouts/slideLayout12.xml"/><Relationship Id="rId4" Type="http://schemas.openxmlformats.org/officeDocument/2006/relationships/image" Target="../media/image65.jpe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60.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56.xml"/><Relationship Id="rId1" Type="http://schemas.openxmlformats.org/officeDocument/2006/relationships/slideLayout" Target="../slideLayouts/slideLayout12.xml"/><Relationship Id="rId4" Type="http://schemas.openxmlformats.org/officeDocument/2006/relationships/image" Target="../media/image65.jpeg"/></Relationships>
</file>

<file path=ppt/slides/_rels/slide61.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57.xml"/><Relationship Id="rId1" Type="http://schemas.openxmlformats.org/officeDocument/2006/relationships/slideLayout" Target="../slideLayouts/slideLayout12.xml"/><Relationship Id="rId5" Type="http://schemas.openxmlformats.org/officeDocument/2006/relationships/image" Target="../media/image119.png"/><Relationship Id="rId4" Type="http://schemas.openxmlformats.org/officeDocument/2006/relationships/image" Target="../media/image118.png"/></Relationships>
</file>

<file path=ppt/slides/_rels/slide62.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58.xml"/><Relationship Id="rId1" Type="http://schemas.openxmlformats.org/officeDocument/2006/relationships/slideLayout" Target="../slideLayouts/slideLayout12.xml"/><Relationship Id="rId4" Type="http://schemas.openxmlformats.org/officeDocument/2006/relationships/image" Target="../media/image120.png"/></Relationships>
</file>

<file path=ppt/slides/_rels/slide63.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59.xml"/><Relationship Id="rId1" Type="http://schemas.openxmlformats.org/officeDocument/2006/relationships/slideLayout" Target="../slideLayouts/slideLayout12.xml"/><Relationship Id="rId4" Type="http://schemas.openxmlformats.org/officeDocument/2006/relationships/image" Target="../media/image65.jpe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plit dir="in"/>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8_BD.8_1#55a5c836c?vcp=1&amp;vis=1&amp;pid=d4128af5a&amp;color=0,0,0&amp;vtp=1&amp;vaab=1&amp;bt=1&amp;bbb=1"/>
          <p:cNvSpPr/>
          <p:nvPr/>
        </p:nvSpPr>
        <p:spPr>
          <a:xfrm>
            <a:off x="539496" y="1138904"/>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（2）此装置能筛选出重力至少为多大的芒果？</a:t>
            </a:r>
            <a:endParaRPr lang="en-US" altLang="zh-CN" sz="2800" dirty="0"/>
          </a:p>
        </p:txBody>
      </p:sp>
      <p:pic>
        <p:nvPicPr>
          <p:cNvPr id="3" name="QO_7_BD.8_2#55a5c836c?iti=4&amp;vcp=1&amp;vis=1&amp;pid=d4128af5a&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764792" y="1820513"/>
            <a:ext cx="8668512" cy="319125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7_BD.8_3#55a5c836c?iti=4&amp;vcp=1&amp;vis=1&amp;pid=d4128af5a&amp;color=0,0,0&amp;vtp=1&amp;vaab=1&amp;bbb=1"/>
          <p:cNvSpPr/>
          <p:nvPr/>
        </p:nvSpPr>
        <p:spPr>
          <a:xfrm>
            <a:off x="5534692" y="5138769"/>
            <a:ext cx="112871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图Z4-1</a:t>
            </a:r>
            <a:endParaRPr lang="en-US" altLang="zh-CN" sz="2800" dirty="0"/>
          </a:p>
        </p:txBody>
      </p:sp>
    </p:spTree>
  </p:cSld>
  <p:clrMapOvr>
    <a:masterClrMapping/>
  </p:clrMapOvr>
  <p:transition>
    <p:split dir="in"/>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7_AN.1_1#55a5c836c?iti=5&amp;htil=2&amp;vcp=1&amp;vis=1&amp;pid=d4128af5a&amp;color=0,0,0&amp;mp=1&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049520" y="1263015"/>
            <a:ext cx="6788785" cy="251206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7_AN.1_1#55a5c836c?iti=5&amp;htil=2&amp;vcp=1&amp;vis=1&amp;pid=d4128af5a&amp;color=0,0,0&amp;mp=1&amp;vtp=1&amp;vaab=1&amp;bbb=1"/>
          <p:cNvSpPr/>
          <p:nvPr/>
        </p:nvSpPr>
        <p:spPr>
          <a:xfrm>
            <a:off x="7962265" y="3606165"/>
            <a:ext cx="1128395" cy="541655"/>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图Z4-1</a:t>
            </a:r>
            <a:endParaRPr lang="en-US" altLang="zh-CN" sz="2800" dirty="0"/>
          </a:p>
        </p:txBody>
      </p:sp>
      <mc:AlternateContent xmlns:mc="http://schemas.openxmlformats.org/markup-compatibility/2006" xmlns:a14="http://schemas.microsoft.com/office/drawing/2010/main">
        <mc:Choice Requires="a14">
          <p:sp>
            <p:nvSpPr>
              <p:cNvPr id="4" name="QO_8_AN.1_1#55a5c836c?htil=2&amp;vcp=1&amp;vis=1&amp;pid=d4128af5a&amp;color=0,0,0&amp;mp=1&amp;vtp=1&amp;vaab=1&amp;bt=1&amp;bbb=1&amp;hb=1&amp;hs=1"/>
              <p:cNvSpPr/>
              <p:nvPr/>
            </p:nvSpPr>
            <p:spPr>
              <a:xfrm>
                <a:off x="539496" y="1113949"/>
                <a:ext cx="5568696" cy="2534857"/>
              </a:xfrm>
              <a:prstGeom prst="rect">
                <a:avLst/>
              </a:prstGeom>
              <a:noFill/>
            </p:spPr>
            <p:txBody>
              <a:bodyPr wrap="none" lIns="0" tIns="0" rIns="0" bIns="0" rtlCol="0" anchor="t"/>
              <a:lstStyle/>
              <a:p>
                <a:pPr algn="l" latinLnBrk="1">
                  <a:lnSpc>
                    <a:spcPts val="5100"/>
                  </a:lnSpc>
                </a:pPr>
                <a:r>
                  <a:rPr lang="zh-CN" altLang="en-US" sz="28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2</a:t>
                </a:r>
                <a:r>
                  <a:rPr lang="zh-CN" altLang="en-US" sz="28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由欧姆定律可知，当</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𝐼</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=0.15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时电路中的总电阻为</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400"/>
                  </a:lnSpc>
                </a:pP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aseline="-10000">
                            <a:solidFill>
                              <a:srgbClr val="FF0000"/>
                            </a:solidFill>
                            <a:latin typeface="Cambria Math" panose="02040503050406030204" pitchFamily="18" charset="0"/>
                          </a:rPr>
                          <m:t>总</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𝐼</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0.15 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=80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49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此时压敏电阻的阻值为</a:t>
                </a:r>
                <a:endParaRPr lang="en-US" altLang="zh-CN" sz="2800" dirty="0"/>
              </a:p>
            </p:txBody>
          </p:sp>
        </mc:Choice>
        <mc:Fallback xmlns="">
          <p:sp>
            <p:nvSpPr>
              <p:cNvPr id="4" name="QO_8_AN.1_1#55a5c836c?htil=2&amp;vcp=1&amp;vis=1&amp;pid=d4128af5a&amp;color=0,0,0&amp;mp=1&amp;vtp=1&amp;vaab=1&amp;bt=1&amp;bbb=1&amp;hb=1&amp;hs=1"/>
              <p:cNvSpPr>
                <a:spLocks noRot="1" noChangeAspect="1" noMove="1" noResize="1" noEditPoints="1" noAdjustHandles="1" noChangeArrowheads="1" noChangeShapeType="1" noTextEdit="1"/>
              </p:cNvSpPr>
              <p:nvPr/>
            </p:nvSpPr>
            <p:spPr>
              <a:xfrm>
                <a:off x="539496" y="1113949"/>
                <a:ext cx="5568696" cy="2534857"/>
              </a:xfrm>
              <a:prstGeom prst="rect">
                <a:avLst/>
              </a:prstGeom>
              <a:blipFill rotWithShape="1">
                <a:blip r:embed="rId4"/>
                <a:stretch>
                  <a:fillRect l="-7" t="-6" r="2" b="-270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O_8_AN.1_1#55a5c836c?htil=2&amp;vcp=1&amp;vis=1&amp;pid=d4128af5a&amp;color=0,0,0&amp;mp=1&amp;vtp=1&amp;vaab=1&amp;bt=1&amp;bbb=1&amp;hb=1&amp;hs=1"/>
              <p:cNvSpPr/>
              <p:nvPr/>
            </p:nvSpPr>
            <p:spPr>
              <a:xfrm>
                <a:off x="539995" y="3837336"/>
                <a:ext cx="11112011" cy="1849057"/>
              </a:xfrm>
              <a:prstGeom prst="rect">
                <a:avLst/>
              </a:prstGeom>
              <a:noFill/>
            </p:spPr>
            <p:txBody>
              <a:bodyPr wrap="none" lIns="0" tIns="0" rIns="0" bIns="0" rtlCol="0" anchor="t"/>
              <a:lstStyle/>
              <a:p>
                <a:pPr latinLnBrk="1">
                  <a:lnSpc>
                    <a:spcPts val="5100"/>
                  </a:lnSpc>
                </a:pP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aseline="-10000">
                            <a:solidFill>
                              <a:srgbClr val="FF0000"/>
                            </a:solidFill>
                            <a:latin typeface="Cambria Math" panose="02040503050406030204" pitchFamily="18" charset="0"/>
                          </a:rPr>
                          <m:t>总</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=80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=60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由题图丙可知，此时压敏电阻受到的压力为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N</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，即此装置能筛选出重</a:t>
                </a:r>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力至少为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N</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的芒果。</a:t>
                </a:r>
                <a:endParaRPr lang="en-US" altLang="zh-CN" sz="2800" dirty="0"/>
              </a:p>
            </p:txBody>
          </p:sp>
        </mc:Choice>
        <mc:Fallback xmlns="">
          <p:sp>
            <p:nvSpPr>
              <p:cNvPr id="5" name="QO_8_AN.1_1#55a5c836c?htil=2&amp;vcp=1&amp;vis=1&amp;pid=d4128af5a&amp;color=0,0,0&amp;mp=1&amp;vtp=1&amp;vaab=1&amp;bt=1&amp;bbb=1&amp;hb=1&amp;hs=1"/>
              <p:cNvSpPr>
                <a:spLocks noRot="1" noChangeAspect="1" noMove="1" noResize="1" noEditPoints="1" noAdjustHandles="1" noChangeArrowheads="1" noChangeShapeType="1" noTextEdit="1"/>
              </p:cNvSpPr>
              <p:nvPr/>
            </p:nvSpPr>
            <p:spPr>
              <a:xfrm>
                <a:off x="539995" y="3837336"/>
                <a:ext cx="11112011" cy="1849057"/>
              </a:xfrm>
              <a:prstGeom prst="rect">
                <a:avLst/>
              </a:prstGeom>
              <a:blipFill rotWithShape="1">
                <a:blip r:embed="rId5"/>
                <a:stretch>
                  <a:fillRect l="-2" t="-2" r="4" b="-3711"/>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499"/>
                                          </p:stCondLst>
                                        </p:cTn>
                                        <p:tgtEl>
                                          <p:spTgt spid="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3">
                                            <p:txEl>
                                              <p:pRg st="0" end="0"/>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5">
                                            <p:bg/>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5">
                                            <p:txEl>
                                              <p:pRg st="0" end="0"/>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5">
                                            <p:txEl>
                                              <p:pRg st="1" end="1"/>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8_BD.10_1#ee29f8eda?vcp=1&amp;vis=1&amp;pid=d4128af5a&amp;color=0,0,0&amp;vtp=1&amp;vaab=1&amp;bt=1&amp;bbb=1&amp;hb=1"/>
              <p:cNvSpPr/>
              <p:nvPr/>
            </p:nvSpPr>
            <p:spPr>
              <a:xfrm>
                <a:off x="539496" y="816832"/>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（3）若想筛选出重力至少为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的芒果，有同学建议：仅适当增加</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0</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阻值即可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。你认为他的建议可行吗？请通过计算做出判断。</a:t>
                </a:r>
                <a:endParaRPr lang="en-US" altLang="zh-CN" sz="2800" dirty="0"/>
              </a:p>
            </p:txBody>
          </p:sp>
        </mc:Choice>
        <mc:Fallback xmlns="">
          <p:sp>
            <p:nvSpPr>
              <p:cNvPr id="2" name="QO_8_BD.10_1#ee29f8eda?vcp=1&amp;vis=1&amp;pid=d4128af5a&amp;color=0,0,0&amp;vtp=1&amp;vaab=1&amp;bt=1&amp;bbb=1&amp;hb=1"/>
              <p:cNvSpPr>
                <a:spLocks noRot="1" noChangeAspect="1" noMove="1" noResize="1" noEditPoints="1" noAdjustHandles="1" noChangeArrowheads="1" noChangeShapeType="1" noTextEdit="1"/>
              </p:cNvSpPr>
              <p:nvPr/>
            </p:nvSpPr>
            <p:spPr>
              <a:xfrm>
                <a:off x="539496" y="816832"/>
                <a:ext cx="11109960" cy="1201357"/>
              </a:xfrm>
              <a:prstGeom prst="rect">
                <a:avLst/>
              </a:prstGeom>
              <a:blipFill rotWithShape="1">
                <a:blip r:embed="rId3"/>
                <a:stretch>
                  <a:fillRect l="-3" t="-18" r="-248" b="-5695"/>
                </a:stretch>
              </a:blipFill>
            </p:spPr>
            <p:txBody>
              <a:bodyPr/>
              <a:lstStyle/>
              <a:p>
                <a:r>
                  <a:rPr lang="zh-CN" altLang="en-US">
                    <a:noFill/>
                  </a:rPr>
                  <a:t> </a:t>
                </a:r>
              </a:p>
            </p:txBody>
          </p:sp>
        </mc:Fallback>
      </mc:AlternateContent>
      <p:pic>
        <p:nvPicPr>
          <p:cNvPr id="3" name="QO_7_BD.10_2#ee29f8eda?iti=6&amp;vcp=1&amp;vis=1&amp;pid=d4128af5a&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1764792" y="2150205"/>
            <a:ext cx="8668512" cy="319125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7_BD.10_3#ee29f8eda?iti=6&amp;vcp=1&amp;vis=1&amp;pid=d4128af5a&amp;color=0,0,0&amp;vtp=1&amp;vaab=1&amp;bbb=1"/>
          <p:cNvSpPr/>
          <p:nvPr/>
        </p:nvSpPr>
        <p:spPr>
          <a:xfrm>
            <a:off x="5534692" y="5468461"/>
            <a:ext cx="112871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图Z4-1</a:t>
            </a:r>
            <a:endParaRPr lang="en-US" altLang="zh-CN" sz="2800" dirty="0"/>
          </a:p>
        </p:txBody>
      </p:sp>
    </p:spTree>
  </p:cSld>
  <p:clrMapOvr>
    <a:masterClrMapping/>
  </p:clrMapOvr>
  <p:transition>
    <p:split dir="in"/>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QO_8_AN.1_1#ee29f8eda?htil=3&amp;vcp=1&amp;vis=1&amp;pid=d4128af5a&amp;color=0,0,0&amp;mp=1&amp;vtp=1&amp;vaab=1&amp;bt=1&amp;bbb=1&amp;hb=1&amp;hs=1"/>
              <p:cNvSpPr/>
              <p:nvPr/>
            </p:nvSpPr>
            <p:spPr>
              <a:xfrm>
                <a:off x="539496" y="918336"/>
                <a:ext cx="6437376" cy="2496757"/>
              </a:xfrm>
              <a:prstGeom prst="rect">
                <a:avLst/>
              </a:prstGeom>
              <a:noFill/>
            </p:spPr>
            <p:txBody>
              <a:bodyPr wrap="none" lIns="0" tIns="0" rIns="0" bIns="0" rtlCol="0" anchor="t"/>
              <a:lstStyle/>
              <a:p>
                <a:pPr algn="l" latinLnBrk="1">
                  <a:lnSpc>
                    <a:spcPts val="5100"/>
                  </a:lnSpc>
                </a:pPr>
                <a:r>
                  <a:rPr lang="zh-CN" altLang="en-US" sz="280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3</a:t>
                </a:r>
                <a:r>
                  <a:rPr lang="zh-CN" altLang="en-US" sz="280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由题图丙可知，压敏电阻的阻值</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随着压力的增大而减小，当压力为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N</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时，</a:t>
                </a:r>
              </a:p>
              <a:p>
                <a:pPr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压敏电阻的阻值</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为了筛选出</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重力至少为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N</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的芒果，由串联电路的电</a:t>
                </a:r>
                <a:endParaRPr lang="en-US" altLang="zh-CN" sz="2800" dirty="0"/>
              </a:p>
            </p:txBody>
          </p:sp>
        </mc:Choice>
        <mc:Fallback xmlns="">
          <p:sp>
            <p:nvSpPr>
              <p:cNvPr id="4" name="QO_8_AN.1_1#ee29f8eda?htil=3&amp;vcp=1&amp;vis=1&amp;pid=d4128af5a&amp;color=0,0,0&amp;mp=1&amp;vtp=1&amp;vaab=1&amp;bt=1&amp;bbb=1&amp;hb=1&amp;hs=1"/>
              <p:cNvSpPr>
                <a:spLocks noRot="1" noChangeAspect="1" noMove="1" noResize="1" noEditPoints="1" noAdjustHandles="1" noChangeArrowheads="1" noChangeShapeType="1" noTextEdit="1"/>
              </p:cNvSpPr>
              <p:nvPr/>
            </p:nvSpPr>
            <p:spPr>
              <a:xfrm>
                <a:off x="539496" y="918336"/>
                <a:ext cx="6437376" cy="2496757"/>
              </a:xfrm>
              <a:prstGeom prst="rect">
                <a:avLst/>
              </a:prstGeom>
              <a:blipFill rotWithShape="1">
                <a:blip r:embed="rId3"/>
                <a:stretch>
                  <a:fillRect l="-6" t="-5" r="-3470" b="-274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O_8_AN.1_1#ee29f8eda?htil=3&amp;vcp=1&amp;vis=1&amp;pid=d4128af5a&amp;color=0,0,0&amp;mp=1&amp;vtp=1&amp;vaab=1&amp;bt=1&amp;bbb=1&amp;hb=1&amp;hs=1"/>
              <p:cNvSpPr/>
              <p:nvPr/>
            </p:nvSpPr>
            <p:spPr>
              <a:xfrm>
                <a:off x="539995" y="3405568"/>
                <a:ext cx="11112011" cy="2496757"/>
              </a:xfrm>
              <a:prstGeom prst="rect">
                <a:avLst/>
              </a:prstGeom>
              <a:noFill/>
            </p:spPr>
            <p:txBody>
              <a:bodyPr wrap="none" lIns="0" tIns="0" rIns="0" bIns="0" rtlCol="0" anchor="t"/>
              <a:lstStyle/>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阻特点可知</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的阻值应调整为</a:t>
                </a:r>
                <a:endParaRPr lang="en-US" altLang="zh-CN" sz="2800" dirty="0"/>
              </a:p>
              <a:p>
                <a:pPr latinLnBrk="1">
                  <a:lnSpc>
                    <a:spcPts val="5100"/>
                  </a:lnSpc>
                </a:pP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aseline="-10000">
                            <a:solidFill>
                              <a:srgbClr val="FF0000"/>
                            </a:solidFill>
                            <a:latin typeface="Cambria Math" panose="02040503050406030204" pitchFamily="18" charset="0"/>
                          </a:rPr>
                          <m:t>总</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″=80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因此</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，将</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sub>
                    </m:sSub>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的阻值由</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oMath>
                </a14:m>
                <a:r>
                  <a:rPr lang="en-US" altLang="zh-CN" sz="2800" b="0" i="0" dirty="0">
                    <a:solidFill>
                      <a:srgbClr val="FF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增大到</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oMath>
                </a14:m>
                <a:r>
                  <a:rPr lang="en-US" altLang="zh-CN" sz="2800" b="0" i="0">
                    <a:solidFill>
                      <a:srgbClr val="FF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，可以将重力至少为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N</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的芒果</a:t>
                </a:r>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继续传送到指定位置</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，该建议可行。</a:t>
                </a:r>
                <a:endParaRPr lang="en-US" altLang="zh-CN" sz="2800" dirty="0"/>
              </a:p>
            </p:txBody>
          </p:sp>
        </mc:Choice>
        <mc:Fallback xmlns="">
          <p:sp>
            <p:nvSpPr>
              <p:cNvPr id="5" name="QO_8_AN.1_1#ee29f8eda?htil=3&amp;vcp=1&amp;vis=1&amp;pid=d4128af5a&amp;color=0,0,0&amp;mp=1&amp;vtp=1&amp;vaab=1&amp;bt=1&amp;bbb=1&amp;hb=1&amp;hs=1"/>
              <p:cNvSpPr>
                <a:spLocks noRot="1" noChangeAspect="1" noMove="1" noResize="1" noEditPoints="1" noAdjustHandles="1" noChangeArrowheads="1" noChangeShapeType="1" noTextEdit="1"/>
              </p:cNvSpPr>
              <p:nvPr/>
            </p:nvSpPr>
            <p:spPr>
              <a:xfrm>
                <a:off x="539995" y="3405568"/>
                <a:ext cx="11112011" cy="2496757"/>
              </a:xfrm>
              <a:prstGeom prst="rect">
                <a:avLst/>
              </a:prstGeom>
              <a:blipFill rotWithShape="1">
                <a:blip r:embed="rId4"/>
                <a:stretch>
                  <a:fillRect l="-2" t="-3" r="4" b="-2747"/>
                </a:stretch>
              </a:blipFill>
            </p:spPr>
            <p:txBody>
              <a:bodyPr/>
              <a:lstStyle/>
              <a:p>
                <a:r>
                  <a:rPr lang="zh-CN" altLang="en-US">
                    <a:noFill/>
                  </a:rPr>
                  <a:t> </a:t>
                </a:r>
              </a:p>
            </p:txBody>
          </p:sp>
        </mc:Fallback>
      </mc:AlternateContent>
      <p:pic>
        <p:nvPicPr>
          <p:cNvPr id="7" name="图片 6"/>
          <p:cNvPicPr>
            <a:picLocks noChangeAspect="1"/>
          </p:cNvPicPr>
          <p:nvPr/>
        </p:nvPicPr>
        <p:blipFill>
          <a:blip r:embed="rId5"/>
          <a:stretch>
            <a:fillRect/>
          </a:stretch>
        </p:blipFill>
        <p:spPr>
          <a:xfrm>
            <a:off x="7063105" y="1109345"/>
            <a:ext cx="4796155" cy="3188335"/>
          </a:xfrm>
          <a:prstGeom prst="rect">
            <a:avLst/>
          </a:prstGeom>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5">
                                            <p:bg/>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5">
                                            <p:txEl>
                                              <p:pRg st="0" end="0"/>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5">
                                            <p:txEl>
                                              <p:pRg st="1" end="1"/>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5">
                                            <p:txEl>
                                              <p:pRg st="2" end="2"/>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7_BD#2565f44e3?vcp=1&amp;pid=e7a0d7a22&amp;color=0,0,0&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600"/>
              </a:lnSpc>
            </a:pPr>
            <a:r>
              <a:rPr lang="en-US" altLang="zh-CN" sz="32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考点专练</a:t>
            </a:r>
            <a:endParaRPr lang="en-US" altLang="zh-CN" sz="3200" dirty="0"/>
          </a:p>
        </p:txBody>
      </p:sp>
      <mc:AlternateContent xmlns:mc="http://schemas.openxmlformats.org/markup-compatibility/2006" xmlns:a14="http://schemas.microsoft.com/office/drawing/2010/main">
        <mc:Choice Requires="a14">
          <p:sp>
            <p:nvSpPr>
              <p:cNvPr id="3" name="QO_8_BD.12_1#bd4cc222e?sp=1&amp;vcp=1&amp;vis=1&amp;pid=2565f44e3&amp;color=0,0,0&amp;vtp=1&amp;vaab=1&amp;bbb=1&amp;hb=1"/>
              <p:cNvSpPr/>
              <p:nvPr/>
            </p:nvSpPr>
            <p:spPr>
              <a:xfrm>
                <a:off x="539496" y="1267240"/>
                <a:ext cx="11109960"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小明给学校劳动实践基地的蔬菜大棚设计了一个测量空气湿度的电路。</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如图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Z4-2甲所示，电源电压恒为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6 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V</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。定值电阻</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0</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的阻值为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10 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Ω</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，电压</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表的量程为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0∼3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V</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。湿敏电阻</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的阻值随空气湿度</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RH</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的变化关系如图</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Z4-2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乙所示，则：</a:t>
                </a:r>
                <a:endParaRPr lang="en-US" altLang="zh-CN" sz="2800" dirty="0"/>
              </a:p>
            </p:txBody>
          </p:sp>
        </mc:Choice>
        <mc:Fallback xmlns="">
          <p:sp>
            <p:nvSpPr>
              <p:cNvPr id="3" name="QO_8_BD.12_1#bd4cc222e?sp=1&amp;vcp=1&amp;vis=1&amp;pid=2565f44e3&amp;color=0,0,0&amp;vtp=1&amp;vaab=1&amp;bbb=1&amp;hb=1"/>
              <p:cNvSpPr>
                <a:spLocks noRot="1" noChangeAspect="1" noMove="1" noResize="1" noEditPoints="1" noAdjustHandles="1" noChangeArrowheads="1" noChangeShapeType="1" noTextEdit="1"/>
              </p:cNvSpPr>
              <p:nvPr/>
            </p:nvSpPr>
            <p:spPr>
              <a:xfrm>
                <a:off x="539496" y="1267240"/>
                <a:ext cx="11109960" cy="2496757"/>
              </a:xfrm>
              <a:prstGeom prst="rect">
                <a:avLst/>
              </a:prstGeom>
              <a:blipFill rotWithShape="1">
                <a:blip r:embed="rId3"/>
                <a:stretch>
                  <a:fillRect l="-3" t="-17" r="-2511" b="-3750"/>
                </a:stretch>
              </a:blipFill>
            </p:spPr>
            <p:txBody>
              <a:bodyPr/>
              <a:lstStyle/>
              <a:p>
                <a:r>
                  <a:rPr lang="zh-CN" altLang="en-US">
                    <a:noFill/>
                  </a:rPr>
                  <a:t> </a:t>
                </a:r>
              </a:p>
            </p:txBody>
          </p:sp>
        </mc:Fallback>
      </mc:AlternateContent>
      <p:pic>
        <p:nvPicPr>
          <p:cNvPr id="4" name="QO_8_BD.12_2#bd4cc222e?iti=8&amp;vcp=1&amp;vis=1&amp;pid=2565f44e3&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553585" y="3279140"/>
            <a:ext cx="5725795" cy="2948305"/>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8_BD.12_3#bd4cc222e?iti=8&amp;vcp=1&amp;vis=1&amp;pid=2565f44e3&amp;color=0,0,0&amp;vtp=1&amp;vaab=1&amp;bbb=1"/>
          <p:cNvSpPr/>
          <p:nvPr/>
        </p:nvSpPr>
        <p:spPr>
          <a:xfrm>
            <a:off x="2033302" y="5042707"/>
            <a:ext cx="112871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图Z4-2</a:t>
            </a:r>
            <a:endParaRPr lang="en-US" altLang="zh-CN" sz="2800" dirty="0"/>
          </a:p>
        </p:txBody>
      </p:sp>
    </p:spTree>
  </p:cSld>
  <p:clrMapOvr>
    <a:masterClrMapping/>
  </p:clrMapOvr>
  <p:transition>
    <p:split dir="in"/>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9_BD.13_1#a0bb393da?vcp=1&amp;vis=1&amp;pid=bd4cc222e&amp;color=0,0,0&amp;vtp=1&amp;vaab=1&amp;bt=1&amp;bbb=1"/>
              <p:cNvSpPr/>
              <p:nvPr/>
            </p:nvSpPr>
            <p:spPr>
              <a:xfrm>
                <a:off x="539496" y="784320"/>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（1）当空气湿度为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50%</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时，电压表的示数为多少？</a:t>
                </a:r>
                <a:endParaRPr lang="en-US" altLang="zh-CN" sz="2800" dirty="0"/>
              </a:p>
            </p:txBody>
          </p:sp>
        </mc:Choice>
        <mc:Fallback xmlns="">
          <p:sp>
            <p:nvSpPr>
              <p:cNvPr id="2" name="QO_9_BD.13_1#a0bb393da?vcp=1&amp;vis=1&amp;pid=bd4cc222e&amp;color=0,0,0&amp;vtp=1&amp;vaab=1&amp;bt=1&amp;bbb=1"/>
              <p:cNvSpPr>
                <a:spLocks noRot="1" noChangeAspect="1" noMove="1" noResize="1" noEditPoints="1" noAdjustHandles="1" noChangeArrowheads="1" noChangeShapeType="1" noTextEdit="1"/>
              </p:cNvSpPr>
              <p:nvPr/>
            </p:nvSpPr>
            <p:spPr>
              <a:xfrm>
                <a:off x="539496" y="784320"/>
                <a:ext cx="11109960" cy="553657"/>
              </a:xfrm>
              <a:prstGeom prst="rect">
                <a:avLst/>
              </a:prstGeom>
              <a:blipFill rotWithShape="1">
                <a:blip r:embed="rId3"/>
                <a:stretch>
                  <a:fillRect l="-3" t="-17" r="3" b="-12381"/>
                </a:stretch>
              </a:blipFill>
            </p:spPr>
            <p:txBody>
              <a:bodyPr/>
              <a:lstStyle/>
              <a:p>
                <a:r>
                  <a:rPr lang="zh-CN" altLang="en-US">
                    <a:noFill/>
                  </a:rPr>
                  <a:t> </a:t>
                </a:r>
              </a:p>
            </p:txBody>
          </p:sp>
        </mc:Fallback>
      </mc:AlternateContent>
      <p:pic>
        <p:nvPicPr>
          <p:cNvPr id="3" name="QO_8_BD.14_1#bd4cc222e?iti=9&amp;vcp=1&amp;vis=1&amp;pid=bd4cc222e&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802380" y="1475105"/>
            <a:ext cx="5421630" cy="280543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8_BD.14_2#bd4cc222e?iti=9&amp;vcp=1&amp;vis=1&amp;pid=bd4cc222e&amp;color=0,0,0&amp;vtp=1&amp;vaab=1&amp;bbb=1"/>
          <p:cNvSpPr/>
          <p:nvPr/>
        </p:nvSpPr>
        <p:spPr>
          <a:xfrm>
            <a:off x="2151920" y="3429095"/>
            <a:ext cx="112871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图Z4-2</a:t>
            </a:r>
            <a:endParaRPr lang="en-US" altLang="zh-CN" sz="2800" dirty="0"/>
          </a:p>
        </p:txBody>
      </p:sp>
      <mc:AlternateContent xmlns:mc="http://schemas.openxmlformats.org/markup-compatibility/2006" xmlns:a14="http://schemas.microsoft.com/office/drawing/2010/main">
        <mc:Choice Requires="a14">
          <p:sp>
            <p:nvSpPr>
              <p:cNvPr id="5" name="QO_9_BD.15_1#0d64906f0?vcp=1&amp;vis=1&amp;pid=bd4cc222e&amp;color=0,0,0&amp;vtp=1&amp;vaab=1&amp;bbb=1"/>
              <p:cNvSpPr/>
              <p:nvPr/>
            </p:nvSpPr>
            <p:spPr>
              <a:xfrm>
                <a:off x="539496" y="4283551"/>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（2）该装置所能测量的最大空气湿度</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RH</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为多少？</a:t>
                </a:r>
                <a:endParaRPr lang="en-US" altLang="zh-CN" sz="2800" dirty="0"/>
              </a:p>
            </p:txBody>
          </p:sp>
        </mc:Choice>
        <mc:Fallback xmlns="">
          <p:sp>
            <p:nvSpPr>
              <p:cNvPr id="5" name="QO_9_BD.15_1#0d64906f0?vcp=1&amp;vis=1&amp;pid=bd4cc222e&amp;color=0,0,0&amp;vtp=1&amp;vaab=1&amp;bbb=1"/>
              <p:cNvSpPr>
                <a:spLocks noRot="1" noChangeAspect="1" noMove="1" noResize="1" noEditPoints="1" noAdjustHandles="1" noChangeArrowheads="1" noChangeShapeType="1" noTextEdit="1"/>
              </p:cNvSpPr>
              <p:nvPr/>
            </p:nvSpPr>
            <p:spPr>
              <a:xfrm>
                <a:off x="539496" y="4283551"/>
                <a:ext cx="11109960" cy="553657"/>
              </a:xfrm>
              <a:prstGeom prst="rect">
                <a:avLst/>
              </a:prstGeom>
              <a:blipFill rotWithShape="1">
                <a:blip r:embed="rId5"/>
                <a:stretch>
                  <a:fillRect l="-3" t="-86" r="3" b="-12312"/>
                </a:stretch>
              </a:blipFill>
            </p:spPr>
            <p:txBody>
              <a:bodyPr/>
              <a:lstStyle/>
              <a:p>
                <a:r>
                  <a:rPr lang="zh-CN" altLang="en-US">
                    <a:noFill/>
                  </a:rPr>
                  <a:t> </a:t>
                </a:r>
              </a:p>
            </p:txBody>
          </p:sp>
        </mc:Fallback>
      </mc:AlternateContent>
      <p:sp>
        <p:nvSpPr>
          <p:cNvPr id="6" name="QO_9_BD.16_1#b328a0fe0?vcp=1&amp;vis=1&amp;pid=bd4cc222e&amp;color=0,0,0&amp;vtp=1&amp;vaab=1&amp;bbb=1&amp;hb=1"/>
          <p:cNvSpPr/>
          <p:nvPr/>
        </p:nvSpPr>
        <p:spPr>
          <a:xfrm>
            <a:off x="539496" y="4839938"/>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（3）在不改变电压表量程的情况下，若要提高该装置所能测量的最大</a:t>
            </a: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空气湿度值</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则请写出一种简便可行的方法</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9_BD.17_1#a0bb393da?vcp=1&amp;vis=1&amp;pid=bd4cc222e&amp;color=0,0,0&amp;vtp=1&amp;vaab=1&amp;bt=1&amp;bbb=1"/>
              <p:cNvSpPr/>
              <p:nvPr/>
            </p:nvSpPr>
            <p:spPr>
              <a:xfrm>
                <a:off x="539496" y="1509236"/>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（1）当空气湿度为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50%</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时，电压表的示数为多少？</a:t>
                </a:r>
                <a:endParaRPr lang="en-US" altLang="zh-CN" sz="2800" dirty="0"/>
              </a:p>
            </p:txBody>
          </p:sp>
        </mc:Choice>
        <mc:Fallback xmlns="">
          <p:sp>
            <p:nvSpPr>
              <p:cNvPr id="2" name="QO_9_BD.17_1#a0bb393da?vcp=1&amp;vis=1&amp;pid=bd4cc222e&amp;color=0,0,0&amp;vtp=1&amp;vaab=1&amp;bt=1&amp;bbb=1"/>
              <p:cNvSpPr>
                <a:spLocks noRot="1" noChangeAspect="1" noMove="1" noResize="1" noEditPoints="1" noAdjustHandles="1" noChangeArrowheads="1" noChangeShapeType="1" noTextEdit="1"/>
              </p:cNvSpPr>
              <p:nvPr/>
            </p:nvSpPr>
            <p:spPr>
              <a:xfrm>
                <a:off x="539496" y="1509236"/>
                <a:ext cx="11109960" cy="553657"/>
              </a:xfrm>
              <a:prstGeom prst="rect">
                <a:avLst/>
              </a:prstGeom>
              <a:blipFill rotWithShape="1">
                <a:blip r:embed="rId3"/>
                <a:stretch>
                  <a:fillRect l="-3" t="-86" r="3" b="-12312"/>
                </a:stretch>
              </a:blipFill>
            </p:spPr>
            <p:txBody>
              <a:bodyPr/>
              <a:lstStyle/>
              <a:p>
                <a:r>
                  <a:rPr lang="zh-CN" altLang="en-US">
                    <a:noFill/>
                  </a:rPr>
                  <a:t> </a:t>
                </a:r>
              </a:p>
            </p:txBody>
          </p:sp>
        </mc:Fallback>
      </mc:AlternateContent>
      <p:pic>
        <p:nvPicPr>
          <p:cNvPr id="3" name="QO_8_BD.17_2#a0bb393da?iti=10&amp;vcp=1&amp;vis=1&amp;pid=bd4cc222e&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730752" y="2199989"/>
            <a:ext cx="4727448" cy="244144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8_BD.17_3#a0bb393da?iti=10&amp;vcp=1&amp;vis=1&amp;pid=bd4cc222e&amp;color=0,0,0&amp;vtp=1&amp;vaab=1&amp;bbb=1"/>
          <p:cNvSpPr/>
          <p:nvPr/>
        </p:nvSpPr>
        <p:spPr>
          <a:xfrm>
            <a:off x="5530120" y="4768437"/>
            <a:ext cx="112871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图Z4-2</a:t>
            </a:r>
            <a:endParaRPr lang="en-US" altLang="zh-CN" sz="2800" dirty="0"/>
          </a:p>
        </p:txBody>
      </p:sp>
    </p:spTree>
  </p:cSld>
  <p:clrMapOvr>
    <a:masterClrMapping/>
  </p:clrMapOvr>
  <p:transition>
    <p:split dir="in"/>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8_AN.1_1#a0bb393da?iti=11&amp;htil=4&amp;vcp=1&amp;vis=1&amp;pid=bd4cc222e&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689850" y="2082800"/>
            <a:ext cx="4359275" cy="2289175"/>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8_AN.1_1#a0bb393da?iti=11&amp;htil=4&amp;vcp=1&amp;vis=1&amp;pid=bd4cc222e&amp;color=0,0,0&amp;vtp=1&amp;vaab=1&amp;bbb=1"/>
          <p:cNvSpPr/>
          <p:nvPr/>
        </p:nvSpPr>
        <p:spPr>
          <a:xfrm>
            <a:off x="9147275" y="4502784"/>
            <a:ext cx="112871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图Z4-2</a:t>
            </a:r>
            <a:endParaRPr lang="en-US" altLang="zh-CN" sz="2800" dirty="0"/>
          </a:p>
        </p:txBody>
      </p:sp>
      <mc:AlternateContent xmlns:mc="http://schemas.openxmlformats.org/markup-compatibility/2006" xmlns:a14="http://schemas.microsoft.com/office/drawing/2010/main">
        <mc:Choice Requires="a14">
          <p:sp>
            <p:nvSpPr>
              <p:cNvPr id="4" name="QO_9_AN.1_1#a0bb393da?htil=4&amp;vcp=1&amp;vis=1&amp;pid=bd4cc222e&amp;color=0,0,0&amp;mp=1&amp;vtp=1&amp;vaab=1&amp;bt=1&amp;bbb=1&amp;hb=1&amp;hs=1"/>
              <p:cNvSpPr/>
              <p:nvPr/>
            </p:nvSpPr>
            <p:spPr>
              <a:xfrm>
                <a:off x="539496" y="1213992"/>
                <a:ext cx="7150608" cy="3144457"/>
              </a:xfrm>
              <a:prstGeom prst="rect">
                <a:avLst/>
              </a:prstGeom>
              <a:noFill/>
            </p:spPr>
            <p:txBody>
              <a:bodyPr wrap="none" lIns="0" tIns="0" rIns="0" bIns="0" rtlCol="0" anchor="t"/>
              <a:lstStyle/>
              <a:p>
                <a:pPr algn="l" latinLnBrk="1">
                  <a:lnSpc>
                    <a:spcPts val="51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1</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由题图甲可知，定值电阻</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sub>
                    </m:sSub>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和湿敏电阻</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串联</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，电压表测定值电阻</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两端的电压</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。由题</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图乙知</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，当空气湿度为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50%</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时，湿敏电阻</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阻值为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。串联电路的总电阻等于各部分</a:t>
                </a:r>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电阻之和</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，由欧姆定律可得</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，此时通过电路的</a:t>
                </a:r>
                <a:endParaRPr lang="en-US" altLang="zh-CN" sz="2800" dirty="0"/>
              </a:p>
            </p:txBody>
          </p:sp>
        </mc:Choice>
        <mc:Fallback xmlns="">
          <p:sp>
            <p:nvSpPr>
              <p:cNvPr id="4" name="QO_9_AN.1_1#a0bb393da?htil=4&amp;vcp=1&amp;vis=1&amp;pid=bd4cc222e&amp;color=0,0,0&amp;mp=1&amp;vtp=1&amp;vaab=1&amp;bt=1&amp;bbb=1&amp;hb=1&amp;hs=1"/>
              <p:cNvSpPr>
                <a:spLocks noRot="1" noChangeAspect="1" noMove="1" noResize="1" noEditPoints="1" noAdjustHandles="1" noChangeArrowheads="1" noChangeShapeType="1" noTextEdit="1"/>
              </p:cNvSpPr>
              <p:nvPr/>
            </p:nvSpPr>
            <p:spPr>
              <a:xfrm>
                <a:off x="539496" y="1213992"/>
                <a:ext cx="7150608" cy="3144457"/>
              </a:xfrm>
              <a:prstGeom prst="rect">
                <a:avLst/>
              </a:prstGeom>
              <a:blipFill rotWithShape="1">
                <a:blip r:embed="rId4"/>
                <a:stretch>
                  <a:fillRect l="-5" t="-16" r="-10582" b="-216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O_9_AN.1_1#a0bb393da?htil=4&amp;vcp=1&amp;vis=1&amp;pid=bd4cc222e&amp;color=0,0,0&amp;mp=1&amp;vtp=1&amp;vaab=1&amp;bt=1&amp;bbb=1&amp;hb=1&amp;hs=1"/>
              <p:cNvSpPr/>
              <p:nvPr/>
            </p:nvSpPr>
            <p:spPr>
              <a:xfrm>
                <a:off x="539995" y="4341304"/>
                <a:ext cx="11112011" cy="1278954"/>
              </a:xfrm>
              <a:prstGeom prst="rect">
                <a:avLst/>
              </a:prstGeom>
              <a:noFill/>
            </p:spPr>
            <p:txBody>
              <a:bodyPr wrap="none" lIns="0" tIns="0" rIns="0" bIns="0" rtlCol="0" anchor="t"/>
              <a:lstStyle/>
              <a:p>
                <a:pPr latinLnBrk="1">
                  <a:lnSpc>
                    <a:spcPts val="58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电流为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𝐼</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sub>
                        </m:sSub>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此时电压表的示数为</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𝐼</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5" name="QO_9_AN.1_1#a0bb393da?htil=4&amp;vcp=1&amp;vis=1&amp;pid=bd4cc222e&amp;color=0,0,0&amp;mp=1&amp;vtp=1&amp;vaab=1&amp;bt=1&amp;bbb=1&amp;hb=1&amp;hs=1"/>
              <p:cNvSpPr>
                <a:spLocks noRot="1" noChangeAspect="1" noMove="1" noResize="1" noEditPoints="1" noAdjustHandles="1" noChangeArrowheads="1" noChangeShapeType="1" noTextEdit="1"/>
              </p:cNvSpPr>
              <p:nvPr/>
            </p:nvSpPr>
            <p:spPr>
              <a:xfrm>
                <a:off x="539995" y="4341304"/>
                <a:ext cx="11112011" cy="1278954"/>
              </a:xfrm>
              <a:prstGeom prst="rect">
                <a:avLst/>
              </a:prstGeom>
              <a:blipFill rotWithShape="1">
                <a:blip r:embed="rId5"/>
                <a:stretch>
                  <a:fillRect l="-2" t="-35" r="4" b="-6216"/>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499"/>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3">
                                            <p:txEl>
                                              <p:pRg st="0" end="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5">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5">
                                            <p:txEl>
                                              <p:pRg st="0" end="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9_BD.19_1#0d64906f0?vcp=1&amp;vis=1&amp;pid=bd4cc222e&amp;color=0,0,0&amp;vtp=1&amp;vaab=1&amp;bt=1&amp;bbb=1"/>
              <p:cNvSpPr/>
              <p:nvPr/>
            </p:nvSpPr>
            <p:spPr>
              <a:xfrm>
                <a:off x="539496" y="1047464"/>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（2）该装置所能测量的最大空气湿度</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RH</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为多少？</a:t>
                </a:r>
                <a:endParaRPr lang="en-US" altLang="zh-CN" sz="2800" dirty="0"/>
              </a:p>
            </p:txBody>
          </p:sp>
        </mc:Choice>
        <mc:Fallback xmlns="">
          <p:sp>
            <p:nvSpPr>
              <p:cNvPr id="2" name="QO_9_BD.19_1#0d64906f0?vcp=1&amp;vis=1&amp;pid=bd4cc222e&amp;color=0,0,0&amp;vtp=1&amp;vaab=1&amp;bt=1&amp;bbb=1"/>
              <p:cNvSpPr>
                <a:spLocks noRot="1" noChangeAspect="1" noMove="1" noResize="1" noEditPoints="1" noAdjustHandles="1" noChangeArrowheads="1" noChangeShapeType="1" noTextEdit="1"/>
              </p:cNvSpPr>
              <p:nvPr/>
            </p:nvSpPr>
            <p:spPr>
              <a:xfrm>
                <a:off x="539496" y="1047464"/>
                <a:ext cx="11109960" cy="553657"/>
              </a:xfrm>
              <a:prstGeom prst="rect">
                <a:avLst/>
              </a:prstGeom>
              <a:blipFill rotWithShape="1">
                <a:blip r:embed="rId3"/>
                <a:stretch>
                  <a:fillRect l="-3" t="-63" r="3" b="-12335"/>
                </a:stretch>
              </a:blipFill>
            </p:spPr>
            <p:txBody>
              <a:bodyPr/>
              <a:lstStyle/>
              <a:p>
                <a:r>
                  <a:rPr lang="zh-CN" altLang="en-US">
                    <a:noFill/>
                  </a:rPr>
                  <a:t> </a:t>
                </a:r>
              </a:p>
            </p:txBody>
          </p:sp>
        </mc:Fallback>
      </mc:AlternateContent>
      <p:pic>
        <p:nvPicPr>
          <p:cNvPr id="3" name="QO_8_BD.19_2#0d64906f0?iti=12&amp;vcp=1&amp;vis=1&amp;pid=bd4cc222e&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2834640" y="1738217"/>
            <a:ext cx="6528816" cy="336499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8_BD.19_3#0d64906f0?iti=12&amp;vcp=1&amp;vis=1&amp;pid=bd4cc222e&amp;color=0,0,0&amp;vtp=1&amp;vaab=1&amp;bbb=1"/>
          <p:cNvSpPr/>
          <p:nvPr/>
        </p:nvSpPr>
        <p:spPr>
          <a:xfrm>
            <a:off x="5534692" y="5230209"/>
            <a:ext cx="112871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图Z4-2</a:t>
            </a:r>
            <a:endParaRPr lang="en-US" altLang="zh-CN" sz="2800" dirty="0"/>
          </a:p>
        </p:txBody>
      </p:sp>
    </p:spTree>
  </p:cSld>
  <p:clrMapOvr>
    <a:masterClrMapping/>
  </p:clrMapOvr>
  <p:transition>
    <p:split dir="in"/>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8_AN.1_1#0d64906f0?iti=13&amp;htil=5&amp;vcp=1&amp;vis=1&amp;pid=bd4cc222e&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087235" y="1073785"/>
            <a:ext cx="4811395" cy="2536190"/>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4" name="QO_9_AN.1_1#0d64906f0?htil=5&amp;vcp=1&amp;vis=1&amp;pid=bd4cc222e&amp;color=0,0,0&amp;mp=1&amp;vtp=1&amp;vaab=1&amp;bt=1&amp;bbb=1&amp;hb=1&amp;hs=1"/>
              <p:cNvSpPr/>
              <p:nvPr/>
            </p:nvSpPr>
            <p:spPr>
              <a:xfrm>
                <a:off x="539496" y="1053369"/>
                <a:ext cx="7424928" cy="2679700"/>
              </a:xfrm>
              <a:prstGeom prst="rect">
                <a:avLst/>
              </a:prstGeom>
              <a:noFill/>
            </p:spPr>
            <p:txBody>
              <a:bodyPr wrap="none" lIns="0" tIns="0" rIns="0" bIns="0" rtlCol="0" anchor="t"/>
              <a:lstStyle/>
              <a:p>
                <a:pPr algn="l" latinLnBrk="1">
                  <a:lnSpc>
                    <a:spcPts val="5100"/>
                  </a:lnSpc>
                </a:pPr>
                <a:r>
                  <a:rPr lang="zh-CN" altLang="en-US" sz="280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2</a:t>
                </a:r>
                <a:r>
                  <a:rPr lang="zh-CN" altLang="en-US" sz="280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电压表的量程为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0∼3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则电压表的</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示数最大为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串联电路各处电流相等，</a:t>
                </a:r>
              </a:p>
              <a:p>
                <a:pPr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由欧姆定律可得，此时通过电路的电流为</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800"/>
                  </a:lnSpc>
                </a:pP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𝐼</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num>
                      <m:den>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sub>
                        </m:sSub>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=0.3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4" name="QO_9_AN.1_1#0d64906f0?htil=5&amp;vcp=1&amp;vis=1&amp;pid=bd4cc222e&amp;color=0,0,0&amp;mp=1&amp;vtp=1&amp;vaab=1&amp;bt=1&amp;bbb=1&amp;hb=1&amp;hs=1"/>
              <p:cNvSpPr>
                <a:spLocks noRot="1" noChangeAspect="1" noMove="1" noResize="1" noEditPoints="1" noAdjustHandles="1" noChangeArrowheads="1" noChangeShapeType="1" noTextEdit="1"/>
              </p:cNvSpPr>
              <p:nvPr/>
            </p:nvSpPr>
            <p:spPr>
              <a:xfrm>
                <a:off x="539496" y="1053369"/>
                <a:ext cx="7424928" cy="2679700"/>
              </a:xfrm>
              <a:prstGeom prst="rect">
                <a:avLst/>
              </a:prstGeom>
              <a:blipFill rotWithShape="1">
                <a:blip r:embed="rId4"/>
                <a:stretch>
                  <a:fillRect l="-5" t="-20" r="3" b="2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O_9_AN.1_1#0d64906f0?htil=5&amp;vcp=1&amp;vis=1&amp;pid=bd4cc222e&amp;color=0,0,0&amp;mp=1&amp;vtp=1&amp;vaab=1&amp;bt=1&amp;bbb=1&amp;hb=1&amp;hs=1"/>
              <p:cNvSpPr/>
              <p:nvPr/>
            </p:nvSpPr>
            <p:spPr>
              <a:xfrm>
                <a:off x="539496" y="3649757"/>
                <a:ext cx="11112011" cy="1887157"/>
              </a:xfrm>
              <a:prstGeom prst="rect">
                <a:avLst/>
              </a:prstGeom>
              <a:noFill/>
            </p:spPr>
            <p:txBody>
              <a:bodyPr wrap="none" lIns="0" tIns="0" rIns="0" bIns="0" rtlCol="0" anchor="t"/>
              <a:lstStyle/>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由串联电路的电压规律和欧姆定律可得，此时湿敏电阻接入电路的阻值</a:t>
                </a:r>
              </a:p>
              <a:p>
                <a:pPr latinLnBrk="1">
                  <a:lnSpc>
                    <a:spcPts val="54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𝐼</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0.3 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由题图乙可知，该装置所能测量的最大空气湿度</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RH</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80%</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5" name="QO_9_AN.1_1#0d64906f0?htil=5&amp;vcp=1&amp;vis=1&amp;pid=bd4cc222e&amp;color=0,0,0&amp;mp=1&amp;vtp=1&amp;vaab=1&amp;bt=1&amp;bbb=1&amp;hb=1&amp;hs=1"/>
              <p:cNvSpPr>
                <a:spLocks noRot="1" noChangeAspect="1" noMove="1" noResize="1" noEditPoints="1" noAdjustHandles="1" noChangeArrowheads="1" noChangeShapeType="1" noTextEdit="1"/>
              </p:cNvSpPr>
              <p:nvPr/>
            </p:nvSpPr>
            <p:spPr>
              <a:xfrm>
                <a:off x="539496" y="3649757"/>
                <a:ext cx="11112011" cy="1887157"/>
              </a:xfrm>
              <a:prstGeom prst="rect">
                <a:avLst/>
              </a:prstGeom>
              <a:blipFill rotWithShape="1">
                <a:blip r:embed="rId5"/>
                <a:stretch>
                  <a:fillRect l="-3" t="-22" r="-92" b="-3616"/>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4">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499"/>
                                          </p:stCondLst>
                                        </p:cTn>
                                        <p:tgtEl>
                                          <p:spTgt spid="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5">
                                            <p:bg/>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5">
                                            <p:txEl>
                                              <p:pRg st="0" end="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5">
                                            <p:txEl>
                                              <p:pRg st="1" end="1"/>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62c2280cb.fixed?vcp=1&amp;pid=3085f09c3&amp;color=68,178,231&amp;vtp=1&amp;vaab=1&amp;bbb=1"/>
          <p:cNvSpPr/>
          <p:nvPr/>
        </p:nvSpPr>
        <p:spPr>
          <a:xfrm>
            <a:off x="265176" y="1170432"/>
            <a:ext cx="11585448" cy="832104"/>
          </a:xfrm>
          <a:prstGeom prst="rect">
            <a:avLst/>
          </a:prstGeom>
          <a:noFill/>
        </p:spPr>
        <p:txBody>
          <a:bodyPr wrap="none" lIns="0" tIns="0" rIns="0" bIns="0" rtlCol="0" anchor="ctr"/>
          <a:lstStyle/>
          <a:p>
            <a:pPr algn="ctr" latinLnBrk="1">
              <a:lnSpc>
                <a:spcPts val="6200"/>
              </a:lnSpc>
            </a:pPr>
            <a:r>
              <a:rPr lang="en-US" altLang="zh-CN" sz="5000" b="1" i="0" dirty="0">
                <a:solidFill>
                  <a:srgbClr val="44B2E7"/>
                </a:solidFill>
                <a:latin typeface="微软雅黑" panose="020B0503020204020204" pitchFamily="34" charset="-122"/>
                <a:ea typeface="微软雅黑" panose="020B0503020204020204" pitchFamily="34" charset="-122"/>
                <a:cs typeface="微软雅黑" panose="020B0503020204020204" pitchFamily="34" charset="-120"/>
              </a:rPr>
              <a:t>复习讲义</a:t>
            </a:r>
            <a:endParaRPr lang="en-US" altLang="zh-CN" sz="5000" dirty="0"/>
          </a:p>
        </p:txBody>
      </p:sp>
      <p:sp>
        <p:nvSpPr>
          <p:cNvPr id="3" name="C_4#62c2280cb.fixed?vcp=1&amp;pid=3085f09c3&amp;color=68,178,231&amp;vtp=1&amp;vaab=1&amp;bbb=1"/>
          <p:cNvSpPr/>
          <p:nvPr/>
        </p:nvSpPr>
        <p:spPr>
          <a:xfrm>
            <a:off x="265176" y="2359152"/>
            <a:ext cx="11585448" cy="832104"/>
          </a:xfrm>
          <a:prstGeom prst="rect">
            <a:avLst/>
          </a:prstGeom>
          <a:noFill/>
        </p:spPr>
        <p:txBody>
          <a:bodyPr wrap="none" lIns="0" tIns="0" rIns="0" bIns="0" rtlCol="0" anchor="ctr"/>
          <a:lstStyle/>
          <a:p>
            <a:pPr algn="ctr" latinLnBrk="1">
              <a:lnSpc>
                <a:spcPts val="6000"/>
              </a:lnSpc>
            </a:pPr>
            <a:r>
              <a:rPr lang="en-US" altLang="zh-CN" sz="4800" b="1" i="0" dirty="0">
                <a:solidFill>
                  <a:srgbClr val="44B2E7"/>
                </a:solidFill>
                <a:latin typeface="微软雅黑" panose="020B0503020204020204" pitchFamily="34" charset="-122"/>
                <a:ea typeface="微软雅黑" panose="020B0503020204020204" pitchFamily="34" charset="-122"/>
                <a:cs typeface="微软雅黑" panose="020B0503020204020204" pitchFamily="34" charset="-120"/>
              </a:rPr>
              <a:t>第五部分</a:t>
            </a:r>
            <a:r>
              <a:rPr lang="en-US" altLang="zh-CN" sz="4800" b="1" i="0" dirty="0">
                <a:solidFill>
                  <a:srgbClr val="44B2E7"/>
                </a:solidFill>
                <a:latin typeface="宋体" panose="02010600030101010101" pitchFamily="2" charset="-122"/>
                <a:ea typeface="宋体" panose="02010600030101010101" pitchFamily="2" charset="-122"/>
                <a:cs typeface="宋体" panose="02010600030101010101" pitchFamily="34" charset="-120"/>
              </a:rPr>
              <a:t> </a:t>
            </a:r>
            <a:r>
              <a:rPr lang="en-US" altLang="zh-CN" sz="4800" b="1" i="0" dirty="0">
                <a:solidFill>
                  <a:srgbClr val="44B2E7"/>
                </a:solidFill>
                <a:latin typeface="微软雅黑" panose="020B0503020204020204" pitchFamily="34" charset="-122"/>
                <a:ea typeface="微软雅黑" panose="020B0503020204020204" pitchFamily="34" charset="-122"/>
                <a:cs typeface="微软雅黑" panose="020B0503020204020204" pitchFamily="34" charset="-120"/>
              </a:rPr>
              <a:t>电学与电磁现象</a:t>
            </a:r>
            <a:endParaRPr lang="en-US" altLang="zh-CN" sz="4800" dirty="0"/>
          </a:p>
        </p:txBody>
      </p:sp>
      <p:sp>
        <p:nvSpPr>
          <p:cNvPr id="4" name="C_4#62c2280cb.fixed?vcp=1&amp;pid=3085f09c3&amp;color=86,186,157&amp;vtp=1&amp;vaab=1&amp;bbb=1"/>
          <p:cNvSpPr/>
          <p:nvPr/>
        </p:nvSpPr>
        <p:spPr>
          <a:xfrm>
            <a:off x="265176" y="3566160"/>
            <a:ext cx="11585448" cy="832104"/>
          </a:xfrm>
          <a:prstGeom prst="rect">
            <a:avLst/>
          </a:prstGeom>
          <a:noFill/>
        </p:spPr>
        <p:txBody>
          <a:bodyPr wrap="none" lIns="0" tIns="0" rIns="0" bIns="0" rtlCol="0" anchor="ctr"/>
          <a:lstStyle/>
          <a:p>
            <a:pPr algn="ctr" latinLnBrk="1">
              <a:lnSpc>
                <a:spcPts val="5400"/>
              </a:lnSpc>
            </a:pPr>
            <a:r>
              <a:rPr lang="en-US" altLang="zh-CN" sz="44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第十四章</a:t>
            </a:r>
            <a:r>
              <a:rPr lang="en-US" altLang="zh-CN" sz="4400" b="1" i="0" dirty="0">
                <a:solidFill>
                  <a:srgbClr val="56BA9D"/>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电功率</a:t>
            </a:r>
            <a:endParaRPr lang="en-US" altLang="zh-CN" sz="4400" dirty="0"/>
          </a:p>
        </p:txBody>
      </p:sp>
      <p:sp>
        <p:nvSpPr>
          <p:cNvPr id="5" name="C_4_BD#62c2280cb.fixed?vcp=1&amp;pid=3085f09c3&amp;color=0,0,0&amp;vtp=1&amp;vaab=1&amp;bbb=1"/>
          <p:cNvSpPr/>
          <p:nvPr/>
        </p:nvSpPr>
        <p:spPr>
          <a:xfrm>
            <a:off x="265176" y="4681728"/>
            <a:ext cx="11585448" cy="832104"/>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专题突破四</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动态电路分析与电路设计</a:t>
            </a:r>
            <a:endParaRPr lang="en-US" altLang="zh-CN" sz="4000" dirty="0"/>
          </a:p>
        </p:txBody>
      </p:sp>
    </p:spTree>
  </p:cSld>
  <p:clrMapOvr>
    <a:masterClrMapping/>
  </p:clrMapOvr>
  <p:transition>
    <p:split dir="in"/>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8_AN.1_1#b328a0fe0?iti=15&amp;htil=6&amp;vcp=1&amp;vis=1&amp;pid=bd4cc222e&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213090" y="1883410"/>
            <a:ext cx="3836035" cy="202311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8_AN.1_1#b328a0fe0?iti=15&amp;htil=6&amp;vcp=1&amp;vis=1&amp;pid=bd4cc222e&amp;color=0,0,0&amp;vtp=1&amp;vaab=1&amp;bbb=1"/>
          <p:cNvSpPr/>
          <p:nvPr/>
        </p:nvSpPr>
        <p:spPr>
          <a:xfrm>
            <a:off x="9312910" y="3766185"/>
            <a:ext cx="1128395" cy="677545"/>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图Z4-2</a:t>
            </a:r>
            <a:endParaRPr lang="en-US" altLang="zh-CN" sz="2800" dirty="0"/>
          </a:p>
        </p:txBody>
      </p:sp>
      <p:sp>
        <p:nvSpPr>
          <p:cNvPr id="4" name="QO_9_AN.1_1#b328a0fe0?htil=6&amp;vcp=1&amp;vis=1&amp;pid=bd4cc222e&amp;color=0,0,0&amp;mp=1&amp;vtp=1&amp;vaab=1&amp;bt=1&amp;bbb=1&amp;hb=1"/>
          <p:cNvSpPr/>
          <p:nvPr/>
        </p:nvSpPr>
        <p:spPr>
          <a:xfrm>
            <a:off x="539496" y="1865344"/>
            <a:ext cx="7653528" cy="3144457"/>
          </a:xfrm>
          <a:prstGeom prst="rect">
            <a:avLst/>
          </a:prstGeom>
          <a:noFill/>
        </p:spPr>
        <p:txBody>
          <a:bodyPr wrap="none" lIns="0" tIns="0" rIns="0" bIns="0" rtlCol="0" anchor="t"/>
          <a:lstStyle/>
          <a:p>
            <a:pPr algn="l" latinLnBrk="1">
              <a:lnSpc>
                <a:spcPts val="5100"/>
              </a:lnSpc>
            </a:pPr>
            <a:r>
              <a:rPr lang="zh-CN" altLang="en-US" sz="280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3</a:t>
            </a:r>
            <a:r>
              <a:rPr lang="zh-CN" altLang="en-US" sz="280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不改变电压表量程，提高该装置所能测</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量的最大空气湿度值，湿敏电阻接入电路的阻值</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变小，若定值电阻的阻值不变，则由欧姆定律可</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知通过电路的电流变小，由串联电路的电阻规律</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和欧姆定律可知，可适当减小电源电压</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499"/>
                                          </p:stCondLst>
                                        </p:cTn>
                                        <p:tgtEl>
                                          <p:spTgt spid="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f611017f7.fixed?vcp=1&amp;pid=8c89c393c&amp;color=0,0,0&amp;vtp=1&amp;vaab=1&amp;bbb=1"/>
          <p:cNvSpPr/>
          <p:nvPr/>
        </p:nvSpPr>
        <p:spPr>
          <a:xfrm>
            <a:off x="320040" y="2679192"/>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二、电路的设计</a:t>
            </a:r>
            <a:endParaRPr lang="en-US" altLang="zh-CN" sz="4000" dirty="0"/>
          </a:p>
        </p:txBody>
      </p:sp>
      <p:sp>
        <p:nvSpPr>
          <p:cNvPr id="3" name="C_6_BD#f611017f7.fixed?vcp=1&amp;pid=8c89c393c&amp;color=86,186,157&amp;vtp=1&amp;vaab=1&amp;bbb=1"/>
          <p:cNvSpPr/>
          <p:nvPr/>
        </p:nvSpPr>
        <p:spPr>
          <a:xfrm>
            <a:off x="320040" y="3419856"/>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典题精析</a:t>
            </a:r>
            <a:endParaRPr lang="en-US" altLang="zh-CN" sz="4000" dirty="0"/>
          </a:p>
        </p:txBody>
      </p:sp>
    </p:spTree>
  </p:cSld>
  <p:clrMapOvr>
    <a:masterClrMapping/>
  </p:clrMapOvr>
  <p:transition>
    <p:split dir="in"/>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7#b8391e282?vcp=1&amp;pid=f611017f7&amp;color=0,0,0&amp;vtp=1&amp;vaab=1&amp;bt=1&amp;bbb=1"/>
          <p:cNvSpPr/>
          <p:nvPr/>
        </p:nvSpPr>
        <p:spPr>
          <a:xfrm>
            <a:off x="539496" y="554400"/>
            <a:ext cx="11109960" cy="5735257"/>
          </a:xfrm>
          <a:prstGeom prst="rect">
            <a:avLst/>
          </a:prstGeom>
          <a:noFill/>
        </p:spPr>
        <p:txBody>
          <a:bodyPr wrap="none" lIns="0" tIns="0" rIns="0" bIns="0" rtlCol="0" anchor="t"/>
          <a:lstStyle/>
          <a:p>
            <a:pPr algn="l" latinLnBrk="1">
              <a:lnSpc>
                <a:spcPts val="5100"/>
              </a:lnSpc>
            </a:pP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方法指津</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1.</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分析题意，了解设计目的，利用串、并联电路的特点达到设计目</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的。必须满足所有条件才能正常工作的一般为串联，只需满足部分条件</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就可以独立工作的一般为并联。</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2.</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选择题通常用逆推法，即从选项中的电路逐一检验，选出符合题</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意的选项，但同时还要注意节能等经济性原则，由此选出最优解。</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3.</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局部短路：将开关和某段电路并联接入电路中，断开开关时各用</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电器正常工作，闭合开关时，与开关并联的部分用电器因被短接而停止</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工作，而其他用电器能正常工作。开关的这种连接方式叫作短路开关。</a:t>
            </a:r>
            <a:endParaRPr lang="en-US" altLang="zh-CN" sz="2800" dirty="0"/>
          </a:p>
        </p:txBody>
      </p:sp>
    </p:spTree>
  </p:cSld>
  <p:clrMapOvr>
    <a:masterClrMapping/>
  </p:clrMapOvr>
  <p:transition>
    <p:split dir="in"/>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1_1#c65c79aca?sp=1&amp;vcp=1&amp;vis=1&amp;pid=f611017f7&amp;color=0,0,0&amp;vtp=1&amp;vaab=1&amp;bt=1&amp;bbb=1&amp;hb=1"/>
          <p:cNvSpPr/>
          <p:nvPr/>
        </p:nvSpPr>
        <p:spPr>
          <a:xfrm>
            <a:off x="539496" y="758920"/>
            <a:ext cx="11109960"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例2</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（2024·湖南邵阳·模拟）如图Z4-4所示的“坐位体前屈测试仪</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”可测</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试人体柔韧性</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，手向左推物块，仪器示数就变大</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。小科设计了一个模拟</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电路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，要求当滑动变阻器的滑片向左滑动时，电表示数增大</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。下列电路</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中最符合要求的是(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pic>
        <p:nvPicPr>
          <p:cNvPr id="4" name="QC_7_BD.1_2#c65c79aca?iti=1&amp;htil=1&amp;vcp=1&amp;vis=1&amp;pid=f611017f7&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596349" y="3384264"/>
            <a:ext cx="2953512" cy="202082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7_BD.1_3#c65c79aca?iti=1&amp;htil=1&amp;vcp=1&amp;vis=1&amp;pid=f611017f7&amp;color=0,0,0&amp;vtp=1&amp;vaab=1&amp;bbb=1"/>
          <p:cNvSpPr/>
          <p:nvPr/>
        </p:nvSpPr>
        <p:spPr>
          <a:xfrm>
            <a:off x="9508749" y="5527325"/>
            <a:ext cx="112871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图Z4-4</a:t>
            </a:r>
            <a:endParaRPr lang="en-US" altLang="zh-CN" sz="2800" dirty="0"/>
          </a:p>
        </p:txBody>
      </p:sp>
      <p:sp>
        <p:nvSpPr>
          <p:cNvPr id="6" name="QC_7_BD.1_4#c65c79aca.choices?htil=1&amp;vcp=1&amp;vis=1&amp;pid=f611017f7&amp;color=0,0,0&amp;vtp=1&amp;vaab=1&amp;bbb=1"/>
          <p:cNvSpPr/>
          <p:nvPr/>
        </p:nvSpPr>
        <p:spPr>
          <a:xfrm>
            <a:off x="539496" y="3325018"/>
            <a:ext cx="8028432" cy="1252855"/>
          </a:xfrm>
          <a:prstGeom prst="rect">
            <a:avLst/>
          </a:prstGeom>
          <a:noFill/>
        </p:spPr>
        <p:txBody>
          <a:bodyPr wrap="none" lIns="0" tIns="0" rIns="0" bIns="0" rtlCol="0" anchor="t"/>
          <a:lstStyle/>
          <a:p>
            <a:pPr latinLnBrk="1">
              <a:lnSpc>
                <a:spcPts val="11200"/>
              </a:lnSpc>
              <a:tabLst>
                <a:tab pos="2057400" algn="l"/>
                <a:tab pos="4090035" algn="l"/>
                <a:tab pos="612267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625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9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9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9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9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endParaRPr lang="en-US" altLang="zh-CN" sz="900" dirty="0">
              <a:latin typeface="宋体" panose="02010600030101010101" pitchFamily="2" charset="-122"/>
            </a:endParaRPr>
          </a:p>
        </p:txBody>
      </p:sp>
      <p:pic>
        <p:nvPicPr>
          <p:cNvPr id="7" name="QC_7_BD.1_4#c65c79aca.choice_image?htil=1&amp;vcp=1&amp;vis=1&amp;pid=f611017f7&amp;color=0,0,0&amp;tib=255,255,255&amp;iip=1&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900462" y="3320764"/>
            <a:ext cx="1399032" cy="1261872"/>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8" name="QC_7_BD.1_4#c65c79aca.choice_image?htil=1&amp;vcp=1&amp;vis=1&amp;pid=f611017f7&amp;color=0,0,0&amp;tib=255,255,255&amp;iip=2&amp;vtp=1&amp;vaab=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2947003" y="3320764"/>
            <a:ext cx="1380744" cy="1261872"/>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9" name="QC_7_BD.1_4#c65c79aca.choice_image?htil=1&amp;vcp=1&amp;vis=1&amp;pid=f611017f7&amp;color=0,0,0&amp;tib=255,255,255&amp;iip=3&amp;vtp=1&amp;vaab=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4965922" y="3320764"/>
            <a:ext cx="1408176" cy="1261872"/>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10" name="QC_7_BD.1_4#c65c79aca.choice_image?htil=1&amp;vcp=1&amp;vis=1&amp;pid=f611017f7&amp;color=0,0,0&amp;tib=255,255,255&amp;iip=4&amp;vtp=1&amp;vaab=1" descr="preencoded.png"/>
          <p:cNvPicPr>
            <a:picLocks noChangeAspect="1"/>
          </p:cNvPicPr>
          <p:nvPr/>
        </p:nvPicPr>
        <p:blipFill>
          <a:blip r:embed="rId7">
            <a:clrChange>
              <a:clrFrom>
                <a:srgbClr val="FFFFFF"/>
              </a:clrFrom>
              <a:clrTo>
                <a:srgbClr val="FFFFFF">
                  <a:alpha val="0"/>
                </a:srgbClr>
              </a:clrTo>
            </a:clrChange>
          </a:blip>
          <a:stretch>
            <a:fillRect/>
          </a:stretch>
        </p:blipFill>
        <p:spPr>
          <a:xfrm>
            <a:off x="7019703" y="3320764"/>
            <a:ext cx="1463040" cy="126187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EX.1_1#c65c79aca?vcp=1&amp;vis=1&amp;pid=f611017f7&amp;color=0,0,0&amp;vtp=1&amp;vaab=1&amp;bt=1&amp;bbb=1&amp;hb=1"/>
          <p:cNvSpPr/>
          <p:nvPr/>
        </p:nvSpPr>
        <p:spPr>
          <a:xfrm>
            <a:off x="539496" y="1082770"/>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方法点拨</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首先识别电路的连接方式，然后根据压力的改变</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，判断滑动</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变阻器接入电路的阻值的变化，最后根据欧姆定律判断电压表和电流表</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示数的变化</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pic>
        <p:nvPicPr>
          <p:cNvPr id="5" name="图片 4"/>
          <p:cNvPicPr>
            <a:picLocks noChangeAspect="1"/>
          </p:cNvPicPr>
          <p:nvPr/>
        </p:nvPicPr>
        <p:blipFill>
          <a:blip r:embed="rId3"/>
          <a:stretch>
            <a:fillRect/>
          </a:stretch>
        </p:blipFill>
        <p:spPr>
          <a:xfrm>
            <a:off x="1369695" y="3429000"/>
            <a:ext cx="9697085" cy="1653540"/>
          </a:xfrm>
          <a:prstGeom prst="rect">
            <a:avLst/>
          </a:prstGeom>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QC_7_AS.1_1#c65c79aca?htil=2&amp;vcp=1&amp;vis=1&amp;pid=f611017f7&amp;color=0,0,0&amp;vtp=1&amp;vaab=1&amp;bt=1&amp;bbb=1&amp;hb=1&amp;hs=1"/>
          <p:cNvSpPr/>
          <p:nvPr/>
        </p:nvSpPr>
        <p:spPr>
          <a:xfrm>
            <a:off x="539750" y="865505"/>
            <a:ext cx="8028305" cy="2468880"/>
          </a:xfrm>
          <a:prstGeom prst="rect">
            <a:avLst/>
          </a:prstGeom>
          <a:noFill/>
        </p:spPr>
        <p:txBody>
          <a:bodyPr wrap="none" lIns="0" tIns="0" rIns="0" bIns="0" rtlCol="0" anchor="t"/>
          <a:lstStyle/>
          <a:p>
            <a:pPr algn="l" latinLnBrk="1">
              <a:lnSpc>
                <a:spcPct val="1000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由题图A可知，闭合开关</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，电路为并联电路</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，电流表测量滑动</a:t>
            </a:r>
          </a:p>
          <a:p>
            <a:pPr algn="l" latinLnBrk="1">
              <a:lnSpc>
                <a:spcPct val="100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变阻器的电流</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，当滑片向左滑动到最左端时</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，会造成电源短路，故A错</a:t>
            </a:r>
          </a:p>
          <a:p>
            <a:pPr algn="l" latinLnBrk="1">
              <a:lnSpc>
                <a:spcPct val="100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误</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。由题图</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B可知，闭合开关，电路为并联电路</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，电流表测量定值电阻</a:t>
            </a:r>
          </a:p>
          <a:p>
            <a:pPr algn="l" latinLnBrk="1">
              <a:lnSpc>
                <a:spcPct val="1000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的电流，因为并联电路各支路之间互不</a:t>
            </a:r>
            <a:r>
              <a:rPr lang="en-US" altLang="zh-CN" sz="2800">
                <a:solidFill>
                  <a:srgbClr val="FF0000"/>
                </a:solidFill>
                <a:latin typeface="Times New Roman" panose="02020603050405020304" pitchFamily="34" charset="0"/>
                <a:ea typeface="宋体" panose="02010600030101010101" pitchFamily="2" charset="-122"/>
                <a:cs typeface="Times New Roman" panose="02020603050405020304" pitchFamily="34" charset="-120"/>
                <a:sym typeface="+mn-ea"/>
              </a:rPr>
              <a:t>影响</a:t>
            </a:r>
            <a:r>
              <a:rPr lang="en-US" altLang="zh-CN" sz="28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sym typeface="+mn-ea"/>
              </a:rPr>
              <a:t>，滑片向左滑动时电流表的</a:t>
            </a:r>
          </a:p>
          <a:p>
            <a:pPr algn="l" latinLnBrk="1">
              <a:lnSpc>
                <a:spcPct val="100000"/>
              </a:lnSpc>
            </a:pPr>
            <a:r>
              <a:rPr lang="en-US" altLang="zh-CN" sz="28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sym typeface="+mn-ea"/>
              </a:rPr>
              <a:t>示数不变</a:t>
            </a:r>
            <a:r>
              <a:rPr lang="en-US" altLang="zh-CN" sz="2800">
                <a:solidFill>
                  <a:srgbClr val="FF0000"/>
                </a:solidFill>
                <a:latin typeface="Times New Roman" panose="02020603050405020304" pitchFamily="34" charset="0"/>
                <a:ea typeface="宋体" panose="02010600030101010101" pitchFamily="2" charset="-122"/>
                <a:cs typeface="Times New Roman" panose="02020603050405020304" pitchFamily="34" charset="-120"/>
                <a:sym typeface="+mn-ea"/>
              </a:rPr>
              <a:t>，且滑片滑到最左端时，会造成电源短路</a:t>
            </a:r>
            <a:r>
              <a:rPr lang="en-US" altLang="zh-CN" sz="28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sym typeface="+mn-ea"/>
              </a:rPr>
              <a:t>，故B错误</a:t>
            </a:r>
            <a:r>
              <a:rPr lang="en-US" altLang="zh-CN" sz="2800">
                <a:solidFill>
                  <a:srgbClr val="FF0000"/>
                </a:solidFill>
                <a:latin typeface="Times New Roman" panose="02020603050405020304" pitchFamily="34" charset="0"/>
                <a:ea typeface="宋体" panose="02010600030101010101" pitchFamily="2" charset="-122"/>
                <a:cs typeface="Times New Roman" panose="02020603050405020304" pitchFamily="34" charset="-120"/>
                <a:sym typeface="+mn-ea"/>
              </a:rPr>
              <a:t>。</a:t>
            </a:r>
            <a:endParaRPr lang="en-US" altLang="zh-CN" sz="2800" dirty="0"/>
          </a:p>
        </p:txBody>
      </p:sp>
      <p:sp>
        <p:nvSpPr>
          <p:cNvPr id="5" name="QC_7_AS.1_1#c65c79aca?htil=2&amp;vcp=1&amp;vis=1&amp;pid=f611017f7&amp;color=0,0,0&amp;vtp=1&amp;vaab=1&amp;bt=1&amp;bbb=1&amp;hb=1&amp;hs=1"/>
          <p:cNvSpPr/>
          <p:nvPr/>
        </p:nvSpPr>
        <p:spPr>
          <a:xfrm>
            <a:off x="539496" y="4072096"/>
            <a:ext cx="11112011" cy="1943100"/>
          </a:xfrm>
          <a:prstGeom prst="rect">
            <a:avLst/>
          </a:prstGeom>
          <a:noFill/>
        </p:spPr>
        <p:txBody>
          <a:bodyPr wrap="none" lIns="0" tIns="0" rIns="0" bIns="0" rtlCol="0" anchor="t"/>
          <a:lstStyle/>
          <a:p>
            <a:pPr latinLnBrk="1">
              <a:lnSpc>
                <a:spcPts val="5100"/>
              </a:lnSpc>
            </a:pPr>
            <a:endPar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ct val="150000"/>
              </a:lnSpc>
            </a:pPr>
            <a:endParaRPr lang="en-US" altLang="zh-CN" sz="2800" dirty="0"/>
          </a:p>
        </p:txBody>
      </p:sp>
      <p:pic>
        <p:nvPicPr>
          <p:cNvPr id="6" name="图片 5"/>
          <p:cNvPicPr>
            <a:picLocks noChangeAspect="1"/>
          </p:cNvPicPr>
          <p:nvPr/>
        </p:nvPicPr>
        <p:blipFill>
          <a:blip r:embed="rId3"/>
          <a:stretch>
            <a:fillRect/>
          </a:stretch>
        </p:blipFill>
        <p:spPr>
          <a:xfrm>
            <a:off x="539750" y="3424555"/>
            <a:ext cx="9697085" cy="1653540"/>
          </a:xfrm>
          <a:prstGeom prst="rect">
            <a:avLst/>
          </a:prstGeom>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4">
                                            <p:txEl>
                                              <p:pRg st="4" end="4"/>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5">
                                            <p:bg/>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1_1#c65c79aca?htil=2&amp;vcp=1&amp;vis=1&amp;pid=f611017f7&amp;color=0,0,0&amp;vtp=1&amp;vaab=1&amp;bt=1&amp;bbb=1&amp;hb=1&amp;hs=1&amp;htil=1"/>
          <p:cNvSpPr/>
          <p:nvPr/>
        </p:nvSpPr>
        <p:spPr>
          <a:xfrm>
            <a:off x="417576" y="768064"/>
            <a:ext cx="8011161" cy="4439857"/>
          </a:xfrm>
          <a:prstGeom prst="rect">
            <a:avLst/>
          </a:prstGeom>
          <a:noFill/>
        </p:spPr>
        <p:txBody>
          <a:bodyPr wrap="none" lIns="0" tIns="0" rIns="0" bIns="0" rtlCol="0" anchor="t"/>
          <a:lstStyle/>
          <a:p>
            <a:pPr algn="l" latinLnBrk="1">
              <a:lnSpc>
                <a:spcPct val="100000"/>
              </a:lnSpc>
            </a:pPr>
            <a:r>
              <a:rPr lang="en-US" altLang="zh-CN" sz="2800">
                <a:solidFill>
                  <a:srgbClr val="FF0000"/>
                </a:solidFill>
                <a:latin typeface="Times New Roman" panose="02020603050405020304" pitchFamily="34" charset="0"/>
                <a:ea typeface="宋体" panose="02010600030101010101" pitchFamily="2" charset="-122"/>
                <a:cs typeface="Times New Roman" panose="02020603050405020304" pitchFamily="34" charset="-120"/>
                <a:sym typeface="+mn-ea"/>
              </a:rPr>
              <a:t>由题图</a:t>
            </a:r>
            <a:r>
              <a:rPr lang="en-US" altLang="zh-CN" sz="28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sym typeface="+mn-ea"/>
              </a:rPr>
              <a:t>C可知，电路为串联电路</a:t>
            </a:r>
            <a:r>
              <a:rPr lang="en-US" altLang="zh-CN" sz="2800">
                <a:solidFill>
                  <a:srgbClr val="FF0000"/>
                </a:solidFill>
                <a:latin typeface="Times New Roman" panose="02020603050405020304" pitchFamily="34" charset="0"/>
                <a:ea typeface="宋体" panose="02010600030101010101" pitchFamily="2" charset="-122"/>
                <a:cs typeface="Times New Roman" panose="02020603050405020304" pitchFamily="34" charset="-120"/>
                <a:sym typeface="+mn-ea"/>
              </a:rPr>
              <a:t>，电压表测量滑动变阻器两端的电压</a:t>
            </a:r>
            <a:r>
              <a:rPr lang="en-US" altLang="zh-CN" sz="28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sym typeface="+mn-ea"/>
              </a:rPr>
              <a:t>，当</a:t>
            </a:r>
          </a:p>
          <a:p>
            <a:pPr algn="l" latinLnBrk="1">
              <a:lnSpc>
                <a:spcPct val="100000"/>
              </a:lnSpc>
            </a:pPr>
            <a:r>
              <a:rPr lang="en-US" altLang="zh-CN" sz="28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sym typeface="+mn-ea"/>
              </a:rPr>
              <a:t>滑片向左滑动时</a:t>
            </a:r>
            <a:r>
              <a:rPr lang="en-US" altLang="zh-CN" sz="2800">
                <a:solidFill>
                  <a:srgbClr val="FF0000"/>
                </a:solidFill>
                <a:latin typeface="Times New Roman" panose="02020603050405020304" pitchFamily="34" charset="0"/>
                <a:ea typeface="宋体" panose="02010600030101010101" pitchFamily="2" charset="-122"/>
                <a:cs typeface="Times New Roman" panose="02020603050405020304" pitchFamily="34" charset="-120"/>
                <a:sym typeface="+mn-ea"/>
              </a:rPr>
              <a:t>，滑动变阻器接入电路的电</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阻减小</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根据串联电路的分压</a:t>
            </a:r>
          </a:p>
          <a:p>
            <a:pPr algn="l" latinLnBrk="1">
              <a:lnSpc>
                <a:spcPct val="1000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关系可知，滑动变阻器两端的电压变小，故电压表的示数变小，故C错误</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p>
          <a:p>
            <a:pPr algn="l" latinLnBrk="1">
              <a:lnSpc>
                <a:spcPct val="100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由题图D可知，电路为串联电路</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，电压表测量定值电阻两端的电压</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，当滑</a:t>
            </a:r>
          </a:p>
          <a:p>
            <a:pPr algn="l" latinLnBrk="1">
              <a:lnSpc>
                <a:spcPct val="100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片向左滑动时</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，滑动变阻器接入电路的电阻减小</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电路总电阻变小，电路</a:t>
            </a:r>
          </a:p>
          <a:p>
            <a:pPr algn="l"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中电流变大，定值电阻的阻值不变，则定值电阻两端的电压变大</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，电压表</a:t>
            </a:r>
          </a:p>
          <a:p>
            <a:pPr algn="l" latinLnBrk="1">
              <a:lnSpc>
                <a:spcPts val="51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的示数变大，故D正确。</a:t>
            </a:r>
            <a:endParaRPr lang="en-US" altLang="zh-CN" sz="2800" dirty="0"/>
          </a:p>
        </p:txBody>
      </p:sp>
      <p:sp>
        <p:nvSpPr>
          <p:cNvPr id="5" name="QC_7_AN.2_1#c65c79aca.bracket?vcp=1&amp;vis=1&amp;pid=f611017f7&amp;color=0,0,0&amp;vpa=1&amp;vtp=1&amp;vaab=1"/>
          <p:cNvSpPr/>
          <p:nvPr/>
        </p:nvSpPr>
        <p:spPr>
          <a:xfrm>
            <a:off x="984790" y="5632736"/>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pic>
        <p:nvPicPr>
          <p:cNvPr id="6" name="图片 5"/>
          <p:cNvPicPr>
            <a:picLocks noChangeAspect="1"/>
          </p:cNvPicPr>
          <p:nvPr/>
        </p:nvPicPr>
        <p:blipFill>
          <a:blip r:embed="rId2"/>
          <a:stretch>
            <a:fillRect/>
          </a:stretch>
        </p:blipFill>
        <p:spPr>
          <a:xfrm>
            <a:off x="2139950" y="4277995"/>
            <a:ext cx="9697085" cy="1653540"/>
          </a:xfrm>
          <a:prstGeom prst="rect">
            <a:avLst/>
          </a:prstGeom>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2">
                                            <p:txEl>
                                              <p:pRg st="4" end="4"/>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2">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499"/>
                                          </p:stCondLst>
                                        </p:cTn>
                                        <p:tgtEl>
                                          <p:spTgt spid="2">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499"/>
                                          </p:stCondLst>
                                        </p:cTn>
                                        <p:tgtEl>
                                          <p:spTgt spid="5">
                                            <p:bg/>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5"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8_BD.8_1#324986dcf?iti=4&amp;htil=3&amp;vcp=1&amp;vis=1&amp;pid=3186dc421&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540310" y="1240536"/>
            <a:ext cx="3044952" cy="213969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8_BD.8_2#324986dcf?iti=4&amp;htil=3&amp;vcp=1&amp;vis=1&amp;pid=3186dc421&amp;color=0,0,0&amp;vtp=1&amp;vaab=1&amp;bbb=1"/>
          <p:cNvSpPr/>
          <p:nvPr/>
        </p:nvSpPr>
        <p:spPr>
          <a:xfrm>
            <a:off x="9498430" y="3507232"/>
            <a:ext cx="112871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图Z4-5</a:t>
            </a:r>
            <a:endParaRPr lang="en-US" altLang="zh-CN" sz="2800" dirty="0"/>
          </a:p>
        </p:txBody>
      </p:sp>
      <mc:AlternateContent xmlns:mc="http://schemas.openxmlformats.org/markup-compatibility/2006">
        <mc:Choice xmlns:a14="http://schemas.microsoft.com/office/drawing/2010/main" Requires="a14">
          <p:sp>
            <p:nvSpPr>
              <p:cNvPr id="4" name="QO_8_BD.8_3#324986dcf?htil=3&amp;sp=1&amp;vcp=1&amp;vis=1&amp;pid=3186dc421&amp;color=0,0,0&amp;vtp=1&amp;vaab=1&amp;bt=1&amp;bbb=1&amp;hb=1&amp;hs=1"/>
              <p:cNvSpPr/>
              <p:nvPr/>
            </p:nvSpPr>
            <p:spPr>
              <a:xfrm>
                <a:off x="539496" y="1222248"/>
                <a:ext cx="7927848" cy="31444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（2024·山东菏泽·模拟）酒后开车是造成交通事</a:t>
                </a: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故的主要原因，交警部门利用呼气式酒精测试仪来</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检测酒驾。如图Z4-5所示，酒精气体传感器</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𝑥</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的阻</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值随酒精气体浓度的增大而减小</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0</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为定值电阻</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（起保护电路的作用），</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酒精浓度的大小由电流表</a:t>
                </a:r>
                <a:endParaRPr lang="en-US" altLang="zh-CN" sz="2800" dirty="0"/>
              </a:p>
            </p:txBody>
          </p:sp>
        </mc:Choice>
        <mc:Fallback>
          <p:sp>
            <p:nvSpPr>
              <p:cNvPr id="4" name="QO_8_BD.8_3#324986dcf?htil=3&amp;sp=1&amp;vcp=1&amp;vis=1&amp;pid=3186dc421&amp;color=0,0,0&amp;vtp=1&amp;vaab=1&amp;bt=1&amp;bbb=1&amp;hb=1&amp;hs=1"/>
              <p:cNvSpPr>
                <a:spLocks noRot="1" noChangeAspect="1" noMove="1" noResize="1" noEditPoints="1" noAdjustHandles="1" noChangeArrowheads="1" noChangeShapeType="1" noTextEdit="1"/>
              </p:cNvSpPr>
              <p:nvPr/>
            </p:nvSpPr>
            <p:spPr>
              <a:xfrm>
                <a:off x="539496" y="1222248"/>
                <a:ext cx="7927848" cy="3144457"/>
              </a:xfrm>
              <a:prstGeom prst="rect">
                <a:avLst/>
              </a:prstGeom>
              <a:blipFill>
                <a:blip r:embed="rId4"/>
                <a:stretch>
                  <a:fillRect l="-2769" r="-1615" b="-6214"/>
                </a:stretch>
              </a:blipFill>
            </p:spPr>
            <p:txBody>
              <a:bodyPr/>
              <a:lstStyle/>
              <a:p>
                <a:r>
                  <a:rPr lang="zh-CN" altLang="en-US">
                    <a:noFill/>
                  </a:rPr>
                  <a:t> </a:t>
                </a:r>
              </a:p>
            </p:txBody>
          </p:sp>
        </mc:Fallback>
      </mc:AlternateContent>
      <p:sp>
        <p:nvSpPr>
          <p:cNvPr id="5" name="QO_8_BD.8_3#324986dcf?htil=3&amp;sp=1&amp;vcp=1&amp;vis=1&amp;pid=3186dc421&amp;color=0,0,0&amp;vtp=1&amp;vaab=1&amp;bt=1&amp;bbb=1&amp;hb=1&amp;hs=1"/>
          <p:cNvSpPr/>
          <p:nvPr/>
        </p:nvSpPr>
        <p:spPr>
          <a:xfrm>
            <a:off x="539496" y="4428680"/>
            <a:ext cx="11112011" cy="1201357"/>
          </a:xfrm>
          <a:prstGeom prst="rect">
            <a:avLst/>
          </a:prstGeom>
          <a:noFill/>
        </p:spPr>
        <p:txBody>
          <a:bodyPr wrap="none" lIns="0" tIns="0" rIns="0" bIns="0" rtlCol="0" anchor="t"/>
          <a:lstStyle/>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的示数来显示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。请根据以上信息</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，将虚线框中呼气式酒精测试仪的简易</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电路图补充完整（电流表和开关未画出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6" name="C_7_BD#3186dc421?vcp=1&amp;pid=f611017f7&amp;color=0,0,0&amp;vtp=1&amp;vaab=1&amp;bt=1&amp;bbb=1">
            <a:extLst>
              <a:ext uri="{FF2B5EF4-FFF2-40B4-BE49-F238E27FC236}">
                <a16:creationId xmlns:a16="http://schemas.microsoft.com/office/drawing/2014/main" id="{C2270B7E-3B50-491D-9814-FDDC01ACB7F0}"/>
              </a:ext>
            </a:extLst>
          </p:cNvPr>
          <p:cNvSpPr/>
          <p:nvPr/>
        </p:nvSpPr>
        <p:spPr>
          <a:xfrm>
            <a:off x="539496" y="402000"/>
            <a:ext cx="11109960" cy="628079"/>
          </a:xfrm>
          <a:prstGeom prst="rect">
            <a:avLst/>
          </a:prstGeom>
          <a:noFill/>
        </p:spPr>
        <p:txBody>
          <a:bodyPr wrap="none" lIns="0" tIns="0" rIns="0" bIns="0" rtlCol="0" anchor="t"/>
          <a:lstStyle/>
          <a:p>
            <a:pPr algn="l" latinLnBrk="1">
              <a:lnSpc>
                <a:spcPts val="5400"/>
              </a:lnSpc>
            </a:pPr>
            <a:r>
              <a:rPr lang="en-US" altLang="zh-CN" sz="32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考点专练</a:t>
            </a:r>
            <a:endParaRPr lang="en-US" altLang="zh-CN" sz="3200" dirty="0"/>
          </a:p>
        </p:txBody>
      </p:sp>
    </p:spTree>
  </p:cSld>
  <p:clrMapOvr>
    <a:masterClrMapping/>
  </p:clrMapOvr>
  <p:transition>
    <p:split dir="in"/>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8_AS.1_1#324986dcf?iti=6&amp;htil=4&amp;vcp=1&amp;vis=1&amp;pid=3186dc421&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644384" y="1572736"/>
            <a:ext cx="3986784" cy="278892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8_AS.1_1#324986dcf?iti=6&amp;htil=4&amp;vcp=1&amp;vis=1&amp;pid=3186dc421&amp;color=0,0,0&amp;vtp=1&amp;vaab=1&amp;bbb=1"/>
          <p:cNvSpPr/>
          <p:nvPr/>
        </p:nvSpPr>
        <p:spPr>
          <a:xfrm>
            <a:off x="9073420" y="4488656"/>
            <a:ext cx="112871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图Z4-5</a:t>
            </a:r>
            <a:endParaRPr lang="en-US" altLang="zh-CN" sz="2800" dirty="0"/>
          </a:p>
        </p:txBody>
      </p:sp>
      <mc:AlternateContent xmlns:mc="http://schemas.openxmlformats.org/markup-compatibility/2006" xmlns:a14="http://schemas.microsoft.com/office/drawing/2010/main">
        <mc:Choice Requires="a14">
          <p:sp>
            <p:nvSpPr>
              <p:cNvPr id="4" name="QO_8_AS.1_1#324986dcf?htil=4&amp;vcp=1&amp;vis=1&amp;pid=3186dc421&amp;color=0,0,0&amp;vtp=1&amp;vaab=1&amp;bt=1&amp;bbb=1&amp;hb=1"/>
              <p:cNvSpPr/>
              <p:nvPr/>
            </p:nvSpPr>
            <p:spPr>
              <a:xfrm>
                <a:off x="538861" y="1572609"/>
                <a:ext cx="6986016" cy="37921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由题意可知</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酒精气体传感</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的阻</a:t>
                </a:r>
              </a:p>
              <a:p>
                <a:pPr latinLnBrk="1">
                  <a:lnSpc>
                    <a:spcPts val="5100"/>
                  </a:lnSpc>
                </a:pP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值随酒精气体浓度的增大而减小</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为定值</a:t>
                </a:r>
              </a:p>
              <a:p>
                <a:pPr latinLnBrk="1">
                  <a:lnSpc>
                    <a:spcPts val="5100"/>
                  </a:lnSpc>
                </a:pP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电阻</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将</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sub>
                    </m:sSub>
                  </m:oMath>
                </a14:m>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与</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串联接入电路中</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当酒精浓</a:t>
                </a:r>
              </a:p>
              <a:p>
                <a:pPr latinLnBrk="1">
                  <a:lnSpc>
                    <a:spcPts val="5100"/>
                  </a:lnSpc>
                </a:pP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度增大时</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的阻值减小</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电路中的总电阻</a:t>
                </a:r>
              </a:p>
              <a:p>
                <a:pPr latinLnBrk="1">
                  <a:lnSpc>
                    <a:spcPts val="5100"/>
                  </a:lnSpc>
                </a:pP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减小</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由欧姆定律可知</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电路中的电流增大</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4900"/>
                  </a:lnSpc>
                </a:pP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电流表的示数增大</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4" name="QO_8_AS.1_1#324986dcf?htil=4&amp;vcp=1&amp;vis=1&amp;pid=3186dc421&amp;color=0,0,0&amp;vtp=1&amp;vaab=1&amp;bt=1&amp;bbb=1&amp;hb=1"/>
              <p:cNvSpPr>
                <a:spLocks noRot="1" noChangeAspect="1" noMove="1" noResize="1" noEditPoints="1" noAdjustHandles="1" noChangeArrowheads="1" noChangeShapeType="1" noTextEdit="1"/>
              </p:cNvSpPr>
              <p:nvPr/>
            </p:nvSpPr>
            <p:spPr>
              <a:xfrm>
                <a:off x="538861" y="1572609"/>
                <a:ext cx="6986016" cy="3792157"/>
              </a:xfrm>
              <a:prstGeom prst="rect">
                <a:avLst/>
              </a:prstGeom>
              <a:blipFill rotWithShape="1">
                <a:blip r:embed="rId4"/>
                <a:stretch>
                  <a:fillRect l="-5" t="-9" r="-3216" b="-1801"/>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499"/>
                                          </p:stCondLst>
                                        </p:cTn>
                                        <p:tgtEl>
                                          <p:spTgt spid="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3">
                                            <p:bg/>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8_AN.1_1#324986dcf?vcp=1&amp;vis=1&amp;pid=3186dc421&amp;color=0,0,0&amp;vtp=1&amp;vaab=1&amp;bt=1&amp;bbb=1"/>
          <p:cNvSpPr/>
          <p:nvPr/>
        </p:nvSpPr>
        <p:spPr>
          <a:xfrm>
            <a:off x="539496" y="1294352"/>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如答图Z4-1所示</a:t>
            </a:r>
            <a:endParaRPr lang="en-US" altLang="zh-CN" sz="2800" dirty="0"/>
          </a:p>
        </p:txBody>
      </p:sp>
      <p:pic>
        <p:nvPicPr>
          <p:cNvPr id="3" name="QO_8_AN.1_1#324986dcf?iti=5&amp;vcp=1&amp;vis=1&amp;pid=3186dc421&amp;color=0,0,0&amp;tib=255,255,255&amp;vtp=1&amp;vaab=1" descr="preencoded.png"/>
          <p:cNvPicPr>
            <a:picLocks noChangeAspect="1"/>
          </p:cNvPicPr>
          <p:nvPr/>
        </p:nvPicPr>
        <p:blipFill>
          <a:blip r:embed="rId3">
            <a:clrChange>
              <a:clrFrom>
                <a:srgbClr val="FFFFFF"/>
              </a:clrFrom>
              <a:clrTo>
                <a:srgbClr val="FFFFFF">
                  <a:alpha val="0"/>
                </a:srgbClr>
              </a:clrTo>
            </a:clrChange>
            <a:duotone>
              <a:schemeClr val="accent2">
                <a:shade val="45000"/>
                <a:satMod val="135000"/>
              </a:schemeClr>
              <a:prstClr val="white"/>
            </a:duotone>
          </a:blip>
          <a:stretch>
            <a:fillRect/>
          </a:stretch>
        </p:blipFill>
        <p:spPr>
          <a:xfrm>
            <a:off x="4105656" y="1975961"/>
            <a:ext cx="3977640" cy="288036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8_AN.1_1#324986dcf?iti=5&amp;vcp=1&amp;vis=1&amp;pid=3186dc421&amp;color=0,0,0&amp;vtp=1&amp;vaab=1&amp;bbb=1"/>
          <p:cNvSpPr/>
          <p:nvPr/>
        </p:nvSpPr>
        <p:spPr>
          <a:xfrm>
            <a:off x="5352320" y="4983321"/>
            <a:ext cx="1484312" cy="995680"/>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答图Z4-1</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499"/>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4"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e7a0d7a22.fixed?vcp=1&amp;pid=5d3c401c8&amp;color=0,0,0&amp;vtp=1&amp;vaab=1&amp;bbb=1"/>
          <p:cNvSpPr/>
          <p:nvPr/>
        </p:nvSpPr>
        <p:spPr>
          <a:xfrm>
            <a:off x="320040" y="2679192"/>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一、动态电路的分析</a:t>
            </a:r>
            <a:endParaRPr lang="en-US" altLang="zh-CN" sz="4000" dirty="0"/>
          </a:p>
        </p:txBody>
      </p:sp>
      <p:sp>
        <p:nvSpPr>
          <p:cNvPr id="3" name="C_6_BD#e7a0d7a22.fixed?vcp=1&amp;pid=5d3c401c8&amp;color=86,186,157&amp;vtp=1&amp;vaab=1&amp;bbb=1"/>
          <p:cNvSpPr/>
          <p:nvPr/>
        </p:nvSpPr>
        <p:spPr>
          <a:xfrm>
            <a:off x="320040" y="3419856"/>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典题精析</a:t>
            </a:r>
            <a:endParaRPr lang="en-US" altLang="zh-CN" sz="4000" dirty="0"/>
          </a:p>
        </p:txBody>
      </p:sp>
    </p:spTree>
  </p:cSld>
  <p:clrMapOvr>
    <a:masterClrMapping/>
  </p:clrMapOvr>
  <p:transition>
    <p:split dir="in"/>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8#a1d27ecca?vcp=1&amp;pid=3186dc421&amp;color=0,0,0&amp;vtp=1&amp;vaab=1&amp;bt=1&amp;bbb=1"/>
          <p:cNvSpPr/>
          <p:nvPr/>
        </p:nvSpPr>
        <p:spPr>
          <a:xfrm>
            <a:off x="539496" y="3145504"/>
            <a:ext cx="11109960" cy="553657"/>
          </a:xfrm>
          <a:prstGeom prst="rect">
            <a:avLst/>
          </a:prstGeom>
          <a:noFill/>
        </p:spPr>
        <p:txBody>
          <a:bodyPr wrap="none" lIns="0" tIns="0" rIns="0" bIns="0" rtlCol="0" anchor="t"/>
          <a:lstStyle/>
          <a:p>
            <a:pPr algn="ctr"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请完成第223~224页【备考练习】习题</a:t>
            </a:r>
            <a:endParaRPr lang="en-US" altLang="zh-CN" sz="2800" dirty="0"/>
          </a:p>
        </p:txBody>
      </p:sp>
    </p:spTree>
  </p:cSld>
  <p:clrMapOvr>
    <a:masterClrMapping/>
  </p:clrMapOvr>
  <p:transition>
    <p:split dir="in"/>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a8ab71fd4.fixed?vcp=1&amp;pid=8c89c393c&amp;color=0,0,0&amp;vtp=1&amp;vaab=1&amp;bbb=1"/>
          <p:cNvSpPr/>
          <p:nvPr/>
        </p:nvSpPr>
        <p:spPr>
          <a:xfrm>
            <a:off x="320040" y="2679192"/>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二、电路的设计</a:t>
            </a:r>
            <a:endParaRPr lang="en-US" altLang="zh-CN" sz="4000" dirty="0"/>
          </a:p>
        </p:txBody>
      </p:sp>
      <p:sp>
        <p:nvSpPr>
          <p:cNvPr id="3" name="C_6_BD#a8ab71fd4.fixed?vcp=1&amp;pid=8c89c393c&amp;color=86,186,157&amp;vtp=1&amp;vaab=1&amp;bbb=1"/>
          <p:cNvSpPr/>
          <p:nvPr/>
        </p:nvSpPr>
        <p:spPr>
          <a:xfrm>
            <a:off x="320040" y="3419856"/>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备考练习</a:t>
            </a:r>
            <a:r>
              <a:rPr lang="en-US" altLang="zh-CN" sz="4000" b="1" i="0" dirty="0">
                <a:solidFill>
                  <a:srgbClr val="56BA9D"/>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专项突破四</a:t>
            </a:r>
            <a:r>
              <a:rPr lang="en-US" altLang="zh-CN" sz="4000" b="1" i="0" dirty="0">
                <a:solidFill>
                  <a:srgbClr val="56BA9D"/>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动态电路分析与电路设计</a:t>
            </a:r>
            <a:endParaRPr lang="en-US" altLang="zh-CN" sz="4000" dirty="0"/>
          </a:p>
        </p:txBody>
      </p:sp>
    </p:spTree>
  </p:cSld>
  <p:clrMapOvr>
    <a:masterClrMapping/>
  </p:clrMapOvr>
  <p:transition>
    <p:split dir="in"/>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7_BD#52b2f358c?vcp=1&amp;pid=a8ab71fd4&amp;color=68,178,231&amp;vtp=1&amp;vaab=1&amp;bt=1&amp;bbb=1"/>
          <p:cNvSpPr/>
          <p:nvPr/>
        </p:nvSpPr>
        <p:spPr>
          <a:xfrm>
            <a:off x="539496" y="554400"/>
            <a:ext cx="11109960" cy="1077976"/>
          </a:xfrm>
          <a:prstGeom prst="rect">
            <a:avLst/>
          </a:prstGeom>
          <a:noFill/>
        </p:spPr>
        <p:txBody>
          <a:bodyPr wrap="none" lIns="0" tIns="0" rIns="0" bIns="0" rtlCol="0" anchor="t"/>
          <a:lstStyle/>
          <a:p>
            <a:pPr algn="ctr" latinLnBrk="1">
              <a:lnSpc>
                <a:spcPts val="5600"/>
              </a:lnSpc>
            </a:pPr>
            <a:r>
              <a:rPr lang="en-US" altLang="zh-CN" sz="3200" b="1" i="0" dirty="0">
                <a:solidFill>
                  <a:srgbClr val="44B2E7"/>
                </a:solidFill>
                <a:latin typeface="Times New Roman" panose="02020603050405020304" pitchFamily="34" charset="0"/>
                <a:ea typeface="微软雅黑" panose="020B0503020204020204" pitchFamily="34" charset="-122"/>
                <a:cs typeface="Times New Roman" panose="02020603050405020304" pitchFamily="34" charset="-120"/>
              </a:rPr>
              <a:t>提分练</a:t>
            </a:r>
            <a:endParaRPr lang="en-US" altLang="zh-CN" sz="3200" dirty="0"/>
          </a:p>
        </p:txBody>
      </p:sp>
      <p:sp>
        <p:nvSpPr>
          <p:cNvPr id="3" name="QC_8_BD.11_1#89bbd0c13?vcp=1&amp;vis=1&amp;pid=52b2f358c&amp;color=0,0,0&amp;vtp=1&amp;vaab=1&amp;bbb=1&amp;hb=1"/>
          <p:cNvSpPr/>
          <p:nvPr/>
        </p:nvSpPr>
        <p:spPr>
          <a:xfrm>
            <a:off x="539496" y="1267240"/>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（2023·江苏宿迁·中考）下列电路中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，符合直行方向交通信号灯</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只考虑红灯和绿灯）</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模拟设计的是(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C_8_AN.12_1#89bbd0c13.bracket?vcp=1&amp;vis=1&amp;pid=52b2f358c&amp;color=0,0,0&amp;vpa=3&amp;vtp=1&amp;vaab=1"/>
          <p:cNvSpPr/>
          <p:nvPr/>
        </p:nvSpPr>
        <p:spPr>
          <a:xfrm>
            <a:off x="6506114" y="1901605"/>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
        <p:nvSpPr>
          <p:cNvPr id="5" name="QC_8_BD.11_2#89bbd0c13.choices?vcp=1&amp;vis=1&amp;pid=52b2f358c&amp;color=0,0,0&amp;vtp=1&amp;vaab=1&amp;bbb=1"/>
          <p:cNvSpPr/>
          <p:nvPr/>
        </p:nvSpPr>
        <p:spPr>
          <a:xfrm>
            <a:off x="539496" y="2563540"/>
            <a:ext cx="11109960" cy="1276350"/>
          </a:xfrm>
          <a:prstGeom prst="rect">
            <a:avLst/>
          </a:prstGeom>
          <a:noFill/>
        </p:spPr>
        <p:txBody>
          <a:bodyPr wrap="none" lIns="0" tIns="0" rIns="0" bIns="0" rtlCol="0" anchor="t"/>
          <a:lstStyle/>
          <a:p>
            <a:pPr latinLnBrk="1">
              <a:lnSpc>
                <a:spcPts val="11400"/>
              </a:lnSpc>
              <a:tabLst>
                <a:tab pos="2885440" algn="l"/>
                <a:tab pos="5859780" algn="l"/>
                <a:tab pos="849122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64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9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9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9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9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endParaRPr lang="en-US" altLang="zh-CN" sz="900" dirty="0">
              <a:latin typeface="宋体" panose="02010600030101010101" pitchFamily="2" charset="-122"/>
            </a:endParaRPr>
          </a:p>
        </p:txBody>
      </p:sp>
      <p:pic>
        <p:nvPicPr>
          <p:cNvPr id="6" name="QC_8_BD.11_2#89bbd0c13.choice_image?vcp=1&amp;vis=1&amp;pid=52b2f358c&amp;color=0,0,0&amp;tib=255,255,255&amp;iip=9&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02748" y="2541061"/>
            <a:ext cx="2194560" cy="1289304"/>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7" name="QC_8_BD.11_2#89bbd0c13.choice_image?vcp=1&amp;vis=1&amp;pid=52b2f358c&amp;color=0,0,0&amp;tib=255,255,255&amp;iip=10&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756121" y="2541061"/>
            <a:ext cx="2331720" cy="1289304"/>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8" name="QC_8_BD.11_2#89bbd0c13.choice_image?vcp=1&amp;vis=1&amp;pid=52b2f358c&amp;color=0,0,0&amp;tib=255,255,255&amp;iip=11&amp;vtp=1&amp;vaab=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6728175" y="2541061"/>
            <a:ext cx="1993392" cy="1289304"/>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9" name="QC_8_BD.11_2#89bbd0c13.choice_image?vcp=1&amp;vis=1&amp;pid=52b2f358c&amp;color=0,0,0&amp;tib=255,255,255&amp;iip=12&amp;vtp=1&amp;vaab=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9388253" y="2541061"/>
            <a:ext cx="2148840" cy="128930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8_BD.13_1#9ee48b943?vcp=1&amp;vis=1&amp;pid=52b2f358c&amp;color=0,0,0&amp;vtp=1&amp;vaab=1&amp;bt=1&amp;bbb=1&amp;hb=1"/>
          <p:cNvSpPr/>
          <p:nvPr/>
        </p:nvSpPr>
        <p:spPr>
          <a:xfrm>
            <a:off x="539496" y="1438656"/>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（2023·江苏泰州·中考）为了安全</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，汽车行驶时驾驶员必须系好安全</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带</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。当系好安全带时，相当于闭合开关，指示灯不亮；</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未系好安全带时，</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相当于断开开关</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，指示灯发光。</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符合上述要求的正确电路图是(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C_8_AN.14_1#9ee48b943.bracket?vcp=1&amp;vis=1&amp;pid=52b2f358c&amp;color=0,0,0&amp;vpa=4&amp;vtp=1&amp;vaab=1"/>
          <p:cNvSpPr/>
          <p:nvPr/>
        </p:nvSpPr>
        <p:spPr>
          <a:xfrm>
            <a:off x="10417714" y="2720721"/>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
        <p:nvSpPr>
          <p:cNvPr id="4" name="QC_8_BD.13_2#9ee48b943.choices?vcp=1&amp;vis=1&amp;pid=52b2f358c&amp;color=0,0,0&amp;vtp=1&amp;vaab=1&amp;bbb=1"/>
          <p:cNvSpPr/>
          <p:nvPr/>
        </p:nvSpPr>
        <p:spPr>
          <a:xfrm>
            <a:off x="539496" y="3356864"/>
            <a:ext cx="11109960" cy="2048193"/>
          </a:xfrm>
          <a:prstGeom prst="rect">
            <a:avLst/>
          </a:prstGeom>
          <a:noFill/>
        </p:spPr>
        <p:txBody>
          <a:bodyPr wrap="none" lIns="0" tIns="0" rIns="0" bIns="0" rtlCol="0" anchor="t"/>
          <a:lstStyle/>
          <a:p>
            <a:pPr latinLnBrk="1">
              <a:lnSpc>
                <a:spcPts val="18300"/>
              </a:lnSpc>
              <a:tabLst>
                <a:tab pos="2847340" algn="l"/>
                <a:tab pos="5720080" algn="l"/>
                <a:tab pos="859282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1025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9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9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9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9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endParaRPr lang="en-US" altLang="zh-CN" sz="900" dirty="0">
              <a:latin typeface="宋体" panose="02010600030101010101" pitchFamily="2" charset="-122"/>
            </a:endParaRPr>
          </a:p>
        </p:txBody>
      </p:sp>
      <p:pic>
        <p:nvPicPr>
          <p:cNvPr id="5" name="QC_8_BD.13_2#9ee48b943.choice_image?vcp=1&amp;vis=1&amp;pid=52b2f358c&amp;color=0,0,0&amp;tib=255,255,255&amp;iip=13&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94747" y="3352800"/>
            <a:ext cx="2267712" cy="2066544"/>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6" name="QC_8_BD.13_2#9ee48b943.choice_image?vcp=1&amp;vis=1&amp;pid=52b2f358c&amp;color=0,0,0&amp;tib=255,255,255&amp;iip=14&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727165" y="3352800"/>
            <a:ext cx="2313432" cy="2066544"/>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7" name="QC_8_BD.13_2#9ee48b943.choice_image?vcp=1&amp;vis=1&amp;pid=52b2f358c&amp;color=0,0,0&amp;tib=255,255,255&amp;iip=15&amp;vtp=1&amp;vaab=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6609049" y="3352800"/>
            <a:ext cx="2295144" cy="2066544"/>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8" name="QC_8_BD.13_2#9ee48b943.choice_image?vcp=1&amp;vis=1&amp;pid=52b2f358c&amp;color=0,0,0&amp;tib=255,255,255&amp;iip=16&amp;vtp=1&amp;vaab=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9498997" y="3352800"/>
            <a:ext cx="2130552" cy="206654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8_BD.15_1#416a21f41?sp=1&amp;vcp=1&amp;vis=1&amp;pid=52b2f358c&amp;color=0,0,0&amp;vtp=1&amp;vaab=1&amp;bt=1&amp;bbb=1&amp;hb=1"/>
              <p:cNvSpPr/>
              <p:nvPr/>
            </p:nvSpPr>
            <p:spPr>
              <a:xfrm>
                <a:off x="539496" y="653383"/>
                <a:ext cx="11109960"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（2024·黑龙江·模拟）一种电加热眼罩如图ZB4-1</a:t>
                </a:r>
              </a:p>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所示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，可以缓解眼疲劳</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，它内部有两个发热电阻，</a:t>
                </a:r>
              </a:p>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当开关</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闭合时，为低温状态</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；再闭合开关</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a:t>
                </a:r>
              </a:p>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高温状态；若只断开开关</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，眼罩停止发热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。以下</a:t>
                </a:r>
              </a:p>
              <a:p>
                <a:pPr algn="l"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简化模拟电路设计正确的是(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C_8_BD.15_1#416a21f41?sp=1&amp;vcp=1&amp;vis=1&amp;pid=52b2f358c&amp;color=0,0,0&amp;vtp=1&amp;vaab=1&amp;bt=1&amp;bbb=1&amp;hb=1"/>
              <p:cNvSpPr>
                <a:spLocks noRot="1" noChangeAspect="1" noMove="1" noResize="1" noEditPoints="1" noAdjustHandles="1" noChangeArrowheads="1" noChangeShapeType="1" noTextEdit="1"/>
              </p:cNvSpPr>
              <p:nvPr/>
            </p:nvSpPr>
            <p:spPr>
              <a:xfrm>
                <a:off x="539496" y="653383"/>
                <a:ext cx="11109960" cy="2496757"/>
              </a:xfrm>
              <a:prstGeom prst="rect">
                <a:avLst/>
              </a:prstGeom>
              <a:blipFill rotWithShape="1">
                <a:blip r:embed="rId3"/>
                <a:stretch>
                  <a:fillRect l="-3" t="-24" r="3" b="-29684"/>
                </a:stretch>
              </a:blipFill>
            </p:spPr>
            <p:txBody>
              <a:bodyPr/>
              <a:lstStyle/>
              <a:p>
                <a:r>
                  <a:rPr lang="zh-CN" altLang="en-US">
                    <a:noFill/>
                  </a:rPr>
                  <a:t> </a:t>
                </a:r>
              </a:p>
            </p:txBody>
          </p:sp>
        </mc:Fallback>
      </mc:AlternateContent>
      <p:sp>
        <p:nvSpPr>
          <p:cNvPr id="3" name="QC_8_AN.16_1#416a21f41.bracket?vcp=1&amp;vis=1&amp;pid=52b2f358c&amp;color=0,0,0&amp;vpa=5&amp;vtp=1&amp;vaab=1"/>
          <p:cNvSpPr/>
          <p:nvPr/>
        </p:nvSpPr>
        <p:spPr>
          <a:xfrm>
            <a:off x="5103400" y="3258153"/>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pic>
        <p:nvPicPr>
          <p:cNvPr id="4" name="QC_8_BD.15_2#416a21f41?iti=7&amp;htil=5&amp;vcp=1&amp;vis=1&amp;pid=52b2f358c&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8844635" y="1134332"/>
            <a:ext cx="2633472" cy="170992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8_BD.15_3#416a21f41?iti=7&amp;htil=5&amp;vcp=1&amp;vis=1&amp;pid=52b2f358c&amp;color=0,0,0&amp;vtp=1&amp;vaab=1&amp;bbb=1"/>
          <p:cNvSpPr/>
          <p:nvPr/>
        </p:nvSpPr>
        <p:spPr>
          <a:xfrm>
            <a:off x="9479381" y="2878868"/>
            <a:ext cx="1365250"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图ZB4-1</a:t>
            </a:r>
            <a:endParaRPr lang="en-US" altLang="zh-CN" sz="2800" dirty="0"/>
          </a:p>
        </p:txBody>
      </p:sp>
      <p:pic>
        <p:nvPicPr>
          <p:cNvPr id="7" name="QC_8_BD.15_4#416a21f41.choice_image?htil=5&amp;vcp=1&amp;vis=1&amp;pid=52b2f358c&amp;color=0,0,0&amp;tib=255,255,255&amp;iip=17&amp;vtp=1&amp;vaab=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495300" y="4088765"/>
            <a:ext cx="3008630" cy="1928495"/>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8" name="QC_8_BD.15_4#416a21f41.choice_image?htil=5&amp;vcp=1&amp;vis=1&amp;pid=52b2f358c&amp;color=0,0,0&amp;tib=255,255,255&amp;iip=18&amp;vtp=1&amp;vaab=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3359150" y="4089400"/>
            <a:ext cx="2742565" cy="1927860"/>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9" name="QC_8_BD.15_4#416a21f41.choice_image?htil=5&amp;vcp=1&amp;vis=1&amp;pid=52b2f358c&amp;color=0,0,0&amp;tib=255,255,255&amp;iip=19&amp;vtp=1&amp;vaab=1" descr="preencoded.png"/>
          <p:cNvPicPr>
            <a:picLocks noChangeAspect="1"/>
          </p:cNvPicPr>
          <p:nvPr/>
        </p:nvPicPr>
        <p:blipFill>
          <a:blip r:embed="rId7">
            <a:clrChange>
              <a:clrFrom>
                <a:srgbClr val="FFFFFF"/>
              </a:clrFrom>
              <a:clrTo>
                <a:srgbClr val="FFFFFF">
                  <a:alpha val="0"/>
                </a:srgbClr>
              </a:clrTo>
            </a:clrChange>
          </a:blip>
          <a:stretch>
            <a:fillRect/>
          </a:stretch>
        </p:blipFill>
        <p:spPr>
          <a:xfrm>
            <a:off x="6391910" y="4088765"/>
            <a:ext cx="2908935" cy="1928495"/>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10" name="QC_8_BD.15_4#416a21f41.choice_image?htil=5&amp;vcp=1&amp;vis=1&amp;pid=52b2f358c&amp;color=0,0,0&amp;tib=255,255,255&amp;iip=20&amp;vtp=1&amp;vaab=1" descr="preencoded.png"/>
          <p:cNvPicPr>
            <a:picLocks noChangeAspect="1"/>
          </p:cNvPicPr>
          <p:nvPr/>
        </p:nvPicPr>
        <p:blipFill>
          <a:blip r:embed="rId8">
            <a:clrChange>
              <a:clrFrom>
                <a:srgbClr val="FFFFFF"/>
              </a:clrFrom>
              <a:clrTo>
                <a:srgbClr val="FFFFFF">
                  <a:alpha val="0"/>
                </a:srgbClr>
              </a:clrTo>
            </a:clrChange>
          </a:blip>
          <a:stretch>
            <a:fillRect/>
          </a:stretch>
        </p:blipFill>
        <p:spPr>
          <a:xfrm>
            <a:off x="9207500" y="4088765"/>
            <a:ext cx="2643505" cy="1928495"/>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11" name="QC_8_AN.16_1#416a21f41.bracket?vcp=1&amp;vis=1&amp;pid=52b2f358c&amp;color=0,0,0&amp;vpa=5&amp;vtp=1&amp;vaab=1"/>
          <p:cNvSpPr/>
          <p:nvPr/>
        </p:nvSpPr>
        <p:spPr>
          <a:xfrm>
            <a:off x="1388110" y="5780405"/>
            <a:ext cx="10090150" cy="567690"/>
          </a:xfrm>
          <a:prstGeom prst="rect">
            <a:avLst/>
          </a:prstGeom>
          <a:noFill/>
        </p:spPr>
        <p:txBody>
          <a:bodyPr wrap="none" lIns="0" tIns="0" rIns="0" bIns="0" rtlCol="0" anchor="t"/>
          <a:lstStyle/>
          <a:p>
            <a:pPr algn="l" latinLnBrk="1">
              <a:lnSpc>
                <a:spcPts val="5000"/>
              </a:lnSpc>
            </a:pPr>
            <a:r>
              <a:rPr lang="en-US" altLang="zh-CN" sz="2800" b="0" i="0" dirty="0">
                <a:solidFill>
                  <a:schemeClr val="tx1"/>
                </a:solidFill>
                <a:latin typeface="Times New Roman" panose="02020603050405020304" pitchFamily="34" charset="0"/>
                <a:ea typeface="宋体" panose="02010600030101010101" pitchFamily="2" charset="-122"/>
                <a:cs typeface="Times New Roman" panose="02020603050405020304" pitchFamily="34" charset="-120"/>
              </a:rPr>
              <a:t>   A                                 B                             C                             D</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11"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8_BD.17_1#703e53d36?vcp=1&amp;vis=1&amp;pid=52b2f358c&amp;color=0,0,0&amp;vtp=1&amp;vaab=1&amp;bt=1&amp;bbb=1&amp;hb=1"/>
              <p:cNvSpPr/>
              <p:nvPr/>
            </p:nvSpPr>
            <p:spPr>
              <a:xfrm>
                <a:off x="539496" y="1294225"/>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（2024·江苏常州·中考）海水盐浓度越大，其导电性越好</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，固定间距</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金属片</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𝐴</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𝐵</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之间海水的电阻越小。下列电路中，电源电压恒定，</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0</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定值电阻</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，闭合开关</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海水</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盐浓度越大，</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电表示数越大的是(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C_8_BD.17_1#703e53d36?vcp=1&amp;vis=1&amp;pid=52b2f358c&amp;color=0,0,0&amp;vtp=1&amp;vaab=1&amp;bt=1&amp;bbb=1&amp;hb=1"/>
              <p:cNvSpPr>
                <a:spLocks noRot="1" noChangeAspect="1" noMove="1" noResize="1" noEditPoints="1" noAdjustHandles="1" noChangeArrowheads="1" noChangeShapeType="1" noTextEdit="1"/>
              </p:cNvSpPr>
              <p:nvPr/>
            </p:nvSpPr>
            <p:spPr>
              <a:xfrm>
                <a:off x="539496" y="1294225"/>
                <a:ext cx="11109960" cy="1849057"/>
              </a:xfrm>
              <a:prstGeom prst="rect">
                <a:avLst/>
              </a:prstGeom>
              <a:blipFill rotWithShape="1">
                <a:blip r:embed="rId3"/>
                <a:stretch>
                  <a:fillRect l="-3" t="-5" r="3" b="-3707"/>
                </a:stretch>
              </a:blipFill>
            </p:spPr>
            <p:txBody>
              <a:bodyPr/>
              <a:lstStyle/>
              <a:p>
                <a:r>
                  <a:rPr lang="zh-CN" altLang="en-US">
                    <a:noFill/>
                  </a:rPr>
                  <a:t> </a:t>
                </a:r>
              </a:p>
            </p:txBody>
          </p:sp>
        </mc:Fallback>
      </mc:AlternateContent>
      <p:sp>
        <p:nvSpPr>
          <p:cNvPr id="4" name="QC_8_BD.17_2#703e53d36.choices?vcp=1&amp;vis=1&amp;pid=52b2f358c&amp;color=0,0,0&amp;vtp=1&amp;vaab=1&amp;bbb=1"/>
          <p:cNvSpPr/>
          <p:nvPr/>
        </p:nvSpPr>
        <p:spPr>
          <a:xfrm>
            <a:off x="539496" y="3494119"/>
            <a:ext cx="11109960" cy="1711833"/>
          </a:xfrm>
          <a:prstGeom prst="rect">
            <a:avLst/>
          </a:prstGeom>
          <a:noFill/>
        </p:spPr>
        <p:txBody>
          <a:bodyPr wrap="none" lIns="0" tIns="0" rIns="0" bIns="0" rtlCol="0" anchor="t"/>
          <a:lstStyle/>
          <a:p>
            <a:pPr latinLnBrk="1">
              <a:lnSpc>
                <a:spcPts val="15300"/>
              </a:lnSpc>
              <a:tabLst>
                <a:tab pos="2806065" algn="l"/>
                <a:tab pos="5574030" algn="l"/>
                <a:tab pos="8405495"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85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9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85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9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855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9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855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9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endParaRPr lang="en-US" altLang="zh-CN" sz="900" dirty="0">
              <a:latin typeface="宋体" panose="02010600030101010101" pitchFamily="2" charset="-122"/>
            </a:endParaRPr>
          </a:p>
        </p:txBody>
      </p:sp>
      <p:pic>
        <p:nvPicPr>
          <p:cNvPr id="5" name="QC_8_BD.17_2#703e53d36.choice_image?vcp=1&amp;vis=1&amp;pid=52b2f358c&amp;color=0,0,0&amp;tib=255,255,255&amp;iip=21&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910749" y="3504597"/>
            <a:ext cx="2121408" cy="1709928"/>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6" name="QC_8_BD.17_2#703e53d36.choice_image?vcp=1&amp;vis=1&amp;pid=52b2f358c&amp;color=0,0,0&amp;tib=255,255,255&amp;iip=22&amp;vtp=1&amp;vaab=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3691605" y="3504597"/>
            <a:ext cx="2130552" cy="1709928"/>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7" name="QC_8_BD.17_2#703e53d36.choice_image?vcp=1&amp;vis=1&amp;pid=52b2f358c&amp;color=0,0,0&amp;tib=255,255,255&amp;iip=23&amp;vtp=1&amp;vaab=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6502464" y="3495453"/>
            <a:ext cx="2231136" cy="1719072"/>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8" name="QC_8_BD.17_2#703e53d36.choice_image?vcp=1&amp;vis=1&amp;pid=52b2f358c&amp;color=0,0,0&amp;tib=255,255,255&amp;iip=24&amp;vtp=1&amp;vaab=1" descr="preencoded.png"/>
          <p:cNvPicPr>
            <a:picLocks noChangeAspect="1"/>
          </p:cNvPicPr>
          <p:nvPr/>
        </p:nvPicPr>
        <p:blipFill>
          <a:blip r:embed="rId7">
            <a:clrChange>
              <a:clrFrom>
                <a:srgbClr val="FFFFFF"/>
              </a:clrFrom>
              <a:clrTo>
                <a:srgbClr val="FFFFFF">
                  <a:alpha val="0"/>
                </a:srgbClr>
              </a:clrTo>
            </a:clrChange>
          </a:blip>
          <a:stretch>
            <a:fillRect/>
          </a:stretch>
        </p:blipFill>
        <p:spPr>
          <a:xfrm>
            <a:off x="9291098" y="3495453"/>
            <a:ext cx="2286000" cy="171907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8_AS.1_1#703e53d36?vcp=1&amp;vis=1&amp;pid=52b2f358c&amp;color=0,0,0&amp;vtp=1&amp;vaab=1&amp;bt=1&amp;bbb=1&amp;hb=1"/>
              <p:cNvSpPr/>
              <p:nvPr/>
            </p:nvSpPr>
            <p:spPr>
              <a:xfrm>
                <a:off x="539750" y="2724785"/>
                <a:ext cx="11109960" cy="3476625"/>
              </a:xfrm>
              <a:prstGeom prst="rect">
                <a:avLst/>
              </a:prstGeom>
              <a:noFill/>
            </p:spPr>
            <p:txBody>
              <a:bodyPr wrap="none" lIns="0" tIns="0" rIns="0" bIns="0" rtlCol="0" anchor="t"/>
              <a:lstStyle/>
              <a:p>
                <a:pPr algn="l" latinLnBrk="1">
                  <a:lnSpc>
                    <a:spcPct val="1000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图A中，电压表测</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两端的电压，海水浓度越大，金属片A</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p>
              <a:p>
                <a:pPr latinLnBrk="1">
                  <a:lnSpc>
                    <a:spcPct val="1000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之间海水的电阻越小</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，由串联电路的分压原理可知，A、</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B之间的电压</a:t>
                </a:r>
              </a:p>
              <a:p>
                <a:pPr latinLnBrk="1">
                  <a:lnSpc>
                    <a:spcPct val="1000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越小</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，则</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两端的电压越大，故A正确。图B中，电压表测金属片A</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p>
              <a:p>
                <a:pPr latinLnBrk="1">
                  <a:lnSpc>
                    <a:spcPct val="1000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两端的电压</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，海水浓度越大，金属片A、B之间的电阻越小</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，由串联电</a:t>
                </a:r>
              </a:p>
              <a:p>
                <a:pPr latinLnBrk="1">
                  <a:lnSpc>
                    <a:spcPct val="1000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路的分压原理可知</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，A、B之间的电压越小，故B错误。图C中</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，电压表</a:t>
                </a:r>
              </a:p>
              <a:p>
                <a:pPr latinLnBrk="1">
                  <a:lnSpc>
                    <a:spcPct val="1000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测量电源电压</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，因电源电压恒定，因此电压表示数不变，故C错误</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。图</a:t>
                </a:r>
              </a:p>
              <a:p>
                <a:pPr latinLnBrk="1">
                  <a:lnSpc>
                    <a:spcPct val="1000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中，电流表测量通过</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sub>
                    </m:sSub>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的电流，电源电压恒定，电阻</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不变</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，由欧姆</a:t>
                </a:r>
              </a:p>
              <a:p>
                <a:pPr latinLnBrk="1">
                  <a:lnSpc>
                    <a:spcPct val="1000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定律可知电流表的示数不变</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，故D错误。</a:t>
                </a:r>
                <a:endParaRPr lang="en-US" altLang="zh-CN" sz="2800" dirty="0"/>
              </a:p>
            </p:txBody>
          </p:sp>
        </mc:Choice>
        <mc:Fallback xmlns="">
          <p:sp>
            <p:nvSpPr>
              <p:cNvPr id="2" name="QC_8_AS.1_1#703e53d36?vcp=1&amp;vis=1&amp;pid=52b2f358c&amp;color=0,0,0&amp;vtp=1&amp;vaab=1&amp;bt=1&amp;bbb=1&amp;hb=1"/>
              <p:cNvSpPr>
                <a:spLocks noRot="1" noChangeAspect="1" noMove="1" noResize="1" noEditPoints="1" noAdjustHandles="1" noChangeArrowheads="1" noChangeShapeType="1" noTextEdit="1"/>
              </p:cNvSpPr>
              <p:nvPr/>
            </p:nvSpPr>
            <p:spPr>
              <a:xfrm>
                <a:off x="539750" y="2724785"/>
                <a:ext cx="11109960" cy="3476625"/>
              </a:xfrm>
              <a:prstGeom prst="rect">
                <a:avLst/>
              </a:prstGeom>
              <a:blipFill rotWithShape="1">
                <a:blip r:embed="rId3"/>
                <a:stretch>
                  <a:fillRect r="-823"/>
                </a:stretch>
              </a:blipFill>
            </p:spPr>
            <p:txBody>
              <a:bodyPr/>
              <a:lstStyle/>
              <a:p>
                <a:r>
                  <a:rPr lang="zh-CN" altLang="en-US">
                    <a:noFill/>
                  </a:rPr>
                  <a:t> </a:t>
                </a:r>
              </a:p>
            </p:txBody>
          </p:sp>
        </mc:Fallback>
      </mc:AlternateContent>
      <p:sp>
        <p:nvSpPr>
          <p:cNvPr id="3" name="QC_8_AN.18_1#703e53d36.bracket?vcp=1&amp;vis=1&amp;pid=52b2f358c&amp;color=0,0,0&amp;vpa=6&amp;vtp=1&amp;vaab=1"/>
          <p:cNvSpPr/>
          <p:nvPr/>
        </p:nvSpPr>
        <p:spPr>
          <a:xfrm>
            <a:off x="9369013" y="5675090"/>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pic>
        <p:nvPicPr>
          <p:cNvPr id="4" name="图片 3"/>
          <p:cNvPicPr>
            <a:picLocks noChangeAspect="1"/>
          </p:cNvPicPr>
          <p:nvPr/>
        </p:nvPicPr>
        <p:blipFill>
          <a:blip r:embed="rId4"/>
          <a:stretch>
            <a:fillRect/>
          </a:stretch>
        </p:blipFill>
        <p:spPr>
          <a:xfrm>
            <a:off x="831850" y="629920"/>
            <a:ext cx="10528935" cy="1784350"/>
          </a:xfrm>
          <a:prstGeom prst="rect">
            <a:avLst/>
          </a:prstGeom>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build="p"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8_BD.20_1#62945b770?iti=8&amp;htil=6&amp;vcp=1&amp;vis=1&amp;pid=52b2f358c&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761605" y="572770"/>
            <a:ext cx="4140200" cy="2299335"/>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8_BD.20_2#62945b770?iti=8&amp;htil=6&amp;vcp=1&amp;vis=1&amp;pid=52b2f358c&amp;color=0,0,0&amp;vtp=1&amp;vaab=1&amp;bbb=1"/>
          <p:cNvSpPr/>
          <p:nvPr/>
        </p:nvSpPr>
        <p:spPr>
          <a:xfrm>
            <a:off x="8910389" y="2705844"/>
            <a:ext cx="1365250" cy="490220"/>
          </a:xfrm>
          <a:prstGeom prst="rect">
            <a:avLst/>
          </a:prstGeom>
          <a:noFill/>
        </p:spPr>
        <p:txBody>
          <a:bodyPr wrap="none" lIns="0" tIns="0" rIns="0" bIns="0" rtlCol="0" anchor="t"/>
          <a:lstStyle/>
          <a:p>
            <a:pPr algn="ctr" latinLnBrk="1">
              <a:lnSpc>
                <a:spcPts val="4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图ZB4-2</a:t>
            </a:r>
            <a:endParaRPr lang="en-US" altLang="zh-CN" sz="2800" dirty="0"/>
          </a:p>
        </p:txBody>
      </p:sp>
      <mc:AlternateContent xmlns:mc="http://schemas.openxmlformats.org/markup-compatibility/2006" xmlns:a14="http://schemas.microsoft.com/office/drawing/2010/main">
        <mc:Choice Requires="a14">
          <p:sp>
            <p:nvSpPr>
              <p:cNvPr id="4" name="QO_8_BD.20_3#62945b770?htil=6&amp;sp=1&amp;vcp=1&amp;vis=1&amp;pid=52b2f358c&amp;color=0,0,0&amp;vtp=1&amp;vaab=1&amp;bt=1&amp;bbb=1&amp;hb=1&amp;hs=1"/>
              <p:cNvSpPr/>
              <p:nvPr/>
            </p:nvSpPr>
            <p:spPr>
              <a:xfrm>
                <a:off x="539496" y="554400"/>
                <a:ext cx="7004304" cy="2661857"/>
              </a:xfrm>
              <a:prstGeom prst="rect">
                <a:avLst/>
              </a:prstGeom>
              <a:noFill/>
            </p:spPr>
            <p:txBody>
              <a:bodyPr wrap="none" lIns="0" tIns="0" rIns="0" bIns="0" rtlCol="0" anchor="t"/>
              <a:lstStyle/>
              <a:p>
                <a:pPr algn="l" latinLnBrk="1">
                  <a:lnSpc>
                    <a:spcPts val="43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（2024·广西柳州·模拟</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）广西的南风天空气</a:t>
                </a:r>
              </a:p>
              <a:p>
                <a:pPr latinLnBrk="1">
                  <a:lnSpc>
                    <a:spcPts val="43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湿度</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RH</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（用百分数表示）较大</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，会使人感觉</a:t>
                </a:r>
              </a:p>
              <a:p>
                <a:pPr latinLnBrk="1">
                  <a:lnSpc>
                    <a:spcPts val="43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不舒适</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（人体感觉比较舒适的湿度</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RH</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范围是</a:t>
                </a:r>
              </a:p>
              <a:p>
                <a:pPr latinLnBrk="1">
                  <a:lnSpc>
                    <a:spcPts val="4300"/>
                  </a:lnSpc>
                </a:pP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40%</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60%</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）。小明设计了一款湿度计</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，从</a:t>
                </a:r>
              </a:p>
              <a:p>
                <a:pPr latinLnBrk="1">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湿度计</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（由小量程电流表改装而成</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）指针所</a:t>
                </a:r>
                <a:endParaRPr lang="en-US" altLang="zh-CN" sz="2800" dirty="0"/>
              </a:p>
            </p:txBody>
          </p:sp>
        </mc:Choice>
        <mc:Fallback xmlns="">
          <p:sp>
            <p:nvSpPr>
              <p:cNvPr id="4" name="QO_8_BD.20_3#62945b770?htil=6&amp;sp=1&amp;vcp=1&amp;vis=1&amp;pid=52b2f358c&amp;color=0,0,0&amp;vtp=1&amp;vaab=1&amp;bt=1&amp;bbb=1&amp;hb=1&amp;hs=1"/>
              <p:cNvSpPr>
                <a:spLocks noRot="1" noChangeAspect="1" noMove="1" noResize="1" noEditPoints="1" noAdjustHandles="1" noChangeArrowheads="1" noChangeShapeType="1" noTextEdit="1"/>
              </p:cNvSpPr>
              <p:nvPr/>
            </p:nvSpPr>
            <p:spPr>
              <a:xfrm>
                <a:off x="539496" y="554400"/>
                <a:ext cx="7004304" cy="2661857"/>
              </a:xfrm>
              <a:prstGeom prst="rect">
                <a:avLst/>
              </a:prstGeom>
              <a:blipFill rotWithShape="1">
                <a:blip r:embed="rId4"/>
                <a:stretch>
                  <a:fillRect l="-5" t="-2" b="-16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O_9_BD.21_1#8241a575e?htil=6&amp;vcp=1&amp;vis=1&amp;pid=62945b770&amp;color=0,0,0&amp;vtp=1&amp;vaab=1&amp;bbb=1&amp;hs=1"/>
              <p:cNvSpPr/>
              <p:nvPr/>
            </p:nvSpPr>
            <p:spPr>
              <a:xfrm>
                <a:off x="539496" y="4845222"/>
                <a:ext cx="11109960" cy="477457"/>
              </a:xfrm>
              <a:prstGeom prst="rect">
                <a:avLst/>
              </a:prstGeom>
              <a:noFill/>
            </p:spPr>
            <p:txBody>
              <a:bodyPr wrap="none" lIns="0" tIns="0" rIns="0" bIns="0" rtlCol="0" anchor="t"/>
              <a:lstStyle/>
              <a:p>
                <a:pPr algn="l" latinLnBrk="1">
                  <a:lnSpc>
                    <a:spcPts val="4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min</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内电路消耗的电能；</a:t>
                </a:r>
                <a:endParaRPr lang="en-US" altLang="zh-CN" sz="2800" dirty="0"/>
              </a:p>
            </p:txBody>
          </p:sp>
        </mc:Choice>
        <mc:Fallback xmlns="">
          <p:sp>
            <p:nvSpPr>
              <p:cNvPr id="5" name="QO_9_BD.21_1#8241a575e?htil=6&amp;vcp=1&amp;vis=1&amp;pid=62945b770&amp;color=0,0,0&amp;vtp=1&amp;vaab=1&amp;bbb=1&amp;hs=1"/>
              <p:cNvSpPr>
                <a:spLocks noRot="1" noChangeAspect="1" noMove="1" noResize="1" noEditPoints="1" noAdjustHandles="1" noChangeArrowheads="1" noChangeShapeType="1" noTextEdit="1"/>
              </p:cNvSpPr>
              <p:nvPr/>
            </p:nvSpPr>
            <p:spPr>
              <a:xfrm>
                <a:off x="539496" y="4845222"/>
                <a:ext cx="11109960" cy="477457"/>
              </a:xfrm>
              <a:prstGeom prst="rect">
                <a:avLst/>
              </a:prstGeom>
              <a:blipFill rotWithShape="1">
                <a:blip r:embed="rId5"/>
                <a:stretch>
                  <a:fillRect l="-3" t="-36" r="3" b="-902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O_9_BD.22_1#f9327f4d9?htil=6&amp;vcp=1&amp;vis=1&amp;pid=62945b770&amp;color=0,0,0&amp;vtp=1&amp;vaab=1&amp;bbb=1&amp;hs=1"/>
              <p:cNvSpPr/>
              <p:nvPr/>
            </p:nvSpPr>
            <p:spPr>
              <a:xfrm>
                <a:off x="539496" y="5391259"/>
                <a:ext cx="11109960" cy="477457"/>
              </a:xfrm>
              <a:prstGeom prst="rect">
                <a:avLst/>
              </a:prstGeom>
              <a:noFill/>
            </p:spPr>
            <p:txBody>
              <a:bodyPr wrap="none" lIns="0" tIns="0" rIns="0" bIns="0" rtlCol="0" anchor="t"/>
              <a:lstStyle/>
              <a:p>
                <a:pPr algn="l" latinLnBrk="1">
                  <a:lnSpc>
                    <a:spcPts val="4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（2）电阻</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的阻值；</a:t>
                </a:r>
                <a:endParaRPr lang="en-US" altLang="zh-CN" sz="2800" dirty="0"/>
              </a:p>
            </p:txBody>
          </p:sp>
        </mc:Choice>
        <mc:Fallback xmlns="">
          <p:sp>
            <p:nvSpPr>
              <p:cNvPr id="6" name="QO_9_BD.22_1#f9327f4d9?htil=6&amp;vcp=1&amp;vis=1&amp;pid=62945b770&amp;color=0,0,0&amp;vtp=1&amp;vaab=1&amp;bbb=1&amp;hs=1"/>
              <p:cNvSpPr>
                <a:spLocks noRot="1" noChangeAspect="1" noMove="1" noResize="1" noEditPoints="1" noAdjustHandles="1" noChangeArrowheads="1" noChangeShapeType="1" noTextEdit="1"/>
              </p:cNvSpPr>
              <p:nvPr/>
            </p:nvSpPr>
            <p:spPr>
              <a:xfrm>
                <a:off x="539496" y="5391259"/>
                <a:ext cx="11109960" cy="477457"/>
              </a:xfrm>
              <a:prstGeom prst="rect">
                <a:avLst/>
              </a:prstGeom>
              <a:blipFill rotWithShape="1">
                <a:blip r:embed="rId6"/>
                <a:stretch>
                  <a:fillRect l="-3" t="-23" r="3" b="-9034"/>
                </a:stretch>
              </a:blipFill>
            </p:spPr>
            <p:txBody>
              <a:bodyPr/>
              <a:lstStyle/>
              <a:p>
                <a:r>
                  <a:rPr lang="zh-CN" altLang="en-US">
                    <a:noFill/>
                  </a:rPr>
                  <a:t> </a:t>
                </a:r>
              </a:p>
            </p:txBody>
          </p:sp>
        </mc:Fallback>
      </mc:AlternateContent>
      <p:sp>
        <p:nvSpPr>
          <p:cNvPr id="7" name="QO_9_BD.23_1#bb6681894?htil=6&amp;vcp=1&amp;vis=1&amp;pid=62945b770&amp;color=0,0,0&amp;vtp=1&amp;vaab=1&amp;bbb=1&amp;hs=1"/>
          <p:cNvSpPr/>
          <p:nvPr/>
        </p:nvSpPr>
        <p:spPr>
          <a:xfrm>
            <a:off x="539496" y="5872018"/>
            <a:ext cx="11109960" cy="477457"/>
          </a:xfrm>
          <a:prstGeom prst="rect">
            <a:avLst/>
          </a:prstGeom>
          <a:noFill/>
        </p:spPr>
        <p:txBody>
          <a:bodyPr wrap="none" lIns="0" tIns="0" rIns="0" bIns="0" rtlCol="0" anchor="t"/>
          <a:lstStyle/>
          <a:p>
            <a:pPr algn="l" latinLnBrk="1">
              <a:lnSpc>
                <a:spcPts val="4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（3）此时的空气湿度，并判断人体感觉是否舒适。</a:t>
            </a:r>
            <a:endParaRPr lang="en-US" altLang="zh-CN" sz="2800" dirty="0"/>
          </a:p>
        </p:txBody>
      </p:sp>
      <mc:AlternateContent xmlns:mc="http://schemas.openxmlformats.org/markup-compatibility/2006" xmlns:a14="http://schemas.microsoft.com/office/drawing/2010/main">
        <mc:Choice Requires="a14">
          <p:sp>
            <p:nvSpPr>
              <p:cNvPr id="8" name="QO_8_BD.20_3#62945b770?htil=6&amp;sp=1&amp;vcp=1&amp;vis=1&amp;pid=52b2f358c&amp;color=0,0,0&amp;vtp=1&amp;vaab=1&amp;bt=1&amp;bbb=1&amp;hb=1&amp;hs=1"/>
              <p:cNvSpPr/>
              <p:nvPr/>
            </p:nvSpPr>
            <p:spPr>
              <a:xfrm>
                <a:off x="539496" y="3205144"/>
                <a:ext cx="11112011" cy="1569657"/>
              </a:xfrm>
              <a:prstGeom prst="rect">
                <a:avLst/>
              </a:prstGeom>
              <a:noFill/>
            </p:spPr>
            <p:txBody>
              <a:bodyPr wrap="none" lIns="0" tIns="0" rIns="0" bIns="0" rtlCol="0" anchor="t"/>
              <a:lstStyle/>
              <a:p>
                <a:pPr latinLnBrk="1">
                  <a:lnSpc>
                    <a:spcPts val="43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指刻度可知湿度大小</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，其原理如图</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ZB4-2甲所示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0</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1 000 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Ω</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的定值</a:t>
                </a:r>
              </a:p>
              <a:p>
                <a:pPr latinLnBrk="1">
                  <a:lnSpc>
                    <a:spcPts val="43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电阻，电源电压恒为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6 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V</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为湿敏电阻</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，其阻值随空气湿度的变化关系</a:t>
                </a:r>
              </a:p>
              <a:p>
                <a:pPr latinLnBrk="1">
                  <a:lnSpc>
                    <a:spcPts val="4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如图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ZB4-2乙所示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。当电流表示数为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时，求：</a:t>
                </a:r>
                <a:endParaRPr lang="en-US" altLang="zh-CN" sz="2800" dirty="0"/>
              </a:p>
            </p:txBody>
          </p:sp>
        </mc:Choice>
        <mc:Fallback xmlns="">
          <p:sp>
            <p:nvSpPr>
              <p:cNvPr id="8" name="QO_8_BD.20_3#62945b770?htil=6&amp;sp=1&amp;vcp=1&amp;vis=1&amp;pid=52b2f358c&amp;color=0,0,0&amp;vtp=1&amp;vaab=1&amp;bt=1&amp;bbb=1&amp;hb=1&amp;hs=1"/>
              <p:cNvSpPr>
                <a:spLocks noRot="1" noChangeAspect="1" noMove="1" noResize="1" noEditPoints="1" noAdjustHandles="1" noChangeArrowheads="1" noChangeShapeType="1" noTextEdit="1"/>
              </p:cNvSpPr>
              <p:nvPr/>
            </p:nvSpPr>
            <p:spPr>
              <a:xfrm>
                <a:off x="539496" y="3205144"/>
                <a:ext cx="11112011" cy="1569657"/>
              </a:xfrm>
              <a:prstGeom prst="rect">
                <a:avLst/>
              </a:prstGeom>
              <a:blipFill rotWithShape="1">
                <a:blip r:embed="rId7"/>
                <a:stretch>
                  <a:fillRect l="-3" t="-19" r="-138" b="-2736"/>
                </a:stretch>
              </a:blipFill>
            </p:spPr>
            <p:txBody>
              <a:bodyPr/>
              <a:lstStyle/>
              <a:p>
                <a:r>
                  <a:rPr lang="zh-CN" altLang="en-US">
                    <a:noFill/>
                  </a:rPr>
                  <a:t> </a:t>
                </a:r>
              </a:p>
            </p:txBody>
          </p:sp>
        </mc:Fallback>
      </mc:AlternateContent>
    </p:spTree>
  </p:cSld>
  <p:clrMapOvr>
    <a:masterClrMapping/>
  </p:clrMapOvr>
  <p:transition>
    <p:split dir="in"/>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QO_8_BD.24_2#8241a575e?iti=9&amp;vcp=1&amp;vis=1&amp;pid=62945b770&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170295" y="776320"/>
            <a:ext cx="5660136" cy="308152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8_BD.24_3#8241a575e?iti=9&amp;vcp=1&amp;vis=1&amp;pid=62945b770&amp;color=0,0,0&amp;vtp=1&amp;vaab=1&amp;bbb=1"/>
          <p:cNvSpPr/>
          <p:nvPr/>
        </p:nvSpPr>
        <p:spPr>
          <a:xfrm>
            <a:off x="8317738" y="3857848"/>
            <a:ext cx="1365250"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图ZB4-2</a:t>
            </a:r>
            <a:endParaRPr lang="en-US" altLang="zh-CN" sz="2800" dirty="0"/>
          </a:p>
        </p:txBody>
      </p:sp>
      <mc:AlternateContent xmlns:mc="http://schemas.openxmlformats.org/markup-compatibility/2006" xmlns:a14="http://schemas.microsoft.com/office/drawing/2010/main">
        <mc:Choice Requires="a14">
          <p:sp>
            <p:nvSpPr>
              <p:cNvPr id="5" name="QO_9_AN.1_1#8241a575e?vcp=1&amp;vis=1&amp;pid=62945b770&amp;color=0,0,0&amp;vtp=1&amp;vaab=1&amp;bt=1&amp;bbb=1&amp;hb=1"/>
              <p:cNvSpPr/>
              <p:nvPr/>
            </p:nvSpPr>
            <p:spPr>
              <a:xfrm>
                <a:off x="539496" y="1915859"/>
                <a:ext cx="11109960" cy="2488819"/>
              </a:xfrm>
              <a:prstGeom prst="rect">
                <a:avLst/>
              </a:prstGeom>
              <a:noFill/>
            </p:spPr>
            <p:txBody>
              <a:bodyPr wrap="none" lIns="0" tIns="0" rIns="0" bIns="0" rtlCol="0" anchor="t"/>
              <a:lstStyle/>
              <a:p>
                <a:pPr algn="l" latinLnBrk="1">
                  <a:lnSpc>
                    <a:spcPts val="51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解：(1)由题图甲可知，</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sub>
                    </m:sSub>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与</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串联</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p>
              <a:p>
                <a:pPr algn="l"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电流表测量电路中的电流。当指</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algn="l"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针所指湿度对应电流表示数为</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algn="l" latinLnBrk="1">
                  <a:lnSpc>
                    <a:spcPts val="5100"/>
                  </a:lnSpc>
                </a:pP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mA</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时，</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min</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内电路消耗的电能为</a:t>
                </a:r>
                <a:endParaRPr lang="en-US" altLang="zh-CN" sz="2800" dirty="0"/>
              </a:p>
              <a:p>
                <a:pPr latinLnBrk="1">
                  <a:lnSpc>
                    <a:spcPts val="4900"/>
                  </a:lnSpc>
                </a:pP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𝑊</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𝑈𝐼𝑡</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Sup>
                      <m:sSup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p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m:t>
                        </m:r>
                      </m:e>
                      <m:sup>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p>
                    </m:sSup>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×1×60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s</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=0.72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J</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5" name="QO_9_AN.1_1#8241a575e?vcp=1&amp;vis=1&amp;pid=62945b770&amp;color=0,0,0&amp;vtp=1&amp;vaab=1&amp;bt=1&amp;bbb=1&amp;hb=1"/>
              <p:cNvSpPr>
                <a:spLocks noRot="1" noChangeAspect="1" noMove="1" noResize="1" noEditPoints="1" noAdjustHandles="1" noChangeArrowheads="1" noChangeShapeType="1" noTextEdit="1"/>
              </p:cNvSpPr>
              <p:nvPr/>
            </p:nvSpPr>
            <p:spPr>
              <a:xfrm>
                <a:off x="539496" y="1915859"/>
                <a:ext cx="11109960" cy="2488819"/>
              </a:xfrm>
              <a:prstGeom prst="rect">
                <a:avLst/>
              </a:prstGeom>
              <a:blipFill rotWithShape="1">
                <a:blip r:embed="rId4"/>
                <a:stretch>
                  <a:fillRect l="-3" t="-3" r="3" b="-29099"/>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QO_8_BD.26_2#f9327f4d9?iti=11&amp;vcp=1&amp;vis=1&amp;pid=62945b770&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788404" y="750728"/>
            <a:ext cx="5404104" cy="294436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8_BD.26_3#f9327f4d9?iti=11&amp;vcp=1&amp;vis=1&amp;pid=62945b770&amp;color=0,0,0&amp;vtp=1&amp;vaab=1&amp;bbb=1"/>
          <p:cNvSpPr/>
          <p:nvPr/>
        </p:nvSpPr>
        <p:spPr>
          <a:xfrm>
            <a:off x="8480171" y="3429857"/>
            <a:ext cx="1365250"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图ZB4-2</a:t>
            </a:r>
            <a:endParaRPr lang="en-US" altLang="zh-CN" sz="2800" dirty="0"/>
          </a:p>
        </p:txBody>
      </p:sp>
      <mc:AlternateContent xmlns:mc="http://schemas.openxmlformats.org/markup-compatibility/2006" xmlns:a14="http://schemas.microsoft.com/office/drawing/2010/main">
        <mc:Choice Requires="a14">
          <p:sp>
            <p:nvSpPr>
              <p:cNvPr id="5" name="QO_9_AN.1_1#f9327f4d9?vcp=1&amp;vis=1&amp;pid=62945b770&amp;color=0,0,0&amp;vtp=1&amp;vaab=1&amp;bt=1&amp;bbb=1"/>
              <p:cNvSpPr/>
              <p:nvPr/>
            </p:nvSpPr>
            <p:spPr>
              <a:xfrm>
                <a:off x="598932" y="592645"/>
                <a:ext cx="11109960" cy="2836799"/>
              </a:xfrm>
              <a:prstGeom prst="rect">
                <a:avLst/>
              </a:prstGeom>
              <a:noFill/>
            </p:spPr>
            <p:txBody>
              <a:bodyPr wrap="none" lIns="0" tIns="0" rIns="0" bIns="0" rtlCol="0" anchor="t"/>
              <a:lstStyle/>
              <a:p>
                <a:pPr algn="l" latinLnBrk="1">
                  <a:lnSpc>
                    <a:spcPts val="7200"/>
                  </a:lnSpc>
                </a:pPr>
                <a:r>
                  <a:rPr lang="zh-CN" altLang="en-US" sz="280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2</a:t>
                </a:r>
                <a:r>
                  <a:rPr lang="zh-CN" altLang="en-US" sz="280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𝐼</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den>
                    </m:f>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可得，电路中的总电阻为</a:t>
                </a:r>
                <a:endParaRPr lang="en-US" altLang="zh-CN" sz="2800" dirty="0"/>
              </a:p>
              <a:p>
                <a:pPr latinLnBrk="1">
                  <a:lnSpc>
                    <a:spcPts val="5400"/>
                  </a:lnSpc>
                </a:pP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aseline="-10000">
                            <a:solidFill>
                              <a:srgbClr val="FF0000"/>
                            </a:solidFill>
                            <a:latin typeface="Cambria Math" panose="02040503050406030204" pitchFamily="18" charset="0"/>
                          </a:rPr>
                          <m:t>总</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𝐼</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num>
                      <m:den>
                        <m:sSup>
                          <m:sSup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p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2×10</m:t>
                            </m:r>
                          </m:e>
                          <m:sup>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m:t>
                            </m:r>
                          </m:sup>
                        </m:sSup>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=3 000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根据串联电路的电阻特点可知，电阻</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oMath>
                </a14:m>
                <a:endPar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endParaRPr>
              </a:p>
              <a:p>
                <a:pPr latinLnBrk="1">
                  <a:lnSpc>
                    <a:spcPts val="5100"/>
                  </a:lnSpc>
                </a:pPr>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的阻值为</a:t>
                </a:r>
                <a:endParaRPr lang="en-US" altLang="zh-CN" sz="2800" dirty="0"/>
              </a:p>
              <a:p>
                <a:pPr latinLnBrk="1">
                  <a:lnSpc>
                    <a:spcPts val="5100"/>
                  </a:lnSpc>
                </a:pP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aseline="-10000">
                            <a:solidFill>
                              <a:srgbClr val="FF0000"/>
                            </a:solidFill>
                            <a:latin typeface="Cambria Math" panose="02040503050406030204" pitchFamily="18" charset="0"/>
                          </a:rPr>
                          <m:t>总</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=3 000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−1 000 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=2 000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5" name="QO_9_AN.1_1#f9327f4d9?vcp=1&amp;vis=1&amp;pid=62945b770&amp;color=0,0,0&amp;vtp=1&amp;vaab=1&amp;bt=1&amp;bbb=1"/>
              <p:cNvSpPr>
                <a:spLocks noRot="1" noChangeAspect="1" noMove="1" noResize="1" noEditPoints="1" noAdjustHandles="1" noChangeArrowheads="1" noChangeShapeType="1" noTextEdit="1"/>
              </p:cNvSpPr>
              <p:nvPr/>
            </p:nvSpPr>
            <p:spPr>
              <a:xfrm>
                <a:off x="598932" y="592645"/>
                <a:ext cx="11109960" cy="2836799"/>
              </a:xfrm>
              <a:prstGeom prst="rect">
                <a:avLst/>
              </a:prstGeom>
              <a:blipFill rotWithShape="1">
                <a:blip r:embed="rId4"/>
                <a:stretch>
                  <a:fillRect l="-1" t="-7" r="1" b="-2552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O_9_AN.1_1#bb6681894?vcp=1&amp;vis=1&amp;pid=62945b770&amp;color=0,0,0&amp;vtp=1&amp;vaab=1&amp;bt=1&amp;bbb=1&amp;hb=1"/>
              <p:cNvSpPr/>
              <p:nvPr/>
            </p:nvSpPr>
            <p:spPr>
              <a:xfrm>
                <a:off x="539496" y="4309761"/>
                <a:ext cx="11109960" cy="1849057"/>
              </a:xfrm>
              <a:prstGeom prst="rect">
                <a:avLst/>
              </a:prstGeom>
              <a:noFill/>
            </p:spPr>
            <p:txBody>
              <a:bodyPr wrap="none" lIns="0" tIns="0" rIns="0" bIns="0" rtlCol="0" anchor="t"/>
              <a:lstStyle/>
              <a:p>
                <a:pPr algn="l" latinLnBrk="1">
                  <a:lnSpc>
                    <a:spcPts val="5100"/>
                  </a:lnSpc>
                </a:pPr>
                <a:r>
                  <a:rPr lang="zh-CN" altLang="en-US" sz="28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3</a:t>
                </a:r>
                <a:r>
                  <a:rPr lang="zh-CN" altLang="en-US" sz="28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由题图乙可知，当湿敏电阻的阻值为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2 000 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时，空气的湿度</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50%</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。因为人体感觉比较舒服的湿度</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RH</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范围是</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40%∼60%</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所以此</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时的空气湿度人体感觉舒适</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6" name="QO_9_AN.1_1#bb6681894?vcp=1&amp;vis=1&amp;pid=62945b770&amp;color=0,0,0&amp;vtp=1&amp;vaab=1&amp;bt=1&amp;bbb=1&amp;hb=1"/>
              <p:cNvSpPr>
                <a:spLocks noRot="1" noChangeAspect="1" noMove="1" noResize="1" noEditPoints="1" noAdjustHandles="1" noChangeArrowheads="1" noChangeShapeType="1" noTextEdit="1"/>
              </p:cNvSpPr>
              <p:nvPr/>
            </p:nvSpPr>
            <p:spPr>
              <a:xfrm>
                <a:off x="539496" y="4309761"/>
                <a:ext cx="11109960" cy="1849057"/>
              </a:xfrm>
              <a:prstGeom prst="rect">
                <a:avLst/>
              </a:prstGeom>
              <a:blipFill rotWithShape="1">
                <a:blip r:embed="rId5"/>
                <a:stretch>
                  <a:fillRect l="-3" t="-1" r="3" b="-3711"/>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7#093612cfe?vcp=1&amp;pid=e7a0d7a22&amp;color=0,0,0&amp;vtp=1&amp;vaab=1&amp;bt=1&amp;bbb=1"/>
          <p:cNvSpPr/>
          <p:nvPr/>
        </p:nvSpPr>
        <p:spPr>
          <a:xfrm>
            <a:off x="539496" y="554400"/>
            <a:ext cx="11109960" cy="5887657"/>
          </a:xfrm>
          <a:prstGeom prst="rect">
            <a:avLst/>
          </a:prstGeom>
          <a:noFill/>
        </p:spPr>
        <p:txBody>
          <a:bodyPr wrap="none" lIns="0" tIns="0" rIns="0" bIns="0" rtlCol="0" anchor="t"/>
          <a:lstStyle/>
          <a:p>
            <a:pPr algn="l" latinLnBrk="1">
              <a:lnSpc>
                <a:spcPts val="4700"/>
              </a:lnSpc>
            </a:pP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方法指津</a:t>
            </a:r>
          </a:p>
          <a:p>
            <a:pPr marL="0" marR="0" lvl="0" indent="0" defTabSz="914400" rtl="0" eaLnBrk="1" fontAlgn="auto" latinLnBrk="1" hangingPunct="1">
              <a:lnSpc>
                <a:spcPts val="47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1.</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动态电路分析的题目往往设置在实际应用的背景下，需了解相关</a:t>
            </a:r>
          </a:p>
          <a:p>
            <a:pPr marL="0" marR="0" lvl="0" indent="0" defTabSz="914400" rtl="0" eaLnBrk="1" fontAlgn="auto" latinLnBrk="1" hangingPunct="1">
              <a:lnSpc>
                <a:spcPts val="47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设备的工作原理，分析电路中各元件的连接方式，明确电流表、电压表</a:t>
            </a:r>
          </a:p>
          <a:p>
            <a:pPr marL="0" marR="0" lvl="0" indent="0" defTabSz="914400" rtl="0" eaLnBrk="1" fontAlgn="auto" latinLnBrk="1" hangingPunct="1">
              <a:lnSpc>
                <a:spcPts val="47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所测的电路，把已知条件写到对应的元件附近，运用欧姆定律、电功率</a:t>
            </a:r>
          </a:p>
          <a:p>
            <a:pPr marL="0" marR="0" lvl="0" indent="0" defTabSz="914400" rtl="0" eaLnBrk="1" fontAlgn="auto" latinLnBrk="1" hangingPunct="1">
              <a:lnSpc>
                <a:spcPts val="47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的电流公式求解相关物理量。</a:t>
            </a:r>
          </a:p>
          <a:p>
            <a:pPr marL="0" marR="0" lvl="0" indent="0" defTabSz="914400" rtl="0" eaLnBrk="1" fontAlgn="auto" latinLnBrk="1" hangingPunct="1">
              <a:lnSpc>
                <a:spcPts val="47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2.</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对于敏感元件类的动态电路，需明确敏感元件的电学量（如电阻、</a:t>
            </a:r>
          </a:p>
          <a:p>
            <a:pPr marL="0" marR="0" lvl="0" indent="0" defTabSz="914400" rtl="0" eaLnBrk="1" fontAlgn="auto" latinLnBrk="1" hangingPunct="1">
              <a:lnSpc>
                <a:spcPts val="47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电流、电压）随其影响因素（如温度、压力、气体浓度）的变化关系</a:t>
            </a:r>
          </a:p>
          <a:p>
            <a:pPr marL="0" marR="0" lvl="0" indent="0" defTabSz="914400" rtl="0" eaLnBrk="1" fontAlgn="auto" latinLnBrk="1" hangingPunct="1">
              <a:lnSpc>
                <a:spcPts val="47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（通常以特性曲线的形式呈现），既要会分析变化趋势和极值，又要能</a:t>
            </a:r>
          </a:p>
          <a:p>
            <a:pPr marL="0" marR="0" lvl="0" indent="0" defTabSz="914400" rtl="0" eaLnBrk="1" fontAlgn="auto" latinLnBrk="1" hangingPunct="1">
              <a:lnSpc>
                <a:spcPts val="47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根据题意和临界条件从中提取有用的信息。</a:t>
            </a:r>
          </a:p>
          <a:p>
            <a:pPr marL="0" marR="0" lvl="0" indent="0" defTabSz="914400" rtl="0" eaLnBrk="1" fontAlgn="auto" latinLnBrk="1" hangingPunct="1">
              <a:lnSpc>
                <a:spcPts val="45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3.</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对于开放性的设问，结合题目设定的条件进行推理和计算。</a:t>
            </a:r>
            <a:endParaRPr lang="en-US" altLang="zh-CN" sz="2800" dirty="0"/>
          </a:p>
        </p:txBody>
      </p:sp>
    </p:spTree>
  </p:cSld>
  <p:clrMapOvr>
    <a:masterClrMapping/>
  </p:clrMapOvr>
  <p:transition>
    <p:split dir="in"/>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8_BD.30_1#d3fd15847?iti=15&amp;htil=7&amp;vcp=1&amp;vis=1&amp;pid=52b2f358c&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467279" y="572689"/>
            <a:ext cx="1898215" cy="1541845"/>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8_BD.30_2#d3fd15847?iti=15&amp;htil=7&amp;vcp=1&amp;vis=1&amp;pid=52b2f358c&amp;color=0,0,0&amp;vtp=1&amp;vaab=1&amp;bbb=1"/>
          <p:cNvSpPr/>
          <p:nvPr/>
        </p:nvSpPr>
        <p:spPr>
          <a:xfrm>
            <a:off x="9733761" y="2241534"/>
            <a:ext cx="1365250" cy="522224"/>
          </a:xfrm>
          <a:prstGeom prst="rect">
            <a:avLst/>
          </a:prstGeom>
          <a:noFill/>
        </p:spPr>
        <p:txBody>
          <a:bodyPr wrap="none" lIns="0" tIns="0" rIns="0" bIns="0" rtlCol="0" anchor="t"/>
          <a:lstStyle/>
          <a:p>
            <a:pPr algn="ctr" latinLnBrk="1">
              <a:lnSpc>
                <a:spcPts val="45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图ZB4-3</a:t>
            </a:r>
            <a:endParaRPr lang="en-US" altLang="zh-CN" sz="2800" dirty="0"/>
          </a:p>
        </p:txBody>
      </p:sp>
      <mc:AlternateContent xmlns:mc="http://schemas.openxmlformats.org/markup-compatibility/2006" xmlns:a14="http://schemas.microsoft.com/office/drawing/2010/main">
        <mc:Choice Requires="a14">
          <p:sp>
            <p:nvSpPr>
              <p:cNvPr id="4" name="QO_8_BD.30_3#d3fd15847?htil=7&amp;sp=1&amp;vcp=1&amp;vis=1&amp;pid=52b2f358c&amp;color=0,0,0&amp;vtp=1&amp;vaab=1&amp;bt=1&amp;bbb=1&amp;hb=1&amp;hs=1"/>
              <p:cNvSpPr/>
              <p:nvPr/>
            </p:nvSpPr>
            <p:spPr>
              <a:xfrm>
                <a:off x="539496" y="554400"/>
                <a:ext cx="8586216" cy="3436557"/>
              </a:xfrm>
              <a:prstGeom prst="rect">
                <a:avLst/>
              </a:prstGeom>
              <a:noFill/>
            </p:spPr>
            <p:txBody>
              <a:bodyPr wrap="none" lIns="0" tIns="0" rIns="0" bIns="0" rtlCol="0" anchor="t"/>
              <a:lstStyle/>
              <a:p>
                <a:pPr algn="l" latinLnBrk="1">
                  <a:lnSpc>
                    <a:spcPts val="46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（2024·广西河池·模拟</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）小明利用热敏电阻制作高温</a:t>
                </a:r>
              </a:p>
              <a:p>
                <a:pPr latinLnBrk="1">
                  <a:lnSpc>
                    <a:spcPts val="46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报警器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，要求环境温度</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𝑇</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达到或超过某一温度</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𝑇</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0</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时</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，报</a:t>
                </a:r>
              </a:p>
              <a:p>
                <a:pPr latinLnBrk="1">
                  <a:lnSpc>
                    <a:spcPts val="46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警器报警</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，其电路如图ZB4-3所示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，图中电源电压</a:t>
                </a:r>
              </a:p>
              <a:p>
                <a:pPr latinLnBrk="1">
                  <a:lnSpc>
                    <a:spcPts val="4600"/>
                  </a:lnSpc>
                </a:pP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𝑈</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=21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V</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，定值电阻</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0</m:t>
                        </m:r>
                      </m:sub>
                    </m:s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=140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Ω</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，热敏电阻</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的阻值随</a:t>
                </a:r>
              </a:p>
              <a:p>
                <a:pPr latinLnBrk="1">
                  <a:lnSpc>
                    <a:spcPts val="46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环境温度</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𝑇</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变化的情况如下表所示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。当报警器两端电压</a:t>
                </a:r>
              </a:p>
              <a:p>
                <a:pPr latinLnBrk="1">
                  <a:lnSpc>
                    <a:spcPts val="45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达到或超过</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14 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V</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时，报警器报警。</a:t>
                </a:r>
                <a:endParaRPr lang="en-US" altLang="zh-CN" sz="2800" dirty="0"/>
              </a:p>
            </p:txBody>
          </p:sp>
        </mc:Choice>
        <mc:Fallback xmlns="">
          <p:sp>
            <p:nvSpPr>
              <p:cNvPr id="4" name="QO_8_BD.30_3#d3fd15847?htil=7&amp;sp=1&amp;vcp=1&amp;vis=1&amp;pid=52b2f358c&amp;color=0,0,0&amp;vtp=1&amp;vaab=1&amp;bt=1&amp;bbb=1&amp;hb=1&amp;hs=1"/>
              <p:cNvSpPr>
                <a:spLocks noRot="1" noChangeAspect="1" noMove="1" noResize="1" noEditPoints="1" noAdjustHandles="1" noChangeArrowheads="1" noChangeShapeType="1" noTextEdit="1"/>
              </p:cNvSpPr>
              <p:nvPr/>
            </p:nvSpPr>
            <p:spPr>
              <a:xfrm>
                <a:off x="539496" y="554400"/>
                <a:ext cx="8586216" cy="3436557"/>
              </a:xfrm>
              <a:prstGeom prst="rect">
                <a:avLst/>
              </a:prstGeom>
              <a:blipFill rotWithShape="1">
                <a:blip r:embed="rId4"/>
                <a:stretch>
                  <a:fillRect l="-4" t="-1" r="-598" b="-162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28" name="QO_8_BD.30_4#d3fd15847?colgroup=6,2,3,3,3,3,2,2&amp;vcp=1&amp;vis=1&amp;pid=52b2f358c&amp;color=0,0,0&amp;vtp=1&amp;vaab=1&amp;bbb=1&amp;hs=1"/>
              <p:cNvGraphicFramePr>
                <a:graphicFrameLocks noGrp="1"/>
              </p:cNvGraphicFramePr>
              <p:nvPr/>
            </p:nvGraphicFramePr>
            <p:xfrm>
              <a:off x="539496" y="4106844"/>
              <a:ext cx="11018520" cy="1180720"/>
            </p:xfrm>
            <a:graphic>
              <a:graphicData uri="http://schemas.openxmlformats.org/drawingml/2006/table">
                <a:tbl>
                  <a:tblPr/>
                  <a:tblGrid>
                    <a:gridCol w="2441448">
                      <a:extLst>
                        <a:ext uri="{9D8B030D-6E8A-4147-A177-3AD203B41FA5}">
                          <a16:colId xmlns:a16="http://schemas.microsoft.com/office/drawing/2014/main" val="20000"/>
                        </a:ext>
                      </a:extLst>
                    </a:gridCol>
                    <a:gridCol w="969264">
                      <a:extLst>
                        <a:ext uri="{9D8B030D-6E8A-4147-A177-3AD203B41FA5}">
                          <a16:colId xmlns:a16="http://schemas.microsoft.com/office/drawing/2014/main" val="20001"/>
                        </a:ext>
                      </a:extLst>
                    </a:gridCol>
                    <a:gridCol w="1417320">
                      <a:extLst>
                        <a:ext uri="{9D8B030D-6E8A-4147-A177-3AD203B41FA5}">
                          <a16:colId xmlns:a16="http://schemas.microsoft.com/office/drawing/2014/main" val="20002"/>
                        </a:ext>
                      </a:extLst>
                    </a:gridCol>
                    <a:gridCol w="1417320">
                      <a:extLst>
                        <a:ext uri="{9D8B030D-6E8A-4147-A177-3AD203B41FA5}">
                          <a16:colId xmlns:a16="http://schemas.microsoft.com/office/drawing/2014/main" val="20003"/>
                        </a:ext>
                      </a:extLst>
                    </a:gridCol>
                    <a:gridCol w="1417320">
                      <a:extLst>
                        <a:ext uri="{9D8B030D-6E8A-4147-A177-3AD203B41FA5}">
                          <a16:colId xmlns:a16="http://schemas.microsoft.com/office/drawing/2014/main" val="20004"/>
                        </a:ext>
                      </a:extLst>
                    </a:gridCol>
                    <a:gridCol w="1417320">
                      <a:extLst>
                        <a:ext uri="{9D8B030D-6E8A-4147-A177-3AD203B41FA5}">
                          <a16:colId xmlns:a16="http://schemas.microsoft.com/office/drawing/2014/main" val="20005"/>
                        </a:ext>
                      </a:extLst>
                    </a:gridCol>
                    <a:gridCol w="969264">
                      <a:extLst>
                        <a:ext uri="{9D8B030D-6E8A-4147-A177-3AD203B41FA5}">
                          <a16:colId xmlns:a16="http://schemas.microsoft.com/office/drawing/2014/main" val="20006"/>
                        </a:ext>
                      </a:extLst>
                    </a:gridCol>
                    <a:gridCol w="969264">
                      <a:extLst>
                        <a:ext uri="{9D8B030D-6E8A-4147-A177-3AD203B41FA5}">
                          <a16:colId xmlns:a16="http://schemas.microsoft.com/office/drawing/2014/main" val="20007"/>
                        </a:ext>
                      </a:extLst>
                    </a:gridCol>
                  </a:tblGrid>
                  <a:tr h="590360">
                    <a:tc>
                      <a:txBody>
                        <a:bodyPr/>
                        <a:lstStyle/>
                        <a:p>
                          <a:pPr algn="ctr" latinLnBrk="1" hangingPunct="0">
                            <a:lnSpc>
                              <a:spcPts val="45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环境温度</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𝑇</m:t>
                              </m:r>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5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5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5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5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5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5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5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90360">
                    <a:tc>
                      <a:txBody>
                        <a:bodyPr/>
                        <a:lstStyle/>
                        <a:p>
                          <a:pPr algn="ctr" latinLnBrk="1" hangingPunct="0">
                            <a:lnSpc>
                              <a:spcPts val="45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热敏电阻</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Ω</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5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5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440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5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280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5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180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5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5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5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Choice>
        <mc:Fallback xmlns="">
          <p:graphicFrame>
            <p:nvGraphicFramePr>
              <p:cNvPr id="28" name="QO_8_BD.30_4#d3fd15847?colgroup=6,2,3,3,3,3,2,2&amp;vcp=1&amp;vis=1&amp;pid=52b2f358c&amp;color=0,0,0&amp;vtp=1&amp;vaab=1&amp;bbb=1&amp;hs=1"/>
              <p:cNvGraphicFramePr>
                <a:graphicFrameLocks noGrp="1"/>
              </p:cNvGraphicFramePr>
              <p:nvPr/>
            </p:nvGraphicFramePr>
            <p:xfrm>
              <a:off x="539496" y="4106844"/>
              <a:ext cx="11018520" cy="1180720"/>
            </p:xfrm>
            <a:graphic>
              <a:graphicData uri="http://schemas.openxmlformats.org/drawingml/2006/table">
                <a:tbl>
                  <a:tblPr/>
                  <a:tblGrid>
                    <a:gridCol w="2441448"/>
                    <a:gridCol w="969264"/>
                    <a:gridCol w="1417320"/>
                    <a:gridCol w="1417320"/>
                    <a:gridCol w="1417320"/>
                    <a:gridCol w="1417320"/>
                    <a:gridCol w="969264"/>
                    <a:gridCol w="969264"/>
                  </a:tblGrid>
                  <a:tr h="59055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5"/>
                        </a:blipFill>
                      </a:tcPr>
                    </a:tc>
                    <a:tc>
                      <a:txBody>
                        <a:bodyPr/>
                        <a:lstStyle/>
                        <a:p>
                          <a:pPr algn="ctr" latinLnBrk="1" hangingPunct="0">
                            <a:lnSpc>
                              <a:spcPts val="45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5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5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5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5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5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5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8991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5"/>
                        </a:blipFill>
                      </a:tcPr>
                    </a:tc>
                    <a:tc>
                      <a:txBody>
                        <a:bodyPr/>
                        <a:lstStyle/>
                        <a:p>
                          <a:pPr algn="ctr" latinLnBrk="1" hangingPunct="0">
                            <a:lnSpc>
                              <a:spcPts val="45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5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440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5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280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5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180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5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5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5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Tree>
  </p:cSld>
  <p:clrMapOvr>
    <a:masterClrMapping/>
  </p:clrMapOvr>
  <p:transition>
    <p:split dir="in"/>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9_BD.33_1#082e920fa?vcp=1&amp;vis=1&amp;pid=d3fd15847&amp;color=0,0,0&amp;vtp=1&amp;vaab=1&amp;bt=1&amp;bbb=1&amp;hb=1"/>
              <p:cNvSpPr/>
              <p:nvPr/>
            </p:nvSpPr>
            <p:spPr>
              <a:xfrm>
                <a:off x="452501" y="3127597"/>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（3）若只将电源电压提高到</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25 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V</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，则是否</a:t>
                </a:r>
              </a:p>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能够将报警温度</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𝑇</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0</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设置为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40 ℃</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？请通过</a:t>
                </a:r>
              </a:p>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计算说明。</a:t>
                </a:r>
                <a:endParaRPr lang="en-US" altLang="zh-CN" sz="2800" dirty="0"/>
              </a:p>
            </p:txBody>
          </p:sp>
        </mc:Choice>
        <mc:Fallback xmlns="">
          <p:sp>
            <p:nvSpPr>
              <p:cNvPr id="2" name="QO_9_BD.33_1#082e920fa?vcp=1&amp;vis=1&amp;pid=d3fd15847&amp;color=0,0,0&amp;vtp=1&amp;vaab=1&amp;bt=1&amp;bbb=1&amp;hb=1"/>
              <p:cNvSpPr>
                <a:spLocks noRot="1" noChangeAspect="1" noMove="1" noResize="1" noEditPoints="1" noAdjustHandles="1" noChangeArrowheads="1" noChangeShapeType="1" noTextEdit="1"/>
              </p:cNvSpPr>
              <p:nvPr/>
            </p:nvSpPr>
            <p:spPr>
              <a:xfrm>
                <a:off x="452501" y="3127597"/>
                <a:ext cx="11109960" cy="1201357"/>
              </a:xfrm>
              <a:prstGeom prst="rect">
                <a:avLst/>
              </a:prstGeom>
              <a:blipFill rotWithShape="1">
                <a:blip r:embed="rId3"/>
                <a:stretch>
                  <a:fillRect l="-3" t="-18" r="3" b="-61724"/>
                </a:stretch>
              </a:blipFill>
            </p:spPr>
            <p:txBody>
              <a:bodyPr/>
              <a:lstStyle/>
              <a:p>
                <a:r>
                  <a:rPr lang="zh-CN" altLang="en-US">
                    <a:noFill/>
                  </a:rPr>
                  <a:t> </a:t>
                </a:r>
              </a:p>
            </p:txBody>
          </p:sp>
        </mc:Fallback>
      </mc:AlternateContent>
      <p:pic>
        <p:nvPicPr>
          <p:cNvPr id="3" name="QO_8_BD.34_1#d3fd15847?iti=16&amp;vcp=1&amp;vis=1&amp;pid=d3fd15847&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808976" y="2706465"/>
            <a:ext cx="3429000" cy="268833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8_BD.34_2#d3fd15847?iti=16&amp;vcp=1&amp;vis=1&amp;pid=d3fd15847&amp;color=0,0,0&amp;vtp=1&amp;vaab=1&amp;bbb=1"/>
          <p:cNvSpPr/>
          <p:nvPr/>
        </p:nvSpPr>
        <p:spPr>
          <a:xfrm>
            <a:off x="8949436" y="5394801"/>
            <a:ext cx="1365250"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图ZB4-3</a:t>
            </a:r>
            <a:endParaRPr lang="en-US" altLang="zh-CN" sz="2800" dirty="0"/>
          </a:p>
        </p:txBody>
      </p:sp>
      <mc:AlternateContent xmlns:mc="http://schemas.openxmlformats.org/markup-compatibility/2006" xmlns:a14="http://schemas.microsoft.com/office/drawing/2010/main">
        <mc:Choice Requires="a14">
          <p:sp>
            <p:nvSpPr>
              <p:cNvPr id="6" name="QO_9_BD.31_1#392504fb4?vcp=1&amp;vis=1&amp;pid=d3fd15847&amp;color=0,0,0&amp;vtp=1&amp;vaab=1&amp;bbb=1&amp;hs=1"/>
              <p:cNvSpPr/>
              <p:nvPr/>
            </p:nvSpPr>
            <p:spPr>
              <a:xfrm>
                <a:off x="486664" y="2003496"/>
                <a:ext cx="11109960" cy="515557"/>
              </a:xfrm>
              <a:prstGeom prst="rect">
                <a:avLst/>
              </a:prstGeom>
              <a:noFill/>
            </p:spPr>
            <p:txBody>
              <a:bodyPr wrap="none" lIns="0" tIns="0" rIns="0" bIns="0" rtlCol="0" anchor="t"/>
              <a:lstStyle/>
              <a:p>
                <a:pPr algn="l" latinLnBrk="1">
                  <a:lnSpc>
                    <a:spcPts val="45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（1）求当环境温度为</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𝑇</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0</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时电路中的电流。</a:t>
                </a:r>
                <a:endParaRPr lang="en-US" altLang="zh-CN" sz="2800" dirty="0"/>
              </a:p>
            </p:txBody>
          </p:sp>
        </mc:Choice>
        <mc:Fallback xmlns="">
          <p:sp>
            <p:nvSpPr>
              <p:cNvPr id="6" name="QO_9_BD.31_1#392504fb4?vcp=1&amp;vis=1&amp;pid=d3fd15847&amp;color=0,0,0&amp;vtp=1&amp;vaab=1&amp;bbb=1&amp;hs=1"/>
              <p:cNvSpPr>
                <a:spLocks noRot="1" noChangeAspect="1" noMove="1" noResize="1" noEditPoints="1" noAdjustHandles="1" noChangeArrowheads="1" noChangeShapeType="1" noTextEdit="1"/>
              </p:cNvSpPr>
              <p:nvPr/>
            </p:nvSpPr>
            <p:spPr>
              <a:xfrm>
                <a:off x="486664" y="2003496"/>
                <a:ext cx="11109960" cy="515557"/>
              </a:xfrm>
              <a:prstGeom prst="rect">
                <a:avLst/>
              </a:prstGeom>
              <a:blipFill rotWithShape="1">
                <a:blip r:embed="rId5"/>
                <a:stretch>
                  <a:fillRect l="-2" t="-14" r="2" b="-1083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7" name="QO_9_BD.32_1#bb86e49a1?vcp=1&amp;vis=1&amp;pid=d3fd15847&amp;color=0,0,0&amp;vtp=1&amp;vaab=1&amp;bbb=1&amp;hs=1"/>
              <p:cNvSpPr/>
              <p:nvPr/>
            </p:nvSpPr>
            <p:spPr>
              <a:xfrm>
                <a:off x="486664" y="2595507"/>
                <a:ext cx="11109960" cy="515557"/>
              </a:xfrm>
              <a:prstGeom prst="rect">
                <a:avLst/>
              </a:prstGeom>
              <a:noFill/>
            </p:spPr>
            <p:txBody>
              <a:bodyPr wrap="none" lIns="0" tIns="0" rIns="0" bIns="0" rtlCol="0" anchor="t"/>
              <a:lstStyle/>
              <a:p>
                <a:pPr algn="l" latinLnBrk="1">
                  <a:lnSpc>
                    <a:spcPts val="45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（2）求</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𝑇</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0</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的值。</a:t>
                </a:r>
                <a:endParaRPr lang="en-US" altLang="zh-CN" sz="2800" dirty="0"/>
              </a:p>
            </p:txBody>
          </p:sp>
        </mc:Choice>
        <mc:Fallback xmlns="">
          <p:sp>
            <p:nvSpPr>
              <p:cNvPr id="7" name="QO_9_BD.32_1#bb86e49a1?vcp=1&amp;vis=1&amp;pid=d3fd15847&amp;color=0,0,0&amp;vtp=1&amp;vaab=1&amp;bbb=1&amp;hs=1"/>
              <p:cNvSpPr>
                <a:spLocks noRot="1" noChangeAspect="1" noMove="1" noResize="1" noEditPoints="1" noAdjustHandles="1" noChangeArrowheads="1" noChangeShapeType="1" noTextEdit="1"/>
              </p:cNvSpPr>
              <p:nvPr/>
            </p:nvSpPr>
            <p:spPr>
              <a:xfrm>
                <a:off x="486664" y="2595507"/>
                <a:ext cx="11109960" cy="515557"/>
              </a:xfrm>
              <a:prstGeom prst="rect">
                <a:avLst/>
              </a:prstGeom>
              <a:blipFill rotWithShape="1">
                <a:blip r:embed="rId6"/>
                <a:stretch>
                  <a:fillRect l="-2" t="-51" r="2" b="-10800"/>
                </a:stretch>
              </a:blipFill>
            </p:spPr>
            <p:txBody>
              <a:bodyPr/>
              <a:lstStyle/>
              <a:p>
                <a:r>
                  <a:rPr lang="zh-CN" altLang="en-US">
                    <a:noFill/>
                  </a:rPr>
                  <a:t> </a:t>
                </a:r>
              </a:p>
            </p:txBody>
          </p:sp>
        </mc:Fallback>
      </mc:AlternateContent>
    </p:spTree>
  </p:cSld>
  <p:clrMapOvr>
    <a:masterClrMapping/>
  </p:clrMapOvr>
  <p:transition>
    <p:split dir="in"/>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8_BD.35_1#392504fb4?iti=17&amp;htil=8&amp;vcp=1&amp;vis=1&amp;pid=d3fd15847&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408040" y="1751552"/>
            <a:ext cx="3392424" cy="268833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8_BD.35_2#392504fb4?iti=17&amp;htil=8&amp;vcp=1&amp;vis=1&amp;pid=d3fd15847&amp;color=0,0,0&amp;vtp=1&amp;vaab=1&amp;bbb=1"/>
          <p:cNvSpPr/>
          <p:nvPr/>
        </p:nvSpPr>
        <p:spPr>
          <a:xfrm>
            <a:off x="9240017" y="4374737"/>
            <a:ext cx="1365250"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图ZB4-3</a:t>
            </a:r>
            <a:endParaRPr lang="en-US" altLang="zh-CN" sz="2800" dirty="0"/>
          </a:p>
        </p:txBody>
      </p:sp>
      <mc:AlternateContent xmlns:mc="http://schemas.openxmlformats.org/markup-compatibility/2006" xmlns:a14="http://schemas.microsoft.com/office/drawing/2010/main">
        <mc:Choice Requires="a14">
          <p:sp>
            <p:nvSpPr>
              <p:cNvPr id="5" name="QO_9_AN.1_1#392504fb4?htil=8&amp;vcp=1&amp;vis=1&amp;pid=d3fd15847&amp;color=0,0,0&amp;vtp=1&amp;vaab=1&amp;bbb=1&amp;hb=1"/>
              <p:cNvSpPr/>
              <p:nvPr/>
            </p:nvSpPr>
            <p:spPr>
              <a:xfrm>
                <a:off x="539496" y="2287873"/>
                <a:ext cx="7589520" cy="2032000"/>
              </a:xfrm>
              <a:prstGeom prst="rect">
                <a:avLst/>
              </a:prstGeom>
              <a:noFill/>
            </p:spPr>
            <p:txBody>
              <a:bodyPr wrap="none" lIns="0" tIns="0" rIns="0" bIns="0" rtlCol="0" anchor="t"/>
              <a:lstStyle/>
              <a:p>
                <a:pPr algn="l" latinLnBrk="1">
                  <a:lnSpc>
                    <a:spcPts val="51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1</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两个电阻串联接入电路，当温度刚达到</a:t>
                </a:r>
                <a:endParaRPr lang="en-US" altLang="zh-CN" sz="2800" dirty="0"/>
              </a:p>
              <a:p>
                <a:pPr latinLnBrk="1">
                  <a:lnSpc>
                    <a:spcPts val="5100"/>
                  </a:lnSpc>
                </a:pP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𝑇</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sub>
                    </m:sSub>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时报警器两端电压</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时，</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报警器报警，</a:t>
                </a:r>
              </a:p>
              <a:p>
                <a:pPr latinLnBrk="1">
                  <a:lnSpc>
                    <a:spcPts val="58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此时通过电路的电流为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𝐼</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sub>
                        </m:sSub>
                      </m:num>
                      <m:den>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sub>
                        </m:sSub>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140 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=0.1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5" name="QO_9_AN.1_1#392504fb4?htil=8&amp;vcp=1&amp;vis=1&amp;pid=d3fd15847&amp;color=0,0,0&amp;vtp=1&amp;vaab=1&amp;bbb=1&amp;hb=1"/>
              <p:cNvSpPr>
                <a:spLocks noRot="1" noChangeAspect="1" noMove="1" noResize="1" noEditPoints="1" noAdjustHandles="1" noChangeArrowheads="1" noChangeShapeType="1" noTextEdit="1"/>
              </p:cNvSpPr>
              <p:nvPr/>
            </p:nvSpPr>
            <p:spPr>
              <a:xfrm>
                <a:off x="539496" y="2287873"/>
                <a:ext cx="7589520" cy="2032000"/>
              </a:xfrm>
              <a:prstGeom prst="rect">
                <a:avLst/>
              </a:prstGeom>
              <a:blipFill rotWithShape="1">
                <a:blip r:embed="rId4"/>
                <a:stretch>
                  <a:fillRect l="-5" t="-30" r="-1811" b="30"/>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5">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8_BD.37_1#bb86e49a1?iti=18&amp;htil=9&amp;vcp=1&amp;vis=1&amp;pid=d3fd15847&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180963" y="998601"/>
            <a:ext cx="3392424" cy="268833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8_BD.37_2#bb86e49a1?iti=18&amp;htil=9&amp;vcp=1&amp;vis=1&amp;pid=d3fd15847&amp;color=0,0,0&amp;vtp=1&amp;vaab=1&amp;bbb=1"/>
          <p:cNvSpPr/>
          <p:nvPr/>
        </p:nvSpPr>
        <p:spPr>
          <a:xfrm>
            <a:off x="9194550" y="3800602"/>
            <a:ext cx="1365250"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图ZB4-3</a:t>
            </a:r>
            <a:endParaRPr lang="en-US" altLang="zh-CN" sz="2800" dirty="0"/>
          </a:p>
        </p:txBody>
      </p:sp>
      <mc:AlternateContent xmlns:mc="http://schemas.openxmlformats.org/markup-compatibility/2006" xmlns:a14="http://schemas.microsoft.com/office/drawing/2010/main">
        <mc:Choice Requires="a14">
          <p:sp>
            <p:nvSpPr>
              <p:cNvPr id="5" name="QO_9_AN.1_1#bb86e49a1?htil=9&amp;vcp=1&amp;vis=1&amp;pid=d3fd15847&amp;color=0,0,0&amp;vtp=1&amp;vaab=1&amp;bbb=1&amp;hb=1&amp;hs=1"/>
              <p:cNvSpPr/>
              <p:nvPr/>
            </p:nvSpPr>
            <p:spPr>
              <a:xfrm>
                <a:off x="651256" y="512572"/>
                <a:ext cx="7589520" cy="2540000"/>
              </a:xfrm>
              <a:prstGeom prst="rect">
                <a:avLst/>
              </a:prstGeom>
              <a:noFill/>
            </p:spPr>
            <p:txBody>
              <a:bodyPr wrap="none" lIns="0" tIns="0" rIns="0" bIns="0" rtlCol="0" anchor="t"/>
              <a:lstStyle/>
              <a:p>
                <a:pPr algn="l" latinLnBrk="1">
                  <a:lnSpc>
                    <a:spcPts val="5000"/>
                  </a:lnSpc>
                </a:pPr>
                <a:r>
                  <a:rPr lang="zh-CN" altLang="en-US" sz="280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2</a:t>
                </a:r>
                <a:r>
                  <a:rPr lang="zh-CN" altLang="en-US" sz="280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由串联电路的电压规律可知，此时热敏</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0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电阻两端的电压为</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000"/>
                  </a:lnSpc>
                </a:pP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=21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=7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𝐼</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den>
                    </m:f>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可得，热敏电阻接入电路的阻值为</a:t>
                </a:r>
                <a:endParaRPr lang="en-US" altLang="zh-CN" sz="2800" dirty="0"/>
              </a:p>
              <a:p>
                <a:pPr latinLnBrk="1">
                  <a:lnSpc>
                    <a:spcPts val="100"/>
                  </a:lnSpc>
                </a:pPr>
                <a:endParaRPr lang="en-US" altLang="zh-CN" sz="2800" dirty="0"/>
              </a:p>
            </p:txBody>
          </p:sp>
        </mc:Choice>
        <mc:Fallback xmlns="">
          <p:sp>
            <p:nvSpPr>
              <p:cNvPr id="5" name="QO_9_AN.1_1#bb86e49a1?htil=9&amp;vcp=1&amp;vis=1&amp;pid=d3fd15847&amp;color=0,0,0&amp;vtp=1&amp;vaab=1&amp;bbb=1&amp;hb=1&amp;hs=1"/>
              <p:cNvSpPr>
                <a:spLocks noRot="1" noChangeAspect="1" noMove="1" noResize="1" noEditPoints="1" noAdjustHandles="1" noChangeArrowheads="1" noChangeShapeType="1" noTextEdit="1"/>
              </p:cNvSpPr>
              <p:nvPr/>
            </p:nvSpPr>
            <p:spPr>
              <a:xfrm>
                <a:off x="651256" y="512572"/>
                <a:ext cx="7589520" cy="2540000"/>
              </a:xfrm>
              <a:prstGeom prst="rect">
                <a:avLst/>
              </a:prstGeom>
              <a:blipFill rotWithShape="1">
                <a:blip r:embed="rId4"/>
                <a:stretch>
                  <a:fillRect l="-5" t="-5" r="5" b="-49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O_9_AN.1_1#bb86e49a1?htil=9&amp;vcp=1&amp;vis=1&amp;pid=d3fd15847&amp;color=0,0,0&amp;vtp=1&amp;vaab=1&amp;bbb=1&amp;hb=1&amp;hs=1"/>
              <p:cNvSpPr/>
              <p:nvPr/>
            </p:nvSpPr>
            <p:spPr>
              <a:xfrm>
                <a:off x="699380" y="3147187"/>
                <a:ext cx="11112011" cy="1239457"/>
              </a:xfrm>
              <a:prstGeom prst="rect">
                <a:avLst/>
              </a:prstGeom>
              <a:noFill/>
            </p:spPr>
            <p:txBody>
              <a:bodyPr wrap="none" lIns="0" tIns="0" rIns="0" bIns="0" rtlCol="0" anchor="t"/>
              <a:lstStyle/>
              <a:p>
                <a:pPr latinLnBrk="1">
                  <a:lnSpc>
                    <a:spcPts val="5400"/>
                  </a:lnSpc>
                </a:pP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sub>
                        </m:sSub>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𝐼</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7 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0.1 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=70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由表可知</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，当</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=70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oMath>
                </a14:m>
                <a:r>
                  <a:rPr lang="en-US" altLang="zh-CN" sz="2800" b="0" i="0" dirty="0">
                    <a:solidFill>
                      <a:srgbClr val="FF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时，</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𝑇</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=60 ℃</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6" name="QO_9_AN.1_1#bb86e49a1?htil=9&amp;vcp=1&amp;vis=1&amp;pid=d3fd15847&amp;color=0,0,0&amp;vtp=1&amp;vaab=1&amp;bbb=1&amp;hb=1&amp;hs=1"/>
              <p:cNvSpPr>
                <a:spLocks noRot="1" noChangeAspect="1" noMove="1" noResize="1" noEditPoints="1" noAdjustHandles="1" noChangeArrowheads="1" noChangeShapeType="1" noTextEdit="1"/>
              </p:cNvSpPr>
              <p:nvPr/>
            </p:nvSpPr>
            <p:spPr>
              <a:xfrm>
                <a:off x="699380" y="3147187"/>
                <a:ext cx="11112011" cy="1239457"/>
              </a:xfrm>
              <a:prstGeom prst="rect">
                <a:avLst/>
              </a:prstGeom>
              <a:blipFill rotWithShape="1">
                <a:blip r:embed="rId5"/>
                <a:stretch>
                  <a:fillRect l="-2" t="-10" r="4" b="-5528"/>
                </a:stretch>
              </a:blipFill>
            </p:spPr>
            <p:txBody>
              <a:bodyPr/>
              <a:lstStyle/>
              <a:p>
                <a:r>
                  <a:rPr lang="zh-CN" altLang="en-US">
                    <a:noFill/>
                  </a:rPr>
                  <a:t> </a:t>
                </a:r>
              </a:p>
            </p:txBody>
          </p:sp>
        </mc:Fallback>
      </mc:AlternateContent>
      <p:pic>
        <p:nvPicPr>
          <p:cNvPr id="7" name="图片 6"/>
          <p:cNvPicPr>
            <a:picLocks noChangeAspect="1"/>
          </p:cNvPicPr>
          <p:nvPr/>
        </p:nvPicPr>
        <p:blipFill>
          <a:blip r:embed="rId6"/>
          <a:stretch>
            <a:fillRect/>
          </a:stretch>
        </p:blipFill>
        <p:spPr>
          <a:xfrm>
            <a:off x="651510" y="4578985"/>
            <a:ext cx="10847070" cy="1252220"/>
          </a:xfrm>
          <a:prstGeom prst="rect">
            <a:avLst/>
          </a:prstGeom>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5">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5">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6">
                                            <p:txEl>
                                              <p:pRg st="0" end="0"/>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8_BD.39_1#082e920fa?iti=19&amp;htil=10&amp;vcp=1&amp;vis=1&amp;pid=d3fd15847&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391054" y="581832"/>
            <a:ext cx="3392424" cy="268833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8_BD.39_2#082e920fa?iti=19&amp;htil=10&amp;vcp=1&amp;vis=1&amp;pid=d3fd15847&amp;color=0,0,0&amp;vtp=1&amp;vaab=1&amp;bbb=1"/>
          <p:cNvSpPr/>
          <p:nvPr/>
        </p:nvSpPr>
        <p:spPr>
          <a:xfrm>
            <a:off x="9237001" y="3391453"/>
            <a:ext cx="1365250"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图ZB4-3</a:t>
            </a:r>
            <a:endParaRPr lang="en-US" altLang="zh-CN" sz="2800" dirty="0"/>
          </a:p>
        </p:txBody>
      </p:sp>
      <mc:AlternateContent xmlns:mc="http://schemas.openxmlformats.org/markup-compatibility/2006" xmlns:a14="http://schemas.microsoft.com/office/drawing/2010/main">
        <mc:Choice Requires="a14">
          <p:sp>
            <p:nvSpPr>
              <p:cNvPr id="5" name="QO_9_AN.1_1#082e920fa?htil=10&amp;vcp=1&amp;vis=1&amp;pid=d3fd15847&amp;color=0,0,0&amp;vtp=1&amp;vaab=1&amp;bbb=1&amp;hb=1&amp;hs=1"/>
              <p:cNvSpPr/>
              <p:nvPr/>
            </p:nvSpPr>
            <p:spPr>
              <a:xfrm>
                <a:off x="497586" y="739693"/>
                <a:ext cx="7589520" cy="2488819"/>
              </a:xfrm>
              <a:prstGeom prst="rect">
                <a:avLst/>
              </a:prstGeom>
              <a:noFill/>
            </p:spPr>
            <p:txBody>
              <a:bodyPr wrap="none" lIns="0" tIns="0" rIns="0" bIns="0" rtlCol="0" anchor="t"/>
              <a:lstStyle/>
              <a:p>
                <a:pPr algn="l" latinLnBrk="1">
                  <a:lnSpc>
                    <a:spcPts val="5100"/>
                  </a:lnSpc>
                </a:pPr>
                <a:r>
                  <a:rPr lang="zh-CN" altLang="en-US" sz="280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3</a:t>
                </a:r>
                <a:r>
                  <a:rPr lang="zh-CN" altLang="en-US" sz="280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若将报警温度</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𝑇</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sub>
                    </m:sSub>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设置为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40 ℃</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则由表可</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知此时热敏电阻接入电路的阻值</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′=110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a:t>
                </a:r>
              </a:p>
              <a:p>
                <a:pPr latinLnBrk="1">
                  <a:lnSpc>
                    <a:spcPts val="5100"/>
                  </a:lnSpc>
                </a:pP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𝐼</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den>
                    </m:f>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可得，热敏电阻两端的电压为</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𝐼𝑅</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′=0.1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×110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=11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5" name="QO_9_AN.1_1#082e920fa?htil=10&amp;vcp=1&amp;vis=1&amp;pid=d3fd15847&amp;color=0,0,0&amp;vtp=1&amp;vaab=1&amp;bbb=1&amp;hb=1&amp;hs=1"/>
              <p:cNvSpPr>
                <a:spLocks noRot="1" noChangeAspect="1" noMove="1" noResize="1" noEditPoints="1" noAdjustHandles="1" noChangeArrowheads="1" noChangeShapeType="1" noTextEdit="1"/>
              </p:cNvSpPr>
              <p:nvPr/>
            </p:nvSpPr>
            <p:spPr>
              <a:xfrm>
                <a:off x="497586" y="739693"/>
                <a:ext cx="7589520" cy="2488819"/>
              </a:xfrm>
              <a:prstGeom prst="rect">
                <a:avLst/>
              </a:prstGeom>
              <a:blipFill rotWithShape="1">
                <a:blip r:embed="rId4"/>
                <a:stretch>
                  <a:fillRect l="-5" t="-22" r="-907" b="-305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O_9_AN.1_1#082e920fa?htil=10&amp;vcp=1&amp;vis=1&amp;pid=d3fd15847&amp;color=0,0,0&amp;vtp=1&amp;vaab=1&amp;bbb=1&amp;hb=1&amp;hs=1"/>
              <p:cNvSpPr/>
              <p:nvPr/>
            </p:nvSpPr>
            <p:spPr>
              <a:xfrm>
                <a:off x="442205" y="3411392"/>
                <a:ext cx="11112011" cy="1849057"/>
              </a:xfrm>
              <a:prstGeom prst="rect">
                <a:avLst/>
              </a:prstGeom>
              <a:noFill/>
            </p:spPr>
            <p:txBody>
              <a:bodyPr wrap="none" lIns="0" tIns="0" rIns="0" bIns="0" rtlCol="0" anchor="t"/>
              <a:lstStyle/>
              <a:p>
                <a:pPr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电源电压为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′=14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+11 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故只将电源电压提高到</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，能够将报警温度</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𝑇</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sub>
                    </m:sSub>
                  </m:oMath>
                </a14:m>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设置为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40 ℃</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6" name="QO_9_AN.1_1#082e920fa?htil=10&amp;vcp=1&amp;vis=1&amp;pid=d3fd15847&amp;color=0,0,0&amp;vtp=1&amp;vaab=1&amp;bbb=1&amp;hb=1&amp;hs=1"/>
              <p:cNvSpPr>
                <a:spLocks noRot="1" noChangeAspect="1" noMove="1" noResize="1" noEditPoints="1" noAdjustHandles="1" noChangeArrowheads="1" noChangeShapeType="1" noTextEdit="1"/>
              </p:cNvSpPr>
              <p:nvPr/>
            </p:nvSpPr>
            <p:spPr>
              <a:xfrm>
                <a:off x="442205" y="3411392"/>
                <a:ext cx="11112011" cy="1849057"/>
              </a:xfrm>
              <a:prstGeom prst="rect">
                <a:avLst/>
              </a:prstGeom>
              <a:blipFill rotWithShape="1">
                <a:blip r:embed="rId5"/>
                <a:stretch>
                  <a:fillRect l="-2" t="-9" r="4" b="6"/>
                </a:stretch>
              </a:blipFill>
            </p:spPr>
            <p:txBody>
              <a:bodyPr/>
              <a:lstStyle/>
              <a:p>
                <a:r>
                  <a:rPr lang="zh-CN" altLang="en-US">
                    <a:noFill/>
                  </a:rPr>
                  <a:t> </a:t>
                </a:r>
              </a:p>
            </p:txBody>
          </p:sp>
        </mc:Fallback>
      </mc:AlternateContent>
      <p:pic>
        <p:nvPicPr>
          <p:cNvPr id="7" name="图片 6"/>
          <p:cNvPicPr>
            <a:picLocks noChangeAspect="1"/>
          </p:cNvPicPr>
          <p:nvPr/>
        </p:nvPicPr>
        <p:blipFill>
          <a:blip r:embed="rId6"/>
          <a:stretch>
            <a:fillRect/>
          </a:stretch>
        </p:blipFill>
        <p:spPr>
          <a:xfrm>
            <a:off x="497840" y="4817110"/>
            <a:ext cx="10605770" cy="1224280"/>
          </a:xfrm>
          <a:prstGeom prst="rect">
            <a:avLst/>
          </a:prstGeom>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5">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5">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6">
                                            <p:txEl>
                                              <p:pRg st="0" end="0"/>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7_BD#886ec430e?vcp=1&amp;pid=a8ab71fd4&amp;color=68,178,231&amp;vtp=1&amp;vaab=1&amp;bt=1&amp;bbb=1"/>
          <p:cNvSpPr/>
          <p:nvPr/>
        </p:nvSpPr>
        <p:spPr>
          <a:xfrm>
            <a:off x="539496" y="554400"/>
            <a:ext cx="11109960" cy="1077976"/>
          </a:xfrm>
          <a:prstGeom prst="rect">
            <a:avLst/>
          </a:prstGeom>
          <a:noFill/>
        </p:spPr>
        <p:txBody>
          <a:bodyPr wrap="none" lIns="0" tIns="0" rIns="0" bIns="0" rtlCol="0" anchor="t"/>
          <a:lstStyle/>
          <a:p>
            <a:pPr algn="ctr" latinLnBrk="1">
              <a:lnSpc>
                <a:spcPts val="5600"/>
              </a:lnSpc>
            </a:pPr>
            <a:r>
              <a:rPr lang="en-US" altLang="zh-CN" sz="3200" b="1" i="0" dirty="0">
                <a:solidFill>
                  <a:srgbClr val="44B2E7"/>
                </a:solidFill>
                <a:latin typeface="Times New Roman" panose="02020603050405020304" pitchFamily="34" charset="0"/>
                <a:ea typeface="微软雅黑" panose="020B0503020204020204" pitchFamily="34" charset="-122"/>
                <a:cs typeface="Times New Roman" panose="02020603050405020304" pitchFamily="34" charset="-120"/>
              </a:rPr>
              <a:t>冲刺练</a:t>
            </a:r>
            <a:endParaRPr lang="en-US" altLang="zh-CN" sz="3200" dirty="0"/>
          </a:p>
        </p:txBody>
      </p:sp>
      <mc:AlternateContent xmlns:mc="http://schemas.openxmlformats.org/markup-compatibility/2006" xmlns:a14="http://schemas.microsoft.com/office/drawing/2010/main">
        <mc:Choice Requires="a14">
          <p:sp>
            <p:nvSpPr>
              <p:cNvPr id="3" name="QC_8_BD.41_1#c0c7e4ed9?vcp=1&amp;vis=1&amp;pid=886ec430e&amp;color=0,0,0&amp;vtp=1&amp;vaab=1&amp;bbb=1&amp;hb=1"/>
              <p:cNvSpPr/>
              <p:nvPr/>
            </p:nvSpPr>
            <p:spPr>
              <a:xfrm>
                <a:off x="539496" y="1267240"/>
                <a:ext cx="11109960" cy="31444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（2024·山东聊城·中考）（</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多选</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）小慧乘坐公交车时发现</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，加速前行</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时乘客上身向后仰</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，减速前行时乘客上身向前倾</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，她受此启发设计了一</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款可显示物体相对运动方向的装置</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。装置中滑片</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𝑃</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与物体</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𝑀</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可一起移动，</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当物体</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𝑀</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相对导轨向后移动时，电表示数增大；当物体</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𝑀</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相对导轨向前</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移动时</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，电表示数减小。</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下列电路图符合以上要求的有(</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3" name="QC_8_BD.41_1#c0c7e4ed9?vcp=1&amp;vis=1&amp;pid=886ec430e&amp;color=0,0,0&amp;vtp=1&amp;vaab=1&amp;bbb=1&amp;hb=1"/>
              <p:cNvSpPr>
                <a:spLocks noRot="1" noChangeAspect="1" noMove="1" noResize="1" noEditPoints="1" noAdjustHandles="1" noChangeArrowheads="1" noChangeShapeType="1" noTextEdit="1"/>
              </p:cNvSpPr>
              <p:nvPr/>
            </p:nvSpPr>
            <p:spPr>
              <a:xfrm>
                <a:off x="539496" y="1267240"/>
                <a:ext cx="11109960" cy="3144457"/>
              </a:xfrm>
              <a:prstGeom prst="rect">
                <a:avLst/>
              </a:prstGeom>
              <a:blipFill rotWithShape="1">
                <a:blip r:embed="rId3"/>
                <a:stretch>
                  <a:fillRect l="-3" t="-13" r="-1620" b="-2170"/>
                </a:stretch>
              </a:blipFill>
            </p:spPr>
            <p:txBody>
              <a:bodyPr/>
              <a:lstStyle/>
              <a:p>
                <a:r>
                  <a:rPr lang="zh-CN" altLang="en-US">
                    <a:noFill/>
                  </a:rPr>
                  <a:t> </a:t>
                </a:r>
              </a:p>
            </p:txBody>
          </p:sp>
        </mc:Fallback>
      </mc:AlternateContent>
      <p:sp>
        <p:nvSpPr>
          <p:cNvPr id="5" name="QC_8_BD.41_2#c0c7e4ed9.choices?vcp=1&amp;vis=1&amp;pid=886ec430e&amp;color=0,0,0&amp;vtp=1&amp;vaab=1&amp;bbb=1"/>
          <p:cNvSpPr/>
          <p:nvPr/>
        </p:nvSpPr>
        <p:spPr>
          <a:xfrm>
            <a:off x="539496" y="4820076"/>
            <a:ext cx="11109960" cy="1521651"/>
          </a:xfrm>
          <a:prstGeom prst="rect">
            <a:avLst/>
          </a:prstGeom>
          <a:noFill/>
        </p:spPr>
        <p:txBody>
          <a:bodyPr wrap="none" lIns="0" tIns="0" rIns="0" bIns="0" rtlCol="0" anchor="t"/>
          <a:lstStyle/>
          <a:p>
            <a:pPr latinLnBrk="1">
              <a:lnSpc>
                <a:spcPts val="13600"/>
              </a:lnSpc>
              <a:tabLst>
                <a:tab pos="2904490" algn="l"/>
                <a:tab pos="5720080" algn="l"/>
                <a:tab pos="853567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76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9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76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9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76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9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76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900" b="0" i="0" kern="0">
                <a:solidFill>
                  <a:srgbClr val="FFFFFF"/>
                </a:solidFill>
                <a:latin typeface="宋体" panose="02010600030101010101" pitchFamily="2" charset="-122"/>
                <a:ea typeface="宋体" panose="02010600030101010101" pitchFamily="2" charset="-122"/>
                <a:cs typeface="Times New Roman" panose="02020603050405020304" pitchFamily="34" charset="-120"/>
              </a:rPr>
              <a:t>                               </a:t>
            </a:r>
            <a:endParaRPr lang="en-US" altLang="zh-CN" sz="900" dirty="0">
              <a:latin typeface="宋体" panose="02010600030101010101" pitchFamily="2" charset="-122"/>
            </a:endParaRPr>
          </a:p>
        </p:txBody>
      </p:sp>
      <p:pic>
        <p:nvPicPr>
          <p:cNvPr id="6" name="QC_8_BD.41_2#c0c7e4ed9.choice_image?vcp=1&amp;vis=1&amp;pid=886ec430e&amp;color=0,0,0&amp;tib=255,255,255&amp;iip=2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909320" y="4403090"/>
            <a:ext cx="2586990" cy="2150110"/>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7" name="QC_8_BD.41_2#c0c7e4ed9.choice_image?vcp=1&amp;vis=1&amp;pid=886ec430e&amp;color=0,0,0&amp;tib=255,255,255&amp;iip=26&amp;vtp=1&amp;vaab=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3792220" y="4403090"/>
            <a:ext cx="2458720" cy="2106295"/>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8" name="QC_8_BD.41_2#c0c7e4ed9.choice_image?vcp=1&amp;vis=1&amp;pid=886ec430e&amp;color=0,0,0&amp;tib=255,255,255&amp;iip=27&amp;vtp=1&amp;vaab=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6598920" y="4403090"/>
            <a:ext cx="2321560" cy="1968500"/>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9" name="QC_8_BD.41_2#c0c7e4ed9.choice_image?vcp=1&amp;vis=1&amp;pid=886ec430e&amp;color=0,0,0&amp;tib=255,255,255&amp;iip=28&amp;vtp=1&amp;vaab=1" descr="preencoded.png"/>
          <p:cNvPicPr>
            <a:picLocks noChangeAspect="1"/>
          </p:cNvPicPr>
          <p:nvPr/>
        </p:nvPicPr>
        <p:blipFill>
          <a:blip r:embed="rId7">
            <a:clrChange>
              <a:clrFrom>
                <a:srgbClr val="FFFFFF"/>
              </a:clrFrom>
              <a:clrTo>
                <a:srgbClr val="FFFFFF">
                  <a:alpha val="0"/>
                </a:srgbClr>
              </a:clrTo>
            </a:clrChange>
          </a:blip>
          <a:stretch>
            <a:fillRect/>
          </a:stretch>
        </p:blipFill>
        <p:spPr>
          <a:xfrm>
            <a:off x="9429115" y="4403090"/>
            <a:ext cx="2388235" cy="207772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8_AS.1_1#c0c7e4ed9?vcp=1&amp;vis=1&amp;pid=886ec430e&amp;color=0,0,0&amp;vtp=1&amp;vaab=1&amp;bt=1&amp;bbb=1&amp;hb=1"/>
              <p:cNvSpPr/>
              <p:nvPr/>
            </p:nvSpPr>
            <p:spPr>
              <a:xfrm>
                <a:off x="539750" y="2363470"/>
                <a:ext cx="11109960" cy="3586480"/>
              </a:xfrm>
              <a:prstGeom prst="rect">
                <a:avLst/>
              </a:prstGeom>
              <a:noFill/>
            </p:spPr>
            <p:txBody>
              <a:bodyPr wrap="none" lIns="0" tIns="0" rIns="0" bIns="0" rtlCol="0" anchor="t"/>
              <a:lstStyle/>
              <a:p>
                <a:pPr algn="l" latinLnBrk="1">
                  <a:lnSpc>
                    <a:spcPct val="1000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图A中，电压表测量电阻</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右侧电阻分得的电压，当物体</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𝑀</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相</a:t>
                </a:r>
              </a:p>
              <a:p>
                <a:pPr latinLnBrk="1">
                  <a:lnSpc>
                    <a:spcPct val="1000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对导轨向后移动时</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，滑动变阻器接入电路的电阻不变</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，由欧姆定律可知</a:t>
                </a:r>
              </a:p>
              <a:p>
                <a:pPr latinLnBrk="1">
                  <a:lnSpc>
                    <a:spcPct val="1000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电路中的电流不变</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，但与电压表并联部分的电阻变大，由</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𝐼𝑅</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可知电</a:t>
                </a:r>
              </a:p>
              <a:p>
                <a:pPr latinLnBrk="1">
                  <a:lnSpc>
                    <a:spcPct val="1000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表示数增大</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，故A符合题意。图B中，电压表测量电阻</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左侧电阻分得的</a:t>
                </a:r>
              </a:p>
              <a:p>
                <a:pPr latinLnBrk="1">
                  <a:lnSpc>
                    <a:spcPct val="1000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电压</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，当物体</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𝑀</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相对导轨向后移动时，</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滑动变阻器接入电路的电阻不变，</a:t>
                </a:r>
              </a:p>
              <a:p>
                <a:pPr latinLnBrk="1">
                  <a:lnSpc>
                    <a:spcPct val="1000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由欧姆定律可知电路中的电流不变</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但与电压表并联部分的电阻变小，</a:t>
                </a:r>
              </a:p>
              <a:p>
                <a:pPr latinLnBrk="1">
                  <a:lnSpc>
                    <a:spcPct val="1000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𝐼𝑅</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知电表示数变小，故B不符合题意。图C中</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，电流表测量电路</a:t>
                </a:r>
              </a:p>
              <a:p>
                <a:pPr latinLnBrk="1">
                  <a:lnSpc>
                    <a:spcPct val="1000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中的电流</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，当物体</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𝑀</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相对导轨向后移动时</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，滑动变阻器接入电路的电阻</a:t>
                </a:r>
              </a:p>
              <a:p>
                <a:pPr latinLnBrk="1">
                  <a:lnSpc>
                    <a:spcPct val="150000"/>
                  </a:lnSpc>
                </a:pPr>
                <a:endParaRPr lang="en-US" altLang="zh-CN" sz="2800" dirty="0"/>
              </a:p>
            </p:txBody>
          </p:sp>
        </mc:Choice>
        <mc:Fallback xmlns="">
          <p:sp>
            <p:nvSpPr>
              <p:cNvPr id="2" name="QC_8_AS.1_1#c0c7e4ed9?vcp=1&amp;vis=1&amp;pid=886ec430e&amp;color=0,0,0&amp;vtp=1&amp;vaab=1&amp;bt=1&amp;bbb=1&amp;hb=1"/>
              <p:cNvSpPr>
                <a:spLocks noRot="1" noChangeAspect="1" noMove="1" noResize="1" noEditPoints="1" noAdjustHandles="1" noChangeArrowheads="1" noChangeShapeType="1" noTextEdit="1"/>
              </p:cNvSpPr>
              <p:nvPr/>
            </p:nvSpPr>
            <p:spPr>
              <a:xfrm>
                <a:off x="539750" y="2363470"/>
                <a:ext cx="11109960" cy="3586480"/>
              </a:xfrm>
              <a:prstGeom prst="rect">
                <a:avLst/>
              </a:prstGeom>
              <a:blipFill rotWithShape="1">
                <a:blip r:embed="rId3"/>
                <a:stretch>
                  <a:fillRect r="-2841" b="-13031"/>
                </a:stretch>
              </a:blipFill>
            </p:spPr>
            <p:txBody>
              <a:bodyPr/>
              <a:lstStyle/>
              <a:p>
                <a:r>
                  <a:rPr lang="zh-CN" altLang="en-US">
                    <a:noFill/>
                  </a:rPr>
                  <a:t> </a:t>
                </a:r>
              </a:p>
            </p:txBody>
          </p:sp>
        </mc:Fallback>
      </mc:AlternateContent>
      <p:pic>
        <p:nvPicPr>
          <p:cNvPr id="3" name="图片 2"/>
          <p:cNvPicPr>
            <a:picLocks noChangeAspect="1"/>
          </p:cNvPicPr>
          <p:nvPr/>
        </p:nvPicPr>
        <p:blipFill>
          <a:blip r:embed="rId4"/>
          <a:stretch>
            <a:fillRect/>
          </a:stretch>
        </p:blipFill>
        <p:spPr>
          <a:xfrm>
            <a:off x="1264920" y="549910"/>
            <a:ext cx="9405620" cy="1609725"/>
          </a:xfrm>
          <a:prstGeom prst="rect">
            <a:avLst/>
          </a:prstGeom>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8_AS.1_1#c0c7e4ed9?vcp=1&amp;vis=1&amp;pid=886ec430e&amp;color=0,0,0&amp;vtp=1&amp;vaab=1&amp;bt=1&amp;bbb=1&amp;hb=1"/>
              <p:cNvSpPr/>
              <p:nvPr/>
            </p:nvSpPr>
            <p:spPr>
              <a:xfrm>
                <a:off x="539496" y="2814034"/>
                <a:ext cx="11109960" cy="2496757"/>
              </a:xfrm>
              <a:prstGeom prst="rect">
                <a:avLst/>
              </a:prstGeom>
              <a:noFill/>
            </p:spPr>
            <p:txBody>
              <a:bodyPr wrap="none" lIns="0" tIns="0" rIns="0" bIns="0" rtlCol="0" anchor="t"/>
              <a:lstStyle/>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变大</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，由欧姆定律可知电路中的电流变小，电表示数变小，故</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C不符合</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题意</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。图D中，电流表测量电路中的电流，当物体</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𝑀</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相对导轨向后移动</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时</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，滑动变阻器接入电路的电阻变小</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，由欧姆定律可知电路中的电流变</a:t>
                </a:r>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大</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，电表示数变大，故D符合题意。</a:t>
                </a:r>
                <a:endParaRPr lang="en-US" altLang="zh-CN" sz="2800" dirty="0"/>
              </a:p>
            </p:txBody>
          </p:sp>
        </mc:Choice>
        <mc:Fallback xmlns="">
          <p:sp>
            <p:nvSpPr>
              <p:cNvPr id="2" name="QC_8_AS.1_1#c0c7e4ed9?vcp=1&amp;vis=1&amp;pid=886ec430e&amp;color=0,0,0&amp;vtp=1&amp;vaab=1&amp;bt=1&amp;bbb=1&amp;hb=1"/>
              <p:cNvSpPr>
                <a:spLocks noRot="1" noChangeAspect="1" noMove="1" noResize="1" noEditPoints="1" noAdjustHandles="1" noChangeArrowheads="1" noChangeShapeType="1" noTextEdit="1"/>
              </p:cNvSpPr>
              <p:nvPr/>
            </p:nvSpPr>
            <p:spPr>
              <a:xfrm>
                <a:off x="539496" y="2814034"/>
                <a:ext cx="11109960" cy="2496757"/>
              </a:xfrm>
              <a:prstGeom prst="rect">
                <a:avLst/>
              </a:prstGeom>
              <a:blipFill rotWithShape="1">
                <a:blip r:embed="rId2"/>
                <a:stretch>
                  <a:fillRect l="-3" t="-14" r="-111" b="-2735"/>
                </a:stretch>
              </a:blipFill>
            </p:spPr>
            <p:txBody>
              <a:bodyPr/>
              <a:lstStyle/>
              <a:p>
                <a:r>
                  <a:rPr lang="zh-CN" altLang="en-US">
                    <a:noFill/>
                  </a:rPr>
                  <a:t> </a:t>
                </a:r>
              </a:p>
            </p:txBody>
          </p:sp>
        </mc:Fallback>
      </mc:AlternateContent>
      <p:sp>
        <p:nvSpPr>
          <p:cNvPr id="3" name="QC_8_AN.42_1#c0c7e4ed9.bracket?vcp=1&amp;vis=1&amp;pid=886ec430e&amp;color=0,0,0&amp;vpa=7&amp;vtp=1&amp;vaab=1&amp;bbb=1"/>
          <p:cNvSpPr/>
          <p:nvPr/>
        </p:nvSpPr>
        <p:spPr>
          <a:xfrm>
            <a:off x="1102264" y="5387755"/>
            <a:ext cx="773113"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】AD</a:t>
            </a:r>
            <a:endParaRPr lang="en-US" altLang="zh-CN" sz="2800" dirty="0"/>
          </a:p>
        </p:txBody>
      </p:sp>
      <p:pic>
        <p:nvPicPr>
          <p:cNvPr id="4" name="图片 3"/>
          <p:cNvPicPr>
            <a:picLocks noChangeAspect="1"/>
          </p:cNvPicPr>
          <p:nvPr/>
        </p:nvPicPr>
        <p:blipFill>
          <a:blip r:embed="rId3"/>
          <a:stretch>
            <a:fillRect/>
          </a:stretch>
        </p:blipFill>
        <p:spPr>
          <a:xfrm>
            <a:off x="844550" y="732155"/>
            <a:ext cx="10081260" cy="1725295"/>
          </a:xfrm>
          <a:prstGeom prst="rect">
            <a:avLst/>
          </a:prstGeom>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3"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8_BD.44_1#dc0ddcba5?iti=20&amp;htil=11&amp;vcp=1&amp;vis=1&amp;pid=886ec430e&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567295" y="4001770"/>
            <a:ext cx="4409440" cy="195707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8_BD.44_2#dc0ddcba5?iti=20&amp;htil=11&amp;vcp=1&amp;vis=1&amp;pid=886ec430e&amp;color=0,0,0&amp;vtp=1&amp;vaab=1&amp;bbb=1"/>
          <p:cNvSpPr/>
          <p:nvPr/>
        </p:nvSpPr>
        <p:spPr>
          <a:xfrm>
            <a:off x="8824342" y="5866176"/>
            <a:ext cx="1365250" cy="493395"/>
          </a:xfrm>
          <a:prstGeom prst="rect">
            <a:avLst/>
          </a:prstGeom>
          <a:noFill/>
        </p:spPr>
        <p:txBody>
          <a:bodyPr wrap="none" lIns="0" tIns="0" rIns="0" bIns="0" rtlCol="0" anchor="t"/>
          <a:lstStyle/>
          <a:p>
            <a:pPr algn="ctr" latinLnBrk="1">
              <a:lnSpc>
                <a:spcPts val="4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图ZB4-4</a:t>
            </a:r>
            <a:endParaRPr lang="en-US" altLang="zh-CN" sz="2800" dirty="0"/>
          </a:p>
        </p:txBody>
      </p:sp>
      <mc:AlternateContent xmlns:mc="http://schemas.openxmlformats.org/markup-compatibility/2006" xmlns:a14="http://schemas.microsoft.com/office/drawing/2010/main">
        <mc:Choice Requires="a14">
          <p:sp>
            <p:nvSpPr>
              <p:cNvPr id="4" name="QO_8_BD.44_3#dc0ddcba5?htil=11&amp;sp=1&amp;vcp=1&amp;vis=1&amp;pid=886ec430e&amp;color=0,0,0&amp;vtp=1&amp;vaab=1&amp;bt=1&amp;bbb=1&amp;hb=1&amp;hs=1"/>
              <p:cNvSpPr/>
              <p:nvPr/>
            </p:nvSpPr>
            <p:spPr>
              <a:xfrm>
                <a:off x="539496" y="554400"/>
                <a:ext cx="7717536" cy="2104454"/>
              </a:xfrm>
              <a:prstGeom prst="rect">
                <a:avLst/>
              </a:prstGeom>
              <a:noFill/>
            </p:spPr>
            <p:txBody>
              <a:bodyPr wrap="none" lIns="0" tIns="0" rIns="0" bIns="0" rtlCol="0" anchor="t"/>
              <a:lstStyle/>
              <a:p>
                <a:pPr algn="l" latinLnBrk="1">
                  <a:lnSpc>
                    <a:spcPts val="43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（2024·四川泸州·中考</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）一辆新能源电动汽车具有车速提醒功能</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，当车</a:t>
                </a:r>
              </a:p>
              <a:p>
                <a:pPr algn="l" latinLnBrk="1">
                  <a:lnSpc>
                    <a:spcPts val="43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速过快时</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，提醒驾驶员需要减速</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。图ZB4-4</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甲为该车提醒功能的简化电路</a:t>
                </a:r>
              </a:p>
              <a:p>
                <a:pPr algn="l" latinLnBrk="1">
                  <a:lnSpc>
                    <a:spcPts val="43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图，电源电压为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12 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V</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，定值电阻</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的阻值为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10 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Ω</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e>
                      <m:sub>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V</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a:solidFill>
                      <a:srgbClr val="000000"/>
                    </a:solidFill>
                    <a:latin typeface="Times New Roman" panose="02020603050405020304" pitchFamily="34" charset="0"/>
                    <a:ea typeface="宋体" panose="02010600030101010101" pitchFamily="2" charset="-122"/>
                    <a:cs typeface="Times New Roman" panose="02020603050405020304" pitchFamily="34" charset="-120"/>
                    <a:sym typeface="+mn-ea"/>
                  </a:rPr>
                  <a:t>为阻值随车速变化的</a:t>
                </a:r>
              </a:p>
              <a:p>
                <a:pPr algn="l" latinLnBrk="1">
                  <a:lnSpc>
                    <a:spcPts val="4300"/>
                  </a:lnSpc>
                </a:pPr>
                <a:r>
                  <a:rPr lang="en-US" altLang="zh-CN" sz="2800">
                    <a:solidFill>
                      <a:srgbClr val="000000"/>
                    </a:solidFill>
                    <a:latin typeface="Times New Roman" panose="02020603050405020304" pitchFamily="34" charset="0"/>
                    <a:ea typeface="宋体" panose="02010600030101010101" pitchFamily="2" charset="-122"/>
                    <a:cs typeface="Times New Roman" panose="02020603050405020304" pitchFamily="34" charset="-120"/>
                    <a:sym typeface="+mn-ea"/>
                  </a:rPr>
                  <a:t>电阻，其阻值随车速变化的关系如图</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sym typeface="+mn-ea"/>
                  </a:rPr>
                  <a:t>ZB4-4</a:t>
                </a:r>
                <a:r>
                  <a:rPr lang="en-US" altLang="zh-CN" sz="2800">
                    <a:solidFill>
                      <a:srgbClr val="000000"/>
                    </a:solidFill>
                    <a:latin typeface="Times New Roman" panose="02020603050405020304" pitchFamily="34" charset="0"/>
                    <a:ea typeface="宋体" panose="02010600030101010101" pitchFamily="2" charset="-122"/>
                    <a:cs typeface="Times New Roman" panose="02020603050405020304" pitchFamily="34" charset="-120"/>
                    <a:sym typeface="+mn-ea"/>
                  </a:rPr>
                  <a:t>乙所示。当车速达到</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120 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km</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h</m:t>
                    </m:r>
                  </m:oMath>
                </a14:m>
                <a:endPar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endParaRPr>
              </a:p>
              <a:p>
                <a:pPr algn="l" latinLnBrk="1">
                  <a:lnSpc>
                    <a:spcPts val="4300"/>
                  </a:lnSpc>
                </a:pPr>
                <a:r>
                  <a:rPr lang="en-US" altLang="zh-CN" sz="2800">
                    <a:solidFill>
                      <a:srgbClr val="000000"/>
                    </a:solidFill>
                    <a:latin typeface="Times New Roman" panose="02020603050405020304" pitchFamily="34" charset="0"/>
                    <a:ea typeface="宋体" panose="02010600030101010101" pitchFamily="2" charset="-122"/>
                    <a:cs typeface="Times New Roman" panose="02020603050405020304" pitchFamily="34" charset="-120"/>
                    <a:sym typeface="+mn-ea"/>
                  </a:rPr>
                  <a:t>时，观察到电压表的示数为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10 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V</m:t>
                    </m:r>
                  </m:oMath>
                </a14:m>
                <a:r>
                  <a:rPr lang="en-US" altLang="zh-CN" sz="280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sym typeface="+mn-ea"/>
                  </a:rPr>
                  <a:t> </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sym typeface="+mn-ea"/>
                  </a:rPr>
                  <a:t>，</a:t>
                </a:r>
                <a:r>
                  <a:rPr lang="en-US" altLang="zh-CN" sz="2800">
                    <a:solidFill>
                      <a:srgbClr val="000000"/>
                    </a:solidFill>
                    <a:latin typeface="Times New Roman" panose="02020603050405020304" pitchFamily="34" charset="0"/>
                    <a:ea typeface="宋体" panose="02010600030101010101" pitchFamily="2" charset="-122"/>
                    <a:cs typeface="Times New Roman" panose="02020603050405020304" pitchFamily="34" charset="-120"/>
                    <a:sym typeface="+mn-ea"/>
                  </a:rPr>
                  <a:t>且报警铃声响起。该车驶入某高速服务</a:t>
                </a:r>
              </a:p>
              <a:p>
                <a:pPr algn="l" latinLnBrk="1">
                  <a:lnSpc>
                    <a:spcPts val="4300"/>
                  </a:lnSpc>
                </a:pPr>
                <a:r>
                  <a:rPr lang="en-US" altLang="zh-CN" sz="2800">
                    <a:solidFill>
                      <a:srgbClr val="000000"/>
                    </a:solidFill>
                    <a:latin typeface="Times New Roman" panose="02020603050405020304" pitchFamily="34" charset="0"/>
                    <a:ea typeface="宋体" panose="02010600030101010101" pitchFamily="2" charset="-122"/>
                    <a:cs typeface="Times New Roman" panose="02020603050405020304" pitchFamily="34" charset="-120"/>
                    <a:sym typeface="+mn-ea"/>
                  </a:rPr>
                  <a:t>区充电，充电后电桩显示屏的信息如下：充电电压</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360 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V</m:t>
                    </m:r>
                  </m:oMath>
                </a14:m>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sym typeface="+mn-ea"/>
                  </a:rPr>
                  <a:t>，时间</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30 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min</m:t>
                    </m:r>
                  </m:oMath>
                </a14:m>
                <a:r>
                  <a:rPr lang="en-US" altLang="zh-CN" sz="2800">
                    <a:solidFill>
                      <a:srgbClr val="000000"/>
                    </a:solidFill>
                    <a:latin typeface="Times New Roman" panose="02020603050405020304" pitchFamily="34" charset="0"/>
                    <a:ea typeface="宋体" panose="02010600030101010101" pitchFamily="2" charset="-122"/>
                    <a:cs typeface="Times New Roman" panose="02020603050405020304" pitchFamily="34" charset="-120"/>
                    <a:sym typeface="+mn-ea"/>
                  </a:rPr>
                  <a:t>,</a:t>
                </a:r>
              </a:p>
              <a:p>
                <a:pPr algn="l" latinLnBrk="1">
                  <a:lnSpc>
                    <a:spcPts val="4300"/>
                  </a:lnSpc>
                </a:pPr>
                <a:r>
                  <a:rPr lang="en-US" altLang="zh-CN" sz="2800">
                    <a:solidFill>
                      <a:srgbClr val="000000"/>
                    </a:solidFill>
                    <a:latin typeface="Times New Roman" panose="02020603050405020304" pitchFamily="34" charset="0"/>
                    <a:ea typeface="宋体" panose="02010600030101010101" pitchFamily="2" charset="-122"/>
                    <a:cs typeface="Times New Roman" panose="02020603050405020304" pitchFamily="34" charset="-120"/>
                    <a:sym typeface="+mn-ea"/>
                  </a:rPr>
                  <a:t>单价</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1.2</m:t>
                    </m:r>
                  </m:oMath>
                </a14:m>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sym typeface="+mn-ea"/>
                  </a:rPr>
                  <a:t>元/</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kW</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h</m:t>
                    </m:r>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sym typeface="+mn-ea"/>
                  </a:rPr>
                  <a:t> </a:t>
                </a:r>
                <a:r>
                  <a:rPr lang="en-US" altLang="zh-CN" sz="28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sym typeface="+mn-ea"/>
                  </a:rPr>
                  <a:t>，费用43.2元。求：</a:t>
                </a:r>
                <a:endParaRPr lang="en-US" altLang="zh-CN" sz="2800" dirty="0"/>
              </a:p>
            </p:txBody>
          </p:sp>
        </mc:Choice>
        <mc:Fallback xmlns="">
          <p:sp>
            <p:nvSpPr>
              <p:cNvPr id="4" name="QO_8_BD.44_3#dc0ddcba5?htil=11&amp;sp=1&amp;vcp=1&amp;vis=1&amp;pid=886ec430e&amp;color=0,0,0&amp;vtp=1&amp;vaab=1&amp;bt=1&amp;bbb=1&amp;hb=1&amp;hs=1"/>
              <p:cNvSpPr>
                <a:spLocks noRot="1" noChangeAspect="1" noMove="1" noResize="1" noEditPoints="1" noAdjustHandles="1" noChangeArrowheads="1" noChangeShapeType="1" noTextEdit="1"/>
              </p:cNvSpPr>
              <p:nvPr/>
            </p:nvSpPr>
            <p:spPr>
              <a:xfrm>
                <a:off x="539496" y="554400"/>
                <a:ext cx="7717536" cy="2104454"/>
              </a:xfrm>
              <a:prstGeom prst="rect">
                <a:avLst/>
              </a:prstGeom>
              <a:blipFill rotWithShape="1">
                <a:blip r:embed="rId4"/>
                <a:stretch>
                  <a:fillRect l="-5" t="-2" r="-49803" b="-81646"/>
                </a:stretch>
              </a:blipFill>
            </p:spPr>
            <p:txBody>
              <a:bodyPr/>
              <a:lstStyle/>
              <a:p>
                <a:r>
                  <a:rPr lang="zh-CN" altLang="en-US">
                    <a:noFill/>
                  </a:rPr>
                  <a:t> </a:t>
                </a:r>
              </a:p>
            </p:txBody>
          </p:sp>
        </mc:Fallback>
      </mc:AlternateContent>
      <p:sp>
        <p:nvSpPr>
          <p:cNvPr id="5" name="QO_9_BD.45_1#ac3606d07?htil=11&amp;vcp=1&amp;vis=1&amp;pid=dc0ddcba5&amp;color=0,0,0&amp;vtp=1&amp;vaab=1&amp;bbb=1&amp;hs=1"/>
          <p:cNvSpPr/>
          <p:nvPr/>
        </p:nvSpPr>
        <p:spPr>
          <a:xfrm>
            <a:off x="539496" y="4506513"/>
            <a:ext cx="11109960" cy="477457"/>
          </a:xfrm>
          <a:prstGeom prst="rect">
            <a:avLst/>
          </a:prstGeom>
          <a:noFill/>
        </p:spPr>
        <p:txBody>
          <a:bodyPr wrap="none" lIns="0" tIns="0" rIns="0" bIns="0" rtlCol="0" anchor="t"/>
          <a:lstStyle/>
          <a:p>
            <a:pPr algn="l" latinLnBrk="1">
              <a:lnSpc>
                <a:spcPts val="4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（1）本次充电的电流；</a:t>
            </a:r>
            <a:endParaRPr lang="en-US" altLang="zh-CN" sz="2800" dirty="0"/>
          </a:p>
        </p:txBody>
      </p:sp>
      <p:sp>
        <p:nvSpPr>
          <p:cNvPr id="6" name="QO_9_BD.46_1#36af2fada?htil=11&amp;vcp=1&amp;vis=1&amp;pid=dc0ddcba5&amp;color=0,0,0&amp;vtp=1&amp;vaab=1&amp;bbb=1&amp;hs=1"/>
          <p:cNvSpPr/>
          <p:nvPr/>
        </p:nvSpPr>
        <p:spPr>
          <a:xfrm>
            <a:off x="539496" y="5051153"/>
            <a:ext cx="11109960" cy="477457"/>
          </a:xfrm>
          <a:prstGeom prst="rect">
            <a:avLst/>
          </a:prstGeom>
          <a:noFill/>
        </p:spPr>
        <p:txBody>
          <a:bodyPr wrap="none" lIns="0" tIns="0" rIns="0" bIns="0" rtlCol="0" anchor="t"/>
          <a:lstStyle/>
          <a:p>
            <a:pPr algn="l" latinLnBrk="1">
              <a:lnSpc>
                <a:spcPts val="4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（2）当车速减为零时，电压表的示数；</a:t>
            </a:r>
            <a:endParaRPr lang="en-US" altLang="zh-CN" sz="2800" dirty="0"/>
          </a:p>
        </p:txBody>
      </p:sp>
      <mc:AlternateContent xmlns:mc="http://schemas.openxmlformats.org/markup-compatibility/2006" xmlns:a14="http://schemas.microsoft.com/office/drawing/2010/main">
        <mc:Choice Requires="a14">
          <p:sp>
            <p:nvSpPr>
              <p:cNvPr id="7" name="QO_9_BD.47_1#165516660?htil=11&amp;vcp=1&amp;vis=1&amp;pid=dc0ddcba5&amp;color=0,0,0&amp;vtp=1&amp;vaab=1&amp;bbb=1&amp;hs=1"/>
              <p:cNvSpPr/>
              <p:nvPr/>
            </p:nvSpPr>
            <p:spPr>
              <a:xfrm>
                <a:off x="539496" y="5594015"/>
                <a:ext cx="11109960" cy="477457"/>
              </a:xfrm>
              <a:prstGeom prst="rect">
                <a:avLst/>
              </a:prstGeom>
              <a:noFill/>
            </p:spPr>
            <p:txBody>
              <a:bodyPr wrap="none" lIns="0" tIns="0" rIns="0" bIns="0" rtlCol="0" anchor="t"/>
              <a:lstStyle/>
              <a:p>
                <a:pPr algn="l" latinLnBrk="1">
                  <a:lnSpc>
                    <a:spcPts val="4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（3）当电压表的示数为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9 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V</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时，此车的速度。</a:t>
                </a:r>
                <a:endParaRPr lang="en-US" altLang="zh-CN" sz="2800" dirty="0"/>
              </a:p>
            </p:txBody>
          </p:sp>
        </mc:Choice>
        <mc:Fallback xmlns="">
          <p:sp>
            <p:nvSpPr>
              <p:cNvPr id="7" name="QO_9_BD.47_1#165516660?htil=11&amp;vcp=1&amp;vis=1&amp;pid=dc0ddcba5&amp;color=0,0,0&amp;vtp=1&amp;vaab=1&amp;bbb=1&amp;hs=1"/>
              <p:cNvSpPr>
                <a:spLocks noRot="1" noChangeAspect="1" noMove="1" noResize="1" noEditPoints="1" noAdjustHandles="1" noChangeArrowheads="1" noChangeShapeType="1" noTextEdit="1"/>
              </p:cNvSpPr>
              <p:nvPr/>
            </p:nvSpPr>
            <p:spPr>
              <a:xfrm>
                <a:off x="539496" y="5594015"/>
                <a:ext cx="11109960" cy="477457"/>
              </a:xfrm>
              <a:prstGeom prst="rect">
                <a:avLst/>
              </a:prstGeom>
              <a:blipFill rotWithShape="1">
                <a:blip r:embed="rId5"/>
                <a:stretch>
                  <a:fillRect l="-3" t="-63" r="3" b="-8994"/>
                </a:stretch>
              </a:blipFill>
            </p:spPr>
            <p:txBody>
              <a:bodyPr/>
              <a:lstStyle/>
              <a:p>
                <a:r>
                  <a:rPr lang="zh-CN" altLang="en-US">
                    <a:noFill/>
                  </a:rPr>
                  <a:t> </a:t>
                </a:r>
              </a:p>
            </p:txBody>
          </p:sp>
        </mc:Fallback>
      </mc:AlternateContent>
    </p:spTree>
  </p:cSld>
  <p:clrMapOvr>
    <a:masterClrMapping/>
  </p:clrMapOvr>
  <p:transition>
    <p:split dir="in"/>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QO_9_AN.1_1#ac3606d07?vcp=1&amp;vis=1&amp;pid=dc0ddcba5&amp;color=0,0,0&amp;vtp=1&amp;vaab=1&amp;bt=1&amp;bbb=1&amp;hb=1"/>
              <p:cNvSpPr/>
              <p:nvPr/>
            </p:nvSpPr>
            <p:spPr>
              <a:xfrm>
                <a:off x="663321" y="1687875"/>
                <a:ext cx="11109960" cy="2715578"/>
              </a:xfrm>
              <a:prstGeom prst="rect">
                <a:avLst/>
              </a:prstGeom>
              <a:noFill/>
            </p:spPr>
            <p:txBody>
              <a:bodyPr wrap="none" lIns="0" tIns="0" rIns="0" bIns="0" rtlCol="0" anchor="t"/>
              <a:lstStyle/>
              <a:p>
                <a:pPr algn="l" latinLnBrk="1">
                  <a:lnSpc>
                    <a:spcPts val="41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1</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由题意可得，充电消耗的电能为43.2元</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÷1.2</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元/</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kW</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oMath>
                </a14:m>
                <a:endPar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endParaRPr>
              </a:p>
              <a:p>
                <a:pPr algn="l" latinLnBrk="1">
                  <a:lnSpc>
                    <a:spcPts val="4100"/>
                  </a:lnSpc>
                </a:pP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kW</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oMath>
                </a14:m>
                <a:r>
                  <a:rPr lang="zh-CN" altLang="en-US" sz="2800" b="0" i="0" kern="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充电时间</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𝑡</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=30 </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𝑚𝑖𝑛</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，则充电的电功率为</a:t>
                </a:r>
                <a:endParaRPr lang="en-US" altLang="zh-CN" sz="2800" dirty="0"/>
              </a:p>
              <a:p>
                <a:pPr latinLnBrk="1">
                  <a:lnSpc>
                    <a:spcPts val="5000"/>
                  </a:lnSpc>
                </a:pP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𝑃</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𝑊</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𝑡</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kW</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=72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kW</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=7.2×</m:t>
                    </m:r>
                    <m:sSup>
                      <m:sSup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p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m:t>
                        </m:r>
                      </m:e>
                      <m:sup>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p>
                    </m:sSup>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W</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ct val="150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𝑃</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𝑈𝐼</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可得，充电的电流为</a:t>
                </a:r>
                <a:endParaRPr lang="en-US" altLang="zh-CN" sz="2800" dirty="0"/>
              </a:p>
              <a:p>
                <a:pPr latinLnBrk="1">
                  <a:lnSpc>
                    <a:spcPct val="150000"/>
                  </a:lnSpc>
                </a:pP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𝐼</m:t>
                        </m:r>
                      </m:e>
                      <m:sub>
                        <m:r>
                          <a:rPr lang="en-US" altLang="zh-CN" sz="2800" baseline="-10000">
                            <a:solidFill>
                              <a:srgbClr val="FF0000"/>
                            </a:solidFill>
                            <a:latin typeface="Cambria Math" panose="02040503050406030204" pitchFamily="18" charset="0"/>
                          </a:rPr>
                          <m:t>充</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𝑃</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7.2×</m:t>
                        </m:r>
                        <m:sSup>
                          <m:sSup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p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m:t>
                            </m:r>
                          </m:e>
                          <m:sup>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4</m:t>
                            </m:r>
                          </m:sup>
                        </m:sSup>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W</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360 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=200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5" name="QO_9_AN.1_1#ac3606d07?vcp=1&amp;vis=1&amp;pid=dc0ddcba5&amp;color=0,0,0&amp;vtp=1&amp;vaab=1&amp;bt=1&amp;bbb=1&amp;hb=1"/>
              <p:cNvSpPr>
                <a:spLocks noRot="1" noChangeAspect="1" noMove="1" noResize="1" noEditPoints="1" noAdjustHandles="1" noChangeArrowheads="1" noChangeShapeType="1" noTextEdit="1"/>
              </p:cNvSpPr>
              <p:nvPr/>
            </p:nvSpPr>
            <p:spPr>
              <a:xfrm>
                <a:off x="663321" y="1687875"/>
                <a:ext cx="11109960" cy="2715578"/>
              </a:xfrm>
              <a:prstGeom prst="rect">
                <a:avLst/>
              </a:prstGeom>
              <a:blipFill rotWithShape="1">
                <a:blip r:embed="rId3"/>
                <a:stretch>
                  <a:fillRect l="-3" t="-2" r="3" b="-21991"/>
                </a:stretch>
              </a:blipFill>
            </p:spPr>
            <p:txBody>
              <a:bodyPr/>
              <a:lstStyle/>
              <a:p>
                <a:r>
                  <a:rPr lang="zh-CN" altLang="en-US">
                    <a:noFill/>
                  </a:rPr>
                  <a:t> </a:t>
                </a:r>
              </a:p>
            </p:txBody>
          </p:sp>
        </mc:Fallback>
      </mc:AlternateContent>
      <p:pic>
        <p:nvPicPr>
          <p:cNvPr id="6" name="QO_8_AN.1_1#ac3606d07?iti=22&amp;vcp=1&amp;vis=1&amp;pid=dc0ddcba5&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6642196" y="3321445"/>
            <a:ext cx="5131085" cy="216401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7" name="QO_8_AN.1_1#ac3606d07?iti=22&amp;vcp=1&amp;vis=1&amp;pid=dc0ddcba5&amp;color=0,0,0&amp;vtp=1&amp;vaab=1&amp;bbb=1"/>
          <p:cNvSpPr/>
          <p:nvPr/>
        </p:nvSpPr>
        <p:spPr>
          <a:xfrm>
            <a:off x="8525114" y="5612461"/>
            <a:ext cx="1365250" cy="470980"/>
          </a:xfrm>
          <a:prstGeom prst="rect">
            <a:avLst/>
          </a:prstGeom>
          <a:noFill/>
        </p:spPr>
        <p:txBody>
          <a:bodyPr wrap="none" lIns="0" tIns="0" rIns="0" bIns="0" rtlCol="0" anchor="t"/>
          <a:lstStyle/>
          <a:p>
            <a:pPr algn="ctr" latinLnBrk="1">
              <a:lnSpc>
                <a:spcPts val="40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图ZB4-4</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5">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5">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499"/>
                                          </p:stCondLst>
                                        </p:cTn>
                                        <p:tgtEl>
                                          <p:spTgt spid="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7">
                                            <p:bg/>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7_BD.1_1#d4128af5a?sp=1&amp;vcp=1&amp;vis=1&amp;pid=e7a0d7a22&amp;color=0,0,0&amp;mp=1&amp;vtp=1&amp;vaab=1&amp;bt=1&amp;bbb=1&amp;hb=1"/>
              <p:cNvSpPr/>
              <p:nvPr/>
            </p:nvSpPr>
            <p:spPr>
              <a:xfrm>
                <a:off x="539496" y="347591"/>
                <a:ext cx="11109960" cy="31444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例1</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（2023·广西）实践基地芒果获丰收，为筛选优质大果，设计自动</a:t>
                </a:r>
              </a:p>
              <a:p>
                <a:pPr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筛选装置如图Z4-1甲所示，检测装置电路如图Z4-1乙所示，电源电压恒</a:t>
                </a:r>
              </a:p>
              <a:p>
                <a:pPr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12 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V</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，电阻</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0</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20 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Ω</m:t>
                    </m:r>
                  </m:oMath>
                </a14:m>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为压敏电阻，其阻值随压力变化关系如图</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Z4-1丙所示。当电路电流小于</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0.15 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时，不达标的芒果将被推离传送带</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达标芒果继续被传送到指定位置，实现自动筛选</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O_7_BD.1_1#d4128af5a?sp=1&amp;vcp=1&amp;vis=1&amp;pid=e7a0d7a22&amp;color=0,0,0&amp;mp=1&amp;vtp=1&amp;vaab=1&amp;bt=1&amp;bbb=1&amp;hb=1"/>
              <p:cNvSpPr>
                <a:spLocks noRot="1" noChangeAspect="1" noMove="1" noResize="1" noEditPoints="1" noAdjustHandles="1" noChangeArrowheads="1" noChangeShapeType="1" noTextEdit="1"/>
              </p:cNvSpPr>
              <p:nvPr/>
            </p:nvSpPr>
            <p:spPr>
              <a:xfrm>
                <a:off x="539496" y="347591"/>
                <a:ext cx="11109960" cy="3144457"/>
              </a:xfrm>
              <a:prstGeom prst="rect">
                <a:avLst/>
              </a:prstGeom>
              <a:blipFill rotWithShape="1">
                <a:blip r:embed="rId3"/>
                <a:stretch>
                  <a:fillRect l="-3" t="-8" r="-2197" b="-2175"/>
                </a:stretch>
              </a:blipFill>
            </p:spPr>
            <p:txBody>
              <a:bodyPr/>
              <a:lstStyle/>
              <a:p>
                <a:r>
                  <a:rPr lang="zh-CN" altLang="en-US">
                    <a:noFill/>
                  </a:rPr>
                  <a:t> </a:t>
                </a:r>
              </a:p>
            </p:txBody>
          </p:sp>
        </mc:Fallback>
      </mc:AlternateContent>
      <p:pic>
        <p:nvPicPr>
          <p:cNvPr id="3" name="QO_7_BD.1_2#d4128af5a?iti=1&amp;vcp=1&amp;vis=1&amp;pid=e7a0d7a22&amp;color=0,0,0&amp;mp=1&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374390" y="3570605"/>
            <a:ext cx="6515100" cy="2394585"/>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7_BD.1_3#d4128af5a?iti=1&amp;vcp=1&amp;vis=1&amp;pid=e7a0d7a22&amp;color=0,0,0&amp;mp=1&amp;vtp=1&amp;vaab=1&amp;bbb=1"/>
          <p:cNvSpPr/>
          <p:nvPr/>
        </p:nvSpPr>
        <p:spPr>
          <a:xfrm>
            <a:off x="5534692" y="5699878"/>
            <a:ext cx="1128712" cy="566992"/>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图Z4-1</a:t>
            </a:r>
            <a:endParaRPr lang="en-US" altLang="zh-CN" sz="2800" dirty="0"/>
          </a:p>
        </p:txBody>
      </p:sp>
    </p:spTree>
  </p:cSld>
  <p:clrMapOvr>
    <a:masterClrMapping/>
  </p:clrMapOvr>
  <p:transition>
    <p:split dir="in"/>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QO_9_AN.1_1#36af2fada?vcp=1&amp;vis=1&amp;pid=dc0ddcba5&amp;color=0,0,0&amp;vtp=1&amp;vaab=1&amp;bt=1&amp;bbb=1&amp;hb=1"/>
              <p:cNvSpPr/>
              <p:nvPr/>
            </p:nvSpPr>
            <p:spPr>
              <a:xfrm>
                <a:off x="463296" y="1610265"/>
                <a:ext cx="11109960" cy="2723769"/>
              </a:xfrm>
              <a:prstGeom prst="rect">
                <a:avLst/>
              </a:prstGeom>
              <a:noFill/>
            </p:spPr>
            <p:txBody>
              <a:bodyPr wrap="none" lIns="0" tIns="0" rIns="0" bIns="0" rtlCol="0" anchor="t"/>
              <a:lstStyle/>
              <a:p>
                <a:pPr algn="l" latinLnBrk="1">
                  <a:lnSpc>
                    <a:spcPts val="4200"/>
                  </a:lnSpc>
                </a:pPr>
                <a:r>
                  <a:rPr lang="zh-CN" altLang="en-US" sz="280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2</a:t>
                </a:r>
                <a:r>
                  <a:rPr lang="zh-CN" altLang="en-US" sz="280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由题图甲可知</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与</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sub>
                    </m:sSub>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串联，电压表测量</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两端的电压。由题</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图乙可知，当车速为0时，</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由欧姆定律可知电路中的电流</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3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𝐼</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sub>
                        </m:sSub>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4200"/>
                  </a:lnSpc>
                </a:pP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两端的电压（即电压表示数）为</a:t>
                </a:r>
                <a:endParaRPr lang="en-US" altLang="zh-CN" sz="2800" dirty="0"/>
              </a:p>
              <a:p>
                <a:pPr latinLnBrk="1">
                  <a:lnSpc>
                    <a:spcPts val="3900"/>
                  </a:lnSpc>
                </a:pP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e>
                      <m:sub>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𝐼</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5" name="QO_9_AN.1_1#36af2fada?vcp=1&amp;vis=1&amp;pid=dc0ddcba5&amp;color=0,0,0&amp;vtp=1&amp;vaab=1&amp;bt=1&amp;bbb=1&amp;hb=1"/>
              <p:cNvSpPr>
                <a:spLocks noRot="1" noChangeAspect="1" noMove="1" noResize="1" noEditPoints="1" noAdjustHandles="1" noChangeArrowheads="1" noChangeShapeType="1" noTextEdit="1"/>
              </p:cNvSpPr>
              <p:nvPr/>
            </p:nvSpPr>
            <p:spPr>
              <a:xfrm>
                <a:off x="463296" y="1610265"/>
                <a:ext cx="11109960" cy="2723769"/>
              </a:xfrm>
              <a:prstGeom prst="rect">
                <a:avLst/>
              </a:prstGeom>
              <a:blipFill rotWithShape="1">
                <a:blip r:embed="rId3"/>
                <a:stretch>
                  <a:fillRect l="-3" t="-20" r="3" b="-1626"/>
                </a:stretch>
              </a:blipFill>
            </p:spPr>
            <p:txBody>
              <a:bodyPr/>
              <a:lstStyle/>
              <a:p>
                <a:r>
                  <a:rPr lang="zh-CN" altLang="en-US">
                    <a:noFill/>
                  </a:rPr>
                  <a:t> </a:t>
                </a:r>
              </a:p>
            </p:txBody>
          </p:sp>
        </mc:Fallback>
      </mc:AlternateContent>
      <p:pic>
        <p:nvPicPr>
          <p:cNvPr id="6" name="QO_8_AN.1_1#36af2fada?iti=24&amp;vcp=1&amp;vis=1&amp;pid=dc0ddcba5&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6300597" y="3038208"/>
            <a:ext cx="5550408" cy="234086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7" name="QO_8_AN.1_1#36af2fada?iti=24&amp;vcp=1&amp;vis=1&amp;pid=dc0ddcba5&amp;color=0,0,0&amp;vtp=1&amp;vaab=1&amp;bbb=1"/>
          <p:cNvSpPr/>
          <p:nvPr/>
        </p:nvSpPr>
        <p:spPr>
          <a:xfrm>
            <a:off x="8393176" y="5506072"/>
            <a:ext cx="1365250" cy="483807"/>
          </a:xfrm>
          <a:prstGeom prst="rect">
            <a:avLst/>
          </a:prstGeom>
          <a:noFill/>
        </p:spPr>
        <p:txBody>
          <a:bodyPr wrap="none" lIns="0" tIns="0" rIns="0" bIns="0" rtlCol="0" anchor="t"/>
          <a:lstStyle/>
          <a:p>
            <a:pPr algn="ctr" latinLnBrk="1">
              <a:lnSpc>
                <a:spcPts val="4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图ZB4-4</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5">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5">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5">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499"/>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7">
                                            <p:bg/>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8_AN.1_1#165516660?iti=26&amp;htil=12&amp;vcp=1&amp;vis=1&amp;pid=dc0ddcba5&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021830" y="1823720"/>
            <a:ext cx="4973320" cy="218313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8_AN.1_1#165516660?iti=26&amp;htil=12&amp;vcp=1&amp;vis=1&amp;pid=dc0ddcba5&amp;color=0,0,0&amp;vtp=1&amp;vaab=1&amp;bbb=1"/>
          <p:cNvSpPr/>
          <p:nvPr/>
        </p:nvSpPr>
        <p:spPr>
          <a:xfrm>
            <a:off x="8645525" y="3858260"/>
            <a:ext cx="1365250" cy="56134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图ZB4-4</a:t>
            </a:r>
            <a:endParaRPr lang="en-US" altLang="zh-CN" sz="2800" dirty="0"/>
          </a:p>
        </p:txBody>
      </p:sp>
      <mc:AlternateContent xmlns:mc="http://schemas.openxmlformats.org/markup-compatibility/2006" xmlns:a14="http://schemas.microsoft.com/office/drawing/2010/main">
        <mc:Choice Requires="a14">
          <p:sp>
            <p:nvSpPr>
              <p:cNvPr id="4" name="QO_9_AN.1_1#165516660?htil=12&amp;vcp=1&amp;vis=1&amp;pid=dc0ddcba5&amp;color=0,0,0&amp;mp=1&amp;vtp=1&amp;vaab=1&amp;bt=1&amp;bbb=1&amp;hb=1&amp;hs=1"/>
              <p:cNvSpPr/>
              <p:nvPr/>
            </p:nvSpPr>
            <p:spPr>
              <a:xfrm>
                <a:off x="539496" y="921448"/>
                <a:ext cx="7680960" cy="2540000"/>
              </a:xfrm>
              <a:prstGeom prst="rect">
                <a:avLst/>
              </a:prstGeom>
              <a:noFill/>
            </p:spPr>
            <p:txBody>
              <a:bodyPr wrap="none" lIns="0" tIns="0" rIns="0" bIns="0" rtlCol="0" anchor="t"/>
              <a:lstStyle/>
              <a:p>
                <a:pPr algn="l" latinLnBrk="1">
                  <a:lnSpc>
                    <a:spcPts val="5000"/>
                  </a:lnSpc>
                </a:pPr>
                <a:r>
                  <a:rPr lang="zh-CN" altLang="en-US" sz="28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3</a:t>
                </a:r>
                <a:r>
                  <a:rPr lang="zh-CN" altLang="en-US" sz="28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当车速为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120 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km</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时，电压表的示数</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000"/>
                  </a:lnSpc>
                </a:pP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e>
                      <m:sub>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，则定值电阻</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的电压为</a:t>
                </a:r>
                <a:endParaRPr lang="en-US" altLang="zh-CN" sz="2800" dirty="0"/>
              </a:p>
              <a:p>
                <a:pPr latinLnBrk="1">
                  <a:lnSpc>
                    <a:spcPts val="5000"/>
                  </a:lnSpc>
                </a:pP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e>
                      <m:sub>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0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电路中电流为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𝐼</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sub>
                        </m:sSub>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4" name="QO_9_AN.1_1#165516660?htil=12&amp;vcp=1&amp;vis=1&amp;pid=dc0ddcba5&amp;color=0,0,0&amp;mp=1&amp;vtp=1&amp;vaab=1&amp;bt=1&amp;bbb=1&amp;hb=1&amp;hs=1"/>
              <p:cNvSpPr>
                <a:spLocks noRot="1" noChangeAspect="1" noMove="1" noResize="1" noEditPoints="1" noAdjustHandles="1" noChangeArrowheads="1" noChangeShapeType="1" noTextEdit="1"/>
              </p:cNvSpPr>
              <p:nvPr/>
            </p:nvSpPr>
            <p:spPr>
              <a:xfrm>
                <a:off x="539496" y="921448"/>
                <a:ext cx="7680960" cy="2540000"/>
              </a:xfrm>
              <a:prstGeom prst="rect">
                <a:avLst/>
              </a:prstGeom>
              <a:blipFill rotWithShape="1">
                <a:blip r:embed="rId4"/>
                <a:stretch>
                  <a:fillRect l="-5" t="-2" r="5" b="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O_9_AN.1_1#165516660?htil=12&amp;vcp=1&amp;vis=1&amp;pid=dc0ddcba5&amp;color=0,0,0&amp;mp=1&amp;vtp=1&amp;vaab=1&amp;bt=1&amp;bbb=1&amp;hb=1&amp;hs=1"/>
              <p:cNvSpPr/>
              <p:nvPr/>
            </p:nvSpPr>
            <p:spPr>
              <a:xfrm>
                <a:off x="539995" y="3461448"/>
                <a:ext cx="11112011" cy="1955800"/>
              </a:xfrm>
              <a:prstGeom prst="rect">
                <a:avLst/>
              </a:prstGeom>
              <a:noFill/>
            </p:spPr>
            <p:txBody>
              <a:bodyPr wrap="none" lIns="0" tIns="0" rIns="0" bIns="0" rtlCol="0" anchor="t"/>
              <a:lstStyle/>
              <a:p>
                <a:pPr latinLnBrk="1">
                  <a:lnSpc>
                    <a:spcPts val="54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此时</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sub>
                    </m:sSub>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的阻值为</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e>
                          <m:sub>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𝐼</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0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当电压表的示数</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e>
                      <m:sub>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″=9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时，定值电阻</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的电压为</a:t>
                </a:r>
                <a:endParaRPr lang="en-US" altLang="zh-CN" sz="2800" dirty="0"/>
              </a:p>
              <a:p>
                <a:pPr latinLnBrk="1">
                  <a:lnSpc>
                    <a:spcPts val="5000"/>
                  </a:lnSpc>
                </a:pP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e>
                      <m:sub>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−9 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ct val="150000"/>
                  </a:lnSpc>
                </a:pPr>
                <a:endParaRPr lang="en-US" altLang="zh-CN" sz="2800" dirty="0"/>
              </a:p>
            </p:txBody>
          </p:sp>
        </mc:Choice>
        <mc:Fallback xmlns="">
          <p:sp>
            <p:nvSpPr>
              <p:cNvPr id="5" name="QO_9_AN.1_1#165516660?htil=12&amp;vcp=1&amp;vis=1&amp;pid=dc0ddcba5&amp;color=0,0,0&amp;mp=1&amp;vtp=1&amp;vaab=1&amp;bt=1&amp;bbb=1&amp;hb=1&amp;hs=1"/>
              <p:cNvSpPr>
                <a:spLocks noRot="1" noChangeAspect="1" noMove="1" noResize="1" noEditPoints="1" noAdjustHandles="1" noChangeArrowheads="1" noChangeShapeType="1" noTextEdit="1"/>
              </p:cNvSpPr>
              <p:nvPr/>
            </p:nvSpPr>
            <p:spPr>
              <a:xfrm>
                <a:off x="539995" y="3461448"/>
                <a:ext cx="11112011" cy="1955800"/>
              </a:xfrm>
              <a:prstGeom prst="rect">
                <a:avLst/>
              </a:prstGeom>
              <a:blipFill rotWithShape="1">
                <a:blip r:embed="rId5"/>
                <a:stretch>
                  <a:fillRect l="-2" t="-3" r="4" b="-32724"/>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499"/>
                                          </p:stCondLst>
                                        </p:cTn>
                                        <p:tgtEl>
                                          <p:spTgt spid="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3">
                                            <p:txEl>
                                              <p:pRg st="0" end="0"/>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5">
                                            <p:bg/>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5">
                                            <p:txEl>
                                              <p:pRg st="0" end="0"/>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5">
                                            <p:txEl>
                                              <p:pRg st="1" end="1"/>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9_AN.1_1#165516660?htil=12&amp;vcp=1&amp;vis=1&amp;pid=dc0ddcba5&amp;color=0,0,0&amp;mp=1&amp;vtp=1&amp;vaab=1&amp;bt=1&amp;bbb=1&amp;hb=1&amp;hs=1"/>
              <p:cNvSpPr/>
              <p:nvPr/>
            </p:nvSpPr>
            <p:spPr>
              <a:xfrm>
                <a:off x="539496" y="1567783"/>
                <a:ext cx="7672832" cy="3220657"/>
              </a:xfrm>
              <a:prstGeom prst="rect">
                <a:avLst/>
              </a:prstGeom>
              <a:noFill/>
            </p:spPr>
            <p:txBody>
              <a:bodyPr wrap="none" lIns="0" tIns="0" rIns="0" bIns="0" rtlCol="0" anchor="t"/>
              <a:lstStyle/>
              <a:p>
                <a:pPr latinLnBrk="1">
                  <a:lnSpc>
                    <a:spcPts val="54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电路中电流为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𝐼</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=0.3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4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此时</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sub>
                    </m:sSub>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的阻值为</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e>
                          <m:sub>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𝐼</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9 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0.3 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由题图乙和一次函数的特点可知</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的阻值每增</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加</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oMath>
                </a14:m>
                <a:r>
                  <a:rPr lang="en-US" altLang="zh-CN" sz="2800" b="0" i="0" dirty="0">
                    <a:solidFill>
                      <a:srgbClr val="FF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，车速增加</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km</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。因</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故此时车的速度为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60 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km</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h</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O_9_AN.1_1#165516660?htil=12&amp;vcp=1&amp;vis=1&amp;pid=dc0ddcba5&amp;color=0,0,0&amp;mp=1&amp;vtp=1&amp;vaab=1&amp;bt=1&amp;bbb=1&amp;hb=1&amp;hs=1"/>
              <p:cNvSpPr>
                <a:spLocks noRot="1" noChangeAspect="1" noMove="1" noResize="1" noEditPoints="1" noAdjustHandles="1" noChangeArrowheads="1" noChangeShapeType="1" noTextEdit="1"/>
              </p:cNvSpPr>
              <p:nvPr/>
            </p:nvSpPr>
            <p:spPr>
              <a:xfrm>
                <a:off x="539496" y="1567783"/>
                <a:ext cx="7672832" cy="3220657"/>
              </a:xfrm>
              <a:prstGeom prst="rect">
                <a:avLst/>
              </a:prstGeom>
              <a:blipFill rotWithShape="1">
                <a:blip r:embed="rId2"/>
                <a:stretch>
                  <a:fillRect l="-5" t="-19" r="7" b="-2113"/>
                </a:stretch>
              </a:blipFill>
            </p:spPr>
            <p:txBody>
              <a:bodyPr/>
              <a:lstStyle/>
              <a:p>
                <a:r>
                  <a:rPr lang="zh-CN" altLang="en-US">
                    <a:noFill/>
                  </a:rPr>
                  <a:t> </a:t>
                </a:r>
              </a:p>
            </p:txBody>
          </p:sp>
        </mc:Fallback>
      </mc:AlternateContent>
      <p:pic>
        <p:nvPicPr>
          <p:cNvPr id="3" name="QO_8_AN.1_1#165516660?iti=36&amp;htil=12&amp;vcp=1&amp;vis=1&amp;pid=dc0ddcba5&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205345" y="930275"/>
            <a:ext cx="4777740" cy="209677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8_AN.1_1#165516660?iti=36&amp;htil=12&amp;vcp=1&amp;vis=1&amp;pid=dc0ddcba5&amp;color=0,0,0&amp;vtp=1&amp;vaab=1&amp;bbb=1"/>
          <p:cNvSpPr/>
          <p:nvPr/>
        </p:nvSpPr>
        <p:spPr>
          <a:xfrm>
            <a:off x="8813742" y="3027349"/>
            <a:ext cx="1365250"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图ZB4-4</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499"/>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4" grpId="0" build="p"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8_BD.54_1#f2cccc6ed?sp=1&amp;vcp=1&amp;vis=1&amp;pid=886ec430e&amp;color=0,0,0&amp;vtp=1&amp;vaab=1&amp;bt=1&amp;bbb=1&amp;hb=1"/>
              <p:cNvSpPr/>
              <p:nvPr/>
            </p:nvSpPr>
            <p:spPr>
              <a:xfrm>
                <a:off x="539496" y="660876"/>
                <a:ext cx="11109960" cy="31444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a:t>
                </a:r>
                <a:r>
                  <a:rPr lang="en-US" altLang="zh-CN" sz="2800" b="1"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（2024·广西南宁·模拟）每年5、6月份，广西多地都会受到台风侵袭，</a:t>
                </a:r>
              </a:p>
              <a:p>
                <a:pPr latinLnBrk="1">
                  <a:lnSpc>
                    <a:spcPts val="5100"/>
                  </a:lnSpc>
                </a:pP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造成巨大的经济损失，为测量风速，某实验小组设计了如图ZB4-5甲所示</a:t>
                </a:r>
              </a:p>
              <a:p>
                <a:pPr latinLnBrk="1">
                  <a:lnSpc>
                    <a:spcPts val="5100"/>
                  </a:lnSpc>
                </a:pP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的一款简易风速仪，其电路如图ZB4-5乙所示。电源电压恒定，</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sSub>
                      <m:sSubPr>
                        <m:ctrlPr>
                          <a:rPr lang="en-US" altLang="zh-CN" sz="2800" b="0" i="1" spc="-5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spc="-5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spc="-5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spc="-5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为压</a:t>
                </a:r>
                <a:endPar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spc="-5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敏电阻，有风时迎风板受到的压力能大小不变地传递给</a:t>
                </a:r>
                <a14:m>
                  <m:oMath xmlns:m="http://schemas.openxmlformats.org/officeDocument/2006/math">
                    <m:sSub>
                      <m:sSubPr>
                        <m:ctrlPr>
                          <a:rPr lang="en-US" altLang="zh-CN" sz="2800" b="0" i="1" spc="-5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spc="-5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spc="-5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m:t>
                        </m:r>
                      </m:sub>
                    </m:sSub>
                  </m:oMath>
                </a14:m>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spc="-5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spc="-5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spc="-5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spc="-5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的阻值随</a:t>
                </a:r>
                <a:endPar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spc="-5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风速大小变化的关系如表格所示。读出电表示数，即可知此时的风速</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spc="-50" dirty="0"/>
              </a:p>
            </p:txBody>
          </p:sp>
        </mc:Choice>
        <mc:Fallback xmlns="">
          <p:sp>
            <p:nvSpPr>
              <p:cNvPr id="2" name="QO_8_BD.54_1#f2cccc6ed?sp=1&amp;vcp=1&amp;vis=1&amp;pid=886ec430e&amp;color=0,0,0&amp;vtp=1&amp;vaab=1&amp;bt=1&amp;bbb=1&amp;hb=1"/>
              <p:cNvSpPr>
                <a:spLocks noRot="1" noChangeAspect="1" noMove="1" noResize="1" noEditPoints="1" noAdjustHandles="1" noChangeArrowheads="1" noChangeShapeType="1" noTextEdit="1"/>
              </p:cNvSpPr>
              <p:nvPr/>
            </p:nvSpPr>
            <p:spPr>
              <a:xfrm>
                <a:off x="539496" y="660876"/>
                <a:ext cx="11109960" cy="3144457"/>
              </a:xfrm>
              <a:prstGeom prst="rect">
                <a:avLst/>
              </a:prstGeom>
              <a:blipFill rotWithShape="1">
                <a:blip r:embed="rId3"/>
                <a:stretch>
                  <a:fillRect l="-3" t="-15" r="-122" b="-2168"/>
                </a:stretch>
              </a:blipFill>
            </p:spPr>
            <p:txBody>
              <a:bodyPr/>
              <a:lstStyle/>
              <a:p>
                <a:r>
                  <a:rPr lang="zh-CN" altLang="en-US">
                    <a:noFill/>
                  </a:rPr>
                  <a:t> </a:t>
                </a:r>
              </a:p>
            </p:txBody>
          </p:sp>
        </mc:Fallback>
      </mc:AlternateContent>
      <p:pic>
        <p:nvPicPr>
          <p:cNvPr id="3" name="QO_8_BD.54_2#f2cccc6ed?iti=27&amp;vcp=1&amp;vis=1&amp;pid=886ec430e&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206240" y="3921125"/>
            <a:ext cx="5760085" cy="241300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8_BD.54_3#f2cccc6ed?iti=27&amp;vcp=1&amp;vis=1&amp;pid=886ec430e&amp;color=0,0,0&amp;vtp=1&amp;vaab=1&amp;bbb=1"/>
          <p:cNvSpPr/>
          <p:nvPr/>
        </p:nvSpPr>
        <p:spPr>
          <a:xfrm>
            <a:off x="2309241" y="5069427"/>
            <a:ext cx="1365250"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图ZB4-5</a:t>
            </a:r>
            <a:endParaRPr lang="en-US" altLang="zh-CN" sz="2800" dirty="0"/>
          </a:p>
        </p:txBody>
      </p:sp>
    </p:spTree>
  </p:cSld>
  <p:clrMapOvr>
    <a:masterClrMapping/>
  </p:clrMapOvr>
  <p:transition>
    <p:split dir="in"/>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43" name="QO_8_BD.54_4#f2cccc6ed?colgroup=8,3,3,3,3,3,3&amp;vcp=1&amp;vis=1&amp;pid=886ec430e&amp;color=0,0,0&amp;vtp=1&amp;vaab=1&amp;bt=1&amp;bbb=1"/>
              <p:cNvGraphicFramePr>
                <a:graphicFrameLocks noGrp="1"/>
              </p:cNvGraphicFramePr>
              <p:nvPr/>
            </p:nvGraphicFramePr>
            <p:xfrm>
              <a:off x="539496" y="583406"/>
              <a:ext cx="11064240" cy="1142238"/>
            </p:xfrm>
            <a:graphic>
              <a:graphicData uri="http://schemas.openxmlformats.org/drawingml/2006/table">
                <a:tbl>
                  <a:tblPr/>
                  <a:tblGrid>
                    <a:gridCol w="3218688">
                      <a:extLst>
                        <a:ext uri="{9D8B030D-6E8A-4147-A177-3AD203B41FA5}">
                          <a16:colId xmlns:a16="http://schemas.microsoft.com/office/drawing/2014/main" val="20000"/>
                        </a:ext>
                      </a:extLst>
                    </a:gridCol>
                    <a:gridCol w="1307592">
                      <a:extLst>
                        <a:ext uri="{9D8B030D-6E8A-4147-A177-3AD203B41FA5}">
                          <a16:colId xmlns:a16="http://schemas.microsoft.com/office/drawing/2014/main" val="20001"/>
                        </a:ext>
                      </a:extLst>
                    </a:gridCol>
                    <a:gridCol w="1307592">
                      <a:extLst>
                        <a:ext uri="{9D8B030D-6E8A-4147-A177-3AD203B41FA5}">
                          <a16:colId xmlns:a16="http://schemas.microsoft.com/office/drawing/2014/main" val="20002"/>
                        </a:ext>
                      </a:extLst>
                    </a:gridCol>
                    <a:gridCol w="1307592">
                      <a:extLst>
                        <a:ext uri="{9D8B030D-6E8A-4147-A177-3AD203B41FA5}">
                          <a16:colId xmlns:a16="http://schemas.microsoft.com/office/drawing/2014/main" val="20003"/>
                        </a:ext>
                      </a:extLst>
                    </a:gridCol>
                    <a:gridCol w="1307592">
                      <a:extLst>
                        <a:ext uri="{9D8B030D-6E8A-4147-A177-3AD203B41FA5}">
                          <a16:colId xmlns:a16="http://schemas.microsoft.com/office/drawing/2014/main" val="20004"/>
                        </a:ext>
                      </a:extLst>
                    </a:gridCol>
                    <a:gridCol w="1307592">
                      <a:extLst>
                        <a:ext uri="{9D8B030D-6E8A-4147-A177-3AD203B41FA5}">
                          <a16:colId xmlns:a16="http://schemas.microsoft.com/office/drawing/2014/main" val="20005"/>
                        </a:ext>
                      </a:extLst>
                    </a:gridCol>
                    <a:gridCol w="1307592">
                      <a:extLst>
                        <a:ext uri="{9D8B030D-6E8A-4147-A177-3AD203B41FA5}">
                          <a16:colId xmlns:a16="http://schemas.microsoft.com/office/drawing/2014/main" val="20006"/>
                        </a:ext>
                      </a:extLst>
                    </a:gridCol>
                  </a:tblGrid>
                  <a:tr h="571119">
                    <a:tc>
                      <a:txBody>
                        <a:bodyPr/>
                        <a:lstStyle/>
                        <a:p>
                          <a:pPr algn="ctr" latinLnBrk="1" hangingPunct="0">
                            <a:lnSpc>
                              <a:spcPts val="42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风速/</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m:t>
                              </m:r>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p>
                                <m:sSupPr>
                                  <m:ctrlPr>
                                    <a:rPr lang="en-US" altLang="zh-CN" sz="2800" b="0" i="1"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pPr>
                                <m:e>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m:t>
                                  </m:r>
                                </m:e>
                                <m:sup>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m:t>
                                  </m:r>
                                </m:sup>
                              </m:sSup>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71119">
                    <a:tc>
                      <a:txBody>
                        <a:bodyPr/>
                        <a:lstStyle/>
                        <a:p>
                          <a:pPr algn="ctr" latinLnBrk="1" hangingPunct="0">
                            <a:lnSpc>
                              <a:spcPts val="4200"/>
                            </a:lnSpc>
                          </a:pPr>
                          <a14:m>
                            <m:oMath xmlns:m="http://schemas.openxmlformats.org/officeDocument/2006/math">
                              <m:sSub>
                                <m:sSubPr>
                                  <m:ctrlPr>
                                    <a:rPr lang="en-US" altLang="zh-CN" sz="2800" b="0" i="1"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m:t>
                                  </m:r>
                                </m:sub>
                              </m:sSub>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Ω</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150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125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Choice>
        <mc:Fallback xmlns="">
          <p:graphicFrame>
            <p:nvGraphicFramePr>
              <p:cNvPr id="43" name="QO_8_BD.54_4#f2cccc6ed?colgroup=8,3,3,3,3,3,3&amp;vcp=1&amp;vis=1&amp;pid=886ec430e&amp;color=0,0,0&amp;vtp=1&amp;vaab=1&amp;bt=1&amp;bbb=1"/>
              <p:cNvGraphicFramePr>
                <a:graphicFrameLocks noGrp="1"/>
              </p:cNvGraphicFramePr>
              <p:nvPr/>
            </p:nvGraphicFramePr>
            <p:xfrm>
              <a:off x="539496" y="583406"/>
              <a:ext cx="11064240" cy="1142238"/>
            </p:xfrm>
            <a:graphic>
              <a:graphicData uri="http://schemas.openxmlformats.org/drawingml/2006/table">
                <a:tbl>
                  <a:tblPr/>
                  <a:tblGrid>
                    <a:gridCol w="3218688"/>
                    <a:gridCol w="1307592"/>
                    <a:gridCol w="1307592"/>
                    <a:gridCol w="1307592"/>
                    <a:gridCol w="1307592"/>
                    <a:gridCol w="1307592"/>
                    <a:gridCol w="1307592"/>
                  </a:tblGrid>
                  <a:tr h="57086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7150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blipFill>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150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125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pic>
        <p:nvPicPr>
          <p:cNvPr id="3" name="QO_8_BD.54_5#f2cccc6ed?iti=28&amp;vcp=1&amp;vis=1&amp;pid=886ec430e&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840480" y="1854200"/>
            <a:ext cx="6322060" cy="264160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8_BD.54_6#f2cccc6ed?iti=28&amp;vcp=1&amp;vis=1&amp;pid=886ec430e&amp;color=0,0,0&amp;vtp=1&amp;vaab=1&amp;bbb=1"/>
          <p:cNvSpPr/>
          <p:nvPr/>
        </p:nvSpPr>
        <p:spPr>
          <a:xfrm>
            <a:off x="1918081" y="3135471"/>
            <a:ext cx="1365250"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图ZB4-5</a:t>
            </a:r>
            <a:endParaRPr lang="en-US" altLang="zh-CN" sz="2800" dirty="0"/>
          </a:p>
        </p:txBody>
      </p:sp>
      <mc:AlternateContent xmlns:mc="http://schemas.openxmlformats.org/markup-compatibility/2006" xmlns:a14="http://schemas.microsoft.com/office/drawing/2010/main">
        <mc:Choice Requires="a14">
          <p:sp>
            <p:nvSpPr>
              <p:cNvPr id="5" name="QO_9_BD.55_1#0c73a46de?vcp=1&amp;vis=1&amp;pid=f2cccc6ed&amp;color=0,0,0&amp;vtp=1&amp;vaab=1&amp;bbb=1"/>
              <p:cNvSpPr/>
              <p:nvPr/>
            </p:nvSpPr>
            <p:spPr>
              <a:xfrm>
                <a:off x="539496" y="4497800"/>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（1）当风速为零时，电流表示数为</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𝐼</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m:t>
                        </m:r>
                      </m:sub>
                    </m:s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=0.1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，求</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消耗的电功率；</a:t>
                </a:r>
                <a:endParaRPr lang="en-US" altLang="zh-CN" sz="2800" dirty="0"/>
              </a:p>
            </p:txBody>
          </p:sp>
        </mc:Choice>
        <mc:Fallback xmlns="">
          <p:sp>
            <p:nvSpPr>
              <p:cNvPr id="5" name="QO_9_BD.55_1#0c73a46de?vcp=1&amp;vis=1&amp;pid=f2cccc6ed&amp;color=0,0,0&amp;vtp=1&amp;vaab=1&amp;bbb=1"/>
              <p:cNvSpPr>
                <a:spLocks noRot="1" noChangeAspect="1" noMove="1" noResize="1" noEditPoints="1" noAdjustHandles="1" noChangeArrowheads="1" noChangeShapeType="1" noTextEdit="1"/>
              </p:cNvSpPr>
              <p:nvPr/>
            </p:nvSpPr>
            <p:spPr>
              <a:xfrm>
                <a:off x="539496" y="4497800"/>
                <a:ext cx="11109960" cy="553657"/>
              </a:xfrm>
              <a:prstGeom prst="rect">
                <a:avLst/>
              </a:prstGeom>
              <a:blipFill rotWithShape="1">
                <a:blip r:embed="rId5"/>
                <a:stretch>
                  <a:fillRect l="-3" t="-17" r="3" b="-1238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O_9_BD.56_1#113c0e2af?vcp=1&amp;vis=1&amp;pid=f2cccc6ed&amp;color=0,0,0&amp;vtp=1&amp;vaab=1&amp;bbb=1&amp;hb=1"/>
              <p:cNvSpPr/>
              <p:nvPr/>
            </p:nvSpPr>
            <p:spPr>
              <a:xfrm>
                <a:off x="539496" y="5054187"/>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（2）再次调节风速为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12 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时，电流表示数为</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𝐼</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=0.2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，求电源电压</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和</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0</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的阻值；</a:t>
                </a:r>
                <a:endParaRPr lang="en-US" altLang="zh-CN" sz="2800" dirty="0"/>
              </a:p>
            </p:txBody>
          </p:sp>
        </mc:Choice>
        <mc:Fallback xmlns="">
          <p:sp>
            <p:nvSpPr>
              <p:cNvPr id="6" name="QO_9_BD.56_1#113c0e2af?vcp=1&amp;vis=1&amp;pid=f2cccc6ed&amp;color=0,0,0&amp;vtp=1&amp;vaab=1&amp;bbb=1&amp;hb=1"/>
              <p:cNvSpPr>
                <a:spLocks noRot="1" noChangeAspect="1" noMove="1" noResize="1" noEditPoints="1" noAdjustHandles="1" noChangeArrowheads="1" noChangeShapeType="1" noTextEdit="1"/>
              </p:cNvSpPr>
              <p:nvPr/>
            </p:nvSpPr>
            <p:spPr>
              <a:xfrm>
                <a:off x="539496" y="5054187"/>
                <a:ext cx="11109960" cy="1201357"/>
              </a:xfrm>
              <a:prstGeom prst="rect">
                <a:avLst/>
              </a:prstGeom>
              <a:blipFill rotWithShape="1">
                <a:blip r:embed="rId6"/>
                <a:stretch>
                  <a:fillRect l="-3" t="-18" r="3" b="-5695"/>
                </a:stretch>
              </a:blipFill>
            </p:spPr>
            <p:txBody>
              <a:bodyPr/>
              <a:lstStyle/>
              <a:p>
                <a:r>
                  <a:rPr lang="zh-CN" altLang="en-US">
                    <a:noFill/>
                  </a:rPr>
                  <a:t> </a:t>
                </a:r>
              </a:p>
            </p:txBody>
          </p:sp>
        </mc:Fallback>
      </mc:AlternateContent>
    </p:spTree>
  </p:cSld>
  <p:clrMapOvr>
    <a:masterClrMapping/>
  </p:clrMapOvr>
  <p:transition>
    <p:split dir="in"/>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9_BD.57_1#fed61ef07?vcp=1&amp;vis=1&amp;pid=f2cccc6ed&amp;color=0,0,0&amp;vtp=1&amp;vaab=1&amp;bt=1&amp;bbb=1&amp;hb=1"/>
              <p:cNvSpPr/>
              <p:nvPr/>
            </p:nvSpPr>
            <p:spPr>
              <a:xfrm>
                <a:off x="539496" y="1086580"/>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（3）若电压表的量程为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0∼15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V</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，电流表的量程为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0∼0.6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，在保证电</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路安全的前提下</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，求该风速仪能测量的最大风速。</a:t>
                </a:r>
                <a:endParaRPr lang="en-US" altLang="zh-CN" sz="2800" dirty="0"/>
              </a:p>
            </p:txBody>
          </p:sp>
        </mc:Choice>
        <mc:Fallback xmlns="">
          <p:sp>
            <p:nvSpPr>
              <p:cNvPr id="2" name="QO_9_BD.57_1#fed61ef07?vcp=1&amp;vis=1&amp;pid=f2cccc6ed&amp;color=0,0,0&amp;vtp=1&amp;vaab=1&amp;bt=1&amp;bbb=1&amp;hb=1"/>
              <p:cNvSpPr>
                <a:spLocks noRot="1" noChangeAspect="1" noMove="1" noResize="1" noEditPoints="1" noAdjustHandles="1" noChangeArrowheads="1" noChangeShapeType="1" noTextEdit="1"/>
              </p:cNvSpPr>
              <p:nvPr/>
            </p:nvSpPr>
            <p:spPr>
              <a:xfrm>
                <a:off x="539496" y="1086580"/>
                <a:ext cx="11109960" cy="1201357"/>
              </a:xfrm>
              <a:prstGeom prst="rect">
                <a:avLst/>
              </a:prstGeom>
              <a:blipFill rotWithShape="1">
                <a:blip r:embed="rId3"/>
                <a:stretch>
                  <a:fillRect l="-3" t="-8" r="-854" b="-5706"/>
                </a:stretch>
              </a:blipFill>
            </p:spPr>
            <p:txBody>
              <a:bodyPr/>
              <a:lstStyle/>
              <a:p>
                <a:r>
                  <a:rPr lang="zh-CN" altLang="en-US">
                    <a:noFill/>
                  </a:rPr>
                  <a:t> </a:t>
                </a:r>
              </a:p>
            </p:txBody>
          </p:sp>
        </mc:Fallback>
      </mc:AlternateContent>
      <p:pic>
        <p:nvPicPr>
          <p:cNvPr id="3" name="QO_8_BD.58_1#f2cccc6ed?iti=29&amp;vcp=1&amp;vis=1&amp;pid=f2cccc6ed&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2926080" y="2419953"/>
            <a:ext cx="6345936" cy="265176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8_BD.58_2#f2cccc6ed?iti=29&amp;vcp=1&amp;vis=1&amp;pid=f2cccc6ed&amp;color=0,0,0&amp;vtp=1&amp;vaab=1&amp;bbb=1"/>
          <p:cNvSpPr/>
          <p:nvPr/>
        </p:nvSpPr>
        <p:spPr>
          <a:xfrm>
            <a:off x="5416423" y="5198713"/>
            <a:ext cx="1365250"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图ZB4-5</a:t>
            </a:r>
            <a:endParaRPr lang="en-US" altLang="zh-CN" sz="2800" dirty="0"/>
          </a:p>
        </p:txBody>
      </p:sp>
    </p:spTree>
  </p:cSld>
  <p:clrMapOvr>
    <a:masterClrMapping/>
  </p:clrMapOvr>
  <p:transition>
    <p:split dir="in"/>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QO_8_BD.59_2#0c73a46de?iti=30&amp;vcp=1&amp;vis=1&amp;pid=f2cccc6ed&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250430" y="1693926"/>
            <a:ext cx="4846320" cy="202996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8_BD.59_3#0c73a46de?iti=30&amp;vcp=1&amp;vis=1&amp;pid=f2cccc6ed&amp;color=0,0,0&amp;vtp=1&amp;vaab=1&amp;bbb=1"/>
          <p:cNvSpPr/>
          <p:nvPr/>
        </p:nvSpPr>
        <p:spPr>
          <a:xfrm>
            <a:off x="9302623" y="3834194"/>
            <a:ext cx="1365250"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图ZB4-5</a:t>
            </a:r>
            <a:endParaRPr lang="en-US" altLang="zh-CN" sz="2800" dirty="0"/>
          </a:p>
        </p:txBody>
      </p:sp>
      <mc:AlternateContent xmlns:mc="http://schemas.openxmlformats.org/markup-compatibility/2006" xmlns:a14="http://schemas.microsoft.com/office/drawing/2010/main">
        <mc:Choice Requires="a14">
          <p:sp>
            <p:nvSpPr>
              <p:cNvPr id="5" name="QO_9_AN.1_1#0c73a46de?vcp=1&amp;vis=1&amp;pid=f2cccc6ed&amp;color=0,0,0&amp;vtp=1&amp;vaab=1&amp;bbb=1"/>
              <p:cNvSpPr/>
              <p:nvPr/>
            </p:nvSpPr>
            <p:spPr>
              <a:xfrm>
                <a:off x="539496" y="4066762"/>
                <a:ext cx="11109960" cy="1850644"/>
              </a:xfrm>
              <a:prstGeom prst="rect">
                <a:avLst/>
              </a:prstGeom>
              <a:noFill/>
            </p:spPr>
            <p:txBody>
              <a:bodyPr wrap="none" lIns="0" tIns="0" rIns="0" bIns="0" rtlCol="0" anchor="t"/>
              <a:lstStyle/>
              <a:p>
                <a:pPr algn="l" latinLnBrk="1">
                  <a:lnSpc>
                    <a:spcPts val="51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1</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当风速为零时，由表格可知此时</a:t>
                </a:r>
                <a:endParaRPr lang="en-US" altLang="zh-CN" sz="2800" dirty="0"/>
              </a:p>
              <a:p>
                <a:pPr latinLnBrk="1">
                  <a:lnSpc>
                    <a:spcPts val="5100"/>
                  </a:lnSpc>
                </a:pP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m:t>
                        </m:r>
                      </m:sub>
                    </m:sSub>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的电阻为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150 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oMath>
                </a14:m>
                <a:r>
                  <a:rPr lang="en-US" altLang="zh-CN" sz="2800" b="0" i="0" dirty="0">
                    <a:solidFill>
                      <a:srgbClr val="FF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，电流表的示数为</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𝐼</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=0.1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，则</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消耗的电功率为</a:t>
                </a:r>
                <a:endParaRPr lang="en-US" altLang="zh-CN" sz="2800" dirty="0"/>
              </a:p>
              <a:p>
                <a:pPr latinLnBrk="1">
                  <a:lnSpc>
                    <a:spcPts val="5000"/>
                  </a:lnSpc>
                </a:pP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𝑃</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Sup>
                      <m:sSubSup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Sup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𝐼</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m:t>
                        </m:r>
                      </m:sub>
                      <m:sup>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p>
                    </m:sSubSup>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=(0.1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m:t>
                    </m:r>
                    <m:sSup>
                      <m:sSup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p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sup>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p>
                    </m:sSup>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×150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W</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5" name="QO_9_AN.1_1#0c73a46de?vcp=1&amp;vis=1&amp;pid=f2cccc6ed&amp;color=0,0,0&amp;vtp=1&amp;vaab=1&amp;bbb=1"/>
              <p:cNvSpPr>
                <a:spLocks noRot="1" noChangeAspect="1" noMove="1" noResize="1" noEditPoints="1" noAdjustHandles="1" noChangeArrowheads="1" noChangeShapeType="1" noTextEdit="1"/>
              </p:cNvSpPr>
              <p:nvPr/>
            </p:nvSpPr>
            <p:spPr>
              <a:xfrm>
                <a:off x="539496" y="4066762"/>
                <a:ext cx="11109960" cy="1850644"/>
              </a:xfrm>
              <a:prstGeom prst="rect">
                <a:avLst/>
              </a:prstGeom>
              <a:blipFill rotWithShape="1">
                <a:blip r:embed="rId4"/>
                <a:stretch>
                  <a:fillRect l="-3" t="-12" r="3" b="-429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6" name="QO_8_BD.54_4#f2cccc6ed?colgroup=8,3,3,3,3,3,3&amp;vcp=1&amp;vis=1&amp;pid=886ec430e&amp;color=0,0,0&amp;vtp=1&amp;vaab=1&amp;bt=1&amp;bbb=1"/>
              <p:cNvGraphicFramePr>
                <a:graphicFrameLocks noGrp="1"/>
              </p:cNvGraphicFramePr>
              <p:nvPr/>
            </p:nvGraphicFramePr>
            <p:xfrm>
              <a:off x="95250" y="1908683"/>
              <a:ext cx="7025259" cy="1524953"/>
            </p:xfrm>
            <a:graphic>
              <a:graphicData uri="http://schemas.openxmlformats.org/drawingml/2006/table">
                <a:tbl>
                  <a:tblPr/>
                  <a:tblGrid>
                    <a:gridCol w="2076450">
                      <a:extLst>
                        <a:ext uri="{9D8B030D-6E8A-4147-A177-3AD203B41FA5}">
                          <a16:colId xmlns:a16="http://schemas.microsoft.com/office/drawing/2014/main" val="20000"/>
                        </a:ext>
                      </a:extLst>
                    </a:gridCol>
                    <a:gridCol w="797519">
                      <a:extLst>
                        <a:ext uri="{9D8B030D-6E8A-4147-A177-3AD203B41FA5}">
                          <a16:colId xmlns:a16="http://schemas.microsoft.com/office/drawing/2014/main" val="20001"/>
                        </a:ext>
                      </a:extLst>
                    </a:gridCol>
                    <a:gridCol w="830258">
                      <a:extLst>
                        <a:ext uri="{9D8B030D-6E8A-4147-A177-3AD203B41FA5}">
                          <a16:colId xmlns:a16="http://schemas.microsoft.com/office/drawing/2014/main" val="20002"/>
                        </a:ext>
                      </a:extLst>
                    </a:gridCol>
                    <a:gridCol w="830258">
                      <a:extLst>
                        <a:ext uri="{9D8B030D-6E8A-4147-A177-3AD203B41FA5}">
                          <a16:colId xmlns:a16="http://schemas.microsoft.com/office/drawing/2014/main" val="20003"/>
                        </a:ext>
                      </a:extLst>
                    </a:gridCol>
                    <a:gridCol w="830258">
                      <a:extLst>
                        <a:ext uri="{9D8B030D-6E8A-4147-A177-3AD203B41FA5}">
                          <a16:colId xmlns:a16="http://schemas.microsoft.com/office/drawing/2014/main" val="20004"/>
                        </a:ext>
                      </a:extLst>
                    </a:gridCol>
                    <a:gridCol w="830258">
                      <a:extLst>
                        <a:ext uri="{9D8B030D-6E8A-4147-A177-3AD203B41FA5}">
                          <a16:colId xmlns:a16="http://schemas.microsoft.com/office/drawing/2014/main" val="20005"/>
                        </a:ext>
                      </a:extLst>
                    </a:gridCol>
                    <a:gridCol w="830258">
                      <a:extLst>
                        <a:ext uri="{9D8B030D-6E8A-4147-A177-3AD203B41FA5}">
                          <a16:colId xmlns:a16="http://schemas.microsoft.com/office/drawing/2014/main" val="20006"/>
                        </a:ext>
                      </a:extLst>
                    </a:gridCol>
                  </a:tblGrid>
                  <a:tr h="512509">
                    <a:tc>
                      <a:txBody>
                        <a:bodyPr/>
                        <a:lstStyle/>
                        <a:p>
                          <a:pPr algn="ctr" latinLnBrk="1" hangingPunct="0">
                            <a:lnSpc>
                              <a:spcPts val="42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风速/</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oMath>
                          </a14:m>
                          <a:endPar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endParaRPr>
                        </a:p>
                        <a:p>
                          <a:pPr algn="ctr" latinLnBrk="1" hangingPunct="0">
                            <a:lnSpc>
                              <a:spcPts val="4200"/>
                            </a:lnSpc>
                          </a:pP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m:t>
                              </m:r>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p>
                                <m:sSupPr>
                                  <m:ctrlPr>
                                    <a:rPr lang="en-US" altLang="zh-CN" sz="2800" b="0" i="1"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pPr>
                                <m:e>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m:t>
                                  </m:r>
                                </m:e>
                                <m:sup>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m:t>
                                  </m:r>
                                </m:sup>
                              </m:sSup>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12509">
                    <a:tc>
                      <a:txBody>
                        <a:bodyPr/>
                        <a:lstStyle/>
                        <a:p>
                          <a:pPr algn="ctr" latinLnBrk="1" hangingPunct="0">
                            <a:lnSpc>
                              <a:spcPts val="4200"/>
                            </a:lnSpc>
                          </a:pPr>
                          <a14:m>
                            <m:oMath xmlns:m="http://schemas.openxmlformats.org/officeDocument/2006/math">
                              <m:sSub>
                                <m:sSubPr>
                                  <m:ctrlPr>
                                    <a:rPr lang="en-US" altLang="zh-CN" sz="2800" b="0" i="1"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m:t>
                                  </m:r>
                                </m:sub>
                              </m:sSub>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Ω</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150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125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Choice>
        <mc:Fallback xmlns="">
          <p:graphicFrame>
            <p:nvGraphicFramePr>
              <p:cNvPr id="6" name="QO_8_BD.54_4#f2cccc6ed?colgroup=8,3,3,3,3,3,3&amp;vcp=1&amp;vis=1&amp;pid=886ec430e&amp;color=0,0,0&amp;vtp=1&amp;vaab=1&amp;bt=1&amp;bbb=1"/>
              <p:cNvGraphicFramePr>
                <a:graphicFrameLocks noGrp="1"/>
              </p:cNvGraphicFramePr>
              <p:nvPr/>
            </p:nvGraphicFramePr>
            <p:xfrm>
              <a:off x="95250" y="1908683"/>
              <a:ext cx="7025259" cy="1524953"/>
            </p:xfrm>
            <a:graphic>
              <a:graphicData uri="http://schemas.openxmlformats.org/drawingml/2006/table">
                <a:tbl>
                  <a:tblPr/>
                  <a:tblGrid>
                    <a:gridCol w="2076450"/>
                    <a:gridCol w="797519"/>
                    <a:gridCol w="830258"/>
                    <a:gridCol w="830258"/>
                    <a:gridCol w="830258"/>
                    <a:gridCol w="830258"/>
                    <a:gridCol w="830258"/>
                  </a:tblGrid>
                  <a:tr h="106680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5"/>
                        </a:blipFill>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3340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5"/>
                        </a:blipFill>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150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125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QO_9_AN.1_1#113c0e2af?htil=13&amp;vcp=1&amp;vis=1&amp;pid=f2cccc6ed&amp;color=0,0,0&amp;mp=1&amp;vtp=1&amp;vaab=1&amp;bt=1&amp;bbb=1&amp;hb=1&amp;hs=1"/>
              <p:cNvSpPr/>
              <p:nvPr/>
            </p:nvSpPr>
            <p:spPr>
              <a:xfrm>
                <a:off x="539496" y="622998"/>
                <a:ext cx="7242048" cy="2496757"/>
              </a:xfrm>
              <a:prstGeom prst="rect">
                <a:avLst/>
              </a:prstGeom>
              <a:noFill/>
            </p:spPr>
            <p:txBody>
              <a:bodyPr wrap="none" lIns="0" tIns="0" rIns="0" bIns="0" rtlCol="0" anchor="t"/>
              <a:lstStyle/>
              <a:p>
                <a:pPr algn="l" latinLnBrk="1">
                  <a:lnSpc>
                    <a:spcPts val="5100"/>
                  </a:lnSpc>
                </a:pPr>
                <a:r>
                  <a:rPr lang="zh-CN" altLang="en-US" sz="280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2</a:t>
                </a:r>
                <a:r>
                  <a:rPr lang="zh-CN" altLang="en-US" sz="280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由（1）可知，当风速为0时，</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的电</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阻为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150 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oMath>
                </a14:m>
                <a:r>
                  <a:rPr lang="en-US" altLang="zh-CN" sz="2800" b="0" i="0" dirty="0">
                    <a:solidFill>
                      <a:srgbClr val="FF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，电流表的示数</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𝐼</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=0.1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则电源</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电压为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𝐼</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)=0.1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×(150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①</a:t>
                </a:r>
                <a:endParaRPr lang="en-US" altLang="zh-CN" sz="2800" dirty="0"/>
              </a:p>
            </p:txBody>
          </p:sp>
        </mc:Choice>
        <mc:Fallback xmlns="">
          <p:sp>
            <p:nvSpPr>
              <p:cNvPr id="4" name="QO_9_AN.1_1#113c0e2af?htil=13&amp;vcp=1&amp;vis=1&amp;pid=f2cccc6ed&amp;color=0,0,0&amp;mp=1&amp;vtp=1&amp;vaab=1&amp;bt=1&amp;bbb=1&amp;hb=1&amp;hs=1"/>
              <p:cNvSpPr>
                <a:spLocks noRot="1" noChangeAspect="1" noMove="1" noResize="1" noEditPoints="1" noAdjustHandles="1" noChangeArrowheads="1" noChangeShapeType="1" noTextEdit="1"/>
              </p:cNvSpPr>
              <p:nvPr/>
            </p:nvSpPr>
            <p:spPr>
              <a:xfrm>
                <a:off x="539496" y="622998"/>
                <a:ext cx="7242048" cy="2496757"/>
              </a:xfrm>
              <a:prstGeom prst="rect">
                <a:avLst/>
              </a:prstGeom>
              <a:blipFill rotWithShape="1">
                <a:blip r:embed="rId3"/>
                <a:stretch>
                  <a:fillRect l="-5" t="-3" r="-723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O_9_AN.1_1#113c0e2af?htil=13&amp;vcp=1&amp;vis=1&amp;pid=f2cccc6ed&amp;color=0,0,0&amp;mp=1&amp;vtp=1&amp;vaab=1&amp;bt=1&amp;bbb=1&amp;hb=1&amp;hs=1"/>
              <p:cNvSpPr/>
              <p:nvPr/>
            </p:nvSpPr>
            <p:spPr>
              <a:xfrm>
                <a:off x="539995" y="2537460"/>
                <a:ext cx="11112011" cy="2496757"/>
              </a:xfrm>
              <a:prstGeom prst="rect">
                <a:avLst/>
              </a:prstGeom>
              <a:noFill/>
            </p:spPr>
            <p:txBody>
              <a:bodyPr wrap="none" lIns="0" tIns="0" rIns="0" bIns="0" rtlCol="0" anchor="t"/>
              <a:lstStyle/>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当风速为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s</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时，由表格可知</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m:t>
                        </m:r>
                      </m:sub>
                    </m:sSub>
                  </m:oMath>
                </a14:m>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的电阻为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60 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，此时电流表示数</a:t>
                </a:r>
              </a:p>
              <a:p>
                <a:pPr latinLnBrk="1">
                  <a:lnSpc>
                    <a:spcPts val="5100"/>
                  </a:lnSpc>
                </a:pP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𝐼</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，则电源电压为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𝐼</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×(60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②</a:t>
                </a:r>
                <a:endParaRPr lang="en-US" altLang="zh-CN" sz="2800" dirty="0"/>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联立</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①②两式可解得</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=18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5" name="QO_9_AN.1_1#113c0e2af?htil=13&amp;vcp=1&amp;vis=1&amp;pid=f2cccc6ed&amp;color=0,0,0&amp;mp=1&amp;vtp=1&amp;vaab=1&amp;bt=1&amp;bbb=1&amp;hb=1&amp;hs=1"/>
              <p:cNvSpPr>
                <a:spLocks noRot="1" noChangeAspect="1" noMove="1" noResize="1" noEditPoints="1" noAdjustHandles="1" noChangeArrowheads="1" noChangeShapeType="1" noTextEdit="1"/>
              </p:cNvSpPr>
              <p:nvPr/>
            </p:nvSpPr>
            <p:spPr>
              <a:xfrm>
                <a:off x="539995" y="2537460"/>
                <a:ext cx="11112011" cy="2496757"/>
              </a:xfrm>
              <a:prstGeom prst="rect">
                <a:avLst/>
              </a:prstGeom>
              <a:blipFill rotWithShape="1">
                <a:blip r:embed="rId4"/>
                <a:stretch>
                  <a:fillRect l="-2" r="4" b="23"/>
                </a:stretch>
              </a:blipFill>
            </p:spPr>
            <p:txBody>
              <a:bodyPr/>
              <a:lstStyle/>
              <a:p>
                <a:r>
                  <a:rPr lang="zh-CN" altLang="en-US">
                    <a:noFill/>
                  </a:rPr>
                  <a:t> </a:t>
                </a:r>
              </a:p>
            </p:txBody>
          </p:sp>
        </mc:Fallback>
      </mc:AlternateContent>
      <p:pic>
        <p:nvPicPr>
          <p:cNvPr id="6" name="图片 5"/>
          <p:cNvPicPr>
            <a:picLocks noChangeAspect="1"/>
          </p:cNvPicPr>
          <p:nvPr/>
        </p:nvPicPr>
        <p:blipFill>
          <a:blip r:embed="rId5"/>
          <a:stretch>
            <a:fillRect/>
          </a:stretch>
        </p:blipFill>
        <p:spPr>
          <a:xfrm>
            <a:off x="8615045" y="465455"/>
            <a:ext cx="2672715" cy="2055495"/>
          </a:xfrm>
          <a:prstGeom prst="rect">
            <a:avLst/>
          </a:prstGeom>
        </p:spPr>
      </p:pic>
      <mc:AlternateContent xmlns:mc="http://schemas.openxmlformats.org/markup-compatibility/2006" xmlns:a14="http://schemas.microsoft.com/office/drawing/2010/main">
        <mc:Choice Requires="a14">
          <p:graphicFrame>
            <p:nvGraphicFramePr>
              <p:cNvPr id="7" name="QO_8_BD.54_4#f2cccc6ed?colgroup=8,3,3,3,3,3,3&amp;vcp=1&amp;vis=1&amp;pid=886ec430e&amp;color=0,0,0&amp;vtp=1&amp;vaab=1&amp;bt=1&amp;bbb=1"/>
              <p:cNvGraphicFramePr>
                <a:graphicFrameLocks noGrp="1"/>
              </p:cNvGraphicFramePr>
              <p:nvPr/>
            </p:nvGraphicFramePr>
            <p:xfrm>
              <a:off x="961390" y="4549013"/>
              <a:ext cx="7025259" cy="1524953"/>
            </p:xfrm>
            <a:graphic>
              <a:graphicData uri="http://schemas.openxmlformats.org/drawingml/2006/table">
                <a:tbl>
                  <a:tblPr/>
                  <a:tblGrid>
                    <a:gridCol w="2076450">
                      <a:extLst>
                        <a:ext uri="{9D8B030D-6E8A-4147-A177-3AD203B41FA5}">
                          <a16:colId xmlns:a16="http://schemas.microsoft.com/office/drawing/2014/main" val="20000"/>
                        </a:ext>
                      </a:extLst>
                    </a:gridCol>
                    <a:gridCol w="797519">
                      <a:extLst>
                        <a:ext uri="{9D8B030D-6E8A-4147-A177-3AD203B41FA5}">
                          <a16:colId xmlns:a16="http://schemas.microsoft.com/office/drawing/2014/main" val="20001"/>
                        </a:ext>
                      </a:extLst>
                    </a:gridCol>
                    <a:gridCol w="830258">
                      <a:extLst>
                        <a:ext uri="{9D8B030D-6E8A-4147-A177-3AD203B41FA5}">
                          <a16:colId xmlns:a16="http://schemas.microsoft.com/office/drawing/2014/main" val="20002"/>
                        </a:ext>
                      </a:extLst>
                    </a:gridCol>
                    <a:gridCol w="830258">
                      <a:extLst>
                        <a:ext uri="{9D8B030D-6E8A-4147-A177-3AD203B41FA5}">
                          <a16:colId xmlns:a16="http://schemas.microsoft.com/office/drawing/2014/main" val="20003"/>
                        </a:ext>
                      </a:extLst>
                    </a:gridCol>
                    <a:gridCol w="830258">
                      <a:extLst>
                        <a:ext uri="{9D8B030D-6E8A-4147-A177-3AD203B41FA5}">
                          <a16:colId xmlns:a16="http://schemas.microsoft.com/office/drawing/2014/main" val="20004"/>
                        </a:ext>
                      </a:extLst>
                    </a:gridCol>
                    <a:gridCol w="830258">
                      <a:extLst>
                        <a:ext uri="{9D8B030D-6E8A-4147-A177-3AD203B41FA5}">
                          <a16:colId xmlns:a16="http://schemas.microsoft.com/office/drawing/2014/main" val="20005"/>
                        </a:ext>
                      </a:extLst>
                    </a:gridCol>
                    <a:gridCol w="830258">
                      <a:extLst>
                        <a:ext uri="{9D8B030D-6E8A-4147-A177-3AD203B41FA5}">
                          <a16:colId xmlns:a16="http://schemas.microsoft.com/office/drawing/2014/main" val="20006"/>
                        </a:ext>
                      </a:extLst>
                    </a:gridCol>
                  </a:tblGrid>
                  <a:tr h="512509">
                    <a:tc>
                      <a:txBody>
                        <a:bodyPr/>
                        <a:lstStyle/>
                        <a:p>
                          <a:pPr algn="ctr" latinLnBrk="1" hangingPunct="0">
                            <a:lnSpc>
                              <a:spcPts val="42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风速/</a:t>
                          </a: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oMath>
                          </a14:m>
                          <a:endPar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endParaRPr>
                        </a:p>
                        <a:p>
                          <a:pPr algn="ctr" latinLnBrk="1" hangingPunct="0">
                            <a:lnSpc>
                              <a:spcPts val="4200"/>
                            </a:lnSpc>
                          </a:pPr>
                          <a14:m>
                            <m:oMath xmlns:m="http://schemas.openxmlformats.org/officeDocument/2006/math">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 (</m:t>
                              </m:r>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m:t>
                              </m:r>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p>
                                <m:sSupPr>
                                  <m:ctrlPr>
                                    <a:rPr lang="en-US" altLang="zh-CN" sz="2800" b="0" i="1"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pPr>
                                <m:e>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m:t>
                                  </m:r>
                                </m:e>
                                <m:sup>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m:t>
                                  </m:r>
                                </m:sup>
                              </m:sSup>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12509">
                    <a:tc>
                      <a:txBody>
                        <a:bodyPr/>
                        <a:lstStyle/>
                        <a:p>
                          <a:pPr algn="ctr" latinLnBrk="1" hangingPunct="0">
                            <a:lnSpc>
                              <a:spcPts val="4200"/>
                            </a:lnSpc>
                          </a:pPr>
                          <a14:m>
                            <m:oMath xmlns:m="http://schemas.openxmlformats.org/officeDocument/2006/math">
                              <m:sSub>
                                <m:sSubPr>
                                  <m:ctrlPr>
                                    <a:rPr lang="en-US" altLang="zh-CN" sz="2800" b="0" i="1"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m:t>
                                  </m:r>
                                </m:sub>
                              </m:sSub>
                              <m: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spc="-10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Ω</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150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125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Choice>
        <mc:Fallback xmlns="">
          <p:graphicFrame>
            <p:nvGraphicFramePr>
              <p:cNvPr id="7" name="QO_8_BD.54_4#f2cccc6ed?colgroup=8,3,3,3,3,3,3&amp;vcp=1&amp;vis=1&amp;pid=886ec430e&amp;color=0,0,0&amp;vtp=1&amp;vaab=1&amp;bt=1&amp;bbb=1"/>
              <p:cNvGraphicFramePr>
                <a:graphicFrameLocks noGrp="1"/>
              </p:cNvGraphicFramePr>
              <p:nvPr/>
            </p:nvGraphicFramePr>
            <p:xfrm>
              <a:off x="961390" y="4549013"/>
              <a:ext cx="7025259" cy="1524953"/>
            </p:xfrm>
            <a:graphic>
              <a:graphicData uri="http://schemas.openxmlformats.org/drawingml/2006/table">
                <a:tbl>
                  <a:tblPr/>
                  <a:tblGrid>
                    <a:gridCol w="2076450"/>
                    <a:gridCol w="797519"/>
                    <a:gridCol w="830258"/>
                    <a:gridCol w="830258"/>
                    <a:gridCol w="830258"/>
                    <a:gridCol w="830258"/>
                    <a:gridCol w="830258"/>
                  </a:tblGrid>
                  <a:tr h="106680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6"/>
                        </a:blipFill>
                      </a:tcPr>
                    </a:tc>
                    <a:tc>
                      <a:txBody>
                        <a:bodyPr/>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53340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6"/>
                        </a:blipFill>
                      </a:tcPr>
                    </a:tc>
                    <a:tc>
                      <a:txBody>
                        <a:bodyPr/>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150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125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5">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QO_9_AN.1_1#fed61ef07?htil=14&amp;vcp=1&amp;vis=1&amp;pid=f2cccc6ed&amp;color=0,0,0&amp;mp=1&amp;vtp=1&amp;vaab=1&amp;bt=1&amp;bbb=1&amp;hb=1&amp;hs=1"/>
              <p:cNvSpPr/>
              <p:nvPr/>
            </p:nvSpPr>
            <p:spPr>
              <a:xfrm>
                <a:off x="539496" y="554400"/>
                <a:ext cx="7242048" cy="2115757"/>
              </a:xfrm>
              <a:prstGeom prst="rect">
                <a:avLst/>
              </a:prstGeom>
              <a:noFill/>
            </p:spPr>
            <p:txBody>
              <a:bodyPr wrap="none" lIns="0" tIns="0" rIns="0" bIns="0" rtlCol="0" anchor="t"/>
              <a:lstStyle/>
              <a:p>
                <a:pPr algn="l" latinLnBrk="1">
                  <a:lnSpc>
                    <a:spcPts val="4300"/>
                  </a:lnSpc>
                </a:pPr>
                <a:r>
                  <a:rPr lang="zh-CN" altLang="en-US" sz="280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3</a:t>
                </a:r>
                <a:r>
                  <a:rPr lang="zh-CN" altLang="en-US" sz="280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在保证电路安全的情况下，电压表</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43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电流表均不能超量程，由表格可知风速越大</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4300"/>
                  </a:lnSpc>
                </a:pP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m:t>
                        </m:r>
                      </m:sub>
                    </m:sSub>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的电阻越小，则</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两端的电压越小。当电压</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表的示数最大为</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时，设</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的电阻为</a:t>
                </a:r>
                <a:endParaRPr lang="en-US" altLang="zh-CN" sz="2800" dirty="0"/>
              </a:p>
            </p:txBody>
          </p:sp>
        </mc:Choice>
        <mc:Fallback xmlns="">
          <p:sp>
            <p:nvSpPr>
              <p:cNvPr id="4" name="QO_9_AN.1_1#fed61ef07?htil=14&amp;vcp=1&amp;vis=1&amp;pid=f2cccc6ed&amp;color=0,0,0&amp;mp=1&amp;vtp=1&amp;vaab=1&amp;bt=1&amp;bbb=1&amp;hb=1&amp;hs=1"/>
              <p:cNvSpPr>
                <a:spLocks noRot="1" noChangeAspect="1" noMove="1" noResize="1" noEditPoints="1" noAdjustHandles="1" noChangeArrowheads="1" noChangeShapeType="1" noTextEdit="1"/>
              </p:cNvSpPr>
              <p:nvPr/>
            </p:nvSpPr>
            <p:spPr>
              <a:xfrm>
                <a:off x="539496" y="554400"/>
                <a:ext cx="7242048" cy="2115757"/>
              </a:xfrm>
              <a:prstGeom prst="rect">
                <a:avLst/>
              </a:prstGeom>
              <a:blipFill rotWithShape="1">
                <a:blip r:embed="rId3"/>
                <a:stretch>
                  <a:fillRect l="-5" t="-2" r="-444" b="-204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O_9_AN.1_1#fed61ef07?htil=14&amp;vcp=1&amp;vis=1&amp;pid=f2cccc6ed&amp;color=0,0,0&amp;mp=1&amp;vtp=1&amp;vaab=1&amp;bt=1&amp;bbb=1&amp;hb=1&amp;hs=1"/>
              <p:cNvSpPr/>
              <p:nvPr/>
            </p:nvSpPr>
            <p:spPr>
              <a:xfrm>
                <a:off x="539496" y="2670157"/>
                <a:ext cx="11112011" cy="3449257"/>
              </a:xfrm>
              <a:prstGeom prst="rect">
                <a:avLst/>
              </a:prstGeom>
              <a:noFill/>
            </p:spPr>
            <p:txBody>
              <a:bodyPr wrap="none" lIns="0" tIns="0" rIns="0" bIns="0" rtlCol="0" anchor="t"/>
              <a:lstStyle/>
              <a:p>
                <a:pPr latinLnBrk="1">
                  <a:lnSpc>
                    <a:spcPts val="5200"/>
                  </a:lnSpc>
                </a:pP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，由串联电路的分压特点可得</a:t>
                </a:r>
                <a14:m>
                  <m:oMath xmlns:m="http://schemas.openxmlformats.org/officeDocument/2006/math">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m:t>
                            </m:r>
                          </m:sub>
                        </m:sSub>
                      </m:num>
                      <m:den>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sub>
                        </m:sSub>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num>
                      <m:den>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sub>
                        </m:sSub>
                      </m:den>
                    </m:f>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，即</a:t>
                </a:r>
                <a:endParaRPr lang="en-US" altLang="zh-CN" sz="2800" dirty="0"/>
              </a:p>
              <a:p>
                <a:pPr latinLnBrk="1">
                  <a:lnSpc>
                    <a:spcPts val="4300"/>
                  </a:lnSpc>
                </a:pPr>
                <a14:m>
                  <m:oMath xmlns:m="http://schemas.openxmlformats.org/officeDocument/2006/math">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den>
                    </m:f>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43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解得</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，此时电路中的电流</a:t>
                </a:r>
                <a:r>
                  <a:rPr lang="zh-CN" altLang="en-US"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为</a:t>
                </a:r>
                <a:endPar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300"/>
                  </a:lnSpc>
                </a:pP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𝐼</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sub>
                        </m:sSub>
                      </m:num>
                      <m:den>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sub>
                        </m:sSub>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&lt;0.6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b="0" i="0" kern="0" spc="-999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3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由表格可知此时风速为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18 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s</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故在保证电路安全的前提下，该风速仪</a:t>
                </a:r>
              </a:p>
              <a:p>
                <a:pPr latinLnBrk="1">
                  <a:lnSpc>
                    <a:spcPts val="53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能测量的最大风速为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18 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s</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5" name="QO_9_AN.1_1#fed61ef07?htil=14&amp;vcp=1&amp;vis=1&amp;pid=f2cccc6ed&amp;color=0,0,0&amp;mp=1&amp;vtp=1&amp;vaab=1&amp;bt=1&amp;bbb=1&amp;hb=1&amp;hs=1"/>
              <p:cNvSpPr>
                <a:spLocks noRot="1" noChangeAspect="1" noMove="1" noResize="1" noEditPoints="1" noAdjustHandles="1" noChangeArrowheads="1" noChangeShapeType="1" noTextEdit="1"/>
              </p:cNvSpPr>
              <p:nvPr/>
            </p:nvSpPr>
            <p:spPr>
              <a:xfrm>
                <a:off x="539496" y="2670157"/>
                <a:ext cx="11112011" cy="3449257"/>
              </a:xfrm>
              <a:prstGeom prst="rect">
                <a:avLst/>
              </a:prstGeom>
              <a:blipFill rotWithShape="1">
                <a:blip r:embed="rId4"/>
                <a:stretch>
                  <a:fillRect l="-3" t="-18" r="-350" b="-9336"/>
                </a:stretch>
              </a:blipFill>
            </p:spPr>
            <p:txBody>
              <a:bodyPr/>
              <a:lstStyle/>
              <a:p>
                <a:r>
                  <a:rPr lang="zh-CN" altLang="en-US">
                    <a:noFill/>
                  </a:rPr>
                  <a:t> </a:t>
                </a:r>
              </a:p>
            </p:txBody>
          </p:sp>
        </mc:Fallback>
      </mc:AlternateContent>
      <p:pic>
        <p:nvPicPr>
          <p:cNvPr id="6" name="图片 5"/>
          <p:cNvPicPr>
            <a:picLocks noChangeAspect="1"/>
          </p:cNvPicPr>
          <p:nvPr/>
        </p:nvPicPr>
        <p:blipFill>
          <a:blip r:embed="rId5"/>
          <a:stretch>
            <a:fillRect/>
          </a:stretch>
        </p:blipFill>
        <p:spPr>
          <a:xfrm>
            <a:off x="6528435" y="3650615"/>
            <a:ext cx="5438140" cy="1315720"/>
          </a:xfrm>
          <a:prstGeom prst="rect">
            <a:avLst/>
          </a:prstGeom>
        </p:spPr>
      </p:pic>
      <p:pic>
        <p:nvPicPr>
          <p:cNvPr id="7" name="图片 6"/>
          <p:cNvPicPr>
            <a:picLocks noChangeAspect="1"/>
          </p:cNvPicPr>
          <p:nvPr/>
        </p:nvPicPr>
        <p:blipFill>
          <a:blip r:embed="rId6"/>
          <a:stretch>
            <a:fillRect/>
          </a:stretch>
        </p:blipFill>
        <p:spPr>
          <a:xfrm>
            <a:off x="8368665" y="944245"/>
            <a:ext cx="2672715" cy="2055495"/>
          </a:xfrm>
          <a:prstGeom prst="rect">
            <a:avLst/>
          </a:prstGeom>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5">
                                            <p:bg/>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5">
                                            <p:txEl>
                                              <p:pRg st="0" end="0"/>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5">
                                            <p:txEl>
                                              <p:pRg st="1" end="1"/>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5">
                                            <p:txEl>
                                              <p:pRg st="2" end="2"/>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5">
                                            <p:txEl>
                                              <p:pRg st="3" end="3"/>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499"/>
                                          </p:stCondLst>
                                        </p:cTn>
                                        <p:tgtEl>
                                          <p:spTgt spid="5">
                                            <p:txEl>
                                              <p:pRg st="4" end="4"/>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499"/>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8_BD.23_1#baa34c61b?sp=1&amp;vcp=1&amp;vis=1&amp;pid=2565f44e3&amp;color=0,0,0&amp;vtp=1&amp;vaab=1&amp;bt=1&amp;bbb=1&amp;hb=1"/>
              <p:cNvSpPr/>
              <p:nvPr/>
            </p:nvSpPr>
            <p:spPr>
              <a:xfrm>
                <a:off x="539496" y="554400"/>
                <a:ext cx="11109960" cy="2792032"/>
              </a:xfrm>
              <a:prstGeom prst="rect">
                <a:avLst/>
              </a:prstGeom>
              <a:noFill/>
            </p:spPr>
            <p:txBody>
              <a:bodyPr wrap="none" lIns="0" tIns="0" rIns="0" bIns="0" rtlCol="0" anchor="t"/>
              <a:lstStyle/>
              <a:p>
                <a:pPr algn="l" latinLnBrk="1">
                  <a:lnSpc>
                    <a:spcPts val="45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（2024·辽宁铁岭·模拟）小涵设计了一种测定风力的装置，</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如图Z4-3</a:t>
                </a:r>
              </a:p>
              <a:p>
                <a:pPr latinLnBrk="1">
                  <a:lnSpc>
                    <a:spcPts val="45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甲所示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。迎风板与压敏电阻</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𝑥</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连接</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，工作时迎风板总是正对风吹来的方</a:t>
                </a:r>
              </a:p>
              <a:p>
                <a:pPr latinLnBrk="1">
                  <a:lnSpc>
                    <a:spcPts val="45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向</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。压敏电阻的阻值随风力的变化而变化，其阻值</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𝑥</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与风力</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𝐹</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关系如图</a:t>
                </a:r>
              </a:p>
              <a:p>
                <a:pPr latinLnBrk="1">
                  <a:lnSpc>
                    <a:spcPts val="45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Z4-3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乙所示。已知电源电压为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5 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V</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不变，定值电阻</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的阻值为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Ω</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，电压</a:t>
                </a:r>
              </a:p>
              <a:p>
                <a:pPr latinLnBrk="1">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表的量程为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0</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3 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V</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。求：</a:t>
                </a:r>
                <a:endParaRPr lang="en-US" altLang="zh-CN" sz="2800" dirty="0"/>
              </a:p>
            </p:txBody>
          </p:sp>
        </mc:Choice>
        <mc:Fallback xmlns="">
          <p:sp>
            <p:nvSpPr>
              <p:cNvPr id="2" name="QO_8_BD.23_1#baa34c61b?sp=1&amp;vcp=1&amp;vis=1&amp;pid=2565f44e3&amp;color=0,0,0&amp;vtp=1&amp;vaab=1&amp;bt=1&amp;bbb=1&amp;hb=1"/>
              <p:cNvSpPr>
                <a:spLocks noRot="1" noChangeAspect="1" noMove="1" noResize="1" noEditPoints="1" noAdjustHandles="1" noChangeArrowheads="1" noChangeShapeType="1" noTextEdit="1"/>
              </p:cNvSpPr>
              <p:nvPr/>
            </p:nvSpPr>
            <p:spPr>
              <a:xfrm>
                <a:off x="539496" y="554400"/>
                <a:ext cx="11109960" cy="2792032"/>
              </a:xfrm>
              <a:prstGeom prst="rect">
                <a:avLst/>
              </a:prstGeom>
              <a:blipFill rotWithShape="1">
                <a:blip r:embed="rId3"/>
                <a:stretch>
                  <a:fillRect l="-3" t="-2" r="-425" b="-1888"/>
                </a:stretch>
              </a:blipFill>
            </p:spPr>
            <p:txBody>
              <a:bodyPr/>
              <a:lstStyle/>
              <a:p>
                <a:r>
                  <a:rPr lang="zh-CN" altLang="en-US">
                    <a:noFill/>
                  </a:rPr>
                  <a:t> </a:t>
                </a:r>
              </a:p>
            </p:txBody>
          </p:sp>
        </mc:Fallback>
      </mc:AlternateContent>
      <p:pic>
        <p:nvPicPr>
          <p:cNvPr id="3" name="QO_8_BD.23_2#baa34c61b?iti=16&amp;vcp=1&amp;vis=1&amp;pid=2565f44e3&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474720" y="3471844"/>
            <a:ext cx="5239512" cy="229514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8_BD.23_3#baa34c61b?iti=16&amp;vcp=1&amp;vis=1&amp;pid=2565f44e3&amp;color=0,0,0&amp;vtp=1&amp;vaab=1&amp;bbb=1"/>
          <p:cNvSpPr/>
          <p:nvPr/>
        </p:nvSpPr>
        <p:spPr>
          <a:xfrm>
            <a:off x="5530120" y="5893988"/>
            <a:ext cx="1128712" cy="512636"/>
          </a:xfrm>
          <a:prstGeom prst="rect">
            <a:avLst/>
          </a:prstGeom>
          <a:noFill/>
        </p:spPr>
        <p:txBody>
          <a:bodyPr wrap="none" lIns="0" tIns="0" rIns="0" bIns="0" rtlCol="0" anchor="t"/>
          <a:lstStyle/>
          <a:p>
            <a:pPr algn="ctr" latinLnBrk="1">
              <a:lnSpc>
                <a:spcPts val="44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图Z4-3</a:t>
            </a:r>
            <a:endParaRPr lang="en-US" altLang="zh-CN" sz="2800" dirty="0"/>
          </a:p>
        </p:txBody>
      </p:sp>
    </p:spTree>
  </p:cSld>
  <p:clrMapOvr>
    <a:masterClrMapping/>
  </p:clrMapOvr>
  <p:transition>
    <p:split dir="in"/>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7_BD.1_2#d4128af5a?iti=1&amp;vcp=1&amp;vis=1&amp;pid=e7a0d7a22&amp;color=0,0,0&amp;mp=1&amp;tib=255,255,255&amp;vtp=1&amp;vaab=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2794000" y="616585"/>
            <a:ext cx="6729730" cy="2473325"/>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7_BD.1_3#d4128af5a?iti=1&amp;vcp=1&amp;vis=1&amp;pid=e7a0d7a22&amp;color=0,0,0&amp;mp=1&amp;vtp=1&amp;vaab=1&amp;bbb=1"/>
          <p:cNvSpPr/>
          <p:nvPr/>
        </p:nvSpPr>
        <p:spPr>
          <a:xfrm>
            <a:off x="5534692" y="3003350"/>
            <a:ext cx="1128712" cy="566992"/>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图Z4-1</a:t>
            </a:r>
            <a:endParaRPr lang="en-US" altLang="zh-CN" sz="2800" dirty="0"/>
          </a:p>
        </p:txBody>
      </p:sp>
      <mc:AlternateContent xmlns:mc="http://schemas.openxmlformats.org/markup-compatibility/2006" xmlns:a14="http://schemas.microsoft.com/office/drawing/2010/main">
        <mc:Choice Requires="a14">
          <p:sp>
            <p:nvSpPr>
              <p:cNvPr id="4" name="QO_8_BD.2_1#23faf5f85?vcp=1&amp;vis=1&amp;pid=d4128af5a&amp;color=0,0,0&amp;vtp=1&amp;vaab=1&amp;bbb=1"/>
              <p:cNvSpPr/>
              <p:nvPr/>
            </p:nvSpPr>
            <p:spPr>
              <a:xfrm>
                <a:off x="539496" y="3635892"/>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（1）若</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0</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的阻值相等，则求</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消耗的电功率；</a:t>
                </a:r>
                <a:endParaRPr lang="en-US" altLang="zh-CN" sz="2800" dirty="0"/>
              </a:p>
            </p:txBody>
          </p:sp>
        </mc:Choice>
        <mc:Fallback xmlns="">
          <p:sp>
            <p:nvSpPr>
              <p:cNvPr id="4" name="QO_8_BD.2_1#23faf5f85?vcp=1&amp;vis=1&amp;pid=d4128af5a&amp;color=0,0,0&amp;vtp=1&amp;vaab=1&amp;bbb=1"/>
              <p:cNvSpPr>
                <a:spLocks noRot="1" noChangeAspect="1" noMove="1" noResize="1" noEditPoints="1" noAdjustHandles="1" noChangeArrowheads="1" noChangeShapeType="1" noTextEdit="1"/>
              </p:cNvSpPr>
              <p:nvPr/>
            </p:nvSpPr>
            <p:spPr>
              <a:xfrm>
                <a:off x="539496" y="3635892"/>
                <a:ext cx="11109960" cy="553657"/>
              </a:xfrm>
              <a:prstGeom prst="rect">
                <a:avLst/>
              </a:prstGeom>
              <a:blipFill rotWithShape="1">
                <a:blip r:embed="rId3"/>
                <a:stretch>
                  <a:fillRect l="-3" t="-93" r="3" b="-12305"/>
                </a:stretch>
              </a:blipFill>
            </p:spPr>
            <p:txBody>
              <a:bodyPr/>
              <a:lstStyle/>
              <a:p>
                <a:r>
                  <a:rPr lang="zh-CN" altLang="en-US">
                    <a:noFill/>
                  </a:rPr>
                  <a:t> </a:t>
                </a:r>
              </a:p>
            </p:txBody>
          </p:sp>
        </mc:Fallback>
      </mc:AlternateContent>
      <p:sp>
        <p:nvSpPr>
          <p:cNvPr id="5" name="QO_8_BD.3_1#55a5c836c?vcp=1&amp;vis=1&amp;pid=d4128af5a&amp;color=0,0,0&amp;vtp=1&amp;vaab=1&amp;bbb=1"/>
          <p:cNvSpPr/>
          <p:nvPr/>
        </p:nvSpPr>
        <p:spPr>
          <a:xfrm>
            <a:off x="539496" y="4192279"/>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（2）此装置能筛选出重力至少为多大的芒果？</a:t>
            </a:r>
            <a:endParaRPr lang="en-US" altLang="zh-CN" sz="2800" dirty="0"/>
          </a:p>
        </p:txBody>
      </p:sp>
      <mc:AlternateContent xmlns:mc="http://schemas.openxmlformats.org/markup-compatibility/2006" xmlns:a14="http://schemas.microsoft.com/office/drawing/2010/main">
        <mc:Choice Requires="a14">
          <p:sp>
            <p:nvSpPr>
              <p:cNvPr id="6" name="QO_8_BD.4_1#ee29f8eda?vcp=1&amp;vis=1&amp;pid=d4128af5a&amp;color=0,0,0&amp;vtp=1&amp;vaab=1&amp;bbb=1&amp;hb=1"/>
              <p:cNvSpPr/>
              <p:nvPr/>
            </p:nvSpPr>
            <p:spPr>
              <a:xfrm>
                <a:off x="539496" y="4750444"/>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（3）若想筛选出重力至少为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的芒果，有同学建议：仅适当增加</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0</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阻值即可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。你认为他的建议可行吗？请通过计算做出判断。</a:t>
                </a:r>
                <a:endParaRPr lang="en-US" altLang="zh-CN" sz="2800" dirty="0"/>
              </a:p>
            </p:txBody>
          </p:sp>
        </mc:Choice>
        <mc:Fallback xmlns="">
          <p:sp>
            <p:nvSpPr>
              <p:cNvPr id="6" name="QO_8_BD.4_1#ee29f8eda?vcp=1&amp;vis=1&amp;pid=d4128af5a&amp;color=0,0,0&amp;vtp=1&amp;vaab=1&amp;bbb=1&amp;hb=1"/>
              <p:cNvSpPr>
                <a:spLocks noRot="1" noChangeAspect="1" noMove="1" noResize="1" noEditPoints="1" noAdjustHandles="1" noChangeArrowheads="1" noChangeShapeType="1" noTextEdit="1"/>
              </p:cNvSpPr>
              <p:nvPr/>
            </p:nvSpPr>
            <p:spPr>
              <a:xfrm>
                <a:off x="539496" y="4750444"/>
                <a:ext cx="11109960" cy="1201357"/>
              </a:xfrm>
              <a:prstGeom prst="rect">
                <a:avLst/>
              </a:prstGeom>
              <a:blipFill rotWithShape="1">
                <a:blip r:embed="rId4"/>
                <a:stretch>
                  <a:fillRect l="-3" t="-1" r="-248" b="-5713"/>
                </a:stretch>
              </a:blipFill>
            </p:spPr>
            <p:txBody>
              <a:bodyPr/>
              <a:lstStyle/>
              <a:p>
                <a:r>
                  <a:rPr lang="zh-CN" altLang="en-US">
                    <a:noFill/>
                  </a:rPr>
                  <a:t> </a:t>
                </a:r>
              </a:p>
            </p:txBody>
          </p:sp>
        </mc:Fallback>
      </mc:AlternateContent>
    </p:spTree>
  </p:cSld>
  <p:clrMapOvr>
    <a:masterClrMapping/>
  </p:clrMapOvr>
  <p:transition>
    <p:split dir="in"/>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9_BD.24_1#2b0d53c32?vcp=1&amp;vis=1&amp;pid=baa34c61b&amp;color=0,0,0&amp;vtp=1&amp;vaab=1&amp;bt=1&amp;bbb=1"/>
              <p:cNvSpPr/>
              <p:nvPr/>
            </p:nvSpPr>
            <p:spPr>
              <a:xfrm>
                <a:off x="539496" y="554400"/>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（1）无风时，电压表的示数和压敏电阻</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𝑥</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的电功率；</a:t>
                </a:r>
                <a:endParaRPr lang="en-US" altLang="zh-CN" sz="2800" dirty="0"/>
              </a:p>
            </p:txBody>
          </p:sp>
        </mc:Choice>
        <mc:Fallback xmlns="">
          <p:sp>
            <p:nvSpPr>
              <p:cNvPr id="2" name="QO_9_BD.24_1#2b0d53c32?vcp=1&amp;vis=1&amp;pid=baa34c61b&amp;color=0,0,0&amp;vtp=1&amp;vaab=1&amp;bt=1&amp;bbb=1"/>
              <p:cNvSpPr>
                <a:spLocks noRot="1" noChangeAspect="1" noMove="1" noResize="1" noEditPoints="1" noAdjustHandles="1" noChangeArrowheads="1" noChangeShapeType="1" noTextEdit="1"/>
              </p:cNvSpPr>
              <p:nvPr/>
            </p:nvSpPr>
            <p:spPr>
              <a:xfrm>
                <a:off x="539496" y="554400"/>
                <a:ext cx="11109960" cy="553657"/>
              </a:xfrm>
              <a:prstGeom prst="rect">
                <a:avLst/>
              </a:prstGeom>
              <a:blipFill rotWithShape="1">
                <a:blip r:embed="rId3"/>
                <a:stretch>
                  <a:fillRect l="-3" t="-8" r="3" b="-12390"/>
                </a:stretch>
              </a:blipFill>
            </p:spPr>
            <p:txBody>
              <a:bodyPr/>
              <a:lstStyle/>
              <a:p>
                <a:r>
                  <a:rPr lang="zh-CN" altLang="en-US">
                    <a:noFill/>
                  </a:rPr>
                  <a:t> </a:t>
                </a:r>
              </a:p>
            </p:txBody>
          </p:sp>
        </mc:Fallback>
      </mc:AlternateContent>
      <p:pic>
        <p:nvPicPr>
          <p:cNvPr id="3" name="QO_8_BD.25_1#baa34c61b?iti=17&amp;vcp=1&amp;vis=1&amp;pid=baa34c61b&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355848" y="1245153"/>
            <a:ext cx="5486400" cy="240487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8_BD.25_2#baa34c61b?iti=17&amp;vcp=1&amp;vis=1&amp;pid=baa34c61b&amp;color=0,0,0&amp;vtp=1&amp;vaab=1&amp;bbb=1"/>
          <p:cNvSpPr/>
          <p:nvPr/>
        </p:nvSpPr>
        <p:spPr>
          <a:xfrm>
            <a:off x="5534692" y="3777025"/>
            <a:ext cx="112871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图Z4-3</a:t>
            </a:r>
            <a:endParaRPr lang="en-US" altLang="zh-CN" sz="2800" dirty="0"/>
          </a:p>
        </p:txBody>
      </p:sp>
      <p:sp>
        <p:nvSpPr>
          <p:cNvPr id="5" name="QO_9_BD.26_1#f9f1b84db?vcp=1&amp;vis=1&amp;pid=baa34c61b&amp;color=0,0,0&amp;vtp=1&amp;vaab=1&amp;bbb=1"/>
          <p:cNvSpPr/>
          <p:nvPr/>
        </p:nvSpPr>
        <p:spPr>
          <a:xfrm>
            <a:off x="539496" y="4421931"/>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（2）电路正常工作时，该装置所能测量的最大风力；</a:t>
            </a:r>
            <a:endParaRPr lang="en-US" altLang="zh-CN" sz="2800" dirty="0"/>
          </a:p>
        </p:txBody>
      </p:sp>
      <p:sp>
        <p:nvSpPr>
          <p:cNvPr id="6" name="QO_9_BD.27_1#eb4497ae8?vcp=1&amp;vis=1&amp;pid=baa34c61b&amp;color=0,0,0&amp;vtp=1&amp;vaab=1&amp;bbb=1&amp;hb=1"/>
          <p:cNvSpPr/>
          <p:nvPr/>
        </p:nvSpPr>
        <p:spPr>
          <a:xfrm>
            <a:off x="539496" y="5051406"/>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（3）在不改变电压表量程的情况下</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，若要提高该装置所能测量的最大</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风力</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，则请你写出一种简便可行的方法。</a:t>
            </a:r>
            <a:endParaRPr lang="en-US" altLang="zh-CN" sz="2800" dirty="0"/>
          </a:p>
        </p:txBody>
      </p:sp>
    </p:spTree>
  </p:cSld>
  <p:clrMapOvr>
    <a:masterClrMapping/>
  </p:clrMapOvr>
  <p:transition>
    <p:split dir="in"/>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8_AN.1_1#2b0d53c32?iti=19&amp;htil=7&amp;vcp=1&amp;vis=1&amp;pid=baa34c61b&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254750" y="3177540"/>
            <a:ext cx="5570220" cy="2505710"/>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4" name="QO_9_AN.1_1#2b0d53c32?htil=7&amp;vcp=1&amp;vis=1&amp;pid=baa34c61b&amp;color=0,0,0&amp;mp=1&amp;vtp=1&amp;vaab=1&amp;bt=1&amp;bbb=1&amp;hb=1&amp;hs=1"/>
              <p:cNvSpPr/>
              <p:nvPr/>
            </p:nvSpPr>
            <p:spPr>
              <a:xfrm>
                <a:off x="539496" y="844867"/>
                <a:ext cx="8257032" cy="2679700"/>
              </a:xfrm>
              <a:prstGeom prst="rect">
                <a:avLst/>
              </a:prstGeom>
              <a:noFill/>
            </p:spPr>
            <p:txBody>
              <a:bodyPr wrap="none" lIns="0" tIns="0" rIns="0" bIns="0" rtlCol="0" anchor="t"/>
              <a:lstStyle/>
              <a:p>
                <a:pPr algn="l" latinLnBrk="1">
                  <a:lnSpc>
                    <a:spcPts val="51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1</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由题图甲可知，</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sub>
                    </m:sSub>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与</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串联，电压表测</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两端的</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电压</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。由题图乙可知</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，无风时压敏电阻的阻值</a:t>
                </a:r>
              </a:p>
              <a:p>
                <a:pPr latinLnBrk="1">
                  <a:lnSpc>
                    <a:spcPts val="5100"/>
                  </a:lnSpc>
                </a:pP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=7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由串联电路的电阻规律和欧姆定律可得，</a:t>
                </a:r>
              </a:p>
              <a:p>
                <a:pPr latinLnBrk="1">
                  <a:lnSpc>
                    <a:spcPts val="58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电路中的电流为</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𝐼</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sub>
                        </m:sSub>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+7 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4" name="QO_9_AN.1_1#2b0d53c32?htil=7&amp;vcp=1&amp;vis=1&amp;pid=baa34c61b&amp;color=0,0,0&amp;mp=1&amp;vtp=1&amp;vaab=1&amp;bt=1&amp;bbb=1&amp;hb=1&amp;hs=1"/>
              <p:cNvSpPr>
                <a:spLocks noRot="1" noChangeAspect="1" noMove="1" noResize="1" noEditPoints="1" noAdjustHandles="1" noChangeArrowheads="1" noChangeShapeType="1" noTextEdit="1"/>
              </p:cNvSpPr>
              <p:nvPr/>
            </p:nvSpPr>
            <p:spPr>
              <a:xfrm>
                <a:off x="539496" y="844867"/>
                <a:ext cx="8257032" cy="2679700"/>
              </a:xfrm>
              <a:prstGeom prst="rect">
                <a:avLst/>
              </a:prstGeom>
              <a:blipFill rotWithShape="1">
                <a:blip r:embed="rId4"/>
                <a:stretch>
                  <a:fillRect l="-5" t="-12" r="-8315" b="1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O_9_AN.1_1#2b0d53c32?htil=7&amp;vcp=1&amp;vis=1&amp;pid=baa34c61b&amp;color=0,0,0&amp;mp=1&amp;vtp=1&amp;vaab=1&amp;bt=1&amp;bbb=1&amp;hb=1&amp;hs=1"/>
              <p:cNvSpPr/>
              <p:nvPr/>
            </p:nvSpPr>
            <p:spPr>
              <a:xfrm>
                <a:off x="539995" y="3499167"/>
                <a:ext cx="11112011" cy="2450719"/>
              </a:xfrm>
              <a:prstGeom prst="rect">
                <a:avLst/>
              </a:prstGeom>
              <a:noFill/>
            </p:spPr>
            <p:txBody>
              <a:bodyPr wrap="none" lIns="0" tIns="0" rIns="0" bIns="0" rtlCol="0" anchor="t"/>
              <a:lstStyle/>
              <a:p>
                <a:pPr latinLnBrk="1">
                  <a:lnSpc>
                    <a:spcPts val="50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电压表的示数为</a:t>
                </a:r>
                <a:endParaRPr lang="en-US" altLang="zh-CN" sz="2800" dirty="0"/>
              </a:p>
              <a:p>
                <a:pPr latinLnBrk="1">
                  <a:lnSpc>
                    <a:spcPts val="5000"/>
                  </a:lnSpc>
                </a:pP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𝐼𝑅</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0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压敏电阻</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的电功率为</a:t>
                </a:r>
                <a:endParaRPr lang="en-US" altLang="zh-CN" sz="2800" dirty="0"/>
              </a:p>
              <a:p>
                <a:pPr latinLnBrk="1">
                  <a:lnSpc>
                    <a:spcPts val="4900"/>
                  </a:lnSpc>
                </a:pP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𝑃</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p>
                      <m:sSup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p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𝐼</m:t>
                        </m:r>
                      </m:e>
                      <m:sup>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p>
                    </m:sSup>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m:t>
                    </m:r>
                    <m:sSup>
                      <m:sSup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p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sup>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p>
                    </m:sSup>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×7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=1.75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W</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5" name="QO_9_AN.1_1#2b0d53c32?htil=7&amp;vcp=1&amp;vis=1&amp;pid=baa34c61b&amp;color=0,0,0&amp;mp=1&amp;vtp=1&amp;vaab=1&amp;bt=1&amp;bbb=1&amp;hb=1&amp;hs=1"/>
              <p:cNvSpPr>
                <a:spLocks noRot="1" noChangeAspect="1" noMove="1" noResize="1" noEditPoints="1" noAdjustHandles="1" noChangeArrowheads="1" noChangeShapeType="1" noTextEdit="1"/>
              </p:cNvSpPr>
              <p:nvPr/>
            </p:nvSpPr>
            <p:spPr>
              <a:xfrm>
                <a:off x="539995" y="3499167"/>
                <a:ext cx="11112011" cy="2450719"/>
              </a:xfrm>
              <a:prstGeom prst="rect">
                <a:avLst/>
              </a:prstGeom>
              <a:blipFill rotWithShape="1">
                <a:blip r:embed="rId5"/>
                <a:stretch>
                  <a:fillRect l="-2" t="-13" r="4" b="-3112"/>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499"/>
                                          </p:stCondLst>
                                        </p:cTn>
                                        <p:tgtEl>
                                          <p:spTgt spid="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5">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5">
                                            <p:txEl>
                                              <p:pRg st="0" end="0"/>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5">
                                            <p:txEl>
                                              <p:pRg st="1" end="1"/>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5">
                                            <p:txEl>
                                              <p:pRg st="2" end="2"/>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8_AN.1_1#f9f1b84db?iti=21&amp;htil=8&amp;vcp=1&amp;vis=1&amp;pid=baa34c61b&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77760" y="572770"/>
            <a:ext cx="4370705" cy="1946275"/>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8_AN.1_1#f9f1b84db?iti=21&amp;htil=8&amp;vcp=1&amp;vis=1&amp;pid=baa34c61b&amp;color=0,0,0&amp;vtp=1&amp;vaab=1&amp;bbb=1"/>
          <p:cNvSpPr/>
          <p:nvPr/>
        </p:nvSpPr>
        <p:spPr>
          <a:xfrm>
            <a:off x="8957219" y="2519344"/>
            <a:ext cx="112871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图Z4-3</a:t>
            </a:r>
            <a:endParaRPr lang="en-US" altLang="zh-CN" sz="2800" dirty="0"/>
          </a:p>
        </p:txBody>
      </p:sp>
      <p:sp>
        <p:nvSpPr>
          <p:cNvPr id="4" name="QO_9_AN.1_1#f9f1b84db?htil=8&amp;vcp=1&amp;vis=1&amp;pid=baa34c61b&amp;color=0,0,0&amp;mp=1&amp;vtp=1&amp;vaab=1&amp;bt=1&amp;bbb=1&amp;hb=1&amp;hs=1"/>
          <p:cNvSpPr/>
          <p:nvPr/>
        </p:nvSpPr>
        <p:spPr>
          <a:xfrm>
            <a:off x="539496" y="554400"/>
            <a:ext cx="6894576" cy="2496757"/>
          </a:xfrm>
          <a:prstGeom prst="rect">
            <a:avLst/>
          </a:prstGeom>
          <a:noFill/>
        </p:spPr>
        <p:txBody>
          <a:bodyPr wrap="none" lIns="0" tIns="0" rIns="0" bIns="0" rtlCol="0" anchor="t"/>
          <a:lstStyle/>
          <a:p>
            <a:pPr algn="l" latinLnBrk="1">
              <a:lnSpc>
                <a:spcPts val="5100"/>
              </a:lnSpc>
            </a:pPr>
            <a:r>
              <a:rPr lang="zh-CN" altLang="en-US" sz="280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2</a:t>
            </a:r>
            <a:r>
              <a:rPr lang="zh-CN" altLang="en-US" sz="280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当电压表的示数最大时，电路中的</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电流最大，压敏电阻的阻值最小，此时风力</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最大。当能测量的风力最大时，由串联电路</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的电压规律可得，压敏电阻两端的电压为</a:t>
            </a:r>
            <a:endParaRPr lang="en-US" altLang="zh-CN" sz="2800" dirty="0"/>
          </a:p>
        </p:txBody>
      </p:sp>
      <mc:AlternateContent xmlns:mc="http://schemas.openxmlformats.org/markup-compatibility/2006" xmlns:a14="http://schemas.microsoft.com/office/drawing/2010/main">
        <mc:Choice Requires="a14">
          <p:sp>
            <p:nvSpPr>
              <p:cNvPr id="5" name="QO_9_AN.1_1#f9f1b84db?htil=8&amp;vcp=1&amp;vis=1&amp;pid=baa34c61b&amp;color=0,0,0&amp;mp=1&amp;vtp=1&amp;vaab=1&amp;bt=1&amp;bbb=1&amp;hb=1&amp;hs=1"/>
              <p:cNvSpPr/>
              <p:nvPr/>
            </p:nvSpPr>
            <p:spPr>
              <a:xfrm>
                <a:off x="539995" y="3041632"/>
                <a:ext cx="11112011" cy="3207957"/>
              </a:xfrm>
              <a:prstGeom prst="rect">
                <a:avLst/>
              </a:prstGeom>
              <a:noFill/>
            </p:spPr>
            <p:txBody>
              <a:bodyPr wrap="none" lIns="0" tIns="0" rIns="0" bIns="0" rtlCol="0" anchor="t"/>
              <a:lstStyle/>
              <a:p>
                <a:pPr latinLnBrk="1">
                  <a:lnSpc>
                    <a:spcPts val="5000"/>
                  </a:lnSpc>
                </a:pP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max</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0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串联电路中各处的电流相等，此时电路中的最大电流为</a:t>
                </a:r>
                <a:endParaRPr lang="en-US" altLang="zh-CN" sz="2800" dirty="0"/>
              </a:p>
              <a:p>
                <a:pPr latinLnBrk="1">
                  <a:lnSpc>
                    <a:spcPts val="5900"/>
                  </a:lnSpc>
                </a:pP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𝐼</m:t>
                        </m:r>
                      </m:e>
                      <m:sub>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max</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sub>
                        </m:sSub>
                      </m:num>
                      <m:den>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min</m:t>
                            </m:r>
                          </m:sub>
                        </m:sSub>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e>
                          <m:sub>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max</m:t>
                            </m:r>
                          </m:sub>
                        </m:sSub>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den>
                    </m:f>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，即</a:t>
                </a:r>
                <a14:m>
                  <m:oMath xmlns:m="http://schemas.openxmlformats.org/officeDocument/2006/math">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num>
                      <m:den>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 </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𝑚𝑖𝑛</m:t>
                            </m:r>
                          </m:sub>
                        </m:sSub>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3 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den>
                    </m:f>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a:p>
                <a:pPr latinLnBrk="1">
                  <a:lnSpc>
                    <a:spcPts val="50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解得</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min</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，由题图乙可知</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，该装置所能测量的最大风力为</a:t>
                </a:r>
              </a:p>
              <a:p>
                <a:pPr latinLnBrk="1">
                  <a:lnSpc>
                    <a:spcPts val="4900"/>
                  </a:lnSpc>
                </a:pP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500 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N</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5" name="QO_9_AN.1_1#f9f1b84db?htil=8&amp;vcp=1&amp;vis=1&amp;pid=baa34c61b&amp;color=0,0,0&amp;mp=1&amp;vtp=1&amp;vaab=1&amp;bt=1&amp;bbb=1&amp;hb=1&amp;hs=1"/>
              <p:cNvSpPr>
                <a:spLocks noRot="1" noChangeAspect="1" noMove="1" noResize="1" noEditPoints="1" noAdjustHandles="1" noChangeArrowheads="1" noChangeShapeType="1" noTextEdit="1"/>
              </p:cNvSpPr>
              <p:nvPr/>
            </p:nvSpPr>
            <p:spPr>
              <a:xfrm>
                <a:off x="539995" y="3041632"/>
                <a:ext cx="11112011" cy="3207957"/>
              </a:xfrm>
              <a:prstGeom prst="rect">
                <a:avLst/>
              </a:prstGeom>
              <a:blipFill rotWithShape="1">
                <a:blip r:embed="rId4"/>
                <a:stretch>
                  <a:fillRect l="-2" t="-19" r="4" b="-2121"/>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499"/>
                                          </p:stCondLst>
                                        </p:cTn>
                                        <p:tgtEl>
                                          <p:spTgt spid="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3">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3">
                                            <p:txEl>
                                              <p:pRg st="0" end="0"/>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5">
                                            <p:bg/>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5">
                                            <p:txEl>
                                              <p:pRg st="0" end="0"/>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5">
                                            <p:txEl>
                                              <p:pRg st="1" end="1"/>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5">
                                            <p:txEl>
                                              <p:pRg st="2" end="2"/>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499"/>
                                          </p:stCondLst>
                                        </p:cTn>
                                        <p:tgtEl>
                                          <p:spTgt spid="5">
                                            <p:txEl>
                                              <p:pRg st="3" end="3"/>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9_AN.1_1#eb4497ae8?vcp=1&amp;vis=1&amp;pid=baa34c61b&amp;color=0,0,0&amp;vtp=1&amp;vaab=1&amp;bt=1&amp;bbb=1&amp;hb=1"/>
              <p:cNvSpPr/>
              <p:nvPr/>
            </p:nvSpPr>
            <p:spPr>
              <a:xfrm>
                <a:off x="539496" y="554400"/>
                <a:ext cx="11109960" cy="2496757"/>
              </a:xfrm>
              <a:prstGeom prst="rect">
                <a:avLst/>
              </a:prstGeom>
              <a:noFill/>
            </p:spPr>
            <p:txBody>
              <a:bodyPr wrap="none" lIns="0" tIns="0" rIns="0" bIns="0" rtlCol="0" anchor="t"/>
              <a:lstStyle/>
              <a:p>
                <a:pPr algn="l" latinLnBrk="1">
                  <a:lnSpc>
                    <a:spcPts val="5100"/>
                  </a:lnSpc>
                </a:pPr>
                <a:r>
                  <a:rPr lang="zh-CN" altLang="en-US" sz="280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3</a:t>
                </a:r>
                <a:r>
                  <a:rPr lang="zh-CN" altLang="en-US" sz="280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由题图乙可知，压力越大</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sub>
                    </m:sSub>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的阻值越小；由于</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两端的最大</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电压一定，电源电压不变时</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𝑥</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两端的最小电压也不变。在不改变电压</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表量程的情况下，由串联电路的分压规律可知，可将定值电阻</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换为阻</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值较小的电阻或在定值电阻</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两端并联一个阻值适当的电阻。</a:t>
                </a:r>
                <a:endParaRPr lang="en-US" altLang="zh-CN" sz="2800" dirty="0"/>
              </a:p>
            </p:txBody>
          </p:sp>
        </mc:Choice>
        <mc:Fallback xmlns="">
          <p:sp>
            <p:nvSpPr>
              <p:cNvPr id="2" name="QO_9_AN.1_1#eb4497ae8?vcp=1&amp;vis=1&amp;pid=baa34c61b&amp;color=0,0,0&amp;vtp=1&amp;vaab=1&amp;bt=1&amp;bbb=1&amp;hb=1"/>
              <p:cNvSpPr>
                <a:spLocks noRot="1" noChangeAspect="1" noMove="1" noResize="1" noEditPoints="1" noAdjustHandles="1" noChangeArrowheads="1" noChangeShapeType="1" noTextEdit="1"/>
              </p:cNvSpPr>
              <p:nvPr/>
            </p:nvSpPr>
            <p:spPr>
              <a:xfrm>
                <a:off x="539496" y="554400"/>
                <a:ext cx="11109960" cy="2496757"/>
              </a:xfrm>
              <a:prstGeom prst="rect">
                <a:avLst/>
              </a:prstGeom>
              <a:blipFill rotWithShape="1">
                <a:blip r:embed="rId3"/>
                <a:stretch>
                  <a:fillRect l="-3" t="-2" r="-425" b="-2747"/>
                </a:stretch>
              </a:blipFill>
            </p:spPr>
            <p:txBody>
              <a:bodyPr/>
              <a:lstStyle/>
              <a:p>
                <a:r>
                  <a:rPr lang="zh-CN" altLang="en-US">
                    <a:noFill/>
                  </a:rPr>
                  <a:t> </a:t>
                </a:r>
              </a:p>
            </p:txBody>
          </p:sp>
        </mc:Fallback>
      </mc:AlternateContent>
      <p:pic>
        <p:nvPicPr>
          <p:cNvPr id="3" name="QO_8_AN.1_1#eb4497ae8?iti=23&amp;vcp=1&amp;vis=1&amp;pid=baa34c61b&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319272" y="3176188"/>
            <a:ext cx="5550408" cy="238658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49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7_EX.1_1#d4128af5a?vcp=1&amp;vis=1&amp;pid=e7a0d7a22&amp;color=0,0,0&amp;vtp=1&amp;vaab=1&amp;bt=1&amp;bbb=1&amp;hb=1"/>
              <p:cNvSpPr/>
              <p:nvPr/>
            </p:nvSpPr>
            <p:spPr>
              <a:xfrm>
                <a:off x="699135" y="588010"/>
                <a:ext cx="11109960" cy="3367405"/>
              </a:xfrm>
              <a:prstGeom prst="rect">
                <a:avLst/>
              </a:prstGeom>
              <a:noFill/>
            </p:spPr>
            <p:txBody>
              <a:bodyPr wrap="none" lIns="0" tIns="0" rIns="0" bIns="0" rtlCol="0" anchor="t"/>
              <a:lstStyle/>
              <a:p>
                <a:pPr algn="l" latinLnBrk="1">
                  <a:lnSpc>
                    <a:spcPct val="100000"/>
                  </a:lnSpc>
                </a:pPr>
                <a:r>
                  <a:rPr lang="en-US" altLang="zh-CN" sz="2800" b="1"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方法点拨</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（1）知道电源电压和两电阻的阻值相等，根据串联电路的电</a:t>
                </a:r>
              </a:p>
              <a:p>
                <a:pPr latinLnBrk="1">
                  <a:lnSpc>
                    <a:spcPct val="1000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阻特点和</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𝑃</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𝑈𝐼</m:t>
                    </m:r>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sSup>
                      <m:sSup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p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𝐼</m:t>
                        </m:r>
                      </m:e>
                      <m:sup>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p>
                    </m:sSup>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求出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消耗的电功率；（2）根据欧姆定律求出电</a:t>
                </a:r>
              </a:p>
              <a:p>
                <a:pPr latinLnBrk="1">
                  <a:lnSpc>
                    <a:spcPct val="1000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路电流为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0.15 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时电路中的总电阻，利用串联电路的电阻特点求出压敏</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ct val="1000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电阻的阻值，由题图丙找出此时压敏电阻受到的压力，进而求出此装置</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ct val="1000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能筛选出的芒果的最小重力</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；（3）由题图丙找出压力为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时压敏电阻</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ct val="1000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的阻值，此时电路电流仍为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0.15 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由串联电路的电阻特点和欧姆定律</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ct val="1000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求出压力为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2 </m:t>
                    </m:r>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时</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0</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的阻值，与</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0</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的原始阻值进行比较，进而做出判断。</a:t>
                </a:r>
                <a:endParaRPr lang="en-US" altLang="zh-CN" sz="2800" dirty="0"/>
              </a:p>
            </p:txBody>
          </p:sp>
        </mc:Choice>
        <mc:Fallback xmlns="">
          <p:sp>
            <p:nvSpPr>
              <p:cNvPr id="2" name="QO_7_EX.1_1#d4128af5a?vcp=1&amp;vis=1&amp;pid=e7a0d7a22&amp;color=0,0,0&amp;vtp=1&amp;vaab=1&amp;bt=1&amp;bbb=1&amp;hb=1"/>
              <p:cNvSpPr>
                <a:spLocks noRot="1" noChangeAspect="1" noMove="1" noResize="1" noEditPoints="1" noAdjustHandles="1" noChangeArrowheads="1" noChangeShapeType="1" noTextEdit="1"/>
              </p:cNvSpPr>
              <p:nvPr/>
            </p:nvSpPr>
            <p:spPr>
              <a:xfrm>
                <a:off x="699135" y="588010"/>
                <a:ext cx="11109960" cy="3367405"/>
              </a:xfrm>
              <a:prstGeom prst="rect">
                <a:avLst/>
              </a:prstGeom>
              <a:blipFill rotWithShape="1">
                <a:blip r:embed="rId3"/>
                <a:stretch>
                  <a:fillRect r="-2383"/>
                </a:stretch>
              </a:blipFill>
            </p:spPr>
            <p:txBody>
              <a:bodyPr/>
              <a:lstStyle/>
              <a:p>
                <a:r>
                  <a:rPr lang="zh-CN" altLang="en-US">
                    <a:noFill/>
                  </a:rPr>
                  <a:t> </a:t>
                </a:r>
              </a:p>
            </p:txBody>
          </p:sp>
        </mc:Fallback>
      </mc:AlternateContent>
      <p:pic>
        <p:nvPicPr>
          <p:cNvPr id="3" name="QO_7_BD.1_2#d4128af5a?iti=1&amp;vcp=1&amp;vis=1&amp;pid=e7a0d7a22&amp;color=0,0,0&amp;mp=1&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1996440" y="3632200"/>
            <a:ext cx="6729730" cy="2473325"/>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8_BD.6_1#23faf5f85?vcp=1&amp;vis=1&amp;pid=d4128af5a&amp;color=0,0,0&amp;vtp=1&amp;vaab=1&amp;bt=1&amp;bbb=1"/>
              <p:cNvSpPr/>
              <p:nvPr/>
            </p:nvSpPr>
            <p:spPr>
              <a:xfrm>
                <a:off x="539496" y="1134332"/>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（1）若</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与</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0</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的阻值相等，则求</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消耗的电功率；</a:t>
                </a:r>
                <a:endParaRPr lang="en-US" altLang="zh-CN" sz="2800" dirty="0"/>
              </a:p>
            </p:txBody>
          </p:sp>
        </mc:Choice>
        <mc:Fallback xmlns="">
          <p:sp>
            <p:nvSpPr>
              <p:cNvPr id="2" name="QO_8_BD.6_1#23faf5f85?vcp=1&amp;vis=1&amp;pid=d4128af5a&amp;color=0,0,0&amp;vtp=1&amp;vaab=1&amp;bt=1&amp;bbb=1"/>
              <p:cNvSpPr>
                <a:spLocks noRot="1" noChangeAspect="1" noMove="1" noResize="1" noEditPoints="1" noAdjustHandles="1" noChangeArrowheads="1" noChangeShapeType="1" noTextEdit="1"/>
              </p:cNvSpPr>
              <p:nvPr/>
            </p:nvSpPr>
            <p:spPr>
              <a:xfrm>
                <a:off x="539496" y="1134332"/>
                <a:ext cx="11109960" cy="553657"/>
              </a:xfrm>
              <a:prstGeom prst="rect">
                <a:avLst/>
              </a:prstGeom>
              <a:blipFill rotWithShape="1">
                <a:blip r:embed="rId3"/>
                <a:stretch>
                  <a:fillRect l="-3" t="-40" r="3" b="-12358"/>
                </a:stretch>
              </a:blipFill>
            </p:spPr>
            <p:txBody>
              <a:bodyPr/>
              <a:lstStyle/>
              <a:p>
                <a:r>
                  <a:rPr lang="zh-CN" altLang="en-US">
                    <a:noFill/>
                  </a:rPr>
                  <a:t> </a:t>
                </a:r>
              </a:p>
            </p:txBody>
          </p:sp>
        </mc:Fallback>
      </mc:AlternateContent>
      <p:pic>
        <p:nvPicPr>
          <p:cNvPr id="3" name="QO_7_BD.6_2#23faf5f85?iti=2&amp;vcp=1&amp;vis=1&amp;pid=d4128af5a&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1764792" y="1825085"/>
            <a:ext cx="8668512" cy="319125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7_BD.6_3#23faf5f85?iti=2&amp;vcp=1&amp;vis=1&amp;pid=d4128af5a&amp;color=0,0,0&amp;vtp=1&amp;vaab=1&amp;bbb=1"/>
          <p:cNvSpPr/>
          <p:nvPr/>
        </p:nvSpPr>
        <p:spPr>
          <a:xfrm>
            <a:off x="5534692" y="5143341"/>
            <a:ext cx="112871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图Z4-1</a:t>
            </a:r>
            <a:endParaRPr lang="en-US" altLang="zh-CN" sz="2800" dirty="0"/>
          </a:p>
        </p:txBody>
      </p:sp>
    </p:spTree>
  </p:cSld>
  <p:clrMapOvr>
    <a:masterClrMapping/>
  </p:clrMapOvr>
  <p:transition>
    <p:split dir="in"/>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7_AN.1_1#23faf5f85?iti=3&amp;htil=1&amp;vcp=1&amp;vis=1&amp;pid=d4128af5a&amp;color=0,0,0&amp;mp=1&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434965" y="2458085"/>
            <a:ext cx="6642735" cy="249555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7_AN.1_1#23faf5f85?iti=3&amp;htil=1&amp;vcp=1&amp;vis=1&amp;pid=d4128af5a&amp;color=0,0,0&amp;mp=1&amp;vtp=1&amp;vaab=1&amp;bbb=1"/>
          <p:cNvSpPr/>
          <p:nvPr/>
        </p:nvSpPr>
        <p:spPr>
          <a:xfrm>
            <a:off x="8732520" y="5331460"/>
            <a:ext cx="1128395" cy="677545"/>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图Z4-1</a:t>
            </a:r>
            <a:endParaRPr lang="en-US" altLang="zh-CN" sz="2800" dirty="0"/>
          </a:p>
        </p:txBody>
      </p:sp>
      <mc:AlternateContent xmlns:mc="http://schemas.openxmlformats.org/markup-compatibility/2006" xmlns:a14="http://schemas.microsoft.com/office/drawing/2010/main">
        <mc:Choice Requires="a14">
          <p:sp>
            <p:nvSpPr>
              <p:cNvPr id="4" name="QO_8_AN.1_1#23faf5f85?htil=1&amp;vcp=1&amp;vis=1&amp;pid=d4128af5a&amp;color=0,0,0&amp;mp=1&amp;vtp=1&amp;vaab=1&amp;bt=1&amp;bbb=1&amp;hb=1&amp;hs=1"/>
              <p:cNvSpPr/>
              <p:nvPr/>
            </p:nvSpPr>
            <p:spPr>
              <a:xfrm>
                <a:off x="539496" y="1473962"/>
                <a:ext cx="6501384" cy="2679700"/>
              </a:xfrm>
              <a:prstGeom prst="rect">
                <a:avLst/>
              </a:prstGeom>
              <a:noFill/>
            </p:spPr>
            <p:txBody>
              <a:bodyPr wrap="none" lIns="0" tIns="0" rIns="0" bIns="0" rtlCol="0" anchor="t"/>
              <a:lstStyle/>
              <a:p>
                <a:pPr algn="l" latinLnBrk="1">
                  <a:lnSpc>
                    <a:spcPts val="51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1</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由题图乙可知，</a:t>
                </a:r>
                <a:endParaRPr lang="en-US" altLang="zh-CN" sz="2800" dirty="0"/>
              </a:p>
              <a:p>
                <a:pPr latinLnBrk="1">
                  <a:lnSpc>
                    <a:spcPts val="5100"/>
                  </a:lnSpc>
                </a:pP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与</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串联，电流表测电路中的电流。由</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欧姆定律可得，此时电路中的电流为</a:t>
                </a:r>
                <a:endParaRPr lang="en-US" altLang="zh-CN" sz="2800" dirty="0"/>
              </a:p>
              <a:p>
                <a:pPr latinLnBrk="1">
                  <a:lnSpc>
                    <a:spcPts val="5800"/>
                  </a:lnSpc>
                </a:pP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𝐼</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sub>
                        </m:sSub>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f>
                      <m:f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fPr>
                      <m:num>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12 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V</m:t>
                        </m:r>
                      </m:num>
                      <m:den>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den>
                    </m:f>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=0.3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4" name="QO_8_AN.1_1#23faf5f85?htil=1&amp;vcp=1&amp;vis=1&amp;pid=d4128af5a&amp;color=0,0,0&amp;mp=1&amp;vtp=1&amp;vaab=1&amp;bt=1&amp;bbb=1&amp;hb=1&amp;hs=1"/>
              <p:cNvSpPr>
                <a:spLocks noRot="1" noChangeAspect="1" noMove="1" noResize="1" noEditPoints="1" noAdjustHandles="1" noChangeArrowheads="1" noChangeShapeType="1" noTextEdit="1"/>
              </p:cNvSpPr>
              <p:nvPr/>
            </p:nvSpPr>
            <p:spPr>
              <a:xfrm>
                <a:off x="539496" y="1473962"/>
                <a:ext cx="6501384" cy="2679700"/>
              </a:xfrm>
              <a:prstGeom prst="rect">
                <a:avLst/>
              </a:prstGeom>
              <a:blipFill rotWithShape="1">
                <a:blip r:embed="rId4"/>
                <a:stretch>
                  <a:fillRect l="-6" t="-5" b="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O_8_AN.1_1#23faf5f85?htil=1&amp;vcp=1&amp;vis=1&amp;pid=d4128af5a&amp;color=0,0,0&amp;mp=1&amp;vtp=1&amp;vaab=1&amp;bt=1&amp;bbb=1&amp;hb=1&amp;hs=1"/>
              <p:cNvSpPr/>
              <p:nvPr/>
            </p:nvSpPr>
            <p:spPr>
              <a:xfrm>
                <a:off x="539995" y="4128516"/>
                <a:ext cx="11112011" cy="1202944"/>
              </a:xfrm>
              <a:prstGeom prst="rect">
                <a:avLst/>
              </a:prstGeom>
              <a:noFill/>
            </p:spPr>
            <p:txBody>
              <a:bodyPr wrap="none" lIns="0" tIns="0" rIns="0" bIns="0" rtlCol="0" anchor="t"/>
              <a:lstStyle/>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则</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消耗的电功率为</a:t>
                </a:r>
                <a:endParaRPr lang="en-US" altLang="zh-CN" sz="2800" dirty="0"/>
              </a:p>
              <a:p>
                <a:pPr latinLnBrk="1">
                  <a:lnSpc>
                    <a:spcPts val="5000"/>
                  </a:lnSpc>
                </a:pP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𝑃</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sub>
                    </m:s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sSubSup>
                      <m:sSubSup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Sup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𝐼</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m:t>
                        </m:r>
                      </m:sub>
                      <m:sup>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p>
                    </m:sSubSup>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=(0.3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A</m:t>
                    </m:r>
                    <m:sSup>
                      <m:sSup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p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e>
                      <m:sup>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p>
                    </m:sSup>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×20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Ω</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=1.8 </m:t>
                    </m:r>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W</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2800" dirty="0"/>
              </a:p>
            </p:txBody>
          </p:sp>
        </mc:Choice>
        <mc:Fallback xmlns="">
          <p:sp>
            <p:nvSpPr>
              <p:cNvPr id="5" name="QO_8_AN.1_1#23faf5f85?htil=1&amp;vcp=1&amp;vis=1&amp;pid=d4128af5a&amp;color=0,0,0&amp;mp=1&amp;vtp=1&amp;vaab=1&amp;bt=1&amp;bbb=1&amp;hb=1&amp;hs=1"/>
              <p:cNvSpPr>
                <a:spLocks noRot="1" noChangeAspect="1" noMove="1" noResize="1" noEditPoints="1" noAdjustHandles="1" noChangeArrowheads="1" noChangeShapeType="1" noTextEdit="1"/>
              </p:cNvSpPr>
              <p:nvPr/>
            </p:nvSpPr>
            <p:spPr>
              <a:xfrm>
                <a:off x="539995" y="4128516"/>
                <a:ext cx="11112011" cy="1202944"/>
              </a:xfrm>
              <a:prstGeom prst="rect">
                <a:avLst/>
              </a:prstGeom>
              <a:blipFill rotWithShape="1">
                <a:blip r:embed="rId5"/>
                <a:stretch>
                  <a:fillRect l="-2" t="-32" r="4" b="-6598"/>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499"/>
                                          </p:stCondLst>
                                        </p:cTn>
                                        <p:tgtEl>
                                          <p:spTgt spid="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3">
                                            <p:txEl>
                                              <p:pRg st="0" end="0"/>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5">
                                            <p:bg/>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5">
                                            <p:txEl>
                                              <p:pRg st="0" end="0"/>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2797</Words>
  <Application>Microsoft Office PowerPoint</Application>
  <PresentationFormat>宽屏</PresentationFormat>
  <Paragraphs>485</Paragraphs>
  <Slides>63</Slides>
  <Notes>59</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63</vt:i4>
      </vt:variant>
    </vt:vector>
  </HeadingPairs>
  <TitlesOfParts>
    <vt:vector size="74" baseType="lpstr">
      <vt:lpstr>Arial (正文)</vt:lpstr>
      <vt:lpstr>等线</vt:lpstr>
      <vt:lpstr>华文隶书</vt:lpstr>
      <vt:lpstr>宋体</vt:lpstr>
      <vt:lpstr>微软雅黑</vt:lpstr>
      <vt:lpstr>Arial</vt:lpstr>
      <vt:lpstr>Calibri</vt:lpstr>
      <vt:lpstr>Cambria Math</vt:lpstr>
      <vt:lpstr>Times New Roman</vt:lpstr>
      <vt:lpstr/>
      <vt:lpstr>1_</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ssm</cp:lastModifiedBy>
  <cp:revision>9</cp:revision>
  <dcterms:created xsi:type="dcterms:W3CDTF">2024-12-11T05:02:00Z</dcterms:created>
  <dcterms:modified xsi:type="dcterms:W3CDTF">2025-07-24T03:08:01Z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1F71834FB9C440DA8E4F803388726A42_12</vt:lpwstr>
  </property>
  <property fmtid="{D5CDD505-2E9C-101B-9397-08002B2CF9AE}" pid="3" name="KSOProductBuildVer">
    <vt:lpwstr>2052-12.1.0.18912</vt:lpwstr>
  </property>
</Properties>
</file>