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79" r:id="rId25"/>
    <p:sldId id="281" r:id="rId26"/>
    <p:sldId id="282" r:id="rId27"/>
    <p:sldId id="283" r:id="rId28"/>
    <p:sldId id="284" r:id="rId29"/>
    <p:sldId id="285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339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5" r:id="rId49"/>
    <p:sldId id="306" r:id="rId50"/>
    <p:sldId id="307" r:id="rId51"/>
    <p:sldId id="308" r:id="rId52"/>
    <p:sldId id="340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5" r:id="rId69"/>
    <p:sldId id="326" r:id="rId70"/>
    <p:sldId id="327" r:id="rId71"/>
    <p:sldId id="329" r:id="rId72"/>
    <p:sldId id="330" r:id="rId73"/>
    <p:sldId id="331" r:id="rId74"/>
    <p:sldId id="333" r:id="rId75"/>
    <p:sldId id="335" r:id="rId7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33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4674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923e75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205DAAB-0499-4E71-AB63-F2DA020E86B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水和溶液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923e75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5823187-D606-46D5-B2DC-818AF824321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ac10044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b03a6c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482ef1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628541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ac10044c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9b03a6c0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3482ef119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628541f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水和溶液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923e75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183F543-61B8-431E-8E4F-6A899C5B79F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ac10044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b03a6c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482ef1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628541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ac10044c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9b03a6c0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3482ef119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628541f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水和溶液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554A19A-54AA-B506-C5C9-FE2376C2E9A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2A3F9CB-F3B5-4AFB-9E94-E9FD008D289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168744A-7004-40F8-A0A9-8FAE42944C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ac10044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b03a6c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482ef1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628541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ac10044c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9b03a6c0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3482ef119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628541f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995DC6C-120F-47CD-8B64-3EFD4F8847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ac10044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b03a6c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482ef1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628541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ac10044c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9b03a6c0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3482ef119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628541f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0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2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2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3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0.png"/><Relationship Id="rId4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7_1#2b1c8fcb1?vaa=1&amp;vcp=1&amp;vis=1&amp;pid=c3c580d06&amp;color=0,0,0&amp;vtp=1&amp;vaab=1&amp;bt=1&amp;bbb=1&amp;hb=1"/>
          <p:cNvSpPr/>
          <p:nvPr/>
        </p:nvSpPr>
        <p:spPr>
          <a:xfrm>
            <a:off x="539496" y="9022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（4）常用净水剂：明矾可以使水中悬浮的杂质较快沉降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，使水逐渐澄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清；活性炭因本身结构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而具有很强的吸附性，既可以吸附水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杂质，也可以吸附一些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杂质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，除去异味。</a:t>
            </a:r>
            <a:endParaRPr lang="en-US" altLang="zh-CN" sz="2800" dirty="0"/>
          </a:p>
        </p:txBody>
      </p:sp>
      <p:sp>
        <p:nvSpPr>
          <p:cNvPr id="3" name="QB_6_AN.1_1#2b1c8fcb1.blank?vaa=1&amp;vcp=1&amp;vis=1&amp;pid=c3c580d06&amp;color=0,0,0&amp;vpa=26&amp;vtp=1&amp;vaab=1&amp;bbb=1"/>
          <p:cNvSpPr/>
          <p:nvPr/>
        </p:nvSpPr>
        <p:spPr>
          <a:xfrm>
            <a:off x="4105815" y="151942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疏松多孔</a:t>
            </a:r>
            <a:endParaRPr lang="en-US" altLang="zh-CN" sz="2800" dirty="0"/>
          </a:p>
        </p:txBody>
      </p:sp>
      <p:sp>
        <p:nvSpPr>
          <p:cNvPr id="4" name="QB_6_AN.2_1#2b1c8fcb1.blank?vaa=1&amp;vcp=1&amp;vis=1&amp;pid=c3c580d06&amp;color=0,0,0&amp;vpa=27&amp;vtp=1&amp;vaab=1&amp;bbb=1"/>
          <p:cNvSpPr/>
          <p:nvPr/>
        </p:nvSpPr>
        <p:spPr>
          <a:xfrm>
            <a:off x="1261015" y="214617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不溶性</a:t>
            </a:r>
            <a:endParaRPr lang="en-US" altLang="zh-CN" sz="2800" dirty="0"/>
          </a:p>
        </p:txBody>
      </p:sp>
      <p:sp>
        <p:nvSpPr>
          <p:cNvPr id="5" name="QB_6_AN.3_1#2b1c8fcb1.blank?vaa=1&amp;vcp=1&amp;vis=1&amp;pid=c3c580d06&amp;color=0,0,0&amp;vpa=28&amp;vtp=1&amp;vaab=1&amp;bbb=1"/>
          <p:cNvSpPr/>
          <p:nvPr/>
        </p:nvSpPr>
        <p:spPr>
          <a:xfrm>
            <a:off x="6239415" y="214617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可溶性</a:t>
            </a:r>
            <a:endParaRPr lang="en-US" altLang="zh-CN" sz="2800" dirty="0"/>
          </a:p>
        </p:txBody>
      </p:sp>
      <p:sp>
        <p:nvSpPr>
          <p:cNvPr id="6" name="QB_6_BD.41_1#00a90e3da?vaa=1&amp;vcp=1&amp;vis=1&amp;pid=c3c580d06&amp;color=0,0,0&amp;vtp=1&amp;vaab=1&amp;bbb=1&amp;hb=1"/>
          <p:cNvSpPr/>
          <p:nvPr/>
        </p:nvSpPr>
        <p:spPr>
          <a:xfrm>
            <a:off x="539496" y="28259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（5）简易净水器的制作：由塑料瓶、小卵石、石英砂（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细沙）、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纱布和棉花等材料装配而成。</a:t>
            </a:r>
            <a:endParaRPr lang="en-US" altLang="zh-CN" sz="2800" dirty="0"/>
          </a:p>
        </p:txBody>
      </p:sp>
      <p:sp>
        <p:nvSpPr>
          <p:cNvPr id="7" name="QB_6_AN.4_1#00a90e3da.blank?vaa=1&amp;vcp=1&amp;vis=1&amp;pid=c3c580d06&amp;color=0,0,0&amp;vpa=29&amp;vtp=1&amp;vaab=1&amp;bbb=1&amp;hb=1"/>
          <p:cNvSpPr/>
          <p:nvPr/>
        </p:nvSpPr>
        <p:spPr>
          <a:xfrm>
            <a:off x="539496" y="279546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活性炭</a:t>
            </a:r>
            <a:endParaRPr lang="en-US" altLang="zh-CN" sz="2800" dirty="0"/>
          </a:p>
        </p:txBody>
      </p:sp>
      <p:sp>
        <p:nvSpPr>
          <p:cNvPr id="8" name="P_5_BD#7c877cda8?vcp=1&amp;pid=69b03a6c0&amp;color=0,0,0&amp;vtp=1&amp;vaab=1&amp;bbb=1&amp;hb=1"/>
          <p:cNvSpPr/>
          <p:nvPr/>
        </p:nvSpPr>
        <p:spPr>
          <a:xfrm>
            <a:off x="539496" y="410292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天然水经沉降、过滤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、吸附得到的水还含有较多的可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溶性杂质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，仍然是混合物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。蒸馏是所有常用净水方法中净化程度最高的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，蒸馏得到的水可认为是纯水，即纯净物。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3_1#f86b5d2cf?sp=1&amp;vaa=1&amp;vcp=1&amp;vis=1&amp;pid=69b03a6c0&amp;color=0,0,0&amp;vtp=1&amp;vaab=1&amp;bt=1&amp;bbb=1"/>
          <p:cNvSpPr/>
          <p:nvPr/>
        </p:nvSpPr>
        <p:spPr>
          <a:xfrm>
            <a:off x="539496" y="11299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溶液。</a:t>
            </a:r>
            <a:endParaRPr lang="en-US" altLang="zh-CN" sz="2800" dirty="0"/>
          </a:p>
        </p:txBody>
      </p:sp>
      <p:graphicFrame>
        <p:nvGraphicFramePr>
          <p:cNvPr id="12" name="QB_5_BD.43_2#f86b5d2cf?colgroup=2,27&amp;vaa=1&amp;vcp=1&amp;vis=1&amp;pid=69b03a6c0&amp;color=0,0,0&amp;vtp=1&amp;vaab=1&amp;bbb=1&amp;hb=1"/>
          <p:cNvGraphicFramePr>
            <a:graphicFrameLocks noGrp="1"/>
          </p:cNvGraphicFramePr>
          <p:nvPr/>
        </p:nvGraphicFramePr>
        <p:xfrm>
          <a:off x="539496" y="1811527"/>
          <a:ext cx="11091672" cy="3903220"/>
        </p:xfrm>
        <a:graphic>
          <a:graphicData uri="http://schemas.openxmlformats.org/drawingml/2006/table">
            <a:tbl>
              <a:tblPr/>
              <a:tblGrid>
                <a:gridCol w="1237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分散到另一种物质中形成的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属于混合物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溶质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的物质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可以是气体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液体或固体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溶剂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的物质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是最常见的溶剂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酒精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汽油等也可作为溶剂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5_AN.44_1#f86b5d2cf.blank?vaa=1&amp;vcp=1&amp;vis=1&amp;pid=69b03a6c0&amp;color=0,0,0&amp;vpa=30&amp;vtp=1&amp;vaab=1&amp;bbb=1"/>
          <p:cNvSpPr/>
          <p:nvPr/>
        </p:nvSpPr>
        <p:spPr>
          <a:xfrm>
            <a:off x="1716070" y="1815210"/>
            <a:ext cx="2747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一种或几种物质</a:t>
            </a:r>
            <a:endParaRPr lang="en-US" altLang="zh-CN" sz="2800" dirty="0"/>
          </a:p>
        </p:txBody>
      </p:sp>
      <p:sp>
        <p:nvSpPr>
          <p:cNvPr id="5" name="QB_5_AN.45_1#f86b5d2cf.blank?vaa=1&amp;vcp=1&amp;vis=1&amp;pid=69b03a6c0&amp;color=0,0,0&amp;vpa=31&amp;vtp=1&amp;vaab=1&amp;bbb=1"/>
          <p:cNvSpPr/>
          <p:nvPr/>
        </p:nvSpPr>
        <p:spPr>
          <a:xfrm>
            <a:off x="9010164" y="180949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均一</a:t>
            </a:r>
            <a:endParaRPr lang="en-US" altLang="zh-CN" sz="2800" dirty="0"/>
          </a:p>
        </p:txBody>
      </p:sp>
      <p:sp>
        <p:nvSpPr>
          <p:cNvPr id="6" name="QB_5_AN.46_1#f86b5d2cf.blank?vaa=1&amp;vcp=1&amp;vis=1&amp;pid=69b03a6c0&amp;color=0,0,0&amp;vpa=32&amp;vtp=1&amp;vaab=1&amp;bbb=1"/>
          <p:cNvSpPr/>
          <p:nvPr/>
        </p:nvSpPr>
        <p:spPr>
          <a:xfrm>
            <a:off x="10419864" y="180949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稳定</a:t>
            </a:r>
            <a:endParaRPr lang="en-US" altLang="zh-CN" sz="2800" dirty="0"/>
          </a:p>
        </p:txBody>
      </p:sp>
      <p:sp>
        <p:nvSpPr>
          <p:cNvPr id="7" name="QB_5_AN.47_1#f86b5d2cf.blank?vaa=1&amp;vcp=1&amp;vis=1&amp;pid=69b03a6c0&amp;color=0,0,0&amp;vpa=33&amp;vtp=1&amp;vaab=1&amp;bbb=1"/>
          <p:cNvSpPr/>
          <p:nvPr/>
        </p:nvSpPr>
        <p:spPr>
          <a:xfrm>
            <a:off x="2185185" y="229679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混合物</a:t>
            </a:r>
            <a:endParaRPr lang="en-US" altLang="zh-CN" sz="2800" dirty="0"/>
          </a:p>
        </p:txBody>
      </p:sp>
      <p:sp>
        <p:nvSpPr>
          <p:cNvPr id="8" name="QB_5_AN.48_1#f86b5d2cf.blank?vaa=1&amp;vcp=1&amp;vis=1&amp;pid=69b03a6c0&amp;color=0,0,0&amp;vpa=34&amp;vtp=1&amp;vaab=1&amp;bbb=1"/>
          <p:cNvSpPr/>
          <p:nvPr/>
        </p:nvSpPr>
        <p:spPr>
          <a:xfrm>
            <a:off x="2666515" y="318230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均一性</a:t>
            </a:r>
            <a:endParaRPr lang="en-US" altLang="zh-CN" sz="2800" dirty="0"/>
          </a:p>
        </p:txBody>
      </p:sp>
      <p:sp>
        <p:nvSpPr>
          <p:cNvPr id="9" name="QB_5_AN.49_1#f86b5d2cf.blank?vaa=1&amp;vcp=1&amp;vis=1&amp;pid=69b03a6c0&amp;color=0,0,0&amp;vpa=35&amp;vtp=1&amp;vaab=1&amp;bbb=1"/>
          <p:cNvSpPr/>
          <p:nvPr/>
        </p:nvSpPr>
        <p:spPr>
          <a:xfrm>
            <a:off x="4431815" y="318230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稳定性</a:t>
            </a:r>
            <a:endParaRPr lang="en-US" altLang="zh-CN" sz="2800" dirty="0"/>
          </a:p>
        </p:txBody>
      </p:sp>
      <p:sp>
        <p:nvSpPr>
          <p:cNvPr id="10" name="QB_5_AN.50_1#f86b5d2cf.blank?vaa=1&amp;vcp=1&amp;vis=1&amp;pid=69b03a6c0&amp;color=0,0,0&amp;vpa=36&amp;vtp=1&amp;vaab=1&amp;bbb=1"/>
          <p:cNvSpPr/>
          <p:nvPr/>
        </p:nvSpPr>
        <p:spPr>
          <a:xfrm>
            <a:off x="2648735" y="401269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被溶解</a:t>
            </a:r>
            <a:endParaRPr lang="en-US" altLang="zh-CN" sz="2800" dirty="0"/>
          </a:p>
        </p:txBody>
      </p:sp>
      <p:sp>
        <p:nvSpPr>
          <p:cNvPr id="11" name="QB_5_AN.51_1#f86b5d2cf.blank?vaa=1&amp;vcp=1&amp;vis=1&amp;pid=69b03a6c0&amp;color=0,0,0&amp;vpa=37&amp;vtp=1&amp;vaab=1&amp;bbb=1"/>
          <p:cNvSpPr/>
          <p:nvPr/>
        </p:nvSpPr>
        <p:spPr>
          <a:xfrm>
            <a:off x="2648735" y="4597210"/>
            <a:ext cx="2747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能溶解其他物质</a:t>
            </a:r>
            <a:endParaRPr lang="en-US" altLang="zh-CN" sz="2800" dirty="0"/>
          </a:p>
        </p:txBody>
      </p:sp>
      <p:sp>
        <p:nvSpPr>
          <p:cNvPr id="3" name="QB_5_AN.52_1#f86b5d2cf.blank?vaa=1&amp;vcp=1&amp;vis=1&amp;pid=69b03a6c0&amp;color=0,0,0&amp;vpa=38&amp;vtp=1&amp;vaab=1"/>
          <p:cNvSpPr/>
          <p:nvPr/>
        </p:nvSpPr>
        <p:spPr>
          <a:xfrm>
            <a:off x="7257564" y="459721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d5a6c54a?vcp=1&amp;pid=69b03a6c0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①溶液一定是均一的，且能稳定存在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，如浑浊的水就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不是溶液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。②溶液不一定是无色的，如硫酸铜溶液就显蓝色。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③溶液一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定是混合物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，如水就不是溶液。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④物质溶解形成溶液时常常伴随吸热或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放热现象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，如氢氧化钠、浓硫酸溶于水放出热量而使溶液温度升高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酸铵溶于水吸收热量而使溶液温度降低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氯化钠溶于水时热效应不明显，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则溶液温度变化也不明显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9d5a6c54a?sp=1&amp;vcp=1&amp;pid=69b03a6c0&amp;color=0,0,0&amp;mp=1&amp;vtp=1&amp;vaab=1&amp;bt=1&amp;bbb=1"/>
              <p:cNvSpPr/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溶解度及其曲线。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（1）固体溶解度。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含义：在一定温度下，某固态物质在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溶剂里达到饱和状态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时所溶解的质量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，叫作这种物质在这种溶剂里的溶解度。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理解溶解度时要注意四个要素：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.一定温度；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.100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溶剂；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液达到饱和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.溶解度的单位是“克”，符号为“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9d5a6c54a?sp=1&amp;vcp=1&amp;pid=69b03a6c0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9d5a6c54a?sp=1&amp;vcp=1&amp;pid=69b03a6c0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（2）溶解度曲线。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含义：用横坐标表示温度，纵坐标表示溶解度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，得到溶解度随温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度变化的曲线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.根据温度（或溶解度）查出对应的溶解度（或温度）。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.比较不同物质在同一温度下溶解度的大小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，或同一物质在不同温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度下溶解度的大小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.判断物质的溶解度受温度影响的程度大小。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.判断给定条件下的溶液是否饱和。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.确定混合物分离或结晶的方法。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9d5a6c54a?sp=1&amp;vcp=1&amp;pid=69b03a6c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11" b="-1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9d5a6c54a?vcp=1&amp;pid=69b03a6c0&amp;color=0,0,0&amp;vtp=1&amp;vaab=1&amp;bt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【特别提示</a:t>
                </a: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溶解度曲线所反映的数据都是指物质在某温度下的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溶剂里所溶解的质量，曲线上的点表示对应温度下该物质在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剂里达到饱和状态时所溶解的质量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（溶解度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），而曲线以下的任意一点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均表示对应温度下该物质在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溶剂里未达到饱和状态时所溶解的质量。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P_5_BD#9d5a6c54a?vcp=1&amp;pid=69b03a6c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2357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3_1#d53aa8f50?sp=1&amp;vaa=1&amp;vcp=1&amp;vis=1&amp;pid=69b03a6c0&amp;color=0,0,0&amp;mp=1&amp;vtp=1&amp;vaab=1&amp;bt=1&amp;bbb=1"/>
          <p:cNvSpPr/>
          <p:nvPr/>
        </p:nvSpPr>
        <p:spPr>
          <a:xfrm>
            <a:off x="539496" y="895858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爱护水资源。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（1）人类拥有的水资源。①地球表面约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被海洋覆盖；②地球上淡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水资源并不充足，仅占总储水量的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（2）保护水资源。①通过应用新技术、新工艺减少污染物的产生；②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对污水进行处理，使之符合排放标准。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1_1#d53aa8f50.blank?vaa=1&amp;vcp=1&amp;vis=1&amp;pid=69b03a6c0&amp;color=0,0,0&amp;mp=1&amp;vpa=39&amp;vtp=1&amp;vaab=1&amp;bbb=1"/>
              <p:cNvSpPr/>
              <p:nvPr/>
            </p:nvSpPr>
            <p:spPr>
              <a:xfrm>
                <a:off x="6760907" y="1635950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71%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1_1#d53aa8f50.blank?vaa=1&amp;vcp=1&amp;vis=1&amp;pid=69b03a6c0&amp;color=0,0,0&amp;mp=1&amp;vpa=3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907" y="1635950"/>
                <a:ext cx="890588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7" t="-47" r="43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2_1#d53aa8f50.blank?vaa=1&amp;vcp=1&amp;vis=1&amp;pid=69b03a6c0&amp;color=0,0,0&amp;mp=1&amp;vpa=40&amp;vtp=1&amp;vaab=1&amp;bbb=1"/>
              <p:cNvSpPr/>
              <p:nvPr/>
            </p:nvSpPr>
            <p:spPr>
              <a:xfrm>
                <a:off x="5922708" y="2288222"/>
                <a:ext cx="11604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2_1#d53aa8f50.blank?vaa=1&amp;vcp=1&amp;vis=1&amp;pid=69b03a6c0&amp;color=0,0,0&amp;mp=1&amp;vpa=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2708" y="2288222"/>
                <a:ext cx="116046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5" t="-79" r="33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BD.56_1#31784ef1e?sp=1&amp;vaa=1&amp;vcp=1&amp;vis=1&amp;pid=69b03a6c0&amp;color=0,0,0&amp;vtp=1&amp;vaab=1&amp;bt=1&amp;bbb=1&amp;hb=1"/>
          <p:cNvSpPr/>
          <p:nvPr/>
        </p:nvSpPr>
        <p:spPr>
          <a:xfrm>
            <a:off x="539496" y="41022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硬水与软水。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定义：含有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可溶性钙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镁化合物的水叫作硬水；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可溶性钙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、镁化合物的水叫作软水。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5_AN.57_1#31784ef1e.blank?vaa=1&amp;vcp=1&amp;vis=1&amp;pid=69b03a6c0&amp;color=0,0,0&amp;vpa=41&amp;vtp=1&amp;vaab=1&amp;bbb=1"/>
          <p:cNvSpPr/>
          <p:nvPr/>
        </p:nvSpPr>
        <p:spPr>
          <a:xfrm>
            <a:off x="2327814" y="47195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较多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5_AN.58_1#31784ef1e.blank?vaa=1&amp;vcp=1&amp;vis=1&amp;pid=69b03a6c0&amp;color=0,0,0&amp;vpa=42&amp;vtp=1&amp;vaab=1&amp;bbb=1"/>
          <p:cNvSpPr/>
          <p:nvPr/>
        </p:nvSpPr>
        <p:spPr>
          <a:xfrm>
            <a:off x="9084214" y="471951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不含或含较少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2d3c95b01?sp=1&amp;vcp=1&amp;pid=69b03a6c0&amp;color=0,0,0&amp;vtp=1&amp;vaab=1&amp;bt=1&amp;bbb=1"/>
              <p:cNvSpPr/>
              <p:nvPr/>
            </p:nvSpPr>
            <p:spPr>
              <a:xfrm>
                <a:off x="539496" y="973518"/>
                <a:ext cx="11109960" cy="4935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饱和溶液与不饱和溶液。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（1）含义：在一定温度下，在一定量的溶剂里，不能再溶解某种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溶质的溶液，叫作这种溶质的饱和溶液；还能继续溶解某种溶质的溶液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叫作这种溶质的不饱和溶液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（2）相互转化（一般情况下）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2d3c95b01?sp=1&amp;vcp=1&amp;pid=69b03a6c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73518"/>
                <a:ext cx="11109960" cy="4935157"/>
              </a:xfrm>
              <a:prstGeom prst="rect">
                <a:avLst/>
              </a:prstGeom>
              <a:blipFill>
                <a:blip r:embed="rId3"/>
                <a:stretch>
                  <a:fillRect l="-1976" r="-4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1F17CED6-4807-4A20-8789-904B6A8D6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656" y="4450836"/>
            <a:ext cx="10972800" cy="9873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2d3c95b01?vcp=1&amp;pid=69b03a6c0&amp;color=0,0,0&amp;mp=1&amp;vtp=1&amp;vaab=1&amp;bt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【特别提示】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判断溶液饱和与否的前提是要确定温度和溶剂的质量。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另外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，溶液是否饱和是针对某种溶质而言的，如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硝酸钾的饱和溶液，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对硝酸钾来说是饱和的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，但对其他物质（如氯化钠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）来说则不一定是饱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2d3c95b01?vcp=1&amp;pid=69b03a6c0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4049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9_1#cd014792b?vaa=1&amp;vcp=1&amp;vis=1&amp;pid=69b03a6c0&amp;color=0,0,0&amp;vtp=1&amp;vaab=1&amp;bt=1&amp;bbb=1"/>
          <p:cNvSpPr/>
          <p:nvPr/>
        </p:nvSpPr>
        <p:spPr>
          <a:xfrm>
            <a:off x="539496" y="12171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影响溶解度的因素。</a:t>
            </a:r>
            <a:endParaRPr lang="en-US" altLang="zh-CN" sz="2800" dirty="0"/>
          </a:p>
        </p:txBody>
      </p:sp>
      <p:sp>
        <p:nvSpPr>
          <p:cNvPr id="3" name="QB_6_BD.60_1#b741de706?vaa=1&amp;vcp=1&amp;vis=1&amp;pid=cd014792b&amp;color=0,0,0&amp;vtp=1&amp;vaab=1&amp;bbb=1&amp;hb=1"/>
          <p:cNvSpPr/>
          <p:nvPr/>
        </p:nvSpPr>
        <p:spPr>
          <a:xfrm>
            <a:off x="539496" y="18448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（1）气体溶解度与温度、压强的关系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：随温度升高而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，随压强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b741de706.blank?vaa=1&amp;vcp=1&amp;vis=1&amp;pid=cd014792b&amp;color=0,0,0&amp;vpa=43&amp;vtp=1&amp;vaab=1&amp;bbb=1"/>
          <p:cNvSpPr/>
          <p:nvPr/>
        </p:nvSpPr>
        <p:spPr>
          <a:xfrm>
            <a:off x="8906414" y="181438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5" name="QB_6_AN.2_1#b741de706.blank?vaa=1&amp;vcp=1&amp;vis=1&amp;pid=cd014792b&amp;color=0,0,0&amp;vpa=44&amp;vtp=1&amp;vaab=1&amp;bbb=1"/>
          <p:cNvSpPr/>
          <p:nvPr/>
        </p:nvSpPr>
        <p:spPr>
          <a:xfrm>
            <a:off x="1616614" y="24411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6" name="QB_6_BD.63_1#d62701476?sp=1&amp;vaa=1&amp;vcp=1&amp;vis=1&amp;pid=cd014792b&amp;color=0,0,0&amp;vtp=1&amp;vaab=1&amp;bbb=1&amp;hb=1"/>
          <p:cNvSpPr/>
          <p:nvPr/>
        </p:nvSpPr>
        <p:spPr>
          <a:xfrm>
            <a:off x="539496" y="31218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（2）固体溶解度与温度的关系：一般来说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，大多数固体物质的溶解度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随温度的升高而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少数固体物质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（如氯化钠）的溶解度受温度影响很小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，极少数固体物质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如熟石灰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）的溶解度随温度的升高而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64_1#d62701476.blank?vaa=1&amp;vcp=1&amp;vis=1&amp;pid=cd014792b&amp;color=0,0,0&amp;vpa=45&amp;vtp=1&amp;vaab=1&amp;bbb=1"/>
          <p:cNvSpPr/>
          <p:nvPr/>
        </p:nvSpPr>
        <p:spPr>
          <a:xfrm>
            <a:off x="3039014" y="373907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8" name="QB_6_AN.65_1#d62701476.blank?vaa=1&amp;vcp=1&amp;vis=1&amp;pid=cd014792b&amp;color=0,0,0&amp;vpa=46&amp;vtp=1&amp;vaab=1&amp;bbb=1"/>
          <p:cNvSpPr/>
          <p:nvPr/>
        </p:nvSpPr>
        <p:spPr>
          <a:xfrm>
            <a:off x="6595014" y="501351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77c1b6cb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d77c1b6cb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d77c1b6cb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物质的性质与应用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6_1#d663ab98c?vaa=1&amp;vcp=1&amp;vis=1&amp;pid=69b03a6c0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结晶的方法。</a:t>
            </a:r>
            <a:endParaRPr lang="en-US" altLang="zh-CN" sz="2800" dirty="0"/>
          </a:p>
        </p:txBody>
      </p:sp>
      <p:sp>
        <p:nvSpPr>
          <p:cNvPr id="3" name="QB_6_BD.67_1#a04775b30?vaa=1&amp;vcp=1&amp;vis=1&amp;pid=d663ab98c&amp;color=0,0,0&amp;vtp=1&amp;vaab=1&amp;bb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（1）蒸发溶剂法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：适用于溶解度受温度影响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的物质。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（2）冷却热饱和溶液法：适用于溶解度受温度影响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的物质。</a:t>
            </a:r>
            <a:endParaRPr lang="en-US" altLang="zh-CN" sz="2800" dirty="0"/>
          </a:p>
        </p:txBody>
      </p:sp>
      <p:sp>
        <p:nvSpPr>
          <p:cNvPr id="4" name="QB_6_AN.1_1#a04775b30.blank?vaa=1&amp;vcp=1&amp;vis=1&amp;pid=d663ab98c&amp;color=0,0,0&amp;vpa=47&amp;vtp=1&amp;vaab=1&amp;bbb=1"/>
          <p:cNvSpPr/>
          <p:nvPr/>
        </p:nvSpPr>
        <p:spPr>
          <a:xfrm>
            <a:off x="7484014" y="31021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较小</a:t>
            </a:r>
            <a:endParaRPr lang="en-US" altLang="zh-CN" sz="2800" dirty="0"/>
          </a:p>
        </p:txBody>
      </p:sp>
      <p:sp>
        <p:nvSpPr>
          <p:cNvPr id="6" name="QB_6_AN.70_1#a04775b30.blank?vaa=1&amp;vcp=1&amp;vis=1&amp;pid=d663ab98c&amp;color=0,0,0&amp;vpa=48&amp;vtp=1&amp;vaab=1&amp;bbb=1"/>
          <p:cNvSpPr/>
          <p:nvPr/>
        </p:nvSpPr>
        <p:spPr>
          <a:xfrm>
            <a:off x="8550814" y="37289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482ef119.fixed?vcp=1&amp;pid=2923e75e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水和溶液</a:t>
            </a:r>
            <a:endParaRPr lang="en-US" altLang="zh-CN" sz="4000" dirty="0"/>
          </a:p>
        </p:txBody>
      </p:sp>
      <p:sp>
        <p:nvSpPr>
          <p:cNvPr id="3" name="C_4_BD#3482ef119.fixed?vcp=1&amp;pid=2923e75e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bf34fd5?vcp=1&amp;pid=3482ef119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水资源的利用和保护</a:t>
            </a:r>
            <a:endParaRPr lang="en-US" altLang="zh-CN" sz="3200" dirty="0"/>
          </a:p>
        </p:txBody>
      </p:sp>
      <p:sp>
        <p:nvSpPr>
          <p:cNvPr id="3" name="QC_6_BD.71_1#39dccf6f9?vaa=1&amp;vcp=1&amp;vis=1&amp;pid=0abf34fd5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（2024·北京·中考）为系统治理水资源、水环境、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水生态，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提倡的做法是(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71_2#39dccf6f9.choices?vaa=1&amp;vcp=1&amp;vis=1&amp;pid=0abf34fd5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.任意排放生活污水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.防治海洋垃圾污染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C.农业上过量施用农药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.景观用水大量使用自来水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39dccf6f9?vaa=1&amp;vcp=1&amp;vis=1&amp;pid=0abf34fd5&amp;color=0,0,0&amp;vtp=1&amp;vaab=1&amp;bt=1&amp;bbb=1&amp;hb=1"/>
          <p:cNvSpPr/>
          <p:nvPr/>
        </p:nvSpPr>
        <p:spPr>
          <a:xfrm>
            <a:off x="539496" y="904843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本题主要考查对水资源、水环境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、水生态的系统治理理念的理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解和应用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。任意排放生活污水会严重污染水资源，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影响水环境和水生态，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与治理目标相悖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防治海洋垃圾污染是保护海洋生态环境的重要措施，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有助于维护水资源的清洁和可持续利用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，符合系统治理水资源、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水环境、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水生态的理念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；农业上过量施用农药会导致残留的农药进入水体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，污染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，同时破坏水生态，不利于水资源的系统治理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；景观用水大量使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用自来水会浪费宝贵的水资源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，不利于节约水资源，与治理目标不符。</a:t>
            </a:r>
            <a:endParaRPr lang="en-US" altLang="zh-CN" sz="2800" dirty="0"/>
          </a:p>
        </p:txBody>
      </p:sp>
      <p:sp>
        <p:nvSpPr>
          <p:cNvPr id="3" name="QC_6_AN.2_1#39dccf6f9?vaa=1&amp;vcp=1&amp;vis=1&amp;pid=0abf34fd5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39dccf6f9?vaa=1&amp;vcp=1&amp;vis=1&amp;pid=0abf34fd5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水资源的利用和保护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两层含义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就是要节约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浪费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提高利用率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就是要预防和治理水污染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以上两个角度都可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以分别从工业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生活三个领域进行分析和解答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60680126?vcp=1&amp;pid=0abf34f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76_1#11b3d6d41?vaa=1&amp;vcp=1&amp;vis=1&amp;pid=160680126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（2024·湖南长沙·中考）2024年5月1日，我国首部《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节约用水条例》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正式施行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77_1#11b3d6d41.bracket?vaa=1&amp;vcp=1&amp;vis=1&amp;pid=160680126&amp;color=0,0,0&amp;vpa=50&amp;vtp=1&amp;vaab=1"/>
          <p:cNvSpPr/>
          <p:nvPr/>
        </p:nvSpPr>
        <p:spPr>
          <a:xfrm>
            <a:off x="5439315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76_2#11b3d6d41.choices?vaa=1&amp;vcp=1&amp;vis=1&amp;pid=160680126&amp;color=0,0,0&amp;vtp=1&amp;vaab=1&amp;bbb=1"/>
          <p:cNvSpPr/>
          <p:nvPr/>
        </p:nvSpPr>
        <p:spPr>
          <a:xfrm>
            <a:off x="539496" y="25182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A.园林浇灌采用大水漫灌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.洗手接洗手液时不关水龙头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.工业用水不重复利用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.家庭使用节水器具，如节水型洗衣机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8_1#f407857fc?vaa=1&amp;vcp=1&amp;vis=1&amp;pid=160680126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（2024·广西钦州·模拟）广西平陆运河从2022年开始动工兴建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。为保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护好平陆运河的生态环境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79_1#f407857fc.bracket?vaa=1&amp;vcp=1&amp;vis=1&amp;pid=160680126&amp;color=0,0,0&amp;vpa=51&amp;vtp=1&amp;vaab=1"/>
          <p:cNvSpPr/>
          <p:nvPr/>
        </p:nvSpPr>
        <p:spPr>
          <a:xfrm>
            <a:off x="7928514" y="28091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78_2#f407857fc.choices?vaa=1&amp;vcp=1&amp;vis=1&amp;pid=160680126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.禁止在钦江沿岸开设养殖场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.关停钦江沿岸非法采砂点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C.污水处理达标再向钦江排放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.砍伐钦江沿岸全部林木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0_1#168e52537?vaa=1&amp;vcp=1&amp;vis=1&amp;pid=160680126&amp;color=0,0,0&amp;mp=1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（2024·山东潍坊·中考）水是宝贵的自然资源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。下列对水的认识错误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81_1#168e52537.bracket?vaa=1&amp;vcp=1&amp;vis=1&amp;pid=160680126&amp;color=0,0,0&amp;mp=1&amp;vpa=52&amp;vtp=1&amp;vaab=1"/>
          <p:cNvSpPr/>
          <p:nvPr/>
        </p:nvSpPr>
        <p:spPr>
          <a:xfrm>
            <a:off x="15277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80_2#168e52537.choices?vaa=1&amp;vcp=1&amp;vis=1&amp;pid=160680126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A.明矾可用于吸附水中的悬浮杂质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.活性炭可用于自来水杀菌消毒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.合理施用化肥和农药，保护水体环境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.实施雨污分流，改善城市环境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543be227?vcp=1&amp;pid=3482ef119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水的净化</a:t>
            </a:r>
            <a:endParaRPr lang="en-US" altLang="zh-CN" sz="3200" dirty="0"/>
          </a:p>
        </p:txBody>
      </p:sp>
      <p:sp>
        <p:nvSpPr>
          <p:cNvPr id="3" name="QC_6_BD.82_1#36a59b24f?vaa=1&amp;vcp=1&amp;vis=1&amp;pid=e543be227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）家用净水器经常用活性炭除去水中的色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素和异味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其净水方法是(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82_2#36a59b24f.choices?vaa=1&amp;vcp=1&amp;vis=1&amp;pid=e543be227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.过滤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B.蒸馏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C.沉降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.吸附</a:t>
            </a:r>
            <a:endParaRPr lang="en-US" altLang="zh-CN" sz="2800" dirty="0"/>
          </a:p>
        </p:txBody>
      </p:sp>
      <p:sp>
        <p:nvSpPr>
          <p:cNvPr id="6" name="QC_6_AS.1_1#36a59b24f?vaa=1&amp;vcp=1&amp;vis=1&amp;pid=e543be227&amp;color=0,0,0&amp;vtp=1&amp;vaab=1&amp;bt=1&amp;bbb=1&amp;hb=1">
            <a:extLst>
              <a:ext uri="{FF2B5EF4-FFF2-40B4-BE49-F238E27FC236}">
                <a16:creationId xmlns:a16="http://schemas.microsoft.com/office/drawing/2014/main" id="{89B9562F-6B1B-414F-8167-8302F4C909A0}"/>
              </a:ext>
            </a:extLst>
          </p:cNvPr>
          <p:cNvSpPr/>
          <p:nvPr/>
        </p:nvSpPr>
        <p:spPr>
          <a:xfrm>
            <a:off x="541020" y="329625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活性炭的结构疏松多孔，具有吸附性，能够吸附有颜色、异味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的可溶性杂质，家用净水器经常用活性炭除去水中的色素和异味，其净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水方法是吸附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87D73D-6E5D-4608-B6F1-BB8D83958570}"/>
              </a:ext>
            </a:extLst>
          </p:cNvPr>
          <p:cNvSpPr txBox="1"/>
          <p:nvPr/>
        </p:nvSpPr>
        <p:spPr>
          <a:xfrm>
            <a:off x="4841653" y="1961995"/>
            <a:ext cx="600075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36a59b24f?vaa=1&amp;vcp=1&amp;vis=1&amp;pid=e543be227&amp;color=0,0,0&amp;vtp=1&amp;vaab=1&amp;bt=1&amp;bbb=1"/>
          <p:cNvSpPr/>
          <p:nvPr/>
        </p:nvSpPr>
        <p:spPr>
          <a:xfrm>
            <a:off x="539496" y="9235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</p:txBody>
      </p:sp>
      <p:pic>
        <p:nvPicPr>
          <p:cNvPr id="3" name="QC_6_EX.1_1#36a59b24f?vaa=1&amp;vcp=1&amp;vis=1&amp;pid=e543be2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605153"/>
            <a:ext cx="6940296" cy="431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ac10044c.fixed?vcp=1&amp;pid=2923e75e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水和溶液</a:t>
            </a:r>
            <a:endParaRPr lang="en-US" altLang="zh-CN" sz="4000" dirty="0"/>
          </a:p>
        </p:txBody>
      </p:sp>
      <p:sp>
        <p:nvSpPr>
          <p:cNvPr id="3" name="C_4_BD#1ac10044c.fixed?vcp=1&amp;pid=2923e75e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b9f409a3?vcp=1&amp;pid=e543be22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87_1#df15306f6?vaa=1&amp;vcp=1&amp;vis=1&amp;pid=2b9f409a3&amp;color=0,0,0&amp;vtp=1&amp;vaab=1&amp;bbb=1"/>
          <p:cNvSpPr/>
          <p:nvPr/>
        </p:nvSpPr>
        <p:spPr>
          <a:xfrm>
            <a:off x="539496" y="1238740"/>
            <a:ext cx="11520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水是人类宝贵的自然资源。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下列有关水的净化的说法正确的是(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88_1#df15306f6.bracket?vaa=1&amp;vcp=1&amp;vis=1&amp;pid=2b9f409a3&amp;color=0,0,0&amp;vpa=54&amp;vtp=1&amp;vaab=1"/>
          <p:cNvSpPr/>
          <p:nvPr/>
        </p:nvSpPr>
        <p:spPr>
          <a:xfrm>
            <a:off x="10684414" y="1225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87_2#df15306f6.choices?vaa=1&amp;vcp=1&amp;vis=1&amp;pid=2b9f409a3&amp;color=0,0,0&amp;vtp=1&amp;vaab=1&amp;bbb=1"/>
          <p:cNvSpPr/>
          <p:nvPr/>
        </p:nvSpPr>
        <p:spPr>
          <a:xfrm>
            <a:off x="539496" y="18756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A.过滤可以除去水中所有的杂质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.活性炭有吸附性，可用于杀菌消毒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.蒸馏的净水效果最好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.明矾可以除去水中的可溶性杂质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89_1#d73871d55?iti=3&amp;htil=3&amp;vaa=1&amp;vcp=1&amp;vis=1&amp;pid=2b9f409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1879" y="1304036"/>
            <a:ext cx="271576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9_2#d73871d55?iti=3&amp;htil=3&amp;vaa=1&amp;vcp=1&amp;vis=1&amp;pid=2b9f409a3&amp;color=0,0,0&amp;vtp=1&amp;vaab=1&amp;bbb=1"/>
          <p:cNvSpPr/>
          <p:nvPr/>
        </p:nvSpPr>
        <p:spPr>
          <a:xfrm>
            <a:off x="9655720" y="3707892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图1-8-2</a:t>
            </a:r>
            <a:endParaRPr lang="en-US" altLang="zh-CN" sz="2800" dirty="0"/>
          </a:p>
        </p:txBody>
      </p:sp>
      <p:sp>
        <p:nvSpPr>
          <p:cNvPr id="4" name="QC_7_BD.89_3#d73871d55?htil=3&amp;sp=1&amp;vaa=1&amp;vcp=1&amp;vis=1&amp;pid=2b9f409a3&amp;color=0,0,0&amp;vtp=1&amp;vaab=1&amp;bt=1&amp;bbb=1&amp;hb=1&amp;hs=1"/>
          <p:cNvSpPr/>
          <p:nvPr/>
        </p:nvSpPr>
        <p:spPr>
          <a:xfrm>
            <a:off x="539496" y="1285748"/>
            <a:ext cx="82661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（2024·内蒙古赤峰·中考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）水是一切生命赖以生存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的根本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，是科学家最早研究的物质之一。图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1-8-2所示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是一款简易海水淡化器，下列对于该装置淡化海水的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过程认识正确的是(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7_AN.90_1#d73871d55.bracket?vaa=1&amp;vcp=1&amp;vis=1&amp;pid=2b9f409a3&amp;color=0,0,0&amp;vpa=55&amp;vtp=1&amp;vaab=1"/>
          <p:cNvSpPr/>
          <p:nvPr/>
        </p:nvSpPr>
        <p:spPr>
          <a:xfrm>
            <a:off x="3661315" y="32155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89_4#d73871d55.choices?vaa=1&amp;vcp=1&amp;vis=1&amp;pid=2b9f409a3&amp;color=0,0,0&amp;vtp=1&amp;vaab=1&amp;bbb=1&amp;hs=1"/>
          <p:cNvSpPr/>
          <p:nvPr/>
        </p:nvSpPr>
        <p:spPr>
          <a:xfrm>
            <a:off x="539496" y="43524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.海水中含有的盐分被蒸发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.水杯中收集到的水是混合物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C.与自来水的净水过程相同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.该变化没有产生新的物质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1_1#de146e228?sp=1&amp;vaa=1&amp;vcp=1&amp;vis=1&amp;pid=2b9f409a3&amp;color=0,0,0&amp;vtp=1&amp;vaab=1&amp;bt=1&amp;bbb=1&amp;hb=1"/>
          <p:cNvSpPr/>
          <p:nvPr/>
        </p:nvSpPr>
        <p:spPr>
          <a:xfrm>
            <a:off x="539496" y="120192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“生命吸管”（如图1-8-3所示）是一种便携式户外净水装置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92_1#de146e228.bracket?vaa=1&amp;vcp=1&amp;vis=1&amp;pid=2b9f409a3&amp;color=0,0,0&amp;vpa=56&amp;vtp=1&amp;vaab=1"/>
          <p:cNvSpPr/>
          <p:nvPr/>
        </p:nvSpPr>
        <p:spPr>
          <a:xfrm>
            <a:off x="2238914" y="183629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7_BD.91_2#de146e228?iti=4&amp;htil=4&amp;vaa=1&amp;vcp=1&amp;vis=1&amp;pid=2b9f409a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3851" y="2538857"/>
            <a:ext cx="4626864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1_3#de146e228?iti=4&amp;htil=4&amp;vaa=1&amp;vcp=1&amp;vis=1&amp;pid=2b9f409a3&amp;color=0,0,0&amp;vtp=1&amp;vaab=1&amp;bbb=1"/>
          <p:cNvSpPr/>
          <p:nvPr/>
        </p:nvSpPr>
        <p:spPr>
          <a:xfrm>
            <a:off x="8603240" y="4485513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图1-8-3</a:t>
            </a:r>
            <a:endParaRPr lang="en-US" altLang="zh-CN" sz="2800" dirty="0"/>
          </a:p>
        </p:txBody>
      </p:sp>
      <p:sp>
        <p:nvSpPr>
          <p:cNvPr id="6" name="QC_7_BD.91_4#de146e228.choices?htil=4&amp;vaa=1&amp;vcp=1&amp;vis=1&amp;pid=2b9f409a3&amp;color=0,0,0&amp;vtp=1&amp;vaab=1&amp;bbb=1&amp;hb=1"/>
          <p:cNvSpPr/>
          <p:nvPr/>
        </p:nvSpPr>
        <p:spPr>
          <a:xfrm>
            <a:off x="539496" y="2484945"/>
            <a:ext cx="63459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A.超滤膜可以过滤大部分颗粒杂质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低水的浑浊度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.活性炭可以除去水中所有的杂质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.抗菌球可以杀灭细菌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.通过“生命吸管”得到的水仍然是混合物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6ccc44e?vcp=1&amp;pid=3482ef119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水的组成及变化的探究</a:t>
            </a:r>
            <a:endParaRPr lang="en-US" altLang="zh-CN" sz="3200" dirty="0"/>
          </a:p>
        </p:txBody>
      </p:sp>
      <p:sp>
        <p:nvSpPr>
          <p:cNvPr id="3" name="QO_6_BD.93_1#4eaac085f?vaa=1&amp;vcp=1&amp;vis=1&amp;pid=146ccc44e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（2024·江西·中考）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化学兴趣小组的同学追寻科学家的足迹，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对水进行探究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BD.94_1#50f582a47?vaa=1&amp;vcp=1&amp;vis=1&amp;pid=4eaac085f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（1）【宏观辨识】根据实验探究水的组成。</a:t>
            </a:r>
            <a:endParaRPr lang="en-US" altLang="zh-CN" sz="2800" dirty="0"/>
          </a:p>
        </p:txBody>
      </p:sp>
      <p:sp>
        <p:nvSpPr>
          <p:cNvPr id="5" name="QB_8_BD.95_1#cae76ee51?vaa=1&amp;vcp=1&amp;vis=1&amp;pid=50f582a47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①水的合成：点燃密闭容器中氢气和氧气的混合气体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，根据容器内生成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的小水珠可知，水是由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组成的化合物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97_1#cae76ee51.blank?vaa=1&amp;vcp=1&amp;vis=1&amp;pid=50f582a47&amp;color=0,0,0&amp;vpa=57&amp;vtp=1&amp;vaab=1&amp;bbb=1"/>
          <p:cNvSpPr/>
          <p:nvPr/>
        </p:nvSpPr>
        <p:spPr>
          <a:xfrm>
            <a:off x="4105815" y="3765404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氢元素和氧元素</a:t>
            </a:r>
            <a:endParaRPr lang="en-US" altLang="zh-CN" sz="2800" dirty="0"/>
          </a:p>
        </p:txBody>
      </p:sp>
      <p:sp>
        <p:nvSpPr>
          <p:cNvPr id="7" name="QB_8_AS.1_1#cae76ee51?vaa=1&amp;vcp=1&amp;vis=1&amp;pid=50f582a47&amp;color=0,0,0&amp;vtp=1&amp;vaab=1&amp;bbb=1&amp;hb=1"/>
          <p:cNvSpPr/>
          <p:nvPr/>
        </p:nvSpPr>
        <p:spPr>
          <a:xfrm>
            <a:off x="539496" y="444612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氢气是由氢元素组成的，氧气是由氧元素组成的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，化学反应前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后元素的种类不变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，故水是由氢元素和氧元素组成的化合物。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99_1#6fb2777b0?iti=5&amp;htil=5&amp;vaa=1&amp;vcp=1&amp;vis=1&amp;pid=50f582a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8550" y="1241806"/>
            <a:ext cx="2121408" cy="295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99_2#6fb2777b0?iti=5&amp;htil=5&amp;vaa=1&amp;vcp=1&amp;vis=1&amp;pid=50f582a47&amp;color=0,0,0&amp;vtp=1&amp;vaab=1&amp;bbb=1"/>
          <p:cNvSpPr/>
          <p:nvPr/>
        </p:nvSpPr>
        <p:spPr>
          <a:xfrm>
            <a:off x="9905210" y="4322318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99_3#6fb2777b0?htil=5&amp;vaa=1&amp;vcp=1&amp;vis=1&amp;pid=50f582a47&amp;color=0,0,0&amp;vtp=1&amp;vaab=1&amp;bt=1&amp;bbb=1&amp;hb=1"/>
              <p:cNvSpPr/>
              <p:nvPr/>
            </p:nvSpPr>
            <p:spPr>
              <a:xfrm>
                <a:off x="539496" y="1223518"/>
                <a:ext cx="885139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②水的分解：电解水一段时间后（如图1-8-4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），观察到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和刻度管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中气体的体积比为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经检验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的气体是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99_3#6fb2777b0?htil=5&amp;vaa=1&amp;vcp=1&amp;vis=1&amp;pid=50f582a4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3518"/>
                <a:ext cx="8851392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27" r="6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01_1#6fb2777b0.blank?vaa=1&amp;vcp=1&amp;vis=1&amp;pid=50f582a47&amp;color=0,0,0&amp;vpa=58&amp;vtp=1&amp;vaab=1&amp;bbb=1"/>
              <p:cNvSpPr/>
              <p:nvPr/>
            </p:nvSpPr>
            <p:spPr>
              <a:xfrm>
                <a:off x="6329109" y="1963610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01_1#6fb2777b0.blank?vaa=1&amp;vcp=1&amp;vis=1&amp;pid=50f582a47&amp;color=0,0,0&amp;vpa=5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9109" y="1963610"/>
                <a:ext cx="72758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02_1#6fb2777b0.blank?vaa=1&amp;vcp=1&amp;vis=1&amp;pid=50f582a47&amp;color=0,0,0&amp;vpa=59&amp;vtp=1&amp;vaab=1&amp;bbb=1"/>
              <p:cNvSpPr/>
              <p:nvPr/>
            </p:nvSpPr>
            <p:spPr>
              <a:xfrm>
                <a:off x="2023808" y="2594927"/>
                <a:ext cx="59099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102_1#6fb2777b0.blank?vaa=1&amp;vcp=1&amp;vis=1&amp;pid=50f582a47&amp;color=0,0,0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808" y="2594927"/>
                <a:ext cx="590995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1" t="-79" r="86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S.1_1#6fb2777b0?htil=5&amp;vaa=1&amp;vcp=1&amp;vis=1&amp;pid=50f582a47&amp;color=0,0,0&amp;vtp=1&amp;vaab=1&amp;bbb=1&amp;hb=1"/>
              <p:cNvSpPr/>
              <p:nvPr/>
            </p:nvSpPr>
            <p:spPr>
              <a:xfrm>
                <a:off x="539496" y="3147250"/>
                <a:ext cx="885139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由“正氧负氢、氢二氧一”可知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，电解水一段时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，刻度管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和刻度管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中气体的体积比为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，刻度管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与电源的负极相连，管中收集到的气体是氢气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，其化学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8_AS.1_1#6fb2777b0?htil=5&amp;vaa=1&amp;vcp=1&amp;vis=1&amp;pid=50f582a4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7250"/>
                <a:ext cx="8851392" cy="2496757"/>
              </a:xfrm>
              <a:prstGeom prst="rect">
                <a:avLst/>
              </a:prstGeom>
              <a:blipFill>
                <a:blip r:embed="rId7"/>
                <a:stretch>
                  <a:fillRect l="-2479" r="-2755" b="-7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4_1#555853365?vaa=1&amp;vcp=1&amp;vis=1&amp;pid=4eaac085f&amp;color=0,0,0&amp;vtp=1&amp;vaab=1&amp;bt=1&amp;bbb=1"/>
          <p:cNvSpPr/>
          <p:nvPr/>
        </p:nvSpPr>
        <p:spPr>
          <a:xfrm>
            <a:off x="539496" y="15435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（2）【证据推理】结合实验现象推算水分子中氢、氧原子个数比。</a:t>
            </a:r>
            <a:endParaRPr lang="en-US" altLang="zh-CN" sz="2800" dirty="0"/>
          </a:p>
        </p:txBody>
      </p:sp>
      <p:sp>
        <p:nvSpPr>
          <p:cNvPr id="3" name="QB_8_BD.105_1#27d881a79?vaa=1&amp;vcp=1&amp;vis=1&amp;pid=555853365&amp;color=0,0,0&amp;vtp=1&amp;vaab=1&amp;bbb=1&amp;hb=1"/>
          <p:cNvSpPr/>
          <p:nvPr/>
        </p:nvSpPr>
        <p:spPr>
          <a:xfrm>
            <a:off x="539496" y="217125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①方法一：根据相同条件下气体的体积比等于其分子个数比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，得出电解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水的产物中氢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、氧原子个数比为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，进而推算出结果。</a:t>
            </a:r>
            <a:endParaRPr lang="en-US" altLang="zh-CN" sz="2800" dirty="0"/>
          </a:p>
        </p:txBody>
      </p:sp>
      <p:sp>
        <p:nvSpPr>
          <p:cNvPr id="4" name="QB_8_BD.106_1#fd5db3494?vaa=1&amp;vcp=1&amp;vis=1&amp;pid=555853365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②方法二：已知电解水实验中氢气和氧气的体积比和正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、负极产生的气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，可计算出水中各元素质量比，结合氢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、氧原子的相对原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子质量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，可进一步推算出结果。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S.1_1#555853365?vaa=1&amp;vcp=1&amp;vis=1&amp;pid=4eaac085f&amp;color=0,0,0&amp;vtp=1&amp;vaab=1&amp;bt=1&amp;bbb=1&amp;hb=1"/>
              <p:cNvSpPr/>
              <p:nvPr/>
            </p:nvSpPr>
            <p:spPr>
              <a:xfrm>
                <a:off x="539496" y="1224121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方法一：刻度管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和刻度管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中气体的体积比为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，根据相同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条件下气体的体积比等于其分子个数比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，得出电解水的产物中氢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、氧原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子的个数比为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，进而推算出水分子中氢、氧原子的个数比。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方法二：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已知电解水实验中氢气和氧气的体积比和正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、负极产生气体的密度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计算出水中各元素质量比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，结合氢、氧原子的相对原子质量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，也可进一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步推算出水分子中氢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、氧原子的个数比。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S.1_1#555853365?vaa=1&amp;vcp=1&amp;vis=1&amp;pid=4eaac085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4121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007" b="-4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4_1#555853365?vaa=1&amp;vcp=1&amp;vis=1&amp;pid=4eaac085f&amp;color=0,0,0&amp;vtp=1&amp;vaab=1&amp;bt=1&amp;bbb=1"/>
          <p:cNvSpPr/>
          <p:nvPr/>
        </p:nvSpPr>
        <p:spPr>
          <a:xfrm>
            <a:off x="539496" y="15435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（2）【证据推理】结合实验现象推算水分子中氢、氧原子个数比。</a:t>
            </a:r>
            <a:endParaRPr lang="en-US" altLang="zh-CN" sz="2800" dirty="0"/>
          </a:p>
        </p:txBody>
      </p:sp>
      <p:sp>
        <p:nvSpPr>
          <p:cNvPr id="3" name="QB_8_BD.105_1#27d881a79?vaa=1&amp;vcp=1&amp;vis=1&amp;pid=555853365&amp;color=0,0,0&amp;vtp=1&amp;vaab=1&amp;bbb=1&amp;hb=1"/>
          <p:cNvSpPr/>
          <p:nvPr/>
        </p:nvSpPr>
        <p:spPr>
          <a:xfrm>
            <a:off x="539496" y="217125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方法一：根据相同条件下气体的体积比等于其分子个数比，得出电解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水的产物中氢、氧原子个数比为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，进而推算出结果。</a:t>
            </a:r>
            <a:endParaRPr lang="en-US" altLang="zh-CN" sz="2800" dirty="0"/>
          </a:p>
        </p:txBody>
      </p:sp>
      <p:sp>
        <p:nvSpPr>
          <p:cNvPr id="4" name="QB_8_BD.106_1#fd5db3494?vaa=1&amp;vcp=1&amp;vis=1&amp;pid=555853365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方法二：已知电解水实验中氢气和氧气的体积比和正、负极产生的气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可计算出水中各元素质量比，结合氢、氧原子的相对原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子质量，可进一步推算出结果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B0EA95-F334-435E-BD36-F2E50C27D7A9}"/>
              </a:ext>
            </a:extLst>
          </p:cNvPr>
          <p:cNvSpPr txBox="1"/>
          <p:nvPr/>
        </p:nvSpPr>
        <p:spPr>
          <a:xfrm>
            <a:off x="5567426" y="2768155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2∶1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51CB24-DF18-4897-A0A8-09C1B711671F}"/>
              </a:ext>
            </a:extLst>
          </p:cNvPr>
          <p:cNvSpPr txBox="1"/>
          <p:nvPr/>
        </p:nvSpPr>
        <p:spPr>
          <a:xfrm>
            <a:off x="1265968" y="4045140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密度</a:t>
            </a:r>
          </a:p>
        </p:txBody>
      </p:sp>
    </p:spTree>
    <p:extLst>
      <p:ext uri="{BB962C8B-B14F-4D97-AF65-F5344CB8AC3E}">
        <p14:creationId xmlns:p14="http://schemas.microsoft.com/office/powerpoint/2010/main" val="248672854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9_1#0df0c2491?sp=1&amp;vaa=1&amp;vcp=1&amp;vis=1&amp;pid=4eaac085f&amp;color=0,0,0&amp;vtp=1&amp;vaab=1&amp;bt=1&amp;bbb=1&amp;hb=1"/>
              <p:cNvSpPr/>
              <p:nvPr/>
            </p:nvSpPr>
            <p:spPr>
              <a:xfrm>
                <a:off x="539496" y="93421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（3）【模型构建】以分子构成的物质为例，图1-8-5中的“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”表示的是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09_1#0df0c2491?sp=1&amp;vaa=1&amp;vcp=1&amp;vis=1&amp;pid=4eaac085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421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109_2#0df0c2491?iti=6&amp;vaa=1&amp;vcp=1&amp;vis=1&amp;pid=4eaac085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6624" y="2263013"/>
            <a:ext cx="6784848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09_3#0df0c2491?iti=6&amp;vaa=1&amp;vcp=1&amp;vis=1&amp;pid=4eaac085f&amp;color=0,0,0&amp;vtp=1&amp;vaab=1&amp;bbb=1"/>
          <p:cNvSpPr/>
          <p:nvPr/>
        </p:nvSpPr>
        <p:spPr>
          <a:xfrm>
            <a:off x="5495004" y="4063365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图1-8-5</a:t>
            </a:r>
            <a:endParaRPr lang="en-US" altLang="zh-CN" sz="2800" dirty="0"/>
          </a:p>
        </p:txBody>
      </p:sp>
      <p:sp>
        <p:nvSpPr>
          <p:cNvPr id="5" name="QB_7_AN.111_1#0df0c2491.blank?vaa=1&amp;vcp=1&amp;vis=1&amp;pid=4eaac085f&amp;color=0,0,0&amp;vpa=60&amp;vtp=1&amp;vaab=1&amp;bbb=1"/>
          <p:cNvSpPr/>
          <p:nvPr/>
        </p:nvSpPr>
        <p:spPr>
          <a:xfrm>
            <a:off x="549815" y="1530477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各元素原子个数比</a:t>
            </a:r>
            <a:endParaRPr lang="en-US" altLang="zh-CN" sz="2800" dirty="0"/>
          </a:p>
        </p:txBody>
      </p:sp>
      <p:sp>
        <p:nvSpPr>
          <p:cNvPr id="6" name="QB_7_AS.1_1#0df0c2491?vaa=1&amp;vcp=1&amp;vis=1&amp;pid=4eaac085f&amp;color=0,0,0&amp;vtp=1&amp;vaab=1&amp;bbb=1&amp;hb=1"/>
          <p:cNvSpPr/>
          <p:nvPr/>
        </p:nvSpPr>
        <p:spPr>
          <a:xfrm>
            <a:off x="539496" y="47110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由化合物中各元素的原子个数比以及相对分子质量可以确定物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质的化学式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_1#4eaac085f?vaa=1&amp;vcp=1&amp;vis=1&amp;pid=146ccc44e&amp;color=0,0,0&amp;vtp=1&amp;vaab=1&amp;bt=1&amp;bbb=1&amp;hb=1"/>
              <p:cNvSpPr/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正确解答此类题的方法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：①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记清楚负极产生的是氢气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正极产生的是氧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且体积比约为</a:t>
                </a:r>
                <a14:m>
                  <m:oMath xmlns:m="http://schemas.openxmlformats.org/officeDocument/2006/math">
                    <m:r>
                      <a:rPr lang="en-US" altLang="zh-CN" sz="2800" b="0" i="1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而不是质量比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。②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氢气可燃烧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能被点燃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氧气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能助燃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可使燃着的木条燃烧得更旺或使带火星的木条复燃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该实验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证明水是由氢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氧两种元素组成的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不能说成水是由氢气和氧气组成的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O_6_EX.1_1#4eaac085f?vaa=1&amp;vcp=1&amp;vis=1&amp;pid=146ccc44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2250" b="-6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22ab0c0a?vcp=1&amp;pid=1ac10044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9576" y="950976"/>
            <a:ext cx="9829800" cy="495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48107c73?vcp=1&amp;pid=146ccc44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14_1#53d7e7f7d?sp=1&amp;vaa=1&amp;vcp=1&amp;vis=1&amp;pid=848107c73&amp;color=0,0,0&amp;vtp=1&amp;vaab=1&amp;bbb=1&amp;hb=1"/>
              <p:cNvSpPr/>
              <p:nvPr/>
            </p:nvSpPr>
            <p:spPr>
              <a:xfrm>
                <a:off x="539496" y="123346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（2024·内蒙古赤峰·中考）水是一切生命赖以生存的根本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，是科学家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最早研究的物质之一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。小佳为探究不同电压对电解水速率的影响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1-8-6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所示装置进行多次实验，并记录不同电压下生成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氢气所需时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下列分析正确的是(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14_1#53d7e7f7d?sp=1&amp;vaa=1&amp;vcp=1&amp;vis=1&amp;pid=848107c7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111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115_1#53d7e7f7d.bracket?vaa=1&amp;vcp=1&amp;vis=1&amp;pid=848107c73&amp;color=0,0,0&amp;vpa=61&amp;vtp=1&amp;vaab=1"/>
          <p:cNvSpPr/>
          <p:nvPr/>
        </p:nvSpPr>
        <p:spPr>
          <a:xfrm>
            <a:off x="4372515" y="31632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7_BD.114_2#53d7e7f7d?iti=7&amp;htil=6&amp;vaa=1&amp;vcp=1&amp;vis=1&amp;pid=848107c7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8164" y="3847891"/>
            <a:ext cx="3182112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14_3#53d7e7f7d?iti=7&amp;htil=6&amp;vaa=1&amp;vcp=1&amp;vis=1&amp;pid=848107c73&amp;color=0,0,0&amp;vtp=1&amp;vaab=1&amp;bbb=1"/>
          <p:cNvSpPr/>
          <p:nvPr/>
        </p:nvSpPr>
        <p:spPr>
          <a:xfrm>
            <a:off x="8865177" y="5785403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14_4#53d7e7f7d.choices?htil=6&amp;vaa=1&amp;vcp=1&amp;vis=1&amp;pid=848107c73&amp;color=0,0,0&amp;vtp=1&amp;vaab=1&amp;bbb=1"/>
              <p:cNvSpPr/>
              <p:nvPr/>
            </p:nvSpPr>
            <p:spPr>
              <a:xfrm>
                <a:off x="539496" y="3720891"/>
                <a:ext cx="779983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与电源正极相连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中的气体可以燃烧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中气体的质量比为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.在该实验中，电压越高电解水的速率越大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14_4#53d7e7f7d.choices?htil=6&amp;vaa=1&amp;vcp=1&amp;vis=1&amp;pid=848107c7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20891"/>
                <a:ext cx="7799832" cy="2496757"/>
              </a:xfrm>
              <a:prstGeom prst="rect">
                <a:avLst/>
              </a:prstGeom>
              <a:blipFill>
                <a:blip r:embed="rId5"/>
                <a:stretch>
                  <a:fillRect l="-2815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6_1#af7248def?iti=8&amp;htil=7&amp;vaa=1&amp;vcp=1&amp;vis=1&amp;pid=848107c7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1777" y="959580"/>
            <a:ext cx="2404872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16_2#af7248def?iti=8&amp;htil=7&amp;vaa=1&amp;vcp=1&amp;vis=1&amp;pid=848107c73&amp;color=0,0,0&amp;vtp=1&amp;vaab=1&amp;bbb=1"/>
          <p:cNvSpPr/>
          <p:nvPr/>
        </p:nvSpPr>
        <p:spPr>
          <a:xfrm>
            <a:off x="9700169" y="3098260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7_BD.116_3#af7248def?htil=7&amp;sp=1&amp;vaa=1&amp;vcp=1&amp;vis=1&amp;pid=848107c73&amp;color=0,0,0&amp;vtp=1&amp;vaab=1&amp;bt=1&amp;bbb=1&amp;hb=1&amp;hs=1"/>
          <p:cNvSpPr/>
          <p:nvPr/>
        </p:nvSpPr>
        <p:spPr>
          <a:xfrm>
            <a:off x="539496" y="941292"/>
            <a:ext cx="85770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）化学兴趣小组的同学对我国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的太空舱制取氧气系统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（其剖面如图1-8-7所示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）开展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了研究性学习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O_7_BD.116_4#af7248def?htil=7&amp;vaa=1&amp;vcp=1&amp;vis=1&amp;pid=848107c73&amp;color=0,0,0&amp;vtp=1&amp;vaab=1&amp;bbb=1&amp;hs=1"/>
          <p:cNvSpPr/>
          <p:nvPr/>
        </p:nvSpPr>
        <p:spPr>
          <a:xfrm>
            <a:off x="539496" y="2857214"/>
            <a:ext cx="85770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Ⅰ.多角度认识制氧原理及电源。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17_1#8c2d172b1?htil=7&amp;vaa=1&amp;vcp=1&amp;vis=1&amp;pid=af7248def&amp;color=0,0,0&amp;vtp=1&amp;vaab=1&amp;bbb=1&amp;hb=1"/>
              <p:cNvSpPr/>
              <p:nvPr/>
            </p:nvSpPr>
            <p:spPr>
              <a:xfrm>
                <a:off x="539496" y="3486689"/>
                <a:ext cx="857707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1）太空舱制氧系统中电源的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A极是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极；将燃着的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蜡烛放入从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端收集到的气体中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，看到蜡烛燃烧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117_1#8c2d172b1?htil=7&amp;vaa=1&amp;vcp=1&amp;vis=1&amp;pid=af7248de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86689"/>
                <a:ext cx="857707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4" t="-45" r="-2652" b="-5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1_1#8c2d172b1.blank?vaa=1&amp;vcp=1&amp;vis=1&amp;pid=af7248def&amp;color=0,0,0&amp;vpa=62&amp;vtp=1&amp;vaab=1"/>
          <p:cNvSpPr/>
          <p:nvPr/>
        </p:nvSpPr>
        <p:spPr>
          <a:xfrm>
            <a:off x="6220365" y="3456209"/>
            <a:ext cx="601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负</a:t>
            </a:r>
            <a:endParaRPr lang="en-US" altLang="zh-CN" sz="2800" spc="-50" dirty="0">
              <a:solidFill>
                <a:srgbClr val="FF0000"/>
              </a:solidFill>
            </a:endParaRPr>
          </a:p>
        </p:txBody>
      </p:sp>
      <p:sp>
        <p:nvSpPr>
          <p:cNvPr id="8" name="QB_8_AN.2_1#8c2d172b1.blank?vaa=1&amp;vcp=1&amp;vis=1&amp;pid=af7248def&amp;color=0,0,0&amp;vpa=63&amp;vtp=1&amp;vaab=1&amp;bbb=1"/>
          <p:cNvSpPr/>
          <p:nvPr/>
        </p:nvSpPr>
        <p:spPr>
          <a:xfrm>
            <a:off x="7799928" y="408295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更旺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BD.120_1#974dbd9d2?vaa=1&amp;vcp=1&amp;vis=1&amp;pid=af7248def&amp;color=0,0,0&amp;vtp=1&amp;vaab=1&amp;bbb=1&amp;hb=1&amp;hs=1"/>
          <p:cNvSpPr/>
          <p:nvPr/>
        </p:nvSpPr>
        <p:spPr>
          <a:xfrm>
            <a:off x="539496" y="46905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）太空舱制氧原理反应的化学方程式为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过程中种类和数目均没有发生变化的微观粒子是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用符号表示）。</a:t>
            </a:r>
            <a:endParaRPr lang="en-US" altLang="zh-CN" sz="2800" spc="-5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AN.121_1#974dbd9d2.blank?vaa=1&amp;vcp=1&amp;vis=1&amp;pid=af7248def&amp;color=0,0,0&amp;vpa=64&amp;vtp=1&amp;vaab=1&amp;bbb=1&amp;rh=43.6"/>
              <p:cNvSpPr/>
              <p:nvPr/>
            </p:nvSpPr>
            <p:spPr>
              <a:xfrm>
                <a:off x="6989507" y="4690078"/>
                <a:ext cx="3455099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spc="-50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spc="-5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spc="-50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spc="-5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spc="-5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8_AN.121_1#974dbd9d2.blank?vaa=1&amp;vcp=1&amp;vis=1&amp;pid=af7248def&amp;color=0,0,0&amp;vpa=64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9507" y="4690078"/>
                <a:ext cx="3455099" cy="553720"/>
              </a:xfrm>
              <a:prstGeom prst="rect">
                <a:avLst/>
              </a:prstGeom>
              <a:blipFill rotWithShape="1">
                <a:blip r:embed="rId5"/>
                <a:stretch>
                  <a:fillRect l="-2" t="-24191" r="4" b="-8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8_AN.122_1#974dbd9d2.blank?vaa=1&amp;vcp=1&amp;vis=1&amp;pid=af7248def&amp;color=0,0,0&amp;vpa=65&amp;vtp=1&amp;vaab=1&amp;bbb=1"/>
              <p:cNvSpPr/>
              <p:nvPr/>
            </p:nvSpPr>
            <p:spPr>
              <a:xfrm>
                <a:off x="7897558" y="5403437"/>
                <a:ext cx="993775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8_AN.122_1#974dbd9d2.blank?vaa=1&amp;vcp=1&amp;vis=1&amp;pid=af7248def&amp;color=0,0,0&amp;vpa=6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7558" y="5403437"/>
                <a:ext cx="993775" cy="418529"/>
              </a:xfrm>
              <a:prstGeom prst="rect">
                <a:avLst/>
              </a:prstGeom>
              <a:blipFill rotWithShape="1">
                <a:blip r:embed="rId6"/>
                <a:stretch>
                  <a:fillRect l="-6" t="-53" r="6" b="-9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QO_7_BD.116_1#af7248def?iti=8&amp;htil=7&amp;vaa=1&amp;vcp=1&amp;vis=1&amp;pid=848107c73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7D2E5E71-C849-4B9D-8A63-5FA907ABAE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3167" y="3886264"/>
            <a:ext cx="2404872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2" name="QB_8_BD.123_1#b872ce302?htil=8&amp;vaa=1&amp;vcp=1&amp;vis=1&amp;pid=af7248de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1766" y="1253077"/>
            <a:ext cx="3140166" cy="293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23_2#b872ce302?htil=8&amp;sp=1&amp;vaa=1&amp;vcp=1&amp;vis=1&amp;pid=af7248def&amp;color=0,0,0&amp;vtp=1&amp;vaab=1&amp;bt=1&amp;bbb=1&amp;hb=1&amp;hs=1"/>
          <p:cNvSpPr/>
          <p:nvPr/>
        </p:nvSpPr>
        <p:spPr>
          <a:xfrm>
            <a:off x="539496" y="656812"/>
            <a:ext cx="78272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）太空舱制氧过程中消耗的水和生成的氧气的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质量关系是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4" name="QB_8_AN.1_1#b872ce302.blank?vaa=1&amp;vcp=1&amp;vis=1&amp;pid=af7248def&amp;color=0,0,0&amp;vpa=66&amp;vtp=1&amp;vaab=1"/>
          <p:cNvSpPr/>
          <p:nvPr/>
        </p:nvSpPr>
        <p:spPr>
          <a:xfrm>
            <a:off x="2289714" y="12530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P_8_BD#06fd03f30?htil=8&amp;vcp=1&amp;vis=1&amp;pid=af7248def&amp;color=0,0,0&amp;vtp=1&amp;vaab=1&amp;bbb=1&amp;hb=1&amp;hs=1"/>
          <p:cNvSpPr/>
          <p:nvPr/>
        </p:nvSpPr>
        <p:spPr>
          <a:xfrm>
            <a:off x="539995" y="1897284"/>
            <a:ext cx="7598165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.多措施提高制氧效率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查阅资料】提高电解效率的主要措施包括：增强水的导电性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改变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、设置超声波场等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P_8_BD#06fd03f30?htil=8&amp;vcp=1&amp;vis=1&amp;pid=af7248def&amp;color=0,0,0&amp;vtp=1&amp;vaab=1&amp;bbb=1&amp;hb=1&amp;hs=1"/>
          <p:cNvSpPr/>
          <p:nvPr/>
        </p:nvSpPr>
        <p:spPr>
          <a:xfrm>
            <a:off x="539995" y="374894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讨论分析】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25_1#480ff08bd?vaa=1&amp;vcp=1&amp;vis=1&amp;pid=af7248def&amp;color=0,0,0&amp;vtp=1&amp;vaab=1&amp;bbb=1&amp;hb=1">
                <a:extLst>
                  <a:ext uri="{FF2B5EF4-FFF2-40B4-BE49-F238E27FC236}">
                    <a16:creationId xmlns:a16="http://schemas.microsoft.com/office/drawing/2014/main" id="{390CB2F9-E5B5-44AA-A699-91D9FB8C3C25}"/>
                  </a:ext>
                </a:extLst>
              </p:cNvPr>
              <p:cNvSpPr/>
              <p:nvPr/>
            </p:nvSpPr>
            <p:spPr>
              <a:xfrm>
                <a:off x="539496" y="4368927"/>
                <a:ext cx="7598664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溶液代替水进行电解，增大了水中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的浓度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强了水的导电性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7" name="QB_8_BD.125_1#480ff08bd?vaa=1&amp;vcp=1&amp;vis=1&amp;pid=af7248def&amp;color=0,0,0&amp;vtp=1&amp;vaab=1&amp;bbb=1&amp;hb=1">
                <a:extLst>
                  <a:ext uri="{FF2B5EF4-FFF2-40B4-BE49-F238E27FC236}">
                    <a16:creationId xmlns:a16="http://schemas.microsoft.com/office/drawing/2014/main" id="{390CB2F9-E5B5-44AA-A699-91D9FB8C3C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68927"/>
                <a:ext cx="7598664" cy="1232325"/>
              </a:xfrm>
              <a:prstGeom prst="rect">
                <a:avLst/>
              </a:prstGeom>
              <a:blipFill>
                <a:blip r:embed="rId5"/>
                <a:stretch>
                  <a:fillRect l="-2889" b="-14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AN.126_1#480ff08bd.blank?vaa=1&amp;vcp=1&amp;vis=1&amp;pid=af7248def&amp;color=0,0,0&amp;vpa=67&amp;vtp=1&amp;vaab=1&amp;bbb=1">
            <a:extLst>
              <a:ext uri="{FF2B5EF4-FFF2-40B4-BE49-F238E27FC236}">
                <a16:creationId xmlns:a16="http://schemas.microsoft.com/office/drawing/2014/main" id="{B711AE47-F6A9-485F-ADEC-5772982F9574}"/>
              </a:ext>
            </a:extLst>
          </p:cNvPr>
          <p:cNvSpPr/>
          <p:nvPr/>
        </p:nvSpPr>
        <p:spPr>
          <a:xfrm>
            <a:off x="1565877" y="498508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离子</a:t>
            </a:r>
            <a:endParaRPr lang="en-US" altLang="zh-CN" sz="2800" dirty="0"/>
          </a:p>
        </p:txBody>
      </p:sp>
      <p:sp>
        <p:nvSpPr>
          <p:cNvPr id="11" name="QO_7_BD.116_2#af7248def?iti=8&amp;htil=7&amp;vaa=1&amp;vcp=1&amp;vis=1&amp;pid=848107c73&amp;color=0,0,0&amp;vtp=1&amp;vaab=1&amp;bbb=1">
            <a:extLst>
              <a:ext uri="{FF2B5EF4-FFF2-40B4-BE49-F238E27FC236}">
                <a16:creationId xmlns:a16="http://schemas.microsoft.com/office/drawing/2014/main" id="{D0CECA82-EA79-494E-B0A2-F099B5ACFC87}"/>
              </a:ext>
            </a:extLst>
          </p:cNvPr>
          <p:cNvSpPr/>
          <p:nvPr/>
        </p:nvSpPr>
        <p:spPr>
          <a:xfrm>
            <a:off x="9532855" y="5874729"/>
            <a:ext cx="12080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图1-8-7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27_1#17cae6921?vaa=1&amp;vcp=1&amp;vis=1&amp;pid=af7248def&amp;color=0,0,0&amp;vtp=1&amp;vaab=1&amp;bt=1&amp;bbb=1&amp;hb=1"/>
          <p:cNvSpPr/>
          <p:nvPr/>
        </p:nvSpPr>
        <p:spPr>
          <a:xfrm>
            <a:off x="539496" y="11076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（5）升高电解温度能提高制氧效率的原因之一是：温度升高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，微观粒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28_1#17cae6921.blank?vaa=1&amp;vcp=1&amp;vis=1&amp;pid=af7248def&amp;color=0,0,0&amp;vpa=68&amp;vtp=1&amp;vaab=1&amp;bbb=1"/>
          <p:cNvSpPr/>
          <p:nvPr/>
        </p:nvSpPr>
        <p:spPr>
          <a:xfrm>
            <a:off x="905415" y="1703927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运动速率增大</a:t>
            </a:r>
            <a:endParaRPr lang="en-US" altLang="zh-CN" sz="2800" dirty="0"/>
          </a:p>
        </p:txBody>
      </p:sp>
      <p:pic>
        <p:nvPicPr>
          <p:cNvPr id="4" name="QO_7_BD.127_2#17cae6921?iti=9&amp;vaa=1&amp;vcp=1&amp;vis=1&amp;pid=af7248de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9704" y="2444591"/>
            <a:ext cx="321868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27_3#17cae6921?iti=9&amp;vaa=1&amp;vcp=1&amp;vis=1&amp;pid=af7248def&amp;color=0,0,0&amp;vtp=1&amp;vaab=1&amp;bbb=1"/>
          <p:cNvSpPr/>
          <p:nvPr/>
        </p:nvSpPr>
        <p:spPr>
          <a:xfrm>
            <a:off x="5495004" y="5177631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29_1#5647a5cbb?sp=1&amp;vaa=1&amp;vcp=1&amp;vis=1&amp;pid=af7248def&amp;color=0,0,0&amp;vtp=1&amp;vaab=1&amp;bt=1&amp;bbb=1&amp;hb=1"/>
          <p:cNvSpPr/>
          <p:nvPr/>
        </p:nvSpPr>
        <p:spPr>
          <a:xfrm>
            <a:off x="539496" y="8221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1-8-8分别为两种不同条件下不锈钢电极表面的气泡直径分布示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8_BD.129_2#5647a5cbb?iti=10&amp;vaa=1&amp;vcp=1&amp;vis=1&amp;pid=af7248de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976" y="2159127"/>
            <a:ext cx="572414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29_3#5647a5cbb?iti=10&amp;vaa=1&amp;vcp=1&amp;vis=1&amp;pid=af7248def&amp;color=0,0,0&amp;vtp=1&amp;vaab=1&amp;bbb=1"/>
          <p:cNvSpPr/>
          <p:nvPr/>
        </p:nvSpPr>
        <p:spPr>
          <a:xfrm>
            <a:off x="5495005" y="4178935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图1-8-8</a:t>
            </a:r>
            <a:endParaRPr lang="en-US" altLang="zh-CN" sz="2800" dirty="0"/>
          </a:p>
        </p:txBody>
      </p:sp>
      <p:sp>
        <p:nvSpPr>
          <p:cNvPr id="5" name="QB_9_BD.130_1#2fa1a74cf?vaa=1&amp;vcp=1&amp;vis=1&amp;pid=5647a5cbb&amp;color=0,0,0&amp;vtp=1&amp;vaab=1&amp;bbb=1&amp;hb=1"/>
          <p:cNvSpPr/>
          <p:nvPr/>
        </p:nvSpPr>
        <p:spPr>
          <a:xfrm>
            <a:off x="539496" y="48230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①气泡覆盖在电极表面使电解反应的界面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填“增大”或“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减小”），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降低了电解效率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9_AN.131_1#2fa1a74cf.blank?vaa=1&amp;vcp=1&amp;vis=1&amp;pid=5647a5cbb&amp;color=0,0,0&amp;vpa=69&amp;vtp=1&amp;vaab=1&amp;bbb=1"/>
          <p:cNvSpPr/>
          <p:nvPr/>
        </p:nvSpPr>
        <p:spPr>
          <a:xfrm>
            <a:off x="6950614" y="47925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32_1#9df133b46?vaa=1&amp;vcp=1&amp;vis=1&amp;pid=5647a5cbb&amp;color=0,0,0&amp;vtp=1&amp;vaab=1&amp;bt=1&amp;bbb=1&amp;hb=1"/>
          <p:cNvSpPr/>
          <p:nvPr/>
        </p:nvSpPr>
        <p:spPr>
          <a:xfrm>
            <a:off x="539496" y="14691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②超声波振动能提高电解效率的原因是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33_1#9df133b46.blank?vaa=1&amp;vcp=1&amp;vis=1&amp;pid=5647a5cbb&amp;color=0,0,0&amp;vpa=70&amp;vtp=1&amp;vaab=1&amp;bbb=1&amp;hb=1"/>
          <p:cNvSpPr/>
          <p:nvPr/>
        </p:nvSpPr>
        <p:spPr>
          <a:xfrm>
            <a:off x="539496" y="143862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超声波振动能减少电极表面的气泡</a:t>
            </a:r>
            <a:endParaRPr lang="en-US" altLang="zh-CN" sz="2800" dirty="0"/>
          </a:p>
        </p:txBody>
      </p:sp>
      <p:pic>
        <p:nvPicPr>
          <p:cNvPr id="4" name="QO_8_BD.132_2#9df133b46?iti=11&amp;vaa=1&amp;vcp=1&amp;vis=1&amp;pid=5647a5cb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2" y="2797905"/>
            <a:ext cx="5833872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132_3#9df133b46?iti=11&amp;vaa=1&amp;vcp=1&amp;vis=1&amp;pid=5647a5cbb&amp;color=0,0,0&amp;vtp=1&amp;vaab=1&amp;bbb=1"/>
          <p:cNvSpPr/>
          <p:nvPr/>
        </p:nvSpPr>
        <p:spPr>
          <a:xfrm>
            <a:off x="5495004" y="4854289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4a39ec8?vcp=1&amp;pid=3482ef119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溶液及其形成</a:t>
            </a:r>
            <a:endParaRPr lang="en-US" altLang="zh-CN" sz="3200" dirty="0"/>
          </a:p>
        </p:txBody>
      </p:sp>
      <p:sp>
        <p:nvSpPr>
          <p:cNvPr id="3" name="QC_6_BD.134_1#fe2eeb742?vaa=1&amp;vcp=1&amp;vis=1&amp;pid=dd4a39ec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（2023·广西·中考）把少量下列物质分别放入水中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，充分搅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不能得到溶液的是(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134_2#fe2eeb742.choices?vaa=1&amp;vcp=1&amp;vis=1&amp;pid=dd4a39ec8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B.白酒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C.白醋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.花生油</a:t>
            </a:r>
            <a:endParaRPr lang="en-US" altLang="zh-CN" sz="2800" dirty="0"/>
          </a:p>
        </p:txBody>
      </p:sp>
      <p:sp>
        <p:nvSpPr>
          <p:cNvPr id="6" name="QC_6_AS.1_1#fe2eeb742?vaa=1&amp;vcp=1&amp;vis=1&amp;pid=dd4a39ec8&amp;color=0,0,0&amp;vtp=1&amp;vaab=1&amp;bt=1&amp;bbb=1&amp;hb=1">
            <a:extLst>
              <a:ext uri="{FF2B5EF4-FFF2-40B4-BE49-F238E27FC236}">
                <a16:creationId xmlns:a16="http://schemas.microsoft.com/office/drawing/2014/main" id="{553FF32A-0AFD-48C1-88C7-6A1154BA1A8E}"/>
              </a:ext>
            </a:extLst>
          </p:cNvPr>
          <p:cNvSpPr/>
          <p:nvPr/>
        </p:nvSpPr>
        <p:spPr>
          <a:xfrm>
            <a:off x="539496" y="30587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花生油难溶于水，不能与水形成均一、稳定的混合物，即不能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形成溶液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40E9C2-6CA4-47F9-9797-92AC394DD921}"/>
              </a:ext>
            </a:extLst>
          </p:cNvPr>
          <p:cNvSpPr txBox="1"/>
          <p:nvPr/>
        </p:nvSpPr>
        <p:spPr>
          <a:xfrm>
            <a:off x="4486053" y="1961995"/>
            <a:ext cx="600075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fe2eeb742?vaa=1&amp;vcp=1&amp;vis=1&amp;pid=dd4a39ec8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可从以下两个方面来判断某液体是否为溶液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判断该液体是否为混合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溶液一定是混合物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不是混合物的液体一定不是溶液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判断该液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体混合物是否具有均一性和稳定性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具有均一性和稳定性的液体混合物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不具有均一性和稳定性的液体混合物不是溶液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如难溶固体在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水中形成悬浊液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难溶液体在水中形成乳浊液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193b6b7a?vcp=1&amp;pid=dd4a39ec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139_1#3130a62ff?vaa=1&amp;vcp=1&amp;vis=1&amp;pid=9193b6b7a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（2024·广西来宾·模拟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）下列物质溶于水时溶液温度明显下降的是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3130a62ff.bracket?vaa=1&amp;vcp=1&amp;vis=1&amp;pid=9193b6b7a&amp;color=0,0,0&amp;vpa=72&amp;vtp=1&amp;vaab=1"/>
          <p:cNvSpPr/>
          <p:nvPr/>
        </p:nvSpPr>
        <p:spPr>
          <a:xfrm>
            <a:off x="8165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39_2#3130a62ff.choices?vaa=1&amp;vcp=1&amp;vis=1&amp;pid=9193b6b7a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4851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.浓硫酸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B.蔗糖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C.硝酸铵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.氯化钠</a:t>
            </a:r>
            <a:endParaRPr lang="en-US" altLang="zh-CN" sz="2800" dirty="0"/>
          </a:p>
        </p:txBody>
      </p:sp>
      <p:sp>
        <p:nvSpPr>
          <p:cNvPr id="6" name="QC_7_BD.141_1#c816649d5?vaa=1&amp;vcp=1&amp;vis=1&amp;pid=9193b6b7a&amp;color=0,0,0&amp;vtp=1&amp;vaab=1&amp;bbb=1&amp;hb=1"/>
          <p:cNvSpPr/>
          <p:nvPr/>
        </p:nvSpPr>
        <p:spPr>
          <a:xfrm>
            <a:off x="539496" y="31399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（2024·广西玉林·模拟）人类的生活离不开溶液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。下列有关溶液的说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142_1#c816649d5.bracket?vaa=1&amp;vcp=1&amp;vis=1&amp;pid=9193b6b7a&amp;color=0,0,0&amp;vpa=73&amp;vtp=1&amp;vaab=1"/>
          <p:cNvSpPr/>
          <p:nvPr/>
        </p:nvSpPr>
        <p:spPr>
          <a:xfrm>
            <a:off x="2594514" y="37742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41_2#c816649d5.choices?vaa=1&amp;vcp=1&amp;vis=1&amp;pid=9193b6b7a&amp;color=0,0,0&amp;vtp=1&amp;vaab=1&amp;bbb=1"/>
          <p:cNvSpPr/>
          <p:nvPr/>
        </p:nvSpPr>
        <p:spPr>
          <a:xfrm>
            <a:off x="539496" y="44169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.水是一种最常用的溶剂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.少量面粉与水混合能形成溶液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.均一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、稳定的液体都是溶液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.溶液中不可以同时有多种溶质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0461cd9a?vcp=1&amp;pid=3482ef119&amp;color=146,208,80&amp;vtp=1&amp;vaab=1&amp;bt=1&amp;bbb=1"/>
          <p:cNvSpPr/>
          <p:nvPr/>
        </p:nvSpPr>
        <p:spPr>
          <a:xfrm>
            <a:off x="539496" y="554400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溶解度与溶解度曲线</a:t>
            </a:r>
            <a:endParaRPr lang="en-US" altLang="zh-CN" sz="3200" dirty="0"/>
          </a:p>
        </p:txBody>
      </p:sp>
      <p:sp>
        <p:nvSpPr>
          <p:cNvPr id="3" name="QO_6_BD.143_1#dc8497c13?vaa=1&amp;vcp=1&amp;vis=1&amp;pid=c0461cd9a&amp;color=0,0,0&amp;vtp=1&amp;vaab=1&amp;bbb=1&amp;hb=1"/>
          <p:cNvSpPr/>
          <p:nvPr/>
        </p:nvSpPr>
        <p:spPr>
          <a:xfrm>
            <a:off x="539496" y="1218770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（2024·广西·中考）《天工开物》记载“凡引水种盐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南风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，则一宵结成，名曰颗盐”，表明古人已经掌握了制盐工艺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。请回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144_1#656f3ab6d?vaa=1&amp;vcp=1&amp;vis=1&amp;pid=dc8497c13&amp;color=0,0,0&amp;vtp=1&amp;vaab=1&amp;bbb=1&amp;hb=1"/>
          <p:cNvSpPr/>
          <p:nvPr/>
        </p:nvSpPr>
        <p:spPr>
          <a:xfrm>
            <a:off x="539496" y="2995149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）古人的制盐工艺属于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填“物理”或“化学”）变化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。该工艺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获得的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“颗盐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填“混合物”或“纯净物”）。</a:t>
            </a:r>
            <a:endParaRPr lang="en-US" altLang="zh-CN" sz="2800" dirty="0"/>
          </a:p>
        </p:txBody>
      </p:sp>
      <p:sp>
        <p:nvSpPr>
          <p:cNvPr id="5" name="QB_7_AN.146_1#656f3ab6d.blank?vaa=1&amp;vcp=1&amp;vis=1&amp;pid=dc8497c13&amp;color=0,0,0&amp;vpa=74&amp;vtp=1&amp;vaab=1&amp;bbb=1"/>
          <p:cNvSpPr/>
          <p:nvPr/>
        </p:nvSpPr>
        <p:spPr>
          <a:xfrm>
            <a:off x="4639215" y="2960795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</a:t>
            </a:r>
            <a:endParaRPr lang="en-US" altLang="zh-CN" sz="2800" dirty="0"/>
          </a:p>
        </p:txBody>
      </p:sp>
      <p:sp>
        <p:nvSpPr>
          <p:cNvPr id="6" name="QB_7_AN.147_1#656f3ab6d.blank?vaa=1&amp;vcp=1&amp;vis=1&amp;pid=dc8497c13&amp;color=0,0,0&amp;vpa=75&amp;vtp=1&amp;vaab=1&amp;bbb=1"/>
          <p:cNvSpPr/>
          <p:nvPr/>
        </p:nvSpPr>
        <p:spPr>
          <a:xfrm>
            <a:off x="3353340" y="3537694"/>
            <a:ext cx="13255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混合物</a:t>
            </a:r>
            <a:endParaRPr lang="en-US" altLang="zh-CN" sz="2800" dirty="0"/>
          </a:p>
        </p:txBody>
      </p:sp>
      <p:sp>
        <p:nvSpPr>
          <p:cNvPr id="7" name="QB_7_AS.1_1#656f3ab6d?vaa=1&amp;vcp=1&amp;vis=1&amp;pid=dc8497c13&amp;color=0,0,0&amp;vtp=1&amp;vaab=1&amp;bbb=1&amp;hb=1"/>
          <p:cNvSpPr/>
          <p:nvPr/>
        </p:nvSpPr>
        <p:spPr>
          <a:xfrm>
            <a:off x="539496" y="4176441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古人的制盐工艺是利用蒸发结晶的方法获得食盐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，该过程中没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有生成新物质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，属于物理变化。该工艺获得的“颗盐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”中含有氯化钠和泥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、氯化镁等物质，属于混合物。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9b03a6c0.fixed?vcp=1&amp;pid=2923e75e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水和溶液</a:t>
            </a:r>
            <a:endParaRPr lang="en-US" altLang="zh-CN" sz="4000" dirty="0"/>
          </a:p>
        </p:txBody>
      </p:sp>
      <p:sp>
        <p:nvSpPr>
          <p:cNvPr id="3" name="C_4_BD#69b03a6c0.fixed?vcp=1&amp;pid=2923e75e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49_1#826304288?iti=12&amp;htil=9&amp;vaa=1&amp;vcp=1&amp;vis=1&amp;pid=dc8497c1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00" y="1240536"/>
            <a:ext cx="3630168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49_2#826304288?iti=12&amp;htil=9&amp;vaa=1&amp;vcp=1&amp;vis=1&amp;pid=dc8497c13&amp;color=0,0,0&amp;vtp=1&amp;vaab=1&amp;bbb=1"/>
          <p:cNvSpPr/>
          <p:nvPr/>
        </p:nvSpPr>
        <p:spPr>
          <a:xfrm>
            <a:off x="9212041" y="3315208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49_3#826304288?htil=9&amp;sp=1&amp;vaa=1&amp;vcp=1&amp;vis=1&amp;pid=dc8497c13&amp;color=0,0,0&amp;vtp=1&amp;vaab=1&amp;bt=1&amp;bbb=1&amp;hb=1&amp;hs=1"/>
              <p:cNvSpPr/>
              <p:nvPr/>
            </p:nvSpPr>
            <p:spPr>
              <a:xfrm>
                <a:off x="539496" y="1222248"/>
                <a:ext cx="735177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用化学知识能很好地解释古人的制盐工艺。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1-8-9为氯化钠的溶解度曲线，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时氯化钠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。此温度下，将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氯化钠加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，可配得氯化钠的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填“饱和”或“不饱和”）溶液；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保持温度不变，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49_3#826304288?htil=9&amp;sp=1&amp;vaa=1&amp;vcp=1&amp;vis=1&amp;pid=dc8497c1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735177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-5336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BD.149_3#826304288?htil=9&amp;sp=1&amp;vaa=1&amp;vcp=1&amp;vis=1&amp;pid=dc8497c13&amp;color=0,0,0&amp;vtp=1&amp;vaab=1&amp;bt=1&amp;bbb=1&amp;hb=1&amp;hs=1"/>
          <p:cNvSpPr/>
          <p:nvPr/>
        </p:nvSpPr>
        <p:spPr>
          <a:xfrm>
            <a:off x="539995" y="44286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蒸发部分溶剂，该溶液溶质的质量分数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填“变大”“不变”或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826304288?iti=13&amp;htil=10&amp;vaa=1&amp;vcp=1&amp;vis=1&amp;pid=dc8497c1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8522" y="1213453"/>
            <a:ext cx="341985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826304288?iti=13&amp;htil=10&amp;vaa=1&amp;vcp=1&amp;vis=1&amp;pid=dc8497c13&amp;color=0,0,0&amp;vtp=1&amp;vaab=1&amp;bbb=1"/>
          <p:cNvSpPr/>
          <p:nvPr/>
        </p:nvSpPr>
        <p:spPr>
          <a:xfrm>
            <a:off x="9314407" y="3178397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826304288?htil=10&amp;vaa=1&amp;vcp=1&amp;vis=1&amp;pid=dc8497c13&amp;color=0,0,0&amp;vtp=1&amp;vaab=1&amp;bt=1&amp;bbb=1&amp;hb=1&amp;hs=1"/>
              <p:cNvSpPr/>
              <p:nvPr/>
            </p:nvSpPr>
            <p:spPr>
              <a:xfrm>
                <a:off x="539496" y="1186021"/>
                <a:ext cx="756208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根据氯化钠的溶解度曲线可知，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氯化钠的溶解度为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。此温度下，将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钠溶解到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水中，氯化钠恰好完全溶解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得氯化钠的饱和溶液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；保持温度不变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，蒸发部分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826304288?htil=10&amp;vaa=1&amp;vcp=1&amp;vis=1&amp;pid=dc8497c1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6021"/>
                <a:ext cx="756208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1239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S.1_1#826304288?htil=10&amp;vaa=1&amp;vcp=1&amp;vis=1&amp;pid=dc8497c13&amp;color=0,0,0&amp;vtp=1&amp;vaab=1&amp;bt=1&amp;bbb=1&amp;hb=1&amp;hs=1"/>
          <p:cNvSpPr/>
          <p:nvPr/>
        </p:nvSpPr>
        <p:spPr>
          <a:xfrm>
            <a:off x="539496" y="383009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，部分固体析出，由于温度不变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，氯化钠的溶解度不变，该溶液的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溶质质量分数不变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49_1#826304288?iti=12&amp;htil=9&amp;vaa=1&amp;vcp=1&amp;vis=1&amp;pid=dc8497c1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00" y="1240536"/>
            <a:ext cx="3630168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49_2#826304288?iti=12&amp;htil=9&amp;vaa=1&amp;vcp=1&amp;vis=1&amp;pid=dc8497c13&amp;color=0,0,0&amp;vtp=1&amp;vaab=1&amp;bbb=1"/>
          <p:cNvSpPr/>
          <p:nvPr/>
        </p:nvSpPr>
        <p:spPr>
          <a:xfrm>
            <a:off x="9212041" y="3315208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49_3#826304288?htil=9&amp;sp=1&amp;vaa=1&amp;vcp=1&amp;vis=1&amp;pid=dc8497c13&amp;color=0,0,0&amp;vtp=1&amp;vaab=1&amp;bt=1&amp;bbb=1&amp;hb=1&amp;hs=1"/>
              <p:cNvSpPr/>
              <p:nvPr/>
            </p:nvSpPr>
            <p:spPr>
              <a:xfrm>
                <a:off x="539496" y="1222248"/>
                <a:ext cx="7351776" cy="319440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（2）用化学知识能很好地解释古人的制盐工艺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1-8-9为氯化钠的溶解度曲线，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时氯化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钠的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溶解度为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。此温度下，将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氯化钠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水中，可配得氯化钠的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（填“饱和”或“不饱和”）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溶液；保持温度不变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B_7_BD.149_3#826304288?htil=9&amp;sp=1&amp;vaa=1&amp;vcp=1&amp;vis=1&amp;pid=dc8497c1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7351776" cy="3194401"/>
              </a:xfrm>
              <a:prstGeom prst="rect">
                <a:avLst/>
              </a:prstGeom>
              <a:blipFill>
                <a:blip r:embed="rId4"/>
                <a:stretch>
                  <a:fillRect l="-2985" r="-6882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BD.149_3#826304288?htil=9&amp;sp=1&amp;vaa=1&amp;vcp=1&amp;vis=1&amp;pid=dc8497c13&amp;color=0,0,0&amp;vtp=1&amp;vaab=1&amp;bt=1&amp;bbb=1&amp;hb=1&amp;hs=1"/>
          <p:cNvSpPr/>
          <p:nvPr/>
        </p:nvSpPr>
        <p:spPr>
          <a:xfrm>
            <a:off x="539995" y="44286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蒸发部分溶剂，该溶液溶质的质量分数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填“变大”“不变”或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578A2E-EE88-454C-B4FB-4DA21C14A2F7}"/>
              </a:ext>
            </a:extLst>
          </p:cNvPr>
          <p:cNvSpPr txBox="1"/>
          <p:nvPr/>
        </p:nvSpPr>
        <p:spPr>
          <a:xfrm>
            <a:off x="2237518" y="2488422"/>
            <a:ext cx="965200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36.0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0B837F-A1CD-4BBA-A406-9D06AE8506AB}"/>
              </a:ext>
            </a:extLst>
          </p:cNvPr>
          <p:cNvSpPr txBox="1"/>
          <p:nvPr/>
        </p:nvSpPr>
        <p:spPr>
          <a:xfrm>
            <a:off x="5106448" y="3116927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饱和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F5E817-0CE5-4203-9BE0-A0646F4C6A6E}"/>
              </a:ext>
            </a:extLst>
          </p:cNvPr>
          <p:cNvSpPr txBox="1"/>
          <p:nvPr/>
        </p:nvSpPr>
        <p:spPr>
          <a:xfrm>
            <a:off x="6451877" y="4377880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不变</a:t>
            </a:r>
          </a:p>
        </p:txBody>
      </p:sp>
    </p:spTree>
    <p:extLst>
      <p:ext uri="{BB962C8B-B14F-4D97-AF65-F5344CB8AC3E}">
        <p14:creationId xmlns:p14="http://schemas.microsoft.com/office/powerpoint/2010/main" val="15971414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9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_1#dc8497c13?vaa=1&amp;vcp=1&amp;vis=1&amp;pid=c0461cd9a&amp;color=0,0,0&amp;vtp=1&amp;vaab=1&amp;bt=1&amp;bbb=1&amp;hb=1"/>
              <p:cNvSpPr/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溶解度曲线可以直观地展现出物质的溶解度随温度变化的情况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解答溶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解度曲线相关题目时必须深入理解溶解度曲线各方面的含义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如曲线上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的点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曲线的走向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两条曲线的交点等的含义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在饱和溶液中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溶质质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量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∶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溶剂质量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溶解度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利用此关系可以计算出某温度下一定量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的溶剂里最多能溶解该溶质的质量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EX.1_1#dc8497c13?vaa=1&amp;vcp=1&amp;vis=1&amp;pid=c0461cd9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1262" b="-4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500c0cb?vcp=1&amp;pid=c0461cd9a&amp;color=0,0,0&amp;vtp=1&amp;vaab=1&amp;bt=1&amp;bbb=1"/>
          <p:cNvSpPr/>
          <p:nvPr/>
        </p:nvSpPr>
        <p:spPr>
          <a:xfrm>
            <a:off x="539496" y="421050"/>
            <a:ext cx="11109960" cy="5784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56_1#3b50c5d87?sp=1&amp;vaa=1&amp;vcp=1&amp;vis=1&amp;pid=6d500c0cb&amp;color=0,0,0&amp;vtp=1&amp;vaab=1&amp;bbb=1&amp;hb=1"/>
              <p:cNvSpPr/>
              <p:nvPr/>
            </p:nvSpPr>
            <p:spPr>
              <a:xfrm>
                <a:off x="539496" y="1058208"/>
                <a:ext cx="11109960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三种固体物质（均不含结晶水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）的溶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解度曲线如图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1-8-10所示，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56_1#3b50c5d87?sp=1&amp;vaa=1&amp;vcp=1&amp;vis=1&amp;pid=6d500c0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58208"/>
                <a:ext cx="11109960" cy="1134682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408" b="-5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157_1#3b50c5d87.bracket?vaa=1&amp;vcp=1&amp;vis=1&amp;pid=6d500c0cb&amp;color=0,0,0&amp;vpa=79&amp;vtp=1&amp;vaab=1"/>
          <p:cNvSpPr/>
          <p:nvPr/>
        </p:nvSpPr>
        <p:spPr>
          <a:xfrm>
            <a:off x="7811039" y="1657902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7_BD.156_2#3b50c5d87?iti=14&amp;htil=11&amp;vaa=1&amp;vcp=1&amp;vis=1&amp;pid=6d500c0c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5421" y="2326430"/>
            <a:ext cx="2212848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56_3#3b50c5d87?iti=14&amp;htil=11&amp;vaa=1&amp;vcp=1&amp;vis=1&amp;pid=6d500c0cb&amp;color=0,0,0&amp;vtp=1&amp;vaab=1&amp;bbb=1"/>
          <p:cNvSpPr/>
          <p:nvPr/>
        </p:nvSpPr>
        <p:spPr>
          <a:xfrm>
            <a:off x="9708901" y="4117638"/>
            <a:ext cx="1385887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56_4#3b50c5d87.choices?htil=11&amp;vaa=1&amp;vcp=1&amp;vis=1&amp;pid=6d500c0cb&amp;color=0,0,0&amp;vtp=1&amp;vaab=1&amp;bbb=1&amp;hb=1"/>
              <p:cNvSpPr/>
              <p:nvPr/>
            </p:nvSpPr>
            <p:spPr>
              <a:xfrm>
                <a:off x="539496" y="2199430"/>
                <a:ext cx="8531352" cy="41713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A.三种物质的溶解度由大到小的顺序为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水中，可得到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的饱和溶液降温至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，可析出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晶体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.分别将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三种物质的饱和溶液升温至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（不考虑溶剂的蒸发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），所得溶液中溶质的质量分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数的大小关系为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56_4#3b50c5d87.choices?htil=11&amp;vaa=1&amp;vcp=1&amp;vis=1&amp;pid=6d500c0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99430"/>
                <a:ext cx="8531352" cy="4171379"/>
              </a:xfrm>
              <a:prstGeom prst="rect">
                <a:avLst/>
              </a:prstGeom>
              <a:blipFill rotWithShape="1">
                <a:blip r:embed="rId5"/>
                <a:stretch>
                  <a:fillRect l="-4" t="-10" r="-1066" b="-1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8_1#6c8bb23db?iti=15&amp;htil=12&amp;vaa=1&amp;vcp=1&amp;vis=1&amp;pid=6d500c0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9848" y="1480280"/>
            <a:ext cx="294436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8_2#6c8bb23db?iti=15&amp;htil=12&amp;vaa=1&amp;vcp=1&amp;vis=1&amp;pid=6d500c0cb&amp;color=0,0,0&amp;vtp=1&amp;vaab=1&amp;bbb=1"/>
          <p:cNvSpPr/>
          <p:nvPr/>
        </p:nvSpPr>
        <p:spPr>
          <a:xfrm>
            <a:off x="9435692" y="3604101"/>
            <a:ext cx="13726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图1-8-11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7_BD.158_3#6c8bb23db?htil=12&amp;sp=1&amp;vaa=1&amp;vcp=1&amp;vis=1&amp;pid=6d500c0cb&amp;color=0,0,0&amp;vtp=1&amp;vaab=1&amp;bt=1&amp;bbb=1&amp;hb=1&amp;hs=1"/>
          <p:cNvSpPr/>
          <p:nvPr/>
        </p:nvSpPr>
        <p:spPr>
          <a:xfrm>
            <a:off x="539496" y="1461992"/>
            <a:ext cx="8037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图1-8-11是甲、乙两种物质的溶解度曲线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。请回答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59_1#679c2e21f?htil=12&amp;vaa=1&amp;vcp=1&amp;vis=1&amp;pid=6c8bb23db&amp;color=0,0,0&amp;vtp=1&amp;vaab=1&amp;bbb=1&amp;hb=1&amp;hs=1"/>
              <p:cNvSpPr/>
              <p:nvPr/>
            </p:nvSpPr>
            <p:spPr>
              <a:xfrm>
                <a:off x="539496" y="2671921"/>
                <a:ext cx="803757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点的含义是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159_1#679c2e21f?htil=12&amp;vaa=1&amp;vcp=1&amp;vis=1&amp;pid=6c8bb23d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71921"/>
                <a:ext cx="8037576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40" r="-70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_1#679c2e21f.blank?vaa=1&amp;vcp=1&amp;vis=1&amp;pid=6c8bb23db&amp;color=0,0,0&amp;vpa=80&amp;vtp=1&amp;vaab=1&amp;bbb=1&amp;hb=1"/>
              <p:cNvSpPr/>
              <p:nvPr/>
            </p:nvSpPr>
            <p:spPr>
              <a:xfrm>
                <a:off x="539496" y="2633821"/>
                <a:ext cx="8037576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、乙两种物质的溶解度相等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8_AN.1_1#679c2e21f.blank?vaa=1&amp;vcp=1&amp;vis=1&amp;pid=6c8bb23db&amp;color=0,0,0&amp;vpa=8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33821"/>
                <a:ext cx="8037576" cy="1220407"/>
              </a:xfrm>
              <a:prstGeom prst="rect">
                <a:avLst/>
              </a:prstGeom>
              <a:blipFill rotWithShape="1">
                <a:blip r:embed="rId5"/>
                <a:stretch>
                  <a:fillRect l="-5" t="-39" r="2" b="-6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61_1#dbfe80335?vaa=1&amp;vcp=1&amp;vis=1&amp;pid=6c8bb23db&amp;color=0,0,0&amp;vtp=1&amp;vaab=1&amp;bbb=1&amp;hb=1&amp;hs=1"/>
              <p:cNvSpPr/>
              <p:nvPr/>
            </p:nvSpPr>
            <p:spPr>
              <a:xfrm>
                <a:off x="539496" y="417750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乙加入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水中充分溶解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，所得溶液中的溶质与溶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剂的质量比为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161_1#dbfe80335?vaa=1&amp;vcp=1&amp;vis=1&amp;pid=6c8bb23d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77506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162_1#dbfe80335.blank?vaa=1&amp;vcp=1&amp;vis=1&amp;pid=6c8bb23db&amp;color=0,0,0&amp;vpa=81&amp;vtp=1&amp;vaab=1&amp;bbb=1"/>
              <p:cNvSpPr/>
              <p:nvPr/>
            </p:nvSpPr>
            <p:spPr>
              <a:xfrm>
                <a:off x="2747708" y="4899182"/>
                <a:ext cx="92443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162_1#dbfe80335.blank?vaa=1&amp;vcp=1&amp;vis=1&amp;pid=6c8bb23db&amp;color=0,0,0&amp;vpa=8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7708" y="4899182"/>
                <a:ext cx="924433" cy="402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3_1#867cb1e29?iti=16&amp;htil=13&amp;vaa=1&amp;vcp=1&amp;vis=1&amp;pid=6c8bb23d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0224" y="1886426"/>
            <a:ext cx="294436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3_2#867cb1e29?iti=16&amp;htil=13&amp;vaa=1&amp;vcp=1&amp;vis=1&amp;pid=6c8bb23db&amp;color=0,0,0&amp;vtp=1&amp;vaab=1&amp;bbb=1"/>
          <p:cNvSpPr/>
          <p:nvPr/>
        </p:nvSpPr>
        <p:spPr>
          <a:xfrm>
            <a:off x="9396068" y="4015962"/>
            <a:ext cx="13726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63_3#867cb1e29?htil=13&amp;sp=1&amp;vaa=1&amp;vcp=1&amp;vis=1&amp;pid=6c8bb23db&amp;color=0,0,0&amp;mp=1&amp;vtp=1&amp;vaab=1&amp;bt=1&amp;bbb=1&amp;hb=1"/>
              <p:cNvSpPr/>
              <p:nvPr/>
            </p:nvSpPr>
            <p:spPr>
              <a:xfrm>
                <a:off x="539495" y="1858994"/>
                <a:ext cx="8684017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点表示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时乙的不饱和溶液，若保持溶液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质量不变，让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变为乙的饱和溶液，则可采用的方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法是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A.蒸发溶剂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B.降低温度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C.升高温度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增加溶质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63_3#867cb1e29?htil=13&amp;sp=1&amp;vaa=1&amp;vcp=1&amp;vis=1&amp;pid=6c8bb23db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1858994"/>
                <a:ext cx="8684017" cy="3144457"/>
              </a:xfrm>
              <a:prstGeom prst="rect">
                <a:avLst/>
              </a:prstGeom>
              <a:blipFill>
                <a:blip r:embed="rId4"/>
                <a:stretch>
                  <a:fillRect l="-2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64_1#867cb1e29.blank?vaa=1&amp;vcp=1&amp;vis=1&amp;pid=6c8bb23db&amp;color=0,0,0&amp;mp=1&amp;vpa=82&amp;vtp=1&amp;vaab=1&amp;bbb=1"/>
          <p:cNvSpPr/>
          <p:nvPr/>
        </p:nvSpPr>
        <p:spPr>
          <a:xfrm>
            <a:off x="1210215" y="3123914"/>
            <a:ext cx="1087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5_1#42ef033a6?iti=17&amp;htil=14&amp;vaa=1&amp;vcp=1&amp;vis=1&amp;pid=6c8bb23d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9759" y="1319752"/>
            <a:ext cx="3438144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5_2#42ef033a6?iti=17&amp;htil=14&amp;vaa=1&amp;vcp=1&amp;vis=1&amp;pid=6c8bb23db&amp;color=0,0,0&amp;vtp=1&amp;vaab=1&amp;bbb=1"/>
          <p:cNvSpPr/>
          <p:nvPr/>
        </p:nvSpPr>
        <p:spPr>
          <a:xfrm>
            <a:off x="9222491" y="3763486"/>
            <a:ext cx="13726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165_3#42ef033a6?htil=14&amp;vaa=1&amp;vcp=1&amp;vis=1&amp;pid=6c8bb23db&amp;color=0,0,0&amp;vtp=1&amp;vaab=1&amp;bt=1&amp;bbb=1&amp;hb=1&amp;hs=1"/>
              <p:cNvSpPr/>
              <p:nvPr/>
            </p:nvSpPr>
            <p:spPr>
              <a:xfrm>
                <a:off x="539496" y="1292320"/>
                <a:ext cx="75346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（4）将甲、乙两种物质的饱和溶液由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，溶剂质量的大小关系是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165_3#42ef033a6?htil=14&amp;vaa=1&amp;vcp=1&amp;vis=1&amp;pid=6c8bb23d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92320"/>
                <a:ext cx="7534656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2409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1_1#42ef033a6.blank?vaa=1&amp;vcp=1&amp;vis=1&amp;pid=6c8bb23db&amp;color=0,0,0&amp;vpa=83&amp;vtp=1&amp;vaab=1"/>
          <p:cNvSpPr/>
          <p:nvPr/>
        </p:nvSpPr>
        <p:spPr>
          <a:xfrm>
            <a:off x="5470810" y="18885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165_4#42ef033a6.choices?htil=14&amp;vaa=1&amp;vcp=1&amp;vis=1&amp;pid=6c8bb23db&amp;color=0,0,0&amp;vtp=1&amp;vaab=1&amp;bbb=1&amp;hs=1"/>
              <p:cNvSpPr/>
              <p:nvPr/>
            </p:nvSpPr>
            <p:spPr>
              <a:xfrm>
                <a:off x="539496" y="2498693"/>
                <a:ext cx="75346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38747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（甲）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乙）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（甲）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（乙）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387477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（甲）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乙）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.无法确定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165_4#42ef033a6.choices?htil=14&amp;vaa=1&amp;vcp=1&amp;vis=1&amp;pid=6c8bb23db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8693"/>
                <a:ext cx="7534656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50" r="2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67_1#8e73b3bd7?vaa=1&amp;vcp=1&amp;vis=1&amp;pid=6c8bb23db&amp;color=0,0,0&amp;vtp=1&amp;vaab=1&amp;bbb=1&amp;hb=1&amp;hs=1"/>
              <p:cNvSpPr/>
              <p:nvPr/>
            </p:nvSpPr>
            <p:spPr>
              <a:xfrm>
                <a:off x="539496" y="433447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的乙溶液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，需要溶质质量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的乙溶液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167_1#8e73b3bd7?vaa=1&amp;vcp=1&amp;vis=1&amp;pid=6c8bb23d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34478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50" r="-305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168_1#8e73b3bd7.blank?vaa=1&amp;vcp=1&amp;vis=1&amp;pid=6c8bb23db&amp;color=0,0,0&amp;vpa=84&amp;vtp=1&amp;vaab=1&amp;bbb=1"/>
          <p:cNvSpPr/>
          <p:nvPr/>
        </p:nvSpPr>
        <p:spPr>
          <a:xfrm>
            <a:off x="3748627" y="4930743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f3b01d28?vcp=1&amp;pid=6d500c0cb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提醒：请完成第8讲备考练习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628541f2.fixed?vcp=1&amp;pid=2923e75e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水和溶液</a:t>
            </a:r>
            <a:endParaRPr lang="en-US" altLang="zh-CN" sz="4000" dirty="0"/>
          </a:p>
        </p:txBody>
      </p:sp>
      <p:sp>
        <p:nvSpPr>
          <p:cNvPr id="3" name="C_4_BD#6628541f2.fixed?vcp=1&amp;pid=2923e75e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992cb2969?sp=1&amp;vaa=1&amp;vcp=1&amp;vis=1&amp;pid=69b03a6c0&amp;color=0,0,0&amp;vtp=1&amp;vaab=1&amp;bt=1&amp;bbb=1"/>
          <p:cNvSpPr/>
          <p:nvPr/>
        </p:nvSpPr>
        <p:spPr>
          <a:xfrm>
            <a:off x="539496" y="8361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水的组成及其实验证明。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O_5_BD.1_2#992cb2969?sp=1&amp;vaa=1&amp;vcp=1&amp;vis=1&amp;pid=69b03a6c0&amp;color=0,0,0&amp;vtp=1&amp;vaab=1&amp;bbb=1"/>
          <p:cNvSpPr/>
          <p:nvPr/>
        </p:nvSpPr>
        <p:spPr>
          <a:xfrm>
            <a:off x="539496" y="14560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（1）实验装置：如图1-8-1所示。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O_5_BD.1_3#992cb2969?iti=1&amp;htil=1&amp;vaa=1&amp;vcp=1&amp;vis=1&amp;pid=69b03a6c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78496" y="2139410"/>
            <a:ext cx="1435608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_4#992cb2969?iti=1&amp;htil=1&amp;vaa=1&amp;vcp=1&amp;vis=1&amp;pid=69b03a6c0&amp;color=0,0,0&amp;vtp=1&amp;vaab=1&amp;bbb=1"/>
          <p:cNvSpPr/>
          <p:nvPr/>
        </p:nvSpPr>
        <p:spPr>
          <a:xfrm>
            <a:off x="9892257" y="4610703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6_BD.2_1#ff38d0a20?htil=1&amp;vaa=1&amp;vcp=1&amp;vis=1&amp;pid=992cb2969&amp;color=0,0,0&amp;vtp=1&amp;vaab=1&amp;bbb=1&amp;hb=1&amp;hs=1"/>
          <p:cNvSpPr/>
          <p:nvPr/>
        </p:nvSpPr>
        <p:spPr>
          <a:xfrm>
            <a:off x="539496" y="2085498"/>
            <a:ext cx="888796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电；一般在水中加少许硫酸钠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或氢氧化钠溶液，目的是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6_AN.1_1#ff38d0a20.blank?vaa=1&amp;vcp=1&amp;vis=1&amp;pid=992cb2969&amp;color=0,0,0&amp;vpa=1&amp;vtp=1&amp;vaab=1&amp;bbb=1"/>
          <p:cNvSpPr/>
          <p:nvPr/>
        </p:nvSpPr>
        <p:spPr>
          <a:xfrm>
            <a:off x="3572415" y="205501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2_1#ff38d0a20.blank?vaa=1&amp;vcp=1&amp;vis=1&amp;pid=992cb2969&amp;color=0,0,0&amp;vpa=2&amp;vtp=1&amp;vaab=1&amp;bbb=1"/>
          <p:cNvSpPr/>
          <p:nvPr/>
        </p:nvSpPr>
        <p:spPr>
          <a:xfrm>
            <a:off x="4461415" y="2681763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增强水的导电性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BD.5_1#c084d309a?htil=1&amp;vaa=1&amp;vcp=1&amp;vis=1&amp;pid=992cb2969&amp;color=0,0,0&amp;vtp=1&amp;vaab=1&amp;bbb=1&amp;hb=1&amp;hs=1"/>
          <p:cNvSpPr/>
          <p:nvPr/>
        </p:nvSpPr>
        <p:spPr>
          <a:xfrm>
            <a:off x="539496" y="3362483"/>
            <a:ext cx="888796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：与电源负极相连的电极上生成的是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，与电源正极相连的电极上生成的是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且它们的体积比是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0" name="QB_6_AN.3_1#c084d309a.blank?vaa=1&amp;vcp=1&amp;vis=1&amp;pid=992cb2969&amp;color=0,0,0&amp;vpa=3&amp;vtp=1&amp;vaab=1&amp;bbb=1"/>
          <p:cNvSpPr/>
          <p:nvPr/>
        </p:nvSpPr>
        <p:spPr>
          <a:xfrm>
            <a:off x="638715" y="397970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6_AN.4_1#c084d309a.blank?vaa=1&amp;vcp=1&amp;vis=1&amp;pid=992cb2969&amp;color=0,0,0&amp;vpa=4&amp;vtp=1&amp;vaab=1&amp;bbb=1"/>
          <p:cNvSpPr/>
          <p:nvPr/>
        </p:nvSpPr>
        <p:spPr>
          <a:xfrm>
            <a:off x="7484014" y="397970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6_AN.5_1#c084d309a.blank?vaa=1&amp;vcp=1&amp;vis=1&amp;pid=992cb2969&amp;color=0,0,0&amp;vpa=5&amp;vtp=1&amp;vaab=1&amp;bbb=1"/>
              <p:cNvSpPr/>
              <p:nvPr/>
            </p:nvSpPr>
            <p:spPr>
              <a:xfrm>
                <a:off x="3471609" y="4740052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6_AN.5_1#c084d309a.blank?vaa=1&amp;vcp=1&amp;vis=1&amp;pid=992cb2969&amp;color=0,0,0&amp;vpa=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1609" y="4740052"/>
                <a:ext cx="72758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6_BD.9_1#046b07764?htil=1&amp;vaa=1&amp;vcp=1&amp;vis=1&amp;pid=992cb2969&amp;color=0,0,0&amp;vtp=1&amp;vaab=1&amp;bbb=1&amp;hs=1"/>
          <p:cNvSpPr/>
          <p:nvPr/>
        </p:nvSpPr>
        <p:spPr>
          <a:xfrm>
            <a:off x="539496" y="5219795"/>
            <a:ext cx="11109960" cy="7592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7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化学方程式：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3950" b="0" i="0" u="sng" kern="0" spc="-999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QB_6_AN.10_1#046b07764.blank?vaa=1&amp;vcp=1&amp;vis=1&amp;pid=992cb2969&amp;color=0,0,0&amp;vpa=6&amp;vtp=1&amp;vaab=1&amp;bbb=1&amp;rh=43.6"/>
              <p:cNvSpPr/>
              <p:nvPr/>
            </p:nvSpPr>
            <p:spPr>
              <a:xfrm>
                <a:off x="3573209" y="5390165"/>
                <a:ext cx="3547364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4" name="QB_6_AN.10_1#046b07764.blank?vaa=1&amp;vcp=1&amp;vis=1&amp;pid=992cb2969&amp;color=0,0,0&amp;vpa=6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3209" y="5390165"/>
                <a:ext cx="3547364" cy="553720"/>
              </a:xfrm>
              <a:prstGeom prst="rect">
                <a:avLst/>
              </a:prstGeom>
              <a:blipFill rotWithShape="1">
                <a:blip r:embed="rId5"/>
                <a:stretch>
                  <a:fillRect l="-2" t="-24134" r="9" b="-8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4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26664f7?vcp=1&amp;pid=6628541f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69_1#995bf05b7?vaa=1&amp;vcp=1&amp;vis=1&amp;pid=dd26664f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（2024·湖北·中考）把少量下列物质加入水中，充分搅拌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，能形成溶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995bf05b7.bracket?vaa=1&amp;vcp=1&amp;vis=1&amp;pid=dd26664f7&amp;color=0,0,0&amp;vpa=85&amp;vtp=1&amp;vaab=1"/>
          <p:cNvSpPr/>
          <p:nvPr/>
        </p:nvSpPr>
        <p:spPr>
          <a:xfrm>
            <a:off x="18833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69_2#995bf05b7.choices?vaa=1&amp;vcp=1&amp;vis=1&amp;pid=dd26664f7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.泥土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B.蜡烛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C.蔗糖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.汽油</a:t>
            </a:r>
            <a:endParaRPr lang="en-US" altLang="zh-CN" sz="2800" dirty="0"/>
          </a:p>
        </p:txBody>
      </p:sp>
      <p:sp>
        <p:nvSpPr>
          <p:cNvPr id="6" name="QC_6_BD.171_1#5a9d1a705?vaa=1&amp;vcp=1&amp;vis=1&amp;pid=dd26664f7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（2024·四川宜宾·中考）水是一种宝贵的自然资源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。下列净化水的操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净化程度最高的是(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AN.172_1#5a9d1a705.bracket?vaa=1&amp;vcp=1&amp;vis=1&amp;pid=dd26664f7&amp;color=0,0,0&amp;vpa=86&amp;vtp=1&amp;vaab=1"/>
          <p:cNvSpPr/>
          <p:nvPr/>
        </p:nvSpPr>
        <p:spPr>
          <a:xfrm>
            <a:off x="4728115" y="38066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71_2#5a9d1a705.choices?vaa=1&amp;vcp=1&amp;vis=1&amp;pid=dd26664f7&amp;color=0,0,0&amp;vtp=1&amp;vaab=1&amp;bbb=1"/>
          <p:cNvSpPr/>
          <p:nvPr/>
        </p:nvSpPr>
        <p:spPr>
          <a:xfrm>
            <a:off x="539496" y="44414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.沉淀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B.吸附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C.消毒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.蒸馏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3_1#50d64336a?vaa=1&amp;vcp=1&amp;vis=1&amp;pid=dd26664f7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（2024·山东青岛·中考）“青山清我目，流水静我耳。”3月22日是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界水日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”，某校举行“水说”主题作品展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，作品中的下列说法不正确的是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74_1#50d64336a.bracket?vaa=1&amp;vcp=1&amp;vis=1&amp;pid=dd26664f7&amp;color=0,0,0&amp;vpa=87&amp;vtp=1&amp;vaab=1"/>
          <p:cNvSpPr/>
          <p:nvPr/>
        </p:nvSpPr>
        <p:spPr>
          <a:xfrm>
            <a:off x="816515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73_2#50d64336a.choices?vaa=1&amp;vcp=1&amp;vis=1&amp;pid=dd26664f7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A.水通过三态变化实现天然循环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.天然水经沉降、过滤可得到纯水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.工业上可用多级闪急蒸馏法淡化海水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.洗手后及时关闭水龙头以节约用水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5_1#d9e96bd02?vaa=1&amp;vcp=1&amp;vis=1&amp;pid=dd26664f7&amp;color=0,0,0&amp;mp=1&amp;vtp=1&amp;vaab=1&amp;bt=1&amp;bbb=1"/>
          <p:cNvSpPr/>
          <p:nvPr/>
        </p:nvSpPr>
        <p:spPr>
          <a:xfrm>
            <a:off x="539496" y="24963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下列有关溶液的说法正确的是(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76_1#d9e96bd02.bracket?vaa=1&amp;vcp=1&amp;vis=1&amp;pid=dd26664f7&amp;color=0,0,0&amp;mp=1&amp;vpa=88&amp;vtp=1&amp;vaab=1"/>
          <p:cNvSpPr/>
          <p:nvPr/>
        </p:nvSpPr>
        <p:spPr>
          <a:xfrm>
            <a:off x="9500139" y="24829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5_2#d9e96bd02.choices?vaa=1&amp;vcp=1&amp;vis=1&amp;pid=dd26664f7&amp;color=0,0,0&amp;vtp=1&amp;vaab=1&amp;bbb=1"/>
          <p:cNvSpPr/>
          <p:nvPr/>
        </p:nvSpPr>
        <p:spPr>
          <a:xfrm>
            <a:off x="539496" y="312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9199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.溶液由溶质和溶剂组成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.碘酒中，碘是溶剂，酒精是溶质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919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C.溶液的溶质只能是一种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.所有溶液均是无色、澄清的液体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7_1#eab02fd1b?sp=1&amp;vaa=1&amp;vcp=1&amp;vis=1&amp;pid=dd26664f7&amp;color=0,0,0&amp;vtp=1&amp;vaab=1&amp;bt=1&amp;bbb=1&amp;hb=1"/>
          <p:cNvSpPr/>
          <p:nvPr/>
        </p:nvSpPr>
        <p:spPr>
          <a:xfrm>
            <a:off x="539496" y="12058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（2024·江苏盐城·中考）图1是电解水反应的微观示意图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。据此判断下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78_1#eab02fd1b.bracket?vaa=1&amp;vcp=1&amp;vis=1&amp;pid=dd26664f7&amp;color=0,0,0&amp;vpa=89&amp;vtp=1&amp;vaab=1"/>
          <p:cNvSpPr/>
          <p:nvPr/>
        </p:nvSpPr>
        <p:spPr>
          <a:xfrm>
            <a:off x="3661315" y="1840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177_2#eab02fd1b?iti=18&amp;htil=15&amp;vaa=1&amp;vcp=1&amp;vis=1&amp;pid=dd26664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784" y="2542826"/>
            <a:ext cx="400507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77_3#eab02fd1b?iti=18&amp;htil=15&amp;vaa=1&amp;vcp=1&amp;vis=1&amp;pid=dd26664f7&amp;color=0,0,0&amp;vtp=1&amp;vaab=1&amp;bbb=1"/>
          <p:cNvSpPr/>
          <p:nvPr/>
        </p:nvSpPr>
        <p:spPr>
          <a:xfrm>
            <a:off x="9196139" y="373967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77_4#eab02fd1b.choices?htil=15&amp;vaa=1&amp;vcp=1&amp;vis=1&amp;pid=dd26664f7&amp;color=0,0,0&amp;vtp=1&amp;vaab=1&amp;bbb=1&amp;hb=1"/>
              <p:cNvSpPr/>
              <p:nvPr/>
            </p:nvSpPr>
            <p:spPr>
              <a:xfrm>
                <a:off x="539496" y="2488914"/>
                <a:ext cx="6976872" cy="31460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A.甲中微观粒子能保持水的化学性质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B.乙中微观粒子在化学变化过程中没有发生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改变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.丙中的物质属于混合物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.丙中氢气和氧气的质量比为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77_4#eab02fd1b.choices?htil=15&amp;vaa=1&amp;vcp=1&amp;vis=1&amp;pid=dd26664f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88914"/>
                <a:ext cx="6976872" cy="3146044"/>
              </a:xfrm>
              <a:prstGeom prst="rect">
                <a:avLst/>
              </a:prstGeom>
              <a:blipFill>
                <a:blip r:embed="rId4"/>
                <a:stretch>
                  <a:fillRect l="-3147" b="-7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9_1#a4ce36429?sp=1&amp;vaa=1&amp;vcp=1&amp;vis=1&amp;pid=dd26664f7&amp;color=0,0,0&amp;vtp=1&amp;vaab=1&amp;bt=1&amp;bbb=1&amp;hb=1"/>
          <p:cNvSpPr/>
          <p:nvPr/>
        </p:nvSpPr>
        <p:spPr>
          <a:xfrm>
            <a:off x="539496" y="9224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（2024·广东·中考）硫酸铝的溶解度曲线如图2所示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80_1#a4ce36429.bracket?vaa=1&amp;vcp=1&amp;vis=1&amp;pid=dd26664f7&amp;color=0,0,0&amp;vpa=90&amp;vtp=1&amp;vaab=1"/>
          <p:cNvSpPr/>
          <p:nvPr/>
        </p:nvSpPr>
        <p:spPr>
          <a:xfrm>
            <a:off x="1172115" y="155676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179_2#a4ce36429?iti=19&amp;htil=16&amp;vaa=1&amp;vcp=1&amp;vis=1&amp;pid=dd26664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9408" y="2259330"/>
            <a:ext cx="288036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79_3#a4ce36429?iti=19&amp;htil=16&amp;vaa=1&amp;vcp=1&amp;vis=1&amp;pid=dd26664f7&amp;color=0,0,0&amp;vtp=1&amp;vaab=1&amp;bbb=1"/>
          <p:cNvSpPr/>
          <p:nvPr/>
        </p:nvSpPr>
        <p:spPr>
          <a:xfrm>
            <a:off x="9822407" y="403225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79_4#a4ce36429.choices?htil=16&amp;vaa=1&amp;vcp=1&amp;vis=1&amp;pid=dd26664f7&amp;color=0,0,0&amp;vtp=1&amp;vaab=1&amp;bbb=1&amp;hb=1"/>
              <p:cNvSpPr/>
              <p:nvPr/>
            </p:nvSpPr>
            <p:spPr>
              <a:xfrm>
                <a:off x="539496" y="2132330"/>
                <a:ext cx="8101584" cy="37937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A.将硫酸铝饱和溶液从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升温至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，仍是饱和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硫酸铝加入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，形成不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时，硫酸铝的溶解度为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时，硫酸铝饱和溶液的溶质质量分数为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45.8%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79_4#a4ce36429.choices?htil=16&amp;vaa=1&amp;vcp=1&amp;vis=1&amp;pid=dd26664f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2330"/>
                <a:ext cx="8101584" cy="3793744"/>
              </a:xfrm>
              <a:prstGeom prst="rect">
                <a:avLst/>
              </a:prstGeom>
              <a:blipFill rotWithShape="1">
                <a:blip r:embed="rId4"/>
                <a:stretch>
                  <a:fillRect l="-5" b="-2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81_1#667e6f61e?iti=20&amp;htil=17&amp;vaa=1&amp;vcp=1&amp;vis=1&amp;pid=dd26664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0" y="1540256"/>
            <a:ext cx="230428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81_2#667e6f61e?iti=20&amp;htil=17&amp;vaa=1&amp;vcp=1&amp;vis=1&amp;pid=dd26664f7&amp;color=0,0,0&amp;vtp=1&amp;vaab=1&amp;bbb=1"/>
          <p:cNvSpPr/>
          <p:nvPr/>
        </p:nvSpPr>
        <p:spPr>
          <a:xfrm>
            <a:off x="10171843" y="404812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4" name="QC_6_BD.181_3#667e6f61e?htil=17&amp;sp=1&amp;vaa=1&amp;vcp=1&amp;vis=1&amp;pid=dd26664f7&amp;color=0,0,0&amp;vtp=1&amp;vaab=1&amp;bt=1&amp;bbb=1&amp;hb=1"/>
          <p:cNvSpPr/>
          <p:nvPr/>
        </p:nvSpPr>
        <p:spPr>
          <a:xfrm>
            <a:off x="539496" y="1521968"/>
            <a:ext cx="8677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（2024·河南·中考）电解水的简易实验装置如图3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AN.182_1#667e6f61e.bracket?vaa=1&amp;vcp=1&amp;vis=1&amp;pid=dd26664f7&amp;color=0,0,0&amp;vpa=91&amp;vtp=1&amp;vaab=1"/>
          <p:cNvSpPr/>
          <p:nvPr/>
        </p:nvSpPr>
        <p:spPr>
          <a:xfrm>
            <a:off x="4016915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81_4#667e6f61e.choices?htil=17&amp;vaa=1&amp;vcp=1&amp;vis=1&amp;pid=dd26664f7&amp;color=0,0,0&amp;vtp=1&amp;vaab=1&amp;bbb=1"/>
              <p:cNvSpPr/>
              <p:nvPr/>
            </p:nvSpPr>
            <p:spPr>
              <a:xfrm>
                <a:off x="539496" y="2804985"/>
                <a:ext cx="8677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A.试管甲中的电极连接的是电源正极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.试管乙中的气体能使带火星的木条复燃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.该实验生成的氢气与氧气的质量比为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.该实验可证明水是由氢、氧两种元素组成的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81_4#667e6f61e.choices?htil=17&amp;vaa=1&amp;vcp=1&amp;vis=1&amp;pid=dd26664f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4985"/>
                <a:ext cx="8677656" cy="2496757"/>
              </a:xfrm>
              <a:prstGeom prst="rect">
                <a:avLst/>
              </a:prstGeom>
              <a:blipFill>
                <a:blip r:embed="rId4"/>
                <a:stretch>
                  <a:fillRect l="-2530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83_1#f97bc0a31?iti=21&amp;htil=18&amp;vaa=1&amp;vcp=1&amp;vis=1&amp;pid=dd26664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7776" y="1222756"/>
            <a:ext cx="2441448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83_2#f97bc0a31?iti=21&amp;htil=18&amp;vaa=1&amp;vcp=1&amp;vis=1&amp;pid=dd26664f7&amp;color=0,0,0&amp;vtp=1&amp;vaab=1&amp;bbb=1"/>
          <p:cNvSpPr/>
          <p:nvPr/>
        </p:nvSpPr>
        <p:spPr>
          <a:xfrm>
            <a:off x="10011319" y="339801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4" name="QC_6_BD.183_3#f97bc0a31?htil=18&amp;sp=1&amp;vaa=1&amp;vcp=1&amp;vis=1&amp;pid=dd26664f7&amp;color=0,0,0&amp;vtp=1&amp;vaab=1&amp;bt=1&amp;bbb=1&amp;hb=1"/>
          <p:cNvSpPr/>
          <p:nvPr/>
        </p:nvSpPr>
        <p:spPr>
          <a:xfrm>
            <a:off x="539496" y="1204468"/>
            <a:ext cx="85404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（2024·山东烟台·中考）海洋是巨大的资源宝库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4所示是从海水中获取淡水的简易装置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AN.184_1#f97bc0a31.bracket?vaa=1&amp;vcp=1&amp;vis=1&amp;pid=dd26664f7&amp;color=0,0,0&amp;vpa=92&amp;vtp=1&amp;vaab=1"/>
          <p:cNvSpPr/>
          <p:nvPr/>
        </p:nvSpPr>
        <p:spPr>
          <a:xfrm>
            <a:off x="1883314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183_4#f97bc0a31.choices?htil=18&amp;vaa=1&amp;vcp=1&amp;vis=1&amp;pid=dd26664f7&amp;color=0,0,0&amp;vtp=1&amp;vaab=1&amp;bbb=1"/>
          <p:cNvSpPr/>
          <p:nvPr/>
        </p:nvSpPr>
        <p:spPr>
          <a:xfrm>
            <a:off x="539496" y="3128200"/>
            <a:ext cx="854049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A.水杯中的水是淡水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.该过程中水分子大小发生改变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.该过程用到蒸馏的方法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.获取淡水的快慢与温度有关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5_1#5369c2672?sp=1&amp;vaa=1&amp;vcp=1&amp;vis=1&amp;pid=dd26664f7&amp;color=0,0,0&amp;vtp=1&amp;vaab=1&amp;bt=1&amp;bbb=1&amp;hb=1"/>
          <p:cNvSpPr/>
          <p:nvPr/>
        </p:nvSpPr>
        <p:spPr>
          <a:xfrm>
            <a:off x="539496" y="5387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水是生命之源。自来水厂净化处理水的过程如图5所示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3" name="QC_6_BD.185_2#5369c2672?iti=22&amp;vaa=1&amp;vcp=1&amp;vis=1&amp;pid=dd26664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8092" y="3429000"/>
            <a:ext cx="6199632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85_3#5369c2672?iti=22&amp;vaa=1&amp;vcp=1&amp;vis=1&amp;pid=dd26664f7&amp;color=0,0,0&amp;vtp=1&amp;vaab=1&amp;bbb=1"/>
          <p:cNvSpPr/>
          <p:nvPr/>
        </p:nvSpPr>
        <p:spPr>
          <a:xfrm>
            <a:off x="8100727" y="529336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5" name="QC_6_BD.187_1#5369c2672.choices?vaa=1&amp;vcp=1&amp;vis=1&amp;pid=dd26664f7&amp;color=0,0,0&amp;vtp=1&amp;vaab=1&amp;bt=1&amp;bbb=1">
            <a:extLst>
              <a:ext uri="{FF2B5EF4-FFF2-40B4-BE49-F238E27FC236}">
                <a16:creationId xmlns:a16="http://schemas.microsoft.com/office/drawing/2014/main" id="{A40946C7-7AD8-4591-8627-AF846D76012A}"/>
              </a:ext>
            </a:extLst>
          </p:cNvPr>
          <p:cNvSpPr/>
          <p:nvPr/>
        </p:nvSpPr>
        <p:spPr>
          <a:xfrm>
            <a:off x="539496" y="172370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A.通过反应沉降池、过滤池除去水中的不溶性杂质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.吸附池内常用活性炭吸附色素和异味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.自来水厂投入明矾进行消毒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.自来水煮沸后才能饮用</a:t>
            </a:r>
            <a:endParaRPr lang="en-US" altLang="zh-CN" sz="2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6DCF27-C1D3-45DE-A56E-B9202E415C55}"/>
              </a:ext>
            </a:extLst>
          </p:cNvPr>
          <p:cNvSpPr txBox="1"/>
          <p:nvPr/>
        </p:nvSpPr>
        <p:spPr>
          <a:xfrm>
            <a:off x="2007172" y="1237202"/>
            <a:ext cx="579438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88_1#1f7882f43?sp=1&amp;vaa=1&amp;vcp=1&amp;vis=1&amp;pid=dd26664f7&amp;color=0,0,0&amp;vtp=1&amp;vaab=1&amp;bt=1&amp;bbb=1&amp;hb=1"/>
          <p:cNvSpPr/>
          <p:nvPr/>
        </p:nvSpPr>
        <p:spPr>
          <a:xfrm>
            <a:off x="539496" y="82877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（2024·青海·中考）为了饮水便利，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许多公共场所安装了直饮水机，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处理步骤如图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6所示：</a:t>
            </a:r>
            <a:endParaRPr lang="en-US" altLang="zh-CN" sz="2800" dirty="0"/>
          </a:p>
        </p:txBody>
      </p:sp>
      <p:pic>
        <p:nvPicPr>
          <p:cNvPr id="3" name="QO_6_BD.188_2#1f7882f43?iti=24&amp;vaa=1&amp;vcp=1&amp;vis=1&amp;pid=dd26664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336" y="2165699"/>
            <a:ext cx="6821424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88_3#1f7882f43?iti=24&amp;vaa=1&amp;vcp=1&amp;vis=1&amp;pid=dd26664f7&amp;color=0,0,0&amp;vtp=1&amp;vaab=1&amp;bbb=1"/>
          <p:cNvSpPr/>
          <p:nvPr/>
        </p:nvSpPr>
        <p:spPr>
          <a:xfrm>
            <a:off x="5791867" y="545652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89_1#faf63821f?vaa=1&amp;vcp=1&amp;vis=1&amp;pid=1f7882f43&amp;color=0,0,0&amp;vtp=1&amp;vaab=1&amp;bt=1&amp;bbb=1&amp;hb=1"/>
              <p:cNvSpPr/>
              <p:nvPr/>
            </p:nvSpPr>
            <p:spPr>
              <a:xfrm>
                <a:off x="539496" y="96770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（1）步骤①中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棉可以除去水中的泥沙等大颗粒杂质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，与实验室常用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操作作用相同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；步骤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②中用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吸附色素和异味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89_1#faf63821f?vaa=1&amp;vcp=1&amp;vis=1&amp;pid=1f7882f4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770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90_1#faf63821f.blank?vaa=1&amp;vcp=1&amp;vis=1&amp;pid=1f7882f43&amp;color=0,0,0&amp;vpa=94&amp;vtp=1&amp;vaab=1&amp;bbb=1"/>
          <p:cNvSpPr/>
          <p:nvPr/>
        </p:nvSpPr>
        <p:spPr>
          <a:xfrm>
            <a:off x="905415" y="156397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sp>
        <p:nvSpPr>
          <p:cNvPr id="4" name="QB_7_AN.192_1#faf63821f.blank?vaa=1&amp;vcp=1&amp;vis=1&amp;pid=1f7882f43&amp;color=0,0,0&amp;vpa=95&amp;vtp=1&amp;vaab=1&amp;bbb=1"/>
          <p:cNvSpPr/>
          <p:nvPr/>
        </p:nvSpPr>
        <p:spPr>
          <a:xfrm>
            <a:off x="6239415" y="156397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活性炭</a:t>
            </a:r>
            <a:endParaRPr lang="en-US" altLang="zh-CN" sz="2800" dirty="0"/>
          </a:p>
        </p:txBody>
      </p:sp>
      <p:pic>
        <p:nvPicPr>
          <p:cNvPr id="5" name="QO_6_BD.191_1#faf63821f?iti=25&amp;vaa=1&amp;vcp=1&amp;vis=1&amp;pid=1f7882f4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0088" y="2301081"/>
            <a:ext cx="6217920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191_2#faf63821f?iti=25&amp;vaa=1&amp;vcp=1&amp;vis=1&amp;pid=1f7882f43&amp;color=0,0,0&amp;vtp=1&amp;vaab=1&amp;bbb=1"/>
          <p:cNvSpPr/>
          <p:nvPr/>
        </p:nvSpPr>
        <p:spPr>
          <a:xfrm>
            <a:off x="5791867" y="531758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1_1#01aeba33c?iti=2&amp;htil=2&amp;vaa=1&amp;vcp=1&amp;vis=1&amp;pid=992cb296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2517" y="1131062"/>
            <a:ext cx="1118502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1_2#01aeba33c?iti=2&amp;htil=2&amp;vaa=1&amp;vcp=1&amp;vis=1&amp;pid=992cb2969&amp;color=0,0,0&amp;vtp=1&amp;vaab=1&amp;bbb=1"/>
          <p:cNvSpPr/>
          <p:nvPr/>
        </p:nvSpPr>
        <p:spPr>
          <a:xfrm>
            <a:off x="9767725" y="3079814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图1-8-1</a:t>
            </a:r>
            <a:endParaRPr lang="en-US" altLang="zh-CN" sz="2800" dirty="0"/>
          </a:p>
        </p:txBody>
      </p:sp>
      <p:sp>
        <p:nvSpPr>
          <p:cNvPr id="4" name="QB_6_BD.11_3#01aeba33c?htil=2&amp;vaa=1&amp;vcp=1&amp;vis=1&amp;pid=992cb2969&amp;color=0,0,0&amp;vtp=1&amp;vaab=1&amp;bt=1&amp;bbb=1&amp;hb=1&amp;hs=1"/>
          <p:cNvSpPr/>
          <p:nvPr/>
        </p:nvSpPr>
        <p:spPr>
          <a:xfrm>
            <a:off x="539496" y="1143762"/>
            <a:ext cx="888796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（5）实验结论：从宏观上说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，水是由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；从微观上说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，每个水分子是由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氢原子和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氧原子构成的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01aeba33c.blank?vaa=1&amp;vcp=1&amp;vis=1&amp;pid=992cb2969&amp;color=0,0,0&amp;vpa=7&amp;vtp=1&amp;vaab=1"/>
          <p:cNvSpPr/>
          <p:nvPr/>
        </p:nvSpPr>
        <p:spPr>
          <a:xfrm>
            <a:off x="6417214" y="111328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</a:t>
            </a:r>
            <a:endParaRPr lang="en-US" altLang="zh-CN" sz="2800" dirty="0"/>
          </a:p>
        </p:txBody>
      </p:sp>
      <p:sp>
        <p:nvSpPr>
          <p:cNvPr id="6" name="QB_6_AN.2_1#01aeba33c.blank?vaa=1&amp;vcp=1&amp;vis=1&amp;pid=992cb2969&amp;color=0,0,0&amp;vpa=8&amp;vtp=1&amp;vaab=1"/>
          <p:cNvSpPr/>
          <p:nvPr/>
        </p:nvSpPr>
        <p:spPr>
          <a:xfrm>
            <a:off x="8195214" y="111328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</a:t>
            </a:r>
            <a:endParaRPr lang="en-US" altLang="zh-CN" sz="2800" dirty="0"/>
          </a:p>
        </p:txBody>
      </p:sp>
      <p:sp>
        <p:nvSpPr>
          <p:cNvPr id="7" name="QB_6_AN.3_1#01aeba33c.blank?vaa=1&amp;vcp=1&amp;vis=1&amp;pid=992cb2969&amp;color=0,0,0&amp;vpa=9&amp;vtp=1&amp;vaab=1&amp;bbb=1"/>
          <p:cNvSpPr/>
          <p:nvPr/>
        </p:nvSpPr>
        <p:spPr>
          <a:xfrm>
            <a:off x="6950614" y="1760982"/>
            <a:ext cx="792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2个</a:t>
            </a:r>
            <a:endParaRPr lang="en-US" altLang="zh-CN" sz="2800" dirty="0"/>
          </a:p>
        </p:txBody>
      </p:sp>
      <p:sp>
        <p:nvSpPr>
          <p:cNvPr id="8" name="QB_6_AN.4_1#01aeba33c.blank?vaa=1&amp;vcp=1&amp;vis=1&amp;pid=992cb2969&amp;color=0,0,0&amp;vpa=10&amp;vtp=1&amp;vaab=1&amp;bbb=1"/>
          <p:cNvSpPr/>
          <p:nvPr/>
        </p:nvSpPr>
        <p:spPr>
          <a:xfrm>
            <a:off x="549815" y="2387727"/>
            <a:ext cx="792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1个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P_5_BD#81b3e735c?vcp=1&amp;pid=69b03a6c0&amp;color=0,0,0&amp;vtp=1&amp;vaab=1&amp;bbb=1&amp;hb=1&amp;hs=1"/>
              <p:cNvSpPr/>
              <p:nvPr/>
            </p:nvSpPr>
            <p:spPr>
              <a:xfrm>
                <a:off x="539496" y="454526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【特别提示】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在电解水实验中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，观察到正极与负极产生的气体的体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积比约为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，要注意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不是质量比。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P_5_BD#81b3e735c?vcp=1&amp;pid=69b03a6c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45266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r="-988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3_1#2ffe6d6bc?vaa=1&amp;vcp=1&amp;vis=1&amp;pid=1f7882f43&amp;color=0,0,0&amp;vtp=1&amp;vaab=1&amp;bt=1&amp;bbb=1"/>
          <p:cNvSpPr/>
          <p:nvPr/>
        </p:nvSpPr>
        <p:spPr>
          <a:xfrm>
            <a:off x="539496" y="5450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2）水是生命之源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。下列有关水资源保护的做法正确的是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spc="-100" dirty="0"/>
          </a:p>
        </p:txBody>
      </p:sp>
      <p:pic>
        <p:nvPicPr>
          <p:cNvPr id="4" name="QO_6_BD.193_2#2ffe6d6bc?iti=26&amp;vaa=1&amp;vcp=1&amp;vis=1&amp;pid=1f7882f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5060" y="3094104"/>
            <a:ext cx="5660136" cy="262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93_3#2ffe6d6bc?iti=26&amp;vaa=1&amp;vcp=1&amp;vis=1&amp;pid=1f7882f43&amp;color=0,0,0&amp;vtp=1&amp;vaab=1&amp;bbb=1"/>
          <p:cNvSpPr/>
          <p:nvPr/>
        </p:nvSpPr>
        <p:spPr>
          <a:xfrm>
            <a:off x="8576215" y="585089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6" name="QC_7_BD.195_1#2ffe6d6bc.choices?vaa=1&amp;vcp=1&amp;vis=1&amp;pid=1f7882f43&amp;color=0,0,0&amp;vtp=1&amp;vaab=1&amp;bt=1&amp;bbb=1">
            <a:extLst>
              <a:ext uri="{FF2B5EF4-FFF2-40B4-BE49-F238E27FC236}">
                <a16:creationId xmlns:a16="http://schemas.microsoft.com/office/drawing/2014/main" id="{AC4C103D-B9A7-4269-86D2-0BFF7F4303F7}"/>
              </a:ext>
            </a:extLst>
          </p:cNvPr>
          <p:cNvSpPr/>
          <p:nvPr/>
        </p:nvSpPr>
        <p:spPr>
          <a:xfrm>
            <a:off x="539496" y="1213626"/>
            <a:ext cx="11109960" cy="31297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A.在河流的源头建设化工厂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B.用无磷洗衣粉洗衣服防止水体富营养化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C.随意向河道丢弃生活垃圾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D.将生活污水和畜牧养殖废水直接排入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</a:t>
            </a:r>
            <a:endParaRPr lang="en-US" altLang="zh-CN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1F4AC8-0F0D-4B5E-86D6-514E34733AEB}"/>
              </a:ext>
            </a:extLst>
          </p:cNvPr>
          <p:cNvSpPr txBox="1"/>
          <p:nvPr/>
        </p:nvSpPr>
        <p:spPr>
          <a:xfrm>
            <a:off x="9374759" y="494252"/>
            <a:ext cx="579438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d2cd8845?vcp=1&amp;pid=6628541f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p:pic>
        <p:nvPicPr>
          <p:cNvPr id="3" name="QO_6_BD.196_1#e494a6b42?iti=28&amp;htil=19&amp;vaa=1&amp;vcp=1&amp;vis=1&amp;pid=4d2cd884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9972" y="1285528"/>
            <a:ext cx="2944368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96_2#e494a6b42?iti=28&amp;htil=19&amp;vaa=1&amp;vcp=1&amp;vis=1&amp;pid=4d2cd8845&amp;color=0,0,0&amp;vtp=1&amp;vaab=1&amp;bbb=1"/>
          <p:cNvSpPr/>
          <p:nvPr/>
        </p:nvSpPr>
        <p:spPr>
          <a:xfrm>
            <a:off x="9784975" y="344592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O_6_BD.196_3#e494a6b42?htil=19&amp;sp=1&amp;vaa=1&amp;vcp=1&amp;vis=1&amp;pid=4d2cd8845&amp;color=0,0,0&amp;vtp=1&amp;vaab=1&amp;bbb=1&amp;hb=1&amp;hs=1"/>
          <p:cNvSpPr/>
          <p:nvPr/>
        </p:nvSpPr>
        <p:spPr>
          <a:xfrm>
            <a:off x="539496" y="1267240"/>
            <a:ext cx="8037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（2024·湖北武汉·中考）甲、乙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、丙三种固体物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质的溶解度曲线如图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7所示。请回答下列问题：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97_1#608d6eedf?htil=19&amp;vaa=1&amp;vcp=1&amp;vis=1&amp;pid=e494a6b42&amp;color=0,0,0&amp;vtp=1&amp;vaab=1&amp;bbb=1&amp;hb=1&amp;hs=1"/>
              <p:cNvSpPr/>
              <p:nvPr/>
            </p:nvSpPr>
            <p:spPr>
              <a:xfrm>
                <a:off x="539496" y="2477561"/>
                <a:ext cx="803757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时，甲、乙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、丙三种物质中溶解度最小的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197_1#608d6eedf?htil=19&amp;vaa=1&amp;vcp=1&amp;vis=1&amp;pid=e494a6b4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8037576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35" r="2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1_1#608d6eedf.blank?vaa=1&amp;vcp=1&amp;vis=1&amp;pid=e494a6b42&amp;color=0,0,0&amp;vpa=97&amp;vtp=1&amp;vaab=1"/>
          <p:cNvSpPr/>
          <p:nvPr/>
        </p:nvSpPr>
        <p:spPr>
          <a:xfrm>
            <a:off x="905415" y="307382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199_1#ef189816a?htil=19&amp;vaa=1&amp;vcp=1&amp;vis=1&amp;pid=e494a6b42&amp;color=0,0,0&amp;vtp=1&amp;vaab=1&amp;bbb=1&amp;hb=1"/>
              <p:cNvSpPr/>
              <p:nvPr/>
            </p:nvSpPr>
            <p:spPr>
              <a:xfrm>
                <a:off x="539496" y="3691046"/>
                <a:ext cx="803757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乙的饱和溶液降温至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，溶液的质量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填“减小”“不变”或“增大”）。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BD.199_1#ef189816a?htil=19&amp;vaa=1&amp;vcp=1&amp;vis=1&amp;pid=e494a6b4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91046"/>
                <a:ext cx="8037576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35" r="2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2_1#ef189816a.blank?vaa=1&amp;vcp=1&amp;vis=1&amp;pid=e494a6b42&amp;color=0,0,0&amp;vpa=98&amp;vtp=1&amp;vaab=1&amp;bbb=1"/>
          <p:cNvSpPr/>
          <p:nvPr/>
        </p:nvSpPr>
        <p:spPr>
          <a:xfrm>
            <a:off x="549815" y="428731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BD.201_1#4ec1eef5c?vaa=1&amp;vcp=1&amp;vis=1&amp;pid=e494a6b42&amp;color=0,0,0&amp;vtp=1&amp;vaab=1&amp;bbb=1&amp;hb=1&amp;hs=1"/>
              <p:cNvSpPr/>
              <p:nvPr/>
            </p:nvSpPr>
            <p:spPr>
              <a:xfrm>
                <a:off x="539496" y="490453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60.0 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甲溶液中含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要使该溶液达到饱和状态，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至少需要加入甲的质量为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7_BD.201_1#4ec1eef5c?vaa=1&amp;vcp=1&amp;vis=1&amp;pid=e494a6b4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04531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202_1#4ec1eef5c.blank?vaa=1&amp;vcp=1&amp;vis=1&amp;pid=e494a6b42&amp;color=0,0,0&amp;vpa=99&amp;vtp=1&amp;vaab=1&amp;bbb=1"/>
              <p:cNvSpPr/>
              <p:nvPr/>
            </p:nvSpPr>
            <p:spPr>
              <a:xfrm>
                <a:off x="4500309" y="5625700"/>
                <a:ext cx="63182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7_AN.202_1#4ec1eef5c.blank?vaa=1&amp;vcp=1&amp;vis=1&amp;pid=e494a6b42&amp;color=0,0,0&amp;vpa=9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309" y="5625700"/>
                <a:ext cx="631825" cy="402844"/>
              </a:xfrm>
              <a:prstGeom prst="rect">
                <a:avLst/>
              </a:prstGeom>
              <a:blipFill rotWithShape="1">
                <a:blip r:embed="rId7"/>
                <a:stretch>
                  <a:fillRect l="-10" t="-58" r="10" b="-7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03_1#7239284f5?sp=1&amp;vaa=1&amp;vcp=1&amp;vis=1&amp;pid=e494a6b42&amp;color=0,0,0&amp;vtp=1&amp;vaab=1&amp;bt=1&amp;bbb=1&amp;hb=1"/>
              <p:cNvSpPr/>
              <p:nvPr/>
            </p:nvSpPr>
            <p:spPr>
              <a:xfrm>
                <a:off x="539496" y="78000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（4）某温度下，将甲、乙、丙各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，所得溶液中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溶质质量分数的大小关系可能是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203_1#7239284f5?sp=1&amp;vaa=1&amp;vcp=1&amp;vis=1&amp;pid=e494a6b4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000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705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204_1#7239284f5.blank?vaa=1&amp;vcp=1&amp;vis=1&amp;pid=e494a6b42&amp;color=0,0,0&amp;vpa=100&amp;vtp=1&amp;vaab=1&amp;bbb=1"/>
          <p:cNvSpPr/>
          <p:nvPr/>
        </p:nvSpPr>
        <p:spPr>
          <a:xfrm>
            <a:off x="5540915" y="1397222"/>
            <a:ext cx="1128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A、D</a:t>
            </a:r>
            <a:endParaRPr lang="en-US" altLang="zh-CN" sz="2800" dirty="0"/>
          </a:p>
        </p:txBody>
      </p:sp>
      <p:pic>
        <p:nvPicPr>
          <p:cNvPr id="4" name="QO_6_BD.203_2#7239284f5?iti=29&amp;vaa=1&amp;vcp=1&amp;vis=1&amp;pid=e494a6b4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5152" y="3401790"/>
            <a:ext cx="2898648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03_3#7239284f5?iti=29&amp;vaa=1&amp;vcp=1&amp;vis=1&amp;pid=e494a6b42&amp;color=0,0,0&amp;vtp=1&amp;vaab=1&amp;bbb=1"/>
          <p:cNvSpPr/>
          <p:nvPr/>
        </p:nvSpPr>
        <p:spPr>
          <a:xfrm>
            <a:off x="5787295" y="548560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05_1#7ae89d931?sp=1&amp;vaa=1&amp;vcp=1&amp;vis=1&amp;pid=4d2cd8845&amp;color=0,0,0&amp;vtp=1&amp;vaab=1&amp;bt=1&amp;bbb=1&amp;hb=1"/>
          <p:cNvSpPr/>
          <p:nvPr/>
        </p:nvSpPr>
        <p:spPr>
          <a:xfrm>
            <a:off x="539496" y="5412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（2024·山东枣庄·中考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）化学兴趣小组的同学们在实验室中对某河水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的水样进行净化处理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，设计流程如图8所示。回答下列问题：</a:t>
            </a:r>
            <a:endParaRPr lang="en-US" altLang="zh-CN" sz="2800" dirty="0"/>
          </a:p>
        </p:txBody>
      </p:sp>
      <p:pic>
        <p:nvPicPr>
          <p:cNvPr id="3" name="QO_6_BD.205_2#7ae89d931?iti=30&amp;vaa=1&amp;vcp=1&amp;vis=1&amp;pid=4d2cd88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0944" y="5031930"/>
            <a:ext cx="5971032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05_3#7ae89d931?iti=30&amp;vaa=1&amp;vcp=1&amp;vis=1&amp;pid=4d2cd8845&amp;color=0,0,0&amp;vtp=1&amp;vaab=1&amp;bbb=1"/>
          <p:cNvSpPr/>
          <p:nvPr/>
        </p:nvSpPr>
        <p:spPr>
          <a:xfrm>
            <a:off x="6030468" y="5826347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7" name="QB_7_BD.206_3#eea951d9e?htil=20&amp;vaa=1&amp;vcp=1&amp;vis=1&amp;pid=7ae89d931&amp;color=0,0,0&amp;mp=1&amp;vtp=1&amp;vaab=1&amp;bt=1&amp;bbb=1&amp;hb=1&amp;hs=1">
            <a:extLst>
              <a:ext uri="{FF2B5EF4-FFF2-40B4-BE49-F238E27FC236}">
                <a16:creationId xmlns:a16="http://schemas.microsoft.com/office/drawing/2014/main" id="{245E6043-2826-4B88-BD95-DC8CB2CA38FD}"/>
              </a:ext>
            </a:extLst>
          </p:cNvPr>
          <p:cNvSpPr/>
          <p:nvPr/>
        </p:nvSpPr>
        <p:spPr>
          <a:xfrm>
            <a:off x="539496" y="1802860"/>
            <a:ext cx="10981944" cy="5783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明矾的作用是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7_AN.1_1#eea951d9e.blank?vaa=1&amp;vcp=1&amp;vis=1&amp;pid=7ae89d931&amp;color=0,0,0&amp;mp=1&amp;vpa=101&amp;vtp=1&amp;vaab=1&amp;bbb=1&amp;hb=1">
            <a:extLst>
              <a:ext uri="{FF2B5EF4-FFF2-40B4-BE49-F238E27FC236}">
                <a16:creationId xmlns:a16="http://schemas.microsoft.com/office/drawing/2014/main" id="{24707026-9ABD-41F5-966A-2BB20AFB987C}"/>
              </a:ext>
            </a:extLst>
          </p:cNvPr>
          <p:cNvSpPr/>
          <p:nvPr/>
        </p:nvSpPr>
        <p:spPr>
          <a:xfrm>
            <a:off x="539496" y="1772380"/>
            <a:ext cx="10981944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吸附悬浮杂质，使杂质沉降</a:t>
            </a:r>
            <a:endParaRPr lang="en-US" altLang="zh-CN" sz="2800" dirty="0"/>
          </a:p>
        </p:txBody>
      </p:sp>
      <p:sp>
        <p:nvSpPr>
          <p:cNvPr id="9" name="QB_7_BD.208_1#7257e020d?vaa=1&amp;vcp=1&amp;vis=1&amp;pid=7ae89d931&amp;color=0,0,0&amp;vtp=1&amp;vaab=1&amp;bbb=1&amp;hb=1&amp;hs=1">
            <a:extLst>
              <a:ext uri="{FF2B5EF4-FFF2-40B4-BE49-F238E27FC236}">
                <a16:creationId xmlns:a16="http://schemas.microsoft.com/office/drawing/2014/main" id="{8A902788-7418-4F1E-AB83-49E906F8FE90}"/>
              </a:ext>
            </a:extLst>
          </p:cNvPr>
          <p:cNvSpPr/>
          <p:nvPr/>
        </p:nvSpPr>
        <p:spPr>
          <a:xfrm>
            <a:off x="539496" y="237686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（2）操作1的名称是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，用到的玻璃仪器有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填一种即可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（3）加活性炭是利用其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性除去水样中的异味等。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（4）净化水属于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（填“纯净物”或“混合物”）。</a:t>
            </a:r>
            <a:endParaRPr lang="en-US" altLang="zh-CN" sz="2800" dirty="0"/>
          </a:p>
        </p:txBody>
      </p:sp>
      <p:sp>
        <p:nvSpPr>
          <p:cNvPr id="10" name="QB_7_AN.2_1#7257e020d.blank?vaa=1&amp;vcp=1&amp;vis=1&amp;pid=7ae89d931&amp;color=0,0,0&amp;vpa=102&amp;vtp=1&amp;vaab=1&amp;bbb=1">
            <a:extLst>
              <a:ext uri="{FF2B5EF4-FFF2-40B4-BE49-F238E27FC236}">
                <a16:creationId xmlns:a16="http://schemas.microsoft.com/office/drawing/2014/main" id="{4350D15F-4AA4-4094-9A8D-863D9CA0C083}"/>
              </a:ext>
            </a:extLst>
          </p:cNvPr>
          <p:cNvSpPr/>
          <p:nvPr/>
        </p:nvSpPr>
        <p:spPr>
          <a:xfrm>
            <a:off x="3894233" y="237591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sp>
        <p:nvSpPr>
          <p:cNvPr id="11" name="QB_7_AN.3_1#7257e020d.blank?vaa=1&amp;vcp=1&amp;vis=1&amp;pid=7ae89d931&amp;color=0,0,0&amp;vpa=103&amp;vtp=1&amp;vaab=1&amp;bbb=1&amp;hb=1">
            <a:extLst>
              <a:ext uri="{FF2B5EF4-FFF2-40B4-BE49-F238E27FC236}">
                <a16:creationId xmlns:a16="http://schemas.microsoft.com/office/drawing/2014/main" id="{640D1C3B-813C-4AF1-BF86-031837D83861}"/>
              </a:ext>
            </a:extLst>
          </p:cNvPr>
          <p:cNvSpPr/>
          <p:nvPr/>
        </p:nvSpPr>
        <p:spPr>
          <a:xfrm>
            <a:off x="683514" y="237591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漏斗（或玻璃棒、烧杯等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2" name="QB_7_AN.4_1#7257e020d.blank?vaa=1&amp;vcp=1&amp;vis=1&amp;pid=7ae89d931&amp;color=0,0,0&amp;vpa=104&amp;vtp=1&amp;vaab=1&amp;bbb=1">
            <a:extLst>
              <a:ext uri="{FF2B5EF4-FFF2-40B4-BE49-F238E27FC236}">
                <a16:creationId xmlns:a16="http://schemas.microsoft.com/office/drawing/2014/main" id="{53A538C2-B1E4-4888-AE2D-D334FF5CEA00}"/>
              </a:ext>
            </a:extLst>
          </p:cNvPr>
          <p:cNvSpPr/>
          <p:nvPr/>
        </p:nvSpPr>
        <p:spPr>
          <a:xfrm>
            <a:off x="4283615" y="366318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吸附</a:t>
            </a:r>
            <a:endParaRPr lang="en-US" altLang="zh-CN" sz="2800" dirty="0"/>
          </a:p>
        </p:txBody>
      </p:sp>
      <p:sp>
        <p:nvSpPr>
          <p:cNvPr id="13" name="QB_7_AN.214_1#7257e020d.blank?vaa=1&amp;vcp=1&amp;vis=1&amp;pid=7ae89d931&amp;color=0,0,0&amp;vpa=105&amp;vtp=1&amp;vaab=1&amp;bbb=1">
            <a:extLst>
              <a:ext uri="{FF2B5EF4-FFF2-40B4-BE49-F238E27FC236}">
                <a16:creationId xmlns:a16="http://schemas.microsoft.com/office/drawing/2014/main" id="{34160FA6-F169-4875-A822-A48EDE917201}"/>
              </a:ext>
            </a:extLst>
          </p:cNvPr>
          <p:cNvSpPr/>
          <p:nvPr/>
        </p:nvSpPr>
        <p:spPr>
          <a:xfrm>
            <a:off x="3216815" y="428993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混合物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74294bc?vcp=1&amp;pid=6628541f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215_1#d697895cb?sp=1&amp;vaa=1&amp;vcp=1&amp;vis=1&amp;pid=0174294bc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（2024·四川宜宾·中考）为探究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固体在水中的溶解情况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9所示的操作（忽略水的蒸发）。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在不同温度时的溶解度如下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215_1#d697895cb?sp=1&amp;vaa=1&amp;vcp=1&amp;vis=1&amp;pid=0174294b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3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6_BD.215_2#d697895cb?iti=32&amp;vaa=1&amp;vcp=1&amp;vis=1&amp;pid=0174294b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3048" y="3245276"/>
            <a:ext cx="4562856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15_3#d697895cb?iti=32&amp;vaa=1&amp;vcp=1&amp;vis=1&amp;pid=0174294bc&amp;color=0,0,0&amp;vtp=1&amp;vaab=1&amp;bbb=1"/>
          <p:cNvSpPr/>
          <p:nvPr/>
        </p:nvSpPr>
        <p:spPr>
          <a:xfrm>
            <a:off x="5787295" y="511878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1" name="QC_6_BD.217_1#d697895cb?colgroup=11,5,5,5&amp;vaa=1&amp;vcp=1&amp;vis=1&amp;pid=0174294bc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39496" y="1534795"/>
              <a:ext cx="11073384" cy="1142238"/>
            </p:xfrm>
            <a:graphic>
              <a:graphicData uri="http://schemas.openxmlformats.org/drawingml/2006/table">
                <a:tbl>
                  <a:tblPr/>
                  <a:tblGrid>
                    <a:gridCol w="4434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1" name="QC_6_BD.217_1#d697895cb?colgroup=11,5,5,5&amp;vaa=1&amp;vcp=1&amp;vis=1&amp;pid=0174294bc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39496" y="1534795"/>
              <a:ext cx="11073384" cy="1142238"/>
            </p:xfrm>
            <a:graphic>
              <a:graphicData uri="http://schemas.openxmlformats.org/drawingml/2006/table">
                <a:tbl>
                  <a:tblPr/>
                  <a:tblGrid>
                    <a:gridCol w="4434840"/>
                    <a:gridCol w="2212848"/>
                    <a:gridCol w="2212848"/>
                    <a:gridCol w="2212848"/>
                  </a:tblGrid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C_6_BD.217_2#d697895cb?iti=33&amp;htil=21&amp;vaa=1&amp;vcp=1&amp;vis=1&amp;pid=0174294b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888" y="2805811"/>
            <a:ext cx="4526280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217_3#d697895cb?iti=33&amp;htil=21&amp;vaa=1&amp;vcp=1&amp;vis=1&amp;pid=0174294bc&amp;color=0,0,0&amp;vtp=1&amp;vaab=1&amp;bbb=1"/>
          <p:cNvSpPr/>
          <p:nvPr/>
        </p:nvSpPr>
        <p:spPr>
          <a:xfrm>
            <a:off x="9060847" y="467931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17_4#d697895cb.choices?htil=21&amp;vaa=1&amp;vcp=1&amp;vis=1&amp;pid=0174294bc&amp;color=0,0,0&amp;vtp=1&amp;vaab=1&amp;bbb=1"/>
              <p:cNvSpPr/>
              <p:nvPr/>
            </p:nvSpPr>
            <p:spPr>
              <a:xfrm>
                <a:off x="539496" y="2805811"/>
                <a:ext cx="6455664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A.①中溶液的溶质质量分数约为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.②中溶液为不饱和溶液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.②中溶液降温到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时会析出固体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.③中溶液质量是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217_4#d697895cb.choices?htil=21&amp;vaa=1&amp;vcp=1&amp;vis=1&amp;pid=0174294b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5811"/>
                <a:ext cx="6455664" cy="2498344"/>
              </a:xfrm>
              <a:prstGeom prst="rect">
                <a:avLst/>
              </a:prstGeom>
              <a:blipFill rotWithShape="1">
                <a:blip r:embed="rId5"/>
                <a:stretch>
                  <a:fillRect l="-6" t="-15" b="-3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C_6_AN.216_1#d697895cb.bracket?vaa=1&amp;vcp=1&amp;vis=1&amp;pid=0174294bc&amp;color=0,0,0&amp;vpa=106&amp;vtp=1&amp;vaab=1&amp;answeroption=B"/>
          <p:cNvSpPr txBox="1"/>
          <p:nvPr/>
        </p:nvSpPr>
        <p:spPr>
          <a:xfrm>
            <a:off x="412496" y="3506851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6_1#c3c580d06?vaa=1&amp;vcp=1&amp;vis=1&amp;pid=69b03a6c0&amp;color=0,0,0&amp;vtp=1&amp;vaab=1&amp;bt=1&amp;bbb=1"/>
          <p:cNvSpPr/>
          <p:nvPr/>
        </p:nvSpPr>
        <p:spPr>
          <a:xfrm>
            <a:off x="539496" y="7930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水的净化。</a:t>
            </a:r>
            <a:endParaRPr lang="en-US" altLang="zh-CN" sz="2800" dirty="0"/>
          </a:p>
        </p:txBody>
      </p:sp>
      <p:sp>
        <p:nvSpPr>
          <p:cNvPr id="3" name="QB_6_BD.17_1#fcec49b2f?sp=1&amp;vaa=1&amp;vcp=1&amp;vis=1&amp;pid=c3c580d06&amp;color=0,0,0&amp;vtp=1&amp;vaab=1&amp;bbb=1"/>
          <p:cNvSpPr/>
          <p:nvPr/>
        </p:nvSpPr>
        <p:spPr>
          <a:xfrm>
            <a:off x="539496" y="14129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（1）常用的净水方法。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B_6_BD.17_2#fcec49b2f?colgroup=4,25&amp;vaa=1&amp;vcp=1&amp;vis=1&amp;pid=c3c580d06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96356"/>
              <a:ext cx="11082528" cy="3941892"/>
            </p:xfrm>
            <a:graphic>
              <a:graphicData uri="http://schemas.openxmlformats.org/drawingml/2006/table">
                <a:tbl>
                  <a:tblPr/>
                  <a:tblGrid>
                    <a:gridCol w="16276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54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沉降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静置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或加明矾等絮凝剂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利用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的吸附作用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除去色素和异味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杀菌消毒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加入杀菌剂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ClO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消灭水中的病毒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细菌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发生的是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变化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蒸馏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利用液体混合物中各成分的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不同将其分离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净化程度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最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B_6_BD.17_2#fcec49b2f?colgroup=4,25&amp;vaa=1&amp;vcp=1&amp;vis=1&amp;pid=c3c580d06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96356"/>
              <a:ext cx="11082528" cy="3941892"/>
            </p:xfrm>
            <a:graphic>
              <a:graphicData uri="http://schemas.openxmlformats.org/drawingml/2006/table">
                <a:tbl>
                  <a:tblPr/>
                  <a:tblGrid>
                    <a:gridCol w="1627632"/>
                    <a:gridCol w="9454896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沉降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静置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或加明矾等絮凝剂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利用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的吸附作用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除去色素和异味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杀菌消毒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蒸馏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利用液体混合物中各成分的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不同将其分离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净化程度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最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B_6_AN.18_1#fcec49b2f.blank?vaa=1&amp;vcp=1&amp;vis=1&amp;pid=c3c580d06&amp;color=0,0,0&amp;vpa=11&amp;vtp=1&amp;vaab=1&amp;bbb=1"/>
          <p:cNvSpPr/>
          <p:nvPr/>
        </p:nvSpPr>
        <p:spPr>
          <a:xfrm>
            <a:off x="6872246" y="2082005"/>
            <a:ext cx="3103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大颗粒不溶性杂质</a:t>
            </a:r>
            <a:endParaRPr lang="en-US" altLang="zh-CN" sz="2800" dirty="0"/>
          </a:p>
        </p:txBody>
      </p:sp>
      <p:sp>
        <p:nvSpPr>
          <p:cNvPr id="6" name="QB_6_AN.19_1#fcec49b2f.blank?vaa=1&amp;vcp=1&amp;vis=1&amp;pid=c3c580d06&amp;color=0,0,0&amp;vpa=12&amp;vtp=1&amp;vaab=1&amp;bbb=1"/>
          <p:cNvSpPr/>
          <p:nvPr/>
        </p:nvSpPr>
        <p:spPr>
          <a:xfrm>
            <a:off x="2960647" y="264848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难溶物质</a:t>
            </a:r>
            <a:endParaRPr lang="en-US" altLang="zh-CN" sz="2800" dirty="0"/>
          </a:p>
        </p:txBody>
      </p:sp>
      <p:sp>
        <p:nvSpPr>
          <p:cNvPr id="7" name="QB_6_AN.20_1#fcec49b2f.blank?vaa=1&amp;vcp=1&amp;vis=1&amp;pid=c3c580d06&amp;color=0,0,0&amp;vpa=13&amp;vtp=1&amp;vaab=1&amp;bbb=1"/>
          <p:cNvSpPr/>
          <p:nvPr/>
        </p:nvSpPr>
        <p:spPr>
          <a:xfrm>
            <a:off x="2960647" y="321497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活性炭</a:t>
            </a:r>
            <a:endParaRPr lang="en-US" altLang="zh-CN" sz="2800" dirty="0"/>
          </a:p>
        </p:txBody>
      </p:sp>
      <p:sp>
        <p:nvSpPr>
          <p:cNvPr id="8" name="QB_6_AN.21_1#fcec49b2f.blank?vaa=1&amp;vcp=1&amp;vis=1&amp;pid=c3c580d06&amp;color=0,0,0&amp;vpa=14&amp;vtp=1&amp;vaab=1&amp;bbb=1"/>
          <p:cNvSpPr/>
          <p:nvPr/>
        </p:nvSpPr>
        <p:spPr>
          <a:xfrm>
            <a:off x="4027446" y="433822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/>
          </a:p>
        </p:txBody>
      </p:sp>
      <p:sp>
        <p:nvSpPr>
          <p:cNvPr id="4" name="QB_6_AN.22_1#fcec49b2f.blank?vaa=1&amp;vcp=1&amp;vis=1&amp;pid=c3c580d06&amp;color=0,0,0&amp;vpa=15&amp;vtp=1&amp;vaab=1&amp;bbb=1"/>
          <p:cNvSpPr/>
          <p:nvPr/>
        </p:nvSpPr>
        <p:spPr>
          <a:xfrm>
            <a:off x="6516646" y="492071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沸点</a:t>
            </a:r>
            <a:endParaRPr lang="en-US" altLang="zh-CN" sz="2800" dirty="0"/>
          </a:p>
        </p:txBody>
      </p:sp>
      <p:sp>
        <p:nvSpPr>
          <p:cNvPr id="10" name="QB_6_AN.23_1#fcec49b2f.blank?vaa=1&amp;vcp=1&amp;vis=1&amp;pid=c3c580d06&amp;color=0,0,0&amp;vpa=16&amp;vtp=1&amp;vaab=1"/>
          <p:cNvSpPr/>
          <p:nvPr/>
        </p:nvSpPr>
        <p:spPr>
          <a:xfrm>
            <a:off x="2605047" y="545944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4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4_1#e07ea8862?vaa=1&amp;vcp=1&amp;vis=1&amp;pid=c3c580d06&amp;color=0,0,0&amp;vtp=1&amp;vaab=1&amp;bt=1&amp;bbb=1"/>
          <p:cNvSpPr/>
          <p:nvPr/>
        </p:nvSpPr>
        <p:spPr>
          <a:xfrm>
            <a:off x="539496" y="12223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（2）过滤。</a:t>
            </a:r>
            <a:endParaRPr lang="en-US" altLang="zh-CN" sz="2800" dirty="0"/>
          </a:p>
        </p:txBody>
      </p:sp>
      <p:sp>
        <p:nvSpPr>
          <p:cNvPr id="3" name="QB_7_BD.25_1#7a4ffe5a8?vaa=1&amp;vcp=1&amp;vis=1&amp;pid=e07ea8862&amp;color=0,0,0&amp;vtp=1&amp;vaab=1&amp;bbb=1&amp;hb=1"/>
          <p:cNvSpPr/>
          <p:nvPr/>
        </p:nvSpPr>
        <p:spPr>
          <a:xfrm>
            <a:off x="539496" y="18500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①含义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：利用物质的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差异，将液体和不溶于液体的固体分开的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一种方法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7a4ffe5a8.blank?vaa=1&amp;vcp=1&amp;vis=1&amp;pid=e07ea8862&amp;color=0,0,0&amp;vpa=17&amp;vtp=1&amp;vaab=1&amp;bbb=1"/>
          <p:cNvSpPr/>
          <p:nvPr/>
        </p:nvSpPr>
        <p:spPr>
          <a:xfrm>
            <a:off x="3750215" y="181956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溶解性</a:t>
            </a:r>
            <a:endParaRPr lang="en-US" altLang="zh-CN" sz="2800" dirty="0"/>
          </a:p>
        </p:txBody>
      </p:sp>
      <p:sp>
        <p:nvSpPr>
          <p:cNvPr id="5" name="QB_7_BD.27_1#48e1c4a15?vaa=1&amp;vcp=1&amp;vis=1&amp;pid=e07ea8862&amp;color=0,0,0&amp;vtp=1&amp;vaab=1&amp;bbb=1&amp;hb=1"/>
          <p:cNvSpPr/>
          <p:nvPr/>
        </p:nvSpPr>
        <p:spPr>
          <a:xfrm>
            <a:off x="539496" y="312702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操作要点：一贴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（滤纸紧贴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二低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（滤纸边缘低于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，液面低于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三靠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（盛待过滤液体的烧杯紧靠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，玻璃棒下端紧靠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，漏斗下端管口紧靠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spc="-50" dirty="0"/>
          </a:p>
        </p:txBody>
      </p:sp>
      <p:sp>
        <p:nvSpPr>
          <p:cNvPr id="6" name="QB_7_AN.2_1#48e1c4a15.blank?vaa=1&amp;vcp=1&amp;vis=1&amp;pid=e07ea8862&amp;color=0,0,0&amp;vpa=18&amp;vtp=1&amp;vaab=1&amp;bbb=1"/>
          <p:cNvSpPr/>
          <p:nvPr/>
        </p:nvSpPr>
        <p:spPr>
          <a:xfrm>
            <a:off x="5086890" y="3096545"/>
            <a:ext cx="1649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漏斗内壁</a:t>
            </a:r>
            <a:endParaRPr lang="en-US" altLang="zh-CN" sz="2800" spc="-50" dirty="0"/>
          </a:p>
        </p:txBody>
      </p:sp>
      <p:sp>
        <p:nvSpPr>
          <p:cNvPr id="7" name="QB_7_AN.3_1#48e1c4a15.blank?vaa=1&amp;vcp=1&amp;vis=1&amp;pid=e07ea8862&amp;color=0,0,0&amp;vpa=19&amp;vtp=1&amp;vaab=1&amp;bbb=1&amp;hb=1"/>
          <p:cNvSpPr/>
          <p:nvPr/>
        </p:nvSpPr>
        <p:spPr>
          <a:xfrm>
            <a:off x="539496" y="309654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漏斗边缘</a:t>
            </a:r>
            <a:endParaRPr lang="en-US" altLang="zh-CN" sz="2800" dirty="0"/>
          </a:p>
        </p:txBody>
      </p:sp>
      <p:sp>
        <p:nvSpPr>
          <p:cNvPr id="8" name="QB_7_AN.4_1#48e1c4a15.blank?vaa=1&amp;vcp=1&amp;vis=1&amp;pid=e07ea8862&amp;color=0,0,0&amp;vpa=20&amp;vtp=1&amp;vaab=1&amp;bbb=1"/>
          <p:cNvSpPr/>
          <p:nvPr/>
        </p:nvSpPr>
        <p:spPr>
          <a:xfrm>
            <a:off x="3315240" y="3744245"/>
            <a:ext cx="1649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滤纸边缘</a:t>
            </a:r>
            <a:endParaRPr lang="en-US" altLang="zh-CN" sz="2800" spc="-50" dirty="0"/>
          </a:p>
        </p:txBody>
      </p:sp>
      <p:sp>
        <p:nvSpPr>
          <p:cNvPr id="9" name="QB_7_AN.5_1#48e1c4a15.blank?vaa=1&amp;vcp=1&amp;vis=1&amp;pid=e07ea8862&amp;color=0,0,0&amp;vpa=21&amp;vtp=1&amp;vaab=1&amp;bbb=1&amp;hb=1"/>
          <p:cNvSpPr/>
          <p:nvPr/>
        </p:nvSpPr>
        <p:spPr>
          <a:xfrm>
            <a:off x="539496" y="374424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玻璃棒</a:t>
            </a:r>
            <a:endParaRPr lang="en-US" altLang="zh-CN" sz="2800" dirty="0"/>
          </a:p>
        </p:txBody>
      </p:sp>
      <p:sp>
        <p:nvSpPr>
          <p:cNvPr id="10" name="QB_7_AN.6_1#48e1c4a15.blank?vaa=1&amp;vcp=1&amp;vis=1&amp;pid=e07ea8862&amp;color=0,0,0&amp;vpa=22&amp;vtp=1&amp;vaab=1&amp;bbb=1"/>
          <p:cNvSpPr/>
          <p:nvPr/>
        </p:nvSpPr>
        <p:spPr>
          <a:xfrm>
            <a:off x="3677190" y="4370990"/>
            <a:ext cx="2347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三层滤纸一边</a:t>
            </a:r>
            <a:endParaRPr lang="en-US" altLang="zh-CN" sz="2800" spc="-50" dirty="0"/>
          </a:p>
        </p:txBody>
      </p:sp>
      <p:sp>
        <p:nvSpPr>
          <p:cNvPr id="11" name="QB_7_AN.7_1#48e1c4a15.blank?vaa=1&amp;vcp=1&amp;vis=1&amp;pid=e07ea8862&amp;color=0,0,0&amp;vpa=23&amp;vtp=1&amp;vaab=1&amp;bbb=1"/>
          <p:cNvSpPr/>
          <p:nvPr/>
        </p:nvSpPr>
        <p:spPr>
          <a:xfrm>
            <a:off x="9220739" y="4370990"/>
            <a:ext cx="1649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烧杯内壁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6_BD.34_1#d7b03fc05?vaa=1&amp;vcp=1&amp;vis=1&amp;pid=c3c580d06&amp;color=0,0,0&amp;vtp=1&amp;vaab=1&amp;bbb=1"/>
              <p:cNvSpPr/>
              <p:nvPr/>
            </p:nvSpPr>
            <p:spPr>
              <a:xfrm>
                <a:off x="539496" y="504961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（3）自来水生产：取水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吸附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配水。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2" name="QB_6_BD.34_1#d7b03fc05?vaa=1&amp;vcp=1&amp;vis=1&amp;pid=c3c580d0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49615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6_AN.35_1#d7b03fc05.blank?vaa=1&amp;vcp=1&amp;vis=1&amp;pid=c3c580d06&amp;color=0,0,0&amp;vpa=24&amp;vtp=1&amp;vaab=1&amp;bbb=1"/>
          <p:cNvSpPr/>
          <p:nvPr/>
        </p:nvSpPr>
        <p:spPr>
          <a:xfrm>
            <a:off x="5947315" y="499818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sp>
        <p:nvSpPr>
          <p:cNvPr id="14" name="QB_6_AN.36_1#d7b03fc05.blank?vaa=1&amp;vcp=1&amp;vis=1&amp;pid=c3c580d06&amp;color=0,0,0&amp;vpa=25&amp;vtp=1&amp;vaab=1&amp;bbb=1"/>
          <p:cNvSpPr/>
          <p:nvPr/>
        </p:nvSpPr>
        <p:spPr>
          <a:xfrm>
            <a:off x="8677814" y="499818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3010</Words>
  <Application>Microsoft Office PowerPoint</Application>
  <PresentationFormat>宽屏</PresentationFormat>
  <Paragraphs>636</Paragraphs>
  <Slides>75</Slides>
  <Notes>75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86" baseType="lpstr">
      <vt:lpstr>Arial (正文)</vt:lpstr>
      <vt:lpstr>华文隶书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8</cp:revision>
  <dcterms:created xsi:type="dcterms:W3CDTF">2024-11-25T03:26:00Z</dcterms:created>
  <dcterms:modified xsi:type="dcterms:W3CDTF">2025-07-23T07:21:22Z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AF2DC7CD5ADC44179FE8A7B6AB0CC6E1_12</vt:lpwstr>
  </property>
  <property fmtid="{D5CDD505-2E9C-101B-9397-08002B2CF9AE}" pid="3" name="KSOProductBuildVer">
    <vt:lpwstr>2052-12.1.0.18912</vt:lpwstr>
  </property>
</Properties>
</file>