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5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2" r:id="rId26"/>
    <p:sldId id="280" r:id="rId27"/>
    <p:sldId id="281" r:id="rId28"/>
    <p:sldId id="283" r:id="rId29"/>
    <p:sldId id="284" r:id="rId30"/>
    <p:sldId id="285" r:id="rId31"/>
    <p:sldId id="286" r:id="rId32"/>
    <p:sldId id="288" r:id="rId33"/>
    <p:sldId id="287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b91aaf1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137C023-42C3-48A9-A094-41DC13D4CEA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aa9e022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fff1ed3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de53108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6ddc0d6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aaa9e0228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2fff1ed36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ede53108e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6ddc0d6f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物质的组成与分类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2b91aaf1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BCB76591-6B28-4753-BA5F-7A9EC25B0FE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aa9e022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fff1ed3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de53108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6ddc0d6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aaa9e0228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2fff1ed36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ede53108e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6ddc0d6f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物质的组成与分类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73179671f6855087e7374fb#tid=67403affa9cbb70009bf99d3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560714E-0C6C-887E-B0CE-A84221ED1F4C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C5F5C83A-8FA2-4D27-83C7-0845BD6FF29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597CD9E8-9797-43DE-9BB5-8FB907DD46F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aa9e022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fff1ed3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de53108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6ddc0d6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aaa9e0228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2fff1ed36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ede53108e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6ddc0d6f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B583B49A-C698-4568-8523-A9E6A52C7AB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aa9e022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fff1ed3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de53108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6ddc0d6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aaa9e0228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2fff1ed36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ede53108e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6ddc0d6f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2b91aaf1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BF0F8C56-55CF-40AF-A203-7C5EB498691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物质的组成与分类</a:t>
            </a:r>
            <a:endParaRPr lang="en-US" sz="24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9" r:id="rId9"/>
    <p:sldLayoutId id="2147483660" r:id="rId10"/>
    <p:sldLayoutId id="2147483661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0.jpeg"/><Relationship Id="rId4" Type="http://schemas.openxmlformats.org/officeDocument/2006/relationships/image" Target="../media/image3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6.png"/><Relationship Id="rId4" Type="http://schemas.openxmlformats.org/officeDocument/2006/relationships/image" Target="../media/image21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1.jpeg"/><Relationship Id="rId4" Type="http://schemas.openxmlformats.org/officeDocument/2006/relationships/image" Target="../media/image38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8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6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1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6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5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68.png"/><Relationship Id="rId4" Type="http://schemas.openxmlformats.org/officeDocument/2006/relationships/image" Target="../media/image38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8.jpeg"/><Relationship Id="rId4" Type="http://schemas.openxmlformats.org/officeDocument/2006/relationships/image" Target="../media/image7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d5dacb77?vcp=1&amp;vis=1&amp;pid=8a5046ace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【特别提示】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①单质和化合物的分类依据是组成纯净物的元素种类数。</a:t>
            </a:r>
            <a:endParaRPr lang="en-US" altLang="zh-CN" sz="2800" spc="-1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单质是由同种元素组成的纯净物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，但要注意由同种元素组成的物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质不一定是单质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。例如，金刚石和石墨、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氧气和臭氧混合得到的物质，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虽然它们只含一种元素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，但它们都属于混合物，因此它们都不属于单质。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9_1#d028e1abf?sp=1&amp;vaa=1&amp;vcp=1&amp;vis=1&amp;pid=8a5046ace&amp;color=0,0,0&amp;mp=1&amp;vtp=1&amp;vaab=1&amp;bt=1&amp;bbb=1"/>
          <p:cNvSpPr/>
          <p:nvPr/>
        </p:nvSpPr>
        <p:spPr>
          <a:xfrm>
            <a:off x="539496" y="116754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（3）氧化物、酸、碱、盐。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QB_6_BD.9_2#d028e1abf?colgroup=2,4,6,6,8&amp;vaa=1&amp;vcp=1&amp;vis=1&amp;pid=8a5046ace&amp;color=0,0,0&amp;mp=1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85400260"/>
                  </p:ext>
                </p:extLst>
              </p:nvPr>
            </p:nvGraphicFramePr>
            <p:xfrm>
              <a:off x="539496" y="1849151"/>
              <a:ext cx="11055096" cy="3336736"/>
            </p:xfrm>
            <a:graphic>
              <a:graphicData uri="http://schemas.openxmlformats.org/drawingml/2006/table">
                <a:tbl>
                  <a:tblPr/>
                  <a:tblGrid>
                    <a:gridCol w="111556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75564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59689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52374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306324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氧化物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67595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组成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元素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与另一种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元素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离子和酸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根离子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金属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或铵根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离子和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___________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离子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金属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或铵根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离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子和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离子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盐酸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HCl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硫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酸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Ca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NaCl</m:t>
                              </m:r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CaCO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QB_6_BD.9_2#d028e1abf?colgroup=2,4,6,6,8&amp;vaa=1&amp;vcp=1&amp;vis=1&amp;pid=8a5046ace&amp;color=0,0,0&amp;mp=1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85400260"/>
                  </p:ext>
                </p:extLst>
              </p:nvPr>
            </p:nvGraphicFramePr>
            <p:xfrm>
              <a:off x="539496" y="1849151"/>
              <a:ext cx="11055096" cy="3336736"/>
            </p:xfrm>
            <a:graphic>
              <a:graphicData uri="http://schemas.openxmlformats.org/drawingml/2006/table">
                <a:tbl>
                  <a:tblPr/>
                  <a:tblGrid>
                    <a:gridCol w="111556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75564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59689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52374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306324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氧化物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67595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组成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元素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与另一种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元素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离子和酸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根离子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金属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或铵根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离子和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___________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离子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金属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或铵根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离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子和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离子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3889" t="-201630" r="-467014" b="-141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10798" t="-201630" r="-215728" b="-141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16908" t="-201630" r="-121981" b="-141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60835" t="-201630" r="-398" b="-1413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QB_6_AN.10_1#d028e1abf.blank?vaa=1&amp;vcp=1&amp;vis=1&amp;pid=8a5046ace&amp;color=0,0,0&amp;mp=1&amp;vpa=5&amp;vtp=1&amp;vaab=1"/>
          <p:cNvSpPr/>
          <p:nvPr/>
        </p:nvSpPr>
        <p:spPr>
          <a:xfrm>
            <a:off x="1737383" y="2467015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氧</a:t>
            </a:r>
            <a:endParaRPr lang="en-US" altLang="zh-CN" sz="2800" dirty="0"/>
          </a:p>
        </p:txBody>
      </p:sp>
      <p:sp>
        <p:nvSpPr>
          <p:cNvPr id="5" name="QB_6_AN.11_1#d028e1abf.blank?vaa=1&amp;vcp=1&amp;vis=1&amp;pid=8a5046ace&amp;color=0,0,0&amp;mp=1&amp;vpa=6&amp;vtp=1&amp;vaab=1"/>
          <p:cNvSpPr/>
          <p:nvPr/>
        </p:nvSpPr>
        <p:spPr>
          <a:xfrm>
            <a:off x="3493030" y="2710506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氢</a:t>
            </a:r>
            <a:endParaRPr lang="en-US" altLang="zh-CN" sz="2800" dirty="0"/>
          </a:p>
        </p:txBody>
      </p:sp>
      <p:sp>
        <p:nvSpPr>
          <p:cNvPr id="6" name="QB_6_AN.12_1#d028e1abf.blank?vaa=1&amp;vcp=1&amp;vis=1&amp;pid=8a5046ace&amp;color=0,0,0&amp;mp=1&amp;vpa=7&amp;vtp=1&amp;vaab=1&amp;bbb=1"/>
          <p:cNvSpPr/>
          <p:nvPr/>
        </p:nvSpPr>
        <p:spPr>
          <a:xfrm>
            <a:off x="6094476" y="3522471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氢氧根</a:t>
            </a:r>
            <a:endParaRPr lang="en-US" altLang="zh-CN" sz="2800" dirty="0"/>
          </a:p>
        </p:txBody>
      </p:sp>
      <p:sp>
        <p:nvSpPr>
          <p:cNvPr id="7" name="QB_6_AN.13_1#d028e1abf.blank?vaa=1&amp;vcp=1&amp;vis=1&amp;pid=8a5046ace&amp;color=0,0,0&amp;mp=1&amp;vpa=8&amp;vtp=1&amp;vaab=1&amp;bbb=1"/>
          <p:cNvSpPr/>
          <p:nvPr/>
        </p:nvSpPr>
        <p:spPr>
          <a:xfrm>
            <a:off x="9324871" y="3233397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酸根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31bb2ff9?vcp=1&amp;vis=1&amp;pid=8a5046ace&amp;color=0,0,0&amp;vtp=1&amp;vaab=1&amp;bt=1&amp;bbb=1"/>
          <p:cNvSpPr/>
          <p:nvPr/>
        </p:nvSpPr>
        <p:spPr>
          <a:xfrm>
            <a:off x="539496" y="208483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【知识拓展】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纯净物、混合物的微观图示。</a:t>
            </a:r>
            <a:endParaRPr lang="en-US" altLang="zh-CN" sz="2800" dirty="0"/>
          </a:p>
        </p:txBody>
      </p:sp>
      <p:pic>
        <p:nvPicPr>
          <p:cNvPr id="3" name="P_6_BD#a31bb2ff9?vcp=1&amp;vis=1&amp;pid=8a5046ac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8608" y="2766441"/>
            <a:ext cx="7031736" cy="199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31bb2ff9?vcp=1&amp;vis=1&amp;pid=8a5046ace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【特别提示】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①氧化物、酸、碱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、盐的分类依据是化合物的元素组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成和化学性质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P_6_BD#a31bb2ff9?sp=1&amp;vcp=1&amp;vis=1&amp;pid=8a5046ace&amp;color=0,0,0&amp;vtp=1&amp;vaab=1&amp;bbb=1&amp;hb=1"/>
              <p:cNvSpPr/>
              <p:nvPr/>
            </p:nvSpPr>
            <p:spPr>
              <a:xfrm>
                <a:off x="539496" y="1755757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②氧化物中一定含氧元素，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但含氧元素的化合物不一定是氧化物。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含氧元素，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却不属于氧化物。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③盐中不一定含有金属离子。例如，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Cl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等铵盐不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含金属离子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P_6_BD#a31bb2ff9?sp=1&amp;vcp=1&amp;vis=1&amp;pid=8a5046ace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755757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r="-878" b="-75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4_1#ea9a4995c?sp=1&amp;vaa=1&amp;vcp=1&amp;vis=1&amp;pid=2fff1ed36&amp;color=0,0,0&amp;mp=1&amp;vtp=1&amp;vaab=1&amp;bt=1&amp;bbb=1"/>
          <p:cNvSpPr/>
          <p:nvPr/>
        </p:nvSpPr>
        <p:spPr>
          <a:xfrm>
            <a:off x="539496" y="83908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元素。</a:t>
            </a:r>
            <a:endParaRPr lang="en-US" altLang="zh-CN" sz="2800" dirty="0"/>
          </a:p>
        </p:txBody>
      </p:sp>
      <p:graphicFrame>
        <p:nvGraphicFramePr>
          <p:cNvPr id="15" name="QB_5_BD.14_2#ea9a4995c?colgroup=2,27&amp;vaa=1&amp;vcp=1&amp;vis=1&amp;pid=2fff1ed36&amp;color=0,0,0&amp;mp=1&amp;vtp=1&amp;vaab=1&amp;bbb=1&amp;hb=1"/>
          <p:cNvGraphicFramePr>
            <a:graphicFrameLocks noGrp="1"/>
          </p:cNvGraphicFramePr>
          <p:nvPr/>
        </p:nvGraphicFramePr>
        <p:xfrm>
          <a:off x="539496" y="1520697"/>
          <a:ext cx="11082528" cy="4484880"/>
        </p:xfrm>
        <a:graphic>
          <a:graphicData uri="http://schemas.openxmlformats.org/drawingml/2006/table">
            <a:tbl>
              <a:tblPr/>
              <a:tblGrid>
                <a:gridCol w="978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04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定义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具有相同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即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的一类原子的总称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理解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一种元素与另一种元素的本质区别在于核内质子数不同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素与原子的区别在于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元素是一个宏观概念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用于表示物质的组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只有种类的含义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而没有数量的含义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原子是一个微观概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用于表示物质或分子的构成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既有种类的含义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又有数量的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含义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元素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元素和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元素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表示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元素符号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既表示一种元素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又表示这种元素的一个原子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5_AN.15_1#ea9a4995c.blank?vaa=1&amp;vcp=1&amp;vis=1&amp;pid=2fff1ed36&amp;color=0,0,0&amp;mp=1&amp;vpa=9&amp;vtp=1&amp;vaab=1&amp;bbb=1"/>
          <p:cNvSpPr/>
          <p:nvPr/>
        </p:nvSpPr>
        <p:spPr>
          <a:xfrm>
            <a:off x="3022622" y="1506346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核电荷数</a:t>
            </a:r>
            <a:endParaRPr lang="en-US" altLang="zh-CN" sz="2800" dirty="0"/>
          </a:p>
        </p:txBody>
      </p:sp>
      <p:sp>
        <p:nvSpPr>
          <p:cNvPr id="5" name="QB_5_AN.16_1#ea9a4995c.blank?vaa=1&amp;vcp=1&amp;vis=1&amp;pid=2fff1ed36&amp;color=0,0,0&amp;mp=1&amp;vpa=10&amp;vtp=1&amp;vaab=1&amp;bbb=1"/>
          <p:cNvSpPr/>
          <p:nvPr/>
        </p:nvSpPr>
        <p:spPr>
          <a:xfrm>
            <a:off x="5511823" y="1506346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核内质子数</a:t>
            </a:r>
            <a:endParaRPr lang="en-US" altLang="zh-CN" sz="2800" dirty="0"/>
          </a:p>
        </p:txBody>
      </p:sp>
      <p:sp>
        <p:nvSpPr>
          <p:cNvPr id="6" name="QB_5_AN.17_1#ea9a4995c.blank?vaa=1&amp;vcp=1&amp;vis=1&amp;pid=2fff1ed36&amp;color=0,0,0&amp;mp=1&amp;vpa=11&amp;vtp=1&amp;vaab=1&amp;bbb=1"/>
          <p:cNvSpPr/>
          <p:nvPr/>
        </p:nvSpPr>
        <p:spPr>
          <a:xfrm>
            <a:off x="1600222" y="485825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金属</a:t>
            </a:r>
            <a:endParaRPr lang="en-US" altLang="zh-CN" sz="2800" dirty="0"/>
          </a:p>
        </p:txBody>
      </p:sp>
      <p:sp>
        <p:nvSpPr>
          <p:cNvPr id="7" name="QB_5_AN.18_1#ea9a4995c.blank?vaa=1&amp;vcp=1&amp;vis=1&amp;pid=2fff1ed36&amp;color=0,0,0&amp;mp=1&amp;vpa=12&amp;vtp=1&amp;vaab=1&amp;bbb=1"/>
          <p:cNvSpPr/>
          <p:nvPr/>
        </p:nvSpPr>
        <p:spPr>
          <a:xfrm>
            <a:off x="3721123" y="4858258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非金属</a:t>
            </a:r>
            <a:endParaRPr lang="en-US" altLang="zh-CN" sz="2800" dirty="0"/>
          </a:p>
        </p:txBody>
      </p:sp>
      <p:sp>
        <p:nvSpPr>
          <p:cNvPr id="8" name="QB_5_AN.19_1#ea9a4995c.blank?vaa=1&amp;vcp=1&amp;vis=1&amp;pid=2fff1ed36&amp;color=0,0,0&amp;mp=1&amp;vpa=13&amp;vtp=1&amp;vaab=1&amp;bbb=1"/>
          <p:cNvSpPr/>
          <p:nvPr/>
        </p:nvSpPr>
        <p:spPr>
          <a:xfrm>
            <a:off x="6210323" y="4858258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稀有气体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0_1#b12ef0bbe?sp=1&amp;vaa=1&amp;vcp=1&amp;vis=1&amp;pid=2fff1ed36&amp;color=0,0,0&amp;vtp=1&amp;vaab=1&amp;bt=1&amp;bbb=1"/>
          <p:cNvSpPr/>
          <p:nvPr/>
        </p:nvSpPr>
        <p:spPr>
          <a:xfrm>
            <a:off x="539496" y="22372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元素周期表。</a:t>
            </a:r>
            <a:endParaRPr lang="en-US" altLang="zh-CN" sz="2800" dirty="0"/>
          </a:p>
        </p:txBody>
      </p:sp>
      <p:graphicFrame>
        <p:nvGraphicFramePr>
          <p:cNvPr id="16" name="QB_5_BD.20_2#b12ef0bbe?colgroup=4,25&amp;vaa=1&amp;vcp=1&amp;vis=1&amp;pid=2fff1ed36&amp;color=0,0,0&amp;vtp=1&amp;vaab=1&amp;bbb=1&amp;hb=1"/>
          <p:cNvGraphicFramePr>
            <a:graphicFrameLocks noGrp="1"/>
          </p:cNvGraphicFramePr>
          <p:nvPr/>
        </p:nvGraphicFramePr>
        <p:xfrm>
          <a:off x="539496" y="2918809"/>
          <a:ext cx="11091672" cy="1688656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628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886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（1）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周期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每一横行叫作一个周期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共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个周期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18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个纵列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每一纵列叫作一个族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8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9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10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三个纵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列共同组成一个族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共有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个族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B_5_AN.21_1#b12ef0bbe.blank?vaa=1&amp;vcp=1&amp;vis=1&amp;pid=2fff1ed36&amp;color=0,0,0&amp;vpa=14&amp;vtp=1&amp;vaab=1"/>
          <p:cNvSpPr/>
          <p:nvPr/>
        </p:nvSpPr>
        <p:spPr>
          <a:xfrm>
            <a:off x="7771915" y="2926810"/>
            <a:ext cx="436563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endParaRPr lang="en-US" altLang="zh-CN" sz="2800" dirty="0"/>
          </a:p>
        </p:txBody>
      </p:sp>
      <p:sp>
        <p:nvSpPr>
          <p:cNvPr id="5" name="QB_5_AN.22_1#b12ef0bbe.blank?vaa=1&amp;vcp=1&amp;vis=1&amp;pid=2fff1ed36&amp;color=0,0,0&amp;vpa=15&amp;vtp=1&amp;vaab=1&amp;bbb=1"/>
          <p:cNvSpPr/>
          <p:nvPr/>
        </p:nvSpPr>
        <p:spPr>
          <a:xfrm>
            <a:off x="6705115" y="4024344"/>
            <a:ext cx="614363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QB_5_BD.23_1#b12ef0bbe?colgroup=4,25&amp;vaa=1&amp;vcp=1&amp;vis=1&amp;pid=2fff1ed36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098516"/>
          <a:ext cx="11091672" cy="3365564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628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排列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规律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同周期元素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原子的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相同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同周期元素从左至右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原子的最外层电子数由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增加至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8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由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元素过渡到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元素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元素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结尾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第一周期除外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同族元素从上到下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原子的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相同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电子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层数逐渐增多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QB_5_AN.24_1#b12ef0bbe.blank?vaa=1&amp;vcp=1&amp;vis=1&amp;pid=2fff1ed36&amp;color=0,0,0&amp;mp=1&amp;vpa=16&amp;vtp=1&amp;vaab=1&amp;bbb=1"/>
          <p:cNvSpPr/>
          <p:nvPr/>
        </p:nvSpPr>
        <p:spPr>
          <a:xfrm>
            <a:off x="5993914" y="2106771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电子层数</a:t>
            </a:r>
            <a:endParaRPr lang="en-US" altLang="zh-CN" sz="2800" dirty="0"/>
          </a:p>
        </p:txBody>
      </p:sp>
      <p:sp>
        <p:nvSpPr>
          <p:cNvPr id="4" name="QB_5_AN.25_1#b12ef0bbe.blank?vaa=1&amp;vcp=1&amp;vis=1&amp;pid=2fff1ed36&amp;color=0,0,0&amp;mp=1&amp;vpa=17&amp;vtp=1&amp;vaab=1&amp;bbb=1"/>
          <p:cNvSpPr/>
          <p:nvPr/>
        </p:nvSpPr>
        <p:spPr>
          <a:xfrm>
            <a:off x="3326914" y="3224371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金属</a:t>
            </a:r>
            <a:endParaRPr lang="en-US" altLang="zh-CN" sz="2800" dirty="0"/>
          </a:p>
        </p:txBody>
      </p:sp>
      <p:sp>
        <p:nvSpPr>
          <p:cNvPr id="5" name="QB_5_AN.26_1#b12ef0bbe.blank?vaa=1&amp;vcp=1&amp;vis=1&amp;pid=2fff1ed36&amp;color=0,0,0&amp;mp=1&amp;vpa=18&amp;vtp=1&amp;vaab=1&amp;bbb=1"/>
          <p:cNvSpPr/>
          <p:nvPr/>
        </p:nvSpPr>
        <p:spPr>
          <a:xfrm>
            <a:off x="6171714" y="3224371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非金属</a:t>
            </a:r>
            <a:endParaRPr lang="en-US" altLang="zh-CN" sz="2800" dirty="0"/>
          </a:p>
        </p:txBody>
      </p:sp>
      <p:sp>
        <p:nvSpPr>
          <p:cNvPr id="6" name="QB_5_AN.27_1#b12ef0bbe.blank?vaa=1&amp;vcp=1&amp;vis=1&amp;pid=2fff1ed36&amp;color=0,0,0&amp;mp=1&amp;vpa=19&amp;vtp=1&amp;vaab=1&amp;bbb=1"/>
          <p:cNvSpPr/>
          <p:nvPr/>
        </p:nvSpPr>
        <p:spPr>
          <a:xfrm>
            <a:off x="9003815" y="3224371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稀有气体</a:t>
            </a:r>
            <a:endParaRPr lang="en-US" altLang="zh-CN" sz="2800" dirty="0"/>
          </a:p>
        </p:txBody>
      </p:sp>
      <p:sp>
        <p:nvSpPr>
          <p:cNvPr id="7" name="QB_5_AN.28_1#b12ef0bbe.blank?vaa=1&amp;vcp=1&amp;vis=1&amp;pid=2fff1ed36&amp;color=0,0,0&amp;mp=1&amp;vpa=20&amp;vtp=1&amp;vaab=1&amp;bbb=1"/>
          <p:cNvSpPr/>
          <p:nvPr/>
        </p:nvSpPr>
        <p:spPr>
          <a:xfrm>
            <a:off x="7060715" y="4341971"/>
            <a:ext cx="2392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最外层电子数</a:t>
            </a:r>
            <a:endParaRPr lang="en-US" altLang="zh-CN" sz="2800" dirty="0"/>
          </a:p>
        </p:txBody>
      </p:sp>
      <p:sp>
        <p:nvSpPr>
          <p:cNvPr id="2" name="QB_5_BD.23_1#b12ef0bbe?colgroup=4,25&amp;vaa=1&amp;vcp=1&amp;vis=1&amp;pid=2fff1ed36&amp;color=0,0,0&amp;mp=1&amp;vtp=1&amp;vaab=1&amp;bt=1&amp;bbb=1"/>
          <p:cNvSpPr txBox="1"/>
          <p:nvPr/>
        </p:nvSpPr>
        <p:spPr>
          <a:xfrm>
            <a:off x="10913023" y="139011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QB_5_BD.29_1#b12ef0bbe?colgroup=4,25&amp;vaa=1&amp;vcp=1&amp;vis=1&amp;pid=2fff1ed36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656840"/>
          <a:ext cx="11091672" cy="2248916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628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4891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包含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信息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7500"/>
                        </a:lnSpc>
                      </a:pPr>
                      <a:r>
                        <a:rPr lang="en-US" altLang="zh-CN" sz="113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__________________________________________________________________________________________________________________________________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                                                                       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QB_5_BD.29_2#b12ef0bbe.table_image?tii=1&amp;vaa=1&amp;vcp=1&amp;vis=1&amp;pid=2fff1ed36&amp;color=0,0,0&amp;mp=1&amp;tib=255,255,255&amp;vip=21#24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4700" y="2775458"/>
            <a:ext cx="7370064" cy="201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5_AN.30_1#b12ef0bbe.blank?vaa=1&amp;vcp=1&amp;vis=1&amp;pid=2fff1ed36&amp;color=0,0,0&amp;mp=1&amp;vpa=21&amp;vtp=1&amp;vaab=1"/>
          <p:cNvSpPr/>
          <p:nvPr/>
        </p:nvSpPr>
        <p:spPr>
          <a:xfrm>
            <a:off x="4832604" y="3141218"/>
            <a:ext cx="1426464" cy="420624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3100"/>
              </a:lnSpc>
            </a:pPr>
            <a:r>
              <a:rPr lang="en-US" altLang="zh-CN" sz="25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原子序数</a:t>
            </a:r>
            <a:endParaRPr lang="en-US" altLang="zh-CN" sz="2500" dirty="0"/>
          </a:p>
        </p:txBody>
      </p:sp>
      <p:sp>
        <p:nvSpPr>
          <p:cNvPr id="5" name="QB_5_AN.31_1#b12ef0bbe.blank?vaa=1&amp;vcp=1&amp;vis=1&amp;pid=2fff1ed36&amp;color=0,0,0&amp;mp=1&amp;vpa=22&amp;vtp=1&amp;vaab=1"/>
          <p:cNvSpPr/>
          <p:nvPr/>
        </p:nvSpPr>
        <p:spPr>
          <a:xfrm>
            <a:off x="9212580" y="3031490"/>
            <a:ext cx="1362456" cy="347472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3100"/>
              </a:lnSpc>
            </a:pPr>
            <a:r>
              <a:rPr lang="en-US" altLang="zh-CN" sz="25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元素符号</a:t>
            </a:r>
            <a:endParaRPr lang="en-US" altLang="zh-CN" sz="2500" dirty="0"/>
          </a:p>
        </p:txBody>
      </p:sp>
      <p:sp>
        <p:nvSpPr>
          <p:cNvPr id="6" name="QB_5_AN.32_1#b12ef0bbe.blank?vaa=1&amp;vcp=1&amp;vis=1&amp;pid=2fff1ed36&amp;color=0,0,0&amp;mp=1&amp;vpa=23&amp;vtp=1&amp;vaab=1"/>
          <p:cNvSpPr/>
          <p:nvPr/>
        </p:nvSpPr>
        <p:spPr>
          <a:xfrm>
            <a:off x="9230868" y="3836162"/>
            <a:ext cx="1362456" cy="420624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3100"/>
              </a:lnSpc>
            </a:pPr>
            <a:r>
              <a:rPr lang="en-US" altLang="zh-CN" sz="25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元素名称</a:t>
            </a:r>
            <a:endParaRPr lang="en-US" altLang="zh-CN" sz="2500" dirty="0"/>
          </a:p>
        </p:txBody>
      </p:sp>
      <p:sp>
        <p:nvSpPr>
          <p:cNvPr id="7" name="QB_5_AN.33_1#b12ef0bbe.blank?vaa=1&amp;vcp=1&amp;vis=1&amp;pid=2fff1ed36&amp;color=0,0,0&amp;mp=1&amp;vpa=24&amp;vtp=1&amp;vaab=1"/>
          <p:cNvSpPr/>
          <p:nvPr/>
        </p:nvSpPr>
        <p:spPr>
          <a:xfrm>
            <a:off x="3817620" y="4092194"/>
            <a:ext cx="2423160" cy="530352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3100"/>
              </a:lnSpc>
            </a:pPr>
            <a:r>
              <a:rPr lang="en-US" altLang="zh-CN" sz="25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相对原子质量</a:t>
            </a:r>
            <a:endParaRPr lang="en-US" altLang="zh-CN" sz="2500" dirty="0"/>
          </a:p>
        </p:txBody>
      </p:sp>
      <p:sp>
        <p:nvSpPr>
          <p:cNvPr id="2" name="QB_5_BD.29_1#b12ef0bbe?colgroup=4,25&amp;vaa=1&amp;vcp=1&amp;vis=1&amp;pid=2fff1ed36&amp;color=0,0,0&amp;mp=1&amp;vtp=1&amp;vaab=1&amp;bt=1&amp;bbb=1"/>
          <p:cNvSpPr txBox="1"/>
          <p:nvPr/>
        </p:nvSpPr>
        <p:spPr>
          <a:xfrm>
            <a:off x="10913023" y="194843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34_1#32fb749a0?sp=1&amp;vaa=1&amp;vcp=1&amp;vis=1&amp;pid=2fff1ed36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有机化合物。</a:t>
            </a:r>
            <a:endParaRPr lang="en-US" altLang="zh-CN" sz="2800" dirty="0"/>
          </a:p>
        </p:txBody>
      </p:sp>
      <p:sp>
        <p:nvSpPr>
          <p:cNvPr id="3" name="QB_5_BD.34_2#32fb749a0?sp=1&amp;vaa=1&amp;vcp=1&amp;vis=1&amp;pid=2fff1ed36&amp;color=0,0,0&amp;vtp=1&amp;vaab=1&amp;bbb=1&amp;hb=1"/>
          <p:cNvSpPr/>
          <p:nvPr/>
        </p:nvSpPr>
        <p:spPr>
          <a:xfrm>
            <a:off x="539496" y="1182097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（1）定义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：一般指含有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元素的化合物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，如甲烷、乙醇、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葡萄糖、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淀粉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、蛋白质等，简称有机物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（无机化合物通常指不含碳元素的化合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。少数含碳化合物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和碳酸盐等是无机化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合物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</a:t>
            </a:r>
            <a:endParaRPr lang="en-US" altLang="zh-CN" sz="2800" dirty="0"/>
          </a:p>
        </p:txBody>
      </p:sp>
      <p:sp>
        <p:nvSpPr>
          <p:cNvPr id="4" name="QB_5_BD.34_3#32fb749a0?sp=1&amp;vaa=1&amp;vcp=1&amp;vis=1&amp;pid=2fff1ed36&amp;color=0,0,0&amp;vtp=1&amp;vaab=1&amp;bbb=1&amp;hb=1"/>
          <p:cNvSpPr/>
          <p:nvPr/>
        </p:nvSpPr>
        <p:spPr>
          <a:xfrm>
            <a:off x="539496" y="3747497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（2）分类：①有机小分子化合物，相对分子质量比较小，如乙醇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萄糖等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有机高分子化合物，相对分子质量比较大，从几万到几十万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，甚至高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达几百万或更高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，如淀粉、蛋白质等，简称有机高分子。</a:t>
            </a:r>
            <a:endParaRPr lang="en-US" altLang="zh-CN" sz="2800" dirty="0"/>
          </a:p>
        </p:txBody>
      </p:sp>
      <p:sp>
        <p:nvSpPr>
          <p:cNvPr id="5" name="QB_5_AN.35_1#32fb749a0.blank?vaa=1&amp;vcp=1&amp;vis=1&amp;pid=2fff1ed36&amp;color=0,0,0&amp;vpa=25&amp;vtp=1&amp;vaab=1"/>
          <p:cNvSpPr/>
          <p:nvPr/>
        </p:nvSpPr>
        <p:spPr>
          <a:xfrm>
            <a:off x="4283615" y="1151617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碳</a:t>
            </a:r>
            <a:endParaRPr lang="en-US" altLang="zh-CN" sz="2800" dirty="0"/>
          </a:p>
        </p:txBody>
      </p:sp>
      <p:sp>
        <p:nvSpPr>
          <p:cNvPr id="6" name="QB_5_AN.36_1#32fb749a0.blank?vaa=1&amp;vcp=1&amp;vis=1&amp;pid=2fff1ed36&amp;color=0,0,0&amp;vpa=26&amp;vtp=1&amp;vaab=1&amp;bbb=1"/>
          <p:cNvSpPr/>
          <p:nvPr/>
        </p:nvSpPr>
        <p:spPr>
          <a:xfrm>
            <a:off x="4461415" y="2447017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一氧化碳</a:t>
            </a:r>
            <a:endParaRPr lang="en-US" altLang="zh-CN" sz="2800" dirty="0"/>
          </a:p>
        </p:txBody>
      </p:sp>
      <p:sp>
        <p:nvSpPr>
          <p:cNvPr id="7" name="QB_5_AN.37_1#32fb749a0.blank?vaa=1&amp;vcp=1&amp;vis=1&amp;pid=2fff1ed36&amp;color=0,0,0&amp;vpa=27&amp;vtp=1&amp;vaab=1&amp;bbb=1"/>
          <p:cNvSpPr/>
          <p:nvPr/>
        </p:nvSpPr>
        <p:spPr>
          <a:xfrm>
            <a:off x="6595014" y="2447017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二氧化碳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de53108e.fixed?vcp=1&amp;pid=2b91aaf1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物质的组成与分类</a:t>
            </a:r>
            <a:endParaRPr lang="en-US" altLang="zh-CN" sz="4000" dirty="0"/>
          </a:p>
        </p:txBody>
      </p:sp>
      <p:sp>
        <p:nvSpPr>
          <p:cNvPr id="3" name="C_4_BD#ede53108e.fixed?vcp=1&amp;pid=2b91aaf1f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4cccc7911.fixed?vcp=1&amp;pid=851503722&amp;color=146,208,80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4cccc7911.fixed?vcp=1&amp;pid=85150372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中考基础过关</a:t>
            </a:r>
            <a:endParaRPr lang="en-US" altLang="zh-CN" sz="4800" dirty="0"/>
          </a:p>
        </p:txBody>
      </p:sp>
      <p:sp>
        <p:nvSpPr>
          <p:cNvPr id="4" name="C_2#4cccc7911.fixed?vcp=1&amp;pid=85150372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第一部分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物质的变化、物质的组成与结构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607f4e34?vcp=1&amp;pid=ede53108e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元素和元素符号</a:t>
            </a:r>
            <a:endParaRPr lang="en-US" altLang="zh-CN" sz="3200" dirty="0"/>
          </a:p>
        </p:txBody>
      </p:sp>
      <p:sp>
        <p:nvSpPr>
          <p:cNvPr id="3" name="QC_6_BD.38_1#d4e3bcdba?vaa=1&amp;vcp=1&amp;vis=1&amp;pid=f607f4e34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（2024·天津·中考）钠元素与氯元素属于不同种元素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本质的区别是原子的(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5" name="QC_6_BD.38_2#d4e3bcdba.choices?vaa=1&amp;vcp=1&amp;vis=1&amp;pid=f607f4e34&amp;color=0,0,0&amp;vtp=1&amp;vaab=1&amp;bbb=1"/>
          <p:cNvSpPr/>
          <p:nvPr/>
        </p:nvSpPr>
        <p:spPr>
          <a:xfrm>
            <a:off x="539496" y="254747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.中子数不同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.质子数不同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C.相对原子质量不同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.中子数与核外电子数之和不同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6_AS.2_1#d4e3bcdba?vaa=1&amp;vcp=1&amp;vis=1&amp;pid=f607f4e34&amp;color=0,0,0&amp;vtp=1&amp;vaab=1&amp;bbb=1&amp;hb=1"/>
          <p:cNvSpPr/>
          <p:nvPr/>
        </p:nvSpPr>
        <p:spPr>
          <a:xfrm>
            <a:off x="606171" y="73371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元素是质子数（即核电荷数）相同的一类原子的总称，不同种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元素最本质的区别是质子数（即核电荷数）不同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6_AN.3_1#d4e3bcdba?vaa=1&amp;vcp=1&amp;vis=1&amp;pid=f607f4e34&amp;color=0,0,0&amp;vtp=1&amp;vaab=1&amp;bbb=1"/>
          <p:cNvSpPr/>
          <p:nvPr/>
        </p:nvSpPr>
        <p:spPr>
          <a:xfrm>
            <a:off x="606171" y="200288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EX.1_1#d4e3bcdba?vaa=1&amp;vcp=1&amp;vis=1&amp;pid=f607f4e34&amp;color=0,0,0&amp;mp=1&amp;vtp=1&amp;vaab=1&amp;bt=1&amp;bbb=1&amp;hb=1"/>
          <p:cNvSpPr/>
          <p:nvPr/>
        </p:nvSpPr>
        <p:spPr>
          <a:xfrm>
            <a:off x="539496" y="268919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明确有关元素的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两个决定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元素的种类由原子的质子数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或核电荷数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决定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元素的化学性质主要由原子的最外层电子数决定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c19a6675?vcp=1&amp;pid=f607f4e3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C_7_BD.43_1#ca104c7bb?vaa=1&amp;vcp=1&amp;vis=1&amp;pid=ec19a6675&amp;color=0,0,0&amp;vtp=1&amp;vaab=1&amp;bbb=1&amp;hb=1"/>
          <p:cNvSpPr/>
          <p:nvPr/>
        </p:nvSpPr>
        <p:spPr>
          <a:xfrm>
            <a:off x="539496" y="123346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（2024·广西柳州·模拟）钙是牙齿和骨骼的重要成分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，青少年缺钙会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影响身高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，成年人缺钙会患骨质软化症，老年人缺钙易导致骨折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。这里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“钙”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是指(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7_AN.1_1#ca104c7bb.bracket?vaa=1&amp;vcp=1&amp;vis=1&amp;pid=ec19a6675&amp;color=0,0,0&amp;vpa=29&amp;vtp=1&amp;vaab=1"/>
          <p:cNvSpPr/>
          <p:nvPr/>
        </p:nvSpPr>
        <p:spPr>
          <a:xfrm>
            <a:off x="2553239" y="251553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43_2#ca104c7bb.choices?vaa=1&amp;vcp=1&amp;vis=1&amp;pid=ec19a6675&amp;color=0,0,0&amp;vtp=1&amp;vaab=1&amp;bbb=1"/>
          <p:cNvSpPr/>
          <p:nvPr/>
        </p:nvSpPr>
        <p:spPr>
          <a:xfrm>
            <a:off x="539496" y="315116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.分子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B.离子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C.原子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.元素</a:t>
            </a:r>
            <a:endParaRPr lang="en-US" altLang="zh-CN" sz="2800" dirty="0"/>
          </a:p>
        </p:txBody>
      </p:sp>
      <p:sp>
        <p:nvSpPr>
          <p:cNvPr id="6" name="QC_7_BD.45_1#10aef8af6?vaa=1&amp;vcp=1&amp;vis=1&amp;pid=ec19a6675&amp;color=0,0,0&amp;vtp=1&amp;vaab=1&amp;bbb=1&amp;hb=1"/>
          <p:cNvSpPr/>
          <p:nvPr/>
        </p:nvSpPr>
        <p:spPr>
          <a:xfrm>
            <a:off x="539496" y="37806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（2024·广西钦州·模拟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）火箭推进剂涉及的下列元素属于金属元素的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7" name="QC_7_AN.46_1#10aef8af6.bracket?vaa=1&amp;vcp=1&amp;vis=1&amp;pid=ec19a6675&amp;color=0,0,0&amp;vpa=30&amp;vtp=1&amp;vaab=1"/>
          <p:cNvSpPr/>
          <p:nvPr/>
        </p:nvSpPr>
        <p:spPr>
          <a:xfrm>
            <a:off x="1172115" y="441500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C_7_BD.45_2#10aef8af6.choices?vaa=1&amp;vcp=1&amp;vis=1&amp;pid=ec19a6675&amp;color=0,0,0&amp;vtp=1&amp;vaab=1&amp;bbb=1"/>
              <p:cNvSpPr/>
              <p:nvPr/>
            </p:nvSpPr>
            <p:spPr>
              <a:xfrm>
                <a:off x="539496" y="5049819"/>
                <a:ext cx="11109960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2837815" algn="l"/>
                    <a:tab pos="5662930" algn="l"/>
                    <a:tab pos="8488045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C_7_BD.45_2#10aef8af6.choices?vaa=1&amp;vcp=1&amp;vis=1&amp;pid=ec19a6675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049819"/>
                <a:ext cx="11109960" cy="555244"/>
              </a:xfrm>
              <a:prstGeom prst="rect">
                <a:avLst/>
              </a:prstGeom>
              <a:blipFill rotWithShape="1">
                <a:blip r:embed="rId3"/>
                <a:stretch>
                  <a:fillRect l="-3" t="-54" r="3" b="-143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7_1#09ce38637?sp=1&amp;vaa=1&amp;vcp=1&amp;vis=1&amp;pid=ec19a6675&amp;color=0,0,0&amp;vtp=1&amp;vaab=1&amp;bt=1&amp;bbb=1&amp;hb=1"/>
          <p:cNvSpPr/>
          <p:nvPr/>
        </p:nvSpPr>
        <p:spPr>
          <a:xfrm>
            <a:off x="539496" y="111439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（2024·广西梧州·模拟）图1-2-1所示的微观粒子示意图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，能表示同种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元素的是(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pic>
        <p:nvPicPr>
          <p:cNvPr id="3" name="QC_7_BD.47_2#09ce38637?iti=1&amp;vaa=1&amp;vcp=1&amp;vis=1&amp;pid=ec19a667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83664" y="2451322"/>
            <a:ext cx="8421624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BD.47_3#09ce38637?iti=1&amp;vaa=1&amp;vcp=1&amp;vis=1&amp;pid=ec19a6675&amp;color=0,0,0&amp;vtp=1&amp;vaab=1&amp;bbb=1"/>
          <p:cNvSpPr/>
          <p:nvPr/>
        </p:nvSpPr>
        <p:spPr>
          <a:xfrm>
            <a:off x="5490433" y="4525994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图1-2-1</a:t>
            </a:r>
            <a:endParaRPr lang="en-US" altLang="zh-CN" sz="2800" dirty="0"/>
          </a:p>
        </p:txBody>
      </p:sp>
      <p:sp>
        <p:nvSpPr>
          <p:cNvPr id="5" name="QC_7_AN.48_1#09ce38637.bracket?vaa=1&amp;vcp=1&amp;vis=1&amp;pid=ec19a6675&amp;color=0,0,0&amp;vpa=31&amp;vtp=1&amp;vaab=1"/>
          <p:cNvSpPr/>
          <p:nvPr/>
        </p:nvSpPr>
        <p:spPr>
          <a:xfrm>
            <a:off x="2238914" y="17487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7_BD.47_4#09ce38637.choices?vaa=1&amp;vcp=1&amp;vis=1&amp;pid=ec19a6675&amp;color=0,0,0&amp;vtp=1&amp;vaab=1&amp;bbb=1"/>
          <p:cNvSpPr/>
          <p:nvPr/>
        </p:nvSpPr>
        <p:spPr>
          <a:xfrm>
            <a:off x="539496" y="51709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6f636fdc?vcp=1&amp;pid=ede53108e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物质的分类</a:t>
            </a:r>
            <a:endParaRPr lang="en-US" altLang="zh-CN" sz="3200" dirty="0"/>
          </a:p>
        </p:txBody>
      </p:sp>
      <p:sp>
        <p:nvSpPr>
          <p:cNvPr id="3" name="QC_6_BD.49_1#ada5452b7?vaa=1&amp;vcp=1&amp;vis=1&amp;pid=76f636fdc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（2024·天津·中考）分类是学习化学的重要方法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，下列物质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的分类不正确的是(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5" name="QC_6_BD.49_2#ada5452b7.choices?vaa=1&amp;vcp=1&amp;vis=1&amp;pid=76f636fdc&amp;color=0,0,0&amp;vtp=1&amp;vaab=1&amp;bbb=1"/>
          <p:cNvSpPr/>
          <p:nvPr/>
        </p:nvSpPr>
        <p:spPr>
          <a:xfrm>
            <a:off x="539496" y="254747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.空气属于混合物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.葡萄糖属于有机物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C.水属于氧化物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.碳酸钠属于碱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_1#ada5452b7?vaa=1&amp;vcp=1&amp;vis=1&amp;pid=76f636fdc&amp;color=0,0,0&amp;vtp=1&amp;vaab=1&amp;bt=1&amp;bbb=1&amp;hb=1"/>
          <p:cNvSpPr/>
          <p:nvPr/>
        </p:nvSpPr>
        <p:spPr>
          <a:xfrm>
            <a:off x="539496" y="1546193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空气中含有氮气、氧气等物质，属于混合物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；葡萄糖是含有碳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元素的化合物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，属于有机物；氧化物是由两种元素组成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，且其中一种元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素为氧元素的化合物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，水是由氧、氢两种元素组成的化合物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，属于氧化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。由金属离子（或铵根离子）和酸根结合形成的化合物叫盐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，碳酸钠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属于盐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6_AN.2_1#ada5452b7?vaa=1&amp;vcp=1&amp;vis=1&amp;pid=76f636fdc&amp;color=0,0,0&amp;vtp=1&amp;vaab=1&amp;bbb=1"/>
          <p:cNvSpPr/>
          <p:nvPr/>
        </p:nvSpPr>
        <p:spPr>
          <a:xfrm>
            <a:off x="539496" y="47448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EX.1_1#ada5452b7?vaa=1&amp;vcp=1&amp;vis=1&amp;pid=76f636fdc&amp;color=0,0,0&amp;vtp=1&amp;vaab=1&amp;bt=1&amp;bbb=1"/>
          <p:cNvSpPr/>
          <p:nvPr/>
        </p:nvSpPr>
        <p:spPr>
          <a:xfrm>
            <a:off x="539496" y="18399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判断物质类别的关键词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混合物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多物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纯净物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一物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单质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一物一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EX.1_1#ada5452b7?vaa=1&amp;vcp=1&amp;vis=1&amp;pid=76f636fdc&amp;color=0,0,0&amp;mp=1&amp;vtp=1&amp;vaab=1&amp;bt=1&amp;bbb=1"/>
              <p:cNvSpPr/>
              <p:nvPr/>
            </p:nvSpPr>
            <p:spPr>
              <a:xfrm>
                <a:off x="539496" y="1839944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化合物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——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一物多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元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素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氧化物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——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两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元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素含一氧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元素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酸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——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氢离子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)+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酸根离子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碱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——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金属离子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或铵根离子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氢氧根离子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——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金属离子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或铵根离子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酸根离子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6_EX.1_1#ada5452b7?vaa=1&amp;vcp=1&amp;vis=1&amp;pid=76f636fdc&amp;color=0,0,0&amp;mp=1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39944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1" r="3" b="-2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c41dd95a?vcp=1&amp;pid=76f636fd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C_7_BD.54_1#4677f589c?vaa=1&amp;vcp=1&amp;vis=1&amp;pid=cc41dd95a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分类法是化学学习和研究的重要方法之一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，下列物质的分类正确的是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7_AN.55_1#4677f589c.bracket?vaa=1&amp;vcp=1&amp;vis=1&amp;pid=cc41dd95a&amp;color=0,0,0&amp;vpa=33&amp;vtp=1&amp;vaab=1"/>
          <p:cNvSpPr/>
          <p:nvPr/>
        </p:nvSpPr>
        <p:spPr>
          <a:xfrm>
            <a:off x="816515" y="186783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54_2#4677f589c.choices?vaa=1&amp;vcp=1&amp;vis=1&amp;pid=cc41dd95a&amp;color=0,0,0&amp;vtp=1&amp;vaab=1&amp;bbb=1"/>
          <p:cNvSpPr/>
          <p:nvPr/>
        </p:nvSpPr>
        <p:spPr>
          <a:xfrm>
            <a:off x="539496" y="251826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A.有机物：甲烷、蛋白质、石墨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.混合物：煤、生理盐水、清洁空气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.单质：金刚石、干冰、液氧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.碱：氨水、消石灰、纯碱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56_1#06a0eb4ac?vaa=1&amp;vcp=1&amp;vis=1&amp;pid=cc41dd95a&amp;color=0,0,0&amp;vtp=1&amp;vaab=1&amp;bt=1&amp;bbb=1&amp;hb=1"/>
          <p:cNvSpPr/>
          <p:nvPr/>
        </p:nvSpPr>
        <p:spPr>
          <a:xfrm>
            <a:off x="539496" y="216722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（2024·广西南宁·模拟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）下列选项中的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分别表示不同元素的原子，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则其中能表示化合物的是(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pic>
        <p:nvPicPr>
          <p:cNvPr id="3" name="QC_7_BD.56_1#06a0eb4ac?vaa=1&amp;vcp=1&amp;vis=1&amp;pid=cc41dd95a&amp;color=0,0,0&amp;tib=255,255,255&amp;iip=1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33953" y="2372963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C_7_BD.56_1#06a0eb4ac?vaa=1&amp;vcp=1&amp;vis=1&amp;pid=cc41dd95a&amp;color=0,0,0&amp;tib=255,255,255&amp;iip=2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44442" y="2318099"/>
            <a:ext cx="347472" cy="338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AN.57_1#06a0eb4ac.bracket?vaa=1&amp;vcp=1&amp;vis=1&amp;pid=cc41dd95a&amp;color=0,0,0&amp;vpa=34&amp;vtp=1&amp;vaab=1"/>
          <p:cNvSpPr/>
          <p:nvPr/>
        </p:nvSpPr>
        <p:spPr>
          <a:xfrm>
            <a:off x="4728115" y="280158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7_BD.56_2#06a0eb4ac.choices?vaa=1&amp;vcp=1&amp;vis=1&amp;pid=cc41dd95a&amp;color=0,0,0&amp;vtp=1&amp;vaab=1&amp;bbb=1"/>
          <p:cNvSpPr/>
          <p:nvPr/>
        </p:nvSpPr>
        <p:spPr>
          <a:xfrm>
            <a:off x="539496" y="3377152"/>
            <a:ext cx="11109960" cy="12888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11500"/>
              </a:lnSpc>
              <a:tabLst>
                <a:tab pos="2948940" algn="l"/>
                <a:tab pos="5631180" algn="l"/>
                <a:tab pos="837692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62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64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65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65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7" name="QC_7_BD.56_2#06a0eb4ac.choice_image?vaa=1&amp;vcp=1&amp;vis=1&amp;pid=cc41dd95a&amp;color=0,0,0&amp;tib=255,255,255&amp;iip=3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1605" y="3441478"/>
            <a:ext cx="1682496" cy="1243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7_BD.56_2#06a0eb4ac.choice_image?vaa=1&amp;vcp=1&amp;vis=1&amp;pid=cc41dd95a&amp;color=0,0,0&amp;tib=255,255,255&amp;iip=4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25335" y="3395758"/>
            <a:ext cx="1463040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7_BD.56_2#06a0eb4ac.choice_image?vaa=1&amp;vcp=1&amp;vis=1&amp;pid=cc41dd95a&amp;color=0,0,0&amp;tib=255,255,255&amp;iip=5&amp;vtp=1&amp;vaab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17863" y="3377470"/>
            <a:ext cx="1499616" cy="1307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0" name="QC_7_BD.56_2#06a0eb4ac.choice_image?vaa=1&amp;vcp=1&amp;vis=1&amp;pid=cc41dd95a&amp;color=0,0,0&amp;tib=255,255,255&amp;iip=6&amp;vtp=1&amp;vaab=1" descr="preencoded.pn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83097" y="3395758"/>
            <a:ext cx="1673352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aa9e0228.fixed?vcp=1&amp;pid=2b91aaf1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物质的组成与分类</a:t>
            </a:r>
            <a:endParaRPr lang="en-US" altLang="zh-CN" sz="4000" dirty="0"/>
          </a:p>
        </p:txBody>
      </p:sp>
      <p:sp>
        <p:nvSpPr>
          <p:cNvPr id="3" name="C_4_BD#aaa9e0228.fixed?vcp=1&amp;pid=2b91aaf1f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58_1#9f5b98d4c?sp=1&amp;vaa=1&amp;vcp=1&amp;vis=1&amp;pid=cc41dd95a&amp;color=0,0,0&amp;vtp=1&amp;vaab=1&amp;bt=1&amp;bbb=1&amp;hb=1"/>
          <p:cNvSpPr/>
          <p:nvPr/>
        </p:nvSpPr>
        <p:spPr>
          <a:xfrm>
            <a:off x="539496" y="123847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化合价和物质类别是研究物质的两个重要维度。图1-2-2是碳元素的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价-类二维图。下列有关说法正确的是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7_AN.59_1#9f5b98d4c.bracket?vaa=1&amp;vcp=1&amp;vis=1&amp;pid=cc41dd95a&amp;color=0,0,0&amp;vpa=35&amp;vtp=1&amp;vaab=1"/>
          <p:cNvSpPr/>
          <p:nvPr/>
        </p:nvSpPr>
        <p:spPr>
          <a:xfrm>
            <a:off x="6635337" y="188058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4" name="QC_7_BD.58_2#9f5b98d4c?iti=2&amp;htil=1&amp;vaa=1&amp;vcp=1&amp;vis=1&amp;pid=cc41dd95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60771" y="2575401"/>
            <a:ext cx="3877056" cy="158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58_3#9f5b98d4c?iti=2&amp;htil=1&amp;vaa=1&amp;vcp=1&amp;vis=1&amp;pid=cc41dd95a&amp;color=0,0,0&amp;vtp=1&amp;vaab=1&amp;bbb=1"/>
          <p:cNvSpPr/>
          <p:nvPr/>
        </p:nvSpPr>
        <p:spPr>
          <a:xfrm>
            <a:off x="8995256" y="4284313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图1-2-2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58_4#9f5b98d4c.choices?htil=1&amp;vaa=1&amp;vcp=1&amp;vis=1&amp;pid=cc41dd95a&amp;color=0,0,0&amp;vtp=1&amp;vaab=1&amp;bbb=1&amp;hb=1"/>
              <p:cNvSpPr/>
              <p:nvPr/>
            </p:nvSpPr>
            <p:spPr>
              <a:xfrm>
                <a:off x="539496" y="2448401"/>
                <a:ext cx="7104888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点对应物质一定是由原子构成的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点对应物质具有还原性，可用于冶炼金属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点对应物质能使干燥的紫色石蕊试纸变红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点对应物质只有与酸反应才能生成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点对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应物质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58_4#9f5b98d4c.choices?htil=1&amp;vaa=1&amp;vcp=1&amp;vis=1&amp;pid=cc41dd95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48401"/>
                <a:ext cx="7104888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15" r="4" b="-21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d8f9aaa1?vcp=1&amp;pid=ede53108e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考点3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元素周期表</a:t>
            </a:r>
            <a:endParaRPr lang="en-US" altLang="zh-CN" sz="3200" dirty="0"/>
          </a:p>
        </p:txBody>
      </p:sp>
      <p:pic>
        <p:nvPicPr>
          <p:cNvPr id="3" name="QC_6_BD.60_1#819f2eb48?iti=3&amp;htil=2&amp;vaa=1&amp;vcp=1&amp;vis=1&amp;pid=9d8f9aaa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87152" y="1281783"/>
            <a:ext cx="1737360" cy="1764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60_2#819f2eb48?iti=3&amp;htil=2&amp;vaa=1&amp;vcp=1&amp;vis=1&amp;pid=9d8f9aaa1&amp;color=0,0,0&amp;vtp=1&amp;vaab=1&amp;bbb=1"/>
          <p:cNvSpPr/>
          <p:nvPr/>
        </p:nvSpPr>
        <p:spPr>
          <a:xfrm>
            <a:off x="9951789" y="3173575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图1-2-3</a:t>
            </a:r>
            <a:endParaRPr lang="en-US" altLang="zh-CN" sz="2800" dirty="0"/>
          </a:p>
        </p:txBody>
      </p:sp>
      <p:sp>
        <p:nvSpPr>
          <p:cNvPr id="5" name="QC_6_BD.60_3#819f2eb48?htil=2&amp;vaa=1&amp;vcp=1&amp;vis=1&amp;pid=9d8f9aaa1&amp;color=0,0,0&amp;vtp=1&amp;vaab=1&amp;bbb=1&amp;hb=1&amp;hs=1"/>
          <p:cNvSpPr/>
          <p:nvPr/>
        </p:nvSpPr>
        <p:spPr>
          <a:xfrm>
            <a:off x="539496" y="1263495"/>
            <a:ext cx="887882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（2023·广西·中考）铒是一种稀土元素，可应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用于现代通信领域。铒在元素周期表中的相关信息如图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1-2-3所示。下列说法错误的是(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6_BD.60_4#819f2eb48.choices?vaa=1&amp;vcp=1&amp;vis=1&amp;pid=9d8f9aaa1&amp;color=0,0,0&amp;vtp=1&amp;vaab=1&amp;bbb=1&amp;hs=1"/>
              <p:cNvSpPr/>
              <p:nvPr/>
            </p:nvSpPr>
            <p:spPr>
              <a:xfrm>
                <a:off x="539496" y="3183735"/>
                <a:ext cx="11109960" cy="12029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铒的原子序数为68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.铒是非金属元素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  <a:tabLst>
                    <a:tab pos="566293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铒的相对原子质量为167.3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.铒的元素符号是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Er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6_BD.60_4#819f2eb48.choices?vaa=1&amp;vcp=1&amp;vis=1&amp;pid=9d8f9aaa1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83735"/>
                <a:ext cx="11109960" cy="1202944"/>
              </a:xfrm>
              <a:prstGeom prst="rect">
                <a:avLst/>
              </a:prstGeom>
              <a:blipFill rotWithShape="1">
                <a:blip r:embed="rId4"/>
                <a:stretch>
                  <a:fillRect l="-3" t="-40" r="3" b="-6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AS.1_1#819f2eb48?iti=5&amp;htil=4&amp;vaa=1&amp;vcp=1&amp;vis=1&amp;pid=9d8f9aaa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41895" y="1567497"/>
            <a:ext cx="1737360" cy="1764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AS.1_1#819f2eb48?iti=5&amp;htil=4&amp;vaa=1&amp;vcp=1&amp;vis=1&amp;pid=9d8f9aaa1&amp;color=0,0,0&amp;vtp=1&amp;vaab=1&amp;bbb=1"/>
          <p:cNvSpPr/>
          <p:nvPr/>
        </p:nvSpPr>
        <p:spPr>
          <a:xfrm>
            <a:off x="9806532" y="3459289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图1-2-3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AS.1_1#819f2eb48?htil=4&amp;vaa=1&amp;vcp=1&amp;vis=1&amp;pid=9d8f9aaa1&amp;color=0,0,0&amp;mp=1&amp;vtp=1&amp;vaab=1&amp;bt=1&amp;bbb=1&amp;hb=1&amp;hs=1"/>
              <p:cNvSpPr/>
              <p:nvPr/>
            </p:nvSpPr>
            <p:spPr>
              <a:xfrm>
                <a:off x="539496" y="1549209"/>
                <a:ext cx="8878824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在元素周期表的每个单元格中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，左上角的数字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为该元素的原子序数，右上角的字母是该元素的元素符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号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，下方的数字为该元素的相对原子质量，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由图可知，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铒的原子序数为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68，元素符号是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Er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，相对原子质量为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167.3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；铒的名称带“钅”字旁，属于金属元素。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6_AS.1_1#819f2eb48?htil=4&amp;vaa=1&amp;vcp=1&amp;vis=1&amp;pid=9d8f9aaa1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49209"/>
                <a:ext cx="8878824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4" t="-14" b="-21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6_AN.2_1#819f2eb48?vaa=1&amp;vcp=1&amp;vis=1&amp;pid=9d8f9aaa1&amp;color=0,0,0&amp;vtp=1&amp;vaab=1&amp;bbb=1&amp;hs=1"/>
          <p:cNvSpPr/>
          <p:nvPr/>
        </p:nvSpPr>
        <p:spPr>
          <a:xfrm>
            <a:off x="539496" y="474179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EX.1_1#819f2eb48?iti=4&amp;htil=3&amp;vaa=1&amp;vcp=1&amp;vis=1&amp;pid=9d8f9aaa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38720" y="1600930"/>
            <a:ext cx="1737360" cy="1764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EX.1_1#819f2eb48?iti=4&amp;htil=3&amp;vaa=1&amp;vcp=1&amp;vis=1&amp;pid=9d8f9aaa1&amp;color=0,0,0&amp;vtp=1&amp;vaab=1&amp;bbb=1"/>
          <p:cNvSpPr/>
          <p:nvPr/>
        </p:nvSpPr>
        <p:spPr>
          <a:xfrm>
            <a:off x="9803357" y="3492722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图1-2-3</a:t>
            </a:r>
            <a:endParaRPr lang="en-US" altLang="zh-CN" sz="2800" dirty="0"/>
          </a:p>
        </p:txBody>
      </p:sp>
      <p:sp>
        <p:nvSpPr>
          <p:cNvPr id="4" name="QC_6_EX.1_1#819f2eb48?htil=3&amp;vaa=1&amp;vcp=1&amp;vis=1&amp;pid=9d8f9aaa1&amp;color=0,0,0&amp;vtp=1&amp;vaab=1&amp;bt=1&amp;bbb=1&amp;hb=1&amp;hs=1"/>
          <p:cNvSpPr/>
          <p:nvPr/>
        </p:nvSpPr>
        <p:spPr>
          <a:xfrm>
            <a:off x="539496" y="1582642"/>
            <a:ext cx="887882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解答元素周期表有关试题应掌握的规律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某元素原子核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外有几个电子层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该元素就位于元素周期表中的第几周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纵列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元素的原子最外层电子数相同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EX.1_1#819f2eb48?htil=3&amp;vaa=1&amp;vcp=1&amp;vis=1&amp;pid=9d8f9aaa1&amp;color=0,0,0&amp;vtp=1&amp;vaab=1&amp;bt=1&amp;bbb=1&amp;hb=1&amp;hs=1"/>
              <p:cNvSpPr/>
              <p:nvPr/>
            </p:nvSpPr>
            <p:spPr>
              <a:xfrm>
                <a:off x="539995" y="4068286"/>
                <a:ext cx="11112011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氦除外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化学性质相似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在原子中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核电荷数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质子数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核外电子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数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相对原子质量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≈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质子数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中子数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6_EX.1_1#819f2eb48?htil=3&amp;vaa=1&amp;vcp=1&amp;vis=1&amp;pid=9d8f9aaa1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068286"/>
                <a:ext cx="11112011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2" t="-40" r="4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053481df?vcp=1&amp;pid=9d8f9aaa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pic>
        <p:nvPicPr>
          <p:cNvPr id="3" name="QC_7_BD.65_1#ad5fbc1de?iti=6&amp;htil=5&amp;vaa=1&amp;vcp=1&amp;vis=1&amp;pid=1053481d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95629" y="1251757"/>
            <a:ext cx="1572768" cy="169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BD.65_2#ad5fbc1de?iti=6&amp;htil=5&amp;vaa=1&amp;vcp=1&amp;vis=1&amp;pid=1053481df&amp;color=0,0,0&amp;vtp=1&amp;vaab=1&amp;bbb=1"/>
          <p:cNvSpPr/>
          <p:nvPr/>
        </p:nvSpPr>
        <p:spPr>
          <a:xfrm>
            <a:off x="9877970" y="3070397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图1-2-4</a:t>
            </a:r>
            <a:endParaRPr lang="en-US" altLang="zh-CN" sz="2800" dirty="0"/>
          </a:p>
        </p:txBody>
      </p:sp>
      <p:sp>
        <p:nvSpPr>
          <p:cNvPr id="5" name="QC_7_BD.65_3#ad5fbc1de?htil=5&amp;sp=1&amp;vaa=1&amp;vcp=1&amp;vis=1&amp;pid=1053481df&amp;color=0,0,0&amp;vtp=1&amp;vaab=1&amp;bbb=1&amp;hb=1"/>
          <p:cNvSpPr/>
          <p:nvPr/>
        </p:nvSpPr>
        <p:spPr>
          <a:xfrm>
            <a:off x="539496" y="1233469"/>
            <a:ext cx="888796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（2024·广西桂林·模拟）硒有防癌作用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。硒在元素周期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表中的部分信息如图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1-2-4所示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。以下说法正确的是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6" name="QC_7_AN.66_1#ad5fbc1de.bracket?vaa=1&amp;vcp=1&amp;vis=1&amp;pid=1053481df&amp;color=0,0,0&amp;vpa=37&amp;vtp=1&amp;vaab=1"/>
          <p:cNvSpPr/>
          <p:nvPr/>
        </p:nvSpPr>
        <p:spPr>
          <a:xfrm>
            <a:off x="816515" y="251553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7_BD.65_4#ad5fbc1de.choices?htil=5&amp;vaa=1&amp;vcp=1&amp;vis=1&amp;pid=1053481df&amp;color=0,0,0&amp;vtp=1&amp;vaab=1&amp;bbb=1"/>
              <p:cNvSpPr/>
              <p:nvPr/>
            </p:nvSpPr>
            <p:spPr>
              <a:xfrm>
                <a:off x="539496" y="3158979"/>
                <a:ext cx="8887968" cy="24983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A.硒元素属于金属元素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.硒原子的质子数为34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.硒原子的中子数为34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.硒元素的相对原子质量为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78.97 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7_BD.65_4#ad5fbc1de.choices?htil=5&amp;vaa=1&amp;vcp=1&amp;vis=1&amp;pid=1053481df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58979"/>
                <a:ext cx="8887968" cy="2498344"/>
              </a:xfrm>
              <a:prstGeom prst="rect">
                <a:avLst/>
              </a:prstGeom>
              <a:blipFill rotWithShape="1">
                <a:blip r:embed="rId4"/>
                <a:stretch>
                  <a:fillRect l="-4" t="-20" r="3" b="-31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67_1#7d71c3e04?sp=1&amp;vaa=1&amp;vcp=1&amp;vis=1&amp;pid=1053481df&amp;color=0,0,0&amp;vtp=1&amp;vaab=1&amp;bt=1&amp;bbb=1&amp;hb=1"/>
          <p:cNvSpPr/>
          <p:nvPr/>
        </p:nvSpPr>
        <p:spPr>
          <a:xfrm>
            <a:off x="539496" y="131295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（2022·广西北部湾经济区·中考）图1-2-5是元素周期表的一部分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列说法错误的是(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7_AN.68_1#7d71c3e04.bracket?vaa=1&amp;vcp=1&amp;vis=1&amp;pid=1053481df&amp;color=0,0,0&amp;vpa=38&amp;vtp=1&amp;vaab=1"/>
          <p:cNvSpPr/>
          <p:nvPr/>
        </p:nvSpPr>
        <p:spPr>
          <a:xfrm>
            <a:off x="3305715" y="194732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4" name="QC_7_BD.67_2#7d71c3e04?iti=7&amp;htil=6&amp;vaa=1&amp;vcp=1&amp;vis=1&amp;pid=1053481d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48348" y="2649886"/>
            <a:ext cx="4197096" cy="2020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67_3#7d71c3e04?iti=7&amp;htil=6&amp;vaa=1&amp;vcp=1&amp;vis=1&amp;pid=1053481df&amp;color=0,0,0&amp;vtp=1&amp;vaab=1&amp;bbb=1"/>
          <p:cNvSpPr/>
          <p:nvPr/>
        </p:nvSpPr>
        <p:spPr>
          <a:xfrm>
            <a:off x="8042853" y="4772310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图1-2-5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67_4#7d71c3e04.choices?htil=6&amp;vaa=1&amp;vcp=1&amp;vis=1&amp;pid=1053481df&amp;color=0,0,0&amp;vtp=1&amp;vaab=1&amp;bbb=1"/>
              <p:cNvSpPr/>
              <p:nvPr/>
            </p:nvSpPr>
            <p:spPr>
              <a:xfrm>
                <a:off x="539496" y="2522886"/>
                <a:ext cx="6775704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A.甲的符号是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.原子序数大小：乙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.氮元素的相对原子质量是14.01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67_4#7d71c3e04.choices?htil=6&amp;vaa=1&amp;vcp=1&amp;vis=1&amp;pid=1053481df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22886"/>
                <a:ext cx="6775704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6" t="-2" b="-3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C_7_BD.67_5#7d71c3e04.choices?htil=6&amp;vaa=1&amp;vcp=1&amp;vis=1&amp;pid=1053481df&amp;color=0,0,0&amp;vtp=1&amp;vaab=1&amp;bbb=1"/>
          <p:cNvSpPr/>
          <p:nvPr/>
        </p:nvSpPr>
        <p:spPr>
          <a:xfrm>
            <a:off x="539496" y="4377086"/>
            <a:ext cx="6775704" cy="113017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10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.氖原子的结构示意图为</a:t>
            </a:r>
            <a:r>
              <a:rPr lang="en-US" altLang="zh-CN" sz="56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8" name="QC_7_BD.67_5#7d71c3e04.choice_image?htil=6&amp;vaa=1&amp;vcp=1&amp;vis=1&amp;pid=1053481df&amp;color=0,0,0&amp;tib=255,255,255&amp;iip=7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51890" y="4380072"/>
            <a:ext cx="1179576" cy="1133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69_1#5ca899a1a?sp=1&amp;vaa=1&amp;vcp=1&amp;vis=1&amp;pid=1053481df&amp;color=0,0,0&amp;vtp=1&amp;vaab=1&amp;bt=1&amp;bbb=1&amp;hb=1"/>
          <p:cNvSpPr/>
          <p:nvPr/>
        </p:nvSpPr>
        <p:spPr>
          <a:xfrm>
            <a:off x="539496" y="67459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（2024·广西钦州·模拟）元素周期表是学习化学的重要工具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，下表为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元素周期表中部分元素的相关信息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，利用下表回答相关问题。</a:t>
            </a:r>
            <a:endParaRPr lang="en-US" altLang="zh-CN" sz="2800" dirty="0"/>
          </a:p>
        </p:txBody>
      </p:sp>
      <p:pic>
        <p:nvPicPr>
          <p:cNvPr id="3" name="QO_7_BD.69_2#5ca899a1a?vaa=1&amp;vcp=1&amp;vis=1&amp;pid=1053481d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16936" y="2011521"/>
            <a:ext cx="6364224" cy="282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70_1#2bdaeedb0?vaa=1&amp;vcp=1&amp;vis=1&amp;pid=5ca899a1a&amp;color=0,0,0&amp;vtp=1&amp;vaab=1&amp;bbb=1&amp;hb=1"/>
              <p:cNvSpPr/>
              <p:nvPr/>
            </p:nvSpPr>
            <p:spPr>
              <a:xfrm>
                <a:off x="539496" y="4970621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（1）C、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排在同一周期是因为它们原子的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质子数”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电子层数”或“最外层电子数”）相同。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BD.70_1#2bdaeedb0?vaa=1&amp;vcp=1&amp;vis=1&amp;pid=5ca899a1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970621"/>
                <a:ext cx="1110996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3" t="-40" r="-1363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AN.71_1#2bdaeedb0.blank?vaa=1&amp;vcp=1&amp;vis=1&amp;pid=5ca899a1a&amp;color=0,0,0&amp;vpa=39&amp;vtp=1&amp;vaab=1&amp;bbb=1"/>
          <p:cNvSpPr/>
          <p:nvPr/>
        </p:nvSpPr>
        <p:spPr>
          <a:xfrm>
            <a:off x="7838028" y="4940141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电子层数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72_1#367682aeb?vaa=1&amp;vcp=1&amp;vis=1&amp;pid=5ca899a1a&amp;color=0,0,0&amp;vtp=1&amp;vaab=1&amp;bt=1&amp;bbb=1"/>
              <p:cNvSpPr/>
              <p:nvPr/>
            </p:nvSpPr>
            <p:spPr>
              <a:xfrm>
                <a:off x="539496" y="843756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He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的化学性质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填“相似”或“不相似”）。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72_1#367682aeb?vaa=1&amp;vcp=1&amp;vis=1&amp;pid=5ca899a1a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43756"/>
                <a:ext cx="11109960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3" t="-86" r="3" b="-123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8_AN.1_1#367682aeb.blank?vaa=1&amp;vcp=1&amp;vis=1&amp;pid=5ca899a1a&amp;color=0,0,0&amp;vpa=40&amp;vtp=1&amp;vaab=1&amp;bbb=1"/>
          <p:cNvSpPr/>
          <p:nvPr/>
        </p:nvSpPr>
        <p:spPr>
          <a:xfrm>
            <a:off x="4456652" y="792321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不相似</a:t>
            </a:r>
            <a:endParaRPr lang="en-US" altLang="zh-CN" sz="2800" dirty="0"/>
          </a:p>
        </p:txBody>
      </p:sp>
      <p:pic>
        <p:nvPicPr>
          <p:cNvPr id="4" name="QO_7_BD.72_2#367682aeb?vaa=1&amp;vcp=1&amp;vis=1&amp;pid=5ca899a1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2032" y="1529937"/>
            <a:ext cx="7114032" cy="3172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BD.74_1#86f87f7b4?vaa=1&amp;vcp=1&amp;vis=1&amp;pid=5ca899a1a&amp;color=0,0,0&amp;vtp=1&amp;vaab=1&amp;bbb=1"/>
              <p:cNvSpPr/>
              <p:nvPr/>
            </p:nvSpPr>
            <p:spPr>
              <a:xfrm>
                <a:off x="539496" y="4831937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）钠离子核外电子排布与</a:t>
                </a:r>
                <a:r>
                  <a:rPr lang="en-US" altLang="zh-CN" sz="2800" i="0" spc="-5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填元素名称）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原子核外电子排布相同。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（4）一个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  <m:sup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</m:sup>
                    </m:sSubSup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含有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个电子。</a:t>
                </a:r>
                <a:endParaRPr lang="en-US" altLang="zh-CN" sz="2800" spc="-50" dirty="0"/>
              </a:p>
            </p:txBody>
          </p:sp>
        </mc:Choice>
        <mc:Fallback xmlns="">
          <p:sp>
            <p:nvSpPr>
              <p:cNvPr id="5" name="QB_8_BD.74_1#86f87f7b4?vaa=1&amp;vcp=1&amp;vis=1&amp;pid=5ca899a1a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831937"/>
                <a:ext cx="11109960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3" t="-18" r="-2969" b="-5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8_AN.2_1#86f87f7b4.blank?vaa=1&amp;vcp=1&amp;vis=1&amp;pid=5ca899a1a&amp;color=0,0,0&amp;vpa=41&amp;vtp=1&amp;vaab=1"/>
          <p:cNvSpPr/>
          <p:nvPr/>
        </p:nvSpPr>
        <p:spPr>
          <a:xfrm>
            <a:off x="4921790" y="4801457"/>
            <a:ext cx="6016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氖</a:t>
            </a:r>
            <a:endParaRPr lang="en-US" altLang="zh-CN" sz="2800" spc="-50" dirty="0"/>
          </a:p>
        </p:txBody>
      </p:sp>
      <p:sp>
        <p:nvSpPr>
          <p:cNvPr id="8" name="QB_8_AN.77_1#86f87f7b4.blank?vaa=1&amp;vcp=1&amp;vis=1&amp;pid=5ca899a1a&amp;color=0,0,0&amp;vpa=42&amp;vtp=1&amp;vaab=1&amp;bbb=1"/>
          <p:cNvSpPr/>
          <p:nvPr/>
        </p:nvSpPr>
        <p:spPr>
          <a:xfrm>
            <a:off x="3561937" y="5428202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8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78_1#6868f47e5?vaa=1&amp;vcp=1&amp;vis=1&amp;pid=5ca899a1a&amp;color=0,0,0&amp;vtp=1&amp;vaab=1&amp;bt=1&amp;bbb=1&amp;hb=1"/>
              <p:cNvSpPr/>
              <p:nvPr/>
            </p:nvSpPr>
            <p:spPr>
              <a:xfrm>
                <a:off x="539496" y="648716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（5）一般来说，电子层数相同的原子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，原子的半径随原子序数的递增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而减小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（稀有气体除外）；最外层电子数相同的原子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，原子的半径随电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子层数的增加而增大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。请比较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：氮原子半径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”）磷原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子半径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8_BD.78_1#6868f47e5?vaa=1&amp;vcp=1&amp;vis=1&amp;pid=5ca899a1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48716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5" r="-111" b="-27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AN.79_1#6868f47e5.blank?vaa=1&amp;vcp=1&amp;vis=1&amp;pid=5ca899a1a&amp;color=0,0,0&amp;vpa=43&amp;vtp=1&amp;vaab=1&amp;bbb=1"/>
              <p:cNvSpPr/>
              <p:nvPr/>
            </p:nvSpPr>
            <p:spPr>
              <a:xfrm>
                <a:off x="7345108" y="2041080"/>
                <a:ext cx="447675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8_AN.79_1#6868f47e5.blank?vaa=1&amp;vcp=1&amp;vis=1&amp;pid=5ca899a1a&amp;color=0,0,0&amp;vpa=43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45108" y="2041080"/>
                <a:ext cx="447675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4" t="-47" r="14" b="-71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7_BD.78_2#6868f47e5?vaa=1&amp;vcp=1&amp;vis=1&amp;pid=5ca899a1a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98064" y="3274060"/>
            <a:ext cx="6592824" cy="293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a7bb8c8fd?vcp=1&amp;pid=1053481df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提醒：请完成第2讲备考练习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3d6a0f80c?vcp=1&amp;pid=aaa9e0228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2456" y="813816"/>
            <a:ext cx="9454896" cy="5230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6ddc0d6f.fixed?vcp=1&amp;pid=2b91aaf1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物质的组成与分类</a:t>
            </a:r>
            <a:endParaRPr lang="en-US" altLang="zh-CN" sz="4000" dirty="0"/>
          </a:p>
        </p:txBody>
      </p:sp>
      <p:sp>
        <p:nvSpPr>
          <p:cNvPr id="3" name="C_4_BD#c6ddc0d6f.fixed?vcp=1&amp;pid=2b91aaf1f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第2讲备考练习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e5a71477?vcp=1&amp;pid=c6ddc0d6f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80_1#45ab164d5?vaa=1&amp;vcp=1&amp;vis=1&amp;pid=be5a71477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（2024·福建·中考）生活中常见“加铁酱油”“含氟牙膏”等商品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，这里的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氟指的是(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6_AN.1_1#45ab164d5.bracket?vaa=1&amp;vcp=1&amp;vis=1&amp;pid=be5a71477&amp;color=0,0,0&amp;vpa=44&amp;vtp=1&amp;vaab=1"/>
          <p:cNvSpPr/>
          <p:nvPr/>
        </p:nvSpPr>
        <p:spPr>
          <a:xfrm>
            <a:off x="2950114" y="19016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80_2#45ab164d5.choices?vaa=1&amp;vcp=1&amp;vis=1&amp;pid=be5a71477&amp;color=0,0,0&amp;vtp=1&amp;vaab=1&amp;bbb=1"/>
          <p:cNvSpPr/>
          <p:nvPr/>
        </p:nvSpPr>
        <p:spPr>
          <a:xfrm>
            <a:off x="539496" y="254283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.单质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B.元素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C.原子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.分子</a:t>
            </a:r>
            <a:endParaRPr lang="en-US" altLang="zh-CN" sz="2800" dirty="0"/>
          </a:p>
        </p:txBody>
      </p:sp>
      <p:sp>
        <p:nvSpPr>
          <p:cNvPr id="6" name="QC_6_BD.82_1#5d7c665ed?vaa=1&amp;vcp=1&amp;vis=1&amp;pid=be5a71477&amp;color=0,0,0&amp;vtp=1&amp;vaab=1&amp;bbb=1&amp;hb=1"/>
          <p:cNvSpPr/>
          <p:nvPr/>
        </p:nvSpPr>
        <p:spPr>
          <a:xfrm>
            <a:off x="539496" y="317231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（2024·山西·中考）世界万物都是由元素组成的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。元素在地壳中的含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量各不相同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其中含量最多的金属元素是(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7" name="QC_6_AN.83_1#5d7c665ed.bracket?vaa=1&amp;vcp=1&amp;vis=1&amp;pid=be5a71477&amp;color=0,0,0&amp;vpa=45&amp;vtp=1&amp;vaab=1"/>
          <p:cNvSpPr/>
          <p:nvPr/>
        </p:nvSpPr>
        <p:spPr>
          <a:xfrm>
            <a:off x="7217314" y="380667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C_6_BD.82_2#5d7c665ed.choices?vaa=1&amp;vcp=1&amp;vis=1&amp;pid=be5a71477&amp;color=0,0,0&amp;vtp=1&amp;vaab=1&amp;bbb=1"/>
              <p:cNvSpPr/>
              <p:nvPr/>
            </p:nvSpPr>
            <p:spPr>
              <a:xfrm>
                <a:off x="539496" y="4441489"/>
                <a:ext cx="11109960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2837815" algn="l"/>
                    <a:tab pos="5662930" algn="l"/>
                    <a:tab pos="8488045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Mg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Si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Al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C_6_BD.82_2#5d7c665ed.choices?vaa=1&amp;vcp=1&amp;vis=1&amp;pid=be5a71477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41489"/>
                <a:ext cx="11109960" cy="555244"/>
              </a:xfrm>
              <a:prstGeom prst="rect">
                <a:avLst/>
              </a:prstGeom>
              <a:blipFill rotWithShape="1">
                <a:blip r:embed="rId3"/>
                <a:stretch>
                  <a:fillRect l="-3" t="-54" r="3" b="-143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84_1#77d1242b8?vaa=1&amp;vcp=1&amp;vis=1&amp;pid=be5a71477&amp;color=0,0,0&amp;mp=1&amp;vtp=1&amp;vaab=1&amp;bt=1&amp;bbb=1&amp;hb=1"/>
          <p:cNvSpPr/>
          <p:nvPr/>
        </p:nvSpPr>
        <p:spPr>
          <a:xfrm>
            <a:off x="539496" y="176517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（2023·重庆·中考）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某植物无土栽培营养液的配方中含有下列物质，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其中含有营养元素种类最多的是(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6_AN.1_1#77d1242b8.bracket?vaa=1&amp;vcp=1&amp;vis=1&amp;pid=be5a71477&amp;color=0,0,0&amp;mp=1&amp;vpa=46&amp;vtp=1&amp;vaab=1"/>
          <p:cNvSpPr/>
          <p:nvPr/>
        </p:nvSpPr>
        <p:spPr>
          <a:xfrm>
            <a:off x="5794915" y="239953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84_2#77d1242b8.choices?vaa=1&amp;vcp=1&amp;vis=1&amp;pid=be5a71477&amp;color=0,0,0&amp;vtp=1&amp;vaab=1&amp;bbb=1"/>
              <p:cNvSpPr/>
              <p:nvPr/>
            </p:nvSpPr>
            <p:spPr>
              <a:xfrm>
                <a:off x="539496" y="3040380"/>
                <a:ext cx="11109960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3374390" algn="l"/>
                    <a:tab pos="5580380" algn="l"/>
                    <a:tab pos="831977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PO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KCl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6_BD.84_2#77d1242b8.choices?vaa=1&amp;vcp=1&amp;vis=1&amp;pid=be5a71477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40380"/>
                <a:ext cx="11109960" cy="555244"/>
              </a:xfrm>
              <a:prstGeom prst="rect">
                <a:avLst/>
              </a:prstGeom>
              <a:blipFill rotWithShape="1">
                <a:blip r:embed="rId3"/>
                <a:stretch>
                  <a:fillRect l="-3" r="3" b="-143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6_BD.86_1#cfa85a8a1?vaa=1&amp;vcp=1&amp;vis=1&amp;pid=be5a71477&amp;color=0,0,0&amp;vtp=1&amp;vaab=1&amp;bbb=1"/>
          <p:cNvSpPr/>
          <p:nvPr/>
        </p:nvSpPr>
        <p:spPr>
          <a:xfrm>
            <a:off x="539496" y="3606292"/>
            <a:ext cx="114030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（2024·湖南·中考）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下列元素名称及对应符号有书写错误的是(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6" name="QC_6_AN.87_1#cfa85a8a1.bracket?vaa=1&amp;vcp=1&amp;vis=1&amp;pid=be5a71477&amp;color=0,0,0&amp;vpa=47&amp;vtp=1&amp;vaab=1"/>
          <p:cNvSpPr/>
          <p:nvPr/>
        </p:nvSpPr>
        <p:spPr>
          <a:xfrm>
            <a:off x="10566939" y="359295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86_2#cfa85a8a1.choices?vaa=1&amp;vcp=1&amp;vis=1&amp;pid=be5a71477&amp;color=0,0,0&amp;vtp=1&amp;vaab=1&amp;bbb=1"/>
          <p:cNvSpPr/>
          <p:nvPr/>
        </p:nvSpPr>
        <p:spPr>
          <a:xfrm>
            <a:off x="539496" y="4164457"/>
            <a:ext cx="11109960" cy="89598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8000"/>
              </a:lnSpc>
              <a:tabLst>
                <a:tab pos="2609215" algn="l"/>
                <a:tab pos="5751830" algn="l"/>
                <a:tab pos="86658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44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45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45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8" name="QC_6_BD.86_2#cfa85a8a1.choice_image?vaa=1&amp;vcp=1&amp;vis=1&amp;pid=be5a71477&amp;color=0,0,0&amp;tib=255,255,255&amp;iip=8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033" y="4173855"/>
            <a:ext cx="1691640" cy="896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6_BD.86_2#cfa85a8a1.choice_image?vaa=1&amp;vcp=1&amp;vis=1&amp;pid=be5a71477&amp;color=0,0,0&amp;tib=255,255,255&amp;iip=9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83325" y="4173855"/>
            <a:ext cx="2267712" cy="896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0" name="QC_6_BD.86_2#cfa85a8a1.choice_image?vaa=1&amp;vcp=1&amp;vis=1&amp;pid=be5a71477&amp;color=0,0,0&amp;tib=255,255,255&amp;iip=10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25940" y="4164711"/>
            <a:ext cx="2039112" cy="905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1" name="QC_6_BD.86_2#cfa85a8a1.choice_image?vaa=1&amp;vcp=1&amp;vis=1&amp;pid=be5a71477&amp;color=0,0,0&amp;tib=255,255,255&amp;iip=11&amp;vtp=1&amp;vaab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68593" y="4173855"/>
            <a:ext cx="1737360" cy="896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88_1#b20d0d00c?vaa=1&amp;vcp=1&amp;vis=1&amp;pid=be5a71477&amp;color=0,0,0&amp;mp=1&amp;vtp=1&amp;vaab=1&amp;bt=1&amp;bbb=1&amp;hb=1"/>
          <p:cNvSpPr/>
          <p:nvPr/>
        </p:nvSpPr>
        <p:spPr>
          <a:xfrm>
            <a:off x="539496" y="68119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（2024·陕西·中考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）下列生活中常见物质的成分只含金属元素的是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6_AN.1_1#b20d0d00c.bracket?vaa=1&amp;vcp=1&amp;vis=1&amp;pid=be5a71477&amp;color=0,0,0&amp;mp=1&amp;vpa=48&amp;vtp=1&amp;vaab=1"/>
          <p:cNvSpPr/>
          <p:nvPr/>
        </p:nvSpPr>
        <p:spPr>
          <a:xfrm>
            <a:off x="816515" y="131556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88_2#b20d0d00c.choices?vaa=1&amp;vcp=1&amp;vis=1&amp;pid=be5a71477&amp;color=0,0,0&amp;vtp=1&amp;vaab=1&amp;bbb=1"/>
              <p:cNvSpPr/>
              <p:nvPr/>
            </p:nvSpPr>
            <p:spPr>
              <a:xfrm>
                <a:off x="539496" y="1882997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A.小苏打：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.纯金：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  <a:tabLst>
                    <a:tab pos="566293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.酒精：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.木炭：C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6_BD.88_2#b20d0d00c.choices?vaa=1&amp;vcp=1&amp;vis=1&amp;pid=be5a71477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82997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18" r="3" b="-5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BD.90_1#1b7e6211a?vaa=1&amp;vcp=1&amp;vis=1&amp;pid=be5a71477&amp;color=0,0,0&amp;vtp=1&amp;vaab=1&amp;bbb=1&amp;hb=1"/>
              <p:cNvSpPr/>
              <p:nvPr/>
            </p:nvSpPr>
            <p:spPr>
              <a:xfrm>
                <a:off x="539496" y="3096482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（2024·江苏扬州·中考）在阳光下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，绿色植物通过光合作用将空气中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转化为葡萄糖（化学式为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），同时生成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。我国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科学家已经在实验室实现由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到淀粉［化学式为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的人工合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属于(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6_BD.90_1#1b7e6211a?vaa=1&amp;vcp=1&amp;vis=1&amp;pid=be5a7147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96482"/>
                <a:ext cx="1110996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3" t="-9" r="-151" b="-27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6_AN.91_1#1b7e6211a.bracket?vaa=1&amp;vcp=1&amp;vis=1&amp;pid=be5a71477&amp;color=0,0,0&amp;vpa=49&amp;vtp=1&amp;vaab=1"/>
          <p:cNvSpPr/>
          <p:nvPr/>
        </p:nvSpPr>
        <p:spPr>
          <a:xfrm>
            <a:off x="2836260" y="502624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6_BD.90_2#1b7e6211a.choices?vaa=1&amp;vcp=1&amp;vis=1&amp;pid=be5a71477&amp;color=0,0,0&amp;vtp=1&amp;vaab=1&amp;bbb=1"/>
          <p:cNvSpPr/>
          <p:nvPr/>
        </p:nvSpPr>
        <p:spPr>
          <a:xfrm>
            <a:off x="539496" y="558568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672715" algn="l"/>
                <a:tab pos="5307330" algn="l"/>
                <a:tab pos="79419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.酸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B.碱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C.盐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.氧化物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2_1#2c6b5b299?sp=1&amp;vaa=1&amp;vcp=1&amp;vis=1&amp;pid=be5a71477&amp;color=0,0,0&amp;vtp=1&amp;vaab=1&amp;bt=1&amp;bbb=1&amp;hb=1"/>
          <p:cNvSpPr/>
          <p:nvPr/>
        </p:nvSpPr>
        <p:spPr>
          <a:xfrm>
            <a:off x="539496" y="111934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（2024·广东深圳·中考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）嫦娥五号从月球上带回来的样品有氦气和钛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铁矿石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，图1为氦元素、钛元素在元素周期表中的部分信息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，下列有关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6_AN.93_1#2c6b5b299.bracket?vaa=1&amp;vcp=1&amp;vis=1&amp;pid=be5a71477&amp;color=0,0,0&amp;vpa=50&amp;vtp=1&amp;vaab=1"/>
          <p:cNvSpPr/>
          <p:nvPr/>
        </p:nvSpPr>
        <p:spPr>
          <a:xfrm>
            <a:off x="2950114" y="240141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C_6_BD.92_2#2c6b5b299?iti=8&amp;htil=7&amp;vaa=1&amp;vcp=1&amp;vis=1&amp;pid=be5a7147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8882" y="3096990"/>
            <a:ext cx="3008376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BD.92_3#2c6b5b299?iti=8&amp;htil=7&amp;vaa=1&amp;vcp=1&amp;vis=1&amp;pid=be5a71477&amp;color=0,0,0&amp;vtp=1&amp;vaab=1&amp;bbb=1"/>
          <p:cNvSpPr/>
          <p:nvPr/>
        </p:nvSpPr>
        <p:spPr>
          <a:xfrm>
            <a:off x="8465889" y="5171662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6_BD.92_4#2c6b5b299.choices?htil=7&amp;vaa=1&amp;vcp=1&amp;vis=1&amp;pid=be5a71477&amp;color=0,0,0&amp;vtp=1&amp;vaab=1&amp;bbb=1"/>
              <p:cNvSpPr/>
              <p:nvPr/>
            </p:nvSpPr>
            <p:spPr>
              <a:xfrm>
                <a:off x="539496" y="3043078"/>
                <a:ext cx="7964424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A.1个氦原子含有4个质子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.钛原子的相对原子质量为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47.87 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.钛原子的最外层电子数为22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He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Ti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分别可以表示相应的单质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6_BD.92_4#2c6b5b299.choices?htil=7&amp;vaa=1&amp;vcp=1&amp;vis=1&amp;pid=be5a71477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43078"/>
                <a:ext cx="7964424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6" b="-2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06555079?vcp=1&amp;pid=c6ddc0d6f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94_1#317675f3d?vaa=1&amp;vcp=1&amp;vis=1&amp;pid=a06555079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（2024·天津·中考）分类是学习化学的重要方法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，下列物质的分类不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6_AN.1_1#317675f3d.bracket?vaa=1&amp;vcp=1&amp;vis=1&amp;pid=a06555079&amp;color=0,0,0&amp;vpa=51&amp;vtp=1&amp;vaab=1"/>
          <p:cNvSpPr/>
          <p:nvPr/>
        </p:nvSpPr>
        <p:spPr>
          <a:xfrm>
            <a:off x="2238914" y="190160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94_2#317675f3d.choices?vaa=1&amp;vcp=1&amp;vis=1&amp;pid=a06555079&amp;color=0,0,0&amp;vtp=1&amp;vaab=1&amp;bbb=1"/>
          <p:cNvSpPr/>
          <p:nvPr/>
        </p:nvSpPr>
        <p:spPr>
          <a:xfrm>
            <a:off x="539496" y="255064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.空气属于混合物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.葡萄糖属于有机物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C.水属于氧化物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.碳酸钠属于碱</a:t>
            </a:r>
            <a:endParaRPr lang="en-US" altLang="zh-CN" sz="2800" dirty="0"/>
          </a:p>
        </p:txBody>
      </p:sp>
      <p:sp>
        <p:nvSpPr>
          <p:cNvPr id="6" name="QC_6_BD.96_1#a7f88309f?vaa=1&amp;vcp=1&amp;vis=1&amp;pid=a06555079&amp;color=0,0,0&amp;vtp=1&amp;vaab=1&amp;bbb=1&amp;hb=1"/>
          <p:cNvSpPr/>
          <p:nvPr/>
        </p:nvSpPr>
        <p:spPr>
          <a:xfrm>
            <a:off x="539496" y="382763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（2024·四川眉山·中考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）用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分别表示不同元素的原子，下列选项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表示化合物的是(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pic>
        <p:nvPicPr>
          <p:cNvPr id="7" name="QC_6_BD.96_1#a7f88309f?vaa=1&amp;vcp=1&amp;vis=1&amp;pid=a06555079&amp;color=0,0,0&amp;tib=255,255,255&amp;iip=12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74241" y="4051662"/>
            <a:ext cx="192024" cy="192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6_BD.96_1#a7f88309f?vaa=1&amp;vcp=1&amp;vis=1&amp;pid=a06555079&amp;color=0,0,0&amp;tib=255,255,255&amp;iip=13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66442" y="3973938"/>
            <a:ext cx="347472" cy="347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C_6_AN.97_1#a7f88309f.bracket?vaa=1&amp;vcp=1&amp;vis=1&amp;pid=a06555079&amp;color=0,0,0&amp;vpa=52&amp;vtp=1&amp;vaab=1"/>
          <p:cNvSpPr/>
          <p:nvPr/>
        </p:nvSpPr>
        <p:spPr>
          <a:xfrm>
            <a:off x="3305715" y="446199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6_BD.96_2#a7f88309f.choices?vaa=1&amp;vcp=1&amp;vis=1&amp;pid=a06555079&amp;color=0,0,0&amp;vtp=1&amp;vaab=1&amp;bbb=1"/>
          <p:cNvSpPr/>
          <p:nvPr/>
        </p:nvSpPr>
        <p:spPr>
          <a:xfrm>
            <a:off x="539496" y="5031531"/>
            <a:ext cx="11109960" cy="119926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10700"/>
              </a:lnSpc>
              <a:tabLst>
                <a:tab pos="2758440" algn="l"/>
                <a:tab pos="5656580" algn="l"/>
                <a:tab pos="861822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58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59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60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60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11" name="QC_6_BD.96_2#a7f88309f.choice_image?vaa=1&amp;vcp=1&amp;vis=1&amp;pid=a06555079&amp;color=0,0,0&amp;tib=255,255,255&amp;iip=14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7320" y="5078458"/>
            <a:ext cx="1271016" cy="1170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2" name="QC_6_BD.96_2#a7f88309f.choice_image?vaa=1&amp;vcp=1&amp;vis=1&amp;pid=a06555079&amp;color=0,0,0&amp;tib=255,255,255&amp;iip=1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8552" y="5051026"/>
            <a:ext cx="1435608" cy="1197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3" name="QC_6_BD.96_2#a7f88309f.choice_image?vaa=1&amp;vcp=1&amp;vis=1&amp;pid=a06555079&amp;color=0,0,0&amp;tib=255,255,255&amp;iip=16&amp;vtp=1&amp;vaab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47834" y="5032738"/>
            <a:ext cx="1490472" cy="1216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4" name="QC_6_BD.96_2#a7f88309f.choice_image?vaa=1&amp;vcp=1&amp;vis=1&amp;pid=a06555079&amp;color=0,0,0&amp;tib=255,255,255&amp;iip=17&amp;vtp=1&amp;vaab=1" descr="preencoded.pn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15253" y="5105890"/>
            <a:ext cx="123444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9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BD.98_1#8a2bb1f97?iti=9&amp;htil=8&amp;vaa=1&amp;vcp=1&amp;vis=1&amp;pid=a0655507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6429" y="1452499"/>
            <a:ext cx="4123944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98_2#8a2bb1f97?iti=9&amp;htil=8&amp;vaa=1&amp;vcp=1&amp;vis=1&amp;pid=a06555079&amp;color=0,0,0&amp;vtp=1&amp;vaab=1&amp;bbb=1"/>
          <p:cNvSpPr/>
          <p:nvPr/>
        </p:nvSpPr>
        <p:spPr>
          <a:xfrm>
            <a:off x="9211221" y="3636899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</a:t>
            </a:r>
            <a:endParaRPr lang="en-US" altLang="zh-CN" sz="2800" dirty="0"/>
          </a:p>
        </p:txBody>
      </p:sp>
      <p:sp>
        <p:nvSpPr>
          <p:cNvPr id="4" name="QC_6_BD.98_3#8a2bb1f97?htil=8&amp;sp=1&amp;vaa=1&amp;vcp=1&amp;vis=1&amp;pid=a06555079&amp;color=0,0,0&amp;vtp=1&amp;vaab=1&amp;bt=1&amp;bbb=1&amp;hb=1&amp;hs=1"/>
          <p:cNvSpPr/>
          <p:nvPr/>
        </p:nvSpPr>
        <p:spPr>
          <a:xfrm>
            <a:off x="539496" y="1434211"/>
            <a:ext cx="685800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（2024·山东威海·中考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）铷广泛应用于卫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星导航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、计算机通信等领域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，铷元素在元素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周期表中的信息和原子结构示意图如图2所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下列说法不正确的是(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5" name="QC_6_AN.99_1#8a2bb1f97.bracket?vaa=1&amp;vcp=1&amp;vis=1&amp;pid=a06555079&amp;color=0,0,0&amp;vpa=53&amp;vtp=1&amp;vaab=1"/>
          <p:cNvSpPr/>
          <p:nvPr/>
        </p:nvSpPr>
        <p:spPr>
          <a:xfrm>
            <a:off x="4728115" y="336397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6_BD.98_4#8a2bb1f97.choices?vaa=1&amp;vcp=1&amp;vis=1&amp;pid=a06555079&amp;color=0,0,0&amp;vtp=1&amp;vaab=1&amp;bbb=1&amp;hs=1"/>
              <p:cNvSpPr/>
              <p:nvPr/>
            </p:nvSpPr>
            <p:spPr>
              <a:xfrm>
                <a:off x="539496" y="4211955"/>
                <a:ext cx="11109960" cy="12029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=37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.铷的相对原子质量是85.47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  <a:tabLst>
                    <a:tab pos="566293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C.铷原子在化学反应中易得到电子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.氯化铷的化学式为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RbCl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6_BD.98_4#8a2bb1f97.choices?vaa=1&amp;vcp=1&amp;vis=1&amp;pid=a06555079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211955"/>
                <a:ext cx="11109960" cy="1202944"/>
              </a:xfrm>
              <a:prstGeom prst="rect">
                <a:avLst/>
              </a:prstGeom>
              <a:blipFill rotWithShape="1">
                <a:blip r:embed="rId4"/>
                <a:stretch>
                  <a:fillRect l="-3" r="3" b="-66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00_1#e1b868fbc?iti=10&amp;htil=9&amp;vaa=1&amp;vcp=1&amp;vis=1&amp;pid=a0655507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0527" y="1469231"/>
            <a:ext cx="2587752" cy="2606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100_2#e1b868fbc?iti=10&amp;htil=9&amp;vaa=1&amp;vcp=1&amp;vis=1&amp;pid=a06555079&amp;color=0,0,0&amp;vtp=1&amp;vaab=1&amp;bbb=1"/>
          <p:cNvSpPr/>
          <p:nvPr/>
        </p:nvSpPr>
        <p:spPr>
          <a:xfrm>
            <a:off x="9987222" y="4169886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</a:t>
            </a:r>
            <a:endParaRPr lang="en-US" altLang="zh-CN" sz="2800" dirty="0"/>
          </a:p>
        </p:txBody>
      </p:sp>
      <p:sp>
        <p:nvSpPr>
          <p:cNvPr id="4" name="QO_6_BD.100_3#e1b868fbc?htil=9&amp;sp=1&amp;vaa=1&amp;vcp=1&amp;vis=1&amp;pid=a06555079&amp;color=0,0,0&amp;vtp=1&amp;vaab=1&amp;bt=1&amp;bbb=1&amp;hb=1&amp;hs=1"/>
          <p:cNvSpPr/>
          <p:nvPr/>
        </p:nvSpPr>
        <p:spPr>
          <a:xfrm>
            <a:off x="539496" y="1450943"/>
            <a:ext cx="83850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（2024·吉林·中考）图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3为元素周期表中部分元素的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相关信息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，结合图示回答问题。</a:t>
            </a:r>
            <a:endParaRPr lang="en-US" altLang="zh-CN" sz="2800" dirty="0"/>
          </a:p>
        </p:txBody>
      </p:sp>
      <p:sp>
        <p:nvSpPr>
          <p:cNvPr id="5" name="QB_7_BD.101_1#05b1b4f58?htil=9&amp;vaa=1&amp;vcp=1&amp;vis=1&amp;pid=e1b868fbc&amp;color=0,0,0&amp;vtp=1&amp;vaab=1&amp;bbb=1&amp;hs=1"/>
          <p:cNvSpPr/>
          <p:nvPr/>
        </p:nvSpPr>
        <p:spPr>
          <a:xfrm>
            <a:off x="539496" y="2726150"/>
            <a:ext cx="838504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）钾的原子序数是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7_AN.1_1#05b1b4f58.blank?vaa=1&amp;vcp=1&amp;vis=1&amp;pid=e1b868fbc&amp;color=0,0,0&amp;vpa=54&amp;vtp=1&amp;vaab=1&amp;bbb=1"/>
          <p:cNvSpPr/>
          <p:nvPr/>
        </p:nvSpPr>
        <p:spPr>
          <a:xfrm>
            <a:off x="3928015" y="2674715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</a:t>
            </a:r>
            <a:endParaRPr lang="en-US" altLang="zh-CN" sz="2800" dirty="0"/>
          </a:p>
        </p:txBody>
      </p:sp>
      <p:sp>
        <p:nvSpPr>
          <p:cNvPr id="7" name="QB_7_BD.103_1#f1ccd2f25?htil=9&amp;vaa=1&amp;vcp=1&amp;vis=1&amp;pid=e1b868fbc&amp;color=0,0,0&amp;vtp=1&amp;vaab=1&amp;bbb=1&amp;hs=1"/>
          <p:cNvSpPr/>
          <p:nvPr/>
        </p:nvSpPr>
        <p:spPr>
          <a:xfrm>
            <a:off x="539496" y="3347815"/>
            <a:ext cx="838504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三种元素中，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元素的相对原子质量最小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7_AN.2_1#f1ccd2f25.blank?vaa=1&amp;vcp=1&amp;vis=1&amp;pid=e1b868fbc&amp;color=0,0,0&amp;vpa=55&amp;vtp=1&amp;vaab=1"/>
          <p:cNvSpPr/>
          <p:nvPr/>
        </p:nvSpPr>
        <p:spPr>
          <a:xfrm>
            <a:off x="3572415" y="329638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钠</a:t>
            </a:r>
            <a:endParaRPr lang="en-US" altLang="zh-CN" sz="2800" dirty="0"/>
          </a:p>
        </p:txBody>
      </p:sp>
      <p:sp>
        <p:nvSpPr>
          <p:cNvPr id="9" name="QB_7_BD.105_1#7e439e01f?htil=9&amp;vaa=1&amp;vcp=1&amp;vis=1&amp;pid=e1b868fbc&amp;color=0,0,0&amp;vtp=1&amp;vaab=1&amp;bbb=1&amp;hs=1"/>
          <p:cNvSpPr/>
          <p:nvPr/>
        </p:nvSpPr>
        <p:spPr>
          <a:xfrm>
            <a:off x="539496" y="3969480"/>
            <a:ext cx="838504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、钾和钙在元素分类中都属于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B_7_AN.3_1#7e439e01f.blank?vaa=1&amp;vcp=1&amp;vis=1&amp;pid=e1b868fbc&amp;color=0,0,0&amp;vpa=56&amp;vtp=1&amp;vaab=1&amp;bbb=1"/>
          <p:cNvSpPr/>
          <p:nvPr/>
        </p:nvSpPr>
        <p:spPr>
          <a:xfrm>
            <a:off x="6417214" y="3918045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金属元素</a:t>
            </a:r>
            <a:endParaRPr lang="en-US" altLang="zh-CN" sz="2800" dirty="0"/>
          </a:p>
        </p:txBody>
      </p:sp>
      <p:sp>
        <p:nvSpPr>
          <p:cNvPr id="11" name="QB_7_BD.107_1#efc159987?vaa=1&amp;vcp=1&amp;vis=1&amp;pid=e1b868fbc&amp;color=0,0,0&amp;vtp=1&amp;vaab=1&amp;bbb=1&amp;hs=1"/>
          <p:cNvSpPr/>
          <p:nvPr/>
        </p:nvSpPr>
        <p:spPr>
          <a:xfrm>
            <a:off x="539496" y="479434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）老年人缺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元素会患骨质疏松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，容易骨折。</a:t>
            </a:r>
            <a:endParaRPr lang="en-US" altLang="zh-CN" sz="2800" dirty="0"/>
          </a:p>
        </p:txBody>
      </p:sp>
      <p:sp>
        <p:nvSpPr>
          <p:cNvPr id="12" name="QB_7_AN.108_1#efc159987.blank?vaa=1&amp;vcp=1&amp;vis=1&amp;pid=e1b868fbc&amp;color=0,0,0&amp;vpa=57&amp;vtp=1&amp;vaab=1"/>
          <p:cNvSpPr/>
          <p:nvPr/>
        </p:nvSpPr>
        <p:spPr>
          <a:xfrm>
            <a:off x="2861214" y="474291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09_1#005f15e53?iti=11&amp;htil=10&amp;vaa=1&amp;vcp=1&amp;vis=1&amp;pid=a0655507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64657" y="1277080"/>
            <a:ext cx="3218688" cy="177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109_2#005f15e53?iti=11&amp;htil=10&amp;vaa=1&amp;vcp=1&amp;vis=1&amp;pid=a06555079&amp;color=0,0,0&amp;vtp=1&amp;vaab=1&amp;bbb=1"/>
          <p:cNvSpPr/>
          <p:nvPr/>
        </p:nvSpPr>
        <p:spPr>
          <a:xfrm>
            <a:off x="9566820" y="3178016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/>
          </a:p>
        </p:txBody>
      </p:sp>
      <p:sp>
        <p:nvSpPr>
          <p:cNvPr id="4" name="QO_6_BD.109_3#005f15e53?htil=10&amp;sp=1&amp;vaa=1&amp;vcp=1&amp;vis=1&amp;pid=a06555079&amp;color=0,0,0&amp;vtp=1&amp;vaab=1&amp;bt=1&amp;bbb=1&amp;hb=1&amp;hs=1"/>
          <p:cNvSpPr/>
          <p:nvPr/>
        </p:nvSpPr>
        <p:spPr>
          <a:xfrm>
            <a:off x="539496" y="1258792"/>
            <a:ext cx="776325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（2024·广东广州·中考）东晋《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华阳国志》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卷四）中已有关于白铜的记载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，云南镍白铜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铜镍合金）闻名中外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，曾用于造币和制作仿银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饰品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，西方直到19世纪才仿制出白铜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。镍的金属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BD.110_1#7d3ed942a?vaa=1&amp;vcp=1&amp;vis=1&amp;pid=005f15e53&amp;color=0,0,0&amp;vtp=1&amp;vaab=1&amp;bbb=1&amp;hs=1"/>
              <p:cNvSpPr/>
              <p:nvPr/>
            </p:nvSpPr>
            <p:spPr>
              <a:xfrm>
                <a:off x="539496" y="4378801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Ni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的核电荷数为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的核外电子数为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（2）根据化合物的分类，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Ni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属于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7_BD.110_1#7d3ed942a?vaa=1&amp;vcp=1&amp;vis=1&amp;pid=005f15e53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78801"/>
                <a:ext cx="1110996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3" t="-40" r="3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7_AN.1_1#7d3ed942a.blank?vaa=1&amp;vcp=1&amp;vis=1&amp;pid=005f15e53&amp;color=0,0,0&amp;vpa=58&amp;vtp=1&amp;vaab=1&amp;bbb=1"/>
          <p:cNvSpPr/>
          <p:nvPr/>
        </p:nvSpPr>
        <p:spPr>
          <a:xfrm>
            <a:off x="3912140" y="4348321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28</a:t>
            </a:r>
            <a:endParaRPr lang="en-US" altLang="zh-CN" sz="2800" dirty="0"/>
          </a:p>
        </p:txBody>
      </p:sp>
      <p:sp>
        <p:nvSpPr>
          <p:cNvPr id="7" name="QB_7_AN.2_1#7d3ed942a.blank?vaa=1&amp;vcp=1&amp;vis=1&amp;pid=005f15e53&amp;color=0,0,0&amp;vpa=59&amp;vtp=1&amp;vaab=1&amp;bbb=1"/>
          <p:cNvSpPr/>
          <p:nvPr/>
        </p:nvSpPr>
        <p:spPr>
          <a:xfrm>
            <a:off x="8219472" y="4348321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27</a:t>
            </a:r>
            <a:endParaRPr lang="en-US" altLang="zh-CN" sz="2800" dirty="0"/>
          </a:p>
        </p:txBody>
      </p:sp>
      <p:sp>
        <p:nvSpPr>
          <p:cNvPr id="9" name="QB_7_AN.114_1#7d3ed942a.blank?vaa=1&amp;vcp=1&amp;vis=1&amp;pid=005f15e53&amp;color=0,0,0&amp;vpa=60&amp;vtp=1&amp;vaab=1"/>
          <p:cNvSpPr/>
          <p:nvPr/>
        </p:nvSpPr>
        <p:spPr>
          <a:xfrm>
            <a:off x="6627209" y="4975066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碱</a:t>
            </a:r>
            <a:endParaRPr lang="en-US" altLang="zh-CN" sz="2800" dirty="0"/>
          </a:p>
        </p:txBody>
      </p:sp>
      <p:sp>
        <p:nvSpPr>
          <p:cNvPr id="10" name="QO_6_BD.109_3#005f15e53?htil=10&amp;sp=1&amp;vaa=1&amp;vcp=1&amp;vis=1&amp;pid=a06555079&amp;color=0,0,0&amp;vtp=1&amp;vaab=1&amp;bt=1&amp;bbb=1&amp;hb=1&amp;hs=1"/>
          <p:cNvSpPr/>
          <p:nvPr/>
        </p:nvSpPr>
        <p:spPr>
          <a:xfrm>
            <a:off x="539995" y="3822414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活动性与铁相似，元素周期表中元素镍和铜的相关信息如图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4所示。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9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15_1#90efbc302?iti=12&amp;htil=11&amp;vaa=1&amp;vcp=1&amp;vis=1&amp;pid=005f15e5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3407" y="1316482"/>
            <a:ext cx="3218688" cy="177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115_2#90efbc302?iti=12&amp;htil=11&amp;vaa=1&amp;vcp=1&amp;vis=1&amp;pid=005f15e53&amp;color=0,0,0&amp;vtp=1&amp;vaab=1&amp;bbb=1"/>
          <p:cNvSpPr/>
          <p:nvPr/>
        </p:nvSpPr>
        <p:spPr>
          <a:xfrm>
            <a:off x="8455570" y="3211703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/>
          </a:p>
        </p:txBody>
      </p:sp>
      <p:sp>
        <p:nvSpPr>
          <p:cNvPr id="4" name="QB_7_BD.115_3#90efbc302?htil=11&amp;vaa=1&amp;vcp=1&amp;vis=1&amp;pid=005f15e53&amp;color=0,0,0&amp;mp=1&amp;vtp=1&amp;vaab=1&amp;bt=1&amp;bbb=1&amp;hb=1&amp;hs=1"/>
          <p:cNvSpPr/>
          <p:nvPr/>
        </p:nvSpPr>
        <p:spPr>
          <a:xfrm>
            <a:off x="539496" y="1179322"/>
            <a:ext cx="77632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）镍白铜的熔点比纯铜的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填“高”或“低”）。</a:t>
            </a:r>
            <a:endParaRPr lang="en-US" altLang="zh-CN" sz="2800" dirty="0"/>
          </a:p>
        </p:txBody>
      </p:sp>
      <p:sp>
        <p:nvSpPr>
          <p:cNvPr id="5" name="QB_7_AN.1_1#90efbc302.blank?vaa=1&amp;vcp=1&amp;vis=1&amp;pid=005f15e53&amp;color=0,0,0&amp;mp=1&amp;vpa=61&amp;vtp=1&amp;vaab=1"/>
          <p:cNvSpPr/>
          <p:nvPr/>
        </p:nvSpPr>
        <p:spPr>
          <a:xfrm>
            <a:off x="4994815" y="1148842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低</a:t>
            </a:r>
            <a:endParaRPr lang="en-US" altLang="zh-CN" sz="2800" dirty="0"/>
          </a:p>
        </p:txBody>
      </p:sp>
      <p:sp>
        <p:nvSpPr>
          <p:cNvPr id="6" name="QB_7_BD.117_1#b3ae1788f?vaa=1&amp;vcp=1&amp;vis=1&amp;pid=005f15e53&amp;color=0,0,0&amp;vtp=1&amp;vaab=1&amp;bbb=1&amp;hb=1&amp;hs=1"/>
          <p:cNvSpPr/>
          <p:nvPr/>
        </p:nvSpPr>
        <p:spPr>
          <a:xfrm>
            <a:off x="539496" y="386391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（4）设计实验比较镍和铜的金属活动性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，写出实验方案和预期的实验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现象：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7_AN.118_1#b3ae1788f.blank?vaa=1&amp;vcp=1&amp;vis=1&amp;pid=005f15e53&amp;color=0,0,0&amp;vpa=62&amp;vtp=1&amp;vaab=1&amp;bbb=1&amp;hb=1"/>
          <p:cNvSpPr/>
          <p:nvPr/>
        </p:nvSpPr>
        <p:spPr>
          <a:xfrm>
            <a:off x="539496" y="4481131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把一根光亮的镍丝放入硫酸铜溶液中，观察到镍丝表面覆盖一层红色物质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，溶液蓝色变浅（合理即可）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fff1ed36.fixed?vcp=1&amp;pid=2b91aaf1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物质的组成与分类</a:t>
            </a:r>
            <a:endParaRPr lang="en-US" altLang="zh-CN" sz="4000" dirty="0"/>
          </a:p>
        </p:txBody>
      </p:sp>
      <p:sp>
        <p:nvSpPr>
          <p:cNvPr id="3" name="C_4_BD#2fff1ed36.fixed?vcp=1&amp;pid=2b91aaf1f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19_1#e58b4c8ea?sp=1&amp;vaa=1&amp;vcp=1&amp;vis=1&amp;pid=a06555079&amp;color=0,0,0&amp;vtp=1&amp;vaab=1&amp;bt=1&amp;bbb=1&amp;hb=1"/>
          <p:cNvSpPr/>
          <p:nvPr/>
        </p:nvSpPr>
        <p:spPr>
          <a:xfrm>
            <a:off x="539496" y="103809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（2024·四川自贡·中考）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元素周期表是学习和研究化学的重要工具。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5是元素周期表的一部分，请按要求回答问题。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3" name="QO_6_BD.119_2#e58b4c8ea?iti=13&amp;vaa=1&amp;vcp=1&amp;vis=1&amp;pid=a0655507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4560" y="2375027"/>
            <a:ext cx="7808976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119_3#e58b4c8ea?iti=13&amp;vaa=1&amp;vcp=1&amp;vis=1&amp;pid=a06555079&amp;color=0,0,0&amp;vtp=1&amp;vaab=1&amp;bbb=1"/>
          <p:cNvSpPr/>
          <p:nvPr/>
        </p:nvSpPr>
        <p:spPr>
          <a:xfrm>
            <a:off x="5791867" y="3955923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图5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B_7_BD.120_1#2b3e0226b?vaa=1&amp;vcp=1&amp;vis=1&amp;pid=e58b4c8ea&amp;color=0,0,0&amp;vtp=1&amp;vaab=1&amp;bbb=1"/>
          <p:cNvSpPr/>
          <p:nvPr/>
        </p:nvSpPr>
        <p:spPr>
          <a:xfrm>
            <a:off x="539496" y="460711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（1）写出图中①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的元素符号：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（2）图中②为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（填“金属”或“非金属”）元素。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1_1#2b3e0226b.blank?vaa=1&amp;vcp=1&amp;vis=1&amp;pid=e58b4c8ea&amp;color=0,0,0&amp;vpa=63&amp;vtp=1&amp;vaab=1&amp;bbb=1"/>
              <p:cNvSpPr/>
              <p:nvPr/>
            </p:nvSpPr>
            <p:spPr>
              <a:xfrm>
                <a:off x="5402009" y="4706937"/>
                <a:ext cx="425450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7_AN.1_1#2b3e0226b.blank?vaa=1&amp;vcp=1&amp;vis=1&amp;pid=e58b4c8ea&amp;color=0,0,0&amp;vpa=63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2009" y="4706937"/>
                <a:ext cx="425450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5" t="-79" r="15" b="-71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7_AN.123_1#2b3e0226b.blank?vaa=1&amp;vcp=1&amp;vis=1&amp;pid=e58b4c8ea&amp;color=0,0,0&amp;vpa=64&amp;vtp=1&amp;vaab=1&amp;bbb=1"/>
          <p:cNvSpPr/>
          <p:nvPr/>
        </p:nvSpPr>
        <p:spPr>
          <a:xfrm>
            <a:off x="2861214" y="5203380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非金属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24_1#27da79143?sp=1&amp;vaa=1&amp;vcp=1&amp;vis=1&amp;pid=e58b4c8ea&amp;color=0,0,0&amp;vtp=1&amp;vaab=1&amp;bt=1&amp;bbb=1"/>
          <p:cNvSpPr/>
          <p:nvPr/>
        </p:nvSpPr>
        <p:spPr>
          <a:xfrm>
            <a:off x="539496" y="104851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（3）图中化学性质最稳定的元素是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（填序号）。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7_AN.1_1#27da79143.blank?vaa=1&amp;vcp=1&amp;vis=1&amp;pid=e58b4c8ea&amp;color=0,0,0&amp;vpa=65&amp;vtp=1&amp;vaab=1"/>
          <p:cNvSpPr/>
          <p:nvPr/>
        </p:nvSpPr>
        <p:spPr>
          <a:xfrm>
            <a:off x="6061615" y="1018032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⑥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4" name="QO_6_BD.124_2#27da79143?iti=14&amp;vaa=1&amp;vcp=1&amp;vis=1&amp;pid=e58b4c8e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4560" y="2377313"/>
            <a:ext cx="7808976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124_3#27da79143?iti=14&amp;vaa=1&amp;vcp=1&amp;vis=1&amp;pid=e58b4c8ea&amp;color=0,0,0&amp;vtp=1&amp;vaab=1&amp;bbb=1"/>
          <p:cNvSpPr/>
          <p:nvPr/>
        </p:nvSpPr>
        <p:spPr>
          <a:xfrm>
            <a:off x="5791867" y="3958209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图5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B_7_BD.126_1#587ce86eb?sp=1&amp;vaa=1&amp;vcp=1&amp;vis=1&amp;pid=e58b4c8ea&amp;color=0,0,0&amp;vtp=1&amp;vaab=1&amp;bbb=1"/>
          <p:cNvSpPr/>
          <p:nvPr/>
        </p:nvSpPr>
        <p:spPr>
          <a:xfrm>
            <a:off x="539496" y="460940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（4）图中金属活动性最强的元素是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（填元素符号）。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N.127_1#587ce86eb.blank?vaa=1&amp;vcp=1&amp;vis=1&amp;pid=e58b4c8ea&amp;color=0,0,0&amp;vpa=66&amp;vtp=1&amp;vaab=1&amp;bbb=1"/>
              <p:cNvSpPr/>
              <p:nvPr/>
            </p:nvSpPr>
            <p:spPr>
              <a:xfrm>
                <a:off x="6113208" y="4713795"/>
                <a:ext cx="59531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7_AN.127_1#587ce86eb.blank?vaa=1&amp;vcp=1&amp;vis=1&amp;pid=e58b4c8ea&amp;color=0,0,0&amp;vpa=66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3208" y="4713795"/>
                <a:ext cx="595313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1" t="-47" r="64" b="-71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28_1#37d846e0a?vaa=1&amp;vcp=1&amp;vis=1&amp;pid=e58b4c8ea&amp;color=0,0,0&amp;vtp=1&amp;vaab=1&amp;bt=1&amp;bbb=1"/>
          <p:cNvSpPr/>
          <p:nvPr/>
        </p:nvSpPr>
        <p:spPr>
          <a:xfrm>
            <a:off x="539496" y="200529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（5）元素①、③、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⑤组成的化合物的化学式为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129_1#37d846e0a.blank?vaa=1&amp;vcp=1&amp;vis=1&amp;pid=e58b4c8ea&amp;color=0,0,0&amp;vpa=67&amp;vtp=1&amp;vaab=1&amp;bbb=1"/>
              <p:cNvSpPr/>
              <p:nvPr/>
            </p:nvSpPr>
            <p:spPr>
              <a:xfrm>
                <a:off x="7840407" y="2081307"/>
                <a:ext cx="1584770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Mg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129_1#37d846e0a.blank?vaa=1&amp;vcp=1&amp;vis=1&amp;pid=e58b4c8ea&amp;color=0,0,0&amp;vpa=67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0407" y="2081307"/>
                <a:ext cx="1584770" cy="402844"/>
              </a:xfrm>
              <a:prstGeom prst="rect">
                <a:avLst/>
              </a:prstGeom>
              <a:blipFill rotWithShape="1">
                <a:blip r:embed="rId3"/>
                <a:stretch>
                  <a:fillRect l="-4" t="-102" r="32" b="-70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6_BD.128_2#37d846e0a?iti=15&amp;vaa=1&amp;vcp=1&amp;vis=1&amp;pid=e58b4c8e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4560" y="2691479"/>
            <a:ext cx="7808976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128_3#37d846e0a?iti=15&amp;vaa=1&amp;vcp=1&amp;vis=1&amp;pid=e58b4c8ea&amp;color=0,0,0&amp;vtp=1&amp;vaab=1&amp;bbb=1"/>
          <p:cNvSpPr/>
          <p:nvPr/>
        </p:nvSpPr>
        <p:spPr>
          <a:xfrm>
            <a:off x="5791867" y="4272375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图5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6d69bed5?vcp=1&amp;pid=c6ddc0d6f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/>
          </a:p>
        </p:txBody>
      </p:sp>
      <p:pic>
        <p:nvPicPr>
          <p:cNvPr id="3" name="QC_6_BD.130_1#4f6e90c8b?iti=16&amp;htil=12&amp;vaa=1&amp;vcp=1&amp;vis=1&amp;pid=76d69bed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46987" y="1285528"/>
            <a:ext cx="4242816" cy="2423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130_2#4f6e90c8b?iti=16&amp;htil=12&amp;vaa=1&amp;vcp=1&amp;vis=1&amp;pid=76d69bed5&amp;color=0,0,0&amp;vtp=1&amp;vaab=1&amp;bbb=1"/>
          <p:cNvSpPr/>
          <p:nvPr/>
        </p:nvSpPr>
        <p:spPr>
          <a:xfrm>
            <a:off x="9161214" y="3835688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</a:t>
            </a:r>
            <a:endParaRPr lang="en-US" altLang="zh-CN" sz="2800" dirty="0"/>
          </a:p>
        </p:txBody>
      </p:sp>
      <p:sp>
        <p:nvSpPr>
          <p:cNvPr id="5" name="QC_6_BD.130_3#4f6e90c8b?htil=12&amp;sp=1&amp;vaa=1&amp;vcp=1&amp;vis=1&amp;pid=76d69bed5&amp;color=0,0,0&amp;vtp=1&amp;vaab=1&amp;bbb=1&amp;hb=1&amp;hs=1"/>
          <p:cNvSpPr/>
          <p:nvPr/>
        </p:nvSpPr>
        <p:spPr>
          <a:xfrm>
            <a:off x="539496" y="1267240"/>
            <a:ext cx="673912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（2024·四川广元·中考）“价-类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”二维图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反映的是元素化合价与物质类别之间的关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，图6是氮元素的“价-类”二维图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法错误的是(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6" name="QC_6_AN.131_1#4f6e90c8b.bracket?vaa=1&amp;vcp=1&amp;vis=1&amp;pid=76d69bed5&amp;color=0,0,0&amp;vpa=68&amp;vtp=1&amp;vaab=1"/>
          <p:cNvSpPr/>
          <p:nvPr/>
        </p:nvSpPr>
        <p:spPr>
          <a:xfrm>
            <a:off x="2594514" y="31970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6_BD.130_4#4f6e90c8b.choices?vaa=1&amp;vcp=1&amp;vis=1&amp;pid=76d69bed5&amp;color=0,0,0&amp;vtp=1&amp;vaab=1&amp;bbb=1&amp;hs=1"/>
              <p:cNvSpPr/>
              <p:nvPr/>
            </p:nvSpPr>
            <p:spPr>
              <a:xfrm>
                <a:off x="539496" y="4413676"/>
                <a:ext cx="11109960" cy="12029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A.物质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可用于食品防腐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.物质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Y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属于空气污染物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  <a:tabLst>
                    <a:tab pos="566293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.物质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Z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的化学式为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.物质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可能是复合肥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6_BD.130_4#4f6e90c8b.choices?vaa=1&amp;vcp=1&amp;vis=1&amp;pid=76d69bed5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13676"/>
                <a:ext cx="11109960" cy="1202944"/>
              </a:xfrm>
              <a:prstGeom prst="rect">
                <a:avLst/>
              </a:prstGeom>
              <a:blipFill rotWithShape="1">
                <a:blip r:embed="rId4"/>
                <a:stretch>
                  <a:fillRect l="-3" t="-35" r="3" b="-65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132_1#f405bc802?sp=1&amp;vaa=1&amp;vcp=1&amp;vis=1&amp;pid=76d69bed5&amp;color=0,0,0&amp;vtp=1&amp;vaab=1&amp;bt=1&amp;bbb=1&amp;hb=1"/>
              <p:cNvSpPr/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15.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（2024·甘肃临夏·中考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）我国科学家公布了对嫦娥五号带回的月球土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壤样品的研究成果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，准确测定了月球土壤样品中40多种元素的含量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。图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为钛、锂、钠、氦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的有关信息。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BD.132_1#f405bc802?sp=1&amp;vaa=1&amp;vcp=1&amp;vis=1&amp;pid=76d69bed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111" b="-3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132_2#f405bc802?iti=17&amp;vaa=1&amp;vcp=1&amp;vis=1&amp;pid=76d69bed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15184" y="2532044"/>
            <a:ext cx="6958584" cy="1682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132_3#f405bc802?iti=17&amp;vaa=1&amp;vcp=1&amp;vis=1&amp;pid=76d69bed5&amp;color=0,0,0&amp;vtp=1&amp;vaab=1&amp;bbb=1"/>
          <p:cNvSpPr/>
          <p:nvPr/>
        </p:nvSpPr>
        <p:spPr>
          <a:xfrm>
            <a:off x="5787295" y="4341540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BD.133_1#5fe32b26e?vaa=1&amp;vcp=1&amp;vis=1&amp;pid=f405bc802&amp;color=0,0,0&amp;vtp=1&amp;vaab=1&amp;bbb=1&amp;hb=1"/>
              <p:cNvSpPr/>
              <p:nvPr/>
            </p:nvSpPr>
            <p:spPr>
              <a:xfrm>
                <a:off x="539496" y="4992732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）钛属于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填“金属”或“非金属”）元素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，钛原子结构示意图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𝑛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7_BD.133_1#5fe32b26e?vaa=1&amp;vcp=1&amp;vis=1&amp;pid=f405bc802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992732"/>
                <a:ext cx="11109960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3" t="-30" r="3" b="-56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7_AN.134_1#5fe32b26e.blank?vaa=1&amp;vcp=1&amp;vis=1&amp;pid=f405bc802&amp;color=0,0,0&amp;vpa=69&amp;vtp=1&amp;vaab=1&amp;bbb=1"/>
          <p:cNvSpPr/>
          <p:nvPr/>
        </p:nvSpPr>
        <p:spPr>
          <a:xfrm>
            <a:off x="2505614" y="496225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金属</a:t>
            </a:r>
            <a:endParaRPr lang="en-US" altLang="zh-CN" sz="2800" dirty="0"/>
          </a:p>
        </p:txBody>
      </p:sp>
      <p:sp>
        <p:nvSpPr>
          <p:cNvPr id="7" name="QB_7_AN.135_1#5fe32b26e.blank?vaa=1&amp;vcp=1&amp;vis=1&amp;pid=f405bc802&amp;color=0,0,0&amp;vpa=70&amp;vtp=1&amp;vaab=1&amp;bbb=1"/>
          <p:cNvSpPr/>
          <p:nvPr/>
        </p:nvSpPr>
        <p:spPr>
          <a:xfrm>
            <a:off x="1480216" y="5588997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36_1#c7241c28c?vaa=1&amp;vcp=1&amp;vis=1&amp;pid=f405bc802&amp;color=0,0,0&amp;vtp=1&amp;vaab=1&amp;bt=1&amp;bbb=1&amp;hb=1"/>
              <p:cNvSpPr/>
              <p:nvPr/>
            </p:nvSpPr>
            <p:spPr>
              <a:xfrm>
                <a:off x="539496" y="1282414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、钠两种元素化学性质相似的原因是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离子电池为手机常用电池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，碳酸锂是生产锂离子电池的常用原料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，已知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Li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的化合价为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，碳酸锂的化学式为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136_1#c7241c28c?vaa=1&amp;vcp=1&amp;vis=1&amp;pid=f405bc80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82414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9" r="-111" b="-36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137_1#c7241c28c.blank?vaa=1&amp;vcp=1&amp;vis=1&amp;pid=f405bc802&amp;color=0,0,0&amp;vpa=71&amp;vtp=1&amp;vaab=1&amp;bbb=1"/>
          <p:cNvSpPr/>
          <p:nvPr/>
        </p:nvSpPr>
        <p:spPr>
          <a:xfrm>
            <a:off x="7484014" y="1251934"/>
            <a:ext cx="3103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最外层电子数相同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139_1#c7241c28c.blank?vaa=1&amp;vcp=1&amp;vis=1&amp;pid=f405bc802&amp;color=0,0,0&amp;vpa=72&amp;vtp=1&amp;vaab=1&amp;bbb=1"/>
              <p:cNvSpPr/>
              <p:nvPr/>
            </p:nvSpPr>
            <p:spPr>
              <a:xfrm>
                <a:off x="6279897" y="2656109"/>
                <a:ext cx="1232789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Li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7_AN.139_1#c7241c28c.blank?vaa=1&amp;vcp=1&amp;vis=1&amp;pid=f405bc802&amp;color=0,0,0&amp;vpa=72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9897" y="2656109"/>
                <a:ext cx="1232789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31" t="-134" b="-70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O_6_BD.138_1#c7241c28c?iti=18&amp;vaa=1&amp;vcp=1&amp;vis=1&amp;pid=f405bc802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0048" y="3264630"/>
            <a:ext cx="6858000" cy="165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6_BD.138_2#c7241c28c?iti=18&amp;vaa=1&amp;vcp=1&amp;vis=1&amp;pid=f405bc802&amp;color=0,0,0&amp;vtp=1&amp;vaab=1&amp;bbb=1"/>
          <p:cNvSpPr/>
          <p:nvPr/>
        </p:nvSpPr>
        <p:spPr>
          <a:xfrm>
            <a:off x="5791867" y="5046694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40_1#0a229187d?sp=1&amp;vaa=1&amp;vcp=1&amp;vis=1&amp;pid=f405bc802&amp;color=0,0,0&amp;vtp=1&amp;vaab=1&amp;bt=1&amp;bbb=1&amp;hb=1"/>
              <p:cNvSpPr/>
              <p:nvPr/>
            </p:nvSpPr>
            <p:spPr>
              <a:xfrm>
                <a:off x="539496" y="1881632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（3）已知氦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原子是一种含2个质子和1个中子的原子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，下列微观模型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能表示氦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原子的是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填序号）。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140_1#0a229187d?sp=1&amp;vaa=1&amp;vcp=1&amp;vis=1&amp;pid=f405bc80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81632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11" r="3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7_BD.140_2#0a229187d?vaa=1&amp;vcp=1&amp;vis=1&amp;pid=f405bc802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0048" y="3215005"/>
            <a:ext cx="6858000" cy="1755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AN.141_1#0a229187d.blank?vaa=1&amp;vcp=1&amp;vis=1&amp;pid=f405bc802&amp;color=0,0,0&amp;vpa=73&amp;vtp=1&amp;vaab=1"/>
          <p:cNvSpPr/>
          <p:nvPr/>
        </p:nvSpPr>
        <p:spPr>
          <a:xfrm>
            <a:off x="3831177" y="247789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_1#8a5046ace?vaa=1&amp;vcp=1&amp;vis=1&amp;pid=2fff1ed36&amp;color=0,0,0&amp;vtp=1&amp;vaab=1&amp;bt=1&amp;bbb=1"/>
          <p:cNvSpPr/>
          <p:nvPr/>
        </p:nvSpPr>
        <p:spPr>
          <a:xfrm>
            <a:off x="539496" y="193363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物质的分类。</a:t>
            </a:r>
            <a:endParaRPr lang="en-US" altLang="zh-CN" sz="2800" dirty="0"/>
          </a:p>
        </p:txBody>
      </p:sp>
      <p:sp>
        <p:nvSpPr>
          <p:cNvPr id="3" name="QB_6_BD.2_1#966fd3e50?sp=1&amp;vaa=1&amp;vcp=1&amp;vis=1&amp;pid=8a5046ace&amp;color=0,0,0&amp;vtp=1&amp;vaab=1&amp;bbb=1"/>
          <p:cNvSpPr/>
          <p:nvPr/>
        </p:nvSpPr>
        <p:spPr>
          <a:xfrm>
            <a:off x="539496" y="255352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（1）混合物和纯净物。</a:t>
            </a:r>
            <a:endParaRPr lang="en-US" altLang="zh-CN" sz="2800" dirty="0"/>
          </a:p>
        </p:txBody>
      </p:sp>
      <p:graphicFrame>
        <p:nvGraphicFramePr>
          <p:cNvPr id="7" name="QB_6_BD.2_2#966fd3e50?colgroup=3,13,12&amp;vaa=1&amp;vcp=1&amp;vis=1&amp;pid=8a5046ace&amp;color=0,0,0&amp;vtp=1&amp;vaab=1&amp;bbb=1&amp;hb=1"/>
          <p:cNvGraphicFramePr>
            <a:graphicFrameLocks noGrp="1"/>
          </p:cNvGraphicFramePr>
          <p:nvPr/>
        </p:nvGraphicFramePr>
        <p:xfrm>
          <a:off x="539496" y="3236912"/>
          <a:ext cx="11082528" cy="1660780"/>
        </p:xfrm>
        <a:graphic>
          <a:graphicData uri="http://schemas.openxmlformats.org/drawingml/2006/table">
            <a:tbl>
              <a:tblPr/>
              <a:tblGrid>
                <a:gridCol w="12984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65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188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混合物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纯净物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定义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由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的物质混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合而成的物质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只由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物质组成的物质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QB_6_AN.3_1#966fd3e50.blank?vaa=1&amp;vcp=1&amp;vis=1&amp;pid=8a5046ace&amp;color=0,0,0&amp;vpa=1&amp;vtp=1&amp;vaab=1&amp;bbb=1"/>
          <p:cNvSpPr/>
          <p:nvPr/>
        </p:nvSpPr>
        <p:spPr>
          <a:xfrm>
            <a:off x="2275863" y="3780155"/>
            <a:ext cx="2747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两种或两种以上</a:t>
            </a:r>
            <a:endParaRPr lang="en-US" altLang="zh-CN" sz="2800" dirty="0"/>
          </a:p>
        </p:txBody>
      </p:sp>
      <p:sp>
        <p:nvSpPr>
          <p:cNvPr id="6" name="QB_6_AN.4_1#966fd3e50.blank?vaa=1&amp;vcp=1&amp;vis=1&amp;pid=8a5046ace&amp;color=0,0,0&amp;vpa=2&amp;vtp=1&amp;vaab=1&amp;bbb=1"/>
          <p:cNvSpPr/>
          <p:nvPr/>
        </p:nvSpPr>
        <p:spPr>
          <a:xfrm>
            <a:off x="7596653" y="4039489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QB_6_BD.5_1#966fd3e50?colgroup=3,13,12&amp;vaa=1&amp;vcp=1&amp;vis=1&amp;pid=8a5046ac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276154"/>
              </p:ext>
            </p:extLst>
          </p:nvPr>
        </p:nvGraphicFramePr>
        <p:xfrm>
          <a:off x="539496" y="1867312"/>
          <a:ext cx="11082528" cy="3336736"/>
        </p:xfrm>
        <a:graphic>
          <a:graphicData uri="http://schemas.openxmlformats.org/drawingml/2006/table">
            <a:tbl>
              <a:tblPr/>
              <a:tblGrid>
                <a:gridCol w="12984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65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188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混合物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纯净物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至少含有两种物质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由分子构成的物质至少含有两种分子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没有固定的组成和性质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不能用一个化学式来表示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只含有一种物质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由分子构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成的物质只含有一种分子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有固定的组成和性质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能用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一个化学式来表示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空气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溶液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合金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加碘盐等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氧气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高锰酸钾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纯碱等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QB_6_BD.5_1#966fd3e50?colgroup=3,13,12&amp;vaa=1&amp;vcp=1&amp;vis=1&amp;pid=8a5046ace&amp;color=0,0,0&amp;mp=1&amp;vtp=1&amp;vaab=1&amp;bt=1&amp;bbb=1"/>
          <p:cNvSpPr txBox="1"/>
          <p:nvPr/>
        </p:nvSpPr>
        <p:spPr>
          <a:xfrm>
            <a:off x="10903879" y="115890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c651368a?vcp=1&amp;vis=1&amp;pid=8a5046ace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【特别提示】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①纯净物和混合物的分类依据是物质中所含物质的种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类数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判断某物质是纯净物还是混合物时不要被一些修饰词所迷惑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，清新的空气、纯净的果汁等，这些物质都含有多种物质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，都是混合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，而不是纯净物；冰水混合物只含一种物质，是纯净物而不是混合物。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6_1#4afc210a0?sp=1&amp;vaa=1&amp;vcp=1&amp;vis=1&amp;pid=8a5046ace&amp;color=0,0,0&amp;mp=1&amp;vtp=1&amp;vaab=1&amp;bt=1&amp;bbb=1"/>
          <p:cNvSpPr/>
          <p:nvPr/>
        </p:nvSpPr>
        <p:spPr>
          <a:xfrm>
            <a:off x="539496" y="168465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（2）单质和化合物。</a:t>
            </a:r>
            <a:endParaRPr lang="en-US" altLang="zh-CN" sz="2800" dirty="0"/>
          </a:p>
        </p:txBody>
      </p:sp>
      <p:graphicFrame>
        <p:nvGraphicFramePr>
          <p:cNvPr id="10" name="QB_6_BD.6_2#4afc210a0?colgroup=4,12,12&amp;vaa=1&amp;vcp=1&amp;vis=1&amp;pid=8a5046ace&amp;color=0,0,0&amp;mp=1&amp;vtp=1&amp;vaab=1&amp;bbb=1&amp;hb=1"/>
          <p:cNvGraphicFramePr>
            <a:graphicFrameLocks noGrp="1"/>
          </p:cNvGraphicFramePr>
          <p:nvPr/>
        </p:nvGraphicFramePr>
        <p:xfrm>
          <a:off x="539496" y="2366263"/>
          <a:ext cx="11091672" cy="2793748"/>
        </p:xfrm>
        <a:graphic>
          <a:graphicData uri="http://schemas.openxmlformats.org/drawingml/2006/table">
            <a:tbl>
              <a:tblPr/>
              <a:tblGrid>
                <a:gridCol w="1837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268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26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单质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化合物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定义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由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元素组成的纯净物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由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元素组成的纯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净物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组成中只有一种元素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组成中至少有两种元素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都属于纯净物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6_AN.7_1#4afc210a0.blank?vaa=1&amp;vcp=1&amp;vis=1&amp;pid=8a5046ace&amp;color=0,0,0&amp;mp=1&amp;vpa=3&amp;vtp=1&amp;vaab=1&amp;bbb=1"/>
          <p:cNvSpPr/>
          <p:nvPr/>
        </p:nvSpPr>
        <p:spPr>
          <a:xfrm>
            <a:off x="2923191" y="316884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同种</a:t>
            </a:r>
            <a:endParaRPr lang="en-US" altLang="zh-CN" sz="2800" dirty="0"/>
          </a:p>
        </p:txBody>
      </p:sp>
      <p:sp>
        <p:nvSpPr>
          <p:cNvPr id="5" name="QB_6_AN.8_1#4afc210a0.blank?vaa=1&amp;vcp=1&amp;vis=1&amp;pid=8a5046ace&amp;color=0,0,0&amp;mp=1&amp;vpa=4&amp;vtp=1&amp;vaab=1&amp;bbb=1"/>
          <p:cNvSpPr/>
          <p:nvPr/>
        </p:nvSpPr>
        <p:spPr>
          <a:xfrm>
            <a:off x="7550055" y="2909506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不同种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2027</Words>
  <Application>Microsoft Office PowerPoint</Application>
  <PresentationFormat>宽屏</PresentationFormat>
  <Paragraphs>453</Paragraphs>
  <Slides>56</Slides>
  <Notes>56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64" baseType="lpstr">
      <vt:lpstr>Arial (正文)</vt:lpstr>
      <vt:lpstr>华文隶书</vt:lpstr>
      <vt:lpstr>宋体</vt:lpstr>
      <vt:lpstr>微软雅黑</vt:lpstr>
      <vt:lpstr>Arial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1018801308@qq.com</cp:lastModifiedBy>
  <cp:revision>7</cp:revision>
  <dcterms:created xsi:type="dcterms:W3CDTF">2024-11-25T01:27:00Z</dcterms:created>
  <dcterms:modified xsi:type="dcterms:W3CDTF">2025-07-23T07:19:21Z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B419663C9C13437B9B2EC7066C7CB441_12</vt:lpwstr>
  </property>
  <property fmtid="{D5CDD505-2E9C-101B-9397-08002B2CF9AE}" pid="3" name="KSOProductBuildVer">
    <vt:lpwstr>2052-12.1.0.18912</vt:lpwstr>
  </property>
</Properties>
</file>