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259" r:id="rId3"/>
    <p:sldId id="298" r:id="rId4"/>
    <p:sldId id="314" r:id="rId5"/>
    <p:sldId id="258" r:id="rId6"/>
    <p:sldId id="299" r:id="rId7"/>
    <p:sldId id="315" r:id="rId8"/>
    <p:sldId id="340" r:id="rId9"/>
    <p:sldId id="358" r:id="rId10"/>
    <p:sldId id="260" r:id="rId11"/>
    <p:sldId id="359" r:id="rId12"/>
    <p:sldId id="319" r:id="rId13"/>
    <p:sldId id="297" r:id="rId14"/>
    <p:sldId id="309" r:id="rId15"/>
    <p:sldId id="321" r:id="rId16"/>
    <p:sldId id="344" r:id="rId17"/>
    <p:sldId id="360" r:id="rId18"/>
    <p:sldId id="310" r:id="rId19"/>
    <p:sldId id="324" r:id="rId20"/>
    <p:sldId id="325" r:id="rId21"/>
    <p:sldId id="326" r:id="rId22"/>
    <p:sldId id="361" r:id="rId23"/>
    <p:sldId id="362" r:id="rId24"/>
    <p:sldId id="363" r:id="rId25"/>
    <p:sldId id="311" r:id="rId26"/>
    <p:sldId id="313" r:id="rId27"/>
    <p:sldId id="29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8">
          <p15:clr>
            <a:srgbClr val="A4A3A4"/>
          </p15:clr>
        </p15:guide>
        <p15:guide id="2" pos="39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8F1"/>
    <a:srgbClr val="E7F6EC"/>
    <a:srgbClr val="F2FAF5"/>
    <a:srgbClr val="FBFDFC"/>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0" autoAdjust="0"/>
    <p:restoredTop sz="94348" autoAdjust="0"/>
  </p:normalViewPr>
  <p:slideViewPr>
    <p:cSldViewPr snapToGrid="0" showGuides="1">
      <p:cViewPr>
        <p:scale>
          <a:sx n="90" d="100"/>
          <a:sy n="90" d="100"/>
        </p:scale>
        <p:origin x="1522" y="562"/>
      </p:cViewPr>
      <p:guideLst>
        <p:guide orient="horz" pos="2078"/>
        <p:guide pos="39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F67354-BDFF-4289-9825-05BA7A575A17}" type="doc">
      <dgm:prSet loTypeId="urn:microsoft.com/office/officeart/2005/8/layout/radial3" loCatId="cycle" qsTypeId="urn:microsoft.com/office/officeart/2005/8/quickstyle/simple1" qsCatId="simple" csTypeId="urn:microsoft.com/office/officeart/2005/8/colors/accent2_1" csCatId="accent2" phldr="1"/>
      <dgm:spPr/>
      <dgm:t>
        <a:bodyPr/>
        <a:lstStyle/>
        <a:p>
          <a:endParaRPr lang="zh-CN" altLang="en-US"/>
        </a:p>
      </dgm:t>
    </dgm:pt>
    <dgm:pt modelId="{598920BC-A0B7-4D0B-8C9C-2E349936C620}">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客户</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细分</a:t>
          </a:r>
        </a:p>
      </dgm:t>
    </dgm:pt>
    <dgm:pt modelId="{5A35F8FD-3BD0-457E-B3EA-BEA00594B156}" type="parTrans" cxnId="{1FBB3016-A59C-4651-8258-0682E684D2E5}">
      <dgm:prSet/>
      <dgm:spPr/>
      <dgm:t>
        <a:bodyPr/>
        <a:lstStyle/>
        <a:p>
          <a:endParaRPr lang="zh-CN" altLang="en-US"/>
        </a:p>
      </dgm:t>
    </dgm:pt>
    <dgm:pt modelId="{F6C002EF-D076-48D7-BAF7-5E9E109DE2BC}" type="sibTrans" cxnId="{1FBB3016-A59C-4651-8258-0682E684D2E5}">
      <dgm:prSet/>
      <dgm:spPr/>
      <dgm:t>
        <a:bodyPr/>
        <a:lstStyle/>
        <a:p>
          <a:endParaRPr lang="zh-CN" altLang="en-US"/>
        </a:p>
      </dgm:t>
    </dgm:pt>
    <dgm:pt modelId="{95D7E0C3-2A56-4F90-BFA3-1AF9A297C956}">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价值</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主张</a:t>
          </a:r>
        </a:p>
      </dgm:t>
    </dgm:pt>
    <dgm:pt modelId="{EC17A709-78DD-4C9E-86FA-9B3C1990C851}" type="parTrans" cxnId="{DB12B45D-C4FE-4D95-A174-C00961C247BE}">
      <dgm:prSet/>
      <dgm:spPr/>
      <dgm:t>
        <a:bodyPr/>
        <a:lstStyle/>
        <a:p>
          <a:endParaRPr lang="zh-CN" altLang="en-US"/>
        </a:p>
      </dgm:t>
    </dgm:pt>
    <dgm:pt modelId="{3F05FDAE-807B-4EF6-994E-DCC3EDB184FE}" type="sibTrans" cxnId="{DB12B45D-C4FE-4D95-A174-C00961C247BE}">
      <dgm:prSet/>
      <dgm:spPr/>
      <dgm:t>
        <a:bodyPr/>
        <a:lstStyle/>
        <a:p>
          <a:endParaRPr lang="zh-CN" altLang="en-US"/>
        </a:p>
      </dgm:t>
    </dgm:pt>
    <dgm:pt modelId="{A94766A4-37CA-427D-B193-F66622C5F995}">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渠道</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通路</a:t>
          </a:r>
        </a:p>
      </dgm:t>
    </dgm:pt>
    <dgm:pt modelId="{616E6038-DFC8-4B7A-A2EB-66ED830089C0}" type="parTrans" cxnId="{3BE6AF18-0476-432C-BB00-7CDEE1294BFD}">
      <dgm:prSet/>
      <dgm:spPr/>
      <dgm:t>
        <a:bodyPr/>
        <a:lstStyle/>
        <a:p>
          <a:endParaRPr lang="zh-CN" altLang="en-US"/>
        </a:p>
      </dgm:t>
    </dgm:pt>
    <dgm:pt modelId="{B11A4550-8AE9-4442-A4AB-AFEBBCB0DA37}" type="sibTrans" cxnId="{3BE6AF18-0476-432C-BB00-7CDEE1294BFD}">
      <dgm:prSet/>
      <dgm:spPr/>
      <dgm:t>
        <a:bodyPr/>
        <a:lstStyle/>
        <a:p>
          <a:endParaRPr lang="zh-CN" altLang="en-US"/>
        </a:p>
      </dgm:t>
    </dgm:pt>
    <dgm:pt modelId="{4216F1A7-03C1-42F8-B5C1-988F8AC2E39E}">
      <dgm:prSet phldrT="[文本]" custT="1"/>
      <dgm:spPr/>
      <dgm:t>
        <a:bodyPr/>
        <a:lstStyle/>
        <a:p>
          <a:r>
            <a:rPr lang="zh-CN" altLang="en-US" sz="2000" dirty="0"/>
            <a:t>成本</a:t>
          </a:r>
          <a:endParaRPr lang="en-US" altLang="zh-CN" sz="2000" dirty="0"/>
        </a:p>
        <a:p>
          <a:r>
            <a:rPr lang="zh-CN" altLang="en-US" sz="2000" dirty="0"/>
            <a:t>结构</a:t>
          </a:r>
        </a:p>
      </dgm:t>
    </dgm:pt>
    <dgm:pt modelId="{46DBC3FA-B2DC-4D63-BE8B-07853A682730}" type="parTrans" cxnId="{27EA29A0-2602-40A6-89B2-A4F969A71D6D}">
      <dgm:prSet/>
      <dgm:spPr/>
      <dgm:t>
        <a:bodyPr/>
        <a:lstStyle/>
        <a:p>
          <a:endParaRPr lang="zh-CN" altLang="en-US"/>
        </a:p>
      </dgm:t>
    </dgm:pt>
    <dgm:pt modelId="{4B4207D9-0643-445D-B172-5D78496A9B9D}" type="sibTrans" cxnId="{27EA29A0-2602-40A6-89B2-A4F969A71D6D}">
      <dgm:prSet/>
      <dgm:spPr/>
      <dgm:t>
        <a:bodyPr/>
        <a:lstStyle/>
        <a:p>
          <a:endParaRPr lang="zh-CN" altLang="en-US"/>
        </a:p>
      </dgm:t>
    </dgm:pt>
    <dgm:pt modelId="{7B6E3A43-7FA8-4D2C-98DE-8722E57E1F46}">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客户</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关系</a:t>
          </a:r>
        </a:p>
      </dgm:t>
    </dgm:pt>
    <dgm:pt modelId="{4ED7489D-A36C-4D3E-84AB-5E906D627604}" type="parTrans" cxnId="{1AD0EB1C-6617-4D56-BC3A-8DB7337A5C61}">
      <dgm:prSet/>
      <dgm:spPr/>
      <dgm:t>
        <a:bodyPr/>
        <a:lstStyle/>
        <a:p>
          <a:endParaRPr lang="zh-CN" altLang="en-US"/>
        </a:p>
      </dgm:t>
    </dgm:pt>
    <dgm:pt modelId="{1EC34EC9-3A47-4568-96F4-7D2377A74A00}" type="sibTrans" cxnId="{1AD0EB1C-6617-4D56-BC3A-8DB7337A5C61}">
      <dgm:prSet/>
      <dgm:spPr/>
      <dgm:t>
        <a:bodyPr/>
        <a:lstStyle/>
        <a:p>
          <a:endParaRPr lang="zh-CN" altLang="en-US"/>
        </a:p>
      </dgm:t>
    </dgm:pt>
    <dgm:pt modelId="{6F8C85B5-A2EF-48B1-B140-21A0D458B41D}">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收入</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来源</a:t>
          </a:r>
        </a:p>
      </dgm:t>
    </dgm:pt>
    <dgm:pt modelId="{2D55E585-4F05-4496-898A-7A47064055C6}" type="parTrans" cxnId="{99B84D53-7105-4F57-B869-8BB123EE0CC5}">
      <dgm:prSet/>
      <dgm:spPr/>
      <dgm:t>
        <a:bodyPr/>
        <a:lstStyle/>
        <a:p>
          <a:endParaRPr lang="zh-CN" altLang="en-US"/>
        </a:p>
      </dgm:t>
    </dgm:pt>
    <dgm:pt modelId="{4E8B342D-6E30-4AF1-9D0F-2B68F5D6D935}" type="sibTrans" cxnId="{99B84D53-7105-4F57-B869-8BB123EE0CC5}">
      <dgm:prSet/>
      <dgm:spPr/>
      <dgm:t>
        <a:bodyPr/>
        <a:lstStyle/>
        <a:p>
          <a:endParaRPr lang="zh-CN" altLang="en-US"/>
        </a:p>
      </dgm:t>
    </dgm:pt>
    <dgm:pt modelId="{5680EBE1-38E1-43A7-81EF-18F74725C79A}">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核心</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资源</a:t>
          </a:r>
        </a:p>
      </dgm:t>
    </dgm:pt>
    <dgm:pt modelId="{CBB37306-87CC-4370-91FA-29A5DCCB8419}" type="parTrans" cxnId="{6BEF3850-72D3-4696-AA6A-B08E3271F67B}">
      <dgm:prSet/>
      <dgm:spPr/>
      <dgm:t>
        <a:bodyPr/>
        <a:lstStyle/>
        <a:p>
          <a:endParaRPr lang="zh-CN" altLang="en-US"/>
        </a:p>
      </dgm:t>
    </dgm:pt>
    <dgm:pt modelId="{9797BD8D-8F92-4471-8736-606AB38D1982}" type="sibTrans" cxnId="{6BEF3850-72D3-4696-AA6A-B08E3271F67B}">
      <dgm:prSet/>
      <dgm:spPr/>
      <dgm:t>
        <a:bodyPr/>
        <a:lstStyle/>
        <a:p>
          <a:endParaRPr lang="zh-CN" altLang="en-US"/>
        </a:p>
      </dgm:t>
    </dgm:pt>
    <dgm:pt modelId="{A3E48016-2AB3-4847-99F1-9F1642F20A6E}">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关键</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业务</a:t>
          </a:r>
        </a:p>
      </dgm:t>
    </dgm:pt>
    <dgm:pt modelId="{3DEF728A-3CCB-4A96-8A47-EB127DB6971A}" type="parTrans" cxnId="{E38A09D7-F15D-46E0-BBFD-D9BB8A4EACF6}">
      <dgm:prSet/>
      <dgm:spPr/>
      <dgm:t>
        <a:bodyPr/>
        <a:lstStyle/>
        <a:p>
          <a:endParaRPr lang="zh-CN" altLang="en-US"/>
        </a:p>
      </dgm:t>
    </dgm:pt>
    <dgm:pt modelId="{F88951CD-66FA-408D-A982-46D399426B57}" type="sibTrans" cxnId="{E38A09D7-F15D-46E0-BBFD-D9BB8A4EACF6}">
      <dgm:prSet/>
      <dgm:spPr/>
      <dgm:t>
        <a:bodyPr/>
        <a:lstStyle/>
        <a:p>
          <a:endParaRPr lang="zh-CN" altLang="en-US"/>
        </a:p>
      </dgm:t>
    </dgm:pt>
    <dgm:pt modelId="{60CDAD14-D94E-41B3-A71D-CCB57A093BB2}">
      <dgm:prSet phldrT="[文本]" custT="1"/>
      <dgm:spPr>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gm:spPr>
      <dgm:t>
        <a:bodyPr spcFirstLastPara="0" vert="horz" wrap="square" lIns="25400" tIns="25400" rIns="25400" bIns="25400" numCol="1" spcCol="1270" anchor="ctr" anchorCtr="0"/>
        <a:lstStyle/>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重要</a:t>
          </a:r>
          <a:endParaRPr lang="en-US" altLang="zh-CN" sz="2000" kern="1200" dirty="0">
            <a:solidFill>
              <a:prstClr val="black"/>
            </a:solidFill>
            <a:latin typeface="思源黑体 CN"/>
            <a:ea typeface="思源黑体 CN"/>
            <a:cs typeface="+mn-cs"/>
          </a:endParaRPr>
        </a:p>
        <a:p>
          <a:pPr marL="0" lvl="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合作</a:t>
          </a:r>
        </a:p>
      </dgm:t>
    </dgm:pt>
    <dgm:pt modelId="{35D52458-2A82-4FD8-8272-6EF50A42A8E3}" type="parTrans" cxnId="{E52D9B8E-159F-450B-A460-B8387FFEE780}">
      <dgm:prSet/>
      <dgm:spPr/>
      <dgm:t>
        <a:bodyPr/>
        <a:lstStyle/>
        <a:p>
          <a:endParaRPr lang="zh-CN" altLang="en-US"/>
        </a:p>
      </dgm:t>
    </dgm:pt>
    <dgm:pt modelId="{52A6D98A-395D-40EA-A2C1-C0267DA9DAE1}" type="sibTrans" cxnId="{E52D9B8E-159F-450B-A460-B8387FFEE780}">
      <dgm:prSet/>
      <dgm:spPr/>
      <dgm:t>
        <a:bodyPr/>
        <a:lstStyle/>
        <a:p>
          <a:endParaRPr lang="zh-CN" altLang="en-US"/>
        </a:p>
      </dgm:t>
    </dgm:pt>
    <dgm:pt modelId="{8D63D11D-6CA1-40E6-9E80-680784A6F608}">
      <dgm:prSet phldrT="[文本]"/>
      <dgm:spPr/>
      <dgm:t>
        <a:bodyPr/>
        <a:lstStyle/>
        <a:p>
          <a:r>
            <a:rPr lang="zh-CN" altLang="en-US" dirty="0"/>
            <a:t>模块</a:t>
          </a:r>
        </a:p>
      </dgm:t>
    </dgm:pt>
    <dgm:pt modelId="{C8B2C6A3-EDC4-46B5-ABED-46CF39AEB2D4}" type="sibTrans" cxnId="{5DE26040-BCCE-478B-8BAD-E8F575EB1BD1}">
      <dgm:prSet/>
      <dgm:spPr/>
      <dgm:t>
        <a:bodyPr/>
        <a:lstStyle/>
        <a:p>
          <a:endParaRPr lang="zh-CN" altLang="en-US"/>
        </a:p>
      </dgm:t>
    </dgm:pt>
    <dgm:pt modelId="{86659BF9-FF73-4F2F-9E9D-5A8A079D0C91}" type="parTrans" cxnId="{5DE26040-BCCE-478B-8BAD-E8F575EB1BD1}">
      <dgm:prSet/>
      <dgm:spPr/>
      <dgm:t>
        <a:bodyPr/>
        <a:lstStyle/>
        <a:p>
          <a:endParaRPr lang="zh-CN" altLang="en-US"/>
        </a:p>
      </dgm:t>
    </dgm:pt>
    <dgm:pt modelId="{E6EC1276-DACA-461A-A825-114BD7DF026E}" type="pres">
      <dgm:prSet presAssocID="{C9F67354-BDFF-4289-9825-05BA7A575A17}" presName="composite" presStyleCnt="0">
        <dgm:presLayoutVars>
          <dgm:chMax val="1"/>
          <dgm:dir/>
          <dgm:resizeHandles val="exact"/>
        </dgm:presLayoutVars>
      </dgm:prSet>
      <dgm:spPr/>
    </dgm:pt>
    <dgm:pt modelId="{4626A66A-3301-48F8-8703-E8B424B2F5A8}" type="pres">
      <dgm:prSet presAssocID="{C9F67354-BDFF-4289-9825-05BA7A575A17}" presName="radial" presStyleCnt="0">
        <dgm:presLayoutVars>
          <dgm:animLvl val="ctr"/>
        </dgm:presLayoutVars>
      </dgm:prSet>
      <dgm:spPr/>
    </dgm:pt>
    <dgm:pt modelId="{8DB1753D-E712-4A35-B183-3968C27EDDEC}" type="pres">
      <dgm:prSet presAssocID="{8D63D11D-6CA1-40E6-9E80-680784A6F608}" presName="centerShape" presStyleLbl="vennNode1" presStyleIdx="0" presStyleCnt="10"/>
      <dgm:spPr/>
    </dgm:pt>
    <dgm:pt modelId="{71573F5C-8BA8-4FA7-9F12-412B81CF5CF7}" type="pres">
      <dgm:prSet presAssocID="{598920BC-A0B7-4D0B-8C9C-2E349936C620}" presName="node" presStyleLbl="vennNode1" presStyleIdx="1" presStyleCnt="10">
        <dgm:presLayoutVars>
          <dgm:bulletEnabled val="1"/>
        </dgm:presLayoutVars>
      </dgm:prSet>
      <dgm:spPr>
        <a:xfrm>
          <a:off x="2240503" y="23015"/>
          <a:ext cx="1163858" cy="1163858"/>
        </a:xfrm>
        <a:prstGeom prst="ellipse">
          <a:avLst/>
        </a:prstGeom>
      </dgm:spPr>
    </dgm:pt>
    <dgm:pt modelId="{E91502EC-31B7-4F8C-875A-6BD9890C8DF3}" type="pres">
      <dgm:prSet presAssocID="{95D7E0C3-2A56-4F90-BFA3-1AF9A297C956}" presName="node" presStyleLbl="vennNode1" presStyleIdx="2" presStyleCnt="10">
        <dgm:presLayoutVars>
          <dgm:bulletEnabled val="1"/>
        </dgm:presLayoutVars>
      </dgm:prSet>
      <dgm:spPr>
        <a:xfrm>
          <a:off x="3215671" y="377948"/>
          <a:ext cx="1163858" cy="1163858"/>
        </a:xfrm>
        <a:prstGeom prst="ellipse">
          <a:avLst/>
        </a:prstGeom>
      </dgm:spPr>
    </dgm:pt>
    <dgm:pt modelId="{02165433-9218-4072-B734-6541083FA0EA}" type="pres">
      <dgm:prSet presAssocID="{A94766A4-37CA-427D-B193-F66622C5F995}" presName="node" presStyleLbl="vennNode1" presStyleIdx="3" presStyleCnt="10">
        <dgm:presLayoutVars>
          <dgm:bulletEnabled val="1"/>
        </dgm:presLayoutVars>
      </dgm:prSet>
      <dgm:spPr>
        <a:xfrm>
          <a:off x="3734548" y="1276668"/>
          <a:ext cx="1163858" cy="1163858"/>
        </a:xfrm>
        <a:prstGeom prst="ellipse">
          <a:avLst/>
        </a:prstGeom>
      </dgm:spPr>
    </dgm:pt>
    <dgm:pt modelId="{93CEBC32-4A1E-4C02-93AB-915D90EA26DF}" type="pres">
      <dgm:prSet presAssocID="{7B6E3A43-7FA8-4D2C-98DE-8722E57E1F46}" presName="node" presStyleLbl="vennNode1" presStyleIdx="4" presStyleCnt="10">
        <dgm:presLayoutVars>
          <dgm:bulletEnabled val="1"/>
        </dgm:presLayoutVars>
      </dgm:prSet>
      <dgm:spPr>
        <a:xfrm>
          <a:off x="3554344" y="2298654"/>
          <a:ext cx="1163858" cy="1163858"/>
        </a:xfrm>
        <a:prstGeom prst="ellipse">
          <a:avLst/>
        </a:prstGeom>
      </dgm:spPr>
    </dgm:pt>
    <dgm:pt modelId="{965D19C3-D6ED-4103-84F4-877D0C0F54E2}" type="pres">
      <dgm:prSet presAssocID="{6F8C85B5-A2EF-48B1-B140-21A0D458B41D}" presName="node" presStyleLbl="vennNode1" presStyleIdx="5" presStyleCnt="10">
        <dgm:presLayoutVars>
          <dgm:bulletEnabled val="1"/>
        </dgm:presLayoutVars>
      </dgm:prSet>
      <dgm:spPr>
        <a:xfrm>
          <a:off x="2759379" y="2965709"/>
          <a:ext cx="1163858" cy="1163858"/>
        </a:xfrm>
        <a:prstGeom prst="ellipse">
          <a:avLst/>
        </a:prstGeom>
      </dgm:spPr>
    </dgm:pt>
    <dgm:pt modelId="{9B1C0AD5-14D2-4EB1-9E77-BBE663C6036C}" type="pres">
      <dgm:prSet presAssocID="{5680EBE1-38E1-43A7-81EF-18F74725C79A}" presName="node" presStyleLbl="vennNode1" presStyleIdx="6" presStyleCnt="10">
        <dgm:presLayoutVars>
          <dgm:bulletEnabled val="1"/>
        </dgm:presLayoutVars>
      </dgm:prSet>
      <dgm:spPr>
        <a:xfrm>
          <a:off x="1721627" y="2965709"/>
          <a:ext cx="1163858" cy="1163858"/>
        </a:xfrm>
        <a:prstGeom prst="ellipse">
          <a:avLst/>
        </a:prstGeom>
      </dgm:spPr>
    </dgm:pt>
    <dgm:pt modelId="{AA6B102D-B8FB-497B-834C-84C54D1EF24D}" type="pres">
      <dgm:prSet presAssocID="{A3E48016-2AB3-4847-99F1-9F1642F20A6E}" presName="node" presStyleLbl="vennNode1" presStyleIdx="7" presStyleCnt="10">
        <dgm:presLayoutVars>
          <dgm:bulletEnabled val="1"/>
        </dgm:presLayoutVars>
      </dgm:prSet>
      <dgm:spPr>
        <a:xfrm>
          <a:off x="926662" y="2298654"/>
          <a:ext cx="1163858" cy="1163858"/>
        </a:xfrm>
        <a:prstGeom prst="ellipse">
          <a:avLst/>
        </a:prstGeom>
      </dgm:spPr>
    </dgm:pt>
    <dgm:pt modelId="{8519955B-28F6-4A93-8260-B476A1717C5D}" type="pres">
      <dgm:prSet presAssocID="{60CDAD14-D94E-41B3-A71D-CCB57A093BB2}" presName="node" presStyleLbl="vennNode1" presStyleIdx="8" presStyleCnt="10">
        <dgm:presLayoutVars>
          <dgm:bulletEnabled val="1"/>
        </dgm:presLayoutVars>
      </dgm:prSet>
      <dgm:spPr>
        <a:xfrm>
          <a:off x="746458" y="1276668"/>
          <a:ext cx="1163858" cy="1163858"/>
        </a:xfrm>
        <a:prstGeom prst="ellipse">
          <a:avLst/>
        </a:prstGeom>
      </dgm:spPr>
    </dgm:pt>
    <dgm:pt modelId="{87FC2931-78DD-45F2-979E-2ACCA1F4E82A}" type="pres">
      <dgm:prSet presAssocID="{4216F1A7-03C1-42F8-B5C1-988F8AC2E39E}" presName="node" presStyleLbl="vennNode1" presStyleIdx="9" presStyleCnt="10">
        <dgm:presLayoutVars>
          <dgm:bulletEnabled val="1"/>
        </dgm:presLayoutVars>
      </dgm:prSet>
      <dgm:spPr/>
    </dgm:pt>
  </dgm:ptLst>
  <dgm:cxnLst>
    <dgm:cxn modelId="{E95A3906-4CE9-4CFE-9698-F781B48283AF}" type="presOf" srcId="{4216F1A7-03C1-42F8-B5C1-988F8AC2E39E}" destId="{87FC2931-78DD-45F2-979E-2ACCA1F4E82A}" srcOrd="0" destOrd="0" presId="urn:microsoft.com/office/officeart/2005/8/layout/radial3"/>
    <dgm:cxn modelId="{1FBB3016-A59C-4651-8258-0682E684D2E5}" srcId="{8D63D11D-6CA1-40E6-9E80-680784A6F608}" destId="{598920BC-A0B7-4D0B-8C9C-2E349936C620}" srcOrd="0" destOrd="0" parTransId="{5A35F8FD-3BD0-457E-B3EA-BEA00594B156}" sibTransId="{F6C002EF-D076-48D7-BAF7-5E9E109DE2BC}"/>
    <dgm:cxn modelId="{3BE6AF18-0476-432C-BB00-7CDEE1294BFD}" srcId="{8D63D11D-6CA1-40E6-9E80-680784A6F608}" destId="{A94766A4-37CA-427D-B193-F66622C5F995}" srcOrd="2" destOrd="0" parTransId="{616E6038-DFC8-4B7A-A2EB-66ED830089C0}" sibTransId="{B11A4550-8AE9-4442-A4AB-AFEBBCB0DA37}"/>
    <dgm:cxn modelId="{1AD0EB1C-6617-4D56-BC3A-8DB7337A5C61}" srcId="{8D63D11D-6CA1-40E6-9E80-680784A6F608}" destId="{7B6E3A43-7FA8-4D2C-98DE-8722E57E1F46}" srcOrd="3" destOrd="0" parTransId="{4ED7489D-A36C-4D3E-84AB-5E906D627604}" sibTransId="{1EC34EC9-3A47-4568-96F4-7D2377A74A00}"/>
    <dgm:cxn modelId="{43BA8B36-0E11-48A5-8D37-5646695FC373}" type="presOf" srcId="{598920BC-A0B7-4D0B-8C9C-2E349936C620}" destId="{71573F5C-8BA8-4FA7-9F12-412B81CF5CF7}" srcOrd="0" destOrd="0" presId="urn:microsoft.com/office/officeart/2005/8/layout/radial3"/>
    <dgm:cxn modelId="{5DE26040-BCCE-478B-8BAD-E8F575EB1BD1}" srcId="{C9F67354-BDFF-4289-9825-05BA7A575A17}" destId="{8D63D11D-6CA1-40E6-9E80-680784A6F608}" srcOrd="0" destOrd="0" parTransId="{86659BF9-FF73-4F2F-9E9D-5A8A079D0C91}" sibTransId="{C8B2C6A3-EDC4-46B5-ABED-46CF39AEB2D4}"/>
    <dgm:cxn modelId="{3B2AA25B-615F-4144-95BB-CC0D823F3093}" type="presOf" srcId="{A94766A4-37CA-427D-B193-F66622C5F995}" destId="{02165433-9218-4072-B734-6541083FA0EA}" srcOrd="0" destOrd="0" presId="urn:microsoft.com/office/officeart/2005/8/layout/radial3"/>
    <dgm:cxn modelId="{DB12B45D-C4FE-4D95-A174-C00961C247BE}" srcId="{8D63D11D-6CA1-40E6-9E80-680784A6F608}" destId="{95D7E0C3-2A56-4F90-BFA3-1AF9A297C956}" srcOrd="1" destOrd="0" parTransId="{EC17A709-78DD-4C9E-86FA-9B3C1990C851}" sibTransId="{3F05FDAE-807B-4EF6-994E-DCC3EDB184FE}"/>
    <dgm:cxn modelId="{182F516C-E6C3-40BB-92A7-423C79E24E8E}" type="presOf" srcId="{7B6E3A43-7FA8-4D2C-98DE-8722E57E1F46}" destId="{93CEBC32-4A1E-4C02-93AB-915D90EA26DF}" srcOrd="0" destOrd="0" presId="urn:microsoft.com/office/officeart/2005/8/layout/radial3"/>
    <dgm:cxn modelId="{44AD8E4C-F741-4E54-90B4-00869B4372AF}" type="presOf" srcId="{A3E48016-2AB3-4847-99F1-9F1642F20A6E}" destId="{AA6B102D-B8FB-497B-834C-84C54D1EF24D}" srcOrd="0" destOrd="0" presId="urn:microsoft.com/office/officeart/2005/8/layout/radial3"/>
    <dgm:cxn modelId="{201A4B4E-73AA-4DA3-9609-207A2903E0E5}" type="presOf" srcId="{6F8C85B5-A2EF-48B1-B140-21A0D458B41D}" destId="{965D19C3-D6ED-4103-84F4-877D0C0F54E2}" srcOrd="0" destOrd="0" presId="urn:microsoft.com/office/officeart/2005/8/layout/radial3"/>
    <dgm:cxn modelId="{6BEF3850-72D3-4696-AA6A-B08E3271F67B}" srcId="{8D63D11D-6CA1-40E6-9E80-680784A6F608}" destId="{5680EBE1-38E1-43A7-81EF-18F74725C79A}" srcOrd="5" destOrd="0" parTransId="{CBB37306-87CC-4370-91FA-29A5DCCB8419}" sibTransId="{9797BD8D-8F92-4471-8736-606AB38D1982}"/>
    <dgm:cxn modelId="{99B84D53-7105-4F57-B869-8BB123EE0CC5}" srcId="{8D63D11D-6CA1-40E6-9E80-680784A6F608}" destId="{6F8C85B5-A2EF-48B1-B140-21A0D458B41D}" srcOrd="4" destOrd="0" parTransId="{2D55E585-4F05-4496-898A-7A47064055C6}" sibTransId="{4E8B342D-6E30-4AF1-9D0F-2B68F5D6D935}"/>
    <dgm:cxn modelId="{E52D9B8E-159F-450B-A460-B8387FFEE780}" srcId="{8D63D11D-6CA1-40E6-9E80-680784A6F608}" destId="{60CDAD14-D94E-41B3-A71D-CCB57A093BB2}" srcOrd="7" destOrd="0" parTransId="{35D52458-2A82-4FD8-8272-6EF50A42A8E3}" sibTransId="{52A6D98A-395D-40EA-A2C1-C0267DA9DAE1}"/>
    <dgm:cxn modelId="{27EA29A0-2602-40A6-89B2-A4F969A71D6D}" srcId="{8D63D11D-6CA1-40E6-9E80-680784A6F608}" destId="{4216F1A7-03C1-42F8-B5C1-988F8AC2E39E}" srcOrd="8" destOrd="0" parTransId="{46DBC3FA-B2DC-4D63-BE8B-07853A682730}" sibTransId="{4B4207D9-0643-445D-B172-5D78496A9B9D}"/>
    <dgm:cxn modelId="{BC301AA4-6860-4BAF-90E6-2F2231575AD6}" type="presOf" srcId="{C9F67354-BDFF-4289-9825-05BA7A575A17}" destId="{E6EC1276-DACA-461A-A825-114BD7DF026E}" srcOrd="0" destOrd="0" presId="urn:microsoft.com/office/officeart/2005/8/layout/radial3"/>
    <dgm:cxn modelId="{85C1C0AE-3288-41FC-B0E2-1C09CDB123D8}" type="presOf" srcId="{95D7E0C3-2A56-4F90-BFA3-1AF9A297C956}" destId="{E91502EC-31B7-4F8C-875A-6BD9890C8DF3}" srcOrd="0" destOrd="0" presId="urn:microsoft.com/office/officeart/2005/8/layout/radial3"/>
    <dgm:cxn modelId="{09A73AD4-825A-407A-A814-3200D7458597}" type="presOf" srcId="{8D63D11D-6CA1-40E6-9E80-680784A6F608}" destId="{8DB1753D-E712-4A35-B183-3968C27EDDEC}" srcOrd="0" destOrd="0" presId="urn:microsoft.com/office/officeart/2005/8/layout/radial3"/>
    <dgm:cxn modelId="{E38A09D7-F15D-46E0-BBFD-D9BB8A4EACF6}" srcId="{8D63D11D-6CA1-40E6-9E80-680784A6F608}" destId="{A3E48016-2AB3-4847-99F1-9F1642F20A6E}" srcOrd="6" destOrd="0" parTransId="{3DEF728A-3CCB-4A96-8A47-EB127DB6971A}" sibTransId="{F88951CD-66FA-408D-A982-46D399426B57}"/>
    <dgm:cxn modelId="{2B3CBADF-2493-4356-8B23-D8D22EFC3A1E}" type="presOf" srcId="{5680EBE1-38E1-43A7-81EF-18F74725C79A}" destId="{9B1C0AD5-14D2-4EB1-9E77-BBE663C6036C}" srcOrd="0" destOrd="0" presId="urn:microsoft.com/office/officeart/2005/8/layout/radial3"/>
    <dgm:cxn modelId="{95593CE9-6905-4671-9FEF-94476854C1FB}" type="presOf" srcId="{60CDAD14-D94E-41B3-A71D-CCB57A093BB2}" destId="{8519955B-28F6-4A93-8260-B476A1717C5D}" srcOrd="0" destOrd="0" presId="urn:microsoft.com/office/officeart/2005/8/layout/radial3"/>
    <dgm:cxn modelId="{E8475AB3-5866-42D3-9894-56E8AF68CED0}" type="presParOf" srcId="{E6EC1276-DACA-461A-A825-114BD7DF026E}" destId="{4626A66A-3301-48F8-8703-E8B424B2F5A8}" srcOrd="0" destOrd="0" presId="urn:microsoft.com/office/officeart/2005/8/layout/radial3"/>
    <dgm:cxn modelId="{8E7BB29B-40F3-48E7-AB6D-30C9F4A1ED0B}" type="presParOf" srcId="{4626A66A-3301-48F8-8703-E8B424B2F5A8}" destId="{8DB1753D-E712-4A35-B183-3968C27EDDEC}" srcOrd="0" destOrd="0" presId="urn:microsoft.com/office/officeart/2005/8/layout/radial3"/>
    <dgm:cxn modelId="{4F036396-B301-49DA-B2E5-57E20869BE91}" type="presParOf" srcId="{4626A66A-3301-48F8-8703-E8B424B2F5A8}" destId="{71573F5C-8BA8-4FA7-9F12-412B81CF5CF7}" srcOrd="1" destOrd="0" presId="urn:microsoft.com/office/officeart/2005/8/layout/radial3"/>
    <dgm:cxn modelId="{1A96622A-E27F-4F1B-8009-68D5DE9A2569}" type="presParOf" srcId="{4626A66A-3301-48F8-8703-E8B424B2F5A8}" destId="{E91502EC-31B7-4F8C-875A-6BD9890C8DF3}" srcOrd="2" destOrd="0" presId="urn:microsoft.com/office/officeart/2005/8/layout/radial3"/>
    <dgm:cxn modelId="{2D1661D1-F6B4-4E96-93DA-2D967253A64E}" type="presParOf" srcId="{4626A66A-3301-48F8-8703-E8B424B2F5A8}" destId="{02165433-9218-4072-B734-6541083FA0EA}" srcOrd="3" destOrd="0" presId="urn:microsoft.com/office/officeart/2005/8/layout/radial3"/>
    <dgm:cxn modelId="{444E7300-4EFA-454D-AEDD-B76BA9759490}" type="presParOf" srcId="{4626A66A-3301-48F8-8703-E8B424B2F5A8}" destId="{93CEBC32-4A1E-4C02-93AB-915D90EA26DF}" srcOrd="4" destOrd="0" presId="urn:microsoft.com/office/officeart/2005/8/layout/radial3"/>
    <dgm:cxn modelId="{3AE89CEA-2C73-44FF-8C59-9CED59A8B3F4}" type="presParOf" srcId="{4626A66A-3301-48F8-8703-E8B424B2F5A8}" destId="{965D19C3-D6ED-4103-84F4-877D0C0F54E2}" srcOrd="5" destOrd="0" presId="urn:microsoft.com/office/officeart/2005/8/layout/radial3"/>
    <dgm:cxn modelId="{39F85DDC-610D-4AD7-BC5E-F6931655086B}" type="presParOf" srcId="{4626A66A-3301-48F8-8703-E8B424B2F5A8}" destId="{9B1C0AD5-14D2-4EB1-9E77-BBE663C6036C}" srcOrd="6" destOrd="0" presId="urn:microsoft.com/office/officeart/2005/8/layout/radial3"/>
    <dgm:cxn modelId="{07712799-A1FA-4F63-A3D8-21DFB0C253D8}" type="presParOf" srcId="{4626A66A-3301-48F8-8703-E8B424B2F5A8}" destId="{AA6B102D-B8FB-497B-834C-84C54D1EF24D}" srcOrd="7" destOrd="0" presId="urn:microsoft.com/office/officeart/2005/8/layout/radial3"/>
    <dgm:cxn modelId="{1006FA24-4484-4E83-BA15-652CD9E8AC9A}" type="presParOf" srcId="{4626A66A-3301-48F8-8703-E8B424B2F5A8}" destId="{8519955B-28F6-4A93-8260-B476A1717C5D}" srcOrd="8" destOrd="0" presId="urn:microsoft.com/office/officeart/2005/8/layout/radial3"/>
    <dgm:cxn modelId="{D191C0F4-4FBE-4FD5-A220-3ECFD69B2F95}" type="presParOf" srcId="{4626A66A-3301-48F8-8703-E8B424B2F5A8}" destId="{87FC2931-78DD-45F2-979E-2ACCA1F4E82A}" srcOrd="9"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7C6FDD-9754-4294-85F2-2A0177ADB5BE}"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CF877EE8-C85B-4FFA-84A8-D99E66FAC18B}">
      <dgm:prSet phldrT="[文本]" custT="1">
        <dgm:style>
          <a:lnRef idx="2">
            <a:schemeClr val="accent6"/>
          </a:lnRef>
          <a:fillRef idx="1">
            <a:schemeClr val="lt1"/>
          </a:fillRef>
          <a:effectRef idx="0">
            <a:schemeClr val="accent6"/>
          </a:effectRef>
          <a:fontRef idx="minor">
            <a:schemeClr val="dk1"/>
          </a:fontRef>
        </dgm:style>
      </dgm:prSet>
      <dgm:spPr/>
      <dgm:t>
        <a:bodyPr/>
        <a:lstStyle/>
        <a:p>
          <a:pPr>
            <a:lnSpc>
              <a:spcPct val="100000"/>
            </a:lnSpc>
          </a:pPr>
          <a:r>
            <a:rPr lang="zh-CN" altLang="en-US" sz="2000" dirty="0">
              <a:solidFill>
                <a:schemeClr val="accent2">
                  <a:lumMod val="50000"/>
                </a:schemeClr>
              </a:solidFill>
            </a:rPr>
            <a:t>市场细分</a:t>
          </a:r>
        </a:p>
      </dgm:t>
    </dgm:pt>
    <dgm:pt modelId="{000B4AF9-3F33-44E2-B1D1-CE407882C844}" type="parTrans" cxnId="{5B8872FC-CDE4-4BBC-8BFC-37FF82694DA9}">
      <dgm:prSet/>
      <dgm:spPr/>
      <dgm:t>
        <a:bodyPr/>
        <a:lstStyle/>
        <a:p>
          <a:endParaRPr lang="zh-CN" altLang="en-US"/>
        </a:p>
      </dgm:t>
    </dgm:pt>
    <dgm:pt modelId="{EFB91F85-35B7-43E3-960C-12E90C2CABD9}" type="sibTrans" cxnId="{5B8872FC-CDE4-4BBC-8BFC-37FF82694DA9}">
      <dgm:prSet/>
      <dgm:spPr/>
      <dgm:t>
        <a:bodyPr/>
        <a:lstStyle/>
        <a:p>
          <a:endParaRPr lang="zh-CN" altLang="en-US"/>
        </a:p>
      </dgm:t>
    </dgm:pt>
    <dgm:pt modelId="{DC54018F-2D47-4943-8886-DEA43A93306B}">
      <dgm:prSet phldrT="[文本]" custT="1">
        <dgm:style>
          <a:lnRef idx="2">
            <a:schemeClr val="accent6"/>
          </a:lnRef>
          <a:fillRef idx="1">
            <a:schemeClr val="lt1"/>
          </a:fillRef>
          <a:effectRef idx="0">
            <a:schemeClr val="accent6"/>
          </a:effectRef>
          <a:fontRef idx="minor">
            <a:schemeClr val="dk1"/>
          </a:fontRef>
        </dgm:style>
      </dgm:prSet>
      <dgm:spPr/>
      <dgm:t>
        <a:bodyPr/>
        <a:lstStyle/>
        <a:p>
          <a:r>
            <a:rPr lang="zh-CN" altLang="en-US" sz="2000" dirty="0">
              <a:solidFill>
                <a:schemeClr val="accent2">
                  <a:lumMod val="50000"/>
                </a:schemeClr>
              </a:solidFill>
            </a:rPr>
            <a:t>目标市场的选择</a:t>
          </a:r>
        </a:p>
      </dgm:t>
    </dgm:pt>
    <dgm:pt modelId="{E1EC759F-B3EF-46CE-8F8D-FB25E152B6DE}" type="parTrans" cxnId="{54A48C29-1E80-4835-870F-2AF3E42D743C}">
      <dgm:prSet/>
      <dgm:spPr/>
      <dgm:t>
        <a:bodyPr/>
        <a:lstStyle/>
        <a:p>
          <a:endParaRPr lang="zh-CN" altLang="en-US"/>
        </a:p>
      </dgm:t>
    </dgm:pt>
    <dgm:pt modelId="{FCA55BE8-3401-4825-B586-DC17C8E5D178}" type="sibTrans" cxnId="{54A48C29-1E80-4835-870F-2AF3E42D743C}">
      <dgm:prSet/>
      <dgm:spPr/>
      <dgm:t>
        <a:bodyPr/>
        <a:lstStyle/>
        <a:p>
          <a:endParaRPr lang="zh-CN" altLang="en-US"/>
        </a:p>
      </dgm:t>
    </dgm:pt>
    <dgm:pt modelId="{48974986-ADE8-4B68-973E-FE77447EA593}">
      <dgm:prSet phldrT="[文本]" custT="1">
        <dgm:style>
          <a:lnRef idx="2">
            <a:schemeClr val="accent6"/>
          </a:lnRef>
          <a:fillRef idx="1">
            <a:schemeClr val="lt1"/>
          </a:fillRef>
          <a:effectRef idx="0">
            <a:schemeClr val="accent6"/>
          </a:effectRef>
          <a:fontRef idx="minor">
            <a:schemeClr val="dk1"/>
          </a:fontRef>
        </dgm:style>
      </dgm:prSet>
      <dgm:spPr/>
      <dgm:t>
        <a:bodyPr/>
        <a:lstStyle/>
        <a:p>
          <a:r>
            <a:rPr lang="zh-CN" altLang="en-US" sz="2000" dirty="0">
              <a:solidFill>
                <a:schemeClr val="accent2">
                  <a:lumMod val="50000"/>
                </a:schemeClr>
              </a:solidFill>
            </a:rPr>
            <a:t>在目标市场</a:t>
          </a:r>
          <a:endParaRPr lang="en-US" altLang="zh-CN" sz="2000" dirty="0">
            <a:solidFill>
              <a:schemeClr val="accent2">
                <a:lumMod val="50000"/>
              </a:schemeClr>
            </a:solidFill>
          </a:endParaRPr>
        </a:p>
        <a:p>
          <a:r>
            <a:rPr lang="zh-CN" altLang="en-US" sz="2000" dirty="0">
              <a:solidFill>
                <a:schemeClr val="accent2">
                  <a:lumMod val="50000"/>
                </a:schemeClr>
              </a:solidFill>
            </a:rPr>
            <a:t>确定独特定位</a:t>
          </a:r>
        </a:p>
      </dgm:t>
    </dgm:pt>
    <dgm:pt modelId="{3D73791B-E555-4E30-8CBA-420E632B7841}" type="parTrans" cxnId="{B87DCC3F-21CE-4559-A4B5-41C93AB210C4}">
      <dgm:prSet/>
      <dgm:spPr/>
      <dgm:t>
        <a:bodyPr/>
        <a:lstStyle/>
        <a:p>
          <a:endParaRPr lang="zh-CN" altLang="en-US"/>
        </a:p>
      </dgm:t>
    </dgm:pt>
    <dgm:pt modelId="{C6A1C8BD-F022-49D2-AAEA-8407439F85FB}" type="sibTrans" cxnId="{B87DCC3F-21CE-4559-A4B5-41C93AB210C4}">
      <dgm:prSet/>
      <dgm:spPr/>
      <dgm:t>
        <a:bodyPr/>
        <a:lstStyle/>
        <a:p>
          <a:endParaRPr lang="zh-CN" altLang="en-US"/>
        </a:p>
      </dgm:t>
    </dgm:pt>
    <dgm:pt modelId="{44C61186-25EA-4EF2-B1BE-FC6AC11221AB}" type="pres">
      <dgm:prSet presAssocID="{C27C6FDD-9754-4294-85F2-2A0177ADB5BE}" presName="CompostProcess" presStyleCnt="0">
        <dgm:presLayoutVars>
          <dgm:dir/>
          <dgm:resizeHandles val="exact"/>
        </dgm:presLayoutVars>
      </dgm:prSet>
      <dgm:spPr/>
    </dgm:pt>
    <dgm:pt modelId="{7141B0E4-C078-416A-8D74-60D6F8E4AF70}" type="pres">
      <dgm:prSet presAssocID="{C27C6FDD-9754-4294-85F2-2A0177ADB5BE}" presName="arrow" presStyleLbl="bgShp" presStyleIdx="0" presStyleCnt="1" custScaleX="117647" custLinFactNeighborX="-12677"/>
      <dgm:spPr>
        <a:solidFill>
          <a:schemeClr val="accent6">
            <a:lumMod val="20000"/>
            <a:lumOff val="80000"/>
          </a:schemeClr>
        </a:solidFill>
      </dgm:spPr>
    </dgm:pt>
    <dgm:pt modelId="{527F1217-8019-4C48-B928-85452E763D94}" type="pres">
      <dgm:prSet presAssocID="{C27C6FDD-9754-4294-85F2-2A0177ADB5BE}" presName="linearProcess" presStyleCnt="0"/>
      <dgm:spPr/>
    </dgm:pt>
    <dgm:pt modelId="{CA084C89-9CF5-4565-B78F-86A6AA8DE155}" type="pres">
      <dgm:prSet presAssocID="{CF877EE8-C85B-4FFA-84A8-D99E66FAC18B}" presName="textNode" presStyleLbl="node1" presStyleIdx="0" presStyleCnt="3">
        <dgm:presLayoutVars>
          <dgm:bulletEnabled val="1"/>
        </dgm:presLayoutVars>
      </dgm:prSet>
      <dgm:spPr/>
    </dgm:pt>
    <dgm:pt modelId="{D283AD3A-5038-421C-9C18-6A44CE6482C2}" type="pres">
      <dgm:prSet presAssocID="{EFB91F85-35B7-43E3-960C-12E90C2CABD9}" presName="sibTrans" presStyleCnt="0"/>
      <dgm:spPr/>
    </dgm:pt>
    <dgm:pt modelId="{5066BE47-4471-4F91-9EB6-F7B1E4DCFBDA}" type="pres">
      <dgm:prSet presAssocID="{DC54018F-2D47-4943-8886-DEA43A93306B}" presName="textNode" presStyleLbl="node1" presStyleIdx="1" presStyleCnt="3">
        <dgm:presLayoutVars>
          <dgm:bulletEnabled val="1"/>
        </dgm:presLayoutVars>
      </dgm:prSet>
      <dgm:spPr/>
    </dgm:pt>
    <dgm:pt modelId="{0D57362C-57B1-4EF3-9F19-D6CC9EC6B235}" type="pres">
      <dgm:prSet presAssocID="{FCA55BE8-3401-4825-B586-DC17C8E5D178}" presName="sibTrans" presStyleCnt="0"/>
      <dgm:spPr/>
    </dgm:pt>
    <dgm:pt modelId="{21A25F6F-B343-4CC0-8497-8847A23F5CF2}" type="pres">
      <dgm:prSet presAssocID="{48974986-ADE8-4B68-973E-FE77447EA593}" presName="textNode" presStyleLbl="node1" presStyleIdx="2" presStyleCnt="3" custScaleX="111738" custLinFactNeighborX="7979" custLinFactNeighborY="498">
        <dgm:presLayoutVars>
          <dgm:bulletEnabled val="1"/>
        </dgm:presLayoutVars>
      </dgm:prSet>
      <dgm:spPr/>
    </dgm:pt>
  </dgm:ptLst>
  <dgm:cxnLst>
    <dgm:cxn modelId="{54A48C29-1E80-4835-870F-2AF3E42D743C}" srcId="{C27C6FDD-9754-4294-85F2-2A0177ADB5BE}" destId="{DC54018F-2D47-4943-8886-DEA43A93306B}" srcOrd="1" destOrd="0" parTransId="{E1EC759F-B3EF-46CE-8F8D-FB25E152B6DE}" sibTransId="{FCA55BE8-3401-4825-B586-DC17C8E5D178}"/>
    <dgm:cxn modelId="{8EA2AE38-C831-4ABB-A4D7-331E6572E5E9}" type="presOf" srcId="{C27C6FDD-9754-4294-85F2-2A0177ADB5BE}" destId="{44C61186-25EA-4EF2-B1BE-FC6AC11221AB}" srcOrd="0" destOrd="0" presId="urn:microsoft.com/office/officeart/2005/8/layout/hProcess9"/>
    <dgm:cxn modelId="{B87DCC3F-21CE-4559-A4B5-41C93AB210C4}" srcId="{C27C6FDD-9754-4294-85F2-2A0177ADB5BE}" destId="{48974986-ADE8-4B68-973E-FE77447EA593}" srcOrd="2" destOrd="0" parTransId="{3D73791B-E555-4E30-8CBA-420E632B7841}" sibTransId="{C6A1C8BD-F022-49D2-AAEA-8407439F85FB}"/>
    <dgm:cxn modelId="{8E1AB56D-15E1-4E65-945E-F335136983A7}" type="presOf" srcId="{CF877EE8-C85B-4FFA-84A8-D99E66FAC18B}" destId="{CA084C89-9CF5-4565-B78F-86A6AA8DE155}" srcOrd="0" destOrd="0" presId="urn:microsoft.com/office/officeart/2005/8/layout/hProcess9"/>
    <dgm:cxn modelId="{CF3214C1-67E5-4DF2-83E0-0DF6BD7D8A81}" type="presOf" srcId="{48974986-ADE8-4B68-973E-FE77447EA593}" destId="{21A25F6F-B343-4CC0-8497-8847A23F5CF2}" srcOrd="0" destOrd="0" presId="urn:microsoft.com/office/officeart/2005/8/layout/hProcess9"/>
    <dgm:cxn modelId="{5B8872FC-CDE4-4BBC-8BFC-37FF82694DA9}" srcId="{C27C6FDD-9754-4294-85F2-2A0177ADB5BE}" destId="{CF877EE8-C85B-4FFA-84A8-D99E66FAC18B}" srcOrd="0" destOrd="0" parTransId="{000B4AF9-3F33-44E2-B1D1-CE407882C844}" sibTransId="{EFB91F85-35B7-43E3-960C-12E90C2CABD9}"/>
    <dgm:cxn modelId="{E300F5FD-486C-471E-B064-9F3588519E4A}" type="presOf" srcId="{DC54018F-2D47-4943-8886-DEA43A93306B}" destId="{5066BE47-4471-4F91-9EB6-F7B1E4DCFBDA}" srcOrd="0" destOrd="0" presId="urn:microsoft.com/office/officeart/2005/8/layout/hProcess9"/>
    <dgm:cxn modelId="{CEAE984C-D343-49E1-8030-940017F39BA7}" type="presParOf" srcId="{44C61186-25EA-4EF2-B1BE-FC6AC11221AB}" destId="{7141B0E4-C078-416A-8D74-60D6F8E4AF70}" srcOrd="0" destOrd="0" presId="urn:microsoft.com/office/officeart/2005/8/layout/hProcess9"/>
    <dgm:cxn modelId="{6A0C19C6-7151-4885-AA50-0214E3C84784}" type="presParOf" srcId="{44C61186-25EA-4EF2-B1BE-FC6AC11221AB}" destId="{527F1217-8019-4C48-B928-85452E763D94}" srcOrd="1" destOrd="0" presId="urn:microsoft.com/office/officeart/2005/8/layout/hProcess9"/>
    <dgm:cxn modelId="{D4B35264-57FD-43DA-B482-DB930DADF30E}" type="presParOf" srcId="{527F1217-8019-4C48-B928-85452E763D94}" destId="{CA084C89-9CF5-4565-B78F-86A6AA8DE155}" srcOrd="0" destOrd="0" presId="urn:microsoft.com/office/officeart/2005/8/layout/hProcess9"/>
    <dgm:cxn modelId="{82F9707A-BEC6-449E-8207-536D2C557772}" type="presParOf" srcId="{527F1217-8019-4C48-B928-85452E763D94}" destId="{D283AD3A-5038-421C-9C18-6A44CE6482C2}" srcOrd="1" destOrd="0" presId="urn:microsoft.com/office/officeart/2005/8/layout/hProcess9"/>
    <dgm:cxn modelId="{55546D66-870E-407F-AE8B-E1A38A4A2B4A}" type="presParOf" srcId="{527F1217-8019-4C48-B928-85452E763D94}" destId="{5066BE47-4471-4F91-9EB6-F7B1E4DCFBDA}" srcOrd="2" destOrd="0" presId="urn:microsoft.com/office/officeart/2005/8/layout/hProcess9"/>
    <dgm:cxn modelId="{EA57FC7E-03E4-47C9-A343-3C7FD2728BBF}" type="presParOf" srcId="{527F1217-8019-4C48-B928-85452E763D94}" destId="{0D57362C-57B1-4EF3-9F19-D6CC9EC6B235}" srcOrd="3" destOrd="0" presId="urn:microsoft.com/office/officeart/2005/8/layout/hProcess9"/>
    <dgm:cxn modelId="{82D97370-D60B-40CF-A12E-F1C31E07DE57}" type="presParOf" srcId="{527F1217-8019-4C48-B928-85452E763D94}" destId="{21A25F6F-B343-4CC0-8497-8847A23F5CF2}" srcOrd="4" destOrd="0" presId="urn:microsoft.com/office/officeart/2005/8/layout/hProcess9"/>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B1753D-E712-4A35-B183-3968C27EDDEC}">
      <dsp:nvSpPr>
        <dsp:cNvPr id="0" name=""/>
        <dsp:cNvSpPr/>
      </dsp:nvSpPr>
      <dsp:spPr>
        <a:xfrm>
          <a:off x="1658574" y="958178"/>
          <a:ext cx="2327717" cy="2327717"/>
        </a:xfrm>
        <a:prstGeom prst="ellipse">
          <a:avLst/>
        </a:prstGeom>
        <a:solidFill>
          <a:schemeClr val="lt1">
            <a:alpha val="5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r>
            <a:rPr lang="zh-CN" altLang="en-US" sz="5800" kern="1200" dirty="0"/>
            <a:t>模块</a:t>
          </a:r>
        </a:p>
      </dsp:txBody>
      <dsp:txXfrm>
        <a:off x="1999460" y="1299064"/>
        <a:ext cx="1645945" cy="1645945"/>
      </dsp:txXfrm>
    </dsp:sp>
    <dsp:sp modelId="{71573F5C-8BA8-4FA7-9F12-412B81CF5CF7}">
      <dsp:nvSpPr>
        <dsp:cNvPr id="0" name=""/>
        <dsp:cNvSpPr/>
      </dsp:nvSpPr>
      <dsp:spPr>
        <a:xfrm>
          <a:off x="2240503" y="23015"/>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客户</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细分</a:t>
          </a:r>
        </a:p>
      </dsp:txBody>
      <dsp:txXfrm>
        <a:off x="2410946" y="193458"/>
        <a:ext cx="822972" cy="822972"/>
      </dsp:txXfrm>
    </dsp:sp>
    <dsp:sp modelId="{E91502EC-31B7-4F8C-875A-6BD9890C8DF3}">
      <dsp:nvSpPr>
        <dsp:cNvPr id="0" name=""/>
        <dsp:cNvSpPr/>
      </dsp:nvSpPr>
      <dsp:spPr>
        <a:xfrm>
          <a:off x="3215671" y="377948"/>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价值</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主张</a:t>
          </a:r>
        </a:p>
      </dsp:txBody>
      <dsp:txXfrm>
        <a:off x="3386114" y="548391"/>
        <a:ext cx="822972" cy="822972"/>
      </dsp:txXfrm>
    </dsp:sp>
    <dsp:sp modelId="{02165433-9218-4072-B734-6541083FA0EA}">
      <dsp:nvSpPr>
        <dsp:cNvPr id="0" name=""/>
        <dsp:cNvSpPr/>
      </dsp:nvSpPr>
      <dsp:spPr>
        <a:xfrm>
          <a:off x="3734548" y="1276668"/>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渠道</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通路</a:t>
          </a:r>
        </a:p>
      </dsp:txBody>
      <dsp:txXfrm>
        <a:off x="3904991" y="1447111"/>
        <a:ext cx="822972" cy="822972"/>
      </dsp:txXfrm>
    </dsp:sp>
    <dsp:sp modelId="{93CEBC32-4A1E-4C02-93AB-915D90EA26DF}">
      <dsp:nvSpPr>
        <dsp:cNvPr id="0" name=""/>
        <dsp:cNvSpPr/>
      </dsp:nvSpPr>
      <dsp:spPr>
        <a:xfrm>
          <a:off x="3554344" y="2298654"/>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客户</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关系</a:t>
          </a:r>
        </a:p>
      </dsp:txBody>
      <dsp:txXfrm>
        <a:off x="3724787" y="2469097"/>
        <a:ext cx="822972" cy="822972"/>
      </dsp:txXfrm>
    </dsp:sp>
    <dsp:sp modelId="{965D19C3-D6ED-4103-84F4-877D0C0F54E2}">
      <dsp:nvSpPr>
        <dsp:cNvPr id="0" name=""/>
        <dsp:cNvSpPr/>
      </dsp:nvSpPr>
      <dsp:spPr>
        <a:xfrm>
          <a:off x="2759379" y="2965709"/>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收入</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来源</a:t>
          </a:r>
        </a:p>
      </dsp:txBody>
      <dsp:txXfrm>
        <a:off x="2929822" y="3136152"/>
        <a:ext cx="822972" cy="822972"/>
      </dsp:txXfrm>
    </dsp:sp>
    <dsp:sp modelId="{9B1C0AD5-14D2-4EB1-9E77-BBE663C6036C}">
      <dsp:nvSpPr>
        <dsp:cNvPr id="0" name=""/>
        <dsp:cNvSpPr/>
      </dsp:nvSpPr>
      <dsp:spPr>
        <a:xfrm>
          <a:off x="1721627" y="2965709"/>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核心</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资源</a:t>
          </a:r>
        </a:p>
      </dsp:txBody>
      <dsp:txXfrm>
        <a:off x="1892070" y="3136152"/>
        <a:ext cx="822972" cy="822972"/>
      </dsp:txXfrm>
    </dsp:sp>
    <dsp:sp modelId="{AA6B102D-B8FB-497B-834C-84C54D1EF24D}">
      <dsp:nvSpPr>
        <dsp:cNvPr id="0" name=""/>
        <dsp:cNvSpPr/>
      </dsp:nvSpPr>
      <dsp:spPr>
        <a:xfrm>
          <a:off x="926662" y="2298654"/>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关键</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业务</a:t>
          </a:r>
        </a:p>
      </dsp:txBody>
      <dsp:txXfrm>
        <a:off x="1097105" y="2469097"/>
        <a:ext cx="822972" cy="822972"/>
      </dsp:txXfrm>
    </dsp:sp>
    <dsp:sp modelId="{8519955B-28F6-4A93-8260-B476A1717C5D}">
      <dsp:nvSpPr>
        <dsp:cNvPr id="0" name=""/>
        <dsp:cNvSpPr/>
      </dsp:nvSpPr>
      <dsp:spPr>
        <a:xfrm>
          <a:off x="746458" y="1276668"/>
          <a:ext cx="1163858" cy="1163858"/>
        </a:xfrm>
        <a:prstGeom prst="ellipse">
          <a:avLst/>
        </a:prstGeom>
        <a:solidFill>
          <a:prstClr val="white">
            <a:alpha val="50000"/>
            <a:hueOff val="0"/>
            <a:satOff val="0"/>
            <a:lumOff val="0"/>
            <a:alphaOff val="0"/>
          </a:prst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重要</a:t>
          </a:r>
          <a:endParaRPr lang="en-US" altLang="zh-CN" sz="2000" kern="1200" dirty="0">
            <a:solidFill>
              <a:prstClr val="black"/>
            </a:solidFill>
            <a:latin typeface="思源黑体 CN"/>
            <a:ea typeface="思源黑体 CN"/>
            <a:cs typeface="+mn-cs"/>
          </a:endParaRPr>
        </a:p>
        <a:p>
          <a:pPr marL="0" lvl="0" indent="0" algn="ctr" defTabSz="889000">
            <a:lnSpc>
              <a:spcPct val="90000"/>
            </a:lnSpc>
            <a:spcBef>
              <a:spcPct val="0"/>
            </a:spcBef>
            <a:spcAft>
              <a:spcPct val="35000"/>
            </a:spcAft>
            <a:buNone/>
          </a:pPr>
          <a:r>
            <a:rPr lang="zh-CN" altLang="en-US" sz="2000" kern="1200" dirty="0">
              <a:solidFill>
                <a:prstClr val="black"/>
              </a:solidFill>
              <a:latin typeface="思源黑体 CN"/>
              <a:ea typeface="思源黑体 CN"/>
              <a:cs typeface="+mn-cs"/>
            </a:rPr>
            <a:t>合作</a:t>
          </a:r>
        </a:p>
      </dsp:txBody>
      <dsp:txXfrm>
        <a:off x="916901" y="1447111"/>
        <a:ext cx="822972" cy="822972"/>
      </dsp:txXfrm>
    </dsp:sp>
    <dsp:sp modelId="{87FC2931-78DD-45F2-979E-2ACCA1F4E82A}">
      <dsp:nvSpPr>
        <dsp:cNvPr id="0" name=""/>
        <dsp:cNvSpPr/>
      </dsp:nvSpPr>
      <dsp:spPr>
        <a:xfrm>
          <a:off x="1265335" y="377948"/>
          <a:ext cx="1163858" cy="1163858"/>
        </a:xfrm>
        <a:prstGeom prst="ellipse">
          <a:avLst/>
        </a:prstGeom>
        <a:solidFill>
          <a:schemeClr val="lt1">
            <a:alpha val="5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成本</a:t>
          </a:r>
          <a:endParaRPr lang="en-US" altLang="zh-CN" sz="2000" kern="1200" dirty="0"/>
        </a:p>
        <a:p>
          <a:pPr marL="0" lvl="0" indent="0" algn="ctr" defTabSz="889000">
            <a:lnSpc>
              <a:spcPct val="90000"/>
            </a:lnSpc>
            <a:spcBef>
              <a:spcPct val="0"/>
            </a:spcBef>
            <a:spcAft>
              <a:spcPct val="35000"/>
            </a:spcAft>
            <a:buNone/>
          </a:pPr>
          <a:r>
            <a:rPr lang="zh-CN" altLang="en-US" sz="2000" kern="1200" dirty="0"/>
            <a:t>结构</a:t>
          </a:r>
        </a:p>
      </dsp:txBody>
      <dsp:txXfrm>
        <a:off x="1435778" y="548391"/>
        <a:ext cx="822972" cy="8229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41B0E4-C078-416A-8D74-60D6F8E4AF70}">
      <dsp:nvSpPr>
        <dsp:cNvPr id="0" name=""/>
        <dsp:cNvSpPr/>
      </dsp:nvSpPr>
      <dsp:spPr>
        <a:xfrm>
          <a:off x="0" y="0"/>
          <a:ext cx="8302165" cy="3641876"/>
        </a:xfrm>
        <a:prstGeom prst="rightArrow">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dsp:style>
    </dsp:sp>
    <dsp:sp modelId="{CA084C89-9CF5-4565-B78F-86A6AA8DE155}">
      <dsp:nvSpPr>
        <dsp:cNvPr id="0" name=""/>
        <dsp:cNvSpPr/>
      </dsp:nvSpPr>
      <dsp:spPr>
        <a:xfrm>
          <a:off x="702" y="1092562"/>
          <a:ext cx="2405521" cy="1456750"/>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kern="1200" dirty="0">
              <a:solidFill>
                <a:schemeClr val="accent2">
                  <a:lumMod val="50000"/>
                </a:schemeClr>
              </a:solidFill>
            </a:rPr>
            <a:t>市场细分</a:t>
          </a:r>
        </a:p>
      </dsp:txBody>
      <dsp:txXfrm>
        <a:off x="71815" y="1163675"/>
        <a:ext cx="2263295" cy="1314524"/>
      </dsp:txXfrm>
    </dsp:sp>
    <dsp:sp modelId="{5066BE47-4471-4F91-9EB6-F7B1E4DCFBDA}">
      <dsp:nvSpPr>
        <dsp:cNvPr id="0" name=""/>
        <dsp:cNvSpPr/>
      </dsp:nvSpPr>
      <dsp:spPr>
        <a:xfrm>
          <a:off x="2807144" y="1092562"/>
          <a:ext cx="2405521" cy="1456750"/>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accent2">
                  <a:lumMod val="50000"/>
                </a:schemeClr>
              </a:solidFill>
            </a:rPr>
            <a:t>目标市场的选择</a:t>
          </a:r>
        </a:p>
      </dsp:txBody>
      <dsp:txXfrm>
        <a:off x="2878257" y="1163675"/>
        <a:ext cx="2263295" cy="1314524"/>
      </dsp:txXfrm>
    </dsp:sp>
    <dsp:sp modelId="{21A25F6F-B343-4CC0-8497-8847A23F5CF2}">
      <dsp:nvSpPr>
        <dsp:cNvPr id="0" name=""/>
        <dsp:cNvSpPr/>
      </dsp:nvSpPr>
      <dsp:spPr>
        <a:xfrm>
          <a:off x="5614288" y="1099817"/>
          <a:ext cx="2687881" cy="1456750"/>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accent2">
                  <a:lumMod val="50000"/>
                </a:schemeClr>
              </a:solidFill>
            </a:rPr>
            <a:t>在目标市场</a:t>
          </a:r>
          <a:endParaRPr lang="en-US" altLang="zh-CN" sz="2000" kern="1200" dirty="0">
            <a:solidFill>
              <a:schemeClr val="accent2">
                <a:lumMod val="50000"/>
              </a:schemeClr>
            </a:solidFill>
          </a:endParaRPr>
        </a:p>
        <a:p>
          <a:pPr marL="0" lvl="0" indent="0" algn="ctr" defTabSz="889000">
            <a:lnSpc>
              <a:spcPct val="90000"/>
            </a:lnSpc>
            <a:spcBef>
              <a:spcPct val="0"/>
            </a:spcBef>
            <a:spcAft>
              <a:spcPct val="35000"/>
            </a:spcAft>
            <a:buNone/>
          </a:pPr>
          <a:r>
            <a:rPr lang="zh-CN" altLang="en-US" sz="2000" kern="1200" dirty="0">
              <a:solidFill>
                <a:schemeClr val="accent2">
                  <a:lumMod val="50000"/>
                </a:schemeClr>
              </a:solidFill>
            </a:rPr>
            <a:t>确定独特定位</a:t>
          </a:r>
        </a:p>
      </dsp:txBody>
      <dsp:txXfrm>
        <a:off x="5685401" y="1170930"/>
        <a:ext cx="2545655" cy="1314524"/>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ownloads/集团大楼q.png集团大楼q"/>
          <p:cNvPicPr>
            <a:picLocks noChangeAspect="1"/>
          </p:cNvPicPr>
          <p:nvPr userDrawn="1"/>
        </p:nvPicPr>
        <p:blipFill>
          <a:blip r:embed="rId2">
            <a:alphaModFix amt="15000"/>
          </a:blip>
          <a:srcRect l="28860" t="32463"/>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9.jpe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tv.cctv.com/2011/01/19/VIDELuuI6YxjCGXcU8D4BrFi110112.shtml"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nvSpPr>
        <p:spPr>
          <a:xfrm rot="2700000">
            <a:off x="6960664" y="-1681901"/>
            <a:ext cx="2206038" cy="2206038"/>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26" name="文本框 25"/>
          <p:cNvSpPr txBox="1"/>
          <p:nvPr/>
        </p:nvSpPr>
        <p:spPr>
          <a:xfrm>
            <a:off x="2595622" y="2955695"/>
            <a:ext cx="8220228" cy="1107996"/>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dirty="0">
                <a:solidFill>
                  <a:schemeClr val="accent6">
                    <a:lumMod val="60000"/>
                    <a:lumOff val="40000"/>
                  </a:schemeClr>
                </a:solidFill>
                <a:latin typeface="方正兰亭大黑_GBK" panose="02000000000000000000" charset="-122"/>
                <a:ea typeface="方正兰亭大黑_GBK" panose="02000000000000000000" charset="-122"/>
                <a:cs typeface="+mn-ea"/>
                <a:sym typeface="+mn-lt"/>
              </a:rPr>
              <a:t>中职生创新创业基础</a:t>
            </a:r>
          </a:p>
        </p:txBody>
      </p:sp>
      <p:grpSp>
        <p:nvGrpSpPr>
          <p:cNvPr id="43" name="Shape;222;p28"/>
          <p:cNvGrpSpPr/>
          <p:nvPr/>
        </p:nvGrpSpPr>
        <p:grpSpPr>
          <a:xfrm rot="5400000">
            <a:off x="6054263" y="576485"/>
            <a:ext cx="83474" cy="584215"/>
            <a:chOff x="687750" y="1096650"/>
            <a:chExt cx="64500" cy="451421"/>
          </a:xfrm>
          <a:solidFill>
            <a:schemeClr val="accent6">
              <a:lumMod val="60000"/>
              <a:lumOff val="40000"/>
            </a:schemeClr>
          </a:solidFill>
        </p:grpSpPr>
        <p:sp>
          <p:nvSpPr>
            <p:cNvPr id="44"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3467622"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a:t>
            </a:r>
            <a:r>
              <a:rPr lang="zh-CN" altLang="en-US" sz="2800" kern="0" noProof="0" dirty="0">
                <a:solidFill>
                  <a:schemeClr val="accent6">
                    <a:lumMod val="60000"/>
                    <a:lumOff val="40000"/>
                  </a:schemeClr>
                </a:solidFill>
                <a:cs typeface="+mn-ea"/>
                <a:sym typeface="+mn-lt"/>
              </a:rPr>
              <a:t>商业模式的设计</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aphicFrame>
        <p:nvGraphicFramePr>
          <p:cNvPr id="11" name="图示 10">
            <a:extLst>
              <a:ext uri="{FF2B5EF4-FFF2-40B4-BE49-F238E27FC236}">
                <a16:creationId xmlns:a16="http://schemas.microsoft.com/office/drawing/2014/main" id="{B45E71B8-3237-1772-C14C-5E8BE813B254}"/>
              </a:ext>
            </a:extLst>
          </p:cNvPr>
          <p:cNvGraphicFramePr/>
          <p:nvPr>
            <p:extLst>
              <p:ext uri="{D42A27DB-BD31-4B8C-83A1-F6EECF244321}">
                <p14:modId xmlns:p14="http://schemas.microsoft.com/office/powerpoint/2010/main" val="352867610"/>
              </p:ext>
            </p:extLst>
          </p:nvPr>
        </p:nvGraphicFramePr>
        <p:xfrm>
          <a:off x="1306132" y="1576317"/>
          <a:ext cx="5644866" cy="4152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descr="商业模式动漫 的图像结果">
            <a:extLst>
              <a:ext uri="{FF2B5EF4-FFF2-40B4-BE49-F238E27FC236}">
                <a16:creationId xmlns:a16="http://schemas.microsoft.com/office/drawing/2014/main" id="{B6AD5620-C4F0-AF52-8CDE-637B19EF73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05932" y="2386083"/>
            <a:ext cx="4448175"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3467622"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a:t>
            </a:r>
            <a:r>
              <a:rPr lang="zh-CN" altLang="en-US" sz="2800" kern="0" noProof="0" dirty="0">
                <a:solidFill>
                  <a:schemeClr val="accent6">
                    <a:lumMod val="60000"/>
                    <a:lumOff val="40000"/>
                  </a:schemeClr>
                </a:solidFill>
                <a:cs typeface="+mn-ea"/>
                <a:sym typeface="+mn-lt"/>
              </a:rPr>
              <a:t>商业模式的设计</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2" name="组合 1">
            <a:extLst>
              <a:ext uri="{FF2B5EF4-FFF2-40B4-BE49-F238E27FC236}">
                <a16:creationId xmlns:a16="http://schemas.microsoft.com/office/drawing/2014/main" id="{CDB25449-14B6-8F47-5D99-F6EF9AF20F41}"/>
              </a:ext>
            </a:extLst>
          </p:cNvPr>
          <p:cNvGrpSpPr/>
          <p:nvPr/>
        </p:nvGrpSpPr>
        <p:grpSpPr>
          <a:xfrm>
            <a:off x="1186356" y="1737815"/>
            <a:ext cx="5405513" cy="3505200"/>
            <a:chOff x="5728553" y="1530350"/>
            <a:chExt cx="5405513" cy="3505200"/>
          </a:xfrm>
        </p:grpSpPr>
        <p:sp>
          <p:nvSpPr>
            <p:cNvPr id="3" name="云形 2">
              <a:extLst>
                <a:ext uri="{FF2B5EF4-FFF2-40B4-BE49-F238E27FC236}">
                  <a16:creationId xmlns:a16="http://schemas.microsoft.com/office/drawing/2014/main" id="{D5E84535-6C8E-2569-3768-AF98075E04A1}"/>
                </a:ext>
              </a:extLst>
            </p:cNvPr>
            <p:cNvSpPr/>
            <p:nvPr/>
          </p:nvSpPr>
          <p:spPr>
            <a:xfrm>
              <a:off x="5728553" y="1530350"/>
              <a:ext cx="5405513" cy="3505200"/>
            </a:xfrm>
            <a:prstGeom prst="cloud">
              <a:avLst/>
            </a:prstGeom>
            <a:solidFill>
              <a:schemeClr val="accent6">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A0CFDD6-0B1A-C4D1-0E0A-6195CAE39BD4}"/>
                </a:ext>
              </a:extLst>
            </p:cNvPr>
            <p:cNvSpPr txBox="1"/>
            <p:nvPr/>
          </p:nvSpPr>
          <p:spPr>
            <a:xfrm>
              <a:off x="5728553" y="2603577"/>
              <a:ext cx="5124071" cy="1235916"/>
            </a:xfrm>
            <a:prstGeom prst="rect">
              <a:avLst/>
            </a:prstGeom>
            <a:noFill/>
          </p:spPr>
          <p:txBody>
            <a:bodyPr wrap="square">
              <a:spAutoFit/>
            </a:bodyPr>
            <a:lstStyle/>
            <a:p>
              <a:pPr indent="457200">
                <a:lnSpc>
                  <a:spcPct val="130000"/>
                </a:lnSpc>
              </a:pP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1) </a:t>
              </a:r>
              <a:r>
                <a:rPr lang="zh-CN" altLang="en-US" sz="2000" dirty="0">
                  <a:latin typeface="宋体" panose="02010600030101010101" pitchFamily="2" charset="-122"/>
                  <a:ea typeface="宋体" panose="02010600030101010101" pitchFamily="2" charset="-122"/>
                </a:rPr>
                <a:t>了解有助于为客户创造价值的要素。</a:t>
              </a:r>
              <a:endParaRPr lang="en-US" altLang="zh-CN" sz="2000" dirty="0">
                <a:latin typeface="宋体" panose="02010600030101010101" pitchFamily="2" charset="-122"/>
                <a:ea typeface="宋体" panose="02010600030101010101" pitchFamily="2" charset="-122"/>
              </a:endParaRPr>
            </a:p>
            <a:p>
              <a:pPr indent="457200">
                <a:lnSpc>
                  <a:spcPct val="130000"/>
                </a:lnSpc>
              </a:pP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）了解常见的获取收入的方式。</a:t>
              </a:r>
              <a:endParaRPr lang="en-US" altLang="zh-CN" sz="2000" dirty="0">
                <a:latin typeface="宋体" panose="02010600030101010101" pitchFamily="2" charset="-122"/>
                <a:ea typeface="宋体" panose="02010600030101010101" pitchFamily="2" charset="-122"/>
              </a:endParaRPr>
            </a:p>
            <a:p>
              <a:pPr indent="457200">
                <a:lnSpc>
                  <a:spcPct val="130000"/>
                </a:lnSpc>
              </a:pP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）了解故宫文创的商业模式画布。</a:t>
              </a:r>
              <a:endParaRPr lang="en-US" altLang="zh-CN" sz="2000" dirty="0">
                <a:latin typeface="宋体" panose="02010600030101010101" pitchFamily="2" charset="-122"/>
                <a:ea typeface="宋体" panose="02010600030101010101" pitchFamily="2" charset="-122"/>
              </a:endParaRPr>
            </a:p>
          </p:txBody>
        </p:sp>
      </p:grpSp>
      <p:pic>
        <p:nvPicPr>
          <p:cNvPr id="8" name="图片 7">
            <a:extLst>
              <a:ext uri="{FF2B5EF4-FFF2-40B4-BE49-F238E27FC236}">
                <a16:creationId xmlns:a16="http://schemas.microsoft.com/office/drawing/2014/main" id="{E10949A0-D06A-FFDA-4416-4435B0A60E58}"/>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875344" y="1356815"/>
            <a:ext cx="3695700" cy="4267200"/>
          </a:xfrm>
          <a:prstGeom prst="rect">
            <a:avLst/>
          </a:prstGeom>
        </p:spPr>
      </p:pic>
    </p:spTree>
    <p:extLst>
      <p:ext uri="{BB962C8B-B14F-4D97-AF65-F5344CB8AC3E}">
        <p14:creationId xmlns:p14="http://schemas.microsoft.com/office/powerpoint/2010/main" val="19321089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2" y="242416"/>
            <a:ext cx="3984458"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步骤三</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solidFill>
                  <a:schemeClr val="accent6">
                    <a:lumMod val="60000"/>
                    <a:lumOff val="40000"/>
                  </a:schemeClr>
                </a:solidFill>
                <a:cs typeface="+mn-ea"/>
                <a:sym typeface="+mn-lt"/>
              </a:rPr>
              <a:t>开展创业实践</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8" name="组合 7">
            <a:extLst>
              <a:ext uri="{FF2B5EF4-FFF2-40B4-BE49-F238E27FC236}">
                <a16:creationId xmlns:a16="http://schemas.microsoft.com/office/drawing/2014/main" id="{263243CA-07C4-6E2A-8116-E0A580BCE20B}"/>
              </a:ext>
            </a:extLst>
          </p:cNvPr>
          <p:cNvGrpSpPr/>
          <p:nvPr/>
        </p:nvGrpSpPr>
        <p:grpSpPr>
          <a:xfrm>
            <a:off x="6096000" y="1834170"/>
            <a:ext cx="5130596" cy="3680978"/>
            <a:chOff x="5076348" y="2013436"/>
            <a:chExt cx="5291998" cy="2291867"/>
          </a:xfrm>
        </p:grpSpPr>
        <p:sp>
          <p:nvSpPr>
            <p:cNvPr id="2" name="云形 1">
              <a:extLst>
                <a:ext uri="{FF2B5EF4-FFF2-40B4-BE49-F238E27FC236}">
                  <a16:creationId xmlns:a16="http://schemas.microsoft.com/office/drawing/2014/main" id="{DA0E4795-D052-012C-C712-75AD891DAD1D}"/>
                </a:ext>
              </a:extLst>
            </p:cNvPr>
            <p:cNvSpPr/>
            <p:nvPr/>
          </p:nvSpPr>
          <p:spPr>
            <a:xfrm>
              <a:off x="5076348" y="2013436"/>
              <a:ext cx="5291998" cy="2291867"/>
            </a:xfrm>
            <a:prstGeom prst="cloud">
              <a:avLst/>
            </a:prstGeom>
            <a:solidFill>
              <a:schemeClr val="accent6">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0BA60695-2803-56D4-67BA-3C3B70F3F9C3}"/>
                </a:ext>
              </a:extLst>
            </p:cNvPr>
            <p:cNvSpPr txBox="1"/>
            <p:nvPr/>
          </p:nvSpPr>
          <p:spPr>
            <a:xfrm>
              <a:off x="5635950" y="2615456"/>
              <a:ext cx="4060092" cy="1018629"/>
            </a:xfrm>
            <a:prstGeom prst="rect">
              <a:avLst/>
            </a:prstGeom>
            <a:noFill/>
          </p:spPr>
          <p:txBody>
            <a:bodyPr wrap="square">
              <a:spAutoFit/>
            </a:bodyPr>
            <a:lstStyle/>
            <a:p>
              <a:pPr indent="457200">
                <a:lnSpc>
                  <a:spcPct val="130000"/>
                </a:lnSpc>
              </a:pPr>
              <a:r>
                <a:rPr lang="zh-CN" altLang="en-US" sz="2000" dirty="0">
                  <a:latin typeface="宋体" panose="02010600030101010101" pitchFamily="2" charset="-122"/>
                  <a:ea typeface="宋体" panose="02010600030101010101" pitchFamily="2" charset="-122"/>
                </a:rPr>
                <a:t>请根据项目六任务一的创业实践活动得出的结果</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选择一个创业项目</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然后通过绘制商业画布为该项目设计一个合理的商业模式。</a:t>
              </a:r>
              <a:endParaRPr lang="en-US" altLang="zh-CN" sz="2000" dirty="0">
                <a:latin typeface="宋体" panose="02010600030101010101" pitchFamily="2" charset="-122"/>
                <a:ea typeface="宋体" panose="02010600030101010101" pitchFamily="2" charset="-122"/>
              </a:endParaRPr>
            </a:p>
          </p:txBody>
        </p:sp>
      </p:grpSp>
      <p:pic>
        <p:nvPicPr>
          <p:cNvPr id="11" name="图片 10">
            <a:extLst>
              <a:ext uri="{FF2B5EF4-FFF2-40B4-BE49-F238E27FC236}">
                <a16:creationId xmlns:a16="http://schemas.microsoft.com/office/drawing/2014/main" id="{DE2767B5-036C-EC5F-4012-4151BAA48C92}"/>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180624" y="2453043"/>
            <a:ext cx="3695700" cy="2647950"/>
          </a:xfrm>
          <a:prstGeom prst="rect">
            <a:avLst/>
          </a:prstGeom>
        </p:spPr>
      </p:pic>
    </p:spTree>
    <p:extLst>
      <p:ext uri="{BB962C8B-B14F-4D97-AF65-F5344CB8AC3E}">
        <p14:creationId xmlns:p14="http://schemas.microsoft.com/office/powerpoint/2010/main" val="158473969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938646" y="1164867"/>
            <a:ext cx="8314708" cy="26741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lgn="ctr"/>
            <a:r>
              <a:rPr lang="zh-CN" altLang="en-US" sz="5400" spc="300" dirty="0">
                <a:solidFill>
                  <a:schemeClr val="accent6">
                    <a:lumMod val="60000"/>
                    <a:lumOff val="40000"/>
                  </a:schemeClr>
                </a:solidFill>
                <a:latin typeface="+mn-lt"/>
                <a:ea typeface="+mn-ea"/>
                <a:cs typeface="+mn-ea"/>
                <a:sym typeface="+mn-lt"/>
              </a:rPr>
              <a:t>任务二</a:t>
            </a:r>
            <a:endParaRPr lang="en-US" altLang="zh-CN" sz="5400" spc="300" dirty="0">
              <a:solidFill>
                <a:schemeClr val="accent6">
                  <a:lumMod val="60000"/>
                  <a:lumOff val="40000"/>
                </a:schemeClr>
              </a:solidFill>
              <a:latin typeface="+mn-lt"/>
              <a:ea typeface="+mn-ea"/>
              <a:cs typeface="+mn-ea"/>
              <a:sym typeface="+mn-lt"/>
            </a:endParaRPr>
          </a:p>
          <a:p>
            <a:pPr lvl="0" algn="ctr">
              <a:lnSpc>
                <a:spcPct val="50000"/>
              </a:lnSpc>
            </a:pPr>
            <a:endParaRPr lang="en-US" altLang="zh-CN" sz="6600" spc="300" dirty="0">
              <a:solidFill>
                <a:schemeClr val="accent6">
                  <a:lumMod val="60000"/>
                  <a:lumOff val="40000"/>
                </a:schemeClr>
              </a:solidFill>
              <a:latin typeface="+mn-lt"/>
              <a:ea typeface="+mn-ea"/>
              <a:cs typeface="+mn-ea"/>
              <a:sym typeface="+mn-lt"/>
            </a:endParaRPr>
          </a:p>
          <a:p>
            <a:pPr lvl="0" algn="ctr"/>
            <a:r>
              <a:rPr lang="zh-CN" altLang="en-US" sz="6600" spc="300" dirty="0">
                <a:solidFill>
                  <a:schemeClr val="accent6">
                    <a:lumMod val="60000"/>
                    <a:lumOff val="40000"/>
                  </a:schemeClr>
                </a:solidFill>
                <a:latin typeface="+mn-lt"/>
                <a:ea typeface="+mn-ea"/>
                <a:cs typeface="+mn-ea"/>
                <a:sym typeface="+mn-lt"/>
              </a:rPr>
              <a:t>开发目标市场和产品</a:t>
            </a:r>
          </a:p>
        </p:txBody>
      </p:sp>
    </p:spTree>
    <p:extLst>
      <p:ext uri="{BB962C8B-B14F-4D97-AF65-F5344CB8AC3E}">
        <p14:creationId xmlns:p14="http://schemas.microsoft.com/office/powerpoint/2010/main" val="262502033"/>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6CCC217-93E1-A2BF-2818-8C87EA6727AC}"/>
              </a:ext>
            </a:extLst>
          </p:cNvPr>
          <p:cNvSpPr/>
          <p:nvPr/>
        </p:nvSpPr>
        <p:spPr>
          <a:xfrm>
            <a:off x="1518952" y="1396789"/>
            <a:ext cx="9585419" cy="4898571"/>
          </a:xfrm>
          <a:prstGeom prst="roundRect">
            <a:avLst/>
          </a:prstGeom>
          <a:solidFill>
            <a:srgbClr val="F2FAF5"/>
          </a:solidFill>
          <a:ln>
            <a:solidFill>
              <a:schemeClr val="accent6">
                <a:lumMod val="20000"/>
                <a:lumOff val="80000"/>
              </a:schemeClr>
            </a:solid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任务目标</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2" name="组合 1">
            <a:extLst>
              <a:ext uri="{FF2B5EF4-FFF2-40B4-BE49-F238E27FC236}">
                <a16:creationId xmlns:a16="http://schemas.microsoft.com/office/drawing/2014/main" id="{101BFECF-4972-9F44-033C-E980D4FE7E78}"/>
              </a:ext>
            </a:extLst>
          </p:cNvPr>
          <p:cNvGrpSpPr/>
          <p:nvPr/>
        </p:nvGrpSpPr>
        <p:grpSpPr>
          <a:xfrm>
            <a:off x="2154160" y="2796321"/>
            <a:ext cx="5380722" cy="1729343"/>
            <a:chOff x="1864228" y="1964835"/>
            <a:chExt cx="5061677" cy="1729343"/>
          </a:xfrm>
        </p:grpSpPr>
        <p:grpSp>
          <p:nvGrpSpPr>
            <p:cNvPr id="29" name="组合 28">
              <a:extLst>
                <a:ext uri="{FF2B5EF4-FFF2-40B4-BE49-F238E27FC236}">
                  <a16:creationId xmlns:a16="http://schemas.microsoft.com/office/drawing/2014/main" id="{E29BF653-3C86-D0B2-FE84-6CD6E8433535}"/>
                </a:ext>
              </a:extLst>
            </p:cNvPr>
            <p:cNvGrpSpPr/>
            <p:nvPr/>
          </p:nvGrpSpPr>
          <p:grpSpPr>
            <a:xfrm>
              <a:off x="1864235" y="3046178"/>
              <a:ext cx="5012081" cy="648000"/>
              <a:chOff x="1801993" y="2801611"/>
              <a:chExt cx="5012081" cy="648000"/>
            </a:xfrm>
          </p:grpSpPr>
          <p:sp>
            <p:nvSpPr>
              <p:cNvPr id="26" name="箭头: 五边形 25">
                <a:extLst>
                  <a:ext uri="{FF2B5EF4-FFF2-40B4-BE49-F238E27FC236}">
                    <a16:creationId xmlns:a16="http://schemas.microsoft.com/office/drawing/2014/main" id="{F0CAEEEA-4183-6C3E-3359-28D072B2E679}"/>
                  </a:ext>
                </a:extLst>
              </p:cNvPr>
              <p:cNvSpPr/>
              <p:nvPr/>
            </p:nvSpPr>
            <p:spPr>
              <a:xfrm>
                <a:off x="1801993" y="2801611"/>
                <a:ext cx="5012081" cy="648000"/>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12A7F7D9-6E7D-668A-0F37-4A1EFDAB3279}"/>
                  </a:ext>
                </a:extLst>
              </p:cNvPr>
              <p:cNvSpPr txBox="1"/>
              <p:nvPr/>
            </p:nvSpPr>
            <p:spPr>
              <a:xfrm>
                <a:off x="1885454" y="2913985"/>
                <a:ext cx="4740943" cy="461665"/>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(2)</a:t>
                </a:r>
                <a:r>
                  <a:rPr lang="zh-CN" altLang="en-US" dirty="0">
                    <a:solidFill>
                      <a:schemeClr val="accent2">
                        <a:lumMod val="75000"/>
                      </a:schemeClr>
                    </a:solidFill>
                  </a:rPr>
                  <a:t>了解产品开发的概念和主要策略。</a:t>
                </a:r>
              </a:p>
            </p:txBody>
          </p:sp>
        </p:grpSp>
        <p:grpSp>
          <p:nvGrpSpPr>
            <p:cNvPr id="30" name="组合 29">
              <a:extLst>
                <a:ext uri="{FF2B5EF4-FFF2-40B4-BE49-F238E27FC236}">
                  <a16:creationId xmlns:a16="http://schemas.microsoft.com/office/drawing/2014/main" id="{95D09FBE-12C3-5689-DD5B-EAE8C7A6E3D5}"/>
                </a:ext>
              </a:extLst>
            </p:cNvPr>
            <p:cNvGrpSpPr/>
            <p:nvPr/>
          </p:nvGrpSpPr>
          <p:grpSpPr>
            <a:xfrm>
              <a:off x="1864228" y="1964835"/>
              <a:ext cx="5061677" cy="615456"/>
              <a:chOff x="1801986" y="1720268"/>
              <a:chExt cx="5061677" cy="615456"/>
            </a:xfrm>
          </p:grpSpPr>
          <p:sp>
            <p:nvSpPr>
              <p:cNvPr id="25" name="箭头: 五边形 24">
                <a:extLst>
                  <a:ext uri="{FF2B5EF4-FFF2-40B4-BE49-F238E27FC236}">
                    <a16:creationId xmlns:a16="http://schemas.microsoft.com/office/drawing/2014/main" id="{EA68EA73-9758-2029-0A3E-B0221AED4DE9}"/>
                  </a:ext>
                </a:extLst>
              </p:cNvPr>
              <p:cNvSpPr/>
              <p:nvPr/>
            </p:nvSpPr>
            <p:spPr>
              <a:xfrm>
                <a:off x="1801986" y="1720268"/>
                <a:ext cx="4978216" cy="615456"/>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6C06C03-0DA4-51DA-BD6C-3DA18848A14D}"/>
                  </a:ext>
                </a:extLst>
              </p:cNvPr>
              <p:cNvSpPr txBox="1"/>
              <p:nvPr/>
            </p:nvSpPr>
            <p:spPr>
              <a:xfrm>
                <a:off x="1885453" y="1772144"/>
                <a:ext cx="4978210" cy="461665"/>
              </a:xfrm>
              <a:prstGeom prst="rect">
                <a:avLst/>
              </a:prstGeom>
              <a:noFill/>
              <a:ln>
                <a:noFill/>
              </a:ln>
            </p:spPr>
            <p:txBody>
              <a:bodyPr wrap="square">
                <a:spAutoFit/>
              </a:bodyPr>
              <a:lstStyle/>
              <a:p>
                <a:r>
                  <a:rPr lang="en-US" altLang="zh-CN" sz="2400" b="1" dirty="0">
                    <a:solidFill>
                      <a:schemeClr val="accent2">
                        <a:lumMod val="75000"/>
                      </a:schemeClr>
                    </a:solidFill>
                    <a:latin typeface="宋体" panose="02010600030101010101" pitchFamily="2" charset="-122"/>
                    <a:ea typeface="宋体" panose="02010600030101010101" pitchFamily="2" charset="-122"/>
                  </a:rPr>
                  <a:t>(1)</a:t>
                </a:r>
                <a:r>
                  <a:rPr lang="zh-CN" altLang="en-US" sz="2400" b="1" dirty="0">
                    <a:solidFill>
                      <a:schemeClr val="accent2">
                        <a:lumMod val="75000"/>
                      </a:schemeClr>
                    </a:solidFill>
                    <a:latin typeface="宋体" panose="02010600030101010101" pitchFamily="2" charset="-122"/>
                    <a:ea typeface="宋体" panose="02010600030101010101" pitchFamily="2" charset="-122"/>
                  </a:rPr>
                  <a:t>了解目标市场的细分原则和类型。</a:t>
                </a:r>
              </a:p>
            </p:txBody>
          </p:sp>
        </p:grpSp>
      </p:grpSp>
      <p:pic>
        <p:nvPicPr>
          <p:cNvPr id="6148" name="Picture 4" descr="市场细分动漫 的图像结果">
            <a:extLst>
              <a:ext uri="{FF2B5EF4-FFF2-40B4-BE49-F238E27FC236}">
                <a16:creationId xmlns:a16="http://schemas.microsoft.com/office/drawing/2014/main" id="{9A274D4B-B193-2849-FE53-F495D61145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7574" y="2654489"/>
            <a:ext cx="3404104" cy="2008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419191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学习开发目标市场</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7" name="文本框 6">
            <a:extLst>
              <a:ext uri="{FF2B5EF4-FFF2-40B4-BE49-F238E27FC236}">
                <a16:creationId xmlns:a16="http://schemas.microsoft.com/office/drawing/2014/main" id="{4BD324C4-0EBA-81EB-1B98-8C9CDDB41F0F}"/>
              </a:ext>
            </a:extLst>
          </p:cNvPr>
          <p:cNvSpPr txBox="1"/>
          <p:nvPr/>
        </p:nvSpPr>
        <p:spPr>
          <a:xfrm>
            <a:off x="1590384" y="1185061"/>
            <a:ext cx="9011231" cy="1866858"/>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目标市场是指企业决定进入的，具有共同需要或特征的购买者集合。创业者根据细分市场的状况及自身的竞争实力和发展愿望，从若干细分市场中选择出一定的细分市场将其作为企业进入的目标市场。开发目标市场的流程是市场细分、目标市场的选择、在目标市场确定独特定位。</a:t>
            </a:r>
          </a:p>
        </p:txBody>
      </p:sp>
      <p:graphicFrame>
        <p:nvGraphicFramePr>
          <p:cNvPr id="10" name="图示 9">
            <a:extLst>
              <a:ext uri="{FF2B5EF4-FFF2-40B4-BE49-F238E27FC236}">
                <a16:creationId xmlns:a16="http://schemas.microsoft.com/office/drawing/2014/main" id="{16523C08-9BFD-DB2B-F2A3-DBFD7B559E9B}"/>
              </a:ext>
            </a:extLst>
          </p:cNvPr>
          <p:cNvGraphicFramePr/>
          <p:nvPr>
            <p:extLst>
              <p:ext uri="{D42A27DB-BD31-4B8C-83A1-F6EECF244321}">
                <p14:modId xmlns:p14="http://schemas.microsoft.com/office/powerpoint/2010/main" val="2697711074"/>
              </p:ext>
            </p:extLst>
          </p:nvPr>
        </p:nvGraphicFramePr>
        <p:xfrm>
          <a:off x="2134315" y="2740268"/>
          <a:ext cx="8302170" cy="3641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263521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学习产品开发模式</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2" name="组合 1">
            <a:extLst>
              <a:ext uri="{FF2B5EF4-FFF2-40B4-BE49-F238E27FC236}">
                <a16:creationId xmlns:a16="http://schemas.microsoft.com/office/drawing/2014/main" id="{0F240F11-AB61-786F-267A-924191A1059E}"/>
              </a:ext>
            </a:extLst>
          </p:cNvPr>
          <p:cNvGrpSpPr/>
          <p:nvPr/>
        </p:nvGrpSpPr>
        <p:grpSpPr>
          <a:xfrm>
            <a:off x="1526503" y="946198"/>
            <a:ext cx="9428586" cy="4822848"/>
            <a:chOff x="1460501" y="1445999"/>
            <a:chExt cx="8525328" cy="4822848"/>
          </a:xfrm>
        </p:grpSpPr>
        <p:sp>
          <p:nvSpPr>
            <p:cNvPr id="7" name="文本框 6">
              <a:extLst>
                <a:ext uri="{FF2B5EF4-FFF2-40B4-BE49-F238E27FC236}">
                  <a16:creationId xmlns:a16="http://schemas.microsoft.com/office/drawing/2014/main" id="{4BD324C4-0EBA-81EB-1B98-8C9CDDB41F0F}"/>
                </a:ext>
              </a:extLst>
            </p:cNvPr>
            <p:cNvSpPr txBox="1"/>
            <p:nvPr/>
          </p:nvSpPr>
          <p:spPr>
            <a:xfrm>
              <a:off x="1460501" y="2001332"/>
              <a:ext cx="8147956" cy="4267515"/>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产品开发是指从选择适应市场需要的产品开始</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到产品设计、工艺设计</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直到投入正常生产的一系列决策过程。从广义而言，产品开发既包括产品的研制也包括原有的产品改进与换代。这里所说的产品既包括实体的产品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也包括服务。</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400" b="1" dirty="0">
                  <a:solidFill>
                    <a:srgbClr val="ED7D31"/>
                  </a:solidFill>
                  <a:latin typeface="宋体" panose="02010600030101010101" pitchFamily="2" charset="-122"/>
                  <a:ea typeface="宋体" panose="02010600030101010101" pitchFamily="2" charset="-122"/>
                </a:rPr>
                <a:t>二、产品开发的方向</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a:p>
              <a:pPr indent="457200">
                <a:lnSpc>
                  <a:spcPct val="150000"/>
                </a:lnSpc>
              </a:pP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考虑产品的性质和用途</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考虑产品的价格和销售量</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充分考虑消费者需求变化速度和变化方向</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产品创新应满足市场需求</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5.</a:t>
              </a:r>
              <a:r>
                <a:rPr lang="zh-CN" altLang="en-US" sz="2000" dirty="0">
                  <a:latin typeface="宋体" panose="02010600030101010101" pitchFamily="2" charset="-122"/>
                  <a:ea typeface="宋体" panose="02010600030101010101" pitchFamily="2" charset="-122"/>
                </a:rPr>
                <a:t>技术力量储备和产品开发团队建设</a:t>
              </a:r>
            </a:p>
          </p:txBody>
        </p:sp>
        <p:sp>
          <p:nvSpPr>
            <p:cNvPr id="12" name="文本框 11">
              <a:extLst>
                <a:ext uri="{FF2B5EF4-FFF2-40B4-BE49-F238E27FC236}">
                  <a16:creationId xmlns:a16="http://schemas.microsoft.com/office/drawing/2014/main" id="{C1A77328-3890-85BB-EB2E-0DE5DFEB4AC6}"/>
                </a:ext>
              </a:extLst>
            </p:cNvPr>
            <p:cNvSpPr txBox="1"/>
            <p:nvPr/>
          </p:nvSpPr>
          <p:spPr>
            <a:xfrm>
              <a:off x="1612901" y="1445999"/>
              <a:ext cx="8372928"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一、产品开发的概念</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pic>
        <p:nvPicPr>
          <p:cNvPr id="6" name="图片 5">
            <a:extLst>
              <a:ext uri="{FF2B5EF4-FFF2-40B4-BE49-F238E27FC236}">
                <a16:creationId xmlns:a16="http://schemas.microsoft.com/office/drawing/2014/main" id="{B62BF1DA-0E9B-829F-7D8B-46CD0C0F50E9}"/>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7159815" y="3093483"/>
            <a:ext cx="2482328" cy="2675563"/>
          </a:xfrm>
          <a:prstGeom prst="rect">
            <a:avLst/>
          </a:prstGeom>
        </p:spPr>
      </p:pic>
    </p:spTree>
    <p:extLst>
      <p:ext uri="{BB962C8B-B14F-4D97-AF65-F5344CB8AC3E}">
        <p14:creationId xmlns:p14="http://schemas.microsoft.com/office/powerpoint/2010/main" val="410457877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学习产品开发模式</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12" name="文本框 11">
            <a:extLst>
              <a:ext uri="{FF2B5EF4-FFF2-40B4-BE49-F238E27FC236}">
                <a16:creationId xmlns:a16="http://schemas.microsoft.com/office/drawing/2014/main" id="{C1A77328-3890-85BB-EB2E-0DE5DFEB4AC6}"/>
              </a:ext>
            </a:extLst>
          </p:cNvPr>
          <p:cNvSpPr txBox="1"/>
          <p:nvPr/>
        </p:nvSpPr>
        <p:spPr>
          <a:xfrm>
            <a:off x="4596109" y="546088"/>
            <a:ext cx="3177201"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三、产品开发策略</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pic>
        <p:nvPicPr>
          <p:cNvPr id="10" name="图片 9">
            <a:extLst>
              <a:ext uri="{FF2B5EF4-FFF2-40B4-BE49-F238E27FC236}">
                <a16:creationId xmlns:a16="http://schemas.microsoft.com/office/drawing/2014/main" id="{80E98009-7727-8550-625A-9E7076DDF57B}"/>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52331" y="1209655"/>
            <a:ext cx="8886098" cy="52455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a:extLst>
              <a:ext uri="{FF2B5EF4-FFF2-40B4-BE49-F238E27FC236}">
                <a16:creationId xmlns:a16="http://schemas.microsoft.com/office/drawing/2014/main" id="{05227DFA-3EC1-2BB2-EC55-7D49A088ECBA}"/>
              </a:ext>
            </a:extLst>
          </p:cNvPr>
          <p:cNvSpPr/>
          <p:nvPr/>
        </p:nvSpPr>
        <p:spPr>
          <a:xfrm>
            <a:off x="1940011" y="1853514"/>
            <a:ext cx="1668162" cy="4337221"/>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662786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步骤三</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rPr>
              <a:t>开展创业实践</a:t>
            </a:r>
          </a:p>
        </p:txBody>
      </p:sp>
      <p:grpSp>
        <p:nvGrpSpPr>
          <p:cNvPr id="2" name="组合 1">
            <a:extLst>
              <a:ext uri="{FF2B5EF4-FFF2-40B4-BE49-F238E27FC236}">
                <a16:creationId xmlns:a16="http://schemas.microsoft.com/office/drawing/2014/main" id="{656468CA-6862-D469-3E03-8A9F4463547B}"/>
              </a:ext>
            </a:extLst>
          </p:cNvPr>
          <p:cNvGrpSpPr/>
          <p:nvPr/>
        </p:nvGrpSpPr>
        <p:grpSpPr>
          <a:xfrm>
            <a:off x="1044743" y="1407834"/>
            <a:ext cx="6048000" cy="4563062"/>
            <a:chOff x="5076347" y="2013436"/>
            <a:chExt cx="4941183" cy="2291867"/>
          </a:xfrm>
        </p:grpSpPr>
        <p:sp>
          <p:nvSpPr>
            <p:cNvPr id="7" name="云形 6">
              <a:extLst>
                <a:ext uri="{FF2B5EF4-FFF2-40B4-BE49-F238E27FC236}">
                  <a16:creationId xmlns:a16="http://schemas.microsoft.com/office/drawing/2014/main" id="{221A0570-2B75-E09F-99CD-1ACADEF67D13}"/>
                </a:ext>
              </a:extLst>
            </p:cNvPr>
            <p:cNvSpPr/>
            <p:nvPr/>
          </p:nvSpPr>
          <p:spPr>
            <a:xfrm>
              <a:off x="5076347" y="2013436"/>
              <a:ext cx="4941183" cy="2291867"/>
            </a:xfrm>
            <a:prstGeom prst="cloud">
              <a:avLst/>
            </a:prstGeom>
            <a:solidFill>
              <a:schemeClr val="accent6">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BB2407F-3D16-68B4-B820-F95F3EE59369}"/>
                </a:ext>
              </a:extLst>
            </p:cNvPr>
            <p:cNvSpPr txBox="1"/>
            <p:nvPr/>
          </p:nvSpPr>
          <p:spPr>
            <a:xfrm>
              <a:off x="5530085" y="2467430"/>
              <a:ext cx="3864909" cy="1223640"/>
            </a:xfrm>
            <a:prstGeom prst="rect">
              <a:avLst/>
            </a:prstGeom>
            <a:noFill/>
          </p:spPr>
          <p:txBody>
            <a:bodyPr wrap="square">
              <a:spAutoFit/>
            </a:bodyPr>
            <a:lstStyle/>
            <a:p>
              <a:pPr indent="457200">
                <a:lnSpc>
                  <a:spcPct val="130000"/>
                </a:lnSpc>
              </a:pP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请选择自己常用的产品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软件、手机等</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，通过查阅资料</a:t>
              </a:r>
              <a:r>
                <a:rPr lang="en-US" altLang="zh-CN" sz="2000" dirty="0">
                  <a:latin typeface="宋体" panose="02010600030101010101" pitchFamily="2" charset="-122"/>
                  <a:ea typeface="宋体" panose="02010600030101010101" pitchFamily="2" charset="-122"/>
                </a:rPr>
                <a:t>, </a:t>
              </a:r>
              <a:r>
                <a:rPr lang="zh-CN" altLang="en-US" sz="2000" dirty="0">
                  <a:latin typeface="宋体" panose="02010600030101010101" pitchFamily="2" charset="-122"/>
                  <a:ea typeface="宋体" panose="02010600030101010101" pitchFamily="2" charset="-122"/>
                </a:rPr>
                <a:t>分析其目标市场及产品开发的策略。</a:t>
              </a:r>
              <a:endParaRPr lang="en-US" altLang="zh-CN" sz="2000" dirty="0">
                <a:latin typeface="宋体" panose="02010600030101010101" pitchFamily="2" charset="-122"/>
                <a:ea typeface="宋体" panose="02010600030101010101" pitchFamily="2" charset="-122"/>
              </a:endParaRPr>
            </a:p>
            <a:p>
              <a:pPr indent="457200">
                <a:lnSpc>
                  <a:spcPct val="130000"/>
                </a:lnSpc>
              </a:pP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请根据项目四任务二确定的创业机会</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或自己选择一个创业领域，进行目标市场开发</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并确定产品开发方向和策略。</a:t>
              </a:r>
              <a:endParaRPr lang="en-US" altLang="zh-CN" sz="2000" dirty="0">
                <a:latin typeface="宋体" panose="02010600030101010101" pitchFamily="2" charset="-122"/>
                <a:ea typeface="宋体" panose="02010600030101010101" pitchFamily="2" charset="-122"/>
              </a:endParaRPr>
            </a:p>
          </p:txBody>
        </p:sp>
      </p:grpSp>
      <p:pic>
        <p:nvPicPr>
          <p:cNvPr id="6" name="图片 5">
            <a:extLst>
              <a:ext uri="{FF2B5EF4-FFF2-40B4-BE49-F238E27FC236}">
                <a16:creationId xmlns:a16="http://schemas.microsoft.com/office/drawing/2014/main" id="{FFDB49BE-68E6-4308-7336-2F9F46F90248}"/>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7187131" y="2311727"/>
            <a:ext cx="3810000" cy="2857500"/>
          </a:xfrm>
          <a:prstGeom prst="rect">
            <a:avLst/>
          </a:prstGeom>
        </p:spPr>
      </p:pic>
    </p:spTree>
    <p:extLst>
      <p:ext uri="{BB962C8B-B14F-4D97-AF65-F5344CB8AC3E}">
        <p14:creationId xmlns:p14="http://schemas.microsoft.com/office/powerpoint/2010/main" val="43022525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938646" y="1164867"/>
            <a:ext cx="8314708" cy="26741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lgn="ctr"/>
            <a:r>
              <a:rPr lang="zh-CN" altLang="en-US" sz="5400" spc="300" dirty="0">
                <a:solidFill>
                  <a:schemeClr val="accent6">
                    <a:lumMod val="60000"/>
                    <a:lumOff val="40000"/>
                  </a:schemeClr>
                </a:solidFill>
                <a:latin typeface="+mn-lt"/>
                <a:ea typeface="+mn-ea"/>
                <a:cs typeface="+mn-ea"/>
                <a:sym typeface="+mn-lt"/>
              </a:rPr>
              <a:t>任务三</a:t>
            </a:r>
            <a:endParaRPr lang="en-US" altLang="zh-CN" sz="5400" spc="300" dirty="0">
              <a:solidFill>
                <a:schemeClr val="accent6">
                  <a:lumMod val="60000"/>
                  <a:lumOff val="40000"/>
                </a:schemeClr>
              </a:solidFill>
              <a:latin typeface="+mn-lt"/>
              <a:ea typeface="+mn-ea"/>
              <a:cs typeface="+mn-ea"/>
              <a:sym typeface="+mn-lt"/>
            </a:endParaRPr>
          </a:p>
          <a:p>
            <a:pPr lvl="0" algn="ctr">
              <a:lnSpc>
                <a:spcPct val="50000"/>
              </a:lnSpc>
            </a:pPr>
            <a:endParaRPr lang="en-US" altLang="zh-CN" sz="6600" spc="300" dirty="0">
              <a:solidFill>
                <a:schemeClr val="accent6">
                  <a:lumMod val="60000"/>
                  <a:lumOff val="40000"/>
                </a:schemeClr>
              </a:solidFill>
              <a:latin typeface="+mn-lt"/>
              <a:ea typeface="+mn-ea"/>
              <a:cs typeface="+mn-ea"/>
              <a:sym typeface="+mn-lt"/>
            </a:endParaRPr>
          </a:p>
          <a:p>
            <a:pPr lvl="0" algn="ctr"/>
            <a:r>
              <a:rPr lang="zh-CN" altLang="en-US" sz="6600" spc="300" dirty="0">
                <a:solidFill>
                  <a:schemeClr val="accent6">
                    <a:lumMod val="60000"/>
                    <a:lumOff val="40000"/>
                  </a:schemeClr>
                </a:solidFill>
                <a:latin typeface="+mn-lt"/>
                <a:ea typeface="+mn-ea"/>
                <a:cs typeface="+mn-ea"/>
                <a:sym typeface="+mn-lt"/>
              </a:rPr>
              <a:t>撰写商业计划书</a:t>
            </a:r>
          </a:p>
        </p:txBody>
      </p:sp>
    </p:spTree>
    <p:extLst>
      <p:ext uri="{BB962C8B-B14F-4D97-AF65-F5344CB8AC3E}">
        <p14:creationId xmlns:p14="http://schemas.microsoft.com/office/powerpoint/2010/main" val="4294033425"/>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12085" y="1168127"/>
            <a:ext cx="8430809" cy="1015663"/>
          </a:xfrm>
          <a:prstGeom prst="rect">
            <a:avLst/>
          </a:prstGeom>
          <a:noFill/>
        </p:spPr>
        <p:txBody>
          <a:bodyPr wrap="square">
            <a:spAutoFit/>
          </a:bodyPr>
          <a:lstStyle/>
          <a:p>
            <a:pPr algn="ctr"/>
            <a:r>
              <a:rPr lang="zh-CN" altLang="en-US" sz="6000" dirty="0">
                <a:solidFill>
                  <a:schemeClr val="accent6">
                    <a:lumMod val="60000"/>
                    <a:lumOff val="40000"/>
                  </a:schemeClr>
                </a:solidFill>
                <a:cs typeface="+mn-ea"/>
                <a:sym typeface="+mn-lt"/>
              </a:rPr>
              <a:t>项目七  撰写商业计划书</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2" name="组合 1">
            <a:extLst>
              <a:ext uri="{FF2B5EF4-FFF2-40B4-BE49-F238E27FC236}">
                <a16:creationId xmlns:a16="http://schemas.microsoft.com/office/drawing/2014/main" id="{AD4B55D1-F50A-2F4B-BCE2-8F2A8B6791F3}"/>
              </a:ext>
            </a:extLst>
          </p:cNvPr>
          <p:cNvGrpSpPr/>
          <p:nvPr/>
        </p:nvGrpSpPr>
        <p:grpSpPr>
          <a:xfrm>
            <a:off x="2085055" y="2450585"/>
            <a:ext cx="2446266" cy="3420000"/>
            <a:chOff x="2669340" y="2772967"/>
            <a:chExt cx="2446266" cy="3357310"/>
          </a:xfrm>
        </p:grpSpPr>
        <p:sp>
          <p:nvSpPr>
            <p:cNvPr id="13" name="îṡlîḓè">
              <a:extLst>
                <a:ext uri="{FF2B5EF4-FFF2-40B4-BE49-F238E27FC236}">
                  <a16:creationId xmlns:a16="http://schemas.microsoft.com/office/drawing/2014/main" id="{5CBD421E-0031-F4AE-F4CB-65E8DC820AB5}"/>
                </a:ext>
              </a:extLst>
            </p:cNvPr>
            <p:cNvSpPr/>
            <p:nvPr/>
          </p:nvSpPr>
          <p:spPr>
            <a:xfrm>
              <a:off x="2669340" y="4330277"/>
              <a:ext cx="2446266" cy="1800000"/>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设计</a:t>
              </a:r>
              <a:endParaRPr kumimoji="0" lang="en-US" altLang="zh-CN" sz="2800" b="1" i="0" u="none" strike="noStrike" kern="0" cap="none" spc="0" normalizeH="0" baseline="0" noProof="0" dirty="0">
                <a:ln>
                  <a:noFill/>
                </a:ln>
                <a:solidFill>
                  <a:schemeClr val="bg1"/>
                </a:solidFill>
                <a:effectLst/>
                <a:uLnTx/>
                <a:uFillTx/>
                <a:cs typeface="+mn-ea"/>
                <a:sym typeface="+mn-lt"/>
              </a:endParaRPr>
            </a:p>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商业模式</a:t>
              </a:r>
            </a:p>
          </p:txBody>
        </p:sp>
        <p:grpSp>
          <p:nvGrpSpPr>
            <p:cNvPr id="14" name="组合 13">
              <a:extLst>
                <a:ext uri="{FF2B5EF4-FFF2-40B4-BE49-F238E27FC236}">
                  <a16:creationId xmlns:a16="http://schemas.microsoft.com/office/drawing/2014/main" id="{7E6F06C1-B07D-8F2F-F126-0909CC96859C}"/>
                </a:ext>
              </a:extLst>
            </p:cNvPr>
            <p:cNvGrpSpPr/>
            <p:nvPr/>
          </p:nvGrpSpPr>
          <p:grpSpPr>
            <a:xfrm>
              <a:off x="3749340" y="2772967"/>
              <a:ext cx="629376" cy="1545200"/>
              <a:chOff x="3749340" y="2772967"/>
              <a:chExt cx="629376" cy="1545200"/>
            </a:xfrm>
          </p:grpSpPr>
          <p:cxnSp>
            <p:nvCxnSpPr>
              <p:cNvPr id="15" name="ïślíḓê">
                <a:extLst>
                  <a:ext uri="{FF2B5EF4-FFF2-40B4-BE49-F238E27FC236}">
                    <a16:creationId xmlns:a16="http://schemas.microsoft.com/office/drawing/2014/main" id="{2D49DB51-3041-C633-374F-040585A15D17}"/>
                  </a:ext>
                </a:extLst>
              </p:cNvPr>
              <p:cNvCxnSpPr/>
              <p:nvPr/>
            </p:nvCxnSpPr>
            <p:spPr>
              <a:xfrm flipV="1">
                <a:off x="3749340" y="277296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16" name="文本框 15">
                <a:extLst>
                  <a:ext uri="{FF2B5EF4-FFF2-40B4-BE49-F238E27FC236}">
                    <a16:creationId xmlns:a16="http://schemas.microsoft.com/office/drawing/2014/main" id="{469C75F6-8CC5-DA3D-8CF7-52EABC9507AB}"/>
                  </a:ext>
                </a:extLst>
              </p:cNvPr>
              <p:cNvSpPr txBox="1"/>
              <p:nvPr/>
            </p:nvSpPr>
            <p:spPr>
              <a:xfrm>
                <a:off x="3824718" y="3127995"/>
                <a:ext cx="553998" cy="1190172"/>
              </a:xfrm>
              <a:prstGeom prst="rect">
                <a:avLst/>
              </a:prstGeom>
              <a:noFill/>
            </p:spPr>
            <p:txBody>
              <a:bodyPr vert="eaVert" wrap="square" rtlCol="0">
                <a:spAutoFit/>
              </a:bodyPr>
              <a:lstStyle/>
              <a:p>
                <a:pPr>
                  <a:defRPr/>
                </a:pPr>
                <a:r>
                  <a:rPr lang="zh-CN" altLang="en-US" sz="2400" b="1" kern="0" dirty="0">
                    <a:solidFill>
                      <a:schemeClr val="accent6">
                        <a:lumMod val="60000"/>
                        <a:lumOff val="40000"/>
                      </a:schemeClr>
                    </a:solidFill>
                    <a:cs typeface="+mn-ea"/>
                  </a:rPr>
                  <a:t>任务一</a:t>
                </a:r>
              </a:p>
            </p:txBody>
          </p:sp>
        </p:grpSp>
      </p:grpSp>
      <p:grpSp>
        <p:nvGrpSpPr>
          <p:cNvPr id="17" name="组合 16">
            <a:extLst>
              <a:ext uri="{FF2B5EF4-FFF2-40B4-BE49-F238E27FC236}">
                <a16:creationId xmlns:a16="http://schemas.microsoft.com/office/drawing/2014/main" id="{81546495-7DE0-CDFC-53DA-DDE2719E0CDC}"/>
              </a:ext>
            </a:extLst>
          </p:cNvPr>
          <p:cNvGrpSpPr/>
          <p:nvPr/>
        </p:nvGrpSpPr>
        <p:grpSpPr>
          <a:xfrm>
            <a:off x="4954303" y="2812242"/>
            <a:ext cx="2565614" cy="3420000"/>
            <a:chOff x="4978839" y="2691079"/>
            <a:chExt cx="2437333" cy="3238976"/>
          </a:xfrm>
        </p:grpSpPr>
        <p:sp>
          <p:nvSpPr>
            <p:cNvPr id="18" name="iś1îḋe">
              <a:extLst>
                <a:ext uri="{FF2B5EF4-FFF2-40B4-BE49-F238E27FC236}">
                  <a16:creationId xmlns:a16="http://schemas.microsoft.com/office/drawing/2014/main" id="{4BB8EE3F-FEF6-1C72-C22A-9255516F1D90}"/>
                </a:ext>
              </a:extLst>
            </p:cNvPr>
            <p:cNvSpPr/>
            <p:nvPr/>
          </p:nvSpPr>
          <p:spPr>
            <a:xfrm>
              <a:off x="4978839" y="4202055"/>
              <a:ext cx="2437333" cy="1728000"/>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开发目标市场</a:t>
              </a:r>
              <a:endParaRPr kumimoji="0" lang="en-US" altLang="zh-CN" sz="2800" b="1" i="0" u="none" strike="noStrike" kern="0" cap="none" spc="0" normalizeH="0" baseline="0" noProof="0" dirty="0">
                <a:ln>
                  <a:noFill/>
                </a:ln>
                <a:solidFill>
                  <a:schemeClr val="bg1"/>
                </a:solidFill>
                <a:effectLst/>
                <a:uLnTx/>
                <a:uFillTx/>
                <a:cs typeface="+mn-ea"/>
                <a:sym typeface="+mn-lt"/>
              </a:endParaRPr>
            </a:p>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和产品</a:t>
              </a:r>
            </a:p>
          </p:txBody>
        </p:sp>
        <p:grpSp>
          <p:nvGrpSpPr>
            <p:cNvPr id="19" name="组合 18">
              <a:extLst>
                <a:ext uri="{FF2B5EF4-FFF2-40B4-BE49-F238E27FC236}">
                  <a16:creationId xmlns:a16="http://schemas.microsoft.com/office/drawing/2014/main" id="{2AEF40F6-777B-0AB6-ED71-3AA6C6444574}"/>
                </a:ext>
              </a:extLst>
            </p:cNvPr>
            <p:cNvGrpSpPr/>
            <p:nvPr/>
          </p:nvGrpSpPr>
          <p:grpSpPr>
            <a:xfrm>
              <a:off x="6019412" y="2691079"/>
              <a:ext cx="653266" cy="1492915"/>
              <a:chOff x="6280668" y="2872507"/>
              <a:chExt cx="653266" cy="1492915"/>
            </a:xfrm>
          </p:grpSpPr>
          <p:cxnSp>
            <p:nvCxnSpPr>
              <p:cNvPr id="20" name="iśľíḑê">
                <a:extLst>
                  <a:ext uri="{FF2B5EF4-FFF2-40B4-BE49-F238E27FC236}">
                    <a16:creationId xmlns:a16="http://schemas.microsoft.com/office/drawing/2014/main" id="{6E479411-3D4C-9066-5D2F-29CAD7166A5E}"/>
                  </a:ext>
                </a:extLst>
              </p:cNvPr>
              <p:cNvCxnSpPr/>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
            <p:nvSpPr>
              <p:cNvPr id="23" name="文本框 22">
                <a:extLst>
                  <a:ext uri="{FF2B5EF4-FFF2-40B4-BE49-F238E27FC236}">
                    <a16:creationId xmlns:a16="http://schemas.microsoft.com/office/drawing/2014/main" id="{30447B36-9CCC-6AEF-4B17-2C69A71886C4}"/>
                  </a:ext>
                </a:extLst>
              </p:cNvPr>
              <p:cNvSpPr txBox="1"/>
              <p:nvPr/>
            </p:nvSpPr>
            <p:spPr>
              <a:xfrm>
                <a:off x="6407636" y="3175250"/>
                <a:ext cx="526298" cy="1190172"/>
              </a:xfrm>
              <a:prstGeom prst="rect">
                <a:avLst/>
              </a:prstGeom>
              <a:noFill/>
            </p:spPr>
            <p:txBody>
              <a:bodyPr vert="eaVert" wrap="square" rtlCol="0">
                <a:spAutoFit/>
              </a:bodyPr>
              <a:lstStyle/>
              <a:p>
                <a:pPr>
                  <a:defRPr/>
                </a:pPr>
                <a:r>
                  <a:rPr lang="zh-CN" altLang="en-US" sz="2400" b="1" kern="0" dirty="0">
                    <a:solidFill>
                      <a:schemeClr val="accent6">
                        <a:lumMod val="60000"/>
                        <a:lumOff val="40000"/>
                      </a:schemeClr>
                    </a:solidFill>
                    <a:cs typeface="+mn-ea"/>
                  </a:rPr>
                  <a:t>任务二</a:t>
                </a:r>
              </a:p>
            </p:txBody>
          </p:sp>
        </p:grpSp>
      </p:grpSp>
      <p:grpSp>
        <p:nvGrpSpPr>
          <p:cNvPr id="27" name="组合 26">
            <a:extLst>
              <a:ext uri="{FF2B5EF4-FFF2-40B4-BE49-F238E27FC236}">
                <a16:creationId xmlns:a16="http://schemas.microsoft.com/office/drawing/2014/main" id="{67864A30-CEB1-727E-2BA9-71D30983F246}"/>
              </a:ext>
            </a:extLst>
          </p:cNvPr>
          <p:cNvGrpSpPr/>
          <p:nvPr/>
        </p:nvGrpSpPr>
        <p:grpSpPr>
          <a:xfrm>
            <a:off x="7704677" y="2450585"/>
            <a:ext cx="2446263" cy="3420000"/>
            <a:chOff x="8003653" y="2535956"/>
            <a:chExt cx="2405492" cy="3277699"/>
          </a:xfrm>
        </p:grpSpPr>
        <p:sp>
          <p:nvSpPr>
            <p:cNvPr id="30" name="ïSļîḓè">
              <a:extLst>
                <a:ext uri="{FF2B5EF4-FFF2-40B4-BE49-F238E27FC236}">
                  <a16:creationId xmlns:a16="http://schemas.microsoft.com/office/drawing/2014/main" id="{02D832EA-B429-F1D7-37BB-DB62FFA6F442}"/>
                </a:ext>
              </a:extLst>
            </p:cNvPr>
            <p:cNvSpPr/>
            <p:nvPr/>
          </p:nvSpPr>
          <p:spPr>
            <a:xfrm>
              <a:off x="8003653" y="4049655"/>
              <a:ext cx="2405492" cy="1764000"/>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撰写商业</a:t>
              </a:r>
              <a:endParaRPr kumimoji="0" lang="en-US" altLang="zh-CN" sz="2800" b="1" i="0" u="none" strike="noStrike" kern="0" cap="none" spc="0" normalizeH="0" baseline="0" noProof="0" dirty="0">
                <a:ln>
                  <a:noFill/>
                </a:ln>
                <a:solidFill>
                  <a:schemeClr val="bg1"/>
                </a:solidFill>
                <a:effectLst/>
                <a:uLnTx/>
                <a:uFillTx/>
                <a:cs typeface="+mn-ea"/>
                <a:sym typeface="+mn-lt"/>
              </a:endParaRPr>
            </a:p>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计划书</a:t>
              </a:r>
              <a:endParaRPr kumimoji="0" lang="en-US" altLang="zh-CN" sz="2800" b="1" i="0" u="none" strike="noStrike" kern="0" cap="none" spc="0" normalizeH="0" baseline="0" noProof="0" dirty="0">
                <a:ln>
                  <a:noFill/>
                </a:ln>
                <a:solidFill>
                  <a:schemeClr val="bg1"/>
                </a:solidFill>
                <a:effectLst/>
                <a:uLnTx/>
                <a:uFillTx/>
                <a:cs typeface="+mn-ea"/>
                <a:sym typeface="+mn-lt"/>
              </a:endParaRPr>
            </a:p>
          </p:txBody>
        </p:sp>
        <p:grpSp>
          <p:nvGrpSpPr>
            <p:cNvPr id="31" name="组合 30">
              <a:extLst>
                <a:ext uri="{FF2B5EF4-FFF2-40B4-BE49-F238E27FC236}">
                  <a16:creationId xmlns:a16="http://schemas.microsoft.com/office/drawing/2014/main" id="{2176C4E9-F4E3-19F2-7228-18AFEFFEF5F6}"/>
                </a:ext>
              </a:extLst>
            </p:cNvPr>
            <p:cNvGrpSpPr/>
            <p:nvPr/>
          </p:nvGrpSpPr>
          <p:grpSpPr>
            <a:xfrm>
              <a:off x="9015196" y="2535956"/>
              <a:ext cx="646461" cy="1550806"/>
              <a:chOff x="8811996" y="2872507"/>
              <a:chExt cx="646461" cy="1550806"/>
            </a:xfrm>
          </p:grpSpPr>
          <p:cxnSp>
            <p:nvCxnSpPr>
              <p:cNvPr id="32" name="íš1ïdè">
                <a:extLst>
                  <a:ext uri="{FF2B5EF4-FFF2-40B4-BE49-F238E27FC236}">
                    <a16:creationId xmlns:a16="http://schemas.microsoft.com/office/drawing/2014/main" id="{A6EAE9D0-9875-6160-A7DD-D8731AFE2F01}"/>
                  </a:ext>
                </a:extLst>
              </p:cNvPr>
              <p:cNvCxnSpPr/>
              <p:nvPr/>
            </p:nvCxnSpPr>
            <p:spPr>
              <a:xfrm flipV="1">
                <a:off x="8811996"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33" name="文本框 32">
                <a:extLst>
                  <a:ext uri="{FF2B5EF4-FFF2-40B4-BE49-F238E27FC236}">
                    <a16:creationId xmlns:a16="http://schemas.microsoft.com/office/drawing/2014/main" id="{B51ABD1F-9046-F316-A138-DE49D5F896FC}"/>
                  </a:ext>
                </a:extLst>
              </p:cNvPr>
              <p:cNvSpPr txBox="1"/>
              <p:nvPr/>
            </p:nvSpPr>
            <p:spPr>
              <a:xfrm>
                <a:off x="8913692" y="3233141"/>
                <a:ext cx="544765" cy="1190172"/>
              </a:xfrm>
              <a:prstGeom prst="rect">
                <a:avLst/>
              </a:prstGeom>
              <a:noFill/>
            </p:spPr>
            <p:txBody>
              <a:bodyPr vert="eaVert" wrap="square" rtlCol="0">
                <a:spAutoFit/>
              </a:bodyPr>
              <a:lstStyle/>
              <a:p>
                <a:pPr>
                  <a:defRPr/>
                </a:pPr>
                <a:r>
                  <a:rPr lang="zh-CN" altLang="en-US" sz="2400" b="1" kern="0" dirty="0">
                    <a:solidFill>
                      <a:schemeClr val="accent6">
                        <a:lumMod val="60000"/>
                        <a:lumOff val="40000"/>
                      </a:schemeClr>
                    </a:solidFill>
                    <a:cs typeface="+mn-ea"/>
                  </a:rPr>
                  <a:t>任务三</a:t>
                </a:r>
              </a:p>
            </p:txBody>
          </p:sp>
        </p:gr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6CCC217-93E1-A2BF-2818-8C87EA6727AC}"/>
              </a:ext>
            </a:extLst>
          </p:cNvPr>
          <p:cNvSpPr/>
          <p:nvPr/>
        </p:nvSpPr>
        <p:spPr>
          <a:xfrm>
            <a:off x="1618344" y="1318691"/>
            <a:ext cx="9294318" cy="4935052"/>
          </a:xfrm>
          <a:prstGeom prst="roundRect">
            <a:avLst/>
          </a:prstGeom>
          <a:solidFill>
            <a:srgbClr val="F2FAF5"/>
          </a:solidFill>
          <a:ln>
            <a:solidFill>
              <a:schemeClr val="accent6">
                <a:lumMod val="20000"/>
                <a:lumOff val="80000"/>
              </a:schemeClr>
            </a:solid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任务目标</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23" name="组合 22">
            <a:extLst>
              <a:ext uri="{FF2B5EF4-FFF2-40B4-BE49-F238E27FC236}">
                <a16:creationId xmlns:a16="http://schemas.microsoft.com/office/drawing/2014/main" id="{BB7CEF4A-9F5C-3561-D64A-DBE49C6CDCCB}"/>
              </a:ext>
            </a:extLst>
          </p:cNvPr>
          <p:cNvGrpSpPr/>
          <p:nvPr/>
        </p:nvGrpSpPr>
        <p:grpSpPr>
          <a:xfrm>
            <a:off x="2231211" y="1927708"/>
            <a:ext cx="5294145" cy="3637594"/>
            <a:chOff x="2107194" y="1839267"/>
            <a:chExt cx="5294145" cy="3637594"/>
          </a:xfrm>
        </p:grpSpPr>
        <p:grpSp>
          <p:nvGrpSpPr>
            <p:cNvPr id="2" name="组合 1">
              <a:extLst>
                <a:ext uri="{FF2B5EF4-FFF2-40B4-BE49-F238E27FC236}">
                  <a16:creationId xmlns:a16="http://schemas.microsoft.com/office/drawing/2014/main" id="{101BFECF-4972-9F44-033C-E980D4FE7E78}"/>
                </a:ext>
              </a:extLst>
            </p:cNvPr>
            <p:cNvGrpSpPr/>
            <p:nvPr/>
          </p:nvGrpSpPr>
          <p:grpSpPr>
            <a:xfrm>
              <a:off x="2107194" y="1839267"/>
              <a:ext cx="5294145" cy="2298309"/>
              <a:chOff x="1864238" y="1964835"/>
              <a:chExt cx="4980234" cy="2298309"/>
            </a:xfrm>
          </p:grpSpPr>
          <p:grpSp>
            <p:nvGrpSpPr>
              <p:cNvPr id="29" name="组合 28">
                <a:extLst>
                  <a:ext uri="{FF2B5EF4-FFF2-40B4-BE49-F238E27FC236}">
                    <a16:creationId xmlns:a16="http://schemas.microsoft.com/office/drawing/2014/main" id="{E29BF653-3C86-D0B2-FE84-6CD6E8433535}"/>
                  </a:ext>
                </a:extLst>
              </p:cNvPr>
              <p:cNvGrpSpPr/>
              <p:nvPr/>
            </p:nvGrpSpPr>
            <p:grpSpPr>
              <a:xfrm>
                <a:off x="1864238" y="3363144"/>
                <a:ext cx="4980234" cy="900000"/>
                <a:chOff x="1801996" y="3118577"/>
                <a:chExt cx="4980234" cy="900000"/>
              </a:xfrm>
            </p:grpSpPr>
            <p:sp>
              <p:nvSpPr>
                <p:cNvPr id="26" name="箭头: 五边形 25">
                  <a:extLst>
                    <a:ext uri="{FF2B5EF4-FFF2-40B4-BE49-F238E27FC236}">
                      <a16:creationId xmlns:a16="http://schemas.microsoft.com/office/drawing/2014/main" id="{F0CAEEEA-4183-6C3E-3359-28D072B2E679}"/>
                    </a:ext>
                  </a:extLst>
                </p:cNvPr>
                <p:cNvSpPr/>
                <p:nvPr/>
              </p:nvSpPr>
              <p:spPr>
                <a:xfrm>
                  <a:off x="1801996" y="3118577"/>
                  <a:ext cx="4980234" cy="900000"/>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2A7F7D9-6E7D-668A-0F37-4A1EFDAB3279}"/>
                    </a:ext>
                  </a:extLst>
                </p:cNvPr>
                <p:cNvSpPr txBox="1"/>
                <p:nvPr/>
              </p:nvSpPr>
              <p:spPr>
                <a:xfrm>
                  <a:off x="1885453" y="3150053"/>
                  <a:ext cx="4842755" cy="830997"/>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(2)</a:t>
                  </a:r>
                  <a:r>
                    <a:rPr lang="zh-CN" altLang="en-US" dirty="0">
                      <a:solidFill>
                        <a:schemeClr val="accent2">
                          <a:lumMod val="75000"/>
                        </a:schemeClr>
                      </a:solidFill>
                    </a:rPr>
                    <a:t>掌握商业计划书的撰写原则和规范。</a:t>
                  </a:r>
                </a:p>
              </p:txBody>
            </p:sp>
          </p:grpSp>
          <p:grpSp>
            <p:nvGrpSpPr>
              <p:cNvPr id="30" name="组合 29">
                <a:extLst>
                  <a:ext uri="{FF2B5EF4-FFF2-40B4-BE49-F238E27FC236}">
                    <a16:creationId xmlns:a16="http://schemas.microsoft.com/office/drawing/2014/main" id="{95D09FBE-12C3-5689-DD5B-EAE8C7A6E3D5}"/>
                  </a:ext>
                </a:extLst>
              </p:cNvPr>
              <p:cNvGrpSpPr/>
              <p:nvPr/>
            </p:nvGrpSpPr>
            <p:grpSpPr>
              <a:xfrm>
                <a:off x="1864238" y="1964835"/>
                <a:ext cx="4936600" cy="972000"/>
                <a:chOff x="1801996" y="1720268"/>
                <a:chExt cx="4936600" cy="972000"/>
              </a:xfrm>
            </p:grpSpPr>
            <p:sp>
              <p:nvSpPr>
                <p:cNvPr id="25" name="箭头: 五边形 24">
                  <a:extLst>
                    <a:ext uri="{FF2B5EF4-FFF2-40B4-BE49-F238E27FC236}">
                      <a16:creationId xmlns:a16="http://schemas.microsoft.com/office/drawing/2014/main" id="{EA68EA73-9758-2029-0A3E-B0221AED4DE9}"/>
                    </a:ext>
                  </a:extLst>
                </p:cNvPr>
                <p:cNvSpPr/>
                <p:nvPr/>
              </p:nvSpPr>
              <p:spPr>
                <a:xfrm>
                  <a:off x="1801996" y="1720268"/>
                  <a:ext cx="4936600" cy="972000"/>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6C06C03-0DA4-51DA-BD6C-3DA18848A14D}"/>
                    </a:ext>
                  </a:extLst>
                </p:cNvPr>
                <p:cNvSpPr txBox="1"/>
                <p:nvPr/>
              </p:nvSpPr>
              <p:spPr>
                <a:xfrm>
                  <a:off x="1885453" y="1772144"/>
                  <a:ext cx="4369174" cy="830997"/>
                </a:xfrm>
                <a:prstGeom prst="rect">
                  <a:avLst/>
                </a:prstGeom>
                <a:noFill/>
                <a:ln>
                  <a:noFill/>
                </a:ln>
              </p:spPr>
              <p:txBody>
                <a:bodyPr wrap="square">
                  <a:spAutoFit/>
                </a:bodyPr>
                <a:lstStyle/>
                <a:p>
                  <a:r>
                    <a:rPr lang="en-US" altLang="zh-CN" sz="2400" b="1" dirty="0">
                      <a:solidFill>
                        <a:schemeClr val="accent2">
                          <a:lumMod val="75000"/>
                        </a:schemeClr>
                      </a:solidFill>
                      <a:latin typeface="宋体" panose="02010600030101010101" pitchFamily="2" charset="-122"/>
                      <a:ea typeface="宋体" panose="02010600030101010101" pitchFamily="2" charset="-122"/>
                    </a:rPr>
                    <a:t>(1)</a:t>
                  </a:r>
                  <a:r>
                    <a:rPr lang="zh-CN" altLang="en-US" sz="2400" b="1" dirty="0">
                      <a:solidFill>
                        <a:schemeClr val="accent2">
                          <a:lumMod val="75000"/>
                        </a:schemeClr>
                      </a:solidFill>
                      <a:latin typeface="宋体" panose="02010600030101010101" pitchFamily="2" charset="-122"/>
                      <a:ea typeface="宋体" panose="02010600030101010101" pitchFamily="2" charset="-122"/>
                    </a:rPr>
                    <a:t>了解商业计划书的概念、类型和作用。</a:t>
                  </a:r>
                </a:p>
              </p:txBody>
            </p:sp>
          </p:grpSp>
        </p:grpSp>
        <p:grpSp>
          <p:nvGrpSpPr>
            <p:cNvPr id="20" name="组合 19">
              <a:extLst>
                <a:ext uri="{FF2B5EF4-FFF2-40B4-BE49-F238E27FC236}">
                  <a16:creationId xmlns:a16="http://schemas.microsoft.com/office/drawing/2014/main" id="{E0415088-FB3D-FA80-2BCB-F856D898BF79}"/>
                </a:ext>
              </a:extLst>
            </p:cNvPr>
            <p:cNvGrpSpPr/>
            <p:nvPr/>
          </p:nvGrpSpPr>
          <p:grpSpPr>
            <a:xfrm>
              <a:off x="2107194" y="4463207"/>
              <a:ext cx="5247761" cy="1013654"/>
              <a:chOff x="2107195" y="4463207"/>
              <a:chExt cx="4791848" cy="1013654"/>
            </a:xfrm>
          </p:grpSpPr>
          <p:sp>
            <p:nvSpPr>
              <p:cNvPr id="14" name="箭头: 五边形 13">
                <a:extLst>
                  <a:ext uri="{FF2B5EF4-FFF2-40B4-BE49-F238E27FC236}">
                    <a16:creationId xmlns:a16="http://schemas.microsoft.com/office/drawing/2014/main" id="{CB3644E3-A4BF-2EC6-C03D-14B0A24F0398}"/>
                  </a:ext>
                </a:extLst>
              </p:cNvPr>
              <p:cNvSpPr/>
              <p:nvPr/>
            </p:nvSpPr>
            <p:spPr>
              <a:xfrm>
                <a:off x="2107195" y="4463207"/>
                <a:ext cx="4791848" cy="1013654"/>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05A6033-B8F3-88E9-60C8-6B51A06228E1}"/>
                  </a:ext>
                </a:extLst>
              </p:cNvPr>
              <p:cNvSpPr txBox="1"/>
              <p:nvPr/>
            </p:nvSpPr>
            <p:spPr>
              <a:xfrm>
                <a:off x="2190653" y="4603866"/>
                <a:ext cx="4049485" cy="830997"/>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(3)</a:t>
                </a:r>
                <a:r>
                  <a:rPr lang="zh-CN" altLang="en-US" dirty="0">
                    <a:solidFill>
                      <a:schemeClr val="accent2">
                        <a:lumMod val="75000"/>
                      </a:schemeClr>
                    </a:solidFill>
                  </a:rPr>
                  <a:t>通过实际撰写一份商业计划书掌握其内容结构及撰写技巧。</a:t>
                </a:r>
              </a:p>
            </p:txBody>
          </p:sp>
        </p:grpSp>
      </p:grpSp>
      <p:pic>
        <p:nvPicPr>
          <p:cNvPr id="2050" name="Picture 2" descr="计划书 的图像结果">
            <a:extLst>
              <a:ext uri="{FF2B5EF4-FFF2-40B4-BE49-F238E27FC236}">
                <a16:creationId xmlns:a16="http://schemas.microsoft.com/office/drawing/2014/main" id="{1657F7E2-03B3-FBFC-ED9A-C2E40D01E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6107" y="1723455"/>
            <a:ext cx="2847549" cy="4026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24983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认识商业计划书</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2" name="组合 1">
            <a:extLst>
              <a:ext uri="{FF2B5EF4-FFF2-40B4-BE49-F238E27FC236}">
                <a16:creationId xmlns:a16="http://schemas.microsoft.com/office/drawing/2014/main" id="{0F240F11-AB61-786F-267A-924191A1059E}"/>
              </a:ext>
            </a:extLst>
          </p:cNvPr>
          <p:cNvGrpSpPr/>
          <p:nvPr/>
        </p:nvGrpSpPr>
        <p:grpSpPr>
          <a:xfrm>
            <a:off x="1994029" y="1067028"/>
            <a:ext cx="9428585" cy="5210646"/>
            <a:chOff x="1460502" y="1445999"/>
            <a:chExt cx="8525327" cy="5210646"/>
          </a:xfrm>
        </p:grpSpPr>
        <p:sp>
          <p:nvSpPr>
            <p:cNvPr id="7" name="文本框 6">
              <a:extLst>
                <a:ext uri="{FF2B5EF4-FFF2-40B4-BE49-F238E27FC236}">
                  <a16:creationId xmlns:a16="http://schemas.microsoft.com/office/drawing/2014/main" id="{4BD324C4-0EBA-81EB-1B98-8C9CDDB41F0F}"/>
                </a:ext>
              </a:extLst>
            </p:cNvPr>
            <p:cNvSpPr txBox="1"/>
            <p:nvPr/>
          </p:nvSpPr>
          <p:spPr>
            <a:xfrm>
              <a:off x="1460502" y="2001332"/>
              <a:ext cx="4095666" cy="4655313"/>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商业计划书是个人、项目单位或企业，为了达到创业申报、融资、指导工作、规范流程或其他发展目标，根据一定的格式和内容要求</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撰写的向受众全面展示个人创业设计、公司和项目规划、未来发展潜力的书面材料。</a:t>
              </a:r>
              <a:endParaRPr lang="en-US" altLang="zh-CN" sz="2000" dirty="0">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二</a:t>
              </a:r>
              <a:r>
                <a:rPr kumimoji="0" lang="zh-CN" altLang="en-US"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rPr>
                <a:t>、商业计划书的类型</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a:p>
              <a:pPr indent="457200">
                <a:lnSpc>
                  <a:spcPct val="150000"/>
                </a:lnSpc>
              </a:pPr>
              <a:r>
                <a:rPr lang="zh-CN" altLang="en-US" sz="2000" dirty="0">
                  <a:latin typeface="宋体" panose="02010600030101010101" pitchFamily="2" charset="-122"/>
                  <a:ea typeface="宋体" panose="02010600030101010101" pitchFamily="2" charset="-122"/>
                </a:rPr>
                <a:t>（一）创业计划书</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（二）项目计划书</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（三）演示计划书</a:t>
              </a:r>
              <a:endParaRPr lang="en-US" altLang="zh-CN" sz="2000" dirty="0">
                <a:latin typeface="宋体" panose="02010600030101010101" pitchFamily="2" charset="-122"/>
                <a:ea typeface="宋体" panose="02010600030101010101" pitchFamily="2" charset="-122"/>
              </a:endParaRPr>
            </a:p>
          </p:txBody>
        </p:sp>
        <p:sp>
          <p:nvSpPr>
            <p:cNvPr id="12" name="文本框 11">
              <a:extLst>
                <a:ext uri="{FF2B5EF4-FFF2-40B4-BE49-F238E27FC236}">
                  <a16:creationId xmlns:a16="http://schemas.microsoft.com/office/drawing/2014/main" id="{C1A77328-3890-85BB-EB2E-0DE5DFEB4AC6}"/>
                </a:ext>
              </a:extLst>
            </p:cNvPr>
            <p:cNvSpPr txBox="1"/>
            <p:nvPr/>
          </p:nvSpPr>
          <p:spPr>
            <a:xfrm>
              <a:off x="1612901" y="1445999"/>
              <a:ext cx="8372928"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一、商业计划书的概念</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pic>
        <p:nvPicPr>
          <p:cNvPr id="8" name="图片 7">
            <a:extLst>
              <a:ext uri="{FF2B5EF4-FFF2-40B4-BE49-F238E27FC236}">
                <a16:creationId xmlns:a16="http://schemas.microsoft.com/office/drawing/2014/main" id="{B1783057-C519-882E-637D-CBE866D1BCF7}"/>
              </a:ext>
            </a:extLst>
          </p:cNvPr>
          <p:cNvPicPr>
            <a:picLocks noChangeAspect="1"/>
          </p:cNvPicPr>
          <p:nvPr/>
        </p:nvPicPr>
        <p:blipFill>
          <a:blip r:embed="rId2"/>
          <a:stretch>
            <a:fillRect/>
          </a:stretch>
        </p:blipFill>
        <p:spPr>
          <a:xfrm>
            <a:off x="7436636" y="1619092"/>
            <a:ext cx="2840127" cy="3875178"/>
          </a:xfrm>
          <a:prstGeom prst="rect">
            <a:avLst/>
          </a:prstGeom>
        </p:spPr>
      </p:pic>
    </p:spTree>
    <p:extLst>
      <p:ext uri="{BB962C8B-B14F-4D97-AF65-F5344CB8AC3E}">
        <p14:creationId xmlns:p14="http://schemas.microsoft.com/office/powerpoint/2010/main" val="41316230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认识商业计划书</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2" name="组合 1">
            <a:extLst>
              <a:ext uri="{FF2B5EF4-FFF2-40B4-BE49-F238E27FC236}">
                <a16:creationId xmlns:a16="http://schemas.microsoft.com/office/drawing/2014/main" id="{0F240F11-AB61-786F-267A-924191A1059E}"/>
              </a:ext>
            </a:extLst>
          </p:cNvPr>
          <p:cNvGrpSpPr/>
          <p:nvPr/>
        </p:nvGrpSpPr>
        <p:grpSpPr>
          <a:xfrm>
            <a:off x="1088728" y="2056491"/>
            <a:ext cx="5007272" cy="2422191"/>
            <a:chOff x="1460502" y="1445999"/>
            <a:chExt cx="4527576" cy="2422191"/>
          </a:xfrm>
        </p:grpSpPr>
        <p:sp>
          <p:nvSpPr>
            <p:cNvPr id="7" name="文本框 6">
              <a:extLst>
                <a:ext uri="{FF2B5EF4-FFF2-40B4-BE49-F238E27FC236}">
                  <a16:creationId xmlns:a16="http://schemas.microsoft.com/office/drawing/2014/main" id="{4BD324C4-0EBA-81EB-1B98-8C9CDDB41F0F}"/>
                </a:ext>
              </a:extLst>
            </p:cNvPr>
            <p:cNvSpPr txBox="1"/>
            <p:nvPr/>
          </p:nvSpPr>
          <p:spPr>
            <a:xfrm>
              <a:off x="1460502" y="2001332"/>
              <a:ext cx="4527576" cy="1866858"/>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（一）创业者获取投资的“敲门砖”</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（二）项目工作团队的“指南针”</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（三）撰写者的“思考器”</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（四）合作方的“沟通桥梁”和“标尺</a:t>
              </a:r>
              <a:endParaRPr lang="en-US" altLang="zh-CN" sz="2000" dirty="0">
                <a:latin typeface="宋体" panose="02010600030101010101" pitchFamily="2" charset="-122"/>
                <a:ea typeface="宋体" panose="02010600030101010101" pitchFamily="2" charset="-122"/>
              </a:endParaRPr>
            </a:p>
          </p:txBody>
        </p:sp>
        <p:sp>
          <p:nvSpPr>
            <p:cNvPr id="12" name="文本框 11">
              <a:extLst>
                <a:ext uri="{FF2B5EF4-FFF2-40B4-BE49-F238E27FC236}">
                  <a16:creationId xmlns:a16="http://schemas.microsoft.com/office/drawing/2014/main" id="{C1A77328-3890-85BB-EB2E-0DE5DFEB4AC6}"/>
                </a:ext>
              </a:extLst>
            </p:cNvPr>
            <p:cNvSpPr txBox="1"/>
            <p:nvPr/>
          </p:nvSpPr>
          <p:spPr>
            <a:xfrm>
              <a:off x="1612902" y="1445999"/>
              <a:ext cx="3480505"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三、商业计划书的作用</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grpSp>
        <p:nvGrpSpPr>
          <p:cNvPr id="3" name="组合 2">
            <a:extLst>
              <a:ext uri="{FF2B5EF4-FFF2-40B4-BE49-F238E27FC236}">
                <a16:creationId xmlns:a16="http://schemas.microsoft.com/office/drawing/2014/main" id="{4D782D69-B158-EE65-FA4E-066ECA5A27CD}"/>
              </a:ext>
            </a:extLst>
          </p:cNvPr>
          <p:cNvGrpSpPr/>
          <p:nvPr/>
        </p:nvGrpSpPr>
        <p:grpSpPr>
          <a:xfrm>
            <a:off x="5950419" y="1741145"/>
            <a:ext cx="5652000" cy="3743999"/>
            <a:chOff x="5264436" y="2078556"/>
            <a:chExt cx="4747432" cy="1880481"/>
          </a:xfrm>
        </p:grpSpPr>
        <p:sp>
          <p:nvSpPr>
            <p:cNvPr id="6" name="云形 5">
              <a:extLst>
                <a:ext uri="{FF2B5EF4-FFF2-40B4-BE49-F238E27FC236}">
                  <a16:creationId xmlns:a16="http://schemas.microsoft.com/office/drawing/2014/main" id="{B637F8BE-EC6E-8349-4FBD-E28CAD8AFD9F}"/>
                </a:ext>
              </a:extLst>
            </p:cNvPr>
            <p:cNvSpPr/>
            <p:nvPr/>
          </p:nvSpPr>
          <p:spPr>
            <a:xfrm>
              <a:off x="5264436" y="2078556"/>
              <a:ext cx="4747432" cy="1880481"/>
            </a:xfrm>
            <a:prstGeom prst="cloud">
              <a:avLst/>
            </a:prstGeom>
            <a:solidFill>
              <a:schemeClr val="accent6">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86834597-B557-F8CF-A430-3267A2E51BD3}"/>
                </a:ext>
              </a:extLst>
            </p:cNvPr>
            <p:cNvSpPr txBox="1"/>
            <p:nvPr/>
          </p:nvSpPr>
          <p:spPr>
            <a:xfrm>
              <a:off x="6351433" y="2409165"/>
              <a:ext cx="3337912" cy="1087090"/>
            </a:xfrm>
            <a:prstGeom prst="rect">
              <a:avLst/>
            </a:prstGeom>
            <a:noFill/>
          </p:spPr>
          <p:txBody>
            <a:bodyPr wrap="square">
              <a:spAutoFit/>
            </a:bodyPr>
            <a:lstStyle/>
            <a:p>
              <a:pPr indent="457200" algn="ctr">
                <a:lnSpc>
                  <a:spcPts val="1000"/>
                </a:lnSpc>
              </a:pPr>
              <a:endParaRPr lang="en-US" altLang="zh-CN" sz="2000" b="1" dirty="0">
                <a:solidFill>
                  <a:schemeClr val="accent2"/>
                </a:solidFill>
                <a:latin typeface="宋体" panose="02010600030101010101" pitchFamily="2" charset="-122"/>
                <a:ea typeface="宋体" panose="02010600030101010101" pitchFamily="2" charset="-122"/>
              </a:endParaRPr>
            </a:p>
            <a:p>
              <a:pPr indent="457200">
                <a:lnSpc>
                  <a:spcPct val="130000"/>
                </a:lnSpc>
              </a:pPr>
              <a:r>
                <a:rPr lang="zh-CN" altLang="en-US" sz="2000" dirty="0">
                  <a:latin typeface="宋体" panose="02010600030101010101" pitchFamily="2" charset="-122"/>
                  <a:ea typeface="宋体" panose="02010600030101010101" pitchFamily="2" charset="-122"/>
                </a:rPr>
                <a:t>阅读创业故事</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创业计划书引来</a:t>
              </a:r>
              <a:r>
                <a:rPr lang="en-US" altLang="zh-CN" sz="2000" dirty="0">
                  <a:latin typeface="宋体" panose="02010600030101010101" pitchFamily="2" charset="-122"/>
                  <a:ea typeface="宋体" panose="02010600030101010101" pitchFamily="2" charset="-122"/>
                </a:rPr>
                <a:t>500</a:t>
              </a:r>
              <a:r>
                <a:rPr lang="zh-CN" altLang="en-US" sz="2000" dirty="0">
                  <a:latin typeface="宋体" panose="02010600030101010101" pitchFamily="2" charset="-122"/>
                  <a:ea typeface="宋体" panose="02010600030101010101" pitchFamily="2" charset="-122"/>
                </a:rPr>
                <a:t>万元投资</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，谈谈孙某为什么要写</a:t>
              </a:r>
              <a:r>
                <a:rPr lang="en-US" altLang="zh-CN" sz="2000" dirty="0">
                  <a:latin typeface="宋体" panose="02010600030101010101" pitchFamily="2" charset="-122"/>
                  <a:ea typeface="宋体" panose="02010600030101010101" pitchFamily="2" charset="-122"/>
                </a:rPr>
                <a:t>5</a:t>
              </a:r>
              <a:r>
                <a:rPr lang="zh-CN" altLang="en-US" sz="2000" dirty="0">
                  <a:latin typeface="宋体" panose="02010600030101010101" pitchFamily="2" charset="-122"/>
                  <a:ea typeface="宋体" panose="02010600030101010101" pitchFamily="2" charset="-122"/>
                </a:rPr>
                <a:t>份创业计划书</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 你认为风险投资者最看重创业计划书哪些方面内容</a:t>
              </a:r>
              <a:r>
                <a:rPr lang="en-US" altLang="zh-CN" sz="2000" dirty="0">
                  <a:latin typeface="宋体" panose="02010600030101010101" pitchFamily="2" charset="-122"/>
                  <a:ea typeface="宋体" panose="02010600030101010101" pitchFamily="2" charset="-122"/>
                </a:rPr>
                <a:t>?</a:t>
              </a:r>
            </a:p>
          </p:txBody>
        </p:sp>
      </p:grpSp>
    </p:spTree>
    <p:extLst>
      <p:ext uri="{BB962C8B-B14F-4D97-AF65-F5344CB8AC3E}">
        <p14:creationId xmlns:p14="http://schemas.microsoft.com/office/powerpoint/2010/main" val="303657983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学习商业计划书的撰写</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12" name="文本框 11">
            <a:extLst>
              <a:ext uri="{FF2B5EF4-FFF2-40B4-BE49-F238E27FC236}">
                <a16:creationId xmlns:a16="http://schemas.microsoft.com/office/drawing/2014/main" id="{C1A77328-3890-85BB-EB2E-0DE5DFEB4AC6}"/>
              </a:ext>
            </a:extLst>
          </p:cNvPr>
          <p:cNvSpPr txBox="1"/>
          <p:nvPr/>
        </p:nvSpPr>
        <p:spPr>
          <a:xfrm>
            <a:off x="1291394" y="1090003"/>
            <a:ext cx="3849264"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一、撰写原则</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nvGrpSpPr>
          <p:cNvPr id="13" name="组合 12">
            <a:extLst>
              <a:ext uri="{FF2B5EF4-FFF2-40B4-BE49-F238E27FC236}">
                <a16:creationId xmlns:a16="http://schemas.microsoft.com/office/drawing/2014/main" id="{A4CD24EB-997A-559E-BD43-D9492FEB4DE5}"/>
              </a:ext>
            </a:extLst>
          </p:cNvPr>
          <p:cNvGrpSpPr/>
          <p:nvPr/>
        </p:nvGrpSpPr>
        <p:grpSpPr>
          <a:xfrm>
            <a:off x="1426191" y="1824790"/>
            <a:ext cx="3050275" cy="1808328"/>
            <a:chOff x="1535373" y="2224585"/>
            <a:chExt cx="3050275" cy="1808328"/>
          </a:xfrm>
        </p:grpSpPr>
        <p:sp>
          <p:nvSpPr>
            <p:cNvPr id="10" name="矩形: 圆角 9">
              <a:extLst>
                <a:ext uri="{FF2B5EF4-FFF2-40B4-BE49-F238E27FC236}">
                  <a16:creationId xmlns:a16="http://schemas.microsoft.com/office/drawing/2014/main" id="{C42F82DF-1B9E-6F29-EC9E-B1E42969F272}"/>
                </a:ext>
              </a:extLst>
            </p:cNvPr>
            <p:cNvSpPr/>
            <p:nvPr/>
          </p:nvSpPr>
          <p:spPr>
            <a:xfrm>
              <a:off x="1535373" y="2224585"/>
              <a:ext cx="3050275" cy="1808328"/>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09721099-1E96-9AF5-1893-8D4AD6A1F2C0}"/>
                </a:ext>
              </a:extLst>
            </p:cNvPr>
            <p:cNvSpPr txBox="1"/>
            <p:nvPr/>
          </p:nvSpPr>
          <p:spPr>
            <a:xfrm>
              <a:off x="1730523" y="2354238"/>
              <a:ext cx="2852382" cy="1405193"/>
            </a:xfrm>
            <a:prstGeom prst="rect">
              <a:avLst/>
            </a:prstGeom>
            <a:noFill/>
          </p:spPr>
          <p:txBody>
            <a:bodyPr wrap="square" rtlCol="0">
              <a:spAutoFit/>
            </a:bodyPr>
            <a:lstStyle/>
            <a:p>
              <a:pPr>
                <a:lnSpc>
                  <a:spcPct val="150000"/>
                </a:lnSpc>
              </a:pP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了解市场</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回应关切</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关注产品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突出服务</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结构完整</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重点突出</a:t>
              </a:r>
            </a:p>
          </p:txBody>
        </p:sp>
      </p:grpSp>
      <p:sp>
        <p:nvSpPr>
          <p:cNvPr id="14" name="文本框 13">
            <a:extLst>
              <a:ext uri="{FF2B5EF4-FFF2-40B4-BE49-F238E27FC236}">
                <a16:creationId xmlns:a16="http://schemas.microsoft.com/office/drawing/2014/main" id="{4AD6FD98-9D82-D049-63F6-168850E72754}"/>
              </a:ext>
            </a:extLst>
          </p:cNvPr>
          <p:cNvSpPr txBox="1"/>
          <p:nvPr/>
        </p:nvSpPr>
        <p:spPr>
          <a:xfrm>
            <a:off x="1232082" y="3762771"/>
            <a:ext cx="3849264"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二、撰写规范（</a:t>
            </a:r>
            <a:r>
              <a:rPr lang="en-US" altLang="zh-CN" sz="2400" b="1" dirty="0" err="1">
                <a:solidFill>
                  <a:srgbClr val="ED7D31"/>
                </a:solidFill>
                <a:latin typeface="宋体" panose="02010600030101010101" pitchFamily="2" charset="-122"/>
                <a:ea typeface="宋体" panose="02010600030101010101" pitchFamily="2" charset="-122"/>
              </a:rPr>
              <a:t>6C</a:t>
            </a:r>
            <a:r>
              <a:rPr lang="zh-CN" altLang="en-US" sz="2400" b="1" dirty="0">
                <a:solidFill>
                  <a:srgbClr val="ED7D31"/>
                </a:solidFill>
                <a:latin typeface="宋体" panose="02010600030101010101" pitchFamily="2" charset="-122"/>
                <a:ea typeface="宋体" panose="02010600030101010101" pitchFamily="2" charset="-122"/>
              </a:rPr>
              <a:t>）</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nvGrpSpPr>
          <p:cNvPr id="15" name="组合 14">
            <a:extLst>
              <a:ext uri="{FF2B5EF4-FFF2-40B4-BE49-F238E27FC236}">
                <a16:creationId xmlns:a16="http://schemas.microsoft.com/office/drawing/2014/main" id="{96DE1178-2F2B-3717-D907-D52094339772}"/>
              </a:ext>
            </a:extLst>
          </p:cNvPr>
          <p:cNvGrpSpPr/>
          <p:nvPr/>
        </p:nvGrpSpPr>
        <p:grpSpPr>
          <a:xfrm>
            <a:off x="1353403" y="4445375"/>
            <a:ext cx="3266364" cy="1996511"/>
            <a:chOff x="1535373" y="2224585"/>
            <a:chExt cx="3050275" cy="1996511"/>
          </a:xfrm>
        </p:grpSpPr>
        <p:sp>
          <p:nvSpPr>
            <p:cNvPr id="16" name="矩形: 圆角 15">
              <a:extLst>
                <a:ext uri="{FF2B5EF4-FFF2-40B4-BE49-F238E27FC236}">
                  <a16:creationId xmlns:a16="http://schemas.microsoft.com/office/drawing/2014/main" id="{9C6C228A-F587-F7E7-C814-26CFB712C4A9}"/>
                </a:ext>
              </a:extLst>
            </p:cNvPr>
            <p:cNvSpPr/>
            <p:nvPr/>
          </p:nvSpPr>
          <p:spPr>
            <a:xfrm>
              <a:off x="1535373" y="2224585"/>
              <a:ext cx="3050275" cy="1808328"/>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6E435A78-7E5C-00CF-9A82-FCC29F9380ED}"/>
                </a:ext>
              </a:extLst>
            </p:cNvPr>
            <p:cNvSpPr txBox="1"/>
            <p:nvPr/>
          </p:nvSpPr>
          <p:spPr>
            <a:xfrm>
              <a:off x="1730523" y="2354238"/>
              <a:ext cx="2852382" cy="1866858"/>
            </a:xfrm>
            <a:prstGeom prst="rect">
              <a:avLst/>
            </a:prstGeom>
            <a:noFill/>
          </p:spPr>
          <p:txBody>
            <a:bodyPr wrap="square" rtlCol="0">
              <a:spAutoFit/>
            </a:bodyPr>
            <a:lstStyle/>
            <a:p>
              <a:pPr>
                <a:lnSpc>
                  <a:spcPct val="150000"/>
                </a:lnSpc>
              </a:pP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概念      </a:t>
              </a:r>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能力</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顾客      </a:t>
              </a:r>
              <a:r>
                <a:rPr lang="en-US" altLang="zh-CN" sz="2000" dirty="0">
                  <a:latin typeface="宋体" panose="02010600030101010101" pitchFamily="2" charset="-122"/>
                  <a:ea typeface="宋体" panose="02010600030101010101" pitchFamily="2" charset="-122"/>
                </a:rPr>
                <a:t>5.</a:t>
              </a:r>
              <a:r>
                <a:rPr lang="zh-CN" altLang="en-US" sz="2000" dirty="0">
                  <a:latin typeface="宋体" panose="02010600030101010101" pitchFamily="2" charset="-122"/>
                  <a:ea typeface="宋体" panose="02010600030101010101" pitchFamily="2" charset="-122"/>
                </a:rPr>
                <a:t>资本</a:t>
              </a:r>
              <a:endParaRPr lang="en-US" altLang="zh-CN" sz="2000" dirty="0">
                <a:latin typeface="宋体" panose="02010600030101010101" pitchFamily="2" charset="-122"/>
                <a:ea typeface="宋体" panose="02010600030101010101" pitchFamily="2" charset="-122"/>
              </a:endParaRPr>
            </a:p>
            <a:p>
              <a:pPr>
                <a:lnSpc>
                  <a:spcPct val="150000"/>
                </a:lnSpc>
              </a:pP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竞争者    </a:t>
              </a:r>
              <a:r>
                <a:rPr lang="en-US" altLang="zh-CN" sz="2000" dirty="0">
                  <a:latin typeface="宋体" panose="02010600030101010101" pitchFamily="2" charset="-122"/>
                  <a:ea typeface="宋体" panose="02010600030101010101" pitchFamily="2" charset="-122"/>
                </a:rPr>
                <a:t>6.</a:t>
              </a:r>
              <a:r>
                <a:rPr lang="zh-CN" altLang="en-US" sz="2000" dirty="0">
                  <a:latin typeface="宋体" panose="02010600030101010101" pitchFamily="2" charset="-122"/>
                  <a:ea typeface="宋体" panose="02010600030101010101" pitchFamily="2" charset="-122"/>
                </a:rPr>
                <a:t>持续经营</a:t>
              </a:r>
            </a:p>
          </p:txBody>
        </p:sp>
      </p:grpSp>
      <p:sp>
        <p:nvSpPr>
          <p:cNvPr id="18" name="文本框 17">
            <a:extLst>
              <a:ext uri="{FF2B5EF4-FFF2-40B4-BE49-F238E27FC236}">
                <a16:creationId xmlns:a16="http://schemas.microsoft.com/office/drawing/2014/main" id="{70944BFD-A98D-2475-3EEE-23573E52C8EF}"/>
              </a:ext>
            </a:extLst>
          </p:cNvPr>
          <p:cNvSpPr txBox="1"/>
          <p:nvPr/>
        </p:nvSpPr>
        <p:spPr>
          <a:xfrm>
            <a:off x="5504003" y="1094505"/>
            <a:ext cx="3849264"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三、内容结构</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sp>
        <p:nvSpPr>
          <p:cNvPr id="20" name="文本框 19">
            <a:extLst>
              <a:ext uri="{FF2B5EF4-FFF2-40B4-BE49-F238E27FC236}">
                <a16:creationId xmlns:a16="http://schemas.microsoft.com/office/drawing/2014/main" id="{1613804B-DD1A-7BFD-F027-03E5D639EACA}"/>
              </a:ext>
            </a:extLst>
          </p:cNvPr>
          <p:cNvSpPr txBox="1"/>
          <p:nvPr/>
        </p:nvSpPr>
        <p:spPr>
          <a:xfrm>
            <a:off x="5140658" y="1824790"/>
            <a:ext cx="6448567" cy="4175182"/>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包括三部分：</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一是事业本体的部分</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就是事业的主要内容。</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二是财务数据，包括营业额、成本、利润</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未来还需要多少的资金周转等。</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三是补充文件</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比如专利证明、专业的执照或证书，或者是意向书、推荐函。</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内容主要包括计划摘要、企业概况、创业者情况、产品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服务</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介绍、组织结构、市场预测、营销策略、生产计划、财务规划、风险与退出等。</a:t>
            </a:r>
          </a:p>
        </p:txBody>
      </p:sp>
    </p:spTree>
    <p:extLst>
      <p:ext uri="{BB962C8B-B14F-4D97-AF65-F5344CB8AC3E}">
        <p14:creationId xmlns:p14="http://schemas.microsoft.com/office/powerpoint/2010/main" val="42158176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学习商业计划书的撰写</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6" name="组合 5">
            <a:extLst>
              <a:ext uri="{FF2B5EF4-FFF2-40B4-BE49-F238E27FC236}">
                <a16:creationId xmlns:a16="http://schemas.microsoft.com/office/drawing/2014/main" id="{57A8F384-5C1E-EAE0-414B-3F9BCADF9B84}"/>
              </a:ext>
            </a:extLst>
          </p:cNvPr>
          <p:cNvGrpSpPr/>
          <p:nvPr/>
        </p:nvGrpSpPr>
        <p:grpSpPr>
          <a:xfrm>
            <a:off x="1793976" y="1176577"/>
            <a:ext cx="1514902" cy="689212"/>
            <a:chOff x="1641812" y="1315758"/>
            <a:chExt cx="1514902" cy="689212"/>
          </a:xfrm>
        </p:grpSpPr>
        <p:sp>
          <p:nvSpPr>
            <p:cNvPr id="2" name="矩形: 圆角 1">
              <a:extLst>
                <a:ext uri="{FF2B5EF4-FFF2-40B4-BE49-F238E27FC236}">
                  <a16:creationId xmlns:a16="http://schemas.microsoft.com/office/drawing/2014/main" id="{4B73F382-90AA-4883-6683-F33FBE0CE997}"/>
                </a:ext>
              </a:extLst>
            </p:cNvPr>
            <p:cNvSpPr/>
            <p:nvPr/>
          </p:nvSpPr>
          <p:spPr>
            <a:xfrm>
              <a:off x="1641812" y="1315758"/>
              <a:ext cx="1514902"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438BAF77-7348-3B5A-9B7A-62661C8C5ECA}"/>
                </a:ext>
              </a:extLst>
            </p:cNvPr>
            <p:cNvSpPr txBox="1"/>
            <p:nvPr/>
          </p:nvSpPr>
          <p:spPr>
            <a:xfrm>
              <a:off x="1856764" y="1460309"/>
              <a:ext cx="1084997" cy="400110"/>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1.</a:t>
              </a:r>
              <a:r>
                <a:rPr lang="zh-CN" altLang="en-US" sz="2000" b="1" dirty="0">
                  <a:solidFill>
                    <a:schemeClr val="accent2">
                      <a:lumMod val="50000"/>
                    </a:schemeClr>
                  </a:solidFill>
                  <a:latin typeface="宋体" panose="02010600030101010101" pitchFamily="2" charset="-122"/>
                  <a:ea typeface="宋体" panose="02010600030101010101" pitchFamily="2" charset="-122"/>
                </a:rPr>
                <a:t>封面</a:t>
              </a:r>
            </a:p>
          </p:txBody>
        </p:sp>
      </p:grpSp>
      <p:grpSp>
        <p:nvGrpSpPr>
          <p:cNvPr id="7" name="组合 6">
            <a:extLst>
              <a:ext uri="{FF2B5EF4-FFF2-40B4-BE49-F238E27FC236}">
                <a16:creationId xmlns:a16="http://schemas.microsoft.com/office/drawing/2014/main" id="{8E7072EB-3382-7B76-3A7B-E75FF416CB99}"/>
              </a:ext>
            </a:extLst>
          </p:cNvPr>
          <p:cNvGrpSpPr/>
          <p:nvPr/>
        </p:nvGrpSpPr>
        <p:grpSpPr>
          <a:xfrm>
            <a:off x="1711265" y="2192127"/>
            <a:ext cx="1831543" cy="852437"/>
            <a:chOff x="1641812" y="1315758"/>
            <a:chExt cx="1293257" cy="852437"/>
          </a:xfrm>
        </p:grpSpPr>
        <p:sp>
          <p:nvSpPr>
            <p:cNvPr id="8" name="矩形: 圆角 7">
              <a:extLst>
                <a:ext uri="{FF2B5EF4-FFF2-40B4-BE49-F238E27FC236}">
                  <a16:creationId xmlns:a16="http://schemas.microsoft.com/office/drawing/2014/main" id="{504AB25B-0F9B-939F-3F82-C934AC7B8927}"/>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20F4AA1-7286-B3A1-F32B-A2FF47F5CB55}"/>
                </a:ext>
              </a:extLst>
            </p:cNvPr>
            <p:cNvSpPr txBox="1"/>
            <p:nvPr/>
          </p:nvSpPr>
          <p:spPr>
            <a:xfrm>
              <a:off x="1733267" y="1460309"/>
              <a:ext cx="1084997" cy="707886"/>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2.</a:t>
              </a:r>
              <a:r>
                <a:rPr lang="zh-CN" altLang="en-US" sz="2000" b="1" dirty="0">
                  <a:solidFill>
                    <a:schemeClr val="accent2">
                      <a:lumMod val="50000"/>
                    </a:schemeClr>
                  </a:solidFill>
                  <a:latin typeface="宋体" panose="02010600030101010101" pitchFamily="2" charset="-122"/>
                  <a:ea typeface="宋体" panose="02010600030101010101" pitchFamily="2" charset="-122"/>
                </a:rPr>
                <a:t>企业概况</a:t>
              </a:r>
            </a:p>
          </p:txBody>
        </p:sp>
      </p:grpSp>
      <p:grpSp>
        <p:nvGrpSpPr>
          <p:cNvPr id="19" name="组合 18">
            <a:extLst>
              <a:ext uri="{FF2B5EF4-FFF2-40B4-BE49-F238E27FC236}">
                <a16:creationId xmlns:a16="http://schemas.microsoft.com/office/drawing/2014/main" id="{7076B944-0FA3-352D-A737-BB8E1A40B1B5}"/>
              </a:ext>
            </a:extLst>
          </p:cNvPr>
          <p:cNvGrpSpPr/>
          <p:nvPr/>
        </p:nvGrpSpPr>
        <p:grpSpPr>
          <a:xfrm>
            <a:off x="1718367" y="3193187"/>
            <a:ext cx="1666121" cy="843766"/>
            <a:chOff x="1641812" y="1407992"/>
            <a:chExt cx="1176452" cy="843766"/>
          </a:xfrm>
        </p:grpSpPr>
        <p:sp>
          <p:nvSpPr>
            <p:cNvPr id="21" name="矩形: 圆角 20">
              <a:extLst>
                <a:ext uri="{FF2B5EF4-FFF2-40B4-BE49-F238E27FC236}">
                  <a16:creationId xmlns:a16="http://schemas.microsoft.com/office/drawing/2014/main" id="{37499B30-EA2F-E0EE-848C-CE5B8E29880B}"/>
                </a:ext>
              </a:extLst>
            </p:cNvPr>
            <p:cNvSpPr/>
            <p:nvPr/>
          </p:nvSpPr>
          <p:spPr>
            <a:xfrm>
              <a:off x="1641812" y="1407992"/>
              <a:ext cx="1176452" cy="843766"/>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A612026A-5059-9226-8298-A0DFF88C4D42}"/>
                </a:ext>
              </a:extLst>
            </p:cNvPr>
            <p:cNvSpPr txBox="1"/>
            <p:nvPr/>
          </p:nvSpPr>
          <p:spPr>
            <a:xfrm>
              <a:off x="1733267" y="1460309"/>
              <a:ext cx="1084997" cy="707886"/>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3.</a:t>
              </a:r>
              <a:r>
                <a:rPr lang="zh-CN" altLang="en-US" sz="2000" b="1" dirty="0">
                  <a:solidFill>
                    <a:schemeClr val="accent2">
                      <a:lumMod val="50000"/>
                    </a:schemeClr>
                  </a:solidFill>
                  <a:latin typeface="宋体" panose="02010600030101010101" pitchFamily="2" charset="-122"/>
                  <a:ea typeface="宋体" panose="02010600030101010101" pitchFamily="2" charset="-122"/>
                </a:rPr>
                <a:t>创业者</a:t>
              </a:r>
              <a:endParaRPr lang="en-US" altLang="zh-CN" sz="2000" b="1" dirty="0">
                <a:solidFill>
                  <a:schemeClr val="accent2">
                    <a:lumMod val="50000"/>
                  </a:schemeClr>
                </a:solidFill>
                <a:latin typeface="宋体" panose="02010600030101010101" pitchFamily="2" charset="-122"/>
                <a:ea typeface="宋体" panose="02010600030101010101" pitchFamily="2" charset="-122"/>
              </a:endParaRPr>
            </a:p>
            <a:p>
              <a:r>
                <a:rPr lang="zh-CN" altLang="en-US" sz="2000" b="1" dirty="0">
                  <a:solidFill>
                    <a:schemeClr val="accent2">
                      <a:lumMod val="50000"/>
                    </a:schemeClr>
                  </a:solidFill>
                  <a:latin typeface="宋体" panose="02010600030101010101" pitchFamily="2" charset="-122"/>
                  <a:ea typeface="宋体" panose="02010600030101010101" pitchFamily="2" charset="-122"/>
                </a:rPr>
                <a:t>个人情况</a:t>
              </a:r>
            </a:p>
          </p:txBody>
        </p:sp>
      </p:grpSp>
      <p:grpSp>
        <p:nvGrpSpPr>
          <p:cNvPr id="23" name="组合 22">
            <a:extLst>
              <a:ext uri="{FF2B5EF4-FFF2-40B4-BE49-F238E27FC236}">
                <a16:creationId xmlns:a16="http://schemas.microsoft.com/office/drawing/2014/main" id="{6E72A0B8-21C1-AD6D-4D75-D7B7A1D98482}"/>
              </a:ext>
            </a:extLst>
          </p:cNvPr>
          <p:cNvGrpSpPr/>
          <p:nvPr/>
        </p:nvGrpSpPr>
        <p:grpSpPr>
          <a:xfrm>
            <a:off x="1693314" y="4342021"/>
            <a:ext cx="1831543" cy="689212"/>
            <a:chOff x="1641812" y="1315758"/>
            <a:chExt cx="1293257" cy="689212"/>
          </a:xfrm>
        </p:grpSpPr>
        <p:sp>
          <p:nvSpPr>
            <p:cNvPr id="24" name="矩形: 圆角 23">
              <a:extLst>
                <a:ext uri="{FF2B5EF4-FFF2-40B4-BE49-F238E27FC236}">
                  <a16:creationId xmlns:a16="http://schemas.microsoft.com/office/drawing/2014/main" id="{C489D94A-430A-69D1-E832-FFE07871EDFC}"/>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14381EF-6EC4-7545-ED95-FEF2C93F3EF3}"/>
                </a:ext>
              </a:extLst>
            </p:cNvPr>
            <p:cNvSpPr txBox="1"/>
            <p:nvPr/>
          </p:nvSpPr>
          <p:spPr>
            <a:xfrm>
              <a:off x="1733267" y="1460309"/>
              <a:ext cx="1084997" cy="400110"/>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4.</a:t>
              </a:r>
              <a:r>
                <a:rPr lang="zh-CN" altLang="en-US" sz="2000" b="1" dirty="0">
                  <a:solidFill>
                    <a:schemeClr val="accent2">
                      <a:lumMod val="50000"/>
                    </a:schemeClr>
                  </a:solidFill>
                  <a:latin typeface="宋体" panose="02010600030101010101" pitchFamily="2" charset="-122"/>
                  <a:ea typeface="宋体" panose="02010600030101010101" pitchFamily="2" charset="-122"/>
                </a:rPr>
                <a:t>市场评估</a:t>
              </a:r>
            </a:p>
          </p:txBody>
        </p:sp>
      </p:grpSp>
      <p:grpSp>
        <p:nvGrpSpPr>
          <p:cNvPr id="26" name="组合 25">
            <a:extLst>
              <a:ext uri="{FF2B5EF4-FFF2-40B4-BE49-F238E27FC236}">
                <a16:creationId xmlns:a16="http://schemas.microsoft.com/office/drawing/2014/main" id="{BB931BF9-31DF-BA3F-CEEA-B5331791BAE7}"/>
              </a:ext>
            </a:extLst>
          </p:cNvPr>
          <p:cNvGrpSpPr/>
          <p:nvPr/>
        </p:nvGrpSpPr>
        <p:grpSpPr>
          <a:xfrm>
            <a:off x="1604262" y="5401734"/>
            <a:ext cx="5066550" cy="868224"/>
            <a:chOff x="1641812" y="1315758"/>
            <a:chExt cx="1293257" cy="689212"/>
          </a:xfrm>
        </p:grpSpPr>
        <p:sp>
          <p:nvSpPr>
            <p:cNvPr id="27" name="矩形: 圆角 26">
              <a:extLst>
                <a:ext uri="{FF2B5EF4-FFF2-40B4-BE49-F238E27FC236}">
                  <a16:creationId xmlns:a16="http://schemas.microsoft.com/office/drawing/2014/main" id="{3432D8FA-0302-0F06-6BBA-BF723CCCA7DE}"/>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9CEACC00-AF4D-A839-F7FD-D2F8E6681A66}"/>
                </a:ext>
              </a:extLst>
            </p:cNvPr>
            <p:cNvSpPr txBox="1"/>
            <p:nvPr/>
          </p:nvSpPr>
          <p:spPr>
            <a:xfrm>
              <a:off x="1707835" y="1379398"/>
              <a:ext cx="1202848" cy="561933"/>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5.</a:t>
              </a:r>
              <a:r>
                <a:rPr lang="zh-CN" altLang="en-US" sz="2000" b="1" dirty="0">
                  <a:solidFill>
                    <a:schemeClr val="accent2">
                      <a:lumMod val="50000"/>
                    </a:schemeClr>
                  </a:solidFill>
                  <a:latin typeface="宋体" panose="02010600030101010101" pitchFamily="2" charset="-122"/>
                  <a:ea typeface="宋体" panose="02010600030101010101" pitchFamily="2" charset="-122"/>
                </a:rPr>
                <a:t>市场营销计划（产品或服务；价格；地点或平台、渠道；线上或线下促销）</a:t>
              </a:r>
            </a:p>
          </p:txBody>
        </p:sp>
      </p:grpSp>
      <p:grpSp>
        <p:nvGrpSpPr>
          <p:cNvPr id="29" name="组合 28">
            <a:extLst>
              <a:ext uri="{FF2B5EF4-FFF2-40B4-BE49-F238E27FC236}">
                <a16:creationId xmlns:a16="http://schemas.microsoft.com/office/drawing/2014/main" id="{26316BDD-A069-DD47-C6DD-4A930BC59B9D}"/>
              </a:ext>
            </a:extLst>
          </p:cNvPr>
          <p:cNvGrpSpPr/>
          <p:nvPr/>
        </p:nvGrpSpPr>
        <p:grpSpPr>
          <a:xfrm>
            <a:off x="4890000" y="1248886"/>
            <a:ext cx="2412000" cy="725443"/>
            <a:chOff x="1641812" y="1407992"/>
            <a:chExt cx="1176452" cy="894890"/>
          </a:xfrm>
        </p:grpSpPr>
        <p:sp>
          <p:nvSpPr>
            <p:cNvPr id="30" name="矩形: 圆角 29">
              <a:extLst>
                <a:ext uri="{FF2B5EF4-FFF2-40B4-BE49-F238E27FC236}">
                  <a16:creationId xmlns:a16="http://schemas.microsoft.com/office/drawing/2014/main" id="{5C3C28EA-8490-08D3-5340-022B510F681A}"/>
                </a:ext>
              </a:extLst>
            </p:cNvPr>
            <p:cNvSpPr/>
            <p:nvPr/>
          </p:nvSpPr>
          <p:spPr>
            <a:xfrm>
              <a:off x="1641812" y="1407992"/>
              <a:ext cx="1176452" cy="843766"/>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0E958D57-1E87-08BC-9656-4CD8548DC407}"/>
                </a:ext>
              </a:extLst>
            </p:cNvPr>
            <p:cNvSpPr txBox="1"/>
            <p:nvPr/>
          </p:nvSpPr>
          <p:spPr>
            <a:xfrm>
              <a:off x="1733267" y="1594996"/>
              <a:ext cx="1084997" cy="707886"/>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6.</a:t>
              </a:r>
              <a:r>
                <a:rPr lang="zh-CN" altLang="en-US" sz="2000" b="1" dirty="0">
                  <a:solidFill>
                    <a:schemeClr val="accent2">
                      <a:lumMod val="50000"/>
                    </a:schemeClr>
                  </a:solidFill>
                  <a:latin typeface="宋体" panose="02010600030101010101" pitchFamily="2" charset="-122"/>
                  <a:ea typeface="宋体" panose="02010600030101010101" pitchFamily="2" charset="-122"/>
                </a:rPr>
                <a:t>企业组织结构</a:t>
              </a:r>
            </a:p>
          </p:txBody>
        </p:sp>
      </p:grpSp>
      <p:grpSp>
        <p:nvGrpSpPr>
          <p:cNvPr id="32" name="组合 31">
            <a:extLst>
              <a:ext uri="{FF2B5EF4-FFF2-40B4-BE49-F238E27FC236}">
                <a16:creationId xmlns:a16="http://schemas.microsoft.com/office/drawing/2014/main" id="{90D4FA43-0D92-9C13-A0F9-9FDB2288FDC5}"/>
              </a:ext>
            </a:extLst>
          </p:cNvPr>
          <p:cNvGrpSpPr/>
          <p:nvPr/>
        </p:nvGrpSpPr>
        <p:grpSpPr>
          <a:xfrm>
            <a:off x="4955333" y="2235573"/>
            <a:ext cx="1514902" cy="689212"/>
            <a:chOff x="1641812" y="1315758"/>
            <a:chExt cx="1514902" cy="689212"/>
          </a:xfrm>
        </p:grpSpPr>
        <p:sp>
          <p:nvSpPr>
            <p:cNvPr id="33" name="矩形: 圆角 32">
              <a:extLst>
                <a:ext uri="{FF2B5EF4-FFF2-40B4-BE49-F238E27FC236}">
                  <a16:creationId xmlns:a16="http://schemas.microsoft.com/office/drawing/2014/main" id="{F1A04EA7-1BA8-A171-C489-C97B1F6BE542}"/>
                </a:ext>
              </a:extLst>
            </p:cNvPr>
            <p:cNvSpPr/>
            <p:nvPr/>
          </p:nvSpPr>
          <p:spPr>
            <a:xfrm>
              <a:off x="1641812" y="1315758"/>
              <a:ext cx="1514902"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F0C761FD-97D4-C2A2-58F9-1690A1F8EA59}"/>
                </a:ext>
              </a:extLst>
            </p:cNvPr>
            <p:cNvSpPr txBox="1"/>
            <p:nvPr/>
          </p:nvSpPr>
          <p:spPr>
            <a:xfrm>
              <a:off x="1856764" y="1460309"/>
              <a:ext cx="1084997" cy="400110"/>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7.</a:t>
              </a:r>
              <a:r>
                <a:rPr lang="zh-CN" altLang="en-US" sz="2000" b="1" dirty="0">
                  <a:solidFill>
                    <a:schemeClr val="accent2">
                      <a:lumMod val="50000"/>
                    </a:schemeClr>
                  </a:solidFill>
                  <a:latin typeface="宋体" panose="02010600030101010101" pitchFamily="2" charset="-122"/>
                  <a:ea typeface="宋体" panose="02010600030101010101" pitchFamily="2" charset="-122"/>
                </a:rPr>
                <a:t>投资</a:t>
              </a:r>
            </a:p>
          </p:txBody>
        </p:sp>
      </p:grpSp>
      <p:grpSp>
        <p:nvGrpSpPr>
          <p:cNvPr id="35" name="组合 34">
            <a:extLst>
              <a:ext uri="{FF2B5EF4-FFF2-40B4-BE49-F238E27FC236}">
                <a16:creationId xmlns:a16="http://schemas.microsoft.com/office/drawing/2014/main" id="{4BBEC622-CF3D-095A-93B2-AC943B51275C}"/>
              </a:ext>
            </a:extLst>
          </p:cNvPr>
          <p:cNvGrpSpPr/>
          <p:nvPr/>
        </p:nvGrpSpPr>
        <p:grpSpPr>
          <a:xfrm>
            <a:off x="4912041" y="3322703"/>
            <a:ext cx="1831543" cy="689212"/>
            <a:chOff x="1641812" y="1315758"/>
            <a:chExt cx="1293257" cy="689212"/>
          </a:xfrm>
        </p:grpSpPr>
        <p:sp>
          <p:nvSpPr>
            <p:cNvPr id="36" name="矩形: 圆角 35">
              <a:extLst>
                <a:ext uri="{FF2B5EF4-FFF2-40B4-BE49-F238E27FC236}">
                  <a16:creationId xmlns:a16="http://schemas.microsoft.com/office/drawing/2014/main" id="{B9587E38-F4ED-A28B-7CF3-3FF31F4801DE}"/>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36903B64-85CA-D5CD-6DB8-937476C2486E}"/>
                </a:ext>
              </a:extLst>
            </p:cNvPr>
            <p:cNvSpPr txBox="1"/>
            <p:nvPr/>
          </p:nvSpPr>
          <p:spPr>
            <a:xfrm>
              <a:off x="1733267" y="1460309"/>
              <a:ext cx="1084997" cy="400110"/>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8.</a:t>
              </a:r>
              <a:r>
                <a:rPr lang="zh-CN" altLang="en-US" sz="2000" b="1" dirty="0">
                  <a:solidFill>
                    <a:schemeClr val="accent2">
                      <a:lumMod val="50000"/>
                    </a:schemeClr>
                  </a:solidFill>
                  <a:latin typeface="宋体" panose="02010600030101010101" pitchFamily="2" charset="-122"/>
                  <a:ea typeface="宋体" panose="02010600030101010101" pitchFamily="2" charset="-122"/>
                </a:rPr>
                <a:t>流动资金</a:t>
              </a:r>
            </a:p>
          </p:txBody>
        </p:sp>
      </p:grpSp>
      <p:grpSp>
        <p:nvGrpSpPr>
          <p:cNvPr id="38" name="组合 37">
            <a:extLst>
              <a:ext uri="{FF2B5EF4-FFF2-40B4-BE49-F238E27FC236}">
                <a16:creationId xmlns:a16="http://schemas.microsoft.com/office/drawing/2014/main" id="{9CEF5859-F960-8998-AFFD-7197DE3B98EB}"/>
              </a:ext>
            </a:extLst>
          </p:cNvPr>
          <p:cNvGrpSpPr/>
          <p:nvPr/>
        </p:nvGrpSpPr>
        <p:grpSpPr>
          <a:xfrm>
            <a:off x="7912458" y="1261186"/>
            <a:ext cx="2951160" cy="852437"/>
            <a:chOff x="1641812" y="1315758"/>
            <a:chExt cx="1293257" cy="852437"/>
          </a:xfrm>
        </p:grpSpPr>
        <p:sp>
          <p:nvSpPr>
            <p:cNvPr id="39" name="矩形: 圆角 38">
              <a:extLst>
                <a:ext uri="{FF2B5EF4-FFF2-40B4-BE49-F238E27FC236}">
                  <a16:creationId xmlns:a16="http://schemas.microsoft.com/office/drawing/2014/main" id="{F66DC7B7-B66E-1ECE-2453-05CEB2F0249E}"/>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52D38B4D-9D28-E3C8-55C1-59190B2B9230}"/>
                </a:ext>
              </a:extLst>
            </p:cNvPr>
            <p:cNvSpPr txBox="1"/>
            <p:nvPr/>
          </p:nvSpPr>
          <p:spPr>
            <a:xfrm>
              <a:off x="1733267" y="1460309"/>
              <a:ext cx="1084997" cy="707886"/>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10.</a:t>
              </a:r>
              <a:r>
                <a:rPr lang="zh-CN" altLang="en-US" sz="2000" b="1" dirty="0">
                  <a:solidFill>
                    <a:schemeClr val="accent2">
                      <a:lumMod val="50000"/>
                    </a:schemeClr>
                  </a:solidFill>
                  <a:latin typeface="宋体" panose="02010600030101010101" pitchFamily="2" charset="-122"/>
                  <a:ea typeface="宋体" panose="02010600030101010101" pitchFamily="2" charset="-122"/>
                </a:rPr>
                <a:t>销售与成本计划</a:t>
              </a:r>
            </a:p>
          </p:txBody>
        </p:sp>
      </p:grpSp>
      <p:grpSp>
        <p:nvGrpSpPr>
          <p:cNvPr id="41" name="组合 40">
            <a:extLst>
              <a:ext uri="{FF2B5EF4-FFF2-40B4-BE49-F238E27FC236}">
                <a16:creationId xmlns:a16="http://schemas.microsoft.com/office/drawing/2014/main" id="{CED61AEA-A4D7-A50D-7773-9955128EC0B2}"/>
              </a:ext>
            </a:extLst>
          </p:cNvPr>
          <p:cNvGrpSpPr/>
          <p:nvPr/>
        </p:nvGrpSpPr>
        <p:grpSpPr>
          <a:xfrm>
            <a:off x="4890000" y="4404746"/>
            <a:ext cx="2378911" cy="852437"/>
            <a:chOff x="1641812" y="1315758"/>
            <a:chExt cx="1293257" cy="852437"/>
          </a:xfrm>
        </p:grpSpPr>
        <p:sp>
          <p:nvSpPr>
            <p:cNvPr id="42" name="矩形: 圆角 41">
              <a:extLst>
                <a:ext uri="{FF2B5EF4-FFF2-40B4-BE49-F238E27FC236}">
                  <a16:creationId xmlns:a16="http://schemas.microsoft.com/office/drawing/2014/main" id="{22169944-20ED-1298-B735-719E3A88846B}"/>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8C808AA2-4025-7F07-BA83-E41119BDF31C}"/>
                </a:ext>
              </a:extLst>
            </p:cNvPr>
            <p:cNvSpPr txBox="1"/>
            <p:nvPr/>
          </p:nvSpPr>
          <p:spPr>
            <a:xfrm>
              <a:off x="1733267" y="1460309"/>
              <a:ext cx="1084997" cy="707886"/>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9.</a:t>
              </a:r>
              <a:r>
                <a:rPr lang="zh-CN" altLang="en-US" sz="2000" b="1" dirty="0">
                  <a:solidFill>
                    <a:schemeClr val="accent2">
                      <a:lumMod val="50000"/>
                    </a:schemeClr>
                  </a:solidFill>
                  <a:latin typeface="宋体" panose="02010600030101010101" pitchFamily="2" charset="-122"/>
                  <a:ea typeface="宋体" panose="02010600030101010101" pitchFamily="2" charset="-122"/>
                </a:rPr>
                <a:t>销售收入预测</a:t>
              </a:r>
            </a:p>
          </p:txBody>
        </p:sp>
      </p:grpSp>
      <p:grpSp>
        <p:nvGrpSpPr>
          <p:cNvPr id="44" name="组合 43">
            <a:extLst>
              <a:ext uri="{FF2B5EF4-FFF2-40B4-BE49-F238E27FC236}">
                <a16:creationId xmlns:a16="http://schemas.microsoft.com/office/drawing/2014/main" id="{AF616DEC-2A27-9EDE-3388-8382CFDA26B6}"/>
              </a:ext>
            </a:extLst>
          </p:cNvPr>
          <p:cNvGrpSpPr/>
          <p:nvPr/>
        </p:nvGrpSpPr>
        <p:grpSpPr>
          <a:xfrm>
            <a:off x="7882760" y="2271839"/>
            <a:ext cx="2597975" cy="689212"/>
            <a:chOff x="1641812" y="1315758"/>
            <a:chExt cx="1293257" cy="689212"/>
          </a:xfrm>
        </p:grpSpPr>
        <p:sp>
          <p:nvSpPr>
            <p:cNvPr id="45" name="矩形: 圆角 44">
              <a:extLst>
                <a:ext uri="{FF2B5EF4-FFF2-40B4-BE49-F238E27FC236}">
                  <a16:creationId xmlns:a16="http://schemas.microsoft.com/office/drawing/2014/main" id="{541AC301-8356-4692-E33C-8DAEFF7B62A2}"/>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FFD967A0-232D-99D2-5608-3FFB26DA7192}"/>
                </a:ext>
              </a:extLst>
            </p:cNvPr>
            <p:cNvSpPr txBox="1"/>
            <p:nvPr/>
          </p:nvSpPr>
          <p:spPr>
            <a:xfrm>
              <a:off x="1733267" y="1460309"/>
              <a:ext cx="1084997" cy="400110"/>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11.</a:t>
              </a:r>
              <a:r>
                <a:rPr lang="zh-CN" altLang="en-US" sz="2000" b="1" dirty="0">
                  <a:solidFill>
                    <a:schemeClr val="accent2">
                      <a:lumMod val="50000"/>
                    </a:schemeClr>
                  </a:solidFill>
                  <a:latin typeface="宋体" panose="02010600030101010101" pitchFamily="2" charset="-122"/>
                  <a:ea typeface="宋体" panose="02010600030101010101" pitchFamily="2" charset="-122"/>
                </a:rPr>
                <a:t>现金流量计划</a:t>
              </a:r>
            </a:p>
          </p:txBody>
        </p:sp>
      </p:grpSp>
      <p:grpSp>
        <p:nvGrpSpPr>
          <p:cNvPr id="47" name="组合 46">
            <a:extLst>
              <a:ext uri="{FF2B5EF4-FFF2-40B4-BE49-F238E27FC236}">
                <a16:creationId xmlns:a16="http://schemas.microsoft.com/office/drawing/2014/main" id="{99E9367F-8AF1-9370-85BD-4C931E99B98C}"/>
              </a:ext>
            </a:extLst>
          </p:cNvPr>
          <p:cNvGrpSpPr/>
          <p:nvPr/>
        </p:nvGrpSpPr>
        <p:grpSpPr>
          <a:xfrm>
            <a:off x="7857296" y="3322703"/>
            <a:ext cx="2815253" cy="852437"/>
            <a:chOff x="1641812" y="1315758"/>
            <a:chExt cx="1293257" cy="852437"/>
          </a:xfrm>
        </p:grpSpPr>
        <p:sp>
          <p:nvSpPr>
            <p:cNvPr id="48" name="矩形: 圆角 47">
              <a:extLst>
                <a:ext uri="{FF2B5EF4-FFF2-40B4-BE49-F238E27FC236}">
                  <a16:creationId xmlns:a16="http://schemas.microsoft.com/office/drawing/2014/main" id="{3D7FEE19-52C5-DE54-5DD0-AD51BBABFCD3}"/>
                </a:ext>
              </a:extLst>
            </p:cNvPr>
            <p:cNvSpPr/>
            <p:nvPr/>
          </p:nvSpPr>
          <p:spPr>
            <a:xfrm>
              <a:off x="1641812" y="1315758"/>
              <a:ext cx="1293257" cy="689212"/>
            </a:xfrm>
            <a:prstGeom prst="roundRect">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9122FEA7-4231-D62F-C9DE-7180EC25C81A}"/>
                </a:ext>
              </a:extLst>
            </p:cNvPr>
            <p:cNvSpPr txBox="1"/>
            <p:nvPr/>
          </p:nvSpPr>
          <p:spPr>
            <a:xfrm>
              <a:off x="1733267" y="1460309"/>
              <a:ext cx="1084997" cy="707886"/>
            </a:xfrm>
            <a:prstGeom prst="rect">
              <a:avLst/>
            </a:prstGeom>
            <a:noFill/>
          </p:spPr>
          <p:txBody>
            <a:bodyPr wrap="square" rtlCol="0">
              <a:spAutoFit/>
            </a:bodyPr>
            <a:lstStyle/>
            <a:p>
              <a:r>
                <a:rPr lang="en-US" altLang="zh-CN" sz="2000" b="1" dirty="0">
                  <a:solidFill>
                    <a:schemeClr val="accent2">
                      <a:lumMod val="50000"/>
                    </a:schemeClr>
                  </a:solidFill>
                  <a:latin typeface="宋体" panose="02010600030101010101" pitchFamily="2" charset="-122"/>
                  <a:ea typeface="宋体" panose="02010600030101010101" pitchFamily="2" charset="-122"/>
                </a:rPr>
                <a:t>2.</a:t>
              </a:r>
              <a:r>
                <a:rPr lang="zh-CN" altLang="en-US" sz="2000" b="1" dirty="0">
                  <a:solidFill>
                    <a:schemeClr val="accent2">
                      <a:lumMod val="50000"/>
                    </a:schemeClr>
                  </a:solidFill>
                  <a:latin typeface="宋体" panose="02010600030101010101" pitchFamily="2" charset="-122"/>
                  <a:ea typeface="宋体" panose="02010600030101010101" pitchFamily="2" charset="-122"/>
                </a:rPr>
                <a:t>风险与风险管理</a:t>
              </a:r>
            </a:p>
          </p:txBody>
        </p:sp>
      </p:grpSp>
      <p:grpSp>
        <p:nvGrpSpPr>
          <p:cNvPr id="50" name="组合 49">
            <a:extLst>
              <a:ext uri="{FF2B5EF4-FFF2-40B4-BE49-F238E27FC236}">
                <a16:creationId xmlns:a16="http://schemas.microsoft.com/office/drawing/2014/main" id="{97949B0A-75C5-F40D-C8CB-1413550F3A58}"/>
              </a:ext>
            </a:extLst>
          </p:cNvPr>
          <p:cNvGrpSpPr/>
          <p:nvPr/>
        </p:nvGrpSpPr>
        <p:grpSpPr>
          <a:xfrm>
            <a:off x="8035955" y="4862050"/>
            <a:ext cx="2848135" cy="1448191"/>
            <a:chOff x="5264436" y="2078556"/>
            <a:chExt cx="4747432" cy="1880481"/>
          </a:xfrm>
        </p:grpSpPr>
        <p:sp>
          <p:nvSpPr>
            <p:cNvPr id="51" name="云形 50">
              <a:extLst>
                <a:ext uri="{FF2B5EF4-FFF2-40B4-BE49-F238E27FC236}">
                  <a16:creationId xmlns:a16="http://schemas.microsoft.com/office/drawing/2014/main" id="{51BED587-69FD-AD62-D5CB-75FF5A304363}"/>
                </a:ext>
              </a:extLst>
            </p:cNvPr>
            <p:cNvSpPr/>
            <p:nvPr/>
          </p:nvSpPr>
          <p:spPr>
            <a:xfrm>
              <a:off x="5264436" y="2078556"/>
              <a:ext cx="4747432" cy="1880481"/>
            </a:xfrm>
            <a:prstGeom prst="cloud">
              <a:avLst/>
            </a:prstGeom>
            <a:solidFill>
              <a:schemeClr val="accent6">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52CF8A12-ED6E-F5F5-EFCF-2B2FD16C5A30}"/>
                </a:ext>
              </a:extLst>
            </p:cNvPr>
            <p:cNvSpPr txBox="1"/>
            <p:nvPr/>
          </p:nvSpPr>
          <p:spPr>
            <a:xfrm>
              <a:off x="5969195" y="2241680"/>
              <a:ext cx="3337912" cy="1251817"/>
            </a:xfrm>
            <a:prstGeom prst="rect">
              <a:avLst/>
            </a:prstGeom>
            <a:noFill/>
          </p:spPr>
          <p:txBody>
            <a:bodyPr wrap="square">
              <a:spAutoFit/>
            </a:bodyPr>
            <a:lstStyle/>
            <a:p>
              <a:pPr indent="457200" algn="ctr">
                <a:lnSpc>
                  <a:spcPts val="1000"/>
                </a:lnSpc>
              </a:pPr>
              <a:endParaRPr lang="en-US" altLang="zh-CN" sz="2000" b="1" dirty="0">
                <a:solidFill>
                  <a:schemeClr val="accent2"/>
                </a:solidFill>
                <a:latin typeface="宋体" panose="02010600030101010101" pitchFamily="2" charset="-122"/>
                <a:ea typeface="宋体" panose="02010600030101010101" pitchFamily="2" charset="-122"/>
              </a:endParaRPr>
            </a:p>
            <a:p>
              <a:pPr algn="ctr">
                <a:lnSpc>
                  <a:spcPct val="130000"/>
                </a:lnSpc>
              </a:pPr>
              <a:r>
                <a:rPr lang="zh-CN" altLang="en-US" sz="2000" dirty="0">
                  <a:solidFill>
                    <a:schemeClr val="accent2"/>
                  </a:solidFill>
                  <a:latin typeface="宋体" panose="02010600030101010101" pitchFamily="2" charset="-122"/>
                  <a:ea typeface="宋体" panose="02010600030101010101" pitchFamily="2" charset="-122"/>
                </a:rPr>
                <a:t>阅读课本的创业计划书案例</a:t>
              </a:r>
              <a:endParaRPr lang="en-US" altLang="zh-CN" sz="2000" dirty="0">
                <a:solidFill>
                  <a:schemeClr val="accent2"/>
                </a:solidFill>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val="93788139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741908"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步骤三</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学习商业计划书</a:t>
            </a:r>
            <a:r>
              <a:rPr lang="en-US" altLang="zh-CN" sz="2800" kern="0" dirty="0">
                <a:solidFill>
                  <a:schemeClr val="accent6">
                    <a:lumMod val="60000"/>
                    <a:lumOff val="40000"/>
                  </a:schemeClr>
                </a:solidFill>
                <a:cs typeface="+mn-ea"/>
                <a:sym typeface="+mn-lt"/>
              </a:rPr>
              <a:t>PPT</a:t>
            </a:r>
            <a:r>
              <a:rPr lang="zh-CN" altLang="en-US" sz="2800" kern="0" dirty="0">
                <a:solidFill>
                  <a:schemeClr val="accent6">
                    <a:lumMod val="60000"/>
                    <a:lumOff val="40000"/>
                  </a:schemeClr>
                </a:solidFill>
                <a:cs typeface="+mn-ea"/>
                <a:sym typeface="+mn-lt"/>
              </a:rPr>
              <a:t>的制作</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6" name="组合 5">
            <a:extLst>
              <a:ext uri="{FF2B5EF4-FFF2-40B4-BE49-F238E27FC236}">
                <a16:creationId xmlns:a16="http://schemas.microsoft.com/office/drawing/2014/main" id="{1B2419D8-E05B-7BCC-6BC3-A6001E3EEEE5}"/>
              </a:ext>
            </a:extLst>
          </p:cNvPr>
          <p:cNvGrpSpPr/>
          <p:nvPr/>
        </p:nvGrpSpPr>
        <p:grpSpPr>
          <a:xfrm>
            <a:off x="1494430" y="1624083"/>
            <a:ext cx="10017457" cy="4176215"/>
            <a:chOff x="1364776" y="1412543"/>
            <a:chExt cx="10017457" cy="4176215"/>
          </a:xfrm>
        </p:grpSpPr>
        <p:sp>
          <p:nvSpPr>
            <p:cNvPr id="3" name="矩形: 圆角 2">
              <a:extLst>
                <a:ext uri="{FF2B5EF4-FFF2-40B4-BE49-F238E27FC236}">
                  <a16:creationId xmlns:a16="http://schemas.microsoft.com/office/drawing/2014/main" id="{618A7F5D-32AC-06B9-063F-4E3FA7939893}"/>
                </a:ext>
              </a:extLst>
            </p:cNvPr>
            <p:cNvSpPr/>
            <p:nvPr/>
          </p:nvSpPr>
          <p:spPr>
            <a:xfrm>
              <a:off x="1364776" y="1412543"/>
              <a:ext cx="9792269" cy="4176215"/>
            </a:xfrm>
            <a:prstGeom prst="roundRect">
              <a:avLst/>
            </a:prstGeom>
            <a:solidFill>
              <a:srgbClr val="EDF8F1"/>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1A77328-3890-85BB-EB2E-0DE5DFEB4AC6}"/>
                </a:ext>
              </a:extLst>
            </p:cNvPr>
            <p:cNvSpPr txBox="1"/>
            <p:nvPr/>
          </p:nvSpPr>
          <p:spPr>
            <a:xfrm>
              <a:off x="1997338" y="1609594"/>
              <a:ext cx="3942187" cy="3182603"/>
            </a:xfrm>
            <a:prstGeom prst="rect">
              <a:avLst/>
            </a:prstGeom>
            <a:noFill/>
          </p:spPr>
          <p:txBody>
            <a:bodyPr wrap="square">
              <a:spAutoFit/>
            </a:bodyPr>
            <a:lstStyle/>
            <a:p>
              <a:pPr marL="0" marR="0" lvl="0" algn="l" defTabSz="914400" rtl="0" eaLnBrk="1" fontAlgn="auto" latinLnBrk="0" hangingPunct="1">
                <a:lnSpc>
                  <a:spcPct val="20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一、商业计划书</a:t>
              </a:r>
              <a:r>
                <a:rPr lang="en-US" altLang="zh-CN" sz="2400" b="1" dirty="0">
                  <a:solidFill>
                    <a:srgbClr val="ED7D31"/>
                  </a:solidFill>
                  <a:latin typeface="宋体" panose="02010600030101010101" pitchFamily="2" charset="-122"/>
                  <a:ea typeface="宋体" panose="02010600030101010101" pitchFamily="2" charset="-122"/>
                </a:rPr>
                <a:t>PPT</a:t>
              </a:r>
              <a:r>
                <a:rPr lang="zh-CN" altLang="en-US" sz="2400" b="1" dirty="0">
                  <a:solidFill>
                    <a:srgbClr val="ED7D31"/>
                  </a:solidFill>
                  <a:latin typeface="宋体" panose="02010600030101010101" pitchFamily="2" charset="-122"/>
                  <a:ea typeface="宋体" panose="02010600030101010101" pitchFamily="2" charset="-122"/>
                </a:rPr>
                <a:t>的特性</a:t>
              </a:r>
            </a:p>
            <a:p>
              <a:pPr marL="0" marR="0" lvl="0" defTabSz="914400" rtl="0" eaLnBrk="1" fontAlgn="auto" latinLnBrk="0" hangingPunct="1">
                <a:lnSpc>
                  <a:spcPct val="200000"/>
                </a:lnSpc>
                <a:spcBef>
                  <a:spcPts val="0"/>
                </a:spcBef>
                <a:spcAft>
                  <a:spcPts val="0"/>
                </a:spcAft>
                <a:buClrTx/>
                <a:buSzTx/>
                <a:buFontTx/>
                <a:buNone/>
                <a:tabLst/>
                <a:defRPr/>
              </a:pPr>
              <a:r>
                <a:rPr lang="en-US" altLang="zh-CN" sz="2000" b="1" dirty="0">
                  <a:latin typeface="宋体" panose="02010600030101010101" pitchFamily="2" charset="-122"/>
                  <a:ea typeface="宋体" panose="02010600030101010101" pitchFamily="2" charset="-122"/>
                </a:rPr>
                <a:t>1.</a:t>
              </a:r>
              <a:r>
                <a:rPr lang="zh-CN" altLang="en-US" sz="2000" b="1" dirty="0">
                  <a:latin typeface="宋体" panose="02010600030101010101" pitchFamily="2" charset="-122"/>
                  <a:ea typeface="宋体" panose="02010600030101010101" pitchFamily="2" charset="-122"/>
                </a:rPr>
                <a:t>时间性</a:t>
              </a:r>
              <a:endParaRPr lang="en-US" altLang="zh-CN" sz="2000" b="1" dirty="0">
                <a:latin typeface="宋体" panose="02010600030101010101" pitchFamily="2" charset="-122"/>
                <a:ea typeface="宋体" panose="02010600030101010101" pitchFamily="2" charset="-122"/>
              </a:endParaRPr>
            </a:p>
            <a:p>
              <a:pPr marL="0" marR="0" lvl="0" defTabSz="914400" rtl="0" eaLnBrk="1" fontAlgn="auto" latinLnBrk="0" hangingPunct="1">
                <a:lnSpc>
                  <a:spcPct val="2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目的性</a:t>
              </a:r>
              <a:endPar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endParaRPr>
            </a:p>
            <a:p>
              <a:pPr marL="0" marR="0" lvl="0" defTabSz="914400" rtl="0" eaLnBrk="1" fontAlgn="auto" latinLnBrk="0" hangingPunct="1">
                <a:lnSpc>
                  <a:spcPct val="200000"/>
                </a:lnSpc>
                <a:spcBef>
                  <a:spcPts val="0"/>
                </a:spcBef>
                <a:spcAft>
                  <a:spcPts val="0"/>
                </a:spcAft>
                <a:buClrTx/>
                <a:buSzTx/>
                <a:buFontTx/>
                <a:buNone/>
                <a:tabLst/>
                <a:defRPr/>
              </a:pPr>
              <a:r>
                <a:rPr lang="en-US" altLang="zh-CN" sz="2000" b="1" dirty="0">
                  <a:latin typeface="宋体" panose="02010600030101010101" pitchFamily="2" charset="-122"/>
                  <a:ea typeface="宋体" panose="02010600030101010101" pitchFamily="2" charset="-122"/>
                </a:rPr>
                <a:t>3.</a:t>
              </a:r>
              <a:r>
                <a:rPr lang="zh-CN" altLang="en-US" sz="2000" b="1" dirty="0">
                  <a:latin typeface="宋体" panose="02010600030101010101" pitchFamily="2" charset="-122"/>
                  <a:ea typeface="宋体" panose="02010600030101010101" pitchFamily="2" charset="-122"/>
                </a:rPr>
                <a:t>突出性</a:t>
              </a:r>
              <a:endParaRPr lang="en-US" altLang="zh-CN" sz="2000" b="1" dirty="0">
                <a:latin typeface="宋体" panose="02010600030101010101" pitchFamily="2" charset="-122"/>
                <a:ea typeface="宋体" panose="02010600030101010101" pitchFamily="2" charset="-122"/>
              </a:endParaRPr>
            </a:p>
            <a:p>
              <a:pPr marL="0" marR="0" lvl="0" defTabSz="914400" rtl="0" eaLnBrk="1" fontAlgn="auto" latinLnBrk="0" hangingPunct="1">
                <a:lnSpc>
                  <a:spcPct val="2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4.</a:t>
              </a:r>
              <a:r>
                <a:rPr kumimoji="0" lang="zh-CN" altLang="en-US"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故事性</a:t>
              </a:r>
              <a:endPar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endParaRPr>
            </a:p>
          </p:txBody>
        </p:sp>
        <p:sp>
          <p:nvSpPr>
            <p:cNvPr id="2" name="文本框 1">
              <a:extLst>
                <a:ext uri="{FF2B5EF4-FFF2-40B4-BE49-F238E27FC236}">
                  <a16:creationId xmlns:a16="http://schemas.microsoft.com/office/drawing/2014/main" id="{53D0A121-CAD9-D09E-111B-4B77C8CEA868}"/>
                </a:ext>
              </a:extLst>
            </p:cNvPr>
            <p:cNvSpPr txBox="1"/>
            <p:nvPr/>
          </p:nvSpPr>
          <p:spPr>
            <a:xfrm>
              <a:off x="6312090" y="1609594"/>
              <a:ext cx="5070143" cy="3182603"/>
            </a:xfrm>
            <a:prstGeom prst="rect">
              <a:avLst/>
            </a:prstGeom>
            <a:noFill/>
          </p:spPr>
          <p:txBody>
            <a:bodyPr wrap="square">
              <a:spAutoFit/>
            </a:bodyPr>
            <a:lstStyle/>
            <a:p>
              <a:pPr marL="0" marR="0" lvl="0" algn="l" defTabSz="914400" rtl="0" eaLnBrk="1" fontAlgn="auto" latinLnBrk="0" hangingPunct="1">
                <a:lnSpc>
                  <a:spcPct val="20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二、商业计划书</a:t>
              </a:r>
              <a:r>
                <a:rPr lang="en-US" altLang="zh-CN" sz="2400" b="1" dirty="0">
                  <a:solidFill>
                    <a:srgbClr val="ED7D31"/>
                  </a:solidFill>
                  <a:latin typeface="宋体" panose="02010600030101010101" pitchFamily="2" charset="-122"/>
                  <a:ea typeface="宋体" panose="02010600030101010101" pitchFamily="2" charset="-122"/>
                </a:rPr>
                <a:t>PPT</a:t>
              </a:r>
              <a:r>
                <a:rPr lang="zh-CN" altLang="en-US" sz="2400" b="1" dirty="0">
                  <a:solidFill>
                    <a:srgbClr val="ED7D31"/>
                  </a:solidFill>
                  <a:latin typeface="宋体" panose="02010600030101010101" pitchFamily="2" charset="-122"/>
                  <a:ea typeface="宋体" panose="02010600030101010101" pitchFamily="2" charset="-122"/>
                </a:rPr>
                <a:t>的制作技巧</a:t>
              </a:r>
              <a:endParaRPr lang="en-US" altLang="zh-CN" sz="2400" b="1" dirty="0">
                <a:solidFill>
                  <a:srgbClr val="ED7D31"/>
                </a:solidFill>
                <a:latin typeface="宋体" panose="02010600030101010101" pitchFamily="2" charset="-122"/>
                <a:ea typeface="宋体" panose="02010600030101010101" pitchFamily="2" charset="-122"/>
              </a:endParaRPr>
            </a:p>
            <a:p>
              <a:pPr marL="0" marR="0" lvl="0" algn="l" defTabSz="914400" rtl="0" eaLnBrk="1" fontAlgn="auto" latinLnBrk="0" hangingPunct="1">
                <a:lnSpc>
                  <a:spcPct val="200000"/>
                </a:lnSpc>
                <a:spcBef>
                  <a:spcPts val="0"/>
                </a:spcBef>
                <a:spcAft>
                  <a:spcPts val="0"/>
                </a:spcAft>
                <a:buClrTx/>
                <a:buSzTx/>
                <a:buFontTx/>
                <a:buNone/>
                <a:tabLst/>
                <a:defRPr/>
              </a:pPr>
              <a:r>
                <a:rPr lang="en-US" altLang="zh-CN" sz="2000" b="1" dirty="0">
                  <a:latin typeface="宋体" panose="02010600030101010101" pitchFamily="2" charset="-122"/>
                  <a:ea typeface="宋体" panose="02010600030101010101" pitchFamily="2" charset="-122"/>
                </a:rPr>
                <a:t>1.</a:t>
              </a:r>
              <a:r>
                <a:rPr lang="zh-CN" altLang="en-US" sz="2000" b="1" dirty="0">
                  <a:latin typeface="宋体" panose="02010600030101010101" pitchFamily="2" charset="-122"/>
                  <a:ea typeface="宋体" panose="02010600030101010101" pitchFamily="2" charset="-122"/>
                </a:rPr>
                <a:t>与投资者或合作方相关联的技巧</a:t>
              </a:r>
              <a:endParaRPr lang="en-US" altLang="zh-CN" sz="2000" b="1" dirty="0">
                <a:latin typeface="宋体" panose="02010600030101010101" pitchFamily="2" charset="-122"/>
                <a:ea typeface="宋体" panose="02010600030101010101" pitchFamily="2" charset="-122"/>
              </a:endParaRPr>
            </a:p>
            <a:p>
              <a:pPr marL="0" marR="0" lvl="0" algn="l" defTabSz="914400" rtl="0" eaLnBrk="1" fontAlgn="auto" latinLnBrk="0" hangingPunct="1">
                <a:lnSpc>
                  <a:spcPct val="2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2.</a:t>
              </a:r>
              <a:r>
                <a:rPr kumimoji="0" lang="zh-CN" altLang="en-US"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对纸质材料补充丰富内容的技巧</a:t>
              </a:r>
              <a:endPar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endParaRPr>
            </a:p>
            <a:p>
              <a:pPr marL="0" marR="0" lvl="0" algn="l" defTabSz="914400" rtl="0" eaLnBrk="1" fontAlgn="auto" latinLnBrk="0" hangingPunct="1">
                <a:lnSpc>
                  <a:spcPct val="2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3.</a:t>
              </a:r>
              <a:r>
                <a:rPr kumimoji="0" lang="zh-CN" altLang="en-US"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在项目数据中引入故事线的技巧</a:t>
              </a:r>
              <a:endPar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endParaRPr>
            </a:p>
            <a:p>
              <a:pPr marL="0" marR="0" lvl="0" algn="l" defTabSz="914400" rtl="0" eaLnBrk="1" fontAlgn="auto" latinLnBrk="0" hangingPunct="1">
                <a:lnSpc>
                  <a:spcPct val="2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4.</a:t>
              </a:r>
              <a:r>
                <a:rPr kumimoji="0" lang="zh-CN" altLang="en-US"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以图引文展示重点内容的技巧</a:t>
              </a:r>
              <a:endParaRPr kumimoji="0" lang="en-US" altLang="zh-CN" sz="20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endParaRPr>
            </a:p>
          </p:txBody>
        </p:sp>
      </p:grpSp>
    </p:spTree>
    <p:extLst>
      <p:ext uri="{BB962C8B-B14F-4D97-AF65-F5344CB8AC3E}">
        <p14:creationId xmlns:p14="http://schemas.microsoft.com/office/powerpoint/2010/main" val="269353157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步骤三</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开展创业实践</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7" name="文本框 6">
            <a:extLst>
              <a:ext uri="{FF2B5EF4-FFF2-40B4-BE49-F238E27FC236}">
                <a16:creationId xmlns:a16="http://schemas.microsoft.com/office/drawing/2014/main" id="{4BD324C4-0EBA-81EB-1B98-8C9CDDB41F0F}"/>
              </a:ext>
            </a:extLst>
          </p:cNvPr>
          <p:cNvSpPr txBox="1"/>
          <p:nvPr/>
        </p:nvSpPr>
        <p:spPr>
          <a:xfrm>
            <a:off x="1591883" y="1110576"/>
            <a:ext cx="10011534" cy="5098512"/>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以小组为单位</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完成商业计划书撰写与商业计划书</a:t>
            </a:r>
            <a:r>
              <a:rPr lang="en-US" altLang="zh-CN" sz="2000" dirty="0">
                <a:latin typeface="宋体" panose="02010600030101010101" pitchFamily="2" charset="-122"/>
                <a:ea typeface="宋体" panose="02010600030101010101" pitchFamily="2" charset="-122"/>
              </a:rPr>
              <a:t>PPT</a:t>
            </a:r>
            <a:r>
              <a:rPr lang="zh-CN" altLang="en-US" sz="2000" dirty="0">
                <a:latin typeface="宋体" panose="02010600030101010101" pitchFamily="2" charset="-122"/>
                <a:ea typeface="宋体" panose="02010600030101010101" pitchFamily="2" charset="-122"/>
              </a:rPr>
              <a:t>制作。</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一</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活动条件</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活动背景、操作电脑、白板、大白纸、彩色卡纸、计时器、展示道具。</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（二）活动组织</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学生</a:t>
            </a:r>
            <a:r>
              <a:rPr lang="en-US" altLang="zh-CN" sz="2000" dirty="0">
                <a:latin typeface="宋体" panose="02010600030101010101" pitchFamily="2" charset="-122"/>
                <a:ea typeface="宋体" panose="02010600030101010101" pitchFamily="2" charset="-122"/>
              </a:rPr>
              <a:t>5</a:t>
            </a: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6</a:t>
            </a:r>
            <a:r>
              <a:rPr lang="zh-CN" altLang="en-US" sz="2000" dirty="0">
                <a:latin typeface="宋体" panose="02010600030101010101" pitchFamily="2" charset="-122"/>
                <a:ea typeface="宋体" panose="02010600030101010101" pitchFamily="2" charset="-122"/>
              </a:rPr>
              <a:t>人组成一个创业团队</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其中</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人为团队负责人</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人重点负责商业计划书主笔</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人负责网络材料搜集</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人负责财务数据核算</a:t>
            </a:r>
            <a:r>
              <a:rPr lang="en-US" altLang="zh-CN" sz="2000" dirty="0">
                <a:latin typeface="宋体" panose="02010600030101010101" pitchFamily="2" charset="-122"/>
                <a:ea typeface="宋体" panose="02010600030101010101" pitchFamily="2" charset="-122"/>
              </a:rPr>
              <a:t>,1</a:t>
            </a:r>
            <a:r>
              <a:rPr lang="zh-CN" altLang="en-US" sz="2000" dirty="0">
                <a:latin typeface="宋体" panose="02010600030101010101" pitchFamily="2" charset="-122"/>
                <a:ea typeface="宋体" panose="02010600030101010101" pitchFamily="2" charset="-122"/>
              </a:rPr>
              <a:t>人负责商业计划书</a:t>
            </a:r>
            <a:r>
              <a:rPr lang="en-US" altLang="zh-CN" sz="2000" dirty="0">
                <a:latin typeface="宋体" panose="02010600030101010101" pitchFamily="2" charset="-122"/>
                <a:ea typeface="宋体" panose="02010600030101010101" pitchFamily="2" charset="-122"/>
              </a:rPr>
              <a:t>PPT</a:t>
            </a:r>
            <a:r>
              <a:rPr lang="zh-CN" altLang="en-US" sz="2000" dirty="0">
                <a:latin typeface="宋体" panose="02010600030101010101" pitchFamily="2" charset="-122"/>
                <a:ea typeface="宋体" panose="02010600030101010101" pitchFamily="2" charset="-122"/>
              </a:rPr>
              <a:t>制作。</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教师给出活动要求及背景。</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(3)</a:t>
            </a:r>
            <a:r>
              <a:rPr lang="zh-CN" altLang="en-US" sz="2000" dirty="0">
                <a:latin typeface="宋体" panose="02010600030101010101" pitchFamily="2" charset="-122"/>
                <a:ea typeface="宋体" panose="02010600030101010101" pitchFamily="2" charset="-122"/>
              </a:rPr>
              <a:t>活动时间</a:t>
            </a:r>
            <a:r>
              <a:rPr lang="en-US" altLang="zh-CN" sz="2000" dirty="0">
                <a:latin typeface="宋体" panose="02010600030101010101" pitchFamily="2" charset="-122"/>
                <a:ea typeface="宋体" panose="02010600030101010101" pitchFamily="2" charset="-122"/>
              </a:rPr>
              <a:t>:160</a:t>
            </a:r>
            <a:r>
              <a:rPr lang="zh-CN" altLang="en-US" sz="2000" dirty="0">
                <a:latin typeface="宋体" panose="02010600030101010101" pitchFamily="2" charset="-122"/>
                <a:ea typeface="宋体" panose="02010600030101010101" pitchFamily="2" charset="-122"/>
              </a:rPr>
              <a:t>分钟。</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活动地点</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教室或培训室。</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三</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活动实施</a:t>
            </a:r>
            <a:endParaRPr lang="en-US" altLang="zh-CN" sz="2000" dirty="0">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各创业团队按课本的表</a:t>
            </a:r>
            <a:r>
              <a:rPr lang="en-US" altLang="zh-CN" sz="2000" dirty="0">
                <a:latin typeface="宋体" panose="02010600030101010101" pitchFamily="2" charset="-122"/>
                <a:ea typeface="宋体" panose="02010600030101010101" pitchFamily="2" charset="-122"/>
              </a:rPr>
              <a:t>7-7</a:t>
            </a:r>
            <a:r>
              <a:rPr lang="zh-CN" altLang="en-US" sz="2000" dirty="0">
                <a:latin typeface="宋体" panose="02010600030101010101" pitchFamily="2" charset="-122"/>
                <a:ea typeface="宋体" panose="02010600030101010101" pitchFamily="2" charset="-122"/>
              </a:rPr>
              <a:t>开展实践活动。</a:t>
            </a:r>
          </a:p>
        </p:txBody>
      </p:sp>
    </p:spTree>
    <p:extLst>
      <p:ext uri="{BB962C8B-B14F-4D97-AF65-F5344CB8AC3E}">
        <p14:creationId xmlns:p14="http://schemas.microsoft.com/office/powerpoint/2010/main" val="233123690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8144251-430E-B9DC-6798-AEBA903A6AB1}"/>
              </a:ext>
            </a:extLst>
          </p:cNvPr>
          <p:cNvPicPr>
            <a:picLocks noChangeAspect="1"/>
          </p:cNvPicPr>
          <p:nvPr/>
        </p:nvPicPr>
        <p:blipFill>
          <a:blip r:embed="rId2">
            <a:alphaModFix amt="70000"/>
          </a:blip>
          <a:stretch>
            <a:fillRect/>
          </a:stretch>
        </p:blipFill>
        <p:spPr>
          <a:xfrm>
            <a:off x="2289368" y="1460682"/>
            <a:ext cx="7943463" cy="4526190"/>
          </a:xfrm>
          <a:prstGeom prst="rect">
            <a:avLst/>
          </a:prstGeom>
        </p:spPr>
      </p:pic>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项目介绍</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文本框 12">
            <a:extLst>
              <a:ext uri="{FF2B5EF4-FFF2-40B4-BE49-F238E27FC236}">
                <a16:creationId xmlns:a16="http://schemas.microsoft.com/office/drawing/2014/main" id="{D155ACBA-D267-5430-B0CD-F83FFF62282A}"/>
              </a:ext>
            </a:extLst>
          </p:cNvPr>
          <p:cNvSpPr txBox="1"/>
          <p:nvPr/>
        </p:nvSpPr>
        <p:spPr>
          <a:xfrm>
            <a:off x="2083645" y="1343303"/>
            <a:ext cx="8739030" cy="4290598"/>
          </a:xfrm>
          <a:prstGeom prst="rect">
            <a:avLst/>
          </a:prstGeom>
          <a:noFill/>
        </p:spPr>
        <p:txBody>
          <a:bodyPr wrap="square">
            <a:spAutoFit/>
          </a:bodyPr>
          <a:lstStyle/>
          <a:p>
            <a:pPr indent="457200">
              <a:lnSpc>
                <a:spcPct val="200000"/>
              </a:lnSpc>
            </a:pPr>
            <a:r>
              <a:rPr lang="zh-CN" altLang="en-US" sz="2000" dirty="0">
                <a:latin typeface="宋体" panose="02010600030101010101" pitchFamily="2" charset="-122"/>
                <a:ea typeface="宋体" panose="02010600030101010101" pitchFamily="2" charset="-122"/>
              </a:rPr>
              <a:t>理性的风险投资在选择投资对象时</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会将商业计划书作为重要决策参考。此外，对于创业者而言，创业之前</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一定要做一份商业计划书来审视一下自己的想法。调查显示</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做过商业计划书的创业者</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公司发展更快</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更容易从供货商那里拿到原材料，更快拿到第一笔订单， 在产品改善方面的工作会更出色，失败的概率会更低。本项目通过三个任务的学习</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提高中职生设计商业模式的能力，让中职生尝试开发目标市场和产品，学会撰写商业计划书</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为将来创业打好基础。</a:t>
            </a:r>
          </a:p>
        </p:txBody>
      </p:sp>
      <p:sp>
        <p:nvSpPr>
          <p:cNvPr id="17" name="文本框 16">
            <a:extLst>
              <a:ext uri="{FF2B5EF4-FFF2-40B4-BE49-F238E27FC236}">
                <a16:creationId xmlns:a16="http://schemas.microsoft.com/office/drawing/2014/main" id="{B907BE3B-C0D2-CDBE-AAC3-244FD9AC31AD}"/>
              </a:ext>
            </a:extLst>
          </p:cNvPr>
          <p:cNvSpPr txBox="1"/>
          <p:nvPr/>
        </p:nvSpPr>
        <p:spPr>
          <a:xfrm>
            <a:off x="2083645" y="5771908"/>
            <a:ext cx="8794275" cy="369332"/>
          </a:xfrm>
          <a:prstGeom prst="rect">
            <a:avLst/>
          </a:prstGeom>
          <a:noFill/>
        </p:spPr>
        <p:txBody>
          <a:bodyPr wrap="square">
            <a:spAutoFit/>
          </a:bodyPr>
          <a:lstStyle/>
          <a:p>
            <a:r>
              <a:rPr lang="zh-CN" altLang="en-US" dirty="0">
                <a:hlinkClick r:id="rId2"/>
              </a:rPr>
              <a:t>聚焦皇马商业模式 天价引援 一石激起千层浪</a:t>
            </a:r>
            <a:r>
              <a:rPr lang="en-US" altLang="zh-CN" dirty="0">
                <a:hlinkClick r:id="rId2"/>
              </a:rPr>
              <a:t>_CCTV</a:t>
            </a:r>
            <a:r>
              <a:rPr lang="zh-CN" altLang="en-US" dirty="0">
                <a:hlinkClick r:id="rId2"/>
              </a:rPr>
              <a:t>节目官网</a:t>
            </a:r>
            <a:r>
              <a:rPr lang="en-US" altLang="zh-CN" dirty="0">
                <a:hlinkClick r:id="rId2"/>
              </a:rPr>
              <a:t>-CCTV-2_</a:t>
            </a:r>
            <a:r>
              <a:rPr lang="zh-CN" altLang="en-US" dirty="0">
                <a:hlinkClick r:id="rId2"/>
              </a:rPr>
              <a:t>央视网</a:t>
            </a:r>
            <a:r>
              <a:rPr lang="en-US" altLang="zh-CN" dirty="0">
                <a:hlinkClick r:id="rId2"/>
              </a:rPr>
              <a:t>(cctv.com)</a:t>
            </a:r>
            <a:endParaRPr lang="zh-CN" altLang="en-US" dirty="0"/>
          </a:p>
        </p:txBody>
      </p:sp>
    </p:spTree>
    <p:extLst>
      <p:ext uri="{BB962C8B-B14F-4D97-AF65-F5344CB8AC3E}">
        <p14:creationId xmlns:p14="http://schemas.microsoft.com/office/powerpoint/2010/main" val="250710346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项目介绍</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pic>
        <p:nvPicPr>
          <p:cNvPr id="15" name="图片 14">
            <a:extLst>
              <a:ext uri="{FF2B5EF4-FFF2-40B4-BE49-F238E27FC236}">
                <a16:creationId xmlns:a16="http://schemas.microsoft.com/office/drawing/2014/main" id="{49BEB3DB-80BB-8056-6F87-46DC2E214BE8}"/>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849243" y="1126167"/>
            <a:ext cx="9178147" cy="49743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7893722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2687121" y="1411609"/>
            <a:ext cx="6572993" cy="26741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lgn="ctr"/>
            <a:r>
              <a:rPr lang="zh-CN" altLang="en-US" sz="5400" spc="300" dirty="0">
                <a:solidFill>
                  <a:schemeClr val="accent6">
                    <a:lumMod val="60000"/>
                    <a:lumOff val="40000"/>
                  </a:schemeClr>
                </a:solidFill>
                <a:latin typeface="+mn-lt"/>
                <a:ea typeface="+mn-ea"/>
                <a:cs typeface="+mn-ea"/>
                <a:sym typeface="+mn-lt"/>
              </a:rPr>
              <a:t>任务一 </a:t>
            </a:r>
            <a:endParaRPr lang="en-US" altLang="zh-CN" sz="5400" spc="300" dirty="0">
              <a:solidFill>
                <a:schemeClr val="accent6">
                  <a:lumMod val="60000"/>
                  <a:lumOff val="40000"/>
                </a:schemeClr>
              </a:solidFill>
              <a:latin typeface="+mn-lt"/>
              <a:ea typeface="+mn-ea"/>
              <a:cs typeface="+mn-ea"/>
              <a:sym typeface="+mn-lt"/>
            </a:endParaRPr>
          </a:p>
          <a:p>
            <a:pPr lvl="0" algn="ctr">
              <a:lnSpc>
                <a:spcPct val="50000"/>
              </a:lnSpc>
            </a:pPr>
            <a:endParaRPr lang="en-US" altLang="zh-CN" sz="6600" spc="300" dirty="0">
              <a:solidFill>
                <a:schemeClr val="accent6">
                  <a:lumMod val="60000"/>
                  <a:lumOff val="40000"/>
                </a:schemeClr>
              </a:solidFill>
              <a:latin typeface="+mn-lt"/>
              <a:ea typeface="+mn-ea"/>
              <a:cs typeface="+mn-ea"/>
              <a:sym typeface="+mn-lt"/>
            </a:endParaRPr>
          </a:p>
          <a:p>
            <a:pPr lvl="0" algn="ctr"/>
            <a:r>
              <a:rPr lang="zh-CN" altLang="en-US" sz="6600" spc="300" dirty="0">
                <a:solidFill>
                  <a:schemeClr val="accent6">
                    <a:lumMod val="60000"/>
                    <a:lumOff val="40000"/>
                  </a:schemeClr>
                </a:solidFill>
                <a:latin typeface="+mn-lt"/>
                <a:ea typeface="+mn-ea"/>
                <a:cs typeface="+mn-ea"/>
                <a:sym typeface="+mn-lt"/>
              </a:rPr>
              <a:t>设计商业模式</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任务目标</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34" name="矩形 33">
            <a:extLst>
              <a:ext uri="{FF2B5EF4-FFF2-40B4-BE49-F238E27FC236}">
                <a16:creationId xmlns:a16="http://schemas.microsoft.com/office/drawing/2014/main" id="{A014D60C-C3D3-ADD4-E527-2F6234A301F5}"/>
              </a:ext>
            </a:extLst>
          </p:cNvPr>
          <p:cNvSpPr/>
          <p:nvPr/>
        </p:nvSpPr>
        <p:spPr>
          <a:xfrm>
            <a:off x="1515325" y="1170745"/>
            <a:ext cx="9768114" cy="4826000"/>
          </a:xfrm>
          <a:prstGeom prst="rect">
            <a:avLst/>
          </a:prstGeom>
          <a:solidFill>
            <a:schemeClr val="bg1"/>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556AEE5F-B756-89B8-48AB-DCB7FA425B3B}"/>
              </a:ext>
            </a:extLst>
          </p:cNvPr>
          <p:cNvGrpSpPr/>
          <p:nvPr/>
        </p:nvGrpSpPr>
        <p:grpSpPr>
          <a:xfrm>
            <a:off x="1884116" y="2740684"/>
            <a:ext cx="4291496" cy="1822693"/>
            <a:chOff x="1801995" y="1720268"/>
            <a:chExt cx="4907623" cy="1822693"/>
          </a:xfrm>
        </p:grpSpPr>
        <p:grpSp>
          <p:nvGrpSpPr>
            <p:cNvPr id="29" name="组合 28">
              <a:extLst>
                <a:ext uri="{FF2B5EF4-FFF2-40B4-BE49-F238E27FC236}">
                  <a16:creationId xmlns:a16="http://schemas.microsoft.com/office/drawing/2014/main" id="{E29BF653-3C86-D0B2-FE84-6CD6E8433535}"/>
                </a:ext>
              </a:extLst>
            </p:cNvPr>
            <p:cNvGrpSpPr/>
            <p:nvPr/>
          </p:nvGrpSpPr>
          <p:grpSpPr>
            <a:xfrm>
              <a:off x="1801996" y="2927505"/>
              <a:ext cx="4907622" cy="615456"/>
              <a:chOff x="1801996" y="2927505"/>
              <a:chExt cx="4907622" cy="615456"/>
            </a:xfrm>
          </p:grpSpPr>
          <p:sp>
            <p:nvSpPr>
              <p:cNvPr id="26" name="箭头: 五边形 25">
                <a:extLst>
                  <a:ext uri="{FF2B5EF4-FFF2-40B4-BE49-F238E27FC236}">
                    <a16:creationId xmlns:a16="http://schemas.microsoft.com/office/drawing/2014/main" id="{F0CAEEEA-4183-6C3E-3359-28D072B2E679}"/>
                  </a:ext>
                </a:extLst>
              </p:cNvPr>
              <p:cNvSpPr/>
              <p:nvPr/>
            </p:nvSpPr>
            <p:spPr>
              <a:xfrm>
                <a:off x="1801996" y="2927505"/>
                <a:ext cx="4907622" cy="615456"/>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2A7F7D9-6E7D-668A-0F37-4A1EFDAB3279}"/>
                  </a:ext>
                </a:extLst>
              </p:cNvPr>
              <p:cNvSpPr txBox="1"/>
              <p:nvPr/>
            </p:nvSpPr>
            <p:spPr>
              <a:xfrm>
                <a:off x="1885454" y="3006749"/>
                <a:ext cx="4049485" cy="461665"/>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(2)</a:t>
                </a:r>
                <a:r>
                  <a:rPr lang="zh-CN" altLang="en-US" dirty="0">
                    <a:solidFill>
                      <a:schemeClr val="accent2">
                        <a:lumMod val="75000"/>
                      </a:schemeClr>
                    </a:solidFill>
                  </a:rPr>
                  <a:t>学习商业模式的设计。</a:t>
                </a:r>
              </a:p>
            </p:txBody>
          </p:sp>
        </p:grpSp>
        <p:grpSp>
          <p:nvGrpSpPr>
            <p:cNvPr id="30" name="组合 29">
              <a:extLst>
                <a:ext uri="{FF2B5EF4-FFF2-40B4-BE49-F238E27FC236}">
                  <a16:creationId xmlns:a16="http://schemas.microsoft.com/office/drawing/2014/main" id="{95D09FBE-12C3-5689-DD5B-EAE8C7A6E3D5}"/>
                </a:ext>
              </a:extLst>
            </p:cNvPr>
            <p:cNvGrpSpPr/>
            <p:nvPr/>
          </p:nvGrpSpPr>
          <p:grpSpPr>
            <a:xfrm>
              <a:off x="1801995" y="1720268"/>
              <a:ext cx="4907623" cy="615456"/>
              <a:chOff x="1801995" y="1720268"/>
              <a:chExt cx="4907623" cy="615456"/>
            </a:xfrm>
          </p:grpSpPr>
          <p:sp>
            <p:nvSpPr>
              <p:cNvPr id="25" name="箭头: 五边形 24">
                <a:extLst>
                  <a:ext uri="{FF2B5EF4-FFF2-40B4-BE49-F238E27FC236}">
                    <a16:creationId xmlns:a16="http://schemas.microsoft.com/office/drawing/2014/main" id="{EA68EA73-9758-2029-0A3E-B0221AED4DE9}"/>
                  </a:ext>
                </a:extLst>
              </p:cNvPr>
              <p:cNvSpPr/>
              <p:nvPr/>
            </p:nvSpPr>
            <p:spPr>
              <a:xfrm>
                <a:off x="1801995" y="1720268"/>
                <a:ext cx="4907623" cy="615456"/>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6C06C03-0DA4-51DA-BD6C-3DA18848A14D}"/>
                  </a:ext>
                </a:extLst>
              </p:cNvPr>
              <p:cNvSpPr txBox="1"/>
              <p:nvPr/>
            </p:nvSpPr>
            <p:spPr>
              <a:xfrm>
                <a:off x="1885453" y="1772144"/>
                <a:ext cx="4139372" cy="461665"/>
              </a:xfrm>
              <a:prstGeom prst="rect">
                <a:avLst/>
              </a:prstGeom>
              <a:noFill/>
              <a:ln>
                <a:noFill/>
              </a:ln>
            </p:spPr>
            <p:txBody>
              <a:bodyPr wrap="square">
                <a:spAutoFit/>
              </a:bodyPr>
              <a:lstStyle/>
              <a:p>
                <a:r>
                  <a:rPr lang="en-US" altLang="zh-CN" sz="2400" b="1" dirty="0">
                    <a:solidFill>
                      <a:schemeClr val="accent2">
                        <a:lumMod val="75000"/>
                      </a:schemeClr>
                    </a:solidFill>
                    <a:latin typeface="宋体" panose="02010600030101010101" pitchFamily="2" charset="-122"/>
                    <a:ea typeface="宋体" panose="02010600030101010101" pitchFamily="2" charset="-122"/>
                  </a:rPr>
                  <a:t>(1)</a:t>
                </a:r>
                <a:r>
                  <a:rPr lang="zh-CN" altLang="en-US" sz="2400" b="1" dirty="0">
                    <a:solidFill>
                      <a:schemeClr val="accent2">
                        <a:lumMod val="75000"/>
                      </a:schemeClr>
                    </a:solidFill>
                    <a:latin typeface="宋体" panose="02010600030101010101" pitchFamily="2" charset="-122"/>
                    <a:ea typeface="宋体" panose="02010600030101010101" pitchFamily="2" charset="-122"/>
                  </a:rPr>
                  <a:t>了解商业模式的概念。</a:t>
                </a:r>
              </a:p>
            </p:txBody>
          </p:sp>
        </p:grpSp>
      </p:grpSp>
      <p:pic>
        <p:nvPicPr>
          <p:cNvPr id="1026" name="Picture 2" descr="商业模式 的图像结果">
            <a:extLst>
              <a:ext uri="{FF2B5EF4-FFF2-40B4-BE49-F238E27FC236}">
                <a16:creationId xmlns:a16="http://schemas.microsoft.com/office/drawing/2014/main" id="{9C31EB84-ABA5-438B-8058-25EEB4C1A8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6622" y="2279176"/>
            <a:ext cx="3752850" cy="287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488175"/>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3467622"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认识</a:t>
            </a:r>
            <a:r>
              <a:rPr lang="zh-CN" altLang="en-US" sz="2800" kern="0" noProof="0" dirty="0">
                <a:solidFill>
                  <a:schemeClr val="accent6">
                    <a:lumMod val="60000"/>
                    <a:lumOff val="40000"/>
                  </a:schemeClr>
                </a:solidFill>
                <a:cs typeface="+mn-ea"/>
                <a:sym typeface="+mn-lt"/>
              </a:rPr>
              <a:t>商业模式</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7" name="文本框 6">
            <a:extLst>
              <a:ext uri="{FF2B5EF4-FFF2-40B4-BE49-F238E27FC236}">
                <a16:creationId xmlns:a16="http://schemas.microsoft.com/office/drawing/2014/main" id="{F37F975F-0A86-C3C1-7158-1301AC35B5D9}"/>
              </a:ext>
            </a:extLst>
          </p:cNvPr>
          <p:cNvSpPr txBox="1"/>
          <p:nvPr/>
        </p:nvSpPr>
        <p:spPr>
          <a:xfrm>
            <a:off x="1710804" y="2249658"/>
            <a:ext cx="4514850" cy="2836354"/>
          </a:xfrm>
          <a:prstGeom prst="rect">
            <a:avLst/>
          </a:prstGeom>
          <a:noFill/>
        </p:spPr>
        <p:txBody>
          <a:bodyPr wrap="square">
            <a:spAutoFit/>
          </a:bodyPr>
          <a:lstStyle/>
          <a:p>
            <a:pPr indent="457200">
              <a:lnSpc>
                <a:spcPct val="130000"/>
              </a:lnSpc>
            </a:pPr>
            <a:r>
              <a:rPr lang="zh-CN" altLang="en-US" sz="2000" dirty="0">
                <a:latin typeface="宋体" panose="02010600030101010101" pitchFamily="2" charset="-122"/>
                <a:ea typeface="宋体" panose="02010600030101010101" pitchFamily="2" charset="-122"/>
              </a:rPr>
              <a:t>商业模式是一个宽泛的概念。它是指为实现客户价值最大化</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把能使企业运行的内外各要素整合起来</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形成一个完整的高效率的具有独特核心竞争力的运行系统</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并通过最优实现形式满足客户需求、实现客户价值，同时使系统达成持续赢利目标的整体解决方案。</a:t>
            </a:r>
            <a:endParaRPr lang="en-US" altLang="zh-CN" sz="2000" dirty="0">
              <a:latin typeface="宋体" panose="02010600030101010101" pitchFamily="2" charset="-122"/>
              <a:ea typeface="宋体" panose="02010600030101010101" pitchFamily="2" charset="-122"/>
            </a:endParaRPr>
          </a:p>
        </p:txBody>
      </p:sp>
      <p:pic>
        <p:nvPicPr>
          <p:cNvPr id="1026" name="Picture 2" descr="商业模式动漫 的图像结果">
            <a:extLst>
              <a:ext uri="{FF2B5EF4-FFF2-40B4-BE49-F238E27FC236}">
                <a16:creationId xmlns:a16="http://schemas.microsoft.com/office/drawing/2014/main" id="{62589F89-DBBE-852A-BC30-C66A7671BE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7059" y="1977148"/>
            <a:ext cx="451485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65691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3467622"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学习商业模式的设计 </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3" name="文本框 2">
            <a:extLst>
              <a:ext uri="{FF2B5EF4-FFF2-40B4-BE49-F238E27FC236}">
                <a16:creationId xmlns:a16="http://schemas.microsoft.com/office/drawing/2014/main" id="{62979718-2F65-B3B0-7515-CD8CB26F4D94}"/>
              </a:ext>
            </a:extLst>
          </p:cNvPr>
          <p:cNvSpPr txBox="1"/>
          <p:nvPr/>
        </p:nvSpPr>
        <p:spPr>
          <a:xfrm>
            <a:off x="1603515" y="1158585"/>
            <a:ext cx="9403404" cy="835806"/>
          </a:xfrm>
          <a:prstGeom prst="rect">
            <a:avLst/>
          </a:prstGeom>
          <a:noFill/>
        </p:spPr>
        <p:txBody>
          <a:bodyPr wrap="square">
            <a:spAutoFit/>
          </a:bodyPr>
          <a:lstStyle/>
          <a:p>
            <a:pPr indent="457200">
              <a:lnSpc>
                <a:spcPct val="130000"/>
              </a:lnSpc>
            </a:pPr>
            <a:r>
              <a:rPr lang="zh-CN" altLang="en-US" sz="2000" dirty="0">
                <a:latin typeface="宋体" panose="02010600030101010101" pitchFamily="2" charset="-122"/>
                <a:ea typeface="宋体" panose="02010600030101010101" pitchFamily="2" charset="-122"/>
              </a:rPr>
              <a:t>创业者通常使用商业模式画布设计创业项目的商业模式。商业模式画布是强大的通用商业模型</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简称商业画布</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其样式如图所示。</a:t>
            </a:r>
            <a:endParaRPr lang="en-US" altLang="zh-CN" sz="2000" dirty="0">
              <a:latin typeface="宋体" panose="02010600030101010101" pitchFamily="2" charset="-122"/>
              <a:ea typeface="宋体" panose="02010600030101010101" pitchFamily="2" charset="-122"/>
            </a:endParaRPr>
          </a:p>
        </p:txBody>
      </p:sp>
      <p:pic>
        <p:nvPicPr>
          <p:cNvPr id="11" name="图片 10">
            <a:extLst>
              <a:ext uri="{FF2B5EF4-FFF2-40B4-BE49-F238E27FC236}">
                <a16:creationId xmlns:a16="http://schemas.microsoft.com/office/drawing/2014/main" id="{7162772D-AF7B-CF2C-9D1D-64384D70FBB7}"/>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97572" y="2205931"/>
            <a:ext cx="9052398" cy="41622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3039390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3467622"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a:t>
            </a:r>
            <a:r>
              <a:rPr lang="zh-CN" altLang="en-US" sz="2800" kern="0" noProof="0" dirty="0">
                <a:solidFill>
                  <a:schemeClr val="accent6">
                    <a:lumMod val="60000"/>
                    <a:lumOff val="40000"/>
                  </a:schemeClr>
                </a:solidFill>
                <a:cs typeface="+mn-ea"/>
                <a:sym typeface="+mn-lt"/>
              </a:rPr>
              <a:t>商业模式的设计</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2" name="文本框 1">
            <a:extLst>
              <a:ext uri="{FF2B5EF4-FFF2-40B4-BE49-F238E27FC236}">
                <a16:creationId xmlns:a16="http://schemas.microsoft.com/office/drawing/2014/main" id="{26B0F564-6E8A-9690-54C2-3F51CE9CEF9C}"/>
              </a:ext>
            </a:extLst>
          </p:cNvPr>
          <p:cNvSpPr txBox="1"/>
          <p:nvPr/>
        </p:nvSpPr>
        <p:spPr>
          <a:xfrm>
            <a:off x="1859227" y="2094827"/>
            <a:ext cx="5114780" cy="2836354"/>
          </a:xfrm>
          <a:prstGeom prst="rect">
            <a:avLst/>
          </a:prstGeom>
          <a:noFill/>
        </p:spPr>
        <p:txBody>
          <a:bodyPr wrap="square">
            <a:spAutoFit/>
          </a:bodyPr>
          <a:lstStyle/>
          <a:p>
            <a:pPr indent="457200">
              <a:lnSpc>
                <a:spcPct val="130000"/>
              </a:lnSpc>
              <a:defRPr/>
            </a:pPr>
            <a:r>
              <a:rPr lang="zh-CN" altLang="en-US" sz="2000" dirty="0">
                <a:latin typeface="宋体" panose="02010600030101010101" pitchFamily="2" charset="-122"/>
                <a:ea typeface="宋体" panose="02010600030101010101" pitchFamily="2" charset="-122"/>
              </a:rPr>
              <a:t>创业者填充商业画布的九个模块和方格即可构建商业模式。首先要确定客户细分</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然后确定价值主张</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接着制定渠道通路</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之后确定客户关系</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再确定收入来源</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确定实现盈利的关键资源</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有了关键资源之后制定关键业务</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再确定和评估企业的关键伙伴</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最后确定以上各环节发生的成本结构。</a:t>
            </a:r>
            <a:endParaRPr lang="en-US" altLang="zh-CN" sz="2000" dirty="0">
              <a:latin typeface="宋体" panose="02010600030101010101" pitchFamily="2" charset="-122"/>
              <a:ea typeface="宋体" panose="02010600030101010101" pitchFamily="2" charset="-122"/>
            </a:endParaRPr>
          </a:p>
        </p:txBody>
      </p:sp>
      <p:pic>
        <p:nvPicPr>
          <p:cNvPr id="6" name="图片 5">
            <a:extLst>
              <a:ext uri="{FF2B5EF4-FFF2-40B4-BE49-F238E27FC236}">
                <a16:creationId xmlns:a16="http://schemas.microsoft.com/office/drawing/2014/main" id="{CEAEF1B9-C1F0-D85C-0D4E-A3BD3EE332E7}"/>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7387846" y="1953335"/>
            <a:ext cx="3257550" cy="3429000"/>
          </a:xfrm>
          <a:prstGeom prst="rect">
            <a:avLst/>
          </a:prstGeom>
        </p:spPr>
      </p:pic>
    </p:spTree>
    <p:extLst>
      <p:ext uri="{BB962C8B-B14F-4D97-AF65-F5344CB8AC3E}">
        <p14:creationId xmlns:p14="http://schemas.microsoft.com/office/powerpoint/2010/main" val="1568836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TotalTime>
  <Words>1580</Words>
  <Application>Microsoft Office PowerPoint</Application>
  <PresentationFormat>宽屏</PresentationFormat>
  <Paragraphs>170</Paragraphs>
  <Slides>27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方正兰亭大黑_GBK</vt:lpstr>
      <vt:lpstr>思源黑体 CN</vt:lpstr>
      <vt:lpstr>宋体</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chen junhai</cp:lastModifiedBy>
  <cp:revision>178</cp:revision>
  <dcterms:created xsi:type="dcterms:W3CDTF">2023-07-18T02:52:34Z</dcterms:created>
  <dcterms:modified xsi:type="dcterms:W3CDTF">2023-07-31T08:21:14Z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01AE38044DDD55ECB2BDB064AF06D61E</vt:lpwstr>
  </property>
  <property fmtid="{D5CDD505-2E9C-101B-9397-08002B2CF9AE}" pid="3" name="KSOProductBuildVer">
    <vt:lpwstr>2052-4.6.1.7451</vt:lpwstr>
  </property>
</Properties>
</file>