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7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2" r:id="rId43"/>
    <p:sldId id="304" r:id="rId44"/>
    <p:sldId id="305" r:id="rId45"/>
    <p:sldId id="307" r:id="rId46"/>
    <p:sldId id="308" r:id="rId47"/>
    <p:sldId id="309" r:id="rId48"/>
    <p:sldId id="368" r:id="rId49"/>
    <p:sldId id="310" r:id="rId50"/>
    <p:sldId id="311" r:id="rId51"/>
    <p:sldId id="369" r:id="rId52"/>
    <p:sldId id="312" r:id="rId53"/>
    <p:sldId id="313" r:id="rId54"/>
    <p:sldId id="314" r:id="rId55"/>
    <p:sldId id="315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70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7" r:id="rId77"/>
    <p:sldId id="338" r:id="rId78"/>
    <p:sldId id="339" r:id="rId79"/>
    <p:sldId id="340" r:id="rId80"/>
    <p:sldId id="341" r:id="rId81"/>
    <p:sldId id="342" r:id="rId82"/>
    <p:sldId id="343" r:id="rId83"/>
    <p:sldId id="344" r:id="rId84"/>
    <p:sldId id="345" r:id="rId85"/>
    <p:sldId id="346" r:id="rId86"/>
    <p:sldId id="347" r:id="rId87"/>
    <p:sldId id="348" r:id="rId88"/>
    <p:sldId id="349" r:id="rId89"/>
    <p:sldId id="350" r:id="rId90"/>
    <p:sldId id="351" r:id="rId91"/>
    <p:sldId id="352" r:id="rId92"/>
    <p:sldId id="353" r:id="rId93"/>
    <p:sldId id="355" r:id="rId94"/>
    <p:sldId id="356" r:id="rId95"/>
    <p:sldId id="357" r:id="rId96"/>
    <p:sldId id="358" r:id="rId97"/>
    <p:sldId id="359" r:id="rId98"/>
    <p:sldId id="360" r:id="rId99"/>
    <p:sldId id="361" r:id="rId100"/>
    <p:sldId id="362" r:id="rId101"/>
    <p:sldId id="363" r:id="rId102"/>
    <p:sldId id="364" r:id="rId103"/>
    <p:sldId id="365" r:id="rId10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69219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3646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26850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0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0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0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0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b622f8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EF3FA82-A70B-41A6-8C32-9D02D4A0E0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微专题3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常见气体的制取、干燥和净化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b622f8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49C4BFD-9DC5-4097-ABD7-A796918728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436c087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0443426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436c0878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304434264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微专题3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常见气体的制取、干燥和净化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b622f8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C0FEA83-AB79-4FA3-9B3D-149DCD26CC0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436c087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0443426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436c0878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304434264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微专题3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常见气体的制取、干燥和净化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7b8d9f000a079c5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C3A373A-2C65-B195-C6D5-DC37D3BB2EA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91EF0F3-CA3D-4A09-A869-4E3AD5E5681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0AD07D6-DD48-4AA6-A89B-476825E3056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436c087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0443426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436c0878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304434264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C498CED-3B35-4957-BB86-F2505FE474E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436c087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0443426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436c0878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304434264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7.jpeg"/><Relationship Id="rId5" Type="http://schemas.openxmlformats.org/officeDocument/2006/relationships/image" Target="../media/image75.png"/><Relationship Id="rId4" Type="http://schemas.openxmlformats.org/officeDocument/2006/relationships/image" Target="../media/image740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5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1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image" Target="../media/image1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3.png"/><Relationship Id="rId4" Type="http://schemas.openxmlformats.org/officeDocument/2006/relationships/image" Target="../media/image7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8.png"/><Relationship Id="rId5" Type="http://schemas.openxmlformats.org/officeDocument/2006/relationships/image" Target="../media/image18.png"/><Relationship Id="rId4" Type="http://schemas.openxmlformats.org/officeDocument/2006/relationships/image" Target="../media/image7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png"/><Relationship Id="rId5" Type="http://schemas.openxmlformats.org/officeDocument/2006/relationships/image" Target="../media/image61.png"/><Relationship Id="rId4" Type="http://schemas.openxmlformats.org/officeDocument/2006/relationships/image" Target="../media/image5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6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0.png"/><Relationship Id="rId5" Type="http://schemas.openxmlformats.org/officeDocument/2006/relationships/image" Target="../media/image22.png"/><Relationship Id="rId4" Type="http://schemas.openxmlformats.org/officeDocument/2006/relationships/image" Target="../media/image8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1.jpeg"/><Relationship Id="rId5" Type="http://schemas.openxmlformats.org/officeDocument/2006/relationships/image" Target="../media/image18.png"/><Relationship Id="rId4" Type="http://schemas.openxmlformats.org/officeDocument/2006/relationships/image" Target="../media/image2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0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3.jpeg"/><Relationship Id="rId4" Type="http://schemas.openxmlformats.org/officeDocument/2006/relationships/image" Target="../media/image74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0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2.png"/><Relationship Id="rId4" Type="http://schemas.openxmlformats.org/officeDocument/2006/relationships/image" Target="../media/image64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bee6ce7f?vcp=1&amp;pid=08b02008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p:pic>
        <p:nvPicPr>
          <p:cNvPr id="3" name="QO_7_BD.19_1#ef0e51c55?iti=6&amp;htil=1&amp;vaa=1&amp;vcp=1&amp;vis=1&amp;pid=2bee6ce7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5784" y="1251757"/>
            <a:ext cx="345643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9_2#ef0e51c55?iti=6&amp;htil=1&amp;vaa=1&amp;vcp=1&amp;vis=1&amp;pid=2bee6ce7f&amp;color=0,0,0&amp;vtp=1&amp;vaab=1&amp;bbb=1"/>
          <p:cNvSpPr/>
          <p:nvPr/>
        </p:nvSpPr>
        <p:spPr>
          <a:xfrm>
            <a:off x="9566819" y="296409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19_3#ef0e51c55?htil=1&amp;sp=1&amp;vaa=1&amp;vcp=1&amp;vis=1&amp;pid=2bee6ce7f&amp;color=0,0,0&amp;vtp=1&amp;vaab=1&amp;bbb=1&amp;hb=1&amp;hs=1"/>
              <p:cNvSpPr/>
              <p:nvPr/>
            </p:nvSpPr>
            <p:spPr>
              <a:xfrm>
                <a:off x="539496" y="1233469"/>
                <a:ext cx="752551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（2024·北京·中考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）化学兴趣小组的同学选用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2所示装置进行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的制取实验。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O_7_BD.19_3#ef0e51c55?htil=1&amp;sp=1&amp;vaa=1&amp;vcp=1&amp;vis=1&amp;pid=2bee6ce7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752551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25" r="7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20_1#b3ae51c1f?htil=1&amp;vaa=1&amp;vcp=1&amp;vis=1&amp;pid=ef0e51c55&amp;color=0,0,0&amp;vtp=1&amp;vaab=1&amp;bbb=1&amp;hb=1&amp;hs=1"/>
              <p:cNvSpPr/>
              <p:nvPr/>
            </p:nvSpPr>
            <p:spPr>
              <a:xfrm>
                <a:off x="539496" y="2445176"/>
                <a:ext cx="752551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反应的化学方程式为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的发生装置是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填装置代号）。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8_BD.20_1#b3ae51c1f?htil=1&amp;vaa=1&amp;vcp=1&amp;vis=1&amp;pid=ef0e51c5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5176"/>
                <a:ext cx="7525512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5" t="-23" r="-542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_1#b3ae51c1f.blank?vaa=1&amp;vcp=1&amp;vis=1&amp;pid=ef0e51c55&amp;color=0,0,0&amp;vpa=5&amp;vtp=1&amp;vaab=1&amp;bbb=1&amp;rh=43.6"/>
              <p:cNvSpPr/>
              <p:nvPr/>
            </p:nvSpPr>
            <p:spPr>
              <a:xfrm>
                <a:off x="830009" y="3089320"/>
                <a:ext cx="5841111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1_1#b3ae51c1f.blank?vaa=1&amp;vcp=1&amp;vis=1&amp;pid=ef0e51c55&amp;color=0,0,0&amp;vpa=5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009" y="3089320"/>
                <a:ext cx="5841111" cy="553720"/>
              </a:xfrm>
              <a:prstGeom prst="rect">
                <a:avLst/>
              </a:prstGeom>
              <a:blipFill rotWithShape="1">
                <a:blip r:embed="rId6"/>
                <a:stretch>
                  <a:fillRect l="-1" t="-22256" r="8" b="-38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2_1#b3ae51c1f.blank?vaa=1&amp;vcp=1&amp;vis=1&amp;pid=ef0e51c55&amp;color=0,0,0&amp;vpa=6&amp;vtp=1&amp;vaab=1"/>
          <p:cNvSpPr/>
          <p:nvPr/>
        </p:nvSpPr>
        <p:spPr>
          <a:xfrm>
            <a:off x="2645314" y="368914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BD.23_1#a316342fe?vaa=1&amp;vcp=1&amp;vis=1&amp;pid=ef0e51c55&amp;color=0,0,0&amp;vtp=1&amp;vaab=1&amp;bbb=1&amp;hs=1"/>
              <p:cNvSpPr/>
              <p:nvPr/>
            </p:nvSpPr>
            <p:spPr>
              <a:xfrm>
                <a:off x="539496" y="436465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（2）可用向上排空气法收集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B_8_BD.23_1#a316342fe?vaa=1&amp;vcp=1&amp;vis=1&amp;pid=ef0e51c5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64654"/>
                <a:ext cx="11109960" cy="553657"/>
              </a:xfrm>
              <a:prstGeom prst="rect">
                <a:avLst/>
              </a:prstGeom>
              <a:blipFill rotWithShape="1">
                <a:blip r:embed="rId7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8_AN.24_1#a316342fe.blank?vaa=1&amp;vcp=1&amp;vis=1&amp;pid=ef0e51c55&amp;color=0,0,0&amp;vpa=7&amp;vtp=1&amp;vaab=1&amp;bbb=1"/>
          <p:cNvSpPr/>
          <p:nvPr/>
        </p:nvSpPr>
        <p:spPr>
          <a:xfrm>
            <a:off x="6814534" y="4313219"/>
            <a:ext cx="381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氧气的密度比空气的大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67_1#b01ac10ff?vaa=1&amp;vcp=1&amp;vis=1&amp;pid=50d782fdd&amp;color=0,0,0&amp;mp=1&amp;vtp=1&amp;vaab=1&amp;bt=1&amp;bbb=1&amp;hb=1"/>
              <p:cNvSpPr/>
              <p:nvPr/>
            </p:nvSpPr>
            <p:spPr>
              <a:xfrm>
                <a:off x="539496" y="129619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（2）向装置A中加入试剂，打开分液漏斗活塞，缓慢滴加稀盐酸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。一段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时间后将带火星的木条伸进集气瓶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的现象，小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明认为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反应并生成了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67_1#b01ac10ff?vaa=1&amp;vcp=1&amp;vis=1&amp;pid=50d782fdd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9619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820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_1#b01ac10ff.blank?vaa=1&amp;vcp=1&amp;vis=1&amp;pid=50d782fdd&amp;color=0,0,0&amp;mp=1&amp;vpa=109&amp;vtp=1&amp;vaab=1&amp;bbb=1"/>
          <p:cNvSpPr/>
          <p:nvPr/>
        </p:nvSpPr>
        <p:spPr>
          <a:xfrm>
            <a:off x="7918989" y="191341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木条复燃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69_1#378ff2c2a?vaa=1&amp;vcp=1&amp;vis=1&amp;pid=50d782fdd&amp;color=0,0,0&amp;vtp=1&amp;vaab=1&amp;bbb=1&amp;hb=1"/>
              <p:cNvSpPr/>
              <p:nvPr/>
            </p:nvSpPr>
            <p:spPr>
              <a:xfrm>
                <a:off x="539496" y="314683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（3）小周认为小明设计的实验不能证明是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发生了反应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的理由是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269_1#378ff2c2a?vaa=1&amp;vcp=1&amp;vis=1&amp;pid=50d782fd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6838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34" r="3" b="-5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71_1#378ff2c2a.blank?vaa=1&amp;vcp=1&amp;vis=1&amp;pid=50d782fdd&amp;color=0,0,0&amp;vpa=110&amp;vtp=1&amp;vaab=1&amp;bbb=1"/>
              <p:cNvSpPr/>
              <p:nvPr/>
            </p:nvSpPr>
            <p:spPr>
              <a:xfrm>
                <a:off x="1998408" y="3857148"/>
                <a:ext cx="8643239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中混有水蒸气，水蒸气也能与过氧化钠反应生成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271_1#378ff2c2a.blank?vaa=1&amp;vcp=1&amp;vis=1&amp;pid=50d782fdd&amp;color=0,0,0&amp;vpa=11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8408" y="3857148"/>
                <a:ext cx="8643239" cy="418529"/>
              </a:xfrm>
              <a:prstGeom prst="rect">
                <a:avLst/>
              </a:prstGeom>
              <a:blipFill rotWithShape="1">
                <a:blip r:embed="rId5"/>
                <a:stretch>
                  <a:fillRect l="-1" t="-38" r="4" b="-9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2_1#378ff2c2a?vaa=1&amp;vcp=1&amp;vis=1&amp;pid=50d782fdd&amp;color=0,0,0&amp;vtp=1&amp;vaab=1&amp;bbb=1&amp;hb=1"/>
              <p:cNvSpPr/>
              <p:nvPr/>
            </p:nvSpPr>
            <p:spPr>
              <a:xfrm>
                <a:off x="539496" y="4360322"/>
                <a:ext cx="11109960" cy="11900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中混有水蒸气，根据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=4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，水蒸气也能与过氧化钠反应生成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S.2_1#378ff2c2a?vaa=1&amp;vcp=1&amp;vis=1&amp;pid=50d782fd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60322"/>
                <a:ext cx="11109960" cy="1190054"/>
              </a:xfrm>
              <a:prstGeom prst="rect">
                <a:avLst/>
              </a:prstGeom>
              <a:blipFill rotWithShape="1">
                <a:blip r:embed="rId6"/>
                <a:stretch>
                  <a:fillRect l="-3" t="-35" r="3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9bec2c23c?iti=84&amp;htil=26&amp;vcp=1&amp;vis=1&amp;pid=50d782fd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8514" y="957802"/>
            <a:ext cx="4197096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7_BD#9bec2c23c?iti=84&amp;htil=26&amp;vcp=1&amp;vis=1&amp;pid=50d782fdd&amp;color=0,0,0&amp;vtp=1&amp;vaab=1&amp;bbb=1"/>
          <p:cNvSpPr/>
          <p:nvPr/>
        </p:nvSpPr>
        <p:spPr>
          <a:xfrm>
            <a:off x="9169881" y="3041618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7_BD#9bec2c23c?htil=26&amp;vcp=1&amp;vis=1&amp;pid=50d782fdd&amp;color=0,0,0&amp;vtp=1&amp;vaab=1&amp;bt=1&amp;bbb=1&amp;hb=1&amp;hs=1"/>
              <p:cNvSpPr/>
              <p:nvPr/>
            </p:nvSpPr>
            <p:spPr>
              <a:xfrm>
                <a:off x="539496" y="930370"/>
                <a:ext cx="677570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任务三：测定干燥管中剩余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将剩余固体继续与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，通过测定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反应产生氧气的体积来计算固体中剩余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的质量。同学们将图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6虚线方框部分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的装置换成如图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7所示装置继续实验。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7_BD#9bec2c23c?htil=26&amp;vcp=1&amp;vis=1&amp;pid=50d782fd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0370"/>
                <a:ext cx="677570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3" b="-1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75_1#8b5efe088?vaa=1&amp;vcp=1&amp;vis=1&amp;pid=50d782fdd&amp;color=0,0,0&amp;vtp=1&amp;vaab=1&amp;bt=1&amp;bbb=1"/>
              <p:cNvSpPr/>
              <p:nvPr/>
            </p:nvSpPr>
            <p:spPr>
              <a:xfrm>
                <a:off x="541020" y="1651857"/>
                <a:ext cx="11109960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A.必须待装置冷却至室温再读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.读数时应移动量筒，使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液面相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.读数时不需要使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液面相平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QB_7_BD.275_1#8b5efe088?vaa=1&amp;vcp=1&amp;vis=1&amp;pid=50d782fdd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1651857"/>
                <a:ext cx="11109960" cy="1886350"/>
              </a:xfrm>
              <a:prstGeom prst="rect">
                <a:avLst/>
              </a:prstGeom>
              <a:blipFill>
                <a:blip r:embed="rId3"/>
                <a:stretch>
                  <a:fillRect l="-1976" b="-10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S.1_1#8b5efe088?vaa=1&amp;vcp=1&amp;vis=1&amp;pid=50d782fdd&amp;color=0,0,0&amp;vtp=1&amp;vaab=1&amp;bbb=1&amp;hb=1"/>
              <p:cNvSpPr/>
              <p:nvPr/>
            </p:nvSpPr>
            <p:spPr>
              <a:xfrm>
                <a:off x="541020" y="3507073"/>
                <a:ext cx="11109960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气体具有热胀冷缩的性质，冷却后气体体积减小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，未冷却到</a:t>
                </a:r>
                <a:r>
                  <a:rPr lang="zh-CN" altLang="en-US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室温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就读数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，会导致测得气体体积偏大；读数时应移动量筒，使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</a:t>
                </a:r>
                <a:r>
                  <a:rPr lang="zh-CN" altLang="en-US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以保证气体体积准确。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QB_7_AS.1_1#8b5efe088?vaa=1&amp;vcp=1&amp;vis=1&amp;pid=50d782fd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3507073"/>
                <a:ext cx="11109960" cy="1886350"/>
              </a:xfrm>
              <a:prstGeom prst="rect">
                <a:avLst/>
              </a:prstGeom>
              <a:blipFill>
                <a:blip r:embed="rId4"/>
                <a:stretch>
                  <a:fillRect l="-1976" r="-1592" b="-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273_1#8b5efe088?sp=1&amp;vaa=1&amp;vcp=1&amp;vis=1&amp;pid=50d782fdd&amp;color=0,0,0&amp;vtp=1&amp;vaab=1&amp;bbb=1&amp;hb=1&amp;hs=1">
                <a:extLst>
                  <a:ext uri="{FF2B5EF4-FFF2-40B4-BE49-F238E27FC236}">
                    <a16:creationId xmlns:a16="http://schemas.microsoft.com/office/drawing/2014/main" id="{1BFF7EEF-2F84-4FB1-99A5-67F98C81E99F}"/>
                  </a:ext>
                </a:extLst>
              </p:cNvPr>
              <p:cNvSpPr/>
              <p:nvPr/>
            </p:nvSpPr>
            <p:spPr>
              <a:xfrm>
                <a:off x="541020" y="495772"/>
                <a:ext cx="11109960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用来测量氧气的体积，量气时，下列说法正确的是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（填序号）。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QB_7_BD.273_1#8b5efe088?sp=1&amp;vaa=1&amp;vcp=1&amp;vis=1&amp;pid=50d782fdd&amp;color=0,0,0&amp;vtp=1&amp;vaab=1&amp;bbb=1&amp;hb=1&amp;hs=1">
                <a:extLst>
                  <a:ext uri="{FF2B5EF4-FFF2-40B4-BE49-F238E27FC236}">
                    <a16:creationId xmlns:a16="http://schemas.microsoft.com/office/drawing/2014/main" id="{1BFF7EEF-2F84-4FB1-99A5-67F98C81E9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495772"/>
                <a:ext cx="11109960" cy="1232325"/>
              </a:xfrm>
              <a:prstGeom prst="rect">
                <a:avLst/>
              </a:prstGeom>
              <a:blipFill>
                <a:blip r:embed="rId5"/>
                <a:stretch>
                  <a:fillRect l="-1976" r="-1372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8B2CF6D-F589-46BF-9A39-8E19FB6AF783}"/>
              </a:ext>
            </a:extLst>
          </p:cNvPr>
          <p:cNvSpPr txBox="1"/>
          <p:nvPr/>
        </p:nvSpPr>
        <p:spPr>
          <a:xfrm>
            <a:off x="10701020" y="449669"/>
            <a:ext cx="1192213" cy="6241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P_7_BD#9bec2c23c?iti=84&amp;htil=26&amp;vcp=1&amp;vis=1&amp;pid=50d782fdd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4484CC3A-316B-4312-BDD4-A1BE55660E1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8514" y="1119917"/>
            <a:ext cx="4197096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P_7_BD#9bec2c23c?iti=84&amp;htil=26&amp;vcp=1&amp;vis=1&amp;pid=50d782fdd&amp;color=0,0,0&amp;vtp=1&amp;vaab=1&amp;bbb=1">
            <a:extLst>
              <a:ext uri="{FF2B5EF4-FFF2-40B4-BE49-F238E27FC236}">
                <a16:creationId xmlns:a16="http://schemas.microsoft.com/office/drawing/2014/main" id="{3B7B6F4F-6F51-4A43-864C-96998F971ACF}"/>
              </a:ext>
            </a:extLst>
          </p:cNvPr>
          <p:cNvSpPr/>
          <p:nvPr/>
        </p:nvSpPr>
        <p:spPr>
          <a:xfrm>
            <a:off x="9305348" y="3008661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78_1#90b8edb19?vaa=1&amp;vcp=1&amp;vis=1&amp;pid=50d782fdd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（5）【拓展延伸】在空间站里，“二氧化碳再生制氧气”比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“电解水制氧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气”更适用的理由是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79_1#90b8edb19.blank?vaa=1&amp;vcp=1&amp;vis=1&amp;pid=50d782fdd&amp;color=0,0,0&amp;vpa=112&amp;vtp=1&amp;vaab=1&amp;bbb=1&amp;hb=1"/>
              <p:cNvSpPr/>
              <p:nvPr/>
            </p:nvSpPr>
            <p:spPr>
              <a:xfrm>
                <a:off x="539496" y="3115024"/>
                <a:ext cx="11109960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该方法能消耗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，使得空间站里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的含量维持平衡，且不消耗电能，节约能源（合理即可）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279_1#90b8edb19.blank?vaa=1&amp;vcp=1&amp;vis=1&amp;pid=50d782fdd&amp;color=0,0,0&amp;vpa=112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5024"/>
                <a:ext cx="11109960" cy="122040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3" b="-60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25_1#83180b40b?vaa=1&amp;vcp=1&amp;vis=1&amp;pid=ef0e51c55&amp;color=0,0,0&amp;vtp=1&amp;vaab=1&amp;bt=1&amp;bbb=1&amp;hb=1"/>
              <p:cNvSpPr/>
              <p:nvPr/>
            </p:nvSpPr>
            <p:spPr>
              <a:xfrm>
                <a:off x="539496" y="157426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（3）用带火星的木条检验集气瓶中的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已收集满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，现象是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25_1#83180b40b?vaa=1&amp;vcp=1&amp;vis=1&amp;pid=ef0e51c5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426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1157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26_1#83180b40b.blank?vaa=1&amp;vcp=1&amp;vis=1&amp;pid=ef0e51c55&amp;color=0,0,0&amp;vpa=8&amp;vtp=1&amp;vaab=1&amp;bbb=1&amp;hb=1"/>
          <p:cNvSpPr/>
          <p:nvPr/>
        </p:nvSpPr>
        <p:spPr>
          <a:xfrm>
            <a:off x="539496" y="154378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带火星的木条复燃</a:t>
            </a:r>
            <a:endParaRPr lang="en-US" altLang="zh-CN" sz="2800" dirty="0"/>
          </a:p>
        </p:txBody>
      </p:sp>
      <p:pic>
        <p:nvPicPr>
          <p:cNvPr id="4" name="QO_7_BD.25_2#83180b40b?iti=7&amp;vaa=1&amp;vcp=1&amp;vis=1&amp;pid=ef0e51c5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7096" y="2903061"/>
            <a:ext cx="3803904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25_3#83180b40b?iti=7&amp;vaa=1&amp;vcp=1&amp;vis=1&amp;pid=ef0e51c55&amp;color=0,0,0&amp;vtp=1&amp;vaab=1&amp;bbb=1"/>
          <p:cNvSpPr/>
          <p:nvPr/>
        </p:nvSpPr>
        <p:spPr>
          <a:xfrm>
            <a:off x="5791867" y="474913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7_1#1604875cc?sp=1&amp;vaa=1&amp;vcp=1&amp;vis=1&amp;pid=2bee6ce7f&amp;color=0,0,0&amp;vtp=1&amp;vaab=1&amp;bt=1&amp;bbb=1"/>
          <p:cNvSpPr/>
          <p:nvPr/>
        </p:nvSpPr>
        <p:spPr>
          <a:xfrm>
            <a:off x="539496" y="10228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根据图3所示装置回答问题。</a:t>
            </a:r>
            <a:endParaRPr lang="en-US" altLang="zh-CN" sz="2800" dirty="0"/>
          </a:p>
        </p:txBody>
      </p:sp>
      <p:pic>
        <p:nvPicPr>
          <p:cNvPr id="3" name="QO_7_BD.27_2#1604875cc?iti=8&amp;vaa=1&amp;vcp=1&amp;vis=1&amp;pid=2bee6ce7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9584" y="1704467"/>
            <a:ext cx="5129784" cy="14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7_3#1604875cc?iti=8&amp;vaa=1&amp;vcp=1&amp;vis=1&amp;pid=2bee6ce7f&amp;color=0,0,0&amp;vtp=1&amp;vaab=1&amp;bbb=1"/>
          <p:cNvSpPr/>
          <p:nvPr/>
        </p:nvSpPr>
        <p:spPr>
          <a:xfrm>
            <a:off x="5787295" y="332193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5" name="QB_8_BD.28_1#3056315d6?vaa=1&amp;vcp=1&amp;vis=1&amp;pid=1604875cc&amp;color=0,0,0&amp;vtp=1&amp;vaab=1&amp;bbb=1"/>
          <p:cNvSpPr/>
          <p:nvPr/>
        </p:nvSpPr>
        <p:spPr>
          <a:xfrm>
            <a:off x="539496" y="333006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（1）仪器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①的名称是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3056315d6.blank?vaa=1&amp;vcp=1&amp;vis=1&amp;pid=1604875cc&amp;color=0,0,0&amp;vpa=9&amp;vtp=1&amp;vaab=1&amp;bbb=1"/>
          <p:cNvSpPr/>
          <p:nvPr/>
        </p:nvSpPr>
        <p:spPr>
          <a:xfrm>
            <a:off x="3928015" y="327863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试管</a:t>
            </a:r>
            <a:endParaRPr lang="en-US" altLang="zh-CN" sz="2800" dirty="0"/>
          </a:p>
        </p:txBody>
      </p:sp>
      <p:sp>
        <p:nvSpPr>
          <p:cNvPr id="7" name="QB_8_BD.30_1#476bb55ce?vaa=1&amp;vcp=1&amp;vis=1&amp;pid=1604875cc&amp;color=0,0,0&amp;vtp=1&amp;vaab=1&amp;bbb=1&amp;hb=1"/>
          <p:cNvSpPr/>
          <p:nvPr/>
        </p:nvSpPr>
        <p:spPr>
          <a:xfrm>
            <a:off x="539496" y="396132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（2）若用过氧化氢溶液和二氧化锰制取氧气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，则选用的气体发生装置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填装置代号）；若用装置C收集氧气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，则当观察到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，开始收集气体。</a:t>
            </a:r>
            <a:endParaRPr lang="en-US" altLang="zh-CN" sz="2800" dirty="0"/>
          </a:p>
        </p:txBody>
      </p:sp>
      <p:sp>
        <p:nvSpPr>
          <p:cNvPr id="8" name="QB_8_AN.31_1#476bb55ce.blank?vaa=1&amp;vcp=1&amp;vis=1&amp;pid=1604875cc&amp;color=0,0,0&amp;vpa=10&amp;vtp=1&amp;vaab=1"/>
          <p:cNvSpPr/>
          <p:nvPr/>
        </p:nvSpPr>
        <p:spPr>
          <a:xfrm>
            <a:off x="867315" y="457854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B_8_AN.32_1#476bb55ce.blank?vaa=1&amp;vcp=1&amp;vis=1&amp;pid=1604875cc&amp;color=0,0,0&amp;vpa=11&amp;vtp=1&amp;vaab=1&amp;bbb=1&amp;hb=1"/>
          <p:cNvSpPr/>
          <p:nvPr/>
        </p:nvSpPr>
        <p:spPr>
          <a:xfrm>
            <a:off x="539496" y="457854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导管口的气泡连续均匀放出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33_1#39b2e06d0?vaa=1&amp;vcp=1&amp;vis=1&amp;pid=1604875cc&amp;color=0,0,0&amp;vtp=1&amp;vaab=1&amp;bt=1&amp;bbb=1&amp;hb=1"/>
          <p:cNvSpPr/>
          <p:nvPr/>
        </p:nvSpPr>
        <p:spPr>
          <a:xfrm>
            <a:off x="539496" y="84121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（3）实验室用高锰酸钾制取氧气时选用装置B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，该反应的化学方程式为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；该发生装置在实验时还需做出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的改进是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；试管口略向下倾斜的目的是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34_1#39b2e06d0.blank?vaa=1&amp;vcp=1&amp;vis=1&amp;pid=1604875cc&amp;color=0,0,0&amp;vpa=12&amp;vtp=1&amp;vaab=1&amp;bbb=1&amp;rh=43.6"/>
              <p:cNvSpPr/>
              <p:nvPr/>
            </p:nvSpPr>
            <p:spPr>
              <a:xfrm>
                <a:off x="563308" y="1482566"/>
                <a:ext cx="5841111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34_1#39b2e06d0.blank?vaa=1&amp;vcp=1&amp;vis=1&amp;pid=1604875cc&amp;color=0,0,0&amp;vpa=12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08" y="1482566"/>
                <a:ext cx="5841111" cy="553720"/>
              </a:xfrm>
              <a:prstGeom prst="rect">
                <a:avLst/>
              </a:prstGeom>
              <a:blipFill rotWithShape="1">
                <a:blip r:embed="rId3"/>
                <a:stretch>
                  <a:fillRect l="-1" t="-22334" r="8" b="-3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35_1#39b2e06d0.blank?vaa=1&amp;vcp=1&amp;vis=1&amp;pid=1604875cc&amp;color=0,0,0&amp;vpa=13&amp;vtp=1&amp;vaab=1&amp;bbb=1"/>
          <p:cNvSpPr/>
          <p:nvPr/>
        </p:nvSpPr>
        <p:spPr>
          <a:xfrm>
            <a:off x="1972214" y="2106136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在试管口放一团棉花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8_AN.37_1#39b2e06d0.blank?vaa=1&amp;vcp=1&amp;vis=1&amp;pid=1604875cc&amp;color=0,0,0&amp;vpa=14&amp;vtp=1&amp;vaab=1&amp;bbb=1&amp;hb=1"/>
          <p:cNvSpPr/>
          <p:nvPr/>
        </p:nvSpPr>
        <p:spPr>
          <a:xfrm>
            <a:off x="539496" y="210613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防止冷凝水倒流至试管底部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，使试管炸裂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6" name="QO_7_BD.36_1#39b2e06d0?iti=9&amp;vaa=1&amp;vcp=1&amp;vis=1&amp;pid=1604875c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8648" y="3466560"/>
            <a:ext cx="6400800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36_2#39b2e06d0?iti=9&amp;vaa=1&amp;vcp=1&amp;vis=1&amp;pid=1604875cc&amp;color=0,0,0&amp;vtp=1&amp;vaab=1&amp;bbb=1"/>
          <p:cNvSpPr/>
          <p:nvPr/>
        </p:nvSpPr>
        <p:spPr>
          <a:xfrm>
            <a:off x="5791867" y="544979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38_1#af45c09e5?vaa=1&amp;vcp=1&amp;vis=1&amp;pid=1604875cc&amp;color=0,0,0&amp;vtp=1&amp;vaab=1&amp;bt=1&amp;bbb=1&amp;hb=1"/>
              <p:cNvSpPr/>
              <p:nvPr/>
            </p:nvSpPr>
            <p:spPr>
              <a:xfrm>
                <a:off x="539496" y="131746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可用于收集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，验满时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，带火星的木条应放在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”）端导管口。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38_1#af45c09e5?vaa=1&amp;vcp=1&amp;vis=1&amp;pid=1604875c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1746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39_1#af45c09e5.blank?vaa=1&amp;vcp=1&amp;vis=1&amp;pid=1604875cc&amp;color=0,0,0&amp;vpa=15&amp;vtp=1&amp;vaab=1&amp;bbb=1"/>
              <p:cNvSpPr/>
              <p:nvPr/>
            </p:nvSpPr>
            <p:spPr>
              <a:xfrm>
                <a:off x="9571227" y="1414430"/>
                <a:ext cx="3762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39_1#af45c09e5.blank?vaa=1&amp;vcp=1&amp;vis=1&amp;pid=1604875cc&amp;color=0,0,0&amp;vpa=1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71227" y="1414430"/>
                <a:ext cx="37623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35" t="-71" r="50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38_2#af45c09e5?iti=10&amp;vaa=1&amp;vcp=1&amp;vis=1&amp;pid=1604875cc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3432" y="2646267"/>
            <a:ext cx="7562088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38_3#af45c09e5?iti=10&amp;vaa=1&amp;vcp=1&amp;vis=1&amp;pid=1604875cc&amp;color=0,0,0&amp;vtp=1&amp;vaab=1&amp;bbb=1"/>
          <p:cNvSpPr/>
          <p:nvPr/>
        </p:nvSpPr>
        <p:spPr>
          <a:xfrm>
            <a:off x="5787295" y="496782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a52f8071?vcp=1&amp;pid=3436c0878&amp;color=146,208,80&amp;vtp=1&amp;vaab=1&amp;bt=1&amp;bbb=1"/>
          <p:cNvSpPr/>
          <p:nvPr/>
        </p:nvSpPr>
        <p:spPr>
          <a:xfrm>
            <a:off x="539496" y="554400"/>
            <a:ext cx="11574463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基于特定需求设计和制作简易供氧器（跨学科实践活动）</a:t>
            </a:r>
            <a:endParaRPr lang="en-US" altLang="zh-CN" sz="3200" dirty="0"/>
          </a:p>
        </p:txBody>
      </p:sp>
      <p:pic>
        <p:nvPicPr>
          <p:cNvPr id="3" name="QO_6_BD.40_1#b0853510f?iti=11&amp;htil=2&amp;vaa=1&amp;vcp=1&amp;vis=1&amp;pid=0a52f807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5105" y="1281783"/>
            <a:ext cx="382219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0_2#b0853510f?iti=11&amp;htil=2&amp;vaa=1&amp;vcp=1&amp;vis=1&amp;pid=0a52f8071&amp;color=0,0,0&amp;vtp=1&amp;vaab=1&amp;bbb=1"/>
          <p:cNvSpPr/>
          <p:nvPr/>
        </p:nvSpPr>
        <p:spPr>
          <a:xfrm>
            <a:off x="9389019" y="376793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5" name="QO_6_BD.40_3#b0853510f?htil=2&amp;vaa=1&amp;vcp=1&amp;vis=1&amp;pid=0a52f8071&amp;color=0,0,0&amp;vtp=1&amp;vaab=1&amp;bbb=1&amp;hb=1"/>
          <p:cNvSpPr/>
          <p:nvPr/>
        </p:nvSpPr>
        <p:spPr>
          <a:xfrm>
            <a:off x="539496" y="1263495"/>
            <a:ext cx="71597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）氧气是一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种在生产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、生活中有广泛用途的重要气体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医疗急救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、炼钢、气焊、化工等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。为满足不同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人群的需求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，市面上有多种类型的制氧机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学实践小组的同学制作了一台简易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制氧机”，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4所示。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40_4#b0853510f?vaa=1&amp;vcp=1&amp;vis=1&amp;pid=0a52f8071&amp;color=0,0,0&amp;mp=1&amp;vtp=1&amp;vaab=1&amp;bt=1&amp;bbb=1&amp;hb=1"/>
              <p:cNvSpPr/>
              <p:nvPr/>
            </p:nvSpPr>
            <p:spPr>
              <a:xfrm>
                <a:off x="539496" y="91360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用该制氧机制氧时，在反应仓中先加入适量水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，再依次加入粉末状过碳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（化学式为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）和粉末状二氧化锰，即可持续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稳地产生氧气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40_4#b0853510f?vaa=1&amp;vcp=1&amp;vis=1&amp;pid=0a52f8071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360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111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40_5#b0853510f?iti=12&amp;vaa=1&amp;vcp=1&amp;vis=1&amp;pid=0a52f807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7952" y="2891250"/>
            <a:ext cx="382219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0_6#b0853510f?iti=12&amp;vaa=1&amp;vcp=1&amp;vis=1&amp;pid=0a52f8071&amp;color=0,0,0&amp;vtp=1&amp;vaab=1&amp;bbb=1"/>
          <p:cNvSpPr/>
          <p:nvPr/>
        </p:nvSpPr>
        <p:spPr>
          <a:xfrm>
            <a:off x="5791867" y="537740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1_1#030dfd235?iti=13&amp;htil=3&amp;vaa=1&amp;vcp=1&amp;vis=1&amp;pid=b0853510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6680" y="1091597"/>
            <a:ext cx="3904488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41_2#030dfd235?iti=13&amp;htil=3&amp;vaa=1&amp;vcp=1&amp;vis=1&amp;pid=b0853510f&amp;color=0,0,0&amp;vtp=1&amp;vaab=1&amp;bbb=1"/>
          <p:cNvSpPr/>
          <p:nvPr/>
        </p:nvSpPr>
        <p:spPr>
          <a:xfrm>
            <a:off x="9371743" y="363261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41_3#030dfd235?htil=3&amp;vaa=1&amp;vcp=1&amp;vis=1&amp;pid=b0853510f&amp;color=0,0,0&amp;vtp=1&amp;vaab=1&amp;bt=1&amp;bbb=1&amp;hb=1&amp;hs=1"/>
              <p:cNvSpPr/>
              <p:nvPr/>
            </p:nvSpPr>
            <p:spPr>
              <a:xfrm>
                <a:off x="539496" y="1073309"/>
                <a:ext cx="707745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（1）该制氧机制氧的原理可分为两步：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碳酸钠易溶于水，遇水分解为碳酸钠和过氧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化氢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（用化学方程式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41_3#030dfd235?htil=3&amp;vaa=1&amp;vcp=1&amp;vis=1&amp;pid=b0853510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73309"/>
                <a:ext cx="707745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5" r="-3497" b="-2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43_1#030dfd235.blank?vaa=1&amp;vcp=1&amp;vis=1&amp;pid=b0853510f&amp;color=0,0,0&amp;vpa=16&amp;vtp=1&amp;vaab=1&amp;bbb=1&amp;rh=43.6"/>
              <p:cNvSpPr/>
              <p:nvPr/>
            </p:nvSpPr>
            <p:spPr>
              <a:xfrm>
                <a:off x="918909" y="3012345"/>
                <a:ext cx="3861054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dirty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MnO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43_1#030dfd235.blank?vaa=1&amp;vcp=1&amp;vis=1&amp;pid=b0853510f&amp;color=0,0,0&amp;vpa=16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909" y="3012345"/>
                <a:ext cx="3861054" cy="553720"/>
              </a:xfrm>
              <a:prstGeom prst="rect">
                <a:avLst/>
              </a:prstGeom>
              <a:blipFill rotWithShape="1">
                <a:blip r:embed="rId5"/>
                <a:stretch>
                  <a:fillRect l="-2" t="-28767" r="8" b="-3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030dfd235?vaa=1&amp;vcp=1&amp;vis=1&amp;pid=b0853510f&amp;color=0,0,0&amp;vtp=1&amp;vaab=1&amp;bbb=1&amp;hb=1&amp;hs=1"/>
              <p:cNvSpPr/>
              <p:nvPr/>
            </p:nvSpPr>
            <p:spPr>
              <a:xfrm>
                <a:off x="539496" y="4279741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过氧化氢在二氧化锰的催化作用下分解生成水和氧气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dirty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MnO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S.1_1#030dfd235?vaa=1&amp;vcp=1&amp;vis=1&amp;pid=b0853510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79741"/>
                <a:ext cx="11109960" cy="1295400"/>
              </a:xfrm>
              <a:prstGeom prst="rect">
                <a:avLst/>
              </a:prstGeom>
              <a:blipFill rotWithShape="1">
                <a:blip r:embed="rId6"/>
                <a:stretch>
                  <a:fillRect l="-3" t="-37" r="-179" b="-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5_1#7f183a4e1?iti=14&amp;htil=4&amp;vaa=1&amp;vcp=1&amp;vis=1&amp;pid=b0853510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3764" y="1350867"/>
            <a:ext cx="4233672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45_2#7f183a4e1?iti=14&amp;htil=4&amp;vaa=1&amp;vcp=1&amp;vis=1&amp;pid=b0853510f&amp;color=0,0,0&amp;vtp=1&amp;vaab=1&amp;bbb=1"/>
          <p:cNvSpPr/>
          <p:nvPr/>
        </p:nvSpPr>
        <p:spPr>
          <a:xfrm>
            <a:off x="9033418" y="408390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7_BD#7f183a4e1?htil=4&amp;vcp=1&amp;vis=1&amp;pid=b0853510f&amp;color=0,0,0&amp;vtp=1&amp;vaab=1&amp;bt=1&amp;bbb=1&amp;hb=1&amp;hs=1"/>
              <p:cNvSpPr/>
              <p:nvPr/>
            </p:nvSpPr>
            <p:spPr>
              <a:xfrm>
                <a:off x="539496" y="1213707"/>
                <a:ext cx="6748272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【提出问题】充分反应后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，将反应仓内的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混合物过滤，得到的滤液中溶质成分有哪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查阅资料】①在酸性条件下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，过氧化氢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KI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；②氯化钡溶液显中性。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】将一定量粉末状过碳酸钠和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7_BD#7f183a4e1?htil=4&amp;vcp=1&amp;vis=1&amp;pid=b0853510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3707"/>
                <a:ext cx="6748272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6" r="8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7_BD#7f183a4e1?htil=4&amp;vcp=1&amp;vis=1&amp;pid=b0853510f&amp;color=0,0,0&amp;vtp=1&amp;vaab=1&amp;bt=1&amp;bbb=1&amp;hb=1&amp;hs=1"/>
          <p:cNvSpPr/>
          <p:nvPr/>
        </p:nvSpPr>
        <p:spPr>
          <a:xfrm>
            <a:off x="539995" y="505190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粉末状二氧化锰置于水中至不再产生气泡，将反应后的混合物过滤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6_1#7028b2e43?iti=15&amp;htil=5&amp;vaa=1&amp;vcp=1&amp;vis=1&amp;pid=b0853510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6180" y="1241806"/>
            <a:ext cx="4050792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46_2#7028b2e43?iti=15&amp;htil=5&amp;vaa=1&amp;vcp=1&amp;vis=1&amp;pid=b0853510f&amp;color=0,0,0&amp;vtp=1&amp;vaab=1&amp;bbb=1"/>
          <p:cNvSpPr/>
          <p:nvPr/>
        </p:nvSpPr>
        <p:spPr>
          <a:xfrm>
            <a:off x="9214394" y="386511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4" name="QB_7_BD.46_3#7028b2e43?htil=5&amp;vaa=1&amp;vcp=1&amp;vis=1&amp;pid=b0853510f&amp;color=0,0,0&amp;vtp=1&amp;vaab=1&amp;bt=1&amp;bbb=1&amp;hb=1"/>
          <p:cNvSpPr/>
          <p:nvPr/>
        </p:nvSpPr>
        <p:spPr>
          <a:xfrm>
            <a:off x="539496" y="1223518"/>
            <a:ext cx="69311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（2）实验1：取少量滤液于试管中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，滴加过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量稀盐酸，观察到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（填实验现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），证明滤液中含有碳酸钠。</a:t>
            </a:r>
            <a:endParaRPr lang="en-US" altLang="zh-CN" sz="2800" dirty="0"/>
          </a:p>
        </p:txBody>
      </p:sp>
      <p:sp>
        <p:nvSpPr>
          <p:cNvPr id="5" name="QB_7_AN.48_1#7028b2e43.blank?vaa=1&amp;vcp=1&amp;vis=1&amp;pid=b0853510f&amp;color=0,0,0&amp;vpa=17&amp;vtp=1&amp;vaab=1&amp;bbb=1"/>
          <p:cNvSpPr/>
          <p:nvPr/>
        </p:nvSpPr>
        <p:spPr>
          <a:xfrm>
            <a:off x="3394615" y="1840738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有气泡产生</a:t>
            </a:r>
            <a:endParaRPr lang="en-US" altLang="zh-CN" sz="2800" dirty="0"/>
          </a:p>
        </p:txBody>
      </p:sp>
      <p:sp>
        <p:nvSpPr>
          <p:cNvPr id="6" name="QB_7_AS.1_1#7028b2e43?htil=5&amp;vaa=1&amp;vcp=1&amp;vis=1&amp;pid=b0853510f&amp;color=0,0,0&amp;vtp=1&amp;vaab=1&amp;bbb=1&amp;hb=1"/>
          <p:cNvSpPr/>
          <p:nvPr/>
        </p:nvSpPr>
        <p:spPr>
          <a:xfrm>
            <a:off x="539496" y="3147250"/>
            <a:ext cx="69311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碳酸钠与稀盐酸反应生成氯化钠、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水和二氧化碳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，取少量滤液于试管中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，滴加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过量稀盐酸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，若有气泡产生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，则证明滤液中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含有碳酸钠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77c1b6cb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d77c1b6cb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d77c1b6cb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物质的性质与应用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0_1#de231dc16?iti=16&amp;htil=6&amp;vaa=1&amp;vcp=1&amp;vis=1&amp;pid=b0853510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9497" y="1598390"/>
            <a:ext cx="4005072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50_2#de231dc16?iti=16&amp;htil=6&amp;vaa=1&amp;vcp=1&amp;vis=1&amp;pid=b0853510f&amp;color=0,0,0&amp;vtp=1&amp;vaab=1&amp;bbb=1"/>
          <p:cNvSpPr/>
          <p:nvPr/>
        </p:nvSpPr>
        <p:spPr>
          <a:xfrm>
            <a:off x="9314852" y="419427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50_3#de231dc16?htil=6&amp;vaa=1&amp;vcp=1&amp;vis=1&amp;pid=b0853510f&amp;color=0,0,0&amp;vtp=1&amp;vaab=1&amp;bt=1&amp;bbb=1&amp;hb=1"/>
              <p:cNvSpPr/>
              <p:nvPr/>
            </p:nvSpPr>
            <p:spPr>
              <a:xfrm>
                <a:off x="539496" y="1580102"/>
                <a:ext cx="697687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（3）实验2：继续向实验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1反应后的溶液中滴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，再滴加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溶液，溶液没有变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为蓝色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，证明滤液中不含过氧化氢。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50_3#de231dc16?htil=6&amp;vaa=1&amp;vcp=1&amp;vis=1&amp;pid=b0853510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80102"/>
                <a:ext cx="6976872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12" r="-80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52_1#de231dc16.blank?vaa=1&amp;vcp=1&amp;vis=1&amp;pid=b0853510f&amp;color=0,0,0&amp;vpa=18&amp;vtp=1&amp;vaab=1&amp;bbb=1"/>
          <p:cNvSpPr/>
          <p:nvPr/>
        </p:nvSpPr>
        <p:spPr>
          <a:xfrm>
            <a:off x="3378740" y="219732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淀粉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de231dc16?htil=6&amp;vaa=1&amp;vcp=1&amp;vis=1&amp;pid=b0853510f&amp;color=0,0,0&amp;vtp=1&amp;vaab=1&amp;bbb=1&amp;hb=1"/>
              <p:cNvSpPr/>
              <p:nvPr/>
            </p:nvSpPr>
            <p:spPr>
              <a:xfrm>
                <a:off x="539496" y="3430746"/>
                <a:ext cx="697687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在酸性条件下，过氧化氢能将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能使淀粉变蓝色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。可以反应后溶液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是否变蓝色来判断滤液中是否含过氧化氢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S.1_1#de231dc16?htil=6&amp;vaa=1&amp;vcp=1&amp;vis=1&amp;pid=b0853510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0746"/>
                <a:ext cx="6976872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5" t="-26" r="-1076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99605f01?vcp=1&amp;vis=1&amp;pid=b0853510f&amp;color=0,0,0&amp;vtp=1&amp;vaab=1&amp;bt=1&amp;bbb=1"/>
          <p:cNvSpPr/>
          <p:nvPr/>
        </p:nvSpPr>
        <p:spPr>
          <a:xfrm>
            <a:off x="539496" y="8961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【反思交流】过碳酸钠溶于水时生成碳酸钠，是否同时生成氢氧化钠？</a:t>
            </a:r>
            <a:endParaRPr lang="en-US" altLang="zh-CN" sz="2800" dirty="0"/>
          </a:p>
        </p:txBody>
      </p:sp>
      <p:pic>
        <p:nvPicPr>
          <p:cNvPr id="3" name="QO_6_BD.54_1#804f1e432?iti=17&amp;htil=7&amp;vaa=1&amp;vcp=1&amp;vis=1&amp;pid=b0853510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7264" y="1546669"/>
            <a:ext cx="3813048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4_2#804f1e432?iti=17&amp;htil=7&amp;vaa=1&amp;vcp=1&amp;vis=1&amp;pid=b0853510f&amp;color=0,0,0&amp;vtp=1&amp;vaab=1&amp;bbb=1"/>
          <p:cNvSpPr/>
          <p:nvPr/>
        </p:nvSpPr>
        <p:spPr>
          <a:xfrm>
            <a:off x="9426607" y="402367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5" name="QB_7_BD.54_3#804f1e432?htil=7&amp;vaa=1&amp;vcp=1&amp;vis=1&amp;pid=b0853510f&amp;color=0,0,0&amp;vtp=1&amp;vaab=1&amp;bbb=1&amp;hb=1&amp;hs=1"/>
          <p:cNvSpPr/>
          <p:nvPr/>
        </p:nvSpPr>
        <p:spPr>
          <a:xfrm>
            <a:off x="539496" y="1528381"/>
            <a:ext cx="716889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（4）实验3：另取少量滤液于试管中，滴加过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量的氯化钡溶液，目的是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反应的化学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方程式是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在不新增其他试剂的情况下，检验加入的氯化</a:t>
            </a:r>
            <a:endParaRPr lang="en-US" altLang="zh-CN" sz="2800" dirty="0"/>
          </a:p>
        </p:txBody>
      </p:sp>
      <p:sp>
        <p:nvSpPr>
          <p:cNvPr id="9" name="QB_7_BD.54_3#804f1e432?htil=7&amp;vaa=1&amp;vcp=1&amp;vis=1&amp;pid=b0853510f&amp;color=0,0,0&amp;vtp=1&amp;vaab=1&amp;bbb=1&amp;hb=1&amp;hs=1"/>
          <p:cNvSpPr/>
          <p:nvPr/>
        </p:nvSpPr>
        <p:spPr>
          <a:xfrm>
            <a:off x="539496" y="4741481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钡溶液是否过量的方法是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6B7DD9-0319-45DB-813E-6012662C52D9}"/>
              </a:ext>
            </a:extLst>
          </p:cNvPr>
          <p:cNvSpPr txBox="1"/>
          <p:nvPr/>
        </p:nvSpPr>
        <p:spPr>
          <a:xfrm>
            <a:off x="459487" y="2134007"/>
            <a:ext cx="7367777" cy="12268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3941763"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除去碳酸钠，防止其对氢氧化钠的检验产生干扰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3BA430-F5F8-4A0C-8EBF-4B731A251DAD}"/>
                  </a:ext>
                </a:extLst>
              </p:cNvPr>
              <p:cNvSpPr txBox="1"/>
              <p:nvPr/>
            </p:nvSpPr>
            <p:spPr>
              <a:xfrm>
                <a:off x="1941323" y="3408278"/>
                <a:ext cx="5847078" cy="63684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ts val="4700"/>
                  </a:lnSpc>
                  <a:tabLst>
                    <a:tab pos="0" algn="l"/>
                  </a:tabLst>
                </a:pPr>
                <a:r>
                  <a:rPr lang="en-US" altLang="zh-CN" sz="2800" dirty="0">
                    <a:solidFill>
                      <a:srgbClr val="FF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BaCO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↓+2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</m:e>
                    </m:d>
                  </m:oMath>
                </a14:m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3BA430-F5F8-4A0C-8EBF-4B731A251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323" y="3408278"/>
                <a:ext cx="5847078" cy="63684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38AD4EF-A619-44AA-B50A-1ABFFE4B25D0}"/>
              </a:ext>
            </a:extLst>
          </p:cNvPr>
          <p:cNvSpPr txBox="1"/>
          <p:nvPr/>
        </p:nvSpPr>
        <p:spPr>
          <a:xfrm>
            <a:off x="539496" y="4690681"/>
            <a:ext cx="11112011" cy="12268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4700"/>
              </a:lnSpc>
              <a:tabLst>
                <a:tab pos="3841496" algn="l"/>
              </a:tabLst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	充分反应后静置，取上层清液加入少量氯化钡溶液，若无白色沉淀产生，说明氯化钡溶液过量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  <p:bldP spid="1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S.1_1#804f1e432?iti=18&amp;htil=8&amp;vaa=1&amp;vcp=1&amp;vis=1&amp;pid=b0853510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1043" y="1234186"/>
            <a:ext cx="3941064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AS.1_1#804f1e432?iti=18&amp;htil=8&amp;vaa=1&amp;vcp=1&amp;vis=1&amp;pid=b0853510f&amp;color=0,0,0&amp;vtp=1&amp;vaab=1&amp;bbb=1"/>
          <p:cNvSpPr/>
          <p:nvPr/>
        </p:nvSpPr>
        <p:spPr>
          <a:xfrm>
            <a:off x="9214394" y="379349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4" name="QB_7_AS.1_1#804f1e432?htil=8&amp;vaa=1&amp;vcp=1&amp;vis=1&amp;pid=b0853510f&amp;color=0,0,0&amp;vtp=1&amp;vaab=1&amp;bt=1&amp;bbb=1&amp;hb=1&amp;hs=1"/>
          <p:cNvSpPr/>
          <p:nvPr/>
        </p:nvSpPr>
        <p:spPr>
          <a:xfrm>
            <a:off x="539496" y="1215898"/>
            <a:ext cx="703173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碳酸钠溶液显碱性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，也能使酚酞溶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液变红色，因此加入过量氯化钡溶液的目的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是除去碳酸钠，防止碳酸钠对氢氧化钠的检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验产生干扰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在不新增其他试剂的情况下，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检验加入的氯化钡溶液是否过量的方法是充</a:t>
            </a:r>
            <a:endParaRPr lang="en-US" altLang="zh-CN" sz="2800" dirty="0"/>
          </a:p>
        </p:txBody>
      </p:sp>
      <p:sp>
        <p:nvSpPr>
          <p:cNvPr id="5" name="QB_7_AS.1_1#804f1e432?htil=8&amp;vaa=1&amp;vcp=1&amp;vis=1&amp;pid=b0853510f&amp;color=0,0,0&amp;vtp=1&amp;vaab=1&amp;bt=1&amp;bbb=1&amp;hb=1&amp;hs=1"/>
          <p:cNvSpPr/>
          <p:nvPr/>
        </p:nvSpPr>
        <p:spPr>
          <a:xfrm>
            <a:off x="539496" y="443503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分反应后静置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，取上层清液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，继续加入少量氯化钡溶液，若无白色沉淀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产生，则说明氯化钡溶液已过量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0_1#fcc062e9b?iti=20&amp;htil=9&amp;vaa=1&amp;vcp=1&amp;vis=1&amp;pid=b0853510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2128" y="1564481"/>
            <a:ext cx="3749040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0_2#fcc062e9b?iti=20&amp;htil=9&amp;vaa=1&amp;vcp=1&amp;vis=1&amp;pid=b0853510f&amp;color=0,0,0&amp;vtp=1&amp;vaab=1&amp;bbb=1"/>
          <p:cNvSpPr/>
          <p:nvPr/>
        </p:nvSpPr>
        <p:spPr>
          <a:xfrm>
            <a:off x="9449467" y="401405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4" name="QB_7_BD.60_3#fcc062e9b?htil=9&amp;vaa=1&amp;vcp=1&amp;vis=1&amp;pid=b0853510f&amp;color=0,0,0&amp;vtp=1&amp;vaab=1&amp;bt=1&amp;bbb=1&amp;hb=1&amp;hs=1"/>
          <p:cNvSpPr/>
          <p:nvPr/>
        </p:nvSpPr>
        <p:spPr>
          <a:xfrm>
            <a:off x="539496" y="1546193"/>
            <a:ext cx="72237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（5）待实验3充分反应后，静置，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取上层清液，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滴加几滴酚酞溶液，溶液呈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色，证明滤液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中不含氢氧化钠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62_1#fcc062e9b.blank?vaa=1&amp;vcp=1&amp;vis=1&amp;pid=b0853510f&amp;color=0,0,0&amp;vpa=22&amp;vtp=1&amp;vaab=1"/>
          <p:cNvSpPr/>
          <p:nvPr/>
        </p:nvSpPr>
        <p:spPr>
          <a:xfrm>
            <a:off x="4817015" y="2163413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</a:t>
            </a:r>
            <a:endParaRPr lang="en-US" altLang="zh-CN" sz="2800" dirty="0"/>
          </a:p>
        </p:txBody>
      </p:sp>
      <p:sp>
        <p:nvSpPr>
          <p:cNvPr id="6" name="QB_7_AS.1_1#fcc062e9b?htil=9&amp;vaa=1&amp;vcp=1&amp;vis=1&amp;pid=b0853510f&amp;color=0,0,0&amp;vtp=1&amp;vaab=1&amp;bbb=1&amp;hb=1&amp;hs=1"/>
          <p:cNvSpPr/>
          <p:nvPr/>
        </p:nvSpPr>
        <p:spPr>
          <a:xfrm>
            <a:off x="539496" y="3469925"/>
            <a:ext cx="72237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氢氧化钠溶液显碱性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，能使酚酞溶液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变红色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，则待实验3充分反应后，静置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，取上</a:t>
            </a:r>
            <a:endParaRPr lang="en-US" altLang="zh-CN" sz="2800" dirty="0"/>
          </a:p>
        </p:txBody>
      </p:sp>
      <p:sp>
        <p:nvSpPr>
          <p:cNvPr id="8" name="QB_7_AS.1_1#fcc062e9b?htil=9&amp;vaa=1&amp;vcp=1&amp;vis=1&amp;pid=b0853510f&amp;color=0,0,0&amp;vtp=1&amp;vaab=1&amp;bbb=1&amp;hb=1&amp;hs=1"/>
          <p:cNvSpPr/>
          <p:nvPr/>
        </p:nvSpPr>
        <p:spPr>
          <a:xfrm>
            <a:off x="539496" y="473910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层清液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，滴加几滴酚酞溶液，溶液呈无色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，证明滤液中不含氢氧化钠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EX.1_1#b0853510f?iti=21&amp;htil=10&amp;vaa=1&amp;vcp=1&amp;vis=1&amp;pid=0a52f807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2672" y="901446"/>
            <a:ext cx="3968496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EX.1_1#b0853510f?iti=21&amp;htil=10&amp;vaa=1&amp;vcp=1&amp;vis=1&amp;pid=0a52f8071&amp;color=0,0,0&amp;vtp=1&amp;vaab=1&amp;bbb=1"/>
          <p:cNvSpPr/>
          <p:nvPr/>
        </p:nvSpPr>
        <p:spPr>
          <a:xfrm>
            <a:off x="9339738" y="347903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4" name="QO_6_EX.1_1#b0853510f?htil=10&amp;vaa=1&amp;vcp=1&amp;vis=1&amp;pid=0a52f8071&amp;color=0,0,0&amp;vtp=1&amp;vaab=1&amp;bt=1&amp;bbb=1&amp;hb=1&amp;hs=1"/>
          <p:cNvSpPr/>
          <p:nvPr/>
        </p:nvSpPr>
        <p:spPr>
          <a:xfrm>
            <a:off x="539496" y="883158"/>
            <a:ext cx="700430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基于特定需求设计和制作简易供氧器是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年新课标中的跨学科实践活动之一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相关试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题要求学生有意识地应用化学核心知识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自主调用物理和数学等多个学科的相关知识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5" name="QO_6_EX.1_1#b0853510f?htil=10&amp;vaa=1&amp;vcp=1&amp;vis=1&amp;pid=0a52f8071&amp;color=0,0,0&amp;vtp=1&amp;vaab=1&amp;bt=1&amp;bbb=1&amp;hb=1&amp;hs=1"/>
          <p:cNvSpPr/>
          <p:nvPr/>
        </p:nvSpPr>
        <p:spPr>
          <a:xfrm>
            <a:off x="539496" y="4114990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以及应用工程与技术的思想解决问题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主要考查的角度有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简易供氧器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的反应原理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验证简易供氧器产生的气体的方法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选择组装简易供氧器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的装置等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082e37d6?vcp=1&amp;pid=0a52f807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7_BD.65_1#74ef83c77?vaa=1&amp;vcp=1&amp;vis=1&amp;pid=1082e37d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（2024·广西钦州·模拟）根据图5所示装置回答问题。</a:t>
            </a:r>
            <a:endParaRPr lang="en-US" altLang="zh-CN" sz="2800" dirty="0"/>
          </a:p>
        </p:txBody>
      </p:sp>
      <p:pic>
        <p:nvPicPr>
          <p:cNvPr id="4" name="QO_7_BD.65_2#74ef83c77?iti=22&amp;htil=11&amp;vaa=1&amp;vcp=1&amp;vis=1&amp;pid=1082e37d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3256" y="1929556"/>
            <a:ext cx="3867912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65_3#74ef83c77?iti=22&amp;htil=11&amp;vaa=1&amp;vcp=1&amp;vis=1&amp;pid=1082e37d6&amp;color=0,0,0&amp;vtp=1&amp;vaab=1&amp;bbb=1"/>
          <p:cNvSpPr/>
          <p:nvPr/>
        </p:nvSpPr>
        <p:spPr>
          <a:xfrm>
            <a:off x="9390031" y="503330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6" name="QB_8_BD.66_1#7eb9fc0ce?htil=11&amp;vaa=1&amp;vcp=1&amp;vis=1&amp;pid=74ef83c77&amp;color=0,0,0&amp;vtp=1&amp;vaab=1&amp;bbb=1"/>
          <p:cNvSpPr/>
          <p:nvPr/>
        </p:nvSpPr>
        <p:spPr>
          <a:xfrm>
            <a:off x="539496" y="1867834"/>
            <a:ext cx="711403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（1）仪器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①的名称为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_1#7eb9fc0ce.blank?vaa=1&amp;vcp=1&amp;vis=1&amp;pid=74ef83c77&amp;color=0,0,0&amp;vpa=23&amp;vtp=1&amp;vaab=1&amp;bbb=1"/>
          <p:cNvSpPr/>
          <p:nvPr/>
        </p:nvSpPr>
        <p:spPr>
          <a:xfrm>
            <a:off x="3928015" y="181639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铁架台</a:t>
            </a:r>
            <a:endParaRPr lang="en-US" altLang="zh-CN" sz="2800" dirty="0"/>
          </a:p>
        </p:txBody>
      </p:sp>
      <p:sp>
        <p:nvSpPr>
          <p:cNvPr id="8" name="QB_8_BD.68_1#349279fc5?htil=11&amp;vaa=1&amp;vcp=1&amp;vis=1&amp;pid=74ef83c77&amp;color=0,0,0&amp;vtp=1&amp;vaab=1&amp;bbb=1&amp;hb=1"/>
          <p:cNvSpPr/>
          <p:nvPr/>
        </p:nvSpPr>
        <p:spPr>
          <a:xfrm>
            <a:off x="539496" y="2497309"/>
            <a:ext cx="711403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（2）用高锰酸钾制取氧气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，应选择的发生装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填装置代号），若用装置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D收集满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，应先从水中取出导气管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，再熄灭酒精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灯，否则有可能会造成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的后果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2_1#349279fc5.blank?vaa=1&amp;vcp=1&amp;vis=1&amp;pid=74ef83c77&amp;color=0,0,0&amp;vpa=24&amp;vtp=1&amp;vaab=1"/>
          <p:cNvSpPr/>
          <p:nvPr/>
        </p:nvSpPr>
        <p:spPr>
          <a:xfrm>
            <a:off x="1222915" y="31145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B_8_AN.3_1#349279fc5.blank?vaa=1&amp;vcp=1&amp;vis=1&amp;pid=74ef83c77&amp;color=0,0,0&amp;vpa=25&amp;vtp=1&amp;vaab=1&amp;bbb=1&amp;hb=1"/>
          <p:cNvSpPr/>
          <p:nvPr/>
        </p:nvSpPr>
        <p:spPr>
          <a:xfrm>
            <a:off x="539496" y="4409929"/>
            <a:ext cx="711403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水槽中的水被倒吸入试管中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，使试管炸裂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0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1_1#5d016e111?iti=23&amp;htil=12&amp;vaa=1&amp;vcp=1&amp;vis=1&amp;pid=74ef83c7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3562" y="1274540"/>
            <a:ext cx="3694176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71_2#5d016e111?iti=23&amp;htil=12&amp;vaa=1&amp;vcp=1&amp;vis=1&amp;pid=74ef83c77&amp;color=0,0,0&amp;vtp=1&amp;vaab=1&amp;bbb=1"/>
          <p:cNvSpPr/>
          <p:nvPr/>
        </p:nvSpPr>
        <p:spPr>
          <a:xfrm>
            <a:off x="9433469" y="426361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4" name="QB_8_BD.71_3#5d016e111?htil=12&amp;vaa=1&amp;vcp=1&amp;vis=1&amp;pid=74ef83c77&amp;color=0,0,0&amp;vtp=1&amp;vaab=1&amp;bt=1&amp;bbb=1&amp;hb=1"/>
          <p:cNvSpPr/>
          <p:nvPr/>
        </p:nvSpPr>
        <p:spPr>
          <a:xfrm>
            <a:off x="539496" y="1256252"/>
            <a:ext cx="72786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（3）与装置B相比，选用装置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C制取二氧化碳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的优点是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。有孔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隔板②处应该加入的试剂名称是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5d016e111.blank?vaa=1&amp;vcp=1&amp;vis=1&amp;pid=74ef83c77&amp;color=0,0,0&amp;vpa=26&amp;vtp=1&amp;vaab=1&amp;bbb=1"/>
          <p:cNvSpPr/>
          <p:nvPr/>
        </p:nvSpPr>
        <p:spPr>
          <a:xfrm>
            <a:off x="1972214" y="1873472"/>
            <a:ext cx="4525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能够控制反应的发生与停止</a:t>
            </a:r>
            <a:endParaRPr lang="en-US" altLang="zh-CN" sz="2800" dirty="0"/>
          </a:p>
        </p:txBody>
      </p:sp>
      <p:sp>
        <p:nvSpPr>
          <p:cNvPr id="6" name="QB_8_AN.2_1#5d016e111.blank?vaa=1&amp;vcp=1&amp;vis=1&amp;pid=74ef83c77&amp;color=0,0,0&amp;vpa=27&amp;vtp=1&amp;vaab=1&amp;bbb=1&amp;hb=1"/>
          <p:cNvSpPr/>
          <p:nvPr/>
        </p:nvSpPr>
        <p:spPr>
          <a:xfrm>
            <a:off x="539496" y="2521172"/>
            <a:ext cx="7278624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大理石（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或石灰石）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74_1#34cc9c194?htil=12&amp;vaa=1&amp;vcp=1&amp;vis=1&amp;pid=74ef83c77&amp;color=0,0,0&amp;vtp=1&amp;vaab=1&amp;bbb=1&amp;hb=1"/>
              <p:cNvSpPr/>
              <p:nvPr/>
            </p:nvSpPr>
            <p:spPr>
              <a:xfrm>
                <a:off x="539496" y="3754596"/>
                <a:ext cx="72786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（4）某品牌便捷式制氧机的工作原理如装置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剂为白色颗粒状过碳酸钠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剂为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74_1#34cc9c194?htil=12&amp;vaa=1&amp;vcp=1&amp;vis=1&amp;pid=74ef83c7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4596"/>
                <a:ext cx="727862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26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75_1#2786d747c?vaa=1&amp;vcp=1&amp;vis=1&amp;pid=34cc9c194&amp;color=0,0,0&amp;mp=1&amp;vtp=1&amp;vaab=1&amp;bt=1&amp;bbb=1&amp;hb=1"/>
              <p:cNvSpPr/>
              <p:nvPr/>
            </p:nvSpPr>
            <p:spPr>
              <a:xfrm>
                <a:off x="539496" y="185724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①该制氧机的反应过程为：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第一步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；第二步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写化学方程式）。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9_BD.75_1#2786d747c?vaa=1&amp;vcp=1&amp;vis=1&amp;pid=34cc9c194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724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7" r="3" b="-5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9_AN.1_1#2786d747c.blank?vaa=1&amp;vcp=1&amp;vis=1&amp;pid=34cc9c194&amp;color=0,0,0&amp;mp=1&amp;vpa=28&amp;vtp=1&amp;vaab=1&amp;bbb=1&amp;rh=43.6&amp;hb=1"/>
              <p:cNvSpPr/>
              <p:nvPr/>
            </p:nvSpPr>
            <p:spPr>
              <a:xfrm>
                <a:off x="539496" y="2551036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755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</a:t>
                </a:r>
              </a:p>
              <a:p>
                <a:pPr latinLnBrk="1">
                  <a:lnSpc>
                    <a:spcPts val="4755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dirty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MnO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9_AN.1_1#2786d747c.blank?vaa=1&amp;vcp=1&amp;vis=1&amp;pid=34cc9c194&amp;color=0,0,0&amp;mp=1&amp;vpa=28&amp;vtp=1&amp;vaab=1&amp;bbb=1&amp;rh=43.6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51036"/>
                <a:ext cx="11109960" cy="11457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9_BD.77_1#070ece311?vaa=1&amp;vcp=1&amp;vis=1&amp;pid=34cc9c194&amp;color=0,0,0&amp;vtp=1&amp;vaab=1&amp;bbb=1&amp;h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②过滤仓中的水除了有过滤杂质提纯氧气的作用外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，还可以起到的作用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写一个即可）。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9_AN.78_1#070ece311.blank?vaa=1&amp;vcp=1&amp;vis=1&amp;pid=34cc9c194&amp;color=0,0,0&amp;vpa=29&amp;vtp=1&amp;vaab=1&amp;bbb=1"/>
          <p:cNvSpPr/>
          <p:nvPr/>
        </p:nvSpPr>
        <p:spPr>
          <a:xfrm>
            <a:off x="905415" y="4377245"/>
            <a:ext cx="6303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湿润氧气（或观察氧气输出的速率等）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4b7b1a6e?vcp=1&amp;pid=3436c087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二氧化碳的实验室制取</a:t>
            </a:r>
            <a:endParaRPr lang="en-US" altLang="zh-CN" sz="3200" dirty="0"/>
          </a:p>
        </p:txBody>
      </p:sp>
      <p:sp>
        <p:nvSpPr>
          <p:cNvPr id="3" name="QO_6_BD.79_1#3e0e2e280?vaa=1&amp;vcp=1&amp;vis=1&amp;pid=54b7b1a6e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（2024·吉林长春·中考）图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6是实验室常用的部分制取气体的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79_2#3e0e2e280?iti=24&amp;vaa=1&amp;vcp=1&amp;vis=1&amp;pid=54b7b1a6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0880" y="2115250"/>
            <a:ext cx="5148072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79_3#3e0e2e280?iti=24&amp;vaa=1&amp;vcp=1&amp;vis=1&amp;pid=54b7b1a6e&amp;color=0,0,0&amp;vtp=1&amp;vaab=1&amp;bbb=1"/>
          <p:cNvSpPr/>
          <p:nvPr/>
        </p:nvSpPr>
        <p:spPr>
          <a:xfrm>
            <a:off x="8877735" y="408019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80_1#6d932d1fd?vaa=1&amp;vcp=1&amp;vis=1&amp;pid=3e0e2e280&amp;color=0,0,0&amp;vtp=1&amp;vaab=1&amp;bt=1&amp;bbb=1">
                <a:extLst>
                  <a:ext uri="{FF2B5EF4-FFF2-40B4-BE49-F238E27FC236}">
                    <a16:creationId xmlns:a16="http://schemas.microsoft.com/office/drawing/2014/main" id="{2E7843D3-0EE4-4423-B39C-2F8182A466D2}"/>
                  </a:ext>
                </a:extLst>
              </p:cNvPr>
              <p:cNvSpPr/>
              <p:nvPr/>
            </p:nvSpPr>
            <p:spPr>
              <a:xfrm>
                <a:off x="539496" y="251843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的名称是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80_1#6d932d1fd?vaa=1&amp;vcp=1&amp;vis=1&amp;pid=3e0e2e280&amp;color=0,0,0&amp;vtp=1&amp;vaab=1&amp;bt=1&amp;bbb=1">
                <a:extLst>
                  <a:ext uri="{FF2B5EF4-FFF2-40B4-BE49-F238E27FC236}">
                    <a16:creationId xmlns:a16="http://schemas.microsoft.com/office/drawing/2014/main" id="{2E7843D3-0EE4-4423-B39C-2F8182A466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8431"/>
                <a:ext cx="11109960" cy="553657"/>
              </a:xfrm>
              <a:prstGeom prst="rect">
                <a:avLst/>
              </a:prstGeom>
              <a:blipFill>
                <a:blip r:embed="rId4"/>
                <a:stretch>
                  <a:fillRect l="-1976" t="-1099" b="-39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82_1#6d932d1fd.blank?vaa=1&amp;vcp=1&amp;vis=1&amp;pid=3e0e2e280&amp;color=0,0,0&amp;vpa=30&amp;vtp=1&amp;vaab=1&amp;bbb=1">
            <a:extLst>
              <a:ext uri="{FF2B5EF4-FFF2-40B4-BE49-F238E27FC236}">
                <a16:creationId xmlns:a16="http://schemas.microsoft.com/office/drawing/2014/main" id="{F79367E1-3AF3-4EC0-8871-CABD06FB1984}"/>
              </a:ext>
            </a:extLst>
          </p:cNvPr>
          <p:cNvSpPr/>
          <p:nvPr/>
        </p:nvSpPr>
        <p:spPr>
          <a:xfrm>
            <a:off x="3745452" y="246699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试管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S.1_1#6d932d1fd?vaa=1&amp;vcp=1&amp;vis=1&amp;pid=3e0e2e280&amp;color=0,0,0&amp;vtp=1&amp;vaab=1&amp;bbb=1">
                <a:extLst>
                  <a:ext uri="{FF2B5EF4-FFF2-40B4-BE49-F238E27FC236}">
                    <a16:creationId xmlns:a16="http://schemas.microsoft.com/office/drawing/2014/main" id="{0305F117-82F8-410B-9E9C-1EFE68040340}"/>
                  </a:ext>
                </a:extLst>
              </p:cNvPr>
              <p:cNvSpPr/>
              <p:nvPr/>
            </p:nvSpPr>
            <p:spPr>
              <a:xfrm>
                <a:off x="433048" y="338063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的名称是试管。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AS.1_1#6d932d1fd?vaa=1&amp;vcp=1&amp;vis=1&amp;pid=3e0e2e280&amp;color=0,0,0&amp;vtp=1&amp;vaab=1&amp;bbb=1">
                <a:extLst>
                  <a:ext uri="{FF2B5EF4-FFF2-40B4-BE49-F238E27FC236}">
                    <a16:creationId xmlns:a16="http://schemas.microsoft.com/office/drawing/2014/main" id="{0305F117-82F8-410B-9E9C-1EFE680403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048" y="3380631"/>
                <a:ext cx="11109960" cy="553657"/>
              </a:xfrm>
              <a:prstGeom prst="rect">
                <a:avLst/>
              </a:prstGeom>
              <a:blipFill>
                <a:blip r:embed="rId5"/>
                <a:stretch>
                  <a:fillRect l="-1920" t="-1111" b="-3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4_1#24ede7f13?iti=26&amp;htil=13&amp;vaa=1&amp;vcp=1&amp;vis=1&amp;pid=3e0e2e28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4780" y="601453"/>
            <a:ext cx="4891365" cy="177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84_2#24ede7f13?iti=26&amp;htil=13&amp;vaa=1&amp;vcp=1&amp;vis=1&amp;pid=3e0e2e280&amp;color=0,0,0&amp;vtp=1&amp;vaab=1&amp;bbb=1"/>
          <p:cNvSpPr/>
          <p:nvPr/>
        </p:nvSpPr>
        <p:spPr>
          <a:xfrm>
            <a:off x="8969773" y="250065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84_3#24ede7f13?htil=13&amp;vaa=1&amp;vcp=1&amp;vis=1&amp;pid=3e0e2e280&amp;color=0,0,0&amp;vtp=1&amp;vaab=1&amp;bt=1&amp;bbb=1&amp;hb=1&amp;hs=1"/>
              <p:cNvSpPr/>
              <p:nvPr/>
            </p:nvSpPr>
            <p:spPr>
              <a:xfrm>
                <a:off x="539496" y="601453"/>
                <a:ext cx="11109960" cy="5783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（2）实验室用大理石和稀盐酸制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O_7_BD.84_3#24ede7f13?htil=13&amp;vaa=1&amp;vcp=1&amp;vis=1&amp;pid=3e0e2e28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01453"/>
                <a:ext cx="11109960" cy="578300"/>
              </a:xfrm>
              <a:prstGeom prst="rect">
                <a:avLst/>
              </a:prstGeom>
              <a:blipFill>
                <a:blip r:embed="rId4"/>
                <a:stretch>
                  <a:fillRect l="-1976" b="-35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85_1#b3c1901f1?vaa=1&amp;vcp=1&amp;vis=1&amp;pid=24ede7f13&amp;color=0,0,0&amp;vtp=1&amp;vaab=1&amp;bbb=1&amp;hs=1"/>
              <p:cNvSpPr/>
              <p:nvPr/>
            </p:nvSpPr>
            <p:spPr>
              <a:xfrm>
                <a:off x="661928" y="1295481"/>
                <a:ext cx="6549452" cy="249549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该反应的化学方程式为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4900"/>
                  </a:lnSpc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②用该方法制取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的发生装置应选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择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填装置代号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QB_8_BD.85_1#b3c1901f1?vaa=1&amp;vcp=1&amp;vis=1&amp;pid=24ede7f13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928" y="1295481"/>
                <a:ext cx="6549452" cy="2495491"/>
              </a:xfrm>
              <a:prstGeom prst="rect">
                <a:avLst/>
              </a:prstGeom>
              <a:blipFill>
                <a:blip r:embed="rId5"/>
                <a:stretch>
                  <a:fillRect l="-3352" r="-559" b="-66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AS.1_1#24ede7f13?htil=14&amp;vaa=1&amp;vcp=1&amp;vis=1&amp;pid=3e0e2e280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B2AFA8CD-0306-4EB4-951F-C2BC6546B261}"/>
                  </a:ext>
                </a:extLst>
              </p:cNvPr>
              <p:cNvSpPr/>
              <p:nvPr/>
            </p:nvSpPr>
            <p:spPr>
              <a:xfrm>
                <a:off x="545106" y="3786831"/>
                <a:ext cx="11343605" cy="270708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碳酸钙和稀盐酸反应生成氯化钙、水和二氧化碳，反应的化学方程式为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反应为固体与液体在常温下反应，可选用装置B作发生装置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 二氧化碳的密度比空气大，不燃烧也不支持燃烧，用装置C收集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时验满的操作为把燃着木条放在集气瓶口，若木条熄灭，则说明二氧化碳已收集满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QO_7_AS.1_1#24ede7f13?htil=14&amp;vaa=1&amp;vcp=1&amp;vis=1&amp;pid=3e0e2e280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B2AFA8CD-0306-4EB4-951F-C2BC6546B2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106" y="3786831"/>
                <a:ext cx="11343605" cy="2707088"/>
              </a:xfrm>
              <a:prstGeom prst="rect">
                <a:avLst/>
              </a:prstGeom>
              <a:blipFill>
                <a:blip r:embed="rId6"/>
                <a:stretch>
                  <a:fillRect l="-1881" t="-2477" r="-1236" b="-6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575C579-4957-423C-9FA1-715F5876ECDE}"/>
                  </a:ext>
                </a:extLst>
              </p:cNvPr>
              <p:cNvSpPr txBox="1"/>
              <p:nvPr/>
            </p:nvSpPr>
            <p:spPr>
              <a:xfrm>
                <a:off x="661929" y="1247156"/>
                <a:ext cx="6331291" cy="129779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indent="3854450">
                  <a:lnSpc>
                    <a:spcPts val="47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"/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8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CaCO</m:t>
                              </m:r>
                            </m:e>
                            <m:sub>
                              <m: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+2</m:t>
                          </m:r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HCl</m:t>
                          </m:r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altLang="zh-CN" sz="28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CaCl</m:t>
                              </m:r>
                            </m:e>
                            <m:sub>
                              <m: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CN" sz="28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O</m:t>
                          </m:r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CN" sz="28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e>
                            <m:sub>
                              <m:r>
                                <a:rPr lang="en-US" altLang="zh-CN" sz="280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↑</m:t>
                          </m:r>
                        </m:e>
                      </m:d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575C579-4957-423C-9FA1-715F5876EC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929" y="1247156"/>
                <a:ext cx="6331291" cy="129779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8FD0D50-F1B3-44AF-A841-916A3092248C}"/>
              </a:ext>
            </a:extLst>
          </p:cNvPr>
          <p:cNvSpPr txBox="1"/>
          <p:nvPr/>
        </p:nvSpPr>
        <p:spPr>
          <a:xfrm>
            <a:off x="6589866" y="2582015"/>
            <a:ext cx="579438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build="p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436c0878.fixed?vcp=1&amp;pid=ab622f81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微专题3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常见气体的制取、干燥和净化</a:t>
            </a:r>
            <a:endParaRPr lang="en-US" altLang="zh-CN" sz="4000" dirty="0"/>
          </a:p>
        </p:txBody>
      </p:sp>
      <p:sp>
        <p:nvSpPr>
          <p:cNvPr id="3" name="C_4_BD#3436c0878.fixed?vcp=1&amp;pid=ab622f81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89_1#097a24109?vaa=1&amp;vcp=1&amp;vis=1&amp;pid=3e0e2e280&amp;color=0,0,0&amp;vtp=1&amp;vaab=1&amp;bt=1&amp;bbb=1&amp;hb=1"/>
              <p:cNvSpPr/>
              <p:nvPr/>
            </p:nvSpPr>
            <p:spPr>
              <a:xfrm>
                <a:off x="539496" y="132737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（3）用装置C收集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，验满的操作为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89_1#097a24109?vaa=1&amp;vcp=1&amp;vis=1&amp;pid=3e0e2e28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737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271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90_1#097a24109.blank?vaa=1&amp;vcp=1&amp;vis=1&amp;pid=3e0e2e280&amp;color=0,0,0&amp;vpa=31&amp;vtp=1&amp;vaab=1&amp;bbb=1&amp;hb=1"/>
          <p:cNvSpPr/>
          <p:nvPr/>
        </p:nvSpPr>
        <p:spPr>
          <a:xfrm>
            <a:off x="539496" y="129689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把燃着木条放在集气瓶口，若木条熄灭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，则说明瓶中的二氧化碳已收集满</a:t>
            </a:r>
            <a:endParaRPr lang="en-US" altLang="zh-CN" sz="2800" dirty="0"/>
          </a:p>
        </p:txBody>
      </p:sp>
      <p:pic>
        <p:nvPicPr>
          <p:cNvPr id="4" name="QO_6_BD.89_2#097a24109?iti=28&amp;vaa=1&amp;vcp=1&amp;vis=1&amp;pid=3e0e2e28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232" y="2656173"/>
            <a:ext cx="6199632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89_3#097a24109?iti=28&amp;vaa=1&amp;vcp=1&amp;vis=1&amp;pid=3e0e2e280&amp;color=0,0,0&amp;vtp=1&amp;vaab=1&amp;bbb=1"/>
          <p:cNvSpPr/>
          <p:nvPr/>
        </p:nvSpPr>
        <p:spPr>
          <a:xfrm>
            <a:off x="5791867" y="499602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3e0e2e280?vaa=1&amp;vcp=1&amp;vis=1&amp;pid=54b7b1a6e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在实验室常用石灰石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或大理石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与稀盐酸反应来制取二氧化碳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用固液常温型发生装置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二氧化碳能溶于水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且密度比空气大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向上排空气法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而不用排水法收集二氧化碳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检验二氧化碳要用澄清石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灰水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验满则用燃着的木条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3e0e2e280?vaa=1&amp;vcp=1&amp;vis=1&amp;pid=54b7b1a6e&amp;color=0,0,0&amp;mp=1&amp;vtp=1&amp;vaab=1&amp;bt=1&amp;bbb=1&amp;hb=1"/>
          <p:cNvSpPr/>
          <p:nvPr/>
        </p:nvSpPr>
        <p:spPr>
          <a:xfrm>
            <a:off x="539496" y="97761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实验室制取二氧化碳是用大理石（或石灰石）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与稀盐酸反应，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不能用大理石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（或石灰石）与稀硫酸反应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；检验二氧化碳是否充满集气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瓶时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，应将燃着的木条放在集气瓶口，而不能伸入集气瓶内。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0cd5ebac?vcp=1&amp;pid=54b7b1a6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7_BD.92_1#c6e05bdca?sp=1&amp;vaa=1&amp;vcp=1&amp;vis=1&amp;pid=e0cd5ebac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（2024·四川成都·中考）同学们利用塑料瓶等用品设计了图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7所示装置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制取和检验二氧化碳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92_2#c6e05bdca?iti=30&amp;vaa=1&amp;vcp=1&amp;vis=1&amp;pid=e0cd5eba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6392" y="2572176"/>
            <a:ext cx="5916168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92_3#c6e05bdca?iti=30&amp;vaa=1&amp;vcp=1&amp;vis=1&amp;pid=e0cd5ebac&amp;color=0,0,0&amp;vtp=1&amp;vaab=1&amp;bbb=1"/>
          <p:cNvSpPr/>
          <p:nvPr/>
        </p:nvSpPr>
        <p:spPr>
          <a:xfrm>
            <a:off x="5787295" y="494860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3_1#c94cd59a9?vaa=1&amp;vcp=1&amp;vis=1&amp;pid=c6e05bdca&amp;color=0,0,0&amp;vtp=1&amp;vaab=1&amp;bt=1&amp;bbb=1"/>
          <p:cNvSpPr/>
          <p:nvPr/>
        </p:nvSpPr>
        <p:spPr>
          <a:xfrm>
            <a:off x="539496" y="16037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（1）塑料瓶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①相当于实验室中的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填仪器名称）。</a:t>
            </a:r>
            <a:endParaRPr lang="en-US" altLang="zh-CN" sz="2800" dirty="0"/>
          </a:p>
        </p:txBody>
      </p:sp>
      <p:sp>
        <p:nvSpPr>
          <p:cNvPr id="3" name="QB_8_AN.94_1#c94cd59a9.blank?vaa=1&amp;vcp=1&amp;vis=1&amp;pid=c6e05bdca&amp;color=0,0,0&amp;vpa=32&amp;vtp=1&amp;vaab=1&amp;bbb=1"/>
          <p:cNvSpPr/>
          <p:nvPr/>
        </p:nvSpPr>
        <p:spPr>
          <a:xfrm>
            <a:off x="5706015" y="155228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集气瓶</a:t>
            </a:r>
            <a:endParaRPr lang="en-US" altLang="zh-CN" sz="2800" dirty="0"/>
          </a:p>
        </p:txBody>
      </p:sp>
      <p:pic>
        <p:nvPicPr>
          <p:cNvPr id="4" name="QO_7_BD.93_2#c94cd59a9?iti=31&amp;vaa=1&amp;vcp=1&amp;vis=1&amp;pid=c6e05bd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0672" y="2289905"/>
            <a:ext cx="6016752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93_3#c94cd59a9?iti=31&amp;vaa=1&amp;vcp=1&amp;vis=1&amp;pid=c6e05bdca&amp;color=0,0,0&amp;vtp=1&amp;vaab=1&amp;bbb=1"/>
          <p:cNvSpPr/>
          <p:nvPr/>
        </p:nvSpPr>
        <p:spPr>
          <a:xfrm>
            <a:off x="5791867" y="471204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5_1#a2f7e8c06?vaa=1&amp;vcp=1&amp;vis=1&amp;pid=c6e05bdca&amp;color=0,0,0&amp;vtp=1&amp;vaab=1&amp;bt=1&amp;bbb=1&amp;hb=1"/>
          <p:cNvSpPr/>
          <p:nvPr/>
        </p:nvSpPr>
        <p:spPr>
          <a:xfrm>
            <a:off x="539496" y="134108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（2）用稀盐酸与大理石制取二氧化碳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96_1#a2f7e8c06.blank?vaa=1&amp;vcp=1&amp;vis=1&amp;pid=c6e05bdca&amp;color=0,0,0&amp;vpa=33&amp;vtp=1&amp;vaab=1&amp;bbb=1&amp;hb=1"/>
              <p:cNvSpPr/>
              <p:nvPr/>
            </p:nvSpPr>
            <p:spPr>
              <a:xfrm>
                <a:off x="539496" y="1302988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96_1#a2f7e8c06.blank?vaa=1&amp;vcp=1&amp;vis=1&amp;pid=c6e05bdca&amp;color=0,0,0&amp;vpa=3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02988"/>
                <a:ext cx="11109960" cy="1145794"/>
              </a:xfrm>
              <a:prstGeom prst="rect">
                <a:avLst/>
              </a:prstGeom>
              <a:blipFill rotWithShape="1">
                <a:blip r:embed="rId3"/>
                <a:stretch>
                  <a:fillRect l="-3" t="-53" r="3" b="-7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95_2#a2f7e8c06?iti=32&amp;vaa=1&amp;vcp=1&amp;vis=1&amp;pid=c6e05bdc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7832" y="2669889"/>
            <a:ext cx="5742432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95_3#a2f7e8c06?iti=32&amp;vaa=1&amp;vcp=1&amp;vis=1&amp;pid=c6e05bdca&amp;color=0,0,0&amp;vtp=1&amp;vaab=1&amp;bbb=1"/>
          <p:cNvSpPr/>
          <p:nvPr/>
        </p:nvSpPr>
        <p:spPr>
          <a:xfrm>
            <a:off x="5791867" y="498230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7_1#d114091ce?vaa=1&amp;vcp=1&amp;vis=1&amp;pid=c6e05bdca&amp;color=0,0,0&amp;vtp=1&amp;vaab=1&amp;bt=1&amp;bbb=1&amp;hb=1&amp;hltap=1"/>
          <p:cNvSpPr/>
          <p:nvPr/>
        </p:nvSpPr>
        <p:spPr>
          <a:xfrm>
            <a:off x="539496" y="87144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（3）检查装置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A的气密性的方法是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97_2#d114091ce?iti=33&amp;vaa=1&amp;vcp=1&amp;vis=1&amp;pid=c6e05bd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1216" y="2858230"/>
            <a:ext cx="6446520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7_3#d114091ce?iti=33&amp;vaa=1&amp;vcp=1&amp;vis=1&amp;pid=c6e05bdca&amp;color=0,0,0&amp;vtp=1&amp;vaab=1&amp;bbb=1"/>
          <p:cNvSpPr/>
          <p:nvPr/>
        </p:nvSpPr>
        <p:spPr>
          <a:xfrm>
            <a:off x="5787295" y="544496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97_1#d114091ce?vaa=1&amp;vcp=1&amp;vis=1&amp;pid=c6e05bdca&amp;color=0,0,0&amp;vtp=1&amp;vaab=1&amp;bt=1&amp;bbb=1&amp;hb=1&amp;hla=1"/>
              <p:cNvSpPr/>
              <p:nvPr/>
            </p:nvSpPr>
            <p:spPr>
              <a:xfrm>
                <a:off x="539496" y="84604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连接仪器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，向装置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侧塑料瓶中加水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，当左侧液面高于右侧时停止加水，若装置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A的两个塑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料瓶能形成稳定的液面差，则说明该装置气密性良好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AN.97_1#d114091ce?vaa=1&amp;vcp=1&amp;vis=1&amp;pid=c6e05bdca&amp;color=0,0,0&amp;vtp=1&amp;vaab=1&amp;bt=1&amp;bbb=1&amp;hb=1&amp;hla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46042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8_1#26cfb8ef6?vaa=1&amp;vcp=1&amp;vis=1&amp;pid=c6e05bdca&amp;color=0,0,0&amp;vtp=1&amp;vaab=1&amp;bt=1&amp;bbb=1"/>
          <p:cNvSpPr/>
          <p:nvPr/>
        </p:nvSpPr>
        <p:spPr>
          <a:xfrm>
            <a:off x="539496" y="1535144"/>
            <a:ext cx="11252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（4）用装置B检验二氧化碳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，试剂瓶中应盛放的试剂是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99_1#26cfb8ef6.blank?vaa=1&amp;vcp=1&amp;vis=1&amp;pid=c6e05bdca&amp;color=0,0,0&amp;vpa=34&amp;vtp=1&amp;vaab=1&amp;bbb=1"/>
          <p:cNvSpPr/>
          <p:nvPr/>
        </p:nvSpPr>
        <p:spPr>
          <a:xfrm>
            <a:off x="9142953" y="1483709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澄清石灰水</a:t>
            </a:r>
            <a:endParaRPr lang="en-US" altLang="zh-CN" sz="2800" dirty="0"/>
          </a:p>
        </p:txBody>
      </p:sp>
      <p:pic>
        <p:nvPicPr>
          <p:cNvPr id="4" name="QO_7_BD.98_2#26cfb8ef6?iti=34&amp;vaa=1&amp;vcp=1&amp;vis=1&amp;pid=c6e05bd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8648" y="2221325"/>
            <a:ext cx="6391656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98_3#26cfb8ef6?iti=34&amp;vaa=1&amp;vcp=1&amp;vis=1&amp;pid=c6e05bdca&amp;color=0,0,0&amp;vtp=1&amp;vaab=1&amp;bbb=1"/>
          <p:cNvSpPr/>
          <p:nvPr/>
        </p:nvSpPr>
        <p:spPr>
          <a:xfrm>
            <a:off x="5787295" y="478062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0_1#59713154b?vaa=1&amp;vcp=1&amp;vis=1&amp;pid=c6e05bdca&amp;color=0,0,0&amp;vtp=1&amp;vaab=1&amp;bt=1&amp;bbb=1&amp;hb=1"/>
          <p:cNvSpPr/>
          <p:nvPr/>
        </p:nvSpPr>
        <p:spPr>
          <a:xfrm>
            <a:off x="539496" y="12676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（5）用装置C收集二氧化碳并验满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，此过程体现出的二氧化碳的性质有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01_1#59713154b.blank?vaa=1&amp;vcp=1&amp;vis=1&amp;pid=c6e05bdca&amp;color=0,0,0&amp;vpa=35&amp;vtp=1&amp;vaab=1&amp;bbb=1"/>
          <p:cNvSpPr/>
          <p:nvPr/>
        </p:nvSpPr>
        <p:spPr>
          <a:xfrm>
            <a:off x="549815" y="1863947"/>
            <a:ext cx="6303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密度比空气大，不燃烧，也不支持燃烧</a:t>
            </a:r>
            <a:endParaRPr lang="en-US" altLang="zh-CN" sz="2800" dirty="0"/>
          </a:p>
        </p:txBody>
      </p:sp>
      <p:pic>
        <p:nvPicPr>
          <p:cNvPr id="4" name="QO_7_BD.100_2#59713154b?iti=35&amp;vaa=1&amp;vcp=1&amp;vis=1&amp;pid=c6e05bd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9816" y="2604611"/>
            <a:ext cx="599846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00_3#59713154b?iti=35&amp;vaa=1&amp;vcp=1&amp;vis=1&amp;pid=c6e05bdca&amp;color=0,0,0&amp;vtp=1&amp;vaab=1&amp;bbb=1"/>
          <p:cNvSpPr/>
          <p:nvPr/>
        </p:nvSpPr>
        <p:spPr>
          <a:xfrm>
            <a:off x="5791867" y="501761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2_1#5fc61c2f1?sp=1&amp;vaa=1&amp;vcp=1&amp;vis=1&amp;pid=c6e05bdca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（6）反应结束后，装置A中余下的液体可能含有盐酸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。请你设计实验验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，补全下表。</a:t>
            </a:r>
            <a:endParaRPr lang="en-US" altLang="zh-CN" sz="2800" dirty="0"/>
          </a:p>
        </p:txBody>
      </p:sp>
      <p:graphicFrame>
        <p:nvGraphicFramePr>
          <p:cNvPr id="44" name="QB_8_BD.102_2#5fc61c2f1?colgroup=18,5,5&amp;vaa=1&amp;vcp=1&amp;vis=1&amp;pid=c6e05bdca&amp;color=0,0,0&amp;vtp=1&amp;vaab=1&amp;bbb=1&amp;hb=1"/>
          <p:cNvGraphicFramePr>
            <a:graphicFrameLocks noGrp="1"/>
          </p:cNvGraphicFramePr>
          <p:nvPr/>
        </p:nvGraphicFramePr>
        <p:xfrm>
          <a:off x="539496" y="1891329"/>
          <a:ext cx="11073384" cy="1660780"/>
        </p:xfrm>
        <a:graphic>
          <a:graphicData uri="http://schemas.openxmlformats.org/drawingml/2006/table">
            <a:tbl>
              <a:tblPr/>
              <a:tblGrid>
                <a:gridCol w="6885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步骤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液体中含有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盐酸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03_1#5fc61c2f1.blank?vaa=1&amp;vcp=1&amp;vis=1&amp;pid=c6e05bdca&amp;color=0,0,0&amp;vpa=36&amp;vtp=1&amp;vaab=1&amp;bbb=1&amp;hb=1"/>
              <p:cNvSpPr/>
              <p:nvPr/>
            </p:nvSpPr>
            <p:spPr>
              <a:xfrm>
                <a:off x="692912" y="2434572"/>
                <a:ext cx="6758432" cy="10577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ct val="13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取少量A中剩余液体于试管中，滴加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滴紫色石蕊溶液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，观察现象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N.103_1#5fc61c2f1.blank?vaa=1&amp;vcp=1&amp;vis=1&amp;pid=c6e05bdca&amp;color=0,0,0&amp;vpa=36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912" y="2434572"/>
                <a:ext cx="6758432" cy="1057720"/>
              </a:xfrm>
              <a:prstGeom prst="rect">
                <a:avLst/>
              </a:prstGeom>
              <a:blipFill rotWithShape="1">
                <a:blip r:embed="rId3"/>
                <a:stretch>
                  <a:fillRect l="-2" t="-58" r="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05_1#5fc61c2f1.blank?vaa=1&amp;vcp=1&amp;vis=1&amp;pid=c6e05bdca&amp;color=0,0,0&amp;vpa=37&amp;vtp=1&amp;vaab=1&amp;bbb=1&amp;hb=1"/>
          <p:cNvSpPr/>
          <p:nvPr/>
        </p:nvSpPr>
        <p:spPr>
          <a:xfrm>
            <a:off x="7582915" y="2434572"/>
            <a:ext cx="1966976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溶液变为</a:t>
            </a:r>
          </a:p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红色</a:t>
            </a:r>
            <a:endParaRPr lang="en-US" altLang="zh-CN" sz="2800" dirty="0"/>
          </a:p>
        </p:txBody>
      </p:sp>
      <p:pic>
        <p:nvPicPr>
          <p:cNvPr id="6" name="QO_7_BD.104_1#5fc61c2f1?iti=36&amp;vaa=1&amp;vcp=1&amp;vis=1&amp;pid=c6e05bdc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6710" y="3682029"/>
            <a:ext cx="5035533" cy="191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04_2#5fc61c2f1?iti=36&amp;vaa=1&amp;vcp=1&amp;vis=1&amp;pid=c6e05bdca&amp;color=0,0,0&amp;vtp=1&amp;vaab=1&amp;bbb=1"/>
          <p:cNvSpPr/>
          <p:nvPr/>
        </p:nvSpPr>
        <p:spPr>
          <a:xfrm>
            <a:off x="5787296" y="572463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8b020082?vcp=1&amp;pid=3436c0878&amp;color=146,208,80&amp;vtp=1&amp;vaab=1&amp;bt=1&amp;bbb=1"/>
          <p:cNvSpPr/>
          <p:nvPr/>
        </p:nvSpPr>
        <p:spPr>
          <a:xfrm>
            <a:off x="539496" y="554400"/>
            <a:ext cx="11109960" cy="6115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氧气的实验室制取</a:t>
            </a:r>
            <a:endParaRPr lang="en-US" altLang="zh-CN" sz="3200" dirty="0"/>
          </a:p>
        </p:txBody>
      </p:sp>
      <p:sp>
        <p:nvSpPr>
          <p:cNvPr id="3" name="QO_6_BD.1_1#837301860?vaa=1&amp;vcp=1&amp;vis=1&amp;pid=08b020082&amp;color=0,0,0&amp;vtp=1&amp;vaab=1&amp;bbb=1&amp;hb=1"/>
          <p:cNvSpPr/>
          <p:nvPr/>
        </p:nvSpPr>
        <p:spPr>
          <a:xfrm>
            <a:off x="539496" y="1237294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（2024·湖南长沙·中考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）小明在实验室里用高锰酸钾固体制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取氧气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，请根据图1回答下列问题。</a:t>
            </a:r>
            <a:endParaRPr lang="en-US" altLang="zh-CN" sz="2800" dirty="0"/>
          </a:p>
        </p:txBody>
      </p:sp>
      <p:pic>
        <p:nvPicPr>
          <p:cNvPr id="4" name="QO_6_BD.1_2#837301860?iti=1&amp;vaa=1&amp;vcp=1&amp;vis=1&amp;pid=08b02008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9584" y="2503976"/>
            <a:ext cx="5129784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_3#837301860?iti=1&amp;vaa=1&amp;vcp=1&amp;vis=1&amp;pid=08b020082&amp;color=0,0,0&amp;vtp=1&amp;vaab=1&amp;bbb=1"/>
          <p:cNvSpPr/>
          <p:nvPr/>
        </p:nvSpPr>
        <p:spPr>
          <a:xfrm>
            <a:off x="5787295" y="4158024"/>
            <a:ext cx="6143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6" name="QB_7_BD.2_1#f814c9523?vaa=1&amp;vcp=1&amp;vis=1&amp;pid=837301860&amp;color=0,0,0&amp;vtp=1&amp;vaab=1&amp;bbb=1"/>
          <p:cNvSpPr/>
          <p:nvPr/>
        </p:nvSpPr>
        <p:spPr>
          <a:xfrm>
            <a:off x="539496" y="476635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（1）写出仪器①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的名称：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4_1#f814c9523.blank?vaa=1&amp;vcp=1&amp;vis=1&amp;pid=837301860&amp;color=0,0,0&amp;vpa=1&amp;vtp=1&amp;vaab=1&amp;bbb=1"/>
          <p:cNvSpPr/>
          <p:nvPr/>
        </p:nvSpPr>
        <p:spPr>
          <a:xfrm>
            <a:off x="4639215" y="4718348"/>
            <a:ext cx="13255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酒精灯</a:t>
            </a:r>
            <a:endParaRPr lang="en-US" altLang="zh-CN" sz="2800" dirty="0"/>
          </a:p>
        </p:txBody>
      </p:sp>
      <p:sp>
        <p:nvSpPr>
          <p:cNvPr id="8" name="QB_7_AS.1_1#f814c9523?vaa=1&amp;vcp=1&amp;vis=1&amp;pid=837301860&amp;color=0,0,0&amp;vtp=1&amp;vaab=1&amp;bbb=1"/>
          <p:cNvSpPr/>
          <p:nvPr/>
        </p:nvSpPr>
        <p:spPr>
          <a:xfrm>
            <a:off x="539496" y="536604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仪器①的名称是酒精灯。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06_1#d4601eda4?sp=1&amp;vaa=1&amp;vcp=1&amp;vis=1&amp;pid=e0cd5ebac&amp;color=0,0,0&amp;vtp=1&amp;vaab=1&amp;bt=1&amp;bbb=1&amp;hb=1"/>
              <p:cNvSpPr/>
              <p:nvPr/>
            </p:nvSpPr>
            <p:spPr>
              <a:xfrm>
                <a:off x="539496" y="71612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（2024·江苏苏州·中考）实验室用如图8所示装置制取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行相关性质研究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06_1#d4601eda4?sp=1&amp;vaa=1&amp;vcp=1&amp;vis=1&amp;pid=e0cd5eba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6121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06_2#d4601eda4?iti=37&amp;vaa=1&amp;vcp=1&amp;vis=1&amp;pid=e0cd5eba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9544" y="2049494"/>
            <a:ext cx="5779008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6_3#d4601eda4?iti=37&amp;vaa=1&amp;vcp=1&amp;vis=1&amp;pid=e0cd5ebac&amp;color=0,0,0&amp;vtp=1&amp;vaab=1&amp;bbb=1"/>
          <p:cNvSpPr/>
          <p:nvPr/>
        </p:nvSpPr>
        <p:spPr>
          <a:xfrm>
            <a:off x="5791867" y="429790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106_4#d4601eda4?vaa=1&amp;vcp=1&amp;vis=1&amp;pid=e0cd5ebac&amp;color=0,0,0&amp;vtp=1&amp;vaab=1&amp;bbb=1"/>
              <p:cNvSpPr/>
              <p:nvPr/>
            </p:nvSpPr>
            <p:spPr>
              <a:xfrm>
                <a:off x="539496" y="493417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与饱和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溶液不发生反应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106_4#d4601eda4?vaa=1&amp;vcp=1&amp;vis=1&amp;pid=e0cd5eba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34172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07_1#c2f0243b1?vaa=1&amp;vcp=1&amp;vis=1&amp;pid=d4601eda4&amp;color=0,0,0&amp;vtp=1&amp;vaab=1&amp;bbb=1"/>
              <p:cNvSpPr/>
              <p:nvPr/>
            </p:nvSpPr>
            <p:spPr>
              <a:xfrm>
                <a:off x="539496" y="555583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的名称是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107_1#c2f0243b1?vaa=1&amp;vcp=1&amp;vis=1&amp;pid=d4601eda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55837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108_1#c2f0243b1.blank?vaa=1&amp;vcp=1&amp;vis=1&amp;pid=d4601eda4&amp;color=0,0,0&amp;vpa=38&amp;vtp=1&amp;vaab=1&amp;bbb=1"/>
          <p:cNvSpPr/>
          <p:nvPr/>
        </p:nvSpPr>
        <p:spPr>
          <a:xfrm>
            <a:off x="3745452" y="5504402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分液漏斗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09_1#8cb085576?vaa=1&amp;vcp=1&amp;vis=1&amp;pid=d4601eda4&amp;color=0,0,0&amp;vtp=1&amp;vaab=1&amp;bt=1&amp;bbb=1"/>
          <p:cNvSpPr/>
          <p:nvPr/>
        </p:nvSpPr>
        <p:spPr>
          <a:xfrm>
            <a:off x="539496" y="5414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（2）连接装置A、B，向锥形瓶内逐滴加入稀盐酸。</a:t>
            </a:r>
            <a:endParaRPr lang="en-US" altLang="zh-CN" sz="2800" dirty="0"/>
          </a:p>
        </p:txBody>
      </p:sp>
      <p:pic>
        <p:nvPicPr>
          <p:cNvPr id="3" name="QO_7_BD.109_2#8cb085576?iti=38&amp;vaa=1&amp;vcp=1&amp;vis=1&amp;pid=d4601ed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7628" y="1183481"/>
            <a:ext cx="6306637" cy="231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9_3#8cb085576?iti=38&amp;vaa=1&amp;vcp=1&amp;vis=1&amp;pid=d4601eda4&amp;color=0,0,0&amp;vtp=1&amp;vaab=1&amp;bbb=1"/>
          <p:cNvSpPr/>
          <p:nvPr/>
        </p:nvSpPr>
        <p:spPr>
          <a:xfrm>
            <a:off x="8850119" y="350002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110_1#f48997e74?vaa=1&amp;vcp=1&amp;vis=1&amp;pid=8cb085576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0D000E6D-7CAE-4786-B0B3-E413D5D439E7}"/>
                  </a:ext>
                </a:extLst>
              </p:cNvPr>
              <p:cNvSpPr/>
              <p:nvPr/>
            </p:nvSpPr>
            <p:spPr>
              <a:xfrm>
                <a:off x="711901" y="1104799"/>
                <a:ext cx="5070022" cy="51035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锥形瓶内发生反应的化学方程式为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②若装置B内盛放饱和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溶液，则其作用是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charset="-122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③若装置B用来干燥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则装置B中应盛放的试剂是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QB_9_BD.110_1#f48997e74?vaa=1&amp;vcp=1&amp;vis=1&amp;pid=8cb085576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0D000E6D-7CAE-4786-B0B3-E413D5D439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901" y="1104799"/>
                <a:ext cx="5070022" cy="5103577"/>
              </a:xfrm>
              <a:prstGeom prst="rect">
                <a:avLst/>
              </a:prstGeom>
              <a:blipFill>
                <a:blip r:embed="rId4"/>
                <a:stretch>
                  <a:fillRect l="-4332" r="-7100" b="-3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N.1_1#f48997e74.blank?vaa=1&amp;vcp=1&amp;vis=1&amp;pid=8cb085576&amp;color=0,0,0&amp;mp=1&amp;vpa=39&amp;vtp=1&amp;vaab=1&amp;bbb=1&amp;hb=1">
                <a:extLst>
                  <a:ext uri="{FF2B5EF4-FFF2-40B4-BE49-F238E27FC236}">
                    <a16:creationId xmlns:a16="http://schemas.microsoft.com/office/drawing/2014/main" id="{4809ACF3-E6D3-4500-AD0A-C9B8949CD390}"/>
                  </a:ext>
                </a:extLst>
              </p:cNvPr>
              <p:cNvSpPr/>
              <p:nvPr/>
            </p:nvSpPr>
            <p:spPr>
              <a:xfrm>
                <a:off x="711901" y="1689681"/>
                <a:ext cx="4975727" cy="12346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235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9_AN.1_1#f48997e74.blank?vaa=1&amp;vcp=1&amp;vis=1&amp;pid=8cb085576&amp;color=0,0,0&amp;mp=1&amp;vpa=39&amp;vtp=1&amp;vaab=1&amp;bbb=1&amp;hb=1">
                <a:extLst>
                  <a:ext uri="{FF2B5EF4-FFF2-40B4-BE49-F238E27FC236}">
                    <a16:creationId xmlns:a16="http://schemas.microsoft.com/office/drawing/2014/main" id="{4809ACF3-E6D3-4500-AD0A-C9B8949CD3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901" y="1689681"/>
                <a:ext cx="4975727" cy="12346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AN.2_1#f48997e74.blank?vaa=1&amp;vcp=1&amp;vis=1&amp;pid=8cb085576&amp;color=0,0,0&amp;vpa=40&amp;vtp=1&amp;vaab=1&amp;bbb=1">
                <a:extLst>
                  <a:ext uri="{FF2B5EF4-FFF2-40B4-BE49-F238E27FC236}">
                    <a16:creationId xmlns:a16="http://schemas.microsoft.com/office/drawing/2014/main" id="{AE564590-816F-49CF-867F-D3ED10B1F907}"/>
                  </a:ext>
                </a:extLst>
              </p:cNvPr>
              <p:cNvSpPr/>
              <p:nvPr/>
            </p:nvSpPr>
            <p:spPr>
              <a:xfrm>
                <a:off x="711900" y="3578707"/>
                <a:ext cx="4975727" cy="131068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indent="2511425" latinLnBrk="1">
                  <a:lnSpc>
                    <a:spcPts val="5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中混有的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7" name="QB_9_AN.2_1#f48997e74.blank?vaa=1&amp;vcp=1&amp;vis=1&amp;pid=8cb085576&amp;color=0,0,0&amp;vpa=40&amp;vtp=1&amp;vaab=1&amp;bbb=1">
                <a:extLst>
                  <a:ext uri="{FF2B5EF4-FFF2-40B4-BE49-F238E27FC236}">
                    <a16:creationId xmlns:a16="http://schemas.microsoft.com/office/drawing/2014/main" id="{AE564590-816F-49CF-867F-D3ED10B1F9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900" y="3578707"/>
                <a:ext cx="4975727" cy="1310680"/>
              </a:xfrm>
              <a:prstGeom prst="rect">
                <a:avLst/>
              </a:prstGeom>
              <a:blipFill>
                <a:blip r:embed="rId6"/>
                <a:stretch>
                  <a:fillRect l="-4412" r="-2328" b="-14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9_AN.115_1#f48997e74.blank?vaa=1&amp;vcp=1&amp;vis=1&amp;pid=8cb085576&amp;color=0,0,0&amp;vpa=41&amp;vtp=1&amp;vaab=1&amp;bbb=1">
            <a:extLst>
              <a:ext uri="{FF2B5EF4-FFF2-40B4-BE49-F238E27FC236}">
                <a16:creationId xmlns:a16="http://schemas.microsoft.com/office/drawing/2014/main" id="{18280116-7848-46D7-8C33-D43527379B6D}"/>
              </a:ext>
            </a:extLst>
          </p:cNvPr>
          <p:cNvSpPr/>
          <p:nvPr/>
        </p:nvSpPr>
        <p:spPr>
          <a:xfrm>
            <a:off x="4206532" y="562113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浓硫酸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16_1#3f84416e9?vaa=1&amp;vcp=1&amp;vis=1&amp;pid=d4601eda4&amp;color=0,0,0&amp;vtp=1&amp;vaab=1&amp;bt=1&amp;bbb=1&amp;hb=1"/>
              <p:cNvSpPr/>
              <p:nvPr/>
            </p:nvSpPr>
            <p:spPr>
              <a:xfrm>
                <a:off x="539496" y="54073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（3）将纯净干燥的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缓慢地通入装置C，观察到的现象是：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.玻璃管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内的干燥纸花始终未变色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.塑料瓶内下方的纸花先变红色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，上方的纸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花后变红色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116_1#3f84416e9?vaa=1&amp;vcp=1&amp;vis=1&amp;pid=d4601ed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0734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274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16_2#3f84416e9?iti=39&amp;vaa=1&amp;vcp=1&amp;vis=1&amp;pid=d4601ed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2066" y="3429000"/>
            <a:ext cx="642823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16_3#3f84416e9?iti=39&amp;vaa=1&amp;vcp=1&amp;vis=1&amp;pid=d4601eda4&amp;color=0,0,0&amp;vtp=1&amp;vaab=1&amp;bbb=1"/>
          <p:cNvSpPr/>
          <p:nvPr/>
        </p:nvSpPr>
        <p:spPr>
          <a:xfrm>
            <a:off x="8649001" y="591515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117_1#d82fb6c9a?vaa=1&amp;vcp=1&amp;vis=1&amp;pid=3f84416e9&amp;color=0,0,0&amp;vtp=1&amp;vaab=1&amp;bt=1&amp;bbb=1&amp;hb=1">
                <a:extLst>
                  <a:ext uri="{FF2B5EF4-FFF2-40B4-BE49-F238E27FC236}">
                    <a16:creationId xmlns:a16="http://schemas.microsoft.com/office/drawing/2014/main" id="{90480844-4D61-4CA5-9E32-02601BA5DEED}"/>
                  </a:ext>
                </a:extLst>
              </p:cNvPr>
              <p:cNvSpPr/>
              <p:nvPr/>
            </p:nvSpPr>
            <p:spPr>
              <a:xfrm>
                <a:off x="541020" y="2389791"/>
                <a:ext cx="11109960" cy="122431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①根据上述现象，得出关于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性质的结论是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</p:txBody>
          </p:sp>
        </mc:Choice>
        <mc:Fallback xmlns="">
          <p:sp>
            <p:nvSpPr>
              <p:cNvPr id="5" name="QB_9_BD.117_1#d82fb6c9a?vaa=1&amp;vcp=1&amp;vis=1&amp;pid=3f84416e9&amp;color=0,0,0&amp;vtp=1&amp;vaab=1&amp;bt=1&amp;bbb=1&amp;hb=1">
                <a:extLst>
                  <a:ext uri="{FF2B5EF4-FFF2-40B4-BE49-F238E27FC236}">
                    <a16:creationId xmlns:a16="http://schemas.microsoft.com/office/drawing/2014/main" id="{90480844-4D61-4CA5-9E32-02601BA5DE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2389791"/>
                <a:ext cx="11109960" cy="1224310"/>
              </a:xfrm>
              <a:prstGeom prst="rect">
                <a:avLst/>
              </a:prstGeom>
              <a:blipFill>
                <a:blip r:embed="rId5"/>
                <a:stretch>
                  <a:fillRect l="-1976" r="-1482" b="-154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N.1_1#d82fb6c9a.blank?vaa=1&amp;vcp=1&amp;vis=1&amp;pid=3f84416e9&amp;color=0,0,0&amp;vpa=42&amp;vtp=1&amp;vaab=1&amp;bbb=1&amp;hb=1">
                <a:extLst>
                  <a:ext uri="{FF2B5EF4-FFF2-40B4-BE49-F238E27FC236}">
                    <a16:creationId xmlns:a16="http://schemas.microsoft.com/office/drawing/2014/main" id="{1952A128-AD88-4823-B319-A7B9805284C0}"/>
                  </a:ext>
                </a:extLst>
              </p:cNvPr>
              <p:cNvSpPr/>
              <p:nvPr/>
            </p:nvSpPr>
            <p:spPr>
              <a:xfrm>
                <a:off x="541020" y="2351691"/>
                <a:ext cx="11109960" cy="12426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7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与水反应生成酸性物质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9_AN.1_1#d82fb6c9a.blank?vaa=1&amp;vcp=1&amp;vis=1&amp;pid=3f84416e9&amp;color=0,0,0&amp;vpa=42&amp;vtp=1&amp;vaab=1&amp;bbb=1&amp;hb=1">
                <a:extLst>
                  <a:ext uri="{FF2B5EF4-FFF2-40B4-BE49-F238E27FC236}">
                    <a16:creationId xmlns:a16="http://schemas.microsoft.com/office/drawing/2014/main" id="{1952A128-AD88-4823-B319-A7B9805284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2351691"/>
                <a:ext cx="11109960" cy="1242632"/>
              </a:xfrm>
              <a:prstGeom prst="rect">
                <a:avLst/>
              </a:prstGeom>
              <a:blipFill>
                <a:blip r:embed="rId6"/>
                <a:stretch>
                  <a:fillRect l="-1976" r="-1592" b="-15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AN.2_1#d82fb6c9a.blank?vaa=1&amp;vcp=1&amp;vis=1&amp;pid=3f84416e9&amp;color=0,0,0&amp;vpa=43&amp;vtp=1&amp;vaab=1&amp;bbb=1">
                <a:extLst>
                  <a:ext uri="{FF2B5EF4-FFF2-40B4-BE49-F238E27FC236}">
                    <a16:creationId xmlns:a16="http://schemas.microsoft.com/office/drawing/2014/main" id="{5A5E7CE9-F013-4A77-8DFD-CD91A59FBFC2}"/>
                  </a:ext>
                </a:extLst>
              </p:cNvPr>
              <p:cNvSpPr/>
              <p:nvPr/>
            </p:nvSpPr>
            <p:spPr>
              <a:xfrm>
                <a:off x="1237139" y="3122327"/>
                <a:ext cx="3345307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的密度比空气大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9_AN.2_1#d82fb6c9a.blank?vaa=1&amp;vcp=1&amp;vis=1&amp;pid=3f84416e9&amp;color=0,0,0&amp;vpa=43&amp;vtp=1&amp;vaab=1&amp;bbb=1">
                <a:extLst>
                  <a:ext uri="{FF2B5EF4-FFF2-40B4-BE49-F238E27FC236}">
                    <a16:creationId xmlns:a16="http://schemas.microsoft.com/office/drawing/2014/main" id="{5A5E7CE9-F013-4A77-8DFD-CD91A59FBF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139" y="3122327"/>
                <a:ext cx="3345307" cy="410782"/>
              </a:xfrm>
              <a:prstGeom prst="rect">
                <a:avLst/>
              </a:prstGeom>
              <a:blipFill>
                <a:blip r:embed="rId7"/>
                <a:stretch>
                  <a:fillRect t="-36765" r="-2186" b="-45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9_AN.121_1#d82fb6c9a.blank?vaa=1&amp;vcp=1&amp;vis=1&amp;pid=3f84416e9&amp;color=0,0,0&amp;vpa=44&amp;vtp=1&amp;vaab=1&amp;bbb=1&amp;rh=43.6">
                <a:extLst>
                  <a:ext uri="{FF2B5EF4-FFF2-40B4-BE49-F238E27FC236}">
                    <a16:creationId xmlns:a16="http://schemas.microsoft.com/office/drawing/2014/main" id="{80E0E26C-41A6-482A-8EC3-339842706CE3}"/>
                  </a:ext>
                </a:extLst>
              </p:cNvPr>
              <p:cNvSpPr/>
              <p:nvPr/>
            </p:nvSpPr>
            <p:spPr>
              <a:xfrm>
                <a:off x="1607692" y="4771505"/>
                <a:ext cx="3725228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9_AN.121_1#d82fb6c9a.blank?vaa=1&amp;vcp=1&amp;vis=1&amp;pid=3f84416e9&amp;color=0,0,0&amp;vpa=44&amp;vtp=1&amp;vaab=1&amp;bbb=1&amp;rh=43.6">
                <a:extLst>
                  <a:ext uri="{FF2B5EF4-FFF2-40B4-BE49-F238E27FC236}">
                    <a16:creationId xmlns:a16="http://schemas.microsoft.com/office/drawing/2014/main" id="{80E0E26C-41A6-482A-8EC3-339842706C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7692" y="4771505"/>
                <a:ext cx="3725228" cy="5537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9_BD.117_1#d82fb6c9a?vaa=1&amp;vcp=1&amp;vis=1&amp;pid=3f84416e9&amp;color=0,0,0&amp;vtp=1&amp;vaab=1&amp;bt=1&amp;bbb=1&amp;hb=1">
            <a:extLst>
              <a:ext uri="{FF2B5EF4-FFF2-40B4-BE49-F238E27FC236}">
                <a16:creationId xmlns:a16="http://schemas.microsoft.com/office/drawing/2014/main" id="{BE86F0E4-9BA7-4445-B954-F0D1875109FA}"/>
              </a:ext>
            </a:extLst>
          </p:cNvPr>
          <p:cNvSpPr/>
          <p:nvPr/>
        </p:nvSpPr>
        <p:spPr>
          <a:xfrm>
            <a:off x="541020" y="3533109"/>
            <a:ext cx="5201046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vl="0" latinLnBrk="1">
              <a:lnSpc>
                <a:spcPts val="5100"/>
              </a:lnSpc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将变红色的石蕊纸花取出，加热一段时间，纸花重新变成紫色，原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因是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用化学方程式表示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22_1#ef6caf984?vaa=1&amp;vcp=1&amp;vis=1&amp;pid=d4601eda4&amp;color=0,0,0&amp;vtp=1&amp;vaab=1&amp;bt=1&amp;bbb=1&amp;hb=1"/>
              <p:cNvSpPr/>
              <p:nvPr/>
            </p:nvSpPr>
            <p:spPr>
              <a:xfrm>
                <a:off x="539496" y="126031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通入澄清石灰水中，生成白色沉淀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，该过程参加反应的离子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填离子符号）。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22_1#ef6caf984?vaa=1&amp;vcp=1&amp;vis=1&amp;pid=d4601ed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031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625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23_1#ef6caf984.blank?vaa=1&amp;vcp=1&amp;vis=1&amp;pid=d4601eda4&amp;color=0,0,0&amp;vpa=45&amp;vtp=1&amp;vaab=1&amp;bbb=1"/>
              <p:cNvSpPr/>
              <p:nvPr/>
            </p:nvSpPr>
            <p:spPr>
              <a:xfrm>
                <a:off x="906209" y="1978755"/>
                <a:ext cx="1955292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23_1#ef6caf984.blank?vaa=1&amp;vcp=1&amp;vis=1&amp;pid=d4601eda4&amp;color=0,0,0&amp;vpa=4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209" y="1978755"/>
                <a:ext cx="1955292" cy="418529"/>
              </a:xfrm>
              <a:prstGeom prst="rect">
                <a:avLst/>
              </a:prstGeom>
              <a:blipFill rotWithShape="1">
                <a:blip r:embed="rId4"/>
                <a:stretch>
                  <a:fillRect l="-3" t="-23" r="10" b="-9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22_2#ef6caf984?iti=40&amp;vaa=1&amp;vcp=1&amp;vis=1&amp;pid=d4601eda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3512" y="2593689"/>
            <a:ext cx="6272784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22_3#ef6caf984?iti=40&amp;vaa=1&amp;vcp=1&amp;vis=1&amp;pid=d4601eda4&amp;color=0,0,0&amp;vtp=1&amp;vaab=1&amp;bbb=1"/>
          <p:cNvSpPr/>
          <p:nvPr/>
        </p:nvSpPr>
        <p:spPr>
          <a:xfrm>
            <a:off x="5782723" y="502497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e2ec9795?vcp=1&amp;pid=3436c087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气体制取的一般思路与方法</a:t>
            </a:r>
            <a:endParaRPr lang="en-US" altLang="zh-CN" sz="3200" dirty="0"/>
          </a:p>
        </p:txBody>
      </p:sp>
      <p:sp>
        <p:nvSpPr>
          <p:cNvPr id="3" name="QO_6_BD.124_1#cd6a9fe3c?vaa=1&amp;vcp=1&amp;vis=1&amp;pid=4e2ec9795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（2024·广西·中考）实验是学习化学的重要途径。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请根据图9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24_2#cd6a9fe3c?iti=41&amp;vaa=1&amp;vcp=1&amp;vis=1&amp;pid=4e2ec97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7951" y="2172679"/>
            <a:ext cx="6464808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24_3#cd6a9fe3c?iti=41&amp;vaa=1&amp;vcp=1&amp;vis=1&amp;pid=4e2ec9795&amp;color=0,0,0&amp;vtp=1&amp;vaab=1&amp;bbb=1"/>
          <p:cNvSpPr/>
          <p:nvPr/>
        </p:nvSpPr>
        <p:spPr>
          <a:xfrm>
            <a:off x="8403174" y="430221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  <p:sp>
        <p:nvSpPr>
          <p:cNvPr id="6" name="QB_7_BD.125_1#4d40aa0e2?vaa=1&amp;vcp=1&amp;vis=1&amp;pid=cd6a9fe3c&amp;color=0,0,0&amp;vtp=1&amp;vaab=1&amp;bt=1&amp;bbb=1">
            <a:extLst>
              <a:ext uri="{FF2B5EF4-FFF2-40B4-BE49-F238E27FC236}">
                <a16:creationId xmlns:a16="http://schemas.microsoft.com/office/drawing/2014/main" id="{2736F75F-02B2-44DF-BD5E-748866ECF481}"/>
              </a:ext>
            </a:extLst>
          </p:cNvPr>
          <p:cNvSpPr/>
          <p:nvPr/>
        </p:nvSpPr>
        <p:spPr>
          <a:xfrm>
            <a:off x="541020" y="24648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（1）仪器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①的名称是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27_1#4d40aa0e2.blank?vaa=1&amp;vcp=1&amp;vis=1&amp;pid=cd6a9fe3c&amp;color=0,0,0&amp;vpa=46&amp;vtp=1&amp;vaab=1&amp;bbb=1">
            <a:extLst>
              <a:ext uri="{FF2B5EF4-FFF2-40B4-BE49-F238E27FC236}">
                <a16:creationId xmlns:a16="http://schemas.microsoft.com/office/drawing/2014/main" id="{312ECD5F-58C7-4E17-A909-71AA0B2A7968}"/>
              </a:ext>
            </a:extLst>
          </p:cNvPr>
          <p:cNvSpPr/>
          <p:nvPr/>
        </p:nvSpPr>
        <p:spPr>
          <a:xfrm>
            <a:off x="3929539" y="241341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锥形瓶</a:t>
            </a:r>
            <a:endParaRPr lang="en-US" altLang="zh-CN" sz="2800" dirty="0"/>
          </a:p>
        </p:txBody>
      </p:sp>
      <p:sp>
        <p:nvSpPr>
          <p:cNvPr id="8" name="QB_7_AS.1_1#4d40aa0e2?vaa=1&amp;vcp=1&amp;vis=1&amp;pid=cd6a9fe3c&amp;color=0,0,0&amp;vtp=1&amp;vaab=1&amp;bbb=1">
            <a:extLst>
              <a:ext uri="{FF2B5EF4-FFF2-40B4-BE49-F238E27FC236}">
                <a16:creationId xmlns:a16="http://schemas.microsoft.com/office/drawing/2014/main" id="{092054C8-C7EB-47AE-B0A7-893F11B4718E}"/>
              </a:ext>
            </a:extLst>
          </p:cNvPr>
          <p:cNvSpPr/>
          <p:nvPr/>
        </p:nvSpPr>
        <p:spPr>
          <a:xfrm>
            <a:off x="539496" y="40253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仪器①的名称是锥形瓶。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9_1#2ee20cee9?vaa=1&amp;vcp=1&amp;vis=1&amp;pid=cd6a9fe3c&amp;color=0,0,0&amp;vtp=1&amp;vaab=1&amp;bt=1&amp;bbb=1"/>
          <p:cNvSpPr/>
          <p:nvPr/>
        </p:nvSpPr>
        <p:spPr>
          <a:xfrm>
            <a:off x="539496" y="13851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）检查装置气密性是在添加试剂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填“前”或“后”）。</a:t>
            </a:r>
            <a:endParaRPr lang="en-US" altLang="zh-CN" sz="2800" dirty="0"/>
          </a:p>
        </p:txBody>
      </p:sp>
      <p:sp>
        <p:nvSpPr>
          <p:cNvPr id="3" name="QB_7_AN.131_1#2ee20cee9.blank?vaa=1&amp;vcp=1&amp;vis=1&amp;pid=cd6a9fe3c&amp;color=0,0,0&amp;vpa=47&amp;vtp=1&amp;vaab=1"/>
          <p:cNvSpPr/>
          <p:nvPr/>
        </p:nvSpPr>
        <p:spPr>
          <a:xfrm>
            <a:off x="6061615" y="133372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</a:t>
            </a:r>
            <a:endParaRPr lang="en-US" altLang="zh-CN" sz="2800" dirty="0"/>
          </a:p>
        </p:txBody>
      </p:sp>
      <p:pic>
        <p:nvPicPr>
          <p:cNvPr id="4" name="QO_6_BD.129_2#2ee20cee9?iti=43&amp;vaa=1&amp;vcp=1&amp;vis=1&amp;pid=cd6a9fe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5768" y="2071338"/>
            <a:ext cx="6757416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29_3#2ee20cee9?iti=43&amp;vaa=1&amp;vcp=1&amp;vis=1&amp;pid=cd6a9fe3c&amp;color=0,0,0&amp;vtp=1&amp;vaab=1&amp;bbb=1"/>
          <p:cNvSpPr/>
          <p:nvPr/>
        </p:nvSpPr>
        <p:spPr>
          <a:xfrm>
            <a:off x="5787295" y="429231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  <p:sp>
        <p:nvSpPr>
          <p:cNvPr id="6" name="QB_7_AS.1_1#2ee20cee9?vaa=1&amp;vcp=1&amp;vis=1&amp;pid=cd6a9fe3c&amp;color=0,0,0&amp;vtp=1&amp;vaab=1&amp;bbb=1"/>
          <p:cNvSpPr/>
          <p:nvPr/>
        </p:nvSpPr>
        <p:spPr>
          <a:xfrm>
            <a:off x="539496" y="49306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制取气体时，应在添加试剂前检查装置的气密性。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33_1#e3ddc0c7d?vaa=1&amp;vcp=1&amp;vis=1&amp;pid=cd6a9fe3c&amp;color=0,0,0&amp;vtp=1&amp;vaab=1&amp;bt=1&amp;bbb=1&amp;hb=1"/>
              <p:cNvSpPr/>
              <p:nvPr/>
            </p:nvSpPr>
            <p:spPr>
              <a:xfrm>
                <a:off x="539496" y="71269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（3）实验室用大理石和稀盐酸制取二氧化碳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，反应的化学方程式是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，可选用的发生装置是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填装置代号）。若用装置D收集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，则验满的方法是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33_1#e3ddc0c7d?vaa=1&amp;vcp=1&amp;vis=1&amp;pid=cd6a9fe3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269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442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6_BD.136_1#e3ddc0c7d?iti=44&amp;vaa=1&amp;vcp=1&amp;vis=1&amp;pid=cd6a9fe3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3329908"/>
            <a:ext cx="6858000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6_BD.136_2#e3ddc0c7d?iti=44&amp;vaa=1&amp;vcp=1&amp;vis=1&amp;pid=cd6a9fe3c&amp;color=0,0,0&amp;vtp=1&amp;vaab=1&amp;bbb=1"/>
          <p:cNvSpPr/>
          <p:nvPr/>
        </p:nvSpPr>
        <p:spPr>
          <a:xfrm>
            <a:off x="5791867" y="557831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e3ddc0c7d?vaa=1&amp;vcp=1&amp;vis=1&amp;pid=cd6a9fe3c&amp;color=0,0,0&amp;vtp=1&amp;vaab=1&amp;bt=1&amp;bbb=1&amp;hb=1"/>
              <p:cNvSpPr/>
              <p:nvPr/>
            </p:nvSpPr>
            <p:spPr>
              <a:xfrm>
                <a:off x="539496" y="554400"/>
                <a:ext cx="11109960" cy="2268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实验室用大理石和稀盐酸制取二氧化碳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，反应的化学方程式是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，可选用的发生装置是B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。若用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D收集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，验满的方法是把燃着的木条放在集气瓶口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，若木条熄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，则说明瓶中的气体已经收集满。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e3ddc0c7d?vaa=1&amp;vcp=1&amp;vis=1&amp;pid=cd6a9fe3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2681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79" b="-2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S.1_1#e3ddc0c7d?iti=45&amp;vaa=1&amp;vcp=1&amp;vis=1&amp;pid=cd6a9fe3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951144"/>
            <a:ext cx="5550408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S.1_1#e3ddc0c7d?iti=45&amp;vaa=1&amp;vcp=1&amp;vis=1&amp;pid=cd6a9fe3c&amp;color=0,0,0&amp;vtp=1&amp;vaab=1&amp;bbb=1"/>
          <p:cNvSpPr/>
          <p:nvPr/>
        </p:nvSpPr>
        <p:spPr>
          <a:xfrm>
            <a:off x="5787295" y="4760640"/>
            <a:ext cx="614362" cy="5222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33_1#e3ddc0c7d?vaa=1&amp;vcp=1&amp;vis=1&amp;pid=cd6a9fe3c&amp;color=0,0,0&amp;vtp=1&amp;vaab=1&amp;bt=1&amp;bbb=1&amp;hb=1"/>
              <p:cNvSpPr/>
              <p:nvPr/>
            </p:nvSpPr>
            <p:spPr>
              <a:xfrm>
                <a:off x="539496" y="712692"/>
                <a:ext cx="11109960" cy="25403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（3）实验室用大理石和稀盐酸制取二氧化碳，反应的化学方程式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可选用的发生装置是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zh-CN" altLang="en-US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填装置代号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）。若用装置D收集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，则验满的方法是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QB_7_BD.133_1#e3ddc0c7d?vaa=1&amp;vcp=1&amp;vis=1&amp;pid=cd6a9fe3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2692"/>
                <a:ext cx="11109960" cy="2540375"/>
              </a:xfrm>
              <a:prstGeom prst="rect">
                <a:avLst/>
              </a:prstGeom>
              <a:blipFill>
                <a:blip r:embed="rId3"/>
                <a:stretch>
                  <a:fillRect l="-1976" r="-878" b="-6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6_BD.136_1#e3ddc0c7d?iti=44&amp;vaa=1&amp;vcp=1&amp;vis=1&amp;pid=cd6a9fe3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3329908"/>
            <a:ext cx="6858000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6_BD.136_2#e3ddc0c7d?iti=44&amp;vaa=1&amp;vcp=1&amp;vis=1&amp;pid=cd6a9fe3c&amp;color=0,0,0&amp;vtp=1&amp;vaab=1&amp;bbb=1"/>
          <p:cNvSpPr/>
          <p:nvPr/>
        </p:nvSpPr>
        <p:spPr>
          <a:xfrm>
            <a:off x="5791867" y="5578316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B652FB-F8DE-48A6-BF9E-8F3AE6150484}"/>
                  </a:ext>
                </a:extLst>
              </p:cNvPr>
              <p:cNvSpPr txBox="1"/>
              <p:nvPr/>
            </p:nvSpPr>
            <p:spPr>
              <a:xfrm>
                <a:off x="539496" y="1360392"/>
                <a:ext cx="6604000" cy="51328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4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zh-CN" altLang="en-US" sz="2800" dirty="0"/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B652FB-F8DE-48A6-BF9E-8F3AE61504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60392"/>
                <a:ext cx="6604000" cy="51328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81468A9-A393-4198-A333-B4927BB25CE3}"/>
              </a:ext>
            </a:extLst>
          </p:cNvPr>
          <p:cNvSpPr txBox="1"/>
          <p:nvPr/>
        </p:nvSpPr>
        <p:spPr>
          <a:xfrm flipH="1">
            <a:off x="10596880" y="1309592"/>
            <a:ext cx="826580" cy="6285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2E4075-3ADA-40A2-9A41-009C5BF455BA}"/>
              </a:ext>
            </a:extLst>
          </p:cNvPr>
          <p:cNvSpPr txBox="1"/>
          <p:nvPr/>
        </p:nvSpPr>
        <p:spPr>
          <a:xfrm>
            <a:off x="539496" y="1957292"/>
            <a:ext cx="11109960" cy="197066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8963216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把燃着的木条放在集气瓶口，若木条熄灭，则说明瓶中的气体已经收集满</a:t>
            </a:r>
          </a:p>
        </p:txBody>
      </p:sp>
    </p:spTree>
    <p:extLst>
      <p:ext uri="{BB962C8B-B14F-4D97-AF65-F5344CB8AC3E}">
        <p14:creationId xmlns:p14="http://schemas.microsoft.com/office/powerpoint/2010/main" val="54183665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  <p:bldP spid="9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0_1#41afb4c51?vaa=1&amp;vcp=1&amp;vis=1&amp;pid=cd6a9fe3c&amp;color=0,0,0&amp;vtp=1&amp;vaab=1&amp;bt=1&amp;bbb=1&amp;hb=1"/>
          <p:cNvSpPr/>
          <p:nvPr/>
        </p:nvSpPr>
        <p:spPr>
          <a:xfrm>
            <a:off x="539496" y="115820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（4）用装置A、C制取并收集氧气，得到的气体中除氧气外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，还含有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实验完毕后，应先将导管移出水槽，再熄灭酒精灯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6_BD.142_1#41afb4c51?iti=46&amp;vaa=1&amp;vcp=1&amp;vis=1&amp;pid=cd6a9fe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0672" y="3140424"/>
            <a:ext cx="6007608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142_2#41afb4c51?iti=46&amp;vaa=1&amp;vcp=1&amp;vis=1&amp;pid=cd6a9fe3c&amp;color=0,0,0&amp;vtp=1&amp;vaab=1&amp;bbb=1"/>
          <p:cNvSpPr/>
          <p:nvPr/>
        </p:nvSpPr>
        <p:spPr>
          <a:xfrm>
            <a:off x="5787295" y="513280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_1#e74637750?vaa=1&amp;vcp=1&amp;vis=1&amp;pid=837301860&amp;color=0,0,0&amp;vtp=1&amp;vaab=1&amp;bt=1&amp;bbb=1"/>
          <p:cNvSpPr/>
          <p:nvPr/>
        </p:nvSpPr>
        <p:spPr>
          <a:xfrm>
            <a:off x="539496" y="13025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（2）要收集氧气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，可选择的收集装置是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填装置代号）。</a:t>
            </a:r>
            <a:endParaRPr lang="en-US" altLang="zh-CN" sz="2800" dirty="0"/>
          </a:p>
        </p:txBody>
      </p:sp>
      <p:sp>
        <p:nvSpPr>
          <p:cNvPr id="3" name="QB_7_AN.8_1#e74637750.blank?vaa=1&amp;vcp=1&amp;vis=1&amp;pid=837301860&amp;color=0,0,0&amp;vpa=2&amp;vtp=1&amp;vaab=1&amp;bbb=1"/>
          <p:cNvSpPr/>
          <p:nvPr/>
        </p:nvSpPr>
        <p:spPr>
          <a:xfrm>
            <a:off x="6798214" y="1251077"/>
            <a:ext cx="1819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C（或D）</a:t>
            </a:r>
            <a:endParaRPr lang="en-US" altLang="zh-CN" sz="2800" dirty="0"/>
          </a:p>
        </p:txBody>
      </p:sp>
      <p:pic>
        <p:nvPicPr>
          <p:cNvPr id="4" name="QO_6_BD.6_2#e74637750?iti=2&amp;vaa=1&amp;vcp=1&amp;vis=1&amp;pid=8373018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3280" y="1988693"/>
            <a:ext cx="5422392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_3#e74637750?iti=2&amp;vaa=1&amp;vcp=1&amp;vis=1&amp;pid=837301860&amp;color=0,0,0&amp;vtp=1&amp;vaab=1&amp;bbb=1"/>
          <p:cNvSpPr/>
          <p:nvPr/>
        </p:nvSpPr>
        <p:spPr>
          <a:xfrm>
            <a:off x="5787295" y="372503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6" name="QB_7_AS.1_1#e74637750?vaa=1&amp;vcp=1&amp;vis=1&amp;pid=837301860&amp;color=0,0,0&amp;vtp=1&amp;vaab=1&amp;bbb=1&amp;hb=1"/>
          <p:cNvSpPr/>
          <p:nvPr/>
        </p:nvSpPr>
        <p:spPr>
          <a:xfrm>
            <a:off x="539496" y="43731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氧气不易溶于水，密度比空气大，能用排水法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、向上排空气法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，可选用装置C或D。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AS.1_1#41afb4c51?vaa=1&amp;vcp=1&amp;vis=1&amp;pid=cd6a9fe3c&amp;color=0,0,0&amp;vtp=1&amp;vaab=1&amp;bt=1&amp;bbb=1&amp;hb=1"/>
          <p:cNvSpPr/>
          <p:nvPr/>
        </p:nvSpPr>
        <p:spPr>
          <a:xfrm>
            <a:off x="539496" y="7778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用装置A、C制取并收集氧气，得到的气体中除氧气外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有水蒸气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；实验完毕后，应先将导管移出水槽，再熄灭酒精灯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防止水槽中的水倒流入试管中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，使试管炸裂。</a:t>
            </a:r>
            <a:endParaRPr lang="en-US" altLang="zh-CN" sz="2800" dirty="0"/>
          </a:p>
        </p:txBody>
      </p:sp>
      <p:pic>
        <p:nvPicPr>
          <p:cNvPr id="3" name="QO_6_AS.1_1#41afb4c51?iti=47&amp;vaa=1&amp;vcp=1&amp;vis=1&amp;pid=cd6a9fe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6352" y="2755487"/>
            <a:ext cx="6556248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S.1_1#41afb4c51?iti=47&amp;vaa=1&amp;vcp=1&amp;vis=1&amp;pid=cd6a9fe3c&amp;color=0,0,0&amp;vtp=1&amp;vaab=1&amp;bbb=1"/>
          <p:cNvSpPr/>
          <p:nvPr/>
        </p:nvSpPr>
        <p:spPr>
          <a:xfrm>
            <a:off x="5787295" y="487587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0_1#41afb4c51?vaa=1&amp;vcp=1&amp;vis=1&amp;pid=cd6a9fe3c&amp;color=0,0,0&amp;vtp=1&amp;vaab=1&amp;bt=1&amp;bbb=1&amp;hb=1"/>
          <p:cNvSpPr/>
          <p:nvPr/>
        </p:nvSpPr>
        <p:spPr>
          <a:xfrm>
            <a:off x="539496" y="1158208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（4）用装置A、C制取并收集氧气，得到的气体中除氧气外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，还含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实验完毕后，应先将导管移出水槽，再熄灭酒精灯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，目的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5" name="QO_6_BD.142_1#41afb4c51?iti=46&amp;vaa=1&amp;vcp=1&amp;vis=1&amp;pid=cd6a9fe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0672" y="3140424"/>
            <a:ext cx="6007608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142_2#41afb4c51?iti=46&amp;vaa=1&amp;vcp=1&amp;vis=1&amp;pid=cd6a9fe3c&amp;color=0,0,0&amp;vtp=1&amp;vaab=1&amp;bbb=1"/>
          <p:cNvSpPr/>
          <p:nvPr/>
        </p:nvSpPr>
        <p:spPr>
          <a:xfrm>
            <a:off x="5787295" y="5132800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197A91-FF95-449D-90C4-490E1E72007C}"/>
              </a:ext>
            </a:extLst>
          </p:cNvPr>
          <p:cNvSpPr txBox="1"/>
          <p:nvPr/>
        </p:nvSpPr>
        <p:spPr>
          <a:xfrm>
            <a:off x="539496" y="1805908"/>
            <a:ext cx="14097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水蒸气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F83BB9-FD45-417B-9285-762FE0B503D8}"/>
              </a:ext>
            </a:extLst>
          </p:cNvPr>
          <p:cNvSpPr txBox="1"/>
          <p:nvPr/>
        </p:nvSpPr>
        <p:spPr>
          <a:xfrm>
            <a:off x="539496" y="2453608"/>
            <a:ext cx="70993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防止水槽中的水倒流入试管中，使试管炸裂</a:t>
            </a:r>
          </a:p>
        </p:txBody>
      </p:sp>
    </p:spTree>
    <p:extLst>
      <p:ext uri="{BB962C8B-B14F-4D97-AF65-F5344CB8AC3E}">
        <p14:creationId xmlns:p14="http://schemas.microsoft.com/office/powerpoint/2010/main" val="407588474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EX.1_1#cd6a9fe3c?vaa=1&amp;vcp=1&amp;vis=1&amp;pid=4e2ec9795&amp;color=0,0,0&amp;vtp=1&amp;vaab=1&amp;bt=1&amp;bbb=1&amp;hb=1"/>
              <p:cNvSpPr/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实验室制取气体的一般思路为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选择合适的试剂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确定制取气体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的反应原理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根据反应物状态和反应条件确定气体发生装置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根据气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体的性质确定气体的收集装置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检验和验满的方法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根据气体发生装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置和收集装置确定实验操作等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EX.1_1#cd6a9fe3c?vaa=1&amp;vcp=1&amp;vis=1&amp;pid=4e2ec979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cd6a9fe3c?vaa=1&amp;vcp=1&amp;vis=1&amp;pid=4e2ec9795&amp;color=0,0,0&amp;vtp=1&amp;vaab=1&amp;bt=1&amp;bbb=1"/>
          <p:cNvSpPr/>
          <p:nvPr/>
        </p:nvSpPr>
        <p:spPr>
          <a:xfrm>
            <a:off x="539496" y="7190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常用的气体发生装置与选用依据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9" name="QO_6_EX.1_1#cd6a9fe3c?colgroup=9,9,11&amp;vaa=1&amp;vcp=1&amp;vis=1&amp;pid=4e2ec979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400651"/>
              <a:ext cx="11073384" cy="3390584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031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2153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691132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发生装置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12900"/>
                            </a:lnSpc>
                          </a:pPr>
                          <a:r>
                            <a:rPr lang="en-US" altLang="zh-CN" sz="72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12200"/>
                            </a:lnSpc>
                          </a:pPr>
                          <a:r>
                            <a:rPr lang="en-US" altLang="zh-CN" sz="68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rowSpan="3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选用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依据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反应物状态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液体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常温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制取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制取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9" name="QO_6_EX.1_1#cd6a9fe3c?colgroup=9,9,11&amp;vaa=1&amp;vcp=1&amp;vis=1&amp;pid=4e2ec979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400651"/>
              <a:ext cx="11073384" cy="3390584"/>
            </p:xfrm>
            <a:graphic>
              <a:graphicData uri="http://schemas.openxmlformats.org/drawingml/2006/table">
                <a:tbl>
                  <a:tblPr/>
                  <a:tblGrid>
                    <a:gridCol w="1316736"/>
                    <a:gridCol w="2103120"/>
                    <a:gridCol w="3438144"/>
                    <a:gridCol w="4215384"/>
                  </a:tblGrid>
                  <a:tr h="1691132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发生装置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12900"/>
                            </a:lnSpc>
                          </a:pPr>
                          <a:r>
                            <a:rPr lang="en-US" altLang="zh-CN" sz="72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12200"/>
                            </a:lnSpc>
                          </a:pPr>
                          <a:r>
                            <a:rPr lang="en-US" altLang="zh-CN" sz="68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 rowSpan="3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选用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依据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反应物状态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84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常温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705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" name="QO_6_EX.1_1#cd6a9fe3c.table_image?tii=1&amp;vaa=1&amp;vcp=1&amp;vis=1&amp;pid=4e2ec979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5192" y="1519269"/>
            <a:ext cx="1426464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EX.1_1#cd6a9fe3c.table_image?tii=2&amp;vaa=1&amp;vcp=1&amp;vis=1&amp;pid=4e2ec979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6215" y="1555845"/>
            <a:ext cx="1837944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EX.1_1#cd6a9fe3c?vaa=1&amp;vcp=1&amp;vis=1&amp;pid=4e2ec9795&amp;color=0,0,0&amp;vtp=1&amp;vaab=1&amp;bbb=1&amp;hb=1"/>
          <p:cNvSpPr/>
          <p:nvPr/>
        </p:nvSpPr>
        <p:spPr>
          <a:xfrm>
            <a:off x="539496" y="49185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制取气体时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长颈漏斗的下端管口必须插入液面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防止气体通过长颈漏斗逸出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cd6a9fe3c?vaa=1&amp;vcp=1&amp;vis=1&amp;pid=4e2ec9795&amp;color=0,0,0&amp;vtp=1&amp;vaab=1&amp;bt=1&amp;bbb=1"/>
          <p:cNvSpPr/>
          <p:nvPr/>
        </p:nvSpPr>
        <p:spPr>
          <a:xfrm>
            <a:off x="539496" y="18442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常用的气体收集方法与选用依据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0" name="QO_6_EX.1_1#cd6a9fe3c?colgroup=2,7,9,8&amp;vaa=1&amp;vcp=1&amp;vis=1&amp;pid=4e2ec9795&amp;color=0,0,0&amp;vtp=1&amp;vaab=1&amp;bbb=1&amp;hb=1"/>
          <p:cNvGraphicFramePr>
            <a:graphicFrameLocks noGrp="1"/>
          </p:cNvGraphicFramePr>
          <p:nvPr/>
        </p:nvGraphicFramePr>
        <p:xfrm>
          <a:off x="539496" y="2525871"/>
          <a:ext cx="11064240" cy="2474532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8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75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36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收集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排水法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向下排空气法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向上排空气法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02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收集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装置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9000"/>
                        </a:lnSpc>
                      </a:pPr>
                      <a:r>
                        <a:rPr lang="en-US" altLang="zh-CN" sz="51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10200"/>
                        </a:lnSpc>
                      </a:pPr>
                      <a:r>
                        <a:rPr lang="en-US" altLang="zh-CN" sz="57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10200"/>
                        </a:lnSpc>
                      </a:pPr>
                      <a:r>
                        <a:rPr lang="en-US" altLang="zh-CN" sz="57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O_6_EX.1_1#cd6a9fe3c.table_image?tii=3&amp;vaa=1&amp;vcp=1&amp;vis=1&amp;pid=4e2ec97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6564" y="3798221"/>
            <a:ext cx="1920240" cy="10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EX.1_1#cd6a9fe3c.table_image?tii=4&amp;vaa=1&amp;vcp=1&amp;vis=1&amp;pid=4e2ec979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6772" y="3738785"/>
            <a:ext cx="704088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6_EX.1_1#cd6a9fe3c.table_image?tii=5&amp;vaa=1&amp;vcp=1&amp;vis=1&amp;pid=4e2ec979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3204" y="3738785"/>
            <a:ext cx="704088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1" name="QO_6_EX.1_1#cd6a9fe3c?colgroup=2,7,9,8&amp;vaa=1&amp;vcp=1&amp;vis=1&amp;pid=4e2ec9795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8047801"/>
                  </p:ext>
                </p:extLst>
              </p:nvPr>
            </p:nvGraphicFramePr>
            <p:xfrm>
              <a:off x="539496" y="1041782"/>
              <a:ext cx="11064240" cy="2797176"/>
            </p:xfrm>
            <a:graphic>
              <a:graphicData uri="http://schemas.openxmlformats.org/drawingml/2006/table">
                <a:tbl>
                  <a:tblPr/>
                  <a:tblGrid>
                    <a:gridCol w="1143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083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758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2369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选用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依据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气体难溶于水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且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不与水反应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气体的密度比空气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且不与空气中的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物质反应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气体的密度比空气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且不与空气中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的物质反应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收集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收集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收集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1" name="QO_6_EX.1_1#cd6a9fe3c?colgroup=2,7,9,8&amp;vaa=1&amp;vcp=1&amp;vis=1&amp;pid=4e2ec9795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8047801"/>
                  </p:ext>
                </p:extLst>
              </p:nvPr>
            </p:nvGraphicFramePr>
            <p:xfrm>
              <a:off x="539496" y="1041782"/>
              <a:ext cx="11064240" cy="2797176"/>
            </p:xfrm>
            <a:graphic>
              <a:graphicData uri="http://schemas.openxmlformats.org/drawingml/2006/table">
                <a:tbl>
                  <a:tblPr/>
                  <a:tblGrid>
                    <a:gridCol w="1143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083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758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2369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选用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依据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气体难溶于水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且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不与水反应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气体的密度比空气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且不与空气中的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物质反应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气体的密度比空气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且不与空气中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的物质反应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8337" t="-151087" r="-230629" b="-14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2914" t="-151087" r="-88245" b="-14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2185" t="-151087" r="-377" b="-141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QO_6_EX.1_1#cd6a9fe3c?colgroup=2,7,9,8&amp;vaa=1&amp;vcp=1&amp;vis=1&amp;pid=4e2ec9795&amp;color=0,0,0&amp;mp=1&amp;vtp=1&amp;vaab=1&amp;bt=1&amp;bbb=1"/>
          <p:cNvSpPr txBox="1"/>
          <p:nvPr/>
        </p:nvSpPr>
        <p:spPr>
          <a:xfrm>
            <a:off x="10885591" y="3333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5" name="QO_6_EX.1_1#cd6a9fe3c?vaa=1&amp;vcp=1&amp;vis=1&amp;pid=4e2ec9795&amp;color=0,0,0&amp;vtp=1&amp;vaab=1&amp;bt=1&amp;bbb=1&amp;hb=1">
            <a:extLst>
              <a:ext uri="{FF2B5EF4-FFF2-40B4-BE49-F238E27FC236}">
                <a16:creationId xmlns:a16="http://schemas.microsoft.com/office/drawing/2014/main" id="{C5352D41-62D3-4858-97F2-8FA3CA723EA2}"/>
              </a:ext>
            </a:extLst>
          </p:cNvPr>
          <p:cNvSpPr/>
          <p:nvPr/>
        </p:nvSpPr>
        <p:spPr>
          <a:xfrm>
            <a:off x="541020" y="427555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特别提示】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用装置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收集气体时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不管气体的密度如何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一定是短导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管进气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长导管出水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uiExpand="1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f7155b9e?vcp=1&amp;pid=4e2ec979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pic>
        <p:nvPicPr>
          <p:cNvPr id="3" name="QO_7_BD.147_1#67ec65ccd?iti=49&amp;htil=15&amp;vaa=1&amp;vcp=1&amp;vis=1&amp;pid=1f7155b9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0618" y="1251757"/>
            <a:ext cx="5422392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7_2#67ec65ccd?iti=49&amp;htil=15&amp;vaa=1&amp;vcp=1&amp;vis=1&amp;pid=1f7155b9e&amp;color=0,0,0&amp;vtp=1&amp;vaab=1&amp;bbb=1"/>
          <p:cNvSpPr/>
          <p:nvPr/>
        </p:nvSpPr>
        <p:spPr>
          <a:xfrm>
            <a:off x="8485733" y="3197651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/>
          </a:p>
        </p:txBody>
      </p:sp>
      <p:sp>
        <p:nvSpPr>
          <p:cNvPr id="5" name="QO_7_BD.147_3#67ec65ccd?htil=15&amp;sp=1&amp;vaa=1&amp;vcp=1&amp;vis=1&amp;pid=1f7155b9e&amp;color=0,0,0&amp;vtp=1&amp;vaab=1&amp;bbb=1&amp;hb=1"/>
          <p:cNvSpPr/>
          <p:nvPr/>
        </p:nvSpPr>
        <p:spPr>
          <a:xfrm>
            <a:off x="539496" y="123346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（2023·广西·中考）根据图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10所示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BD.148_1#c8162fb2e?htil=15&amp;vaa=1&amp;vcp=1&amp;vis=1&amp;pid=67ec65ccd&amp;color=0,0,0&amp;vtp=1&amp;vaab=1&amp;bbb=1"/>
          <p:cNvSpPr/>
          <p:nvPr/>
        </p:nvSpPr>
        <p:spPr>
          <a:xfrm>
            <a:off x="539496" y="251045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（1）仪器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①的名称是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_1#c8162fb2e.blank?vaa=1&amp;vcp=1&amp;vis=1&amp;pid=67ec65ccd&amp;color=0,0,0&amp;vpa=53&amp;vtp=1&amp;vaab=1&amp;bbb=1"/>
          <p:cNvSpPr/>
          <p:nvPr/>
        </p:nvSpPr>
        <p:spPr>
          <a:xfrm>
            <a:off x="3928015" y="245901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试管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150_1#0591cbb37?htil=15&amp;vaa=1&amp;vcp=1&amp;vis=1&amp;pid=67ec65ccd&amp;color=0,0,0&amp;vtp=1&amp;vaab=1&amp;bbb=1&amp;hb=1"/>
              <p:cNvSpPr/>
              <p:nvPr/>
            </p:nvSpPr>
            <p:spPr>
              <a:xfrm>
                <a:off x="539496" y="3139929"/>
                <a:ext cx="55595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）在实验室制取二氧化碳常用的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试剂是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收集二氧化碳的原因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8_BD.150_1#0591cbb37?htil=15&amp;vaa=1&amp;vcp=1&amp;vis=1&amp;pid=67ec65cc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9929"/>
                <a:ext cx="555955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7" t="-20" r="-2332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AN.151_1#0591cbb37.blank?vaa=1&amp;vcp=1&amp;vis=1&amp;pid=67ec65ccd&amp;color=0,0,0&amp;vpa=54&amp;vtp=1&amp;vaab=1&amp;bbb=1&amp;hb=1"/>
          <p:cNvSpPr/>
          <p:nvPr/>
        </p:nvSpPr>
        <p:spPr>
          <a:xfrm>
            <a:off x="539496" y="3757149"/>
            <a:ext cx="55595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大理石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（或石灰石）和稀盐酸</a:t>
            </a:r>
            <a:endParaRPr lang="en-US" altLang="zh-CN" sz="2800" dirty="0"/>
          </a:p>
        </p:txBody>
      </p:sp>
      <p:sp>
        <p:nvSpPr>
          <p:cNvPr id="10" name="QB_8_AN.152_1#0591cbb37.blank?vaa=1&amp;vcp=1&amp;vis=1&amp;pid=67ec65ccd&amp;color=0,0,0&amp;vpa=55&amp;vtp=1&amp;vaab=1&amp;bbb=1"/>
          <p:cNvSpPr/>
          <p:nvPr/>
        </p:nvSpPr>
        <p:spPr>
          <a:xfrm>
            <a:off x="905415" y="5031594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二氧化碳的密度比空气大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0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3_1#5711d2144?iti=50&amp;htil=16&amp;vaa=1&amp;vcp=1&amp;vis=1&amp;pid=67ec65cc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563592"/>
            <a:ext cx="5422392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3_2#5711d2144?iti=50&amp;htil=16&amp;vaa=1&amp;vcp=1&amp;vis=1&amp;pid=67ec65ccd&amp;color=0,0,0&amp;vtp=1&amp;vaab=1&amp;bbb=1"/>
          <p:cNvSpPr/>
          <p:nvPr/>
        </p:nvSpPr>
        <p:spPr>
          <a:xfrm>
            <a:off x="8500020" y="3528536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BD.153_3#5711d2144?htil=16&amp;vaa=1&amp;vcp=1&amp;vis=1&amp;pid=67ec65ccd&amp;color=0,0,0&amp;mp=1&amp;vtp=1&amp;vaab=1&amp;bt=1&amp;bbb=1&amp;hb=1"/>
          <p:cNvSpPr/>
          <p:nvPr/>
        </p:nvSpPr>
        <p:spPr>
          <a:xfrm>
            <a:off x="539496" y="1545304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（3）若在实验室中用装置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A制取氧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气，则反应的化学方程式为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。用装置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收集氧气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，当观察到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时，表明氧气已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收集满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54_1#5711d2144.blank?vaa=1&amp;vcp=1&amp;vis=1&amp;pid=67ec65ccd&amp;color=0,0,0&amp;mp=1&amp;vpa=56&amp;vtp=1&amp;vaab=1&amp;bbb=1&amp;rh=43.6"/>
              <p:cNvSpPr/>
              <p:nvPr/>
            </p:nvSpPr>
            <p:spPr>
              <a:xfrm>
                <a:off x="563308" y="2838926"/>
                <a:ext cx="3861054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dirty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MnO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54_1#5711d2144.blank?vaa=1&amp;vcp=1&amp;vis=1&amp;pid=67ec65ccd&amp;color=0,0,0&amp;mp=1&amp;vpa=56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08" y="2838926"/>
                <a:ext cx="3861054" cy="553720"/>
              </a:xfrm>
              <a:prstGeom prst="rect">
                <a:avLst/>
              </a:prstGeom>
              <a:blipFill rotWithShape="1">
                <a:blip r:embed="rId4"/>
                <a:stretch>
                  <a:fillRect l="-2" t="-28756" r="8" b="-3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55_1#5711d2144.blank?vaa=1&amp;vcp=1&amp;vis=1&amp;pid=67ec65ccd&amp;color=0,0,0&amp;mp=1&amp;vpa=57&amp;vtp=1&amp;vaab=1&amp;bbb=1&amp;hb=1"/>
          <p:cNvSpPr/>
          <p:nvPr/>
        </p:nvSpPr>
        <p:spPr>
          <a:xfrm>
            <a:off x="539496" y="3457924"/>
            <a:ext cx="55595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集气瓶口有大量气泡向外冒出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56_1#6e12dc4c6?vaa=1&amp;vcp=1&amp;vis=1&amp;pid=67ec65ccd&amp;color=0,0,0&amp;vtp=1&amp;vaab=1&amp;bt=1&amp;bbb=1&amp;hb=1"/>
              <p:cNvSpPr/>
              <p:nvPr/>
            </p:nvSpPr>
            <p:spPr>
              <a:xfrm>
                <a:off x="539496" y="151482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（4）选用装置B加热高锰酸钾制取氧气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，需做出的改进是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收集氧气时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，气体应该从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”）端通入。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56_1#6e12dc4c6?vaa=1&amp;vcp=1&amp;vis=1&amp;pid=67ec65cc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482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-1357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57_1#6e12dc4c6.blank?vaa=1&amp;vcp=1&amp;vis=1&amp;pid=67ec65ccd&amp;color=0,0,0&amp;vpa=58&amp;vtp=1&amp;vaab=1&amp;bbb=1&amp;hb=1"/>
          <p:cNvSpPr/>
          <p:nvPr/>
        </p:nvSpPr>
        <p:spPr>
          <a:xfrm>
            <a:off x="539496" y="148434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在试管口放一团棉花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59_1#6e12dc4c6.blank?vaa=1&amp;vcp=1&amp;vis=1&amp;pid=67ec65ccd&amp;color=0,0,0&amp;vpa=59&amp;vtp=1&amp;vaab=1&amp;bbb=1"/>
              <p:cNvSpPr/>
              <p:nvPr/>
            </p:nvSpPr>
            <p:spPr>
              <a:xfrm>
                <a:off x="7497507" y="2236247"/>
                <a:ext cx="3540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159_1#6e12dc4c6.blank?vaa=1&amp;vcp=1&amp;vis=1&amp;pid=67ec65ccd&amp;color=0,0,0&amp;vpa=5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7507" y="2236247"/>
                <a:ext cx="35401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8" t="-102" r="107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BD.158_1#6e12dc4c6?iti=51&amp;vaa=1&amp;vcp=1&amp;vis=1&amp;pid=67ec65cc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843625"/>
            <a:ext cx="5458968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58_2#6e12dc4c6?iti=51&amp;vaa=1&amp;vcp=1&amp;vis=1&amp;pid=67ec65ccd&amp;color=0,0,0&amp;vtp=1&amp;vaab=1&amp;bbb=1"/>
          <p:cNvSpPr/>
          <p:nvPr/>
        </p:nvSpPr>
        <p:spPr>
          <a:xfrm>
            <a:off x="5698395" y="4808569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0_1#616a86b45?sp=1&amp;vaa=1&amp;vcp=1&amp;vis=1&amp;pid=1f7155b9e&amp;color=0,0,0&amp;vtp=1&amp;vaab=1&amp;bt=1&amp;bbb=1&amp;hb=1"/>
          <p:cNvSpPr/>
          <p:nvPr/>
        </p:nvSpPr>
        <p:spPr>
          <a:xfrm>
            <a:off x="539496" y="14414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11是实验室制取气体常用的发生装置和收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集装置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，请回答下列问题。</a:t>
            </a:r>
            <a:endParaRPr lang="en-US" altLang="zh-CN" sz="2800" dirty="0"/>
          </a:p>
        </p:txBody>
      </p:sp>
      <p:pic>
        <p:nvPicPr>
          <p:cNvPr id="3" name="QO_7_BD.160_2#616a86b45?iti=52&amp;vaa=1&amp;vcp=1&amp;vis=1&amp;pid=1f7155b9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8688" y="2778347"/>
            <a:ext cx="575157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0_3#616a86b45?iti=52&amp;vaa=1&amp;vcp=1&amp;vis=1&amp;pid=1f7155b9e&amp;color=0,0,0&amp;vtp=1&amp;vaab=1&amp;bbb=1"/>
          <p:cNvSpPr/>
          <p:nvPr/>
        </p:nvSpPr>
        <p:spPr>
          <a:xfrm>
            <a:off x="5704999" y="4843875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_1#3fde821a1?vaa=1&amp;vcp=1&amp;vis=1&amp;pid=837301860&amp;color=0,0,0&amp;vtp=1&amp;vaab=1&amp;bt=1&amp;bbb=1&amp;hb=1"/>
          <p:cNvSpPr/>
          <p:nvPr/>
        </p:nvSpPr>
        <p:spPr>
          <a:xfrm>
            <a:off x="539496" y="9047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（3）为了防止加热时试管内的粉末状物质进入导管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，应在试管口放一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2_1#3fde821a1.blank?vaa=1&amp;vcp=1&amp;vis=1&amp;pid=837301860&amp;color=0,0,0&amp;vpa=3&amp;vtp=1&amp;vaab=1&amp;bbb=1"/>
          <p:cNvSpPr/>
          <p:nvPr/>
        </p:nvSpPr>
        <p:spPr>
          <a:xfrm>
            <a:off x="905415" y="150101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棉花</a:t>
            </a:r>
            <a:endParaRPr lang="en-US" altLang="zh-CN" sz="2800" dirty="0"/>
          </a:p>
        </p:txBody>
      </p:sp>
      <p:pic>
        <p:nvPicPr>
          <p:cNvPr id="4" name="QO_6_BD.10_2#3fde821a1?iti=3&amp;vaa=1&amp;vcp=1&amp;vis=1&amp;pid=8373018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2112" y="2241677"/>
            <a:ext cx="5833872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0_3#3fde821a1?iti=3&amp;vaa=1&amp;vcp=1&amp;vis=1&amp;pid=837301860&amp;color=0,0,0&amp;vtp=1&amp;vaab=1&amp;bbb=1"/>
          <p:cNvSpPr/>
          <p:nvPr/>
        </p:nvSpPr>
        <p:spPr>
          <a:xfrm>
            <a:off x="5791867" y="409689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6" name="QB_7_AS.1_1#3fde821a1?vaa=1&amp;vcp=1&amp;vis=1&amp;pid=837301860&amp;color=0,0,0&amp;vtp=1&amp;vaab=1&amp;bbb=1&amp;hb=1"/>
          <p:cNvSpPr/>
          <p:nvPr/>
        </p:nvSpPr>
        <p:spPr>
          <a:xfrm>
            <a:off x="539496" y="47404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为了防止加热时试管内的粉末状物质随气流进入导管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，应在试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管口放一棉花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1_1#49d69ff11?vaa=1&amp;vcp=1&amp;vis=1&amp;pid=616a86b45&amp;color=0,0,0&amp;vtp=1&amp;vaab=1&amp;bt=1&amp;bbb=1"/>
          <p:cNvSpPr/>
          <p:nvPr/>
        </p:nvSpPr>
        <p:spPr>
          <a:xfrm>
            <a:off x="539496" y="7284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（1）仪器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①的名称是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AN.1_1#49d69ff11.blank?vaa=1&amp;vcp=1&amp;vis=1&amp;pid=616a86b45&amp;color=0,0,0&amp;vpa=60&amp;vtp=1&amp;vaab=1&amp;bbb=1"/>
          <p:cNvSpPr/>
          <p:nvPr/>
        </p:nvSpPr>
        <p:spPr>
          <a:xfrm>
            <a:off x="3928015" y="67703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锥形瓶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7_BD.161_2#49d69ff11?iti=53&amp;vaa=1&amp;vcp=1&amp;vis=1&amp;pid=616a86b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4368" y="1414653"/>
            <a:ext cx="6309360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61_3#49d69ff11?iti=53&amp;vaa=1&amp;vcp=1&amp;vis=1&amp;pid=616a86b45&amp;color=0,0,0&amp;vtp=1&amp;vaab=1&amp;bbb=1"/>
          <p:cNvSpPr/>
          <p:nvPr/>
        </p:nvSpPr>
        <p:spPr>
          <a:xfrm>
            <a:off x="5709571" y="3663061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8_BD.163_1#23e584994?vaa=1&amp;vcp=1&amp;vis=1&amp;pid=616a86b45&amp;color=0,0,0&amp;vtp=1&amp;vaab=1&amp;bbb=1&amp;hb=1"/>
          <p:cNvSpPr/>
          <p:nvPr/>
        </p:nvSpPr>
        <p:spPr>
          <a:xfrm>
            <a:off x="539496" y="43071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（2）若用高锰酸钾制取氧气，应在装置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A的试管口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。加热试剂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前使试管均匀受热的具体操作是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164_1#23e584994.blank?vaa=1&amp;vcp=1&amp;vis=1&amp;pid=616a86b45&amp;color=0,0,0&amp;vpa=61&amp;vtp=1&amp;vaab=1&amp;bbb=1"/>
          <p:cNvSpPr/>
          <p:nvPr/>
        </p:nvSpPr>
        <p:spPr>
          <a:xfrm>
            <a:off x="8452389" y="4276661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放一团棉花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165_1#23e584994.blank?vaa=1&amp;vcp=1&amp;vis=1&amp;pid=616a86b45&amp;color=0,0,0&amp;vpa=62&amp;vtp=1&amp;vaab=1&amp;bbb=1&amp;rh=43.6"/>
              <p:cNvSpPr/>
              <p:nvPr/>
            </p:nvSpPr>
            <p:spPr>
              <a:xfrm>
                <a:off x="3763709" y="4952365"/>
                <a:ext cx="5841111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165_1#23e584994.blank?vaa=1&amp;vcp=1&amp;vis=1&amp;pid=616a86b45&amp;color=0,0,0&amp;vpa=62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3709" y="4952365"/>
                <a:ext cx="5841111" cy="553720"/>
              </a:xfrm>
              <a:prstGeom prst="rect">
                <a:avLst/>
              </a:prstGeom>
              <a:blipFill rotWithShape="1">
                <a:blip r:embed="rId4"/>
                <a:stretch>
                  <a:fillRect l="-1" t="-22248" r="8" b="-38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AN.166_1#23e584994.blank?vaa=1&amp;vcp=1&amp;vis=1&amp;pid=616a86b45&amp;color=0,0,0&amp;vpa=63&amp;vtp=1&amp;vaab=1&amp;bbb=1"/>
          <p:cNvSpPr/>
          <p:nvPr/>
        </p:nvSpPr>
        <p:spPr>
          <a:xfrm>
            <a:off x="5528215" y="5551106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来回移动酒精灯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8" grpId="0" build="p" animBg="1"/>
      <p:bldP spid="9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7_1#648b08810?vaa=1&amp;vcp=1&amp;vis=1&amp;pid=616a86b45&amp;color=0,0,0&amp;vtp=1&amp;vaab=1&amp;bt=1&amp;bbb=1&amp;hb=1"/>
          <p:cNvSpPr/>
          <p:nvPr/>
        </p:nvSpPr>
        <p:spPr>
          <a:xfrm>
            <a:off x="539496" y="128165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（3）欲收集一瓶干燥的氧气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，可选用的装置是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填装置代号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用排水法收集氧气，则当气泡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时再开始收集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68_1#648b08810.blank?vaa=1&amp;vcp=1&amp;vis=1&amp;pid=616a86b45&amp;color=0,0,0&amp;vpa=64&amp;vtp=1&amp;vaab=1"/>
          <p:cNvSpPr/>
          <p:nvPr/>
        </p:nvSpPr>
        <p:spPr>
          <a:xfrm>
            <a:off x="7801514" y="12511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B_8_AN.170_1#648b08810.blank?vaa=1&amp;vcp=1&amp;vis=1&amp;pid=616a86b45&amp;color=0,0,0&amp;vpa=65&amp;vtp=1&amp;vaab=1&amp;bbb=1"/>
          <p:cNvSpPr/>
          <p:nvPr/>
        </p:nvSpPr>
        <p:spPr>
          <a:xfrm>
            <a:off x="5172615" y="1877917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连续均匀冒出</a:t>
            </a:r>
            <a:endParaRPr lang="en-US" altLang="zh-CN" sz="2800" dirty="0"/>
          </a:p>
        </p:txBody>
      </p:sp>
      <p:pic>
        <p:nvPicPr>
          <p:cNvPr id="5" name="QO_7_BD.169_1#648b08810?iti=54&amp;vaa=1&amp;vcp=1&amp;vis=1&amp;pid=616a86b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2610453"/>
            <a:ext cx="6848856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69_2#648b08810?iti=54&amp;vaa=1&amp;vcp=1&amp;vis=1&amp;pid=616a86b45&amp;color=0,0,0&amp;vtp=1&amp;vaab=1&amp;bbb=1"/>
          <p:cNvSpPr/>
          <p:nvPr/>
        </p:nvSpPr>
        <p:spPr>
          <a:xfrm>
            <a:off x="5704999" y="5041741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1_1#9a4ddc84a?vaa=1&amp;vcp=1&amp;vis=1&amp;pid=616a86b45&amp;color=0,0,0&amp;vtp=1&amp;vaab=1&amp;bt=1&amp;bbb=1&amp;hb=1"/>
          <p:cNvSpPr/>
          <p:nvPr/>
        </p:nvSpPr>
        <p:spPr>
          <a:xfrm>
            <a:off x="539496" y="123567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（4）实验室用大理石和稀盐酸制取二氧化碳，发生装置可选装置B或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B相比，装置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C具有的主要优点是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72_1#9a4ddc84a.blank?vaa=1&amp;vcp=1&amp;vis=1&amp;pid=616a86b45&amp;color=0,0,0&amp;vpa=66&amp;vtp=1&amp;vaab=1&amp;bbb=1"/>
          <p:cNvSpPr/>
          <p:nvPr/>
        </p:nvSpPr>
        <p:spPr>
          <a:xfrm>
            <a:off x="6712489" y="1831943"/>
            <a:ext cx="4525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可以控制反应的发生和停止</a:t>
            </a:r>
            <a:endParaRPr lang="en-US" altLang="zh-CN" sz="2800" dirty="0"/>
          </a:p>
        </p:txBody>
      </p:sp>
      <p:pic>
        <p:nvPicPr>
          <p:cNvPr id="4" name="QO_7_BD.171_2#9a4ddc84a?iti=55&amp;vaa=1&amp;vcp=1&amp;vis=1&amp;pid=616a86b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6040" y="2572607"/>
            <a:ext cx="6986016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71_3#9a4ddc84a?iti=55&amp;vaa=1&amp;vcp=1&amp;vis=1&amp;pid=616a86b45&amp;color=0,0,0&amp;vtp=1&amp;vaab=1&amp;bbb=1"/>
          <p:cNvSpPr/>
          <p:nvPr/>
        </p:nvSpPr>
        <p:spPr>
          <a:xfrm>
            <a:off x="5709571" y="5049615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e8bedf57?vcp=1&amp;pid=3436c087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常见气体的干燥和净化</a:t>
            </a:r>
            <a:endParaRPr lang="en-US" altLang="zh-CN" sz="3200" dirty="0"/>
          </a:p>
        </p:txBody>
      </p:sp>
      <p:pic>
        <p:nvPicPr>
          <p:cNvPr id="3" name="QO_6_BD.173_1#21dff71a7?iti=56&amp;htil=17&amp;vaa=1&amp;vcp=1&amp;vis=1&amp;pid=ae8bedf5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5865" y="1250795"/>
            <a:ext cx="2615849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73_2#21dff71a7?iti=56&amp;htil=17&amp;vaa=1&amp;vcp=1&amp;vis=1&amp;pid=ae8bedf57&amp;color=0,0,0&amp;vtp=1&amp;vaab=1&amp;bbb=1"/>
          <p:cNvSpPr/>
          <p:nvPr/>
        </p:nvSpPr>
        <p:spPr>
          <a:xfrm>
            <a:off x="8967708" y="3199547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  <p:sp>
        <p:nvSpPr>
          <p:cNvPr id="5" name="QO_6_BD.173_3#21dff71a7?htil=17&amp;vaa=1&amp;vcp=1&amp;vis=1&amp;pid=ae8bedf57&amp;color=0,0,0&amp;vtp=1&amp;vaab=1&amp;bbb=1&amp;hb=1&amp;hs=1"/>
          <p:cNvSpPr/>
          <p:nvPr/>
        </p:nvSpPr>
        <p:spPr>
          <a:xfrm>
            <a:off x="539496" y="1263495"/>
            <a:ext cx="73974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12为实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验室中常见的气体制备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、净化、干燥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、收集装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，请回答下列问题。</a:t>
            </a:r>
            <a:endParaRPr lang="en-US" altLang="zh-CN" sz="2800" dirty="0"/>
          </a:p>
        </p:txBody>
      </p:sp>
      <p:sp>
        <p:nvSpPr>
          <p:cNvPr id="6" name="QB_7_BD.174_1#c87eb54d9?vaa=1&amp;vcp=1&amp;vis=1&amp;pid=21dff71a7&amp;color=0,0,0&amp;vtp=1&amp;vaab=1&amp;bbb=1&amp;hs=1"/>
          <p:cNvSpPr/>
          <p:nvPr/>
        </p:nvSpPr>
        <p:spPr>
          <a:xfrm>
            <a:off x="539496" y="45392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1）在装置A中使用仪器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①时的注意事项是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7" name="QB_7_AN.175_1#c87eb54d9.blank?vaa=1&amp;vcp=1&amp;vis=1&amp;pid=21dff71a7&amp;color=0,0,0&amp;vpa=67&amp;vtp=1&amp;vaab=1&amp;bbb=1"/>
          <p:cNvSpPr/>
          <p:nvPr/>
        </p:nvSpPr>
        <p:spPr>
          <a:xfrm>
            <a:off x="7169689" y="4487844"/>
            <a:ext cx="4525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长颈漏斗下端应伸入液面下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76_1#7edbb7fde?iti=57&amp;htil=18&amp;vaa=1&amp;vcp=1&amp;vis=1&amp;pid=21dff71a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4072" y="1237996"/>
            <a:ext cx="4197096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76_2#7edbb7fde?iti=57&amp;htil=18&amp;vaa=1&amp;vcp=1&amp;vis=1&amp;pid=21dff71a7&amp;color=0,0,0&amp;vtp=1&amp;vaab=1&amp;bbb=1"/>
          <p:cNvSpPr/>
          <p:nvPr/>
        </p:nvSpPr>
        <p:spPr>
          <a:xfrm>
            <a:off x="9136538" y="428193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176_3#7edbb7fde?htil=18&amp;vaa=1&amp;vcp=1&amp;vis=1&amp;pid=21dff71a7&amp;color=0,0,0&amp;vtp=1&amp;vaab=1&amp;bt=1&amp;bbb=1&amp;hb=1"/>
          <p:cNvSpPr/>
          <p:nvPr/>
        </p:nvSpPr>
        <p:spPr>
          <a:xfrm>
            <a:off x="539496" y="1219708"/>
            <a:ext cx="67757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）写出实验室制取二氧化碳的化学方程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要控制反应的发生和停止，应选择的发生装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填装置代号）。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78_1#7edbb7fde.blank?vaa=1&amp;vcp=1&amp;vis=1&amp;pid=21dff71a7&amp;color=0,0,0&amp;vpa=68&amp;vtp=1&amp;vaab=1&amp;bbb=1"/>
              <p:cNvSpPr/>
              <p:nvPr/>
            </p:nvSpPr>
            <p:spPr>
              <a:xfrm>
                <a:off x="1325308" y="1959800"/>
                <a:ext cx="590251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78_1#7edbb7fde.blank?vaa=1&amp;vcp=1&amp;vis=1&amp;pid=21dff71a7&amp;color=0,0,0&amp;vpa=6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5308" y="1959800"/>
                <a:ext cx="5902516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" t="-47" r="4" b="-7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79_1#7edbb7fde.blank?vaa=1&amp;vcp=1&amp;vis=1&amp;pid=21dff71a7&amp;color=0,0,0&amp;vpa=69&amp;vtp=1&amp;vaab=1"/>
          <p:cNvSpPr/>
          <p:nvPr/>
        </p:nvSpPr>
        <p:spPr>
          <a:xfrm>
            <a:off x="1235615" y="31113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S.1_1#7edbb7fde?htil=18&amp;vaa=1&amp;vcp=1&amp;vis=1&amp;pid=21dff71a7&amp;color=0,0,0&amp;vtp=1&amp;vaab=1&amp;bbb=1&amp;hb=1"/>
          <p:cNvSpPr/>
          <p:nvPr/>
        </p:nvSpPr>
        <p:spPr>
          <a:xfrm>
            <a:off x="539496" y="3791140"/>
            <a:ext cx="677570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用装置B制取气体时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，可以通过弹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簧夹的打开和关闭来控制固体和液体的接触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和分离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，从而控制反应的发生和停止。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81_1#d3c5e2264?iti=58&amp;htil=19&amp;vaa=1&amp;vcp=1&amp;vis=1&amp;pid=21dff71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5472" y="1559528"/>
            <a:ext cx="4425696" cy="307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81_2#d3c5e2264?iti=58&amp;htil=19&amp;vaa=1&amp;vcp=1&amp;vis=1&amp;pid=21dff71a7&amp;color=0,0,0&amp;vtp=1&amp;vaab=1&amp;bbb=1"/>
          <p:cNvSpPr/>
          <p:nvPr/>
        </p:nvSpPr>
        <p:spPr>
          <a:xfrm>
            <a:off x="9022238" y="4753197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81_3#d3c5e2264?htil=19&amp;vaa=1&amp;vcp=1&amp;vis=1&amp;pid=21dff71a7&amp;color=0,0,0&amp;vtp=1&amp;vaab=1&amp;bt=1&amp;bbb=1&amp;hb=1"/>
              <p:cNvSpPr/>
              <p:nvPr/>
            </p:nvSpPr>
            <p:spPr>
              <a:xfrm>
                <a:off x="539496" y="1532096"/>
                <a:ext cx="654710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（3）实验室用装满水的装置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收集氧气，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”）端导管口通入气体。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81_3#d3c5e2264?htil=19&amp;vaa=1&amp;vcp=1&amp;vis=1&amp;pid=21dff71a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2096"/>
                <a:ext cx="6547104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6" t="-40" r="-6149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83_1#d3c5e2264.blank?vaa=1&amp;vcp=1&amp;vis=1&amp;pid=21dff71a7&amp;color=0,0,0&amp;vpa=70&amp;vtp=1&amp;vaab=1&amp;bbb=1"/>
              <p:cNvSpPr/>
              <p:nvPr/>
            </p:nvSpPr>
            <p:spPr>
              <a:xfrm>
                <a:off x="1338008" y="2260377"/>
                <a:ext cx="3762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83_1#d3c5e2264.blank?vaa=1&amp;vcp=1&amp;vis=1&amp;pid=21dff71a7&amp;color=0,0,0&amp;vpa=7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8008" y="2260377"/>
                <a:ext cx="37623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7" t="-102" r="101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d3c5e2264?htil=19&amp;vaa=1&amp;vcp=1&amp;vis=1&amp;pid=21dff71a7&amp;color=0,0,0&amp;vtp=1&amp;vaab=1&amp;bbb=1&amp;hb=1"/>
              <p:cNvSpPr/>
              <p:nvPr/>
            </p:nvSpPr>
            <p:spPr>
              <a:xfrm>
                <a:off x="539496" y="2738469"/>
                <a:ext cx="654710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氧气不易溶于水，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密度比水小，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若用装满水的装置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收集氧气，应从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端导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管口通入气体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S.1_1#d3c5e2264?htil=19&amp;vaa=1&amp;vcp=1&amp;vis=1&amp;pid=21dff71a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38469"/>
                <a:ext cx="6547104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6" t="-19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85_1#eada2c006?iti=59&amp;htil=20&amp;vaa=1&amp;vcp=1&amp;vis=1&amp;pid=21dff71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888" y="1518380"/>
            <a:ext cx="4535424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85_2#eada2c006?iti=59&amp;htil=20&amp;vaa=1&amp;vcp=1&amp;vis=1&amp;pid=21dff71a7&amp;color=0,0,0&amp;vtp=1&amp;vaab=1&amp;bbb=1"/>
          <p:cNvSpPr/>
          <p:nvPr/>
        </p:nvSpPr>
        <p:spPr>
          <a:xfrm>
            <a:off x="8944518" y="4790916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85_3#eada2c006?htil=20&amp;vaa=1&amp;vcp=1&amp;vis=1&amp;pid=21dff71a7&amp;color=0,0,0&amp;vtp=1&amp;vaab=1&amp;bt=1&amp;bbb=1&amp;hb=1"/>
              <p:cNvSpPr/>
              <p:nvPr/>
            </p:nvSpPr>
            <p:spPr>
              <a:xfrm>
                <a:off x="539496" y="1500092"/>
                <a:ext cx="644652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若用锌粒和稀盐酸反应制取氢气，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收集到的氢气往往不纯，其中含有的杂质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填物质名称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想得到纯净的氢气，连接仪器的顺序是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85_3#eada2c006?htil=20&amp;vaa=1&amp;vcp=1&amp;vis=1&amp;pid=21dff71a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00092"/>
                <a:ext cx="644652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7" r="-822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S.1_1#eada2c006?iti=60&amp;htil=21&amp;vaa=1&amp;vcp=1&amp;vis=1&amp;pid=21dff71a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2632" y="572688"/>
            <a:ext cx="4288536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AS.1_1#eada2c006?iti=60&amp;htil=21&amp;vaa=1&amp;vcp=1&amp;vis=1&amp;pid=21dff71a7&amp;color=0,0,0&amp;vtp=1&amp;vaab=1&amp;bbb=1"/>
          <p:cNvSpPr/>
          <p:nvPr/>
        </p:nvSpPr>
        <p:spPr>
          <a:xfrm>
            <a:off x="9090819" y="368063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  <p:sp>
        <p:nvSpPr>
          <p:cNvPr id="4" name="QB_7_AS.1_1#eada2c006?htil=21&amp;vaa=1&amp;vcp=1&amp;vis=1&amp;pid=21dff71a7&amp;color=0,0,0&amp;vtp=1&amp;vaab=1&amp;bt=1&amp;bbb=1&amp;hb=1&amp;hs=1"/>
          <p:cNvSpPr/>
          <p:nvPr/>
        </p:nvSpPr>
        <p:spPr>
          <a:xfrm>
            <a:off x="539496" y="554400"/>
            <a:ext cx="66934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若用锌粒和稀盐酸反应制取氢气，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由于盐酸具有挥发性，制得的气体中会混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有氯化氢和水蒸气。氯化氢气体能与氢氧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化钠溶液反应，而氢气不与氢氧化钠溶液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反应，可用氢氧化钠溶液除去氢气中的氯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浓硫酸具有吸水性且不与氢气反应，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eada2c006?htil=21&amp;vaa=1&amp;vcp=1&amp;vis=1&amp;pid=21dff71a7&amp;color=0,0,0&amp;vtp=1&amp;vaab=1&amp;bt=1&amp;bbb=1&amp;hb=1&amp;hs=1"/>
              <p:cNvSpPr/>
              <p:nvPr/>
            </p:nvSpPr>
            <p:spPr>
              <a:xfrm>
                <a:off x="539995" y="4395832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可用浓硫酸干燥氢气。故要想得到纯净的氢气，连接仪器的顺序是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S.1_1#eada2c006?htil=21&amp;vaa=1&amp;vcp=1&amp;vis=1&amp;pid=21dff71a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95832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2" t="-30" r="4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85_1#eada2c006?iti=59&amp;htil=20&amp;vaa=1&amp;vcp=1&amp;vis=1&amp;pid=21dff71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888" y="1518380"/>
            <a:ext cx="4535424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85_2#eada2c006?iti=59&amp;htil=20&amp;vaa=1&amp;vcp=1&amp;vis=1&amp;pid=21dff71a7&amp;color=0,0,0&amp;vtp=1&amp;vaab=1&amp;bbb=1"/>
          <p:cNvSpPr/>
          <p:nvPr/>
        </p:nvSpPr>
        <p:spPr>
          <a:xfrm>
            <a:off x="8944518" y="4790916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85_3#eada2c006?htil=20&amp;vaa=1&amp;vcp=1&amp;vis=1&amp;pid=21dff71a7&amp;color=0,0,0&amp;vtp=1&amp;vaab=1&amp;bt=1&amp;bbb=1&amp;hb=1"/>
              <p:cNvSpPr/>
              <p:nvPr/>
            </p:nvSpPr>
            <p:spPr>
              <a:xfrm>
                <a:off x="539496" y="1500092"/>
                <a:ext cx="6446520" cy="31444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（4）若用锌粒和稀盐酸反应制取氢气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，收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集到的氢气往往不纯，其中含有的杂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填物质名称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要想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得到纯净的氢气，连接仪器的顺序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B_7_BD.185_3#eada2c006?htil=20&amp;vaa=1&amp;vcp=1&amp;vis=1&amp;pid=21dff71a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00092"/>
                <a:ext cx="6446520" cy="3144457"/>
              </a:xfrm>
              <a:prstGeom prst="rect">
                <a:avLst/>
              </a:prstGeom>
              <a:blipFill>
                <a:blip r:embed="rId4"/>
                <a:stretch>
                  <a:fillRect l="-3406" r="-2176" b="-6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2_1#eada2c006?vaa=1&amp;vcp=1&amp;vis=1&amp;pid=21dff71a7&amp;color=0,0,0&amp;vtp=1&amp;vaab=1&amp;bbb=1&amp;hs=1">
            <a:extLst>
              <a:ext uri="{FF2B5EF4-FFF2-40B4-BE49-F238E27FC236}">
                <a16:creationId xmlns:a16="http://schemas.microsoft.com/office/drawing/2014/main" id="{4E59867A-F3C3-4E68-A052-47088FE26847}"/>
              </a:ext>
            </a:extLst>
          </p:cNvPr>
          <p:cNvSpPr/>
          <p:nvPr/>
        </p:nvSpPr>
        <p:spPr>
          <a:xfrm>
            <a:off x="933260" y="2744692"/>
            <a:ext cx="2824163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氯化氢和水蒸气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_1#eada2c006?vaa=1&amp;vcp=1&amp;vis=1&amp;pid=21dff71a7&amp;color=0,0,0&amp;vtp=1&amp;vaab=1&amp;bbb=1&amp;hs=1">
                <a:extLst>
                  <a:ext uri="{FF2B5EF4-FFF2-40B4-BE49-F238E27FC236}">
                    <a16:creationId xmlns:a16="http://schemas.microsoft.com/office/drawing/2014/main" id="{B3F1C34D-E0FD-4CAF-B6C1-B030A47B30F3}"/>
                  </a:ext>
                </a:extLst>
              </p:cNvPr>
              <p:cNvSpPr/>
              <p:nvPr/>
            </p:nvSpPr>
            <p:spPr>
              <a:xfrm>
                <a:off x="1436370" y="4040092"/>
                <a:ext cx="60579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G</m:t>
                      </m:r>
                    </m:oMath>
                  </m:oMathPara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7" name="QB_7_AN.2_1#eada2c006?vaa=1&amp;vcp=1&amp;vis=1&amp;pid=21dff71a7&amp;color=0,0,0&amp;vtp=1&amp;vaab=1&amp;bbb=1&amp;hs=1">
                <a:extLst>
                  <a:ext uri="{FF2B5EF4-FFF2-40B4-BE49-F238E27FC236}">
                    <a16:creationId xmlns:a16="http://schemas.microsoft.com/office/drawing/2014/main" id="{B3F1C34D-E0FD-4CAF-B6C1-B030A47B30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6370" y="4040092"/>
                <a:ext cx="605790" cy="5552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2_1#eada2c006?vaa=1&amp;vcp=1&amp;vis=1&amp;pid=21dff71a7&amp;color=0,0,0&amp;vtp=1&amp;vaab=1&amp;bbb=1&amp;hs=1">
                <a:extLst>
                  <a:ext uri="{FF2B5EF4-FFF2-40B4-BE49-F238E27FC236}">
                    <a16:creationId xmlns:a16="http://schemas.microsoft.com/office/drawing/2014/main" id="{18727534-E799-4A6A-A218-7017BC315D40}"/>
                  </a:ext>
                </a:extLst>
              </p:cNvPr>
              <p:cNvSpPr/>
              <p:nvPr/>
            </p:nvSpPr>
            <p:spPr>
              <a:xfrm>
                <a:off x="2812733" y="4041521"/>
                <a:ext cx="447675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AN.2_1#eada2c006?vaa=1&amp;vcp=1&amp;vis=1&amp;pid=21dff71a7&amp;color=0,0,0&amp;vtp=1&amp;vaab=1&amp;bbb=1&amp;hs=1">
                <a:extLst>
                  <a:ext uri="{FF2B5EF4-FFF2-40B4-BE49-F238E27FC236}">
                    <a16:creationId xmlns:a16="http://schemas.microsoft.com/office/drawing/2014/main" id="{18727534-E799-4A6A-A218-7017BC315D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2733" y="4041521"/>
                <a:ext cx="447675" cy="5552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079441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91_1#799a69f59?iti=61&amp;htil=22&amp;vaa=1&amp;vcp=1&amp;vis=1&amp;pid=21dff71a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8820" y="1240631"/>
            <a:ext cx="3794760" cy="264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91_2#799a69f59?iti=61&amp;htil=22&amp;vaa=1&amp;vcp=1&amp;vis=1&amp;pid=21dff71a7&amp;color=0,0,0&amp;vtp=1&amp;vaab=1&amp;bbb=1"/>
          <p:cNvSpPr/>
          <p:nvPr/>
        </p:nvSpPr>
        <p:spPr>
          <a:xfrm>
            <a:off x="9300119" y="4010247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  <p:sp>
        <p:nvSpPr>
          <p:cNvPr id="4" name="QB_7_BD.191_3#799a69f59?htil=22&amp;vaa=1&amp;vcp=1&amp;vis=1&amp;pid=21dff71a7&amp;color=0,0,0&amp;vtp=1&amp;vaab=1&amp;bt=1&amp;bbb=1&amp;hb=1&amp;hs=1"/>
          <p:cNvSpPr/>
          <p:nvPr/>
        </p:nvSpPr>
        <p:spPr>
          <a:xfrm>
            <a:off x="539496" y="1222343"/>
            <a:ext cx="71871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（5）用装置A、D制取氧气，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由于试剂不足，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没有收集满一瓶氧气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，在不拆解装置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、不添加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反应物的情况下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，若要多收集一些氧气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下来的操作是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93_1#799a69f59.blank?vaa=1&amp;vcp=1&amp;vis=1&amp;pid=21dff71a7&amp;color=0,0,0&amp;vpa=74&amp;vtp=1&amp;vaab=1&amp;bbb=1"/>
          <p:cNvSpPr/>
          <p:nvPr/>
        </p:nvSpPr>
        <p:spPr>
          <a:xfrm>
            <a:off x="2683414" y="3114008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向长颈漏斗中加水</a:t>
            </a:r>
            <a:endParaRPr lang="en-US" altLang="zh-CN" sz="2800" dirty="0"/>
          </a:p>
        </p:txBody>
      </p:sp>
      <p:sp>
        <p:nvSpPr>
          <p:cNvPr id="6" name="QB_7_AS.1_1#799a69f59?htil=22&amp;vaa=1&amp;vcp=1&amp;vis=1&amp;pid=21dff71a7&amp;color=0,0,0&amp;vtp=1&amp;vaab=1&amp;bbb=1&amp;hb=1&amp;hs=1"/>
          <p:cNvSpPr/>
          <p:nvPr/>
        </p:nvSpPr>
        <p:spPr>
          <a:xfrm>
            <a:off x="539496" y="3793775"/>
            <a:ext cx="71871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用装置A、D制取氧气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，在不拆解装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、不添加反应物的情况下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，要想多收集一些</a:t>
            </a:r>
            <a:endParaRPr lang="en-US" altLang="zh-CN" sz="2800" dirty="0"/>
          </a:p>
        </p:txBody>
      </p:sp>
      <p:sp>
        <p:nvSpPr>
          <p:cNvPr id="8" name="QB_7_AS.1_1#799a69f59?htil=22&amp;vaa=1&amp;vcp=1&amp;vis=1&amp;pid=21dff71a7&amp;color=0,0,0&amp;vtp=1&amp;vaab=1&amp;bbb=1&amp;hb=1&amp;hs=1"/>
          <p:cNvSpPr/>
          <p:nvPr/>
        </p:nvSpPr>
        <p:spPr>
          <a:xfrm>
            <a:off x="539995" y="506295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，可向长颈漏斗中加水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，将装置内残留的部分氧气排出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_1#bd7a402db?vaa=1&amp;vcp=1&amp;vis=1&amp;pid=837301860&amp;color=0,0,0&amp;vtp=1&amp;vaab=1&amp;bt=1&amp;bbb=1&amp;hb=1"/>
          <p:cNvSpPr/>
          <p:nvPr/>
        </p:nvSpPr>
        <p:spPr>
          <a:xfrm>
            <a:off x="539496" y="795051"/>
            <a:ext cx="11109960" cy="109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（4）用向上排空气法收集氧气，验满时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，将带火星的木条放在集气瓶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口，若发现木条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则说明瓶中的氧气已经收集满。</a:t>
            </a:r>
            <a:endParaRPr lang="en-US" altLang="zh-CN" sz="2800" dirty="0"/>
          </a:p>
        </p:txBody>
      </p:sp>
      <p:sp>
        <p:nvSpPr>
          <p:cNvPr id="3" name="QB_7_AN.16_1#bd7a402db.blank?vaa=1&amp;vcp=1&amp;vis=1&amp;pid=837301860&amp;color=0,0,0&amp;vpa=4&amp;vtp=1&amp;vaab=1&amp;bbb=1"/>
          <p:cNvSpPr/>
          <p:nvPr/>
        </p:nvSpPr>
        <p:spPr>
          <a:xfrm>
            <a:off x="3039014" y="1331373"/>
            <a:ext cx="9699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复燃</a:t>
            </a:r>
            <a:endParaRPr lang="en-US" altLang="zh-CN" sz="2800" dirty="0"/>
          </a:p>
        </p:txBody>
      </p:sp>
      <p:pic>
        <p:nvPicPr>
          <p:cNvPr id="4" name="QO_6_BD.14_2#bd7a402db?iti=4&amp;vaa=1&amp;vcp=1&amp;vis=1&amp;pid=8373018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4408" y="2010695"/>
            <a:ext cx="5669280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4_3#bd7a402db?iti=4&amp;vaa=1&amp;vcp=1&amp;vis=1&amp;pid=837301860&amp;color=0,0,0&amp;vtp=1&amp;vaab=1&amp;bbb=1"/>
          <p:cNvSpPr/>
          <p:nvPr/>
        </p:nvSpPr>
        <p:spPr>
          <a:xfrm>
            <a:off x="5791867" y="3820192"/>
            <a:ext cx="614362" cy="51581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6" name="QB_7_AS.1_1#bd7a402db?vaa=1&amp;vcp=1&amp;vis=1&amp;pid=837301860&amp;color=0,0,0&amp;vtp=1&amp;vaab=1&amp;bbb=1&amp;hb=1"/>
          <p:cNvSpPr/>
          <p:nvPr/>
        </p:nvSpPr>
        <p:spPr>
          <a:xfrm>
            <a:off x="539496" y="4403503"/>
            <a:ext cx="11109960" cy="1674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用向上排空气法收集氧气，检验氧气是否收集满时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，应将带火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星的木条放在集气瓶口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，若发现木条复燃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，则说明集气瓶中的氧气已经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收集满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21dff71a7?vaa=1&amp;vcp=1&amp;vis=1&amp;pid=ae8bedf57&amp;color=0,0,0&amp;vtp=1&amp;vaab=1&amp;bt=1&amp;bbb=1"/>
          <p:cNvSpPr/>
          <p:nvPr/>
        </p:nvSpPr>
        <p:spPr>
          <a:xfrm>
            <a:off x="539496" y="78105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常见的除杂装置和除杂试剂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6" name="QO_6_EX.1_1#21dff71a7?colgroup=11,18&amp;vaa=1&amp;vcp=1&amp;vis=1&amp;pid=ae8bedf5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117979"/>
              <a:ext cx="11091672" cy="3940556"/>
            </p:xfrm>
            <a:graphic>
              <a:graphicData uri="http://schemas.openxmlformats.org/drawingml/2006/table">
                <a:tbl>
                  <a:tblPr/>
                  <a:tblGrid>
                    <a:gridCol w="4242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8488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940556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14100"/>
                            </a:lnSpc>
                          </a:pPr>
                          <a:r>
                            <a:rPr lang="en-US" altLang="zh-CN" sz="79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溶液：可吸收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酸性气体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饱和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溶液：可除去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中混有的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等酸性气体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浓硫酸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：利用其吸水性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可除去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等气体中混有的水蒸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但不可用于干燥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6" name="QO_6_EX.1_1#21dff71a7?colgroup=11,18&amp;vaa=1&amp;vcp=1&amp;vis=1&amp;pid=ae8bedf5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117979"/>
              <a:ext cx="11091672" cy="3940556"/>
            </p:xfrm>
            <a:graphic>
              <a:graphicData uri="http://schemas.openxmlformats.org/drawingml/2006/table">
                <a:tbl>
                  <a:tblPr/>
                  <a:tblGrid>
                    <a:gridCol w="4242816"/>
                    <a:gridCol w="6848856"/>
                  </a:tblGrid>
                  <a:tr h="394081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14100"/>
                            </a:lnSpc>
                          </a:pPr>
                          <a:r>
                            <a:rPr lang="en-US" altLang="zh-CN" sz="79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" name="QO_6_EX.1_1#21dff71a7.table_image?tii=6&amp;vaa=1&amp;vcp=1&amp;vis=1&amp;pid=ae8bedf5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7108" y="3292729"/>
            <a:ext cx="130759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7" name="QO_6_EX.1_1#21dff71a7?colgroup=11,18&amp;vaa=1&amp;vcp=1&amp;vis=1&amp;pid=ae8bedf57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08938"/>
              <a:ext cx="11091672" cy="4744720"/>
            </p:xfrm>
            <a:graphic>
              <a:graphicData uri="http://schemas.openxmlformats.org/drawingml/2006/table">
                <a:tbl>
                  <a:tblPr/>
                  <a:tblGrid>
                    <a:gridCol w="4242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8488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391916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11200"/>
                            </a:lnSpc>
                          </a:pPr>
                          <a:r>
                            <a:rPr lang="en-US" altLang="zh-CN" sz="62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无水氯化钙（中性）：可除去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等气体中混有的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水蒸气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但不能用于干燥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碱石灰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（碱性）：可除去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等气体中混有的水蒸气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不可用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于干燥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等酸性气体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35280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9800"/>
                            </a:lnSpc>
                          </a:pPr>
                          <a:r>
                            <a:rPr lang="en-US" altLang="zh-CN" sz="55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可除去混合气体中的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CuO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 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：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可除去混合气体中的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anose="02010609060101010101" pitchFamily="34" charset="-122"/>
                                  <a:cs typeface="楷体" panose="02010609060101010101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7" name="QO_6_EX.1_1#21dff71a7?colgroup=11,18&amp;vaa=1&amp;vcp=1&amp;vis=1&amp;pid=ae8bedf57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08938"/>
              <a:ext cx="11091672" cy="4744720"/>
            </p:xfrm>
            <a:graphic>
              <a:graphicData uri="http://schemas.openxmlformats.org/drawingml/2006/table">
                <a:tbl>
                  <a:tblPr/>
                  <a:tblGrid>
                    <a:gridCol w="4242816"/>
                    <a:gridCol w="6848856"/>
                  </a:tblGrid>
                  <a:tr h="339217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11200"/>
                            </a:lnSpc>
                          </a:pPr>
                          <a:r>
                            <a:rPr lang="en-US" altLang="zh-CN" sz="62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35255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9800"/>
                            </a:lnSpc>
                          </a:pPr>
                          <a:r>
                            <a:rPr lang="en-US" altLang="zh-CN" sz="55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O_6_EX.1_1#21dff71a7.table_image?tii=7&amp;vaa=1&amp;vcp=1&amp;vis=1&amp;pid=ae8bedf57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292" y="2478532"/>
            <a:ext cx="2935224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6_EX.1_1#21dff71a7.table_image?tii=8&amp;vaa=1&amp;vcp=1&amp;vis=1&amp;pid=ae8bedf57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5356" y="4919472"/>
            <a:ext cx="1911096" cy="11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O_6_EX.1_1#21dff71a7?colgroup=11,18&amp;vaa=1&amp;vcp=1&amp;vis=1&amp;pid=ae8bedf57&amp;color=0,0,0&amp;mp=1&amp;vtp=1&amp;vaab=1&amp;bt=1&amp;bbb=1"/>
          <p:cNvSpPr txBox="1"/>
          <p:nvPr/>
        </p:nvSpPr>
        <p:spPr>
          <a:xfrm>
            <a:off x="10913023" y="7005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b3881032?vcp=1&amp;pid=ae8bedf5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7_BD.196_1#4c5f76397?vaa=1&amp;vcp=1&amp;vis=1&amp;pid=db3881032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图13所示为实验室中常见的气体制备、净化和收集装置示意图。</a:t>
            </a:r>
            <a:endParaRPr lang="en-US" altLang="zh-CN" sz="2800" dirty="0"/>
          </a:p>
        </p:txBody>
      </p:sp>
      <p:pic>
        <p:nvPicPr>
          <p:cNvPr id="4" name="QO_7_BD.196_2#4c5f76397?iti=62&amp;vaa=1&amp;vcp=1&amp;vis=1&amp;pid=db388103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8296" y="1929556"/>
            <a:ext cx="7452360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96_3#4c5f76397?iti=62&amp;vaa=1&amp;vcp=1&amp;vis=1&amp;pid=db3881032&amp;color=0,0,0&amp;vtp=1&amp;vaab=1&amp;bbb=1"/>
          <p:cNvSpPr/>
          <p:nvPr/>
        </p:nvSpPr>
        <p:spPr>
          <a:xfrm>
            <a:off x="5698395" y="465345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97_1#d15563384?vaa=1&amp;vcp=1&amp;vis=1&amp;pid=4c5f76397&amp;color=0,0,0&amp;vtp=1&amp;vaab=1&amp;bt=1&amp;bbb=1"/>
          <p:cNvSpPr/>
          <p:nvPr/>
        </p:nvSpPr>
        <p:spPr>
          <a:xfrm>
            <a:off x="539496" y="14498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（1）试根据要求回答下列问题。</a:t>
            </a:r>
            <a:endParaRPr lang="en-US" altLang="zh-CN" sz="2800" dirty="0"/>
          </a:p>
        </p:txBody>
      </p:sp>
      <p:pic>
        <p:nvPicPr>
          <p:cNvPr id="3" name="QO_7_BD.197_2#d15563384?iti=63&amp;vaa=1&amp;vcp=1&amp;vis=1&amp;pid=4c5f763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4016" y="2131409"/>
            <a:ext cx="736092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97_3#d15563384?iti=63&amp;vaa=1&amp;vcp=1&amp;vis=1&amp;pid=4c5f76397&amp;color=0,0,0&amp;vtp=1&amp;vaab=1&amp;bbb=1"/>
          <p:cNvSpPr/>
          <p:nvPr/>
        </p:nvSpPr>
        <p:spPr>
          <a:xfrm>
            <a:off x="5698395" y="4827873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198_1#92129af3c?vaa=1&amp;vcp=1&amp;vis=1&amp;pid=d15563384&amp;color=0,0,0&amp;vtp=1&amp;vaab=1&amp;bt=1&amp;bbb=1"/>
              <p:cNvSpPr/>
              <p:nvPr/>
            </p:nvSpPr>
            <p:spPr>
              <a:xfrm>
                <a:off x="539496" y="131111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①请写出标号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的仪器的名称：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9_BD.198_1#92129af3c?vaa=1&amp;vcp=1&amp;vis=1&amp;pid=d15563384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11116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1_1#92129af3c.blank?vaa=1&amp;vcp=1&amp;vis=1&amp;pid=d15563384&amp;color=0,0,0&amp;vpa=75&amp;vtp=1&amp;vaab=1&amp;bbb=1"/>
          <p:cNvSpPr/>
          <p:nvPr/>
        </p:nvSpPr>
        <p:spPr>
          <a:xfrm>
            <a:off x="5345652" y="125968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试管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9_BD.200_1#a79d9cba8?vaa=1&amp;vcp=1&amp;vis=1&amp;pid=d15563384&amp;color=0,0,0&amp;vtp=1&amp;vaab=1&amp;bbb=1&amp;hb=1"/>
          <p:cNvSpPr/>
          <p:nvPr/>
        </p:nvSpPr>
        <p:spPr>
          <a:xfrm>
            <a:off x="539496" y="187029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②以过氧化氢溶液为原料（二氧化锰作催化剂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）制取并收集一瓶干燥纯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净的氧气，所选仪器的连接顺序为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（按连接顺序填写装置代号）。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用上述方法制取氧气的化学方程式为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AN.2_1#a79d9cba8.blank?vaa=1&amp;vcp=1&amp;vis=1&amp;pid=d15563384&amp;color=0,0,0&amp;vpa=76&amp;vtp=1&amp;vaab=1&amp;bbb=1"/>
              <p:cNvSpPr/>
              <p:nvPr/>
            </p:nvSpPr>
            <p:spPr>
              <a:xfrm>
                <a:off x="5948109" y="2609373"/>
                <a:ext cx="92075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ADE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9_AN.2_1#a79d9cba8.blank?vaa=1&amp;vcp=1&amp;vis=1&amp;pid=d15563384&amp;color=0,0,0&amp;vpa=7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8109" y="2609373"/>
                <a:ext cx="92075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7" t="-39" r="7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N.3_1#a79d9cba8.blank?vaa=1&amp;vcp=1&amp;vis=1&amp;pid=d15563384&amp;color=0,0,0&amp;vpa=77&amp;vtp=1&amp;vaab=1&amp;bbb=1&amp;rh=43.6"/>
              <p:cNvSpPr/>
              <p:nvPr/>
            </p:nvSpPr>
            <p:spPr>
              <a:xfrm>
                <a:off x="6252909" y="3148806"/>
                <a:ext cx="3861054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dirty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MnO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9_AN.3_1#a79d9cba8.blank?vaa=1&amp;vcp=1&amp;vis=1&amp;pid=d15563384&amp;color=0,0,0&amp;vpa=77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909" y="3148806"/>
                <a:ext cx="3861054" cy="553720"/>
              </a:xfrm>
              <a:prstGeom prst="rect">
                <a:avLst/>
              </a:prstGeom>
              <a:blipFill rotWithShape="1">
                <a:blip r:embed="rId5"/>
                <a:stretch>
                  <a:fillRect l="-2" t="-28756" r="8" b="-3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BD.203_1#9605bb14a?vaa=1&amp;vcp=1&amp;vis=1&amp;pid=d15563384&amp;color=0,0,0&amp;vtp=1&amp;vaab=1&amp;bbb=1&amp;hb=1"/>
              <p:cNvSpPr/>
              <p:nvPr/>
            </p:nvSpPr>
            <p:spPr>
              <a:xfrm>
                <a:off x="539496" y="372449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③实验室用浓盐酸和二氧化锰固体混合加热的方法可制取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，同时生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。用该方法制取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应选用的发生装置为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（填装置代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9_BD.203_1#9605bb14a?vaa=1&amp;vcp=1&amp;vis=1&amp;pid=d1556338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24497"/>
                <a:ext cx="11109960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9_AN.204_1#9605bb14a.blank?vaa=1&amp;vcp=1&amp;vis=1&amp;pid=d15563384&amp;color=0,0,0&amp;vpa=78&amp;vtp=1&amp;vaab=1"/>
          <p:cNvSpPr/>
          <p:nvPr/>
        </p:nvSpPr>
        <p:spPr>
          <a:xfrm>
            <a:off x="8980773" y="434171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205_1#548fe29c8?sp=1&amp;vaa=1&amp;vcp=1&amp;vis=1&amp;pid=4c5f76397&amp;color=0,0,0&amp;vtp=1&amp;vaab=1&amp;bt=1&amp;bbb=1&amp;hb=1"/>
              <p:cNvSpPr/>
              <p:nvPr/>
            </p:nvSpPr>
            <p:spPr>
              <a:xfrm>
                <a:off x="539496" y="83588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（2）已知某混合气体由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三种气体组成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，化学实验小组的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同学为验证三种气体的存在设计了如图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14所示实验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（假设发生的化学反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应都充分反应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205_1#548fe29c8?sp=1&amp;vaa=1&amp;vcp=1&amp;vis=1&amp;pid=4c5f763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3588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625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BD.205_2#548fe29c8?iti=64&amp;vaa=1&amp;vcp=1&amp;vis=1&amp;pid=4c5f7639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6936" y="2822670"/>
            <a:ext cx="6364224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205_3#548fe29c8?iti=64&amp;vaa=1&amp;vcp=1&amp;vis=1&amp;pid=4c5f76397&amp;color=0,0,0&amp;vtp=1&amp;vaab=1&amp;bbb=1"/>
          <p:cNvSpPr/>
          <p:nvPr/>
        </p:nvSpPr>
        <p:spPr>
          <a:xfrm>
            <a:off x="5702967" y="5455126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205_4#548fe29c8?vaa=1&amp;vcp=1&amp;vis=1&amp;pid=4c5f76397&amp;color=0,0,0&amp;mp=1&amp;vtp=1&amp;vaab=1&amp;bt=1&amp;bbb=1"/>
          <p:cNvSpPr/>
          <p:nvPr/>
        </p:nvSpPr>
        <p:spPr>
          <a:xfrm>
            <a:off x="539496" y="14017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试回答下列问题。</a:t>
            </a:r>
            <a:endParaRPr lang="en-US" altLang="zh-CN" sz="2800" dirty="0"/>
          </a:p>
        </p:txBody>
      </p:sp>
      <p:pic>
        <p:nvPicPr>
          <p:cNvPr id="3" name="QO_8_BD.205_5#548fe29c8?iti=65&amp;vaa=1&amp;vcp=1&amp;vis=1&amp;pid=4c5f763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6624" y="2087975"/>
            <a:ext cx="6775704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205_6#548fe29c8?iti=65&amp;vaa=1&amp;vcp=1&amp;vis=1&amp;pid=4c5f76397&amp;color=0,0,0&amp;vtp=1&amp;vaab=1&amp;bbb=1"/>
          <p:cNvSpPr/>
          <p:nvPr/>
        </p:nvSpPr>
        <p:spPr>
          <a:xfrm>
            <a:off x="5698395" y="4875879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206_1#0b443481a?iti=66&amp;htil=23&amp;vaa=1&amp;vcp=1&amp;vis=1&amp;pid=548fe29c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8696" y="1535271"/>
            <a:ext cx="4581982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206_2#0b443481a?iti=66&amp;htil=23&amp;vaa=1&amp;vcp=1&amp;vis=1&amp;pid=548fe29c8&amp;color=0,0,0&amp;vtp=1&amp;vaab=1&amp;bbb=1"/>
          <p:cNvSpPr/>
          <p:nvPr/>
        </p:nvSpPr>
        <p:spPr>
          <a:xfrm>
            <a:off x="7463606" y="3484023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BD.206_3#0b443481a?htil=23&amp;vaa=1&amp;vcp=1&amp;vis=1&amp;pid=548fe29c8&amp;color=0,0,0&amp;mp=1&amp;vtp=1&amp;vaab=1&amp;bt=1&amp;bbb=1&amp;hb=1&amp;hs=1"/>
              <p:cNvSpPr/>
              <p:nvPr/>
            </p:nvSpPr>
            <p:spPr>
              <a:xfrm>
                <a:off x="539496" y="1547971"/>
                <a:ext cx="491032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①能证明混合气体中存在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实验现象是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9_BD.206_3#0b443481a?htil=23&amp;vaa=1&amp;vcp=1&amp;vis=1&amp;pid=548fe29c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7971"/>
                <a:ext cx="4910328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8" t="-26" r="-1379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9_AN.1_1#0b443481a.blank?vaa=1&amp;vcp=1&amp;vis=1&amp;pid=548fe29c8&amp;color=0,0,0&amp;mp=1&amp;vpa=79&amp;vtp=1&amp;vaab=1&amp;bbb=1&amp;hb=1"/>
          <p:cNvSpPr/>
          <p:nvPr/>
        </p:nvSpPr>
        <p:spPr>
          <a:xfrm>
            <a:off x="539496" y="2165191"/>
            <a:ext cx="4910328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装置A中的澄清石灰水变混浊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9_BD.208_1#819f12e65?vaa=1&amp;vcp=1&amp;vis=1&amp;pid=548fe29c8&amp;color=0,0,0&amp;vtp=1&amp;vaab=1&amp;bbb=1&amp;hs=1"/>
          <p:cNvSpPr/>
          <p:nvPr/>
        </p:nvSpPr>
        <p:spPr>
          <a:xfrm>
            <a:off x="539496" y="47557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C的作用是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AN.209_1#819f12e65.blank?vaa=1&amp;vcp=1&amp;vis=1&amp;pid=548fe29c8&amp;color=0,0,0&amp;vpa=80&amp;vtp=1&amp;vaab=1&amp;bbb=1"/>
              <p:cNvSpPr/>
              <p:nvPr/>
            </p:nvSpPr>
            <p:spPr>
              <a:xfrm>
                <a:off x="3314447" y="4823682"/>
                <a:ext cx="4524375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验证混合气体中是否含有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9_AN.209_1#819f12e65.blank?vaa=1&amp;vcp=1&amp;vis=1&amp;pid=548fe29c8&amp;color=0,0,0&amp;vpa=8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4447" y="4823682"/>
                <a:ext cx="4524375" cy="418529"/>
              </a:xfrm>
              <a:prstGeom prst="rect">
                <a:avLst/>
              </a:prstGeom>
              <a:blipFill rotWithShape="1">
                <a:blip r:embed="rId5"/>
                <a:stretch>
                  <a:fillRect l="-8" t="-53" r="8" b="-9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210_1#50589794d?vaa=1&amp;vcp=1&amp;vis=1&amp;pid=548fe29c8&amp;color=0,0,0&amp;vtp=1&amp;vaab=1&amp;bt=1&amp;bbb=1&amp;hb=1"/>
          <p:cNvSpPr/>
          <p:nvPr/>
        </p:nvSpPr>
        <p:spPr>
          <a:xfrm>
            <a:off x="539496" y="10667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③根据实验目的分析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，该实验设计存在的明显不足是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211_1#50589794d.blank?vaa=1&amp;vcp=1&amp;vis=1&amp;pid=548fe29c8&amp;color=0,0,0&amp;vpa=81&amp;vtp=1&amp;vaab=1&amp;bbb=1&amp;hb=1"/>
          <p:cNvSpPr/>
          <p:nvPr/>
        </p:nvSpPr>
        <p:spPr>
          <a:xfrm>
            <a:off x="539496" y="1036288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不能证明是否含有水蒸气</a:t>
            </a:r>
            <a:endParaRPr lang="en-US" altLang="zh-CN" sz="2800" dirty="0"/>
          </a:p>
        </p:txBody>
      </p:sp>
      <p:pic>
        <p:nvPicPr>
          <p:cNvPr id="4" name="QO_8_BD.210_2#50589794d?iti=67&amp;vaa=1&amp;vcp=1&amp;vis=1&amp;pid=548fe29c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5184" y="2395569"/>
            <a:ext cx="6949440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210_3#50589794d?iti=67&amp;vaa=1&amp;vcp=1&amp;vis=1&amp;pid=548fe29c8&amp;color=0,0,0&amp;vtp=1&amp;vaab=1&amp;bbb=1"/>
          <p:cNvSpPr/>
          <p:nvPr/>
        </p:nvSpPr>
        <p:spPr>
          <a:xfrm>
            <a:off x="5693823" y="5256625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ce2220a5?vcp=1&amp;pid=db388103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提醒：请完成微专题3备考练习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837301860?vaa=1&amp;vcp=1&amp;vis=1&amp;pid=08b020082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</p:txBody>
      </p:sp>
      <p:pic>
        <p:nvPicPr>
          <p:cNvPr id="3" name="QO_6_EX.1_1#837301860?vaa=1&amp;vcp=1&amp;vis=1&amp;pid=08b02008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36009"/>
            <a:ext cx="5879592" cy="51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04434264.fixed?vcp=1&amp;pid=ab622f81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微专题3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常见气体的制取、干燥和净化</a:t>
            </a:r>
            <a:endParaRPr lang="en-US" altLang="zh-CN" sz="4000" dirty="0"/>
          </a:p>
        </p:txBody>
      </p:sp>
      <p:sp>
        <p:nvSpPr>
          <p:cNvPr id="3" name="C_4_BD#304434264.fixed?vcp=1&amp;pid=ab622f81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微专题3备考练习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3e5919a9?vcp=1&amp;pid=304434264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O_6_BD.212_1#74a99b6cd?sp=1&amp;vaa=1&amp;vcp=1&amp;vis=1&amp;pid=b3e5919a9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1所示是实验室制取气体常用的发生装置和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收集装置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，结合图1回答下列问题。</a:t>
            </a:r>
            <a:endParaRPr lang="en-US" altLang="zh-CN" sz="2800" dirty="0"/>
          </a:p>
        </p:txBody>
      </p:sp>
      <p:pic>
        <p:nvPicPr>
          <p:cNvPr id="4" name="QO_6_BD.212_2#74a99b6cd?iti=68&amp;vaa=1&amp;vcp=1&amp;vis=1&amp;pid=b3e5919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2304" y="2604561"/>
            <a:ext cx="7333488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12_3#74a99b6cd?iti=68&amp;vaa=1&amp;vcp=1&amp;vis=1&amp;pid=b3e5919a9&amp;color=0,0,0&amp;vtp=1&amp;vaab=1&amp;bbb=1"/>
          <p:cNvSpPr/>
          <p:nvPr/>
        </p:nvSpPr>
        <p:spPr>
          <a:xfrm>
            <a:off x="5791867" y="473409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6" name="QB_7_BD.213_1#dbba9b356?vaa=1&amp;vcp=1&amp;vis=1&amp;pid=74a99b6cd&amp;color=0,0,0&amp;vtp=1&amp;vaab=1&amp;bbb=1"/>
          <p:cNvSpPr/>
          <p:nvPr/>
        </p:nvSpPr>
        <p:spPr>
          <a:xfrm>
            <a:off x="539496" y="47381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）仪器甲的名称是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_1#dbba9b356.blank?vaa=1&amp;vcp=1&amp;vis=1&amp;pid=74a99b6cd&amp;color=0,0,0&amp;vpa=82&amp;vtp=1&amp;vaab=1&amp;bbb=1"/>
          <p:cNvSpPr/>
          <p:nvPr/>
        </p:nvSpPr>
        <p:spPr>
          <a:xfrm>
            <a:off x="3928015" y="468672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5_1#077a3f218?vaa=1&amp;vcp=1&amp;vis=1&amp;pid=74a99b6cd&amp;color=0,0,0&amp;vtp=1&amp;vaab=1&amp;bt=1&amp;bbb=1"/>
          <p:cNvSpPr/>
          <p:nvPr/>
        </p:nvSpPr>
        <p:spPr>
          <a:xfrm>
            <a:off x="539496" y="1740884"/>
            <a:ext cx="116284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（2）若实验室用高锰酸钾制氧气，则应在装置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A的试管口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16_1#077a3f218.blank?vaa=1&amp;vcp=1&amp;vis=1&amp;pid=74a99b6cd&amp;color=0,0,0&amp;vpa=83&amp;vtp=1&amp;vaab=1&amp;bbb=1"/>
          <p:cNvSpPr/>
          <p:nvPr/>
        </p:nvSpPr>
        <p:spPr>
          <a:xfrm>
            <a:off x="9519189" y="1689449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放一团棉花</a:t>
            </a:r>
            <a:endParaRPr lang="en-US" altLang="zh-CN" sz="2800" dirty="0"/>
          </a:p>
        </p:txBody>
      </p:sp>
      <p:pic>
        <p:nvPicPr>
          <p:cNvPr id="4" name="QO_6_BD.215_2#077a3f218?iti=69&amp;vaa=1&amp;vcp=1&amp;vis=1&amp;pid=74a99b6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5728" y="2427065"/>
            <a:ext cx="7397496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15_3#077a3f218?iti=69&amp;vaa=1&amp;vcp=1&amp;vis=1&amp;pid=74a99b6cd&amp;color=0,0,0&amp;vtp=1&amp;vaab=1&amp;bbb=1"/>
          <p:cNvSpPr/>
          <p:nvPr/>
        </p:nvSpPr>
        <p:spPr>
          <a:xfrm>
            <a:off x="5787295" y="457488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17_1#8c25f0e28?sp=1&amp;vaa=1&amp;vcp=1&amp;vis=1&amp;pid=74a99b6cd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（3）若实验室用装置B、D组合制取氧气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，反应的化学方程式为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用装置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D收集到的氧气不纯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，原因可能是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填一种即可）。若用装置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收集氧气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满时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，应将带火星的木条置于装置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”）处。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17_1#8c25f0e28?sp=1&amp;vaa=1&amp;vcp=1&amp;vis=1&amp;pid=74a99b6c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528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18_1#8c25f0e28.blank?vaa=1&amp;vcp=1&amp;vis=1&amp;pid=74a99b6cd&amp;color=0,0,0&amp;vpa=84&amp;vtp=1&amp;vaab=1&amp;bbb=1&amp;rh=43.6"/>
              <p:cNvSpPr/>
              <p:nvPr/>
            </p:nvSpPr>
            <p:spPr>
              <a:xfrm>
                <a:off x="652208" y="1198036"/>
                <a:ext cx="3861054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dirty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MnO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18_1#8c25f0e28.blank?vaa=1&amp;vcp=1&amp;vis=1&amp;pid=74a99b6cd&amp;color=0,0,0&amp;vpa=84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208" y="1198036"/>
                <a:ext cx="3861054" cy="553720"/>
              </a:xfrm>
              <a:prstGeom prst="rect">
                <a:avLst/>
              </a:prstGeom>
              <a:blipFill rotWithShape="1">
                <a:blip r:embed="rId4"/>
                <a:stretch>
                  <a:fillRect l="-2" t="-28747" r="8" b="-3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219_1#8c25f0e28.blank?vaa=1&amp;vcp=1&amp;vis=1&amp;pid=74a99b6cd&amp;color=0,0,0&amp;vpa=85&amp;vtp=1&amp;vaab=1&amp;bbb=1&amp;hb=1"/>
          <p:cNvSpPr/>
          <p:nvPr/>
        </p:nvSpPr>
        <p:spPr>
          <a:xfrm>
            <a:off x="539496" y="181932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未等气泡连续、均匀冒出便开始收集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（合理即可）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21_1#8c25f0e28.blank?vaa=1&amp;vcp=1&amp;vis=1&amp;pid=74a99b6cd&amp;color=0,0,0&amp;vpa=86&amp;vtp=1&amp;vaab=1&amp;bbb=1"/>
              <p:cNvSpPr/>
              <p:nvPr/>
            </p:nvSpPr>
            <p:spPr>
              <a:xfrm>
                <a:off x="6521196" y="3213081"/>
                <a:ext cx="3762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221_1#8c25f0e28.blank?vaa=1&amp;vcp=1&amp;vis=1&amp;pid=74a99b6cd&amp;color=0,0,0&amp;vpa=8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1196" y="3213081"/>
                <a:ext cx="37623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01" t="-153" r="17" b="-7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6_BD.220_1#8c25f0e28?iti=70&amp;vaa=1&amp;vcp=1&amp;vis=1&amp;pid=74a99b6cd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2888" y="3819316"/>
            <a:ext cx="7132320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6_BD.220_2#8c25f0e28?iti=70&amp;vaa=1&amp;vcp=1&amp;vis=1&amp;pid=74a99b6cd&amp;color=0,0,0&amp;vtp=1&amp;vaab=1&amp;bbb=1"/>
          <p:cNvSpPr/>
          <p:nvPr/>
        </p:nvSpPr>
        <p:spPr>
          <a:xfrm>
            <a:off x="5791835" y="5722620"/>
            <a:ext cx="61404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2_1#356e9dd8d?vaa=1&amp;vcp=1&amp;vis=1&amp;pid=74a99b6cd&amp;color=0,0,0&amp;vtp=1&amp;vaab=1&amp;bt=1&amp;bbb=1&amp;hb=1"/>
          <p:cNvSpPr/>
          <p:nvPr/>
        </p:nvSpPr>
        <p:spPr>
          <a:xfrm>
            <a:off x="539496" y="111325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）实验室制取氢气常用的试剂是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装置B、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C均可用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作实验室制取二氧化碳和氢气的发生装置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，两者相比，装置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C的优点是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23_1#356e9dd8d.blank?vaa=1&amp;vcp=1&amp;vis=1&amp;pid=74a99b6cd&amp;color=0,0,0&amp;vpa=87&amp;vtp=1&amp;vaab=1&amp;bbb=1"/>
          <p:cNvSpPr/>
          <p:nvPr/>
        </p:nvSpPr>
        <p:spPr>
          <a:xfrm>
            <a:off x="6061615" y="1082770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锌粒与稀硫酸</a:t>
            </a:r>
            <a:endParaRPr lang="en-US" altLang="zh-CN" sz="2800" dirty="0"/>
          </a:p>
        </p:txBody>
      </p:sp>
      <p:sp>
        <p:nvSpPr>
          <p:cNvPr id="4" name="QB_7_AN.225_1#356e9dd8d.blank?vaa=1&amp;vcp=1&amp;vis=1&amp;pid=74a99b6cd&amp;color=0,0,0&amp;vpa=88&amp;vtp=1&amp;vaab=1&amp;bbb=1"/>
          <p:cNvSpPr/>
          <p:nvPr/>
        </p:nvSpPr>
        <p:spPr>
          <a:xfrm>
            <a:off x="549815" y="2357215"/>
            <a:ext cx="4525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可以控制反应的发生和停止</a:t>
            </a:r>
            <a:endParaRPr lang="en-US" altLang="zh-CN" sz="2800" dirty="0"/>
          </a:p>
        </p:txBody>
      </p:sp>
      <p:pic>
        <p:nvPicPr>
          <p:cNvPr id="5" name="QO_6_BD.224_1#356e9dd8d?iti=71&amp;vaa=1&amp;vcp=1&amp;vis=1&amp;pid=74a99b6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2304" y="3095466"/>
            <a:ext cx="7324344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224_2#356e9dd8d?iti=71&amp;vaa=1&amp;vcp=1&amp;vis=1&amp;pid=74a99b6cd&amp;color=0,0,0&amp;vtp=1&amp;vaab=1&amp;bbb=1"/>
          <p:cNvSpPr/>
          <p:nvPr/>
        </p:nvSpPr>
        <p:spPr>
          <a:xfrm>
            <a:off x="5787295" y="521585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26_1#f2a59584c?sp=1&amp;vaa=1&amp;vcp=1&amp;vis=1&amp;pid=b3e5919a9&amp;color=0,0,0&amp;vtp=1&amp;vaab=1&amp;bt=1&amp;bbb=1&amp;hb=1"/>
          <p:cNvSpPr/>
          <p:nvPr/>
        </p:nvSpPr>
        <p:spPr>
          <a:xfrm>
            <a:off x="539496" y="14094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（2024·广西贺州·模拟）化学是一门以实验为基础的学科，根据图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226_2#f2a59584c?iti=72&amp;vaa=1&amp;vcp=1&amp;vis=1&amp;pid=b3e5919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6584" y="2746343"/>
            <a:ext cx="7415784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26_3#f2a59584c?iti=72&amp;vaa=1&amp;vcp=1&amp;vis=1&amp;pid=b3e5919a9&amp;color=0,0,0&amp;vtp=1&amp;vaab=1&amp;bbb=1"/>
          <p:cNvSpPr/>
          <p:nvPr/>
        </p:nvSpPr>
        <p:spPr>
          <a:xfrm>
            <a:off x="5787295" y="487587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7_1#8fdfb4b3c?vaa=1&amp;vcp=1&amp;vis=1&amp;pid=f2a59584c&amp;color=0,0,0&amp;vtp=1&amp;vaab=1&amp;bt=1&amp;bbb=1"/>
          <p:cNvSpPr/>
          <p:nvPr/>
        </p:nvSpPr>
        <p:spPr>
          <a:xfrm>
            <a:off x="539496" y="6334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（1）仪器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C的名称是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8fdfb4b3c.blank?vaa=1&amp;vcp=1&amp;vis=1&amp;pid=f2a59584c&amp;color=0,0,0&amp;vpa=89&amp;vtp=1&amp;vaab=1&amp;bbb=1"/>
          <p:cNvSpPr/>
          <p:nvPr/>
        </p:nvSpPr>
        <p:spPr>
          <a:xfrm>
            <a:off x="3808952" y="58204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铁架台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6_BD.227_2#8fdfb4b3c?iti=73&amp;vaa=1&amp;vcp=1&amp;vis=1&amp;pid=f2a5958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1319657"/>
            <a:ext cx="7799832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27_3#8fdfb4b3c?iti=73&amp;vaa=1&amp;vcp=1&amp;vis=1&amp;pid=f2a59584c&amp;color=0,0,0&amp;vtp=1&amp;vaab=1&amp;bbb=1"/>
          <p:cNvSpPr/>
          <p:nvPr/>
        </p:nvSpPr>
        <p:spPr>
          <a:xfrm>
            <a:off x="5787295" y="355892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229_1#cf140ef87?vaa=1&amp;vcp=1&amp;vis=1&amp;pid=f2a59584c&amp;color=0,0,0&amp;vtp=1&amp;vaab=1&amp;bbb=1&amp;hb=1"/>
              <p:cNvSpPr/>
              <p:nvPr/>
            </p:nvSpPr>
            <p:spPr>
              <a:xfrm>
                <a:off x="539496" y="4199445"/>
                <a:ext cx="11109960" cy="205460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（2）实验室用高锰酸钾制取较纯净的氧气，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可以选择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仪器的组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合作为反应的发生和收集装置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；实验室若选用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ABCE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仪器的组合来制取</a:t>
                </a:r>
              </a:p>
              <a:p>
                <a:pPr latinLnBrk="1">
                  <a:lnSpc>
                    <a:spcPts val="7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反应的化学方程式是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3950" b="0" i="0" u="sng" kern="0" spc="-9990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229_1#cf140ef87?vaa=1&amp;vcp=1&amp;vis=1&amp;pid=f2a59584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99445"/>
                <a:ext cx="11109960" cy="2054606"/>
              </a:xfrm>
              <a:prstGeom prst="rect">
                <a:avLst/>
              </a:prstGeom>
              <a:blipFill rotWithShape="1">
                <a:blip r:embed="rId4"/>
                <a:stretch>
                  <a:fillRect l="-3" t="-9" r="-111" b="-6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30_1#cf140ef87.blank?vaa=1&amp;vcp=1&amp;vis=1&amp;pid=f2a59584c&amp;color=0,0,0&amp;vpa=90&amp;vtp=1&amp;vaab=1&amp;bbb=1"/>
              <p:cNvSpPr/>
              <p:nvPr/>
            </p:nvSpPr>
            <p:spPr>
              <a:xfrm>
                <a:off x="8894507" y="4303839"/>
                <a:ext cx="12461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ACDFG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230_1#cf140ef87.blank?vaa=1&amp;vcp=1&amp;vis=1&amp;pid=f2a59584c&amp;color=0,0,0&amp;vpa=9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4507" y="4303839"/>
                <a:ext cx="124618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5" t="-110" r="30" b="-7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231_1#cf140ef87.blank?vaa=1&amp;vcp=1&amp;vis=1&amp;pid=f2a59584c&amp;color=0,0,0&amp;vpa=91&amp;vtp=1&amp;vaab=1&amp;bbb=1&amp;rh=43.6"/>
              <p:cNvSpPr/>
              <p:nvPr/>
            </p:nvSpPr>
            <p:spPr>
              <a:xfrm>
                <a:off x="4830509" y="5669851"/>
                <a:ext cx="3861054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dirty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MnO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baseline="-20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231_1#cf140ef87.blank?vaa=1&amp;vcp=1&amp;vis=1&amp;pid=f2a59584c&amp;color=0,0,0&amp;vpa=91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0509" y="5669851"/>
                <a:ext cx="3861054" cy="553720"/>
              </a:xfrm>
              <a:prstGeom prst="rect">
                <a:avLst/>
              </a:prstGeom>
              <a:blipFill rotWithShape="1">
                <a:blip r:embed="rId6"/>
                <a:stretch>
                  <a:fillRect l="-2" t="-28773" r="8" b="-3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8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2_1#c335d0d8f?vaa=1&amp;vcp=1&amp;vis=1&amp;pid=f2a59584c&amp;color=0,0,0&amp;vtp=1&amp;vaab=1&amp;bt=1&amp;bbb=1&amp;hb=1"/>
          <p:cNvSpPr/>
          <p:nvPr/>
        </p:nvSpPr>
        <p:spPr>
          <a:xfrm>
            <a:off x="539496" y="55778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（3）连接玻璃管和乳胶管的方法是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：先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用力把玻璃管插入乳胶管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c335d0d8f.blank?vaa=1&amp;vcp=1&amp;vis=1&amp;pid=f2a59584c&amp;color=0,0,0&amp;vpa=92&amp;vtp=1&amp;vaab=1&amp;bbb=1"/>
          <p:cNvSpPr/>
          <p:nvPr/>
        </p:nvSpPr>
        <p:spPr>
          <a:xfrm>
            <a:off x="6772814" y="527304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把玻璃管口用水润湿</a:t>
            </a:r>
            <a:endParaRPr lang="en-US" altLang="zh-CN" sz="2800" dirty="0"/>
          </a:p>
        </p:txBody>
      </p:sp>
      <p:pic>
        <p:nvPicPr>
          <p:cNvPr id="4" name="QO_6_BD.232_2#c335d0d8f?iti=74&amp;vaa=1&amp;vcp=1&amp;vis=1&amp;pid=f2a5958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160" y="1886585"/>
            <a:ext cx="7351776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32_3#c335d0d8f?iti=74&amp;vaa=1&amp;vcp=1&amp;vis=1&amp;pid=f2a59584c&amp;color=0,0,0&amp;vtp=1&amp;vaab=1&amp;bbb=1"/>
          <p:cNvSpPr/>
          <p:nvPr/>
        </p:nvSpPr>
        <p:spPr>
          <a:xfrm>
            <a:off x="5791867" y="399783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234_1#cb4297e5c?vaa=1&amp;vcp=1&amp;vis=1&amp;pid=f2a59584c&amp;color=0,0,0&amp;vtp=1&amp;vaab=1&amp;bbb=1&amp;hb=1"/>
              <p:cNvSpPr/>
              <p:nvPr/>
            </p:nvSpPr>
            <p:spPr>
              <a:xfrm>
                <a:off x="539496" y="456628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）实验室制取二氧化碳的试剂是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来收集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二氧化碳的原因是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234_1#cb4297e5c?vaa=1&amp;vcp=1&amp;vis=1&amp;pid=f2a59584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66285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r="-820"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235_1#cb4297e5c.blank?vaa=1&amp;vcp=1&amp;vis=1&amp;pid=f2a59584c&amp;color=0,0,0&amp;vpa=93&amp;vtp=1&amp;vaab=1&amp;bbb=1"/>
          <p:cNvSpPr/>
          <p:nvPr/>
        </p:nvSpPr>
        <p:spPr>
          <a:xfrm>
            <a:off x="6061615" y="4535805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大理石和稀盐酸</a:t>
            </a:r>
            <a:endParaRPr lang="en-US" altLang="zh-CN" sz="2800" dirty="0"/>
          </a:p>
        </p:txBody>
      </p:sp>
      <p:sp>
        <p:nvSpPr>
          <p:cNvPr id="8" name="QB_7_AN.236_1#cb4297e5c.blank?vaa=1&amp;vcp=1&amp;vis=1&amp;pid=f2a59584c&amp;color=0,0,0&amp;vpa=94&amp;vtp=1&amp;vaab=1&amp;bbb=1&amp;hb=1"/>
          <p:cNvSpPr/>
          <p:nvPr/>
        </p:nvSpPr>
        <p:spPr>
          <a:xfrm>
            <a:off x="539496" y="518350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二氧化碳的密度比空气大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，且不与空气中的成分反应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8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7_1#10b4af8da?sp=1&amp;vaa=1&amp;vcp=1&amp;vis=1&amp;pid=b3e5919a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实验室常利用图3所示装置完成气体制备及性质实验。</a:t>
            </a:r>
            <a:endParaRPr lang="en-US" altLang="zh-CN" sz="2800" dirty="0"/>
          </a:p>
        </p:txBody>
      </p:sp>
      <p:pic>
        <p:nvPicPr>
          <p:cNvPr id="3" name="QO_6_BD.237_2#10b4af8da?iti=75&amp;vaa=1&amp;vcp=1&amp;vis=1&amp;pid=b3e5919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0649" y="1236009"/>
            <a:ext cx="5656798" cy="3709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37_3#10b4af8da?iti=75&amp;vaa=1&amp;vcp=1&amp;vis=1&amp;pid=b3e5919a9&amp;color=0,0,0&amp;vtp=1&amp;vaab=1&amp;bbb=1"/>
          <p:cNvSpPr/>
          <p:nvPr/>
        </p:nvSpPr>
        <p:spPr>
          <a:xfrm>
            <a:off x="5791867" y="507210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5" name="QO_6_BD.237_4#10b4af8da?vaa=1&amp;vcp=1&amp;vis=1&amp;pid=b3e5919a9&amp;color=0,0,0&amp;vtp=1&amp;vaab=1&amp;bbb=1"/>
          <p:cNvSpPr/>
          <p:nvPr/>
        </p:nvSpPr>
        <p:spPr>
          <a:xfrm>
            <a:off x="539496" y="57081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请回答下列问题。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8_1#7f0efff2d?vaa=1&amp;vcp=1&amp;vis=1&amp;pid=10b4af8da&amp;color=0,0,0&amp;vtp=1&amp;vaab=1&amp;bt=1&amp;bbb=1"/>
          <p:cNvSpPr/>
          <p:nvPr/>
        </p:nvSpPr>
        <p:spPr>
          <a:xfrm>
            <a:off x="539496" y="5577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（1）写出仪器①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的名称：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7f0efff2d.blank?vaa=1&amp;vcp=1&amp;vis=1&amp;pid=10b4af8da&amp;color=0,0,0&amp;vpa=95&amp;vtp=1&amp;vaab=1&amp;bbb=1"/>
          <p:cNvSpPr/>
          <p:nvPr/>
        </p:nvSpPr>
        <p:spPr>
          <a:xfrm>
            <a:off x="4639215" y="50634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酒精灯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6_BD.238_2#7f0efff2d?iti=76&amp;vaa=1&amp;vcp=1&amp;vis=1&amp;pid=10b4af8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5506" y="1243965"/>
            <a:ext cx="5857940" cy="383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38_3#7f0efff2d?iti=76&amp;vaa=1&amp;vcp=1&amp;vis=1&amp;pid=10b4af8da&amp;color=0,0,0&amp;vtp=1&amp;vaab=1&amp;bbb=1"/>
          <p:cNvSpPr/>
          <p:nvPr/>
        </p:nvSpPr>
        <p:spPr>
          <a:xfrm>
            <a:off x="5787295" y="520350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BD.240_1#c64df4a54?vaa=1&amp;vcp=1&amp;vis=1&amp;pid=10b4af8da&amp;color=0,0,0&amp;vtp=1&amp;vaab=1&amp;bbb=1"/>
          <p:cNvSpPr/>
          <p:nvPr/>
        </p:nvSpPr>
        <p:spPr>
          <a:xfrm>
            <a:off x="539496" y="58431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）图中装置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填装置代号，下同）有一处明显的错误。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41_1#c64df4a54.blank?vaa=1&amp;vcp=1&amp;vis=1&amp;pid=10b4af8da&amp;color=0,0,0&amp;vpa=96&amp;vtp=1&amp;vaab=1&amp;bbb=1"/>
              <p:cNvSpPr/>
              <p:nvPr/>
            </p:nvSpPr>
            <p:spPr>
              <a:xfrm>
                <a:off x="2925508" y="5921692"/>
                <a:ext cx="3857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241_1#c64df4a54.blank?vaa=1&amp;vcp=1&amp;vis=1&amp;pid=10b4af8da&amp;color=0,0,0&amp;vpa=9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5508" y="5921692"/>
                <a:ext cx="38576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6" t="-79" r="99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837301860?vaa=1&amp;vcp=1&amp;vis=1&amp;pid=08b020082&amp;color=0,0,0&amp;vtp=1&amp;vaab=1&amp;bt=1&amp;bbb=1&amp;hb=1"/>
          <p:cNvSpPr/>
          <p:nvPr/>
        </p:nvSpPr>
        <p:spPr>
          <a:xfrm>
            <a:off x="541020" y="51054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解答此类题时应注意以下几个问题：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①在加热固体制取气体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的装置中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，试管口应略向下倾斜；导管口伸入试管内不宜过长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，稍露出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橡胶塞即可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；铁夹应夹在试管的中上部；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应使用酒精灯的外焰加热等。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在液体与固体在常温下反应制取气体的装置中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，长颈漏斗下端的管口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要插入液面下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。③用排空气法收集气体时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，导管口要伸入集气瓶内并接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近瓶底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；用排水法收集气体时，导管伸入集气瓶内不宜过长。</a:t>
            </a:r>
            <a:endParaRPr lang="en-US" altLang="zh-CN" sz="2800" dirty="0"/>
          </a:p>
        </p:txBody>
      </p:sp>
      <p:sp>
        <p:nvSpPr>
          <p:cNvPr id="3" name="QO_6_EX.1_1#837301860?vaa=1&amp;vcp=1&amp;vis=1&amp;pid=08b020082&amp;color=0,0,0&amp;mp=1&amp;vtp=1&amp;vaab=1&amp;bt=1&amp;bbb=1&amp;hb=1">
            <a:extLst>
              <a:ext uri="{FF2B5EF4-FFF2-40B4-BE49-F238E27FC236}">
                <a16:creationId xmlns:a16="http://schemas.microsoft.com/office/drawing/2014/main" id="{F1A561E6-90C9-4C7E-A428-BF05D721BF48}"/>
              </a:ext>
            </a:extLst>
          </p:cNvPr>
          <p:cNvSpPr/>
          <p:nvPr/>
        </p:nvSpPr>
        <p:spPr>
          <a:xfrm>
            <a:off x="541020" y="43053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④检验氧气时，带火星的木条要插入集气瓶内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；验满时则将带火星的木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条放在集气瓶口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。⑤连接洗气瓶时，应遵循“长进短出”的原则。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2_1#77f6623d3?vaa=1&amp;vcp=1&amp;vis=1&amp;pid=10b4af8da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（3）实验室常用熟石灰和氯化铵固体共热，获取氨气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，制取和收集氨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气所需的装置为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43_1#77f6623d3.blank?vaa=1&amp;vcp=1&amp;vis=1&amp;pid=10b4af8da&amp;color=0,0,0&amp;vpa=97&amp;vtp=1&amp;vaab=1&amp;bbb=1"/>
              <p:cNvSpPr/>
              <p:nvPr/>
            </p:nvSpPr>
            <p:spPr>
              <a:xfrm>
                <a:off x="3065208" y="1273537"/>
                <a:ext cx="6381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43_1#77f6623d3.blank?vaa=1&amp;vcp=1&amp;vis=1&amp;pid=10b4af8da&amp;color=0,0,0&amp;vpa=9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5208" y="1273537"/>
                <a:ext cx="638175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10" t="-90" r="10" b="-7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242_2#77f6623d3?iti=77&amp;vaa=1&amp;vcp=1&amp;vis=1&amp;pid=10b4af8d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2828" y="1891329"/>
            <a:ext cx="5663296" cy="370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42_3#77f6623d3?iti=77&amp;vaa=1&amp;vcp=1&amp;vis=1&amp;pid=10b4af8da&amp;color=0,0,0&amp;vtp=1&amp;vaab=1&amp;bbb=1"/>
          <p:cNvSpPr/>
          <p:nvPr/>
        </p:nvSpPr>
        <p:spPr>
          <a:xfrm>
            <a:off x="5787295" y="572463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44_1#797fd4e87?vaa=1&amp;vcp=1&amp;vis=1&amp;pid=10b4af8da&amp;color=0,0,0&amp;vtp=1&amp;vaab=1&amp;bt=1&amp;bbb=1&amp;hb=1"/>
              <p:cNvSpPr/>
              <p:nvPr/>
            </p:nvSpPr>
            <p:spPr>
              <a:xfrm>
                <a:off x="539496" y="55778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）实验室制取二氧化碳的化学方程式为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都可用作实验室制二氧化碳气体的发生装置，装置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的优点是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44_1#797fd4e87?vaa=1&amp;vcp=1&amp;vis=1&amp;pid=10b4af8d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820" b="-3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45_1#797fd4e87.blank?vaa=1&amp;vcp=1&amp;vis=1&amp;pid=10b4af8da&amp;color=0,0,0&amp;vpa=98&amp;vtp=1&amp;vaab=1&amp;bbb=1&amp;hb=1"/>
              <p:cNvSpPr/>
              <p:nvPr/>
            </p:nvSpPr>
            <p:spPr>
              <a:xfrm>
                <a:off x="539496" y="519684"/>
                <a:ext cx="10788904" cy="12346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235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45_1#797fd4e87.blank?vaa=1&amp;vcp=1&amp;vis=1&amp;pid=10b4af8da&amp;color=0,0,0&amp;vpa=98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9684"/>
                <a:ext cx="10788904" cy="12346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247_1#797fd4e87.blank?vaa=1&amp;vcp=1&amp;vis=1&amp;pid=10b4af8da&amp;color=0,0,0&amp;vpa=99&amp;vtp=1&amp;vaab=1&amp;bbb=1"/>
          <p:cNvSpPr/>
          <p:nvPr/>
        </p:nvSpPr>
        <p:spPr>
          <a:xfrm>
            <a:off x="1972214" y="1801749"/>
            <a:ext cx="4525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可以控制反应的发生和停止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6_BD.246_1#797fd4e87?iti=78&amp;vaa=1&amp;vcp=1&amp;vis=1&amp;pid=10b4af8da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2534" y="2540000"/>
            <a:ext cx="4873028" cy="318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246_2#797fd4e87?iti=78&amp;vaa=1&amp;vcp=1&amp;vis=1&amp;pid=10b4af8da&amp;color=0,0,0&amp;vtp=1&amp;vaab=1&amp;bbb=1"/>
          <p:cNvSpPr/>
          <p:nvPr/>
        </p:nvSpPr>
        <p:spPr>
          <a:xfrm>
            <a:off x="5791867" y="585260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48_1#43d937af6?vaa=1&amp;vcp=1&amp;vis=1&amp;pid=10b4af8da&amp;color=0,0,0&amp;vtp=1&amp;vaab=1&amp;bt=1&amp;bbb=1&amp;hb=1"/>
              <p:cNvSpPr/>
              <p:nvPr/>
            </p:nvSpPr>
            <p:spPr>
              <a:xfrm>
                <a:off x="539496" y="5445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（5）为了解装置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具有该优点的原因，同学们在装置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中连接压强传感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，从而测定实验中试管内气体压强变化的情况如图3G所示。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应试管中的液面逐渐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填“上升”或“下降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”）；从实验装置的角度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段压强保持不变的原因是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248_1#43d937af6?vaa=1&amp;vcp=1&amp;vis=1&amp;pid=10b4af8d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454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988" b="-6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249_1#43d937af6.blank?vaa=1&amp;vcp=1&amp;vis=1&amp;pid=10b4af8da&amp;color=0,0,0&amp;vpa=100&amp;vtp=1&amp;vaab=1&amp;bbb=1"/>
          <p:cNvSpPr/>
          <p:nvPr/>
        </p:nvSpPr>
        <p:spPr>
          <a:xfrm>
            <a:off x="3750215" y="18094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下降</a:t>
            </a:r>
            <a:endParaRPr lang="en-US" altLang="zh-CN" sz="2800" dirty="0"/>
          </a:p>
        </p:txBody>
      </p:sp>
      <p:sp>
        <p:nvSpPr>
          <p:cNvPr id="4" name="QB_7_AN.250_1#43d937af6.blank?vaa=1&amp;vcp=1&amp;vis=1&amp;pid=10b4af8da&amp;color=0,0,0&amp;vpa=101&amp;vtp=1&amp;vaab=1&amp;bbb=1&amp;hb=1"/>
          <p:cNvSpPr/>
          <p:nvPr/>
        </p:nvSpPr>
        <p:spPr>
          <a:xfrm>
            <a:off x="539496" y="245716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试管中固体和液体分离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反应停止，不再产生气体</a:t>
            </a:r>
            <a:endParaRPr lang="en-US" altLang="zh-CN" sz="2800" dirty="0"/>
          </a:p>
        </p:txBody>
      </p:sp>
      <p:pic>
        <p:nvPicPr>
          <p:cNvPr id="5" name="QO_6_BD.251_1#43d937af6?iti=79&amp;vaa=1&amp;vcp=1&amp;vis=1&amp;pid=10b4af8da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B6EE707A-F063-4EC4-A259-7D1A65C17A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496"/>
          <a:stretch/>
        </p:blipFill>
        <p:spPr>
          <a:xfrm>
            <a:off x="3112121" y="3628040"/>
            <a:ext cx="6190488" cy="196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251_2#43d937af6?iti=79&amp;vaa=1&amp;vcp=1&amp;vis=1&amp;pid=10b4af8da&amp;color=0,0,0&amp;vtp=1&amp;vaab=1&amp;bbb=1">
            <a:extLst>
              <a:ext uri="{FF2B5EF4-FFF2-40B4-BE49-F238E27FC236}">
                <a16:creationId xmlns:a16="http://schemas.microsoft.com/office/drawing/2014/main" id="{96999E84-0942-4F30-ACB5-B6735728C98D}"/>
              </a:ext>
            </a:extLst>
          </p:cNvPr>
          <p:cNvSpPr/>
          <p:nvPr/>
        </p:nvSpPr>
        <p:spPr>
          <a:xfrm>
            <a:off x="5900184" y="571982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4f58daa6?vcp=1&amp;pid=304434264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>
              <a:solidFill>
                <a:srgbClr val="92D050"/>
              </a:solidFill>
            </a:endParaRPr>
          </a:p>
        </p:txBody>
      </p:sp>
      <p:sp>
        <p:nvSpPr>
          <p:cNvPr id="3" name="QO_6_BD.252_1#8a2c87da9?vaa=1&amp;vcp=1&amp;vis=1&amp;pid=94f58daa6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化学是以实验为基础的科学，实验是科学探究的重要手段。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53_1#a668f6873?vaa=1&amp;vcp=1&amp;vis=1&amp;pid=8a2c87da9&amp;color=0,0,0&amp;vtp=1&amp;vaab=1&amp;bbb=1&amp;hb=1"/>
              <p:cNvSpPr/>
              <p:nvPr/>
            </p:nvSpPr>
            <p:spPr>
              <a:xfrm>
                <a:off x="539496" y="183494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（1）高锰酸钾、过氧化氢、过碳酸钠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可以作为化学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制氧剂是因为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2）若用装置C收集氧气</a:t>
                </a:r>
                <a:r>
                  <a:rPr kumimoji="0" lang="en-US" altLang="zh-CN" sz="2800" b="0" i="0" u="none" strike="noStrike" kern="1200" cap="none" spc="-10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，则气体应从</a:t>
                </a:r>
                <a:r>
                  <a:rPr kumimoji="0" lang="en-US" altLang="zh-CN" sz="2800" b="0" i="0" u="none" strike="noStrike" kern="1200" cap="none" spc="-10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kumimoji="0" lang="en-US" altLang="zh-CN" sz="2800" b="0" i="0" u="none" strike="noStrike" kern="1200" cap="none" spc="-10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-10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-10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r>
                  <a:rPr kumimoji="0" lang="en-US" altLang="zh-CN" sz="2800" b="0" i="0" u="none" strike="noStrike" kern="1200" cap="none" spc="-10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端导管口进入。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253_1#a668f6873?vaa=1&amp;vcp=1&amp;vis=1&amp;pid=8a2c87da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494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3" r="-2071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a668f6873.blank?vaa=1&amp;vcp=1&amp;vis=1&amp;pid=8a2c87da9&amp;color=0,0,0&amp;vpa=102&amp;vtp=1&amp;vaab=1&amp;bbb=1"/>
          <p:cNvSpPr/>
          <p:nvPr/>
        </p:nvSpPr>
        <p:spPr>
          <a:xfrm>
            <a:off x="2683414" y="2452161"/>
            <a:ext cx="7726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都含有氧元素，反应能够生成氧气（合理即可）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56_1#a668f6873.blank?vaa=1&amp;vcp=1&amp;vis=1&amp;pid=8a2c87da9&amp;color=0,0,0&amp;vpa=103&amp;vtp=1&amp;vaab=1&amp;bbb=1"/>
              <p:cNvSpPr/>
              <p:nvPr/>
            </p:nvSpPr>
            <p:spPr>
              <a:xfrm>
                <a:off x="6425946" y="3209398"/>
                <a:ext cx="3540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256_1#a668f6873.blank?vaa=1&amp;vcp=1&amp;vis=1&amp;pid=8a2c87da9&amp;color=0,0,0&amp;vpa=10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5946" y="3209398"/>
                <a:ext cx="35401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8" t="-27" r="18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57_1#362340b13?sp=1&amp;vaa=1&amp;vcp=1&amp;vis=1&amp;pid=8a2c87da9&amp;color=0,0,0&amp;vtp=1&amp;vaab=1&amp;bt=1&amp;bbb=1&amp;hb=1"/>
              <p:cNvSpPr/>
              <p:nvPr/>
            </p:nvSpPr>
            <p:spPr>
              <a:xfrm>
                <a:off x="539496" y="65224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（3）实验室选用图4中装置加入相应试剂制取干燥而纯净的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，装置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连接的顺序为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（填装置代号）。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57_1#362340b13?sp=1&amp;vaa=1&amp;vcp=1&amp;vis=1&amp;pid=8a2c87da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5224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257_2#362340b13?iti=80&amp;vaa=1&amp;vcp=1&amp;vis=1&amp;pid=8a2c87da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3240" y="1985613"/>
            <a:ext cx="6062472" cy="3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257_3#362340b13?iti=80&amp;vaa=1&amp;vcp=1&amp;vis=1&amp;pid=8a2c87da9&amp;color=0,0,0&amp;vtp=1&amp;vaab=1&amp;bbb=1"/>
          <p:cNvSpPr/>
          <p:nvPr/>
        </p:nvSpPr>
        <p:spPr>
          <a:xfrm>
            <a:off x="5787295" y="563305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58_1#362340b13.blank?vaa=1&amp;vcp=1&amp;vis=1&amp;pid=8a2c87da9&amp;color=0,0,0&amp;vpa=104&amp;vtp=1&amp;vaab=1&amp;bbb=1"/>
              <p:cNvSpPr/>
              <p:nvPr/>
            </p:nvSpPr>
            <p:spPr>
              <a:xfrm>
                <a:off x="3545014" y="1380521"/>
                <a:ext cx="3857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258_1#362340b13.blank?vaa=1&amp;vcp=1&amp;vis=1&amp;pid=8a2c87da9&amp;color=0,0,0&amp;vpa=10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5014" y="1380521"/>
                <a:ext cx="38576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15" t="-8" r="33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259_1#362340b13.blank?vaa=1&amp;vcp=1&amp;vis=1&amp;pid=8a2c87da9&amp;color=0,0,0&amp;vpa=105&amp;vtp=1&amp;vaab=1"/>
          <p:cNvSpPr/>
          <p:nvPr/>
        </p:nvSpPr>
        <p:spPr>
          <a:xfrm>
            <a:off x="4452271" y="12485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260_1#41bf83325?iti=81&amp;htil=24&amp;vaa=1&amp;vcp=1&amp;vis=1&amp;pid=8a2c87da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7460" y="1240536"/>
            <a:ext cx="4526280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60_2#41bf83325?iti=81&amp;htil=24&amp;vaa=1&amp;vcp=1&amp;vis=1&amp;pid=8a2c87da9&amp;color=0,0,0&amp;vtp=1&amp;vaab=1&amp;bbb=1"/>
          <p:cNvSpPr/>
          <p:nvPr/>
        </p:nvSpPr>
        <p:spPr>
          <a:xfrm>
            <a:off x="9033419" y="324205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4" name="QB_7_BD.260_3#41bf83325?htil=24&amp;sp=1&amp;vaa=1&amp;vcp=1&amp;vis=1&amp;pid=8a2c87da9&amp;color=0,0,0&amp;vtp=1&amp;vaab=1&amp;bt=1&amp;bbb=1&amp;hb=1&amp;hs=1"/>
          <p:cNvSpPr/>
          <p:nvPr/>
        </p:nvSpPr>
        <p:spPr>
          <a:xfrm>
            <a:off x="539496" y="1222248"/>
            <a:ext cx="645566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）过碳酸钠溶于水会分解生成碳酸钠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和过氧化氢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，是很好的固体氧释放剂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习小组的同学设计对比实验探究过碳酸钠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的制氧原理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（如图5所示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），实验中观察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：试管①中迅速产生大量气泡；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试管②</a:t>
            </a:r>
            <a:endParaRPr lang="en-US" altLang="zh-CN" sz="2800" dirty="0"/>
          </a:p>
        </p:txBody>
      </p:sp>
      <p:sp>
        <p:nvSpPr>
          <p:cNvPr id="5" name="QB_7_AN.261_1#41bf83325.blank?vaa=1&amp;vcp=1&amp;vis=1&amp;pid=8a2c87da9&amp;color=0,0,0&amp;vpa=106&amp;vtp=1&amp;vaab=1&amp;bbb=1&amp;hb=1"/>
          <p:cNvSpPr/>
          <p:nvPr/>
        </p:nvSpPr>
        <p:spPr>
          <a:xfrm>
            <a:off x="539496" y="4398200"/>
            <a:ext cx="11112011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把带火星的木条伸入试管中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，带火星的木条复燃，说明气体是氧气</a:t>
            </a:r>
            <a:endParaRPr lang="en-US" altLang="zh-CN" sz="2800" dirty="0"/>
          </a:p>
        </p:txBody>
      </p:sp>
      <p:sp>
        <p:nvSpPr>
          <p:cNvPr id="6" name="QB_7_BD.260_3#41bf83325?htil=24&amp;sp=1&amp;vaa=1&amp;vcp=1&amp;vis=1&amp;pid=8a2c87da9&amp;color=0,0,0&amp;vtp=1&amp;vaab=1&amp;bt=1&amp;bbb=1&amp;hb=1&amp;hs=1"/>
          <p:cNvSpPr/>
          <p:nvPr/>
        </p:nvSpPr>
        <p:spPr>
          <a:xfrm>
            <a:off x="539496" y="44286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中缓慢产生少量气泡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。验证试管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①中产生的气体的方法是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262_1#41bf83325?iti=82&amp;htil=25&amp;vaa=1&amp;vcp=1&amp;vis=1&amp;pid=8a2c87da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6610" y="1563592"/>
            <a:ext cx="4983480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62_2#41bf83325?iti=82&amp;htil=25&amp;vaa=1&amp;vcp=1&amp;vis=1&amp;pid=8a2c87da9&amp;color=0,0,0&amp;vtp=1&amp;vaab=1&amp;bbb=1"/>
          <p:cNvSpPr/>
          <p:nvPr/>
        </p:nvSpPr>
        <p:spPr>
          <a:xfrm>
            <a:off x="8811169" y="375713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4" name="QB_7_BD.262_3#41bf83325?htil=25&amp;vaa=1&amp;vcp=1&amp;vis=1&amp;pid=8a2c87da9&amp;color=0,0,0&amp;mp=1&amp;vtp=1&amp;vaab=1&amp;bt=1&amp;bbb=1&amp;hb=1"/>
          <p:cNvSpPr/>
          <p:nvPr/>
        </p:nvSpPr>
        <p:spPr>
          <a:xfrm>
            <a:off x="539496" y="1545304"/>
            <a:ext cx="599846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小夏认为对比实验即可证明二氧化锰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起催化作用，同学们对小夏的结论提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出疑问，理由是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263_1#41bf83325.blank?vaa=1&amp;vcp=1&amp;vis=1&amp;pid=8a2c87da9&amp;color=0,0,0&amp;mp=1&amp;vpa=107&amp;vtp=1&amp;vaab=1&amp;bbb=1&amp;hb=1"/>
          <p:cNvSpPr/>
          <p:nvPr/>
        </p:nvSpPr>
        <p:spPr>
          <a:xfrm>
            <a:off x="539496" y="2810224"/>
            <a:ext cx="5998464" cy="248723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虽然二氧化锰能够改变过氧化氢分解的速率，但是无法确定反应前后二氧化锰的质量和化学性质是否发生了改变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408c1e6?vcp=1&amp;pid=304434264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64_1#50d782fdd?sp=1&amp;vaa=1&amp;vcp=1&amp;vis=1&amp;pid=c1408c1e6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（2024·广西梧州·模拟）中国空间站中所需氧气的主要来源有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：电解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水制氧气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、二氧化碳再生制氧气等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。化学兴趣小组的同学对上述制取氧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气的原理展开项目式探究活动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64_2#50d782fdd?vaa=1&amp;vcp=1&amp;vis=1&amp;pid=c1408c1e6&amp;color=0,0,0&amp;mp=1&amp;vtp=1&amp;vaab=1&amp;bt=1&amp;bbb=1&amp;hb=1"/>
              <p:cNvSpPr/>
              <p:nvPr/>
            </p:nvSpPr>
            <p:spPr>
              <a:xfrm>
                <a:off x="539496" y="877062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【查阅资料】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固体呈淡黄色，能与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等物质反应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，反应的化学方程式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=4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②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任务一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：电解水制取氧气。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264_2#50d782fdd?vaa=1&amp;vcp=1&amp;vis=1&amp;pid=c1408c1e6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7062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3" b="-18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BD.265_1#762e30b3c?vaa=1&amp;vcp=1&amp;vis=1&amp;pid=50d782fdd&amp;color=0,0,0&amp;vtp=1&amp;vaab=1&amp;bbb=1&amp;hb=1"/>
          <p:cNvSpPr/>
          <p:nvPr/>
        </p:nvSpPr>
        <p:spPr>
          <a:xfrm>
            <a:off x="539496" y="47230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（1）空间站里通过电解水获得氧气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，反应的化学方程式为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266_1#762e30b3c.blank?vaa=1&amp;vcp=1&amp;vis=1&amp;pid=50d782fdd&amp;color=0,0,0&amp;vpa=108&amp;vtp=1&amp;vaab=1&amp;bbb=1&amp;rh=43.6"/>
              <p:cNvSpPr/>
              <p:nvPr/>
            </p:nvSpPr>
            <p:spPr>
              <a:xfrm>
                <a:off x="728409" y="5351145"/>
                <a:ext cx="3547364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通电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266_1#762e30b3c.blank?vaa=1&amp;vcp=1&amp;vis=1&amp;pid=50d782fdd&amp;color=0,0,0&amp;vpa=108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409" y="5351145"/>
                <a:ext cx="3547364" cy="553720"/>
              </a:xfrm>
              <a:prstGeom prst="rect">
                <a:avLst/>
              </a:prstGeom>
              <a:blipFill rotWithShape="1">
                <a:blip r:embed="rId4"/>
                <a:stretch>
                  <a:fillRect l="-2" t="-24083" r="9" b="-8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8b6e29b18?vcp=1&amp;vis=1&amp;pid=50d782fdd&amp;color=0,0,0&amp;vtp=1&amp;vaab=1&amp;bt=1&amp;bbb=1&amp;hb=1"/>
              <p:cNvSpPr/>
              <p:nvPr/>
            </p:nvSpPr>
            <p:spPr>
              <a:xfrm>
                <a:off x="539496" y="73123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任务二：二氧化碳再生制氧气。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为检验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，小明设计了如图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6所示的实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验装置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8b6e29b18?vcp=1&amp;vis=1&amp;pid=50d782fd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123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82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7_BD#8b6e29b18?iti=83&amp;vcp=1&amp;vis=1&amp;pid=50d782fd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5536" y="2713450"/>
            <a:ext cx="5897880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8b6e29b18?iti=83&amp;vcp=1&amp;vis=1&amp;pid=50d782fdd&amp;color=0,0,0&amp;vtp=1&amp;vaab=1&amp;bbb=1"/>
          <p:cNvSpPr/>
          <p:nvPr/>
        </p:nvSpPr>
        <p:spPr>
          <a:xfrm>
            <a:off x="5787295" y="554707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3143</Words>
  <Application>Microsoft Office PowerPoint</Application>
  <PresentationFormat>宽屏</PresentationFormat>
  <Paragraphs>774</Paragraphs>
  <Slides>103</Slides>
  <Notes>103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103</vt:i4>
      </vt:variant>
    </vt:vector>
  </HeadingPairs>
  <TitlesOfParts>
    <vt:vector size="112" baseType="lpstr">
      <vt:lpstr>Arial (正文)</vt:lpstr>
      <vt:lpstr>华文隶书</vt:lpstr>
      <vt:lpstr>宋体</vt:lpstr>
      <vt:lpstr>微软雅黑</vt:lpstr>
      <vt:lpstr>Arial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15</cp:revision>
  <dcterms:created xsi:type="dcterms:W3CDTF">2024-11-25T01:13:00Z</dcterms:created>
  <dcterms:modified xsi:type="dcterms:W3CDTF">2025-07-23T07:21:53Z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6E21D76B5F7E4C8E9D24786D45A0C1F3_12</vt:lpwstr>
  </property>
  <property fmtid="{D5CDD505-2E9C-101B-9397-08002B2CF9AE}" pid="3" name="KSOProductBuildVer">
    <vt:lpwstr>2052-12.1.0.18912</vt:lpwstr>
  </property>
</Properties>
</file>