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3"/>
  </p:sldMasterIdLst>
  <p:notesMasterIdLst>
    <p:notesMasterId r:id="rId22"/>
  </p:notesMasterIdLst>
  <p:sldIdLst>
    <p:sldId id="297" r:id="rId4"/>
    <p:sldId id="298" r:id="rId5"/>
    <p:sldId id="299" r:id="rId6"/>
    <p:sldId id="363" r:id="rId7"/>
    <p:sldId id="389" r:id="rId8"/>
    <p:sldId id="390" r:id="rId9"/>
    <p:sldId id="391" r:id="rId10"/>
    <p:sldId id="392" r:id="rId11"/>
    <p:sldId id="393" r:id="rId12"/>
    <p:sldId id="396" r:id="rId13"/>
    <p:sldId id="394" r:id="rId14"/>
    <p:sldId id="395" r:id="rId15"/>
    <p:sldId id="397" r:id="rId16"/>
    <p:sldId id="399" r:id="rId17"/>
    <p:sldId id="400" r:id="rId18"/>
    <p:sldId id="387" r:id="rId19"/>
    <p:sldId id="401" r:id="rId20"/>
    <p:sldId id="354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0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-716" y="-64"/>
      </p:cViewPr>
      <p:guideLst>
        <p:guide orient="horz" pos="2220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6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43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829" y="2511584"/>
            <a:ext cx="9296067" cy="230832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</a:t>
            </a:r>
            <a:r>
              <a:rPr lang="en-US" altLang="zh-CN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10    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定语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从句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64763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970" y="1360170"/>
            <a:ext cx="6868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 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2000" y="655471"/>
            <a:ext cx="111360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只能用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which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，不能用 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that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的情况</a:t>
            </a: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 in which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live is very large.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我们住的房子非常大。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should keep in mind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 regulations which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restrict their behavior.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学生应牢记那些规范自己行为准则。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the question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/that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so much discussion about.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这是我们已经多次讨论过的问题。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947057" y="1878154"/>
            <a:ext cx="10700657" cy="10556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介词提前到关系代词之前，形成“介词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关系代词”结构来修饰表示的事物的先行词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947056" y="3357368"/>
            <a:ext cx="10700657" cy="57888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先行词为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those+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表事物的复数名词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E422DF3-C008-28BE-3971-91AD681BCB7C}"/>
              </a:ext>
            </a:extLst>
          </p:cNvPr>
          <p:cNvSpPr txBox="1"/>
          <p:nvPr/>
        </p:nvSpPr>
        <p:spPr>
          <a:xfrm>
            <a:off x="979714" y="4779960"/>
            <a:ext cx="10700657" cy="10556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注意：如果介词不放在修饰事物的限定从句的句首，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就可以替换为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9921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5286" y="655471"/>
            <a:ext cx="1016771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as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引导的定语从句</a:t>
            </a: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found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 materials as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used in their factory. (as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做主语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我们已经找到了像他们工厂里用的那种材料。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is often the case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fact that things are cheap doesn’t necessary mean  they are of low quality.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像往常有的情况一样，便宜的东西未必就意味着他们质量差。</a:t>
            </a:r>
          </a:p>
          <a:p>
            <a:pPr algn="just">
              <a:spcAft>
                <a:spcPts val="0"/>
              </a:spcAft>
            </a:pPr>
            <a:endParaRPr lang="zh-CN" altLang="en-US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1288533" y="1896666"/>
            <a:ext cx="10286999" cy="15323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as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用于限制性定语从句中。当先行词指人或物，且在限制性定从句中作主语、宾语、表语。常用的句型有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such +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+as...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像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一样的， 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same+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+as...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一样的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1288534" y="4403174"/>
            <a:ext cx="10286998" cy="10556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as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用于非限制性定语从句中。先行词是整个主语或主语中的一部分，意为“正如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，像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什么一样”。</a:t>
            </a:r>
          </a:p>
        </p:txBody>
      </p:sp>
    </p:spTree>
    <p:extLst>
      <p:ext uri="{BB962C8B-B14F-4D97-AF65-F5344CB8AC3E}">
        <p14:creationId xmlns:p14="http://schemas.microsoft.com/office/powerpoint/2010/main" val="9236615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9162" y="655471"/>
            <a:ext cx="967383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定语从句中的关系词（引导词）省略情况</a:t>
            </a:r>
          </a:p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was only one story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(that) 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told me.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他告诉我的故事只有一个。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1717221" y="1954353"/>
            <a:ext cx="8757557" cy="10556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定语从句中关系词在有的情况下可以被省略，主要情况是在定语从句中做宾语的关系代词可以被省略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1717221" y="3798957"/>
            <a:ext cx="8757557" cy="15323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但是，当一个先行词被两个定语从句修饰的时候，第二个定语从句的关系代词即使在该定语从句中作宾语，也不可以被省略。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0688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9162" y="655471"/>
            <a:ext cx="967383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非限制性定语从句的常用情况</a:t>
            </a: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two brothers,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work in the same company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他有两个兄弟，他们在同一家公司上班。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1717221" y="1953887"/>
            <a:ext cx="8757557" cy="248578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非限制性定语从句对先行词起补充说明作用，先行词与定语从句之间有逗号隔开，非限制性定语从句相当于并列分句、状语从句等，引导词有：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whom, who, whose, as, when, where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why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不能引导非限制定语从句。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3937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9162" y="655471"/>
            <a:ext cx="967383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 which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引导的非限制性定语从句的特殊用法</a:t>
            </a:r>
          </a:p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set free the birds happily,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was a celebration for his success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他开心的把鸟放了，这是对他成功的一种庆祝。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2015281" y="1896666"/>
            <a:ext cx="8757557" cy="15323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引导的非限制性定语从句修饰主句中更多的部分，甚至整个主句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仍然在定语从句中作主语、宾语或表语。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79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9162" y="655471"/>
            <a:ext cx="967383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 as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引导的非限制性定语从句</a:t>
            </a:r>
          </a:p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a teacher,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is clear from his manner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他是一个老师，这从他的举止就可以明显看得出来。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2015281" y="1896666"/>
            <a:ext cx="8757557" cy="248578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引导的非限制性定语从句可以位于句首、句中和句末，而通常的定语从句一般位于先行词之后，不能位于句首。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引导的非限制性定语从句可修饰各种形式的先行词，也可以跟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一样修饰整个主句，表示“正如”。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1339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17915" y="1617092"/>
            <a:ext cx="10287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Sailing across the ocean alone was an achievement  ______took courage.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A. what      B. who     C. which    D. where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 don’t think I need to apologize for something  ______ was someone else fault.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A. who      B. that     C. as    D. which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Alice was the painter of birds and of nature,  ______, for some reason , had 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withdrawn from all human society.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A.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B. which     C. where    D. who</a:t>
            </a:r>
          </a:p>
          <a:p>
            <a:pPr algn="l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 prize will go to the writer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______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story shows the most imagination.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2400"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       A. that      B. which     C. whose    D. what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5.All the neighborhood admire this </a:t>
            </a:r>
            <a:r>
              <a:rPr lang="en-US" altLang="zh-CN" sz="2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family,_________the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 parents are treating their children like friends.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       A. why      B. where     C. whose    D. that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F8F880-74E3-31CD-9EA6-E1A48CD5991C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例题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1D4A2CF-0ED4-0746-92A9-6D64282ABF33}"/>
              </a:ext>
            </a:extLst>
          </p:cNvPr>
          <p:cNvSpPr txBox="1"/>
          <p:nvPr/>
        </p:nvSpPr>
        <p:spPr>
          <a:xfrm>
            <a:off x="8643257" y="1379063"/>
            <a:ext cx="631372" cy="509841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rtlCol="0" anchor="b">
            <a:normAutofit fontScale="92500" lnSpcReduction="10000"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49B64B6-C6BD-C13D-C1DF-6148E595F32F}"/>
              </a:ext>
            </a:extLst>
          </p:cNvPr>
          <p:cNvSpPr txBox="1"/>
          <p:nvPr/>
        </p:nvSpPr>
        <p:spPr>
          <a:xfrm>
            <a:off x="8175171" y="2326120"/>
            <a:ext cx="631372" cy="509841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rtlCol="0" anchor="b">
            <a:normAutofit fontScale="92500" lnSpcReduction="10000"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4336780-6931-9CDC-8F38-85965C65FD2C}"/>
              </a:ext>
            </a:extLst>
          </p:cNvPr>
          <p:cNvSpPr txBox="1"/>
          <p:nvPr/>
        </p:nvSpPr>
        <p:spPr>
          <a:xfrm>
            <a:off x="7772399" y="3174079"/>
            <a:ext cx="631372" cy="509841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rtlCol="0" anchor="b">
            <a:normAutofit fontScale="92500" lnSpcReduction="10000"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9905898-8F2F-9808-277B-683653A723FE}"/>
              </a:ext>
            </a:extLst>
          </p:cNvPr>
          <p:cNvSpPr txBox="1"/>
          <p:nvPr/>
        </p:nvSpPr>
        <p:spPr>
          <a:xfrm>
            <a:off x="5878285" y="4154920"/>
            <a:ext cx="631372" cy="509841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rtlCol="0" anchor="b">
            <a:normAutofit fontScale="92500" lnSpcReduction="10000"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A2C7427-CAE7-DE9F-9F10-00993D220A86}"/>
              </a:ext>
            </a:extLst>
          </p:cNvPr>
          <p:cNvSpPr txBox="1"/>
          <p:nvPr/>
        </p:nvSpPr>
        <p:spPr>
          <a:xfrm>
            <a:off x="7456713" y="4985986"/>
            <a:ext cx="631372" cy="509841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rtlCol="0" anchor="b">
            <a:normAutofit fontScale="92500" lnSpcReduction="10000"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604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2343" y="811549"/>
            <a:ext cx="10167257" cy="6120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解析：选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。题意为：只身跨越大洋的航行是一种需要勇气的成就。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在定语从句中做主语，从句用来修饰先行词“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achievement”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解析：选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。对于别人犯的错我认为无需道歉。先行词是不定代词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，引导词只能用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，同时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也做定语从句的主语。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解析：选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。这是非限制性定语从句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先行词是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Alice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，在该从句中做主语，因为是人，所以选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解析：选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。题意为：这个奖项应该颁发给这位写故事想象力极为丰富的作家。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whose story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在定语从句内部充当主语，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whose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引导词具有定语的作用。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解析：选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。先行词是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family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，不是具体的地名，可以理解为抽象的地点。还原到定语从句中是作状语，可理解为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family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。此处也可用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which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F8F880-74E3-31CD-9EA6-E1A48CD5991C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例题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83654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 dirty="0"/>
              <a:t>Thank you</a:t>
            </a:r>
            <a:r>
              <a:rPr lang="zh-CN" altLang="en-US" sz="7200" b="1" dirty="0"/>
              <a:t>！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69856" y="2210730"/>
            <a:ext cx="10084278" cy="3690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1.  </a:t>
            </a:r>
            <a:r>
              <a:rPr lang="zh-CN" altLang="en-US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定语从句的概念</a:t>
            </a:r>
            <a:endParaRPr lang="en-US" altLang="zh-CN" sz="3200" b="1" u="sng" kern="100" dirty="0">
              <a:solidFill>
                <a:srgbClr val="4BACC6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2.  </a:t>
            </a:r>
            <a:r>
              <a:rPr lang="zh-CN" altLang="en-US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关系代词引导的定语从句</a:t>
            </a:r>
            <a:endParaRPr lang="en-US" altLang="zh-CN" sz="3200" b="1" u="sng" kern="100" dirty="0">
              <a:solidFill>
                <a:srgbClr val="4BACC6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Wingdings" panose="05000000000000000000" pitchFamily="2" charset="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3.  </a:t>
            </a:r>
            <a:r>
              <a:rPr lang="zh-CN" altLang="en-US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关系副词引导的定语从句</a:t>
            </a:r>
            <a:endParaRPr lang="en-US" altLang="zh-CN" sz="3200" b="1" u="sng" kern="100" dirty="0">
              <a:solidFill>
                <a:srgbClr val="4BACC6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Wingdings" panose="05000000000000000000" pitchFamily="2" charset="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4.  </a:t>
            </a:r>
            <a:r>
              <a:rPr lang="zh-CN" altLang="en-US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限制性定语从句的一些重要用法</a:t>
            </a:r>
            <a:endParaRPr lang="en-US" altLang="zh-CN" sz="3200" b="1" u="sng" kern="100" dirty="0">
              <a:solidFill>
                <a:srgbClr val="4BACC6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5.  </a:t>
            </a:r>
            <a:r>
              <a:rPr lang="zh-CN" altLang="en-US" sz="3200" b="1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非限制性定语从句</a:t>
            </a:r>
            <a:endParaRPr lang="en-US" altLang="zh-CN" sz="3200" b="1" u="sng" kern="100" dirty="0">
              <a:solidFill>
                <a:srgbClr val="4BACC6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9220" y="1133767"/>
            <a:ext cx="9163838" cy="4534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定语从句是指可以如形容词那样充当定语的从句，在主从复合句中，修饰、限制名词、代词甚至句子的从句叫定语从句。</a:t>
            </a: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定语从句所修饰的成分叫做先行词，它通常位于定语从句之前。与先行词关系密切，必不可少的定语从句，称为限制性定从句。与先行词的联系相对松散，去掉之后影响不大的定语从句称为非限制性定语从句。</a:t>
            </a:r>
          </a:p>
        </p:txBody>
      </p:sp>
      <p:sp>
        <p:nvSpPr>
          <p:cNvPr id="6" name="矩形 5"/>
          <p:cNvSpPr/>
          <p:nvPr/>
        </p:nvSpPr>
        <p:spPr>
          <a:xfrm>
            <a:off x="444381" y="1786070"/>
            <a:ext cx="897309" cy="408489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定语从句的概念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4815" y="840528"/>
            <a:ext cx="9673839" cy="5300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lnSpc>
                <a:spcPts val="22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关系代词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which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that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引导的定语从句 </a:t>
            </a:r>
          </a:p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passed the driving test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made him very excited.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他通过了驾照考试，这使他很兴奋。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Finally, he reached a place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completely cut off from the outside world.  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最终他到达了一个与外界完全隔绝的地方。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2204815" y="1896433"/>
            <a:ext cx="8757557" cy="72672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which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指代物或句子，在从句中充当主语或宾语。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2204815" y="4075896"/>
            <a:ext cx="8757557" cy="72672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that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可指代人或物，在从句中充当主语或宾语。</a:t>
            </a:r>
          </a:p>
        </p:txBody>
      </p:sp>
    </p:spTree>
    <p:extLst>
      <p:ext uri="{BB962C8B-B14F-4D97-AF65-F5344CB8AC3E}">
        <p14:creationId xmlns:p14="http://schemas.microsoft.com/office/powerpoint/2010/main" val="33051373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9162" y="655471"/>
            <a:ext cx="967383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关系代词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who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whom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whose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引导的定语从句</a:t>
            </a:r>
          </a:p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is the girl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lives next door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，他就是住在隔壁的那个女孩。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met the professor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who/ whom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got to know at the party.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我遇见了那位在聚会上认识的教授。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live in the room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windows faces south.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我住在那个窗户朝南的房间里。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1877302" y="2432262"/>
            <a:ext cx="8757557" cy="10556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who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指代人在从句中充当充当主语或宾语，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whom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指代人，在从句中指充当宾语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1877301" y="4736857"/>
            <a:ext cx="8757557" cy="105560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whose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指代人或物，在从句中充当定语，有形容词性物主代词的功能</a:t>
            </a:r>
          </a:p>
        </p:txBody>
      </p:sp>
    </p:spTree>
    <p:extLst>
      <p:ext uri="{BB962C8B-B14F-4D97-AF65-F5344CB8AC3E}">
        <p14:creationId xmlns:p14="http://schemas.microsoft.com/office/powerpoint/2010/main" val="21924530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0971" y="807870"/>
            <a:ext cx="10580915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2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关系副词引导的定语从句引导的定语从句：</a:t>
            </a:r>
            <a:r>
              <a:rPr lang="en-US" altLang="zh-CN" sz="32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when/where/why </a:t>
            </a:r>
            <a:r>
              <a:rPr lang="zh-CN" altLang="en-US" sz="32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的用法</a:t>
            </a:r>
            <a:endParaRPr lang="en-US" altLang="zh-CN" sz="3200" dirty="0">
              <a:solidFill>
                <a:srgbClr val="4BACC6"/>
              </a:solidFill>
              <a:latin typeface="方正小标宋简体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spcAft>
                <a:spcPts val="0"/>
              </a:spcAft>
            </a:pPr>
            <a:endParaRPr lang="zh-CN" altLang="en-US" sz="3600" dirty="0">
              <a:solidFill>
                <a:srgbClr val="4BACC6"/>
              </a:solidFill>
              <a:latin typeface="方正小标宋简体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 still remember the day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(on which)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joined army.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我仍然记得我参军的那一天。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me the office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(in which)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works? 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你能告诉我他工作的办公室吗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reason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(for which)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plant more trees is that they can beautify the environment.  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我们应该多植树的原因是树木可以美化环境。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1545771" y="1833544"/>
            <a:ext cx="10461630" cy="91940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When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指代时间，在从句中充当状语，可改为“介词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关系代词”引导状语从句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1545771" y="3560946"/>
            <a:ext cx="10461630" cy="91940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where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指代地点，在从句中充当状语，可改为“介词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关系代词”引导定语从句。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237128B-B799-5A2C-7C4C-07D5B0C5D570}"/>
              </a:ext>
            </a:extLst>
          </p:cNvPr>
          <p:cNvSpPr txBox="1"/>
          <p:nvPr/>
        </p:nvSpPr>
        <p:spPr>
          <a:xfrm>
            <a:off x="1545771" y="5346916"/>
            <a:ext cx="10461630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why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指代原因，在从句中充当状语，可改为“介词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关系代词”引导定从句。</a:t>
            </a:r>
          </a:p>
        </p:txBody>
      </p:sp>
    </p:spTree>
    <p:extLst>
      <p:ext uri="{BB962C8B-B14F-4D97-AF65-F5344CB8AC3E}">
        <p14:creationId xmlns:p14="http://schemas.microsoft.com/office/powerpoint/2010/main" val="39501696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9162" y="655471"/>
            <a:ext cx="967383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关系副词的注意事项</a:t>
            </a:r>
          </a:p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reached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point in my life where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supposed to make decision on my own.  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我已经到了人生中应该自己决定做出的地步了。</a:t>
            </a:r>
          </a:p>
          <a:p>
            <a:pPr algn="just">
              <a:spcAft>
                <a:spcPts val="0"/>
              </a:spcAft>
            </a:pPr>
            <a:endParaRPr lang="zh-CN" altLang="en-US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1877302" y="2432262"/>
            <a:ext cx="8757557" cy="57888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关系副词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why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只能引导限制性定语从句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1877302" y="3285930"/>
            <a:ext cx="8757557" cy="153233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当先行词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atmosphere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 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points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situation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stage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等抽象的地点名词且关系代词在定语从句中作状语时，要用关系副词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where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引导。</a:t>
            </a:r>
            <a:endParaRPr lang="zh-CN" altLang="en-US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3096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314" y="568385"/>
            <a:ext cx="11038115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“介词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关系代词”引导的定语从句</a:t>
            </a: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dark street, there wasn’t a single person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whom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could turn for help.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在黑暗的街上没有一个他可以求助的人</a:t>
            </a: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live in a big house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front of which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stood a big tall tree.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他住在一所大房子里，房子前面有一棵又高又大的树。</a:t>
            </a: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have made great progress in English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which 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greatly proud.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你在英语方面取得了巨大的进步。为此我感到很骄傲。</a:t>
            </a:r>
          </a:p>
          <a:p>
            <a:pPr algn="just">
              <a:spcAft>
                <a:spcPts val="0"/>
              </a:spcAft>
            </a:pPr>
            <a:endParaRPr lang="zh-CN" altLang="en-US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en-US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990601" y="1749014"/>
            <a:ext cx="10700656" cy="91940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“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介词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关系代词”引导定语从句时，关系代词常用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（指物）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whom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（指人）即 “介词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+which/ whom”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，且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whom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不能省略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990602" y="3624748"/>
            <a:ext cx="10700655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“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复合介词短语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which”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引导的定语从句常与先行词用逗号分开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8DC098A-40F5-0988-C70D-3642DAB40414}"/>
              </a:ext>
            </a:extLst>
          </p:cNvPr>
          <p:cNvSpPr txBox="1"/>
          <p:nvPr/>
        </p:nvSpPr>
        <p:spPr>
          <a:xfrm>
            <a:off x="990601" y="5070087"/>
            <a:ext cx="10700655" cy="91940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“介词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关系代词”结构的注意事项：要根据介词与定语从句中的动词、形容词等构成的固定搭配或与先行词的关系进行判断，从而选择恰当的介词</a:t>
            </a:r>
          </a:p>
        </p:txBody>
      </p:sp>
    </p:spTree>
    <p:extLst>
      <p:ext uri="{BB962C8B-B14F-4D97-AF65-F5344CB8AC3E}">
        <p14:creationId xmlns:p14="http://schemas.microsoft.com/office/powerpoint/2010/main" val="3582394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2000" y="655471"/>
            <a:ext cx="1113608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只能用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that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，不能用 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which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的情况</a:t>
            </a:r>
          </a:p>
          <a:p>
            <a:pPr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there anything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want to buy in town?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你有什么东西要在城里买吗？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first English novel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read was cities.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我读的第一本英文小说是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scientist and his achievements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told me about are admired by us.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我们都钦佩你告诉我的那位科学家和他所取得的成就。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no longer the star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was.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他不再是过去的那位明星了。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FF6E362-28B6-2A50-E24B-E8A5B7D1A415}"/>
              </a:ext>
            </a:extLst>
          </p:cNvPr>
          <p:cNvSpPr txBox="1"/>
          <p:nvPr/>
        </p:nvSpPr>
        <p:spPr>
          <a:xfrm>
            <a:off x="947057" y="1954353"/>
            <a:ext cx="10700657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先行词是不定代词，或者先行词被不定代词修辞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60E223-7323-69B7-2243-11A8C18D6FA5}"/>
              </a:ext>
            </a:extLst>
          </p:cNvPr>
          <p:cNvSpPr txBox="1"/>
          <p:nvPr/>
        </p:nvSpPr>
        <p:spPr>
          <a:xfrm>
            <a:off x="947057" y="3194627"/>
            <a:ext cx="10700657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先行词被序数词、形容词最高级、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only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 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very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 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last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等修饰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8313E07-EED6-007F-017A-2FF5F78485A4}"/>
              </a:ext>
            </a:extLst>
          </p:cNvPr>
          <p:cNvSpPr txBox="1"/>
          <p:nvPr/>
        </p:nvSpPr>
        <p:spPr>
          <a:xfrm>
            <a:off x="947056" y="4322759"/>
            <a:ext cx="10700657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先行词既有人又有物时，关系代词只能用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endParaRPr lang="zh-CN" altLang="en-US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6168129-228E-2841-CD4A-B3C339E33A9E}"/>
              </a:ext>
            </a:extLst>
          </p:cNvPr>
          <p:cNvSpPr txBox="1"/>
          <p:nvPr/>
        </p:nvSpPr>
        <p:spPr>
          <a:xfrm>
            <a:off x="947055" y="5752328"/>
            <a:ext cx="10700657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关系代词在限定性定语从句中作表语，并带有类比含义时，通常只用</a:t>
            </a:r>
            <a:r>
              <a:rPr lang="en-US" altLang="zh-CN" sz="24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endParaRPr lang="zh-CN" altLang="en-US" sz="24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8892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U2MGRlZjM3OGU0Y2I3ZGU2YWZjM2M4M2U3YTdjN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none" lIns="90000" tIns="46800" rIns="90000" bIns="46800" anchor="b">
        <a:normAutofit/>
      </a:bodyPr>
      <a:lstStyle>
        <a:defPPr lvl="0" algn="ctr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2E350366-3294-4659-BD74-A402FB64FFE7}">
  <ds:schemaRefs/>
</ds:datastoreItem>
</file>

<file path=customXml/itemProps2.xml><?xml version="1.0" encoding="utf-8"?>
<ds:datastoreItem xmlns:ds="http://schemas.openxmlformats.org/officeDocument/2006/customXml" ds:itemID="{7360F8BE-1FB2-4AAE-B330-5A14B965838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2029</Words>
  <Application>Microsoft Office PowerPoint</Application>
  <PresentationFormat>自定义</PresentationFormat>
  <Paragraphs>197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160</cp:revision>
  <dcterms:created xsi:type="dcterms:W3CDTF">2023-11-08T11:26:00Z</dcterms:created>
  <dcterms:modified xsi:type="dcterms:W3CDTF">2024-09-20T09:01:43Z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2052-12.1.0.17857</vt:lpwstr>
  </property>
</Properties>
</file>