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1"/>
  </p:notesMasterIdLst>
  <p:sldIdLst>
    <p:sldId id="256" r:id="rId2"/>
    <p:sldId id="257" r:id="rId3"/>
    <p:sldId id="262" r:id="rId4"/>
    <p:sldId id="263" r:id="rId5"/>
    <p:sldId id="264" r:id="rId6"/>
    <p:sldId id="265" r:id="rId7"/>
    <p:sldId id="268" r:id="rId8"/>
    <p:sldId id="266" r:id="rId9"/>
    <p:sldId id="267" r:id="rId10"/>
    <p:sldId id="342" r:id="rId11"/>
    <p:sldId id="269" r:id="rId12"/>
    <p:sldId id="270" r:id="rId13"/>
    <p:sldId id="271" r:id="rId14"/>
    <p:sldId id="272" r:id="rId15"/>
    <p:sldId id="273" r:id="rId16"/>
    <p:sldId id="274" r:id="rId17"/>
    <p:sldId id="275" r:id="rId18"/>
    <p:sldId id="276" r:id="rId19"/>
    <p:sldId id="277" r:id="rId20"/>
    <p:sldId id="278" r:id="rId21"/>
    <p:sldId id="341" r:id="rId22"/>
    <p:sldId id="279" r:id="rId23"/>
    <p:sldId id="280" r:id="rId24"/>
    <p:sldId id="281" r:id="rId25"/>
    <p:sldId id="282" r:id="rId26"/>
    <p:sldId id="284" r:id="rId27"/>
    <p:sldId id="285" r:id="rId28"/>
    <p:sldId id="286" r:id="rId29"/>
    <p:sldId id="287" r:id="rId30"/>
    <p:sldId id="288" r:id="rId31"/>
    <p:sldId id="290" r:id="rId32"/>
    <p:sldId id="289" r:id="rId33"/>
    <p:sldId id="291" r:id="rId34"/>
    <p:sldId id="292" r:id="rId35"/>
    <p:sldId id="293" r:id="rId36"/>
    <p:sldId id="294" r:id="rId37"/>
    <p:sldId id="295" r:id="rId38"/>
    <p:sldId id="296" r:id="rId39"/>
    <p:sldId id="297" r:id="rId40"/>
    <p:sldId id="298"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508948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6.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6.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6.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6.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66e887b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62284A9-0CC6-4D95-93E2-B696CBCF812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第10讲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燃烧与能源</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66e887b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6520DD75-F884-4504-B232-C05D650EF39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181f3a3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a5ff0d5c"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f6f1336c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41de32596"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181f3a3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7a5ff0d5c&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f6f1336c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41de32596&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第10讲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燃烧与能源</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66e887b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51A5C050-329E-4AA5-A396-13CB4769085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181f3a3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a5ff0d5c"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f6f1336c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41de32596"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181f3a3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7a5ff0d5c&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f6f1336c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41de32596&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第10讲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燃烧与能源</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d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1D60366-E552-3E38-39EC-8D8EF8578A95}"/>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1BFC4A04-EB23-4FDB-A630-407B93DB06B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DC9E1092-A23C-4EB0-8663-7EE212B9A69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181f3a3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a5ff0d5c"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f6f1336c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41de32596"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181f3a3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7a5ff0d5c&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f6f1336c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41de32596&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82E7C12-1A74-487F-94A7-FCD2EB2668E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181f3a3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7a5ff0d5c"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f6f1336c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41de32596"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181f3a3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7a5ff0d5c&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f6f1336c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41de32596&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0.jpeg"/><Relationship Id="rId7"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46.png"/><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35.png"/></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3.xml"/><Relationship Id="rId1" Type="http://schemas.openxmlformats.org/officeDocument/2006/relationships/slideLayout" Target="../slideLayouts/slideLayout13.xml"/><Relationship Id="rId6" Type="http://schemas.openxmlformats.org/officeDocument/2006/relationships/image" Target="../media/image30.jpeg"/><Relationship Id="rId5" Type="http://schemas.openxmlformats.org/officeDocument/2006/relationships/image" Target="../media/image60.png"/><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6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2.xml"/><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5_EX.1_1#2cffa7d58?vaa=1&amp;vcp=1&amp;vis=1&amp;pid=7a5ff0d5c&amp;color=0,0,0&amp;vtp=1&amp;vaab=1&amp;bbb=1&amp;hb=1"/>
          <p:cNvSpPr/>
          <p:nvPr/>
        </p:nvSpPr>
        <p:spPr>
          <a:xfrm>
            <a:off x="541020" y="2812837"/>
            <a:ext cx="11109960" cy="1232325"/>
          </a:xfrm>
          <a:prstGeom prst="rect">
            <a:avLst/>
          </a:prstGeom>
          <a:noFill/>
        </p:spPr>
        <p:txBody>
          <a:bodyPr wrap="square" lIns="0" tIns="0" rIns="0" bIns="0" rtlCol="0" anchor="t">
            <a:spAutoFit/>
          </a:bodyPr>
          <a:lstStyle/>
          <a:p>
            <a:pPr latinLnBrk="1">
              <a:lnSpc>
                <a:spcPts val="5100"/>
              </a:lnSpc>
            </a:pPr>
            <a:r>
              <a:rPr lang="en-US" altLang="zh-CN" sz="2800" b="1"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易错警示</a:t>
            </a:r>
            <a:r>
              <a:rPr lang="en-US" altLang="zh-CN" sz="2800" b="1"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着火点是物质的固有属性，一般不能改变。用水灭火是降</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低可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燃物的温度，使温度达不到可燃物的着火点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a typeface="宋体" panose="02010600030101010101" pitchFamily="2" charset="-122"/>
            </a:endParaRPr>
          </a:p>
        </p:txBody>
      </p:sp>
    </p:spTree>
    <p:extLst>
      <p:ext uri="{BB962C8B-B14F-4D97-AF65-F5344CB8AC3E}">
        <p14:creationId xmlns:p14="http://schemas.microsoft.com/office/powerpoint/2010/main" val="2695642289"/>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434f99bd7?sp=1&amp;vcp=1&amp;pid=7a5ff0d5c&amp;color=0,0,0&amp;vtp=1&amp;vaab=1&amp;bt=1&amp;bbb=1"/>
          <p:cNvSpPr/>
          <p:nvPr/>
        </p:nvSpPr>
        <p:spPr>
          <a:xfrm>
            <a:off x="539496" y="141268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化石燃料及其利用。</a:t>
            </a:r>
            <a:endParaRPr lang="en-US" altLang="zh-CN" sz="2800" dirty="0"/>
          </a:p>
        </p:txBody>
      </p:sp>
      <p:graphicFrame>
        <p:nvGraphicFramePr>
          <p:cNvPr id="15" name="P_5_BD#434f99bd7?colgroup=3,7,6,11&amp;vcp=1&amp;pid=7a5ff0d5c&amp;color=0,0,0&amp;vtp=1&amp;vaab=1&amp;bbb=1&amp;hb=1"/>
          <p:cNvGraphicFramePr>
            <a:graphicFrameLocks noGrp="1"/>
          </p:cNvGraphicFramePr>
          <p:nvPr/>
        </p:nvGraphicFramePr>
        <p:xfrm>
          <a:off x="539496" y="2094293"/>
          <a:ext cx="11064240" cy="3337688"/>
        </p:xfrm>
        <a:graphic>
          <a:graphicData uri="http://schemas.openxmlformats.org/drawingml/2006/table">
            <a:tbl>
              <a:tblPr/>
              <a:tblGrid>
                <a:gridCol w="1572768">
                  <a:extLst>
                    <a:ext uri="{9D8B030D-6E8A-4147-A177-3AD203B41FA5}">
                      <a16:colId xmlns:a16="http://schemas.microsoft.com/office/drawing/2014/main" val="20000"/>
                    </a:ext>
                  </a:extLst>
                </a:gridCol>
                <a:gridCol w="2734056">
                  <a:extLst>
                    <a:ext uri="{9D8B030D-6E8A-4147-A177-3AD203B41FA5}">
                      <a16:colId xmlns:a16="http://schemas.microsoft.com/office/drawing/2014/main" val="20001"/>
                    </a:ext>
                  </a:extLst>
                </a:gridCol>
                <a:gridCol w="2368296">
                  <a:extLst>
                    <a:ext uri="{9D8B030D-6E8A-4147-A177-3AD203B41FA5}">
                      <a16:colId xmlns:a16="http://schemas.microsoft.com/office/drawing/2014/main" val="20002"/>
                    </a:ext>
                  </a:extLst>
                </a:gridCol>
                <a:gridCol w="4389120">
                  <a:extLst>
                    <a:ext uri="{9D8B030D-6E8A-4147-A177-3AD203B41FA5}">
                      <a16:colId xmlns:a16="http://schemas.microsoft.com/office/drawing/2014/main" val="20003"/>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主要污染及危害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9812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主要含碳元素</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还含有氢和少量</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的氮</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硫</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氧等</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用作燃料</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取焦炭</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煤</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煤焦油等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污染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燃烧产生二氧化</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硫</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一氧化碳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二氧化氮</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等污染物</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危害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引起空气污染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成酸雨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6" name="P_5_BD#434f99bd7?colgroup=4,6,5,12&amp;vcp=1&amp;pid=7a5ff0d5c&amp;color=0,0,0&amp;vtp=1&amp;vaab=1&amp;bt=1&amp;bbb=1&amp;hb=1"/>
              <p:cNvGraphicFramePr>
                <a:graphicFrameLocks noGrp="1"/>
              </p:cNvGraphicFramePr>
              <p:nvPr>
                <p:extLst>
                  <p:ext uri="{D42A27DB-BD31-4B8C-83A1-F6EECF244321}">
                    <p14:modId xmlns:p14="http://schemas.microsoft.com/office/powerpoint/2010/main" val="2589649148"/>
                  </p:ext>
                </p:extLst>
              </p:nvPr>
            </p:nvGraphicFramePr>
            <p:xfrm>
              <a:off x="539496" y="1079353"/>
              <a:ext cx="11073384" cy="4211320"/>
            </p:xfrm>
            <a:graphic>
              <a:graphicData uri="http://schemas.openxmlformats.org/drawingml/2006/table">
                <a:tbl>
                  <a:tblPr/>
                  <a:tblGrid>
                    <a:gridCol w="1673352">
                      <a:extLst>
                        <a:ext uri="{9D8B030D-6E8A-4147-A177-3AD203B41FA5}">
                          <a16:colId xmlns:a16="http://schemas.microsoft.com/office/drawing/2014/main" val="20000"/>
                        </a:ext>
                      </a:extLst>
                    </a:gridCol>
                    <a:gridCol w="2432304">
                      <a:extLst>
                        <a:ext uri="{9D8B030D-6E8A-4147-A177-3AD203B41FA5}">
                          <a16:colId xmlns:a16="http://schemas.microsoft.com/office/drawing/2014/main" val="20001"/>
                        </a:ext>
                      </a:extLst>
                    </a:gridCol>
                    <a:gridCol w="2258568">
                      <a:extLst>
                        <a:ext uri="{9D8B030D-6E8A-4147-A177-3AD203B41FA5}">
                          <a16:colId xmlns:a16="http://schemas.microsoft.com/office/drawing/2014/main" val="20002"/>
                        </a:ext>
                      </a:extLst>
                    </a:gridCol>
                    <a:gridCol w="4709160">
                      <a:extLst>
                        <a:ext uri="{9D8B030D-6E8A-4147-A177-3AD203B41FA5}">
                          <a16:colId xmlns:a16="http://schemas.microsoft.com/office/drawing/2014/main" val="20003"/>
                        </a:ext>
                      </a:extLst>
                    </a:gridCol>
                  </a:tblGrid>
                  <a:tr h="513969">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主要污染及危害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56458">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主要含有碳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氢两种元素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炼制汽油</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煤油</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润滑</a:t>
                          </a:r>
                        </a:p>
                        <a:p>
                          <a:pPr marL="0" lvl="0" indent="0" algn="l" latinLnBrk="1" hangingPunct="0">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污染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汽车尾气中含有一氧</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化碳</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未燃烧的碳氢化合</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氮氧化物</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烟尘和含铅</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化合物等污染物</a:t>
                          </a:r>
                          <a:endParaRPr lang="en-US" altLang="zh-CN" sz="1200" dirty="0"/>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危害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引起空气污染</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损害人体健康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0893">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天然气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甲烷</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用作燃料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较清洁的燃料</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几乎无污染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6" name="P_5_BD#434f99bd7?colgroup=4,6,5,12&amp;vcp=1&amp;pid=7a5ff0d5c&amp;color=0,0,0&amp;vtp=1&amp;vaab=1&amp;bt=1&amp;bbb=1&amp;hb=1"/>
              <p:cNvGraphicFramePr>
                <a:graphicFrameLocks noGrp="1"/>
              </p:cNvGraphicFramePr>
              <p:nvPr>
                <p:extLst>
                  <p:ext uri="{D42A27DB-BD31-4B8C-83A1-F6EECF244321}">
                    <p14:modId xmlns:p14="http://schemas.microsoft.com/office/powerpoint/2010/main" val="2589649148"/>
                  </p:ext>
                </p:extLst>
              </p:nvPr>
            </p:nvGraphicFramePr>
            <p:xfrm>
              <a:off x="539496" y="1079353"/>
              <a:ext cx="11073384" cy="4211320"/>
            </p:xfrm>
            <a:graphic>
              <a:graphicData uri="http://schemas.openxmlformats.org/drawingml/2006/table">
                <a:tbl>
                  <a:tblPr/>
                  <a:tblGrid>
                    <a:gridCol w="1673352">
                      <a:extLst>
                        <a:ext uri="{9D8B030D-6E8A-4147-A177-3AD203B41FA5}">
                          <a16:colId xmlns:a16="http://schemas.microsoft.com/office/drawing/2014/main" val="20000"/>
                        </a:ext>
                      </a:extLst>
                    </a:gridCol>
                    <a:gridCol w="2432304">
                      <a:extLst>
                        <a:ext uri="{9D8B030D-6E8A-4147-A177-3AD203B41FA5}">
                          <a16:colId xmlns:a16="http://schemas.microsoft.com/office/drawing/2014/main" val="20001"/>
                        </a:ext>
                      </a:extLst>
                    </a:gridCol>
                    <a:gridCol w="2258568">
                      <a:extLst>
                        <a:ext uri="{9D8B030D-6E8A-4147-A177-3AD203B41FA5}">
                          <a16:colId xmlns:a16="http://schemas.microsoft.com/office/drawing/2014/main" val="20002"/>
                        </a:ext>
                      </a:extLst>
                    </a:gridCol>
                    <a:gridCol w="4709160">
                      <a:extLst>
                        <a:ext uri="{9D8B030D-6E8A-4147-A177-3AD203B41FA5}">
                          <a16:colId xmlns:a16="http://schemas.microsoft.com/office/drawing/2014/main" val="20003"/>
                        </a:ext>
                      </a:extLst>
                    </a:gridCol>
                  </a:tblGrid>
                  <a:tr h="513969">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主要污染及危害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56458">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主要含有碳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氢两种元素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炼制汽油</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煤油</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润滑</a:t>
                          </a:r>
                        </a:p>
                        <a:p>
                          <a:pPr marL="0" lvl="0" indent="0" algn="l" latinLnBrk="1" hangingPunct="0">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污染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汽车尾气中含有一氧</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化碳</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未燃烧的碳氢化合</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氮氧化物</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烟尘和含铅</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化合物等污染物</a:t>
                          </a:r>
                          <a:endParaRPr lang="en-US" altLang="zh-CN" sz="1200" dirty="0"/>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危害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引起空气污染</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损害人体健康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0893">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天然气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69173" t="-688764" r="-286967" b="-30337"/>
                          </a:stretch>
                        </a:blipFill>
                      </a:tcPr>
                    </a:tc>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用作燃料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较清洁的燃料</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几乎无污染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sp>
        <p:nvSpPr>
          <p:cNvPr id="3" name="P_5_BD#434f99bd7?vcp=1&amp;pid=7a5ff0d5c&amp;color=0,0,0&amp;vtp=1&amp;vaab=1&amp;bbb=1&amp;hb=1"/>
          <p:cNvSpPr/>
          <p:nvPr/>
        </p:nvSpPr>
        <p:spPr>
          <a:xfrm>
            <a:off x="539496" y="5422753"/>
            <a:ext cx="11109960" cy="988632"/>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①沼气池中产生的气体称为沼气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，沼气的主要成分是</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。②可燃冰主要含有甲烷水合物，它将成为一种重要的新能源。</a:t>
            </a:r>
            <a:endParaRPr lang="en-US" altLang="zh-CN" sz="2800" dirty="0"/>
          </a:p>
        </p:txBody>
      </p:sp>
      <p:sp>
        <p:nvSpPr>
          <p:cNvPr id="2" name="P_5_BD#434f99bd7?colgroup=4,6,5,12&amp;vcp=1&amp;pid=7a5ff0d5c&amp;color=0,0,0&amp;vtp=1&amp;vaab=1&amp;bt=1&amp;bbb=1"/>
          <p:cNvSpPr txBox="1"/>
          <p:nvPr/>
        </p:nvSpPr>
        <p:spPr>
          <a:xfrm>
            <a:off x="10894735" y="4782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1_1#f48c53cd3?sp=1&amp;vaa=1&amp;vcp=1&amp;vis=1&amp;pid=7a5ff0d5c&amp;color=0,0,0&amp;vtp=1&amp;vaab=1&amp;bt=1&amp;bbb=1"/>
          <p:cNvSpPr/>
          <p:nvPr/>
        </p:nvSpPr>
        <p:spPr>
          <a:xfrm>
            <a:off x="539496" y="129520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新能源的开发与利用。</a:t>
            </a:r>
            <a:endParaRPr lang="en-US" altLang="zh-CN" sz="2800" dirty="0">
              <a:solidFill>
                <a:srgbClr val="000000"/>
              </a:solidFill>
            </a:endParaRPr>
          </a:p>
        </p:txBody>
      </p:sp>
      <p:graphicFrame>
        <p:nvGraphicFramePr>
          <p:cNvPr id="17" name="QB_5_BD.21_2#f48c53cd3?colgroup=4,5,19&amp;vaa=1&amp;vcp=1&amp;vis=1&amp;pid=7a5ff0d5c&amp;color=0,0,0&amp;vtp=1&amp;vaab=1&amp;bbb=1&amp;hb=1"/>
          <p:cNvGraphicFramePr>
            <a:graphicFrameLocks noGrp="1"/>
          </p:cNvGraphicFramePr>
          <p:nvPr/>
        </p:nvGraphicFramePr>
        <p:xfrm>
          <a:off x="539496" y="1976818"/>
          <a:ext cx="11082528" cy="3572638"/>
        </p:xfrm>
        <a:graphic>
          <a:graphicData uri="http://schemas.openxmlformats.org/drawingml/2006/table">
            <a:tbl>
              <a:tblPr/>
              <a:tblGrid>
                <a:gridCol w="1773936">
                  <a:extLst>
                    <a:ext uri="{9D8B030D-6E8A-4147-A177-3AD203B41FA5}">
                      <a16:colId xmlns:a16="http://schemas.microsoft.com/office/drawing/2014/main" val="20000"/>
                    </a:ext>
                  </a:extLst>
                </a:gridCol>
                <a:gridCol w="2002536">
                  <a:extLst>
                    <a:ext uri="{9D8B030D-6E8A-4147-A177-3AD203B41FA5}">
                      <a16:colId xmlns:a16="http://schemas.microsoft.com/office/drawing/2014/main" val="20001"/>
                    </a:ext>
                  </a:extLst>
                </a:gridCol>
                <a:gridCol w="7306056">
                  <a:extLst>
                    <a:ext uri="{9D8B030D-6E8A-4147-A177-3AD203B41FA5}">
                      <a16:colId xmlns:a16="http://schemas.microsoft.com/office/drawing/2014/main" val="20002"/>
                    </a:ext>
                  </a:extLst>
                </a:gridCol>
              </a:tblGrid>
              <a:tr h="1121220">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物理性质</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通常情况下</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氢气是一种无色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无气味的气</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密度比空气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溶于水</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51418">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化学性质</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6100"/>
                        </a:lnSpc>
                      </a:pPr>
                      <a:r>
                        <a:rPr lang="en-US" altLang="zh-CN" sz="2800" b="0" i="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还原性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8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填化学方</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程式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solidFill>
                          <a:srgbClr val="000000"/>
                        </a:solidFill>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填化学方程</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B_5_AN.22_1#f48c53cd3.blank?vaa=1&amp;vcp=1&amp;vis=1&amp;pid=7a5ff0d5c&amp;color=0,0,0&amp;vpa=15&amp;vtp=1&amp;vaab=1"/>
          <p:cNvSpPr/>
          <p:nvPr/>
        </p:nvSpPr>
        <p:spPr>
          <a:xfrm>
            <a:off x="6874786" y="2519235"/>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endParaRPr lang="en-US" altLang="zh-CN" sz="2800" dirty="0">
              <a:solidFill>
                <a:srgbClr val="FF0000"/>
              </a:solidFill>
            </a:endParaRPr>
          </a:p>
        </p:txBody>
      </p:sp>
      <p:sp>
        <p:nvSpPr>
          <p:cNvPr id="5" name="QB_5_AN.23_1#f48c53cd3.blank?vaa=1&amp;vcp=1&amp;vis=1&amp;pid=7a5ff0d5c&amp;color=0,0,0&amp;vpa=16&amp;vtp=1&amp;vaab=1"/>
          <p:cNvSpPr/>
          <p:nvPr/>
        </p:nvSpPr>
        <p:spPr>
          <a:xfrm>
            <a:off x="7928886" y="2519235"/>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难</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24_1#f48c53cd3.blank?vaa=1&amp;vcp=1&amp;vis=1&amp;pid=7a5ff0d5c&amp;color=0,0,0&amp;vpa=17&amp;vtp=1&amp;vaab=1&amp;bbb=1&amp;rh=43.6"/>
              <p:cNvSpPr/>
              <p:nvPr/>
            </p:nvSpPr>
            <p:spPr>
              <a:xfrm>
                <a:off x="5884980" y="3227260"/>
                <a:ext cx="3772853" cy="553720"/>
              </a:xfrm>
              <a:prstGeom prst="rect">
                <a:avLst/>
              </a:prstGeom>
              <a:noFill/>
            </p:spPr>
            <p:txBody>
              <a:bodyPr wrap="none" lIns="0" tIns="0" rIns="0" bIns="0" rtlCol="0" anchor="t"/>
              <a:lstStyle/>
              <a:p>
                <a:pPr algn="ctr" latinLnBrk="1">
                  <a:lnSpc>
                    <a:spcPts val="49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CuO</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   △   </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24_1#f48c53cd3.blank?vaa=1&amp;vcp=1&amp;vis=1&amp;pid=7a5ff0d5c&amp;color=0,0,0&amp;vpa=17&amp;vtp=1&amp;vaab=1&amp;bbb=1&amp;rh=43.6"/>
              <p:cNvSpPr>
                <a:spLocks noRot="1" noChangeAspect="1" noMove="1" noResize="1" noEditPoints="1" noAdjustHandles="1" noChangeArrowheads="1" noChangeShapeType="1" noTextEdit="1"/>
              </p:cNvSpPr>
              <p:nvPr/>
            </p:nvSpPr>
            <p:spPr>
              <a:xfrm>
                <a:off x="5884980" y="3227260"/>
                <a:ext cx="3772853" cy="553720"/>
              </a:xfrm>
              <a:prstGeom prst="rect">
                <a:avLst/>
              </a:prstGeom>
              <a:blipFill rotWithShape="1">
                <a:blip r:embed="rId3"/>
                <a:stretch>
                  <a:fillRect l="-12" t="-22282" r="3" b="-386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25_1#f48c53cd3.blank?vaa=1&amp;vcp=1&amp;vis=1&amp;pid=7a5ff0d5c&amp;color=0,0,0&amp;vpa=18&amp;vtp=1&amp;vaab=1&amp;bbb=1&amp;rh=46.44"/>
              <p:cNvSpPr/>
              <p:nvPr/>
            </p:nvSpPr>
            <p:spPr>
              <a:xfrm>
                <a:off x="5872280" y="4373054"/>
                <a:ext cx="3075559" cy="589788"/>
              </a:xfrm>
              <a:prstGeom prst="rect">
                <a:avLst/>
              </a:prstGeom>
              <a:noFill/>
            </p:spPr>
            <p:txBody>
              <a:bodyPr wrap="none" lIns="0" tIns="0" rIns="0" bIns="0" rtlCol="0" anchor="t"/>
              <a:lstStyle/>
              <a:p>
                <a:pPr algn="ctr" latinLnBrk="1">
                  <a:lnSpc>
                    <a:spcPts val="51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5_AN.25_1#f48c53cd3.blank?vaa=1&amp;vcp=1&amp;vis=1&amp;pid=7a5ff0d5c&amp;color=0,0,0&amp;vpa=18&amp;vtp=1&amp;vaab=1&amp;bbb=1&amp;rh=46.44"/>
              <p:cNvSpPr>
                <a:spLocks noRot="1" noChangeAspect="1" noMove="1" noResize="1" noEditPoints="1" noAdjustHandles="1" noChangeArrowheads="1" noChangeShapeType="1" noTextEdit="1"/>
              </p:cNvSpPr>
              <p:nvPr/>
            </p:nvSpPr>
            <p:spPr>
              <a:xfrm>
                <a:off x="5872280" y="4373054"/>
                <a:ext cx="3075559" cy="589788"/>
              </a:xfrm>
              <a:prstGeom prst="rect">
                <a:avLst/>
              </a:prstGeom>
              <a:blipFill rotWithShape="1">
                <a:blip r:embed="rId4"/>
                <a:stretch>
                  <a:fillRect l="-14" t="-22900" r="2" b="-177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QB_5_BD.26_1#f48c53cd3?colgroup=3,5,20&amp;vaa=1&amp;vcp=1&amp;vis=1&amp;pid=7a5ff0d5c&amp;color=0,0,0&amp;mp=1&amp;vtp=1&amp;vaab=1&amp;bt=1&amp;bbb=1&amp;hb=1"/>
          <p:cNvGraphicFramePr>
            <a:graphicFrameLocks noGrp="1"/>
          </p:cNvGraphicFramePr>
          <p:nvPr/>
        </p:nvGraphicFramePr>
        <p:xfrm>
          <a:off x="539496" y="1532508"/>
          <a:ext cx="11082528" cy="4497580"/>
        </p:xfrm>
        <a:graphic>
          <a:graphicData uri="http://schemas.openxmlformats.org/drawingml/2006/table">
            <a:tbl>
              <a:tblPr/>
              <a:tblGrid>
                <a:gridCol w="150876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7516368">
                  <a:extLst>
                    <a:ext uri="{9D8B030D-6E8A-4147-A177-3AD203B41FA5}">
                      <a16:colId xmlns:a16="http://schemas.microsoft.com/office/drawing/2014/main" val="20002"/>
                    </a:ext>
                  </a:extLst>
                </a:gridCol>
              </a:tblGrid>
              <a:tr h="1688656">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作燃料的优</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点和缺点</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优点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solidFill>
                          <a:srgbClr val="000000"/>
                        </a:solidFill>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缺点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制取成本高</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贮存</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运输困难</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实验室制取</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常用锌粒和稀硫酸反应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化学方程式为</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主要含甲烷水合物</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属于混合物</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热值高但难开采</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其他新</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目前正在开发和利用的新能源有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潮汐</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生物质能和核能等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3" name="QB_5_AN.27_1#f48c53cd3.blank?vaa=1&amp;vcp=1&amp;vis=1&amp;pid=7a5ff0d5c&amp;color=0,0,0&amp;mp=1&amp;vpa=19&amp;vtp=1&amp;vaab=1&amp;bbb=1"/>
          <p:cNvSpPr/>
          <p:nvPr/>
        </p:nvSpPr>
        <p:spPr>
          <a:xfrm>
            <a:off x="5254774" y="1540509"/>
            <a:ext cx="20367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燃烧热值高</a:t>
            </a:r>
            <a:endParaRPr lang="en-US" altLang="zh-CN" sz="2800" dirty="0">
              <a:solidFill>
                <a:srgbClr val="FF0000"/>
              </a:solidFill>
            </a:endParaRPr>
          </a:p>
        </p:txBody>
      </p:sp>
      <p:sp>
        <p:nvSpPr>
          <p:cNvPr id="4" name="QB_5_AN.28_1#f48c53cd3.blank?vaa=1&amp;vcp=1&amp;vis=1&amp;pid=7a5ff0d5c&amp;color=0,0,0&amp;mp=1&amp;vpa=20&amp;vtp=1&amp;vaab=1&amp;bbb=1"/>
          <p:cNvSpPr/>
          <p:nvPr/>
        </p:nvSpPr>
        <p:spPr>
          <a:xfrm>
            <a:off x="7731274" y="1540509"/>
            <a:ext cx="2747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燃烧产物无污染</a:t>
            </a:r>
            <a:endParaRPr lang="en-US" altLang="zh-CN" sz="2800" dirty="0">
              <a:solidFill>
                <a:srgbClr val="FF0000"/>
              </a:solidFill>
            </a:endParaRPr>
          </a:p>
        </p:txBody>
      </p:sp>
      <p:sp>
        <p:nvSpPr>
          <p:cNvPr id="5" name="QB_5_AN.29_1#f48c53cd3.blank?vaa=1&amp;vcp=1&amp;vis=1&amp;pid=7a5ff0d5c&amp;color=0,0,0&amp;mp=1&amp;vpa=21&amp;vtp=1&amp;vaab=1&amp;bbb=1"/>
          <p:cNvSpPr/>
          <p:nvPr/>
        </p:nvSpPr>
        <p:spPr>
          <a:xfrm>
            <a:off x="4187974" y="2099309"/>
            <a:ext cx="16811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来源广泛</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30_1#f48c53cd3.blank?vaa=1&amp;vcp=1&amp;vis=1&amp;pid=7a5ff0d5c&amp;color=0,0,0&amp;mp=1&amp;vpa=22&amp;vtp=1&amp;vaab=1&amp;bbb=1"/>
              <p:cNvSpPr/>
              <p:nvPr/>
            </p:nvSpPr>
            <p:spPr>
              <a:xfrm>
                <a:off x="4264968" y="3811459"/>
                <a:ext cx="4578160"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30_1#f48c53cd3.blank?vaa=1&amp;vcp=1&amp;vis=1&amp;pid=7a5ff0d5c&amp;color=0,0,0&amp;mp=1&amp;vpa=22&amp;vtp=1&amp;vaab=1&amp;bbb=1"/>
              <p:cNvSpPr>
                <a:spLocks noRot="1" noChangeAspect="1" noMove="1" noResize="1" noEditPoints="1" noAdjustHandles="1" noChangeArrowheads="1" noChangeShapeType="1" noTextEdit="1"/>
              </p:cNvSpPr>
              <p:nvPr/>
            </p:nvSpPr>
            <p:spPr>
              <a:xfrm>
                <a:off x="4264968" y="3811459"/>
                <a:ext cx="4578160" cy="402844"/>
              </a:xfrm>
              <a:prstGeom prst="rect">
                <a:avLst/>
              </a:prstGeom>
              <a:blipFill rotWithShape="1">
                <a:blip r:embed="rId3"/>
                <a:stretch>
                  <a:fillRect l="-7" t="-47" r="3" b="-7141"/>
                </a:stretch>
              </a:blipFill>
            </p:spPr>
            <p:txBody>
              <a:bodyPr/>
              <a:lstStyle/>
              <a:p>
                <a:r>
                  <a:rPr lang="zh-CN" altLang="en-US">
                    <a:noFill/>
                  </a:rPr>
                  <a:t> </a:t>
                </a:r>
              </a:p>
            </p:txBody>
          </p:sp>
        </mc:Fallback>
      </mc:AlternateContent>
      <p:sp>
        <p:nvSpPr>
          <p:cNvPr id="7" name="QB_5_AN.31_1#f48c53cd3.blank?vaa=1&amp;vcp=1&amp;vis=1&amp;pid=7a5ff0d5c&amp;color=0,0,0&amp;mp=1&amp;vpa=23&amp;vtp=1&amp;vaab=1&amp;bbb=1"/>
          <p:cNvSpPr/>
          <p:nvPr/>
        </p:nvSpPr>
        <p:spPr>
          <a:xfrm>
            <a:off x="7108974" y="491255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太阳能</a:t>
            </a:r>
            <a:endParaRPr lang="en-US" altLang="zh-CN" sz="2800" dirty="0">
              <a:solidFill>
                <a:srgbClr val="FF0000"/>
              </a:solidFill>
            </a:endParaRPr>
          </a:p>
        </p:txBody>
      </p:sp>
      <p:sp>
        <p:nvSpPr>
          <p:cNvPr id="8" name="QB_5_AN.32_1#f48c53cd3.blank?vaa=1&amp;vcp=1&amp;vis=1&amp;pid=7a5ff0d5c&amp;color=0,0,0&amp;mp=1&amp;vpa=24&amp;vtp=1&amp;vaab=1&amp;bbb=1"/>
          <p:cNvSpPr/>
          <p:nvPr/>
        </p:nvSpPr>
        <p:spPr>
          <a:xfrm>
            <a:off x="8874274" y="4912551"/>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风能</a:t>
            </a:r>
            <a:endParaRPr lang="en-US" altLang="zh-CN" sz="2800" dirty="0">
              <a:solidFill>
                <a:srgbClr val="FF0000"/>
              </a:solidFill>
            </a:endParaRPr>
          </a:p>
        </p:txBody>
      </p:sp>
      <p:sp>
        <p:nvSpPr>
          <p:cNvPr id="9" name="QB_5_AN.33_1#f48c53cd3.blank?vaa=1&amp;vcp=1&amp;vis=1&amp;pid=7a5ff0d5c&amp;color=0,0,0&amp;mp=1&amp;vpa=25&amp;vtp=1&amp;vaab=1&amp;bbb=1"/>
          <p:cNvSpPr/>
          <p:nvPr/>
        </p:nvSpPr>
        <p:spPr>
          <a:xfrm>
            <a:off x="2829075" y="5451285"/>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地热能</a:t>
            </a:r>
            <a:endParaRPr lang="en-US" altLang="zh-CN" sz="2800" dirty="0">
              <a:solidFill>
                <a:srgbClr val="FF0000"/>
              </a:solidFill>
            </a:endParaRPr>
          </a:p>
        </p:txBody>
      </p:sp>
      <p:sp>
        <p:nvSpPr>
          <p:cNvPr id="2" name="QB_5_BD.26_1#f48c53cd3?colgroup=3,5,20&amp;vaa=1&amp;vcp=1&amp;vis=1&amp;pid=7a5ff0d5c&amp;color=0,0,0&amp;mp=1&amp;vtp=1&amp;vaab=1&amp;bt=1&amp;bbb=1"/>
          <p:cNvSpPr txBox="1"/>
          <p:nvPr/>
        </p:nvSpPr>
        <p:spPr>
          <a:xfrm>
            <a:off x="10903879" y="824102"/>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9">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9"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4_1#e0fbe19f1?vaa=1&amp;vcp=1&amp;vis=1&amp;pid=7a5ff0d5c&amp;color=0,0,0&amp;vtp=1&amp;vaab=1&amp;bt=1&amp;bbb=1"/>
          <p:cNvSpPr/>
          <p:nvPr/>
        </p:nvSpPr>
        <p:spPr>
          <a:xfrm>
            <a:off x="539496" y="108219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易燃物与易爆物的安全知识。</a:t>
            </a:r>
            <a:endParaRPr lang="en-US" altLang="zh-CN" sz="2800" dirty="0"/>
          </a:p>
        </p:txBody>
      </p:sp>
      <p:sp>
        <p:nvSpPr>
          <p:cNvPr id="3" name="QB_6_BD.35_1#300a26fef?sp=1&amp;vaa=1&amp;vcp=1&amp;vis=1&amp;pid=e0fbe19f1&amp;color=0,0,0&amp;vtp=1&amp;vaab=1&amp;bbb=1"/>
          <p:cNvSpPr/>
          <p:nvPr/>
        </p:nvSpPr>
        <p:spPr>
          <a:xfrm>
            <a:off x="539496" y="170208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（1）爆炸。</a:t>
            </a:r>
            <a:endParaRPr lang="en-US" altLang="zh-CN" sz="2800" dirty="0"/>
          </a:p>
        </p:txBody>
      </p:sp>
      <p:graphicFrame>
        <p:nvGraphicFramePr>
          <p:cNvPr id="19" name="QB_6_BD.35_2#300a26fef?colgroup=4,25&amp;vaa=1&amp;vcp=1&amp;vis=1&amp;pid=e0fbe19f1&amp;color=0,0,0&amp;vtp=1&amp;vaab=1&amp;bbb=1&amp;hb=1"/>
          <p:cNvGraphicFramePr>
            <a:graphicFrameLocks noGrp="1"/>
          </p:cNvGraphicFramePr>
          <p:nvPr/>
        </p:nvGraphicFramePr>
        <p:xfrm>
          <a:off x="539496" y="2385472"/>
          <a:ext cx="11082528" cy="3363660"/>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167595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可燃性气体或粉尘在空气中的含量达到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遇</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就会剧烈燃烧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导致气体的体积在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内</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从而引起爆炸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可燃性气体或粉尘只有处于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才有可能发生</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爆炸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预防措施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严禁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QB_6_AN.36_1#300a26fef.blank?vaa=1&amp;vcp=1&amp;vis=1&amp;pid=e0fbe19f1&amp;color=0,0,0&amp;vpa=26&amp;vtp=1&amp;vaab=1&amp;bbb=1"/>
          <p:cNvSpPr/>
          <p:nvPr/>
        </p:nvSpPr>
        <p:spPr>
          <a:xfrm>
            <a:off x="8532391" y="2387123"/>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爆炸极限</a:t>
            </a:r>
            <a:endParaRPr lang="en-US" altLang="zh-CN" sz="2800" dirty="0"/>
          </a:p>
        </p:txBody>
      </p:sp>
      <p:sp>
        <p:nvSpPr>
          <p:cNvPr id="6" name="QB_6_AN.37_1#300a26fef.blank?vaa=1&amp;vcp=1&amp;vis=1&amp;pid=e0fbe19f1&amp;color=0,0,0&amp;vpa=27&amp;vtp=1&amp;vaab=1&amp;bbb=1"/>
          <p:cNvSpPr/>
          <p:nvPr/>
        </p:nvSpPr>
        <p:spPr>
          <a:xfrm>
            <a:off x="2842791" y="294592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明火</a:t>
            </a:r>
            <a:endParaRPr lang="en-US" altLang="zh-CN" sz="2800" dirty="0"/>
          </a:p>
        </p:txBody>
      </p:sp>
      <p:sp>
        <p:nvSpPr>
          <p:cNvPr id="7" name="QB_6_AN.38_1#300a26fef.blank?vaa=1&amp;vcp=1&amp;vis=1&amp;pid=e0fbe19f1&amp;color=0,0,0&amp;vpa=28&amp;vtp=1&amp;vaab=1&amp;bbb=1"/>
          <p:cNvSpPr/>
          <p:nvPr/>
        </p:nvSpPr>
        <p:spPr>
          <a:xfrm>
            <a:off x="9230891" y="2945923"/>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有限空间</a:t>
            </a:r>
            <a:endParaRPr lang="en-US" altLang="zh-CN" sz="2800" dirty="0"/>
          </a:p>
        </p:txBody>
      </p:sp>
      <p:sp>
        <p:nvSpPr>
          <p:cNvPr id="8" name="QB_6_AN.39_1#300a26fef.blank?vaa=1&amp;vcp=1&amp;vis=1&amp;pid=e0fbe19f1&amp;color=0,0,0&amp;vpa=29&amp;vtp=1&amp;vaab=1&amp;bbb=1"/>
          <p:cNvSpPr/>
          <p:nvPr/>
        </p:nvSpPr>
        <p:spPr>
          <a:xfrm>
            <a:off x="2487191" y="3484657"/>
            <a:ext cx="16811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迅速膨胀</a:t>
            </a:r>
            <a:endParaRPr lang="en-US" altLang="zh-CN" sz="2800" dirty="0"/>
          </a:p>
        </p:txBody>
      </p:sp>
      <p:sp>
        <p:nvSpPr>
          <p:cNvPr id="9" name="QB_6_AN.40_1#300a26fef.blank?vaa=1&amp;vcp=1&amp;vis=1&amp;pid=e0fbe19f1&amp;color=0,0,0&amp;vpa=30&amp;vtp=1&amp;vaab=1&amp;bbb=1"/>
          <p:cNvSpPr/>
          <p:nvPr/>
        </p:nvSpPr>
        <p:spPr>
          <a:xfrm>
            <a:off x="6754391" y="4065111"/>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爆炸极限</a:t>
            </a:r>
            <a:endParaRPr lang="en-US" altLang="zh-CN" sz="2800" dirty="0"/>
          </a:p>
        </p:txBody>
      </p:sp>
      <p:sp>
        <p:nvSpPr>
          <p:cNvPr id="10" name="QB_6_AN.41_1#300a26fef.blank?vaa=1&amp;vcp=1&amp;vis=1&amp;pid=e0fbe19f1&amp;color=0,0,0&amp;vpa=31&amp;vtp=1&amp;vaab=1&amp;bbb=1"/>
          <p:cNvSpPr/>
          <p:nvPr/>
        </p:nvSpPr>
        <p:spPr>
          <a:xfrm>
            <a:off x="3198391" y="516829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通风</a:t>
            </a:r>
            <a:endParaRPr lang="en-US" altLang="zh-CN" sz="2800" dirty="0"/>
          </a:p>
        </p:txBody>
      </p:sp>
      <p:sp>
        <p:nvSpPr>
          <p:cNvPr id="11" name="QB_6_AN.42_1#300a26fef.blank?vaa=1&amp;vcp=1&amp;vis=1&amp;pid=e0fbe19f1&amp;color=0,0,0&amp;vpa=32&amp;vtp=1&amp;vaab=1&amp;bbb=1"/>
          <p:cNvSpPr/>
          <p:nvPr/>
        </p:nvSpPr>
        <p:spPr>
          <a:xfrm>
            <a:off x="5319291" y="516829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烟火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1">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P spid="11"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af067e766?vcp=1&amp;vis=1&amp;pid=e0fbe19f1&amp;color=0,0,0&amp;vtp=1&amp;vaab=1&amp;bt=1&amp;bbb=1"/>
          <p:cNvSpPr/>
          <p:nvPr/>
        </p:nvSpPr>
        <p:spPr>
          <a:xfrm>
            <a:off x="539496" y="90728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点燃可燃性气体前一定要验纯。</a:t>
            </a:r>
            <a:endParaRPr lang="en-US" altLang="zh-CN" sz="2800" dirty="0"/>
          </a:p>
        </p:txBody>
      </p:sp>
      <p:sp>
        <p:nvSpPr>
          <p:cNvPr id="3" name="QO_6_BD.43_1#c65c15ceb?vaa=1&amp;vcp=1&amp;vis=1&amp;pid=e0fbe19f1&amp;color=0,0,0&amp;vtp=1&amp;vaab=1&amp;bbb=1"/>
          <p:cNvSpPr/>
          <p:nvPr/>
        </p:nvSpPr>
        <p:spPr>
          <a:xfrm>
            <a:off x="539496" y="152717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（2）消防安全常识。</a:t>
            </a:r>
            <a:endParaRPr lang="en-US" altLang="zh-CN" sz="2800" dirty="0"/>
          </a:p>
        </p:txBody>
      </p:sp>
      <p:sp>
        <p:nvSpPr>
          <p:cNvPr id="4" name="QB_7_BD.44_1#ba355968c?vaa=1&amp;vcp=1&amp;vis=1&amp;pid=c65c15ceb&amp;color=0,0,0&amp;vtp=1&amp;vaab=1&amp;bbb=1&amp;hb=1"/>
          <p:cNvSpPr/>
          <p:nvPr/>
        </p:nvSpPr>
        <p:spPr>
          <a:xfrm>
            <a:off x="539496" y="2156650"/>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①室内着火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，不能立即打开</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因为这样做会提供充足的氧气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火势更旺。</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②家用天然气、煤气或液化石油气等泄漏，切不可开灯检查，应</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并</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③家用电器着火，应先</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，后用干粉灭火器灭火，切忌直接用</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浇灭。冬季使用燃煤炉取暖要注意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7_AN.1_1#ba355968c.blank?vaa=1&amp;vcp=1&amp;vis=1&amp;pid=c65c15ceb&amp;color=0,0,0&amp;vpa=33&amp;vtp=1&amp;vaab=1&amp;bbb=1"/>
          <p:cNvSpPr/>
          <p:nvPr/>
        </p:nvSpPr>
        <p:spPr>
          <a:xfrm>
            <a:off x="4817015" y="212617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门窗</a:t>
            </a:r>
            <a:endParaRPr lang="en-US" altLang="zh-CN" sz="2800" dirty="0"/>
          </a:p>
        </p:txBody>
      </p:sp>
      <p:sp>
        <p:nvSpPr>
          <p:cNvPr id="7" name="QB_7_AN.2_1#ba355968c.blank?vaa=1&amp;vcp=1&amp;vis=1&amp;pid=c65c15ceb&amp;color=0,0,0&amp;vpa=34&amp;vtp=1&amp;vaab=1&amp;bbb=1&amp;hb=1"/>
          <p:cNvSpPr/>
          <p:nvPr/>
        </p:nvSpPr>
        <p:spPr>
          <a:xfrm>
            <a:off x="539496" y="3421570"/>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关闭阀门</a:t>
            </a:r>
            <a:endParaRPr lang="en-US" altLang="zh-CN" sz="2800" dirty="0"/>
          </a:p>
        </p:txBody>
      </p:sp>
      <p:sp>
        <p:nvSpPr>
          <p:cNvPr id="8" name="QB_7_AN.3_1#ba355968c.blank?vaa=1&amp;vcp=1&amp;vis=1&amp;pid=c65c15ceb&amp;color=0,0,0&amp;vpa=35&amp;vtp=1&amp;vaab=1&amp;bbb=1"/>
          <p:cNvSpPr/>
          <p:nvPr/>
        </p:nvSpPr>
        <p:spPr>
          <a:xfrm>
            <a:off x="1794414" y="406927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开窗通风</a:t>
            </a:r>
            <a:endParaRPr lang="en-US" altLang="zh-CN" sz="2800" dirty="0"/>
          </a:p>
        </p:txBody>
      </p:sp>
      <p:sp>
        <p:nvSpPr>
          <p:cNvPr id="10" name="QB_7_AN.50_1#ba355968c.blank?vaa=1&amp;vcp=1&amp;vis=1&amp;pid=c65c15ceb&amp;color=0,0,0&amp;vpa=36&amp;vtp=1&amp;vaab=1&amp;bbb=1"/>
          <p:cNvSpPr/>
          <p:nvPr/>
        </p:nvSpPr>
        <p:spPr>
          <a:xfrm>
            <a:off x="4105815" y="471697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关闭电源</a:t>
            </a:r>
            <a:endParaRPr lang="en-US" altLang="zh-CN" sz="2800" dirty="0"/>
          </a:p>
        </p:txBody>
      </p:sp>
      <p:sp>
        <p:nvSpPr>
          <p:cNvPr id="11" name="QB_7_AN.51_1#ba355968c.blank?vaa=1&amp;vcp=1&amp;vis=1&amp;pid=c65c15ceb&amp;color=0,0,0&amp;vpa=37&amp;vtp=1&amp;vaab=1"/>
          <p:cNvSpPr/>
          <p:nvPr/>
        </p:nvSpPr>
        <p:spPr>
          <a:xfrm>
            <a:off x="549815" y="534371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endParaRPr lang="en-US" altLang="zh-CN" sz="2800" dirty="0"/>
          </a:p>
        </p:txBody>
      </p:sp>
      <p:sp>
        <p:nvSpPr>
          <p:cNvPr id="12" name="QB_7_AN.52_1#ba355968c.blank?vaa=1&amp;vcp=1&amp;vis=1&amp;pid=c65c15ceb&amp;color=0,0,0&amp;vpa=38&amp;vtp=1&amp;vaab=1&amp;bbb=1"/>
          <p:cNvSpPr/>
          <p:nvPr/>
        </p:nvSpPr>
        <p:spPr>
          <a:xfrm>
            <a:off x="6595014" y="534371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通风</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2">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10" grpId="0" build="p" animBg="1"/>
      <p:bldP spid="11" grpId="0" build="p" animBg="1"/>
      <p:bldP spid="1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53_1#4ee98f80a?vaa=1&amp;vcp=1&amp;vis=1&amp;pid=c65c15ceb&amp;color=0,0,0&amp;mp=1&amp;vtp=1&amp;vaab=1&amp;bt=1&amp;bbb=1&amp;hb=1"/>
          <p:cNvSpPr/>
          <p:nvPr/>
        </p:nvSpPr>
        <p:spPr>
          <a:xfrm>
            <a:off x="539496" y="188439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④加油站、油库、面粉加工厂、煤矿矿井等场所，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应该张贴“</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的字样或图标。</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⑤进入枯井、菜窖或深洞时应做灯火试验；启用闲置的沼气池前，</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（填“能”或“不能”）用燃着的蜡烛进行灯火试验。</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⑥点燃可燃性气体前一定要</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_1#4ee98f80a.blank?vaa=1&amp;vcp=1&amp;vis=1&amp;pid=c65c15ceb&amp;color=0,0,0&amp;mp=1&amp;vpa=39&amp;vtp=1&amp;vaab=1&amp;bbb=1"/>
          <p:cNvSpPr/>
          <p:nvPr/>
        </p:nvSpPr>
        <p:spPr>
          <a:xfrm>
            <a:off x="9863678" y="185391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严禁烟火</a:t>
            </a:r>
            <a:endParaRPr lang="en-US" altLang="zh-CN" sz="2800" dirty="0"/>
          </a:p>
        </p:txBody>
      </p:sp>
      <p:sp>
        <p:nvSpPr>
          <p:cNvPr id="5" name="QB_7_AN.2_1#4ee98f80a.blank?vaa=1&amp;vcp=1&amp;vis=1&amp;pid=c65c15ceb&amp;color=0,0,0&amp;vpa=40&amp;vtp=1&amp;vaab=1&amp;bbb=1"/>
          <p:cNvSpPr/>
          <p:nvPr/>
        </p:nvSpPr>
        <p:spPr>
          <a:xfrm>
            <a:off x="638715" y="3797014"/>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p>
        </p:txBody>
      </p:sp>
      <p:sp>
        <p:nvSpPr>
          <p:cNvPr id="7" name="QB_7_AN.58_1#4ee98f80a.blank?vaa=1&amp;vcp=1&amp;vis=1&amp;pid=c65c15ceb&amp;color=0,0,0&amp;vpa=41&amp;vtp=1&amp;vaab=1&amp;bbb=1"/>
          <p:cNvSpPr/>
          <p:nvPr/>
        </p:nvSpPr>
        <p:spPr>
          <a:xfrm>
            <a:off x="4817015" y="442375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验纯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59_1#945381086?vaa=1&amp;vcp=1&amp;vis=1&amp;pid=c65c15ceb&amp;color=0,0,0&amp;mp=1&amp;vtp=1&amp;vaab=1&amp;bt=1&amp;bbb=1&amp;hb=1"/>
          <p:cNvSpPr/>
          <p:nvPr/>
        </p:nvSpPr>
        <p:spPr>
          <a:xfrm>
            <a:off x="539496" y="132889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⑦发生火灾时，如果火势较大或有蔓延的趋势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，应立即拨打火警电话</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用湿毛巾捂住口鼻，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低下身子沿墙壁或贴近地面离开着火区域，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不可乘坐电梯或跳窗户逃生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_1#945381086.blank?vaa=1&amp;vcp=1&amp;vis=1&amp;pid=c65c15ceb&amp;color=0,0,0&amp;mp=1&amp;vpa=42&amp;vtp=1&amp;vaab=1&amp;bbb=1"/>
          <p:cNvSpPr/>
          <p:nvPr/>
        </p:nvSpPr>
        <p:spPr>
          <a:xfrm>
            <a:off x="562515" y="1946116"/>
            <a:ext cx="778955" cy="567817"/>
          </a:xfrm>
          <a:prstGeom prst="rect">
            <a:avLst/>
          </a:prstGeom>
          <a:noFill/>
        </p:spPr>
        <p:txBody>
          <a:bodyPr wrap="none" lIns="0" tIns="0" rIns="0" bIns="0" rtlCol="0" anchor="t"/>
          <a:lstStyle/>
          <a:p>
            <a:pPr algn="ct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119</a:t>
            </a:r>
            <a:endParaRPr lang="en-US" altLang="zh-CN" sz="2800" dirty="0"/>
          </a:p>
        </p:txBody>
      </p:sp>
      <p:sp>
        <p:nvSpPr>
          <p:cNvPr id="4" name="QO_7_BD.61_1#33ee80e82?vaa=1&amp;vcp=1&amp;vis=1&amp;pid=c65c15ceb&amp;color=0,0,0&amp;vtp=1&amp;vaab=1&amp;bbb=1"/>
          <p:cNvSpPr/>
          <p:nvPr/>
        </p:nvSpPr>
        <p:spPr>
          <a:xfrm>
            <a:off x="539496" y="324939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⑧与燃烧、爆炸有关的图标。</a:t>
            </a:r>
            <a:endParaRPr lang="en-US" altLang="zh-CN" sz="2800" dirty="0"/>
          </a:p>
        </p:txBody>
      </p:sp>
      <p:pic>
        <p:nvPicPr>
          <p:cNvPr id="5" name="QO_7_BD.61_2#33ee80e82?vaa=1&amp;vcp=1&amp;vis=1&amp;pid=c65c15c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606040" y="3932777"/>
            <a:ext cx="6976872" cy="8778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9b2990609?sp=1&amp;vcp=1&amp;pid=7a5ff0d5c&amp;color=0,0,0&amp;vtp=1&amp;vaab=1&amp;bt=1&amp;bbb=1&amp;hb=1"/>
          <p:cNvSpPr/>
          <p:nvPr/>
        </p:nvSpPr>
        <p:spPr>
          <a:xfrm>
            <a:off x="539496" y="249907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燃料充分燃烧的条件。</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燃料充分燃烧需要满足的两个条件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：①燃烧时要有充足的空气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燃料与空气要有足够大的接触面积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36b89f98d.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36b89f98d.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36b89f98d.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化学与社会</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3_1#ce6cbc2b1?vaa=1&amp;vcp=1&amp;vis=1&amp;pid=7a5ff0d5c&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化学反应中的能量变化。</a:t>
            </a:r>
            <a:endParaRPr lang="en-US" altLang="zh-CN" sz="2800" dirty="0">
              <a:solidFill>
                <a:srgbClr val="000000"/>
              </a:solidFill>
            </a:endParaRPr>
          </a:p>
        </p:txBody>
      </p:sp>
      <p:sp>
        <p:nvSpPr>
          <p:cNvPr id="3" name="QB_6_BD.64_1#5c552bc30?vaa=1&amp;vcp=1&amp;vis=1&amp;pid=ce6cbc2b1&amp;color=0,0,0&amp;vtp=1&amp;vaab=1&amp;bbb=1"/>
          <p:cNvSpPr/>
          <p:nvPr/>
        </p:nvSpPr>
        <p:spPr>
          <a:xfrm>
            <a:off x="539496" y="117428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）化学反应伴随着</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的变化，通常表现为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6_AN.1_1#5c552bc30.blank?vaa=1&amp;vcp=1&amp;vis=1&amp;pid=ce6cbc2b1&amp;color=0,0,0&amp;vpa=43&amp;vtp=1&amp;vaab=1&amp;bbb=1"/>
          <p:cNvSpPr/>
          <p:nvPr/>
        </p:nvSpPr>
        <p:spPr>
          <a:xfrm>
            <a:off x="3928015" y="112285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能量</a:t>
            </a:r>
            <a:endParaRPr lang="en-US" altLang="zh-CN" sz="2800" dirty="0">
              <a:solidFill>
                <a:srgbClr val="FF0000"/>
              </a:solidFill>
            </a:endParaRPr>
          </a:p>
        </p:txBody>
      </p:sp>
      <p:sp>
        <p:nvSpPr>
          <p:cNvPr id="5" name="QB_6_AN.2_1#5c552bc30.blank?vaa=1&amp;vcp=1&amp;vis=1&amp;pid=ce6cbc2b1&amp;color=0,0,0&amp;vpa=44&amp;vtp=1&amp;vaab=1&amp;bbb=1"/>
          <p:cNvSpPr/>
          <p:nvPr/>
        </p:nvSpPr>
        <p:spPr>
          <a:xfrm>
            <a:off x="8195214" y="112285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热量</a:t>
            </a:r>
            <a:endParaRPr lang="en-US" altLang="zh-CN" sz="2800" dirty="0">
              <a:solidFill>
                <a:srgbClr val="FF0000"/>
              </a:solidFill>
            </a:endParaRPr>
          </a:p>
        </p:txBody>
      </p:sp>
      <p:sp>
        <p:nvSpPr>
          <p:cNvPr id="6" name="QB_6_BD.67_1#d9af1ede4?vaa=1&amp;vcp=1&amp;vis=1&amp;pid=ce6cbc2b1&amp;color=0,0,0&amp;vtp=1&amp;vaab=1&amp;bbb=1&amp;hb=1"/>
          <p:cNvSpPr/>
          <p:nvPr/>
        </p:nvSpPr>
        <p:spPr>
          <a:xfrm>
            <a:off x="539496" y="180376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（2）有的化学反应放热，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如氧化反应、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与水反应、镁与盐酸</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、中和反应等；有的化学反应吸热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写化学方程式）等。</a:t>
            </a:r>
            <a:endParaRPr lang="en-US" altLang="zh-CN" sz="2800" dirty="0">
              <a:solidFill>
                <a:srgbClr val="000000"/>
              </a:solidFill>
            </a:endParaRPr>
          </a:p>
        </p:txBody>
      </p:sp>
      <p:sp>
        <p:nvSpPr>
          <p:cNvPr id="7" name="QB_6_AN.3_1#d9af1ede4.blank?vaa=1&amp;vcp=1&amp;vis=1&amp;pid=ce6cbc2b1&amp;color=0,0,0&amp;vpa=45&amp;vtp=1&amp;vaab=1&amp;bbb=1"/>
          <p:cNvSpPr/>
          <p:nvPr/>
        </p:nvSpPr>
        <p:spPr>
          <a:xfrm>
            <a:off x="6772814" y="177328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生石灰</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8" name="QB_6_AN.4_1#d9af1ede4.blank?vaa=1&amp;vcp=1&amp;vis=1&amp;pid=ce6cbc2b1&amp;color=0,0,0&amp;vpa=46&amp;vtp=1&amp;vaab=1&amp;bbb=1&amp;rh=43.6"/>
              <p:cNvSpPr/>
              <p:nvPr/>
            </p:nvSpPr>
            <p:spPr>
              <a:xfrm>
                <a:off x="7307008" y="2451526"/>
                <a:ext cx="2658745" cy="553720"/>
              </a:xfrm>
              <a:prstGeom prst="rect">
                <a:avLst/>
              </a:prstGeom>
              <a:noFill/>
            </p:spPr>
            <p:txBody>
              <a:bodyPr wrap="none" lIns="0" tIns="0" rIns="0" bIns="0" rtlCol="0" anchor="t"/>
              <a:lstStyle/>
              <a:p>
                <a:pPr algn="ctr" latinLnBrk="1">
                  <a:lnSpc>
                    <a:spcPts val="51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高温</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6_AN.4_1#d9af1ede4.blank?vaa=1&amp;vcp=1&amp;vis=1&amp;pid=ce6cbc2b1&amp;color=0,0,0&amp;vpa=46&amp;vtp=1&amp;vaab=1&amp;bbb=1&amp;rh=43.6"/>
              <p:cNvSpPr>
                <a:spLocks noRot="1" noChangeAspect="1" noMove="1" noResize="1" noEditPoints="1" noAdjustHandles="1" noChangeArrowheads="1" noChangeShapeType="1" noTextEdit="1"/>
              </p:cNvSpPr>
              <p:nvPr/>
            </p:nvSpPr>
            <p:spPr>
              <a:xfrm>
                <a:off x="7307008" y="2451526"/>
                <a:ext cx="2658745" cy="553720"/>
              </a:xfrm>
              <a:prstGeom prst="rect">
                <a:avLst/>
              </a:prstGeom>
              <a:blipFill rotWithShape="1">
                <a:blip r:embed="rId3"/>
                <a:stretch>
                  <a:fillRect l="-2" t="-24618" r="2" b="-840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d7e7d5fe2?sp=1&amp;vcp=1&amp;pid=7a5ff0d5c&amp;color=0,0,0&amp;vtp=1&amp;vaab=1&amp;bbb=1">
            <a:extLst>
              <a:ext uri="{FF2B5EF4-FFF2-40B4-BE49-F238E27FC236}">
                <a16:creationId xmlns:a16="http://schemas.microsoft.com/office/drawing/2014/main" id="{F8D1CBFF-8D23-4BC4-8F8D-A3892A112347}"/>
              </a:ext>
            </a:extLst>
          </p:cNvPr>
          <p:cNvSpPr/>
          <p:nvPr/>
        </p:nvSpPr>
        <p:spPr>
          <a:xfrm>
            <a:off x="539496" y="53865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燃烧、化学爆炸、缓慢氧化、自燃的区别与联系。</a:t>
            </a:r>
            <a:endParaRPr lang="en-US" altLang="zh-CN" sz="2800" dirty="0">
              <a:solidFill>
                <a:srgbClr val="000000"/>
              </a:solidFill>
            </a:endParaRPr>
          </a:p>
        </p:txBody>
      </p:sp>
      <p:pic>
        <p:nvPicPr>
          <p:cNvPr id="3" name="P_5_BD#d7e7d5fe2?vcp=1&amp;pid=7a5ff0d5c&amp;color=0,0,0&amp;tib=255,255,255&amp;vtp=1&amp;vaab=1" descr="preencoded.png">
            <a:extLst>
              <a:ext uri="{FF2B5EF4-FFF2-40B4-BE49-F238E27FC236}">
                <a16:creationId xmlns:a16="http://schemas.microsoft.com/office/drawing/2014/main" id="{C2F521B9-5C1E-45B3-9DD3-DAE311B6124C}"/>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01216" y="1775695"/>
            <a:ext cx="11113721" cy="2732123"/>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extLst>
      <p:ext uri="{BB962C8B-B14F-4D97-AF65-F5344CB8AC3E}">
        <p14:creationId xmlns:p14="http://schemas.microsoft.com/office/powerpoint/2010/main" val="1814897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6f1336ca.fixed?vcp=1&amp;pid=66e887bb9&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燃烧与能源</a:t>
            </a:r>
            <a:endParaRPr lang="en-US" altLang="zh-CN" sz="4000" dirty="0"/>
          </a:p>
        </p:txBody>
      </p:sp>
      <p:sp>
        <p:nvSpPr>
          <p:cNvPr id="3" name="C_4_BD#f6f1336ca.fixed?vcp=1&amp;pid=66e887bb9&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15a7877f4?vcp=1&amp;pid=f6f1336ca&amp;color=146,208,80&amp;vtp=1&amp;vaab=1&amp;bt=1&amp;bbb=1"/>
          <p:cNvSpPr/>
          <p:nvPr/>
        </p:nvSpPr>
        <p:spPr>
          <a:xfrm>
            <a:off x="539496" y="554400"/>
            <a:ext cx="11109960" cy="648639"/>
          </a:xfrm>
          <a:prstGeom prst="rect">
            <a:avLst/>
          </a:prstGeom>
          <a:noFill/>
        </p:spPr>
        <p:txBody>
          <a:bodyPr wrap="square" lIns="0" tIns="0" rIns="0" bIns="0" rtlCol="0" anchor="t">
            <a:spAutoFit/>
          </a:bodyPr>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燃烧与灭火的原理、方法</a:t>
            </a:r>
            <a:endParaRPr lang="en-US" altLang="zh-CN" sz="3200" dirty="0"/>
          </a:p>
        </p:txBody>
      </p:sp>
      <p:sp>
        <p:nvSpPr>
          <p:cNvPr id="3" name="QC_6_BD.70_1#73d240a5a?vaa=1&amp;vcp=1&amp;vis=1&amp;pid=15a7877f4&amp;color=0,0,0&amp;vtp=1&amp;vaab=1&amp;bbb=1&amp;hb=1"/>
          <p:cNvSpPr/>
          <p:nvPr/>
        </p:nvSpPr>
        <p:spPr>
          <a:xfrm>
            <a:off x="539496" y="1263495"/>
            <a:ext cx="11109960" cy="1201357"/>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（2024·广西·中考）野外烧烤结束后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，下列做法不合理的</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a typeface="宋体" panose="02010600030101010101" pitchFamily="2" charset="-122"/>
            </a:endParaRPr>
          </a:p>
        </p:txBody>
      </p:sp>
      <p:sp>
        <p:nvSpPr>
          <p:cNvPr id="5" name="QC_6_BD.70_2#73d240a5a.choices?vaa=1&amp;vcp=1&amp;vis=1&amp;pid=15a7877f4&amp;color=0,0,0&amp;vtp=1&amp;vaab=1&amp;bbb=1"/>
          <p:cNvSpPr/>
          <p:nvPr/>
        </p:nvSpPr>
        <p:spPr>
          <a:xfrm>
            <a:off x="539496" y="2547474"/>
            <a:ext cx="11109960" cy="1232325"/>
          </a:xfrm>
          <a:prstGeom prst="rect">
            <a:avLst/>
          </a:prstGeom>
          <a:noFill/>
        </p:spPr>
        <p:txBody>
          <a:bodyPr wrap="square" lIns="0" tIns="0" rIns="0" bIns="0" rtlCol="0" anchor="t">
            <a:spAutoFit/>
          </a:bodyPr>
          <a:lstStyle/>
          <a:p>
            <a:pPr latinLnBrk="1">
              <a:lnSpc>
                <a:spcPts val="5100"/>
              </a:lnSpc>
              <a:tabLst>
                <a:tab pos="4213225" algn="l"/>
              </a:tabLst>
            </a:pP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A.撤走剩余木炭</a:t>
            </a:r>
            <a:r>
              <a:rPr lang="en-US" altLang="zh-CN" sz="2800" b="0" i="0" spc="-10300" dirty="0">
                <a:solidFill>
                  <a:srgbClr val="000000"/>
                </a:solidFill>
                <a:latin typeface="times new roman" panose="02020603050405020304" pitchFamily="18" charset="0"/>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B.用水浇灭火</a:t>
            </a:r>
            <a:r>
              <a:rPr lang="zh-CN" altLang="en-US"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堆</a:t>
            </a:r>
            <a:endPar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endParaRPr>
          </a:p>
          <a:p>
            <a:pPr latinLnBrk="1">
              <a:lnSpc>
                <a:spcPts val="5100"/>
              </a:lnSpc>
              <a:tabLst>
                <a:tab pos="4213225" algn="l"/>
              </a:tabLst>
            </a:pPr>
            <a:r>
              <a:rPr lang="en-US" altLang="zh-CN" sz="2800" dirty="0" err="1">
                <a:solidFill>
                  <a:srgbClr val="000000"/>
                </a:solidFill>
                <a:latin typeface="times new roman" panose="02020603050405020304" pitchFamily="18" charset="0"/>
              </a:rPr>
              <a:t>C</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.对火堆置之不理</a:t>
            </a:r>
            <a:r>
              <a:rPr lang="en-US" altLang="zh-CN" sz="2800" b="0" i="0" spc="-10300" dirty="0">
                <a:solidFill>
                  <a:srgbClr val="000000"/>
                </a:solidFill>
                <a:latin typeface="times new roman" panose="02020603050405020304" pitchFamily="18" charset="0"/>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D.用沙土盖灭火堆</a:t>
            </a:r>
            <a:endParaRPr lang="en-US" altLang="zh-CN" sz="2800" dirty="0">
              <a:solidFill>
                <a:srgbClr val="000000"/>
              </a:solidFill>
              <a:latin typeface="times new roman" panose="02020603050405020304" pitchFamily="18" charset="0"/>
            </a:endParaRPr>
          </a:p>
        </p:txBody>
      </p:sp>
      <p:sp>
        <p:nvSpPr>
          <p:cNvPr id="6" name="QC_6_AS.1_1#73d240a5a?vaa=1&amp;vcp=1&amp;vis=1&amp;pid=15a7877f4&amp;color=0,0,0&amp;mp=1&amp;vtp=1&amp;vaab=1&amp;bt=1&amp;bbb=1&amp;hb=1&amp;htil=1">
            <a:extLst>
              <a:ext uri="{FF2B5EF4-FFF2-40B4-BE49-F238E27FC236}">
                <a16:creationId xmlns:a16="http://schemas.microsoft.com/office/drawing/2014/main" id="{BEB493F2-0121-430D-9A61-44E070D2D55A}"/>
              </a:ext>
            </a:extLst>
          </p:cNvPr>
          <p:cNvSpPr/>
          <p:nvPr/>
        </p:nvSpPr>
        <p:spPr>
          <a:xfrm>
            <a:off x="539496" y="3862421"/>
            <a:ext cx="11109960" cy="1745286"/>
          </a:xfrm>
          <a:prstGeom prst="rect">
            <a:avLst/>
          </a:prstGeom>
          <a:noFill/>
        </p:spPr>
        <p:txBody>
          <a:bodyPr wrap="square" lIns="0" tIns="0" rIns="0" bIns="0" rtlCol="0" anchor="t">
            <a:spAutoFit/>
          </a:bodyPr>
          <a:lstStyle/>
          <a:p>
            <a:pPr algn="l" latinLnBrk="1">
              <a:lnSpc>
                <a:spcPts val="47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撤走剩余木炭，清除了可燃物；用</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水浇</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灭火堆，使温度降低到可燃物的着火点以下</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沙土盖灭火堆，能隔绝氧气，以上措施都</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能达</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到灭火的目的，防止发生火灾。对火堆置</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之不</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理，可能引起火灾</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p:sp>
        <p:nvSpPr>
          <p:cNvPr id="4" name="文本框 3">
            <a:extLst>
              <a:ext uri="{FF2B5EF4-FFF2-40B4-BE49-F238E27FC236}">
                <a16:creationId xmlns:a16="http://schemas.microsoft.com/office/drawing/2014/main" id="{900E299C-8D84-4E09-8DBC-61872C8C0CC2}"/>
              </a:ext>
            </a:extLst>
          </p:cNvPr>
          <p:cNvSpPr txBox="1"/>
          <p:nvPr/>
        </p:nvSpPr>
        <p:spPr>
          <a:xfrm>
            <a:off x="940371" y="1885795"/>
            <a:ext cx="579438" cy="628505"/>
          </a:xfrm>
          <a:prstGeom prst="rect">
            <a:avLst/>
          </a:prstGeom>
          <a:noFill/>
        </p:spPr>
        <p:txBody>
          <a:bodyPr vert="horz" wrap="square"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C</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EX.1_1#73d240a5a?iti=1&amp;htil=1&amp;vaa=1&amp;vcp=1&amp;vis=1&amp;pid=15a7877f4&amp;color=0,0,0&amp;tib=255,255,255&amp;vtp=1&amp;vaab=1&amp;bt=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01000" y="1551654"/>
            <a:ext cx="3630168"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EX.1_1#73d240a5a?iti=1&amp;htil=1&amp;vaa=1&amp;vcp=1&amp;vis=1&amp;pid=15a7877f4&amp;color=0,0,0&amp;vtp=1&amp;vaab=1&amp;bbb=1"/>
          <p:cNvSpPr/>
          <p:nvPr/>
        </p:nvSpPr>
        <p:spPr>
          <a:xfrm>
            <a:off x="9123141" y="4403566"/>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图1-10-1</a:t>
            </a:r>
            <a:endParaRPr lang="en-US" altLang="zh-CN" sz="2800" dirty="0"/>
          </a:p>
        </p:txBody>
      </p:sp>
      <p:sp>
        <p:nvSpPr>
          <p:cNvPr id="4" name="QC_6_EX.1_1#73d240a5a?htil=1&amp;vaa=1&amp;vcp=1&amp;vis=1&amp;pid=15a7877f4&amp;color=0,0,0&amp;vtp=1&amp;vaab=1&amp;bbb=1&amp;hb=1"/>
          <p:cNvSpPr/>
          <p:nvPr/>
        </p:nvSpPr>
        <p:spPr>
          <a:xfrm>
            <a:off x="539496" y="1538954"/>
            <a:ext cx="7351776"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回答有关燃烧和灭火的问题要紧扣燃烧的条件</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和灭火的原理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明确燃烧必须同时具备三个条</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而灭火只需破坏燃烧的三个条件之一即可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分析灭火原理时注意将采取的措施与燃烧的条</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件相对应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73d240a5a?vaa=1&amp;vcp=1&amp;vis=1&amp;pid=15a7877f4&amp;color=0,0,0&amp;vtp=1&amp;vaab=1&amp;bt=1&amp;bbb=1&amp;hb=1&amp;htil=1"/>
          <p:cNvSpPr/>
          <p:nvPr/>
        </p:nvSpPr>
        <p:spPr>
          <a:xfrm>
            <a:off x="539496" y="1225264"/>
            <a:ext cx="11149584" cy="317516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易错警示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着火点和温度是两个不同的概念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着火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点是物质燃烧所需的最低温度</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是物质的</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固有性质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，一般不可改变</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而温度是一个</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描述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物体冷热程度的物理量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，是可变的</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可燃物的着火点</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，可燃物才可能燃烧</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火只</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能通过降低可燃物的温度</a:t>
            </a:r>
            <a:r>
              <a:rPr lang="en-US" altLang="zh-CN" sz="2800" b="0" i="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而不能通过降</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低可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燃物的着火点来实现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1aef5d2f?vcp=1&amp;pid=15a7877f4&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75_1#dffe68016?vaa=1&amp;vcp=1&amp;vis=1&amp;pid=81aef5d2f&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学生承担力所能及的家务是劳动教育的方式之一。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下列家务劳动中，利用了将温度降低到着火点以下的原理来灭火的是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76_1#dffe68016.bracket?vaa=1&amp;vcp=1&amp;vis=1&amp;pid=81aef5d2f&amp;color=0,0,0&amp;vpa=48&amp;vtp=1&amp;vaab=1"/>
          <p:cNvSpPr/>
          <p:nvPr/>
        </p:nvSpPr>
        <p:spPr>
          <a:xfrm>
            <a:off x="816515" y="25155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7_BD.75_2#dffe68016.choices?vaa=1&amp;vcp=1&amp;vis=1&amp;pid=81aef5d2f&amp;color=0,0,0&amp;vtp=1&amp;vaab=1&amp;bbb=1"/>
          <p:cNvSpPr/>
          <p:nvPr/>
        </p:nvSpPr>
        <p:spPr>
          <a:xfrm>
            <a:off x="539496" y="315897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.用水浇灭聚会燃起的篝火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.旋转燃气炉开关熄灭炉火</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C.盖上锅盖熄灭锅中的油火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.移除炉灶内木柴熄灭灶火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7_1#d88b309dc?vaa=1&amp;vcp=1&amp;vis=1&amp;pid=81aef5d2f&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许多成语蕴含着丰富的化学原理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，下列关于燃烧和灭火的解释错误的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78_1#d88b309dc.bracket?vaa=1&amp;vcp=1&amp;vis=1&amp;pid=81aef5d2f&amp;color=0,0,0&amp;vpa=49&amp;vtp=1&amp;vaab=1"/>
          <p:cNvSpPr/>
          <p:nvPr/>
        </p:nvSpPr>
        <p:spPr>
          <a:xfrm>
            <a:off x="1172115" y="215633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7_BD.77_2#d88b309dc.choices?vaa=1&amp;vcp=1&amp;vis=1&amp;pid=81aef5d2f&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A.杯水车薪——可燃物的量少，导致火焰熄灭</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.釜底抽薪——清除可燃物，使燃烧停止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.煽风点火——促进空气流通，提供充足的氧气使可燃物燃烧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.钻木取火——让温度达到可燃物的着火点，使之燃烧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9_1#76e24acf4?sp=1&amp;vaa=1&amp;vcp=1&amp;vis=1&amp;pid=81aef5d2f&amp;color=0,0,0&amp;vtp=1&amp;vaab=1&amp;bt=1&amp;bbb=1&amp;hb=1"/>
          <p:cNvSpPr/>
          <p:nvPr/>
        </p:nvSpPr>
        <p:spPr>
          <a:xfrm>
            <a:off x="539496" y="880618"/>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（2024·广西桂林·模拟）图1-10-2所示是我国古代使用的“火折子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火折子的竹筒帽盖上时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，草纸保留火星；使用时，只需打开竹筒帽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着火星轻轻一吹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，草纸就燃烧起来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。下列关于火折子的说法错误的是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80_1#76e24acf4.bracket?vaa=1&amp;vcp=1&amp;vis=1&amp;pid=81aef5d2f&amp;color=0,0,0&amp;vpa=50&amp;vtp=1&amp;vaab=1"/>
          <p:cNvSpPr/>
          <p:nvPr/>
        </p:nvSpPr>
        <p:spPr>
          <a:xfrm>
            <a:off x="816515" y="281038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7_BD.79_2#76e24acf4?iti=2&amp;htil=2&amp;vaa=1&amp;vcp=1&amp;vis=1&amp;pid=81aef5d2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04249" y="3505962"/>
            <a:ext cx="2752344" cy="17739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79_3#76e24acf4?iti=2&amp;htil=2&amp;vaa=1&amp;vcp=1&amp;vis=1&amp;pid=81aef5d2f&amp;color=0,0,0&amp;vtp=1&amp;vaab=1&amp;bbb=1"/>
          <p:cNvSpPr/>
          <p:nvPr/>
        </p:nvSpPr>
        <p:spPr>
          <a:xfrm>
            <a:off x="9487477" y="5406898"/>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图1-10-2</a:t>
            </a:r>
            <a:endParaRPr lang="en-US" altLang="zh-CN" sz="2800" dirty="0"/>
          </a:p>
        </p:txBody>
      </p:sp>
      <p:sp>
        <p:nvSpPr>
          <p:cNvPr id="6" name="QC_7_BD.79_4#76e24acf4.choices?htil=2&amp;vaa=1&amp;vcp=1&amp;vis=1&amp;pid=81aef5d2f&amp;color=0,0,0&amp;vtp=1&amp;vaab=1&amp;bbb=1"/>
          <p:cNvSpPr/>
          <p:nvPr/>
        </p:nvSpPr>
        <p:spPr>
          <a:xfrm>
            <a:off x="539496" y="3452050"/>
            <a:ext cx="822960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A.草纸是可燃物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.竹筒不是完全密闭的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.竹筒要盖上帽是为了减少与氧气接触</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.取出一吹即可复燃，是因为降低了可燃物的着火点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9e33539e6?vcp=1&amp;pid=f6f1336c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燃烧的条件</a:t>
            </a:r>
            <a:endParaRPr lang="en-US" altLang="zh-CN" sz="3200" dirty="0"/>
          </a:p>
        </p:txBody>
      </p:sp>
      <p:pic>
        <p:nvPicPr>
          <p:cNvPr id="3" name="QC_6_BD.81_1#fa8284786?iti=3&amp;htil=3&amp;vaa=1&amp;vcp=1&amp;vis=1&amp;pid=9e33539e6&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73075" y="1281783"/>
            <a:ext cx="2551176"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81_2#fa8284786?iti=3&amp;htil=3&amp;vaa=1&amp;vcp=1&amp;vis=1&amp;pid=9e33539e6&amp;color=0,0,0&amp;vtp=1&amp;vaab=1&amp;bbb=1"/>
          <p:cNvSpPr/>
          <p:nvPr/>
        </p:nvSpPr>
        <p:spPr>
          <a:xfrm>
            <a:off x="9655719" y="3164431"/>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图1-10-3</a:t>
            </a:r>
            <a:endParaRPr lang="en-US" altLang="zh-CN" sz="2800" dirty="0"/>
          </a:p>
        </p:txBody>
      </p:sp>
      <mc:AlternateContent xmlns:mc="http://schemas.openxmlformats.org/markup-compatibility/2006" xmlns:a14="http://schemas.microsoft.com/office/drawing/2010/main">
        <mc:Choice Requires="a14">
          <p:sp>
            <p:nvSpPr>
              <p:cNvPr id="5" name="QC_6_BD.81_3#fa8284786?htil=3&amp;vaa=1&amp;vcp=1&amp;vis=1&amp;pid=9e33539e6&amp;color=0,0,0&amp;vtp=1&amp;vaab=1&amp;bbb=1&amp;hb=1"/>
              <p:cNvSpPr/>
              <p:nvPr/>
            </p:nvSpPr>
            <p:spPr>
              <a:xfrm>
                <a:off x="539496" y="1263495"/>
                <a:ext cx="8421624"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（2024·四川乐山·中考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）为探究燃烧的条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，小明利用可调节温度的电炉，设计如图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1-10-3所示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装置进行实验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。已知白磷的着火点是</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，红磷的着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火点是</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，氯化钠不是可燃物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6_BD.81_3#fa8284786?htil=3&amp;vaa=1&amp;vcp=1&amp;vis=1&amp;pid=9e33539e6&amp;color=0,0,0&amp;vtp=1&amp;vaab=1&amp;bbb=1&amp;hb=1"/>
              <p:cNvSpPr>
                <a:spLocks noRot="1" noChangeAspect="1" noMove="1" noResize="1" noEditPoints="1" noAdjustHandles="1" noChangeArrowheads="1" noChangeShapeType="1" noTextEdit="1"/>
              </p:cNvSpPr>
              <p:nvPr/>
            </p:nvSpPr>
            <p:spPr>
              <a:xfrm>
                <a:off x="539496" y="1263495"/>
                <a:ext cx="8421624" cy="3144457"/>
              </a:xfrm>
              <a:prstGeom prst="rect">
                <a:avLst/>
              </a:prstGeom>
              <a:blipFill rotWithShape="1">
                <a:blip r:embed="rId4"/>
                <a:stretch>
                  <a:fillRect l="-5" t="-15" r="-1093" b="-2168"/>
                </a:stretch>
              </a:blipFill>
            </p:spPr>
            <p:txBody>
              <a:bodyPr/>
              <a:lstStyle/>
              <a:p>
                <a:r>
                  <a:rPr lang="zh-CN" altLang="en-US">
                    <a:noFill/>
                  </a:rPr>
                  <a:t> </a:t>
                </a:r>
              </a:p>
            </p:txBody>
          </p:sp>
        </mc:Fallback>
      </mc:AlternateContent>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d181f3a35.fixed?vcp=1&amp;pid=66e887bb9&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燃烧与能源</a:t>
            </a:r>
            <a:endParaRPr lang="en-US" altLang="zh-CN" sz="4000" dirty="0"/>
          </a:p>
        </p:txBody>
      </p:sp>
      <p:sp>
        <p:nvSpPr>
          <p:cNvPr id="3" name="C_4_BD#d181f3a35.fixed?vcp=1&amp;pid=66e887bb9&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3_1#fa8284786.choices?vaa=1&amp;vcp=1&amp;vis=1&amp;pid=9e33539e6&amp;color=0,0,0&amp;vtp=1&amp;vaab=1&amp;bt=1&amp;bbb=1&amp;hb=1"/>
              <p:cNvSpPr/>
              <p:nvPr/>
            </p:nvSpPr>
            <p:spPr>
              <a:xfrm>
                <a:off x="539496" y="554400"/>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A.当温度为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时，只有①处白磷燃烧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.为控制变量，①②③④处所取白磷、红磷、氯化钠的质量应相等</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.当温度为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260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时，②处红磷燃烧、③处红磷不燃烧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，说明燃烧需要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.当温度升至</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时，④处氯化钠可能燃烧</a:t>
                </a:r>
                <a:endParaRPr lang="en-US" altLang="zh-CN" sz="2800" dirty="0"/>
              </a:p>
            </p:txBody>
          </p:sp>
        </mc:Choice>
        <mc:Fallback xmlns="">
          <p:sp>
            <p:nvSpPr>
              <p:cNvPr id="2" name="QC_6_BD.83_1#fa8284786.choices?vaa=1&amp;vcp=1&amp;vis=1&amp;pid=9e33539e6&amp;color=0,0,0&amp;vtp=1&amp;vaab=1&amp;bt=1&amp;bbb=1&amp;hb=1"/>
              <p:cNvSpPr>
                <a:spLocks noRot="1" noChangeAspect="1" noMove="1" noResize="1" noEditPoints="1" noAdjustHandles="1" noChangeArrowheads="1" noChangeShapeType="1" noTextEdit="1"/>
              </p:cNvSpPr>
              <p:nvPr/>
            </p:nvSpPr>
            <p:spPr>
              <a:xfrm>
                <a:off x="539496" y="554400"/>
                <a:ext cx="11109960" cy="3144457"/>
              </a:xfrm>
              <a:prstGeom prst="rect">
                <a:avLst/>
              </a:prstGeom>
              <a:blipFill rotWithShape="1">
                <a:blip r:embed="rId3"/>
                <a:stretch>
                  <a:fillRect l="-3" t="-1" r="3" b="-2182"/>
                </a:stretch>
              </a:blipFill>
            </p:spPr>
            <p:txBody>
              <a:bodyPr/>
              <a:lstStyle/>
              <a:p>
                <a:r>
                  <a:rPr lang="zh-CN" altLang="en-US">
                    <a:noFill/>
                  </a:rPr>
                  <a:t> </a:t>
                </a:r>
              </a:p>
            </p:txBody>
          </p:sp>
        </mc:Fallback>
      </mc:AlternateContent>
      <p:pic>
        <p:nvPicPr>
          <p:cNvPr id="3" name="QC_6_BD.83_2#fa8284786?iti=4&amp;vaa=1&amp;vcp=1&amp;vis=1&amp;pid=9e33539e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828994" y="2879124"/>
            <a:ext cx="3773847" cy="25113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83_3#fa8284786?iti=4&amp;vaa=1&amp;vcp=1&amp;vis=1&amp;pid=9e33539e6&amp;color=0,0,0&amp;vtp=1&amp;vaab=1&amp;bbb=1"/>
          <p:cNvSpPr/>
          <p:nvPr/>
        </p:nvSpPr>
        <p:spPr>
          <a:xfrm>
            <a:off x="9137846" y="551749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图1-10-3</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AS.1_1#fa8284786?iti=6&amp;htil=4&amp;vaa=1&amp;vcp=1&amp;vis=1&amp;pid=9e33539e6&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4903" y="581833"/>
            <a:ext cx="3133794" cy="214369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fa8284786?iti=6&amp;htil=4&amp;vaa=1&amp;vcp=1&amp;vis=1&amp;pid=9e33539e6&amp;color=0,0,0&amp;vtp=1&amp;vaab=1&amp;bbb=1"/>
          <p:cNvSpPr/>
          <p:nvPr/>
        </p:nvSpPr>
        <p:spPr>
          <a:xfrm>
            <a:off x="9358857" y="2852530"/>
            <a:ext cx="1385887" cy="541401"/>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图1-10-3</a:t>
            </a:r>
            <a:endParaRPr lang="en-US" altLang="zh-CN" sz="2800" dirty="0"/>
          </a:p>
        </p:txBody>
      </p:sp>
      <mc:AlternateContent xmlns:mc="http://schemas.openxmlformats.org/markup-compatibility/2006" xmlns:a14="http://schemas.microsoft.com/office/drawing/2010/main">
        <mc:Choice Requires="a14">
          <p:sp>
            <p:nvSpPr>
              <p:cNvPr id="4" name="QC_6_AS.1_1#fa8284786?htil=4&amp;vaa=1&amp;vcp=1&amp;vis=1&amp;pid=9e33539e6&amp;color=0,0,0&amp;vtp=1&amp;vaab=1&amp;bt=1&amp;bbb=1&amp;hb=1&amp;hs=1"/>
              <p:cNvSpPr/>
              <p:nvPr/>
            </p:nvSpPr>
            <p:spPr>
              <a:xfrm>
                <a:off x="539496" y="554400"/>
                <a:ext cx="7827264" cy="2963482"/>
              </a:xfrm>
              <a:prstGeom prst="rect">
                <a:avLst/>
              </a:prstGeom>
              <a:noFill/>
            </p:spPr>
            <p:txBody>
              <a:bodyPr wrap="none" lIns="0" tIns="0" rIns="0" bIns="0" rtlCol="0" anchor="t"/>
              <a:lstStyle/>
              <a:p>
                <a:pPr algn="l" latinLnBrk="1">
                  <a:lnSpc>
                    <a:spcPts val="48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当温度为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①处的白磷既与氧气</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，温度也达到了着火点，因此①</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处白磷燃烧；</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处红磷的温度没有达到其着火点，</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③处的红磷既</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不与氧气接触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，温度也未达到其着火点，</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④处的氯</a:t>
                </a:r>
              </a:p>
              <a:p>
                <a:pPr latinLnBrk="1">
                  <a:lnSpc>
                    <a:spcPts val="46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化钠不是可燃物</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，不会燃烧。为控制变量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，①②③</a:t>
                </a:r>
                <a:endParaRPr lang="en-US" altLang="zh-CN" sz="2800" dirty="0"/>
              </a:p>
            </p:txBody>
          </p:sp>
        </mc:Choice>
        <mc:Fallback xmlns="">
          <p:sp>
            <p:nvSpPr>
              <p:cNvPr id="4" name="QC_6_AS.1_1#fa8284786?htil=4&amp;vaa=1&amp;vcp=1&amp;vis=1&amp;pid=9e33539e6&amp;color=0,0,0&amp;vtp=1&amp;vaab=1&amp;bt=1&amp;bbb=1&amp;hb=1&amp;hs=1"/>
              <p:cNvSpPr>
                <a:spLocks noRot="1" noChangeAspect="1" noMove="1" noResize="1" noEditPoints="1" noAdjustHandles="1" noChangeArrowheads="1" noChangeShapeType="1" noTextEdit="1"/>
              </p:cNvSpPr>
              <p:nvPr/>
            </p:nvSpPr>
            <p:spPr>
              <a:xfrm>
                <a:off x="539496" y="554400"/>
                <a:ext cx="7827264" cy="2963482"/>
              </a:xfrm>
              <a:prstGeom prst="rect">
                <a:avLst/>
              </a:prstGeom>
              <a:blipFill rotWithShape="1">
                <a:blip r:embed="rId4"/>
                <a:stretch>
                  <a:fillRect l="-5" t="-2" r="-1209" b="-1993"/>
                </a:stretch>
              </a:blipFill>
            </p:spPr>
            <p:txBody>
              <a:bodyPr/>
              <a:lstStyle/>
              <a:p>
                <a:r>
                  <a:rPr lang="zh-CN" altLang="en-US">
                    <a:noFill/>
                  </a:rPr>
                  <a:t> </a:t>
                </a:r>
              </a:p>
            </p:txBody>
          </p:sp>
        </mc:Fallback>
      </mc:AlternateContent>
      <p:sp>
        <p:nvSpPr>
          <p:cNvPr id="5" name="QC_6_AN.2_1#fa8284786?vaa=1&amp;vcp=1&amp;vis=1&amp;pid=9e33539e6&amp;color=0,0,0&amp;vtp=1&amp;vaab=1&amp;bbb=1&amp;hs=1"/>
          <p:cNvSpPr/>
          <p:nvPr/>
        </p:nvSpPr>
        <p:spPr>
          <a:xfrm>
            <a:off x="539496" y="5887131"/>
            <a:ext cx="11109960" cy="525082"/>
          </a:xfrm>
          <a:prstGeom prst="rect">
            <a:avLst/>
          </a:prstGeom>
          <a:noFill/>
        </p:spPr>
        <p:txBody>
          <a:bodyPr wrap="none" lIns="0" tIns="0" rIns="0" bIns="0" rtlCol="0" anchor="t"/>
          <a:lstStyle/>
          <a:p>
            <a:pPr algn="l" latinLnBrk="1">
              <a:lnSpc>
                <a:spcPts val="46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6" name="QC_6_AS.1_1#fa8284786?htil=4&amp;vaa=1&amp;vcp=1&amp;vis=1&amp;pid=9e33539e6&amp;color=0,0,0&amp;vtp=1&amp;vaab=1&amp;bt=1&amp;bbb=1&amp;hb=1&amp;hs=1"/>
              <p:cNvSpPr/>
              <p:nvPr/>
            </p:nvSpPr>
            <p:spPr>
              <a:xfrm>
                <a:off x="539496" y="3530201"/>
                <a:ext cx="11112011" cy="2353882"/>
              </a:xfrm>
              <a:prstGeom prst="rect">
                <a:avLst/>
              </a:prstGeom>
              <a:noFill/>
            </p:spPr>
            <p:txBody>
              <a:bodyPr wrap="none" lIns="0" tIns="0" rIns="0" bIns="0" rtlCol="0" anchor="t"/>
              <a:lstStyle/>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处所取白磷、红磷、氯化钠的质量应相等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。当温度为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260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达到了红磷的着火点</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②处红磷燃烧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（与氧气接触）、</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③处红磷不燃烧</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没有与氧气接触），说明燃烧需要氧气</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。氯化钠不是可燃物，温度升</a:t>
                </a:r>
              </a:p>
              <a:p>
                <a:pPr latinLnBrk="1">
                  <a:lnSpc>
                    <a:spcPts val="46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至</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④处氯化钠也不可能燃烧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C_6_AS.1_1#fa8284786?htil=4&amp;vaa=1&amp;vcp=1&amp;vis=1&amp;pid=9e33539e6&amp;color=0,0,0&amp;vtp=1&amp;vaab=1&amp;bt=1&amp;bbb=1&amp;hb=1&amp;hs=1"/>
              <p:cNvSpPr>
                <a:spLocks noRot="1" noChangeAspect="1" noMove="1" noResize="1" noEditPoints="1" noAdjustHandles="1" noChangeArrowheads="1" noChangeShapeType="1" noTextEdit="1"/>
              </p:cNvSpPr>
              <p:nvPr/>
            </p:nvSpPr>
            <p:spPr>
              <a:xfrm>
                <a:off x="539496" y="3530201"/>
                <a:ext cx="11112011" cy="2353882"/>
              </a:xfrm>
              <a:prstGeom prst="rect">
                <a:avLst/>
              </a:prstGeom>
              <a:blipFill rotWithShape="1">
                <a:blip r:embed="rId5"/>
                <a:stretch>
                  <a:fillRect l="-3" t="-10" r="-92" b="-250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5">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fa8284786?vaa=1&amp;vcp=1&amp;vis=1&amp;pid=9e33539e6&amp;color=0,0,0&amp;vtp=1&amp;vaab=1&amp;bt=1&amp;bbb=1&amp;hb=1"/>
          <p:cNvSpPr/>
          <p:nvPr/>
        </p:nvSpPr>
        <p:spPr>
          <a:xfrm>
            <a:off x="539496" y="55440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验证燃烧的条件时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注意确定实验变量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控制无关变量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如要探究温度</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所选可燃物的种类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氧气的浓度等因素就要相同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然后通过对比可燃物在温度不同而其他条件相同的情况下的燃烧现象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从而确定温度对燃烧的影响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6_EX.1_1#fa8284786?iti=5&amp;vaa=1&amp;vcp=1&amp;vis=1&amp;pid=9e33539e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13174" y="3150667"/>
            <a:ext cx="3636282" cy="243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EX.1_1#fa8284786?iti=5&amp;vaa=1&amp;vcp=1&amp;vis=1&amp;pid=9e33539e6&amp;color=0,0,0&amp;vtp=1&amp;vaab=1&amp;bbb=1"/>
          <p:cNvSpPr/>
          <p:nvPr/>
        </p:nvSpPr>
        <p:spPr>
          <a:xfrm>
            <a:off x="9138373" y="5581723"/>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图1-10-3</a:t>
            </a:r>
            <a:endParaRPr lang="en-US" altLang="zh-CN" sz="2800" dirty="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c7243ba1?vcp=1&amp;pid=9e33539e6&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pic>
        <p:nvPicPr>
          <p:cNvPr id="3" name="QC_7_BD.87_1#d74e8eb05?iti=7&amp;htil=5&amp;vaa=1&amp;vcp=1&amp;vis=1&amp;pid=ac7243ba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97382" y="1251757"/>
            <a:ext cx="1810512"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87_2#d74e8eb05?iti=7&amp;htil=5&amp;vaa=1&amp;vcp=1&amp;vis=1&amp;pid=ac7243ba1&amp;color=0,0,0&amp;vtp=1&amp;vaab=1&amp;bbb=1"/>
          <p:cNvSpPr/>
          <p:nvPr/>
        </p:nvSpPr>
        <p:spPr>
          <a:xfrm>
            <a:off x="9709695" y="3820205"/>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图1-10-4</a:t>
            </a:r>
            <a:endParaRPr lang="en-US" altLang="zh-CN" sz="2800" dirty="0"/>
          </a:p>
        </p:txBody>
      </p:sp>
      <mc:AlternateContent xmlns:mc="http://schemas.openxmlformats.org/markup-compatibility/2006" xmlns:a14="http://schemas.microsoft.com/office/drawing/2010/main">
        <mc:Choice Requires="a14">
          <p:sp>
            <p:nvSpPr>
              <p:cNvPr id="5" name="QC_7_BD.87_3#d74e8eb05?htil=5&amp;sp=1&amp;vaa=1&amp;vcp=1&amp;vis=1&amp;pid=ac7243ba1&amp;color=0,0,0&amp;vtp=1&amp;vaab=1&amp;bbb=1&amp;hb=1"/>
              <p:cNvSpPr/>
              <p:nvPr/>
            </p:nvSpPr>
            <p:spPr>
              <a:xfrm>
                <a:off x="539496" y="1233469"/>
                <a:ext cx="853135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为探究燃烧的条件，同学们设计了如图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1-10-4所示装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置进行实验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（白磷的着火点为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，红磷的着火点为</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7_BD.87_3#d74e8eb05?htil=5&amp;sp=1&amp;vaa=1&amp;vcp=1&amp;vis=1&amp;pid=ac7243ba1&amp;color=0,0,0&amp;vtp=1&amp;vaab=1&amp;bbb=1&amp;hb=1"/>
              <p:cNvSpPr>
                <a:spLocks noRot="1" noChangeAspect="1" noMove="1" noResize="1" noEditPoints="1" noAdjustHandles="1" noChangeArrowheads="1" noChangeShapeType="1" noTextEdit="1"/>
              </p:cNvSpPr>
              <p:nvPr/>
            </p:nvSpPr>
            <p:spPr>
              <a:xfrm>
                <a:off x="539496" y="1233469"/>
                <a:ext cx="8531352" cy="1849057"/>
              </a:xfrm>
              <a:prstGeom prst="rect">
                <a:avLst/>
              </a:prstGeom>
              <a:blipFill rotWithShape="1">
                <a:blip r:embed="rId4"/>
                <a:stretch>
                  <a:fillRect l="-4" t="-16" r="6" b="-3696"/>
                </a:stretch>
              </a:blipFill>
            </p:spPr>
            <p:txBody>
              <a:bodyPr/>
              <a:lstStyle/>
              <a:p>
                <a:r>
                  <a:rPr lang="zh-CN" altLang="en-US">
                    <a:noFill/>
                  </a:rPr>
                  <a:t> </a:t>
                </a:r>
              </a:p>
            </p:txBody>
          </p:sp>
        </mc:Fallback>
      </mc:AlternateContent>
      <p:sp>
        <p:nvSpPr>
          <p:cNvPr id="6" name="QC_7_AN.88_1#d74e8eb05.bracket?vaa=1&amp;vcp=1&amp;vis=1&amp;pid=ac7243ba1&amp;color=0,0,0&amp;vpa=52&amp;vtp=1&amp;vaab=1"/>
          <p:cNvSpPr/>
          <p:nvPr/>
        </p:nvSpPr>
        <p:spPr>
          <a:xfrm>
            <a:off x="6074315" y="25155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7" name="QC_7_BD.87_4#d74e8eb05.choices?htil=5&amp;vaa=1&amp;vcp=1&amp;vis=1&amp;pid=ac7243ba1&amp;color=0,0,0&amp;vtp=1&amp;vaab=1&amp;bbb=1&amp;hb=1"/>
              <p:cNvSpPr/>
              <p:nvPr/>
            </p:nvSpPr>
            <p:spPr>
              <a:xfrm>
                <a:off x="539496" y="3085891"/>
                <a:ext cx="85313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A.对比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①②处的现象可探究燃烧需要温度达到可燃物的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着火点</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.对比②③处的现象可探究燃烧需要可燃物与空气接触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.用导管往③处通入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，白磷能燃烧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.小气球可以防止生成的</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污染空气</a:t>
                </a:r>
                <a:endParaRPr lang="en-US" altLang="zh-CN" sz="2800" dirty="0"/>
              </a:p>
            </p:txBody>
          </p:sp>
        </mc:Choice>
        <mc:Fallback xmlns="">
          <p:sp>
            <p:nvSpPr>
              <p:cNvPr id="7" name="QC_7_BD.87_4#d74e8eb05.choices?htil=5&amp;vaa=1&amp;vcp=1&amp;vis=1&amp;pid=ac7243ba1&amp;color=0,0,0&amp;vtp=1&amp;vaab=1&amp;bbb=1&amp;hb=1"/>
              <p:cNvSpPr>
                <a:spLocks noRot="1" noChangeAspect="1" noMove="1" noResize="1" noEditPoints="1" noAdjustHandles="1" noChangeArrowheads="1" noChangeShapeType="1" noTextEdit="1"/>
              </p:cNvSpPr>
              <p:nvPr/>
            </p:nvSpPr>
            <p:spPr>
              <a:xfrm>
                <a:off x="539496" y="3085891"/>
                <a:ext cx="8531352" cy="3144457"/>
              </a:xfrm>
              <a:prstGeom prst="rect">
                <a:avLst/>
              </a:prstGeom>
              <a:blipFill rotWithShape="1">
                <a:blip r:embed="rId5"/>
                <a:stretch>
                  <a:fillRect l="-4" t="-14" r="-1073" b="-216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89_1#3b0be1e28?sp=1&amp;vaa=1&amp;vcp=1&amp;vis=1&amp;pid=ac7243ba1&amp;color=0,0,0&amp;vtp=1&amp;vaab=1&amp;bt=1&amp;bbb=1"/>
          <p:cNvSpPr/>
          <p:nvPr/>
        </p:nvSpPr>
        <p:spPr>
          <a:xfrm>
            <a:off x="539496" y="100225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（2024·北京·中考）用图1-10-5所示实验验证可燃物燃烧的条件。</a:t>
            </a:r>
            <a:endParaRPr lang="en-US" altLang="zh-CN" sz="2800" dirty="0"/>
          </a:p>
        </p:txBody>
      </p:sp>
      <p:pic>
        <p:nvPicPr>
          <p:cNvPr id="3" name="QO_7_BD.89_2#3b0be1e28?iti=8&amp;htil=6&amp;vaa=1&amp;vcp=1&amp;vis=1&amp;pid=ac7243ba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44005" y="1683861"/>
            <a:ext cx="2450592" cy="1993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89_3#3b0be1e28?iti=8&amp;htil=6&amp;vaa=1&amp;vcp=1&amp;vis=1&amp;pid=ac7243ba1&amp;color=0,0,0&amp;vtp=1&amp;vaab=1&amp;bbb=1"/>
          <p:cNvSpPr/>
          <p:nvPr/>
        </p:nvSpPr>
        <p:spPr>
          <a:xfrm>
            <a:off x="9676357" y="3798538"/>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图1-10-5</a:t>
            </a:r>
            <a:endParaRPr lang="en-US" altLang="zh-CN" sz="2800" dirty="0"/>
          </a:p>
        </p:txBody>
      </p:sp>
      <mc:AlternateContent xmlns:mc="http://schemas.openxmlformats.org/markup-compatibility/2006" xmlns:a14="http://schemas.microsoft.com/office/drawing/2010/main">
        <mc:Choice Requires="a14">
          <p:sp>
            <p:nvSpPr>
              <p:cNvPr id="5" name="QO_7_BD.89_4#3b0be1e28?htil=6&amp;vaa=1&amp;vcp=1&amp;vis=1&amp;pid=ac7243ba1&amp;color=0,0,0&amp;vtp=1&amp;vaab=1&amp;bbb=1&amp;hb=1"/>
              <p:cNvSpPr/>
              <p:nvPr/>
            </p:nvSpPr>
            <p:spPr>
              <a:xfrm>
                <a:off x="539496" y="1556861"/>
                <a:ext cx="853135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白磷的着火点为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红磷的着火点为</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O_7_BD.89_4#3b0be1e28?htil=6&amp;vaa=1&amp;vcp=1&amp;vis=1&amp;pid=ac7243ba1&amp;color=0,0,0&amp;vtp=1&amp;vaab=1&amp;bbb=1&amp;hb=1"/>
              <p:cNvSpPr>
                <a:spLocks noRot="1" noChangeAspect="1" noMove="1" noResize="1" noEditPoints="1" noAdjustHandles="1" noChangeArrowheads="1" noChangeShapeType="1" noTextEdit="1"/>
              </p:cNvSpPr>
              <p:nvPr/>
            </p:nvSpPr>
            <p:spPr>
              <a:xfrm>
                <a:off x="539496" y="1556861"/>
                <a:ext cx="8531352" cy="1201357"/>
              </a:xfrm>
              <a:prstGeom prst="rect">
                <a:avLst/>
              </a:prstGeom>
              <a:blipFill rotWithShape="1">
                <a:blip r:embed="rId4"/>
                <a:stretch>
                  <a:fillRect l="-4" t="-40" r="6" b="-56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8_BD.90_1#03262416f?htil=6&amp;vaa=1&amp;vcp=1&amp;vis=1&amp;pid=3b0be1e28&amp;color=0,0,0&amp;vtp=1&amp;vaab=1&amp;bbb=1&amp;hb=1"/>
              <p:cNvSpPr/>
              <p:nvPr/>
            </p:nvSpPr>
            <p:spPr>
              <a:xfrm>
                <a:off x="539496" y="2770346"/>
                <a:ext cx="853135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均为白磷</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，则可观察到的现象是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8_BD.90_1#03262416f?htil=6&amp;vaa=1&amp;vcp=1&amp;vis=1&amp;pid=3b0be1e28&amp;color=0,0,0&amp;vtp=1&amp;vaab=1&amp;bbb=1&amp;hb=1"/>
              <p:cNvSpPr>
                <a:spLocks noRot="1" noChangeAspect="1" noMove="1" noResize="1" noEditPoints="1" noAdjustHandles="1" noChangeArrowheads="1" noChangeShapeType="1" noTextEdit="1"/>
              </p:cNvSpPr>
              <p:nvPr/>
            </p:nvSpPr>
            <p:spPr>
              <a:xfrm>
                <a:off x="539496" y="2770346"/>
                <a:ext cx="8531352" cy="1201357"/>
              </a:xfrm>
              <a:prstGeom prst="rect">
                <a:avLst/>
              </a:prstGeom>
              <a:blipFill rotWithShape="1">
                <a:blip r:embed="rId5"/>
                <a:stretch>
                  <a:fillRect l="-4" t="-40" r="-180" b="-56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8_AN.1_1#03262416f.blank?vaa=1&amp;vcp=1&amp;vis=1&amp;pid=3b0be1e28&amp;color=0,0,0&amp;vpa=53&amp;vtp=1&amp;vaab=1&amp;bbb=1&amp;hb=1"/>
              <p:cNvSpPr/>
              <p:nvPr/>
            </p:nvSpPr>
            <p:spPr>
              <a:xfrm>
                <a:off x="539496" y="2732246"/>
                <a:ext cx="8531352" cy="1220407"/>
              </a:xfrm>
              <a:prstGeom prst="rect">
                <a:avLst/>
              </a:prstGeom>
              <a:noFill/>
            </p:spPr>
            <p:txBody>
              <a:bodyPr wrap="square" lIns="0" tIns="0" rIns="0" bIns="0" rtlCol="0" anchor="t"/>
              <a:lstStyle/>
              <a:p>
                <a:pPr latinLnBrk="1">
                  <a:lnSpc>
                    <a:spcPts val="509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处白磷不燃烧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处白磷燃烧</a:t>
                </a:r>
                <a:endParaRPr lang="en-US" altLang="zh-CN" sz="100" dirty="0"/>
              </a:p>
            </p:txBody>
          </p:sp>
        </mc:Choice>
        <mc:Fallback xmlns="">
          <p:sp>
            <p:nvSpPr>
              <p:cNvPr id="7" name="QB_8_AN.1_1#03262416f.blank?vaa=1&amp;vcp=1&amp;vis=1&amp;pid=3b0be1e28&amp;color=0,0,0&amp;vpa=53&amp;vtp=1&amp;vaab=1&amp;bbb=1&amp;hb=1"/>
              <p:cNvSpPr>
                <a:spLocks noRot="1" noChangeAspect="1" noMove="1" noResize="1" noEditPoints="1" noAdjustHandles="1" noChangeArrowheads="1" noChangeShapeType="1" noTextEdit="1"/>
              </p:cNvSpPr>
              <p:nvPr/>
            </p:nvSpPr>
            <p:spPr>
              <a:xfrm>
                <a:off x="539496" y="2732246"/>
                <a:ext cx="8531352" cy="1220407"/>
              </a:xfrm>
              <a:prstGeom prst="rect">
                <a:avLst/>
              </a:prstGeom>
              <a:blipFill rotWithShape="1">
                <a:blip r:embed="rId6"/>
                <a:stretch>
                  <a:fillRect l="-4" t="-39" r="6" b="-60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8_BD.92_1#bb72a220c?htil=6&amp;vaa=1&amp;vcp=1&amp;vis=1&amp;pid=3b0be1e28&amp;color=0,0,0&amp;vtp=1&amp;vaab=1&amp;bbb=1&amp;hb=1"/>
              <p:cNvSpPr/>
              <p:nvPr/>
            </p:nvSpPr>
            <p:spPr>
              <a:xfrm>
                <a:off x="539496" y="3983831"/>
                <a:ext cx="8531352"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均为红磷</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，判断该实验能否证明可燃物燃</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烧需要与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接触，</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并说明理由：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8" name="QB_8_BD.92_1#bb72a220c?htil=6&amp;vaa=1&amp;vcp=1&amp;vis=1&amp;pid=3b0be1e28&amp;color=0,0,0&amp;vtp=1&amp;vaab=1&amp;bbb=1&amp;hb=1"/>
              <p:cNvSpPr>
                <a:spLocks noRot="1" noChangeAspect="1" noMove="1" noResize="1" noEditPoints="1" noAdjustHandles="1" noChangeArrowheads="1" noChangeShapeType="1" noTextEdit="1"/>
              </p:cNvSpPr>
              <p:nvPr/>
            </p:nvSpPr>
            <p:spPr>
              <a:xfrm>
                <a:off x="539496" y="3983831"/>
                <a:ext cx="8531352" cy="1849057"/>
              </a:xfrm>
              <a:prstGeom prst="rect">
                <a:avLst/>
              </a:prstGeom>
              <a:blipFill rotWithShape="1">
                <a:blip r:embed="rId7"/>
                <a:stretch>
                  <a:fillRect l="-4" t="-26" r="-470" b="-36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8_AN.93_1#bb72a220c.blank?vaa=1&amp;vcp=1&amp;vis=1&amp;pid=3b0be1e28&amp;color=0,0,0&amp;vpa=54&amp;vtp=1&amp;vaab=1&amp;bbb=1&amp;hb=1"/>
              <p:cNvSpPr/>
              <p:nvPr/>
            </p:nvSpPr>
            <p:spPr>
              <a:xfrm>
                <a:off x="539496" y="4601051"/>
                <a:ext cx="8531352"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不能，因为温度没有达到红磷的着火点</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处红磷均不燃烧</a:t>
                </a:r>
                <a:endParaRPr lang="en-US" altLang="zh-CN" sz="2800" dirty="0"/>
              </a:p>
            </p:txBody>
          </p:sp>
        </mc:Choice>
        <mc:Fallback xmlns="">
          <p:sp>
            <p:nvSpPr>
              <p:cNvPr id="9" name="QB_8_AN.93_1#bb72a220c.blank?vaa=1&amp;vcp=1&amp;vis=1&amp;pid=3b0be1e28&amp;color=0,0,0&amp;vpa=54&amp;vtp=1&amp;vaab=1&amp;bbb=1&amp;hb=1"/>
              <p:cNvSpPr>
                <a:spLocks noRot="1" noChangeAspect="1" noMove="1" noResize="1" noEditPoints="1" noAdjustHandles="1" noChangeArrowheads="1" noChangeShapeType="1" noTextEdit="1"/>
              </p:cNvSpPr>
              <p:nvPr/>
            </p:nvSpPr>
            <p:spPr>
              <a:xfrm>
                <a:off x="539496" y="4601051"/>
                <a:ext cx="8531352" cy="1207072"/>
              </a:xfrm>
              <a:prstGeom prst="rect">
                <a:avLst/>
              </a:prstGeom>
              <a:blipFill rotWithShape="1">
                <a:blip r:embed="rId8"/>
                <a:stretch>
                  <a:fillRect l="-4" t="-39" r="6" b="-601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b8286eed3?vcp=1&amp;pid=f6f1336ca&amp;color=146,208,80&amp;vtp=1&amp;vaab=1&amp;bt=1&amp;bbb=1"/>
          <p:cNvSpPr/>
          <p:nvPr/>
        </p:nvSpPr>
        <p:spPr>
          <a:xfrm>
            <a:off x="539496" y="554400"/>
            <a:ext cx="11109960" cy="648639"/>
          </a:xfrm>
          <a:prstGeom prst="rect">
            <a:avLst/>
          </a:prstGeom>
          <a:noFill/>
        </p:spPr>
        <p:txBody>
          <a:bodyPr wrap="square" lIns="0" tIns="0" rIns="0" bIns="0" rtlCol="0" anchor="t">
            <a:spAutoFit/>
          </a:bodyPr>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消防安全常识</a:t>
            </a:r>
            <a:endParaRPr lang="en-US" altLang="zh-CN" sz="3200" dirty="0"/>
          </a:p>
        </p:txBody>
      </p:sp>
      <p:sp>
        <p:nvSpPr>
          <p:cNvPr id="3" name="QC_6_BD.94_1#0200c4bdc?vaa=1&amp;vcp=1&amp;vis=1&amp;pid=b8286eed3&amp;color=0,0,0&amp;vtp=1&amp;vaab=1&amp;bbb=1"/>
          <p:cNvSpPr/>
          <p:nvPr/>
        </p:nvSpPr>
        <p:spPr>
          <a:xfrm>
            <a:off x="539496" y="1272015"/>
            <a:ext cx="11109960" cy="553657"/>
          </a:xfrm>
          <a:prstGeom prst="rect">
            <a:avLst/>
          </a:prstGeom>
          <a:noFill/>
        </p:spPr>
        <p:txBody>
          <a:bodyPr wrap="square" lIns="0" tIns="0" rIns="0" bIns="0" rtlCol="0" anchor="t">
            <a:spAutoFit/>
          </a:bodyPr>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（2024·广西·中考）下列图标表示“禁止吸烟”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ea typeface="宋体" panose="02010600030101010101" pitchFamily="2" charset="-122"/>
            </a:endParaRPr>
          </a:p>
        </p:txBody>
      </p:sp>
      <p:sp>
        <p:nvSpPr>
          <p:cNvPr id="5" name="QC_6_BD.94_2#0200c4bdc.choices?vaa=1&amp;vcp=1&amp;vis=1&amp;pid=b8286eed3&amp;color=0,0,0&amp;vtp=1&amp;vaab=1&amp;bbb=1"/>
          <p:cNvSpPr/>
          <p:nvPr/>
        </p:nvSpPr>
        <p:spPr>
          <a:xfrm>
            <a:off x="539496" y="1831766"/>
            <a:ext cx="11109960" cy="1141222"/>
          </a:xfrm>
          <a:prstGeom prst="rect">
            <a:avLst/>
          </a:prstGeom>
          <a:noFill/>
        </p:spPr>
        <p:txBody>
          <a:bodyPr wrap="square" lIns="0" tIns="0" rIns="0" bIns="0" rtlCol="0" anchor="t">
            <a:spAutoFit/>
          </a:bodyPr>
          <a:lstStyle/>
          <a:p>
            <a:pPr latinLnBrk="1">
              <a:lnSpc>
                <a:spcPts val="10200"/>
              </a:lnSpc>
              <a:tabLst>
                <a:tab pos="2618740" algn="l"/>
                <a:tab pos="5720080" algn="l"/>
                <a:tab pos="870712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57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57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57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57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a typeface="宋体" panose="02010600030101010101" pitchFamily="2" charset="-122"/>
            </a:endParaRPr>
          </a:p>
        </p:txBody>
      </p:sp>
      <p:pic>
        <p:nvPicPr>
          <p:cNvPr id="6" name="QC_6_BD.94_2#0200c4bdc.choice_image?vaa=1&amp;vcp=1&amp;vis=1&amp;pid=b8286eed3&amp;color=0,0,0&amp;tib=255,255,255&amp;iip=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6746" y="1835703"/>
            <a:ext cx="1426464" cy="11430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6_BD.94_2#0200c4bdc.choice_image?vaa=1&amp;vcp=1&amp;vis=1&amp;pid=b8286eed3&amp;color=0,0,0&amp;tib=255,255,255&amp;iip=2&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99708" y="1835703"/>
            <a:ext cx="1911096" cy="11430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6_BD.94_2#0200c4bdc.choice_image?vaa=1&amp;vcp=1&amp;vis=1&amp;pid=b8286eed3&amp;color=0,0,0&amp;tib=255,255,255&amp;iip=3&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585046" y="1835703"/>
            <a:ext cx="1828800" cy="11430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6_BD.94_2#0200c4bdc.choice_image?vaa=1&amp;vcp=1&amp;vis=1&amp;pid=b8286eed3&amp;color=0,0,0&amp;tib=255,255,255&amp;iip=4&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607583" y="1835703"/>
            <a:ext cx="1399032" cy="11430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C_6_AS.1_1#0200c4bdc?vaa=1&amp;vcp=1&amp;vis=1&amp;pid=b8286eed3&amp;color=0,0,0&amp;vtp=1&amp;vaab=1&amp;bt=1&amp;bbb=1&amp;hb=1">
            <a:extLst>
              <a:ext uri="{FF2B5EF4-FFF2-40B4-BE49-F238E27FC236}">
                <a16:creationId xmlns:a16="http://schemas.microsoft.com/office/drawing/2014/main" id="{3E908C4A-F207-4487-B17E-04768CFD4D84}"/>
              </a:ext>
            </a:extLst>
          </p:cNvPr>
          <p:cNvSpPr/>
          <p:nvPr/>
        </p:nvSpPr>
        <p:spPr>
          <a:xfrm>
            <a:off x="428286" y="3351545"/>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图标A是禁止携带火种标志，图标B</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是禁止燃放鞭炮标志，</a:t>
            </a:r>
            <a:r>
              <a:rPr lang="zh-CN" altLang="en-US"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图标</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是禁止吸烟标志，图标D是禁止堆放易燃物质标志。</a:t>
            </a:r>
            <a:endParaRPr lang="en-US" altLang="zh-CN" sz="2800" dirty="0">
              <a:solidFill>
                <a:srgbClr val="FF0000"/>
              </a:solidFill>
              <a:ea typeface="宋体" panose="02010600030101010101" pitchFamily="2" charset="-122"/>
            </a:endParaRPr>
          </a:p>
        </p:txBody>
      </p:sp>
      <p:sp>
        <p:nvSpPr>
          <p:cNvPr id="4" name="文本框 3">
            <a:extLst>
              <a:ext uri="{FF2B5EF4-FFF2-40B4-BE49-F238E27FC236}">
                <a16:creationId xmlns:a16="http://schemas.microsoft.com/office/drawing/2014/main" id="{6E527B67-8B72-42B0-850C-C568FEEA5091}"/>
              </a:ext>
            </a:extLst>
          </p:cNvPr>
          <p:cNvSpPr txBox="1"/>
          <p:nvPr/>
        </p:nvSpPr>
        <p:spPr>
          <a:xfrm>
            <a:off x="10390759" y="1246615"/>
            <a:ext cx="579438" cy="628505"/>
          </a:xfrm>
          <a:prstGeom prst="rect">
            <a:avLst/>
          </a:prstGeom>
          <a:noFill/>
        </p:spPr>
        <p:txBody>
          <a:bodyPr vert="horz" wrap="square"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C</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C_6_EX.1_1#0200c4bdc?vaa=1&amp;vcp=1&amp;vis=1&amp;pid=b8286eed3&amp;color=0,0,0&amp;vtp=1&amp;vaab=1&amp;bbb=1&amp;hb=1">
            <a:extLst>
              <a:ext uri="{FF2B5EF4-FFF2-40B4-BE49-F238E27FC236}">
                <a16:creationId xmlns:a16="http://schemas.microsoft.com/office/drawing/2014/main" id="{43737DAF-017F-45B6-A85B-98A9457AFFD7}"/>
              </a:ext>
            </a:extLst>
          </p:cNvPr>
          <p:cNvSpPr/>
          <p:nvPr/>
        </p:nvSpPr>
        <p:spPr>
          <a:xfrm>
            <a:off x="539496" y="540779"/>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日常生活中要注意用火安全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点燃可燃性气体前一定要验纯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可燃性气</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粉尘等遇明火易燃烧而引起爆炸</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因此</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在加油站</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面粉厂等充满</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可燃性气体或粉尘的场所要张贴防烟火标志</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严禁烟火</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严防电火花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以免引起火灾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211e5c5df?vcp=1&amp;pid=b8286eed3&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99_1#d3d9bb271?vaa=1&amp;vcp=1&amp;vis=1&amp;pid=211e5c5df&amp;color=0,0,0&amp;vtp=1&amp;vaab=1&amp;bbb=1"/>
          <p:cNvSpPr/>
          <p:nvPr/>
        </p:nvSpPr>
        <p:spPr>
          <a:xfrm>
            <a:off x="539496" y="123874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下列有关消防安全的说法正确的是(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00_1#d3d9bb271.bracket?vaa=1&amp;vcp=1&amp;vis=1&amp;pid=211e5c5df&amp;color=0,0,0&amp;vpa=56&amp;vtp=1&amp;vaab=1"/>
          <p:cNvSpPr/>
          <p:nvPr/>
        </p:nvSpPr>
        <p:spPr>
          <a:xfrm>
            <a:off x="10211339" y="12254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7_BD.99_2#d3d9bb271.choices?vaa=1&amp;vcp=1&amp;vis=1&amp;pid=211e5c5df&amp;color=0,0,0&amp;vtp=1&amp;vaab=1&amp;bbb=1"/>
          <p:cNvSpPr/>
          <p:nvPr/>
        </p:nvSpPr>
        <p:spPr>
          <a:xfrm>
            <a:off x="539496" y="187564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A.室内起火时打开所有门窗通风</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.电动车在室外利用充电桩充电</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.图书、档案失火用泡沫灭火器扑灭</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.用水灭火能够降低可燃物的着火点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1_1#16572670c?vaa=1&amp;vcp=1&amp;vis=1&amp;pid=211e5c5df&amp;color=0,0,0&amp;vtp=1&amp;vaab=1&amp;bt=1&amp;bbb=1&amp;hb=1"/>
          <p:cNvSpPr/>
          <p:nvPr/>
        </p:nvSpPr>
        <p:spPr>
          <a:xfrm>
            <a:off x="539496" y="554400"/>
            <a:ext cx="11109960" cy="1112457"/>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（2024·广西南宁·模拟）中学生应该具备应对火灾的安全知识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1_1#16572670c.bracket?vaa=1&amp;vcp=1&amp;vis=1&amp;pid=211e5c5df&amp;color=0,0,0&amp;vpa=57&amp;vtp=1&amp;vaab=1"/>
          <p:cNvSpPr/>
          <p:nvPr/>
        </p:nvSpPr>
        <p:spPr>
          <a:xfrm>
            <a:off x="2950114" y="1141458"/>
            <a:ext cx="515938"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7_BD.101_2#16572670c.choices?vaa=1&amp;vcp=1&amp;vis=1&amp;pid=211e5c5df&amp;color=0,0,0&amp;vtp=1&amp;vaab=1&amp;bbb=1"/>
          <p:cNvSpPr/>
          <p:nvPr/>
        </p:nvSpPr>
        <p:spPr>
          <a:xfrm>
            <a:off x="539496" y="1727626"/>
            <a:ext cx="11109960" cy="2306257"/>
          </a:xfrm>
          <a:prstGeom prst="rect">
            <a:avLst/>
          </a:prstGeom>
          <a:noFill/>
        </p:spPr>
        <p:txBody>
          <a:bodyPr wrap="none" lIns="0" tIns="0" rIns="0" bIns="0" rtlCol="0" anchor="t"/>
          <a:lstStyle/>
          <a:p>
            <a:pPr algn="l"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A.遇到室内起火，迅速打开门窗通风</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.遭遇火灾时，可用湿毛巾捂住口鼻跑离着火区域</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.扑灭电器失火不可用水基型灭火器</a:t>
            </a:r>
            <a:endParaRPr lang="en-US" altLang="zh-CN" sz="2800" dirty="0"/>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.扑灭森林火灾时，可砍伐出隔离带，将树木与燃烧区隔离</a:t>
            </a:r>
            <a:endParaRPr lang="en-US" altLang="zh-CN" sz="2800" dirty="0"/>
          </a:p>
        </p:txBody>
      </p:sp>
      <p:sp>
        <p:nvSpPr>
          <p:cNvPr id="5" name="QC_7_BD.103_1#0747710dc?vaa=1&amp;vcp=1&amp;vis=1&amp;pid=211e5c5df&amp;color=0,0,0&amp;vtp=1&amp;vaab=1&amp;bbb=1&amp;hb=1"/>
          <p:cNvSpPr/>
          <p:nvPr/>
        </p:nvSpPr>
        <p:spPr>
          <a:xfrm>
            <a:off x="539496" y="4077126"/>
            <a:ext cx="11109960" cy="1112457"/>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（2024·广西桂林·模拟）关于燃烧、灭火、自救等生活常识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7_AN.104_1#0747710dc.bracket?vaa=1&amp;vcp=1&amp;vis=1&amp;pid=211e5c5df&amp;color=0,0,0&amp;vpa=58&amp;vtp=1&amp;vaab=1"/>
          <p:cNvSpPr/>
          <p:nvPr/>
        </p:nvSpPr>
        <p:spPr>
          <a:xfrm>
            <a:off x="2594514" y="4664184"/>
            <a:ext cx="515938"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7_BD.103_2#0747710dc.choices?vaa=1&amp;vcp=1&amp;vis=1&amp;pid=211e5c5df&amp;color=0,0,0&amp;vtp=1&amp;vaab=1&amp;bbb=1"/>
          <p:cNvSpPr/>
          <p:nvPr/>
        </p:nvSpPr>
        <p:spPr>
          <a:xfrm>
            <a:off x="539496" y="5258226"/>
            <a:ext cx="11109960" cy="1112457"/>
          </a:xfrm>
          <a:prstGeom prst="rect">
            <a:avLst/>
          </a:prstGeom>
          <a:noFill/>
        </p:spPr>
        <p:txBody>
          <a:bodyPr wrap="none" lIns="0" tIns="0" rIns="0" bIns="0" rtlCol="0" anchor="t"/>
          <a:lstStyle/>
          <a:p>
            <a:pPr latinLnBrk="1">
              <a:lnSpc>
                <a:spcPts val="47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A.炒菜时油锅着火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，立即用水浇灭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.火灾逃生时弯腰前行</a:t>
            </a:r>
            <a:endParaRPr lang="en-US" altLang="zh-CN" sz="2800" dirty="0"/>
          </a:p>
          <a:p>
            <a:pPr latinLnBrk="1">
              <a:lnSpc>
                <a:spcPts val="45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.发现火灾立即拨打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119火警电话</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.面粉厂周围严禁烟火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2db2280a8?vcp=1&amp;pid=f6f1336ca&amp;color=146,208,80&amp;vtp=1&amp;vaab=1&amp;bt=1&amp;bbb=1"/>
          <p:cNvSpPr/>
          <p:nvPr/>
        </p:nvSpPr>
        <p:spPr>
          <a:xfrm>
            <a:off x="539496" y="554400"/>
            <a:ext cx="11109960" cy="648639"/>
          </a:xfrm>
          <a:prstGeom prst="rect">
            <a:avLst/>
          </a:prstGeom>
          <a:noFill/>
        </p:spPr>
        <p:txBody>
          <a:bodyPr wrap="square" lIns="0" tIns="0" rIns="0" bIns="0" rtlCol="0" anchor="t">
            <a:spAutoFit/>
          </a:bodyPr>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能源的开发利用及其对环境的影响</a:t>
            </a:r>
            <a:endParaRPr lang="en-US" altLang="zh-CN" sz="3200" dirty="0"/>
          </a:p>
        </p:txBody>
      </p:sp>
      <p:sp>
        <p:nvSpPr>
          <p:cNvPr id="3" name="QC_6_BD.105_1#7c4bd5f08?vaa=1&amp;vcp=1&amp;vis=1&amp;pid=2db2280a8&amp;color=0,0,0&amp;vtp=1&amp;vaab=1&amp;bbb=1&amp;hb=1"/>
          <p:cNvSpPr/>
          <p:nvPr/>
        </p:nvSpPr>
        <p:spPr>
          <a:xfrm>
            <a:off x="539496" y="1263495"/>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（2023·广西·中考）神舟十六号载人飞船于2023年5月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30日</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能源的助力下成功升空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下列能源属于新能源的是(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a typeface="宋体" panose="02010600030101010101" pitchFamily="2" charset="-122"/>
            </a:endParaRPr>
          </a:p>
        </p:txBody>
      </p:sp>
      <p:sp>
        <p:nvSpPr>
          <p:cNvPr id="5" name="QC_6_BD.105_2#7c4bd5f08.choices?vaa=1&amp;vcp=1&amp;vis=1&amp;pid=2db2280a8&amp;color=0,0,0&amp;vtp=1&amp;vaab=1&amp;bbb=1"/>
          <p:cNvSpPr/>
          <p:nvPr/>
        </p:nvSpPr>
        <p:spPr>
          <a:xfrm>
            <a:off x="539496" y="2539664"/>
            <a:ext cx="11109960" cy="553657"/>
          </a:xfrm>
          <a:prstGeom prst="rect">
            <a:avLst/>
          </a:prstGeom>
          <a:noFill/>
        </p:spPr>
        <p:txBody>
          <a:bodyPr wrap="square" lIns="0" tIns="0" rIns="0" bIns="0" rtlCol="0" anchor="t">
            <a:spAutoFit/>
          </a:bodyPr>
          <a:lstStyle/>
          <a:p>
            <a:pPr latinLnBrk="1">
              <a:lnSpc>
                <a:spcPts val="4900"/>
              </a:lnSpc>
              <a:tabLst>
                <a:tab pos="3206115" algn="l"/>
                <a:tab pos="6018530" algn="l"/>
                <a:tab pos="88309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.天然气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B.氢能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C.石油</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.煤</a:t>
            </a:r>
            <a:endParaRPr lang="en-US" altLang="zh-CN" sz="2800" dirty="0">
              <a:ea typeface="宋体" panose="02010600030101010101" pitchFamily="2" charset="-122"/>
            </a:endParaRPr>
          </a:p>
        </p:txBody>
      </p:sp>
      <p:sp>
        <p:nvSpPr>
          <p:cNvPr id="6" name="QC_6_AS.1_1#7c4bd5f08?vaa=1&amp;vcp=1&amp;vis=1&amp;pid=2db2280a8&amp;color=0,0,0&amp;vtp=1&amp;vaab=1&amp;bt=1&amp;bbb=1&amp;hb=1">
            <a:extLst>
              <a:ext uri="{FF2B5EF4-FFF2-40B4-BE49-F238E27FC236}">
                <a16:creationId xmlns:a16="http://schemas.microsoft.com/office/drawing/2014/main" id="{5A0E5B0D-7FCC-4DCB-ADD3-A2279763A300}"/>
              </a:ext>
            </a:extLst>
          </p:cNvPr>
          <p:cNvSpPr/>
          <p:nvPr/>
        </p:nvSpPr>
        <p:spPr>
          <a:xfrm>
            <a:off x="428285" y="3148264"/>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新能源是指传统能源之外的各种能源形式，包括太阳能、风能</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、氢</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能、核能、地热能、潮汐能等。煤、石油、天然气属于化石燃料</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不属</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于新能源；氢能是清洁、无污染的新能源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p:sp>
        <p:nvSpPr>
          <p:cNvPr id="4" name="文本框 3">
            <a:extLst>
              <a:ext uri="{FF2B5EF4-FFF2-40B4-BE49-F238E27FC236}">
                <a16:creationId xmlns:a16="http://schemas.microsoft.com/office/drawing/2014/main" id="{C987B2BB-0AB8-4B13-B4CD-484C37E7C9B7}"/>
              </a:ext>
            </a:extLst>
          </p:cNvPr>
          <p:cNvSpPr txBox="1"/>
          <p:nvPr/>
        </p:nvSpPr>
        <p:spPr>
          <a:xfrm>
            <a:off x="9119171" y="1885795"/>
            <a:ext cx="579438" cy="628505"/>
          </a:xfrm>
          <a:prstGeom prst="rect">
            <a:avLst/>
          </a:prstGeom>
          <a:noFill/>
        </p:spPr>
        <p:txBody>
          <a:bodyPr vert="horz" wrap="square"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B</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c795f9785?vcp=1&amp;pid=d181f3a35&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3232" y="1078992"/>
            <a:ext cx="10771632" cy="47000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7c4bd5f08?vaa=1&amp;vcp=1&amp;vis=1&amp;pid=2db2280a8&amp;color=0,0,0&amp;vtp=1&amp;vaab=1&amp;bt=1&amp;bbb=1&amp;hb=1"/>
          <p:cNvSpPr/>
          <p:nvPr/>
        </p:nvSpPr>
        <p:spPr>
          <a:xfrm>
            <a:off x="539496" y="628110"/>
            <a:ext cx="11109960" cy="2541273"/>
          </a:xfrm>
          <a:prstGeom prst="rect">
            <a:avLst/>
          </a:prstGeom>
          <a:noFill/>
        </p:spPr>
        <p:txBody>
          <a:bodyPr wrap="square" lIns="0" tIns="0" rIns="0" bIns="0" rtlCol="0" anchor="t">
            <a:spAutoFit/>
          </a:bodyPr>
          <a:lstStyle/>
          <a:p>
            <a:pPr algn="l" latinLnBrk="1">
              <a:lnSpc>
                <a:spcPts val="5100"/>
              </a:lnSpc>
            </a:pPr>
            <a:r>
              <a:rPr lang="en-US" altLang="zh-CN" sz="2800" b="1" i="0" dirty="0" err="1">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思维点</a:t>
            </a:r>
            <a:r>
              <a:rPr lang="zh-CN" altLang="en-US" sz="2800" b="1"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拨</a:t>
            </a:r>
            <a:endParaRPr lang="en-US" altLang="zh-CN" sz="2800" b="1"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endParaRPr>
          </a:p>
          <a:p>
            <a:pPr algn="l" latinLnBrk="1">
              <a:lnSpc>
                <a:spcPts val="5100"/>
              </a:lnSpc>
            </a:pPr>
            <a:r>
              <a:rPr lang="zh-CN" altLang="en-US" sz="2800" dirty="0">
                <a:solidFill>
                  <a:srgbClr val="000000"/>
                </a:solidFill>
                <a:ea typeface="楷体" panose="02010609060101010101" pitchFamily="49" charset="-122"/>
              </a:rPr>
              <a:t>煤</a:t>
            </a:r>
            <a:r>
              <a:rPr lang="en-US" altLang="zh-CN"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石油、天然气三大化石燃料是不可再生的自然资源，储量有限</a:t>
            </a:r>
            <a:r>
              <a:rPr lang="en-US" altLang="zh-CN"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并且</a:t>
            </a:r>
            <a:r>
              <a:rPr lang="en-US" altLang="zh-CN" sz="2800" b="0" i="0" dirty="0" err="1">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它们的燃烧都会对环境造成污染，因此</a:t>
            </a:r>
            <a:r>
              <a:rPr lang="zh-CN" altLang="en-US"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a:t>
            </a:r>
            <a:r>
              <a:rPr lang="zh-CN" altLang="en-US" sz="2800" dirty="0">
                <a:solidFill>
                  <a:srgbClr val="000000"/>
                </a:solidFill>
                <a:ea typeface="楷体" panose="02010609060101010101" pitchFamily="49" charset="-122"/>
              </a:rPr>
              <a:t>新</a:t>
            </a:r>
            <a:r>
              <a:rPr lang="en-US" altLang="zh-CN" sz="2800" b="0" i="0" dirty="0" err="1">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能源的开发利用是人们面临的新课题</a:t>
            </a:r>
            <a:r>
              <a:rPr lang="zh-CN" altLang="en-US"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a:t>
            </a:r>
            <a:r>
              <a:rPr lang="zh-CN" altLang="en-US" sz="2800" dirty="0">
                <a:solidFill>
                  <a:srgbClr val="000000"/>
                </a:solidFill>
                <a:ea typeface="楷体" panose="02010609060101010101" pitchFamily="49" charset="-122"/>
              </a:rPr>
              <a:t>化</a:t>
            </a:r>
            <a:r>
              <a:rPr lang="en-US" altLang="zh-CN" sz="2800" b="0" i="0" dirty="0">
                <a:solidFill>
                  <a:srgbClr val="000000"/>
                </a:solidFill>
                <a:latin typeface="Times New Roman" panose="02020603050405020304" pitchFamily="34" charset="0"/>
                <a:ea typeface="楷体" panose="02010609060101010101" pitchFamily="49" charset="-122"/>
                <a:cs typeface="Times New Roman" panose="02020603050405020304" pitchFamily="34" charset="-120"/>
              </a:rPr>
              <a:t>石燃料燃烧产生的空气污染物如图1-10-6所示。</a:t>
            </a:r>
            <a:endParaRPr lang="en-US" altLang="zh-CN" sz="2800" dirty="0">
              <a:solidFill>
                <a:srgbClr val="000000"/>
              </a:solidFill>
              <a:ea typeface="楷体" panose="02010609060101010101" pitchFamily="49" charset="-122"/>
            </a:endParaRPr>
          </a:p>
        </p:txBody>
      </p:sp>
      <p:pic>
        <p:nvPicPr>
          <p:cNvPr id="3" name="QC_6_EX.1_1#7c4bd5f08?iti=9&amp;vaa=1&amp;vcp=1&amp;vis=1&amp;pid=2db2280a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45492" y="3244436"/>
            <a:ext cx="6126727" cy="238036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EX.1_1#7c4bd5f08?iti=9&amp;vaa=1&amp;vcp=1&amp;vis=1&amp;pid=2db2280a8&amp;color=0,0,0&amp;vtp=1&amp;vaab=1&amp;bbb=1"/>
          <p:cNvSpPr/>
          <p:nvPr/>
        </p:nvSpPr>
        <p:spPr>
          <a:xfrm>
            <a:off x="5401532" y="5624798"/>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0681afe66?vcp=1&amp;pid=2db2280a8&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110_1#f47e925e4?vaa=1&amp;vcp=1&amp;vis=1&amp;pid=0681afe66&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（2024·广西来宾·模拟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）开发和利用新能源是解决能源和环境问题的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重要途径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以下属于新能源的是(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11_1#f47e925e4.bracket?vaa=1&amp;vcp=1&amp;vis=1&amp;pid=0681afe66&amp;color=0,0,0&amp;vpa=60&amp;vtp=1&amp;vaab=1"/>
          <p:cNvSpPr/>
          <p:nvPr/>
        </p:nvSpPr>
        <p:spPr>
          <a:xfrm>
            <a:off x="5794915"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7_BD.110_2#f47e925e4.choices?vaa=1&amp;vcp=1&amp;vis=1&amp;pid=0681afe66&amp;color=0,0,0&amp;vtp=1&amp;vaab=1&amp;bbb=1"/>
          <p:cNvSpPr/>
          <p:nvPr/>
        </p:nvSpPr>
        <p:spPr>
          <a:xfrm>
            <a:off x="539496" y="2510454"/>
            <a:ext cx="11109960" cy="553657"/>
          </a:xfrm>
          <a:prstGeom prst="rect">
            <a:avLst/>
          </a:prstGeom>
          <a:noFill/>
        </p:spPr>
        <p:txBody>
          <a:bodyPr wrap="none" lIns="0" tIns="0" rIns="0" bIns="0" rtlCol="0" anchor="t"/>
          <a:lstStyle/>
          <a:p>
            <a:pPr latinLnBrk="1">
              <a:lnSpc>
                <a:spcPts val="4900"/>
              </a:lnSpc>
              <a:tabLst>
                <a:tab pos="2761615" algn="l"/>
                <a:tab pos="5840730" algn="l"/>
                <a:tab pos="82086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.石油</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B.太阳能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C.煤</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.天然气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12_1#8c4e6dec0?vaa=1&amp;vcp=1&amp;vis=1&amp;pid=0681afe66&amp;color=0,0,0&amp;vtp=1&amp;vaab=1&amp;bt=1&amp;bbb=1&amp;hb=1"/>
          <p:cNvSpPr/>
          <p:nvPr/>
        </p:nvSpPr>
        <p:spPr>
          <a:xfrm>
            <a:off x="539496" y="96796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（2024·广西梧州·模拟）氢能源是最理想的绿色能源之一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，合理开发</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和使用氢能源有利于我国实现碳达峰和碳中和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BD.113_1#b59fbb419?vaa=1&amp;vcp=1&amp;vis=1&amp;pid=8c4e6dec0&amp;color=0,0,0&amp;vtp=1&amp;vaab=1&amp;bbb=1&amp;hb=1"/>
              <p:cNvSpPr/>
              <p:nvPr/>
            </p:nvSpPr>
            <p:spPr>
              <a:xfrm>
                <a:off x="539496" y="217789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（1）实验室利用电解水制氢气，若电源正极产生的气体体积为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则理论上负极产生的气体体积为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8_BD.113_1#b59fbb419?vaa=1&amp;vcp=1&amp;vis=1&amp;pid=8c4e6dec0&amp;color=0,0,0&amp;vtp=1&amp;vaab=1&amp;bbb=1&amp;hb=1"/>
              <p:cNvSpPr>
                <a:spLocks noRot="1" noChangeAspect="1" noMove="1" noResize="1" noEditPoints="1" noAdjustHandles="1" noChangeArrowheads="1" noChangeShapeType="1" noTextEdit="1"/>
              </p:cNvSpPr>
              <p:nvPr/>
            </p:nvSpPr>
            <p:spPr>
              <a:xfrm>
                <a:off x="539496" y="2177891"/>
                <a:ext cx="11109960" cy="1201357"/>
              </a:xfrm>
              <a:prstGeom prst="rect">
                <a:avLst/>
              </a:prstGeom>
              <a:blipFill rotWithShape="1">
                <a:blip r:embed="rId3"/>
                <a:stretch>
                  <a:fillRect l="-3" t="-40" r="-740" b="-5674"/>
                </a:stretch>
              </a:blipFill>
            </p:spPr>
            <p:txBody>
              <a:bodyPr/>
              <a:lstStyle/>
              <a:p>
                <a:r>
                  <a:rPr lang="zh-CN" altLang="en-US">
                    <a:noFill/>
                  </a:rPr>
                  <a:t> </a:t>
                </a:r>
              </a:p>
            </p:txBody>
          </p:sp>
        </mc:Fallback>
      </mc:AlternateContent>
      <p:sp>
        <p:nvSpPr>
          <p:cNvPr id="4" name="QB_8_AN.1_1#b59fbb419.blank?vaa=1&amp;vcp=1&amp;vis=1&amp;pid=8c4e6dec0&amp;color=0,0,0&amp;vpa=61&amp;vtp=1&amp;vaab=1&amp;bbb=1"/>
          <p:cNvSpPr/>
          <p:nvPr/>
        </p:nvSpPr>
        <p:spPr>
          <a:xfrm>
            <a:off x="5528215" y="2774156"/>
            <a:ext cx="6143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2800" dirty="0">
              <a:solidFill>
                <a:srgbClr val="FF0000"/>
              </a:solidFill>
            </a:endParaRPr>
          </a:p>
        </p:txBody>
      </p:sp>
      <p:pic>
        <p:nvPicPr>
          <p:cNvPr id="5" name="QB_8_BD.115_1#f31381642?iti=10&amp;htil=7&amp;vaa=1&amp;vcp=1&amp;vis=1&amp;pid=8c4e6dec0&amp;color=0,0,0&amp;tib=255,255,255&amp;vtp=1&amp;vaab=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34467" y="3409664"/>
            <a:ext cx="2450592"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115_2#f31381642?iti=10&amp;htil=7&amp;vaa=1&amp;vcp=1&amp;vis=1&amp;pid=8c4e6dec0&amp;color=0,0,0&amp;vtp=1&amp;vaab=1&amp;bbb=1"/>
          <p:cNvSpPr/>
          <p:nvPr/>
        </p:nvSpPr>
        <p:spPr>
          <a:xfrm>
            <a:off x="9566820" y="5274024"/>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图1-10-7</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7" name="QB_8_BD.115_3#f31381642?htil=7&amp;sp=1&amp;vaa=1&amp;vcp=1&amp;vis=1&amp;pid=8c4e6dec0&amp;color=0,0,0&amp;vtp=1&amp;vaab=1&amp;bbb=1&amp;hb=1"/>
              <p:cNvSpPr/>
              <p:nvPr/>
            </p:nvSpPr>
            <p:spPr>
              <a:xfrm>
                <a:off x="539496" y="3391376"/>
                <a:ext cx="853135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（2）利用太阳能分解水的循环反应过程如图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1-10-7所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示，该循环过程中不断消耗的物质是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填化学式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），在循环制氢体系中起催化作用的物质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，其中铁元素的化合价为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7" name="QB_8_BD.115_3#f31381642?htil=7&amp;sp=1&amp;vaa=1&amp;vcp=1&amp;vis=1&amp;pid=8c4e6dec0&amp;color=0,0,0&amp;vtp=1&amp;vaab=1&amp;bbb=1&amp;hb=1"/>
              <p:cNvSpPr>
                <a:spLocks noRot="1" noChangeAspect="1" noMove="1" noResize="1" noEditPoints="1" noAdjustHandles="1" noChangeArrowheads="1" noChangeShapeType="1" noTextEdit="1"/>
              </p:cNvSpPr>
              <p:nvPr/>
            </p:nvSpPr>
            <p:spPr>
              <a:xfrm>
                <a:off x="539496" y="3391376"/>
                <a:ext cx="8531352" cy="2496757"/>
              </a:xfrm>
              <a:prstGeom prst="rect">
                <a:avLst/>
              </a:prstGeom>
              <a:blipFill rotWithShape="1">
                <a:blip r:embed="rId5"/>
                <a:stretch>
                  <a:fillRect l="-4" t="-19" r="6" b="-27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8_AN.116_1#f31381642.blank?vaa=1&amp;vcp=1&amp;vis=1&amp;pid=8c4e6dec0&amp;color=0,0,0&amp;vpa=62&amp;vtp=1&amp;vaab=1&amp;bbb=1"/>
              <p:cNvSpPr/>
              <p:nvPr/>
            </p:nvSpPr>
            <p:spPr>
              <a:xfrm>
                <a:off x="6265608" y="4131214"/>
                <a:ext cx="822770"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8_AN.116_1#f31381642.blank?vaa=1&amp;vcp=1&amp;vis=1&amp;pid=8c4e6dec0&amp;color=0,0,0&amp;vpa=62&amp;vtp=1&amp;vaab=1&amp;bbb=1"/>
              <p:cNvSpPr>
                <a:spLocks noRot="1" noChangeAspect="1" noMove="1" noResize="1" noEditPoints="1" noAdjustHandles="1" noChangeArrowheads="1" noChangeShapeType="1" noTextEdit="1"/>
              </p:cNvSpPr>
              <p:nvPr/>
            </p:nvSpPr>
            <p:spPr>
              <a:xfrm>
                <a:off x="6265608" y="4131214"/>
                <a:ext cx="822770" cy="402844"/>
              </a:xfrm>
              <a:prstGeom prst="rect">
                <a:avLst/>
              </a:prstGeom>
              <a:blipFill rotWithShape="1">
                <a:blip r:embed="rId6"/>
                <a:stretch>
                  <a:fillRect l="-8" t="-134" r="62" b="-70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8_AN.117_1#f31381642.blank?vaa=1&amp;vcp=1&amp;vis=1&amp;pid=8c4e6dec0&amp;color=0,0,0&amp;vpa=63&amp;vtp=1&amp;vaab=1&amp;bbb=1"/>
              <p:cNvSpPr/>
              <p:nvPr/>
            </p:nvSpPr>
            <p:spPr>
              <a:xfrm>
                <a:off x="6158547" y="5407945"/>
                <a:ext cx="6429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9" name="QB_8_AN.117_1#f31381642.blank?vaa=1&amp;vcp=1&amp;vis=1&amp;pid=8c4e6dec0&amp;color=0,0,0&amp;vpa=63&amp;vtp=1&amp;vaab=1&amp;bbb=1"/>
              <p:cNvSpPr>
                <a:spLocks noRot="1" noChangeAspect="1" noMove="1" noResize="1" noEditPoints="1" noAdjustHandles="1" noChangeArrowheads="1" noChangeShapeType="1" noTextEdit="1"/>
              </p:cNvSpPr>
              <p:nvPr/>
            </p:nvSpPr>
            <p:spPr>
              <a:xfrm>
                <a:off x="6158547" y="5407945"/>
                <a:ext cx="642938" cy="402844"/>
              </a:xfrm>
              <a:prstGeom prst="rect">
                <a:avLst/>
              </a:prstGeom>
              <a:blipFill rotWithShape="1">
                <a:blip r:embed="rId7"/>
                <a:stretch>
                  <a:fillRect l="-49" t="-71" b="-711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P spid="9"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18_1#161e51a27?vaa=1&amp;vcp=1&amp;vis=1&amp;pid=8c4e6dec0&amp;color=0,0,0&amp;vtp=1&amp;vaab=1&amp;bt=1&amp;bbb=1&amp;hb=1"/>
              <p:cNvSpPr/>
              <p:nvPr/>
            </p:nvSpPr>
            <p:spPr>
              <a:xfrm>
                <a:off x="539496" y="155025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（3）以</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为原料生产尿素</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是实现“碳达峰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”的成功案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例，尿素中氮元素的质量分数是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结果保留一位小数）。</a:t>
                </a:r>
                <a:endParaRPr lang="en-US" altLang="zh-CN" sz="2800" dirty="0">
                  <a:solidFill>
                    <a:srgbClr val="000000"/>
                  </a:solidFill>
                </a:endParaRPr>
              </a:p>
            </p:txBody>
          </p:sp>
        </mc:Choice>
        <mc:Fallback xmlns="">
          <p:sp>
            <p:nvSpPr>
              <p:cNvPr id="2" name="QB_8_BD.118_1#161e51a27?vaa=1&amp;vcp=1&amp;vis=1&amp;pid=8c4e6dec0&amp;color=0,0,0&amp;vtp=1&amp;vaab=1&amp;bt=1&amp;bbb=1&amp;hb=1"/>
              <p:cNvSpPr>
                <a:spLocks noRot="1" noChangeAspect="1" noMove="1" noResize="1" noEditPoints="1" noAdjustHandles="1" noChangeArrowheads="1" noChangeShapeType="1" noTextEdit="1"/>
              </p:cNvSpPr>
              <p:nvPr/>
            </p:nvSpPr>
            <p:spPr>
              <a:xfrm>
                <a:off x="539496" y="1550257"/>
                <a:ext cx="11109960" cy="1201357"/>
              </a:xfrm>
              <a:prstGeom prst="rect">
                <a:avLst/>
              </a:prstGeom>
              <a:blipFill rotWithShape="1">
                <a:blip r:embed="rId3"/>
                <a:stretch>
                  <a:fillRect l="-3" t="-18" r="3" b="-569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1_1#161e51a27.blank?vaa=1&amp;vcp=1&amp;vis=1&amp;pid=8c4e6dec0&amp;color=0,0,0&amp;vpa=64&amp;vtp=1&amp;vaab=1&amp;bbb=1"/>
              <p:cNvSpPr/>
              <p:nvPr/>
            </p:nvSpPr>
            <p:spPr>
              <a:xfrm>
                <a:off x="5567108" y="2278538"/>
                <a:ext cx="116046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_1#161e51a27.blank?vaa=1&amp;vcp=1&amp;vis=1&amp;pid=8c4e6dec0&amp;color=0,0,0&amp;vpa=64&amp;vtp=1&amp;vaab=1&amp;bbb=1"/>
              <p:cNvSpPr>
                <a:spLocks noRot="1" noChangeAspect="1" noMove="1" noResize="1" noEditPoints="1" noAdjustHandles="1" noChangeArrowheads="1" noChangeShapeType="1" noTextEdit="1"/>
              </p:cNvSpPr>
              <p:nvPr/>
            </p:nvSpPr>
            <p:spPr>
              <a:xfrm>
                <a:off x="5567108" y="2278538"/>
                <a:ext cx="1160463" cy="402844"/>
              </a:xfrm>
              <a:prstGeom prst="rect">
                <a:avLst/>
              </a:prstGeom>
              <a:blipFill rotWithShape="1">
                <a:blip r:embed="rId4"/>
                <a:stretch>
                  <a:fillRect l="-5" t="-39" r="33" b="-71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8_BD.120_1#9a37187cb?vaa=1&amp;vcp=1&amp;vis=1&amp;pid=8c4e6dec0&amp;color=0,0,0&amp;vtp=1&amp;vaab=1&amp;bbb=1&amp;hb=1"/>
              <p:cNvSpPr/>
              <p:nvPr/>
            </p:nvSpPr>
            <p:spPr>
              <a:xfrm>
                <a:off x="539496" y="2756630"/>
                <a:ext cx="11109960" cy="25475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（4）合金</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是一种潜在的储氢材料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，在一定条件下发生吸氢反</a:t>
                </a:r>
              </a:p>
              <a:p>
                <a:pPr latinLnBrk="1">
                  <a:lnSpc>
                    <a:spcPts val="5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350℃</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3</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MgCu</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与水反应生成一种碱，</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并释放出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，该反应的化学方程式为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B_8_BD.120_1#9a37187cb?vaa=1&amp;vcp=1&amp;vis=1&amp;pid=8c4e6dec0&amp;color=0,0,0&amp;vtp=1&amp;vaab=1&amp;bbb=1&amp;hb=1"/>
              <p:cNvSpPr>
                <a:spLocks noRot="1" noChangeAspect="1" noMove="1" noResize="1" noEditPoints="1" noAdjustHandles="1" noChangeArrowheads="1" noChangeShapeType="1" noTextEdit="1"/>
              </p:cNvSpPr>
              <p:nvPr/>
            </p:nvSpPr>
            <p:spPr>
              <a:xfrm>
                <a:off x="539496" y="2756630"/>
                <a:ext cx="11109960" cy="2547557"/>
              </a:xfrm>
              <a:prstGeom prst="rect">
                <a:avLst/>
              </a:prstGeom>
              <a:blipFill rotWithShape="1">
                <a:blip r:embed="rId5"/>
                <a:stretch>
                  <a:fillRect l="-3" t="-4" r="-1260" b="-269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8_AN.121_1#9a37187cb.blank?vaa=1&amp;vcp=1&amp;vis=1&amp;pid=8c4e6dec0&amp;color=0,0,0&amp;vpa=65&amp;vtp=1&amp;vaab=1&amp;bbb=1&amp;hb=1"/>
              <p:cNvSpPr/>
              <p:nvPr/>
            </p:nvSpPr>
            <p:spPr>
              <a:xfrm>
                <a:off x="539495" y="4064730"/>
                <a:ext cx="11434201" cy="1145794"/>
              </a:xfrm>
              <a:prstGeom prst="rect">
                <a:avLst/>
              </a:prstGeom>
              <a:noFill/>
            </p:spPr>
            <p:txBody>
              <a:bodyPr wrap="square" lIns="0" tIns="0" rIns="0" bIns="0" rtlCol="0" anchor="t"/>
              <a:lstStyle/>
              <a:p>
                <a:pPr latinLnBrk="1">
                  <a:lnSpc>
                    <a:spcPts val="4835"/>
                  </a:lnSpc>
                </a:pPr>
                <a:r>
                  <a:rPr lang="en-US" altLang="zh-CN" sz="28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8_AN.121_1#9a37187cb.blank?vaa=1&amp;vcp=1&amp;vis=1&amp;pid=8c4e6dec0&amp;color=0,0,0&amp;vpa=65&amp;vtp=1&amp;vaab=1&amp;bbb=1&amp;hb=1"/>
              <p:cNvSpPr>
                <a:spLocks noRot="1" noChangeAspect="1" noMove="1" noResize="1" noEditPoints="1" noAdjustHandles="1" noChangeArrowheads="1" noChangeShapeType="1" noTextEdit="1"/>
              </p:cNvSpPr>
              <p:nvPr/>
            </p:nvSpPr>
            <p:spPr>
              <a:xfrm>
                <a:off x="539495" y="4064730"/>
                <a:ext cx="11434201" cy="1145794"/>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91e770418?vcp=1&amp;pid=f6f1336c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考点5</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燃烧与能源知识综合</a:t>
            </a:r>
            <a:endParaRPr lang="en-US" altLang="zh-CN" sz="3200" dirty="0"/>
          </a:p>
        </p:txBody>
      </p:sp>
      <p:sp>
        <p:nvSpPr>
          <p:cNvPr id="3" name="QO_6_BD.122_1#c43fbd526?vaa=1&amp;vcp=1&amp;vis=1&amp;pid=91e770418&amp;color=0,0,0&amp;vtp=1&amp;vaab=1&amp;bbb=1"/>
          <p:cNvSpPr/>
          <p:nvPr/>
        </p:nvSpPr>
        <p:spPr>
          <a:xfrm>
            <a:off x="539496" y="12720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（2024·江西·中考）中华民族有着悠久的用火历史。</a:t>
            </a:r>
            <a:endParaRPr lang="en-US" altLang="zh-CN" sz="2800" dirty="0"/>
          </a:p>
        </p:txBody>
      </p:sp>
      <p:sp>
        <p:nvSpPr>
          <p:cNvPr id="4" name="QC_7_BD.123_1#5df4e3128?vaa=1&amp;vcp=1&amp;vis=1&amp;pid=c43fbd526&amp;color=0,0,0&amp;vtp=1&amp;vaab=1&amp;bbb=1&amp;hb=1"/>
          <p:cNvSpPr/>
          <p:nvPr/>
        </p:nvSpPr>
        <p:spPr>
          <a:xfrm>
            <a:off x="539496" y="190485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（1）火的利用促进了人类文明的进步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。下列有关火的利用不利于人类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文明进步的是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p:txBody>
      </p:sp>
      <p:sp>
        <p:nvSpPr>
          <p:cNvPr id="5" name="QC_7_AN.124_1#5df4e3128.blank?vaa=1&amp;vcp=1&amp;vis=1&amp;pid=c43fbd526&amp;color=0,0,0&amp;vpa=66&amp;vtp=1&amp;vaab=1"/>
          <p:cNvSpPr/>
          <p:nvPr/>
        </p:nvSpPr>
        <p:spPr>
          <a:xfrm>
            <a:off x="2658014" y="250111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6" name="QC_7_BD.123_2#5df4e3128.choices?vaa=1&amp;vcp=1&amp;vis=1&amp;pid=c43fbd526&amp;color=0,0,0&amp;vtp=1&amp;vaab=1&amp;bbb=1"/>
          <p:cNvSpPr/>
          <p:nvPr/>
        </p:nvSpPr>
        <p:spPr>
          <a:xfrm>
            <a:off x="539496" y="318183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A.驱赶野兽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，开拓家园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.火攻水淹，夺城掠地</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.取暖照明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，改善生活</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.冶炼金属，发展生产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25_1#29b85e30f?vaa=1&amp;vcp=1&amp;vis=1&amp;pid=c43fbd526&amp;color=0,0,0&amp;vtp=1&amp;vaab=1&amp;bt=1&amp;bbb=1&amp;hb=1"/>
          <p:cNvSpPr/>
          <p:nvPr/>
        </p:nvSpPr>
        <p:spPr>
          <a:xfrm>
            <a:off x="539496" y="218109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（2）《庄子·杂篇·外物》记载“木与木相摩则然（燃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）”。从燃烧条件分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“木与木相摩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”的取火原理是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27_1#29b85e30f.blank?vaa=1&amp;vcp=1&amp;vis=1&amp;pid=c43fbd526&amp;color=0,0,0&amp;vpa=67&amp;vtp=1&amp;vaab=1&amp;bbb=1"/>
          <p:cNvSpPr/>
          <p:nvPr/>
        </p:nvSpPr>
        <p:spPr>
          <a:xfrm>
            <a:off x="5131340" y="2777363"/>
            <a:ext cx="4525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使可燃物的温度达到着火点</a:t>
            </a:r>
            <a:endParaRPr lang="en-US" altLang="zh-CN" sz="2800" dirty="0"/>
          </a:p>
        </p:txBody>
      </p:sp>
      <p:sp>
        <p:nvSpPr>
          <p:cNvPr id="4" name="QB_7_AS.1_1#29b85e30f?vaa=1&amp;vcp=1&amp;vis=1&amp;pid=c43fbd526&amp;color=0,0,0&amp;vtp=1&amp;vaab=1&amp;bbb=1&amp;hb=1"/>
          <p:cNvSpPr/>
          <p:nvPr/>
        </p:nvSpPr>
        <p:spPr>
          <a:xfrm>
            <a:off x="539496" y="346411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从燃烧条件分析，“木与木相摩”的取火原理是摩擦生热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，使可</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燃物的温度达到着火点</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29_1#b80e94da7?vaa=1&amp;vcp=1&amp;vis=1&amp;pid=c43fbd526&amp;color=0,0,0&amp;vtp=1&amp;vaab=1&amp;bt=1&amp;bbb=1&amp;hb=1"/>
          <p:cNvSpPr/>
          <p:nvPr/>
        </p:nvSpPr>
        <p:spPr>
          <a:xfrm>
            <a:off x="539496" y="186359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3）《天工开物》中有关于炼铁过程的记载</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：“凡铁一炉载土二千余</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斤</a:t>
            </a:r>
            <a:r>
              <a:rPr lang="en-US" altLang="zh-CN" sz="2800" b="0" i="0" spc="-5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或用煤炭，或用木炭</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。”在该过程中炭的作用是</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p>
            <a:pPr latinLnBrk="1">
              <a:lnSpc>
                <a:spcPts val="4900"/>
              </a:lnSpc>
            </a:pP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，炼出的铁可锻打成薄片是利用了铁的</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
        <p:nvSpPr>
          <p:cNvPr id="3" name="QB_7_AN.131_1#b80e94da7.blank?vaa=1&amp;vcp=1&amp;vis=1&amp;pid=c43fbd526&amp;color=0,0,0&amp;vpa=68&amp;vtp=1&amp;vaab=1&amp;bbb=1&amp;hb=1"/>
          <p:cNvSpPr/>
          <p:nvPr/>
        </p:nvSpPr>
        <p:spPr>
          <a:xfrm>
            <a:off x="539496" y="2480818"/>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作燃料（</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或提供热量、提供还原剂等）</a:t>
            </a:r>
            <a:endParaRPr lang="en-US" altLang="zh-CN" sz="2800" dirty="0"/>
          </a:p>
        </p:txBody>
      </p:sp>
      <p:sp>
        <p:nvSpPr>
          <p:cNvPr id="4" name="QB_7_AN.132_1#b80e94da7.blank?vaa=1&amp;vcp=1&amp;vis=1&amp;pid=c43fbd526&amp;color=0,0,0&amp;vpa=69&amp;vtp=1&amp;vaab=1&amp;bbb=1"/>
          <p:cNvSpPr/>
          <p:nvPr/>
        </p:nvSpPr>
        <p:spPr>
          <a:xfrm>
            <a:off x="9747789" y="3107563"/>
            <a:ext cx="95091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延展</a:t>
            </a:r>
            <a:endParaRPr lang="en-US" altLang="zh-CN" sz="2800" spc="-50" dirty="0"/>
          </a:p>
        </p:txBody>
      </p:sp>
      <p:sp>
        <p:nvSpPr>
          <p:cNvPr id="5" name="QB_7_AS.1_1#b80e94da7?vaa=1&amp;vcp=1&amp;vis=1&amp;pid=c43fbd526&amp;color=0,0,0&amp;vtp=1&amp;vaab=1&amp;bbb=1&amp;hb=1"/>
          <p:cNvSpPr/>
          <p:nvPr/>
        </p:nvSpPr>
        <p:spPr>
          <a:xfrm>
            <a:off x="539496" y="378733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在炼铁过程中，炭的作用是作燃料提供热量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，还能与二氧化碳</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反应生成还原剂一氧化碳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；炼出的铁可锻打成薄片是利用了铁的延展性。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4">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34_1#fc40bb4de?vaa=1&amp;vcp=1&amp;vis=1&amp;pid=c43fbd526&amp;color=0,0,0&amp;vtp=1&amp;vaab=1&amp;bt=1&amp;bbb=1&amp;hb=1"/>
          <p:cNvSpPr/>
          <p:nvPr/>
        </p:nvSpPr>
        <p:spPr>
          <a:xfrm>
            <a:off x="539496" y="186359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（4）火的利用促进了燃料的发展。为打赢蓝天保卫战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，部分地区对家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用燃料进行了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“气代煤”改造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，用天然气代替煤的意义是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任写一条）。</a:t>
            </a:r>
            <a:endParaRPr lang="en-US" altLang="zh-CN" sz="2800" dirty="0"/>
          </a:p>
        </p:txBody>
      </p:sp>
      <p:sp>
        <p:nvSpPr>
          <p:cNvPr id="3" name="QB_7_AN.136_1#fc40bb4de.blank?vaa=1&amp;vcp=1&amp;vis=1&amp;pid=c43fbd526&amp;color=0,0,0&amp;vpa=70&amp;vtp=1&amp;vaab=1&amp;bbb=1&amp;hb=1"/>
          <p:cNvSpPr/>
          <p:nvPr/>
        </p:nvSpPr>
        <p:spPr>
          <a:xfrm>
            <a:off x="539496" y="2480818"/>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更环保（</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或污染更小等）</a:t>
            </a:r>
            <a:endParaRPr lang="en-US" altLang="zh-CN" sz="2800" dirty="0"/>
          </a:p>
        </p:txBody>
      </p:sp>
      <p:sp>
        <p:nvSpPr>
          <p:cNvPr id="4" name="QB_7_AS.1_1#fc40bb4de?vaa=1&amp;vcp=1&amp;vis=1&amp;pid=c43fbd526&amp;color=0,0,0&amp;vtp=1&amp;vaab=1&amp;bbb=1&amp;hb=1"/>
          <p:cNvSpPr/>
          <p:nvPr/>
        </p:nvSpPr>
        <p:spPr>
          <a:xfrm>
            <a:off x="539496" y="3787330"/>
            <a:ext cx="11109960" cy="1201357"/>
          </a:xfrm>
          <a:prstGeom prst="rect">
            <a:avLst/>
          </a:prstGeom>
          <a:noFill/>
        </p:spPr>
        <p:txBody>
          <a:bodyPr wrap="none" lIns="0" tIns="0" rIns="0" bIns="0" rtlCol="0" anchor="t"/>
          <a:lstStyle/>
          <a:p>
            <a:pPr algn="l" latinLnBrk="1">
              <a:lnSpc>
                <a:spcPts val="5100"/>
              </a:lnSpc>
            </a:pPr>
            <a:r>
              <a:rPr lang="en-US" altLang="zh-CN" sz="2800" b="1"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煤燃烧会产生烟尘、二氧化硫、一氧化碳等空气污染物</a:t>
            </a: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，天然气</a:t>
            </a:r>
          </a:p>
          <a:p>
            <a:pPr latinLnBrk="1">
              <a:lnSpc>
                <a:spcPts val="49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燃烧主要生成二氧化碳和水</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，用天然气代替煤的意义是更环保、污染更小。</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d63265d28?vcp=1&amp;pid=91e770418&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138_1#6dfed97e5?sp=1&amp;vaa=1&amp;vcp=1&amp;vis=1&amp;pid=d63265d28&amp;color=0,0,0&amp;vtp=1&amp;vaab=1&amp;bbb=1&amp;hb=1"/>
          <p:cNvSpPr/>
          <p:nvPr/>
        </p:nvSpPr>
        <p:spPr>
          <a:xfrm>
            <a:off x="539496" y="1233469"/>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诗人陆游的笔记中记载“书灯勿用铜盏，惟瓷盏最省油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。蜀中有夹瓷</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盏</a:t>
            </a: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可省油之半”“一端作小窍，注清冷水于其中，每夕一易之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”。夹</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瓷盏又被称为省油灯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，用棉绳做炷（灯芯），上层盏盛油，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下层盏盛水，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其结构如图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1-10-8所示。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C_7_BD.140_1#6dfed97e5?iti=11&amp;htil=8&amp;vaa=1&amp;vcp=1&amp;vis=1&amp;pid=d63265d28&amp;color=0,0,0&amp;tib=255,255,255&amp;vtp=1&amp;vaab=1" descr="preencoded.png">
            <a:extLst>
              <a:ext uri="{FF2B5EF4-FFF2-40B4-BE49-F238E27FC236}">
                <a16:creationId xmlns:a16="http://schemas.microsoft.com/office/drawing/2014/main" id="{02B98FBA-6A9F-4F9F-B51D-4CF632D727B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187727" y="4243787"/>
            <a:ext cx="2688336" cy="1380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40_2#6dfed97e5?iti=11&amp;htil=8&amp;vaa=1&amp;vcp=1&amp;vis=1&amp;pid=d63265d28&amp;color=0,0,0&amp;vtp=1&amp;vaab=1&amp;bbb=1">
            <a:extLst>
              <a:ext uri="{FF2B5EF4-FFF2-40B4-BE49-F238E27FC236}">
                <a16:creationId xmlns:a16="http://schemas.microsoft.com/office/drawing/2014/main" id="{BFF5D58F-681D-4720-9964-5F4E1749C22E}"/>
              </a:ext>
            </a:extLst>
          </p:cNvPr>
          <p:cNvSpPr/>
          <p:nvPr/>
        </p:nvSpPr>
        <p:spPr>
          <a:xfrm>
            <a:off x="8838952" y="5751531"/>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图1-10-8</a:t>
            </a:r>
            <a:endParaRPr lang="en-US" altLang="zh-CN" sz="2800" dirty="0">
              <a:ea typeface="宋体" panose="02010600030101010101" pitchFamily="2" charset="-122"/>
            </a:endParaRPr>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40_1#6dfed97e5?iti=11&amp;htil=8&amp;vaa=1&amp;vcp=1&amp;vis=1&amp;pid=d63265d2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80670" y="1544542"/>
            <a:ext cx="2688336" cy="1380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40_2#6dfed97e5?iti=11&amp;htil=8&amp;vaa=1&amp;vcp=1&amp;vis=1&amp;pid=d63265d28&amp;color=0,0,0&amp;vtp=1&amp;vaab=1&amp;bbb=1"/>
          <p:cNvSpPr/>
          <p:nvPr/>
        </p:nvSpPr>
        <p:spPr>
          <a:xfrm>
            <a:off x="9531895" y="3052286"/>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图1-10-8</a:t>
            </a:r>
            <a:endParaRPr lang="en-US" altLang="zh-CN" sz="2800" dirty="0"/>
          </a:p>
        </p:txBody>
      </p:sp>
      <p:sp>
        <p:nvSpPr>
          <p:cNvPr id="4" name="QC_7_BD.140_3#6dfed97e5.choices?htil=8&amp;vaa=1&amp;vcp=1&amp;vis=1&amp;pid=d63265d28&amp;color=0,0,0&amp;vtp=1&amp;vaab=1&amp;bt=1&amp;bbb=1&amp;hb=1"/>
          <p:cNvSpPr/>
          <p:nvPr/>
        </p:nvSpPr>
        <p:spPr>
          <a:xfrm>
            <a:off x="539496" y="1526254"/>
            <a:ext cx="8293608"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A.图示省油灯中的可燃物有2种</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.“注清冷水于其中，每夕一易之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”说明在使用过程中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水和油一起燃烧而减少</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.省油灯燃烧时伴随不同形式的能量变化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D.省油灯能省油的原因是利用了下层盏内水吸热降低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油温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，防止油挥发</a:t>
            </a:r>
            <a:endParaRPr lang="en-US" altLang="zh-CN" sz="2800" dirty="0"/>
          </a:p>
        </p:txBody>
      </p:sp>
      <p:sp>
        <p:nvSpPr>
          <p:cNvPr id="5" name="QC_7_AN.139_1#6dfed97e5.bracket?vaa=1&amp;vcp=1&amp;vis=1&amp;pid=d63265d28&amp;color=0,0,0&amp;vpa=71&amp;vtp=1&amp;vaab=1&amp;answeroption=B"/>
          <p:cNvSpPr txBox="1"/>
          <p:nvPr/>
        </p:nvSpPr>
        <p:spPr>
          <a:xfrm>
            <a:off x="412496" y="2227294"/>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7a5ff0d5c.fixed?vcp=1&amp;pid=66e887bb9&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燃烧与能源</a:t>
            </a:r>
            <a:endParaRPr lang="en-US" altLang="zh-CN" sz="4000" dirty="0"/>
          </a:p>
        </p:txBody>
      </p:sp>
      <p:sp>
        <p:nvSpPr>
          <p:cNvPr id="3" name="C_4_BD#7a5ff0d5c.fixed?vcp=1&amp;pid=66e887bb9&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考点梳理</a:t>
            </a:r>
            <a:endParaRPr lang="en-US" altLang="zh-CN" sz="40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41_1#cdfc5e438?sp=1&amp;vaa=1&amp;vcp=1&amp;vis=1&amp;pid=d63265d28&amp;color=0,0,0&amp;vtp=1&amp;vaab=1&amp;bt=1&amp;bbb=1&amp;hb=1"/>
          <p:cNvSpPr/>
          <p:nvPr/>
        </p:nvSpPr>
        <p:spPr>
          <a:xfrm>
            <a:off x="539496" y="103819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（2024·广西柳州·模拟）我国居民家用燃料的使用经历了如图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1-10-9甲</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所示的发展历程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（括号内表示燃料的主要成分）。</a:t>
            </a:r>
            <a:endParaRPr lang="en-US" altLang="zh-CN" sz="2800" dirty="0"/>
          </a:p>
        </p:txBody>
      </p:sp>
      <p:pic>
        <p:nvPicPr>
          <p:cNvPr id="3" name="QO_7_BD.141_2#cdfc5e438?iti=12&amp;vaa=1&amp;vcp=1&amp;vis=1&amp;pid=d63265d2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2375122"/>
            <a:ext cx="4828032"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1_3#cdfc5e438?iti=12&amp;vaa=1&amp;vcp=1&amp;vis=1&amp;pid=d63265d28&amp;color=0,0,0&amp;vtp=1&amp;vaab=1&amp;bbb=1"/>
          <p:cNvSpPr/>
          <p:nvPr/>
        </p:nvSpPr>
        <p:spPr>
          <a:xfrm>
            <a:off x="5406105" y="4605242"/>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图1-10-9</a:t>
            </a:r>
            <a:endParaRPr lang="en-US" altLang="zh-CN" sz="2800" dirty="0"/>
          </a:p>
        </p:txBody>
      </p:sp>
      <p:sp>
        <p:nvSpPr>
          <p:cNvPr id="5" name="QO_7_BD.141_4#cdfc5e438?vaa=1&amp;vcp=1&amp;vis=1&amp;pid=d63265d28&amp;color=0,0,0&amp;vtp=1&amp;vaab=1&amp;bbb=1"/>
          <p:cNvSpPr/>
          <p:nvPr/>
        </p:nvSpPr>
        <p:spPr>
          <a:xfrm>
            <a:off x="539496" y="52471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结合所学知识回答下列问题。</a:t>
            </a:r>
            <a:endParaRPr lang="en-US" altLang="zh-CN" sz="2800" dirty="0"/>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42_1#82406399a?vaa=1&amp;vcp=1&amp;vis=1&amp;pid=cdfc5e438&amp;color=0,0,0&amp;vtp=1&amp;vaab=1&amp;bt=1&amp;bbb=1&amp;hb=1"/>
              <p:cNvSpPr/>
              <p:nvPr/>
            </p:nvSpPr>
            <p:spPr>
              <a:xfrm>
                <a:off x="539496" y="126488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（1）柴草中纤维素的化学式为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𝑛</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，纤维素在空气中完全燃烧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的产物是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填化学式）。</a:t>
                </a:r>
                <a:endParaRPr lang="en-US" altLang="zh-CN" sz="2800" dirty="0">
                  <a:solidFill>
                    <a:srgbClr val="000000"/>
                  </a:solidFill>
                </a:endParaRPr>
              </a:p>
            </p:txBody>
          </p:sp>
        </mc:Choice>
        <mc:Fallback xmlns="">
          <p:sp>
            <p:nvSpPr>
              <p:cNvPr id="2" name="QB_8_BD.142_1#82406399a?vaa=1&amp;vcp=1&amp;vis=1&amp;pid=cdfc5e438&amp;color=0,0,0&amp;vtp=1&amp;vaab=1&amp;bt=1&amp;bbb=1&amp;hb=1"/>
              <p:cNvSpPr>
                <a:spLocks noRot="1" noChangeAspect="1" noMove="1" noResize="1" noEditPoints="1" noAdjustHandles="1" noChangeArrowheads="1" noChangeShapeType="1" noTextEdit="1"/>
              </p:cNvSpPr>
              <p:nvPr/>
            </p:nvSpPr>
            <p:spPr>
              <a:xfrm>
                <a:off x="539496" y="1264888"/>
                <a:ext cx="11109960" cy="1201357"/>
              </a:xfrm>
              <a:prstGeom prst="rect">
                <a:avLst/>
              </a:prstGeom>
              <a:blipFill rotWithShape="1">
                <a:blip r:embed="rId3"/>
                <a:stretch>
                  <a:fillRect l="-3" t="-50" r="3" b="-56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143_1#82406399a.blank?vaa=1&amp;vcp=1&amp;vis=1&amp;pid=cdfc5e438&amp;color=0,0,0&amp;vpa=72&amp;vtp=1&amp;vaab=1&amp;bbb=1"/>
              <p:cNvSpPr/>
              <p:nvPr/>
            </p:nvSpPr>
            <p:spPr>
              <a:xfrm>
                <a:off x="1973008" y="1983327"/>
                <a:ext cx="1775714" cy="418529"/>
              </a:xfrm>
              <a:prstGeom prst="rect">
                <a:avLst/>
              </a:prstGeom>
              <a:noFill/>
            </p:spPr>
            <p:txBody>
              <a:bodyPr wrap="none" lIns="0" tIns="0" rIns="0" bIns="0" rtlCol="0" anchor="t"/>
              <a:lstStyle/>
              <a:p>
                <a:pPr algn="ctr" latinLnBrk="1">
                  <a:lnSpc>
                    <a:spcPts val="36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43_1#82406399a.blank?vaa=1&amp;vcp=1&amp;vis=1&amp;pid=cdfc5e438&amp;color=0,0,0&amp;vpa=72&amp;vtp=1&amp;vaab=1&amp;bbb=1"/>
              <p:cNvSpPr>
                <a:spLocks noRot="1" noChangeAspect="1" noMove="1" noResize="1" noEditPoints="1" noAdjustHandles="1" noChangeArrowheads="1" noChangeShapeType="1" noTextEdit="1"/>
              </p:cNvSpPr>
              <p:nvPr/>
            </p:nvSpPr>
            <p:spPr>
              <a:xfrm>
                <a:off x="1973008" y="1983327"/>
                <a:ext cx="1775714" cy="418529"/>
              </a:xfrm>
              <a:prstGeom prst="rect">
                <a:avLst/>
              </a:prstGeom>
              <a:blipFill rotWithShape="1">
                <a:blip r:embed="rId4"/>
                <a:stretch>
                  <a:fillRect l="-4" t="-53" r="18" b="-9187"/>
                </a:stretch>
              </a:blipFill>
            </p:spPr>
            <p:txBody>
              <a:bodyPr/>
              <a:lstStyle/>
              <a:p>
                <a:r>
                  <a:rPr lang="zh-CN" altLang="en-US">
                    <a:noFill/>
                  </a:rPr>
                  <a:t> </a:t>
                </a:r>
              </a:p>
            </p:txBody>
          </p:sp>
        </mc:Fallback>
      </mc:AlternateContent>
      <p:pic>
        <p:nvPicPr>
          <p:cNvPr id="4" name="QO_7_BD.142_2#82406399a?iti=13&amp;vaa=1&amp;vcp=1&amp;vis=1&amp;pid=cdfc5e438&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465576" y="2598261"/>
            <a:ext cx="5257800"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2_3#82406399a?iti=13&amp;vaa=1&amp;vcp=1&amp;vis=1&amp;pid=cdfc5e438&amp;color=0,0,0&amp;vtp=1&amp;vaab=1&amp;bbb=1"/>
          <p:cNvSpPr/>
          <p:nvPr/>
        </p:nvSpPr>
        <p:spPr>
          <a:xfrm>
            <a:off x="5401532" y="5020405"/>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图1-10-9</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144_1#d19b5dda4?vaa=1&amp;vcp=1&amp;vis=1&amp;pid=cdfc5e438&amp;color=0,0,0&amp;vtp=1&amp;vaab=1&amp;bt=1&amp;bbb=1&amp;hb=1"/>
          <p:cNvSpPr/>
          <p:nvPr/>
        </p:nvSpPr>
        <p:spPr>
          <a:xfrm>
            <a:off x="518160" y="51211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（2）煤中主要含有碳元素，此外还含氢元素和少量的氮、硫、氧等元</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素以及无机矿物质，20世纪80年代前后，我国居民家中主要采用蜂窝煤</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（如图1-10-9乙）作燃料。</a:t>
            </a:r>
            <a:endParaRPr lang="en-US" altLang="zh-CN" sz="2800" dirty="0"/>
          </a:p>
        </p:txBody>
      </p:sp>
      <p:pic>
        <p:nvPicPr>
          <p:cNvPr id="3" name="QO_7_BD.144_2#d19b5dda4?iti=14&amp;vaa=1&amp;vcp=1&amp;vis=1&amp;pid=cdfc5e43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0" y="1856014"/>
            <a:ext cx="5577840"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4_3#d19b5dda4?iti=14&amp;vaa=1&amp;vcp=1&amp;vis=1&amp;pid=cdfc5e438&amp;color=0,0,0&amp;vtp=1&amp;vaab=1&amp;bbb=1"/>
          <p:cNvSpPr/>
          <p:nvPr/>
        </p:nvSpPr>
        <p:spPr>
          <a:xfrm>
            <a:off x="7598851" y="4039266"/>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图1-10-9</a:t>
            </a:r>
            <a:endParaRPr lang="en-US" altLang="zh-CN" sz="2800" dirty="0">
              <a:ea typeface="宋体" panose="02010600030101010101" pitchFamily="2" charset="-122"/>
            </a:endParaRPr>
          </a:p>
        </p:txBody>
      </p:sp>
      <p:sp>
        <p:nvSpPr>
          <p:cNvPr id="5" name="QB_9_BD.145_1#44590be72?vaa=1&amp;vcp=1&amp;vis=1&amp;pid=d19b5dda4&amp;color=0,0,0&amp;vtp=1&amp;vaab=1&amp;bt=1&amp;bbb=1">
            <a:extLst>
              <a:ext uri="{FF2B5EF4-FFF2-40B4-BE49-F238E27FC236}">
                <a16:creationId xmlns:a16="http://schemas.microsoft.com/office/drawing/2014/main" id="{18BFC9BA-40FF-4B48-B7CD-D5EF5518F293}"/>
              </a:ext>
            </a:extLst>
          </p:cNvPr>
          <p:cNvSpPr/>
          <p:nvPr/>
        </p:nvSpPr>
        <p:spPr>
          <a:xfrm>
            <a:off x="539496" y="4496825"/>
            <a:ext cx="11549063"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将煤制成蜂窝状的目的是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含碳燃料燃烧不充分易造成锅底出现黑色物质，可通过调</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（填“小”或“大”）</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燃气灶的进风口解决</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6" name="QB_9_AN.1_1#44590be72.blank?vaa=1&amp;vcp=1&amp;vis=1&amp;pid=d19b5dda4&amp;color=0,0,0&amp;vpa=73&amp;vtp=1&amp;vaab=1&amp;bbb=1">
            <a:extLst>
              <a:ext uri="{FF2B5EF4-FFF2-40B4-BE49-F238E27FC236}">
                <a16:creationId xmlns:a16="http://schemas.microsoft.com/office/drawing/2014/main" id="{EEC43E55-A420-46FD-AAAD-FAC0E9536A0B}"/>
              </a:ext>
            </a:extLst>
          </p:cNvPr>
          <p:cNvSpPr/>
          <p:nvPr/>
        </p:nvSpPr>
        <p:spPr>
          <a:xfrm>
            <a:off x="4817015" y="4466345"/>
            <a:ext cx="6659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增大煤与氧气的接触面积，使燃烧更充分</a:t>
            </a:r>
            <a:endParaRPr lang="en-US" altLang="zh-CN" sz="2800" dirty="0">
              <a:solidFill>
                <a:srgbClr val="FF0000"/>
              </a:solidFill>
            </a:endParaRPr>
          </a:p>
        </p:txBody>
      </p:sp>
      <p:sp>
        <p:nvSpPr>
          <p:cNvPr id="7" name="QB_9_AN.2_1#44590be72.blank?vaa=1&amp;vcp=1&amp;vis=1&amp;pid=d19b5dda4&amp;color=0,0,0&amp;vpa=74&amp;vtp=1&amp;vaab=1">
            <a:extLst>
              <a:ext uri="{FF2B5EF4-FFF2-40B4-BE49-F238E27FC236}">
                <a16:creationId xmlns:a16="http://schemas.microsoft.com/office/drawing/2014/main" id="{AAEFE249-A48B-457A-BDC2-A7824C1729BC}"/>
              </a:ext>
            </a:extLst>
          </p:cNvPr>
          <p:cNvSpPr/>
          <p:nvPr/>
        </p:nvSpPr>
        <p:spPr>
          <a:xfrm>
            <a:off x="9795414" y="511404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QB_9_BD.149_1#271e530ef?sp=1&amp;vaa=1&amp;vcp=1&amp;vis=1&amp;pid=d19b5dda4&amp;color=0,0,0&amp;vtp=1&amp;vaab=1&amp;bbb=1&amp;hb=1"/>
              <p:cNvSpPr/>
              <p:nvPr/>
            </p:nvSpPr>
            <p:spPr>
              <a:xfrm>
                <a:off x="539496" y="545052"/>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③煤的燃烧会产生有刺激性气味的有毒有害气体</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，该气体是造成酸</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雨的主要物质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工业上常向含硫煤中加入适量石灰石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，将二氧化硫转化为硫酸钙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减少燃烧产物中二氧化硫的量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写出该反应的化学方程式：</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6" name="QB_9_BD.149_1#271e530ef?sp=1&amp;vaa=1&amp;vcp=1&amp;vis=1&amp;pid=d19b5dda4&amp;color=0,0,0&amp;vtp=1&amp;vaab=1&amp;bbb=1&amp;hb=1"/>
              <p:cNvSpPr>
                <a:spLocks noRot="1" noChangeAspect="1" noMove="1" noResize="1" noEditPoints="1" noAdjustHandles="1" noChangeArrowheads="1" noChangeShapeType="1" noTextEdit="1"/>
              </p:cNvSpPr>
              <p:nvPr/>
            </p:nvSpPr>
            <p:spPr>
              <a:xfrm>
                <a:off x="539496" y="545052"/>
                <a:ext cx="11109960" cy="3144457"/>
              </a:xfrm>
              <a:prstGeom prst="rect">
                <a:avLst/>
              </a:prstGeom>
              <a:blipFill>
                <a:blip r:embed="rId3"/>
                <a:stretch>
                  <a:fillRect l="-1976" r="-878" b="-62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9_AN.150_1#271e530ef.blank?vaa=1&amp;vcp=1&amp;vis=1&amp;pid=d19b5dda4&amp;color=0,0,0&amp;vpa=75&amp;vtp=1&amp;vaab=1&amp;bbb=1&amp;rh=43.6"/>
              <p:cNvSpPr/>
              <p:nvPr/>
            </p:nvSpPr>
            <p:spPr>
              <a:xfrm>
                <a:off x="652208" y="3108293"/>
                <a:ext cx="6351524" cy="553720"/>
              </a:xfrm>
              <a:prstGeom prst="rect">
                <a:avLst/>
              </a:prstGeom>
              <a:noFill/>
            </p:spPr>
            <p:txBody>
              <a:bodyPr wrap="none" lIns="0" tIns="0" rIns="0" bIns="0" rtlCol="0" anchor="t"/>
              <a:lstStyle/>
              <a:p>
                <a:pPr algn="ctr" latinLnBrk="1">
                  <a:lnSpc>
                    <a:spcPts val="51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高温</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9_AN.150_1#271e530ef.blank?vaa=1&amp;vcp=1&amp;vis=1&amp;pid=d19b5dda4&amp;color=0,0,0&amp;vpa=75&amp;vtp=1&amp;vaab=1&amp;bbb=1&amp;rh=43.6"/>
              <p:cNvSpPr>
                <a:spLocks noRot="1" noChangeAspect="1" noMove="1" noResize="1" noEditPoints="1" noAdjustHandles="1" noChangeArrowheads="1" noChangeShapeType="1" noTextEdit="1"/>
              </p:cNvSpPr>
              <p:nvPr/>
            </p:nvSpPr>
            <p:spPr>
              <a:xfrm>
                <a:off x="652208" y="3108293"/>
                <a:ext cx="6351524" cy="553720"/>
              </a:xfrm>
              <a:prstGeom prst="rect">
                <a:avLst/>
              </a:prstGeom>
              <a:blipFill>
                <a:blip r:embed="rId4"/>
                <a:stretch>
                  <a:fillRect/>
                </a:stretch>
              </a:blipFill>
            </p:spPr>
            <p:txBody>
              <a:bodyPr/>
              <a:lstStyle/>
              <a:p>
                <a:r>
                  <a:rPr lang="zh-CN" altLang="en-US">
                    <a:noFill/>
                  </a:rPr>
                  <a:t> </a:t>
                </a:r>
              </a:p>
            </p:txBody>
          </p:sp>
        </mc:Fallback>
      </mc:AlternateContent>
      <p:pic>
        <p:nvPicPr>
          <p:cNvPr id="8" name="QO_7_BD.144_2#d19b5dda4?iti=14&amp;vaa=1&amp;vcp=1&amp;vis=1&amp;pid=cdfc5e438&amp;color=0,0,0&amp;tib=255,255,255&amp;vtp=1&amp;vaab=1" descr="preencoded.png">
            <a:extLst>
              <a:ext uri="{FF2B5EF4-FFF2-40B4-BE49-F238E27FC236}">
                <a16:creationId xmlns:a16="http://schemas.microsoft.com/office/drawing/2014/main" id="{1580B48C-EF0C-41C0-8DB7-6CAD6425284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268097" y="3689509"/>
            <a:ext cx="5577840"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O_7_BD.144_3#d19b5dda4?iti=14&amp;vaa=1&amp;vcp=1&amp;vis=1&amp;pid=cdfc5e438&amp;color=0,0,0&amp;vtp=1&amp;vaab=1&amp;bbb=1">
            <a:extLst>
              <a:ext uri="{FF2B5EF4-FFF2-40B4-BE49-F238E27FC236}">
                <a16:creationId xmlns:a16="http://schemas.microsoft.com/office/drawing/2014/main" id="{49C83FFA-466E-4409-A372-B40ED6E4AC2E}"/>
              </a:ext>
            </a:extLst>
          </p:cNvPr>
          <p:cNvSpPr/>
          <p:nvPr/>
        </p:nvSpPr>
        <p:spPr>
          <a:xfrm>
            <a:off x="6770948" y="5872761"/>
            <a:ext cx="13858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图1-10-9</a:t>
            </a:r>
            <a:endParaRPr lang="en-US" altLang="zh-CN" sz="2800" dirty="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51_1#8bd8ede26?vaa=1&amp;vcp=1&amp;vis=1&amp;pid=cdfc5e438&amp;color=0,0,0&amp;vtp=1&amp;vaab=1&amp;bt=1&amp;bbb=1&amp;hb=1"/>
          <p:cNvSpPr/>
          <p:nvPr/>
        </p:nvSpPr>
        <p:spPr>
          <a:xfrm>
            <a:off x="539496" y="111680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（3）丙烷燃烧的微观示意图如图1-10-9丙所示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，则参加反应的丙烷与氧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气的分子个数比为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152_1#8bd8ede26.blank?vaa=1&amp;vcp=1&amp;vis=1&amp;pid=cdfc5e438&amp;color=0,0,0&amp;vpa=76&amp;vtp=1&amp;vaab=1&amp;bbb=1"/>
              <p:cNvSpPr/>
              <p:nvPr/>
            </p:nvSpPr>
            <p:spPr>
              <a:xfrm>
                <a:off x="3471609" y="1835943"/>
                <a:ext cx="727583"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52_1#8bd8ede26.blank?vaa=1&amp;vcp=1&amp;vis=1&amp;pid=cdfc5e438&amp;color=0,0,0&amp;vpa=76&amp;vtp=1&amp;vaab=1&amp;bbb=1"/>
              <p:cNvSpPr>
                <a:spLocks noRot="1" noChangeAspect="1" noMove="1" noResize="1" noEditPoints="1" noAdjustHandles="1" noChangeArrowheads="1" noChangeShapeType="1" noTextEdit="1"/>
              </p:cNvSpPr>
              <p:nvPr/>
            </p:nvSpPr>
            <p:spPr>
              <a:xfrm>
                <a:off x="3471609" y="1835943"/>
                <a:ext cx="727583" cy="402844"/>
              </a:xfrm>
              <a:prstGeom prst="rect">
                <a:avLst/>
              </a:prstGeom>
              <a:blipFill>
                <a:blip r:embed="rId3"/>
                <a:stretch>
                  <a:fillRect/>
                </a:stretch>
              </a:blipFill>
            </p:spPr>
            <p:txBody>
              <a:bodyPr/>
              <a:lstStyle/>
              <a:p>
                <a:r>
                  <a:rPr lang="zh-CN" altLang="en-US">
                    <a:noFill/>
                  </a:rPr>
                  <a:t> </a:t>
                </a:r>
              </a:p>
            </p:txBody>
          </p:sp>
        </mc:Fallback>
      </mc:AlternateContent>
      <p:pic>
        <p:nvPicPr>
          <p:cNvPr id="4" name="QO_7_BD.151_2#8bd8ede26?iti=15&amp;vaa=1&amp;vcp=1&amp;vis=1&amp;pid=cdfc5e43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27248" y="2453735"/>
            <a:ext cx="5934456" cy="2587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51_3#8bd8ede26?iti=15&amp;vaa=1&amp;vcp=1&amp;vis=1&amp;pid=cdfc5e438&amp;color=0,0,0&amp;vtp=1&amp;vaab=1&amp;bbb=1"/>
          <p:cNvSpPr/>
          <p:nvPr/>
        </p:nvSpPr>
        <p:spPr>
          <a:xfrm>
            <a:off x="5401532" y="516848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图1-10-9</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33a28dc98?vcp=1&amp;pid=d63265d28&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提醒：请完成第10讲备考练习</a:t>
            </a:r>
            <a:endParaRPr lang="en-US" altLang="zh-CN" sz="2800" dirty="0"/>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1de32596.fixed?vcp=1&amp;pid=66e887bb9&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燃烧与能源</a:t>
            </a:r>
            <a:endParaRPr lang="en-US" altLang="zh-CN" sz="4000" dirty="0"/>
          </a:p>
        </p:txBody>
      </p:sp>
      <p:sp>
        <p:nvSpPr>
          <p:cNvPr id="3" name="C_4_BD#41de32596.fixed?vcp=1&amp;pid=66e887bb9&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第10讲备考练习</a:t>
            </a:r>
            <a:endParaRPr lang="en-US" altLang="zh-CN" sz="4000" dirty="0"/>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26eb5e1da?vcp=1&amp;pid=41de32596&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pic>
        <p:nvPicPr>
          <p:cNvPr id="3" name="QC_6_BD.153_1#53f1b8670?iti=16&amp;htil=9&amp;vaa=1&amp;vcp=1&amp;vis=1&amp;pid=26eb5e1d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00277" y="1285528"/>
            <a:ext cx="1719072"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53_2#53f1b8670?iti=16&amp;htil=9&amp;vaa=1&amp;vcp=1&amp;vis=1&amp;pid=26eb5e1da&amp;color=0,0,0&amp;vtp=1&amp;vaab=1&amp;bbb=1"/>
          <p:cNvSpPr/>
          <p:nvPr/>
        </p:nvSpPr>
        <p:spPr>
          <a:xfrm>
            <a:off x="10352632" y="374196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
        <p:nvSpPr>
          <p:cNvPr id="5" name="QC_6_BD.153_3#53f1b8670?htil=9&amp;sp=1&amp;vaa=1&amp;vcp=1&amp;vis=1&amp;pid=26eb5e1da&amp;color=0,0,0&amp;vtp=1&amp;vaab=1&amp;bbb=1&amp;hb=1"/>
          <p:cNvSpPr/>
          <p:nvPr/>
        </p:nvSpPr>
        <p:spPr>
          <a:xfrm>
            <a:off x="539496" y="1267240"/>
            <a:ext cx="926287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（2024·广西·中考）地球是我们共同的家园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，保护环境是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每一位公民的责任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下列行为不符合该要求的是(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6_AN.154_1#53f1b8670.bracket?vaa=1&amp;vcp=1&amp;vis=1&amp;pid=26eb5e1da&amp;color=0,0,0&amp;vpa=77&amp;vtp=1&amp;vaab=1"/>
          <p:cNvSpPr/>
          <p:nvPr/>
        </p:nvSpPr>
        <p:spPr>
          <a:xfrm>
            <a:off x="8284114"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6_BD.153_4#53f1b8670.choices?htil=9&amp;vaa=1&amp;vcp=1&amp;vis=1&amp;pid=26eb5e1da&amp;color=0,0,0&amp;vtp=1&amp;vaab=1&amp;bbb=1"/>
          <p:cNvSpPr/>
          <p:nvPr/>
        </p:nvSpPr>
        <p:spPr>
          <a:xfrm>
            <a:off x="539496" y="2550649"/>
            <a:ext cx="9262872" cy="1201357"/>
          </a:xfrm>
          <a:prstGeom prst="rect">
            <a:avLst/>
          </a:prstGeom>
          <a:noFill/>
        </p:spPr>
        <p:txBody>
          <a:bodyPr wrap="none" lIns="0" tIns="0" rIns="0" bIns="0" rtlCol="0" anchor="t"/>
          <a:lstStyle/>
          <a:p>
            <a:pPr latinLnBrk="1">
              <a:lnSpc>
                <a:spcPts val="5100"/>
              </a:lnSpc>
              <a:tabLst>
                <a:tab pos="473900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.随手关闭电灯</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.直接焚烧垃圾</a:t>
            </a:r>
            <a:endParaRPr lang="en-US" altLang="zh-CN" sz="2800" dirty="0"/>
          </a:p>
          <a:p>
            <a:pPr latinLnBrk="1">
              <a:lnSpc>
                <a:spcPts val="4900"/>
              </a:lnSpc>
              <a:tabLst>
                <a:tab pos="473900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C.减少使用塑料袋</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.使用清洁能源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5_1#af2eb417a?vaa=1&amp;vcp=1&amp;vis=1&amp;pid=26eb5e1da&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（2024·湖南·中考）花鼓戏《补锅》中唱到“手拉风箱呼呼响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，火炉烧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得红旺旺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下列说法最合理的是(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56_1#af2eb417a.bracket?vaa=1&amp;vcp=1&amp;vis=1&amp;pid=26eb5e1da&amp;color=0,0,0&amp;vpa=78&amp;vtp=1&amp;vaab=1"/>
          <p:cNvSpPr/>
          <p:nvPr/>
        </p:nvSpPr>
        <p:spPr>
          <a:xfrm>
            <a:off x="5952077"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155_2#af2eb417a.choices?vaa=1&amp;vcp=1&amp;vis=1&amp;pid=26eb5e1da&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A.风箱拉动过程中增加了可燃物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.手拉风箱为煤的燃烧提供了充足的氧气</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.火炉烧得旺是因为降低了煤的着火点</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.氧气能支持燃烧，说明氧气具有可燃性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7_1#d223b5477?sp=1&amp;vaa=1&amp;vcp=1&amp;vis=1&amp;pid=26eb5e1da&amp;color=0,0,0&amp;vtp=1&amp;vaab=1&amp;bt=1&amp;bbb=1&amp;hb=1"/>
          <p:cNvSpPr/>
          <p:nvPr/>
        </p:nvSpPr>
        <p:spPr>
          <a:xfrm>
            <a:off x="539496" y="134566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（2024·四川成都·中考）“生命宝贵，安全第一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。”下列实例对应的灭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火方法及原理错误的是(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aphicFrame>
        <p:nvGraphicFramePr>
          <p:cNvPr id="64" name="QB_6_BD.157_2#d223b5477?colgroup=0,8,10,9&amp;vaa=1&amp;vcp=1&amp;vis=1&amp;pid=26eb5e1da&amp;color=0,0,0&amp;vtp=1&amp;vaab=1&amp;bbb=1"/>
          <p:cNvGraphicFramePr>
            <a:graphicFrameLocks noGrp="1"/>
          </p:cNvGraphicFramePr>
          <p:nvPr/>
        </p:nvGraphicFramePr>
        <p:xfrm>
          <a:off x="539496" y="2682589"/>
          <a:ext cx="11073384" cy="2824036"/>
        </p:xfrm>
        <a:graphic>
          <a:graphicData uri="http://schemas.openxmlformats.org/drawingml/2006/table">
            <a:tbl>
              <a:tblPr/>
              <a:tblGrid>
                <a:gridCol w="420624">
                  <a:extLst>
                    <a:ext uri="{9D8B030D-6E8A-4147-A177-3AD203B41FA5}">
                      <a16:colId xmlns:a16="http://schemas.microsoft.com/office/drawing/2014/main" val="20000"/>
                    </a:ext>
                  </a:extLst>
                </a:gridCol>
                <a:gridCol w="3163824">
                  <a:extLst>
                    <a:ext uri="{9D8B030D-6E8A-4147-A177-3AD203B41FA5}">
                      <a16:colId xmlns:a16="http://schemas.microsoft.com/office/drawing/2014/main" val="20001"/>
                    </a:ext>
                  </a:extLst>
                </a:gridCol>
                <a:gridCol w="3922776">
                  <a:extLst>
                    <a:ext uri="{9D8B030D-6E8A-4147-A177-3AD203B41FA5}">
                      <a16:colId xmlns:a16="http://schemas.microsoft.com/office/drawing/2014/main" val="20002"/>
                    </a:ext>
                  </a:extLst>
                </a:gridCol>
                <a:gridCol w="3566160">
                  <a:extLst>
                    <a:ext uri="{9D8B030D-6E8A-4147-A177-3AD203B41FA5}">
                      <a16:colId xmlns:a16="http://schemas.microsoft.com/office/drawing/2014/main" val="20003"/>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灭火方法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森林发生火灾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开辟隔离带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隔离可燃物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家用电器着火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用水浇灭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降低温度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酒精洒在桌上起火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用湿毛巾盖灭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降低温度</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隔绝空气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图书馆图书失火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用二氧化碳灭火器扑灭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降低温度</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隔绝空气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6_AN.158_1#d223b5477.bracket?vaa=1&amp;vcp=1&amp;vis=1&amp;pid=26eb5e1da&amp;color=0,0,0&amp;vpa=79&amp;vtp=1&amp;vaab=1"/>
          <p:cNvSpPr/>
          <p:nvPr/>
        </p:nvSpPr>
        <p:spPr>
          <a:xfrm>
            <a:off x="4194715" y="198002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_1#2cffa7d58?vaa=1&amp;vcp=1&amp;vis=1&amp;pid=7a5ff0d5c&amp;color=0,0,0&amp;vtp=1&amp;vaab=1&amp;bt=1&amp;bbb=1"/>
          <p:cNvSpPr/>
          <p:nvPr/>
        </p:nvSpPr>
        <p:spPr>
          <a:xfrm>
            <a:off x="539496" y="77943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燃烧和灭火。</a:t>
            </a:r>
            <a:endParaRPr lang="en-US" altLang="zh-CN" sz="2800" dirty="0"/>
          </a:p>
        </p:txBody>
      </p:sp>
      <p:sp>
        <p:nvSpPr>
          <p:cNvPr id="3" name="QB_6_BD.2_1#92f5d0288?sp=1&amp;vaa=1&amp;vcp=1&amp;vis=1&amp;pid=2cffa7d58&amp;color=0,0,0&amp;vtp=1&amp;vaab=1&amp;bbb=1"/>
          <p:cNvSpPr/>
          <p:nvPr/>
        </p:nvSpPr>
        <p:spPr>
          <a:xfrm>
            <a:off x="539496" y="139931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（1）燃烧。</a:t>
            </a:r>
            <a:endParaRPr lang="en-US" altLang="zh-CN" sz="2800" dirty="0"/>
          </a:p>
        </p:txBody>
      </p:sp>
      <p:graphicFrame>
        <p:nvGraphicFramePr>
          <p:cNvPr id="11" name="QB_6_BD.2_2#92f5d0288?colgroup=5,23&amp;vaa=1&amp;vcp=1&amp;vis=1&amp;pid=2cffa7d58&amp;color=0,0,0&amp;vtp=1&amp;vaab=1&amp;bbb=1&amp;hb=1"/>
          <p:cNvGraphicFramePr>
            <a:graphicFrameLocks noGrp="1"/>
          </p:cNvGraphicFramePr>
          <p:nvPr>
            <p:extLst>
              <p:ext uri="{D42A27DB-BD31-4B8C-83A1-F6EECF244321}">
                <p14:modId xmlns:p14="http://schemas.microsoft.com/office/powerpoint/2010/main" val="1300596833"/>
              </p:ext>
            </p:extLst>
          </p:nvPr>
        </p:nvGraphicFramePr>
        <p:xfrm>
          <a:off x="539496" y="2082704"/>
          <a:ext cx="11082528" cy="3969196"/>
        </p:xfrm>
        <a:graphic>
          <a:graphicData uri="http://schemas.openxmlformats.org/drawingml/2006/table">
            <a:tbl>
              <a:tblPr/>
              <a:tblGrid>
                <a:gridCol w="2313432">
                  <a:extLst>
                    <a:ext uri="{9D8B030D-6E8A-4147-A177-3AD203B41FA5}">
                      <a16:colId xmlns:a16="http://schemas.microsoft.com/office/drawing/2014/main" val="20000"/>
                    </a:ext>
                  </a:extLst>
                </a:gridCol>
                <a:gridCol w="8769096">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可燃物跟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发生的剧烈的发光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6879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1200" dirty="0"/>
                    </a:p>
                    <a:p>
                      <a:pPr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接触</a:t>
                      </a:r>
                      <a:endParaRPr lang="en-US" altLang="zh-CN" sz="1200" dirty="0"/>
                    </a:p>
                    <a:p>
                      <a:pPr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达到燃烧所需的最低温度</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也叫可燃物的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三者缺一不可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3392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促进燃烧的</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增大氧气的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增大可燃物与氧气的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QB_6_AN.3_1#92f5d0288.blank?vaa=1&amp;vcp=1&amp;vis=1&amp;pid=2cffa7d58&amp;color=0,0,0&amp;vpa=1&amp;vtp=1&amp;vaab=1&amp;bbb=1"/>
          <p:cNvSpPr/>
          <p:nvPr/>
        </p:nvSpPr>
        <p:spPr>
          <a:xfrm>
            <a:off x="4357646" y="206835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p>
        </p:txBody>
      </p:sp>
      <p:sp>
        <p:nvSpPr>
          <p:cNvPr id="6" name="QB_6_AN.4_1#92f5d0288.blank?vaa=1&amp;vcp=1&amp;vis=1&amp;pid=2cffa7d58&amp;color=0,0,0&amp;vpa=2&amp;vtp=1&amp;vaab=1&amp;bbb=1"/>
          <p:cNvSpPr/>
          <p:nvPr/>
        </p:nvSpPr>
        <p:spPr>
          <a:xfrm>
            <a:off x="9678946" y="206835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氧化</a:t>
            </a:r>
            <a:endParaRPr lang="en-US" altLang="zh-CN" sz="2800" dirty="0"/>
          </a:p>
        </p:txBody>
      </p:sp>
      <p:sp>
        <p:nvSpPr>
          <p:cNvPr id="7" name="QB_6_AN.5_1#92f5d0288.blank?vaa=1&amp;vcp=1&amp;vis=1&amp;pid=2cffa7d58&amp;color=0,0,0&amp;vpa=3&amp;vtp=1&amp;vaab=1&amp;bbb=1"/>
          <p:cNvSpPr/>
          <p:nvPr/>
        </p:nvSpPr>
        <p:spPr>
          <a:xfrm>
            <a:off x="3290846" y="2667857"/>
            <a:ext cx="2747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物质具有可燃性</a:t>
            </a:r>
            <a:endParaRPr lang="en-US" altLang="zh-CN" sz="2800" dirty="0"/>
          </a:p>
        </p:txBody>
      </p:sp>
      <p:sp>
        <p:nvSpPr>
          <p:cNvPr id="8" name="QB_6_AN.6_1#92f5d0288.blank?vaa=1&amp;vcp=1&amp;vis=1&amp;pid=2cffa7d58&amp;color=0,0,0&amp;vpa=4&amp;vtp=1&amp;vaab=1&amp;bbb=1"/>
          <p:cNvSpPr/>
          <p:nvPr/>
        </p:nvSpPr>
        <p:spPr>
          <a:xfrm>
            <a:off x="3646446" y="3226657"/>
            <a:ext cx="2747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氧气（或空气）</a:t>
            </a:r>
            <a:endParaRPr lang="en-US" altLang="zh-CN" sz="2800" dirty="0"/>
          </a:p>
        </p:txBody>
      </p:sp>
      <p:sp>
        <p:nvSpPr>
          <p:cNvPr id="9" name="QB_6_AN.7_1#92f5d0288.blank?vaa=1&amp;vcp=1&amp;vis=1&amp;pid=2cffa7d58&amp;color=0,0,0&amp;vpa=5&amp;vtp=1&amp;vaab=1&amp;bbb=1"/>
          <p:cNvSpPr/>
          <p:nvPr/>
        </p:nvSpPr>
        <p:spPr>
          <a:xfrm>
            <a:off x="9691646" y="3785457"/>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着火点</a:t>
            </a:r>
            <a:endParaRPr lang="en-US" altLang="zh-CN" sz="2800" dirty="0"/>
          </a:p>
        </p:txBody>
      </p:sp>
      <p:sp>
        <p:nvSpPr>
          <p:cNvPr id="10" name="QB_6_AN.8_1#92f5d0288.blank?vaa=1&amp;vcp=1&amp;vis=1&amp;pid=2cffa7d58&amp;color=0,0,0&amp;vpa=6&amp;vtp=1&amp;vaab=1&amp;bbb=1"/>
          <p:cNvSpPr/>
          <p:nvPr/>
        </p:nvSpPr>
        <p:spPr>
          <a:xfrm>
            <a:off x="5068846" y="492801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浓度</a:t>
            </a:r>
            <a:endParaRPr lang="en-US" altLang="zh-CN" sz="2800" dirty="0"/>
          </a:p>
        </p:txBody>
      </p:sp>
      <p:sp>
        <p:nvSpPr>
          <p:cNvPr id="4" name="QB_6_AN.9_1#92f5d0288.blank?vaa=1&amp;vcp=1&amp;vis=1&amp;pid=2cffa7d58&amp;color=0,0,0&amp;vpa=7&amp;vtp=1&amp;vaab=1&amp;bbb=1"/>
          <p:cNvSpPr/>
          <p:nvPr/>
        </p:nvSpPr>
        <p:spPr>
          <a:xfrm>
            <a:off x="6394409" y="5453572"/>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接触面积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4">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P spid="4"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9_1#6b5446081?vaa=1&amp;vcp=1&amp;vis=1&amp;pid=26eb5e1da&amp;color=0,0,0&amp;vtp=1&amp;vaab=1&amp;bt=1&amp;bbb=1&amp;hb=1"/>
          <p:cNvSpPr/>
          <p:nvPr/>
        </p:nvSpPr>
        <p:spPr>
          <a:xfrm>
            <a:off x="539496" y="152603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（2024·广东·中考）能源与生活息息相关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60_1#6b5446081.bracket?vaa=1&amp;vcp=1&amp;vis=1&amp;pid=26eb5e1da&amp;color=0,0,0&amp;vpa=80&amp;vtp=1&amp;vaab=1"/>
          <p:cNvSpPr/>
          <p:nvPr/>
        </p:nvSpPr>
        <p:spPr>
          <a:xfrm>
            <a:off x="816515" y="21603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159_2#6b5446081.choices?vaa=1&amp;vcp=1&amp;vis=1&amp;pid=26eb5e1da&amp;color=0,0,0&amp;vtp=1&amp;vaab=1&amp;bbb=1"/>
          <p:cNvSpPr/>
          <p:nvPr/>
        </p:nvSpPr>
        <p:spPr>
          <a:xfrm>
            <a:off x="539496" y="280092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A.石油属于化石燃料，是不可再生能源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.天然气燃烧产生的二氧化碳可造成酸雨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.乙醇汽油用作汽车燃料可减少空气污染</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.太阳能电池可将太阳能转化为电能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1_1#7e6904a61?sp=1&amp;vaa=1&amp;vcp=1&amp;vis=1&amp;pid=26eb5e1da&amp;color=0,0,0&amp;vtp=1&amp;vaab=1&amp;bt=1&amp;bbb=1&amp;hb=1"/>
          <p:cNvSpPr/>
          <p:nvPr/>
        </p:nvSpPr>
        <p:spPr>
          <a:xfrm>
            <a:off x="539496" y="679418"/>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（2024·广东·中考）阅读下文，回答问题。</a:t>
            </a:r>
            <a:endParaRPr lang="en-US" altLang="zh-CN" sz="2800" dirty="0"/>
          </a:p>
          <a:p>
            <a:pPr latinLnBrk="1">
              <a:lnSpc>
                <a:spcPts val="5100"/>
              </a:lnSpc>
            </a:pPr>
            <a:r>
              <a:rPr lang="en-US" altLang="zh-CN" sz="2800" b="0" i="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加快能源转型升级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发展新质生产力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氢气是最理想的清洁能源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依据不同制取方式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可分为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绿氢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灰氢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蓝氢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紫氢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带你认识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6_BD.161_2#7e6904a61?iti=17&amp;vaa=1&amp;vcp=1&amp;vis=1&amp;pid=26eb5e1d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07903" y="3176175"/>
            <a:ext cx="5885523" cy="266705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61_3#7e6904a61?iti=17&amp;vaa=1&amp;vcp=1&amp;vis=1&amp;pid=26eb5e1da&amp;color=0,0,0&amp;vtp=1&amp;vaab=1&amp;bbb=1"/>
          <p:cNvSpPr/>
          <p:nvPr/>
        </p:nvSpPr>
        <p:spPr>
          <a:xfrm>
            <a:off x="5787295" y="559889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1_4#7e6904a61?vaa=1&amp;vcp=1&amp;vis=1&amp;pid=26eb5e1da&amp;color=0,0,0&amp;vtp=1&amp;vaab=1&amp;bt=1&amp;bbb=1&amp;hb=1"/>
          <p:cNvSpPr/>
          <p:nvPr/>
        </p:nvSpPr>
        <p:spPr>
          <a:xfrm>
            <a:off x="539496" y="67205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储氢是实现氢能广泛应用的重要环节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分为物理储氢和化学储氢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前者包括高压气态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低温液态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吸附等储存方式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后者将氢气转化为其</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他化合物进行储存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液氨储氢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的原理是氢气与氮气在一定条件下生成</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进行储存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6_BD.161_5#7e6904a61?iti=18&amp;vaa=1&amp;vcp=1&amp;vis=1&amp;pid=26eb5e1d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59511" y="2908882"/>
            <a:ext cx="6669930" cy="303178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61_6#7e6904a61?iti=18&amp;vaa=1&amp;vcp=1&amp;vis=1&amp;pid=26eb5e1da&amp;color=0,0,0&amp;vtp=1&amp;vaab=1&amp;bbb=1"/>
          <p:cNvSpPr/>
          <p:nvPr/>
        </p:nvSpPr>
        <p:spPr>
          <a:xfrm>
            <a:off x="5791867" y="561895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62_1#2dc4bc797?vaa=1&amp;vcp=1&amp;vis=1&amp;pid=7e6904a61&amp;color=0,0,0&amp;vtp=1&amp;vaab=1&amp;bt=1&amp;bbb=1"/>
          <p:cNvSpPr/>
          <p:nvPr/>
        </p:nvSpPr>
        <p:spPr>
          <a:xfrm>
            <a:off x="539496" y="1355058"/>
            <a:ext cx="11109960" cy="759206"/>
          </a:xfrm>
          <a:prstGeom prst="rect">
            <a:avLst/>
          </a:prstGeom>
          <a:noFill/>
        </p:spPr>
        <p:txBody>
          <a:bodyPr wrap="none" lIns="0" tIns="0" rIns="0" bIns="0" rtlCol="0" anchor="t"/>
          <a:lstStyle/>
          <a:p>
            <a:pPr algn="l" latinLnBrk="1">
              <a:lnSpc>
                <a:spcPts val="7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电解水制氢的化学方程式为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9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163_1#2dc4bc797.blank?vaa=1&amp;vcp=1&amp;vis=1&amp;pid=7e6904a61&amp;color=0,0,0&amp;vpa=81&amp;vtp=1&amp;vaab=1&amp;bbb=1&amp;rh=43.6"/>
              <p:cNvSpPr/>
              <p:nvPr/>
            </p:nvSpPr>
            <p:spPr>
              <a:xfrm>
                <a:off x="5706809" y="1527206"/>
                <a:ext cx="3547364" cy="553720"/>
              </a:xfrm>
              <a:prstGeom prst="rect">
                <a:avLst/>
              </a:prstGeom>
              <a:noFill/>
            </p:spPr>
            <p:txBody>
              <a:bodyPr wrap="none" lIns="0" tIns="0" rIns="0" bIns="0" rtlCol="0" anchor="t"/>
              <a:lstStyle/>
              <a:p>
                <a:pPr algn="ctr" latinLnBrk="1">
                  <a:lnSpc>
                    <a:spcPts val="51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通电</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63_1#2dc4bc797.blank?vaa=1&amp;vcp=1&amp;vis=1&amp;pid=7e6904a61&amp;color=0,0,0&amp;vpa=81&amp;vtp=1&amp;vaab=1&amp;bbb=1&amp;rh=43.6"/>
              <p:cNvSpPr>
                <a:spLocks noRot="1" noChangeAspect="1" noMove="1" noResize="1" noEditPoints="1" noAdjustHandles="1" noChangeArrowheads="1" noChangeShapeType="1" noTextEdit="1"/>
              </p:cNvSpPr>
              <p:nvPr/>
            </p:nvSpPr>
            <p:spPr>
              <a:xfrm>
                <a:off x="5706809" y="1527206"/>
                <a:ext cx="3547364" cy="553720"/>
              </a:xfrm>
              <a:prstGeom prst="rect">
                <a:avLst/>
              </a:prstGeom>
              <a:blipFill rotWithShape="1">
                <a:blip r:embed="rId3"/>
                <a:stretch>
                  <a:fillRect l="-2" t="-24088" r="9" b="-8481"/>
                </a:stretch>
              </a:blipFill>
            </p:spPr>
            <p:txBody>
              <a:bodyPr/>
              <a:lstStyle/>
              <a:p>
                <a:r>
                  <a:rPr lang="zh-CN" altLang="en-US">
                    <a:noFill/>
                  </a:rPr>
                  <a:t> </a:t>
                </a:r>
              </a:p>
            </p:txBody>
          </p:sp>
        </mc:Fallback>
      </mc:AlternateContent>
      <p:pic>
        <p:nvPicPr>
          <p:cNvPr id="4" name="QO_6_BD.162_2#2dc4bc797?iti=19&amp;vaa=1&amp;vcp=1&amp;vis=1&amp;pid=7e6904a6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42723" y="2286412"/>
            <a:ext cx="5903506" cy="26781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62_3#2dc4bc797?iti=19&amp;vaa=1&amp;vcp=1&amp;vis=1&amp;pid=7e6904a61&amp;color=0,0,0&amp;vtp=1&amp;vaab=1&amp;bbb=1"/>
          <p:cNvSpPr/>
          <p:nvPr/>
        </p:nvSpPr>
        <p:spPr>
          <a:xfrm>
            <a:off x="5787295" y="492547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64_1#b5f034add?sp=1&amp;vaa=1&amp;vcp=1&amp;vis=1&amp;pid=7e6904a61&amp;color=0,0,0&amp;vtp=1&amp;vaab=1&amp;bt=1&amp;bbb=1"/>
              <p:cNvSpPr/>
              <p:nvPr/>
            </p:nvSpPr>
            <p:spPr>
              <a:xfrm>
                <a:off x="539496" y="70202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（2）属于“绿氢”和“紫氢”的分别是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.风能发电制氢</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煤燃烧发电制氢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.核能发电制氢</a:t>
                </a:r>
                <a:endParaRPr lang="en-US" altLang="zh-CN" sz="2800" dirty="0">
                  <a:solidFill>
                    <a:srgbClr val="000000"/>
                  </a:solidFill>
                </a:endParaRPr>
              </a:p>
            </p:txBody>
          </p:sp>
        </mc:Choice>
        <mc:Fallback xmlns="">
          <p:sp>
            <p:nvSpPr>
              <p:cNvPr id="2" name="QB_7_BD.164_1#b5f034add?sp=1&amp;vaa=1&amp;vcp=1&amp;vis=1&amp;pid=7e6904a61&amp;color=0,0,0&amp;vtp=1&amp;vaab=1&amp;bt=1&amp;bbb=1"/>
              <p:cNvSpPr>
                <a:spLocks noRot="1" noChangeAspect="1" noMove="1" noResize="1" noEditPoints="1" noAdjustHandles="1" noChangeArrowheads="1" noChangeShapeType="1" noTextEdit="1"/>
              </p:cNvSpPr>
              <p:nvPr/>
            </p:nvSpPr>
            <p:spPr>
              <a:xfrm>
                <a:off x="539496" y="702024"/>
                <a:ext cx="11109960" cy="1849057"/>
              </a:xfrm>
              <a:prstGeom prst="rect">
                <a:avLst/>
              </a:prstGeom>
              <a:blipFill>
                <a:blip r:embed="rId3"/>
                <a:stretch>
                  <a:fillRect l="-19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65_1#b5f034add.blank?vaa=1&amp;vcp=1&amp;vis=1&amp;pid=7e6904a61&amp;color=0,0,0&amp;vpa=82&amp;vtp=1&amp;vaab=1&amp;bbb=1"/>
              <p:cNvSpPr/>
              <p:nvPr/>
            </p:nvSpPr>
            <p:spPr>
              <a:xfrm>
                <a:off x="5979858" y="798988"/>
                <a:ext cx="354013"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65_1#b5f034add.blank?vaa=1&amp;vcp=1&amp;vis=1&amp;pid=7e6904a61&amp;color=0,0,0&amp;vpa=82&amp;vtp=1&amp;vaab=1&amp;bbb=1"/>
              <p:cNvSpPr>
                <a:spLocks noRot="1" noChangeAspect="1" noMove="1" noResize="1" noEditPoints="1" noAdjustHandles="1" noChangeArrowheads="1" noChangeShapeType="1" noTextEdit="1"/>
              </p:cNvSpPr>
              <p:nvPr/>
            </p:nvSpPr>
            <p:spPr>
              <a:xfrm>
                <a:off x="5979858" y="798988"/>
                <a:ext cx="354013" cy="402844"/>
              </a:xfrm>
              <a:prstGeom prst="rect">
                <a:avLst/>
              </a:prstGeom>
              <a:blipFill rotWithShape="1">
                <a:blip r:embed="rId4"/>
                <a:stretch>
                  <a:fillRect l="-18" t="-39" r="108" b="-71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67_1#b5f034add.blank?vaa=1&amp;vcp=1&amp;vis=1&amp;pid=7e6904a61&amp;color=0,0,0&amp;vpa=83&amp;vtp=1&amp;vaab=1&amp;bbb=1"/>
              <p:cNvSpPr/>
              <p:nvPr/>
            </p:nvSpPr>
            <p:spPr>
              <a:xfrm>
                <a:off x="6691057" y="798988"/>
                <a:ext cx="33813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167_1#b5f034add.blank?vaa=1&amp;vcp=1&amp;vis=1&amp;pid=7e6904a61&amp;color=0,0,0&amp;vpa=83&amp;vtp=1&amp;vaab=1&amp;bbb=1"/>
              <p:cNvSpPr>
                <a:spLocks noRot="1" noChangeAspect="1" noMove="1" noResize="1" noEditPoints="1" noAdjustHandles="1" noChangeArrowheads="1" noChangeShapeType="1" noTextEdit="1"/>
              </p:cNvSpPr>
              <p:nvPr/>
            </p:nvSpPr>
            <p:spPr>
              <a:xfrm>
                <a:off x="6691057" y="798988"/>
                <a:ext cx="338138" cy="402844"/>
              </a:xfrm>
              <a:prstGeom prst="rect">
                <a:avLst/>
              </a:prstGeom>
              <a:blipFill rotWithShape="1">
                <a:blip r:embed="rId5"/>
                <a:stretch>
                  <a:fillRect l="-18" t="-39" r="112" b="-7149"/>
                </a:stretch>
              </a:blipFill>
            </p:spPr>
            <p:txBody>
              <a:bodyPr/>
              <a:lstStyle/>
              <a:p>
                <a:r>
                  <a:rPr lang="zh-CN" altLang="en-US">
                    <a:noFill/>
                  </a:rPr>
                  <a:t> </a:t>
                </a:r>
              </a:p>
            </p:txBody>
          </p:sp>
        </mc:Fallback>
      </mc:AlternateContent>
      <p:pic>
        <p:nvPicPr>
          <p:cNvPr id="5" name="QO_6_BD.166_1#b5f034add?iti=20&amp;vaa=1&amp;vcp=1&amp;vis=1&amp;pid=7e6904a61&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3063240" y="2684240"/>
            <a:ext cx="6071616" cy="27523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6_BD.166_2#b5f034add?iti=20&amp;vaa=1&amp;vcp=1&amp;vis=1&amp;pid=7e6904a61&amp;color=0,0,0&amp;vtp=1&amp;vaab=1&amp;bbb=1"/>
          <p:cNvSpPr/>
          <p:nvPr/>
        </p:nvSpPr>
        <p:spPr>
          <a:xfrm>
            <a:off x="5791867" y="556358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68_1#a2d4eefc7?vaa=1&amp;vcp=1&amp;vis=1&amp;pid=7e6904a61&amp;color=0,0,0&amp;vtp=1&amp;vaab=1&amp;bt=1&amp;bbb=1"/>
          <p:cNvSpPr/>
          <p:nvPr/>
        </p:nvSpPr>
        <p:spPr>
          <a:xfrm>
            <a:off x="539496" y="132940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3）从微观角度解释</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，氢气能被压缩储存的原因是</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
        <p:nvSpPr>
          <p:cNvPr id="3" name="QB_7_AN.169_1#a2d4eefc7.blank?vaa=1&amp;vcp=1&amp;vis=1&amp;pid=7e6904a61&amp;color=0,0,0&amp;vpa=84&amp;vtp=1&amp;vaab=1&amp;bbb=1"/>
          <p:cNvSpPr/>
          <p:nvPr/>
        </p:nvSpPr>
        <p:spPr>
          <a:xfrm>
            <a:off x="8388889" y="1277969"/>
            <a:ext cx="304641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分子之间存在间隔</a:t>
            </a:r>
            <a:endParaRPr lang="en-US" altLang="zh-CN" sz="2800" spc="-50" dirty="0"/>
          </a:p>
        </p:txBody>
      </p:sp>
      <p:pic>
        <p:nvPicPr>
          <p:cNvPr id="4" name="QO_6_BD.168_2#a2d4eefc7?iti=21&amp;vaa=1&amp;vcp=1&amp;vis=1&amp;pid=7e6904a6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62656" y="2015585"/>
            <a:ext cx="6263640" cy="2843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68_3#a2d4eefc7?iti=21&amp;vaa=1&amp;vcp=1&amp;vis=1&amp;pid=7e6904a61&amp;color=0,0,0&amp;vtp=1&amp;vaab=1&amp;bbb=1"/>
          <p:cNvSpPr/>
          <p:nvPr/>
        </p:nvSpPr>
        <p:spPr>
          <a:xfrm>
            <a:off x="5787295" y="4986369"/>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70_1#5d96ce721?vaa=1&amp;vcp=1&amp;vis=1&amp;pid=7e6904a61&amp;color=0,0,0&amp;vtp=1&amp;vaab=1&amp;bt=1&amp;bbb=1"/>
          <p:cNvSpPr/>
          <p:nvPr/>
        </p:nvSpPr>
        <p:spPr>
          <a:xfrm>
            <a:off x="539496" y="136140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4）将氢气降温液化进行储存</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，属于物理储氢中的</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储存方式</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
        <p:nvSpPr>
          <p:cNvPr id="3" name="QB_7_AN.171_1#5d96ce721.blank?vaa=1&amp;vcp=1&amp;vis=1&amp;pid=7e6904a61&amp;color=0,0,0&amp;vpa=85&amp;vtp=1&amp;vaab=1&amp;bbb=1"/>
          <p:cNvSpPr/>
          <p:nvPr/>
        </p:nvSpPr>
        <p:spPr>
          <a:xfrm>
            <a:off x="8401589" y="1309973"/>
            <a:ext cx="164941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低温液态</a:t>
            </a:r>
            <a:endParaRPr lang="en-US" altLang="zh-CN" sz="2800" spc="-50" dirty="0"/>
          </a:p>
        </p:txBody>
      </p:sp>
      <p:pic>
        <p:nvPicPr>
          <p:cNvPr id="4" name="QO_6_BD.170_2#5d96ce721?iti=22&amp;vaa=1&amp;vcp=1&amp;vis=1&amp;pid=7e6904a6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26664" y="2047589"/>
            <a:ext cx="6135624" cy="2779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70_3#5d96ce721?iti=22&amp;vaa=1&amp;vcp=1&amp;vis=1&amp;pid=7e6904a61&amp;color=0,0,0&amp;vtp=1&amp;vaab=1&amp;bbb=1"/>
          <p:cNvSpPr/>
          <p:nvPr/>
        </p:nvSpPr>
        <p:spPr>
          <a:xfrm>
            <a:off x="5787295" y="4954365"/>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72_1#0df8acc37?vaa=1&amp;vcp=1&amp;vis=1&amp;pid=7e6904a61&amp;color=0,0,0&amp;vtp=1&amp;vaab=1&amp;bt=1&amp;bbb=1"/>
          <p:cNvSpPr/>
          <p:nvPr/>
        </p:nvSpPr>
        <p:spPr>
          <a:xfrm>
            <a:off x="539496" y="104225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（5）“液氨储氢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填“物理”或“化学”）储氢。</a:t>
            </a:r>
            <a:endParaRPr lang="en-US" altLang="zh-CN" sz="2800" dirty="0"/>
          </a:p>
        </p:txBody>
      </p:sp>
      <p:sp>
        <p:nvSpPr>
          <p:cNvPr id="3" name="QB_7_AN.1_1#0df8acc37.blank?vaa=1&amp;vcp=1&amp;vis=1&amp;pid=7e6904a61&amp;color=0,0,0&amp;vpa=86&amp;vtp=1&amp;vaab=1&amp;bbb=1"/>
          <p:cNvSpPr/>
          <p:nvPr/>
        </p:nvSpPr>
        <p:spPr>
          <a:xfrm>
            <a:off x="3886740" y="99082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a:t>
            </a:r>
            <a:endParaRPr lang="en-US" altLang="zh-CN" sz="2800" dirty="0"/>
          </a:p>
        </p:txBody>
      </p:sp>
      <p:pic>
        <p:nvPicPr>
          <p:cNvPr id="4" name="QO_6_BD.172_2#0df8acc37?iti=23&amp;vaa=1&amp;vcp=1&amp;vis=1&amp;pid=7e6904a6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35808" y="1728438"/>
            <a:ext cx="6126480" cy="2779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72_3#0df8acc37?iti=23&amp;vaa=1&amp;vcp=1&amp;vis=1&amp;pid=7e6904a61&amp;color=0,0,0&amp;vtp=1&amp;vaab=1&amp;bbb=1"/>
          <p:cNvSpPr/>
          <p:nvPr/>
        </p:nvSpPr>
        <p:spPr>
          <a:xfrm>
            <a:off x="5791867" y="463521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
        <p:nvSpPr>
          <p:cNvPr id="6" name="QB_7_BD.174_1#fd9c6bd20?vaa=1&amp;vcp=1&amp;vis=1&amp;pid=7e6904a61&amp;color=0,0,0&amp;vtp=1&amp;vaab=1&amp;bbb=1"/>
          <p:cNvSpPr/>
          <p:nvPr/>
        </p:nvSpPr>
        <p:spPr>
          <a:xfrm>
            <a:off x="539496" y="527351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写出氢能的一种应用：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7_AN.175_1#fd9c6bd20.blank?vaa=1&amp;vcp=1&amp;vis=1&amp;pid=7e6904a61&amp;color=0,0,0&amp;vpa=87&amp;vtp=1&amp;vaab=1&amp;bbb=1"/>
          <p:cNvSpPr/>
          <p:nvPr/>
        </p:nvSpPr>
        <p:spPr>
          <a:xfrm>
            <a:off x="4994815" y="5222081"/>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作燃料等（合理即可）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76_1#8ab5df83e?vaa=1&amp;vcp=1&amp;vis=1&amp;pid=26eb5e1da&amp;color=0,0,0&amp;vtp=1&amp;vaab=1&amp;bt=1&amp;bbb=1&amp;hb=1"/>
          <p:cNvSpPr/>
          <p:nvPr/>
        </p:nvSpPr>
        <p:spPr>
          <a:xfrm>
            <a:off x="539496" y="154101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（2024·吉林长春·中考）火的使用标志着人类文明的巨大进步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。汉字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作为载体也反映了我国古代人民对火的认识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BD.177_1#9fe7e2ad4?vaa=1&amp;vcp=1&amp;vis=1&amp;pid=8ab5df83e&amp;color=0,0,0&amp;vtp=1&amp;vaab=1&amp;bbb=1&amp;hb=1"/>
          <p:cNvSpPr/>
          <p:nvPr/>
        </p:nvSpPr>
        <p:spPr>
          <a:xfrm>
            <a:off x="539496" y="282403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甲骨文“</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焚）的字形像是要燃火烧掉树林。上方的“林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燃烧条件中的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（2）小篆“</a:t>
            </a:r>
            <a:r>
              <a:rPr kumimoji="0" lang="en-US" altLang="zh-CN" sz="900" b="0" i="0" u="none" strike="noStrike" kern="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”（灭）的字形左边像是一川流水，意思是水能灭火。用</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水灭火的主要原理是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和隔绝氧气。</a:t>
            </a:r>
            <a:endParaRPr lang="en-US" altLang="zh-CN" sz="2800" dirty="0"/>
          </a:p>
        </p:txBody>
      </p:sp>
      <p:pic>
        <p:nvPicPr>
          <p:cNvPr id="4" name="QB_7_BD.177_1#9fe7e2ad4?vaa=1&amp;vcp=1&amp;vis=1&amp;pid=8ab5df83e&amp;color=0,0,0&amp;tib=255,255,255&amp;iip=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663921" y="2924619"/>
            <a:ext cx="320040" cy="438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1_1#9fe7e2ad4.blank?vaa=1&amp;vcp=1&amp;vis=1&amp;pid=8ab5df83e&amp;color=0,0,0&amp;vpa=88&amp;vtp=1&amp;vaab=1&amp;bbb=1"/>
          <p:cNvSpPr/>
          <p:nvPr/>
        </p:nvSpPr>
        <p:spPr>
          <a:xfrm>
            <a:off x="2683414" y="344125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可燃物</a:t>
            </a:r>
            <a:endParaRPr lang="en-US" altLang="zh-CN" sz="2800" dirty="0"/>
          </a:p>
        </p:txBody>
      </p:sp>
      <p:pic>
        <p:nvPicPr>
          <p:cNvPr id="7" name="QB_7_BD.179_1#a8a8863bd?vaa=1&amp;vcp=1&amp;vis=1&amp;pid=8ab5df83e&amp;color=0,0,0&amp;tib=255,255,255&amp;iip=6&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04891" y="4223067"/>
            <a:ext cx="384048" cy="402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B_7_AN.180_1#9fe7e2ad4.blank?vaa=1&amp;vcp=1&amp;vis=1&amp;pid=8ab5df83e&amp;color=0,0,0&amp;vpa=89&amp;vtp=1&amp;vaab=1&amp;bbb=1"/>
          <p:cNvSpPr/>
          <p:nvPr/>
        </p:nvSpPr>
        <p:spPr>
          <a:xfrm>
            <a:off x="3750215" y="4715700"/>
            <a:ext cx="4525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降温至可燃物的着火点以下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8"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81_1#3bc74c612?vaa=1&amp;vcp=1&amp;vis=1&amp;pid=8ab5df83e&amp;color=0,0,0&amp;vtp=1&amp;vaab=1&amp;bt=1&amp;bbb=1"/>
          <p:cNvSpPr/>
          <p:nvPr/>
        </p:nvSpPr>
        <p:spPr>
          <a:xfrm>
            <a:off x="539496" y="146199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甲骨文“</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灾）的字形像是房屋着火，灾难降临。</a:t>
            </a:r>
            <a:endParaRPr lang="en-US" altLang="zh-CN" sz="2800" dirty="0"/>
          </a:p>
        </p:txBody>
      </p:sp>
      <p:pic>
        <p:nvPicPr>
          <p:cNvPr id="3" name="QO_7_BD.181_1#3bc74c612?vaa=1&amp;vcp=1&amp;vis=1&amp;pid=8ab5df83e&amp;color=0,0,0&amp;tib=255,255,255&amp;iip=7&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669635" y="1571752"/>
            <a:ext cx="365760" cy="3474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82_1#2e4860612?sp=1&amp;vaa=1&amp;vcp=1&amp;vis=1&amp;pid=3bc74c612&amp;color=0,0,0&amp;vtp=1&amp;vaab=1&amp;bbb=1"/>
          <p:cNvSpPr/>
          <p:nvPr/>
        </p:nvSpPr>
        <p:spPr>
          <a:xfrm>
            <a:off x="539496" y="208968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以下标志与消防安全有关的是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p:txBody>
      </p:sp>
      <p:sp>
        <p:nvSpPr>
          <p:cNvPr id="5" name="QC_8_AN.1_1#2e4860612.blank?vaa=1&amp;vcp=1&amp;vis=1&amp;pid=3bc74c612&amp;color=0,0,0&amp;vpa=90&amp;vtp=1&amp;vaab=1"/>
          <p:cNvSpPr/>
          <p:nvPr/>
        </p:nvSpPr>
        <p:spPr>
          <a:xfrm>
            <a:off x="5490115" y="205920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6" name="QC_8_BD.182_2#2e4860612.choices?vaa=1&amp;vcp=1&amp;vis=1&amp;pid=3bc74c612&amp;color=0,0,0&amp;vtp=1&amp;vaab=1&amp;bbb=1"/>
          <p:cNvSpPr/>
          <p:nvPr/>
        </p:nvSpPr>
        <p:spPr>
          <a:xfrm>
            <a:off x="539496" y="3293586"/>
            <a:ext cx="11109960" cy="850456"/>
          </a:xfrm>
          <a:prstGeom prst="rect">
            <a:avLst/>
          </a:prstGeom>
          <a:noFill/>
        </p:spPr>
        <p:txBody>
          <a:bodyPr wrap="none" lIns="0" tIns="0" rIns="0" bIns="0" rtlCol="0" anchor="t"/>
          <a:lstStyle/>
          <a:p>
            <a:pPr latinLnBrk="1">
              <a:lnSpc>
                <a:spcPts val="7600"/>
              </a:lnSpc>
              <a:tabLst>
                <a:tab pos="3851275" algn="l"/>
                <a:tab pos="761365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4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4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4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7" name="QC_8_BD.182_2#2e4860612.choice_image?vaa=1&amp;vcp=1&amp;vis=1&amp;pid=3bc74c612&amp;color=0,0,0&amp;tib=255,255,255&amp;iip=8&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6177" y="3298412"/>
            <a:ext cx="987552" cy="8503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182_2#2e4860612.choice_image?vaa=1&amp;vcp=1&amp;vis=1&amp;pid=3bc74c612&amp;color=0,0,0&amp;tib=255,255,255&amp;iip=9&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735671" y="3298412"/>
            <a:ext cx="932688" cy="8503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8_BD.182_2#2e4860612.choice_image?vaa=1&amp;vcp=1&amp;vis=1&amp;pid=3bc74c612&amp;color=0,0,0&amp;tib=255,255,255&amp;iip=10&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97539" y="3298412"/>
            <a:ext cx="877824" cy="850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B_8_BD.184_1#0d0f0a439?vaa=1&amp;vcp=1&amp;vis=1&amp;pid=3bc74c612&amp;color=0,0,0&amp;vtp=1&amp;vaab=1&amp;bbb=1&amp;hb=1"/>
          <p:cNvSpPr/>
          <p:nvPr/>
        </p:nvSpPr>
        <p:spPr>
          <a:xfrm>
            <a:off x="539496" y="415242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②发现或遭遇火灾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，可采取的措施有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答一条即可）。</a:t>
            </a:r>
            <a:endParaRPr lang="en-US" altLang="zh-CN" sz="2800" dirty="0"/>
          </a:p>
        </p:txBody>
      </p:sp>
      <p:sp>
        <p:nvSpPr>
          <p:cNvPr id="11" name="QB_8_AN.185_1#0d0f0a439.blank?vaa=1&amp;vcp=1&amp;vis=1&amp;pid=3bc74c612&amp;color=0,0,0&amp;vpa=91&amp;vtp=1&amp;vaab=1&amp;bbb=1&amp;hb=1"/>
          <p:cNvSpPr/>
          <p:nvPr/>
        </p:nvSpPr>
        <p:spPr>
          <a:xfrm>
            <a:off x="539496" y="4121944"/>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用湿毛巾捂住口鼻迅速有序逃离等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1">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1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EX.1_1#2cffa7d58?vaa=1&amp;vcp=1&amp;vis=1&amp;pid=7a5ff0d5c&amp;color=0,0,0&amp;vtp=1&amp;vaab=1&amp;bt=1&amp;bbb=1&amp;hb=1"/>
          <p:cNvSpPr/>
          <p:nvPr/>
        </p:nvSpPr>
        <p:spPr>
          <a:xfrm>
            <a:off x="539496" y="186359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易错警示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通常所说的燃烧，必须同时具备三个条件，缺一不可；可燃</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物燃烧时都放热；有些燃烧不一定要有氧气参与，如氢气在氯气中燃烧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发光、发热的变化不一定就是燃烧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1dab19f54?vcp=1&amp;pid=41de32596&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p:sp>
        <p:nvSpPr>
          <p:cNvPr id="3" name="QC_6_BD.186_1#059e60458?sp=1&amp;vaa=1&amp;vcp=1&amp;vis=1&amp;pid=1dab19f54&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（2024·安徽·中考）图3是我国西汉青铜雁鱼灯及其结构示意图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。灯油</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，烟气通过鱼身和雁颈导入雁体内水中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，可减少对室内空气的污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C_6_BD.186_2#059e60458?iti=24&amp;vaa=1&amp;vcp=1&amp;vis=1&amp;pid=1dab19f5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02736" y="3245276"/>
            <a:ext cx="4992624" cy="20116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86_3#059e60458?iti=24&amp;vaa=1&amp;vcp=1&amp;vis=1&amp;pid=1dab19f54&amp;color=0,0,0&amp;vtp=1&amp;vaab=1&amp;bbb=1"/>
          <p:cNvSpPr/>
          <p:nvPr/>
        </p:nvSpPr>
        <p:spPr>
          <a:xfrm>
            <a:off x="5791867" y="538395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p:spTree>
  </p:cSld>
  <p:clrMapOvr>
    <a:masterClrMapping/>
  </p:clrMapOvr>
  <p:transition>
    <p:split dir="in"/>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88_1#059e60458.choices?vaa=1&amp;vcp=1&amp;vis=1&amp;pid=1dab19f54&amp;color=0,0,0&amp;vtp=1&amp;vaab=1&amp;bt=1&amp;bbb=1"/>
          <p:cNvSpPr/>
          <p:nvPr/>
        </p:nvSpPr>
        <p:spPr>
          <a:xfrm>
            <a:off x="539496" y="64843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A.该灯使用的青铜是一种金属材料</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.产生烟尘的原因是灯油不完全燃烧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.转动灯罩隔绝空气，可使灯火熄灭</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.水能吸收烟尘，还能吸收一氧化碳</a:t>
            </a:r>
            <a:endParaRPr lang="en-US" altLang="zh-CN" sz="2800" dirty="0"/>
          </a:p>
        </p:txBody>
      </p:sp>
      <p:pic>
        <p:nvPicPr>
          <p:cNvPr id="3" name="QC_6_BD.188_2#059e60458?iti=25&amp;vaa=1&amp;vcp=1&amp;vis=1&amp;pid=1dab19f5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55848" y="3273774"/>
            <a:ext cx="5477256" cy="22037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88_3#059e60458?iti=25&amp;vaa=1&amp;vcp=1&amp;vis=1&amp;pid=1dab19f54&amp;color=0,0,0&amp;vtp=1&amp;vaab=1&amp;bbb=1"/>
          <p:cNvSpPr/>
          <p:nvPr/>
        </p:nvSpPr>
        <p:spPr>
          <a:xfrm>
            <a:off x="5787295" y="560447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p:sp>
        <p:nvSpPr>
          <p:cNvPr id="5" name="QC_6_AN.187_1#059e60458.bracket?vaa=1&amp;vcp=1&amp;vis=1&amp;pid=1dab19f54&amp;color=0,0,0&amp;vpa=92&amp;vtp=1&amp;vaab=1&amp;answeroption=D"/>
          <p:cNvSpPr txBox="1"/>
          <p:nvPr/>
        </p:nvSpPr>
        <p:spPr>
          <a:xfrm>
            <a:off x="412496" y="2576227"/>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68e030da3?vcp=1&amp;pid=41de32596&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p:sp>
        <p:nvSpPr>
          <p:cNvPr id="3" name="QO_6_BD.189_1#f2f516374?vaa=1&amp;vcp=1&amp;vis=1&amp;pid=68e030da3&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（2024·山东青岛·中考）化学反应需要一定的条件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，控制条件可以调</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控化学反应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。某学习小组以“调控化学反应”为主题展开探究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，请回答下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8_BD.190_1#f5ec4a70d?vaa=1&amp;vcp=1&amp;vis=1&amp;pid=f2f516374&amp;color=0,0,0&amp;vtp=1&amp;vaab=1&amp;bbb=1&amp;hb=1"/>
          <p:cNvSpPr/>
          <p:nvPr/>
        </p:nvSpPr>
        <p:spPr>
          <a:xfrm>
            <a:off x="539496" y="319136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【生火有道】（1）观察生活：小组同学观察到天然气、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木炭能燃烧，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而水和石头不能燃烧，得出燃烧的条件之一是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8_AN.191_1#f5ec4a70d.blank?vaa=1&amp;vcp=1&amp;vis=1&amp;pid=f2f516374&amp;color=0,0,0&amp;vpa=93&amp;vtp=1&amp;vaab=1&amp;bbb=1"/>
          <p:cNvSpPr/>
          <p:nvPr/>
        </p:nvSpPr>
        <p:spPr>
          <a:xfrm>
            <a:off x="7661814" y="3787629"/>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物质具有可燃性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8_BD#84f80c2ed?sp=1&amp;vcp=1&amp;vis=1&amp;pid=f2f516374&amp;color=0,0,0&amp;vtp=1&amp;vaab=1&amp;bt=1&amp;bbb=1&amp;hb=1"/>
              <p:cNvSpPr/>
              <p:nvPr/>
            </p:nvSpPr>
            <p:spPr>
              <a:xfrm>
                <a:off x="539496" y="119707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（2）实验探究：为继续探究燃烧的条件，小组同学设计并完成了图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。（已知：白磷着火点为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，红磷着火点为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。磷燃烧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时产生污染空气的五氧化二磷白烟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P_8_BD#84f80c2ed?sp=1&amp;vcp=1&amp;vis=1&amp;pid=f2f516374&amp;color=0,0,0&amp;vtp=1&amp;vaab=1&amp;bt=1&amp;bbb=1&amp;hb=1"/>
              <p:cNvSpPr>
                <a:spLocks noRot="1" noChangeAspect="1" noMove="1" noResize="1" noEditPoints="1" noAdjustHandles="1" noChangeArrowheads="1" noChangeShapeType="1" noTextEdit="1"/>
              </p:cNvSpPr>
              <p:nvPr/>
            </p:nvSpPr>
            <p:spPr>
              <a:xfrm>
                <a:off x="539496" y="1197070"/>
                <a:ext cx="11109960" cy="1849057"/>
              </a:xfrm>
              <a:prstGeom prst="rect">
                <a:avLst/>
              </a:prstGeom>
              <a:blipFill rotWithShape="1">
                <a:blip r:embed="rId3"/>
                <a:stretch>
                  <a:fillRect l="-3" t="-5" r="-157" b="-3707"/>
                </a:stretch>
              </a:blipFill>
            </p:spPr>
            <p:txBody>
              <a:bodyPr/>
              <a:lstStyle/>
              <a:p>
                <a:r>
                  <a:rPr lang="zh-CN" altLang="en-US">
                    <a:noFill/>
                  </a:rPr>
                  <a:t> </a:t>
                </a:r>
              </a:p>
            </p:txBody>
          </p:sp>
        </mc:Fallback>
      </mc:AlternateContent>
      <p:sp>
        <p:nvSpPr>
          <p:cNvPr id="4" name="P_8_BD#84f80c2ed?iti=26&amp;vcp=1&amp;vis=1&amp;pid=f2f516374&amp;color=0,0,0&amp;vtp=1&amp;vaab=1&amp;bbb=1"/>
          <p:cNvSpPr/>
          <p:nvPr/>
        </p:nvSpPr>
        <p:spPr>
          <a:xfrm>
            <a:off x="5791867" y="509393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pic>
        <p:nvPicPr>
          <p:cNvPr id="5" name="QB_8_BD.195_2#792ec576a?vaa=1&amp;vcp=1&amp;vis=1&amp;pid=f2f516374&amp;color=0,0,0&amp;tib=255,255,255&amp;vtp=1&amp;vaab=1" descr="preencoded.png">
            <a:extLst>
              <a:ext uri="{FF2B5EF4-FFF2-40B4-BE49-F238E27FC236}">
                <a16:creationId xmlns:a16="http://schemas.microsoft.com/office/drawing/2014/main" id="{09C3F381-44F7-4AA7-9B24-3371DE7D498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063240" y="3188144"/>
            <a:ext cx="6062472" cy="19933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92_1#431994874?sp=1&amp;vaa=1&amp;vcp=1&amp;vis=1&amp;pid=f2f516374&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（3）现象与结论：①铜片上的白磷燃烧，红磷不燃烧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，得出燃烧的条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件之一是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②小红根据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现象，得出燃烧的条件之一是可燃物与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氧气接触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93_1#431994874.blank?vaa=1&amp;vcp=1&amp;vis=1&amp;pid=f2f516374&amp;color=0,0,0&amp;vpa=94&amp;vtp=1&amp;vaab=1&amp;bbb=1"/>
          <p:cNvSpPr/>
          <p:nvPr/>
        </p:nvSpPr>
        <p:spPr>
          <a:xfrm>
            <a:off x="1972214" y="2796254"/>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温度达到可燃物着火点</a:t>
            </a:r>
            <a:endParaRPr lang="en-US" altLang="zh-CN" sz="2800" dirty="0"/>
          </a:p>
        </p:txBody>
      </p:sp>
      <p:sp>
        <p:nvSpPr>
          <p:cNvPr id="4" name="QB_8_AN.194_1#431994874.blank?vaa=1&amp;vcp=1&amp;vis=1&amp;pid=f2f516374&amp;color=0,0,0&amp;vpa=95&amp;vtp=1&amp;vaab=1&amp;bbb=1"/>
          <p:cNvSpPr/>
          <p:nvPr/>
        </p:nvSpPr>
        <p:spPr>
          <a:xfrm>
            <a:off x="2327814" y="3443954"/>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水中的白磷不燃烧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95_1#792ec576a?sp=1&amp;vaa=1&amp;vcp=1&amp;vis=1&amp;pid=f2f516374&amp;color=0,0,0&amp;vtp=1&amp;vaab=1&amp;bt=1&amp;bbb=1&amp;hb=1"/>
          <p:cNvSpPr/>
          <p:nvPr/>
        </p:nvSpPr>
        <p:spPr>
          <a:xfrm>
            <a:off x="539496" y="176098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（4）评价与反思：①实验中小组同学认为图4甲装置存在不足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，于是设</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计了图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4乙所示装置。图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4乙装置的优点为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B_8_BD.195_2#792ec576a?vaa=1&amp;vcp=1&amp;vis=1&amp;pid=f2f51637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63240" y="3097911"/>
            <a:ext cx="6062472" cy="1993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AN.196_1#792ec576a.blank?vaa=1&amp;vcp=1&amp;vis=1&amp;pid=f2f516374&amp;color=0,0,0&amp;vpa=96&amp;vtp=1&amp;vaab=1&amp;bbb=1"/>
          <p:cNvSpPr/>
          <p:nvPr/>
        </p:nvSpPr>
        <p:spPr>
          <a:xfrm>
            <a:off x="6950614" y="235724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环保</a:t>
            </a:r>
            <a:endParaRPr lang="en-US" altLang="zh-CN" sz="2800" dirty="0"/>
          </a:p>
        </p:txBody>
      </p:sp>
      <p:sp>
        <p:nvSpPr>
          <p:cNvPr id="5" name="P_8_BD#84f80c2ed?iti=26&amp;vcp=1&amp;vis=1&amp;pid=f2f516374&amp;color=0,0,0&amp;vtp=1&amp;vaab=1&amp;bbb=1">
            <a:extLst>
              <a:ext uri="{FF2B5EF4-FFF2-40B4-BE49-F238E27FC236}">
                <a16:creationId xmlns:a16="http://schemas.microsoft.com/office/drawing/2014/main" id="{AC4263F2-7D42-4B78-952B-A130ABA7302A}"/>
              </a:ext>
            </a:extLst>
          </p:cNvPr>
          <p:cNvSpPr/>
          <p:nvPr/>
        </p:nvSpPr>
        <p:spPr>
          <a:xfrm>
            <a:off x="5791867" y="509393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97_1#792ec576a?vaa=1&amp;vcp=1&amp;vis=1&amp;pid=f2f516374&amp;color=0,0,0&amp;vtp=1&amp;vaab=1&amp;bt=1&amp;bbb=1&amp;hb=1"/>
          <p:cNvSpPr/>
          <p:nvPr/>
        </p:nvSpPr>
        <p:spPr>
          <a:xfrm>
            <a:off x="539496" y="146177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②小明对小红的结论提出疑问后，设计了图4丙所示的装置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，对燃烧过</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程中的氧气含量进行测定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，得到图4丁所示图像。结合图4丁分析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燃物与氧气接触”应准确地表述为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98_1#792ec576a.blank?vaa=1&amp;vcp=1&amp;vis=1&amp;pid=f2f516374&amp;color=0,0,0&amp;vpa=97&amp;vtp=1&amp;vaab=1&amp;bbb=1"/>
          <p:cNvSpPr/>
          <p:nvPr/>
        </p:nvSpPr>
        <p:spPr>
          <a:xfrm>
            <a:off x="5685377" y="2705735"/>
            <a:ext cx="5592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可燃物与达到一定浓度的氧气接触</a:t>
            </a:r>
            <a:endParaRPr lang="en-US" altLang="zh-CN" sz="2800" dirty="0"/>
          </a:p>
        </p:txBody>
      </p:sp>
      <p:pic>
        <p:nvPicPr>
          <p:cNvPr id="5" name="P_8_BD#84f80c2ed?iti=26&amp;vcp=1&amp;vis=1&amp;pid=f2f516374&amp;color=0,0,0&amp;tib=255,255,255&amp;vtp=1&amp;vaab=1" descr="preencoded.png">
            <a:extLst>
              <a:ext uri="{FF2B5EF4-FFF2-40B4-BE49-F238E27FC236}">
                <a16:creationId xmlns:a16="http://schemas.microsoft.com/office/drawing/2014/main" id="{F8C96E6D-D11D-4630-9E22-332B6E89DB1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404616" y="3583178"/>
            <a:ext cx="6151170" cy="216839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P_8_BD#84f80c2ed?iti=26&amp;vcp=1&amp;vis=1&amp;pid=f2f516374&amp;color=0,0,0&amp;vtp=1&amp;vaab=1&amp;bbb=1">
            <a:extLst>
              <a:ext uri="{FF2B5EF4-FFF2-40B4-BE49-F238E27FC236}">
                <a16:creationId xmlns:a16="http://schemas.microsoft.com/office/drawing/2014/main" id="{DC57ED44-35BB-4BD9-8EB1-62C6433474F1}"/>
              </a:ext>
            </a:extLst>
          </p:cNvPr>
          <p:cNvSpPr/>
          <p:nvPr/>
        </p:nvSpPr>
        <p:spPr>
          <a:xfrm>
            <a:off x="6173020" y="5591778"/>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99_1#d61a3fc33?vaa=1&amp;vcp=1&amp;vis=1&amp;pid=f2f516374&amp;color=0,0,0&amp;vtp=1&amp;vaab=1&amp;bt=1&amp;bbb=1&amp;hb=1"/>
          <p:cNvSpPr/>
          <p:nvPr/>
        </p:nvSpPr>
        <p:spPr>
          <a:xfrm>
            <a:off x="539496" y="105879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【调控有术】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为探究影响过氧化氢分解速率的因素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，小组同学分别取</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足量且等质量的过氧化氢溶液完成了如下表所示的实验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82" name="QB_7_BD.199_2#d61a3fc33?colgroup=2,7,6,4,7&amp;vaa=1&amp;vcp=1&amp;vis=1&amp;pid=f2f516374&amp;color=0,0,0&amp;vtp=1&amp;vaab=1&amp;bbb=1&amp;hb=1"/>
              <p:cNvGraphicFramePr>
                <a:graphicFrameLocks noGrp="1"/>
              </p:cNvGraphicFramePr>
              <p:nvPr/>
            </p:nvGraphicFramePr>
            <p:xfrm>
              <a:off x="539496" y="2395728"/>
              <a:ext cx="11064240" cy="3397758"/>
            </p:xfrm>
            <a:graphic>
              <a:graphicData uri="http://schemas.openxmlformats.org/drawingml/2006/table">
                <a:tbl>
                  <a:tblPr/>
                  <a:tblGrid>
                    <a:gridCol w="1197864">
                      <a:extLst>
                        <a:ext uri="{9D8B030D-6E8A-4147-A177-3AD203B41FA5}">
                          <a16:colId xmlns:a16="http://schemas.microsoft.com/office/drawing/2014/main" val="20000"/>
                        </a:ext>
                      </a:extLst>
                    </a:gridCol>
                    <a:gridCol w="2880360">
                      <a:extLst>
                        <a:ext uri="{9D8B030D-6E8A-4147-A177-3AD203B41FA5}">
                          <a16:colId xmlns:a16="http://schemas.microsoft.com/office/drawing/2014/main" val="20001"/>
                        </a:ext>
                      </a:extLst>
                    </a:gridCol>
                    <a:gridCol w="2322576">
                      <a:extLst>
                        <a:ext uri="{9D8B030D-6E8A-4147-A177-3AD203B41FA5}">
                          <a16:colId xmlns:a16="http://schemas.microsoft.com/office/drawing/2014/main" val="20002"/>
                        </a:ext>
                      </a:extLst>
                    </a:gridCol>
                    <a:gridCol w="1773936">
                      <a:extLst>
                        <a:ext uri="{9D8B030D-6E8A-4147-A177-3AD203B41FA5}">
                          <a16:colId xmlns:a16="http://schemas.microsoft.com/office/drawing/2014/main" val="20003"/>
                        </a:ext>
                      </a:extLst>
                    </a:gridCol>
                    <a:gridCol w="2889504">
                      <a:extLst>
                        <a:ext uri="{9D8B030D-6E8A-4147-A177-3AD203B41FA5}">
                          <a16:colId xmlns:a16="http://schemas.microsoft.com/office/drawing/2014/main" val="20004"/>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过氧化氢溶液的</a:t>
                          </a: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二氧化锰粉末</a:t>
                          </a:r>
                        </a:p>
                        <a:p>
                          <a:pPr marL="0" lvl="0" indent="0" algn="l"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共收集到氧</a:t>
                          </a:r>
                        </a:p>
                        <a:p>
                          <a:pPr marL="0" lvl="0" indent="0" algn="l"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气的体积</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82" name="QB_7_BD.199_2#d61a3fc33?colgroup=2,7,6,4,7&amp;vaa=1&amp;vcp=1&amp;vis=1&amp;pid=f2f516374&amp;color=0,0,0&amp;vtp=1&amp;vaab=1&amp;bbb=1&amp;hb=1"/>
              <p:cNvGraphicFramePr>
                <a:graphicFrameLocks noGrp="1"/>
              </p:cNvGraphicFramePr>
              <p:nvPr/>
            </p:nvGraphicFramePr>
            <p:xfrm>
              <a:off x="539496" y="2395728"/>
              <a:ext cx="11064240" cy="3397758"/>
            </p:xfrm>
            <a:graphic>
              <a:graphicData uri="http://schemas.openxmlformats.org/drawingml/2006/table">
                <a:tbl>
                  <a:tblPr/>
                  <a:tblGrid>
                    <a:gridCol w="1197864"/>
                    <a:gridCol w="2880360"/>
                    <a:gridCol w="2322576"/>
                    <a:gridCol w="1773936"/>
                    <a:gridCol w="2889504"/>
                  </a:tblGrid>
                  <a:tr h="1113155">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过氧化氢溶液的</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几乎无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99_3#d61a3fc33?vaa=1&amp;vcp=1&amp;vis=1&amp;pid=f2f516374&amp;color=0,0,0&amp;vtp=1&amp;vaab=1&amp;bt=1&amp;bbb=1&amp;hb=1"/>
          <p:cNvSpPr/>
          <p:nvPr/>
        </p:nvSpPr>
        <p:spPr>
          <a:xfrm>
            <a:off x="539496" y="188439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探究催化剂对过氧化氢分解速率的影响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，应选择的实验序号是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对比实验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③和实验④</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，可得出的结论是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；上述实验无法探究出</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因素对过氧化氢分解速率的影响（写一条即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200_1#d61a3fc33.blank?vaa=1&amp;vcp=1&amp;vis=1&amp;pid=f2f516374&amp;color=0,0,0&amp;vpa=98&amp;vtp=1&amp;vaab=1&amp;bbb=1"/>
          <p:cNvSpPr/>
          <p:nvPr/>
        </p:nvSpPr>
        <p:spPr>
          <a:xfrm>
            <a:off x="10151014" y="18539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②③</a:t>
            </a:r>
            <a:endParaRPr lang="en-US" altLang="zh-CN" sz="2800" dirty="0"/>
          </a:p>
        </p:txBody>
      </p:sp>
      <p:sp>
        <p:nvSpPr>
          <p:cNvPr id="4" name="QB_7_AN.201_1#d61a3fc33.blank?vaa=1&amp;vcp=1&amp;vis=1&amp;pid=f2f516374&amp;color=0,0,0&amp;vpa=99&amp;vtp=1&amp;vaab=1&amp;bbb=1&amp;hb=1"/>
          <p:cNvSpPr/>
          <p:nvPr/>
        </p:nvSpPr>
        <p:spPr>
          <a:xfrm>
            <a:off x="539496" y="2501614"/>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在催化剂和温度相同的情况下，过氧化氢溶液的浓度越大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，分解速率越大</a:t>
            </a:r>
            <a:endParaRPr lang="en-US" altLang="zh-CN" sz="2800" dirty="0"/>
          </a:p>
        </p:txBody>
      </p:sp>
      <p:sp>
        <p:nvSpPr>
          <p:cNvPr id="5" name="QB_7_AN.202_1#d61a3fc33.blank?vaa=1&amp;vcp=1&amp;vis=1&amp;pid=f2f516374&amp;color=0,0,0&amp;vpa=100&amp;vtp=1&amp;vaab=1&amp;bbb=1"/>
          <p:cNvSpPr/>
          <p:nvPr/>
        </p:nvSpPr>
        <p:spPr>
          <a:xfrm>
            <a:off x="638715" y="3797014"/>
            <a:ext cx="38147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（或催化剂质量）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203_1#f08bc346b?vaa=1&amp;vcp=1&amp;vis=1&amp;pid=f2f516374&amp;color=0,0,0&amp;mp=1&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【应用有方】</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通过探究，小组同学认识到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，生活中也可以通过控制条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件促进或抑制化学反应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用天然气做饭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，发现炉火火焰呈黄色，锅底出现黑色物质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，这时需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填“调大”或“调小”）灶具的进风口。</a:t>
            </a:r>
            <a:endParaRPr lang="en-US" altLang="zh-CN" sz="2800" dirty="0"/>
          </a:p>
        </p:txBody>
      </p:sp>
      <p:sp>
        <p:nvSpPr>
          <p:cNvPr id="3" name="QB_7_AN.204_1#f08bc346b.blank?vaa=1&amp;vcp=1&amp;vis=1&amp;pid=f2f516374&amp;color=0,0,0&amp;mp=1&amp;vpa=101&amp;vtp=1&amp;vaab=1&amp;bbb=1"/>
          <p:cNvSpPr/>
          <p:nvPr/>
        </p:nvSpPr>
        <p:spPr>
          <a:xfrm>
            <a:off x="905415" y="407069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调大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0_1#1a1f5556e?sp=1&amp;vaa=1&amp;vcp=1&amp;vis=1&amp;pid=2cffa7d58&amp;color=0,0,0&amp;vtp=1&amp;vaab=1&amp;bt=1&amp;bbb=1"/>
          <p:cNvSpPr/>
          <p:nvPr/>
        </p:nvSpPr>
        <p:spPr>
          <a:xfrm>
            <a:off x="539496" y="242773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（2）灭火原理和方法。</a:t>
            </a:r>
            <a:endParaRPr lang="en-US" altLang="zh-CN" sz="2800" dirty="0"/>
          </a:p>
        </p:txBody>
      </p:sp>
      <p:pic>
        <p:nvPicPr>
          <p:cNvPr id="3" name="QB_6_BD.10_2#1a1f5556e?vaa=1&amp;vcp=1&amp;vis=1&amp;pid=2cffa7d58&amp;color=0,0,0&amp;tib=255,255,255&amp;vip=8#1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3109341"/>
            <a:ext cx="11045952" cy="13075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11_1#1a1f5556e.blank?vaa=1&amp;vcp=1&amp;vis=1&amp;pid=2cffa7d58&amp;color=0,0,0&amp;vpa=8&amp;vtp=1&amp;vaab=1"/>
          <p:cNvSpPr/>
          <p:nvPr/>
        </p:nvSpPr>
        <p:spPr>
          <a:xfrm>
            <a:off x="6419088" y="3209925"/>
            <a:ext cx="1060704" cy="283464"/>
          </a:xfrm>
          <a:prstGeom prst="rect">
            <a:avLst/>
          </a:prstGeom>
          <a:noFill/>
        </p:spPr>
        <p:txBody>
          <a:bodyPr wrap="none" lIns="0" tIns="0" rIns="0" bIns="0" rtlCol="0" anchor="b"/>
          <a:lstStyle/>
          <a:p>
            <a:pPr algn="ctr" latinLnBrk="1">
              <a:lnSpc>
                <a:spcPts val="2600"/>
              </a:lnSpc>
            </a:pPr>
            <a:r>
              <a:rPr lang="en-US" altLang="zh-CN" sz="21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可燃物</a:t>
            </a:r>
            <a:endParaRPr lang="en-US" altLang="zh-CN" sz="2100" dirty="0"/>
          </a:p>
        </p:txBody>
      </p:sp>
      <p:sp>
        <p:nvSpPr>
          <p:cNvPr id="6" name="QB_6_AN.12_1#1a1f5556e.blank?vaa=1&amp;vcp=1&amp;vis=1&amp;pid=2cffa7d58&amp;color=0,0,0&amp;vpa=9&amp;vtp=1&amp;vaab=1"/>
          <p:cNvSpPr/>
          <p:nvPr/>
        </p:nvSpPr>
        <p:spPr>
          <a:xfrm>
            <a:off x="8403337" y="3200781"/>
            <a:ext cx="1078992" cy="292608"/>
          </a:xfrm>
          <a:prstGeom prst="rect">
            <a:avLst/>
          </a:prstGeom>
          <a:noFill/>
        </p:spPr>
        <p:txBody>
          <a:bodyPr wrap="none" lIns="0" tIns="0" rIns="0" bIns="0" rtlCol="0" anchor="b"/>
          <a:lstStyle/>
          <a:p>
            <a:pPr algn="ctr" latinLnBrk="1">
              <a:lnSpc>
                <a:spcPts val="2600"/>
              </a:lnSpc>
            </a:pPr>
            <a:r>
              <a:rPr lang="en-US" altLang="zh-CN" sz="21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可燃物</a:t>
            </a:r>
            <a:endParaRPr lang="en-US" altLang="zh-CN" sz="2100" dirty="0"/>
          </a:p>
        </p:txBody>
      </p:sp>
      <p:sp>
        <p:nvSpPr>
          <p:cNvPr id="7" name="QB_6_AN.13_1#1a1f5556e.blank?vaa=1&amp;vcp=1&amp;vis=1&amp;pid=2cffa7d58&amp;color=0,0,0&amp;vpa=10&amp;vtp=1&amp;vaab=1"/>
          <p:cNvSpPr/>
          <p:nvPr/>
        </p:nvSpPr>
        <p:spPr>
          <a:xfrm>
            <a:off x="6473952" y="3657981"/>
            <a:ext cx="1645920" cy="237744"/>
          </a:xfrm>
          <a:prstGeom prst="rect">
            <a:avLst/>
          </a:prstGeom>
          <a:noFill/>
        </p:spPr>
        <p:txBody>
          <a:bodyPr wrap="none" lIns="0" tIns="0" rIns="0" bIns="0" rtlCol="0" anchor="b"/>
          <a:lstStyle/>
          <a:p>
            <a:pPr algn="l" latinLnBrk="1">
              <a:lnSpc>
                <a:spcPts val="2600"/>
              </a:lnSpc>
            </a:pPr>
            <a:r>
              <a:rPr lang="en-US" altLang="zh-CN" sz="21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氧气（或空气）</a:t>
            </a:r>
            <a:endParaRPr lang="en-US" altLang="zh-CN" sz="2100" dirty="0"/>
          </a:p>
        </p:txBody>
      </p:sp>
      <p:sp>
        <p:nvSpPr>
          <p:cNvPr id="8" name="QB_6_AN.14_1#1a1f5556e.blank?vaa=1&amp;vcp=1&amp;vis=1&amp;pid=2cffa7d58&amp;color=0,0,0&amp;vpa=11&amp;vtp=1&amp;vaab=1"/>
          <p:cNvSpPr/>
          <p:nvPr/>
        </p:nvSpPr>
        <p:spPr>
          <a:xfrm>
            <a:off x="6455664" y="4023741"/>
            <a:ext cx="1600200" cy="274320"/>
          </a:xfrm>
          <a:prstGeom prst="rect">
            <a:avLst/>
          </a:prstGeom>
          <a:noFill/>
        </p:spPr>
        <p:txBody>
          <a:bodyPr wrap="none" lIns="0" tIns="0" rIns="0" bIns="0" rtlCol="0" anchor="b"/>
          <a:lstStyle/>
          <a:p>
            <a:pPr algn="ctr" latinLnBrk="1">
              <a:lnSpc>
                <a:spcPts val="2600"/>
              </a:lnSpc>
            </a:pPr>
            <a:r>
              <a:rPr lang="en-US" altLang="zh-CN" sz="21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a:t>
            </a:r>
            <a:endParaRPr lang="en-US" altLang="zh-CN" sz="2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_1#a4e9380e2?sp=1&amp;vaa=1&amp;vcp=1&amp;vis=1&amp;pid=2cffa7d58&amp;color=0,0,0&amp;vtp=1&amp;vaab=1&amp;bt=1&amp;bbb=1"/>
          <p:cNvSpPr/>
          <p:nvPr/>
        </p:nvSpPr>
        <p:spPr>
          <a:xfrm>
            <a:off x="539496" y="84080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（3）日常生活中的灭火实例、灭火方法及原理。</a:t>
            </a:r>
            <a:endParaRPr lang="en-US" altLang="zh-CN" sz="2800" dirty="0"/>
          </a:p>
        </p:txBody>
      </p:sp>
      <p:graphicFrame>
        <p:nvGraphicFramePr>
          <p:cNvPr id="13" name="QB_6_BD.15_2#a4e9380e2?colgroup=8,8,12&amp;vaa=1&amp;vcp=1&amp;vis=1&amp;pid=2cffa7d58&amp;color=0,0,0&amp;vtp=1&amp;vaab=1&amp;bbb=1&amp;hb=1"/>
          <p:cNvGraphicFramePr>
            <a:graphicFrameLocks noGrp="1"/>
          </p:cNvGraphicFramePr>
          <p:nvPr/>
        </p:nvGraphicFramePr>
        <p:xfrm>
          <a:off x="539496" y="1522411"/>
          <a:ext cx="11082528" cy="4481452"/>
        </p:xfrm>
        <a:graphic>
          <a:graphicData uri="http://schemas.openxmlformats.org/drawingml/2006/table">
            <a:tbl>
              <a:tblPr/>
              <a:tblGrid>
                <a:gridCol w="3401568">
                  <a:extLst>
                    <a:ext uri="{9D8B030D-6E8A-4147-A177-3AD203B41FA5}">
                      <a16:colId xmlns:a16="http://schemas.microsoft.com/office/drawing/2014/main" val="20000"/>
                    </a:ext>
                  </a:extLst>
                </a:gridCol>
                <a:gridCol w="3154680">
                  <a:extLst>
                    <a:ext uri="{9D8B030D-6E8A-4147-A177-3AD203B41FA5}">
                      <a16:colId xmlns:a16="http://schemas.microsoft.com/office/drawing/2014/main" val="20001"/>
                    </a:ext>
                  </a:extLst>
                </a:gridCol>
                <a:gridCol w="452628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灭火实例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灭火方法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灭火原理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油锅着火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盖锅盖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电器着火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沙土覆盖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隔绝氧气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或空气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木材着火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喷水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降低温度至着火点以下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图书</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档案着火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p>
                    <a:p>
                      <a:pPr marL="0" lvl="0" indent="0"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隔绝氧气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或空气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并降低</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温度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森林着火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砍掉火势蔓延前方</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的树木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QB_6_AN.16_1#a4e9380e2.blank?vaa=1&amp;vcp=1&amp;vis=1&amp;pid=2cffa7d58&amp;color=0,0,0&amp;vpa=12&amp;vtp=1&amp;vaab=1&amp;bbb=1"/>
          <p:cNvSpPr/>
          <p:nvPr/>
        </p:nvSpPr>
        <p:spPr>
          <a:xfrm>
            <a:off x="7591202" y="2047620"/>
            <a:ext cx="3459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隔绝氧气（或空气）</a:t>
            </a:r>
            <a:endParaRPr lang="en-US" altLang="zh-CN" sz="2800" dirty="0"/>
          </a:p>
        </p:txBody>
      </p:sp>
      <p:sp>
        <p:nvSpPr>
          <p:cNvPr id="5" name="QB_6_AN.17_1#a4e9380e2.blank?vaa=1&amp;vcp=1&amp;vis=1&amp;pid=2cffa7d58&amp;color=0,0,0&amp;vpa=13&amp;vtp=1&amp;vaab=1&amp;bbb=1&amp;hb=1"/>
          <p:cNvSpPr/>
          <p:nvPr/>
        </p:nvSpPr>
        <p:spPr>
          <a:xfrm>
            <a:off x="4096004" y="3765106"/>
            <a:ext cx="3027680" cy="1057720"/>
          </a:xfrm>
          <a:prstGeom prst="rect">
            <a:avLst/>
          </a:prstGeom>
          <a:noFill/>
        </p:spPr>
        <p:txBody>
          <a:bodyPr wrap="square" lIns="0" tIns="0" rIns="0" bIns="0" rtlCol="0" anchor="t"/>
          <a:lstStyle/>
          <a:p>
            <a:pPr algn="ctr" latinLnBrk="1">
              <a:lnSpc>
                <a:spcPct val="13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用二氧化碳灭火器灭火</a:t>
            </a:r>
            <a:endParaRPr lang="en-US" altLang="zh-CN" sz="2800" dirty="0"/>
          </a:p>
        </p:txBody>
      </p:sp>
      <p:sp>
        <p:nvSpPr>
          <p:cNvPr id="6" name="QB_6_AN.18_1#a4e9380e2.blank?vaa=1&amp;vcp=1&amp;vis=1&amp;pid=2cffa7d58&amp;color=0,0,0&amp;vpa=14&amp;vtp=1&amp;vaab=1&amp;bbb=1"/>
          <p:cNvSpPr/>
          <p:nvPr/>
        </p:nvSpPr>
        <p:spPr>
          <a:xfrm>
            <a:off x="8302402" y="5145660"/>
            <a:ext cx="20367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隔离可燃物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2652</Words>
  <Application>Microsoft Office PowerPoint</Application>
  <PresentationFormat>宽屏</PresentationFormat>
  <Paragraphs>666</Paragraphs>
  <Slides>79</Slides>
  <Notes>78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79</vt:i4>
      </vt:variant>
    </vt:vector>
  </HeadingPairs>
  <TitlesOfParts>
    <vt:vector size="91" baseType="lpstr">
      <vt:lpstr>Arial (正文)</vt:lpstr>
      <vt:lpstr>华文隶书</vt:lpstr>
      <vt:lpstr>华文细黑</vt:lpstr>
      <vt:lpstr>楷体</vt:lpstr>
      <vt:lpstr>宋体</vt:lpstr>
      <vt:lpstr>微软雅黑</vt:lpstr>
      <vt:lpstr>Arial</vt:lpstr>
      <vt:lpstr>Calibri</vt:lpstr>
      <vt:lpstr>Cambria Math</vt:lpstr>
      <vt:lpstr>times new roman</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8</cp:revision>
  <dcterms:created xsi:type="dcterms:W3CDTF">2024-11-25T04:06:00Z</dcterms:created>
  <dcterms:modified xsi:type="dcterms:W3CDTF">2025-07-23T07:22:42Z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C8745EA1CF21499B821924A916BF68B9_12</vt:lpwstr>
  </property>
  <property fmtid="{D5CDD505-2E9C-101B-9397-08002B2CF9AE}" pid="3" name="KSOProductBuildVer">
    <vt:lpwstr>2052-12.1.0.18912</vt:lpwstr>
  </property>
</Properties>
</file>