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74"/>
  </p:notesMasterIdLst>
  <p:sldIdLst>
    <p:sldId id="256" r:id="rId2"/>
    <p:sldId id="257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337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8" r:id="rId30"/>
    <p:sldId id="289" r:id="rId31"/>
    <p:sldId id="290" r:id="rId32"/>
    <p:sldId id="291" r:id="rId33"/>
    <p:sldId id="292" r:id="rId34"/>
    <p:sldId id="338" r:id="rId35"/>
    <p:sldId id="295" r:id="rId36"/>
    <p:sldId id="296" r:id="rId37"/>
    <p:sldId id="298" r:id="rId38"/>
    <p:sldId id="297" r:id="rId39"/>
    <p:sldId id="299" r:id="rId40"/>
    <p:sldId id="300" r:id="rId41"/>
    <p:sldId id="301" r:id="rId42"/>
    <p:sldId id="302" r:id="rId43"/>
    <p:sldId id="303" r:id="rId44"/>
    <p:sldId id="304" r:id="rId45"/>
    <p:sldId id="305" r:id="rId46"/>
    <p:sldId id="307" r:id="rId47"/>
    <p:sldId id="306" r:id="rId48"/>
    <p:sldId id="308" r:id="rId49"/>
    <p:sldId id="309" r:id="rId50"/>
    <p:sldId id="310" r:id="rId51"/>
    <p:sldId id="311" r:id="rId52"/>
    <p:sldId id="312" r:id="rId53"/>
    <p:sldId id="313" r:id="rId54"/>
    <p:sldId id="314" r:id="rId55"/>
    <p:sldId id="317" r:id="rId56"/>
    <p:sldId id="318" r:id="rId57"/>
    <p:sldId id="319" r:id="rId58"/>
    <p:sldId id="320" r:id="rId59"/>
    <p:sldId id="321" r:id="rId60"/>
    <p:sldId id="322" r:id="rId61"/>
    <p:sldId id="323" r:id="rId62"/>
    <p:sldId id="324" r:id="rId63"/>
    <p:sldId id="325" r:id="rId64"/>
    <p:sldId id="326" r:id="rId65"/>
    <p:sldId id="327" r:id="rId66"/>
    <p:sldId id="328" r:id="rId67"/>
    <p:sldId id="329" r:id="rId68"/>
    <p:sldId id="330" r:id="rId69"/>
    <p:sldId id="331" r:id="rId70"/>
    <p:sldId id="332" r:id="rId71"/>
    <p:sldId id="333" r:id="rId72"/>
    <p:sldId id="334" r:id="rId73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2D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64</a:t>
            </a:fld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65</a:t>
            </a:fld>
            <a:endParaRPr 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66</a:t>
            </a:fld>
            <a:endParaRPr 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67</a:t>
            </a:fld>
            <a:endParaRPr 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68</a:t>
            </a:fld>
            <a:endParaRPr 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69</a:t>
            </a:fld>
            <a:endParaRPr lang="en-US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70</a:t>
            </a:fld>
            <a:endParaRPr lang="en-US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71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72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6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2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6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2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6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2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6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2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fbe2091b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642AF694-379B-4454-826A-1C20D09378E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第15讲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常用化学实验仪器与基本操作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fbe2091b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E2C469F9-EB96-4CC0-BEFE-927CEF58753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ff73ce587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3e20e0dd3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787f6f5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7f7417bec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492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ff73ce587&amp;color=RGB(64,64,64)">
            <a:hlinkClick r:id="rId3" action="ppaction://hlinksldjump"/>
          </p:cNvPr>
          <p:cNvSpPr/>
          <p:nvPr/>
        </p:nvSpPr>
        <p:spPr>
          <a:xfrm>
            <a:off x="33375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3e20e0dd3&amp;color=RGB(64,64,64)">
            <a:hlinkClick r:id="rId5" action="ppaction://hlinksldjump"/>
          </p:cNvPr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考点梳理</a:t>
            </a:r>
            <a:endParaRPr lang="en-US" sz="1800" dirty="0"/>
          </a:p>
        </p:txBody>
      </p:sp>
      <p:sp>
        <p:nvSpPr>
          <p:cNvPr id="10" name="MasterShapeName?linknodeid=3787f6f5f&amp;color=RGB(64,64,64)">
            <a:hlinkClick r:id="rId6" action="ppaction://hlinksldjump"/>
          </p:cNvPr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7f7417bec&amp;color=RGB(64,64,64)">
            <a:hlinkClick r:id="rId7" action="ppaction://hlinksldjump"/>
          </p:cNvPr>
          <p:cNvSpPr/>
          <p:nvPr/>
        </p:nvSpPr>
        <p:spPr>
          <a:xfrm>
            <a:off x="758952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第15讲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常用化学实验仪器与基本操作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fbe2091b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EBC046EB-2CAA-44DF-A980-905B0F27B0B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ff73ce587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3e20e0dd3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787f6f5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7f7417bec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492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ff73ce587&amp;color=RGB(64,64,64)">
            <a:hlinkClick r:id="rId3" action="ppaction://hlinksldjump"/>
          </p:cNvPr>
          <p:cNvSpPr/>
          <p:nvPr/>
        </p:nvSpPr>
        <p:spPr>
          <a:xfrm>
            <a:off x="33375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3e20e0dd3&amp;color=RGB(64,64,64)">
            <a:hlinkClick r:id="rId5" action="ppaction://hlinksldjump"/>
          </p:cNvPr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考点梳理</a:t>
            </a:r>
            <a:endParaRPr lang="en-US" sz="1800" dirty="0"/>
          </a:p>
        </p:txBody>
      </p:sp>
      <p:sp>
        <p:nvSpPr>
          <p:cNvPr id="10" name="MasterShapeName?linknodeid=3787f6f5f&amp;color=RGB(64,64,64)">
            <a:hlinkClick r:id="rId6" action="ppaction://hlinksldjump"/>
          </p:cNvPr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7f7417bec&amp;color=RGB(64,64,64)">
            <a:hlinkClick r:id="rId7" action="ppaction://hlinksldjump"/>
          </p:cNvPr>
          <p:cNvSpPr/>
          <p:nvPr/>
        </p:nvSpPr>
        <p:spPr>
          <a:xfrm>
            <a:off x="758952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第15讲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常用化学实验仪器与基本操作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73179671f6855087e7374fb#tid=67403affa9cbb70009bf99e0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B281CF18-7480-C624-5DE8-F3207F34651B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4499F844-257A-4C6E-A1CD-E0E58C09D38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704921EE-F0F2-4B23-8062-FAED9129DE5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ff73ce587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3e20e0dd3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787f6f5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7f7417bec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492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ff73ce587&amp;color=RGB(64,64,64)">
            <a:hlinkClick r:id="rId3" action="ppaction://hlinksldjump"/>
          </p:cNvPr>
          <p:cNvSpPr/>
          <p:nvPr/>
        </p:nvSpPr>
        <p:spPr>
          <a:xfrm>
            <a:off x="33375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3e20e0dd3&amp;color=RGB(64,64,64)">
            <a:hlinkClick r:id="rId5" action="ppaction://hlinksldjump"/>
          </p:cNvPr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考点梳理</a:t>
            </a:r>
            <a:endParaRPr lang="en-US" sz="1800" dirty="0"/>
          </a:p>
        </p:txBody>
      </p:sp>
      <p:sp>
        <p:nvSpPr>
          <p:cNvPr id="10" name="MasterShapeName?linknodeid=3787f6f5f&amp;color=RGB(64,64,64)">
            <a:hlinkClick r:id="rId6" action="ppaction://hlinksldjump"/>
          </p:cNvPr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7f7417bec&amp;color=RGB(64,64,64)">
            <a:hlinkClick r:id="rId7" action="ppaction://hlinksldjump"/>
          </p:cNvPr>
          <p:cNvSpPr/>
          <p:nvPr/>
        </p:nvSpPr>
        <p:spPr>
          <a:xfrm>
            <a:off x="758952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B1BF34B0-2554-4A2E-838D-C258EA9D763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ff73ce587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3e20e0dd3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787f6f5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7f7417bec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492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ff73ce587&amp;color=RGB(64,64,64)">
            <a:hlinkClick r:id="rId3" action="ppaction://hlinksldjump"/>
          </p:cNvPr>
          <p:cNvSpPr/>
          <p:nvPr/>
        </p:nvSpPr>
        <p:spPr>
          <a:xfrm>
            <a:off x="33375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3e20e0dd3&amp;color=RGB(64,64,64)">
            <a:hlinkClick r:id="rId5" action="ppaction://hlinksldjump"/>
          </p:cNvPr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考点梳理</a:t>
            </a:r>
            <a:endParaRPr lang="en-US" sz="1800" dirty="0"/>
          </a:p>
        </p:txBody>
      </p:sp>
      <p:sp>
        <p:nvSpPr>
          <p:cNvPr id="10" name="MasterShapeName?linknodeid=3787f6f5f&amp;color=RGB(64,64,64)">
            <a:hlinkClick r:id="rId6" action="ppaction://hlinksldjump"/>
          </p:cNvPr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7f7417bec&amp;color=RGB(64,64,64)">
            <a:hlinkClick r:id="rId7" action="ppaction://hlinksldjump"/>
          </p:cNvPr>
          <p:cNvSpPr/>
          <p:nvPr/>
        </p:nvSpPr>
        <p:spPr>
          <a:xfrm>
            <a:off x="758952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tags" Target="../tags/tag3.xml"/><Relationship Id="rId7" Type="http://schemas.openxmlformats.org/officeDocument/2006/relationships/notesSlide" Target="../notesSlides/notesSlide1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9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://www.guishiyun.com/res_view.aspx?id=3762&amp;rid=26" TargetMode="External"/><Relationship Id="rId1" Type="http://schemas.openxmlformats.org/officeDocument/2006/relationships/slideLayout" Target="../slideLayouts/slideLayout12.xml"/><Relationship Id="rId4" Type="http://schemas.openxmlformats.org/officeDocument/2006/relationships/hyperlink" Target="http://www.guishiyun.com/res_view.aspx?id=3761&amp;rid=26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1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7.pn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9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0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5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7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1.jpe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5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7" Type="http://schemas.openxmlformats.org/officeDocument/2006/relationships/image" Target="../media/image63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7" Type="http://schemas.openxmlformats.org/officeDocument/2006/relationships/image" Target="../media/image49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7.pn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7" Type="http://schemas.openxmlformats.org/officeDocument/2006/relationships/image" Target="../media/image77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3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89.png"/><Relationship Id="rId4" Type="http://schemas.openxmlformats.org/officeDocument/2006/relationships/image" Target="../media/image66.jpe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3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3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7.jpe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3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95.png"/><Relationship Id="rId4" Type="http://schemas.openxmlformats.org/officeDocument/2006/relationships/image" Target="../media/image69.jpe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6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9.jpeg"/><Relationship Id="rId4" Type="http://schemas.openxmlformats.org/officeDocument/2006/relationships/image" Target="../media/image9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QB_6_BD.9_1#f15165309?colgroup=5,24&amp;vaa=1&amp;vcp=1&amp;vis=1&amp;pid=88483f04f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2483104"/>
          <a:ext cx="11082528" cy="2596388"/>
        </p:xfrm>
        <a:graphic>
          <a:graphicData uri="http://schemas.openxmlformats.org/drawingml/2006/table">
            <a:tbl>
              <a:tblPr/>
              <a:tblGrid>
                <a:gridCol w="21488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336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59638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一定量液体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试剂的取用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600"/>
                        </a:lnSpc>
                      </a:pPr>
                      <a:r>
                        <a:rPr lang="en-US" altLang="zh-CN" sz="1325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________________________________________________________________________________________________________________________________________________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                                                       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QB_6_BD.9_2#f15165309.table_image?tii=3&amp;vaa=1&amp;vcp=1&amp;vis=1&amp;pid=88483f04f&amp;color=0,0,0&amp;mp=1&amp;tib=255,255,255&amp;vip=7#10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86100" y="2601722"/>
            <a:ext cx="8138160" cy="2359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AN.10_1#f15165309.blank?vaa=1&amp;vcp=1&amp;vis=1&amp;pid=88483f04f&amp;color=0,0,0&amp;mp=1&amp;vpa=7&amp;vtp=1&amp;vaab=1"/>
          <p:cNvSpPr/>
          <p:nvPr/>
        </p:nvSpPr>
        <p:spPr>
          <a:xfrm>
            <a:off x="7173468" y="2830322"/>
            <a:ext cx="886968" cy="246888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倾倒</a:t>
            </a:r>
            <a:endParaRPr lang="en-US" altLang="zh-CN" sz="2800" dirty="0"/>
          </a:p>
        </p:txBody>
      </p:sp>
      <p:sp>
        <p:nvSpPr>
          <p:cNvPr id="5" name="QB_6_AN.11_1#f15165309.blank?vaa=1&amp;vcp=1&amp;vis=1&amp;pid=88483f04f&amp;color=0,0,0&amp;mp=1&amp;vpa=8&amp;vtp=1&amp;vaab=1"/>
          <p:cNvSpPr/>
          <p:nvPr/>
        </p:nvSpPr>
        <p:spPr>
          <a:xfrm>
            <a:off x="6890003" y="3324098"/>
            <a:ext cx="1344168" cy="228600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胶头滴管</a:t>
            </a:r>
            <a:endParaRPr lang="en-US" altLang="zh-CN" sz="2800" dirty="0"/>
          </a:p>
        </p:txBody>
      </p:sp>
      <p:sp>
        <p:nvSpPr>
          <p:cNvPr id="6" name="QB_6_AN.12_1#f15165309.blank?vaa=1&amp;vcp=1&amp;vis=1&amp;pid=88483f04f&amp;color=0,0,0&amp;mp=1&amp;vpa=9&amp;vtp=1&amp;vaab=1"/>
          <p:cNvSpPr/>
          <p:nvPr/>
        </p:nvSpPr>
        <p:spPr>
          <a:xfrm>
            <a:off x="7850124" y="3927602"/>
            <a:ext cx="868680" cy="155448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放平</a:t>
            </a:r>
            <a:endParaRPr lang="en-US" altLang="zh-CN" sz="2800" dirty="0"/>
          </a:p>
        </p:txBody>
      </p:sp>
      <p:sp>
        <p:nvSpPr>
          <p:cNvPr id="7" name="QB_6_AN.13_1#f15165309.blank?vaa=1&amp;vcp=1&amp;vis=1&amp;pid=88483f04f&amp;color=0,0,0&amp;mp=1&amp;vpa=10&amp;vtp=1&amp;vaab=1"/>
          <p:cNvSpPr/>
          <p:nvPr/>
        </p:nvSpPr>
        <p:spPr>
          <a:xfrm>
            <a:off x="6277356" y="4375658"/>
            <a:ext cx="2322576" cy="228600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凹液面最低处</a:t>
            </a:r>
            <a:endParaRPr lang="en-US" altLang="zh-CN" sz="2800" dirty="0"/>
          </a:p>
        </p:txBody>
      </p:sp>
      <p:sp>
        <p:nvSpPr>
          <p:cNvPr id="2" name="QB_6_BD.9_1#f15165309?colgroup=5,24&amp;vaa=1&amp;vcp=1&amp;vis=1&amp;pid=88483f04f&amp;color=0,0,0&amp;mp=1&amp;vtp=1&amp;vaab=1&amp;bt=1&amp;bbb=1"/>
          <p:cNvSpPr txBox="1"/>
          <p:nvPr/>
        </p:nvSpPr>
        <p:spPr>
          <a:xfrm>
            <a:off x="10903879" y="177469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4_1#8b6cba60d?sp=1&amp;vaa=1&amp;vcp=1&amp;vis=1&amp;pid=88483f04f&amp;color=0,0,0&amp;vtp=1&amp;vaab=1&amp;bt=1&amp;bbb=1"/>
          <p:cNvSpPr/>
          <p:nvPr/>
        </p:nvSpPr>
        <p:spPr>
          <a:xfrm>
            <a:off x="539496" y="83842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物质的加热。</a:t>
            </a:r>
            <a:endParaRPr lang="en-US" altLang="zh-CN" sz="2800" dirty="0"/>
          </a:p>
        </p:txBody>
      </p:sp>
      <p:graphicFrame>
        <p:nvGraphicFramePr>
          <p:cNvPr id="15" name="QB_6_BD.14_2#8b6cba60d?colgroup=3,16,4,5&amp;vaa=1&amp;vcp=1&amp;vis=1&amp;pid=88483f04f&amp;color=0,0,0&amp;vtp=1&amp;vaab=1&amp;bbb=1&amp;hb=1"/>
          <p:cNvGraphicFramePr>
            <a:graphicFrameLocks noGrp="1"/>
          </p:cNvGraphicFramePr>
          <p:nvPr/>
        </p:nvGraphicFramePr>
        <p:xfrm>
          <a:off x="539496" y="1520031"/>
          <a:ext cx="11064240" cy="4486212"/>
        </p:xfrm>
        <a:graphic>
          <a:graphicData uri="http://schemas.openxmlformats.org/drawingml/2006/table">
            <a:tbl>
              <a:tblPr/>
              <a:tblGrid>
                <a:gridCol w="12344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43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745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116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加热物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操作方法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注意事项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试管破裂的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原因分析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9191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固体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2000"/>
                        </a:lnSpc>
                      </a:pPr>
                      <a:r>
                        <a:rPr lang="en-US" altLang="zh-CN" sz="780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_______________________________________________________________________________________________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                                                                                                                      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①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加热前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应先预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再对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准试剂部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位集中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加热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①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未预热就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固定加热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②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试管外壁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的水未擦干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就加热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4" name="QB_6_BD.14_3#8b6cba60d.table_image?tii=4&amp;vaa=1&amp;vcp=1&amp;vis=1&amp;pid=88483f04f&amp;color=0,0,0&amp;tib=255,255,255&amp;vip=11#13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75688" y="3615341"/>
            <a:ext cx="5340096" cy="1389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6_AN.15_1#8b6cba60d.blank?vaa=1&amp;vcp=1&amp;vis=1&amp;pid=88483f04f&amp;color=0,0,0&amp;vpa=11&amp;vtp=1&amp;vaab=1"/>
          <p:cNvSpPr/>
          <p:nvPr/>
        </p:nvSpPr>
        <p:spPr>
          <a:xfrm>
            <a:off x="4398264" y="3706781"/>
            <a:ext cx="1344168" cy="164592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l" latinLnBrk="1">
              <a:lnSpc>
                <a:spcPts val="2600"/>
              </a:lnSpc>
            </a:pPr>
            <a:r>
              <a:rPr lang="en-US" altLang="zh-CN" sz="21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略向下倾斜</a:t>
            </a:r>
            <a:endParaRPr lang="en-US" altLang="zh-CN" sz="2100" dirty="0"/>
          </a:p>
        </p:txBody>
      </p:sp>
      <p:sp>
        <p:nvSpPr>
          <p:cNvPr id="6" name="QB_6_AN.16_1#8b6cba60d.blank?vaa=1&amp;vcp=1&amp;vis=1&amp;pid=88483f04f&amp;color=0,0,0&amp;vpa=12&amp;vtp=1&amp;vaab=1"/>
          <p:cNvSpPr/>
          <p:nvPr/>
        </p:nvSpPr>
        <p:spPr>
          <a:xfrm>
            <a:off x="3593465" y="3615055"/>
            <a:ext cx="3887470" cy="633095"/>
          </a:xfrm>
          <a:prstGeom prst="rect">
            <a:avLst/>
          </a:prstGeom>
          <a:noFill/>
        </p:spPr>
        <p:txBody>
          <a:bodyPr wrap="square" lIns="0" tIns="0" rIns="0" bIns="0" rtlCol="0" anchor="b"/>
          <a:lstStyle/>
          <a:p>
            <a:pPr algn="l" latinLnBrk="1"/>
            <a:r>
              <a:rPr lang="en-US" altLang="zh-CN" sz="21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冷凝水倒流入试管使试管炸裂</a:t>
            </a:r>
            <a:endParaRPr lang="en-US" altLang="zh-CN" sz="2100" dirty="0"/>
          </a:p>
        </p:txBody>
      </p:sp>
      <p:sp>
        <p:nvSpPr>
          <p:cNvPr id="7" name="QB_6_AN.17_1#8b6cba60d.blank?vaa=1&amp;vcp=1&amp;vis=1&amp;pid=88483f04f&amp;color=0,0,0&amp;vpa=13&amp;vtp=1&amp;vaab=1"/>
          <p:cNvSpPr/>
          <p:nvPr/>
        </p:nvSpPr>
        <p:spPr>
          <a:xfrm>
            <a:off x="3536315" y="4347210"/>
            <a:ext cx="3879215" cy="541020"/>
          </a:xfrm>
          <a:prstGeom prst="rect">
            <a:avLst/>
          </a:prstGeom>
          <a:noFill/>
        </p:spPr>
        <p:txBody>
          <a:bodyPr wrap="square" lIns="0" tIns="0" rIns="0" bIns="0" rtlCol="0" anchor="b"/>
          <a:lstStyle/>
          <a:p>
            <a:pPr algn="l" latinLnBrk="1"/>
            <a:r>
              <a:rPr lang="en-US" altLang="zh-CN" sz="21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防止试管因受热不均而炸裂</a:t>
            </a:r>
            <a:endParaRPr lang="en-US" altLang="zh-CN" sz="2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QB_6_BD.18_1#8b6cba60d?colgroup=3,16,4,5&amp;vaa=1&amp;vcp=1&amp;vis=1&amp;pid=88483f04f&amp;color=0,0,0&amp;mp=1&amp;vtp=1&amp;vaab=1&amp;bt=1&amp;bbb=1&amp;hb=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539750" y="1158875"/>
          <a:ext cx="11064240" cy="5040630"/>
        </p:xfrm>
        <a:graphic>
          <a:graphicData uri="http://schemas.openxmlformats.org/drawingml/2006/table">
            <a:tbl>
              <a:tblPr/>
              <a:tblGrid>
                <a:gridCol w="12433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305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786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116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5410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加热物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操作方法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注意事项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试管破裂的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原因分析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8653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液体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9400"/>
                        </a:lnSpc>
                      </a:pPr>
                      <a:r>
                        <a:rPr lang="en-US" altLang="zh-CN" sz="1250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__________________________________________________________________________________________________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                                                      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②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加热后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的试管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不能立即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接触冷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否则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会导致试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管骤冷炸裂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③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加热时试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管外壁触及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灯芯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④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试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管未冷却就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用冷水冲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洗等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QB_6_BD.18_2#8b6cba60d.table_image?tii=5&amp;vaa=1&amp;vcp=1&amp;vis=1&amp;pid=88483f04f&amp;color=0,0,0&amp;mp=1&amp;tib=255,255,255&amp;vip=14#18&amp;vtp=1&amp;vaab=1" descr="preencoded.png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84248" y="3242195"/>
            <a:ext cx="5541264" cy="2231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AN.19_1#8b6cba60d.blank?vaa=1&amp;vcp=1&amp;vis=1&amp;pid=88483f04f&amp;color=0,0,0&amp;mp=1&amp;vpa=14&amp;vtp=1&amp;vaab=1"/>
              <p:cNvSpPr/>
              <p:nvPr/>
            </p:nvSpPr>
            <p:spPr>
              <a:xfrm>
                <a:off x="5769864" y="3324491"/>
                <a:ext cx="640080" cy="173736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b"/>
              <a:lstStyle/>
              <a:p>
                <a:pPr algn="ctr" latinLnBrk="1">
                  <a:lnSpc>
                    <a:spcPts val="25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1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1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45</m:t>
                        </m:r>
                      </m:e>
                      <m:sup>
                        <m:r>
                          <a:rPr lang="en-US" altLang="zh-CN" sz="21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∘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4" name="QB_6_AN.19_1#8b6cba60d.blank?vaa=1&amp;vcp=1&amp;vis=1&amp;pid=88483f04f&amp;color=0,0,0&amp;mp=1&amp;vpa=14&amp;vtp=1&amp;vaa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9864" y="3324491"/>
                <a:ext cx="640080" cy="173736"/>
              </a:xfrm>
              <a:prstGeom prst="rect">
                <a:avLst/>
              </a:prstGeom>
              <a:blipFill rotWithShape="1">
                <a:blip r:embed="rId9"/>
                <a:stretch>
                  <a:fillRect l="-40" t="-82755" r="40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6_AN.20_1#8b6cba60d.blank?vaa=1&amp;vcp=1&amp;vis=1&amp;pid=88483f04f&amp;color=0,0,0&amp;mp=1&amp;vpa=15&amp;vtp=1&amp;vaab=1"/>
          <p:cNvSpPr/>
          <p:nvPr>
            <p:custDataLst>
              <p:tags r:id="rId2"/>
            </p:custDataLst>
          </p:nvPr>
        </p:nvSpPr>
        <p:spPr>
          <a:xfrm>
            <a:off x="5294376" y="3708539"/>
            <a:ext cx="594360" cy="164592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1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干燥</a:t>
            </a:r>
            <a:endParaRPr lang="en-US" altLang="zh-CN" sz="2100" dirty="0"/>
          </a:p>
        </p:txBody>
      </p:sp>
      <p:sp>
        <p:nvSpPr>
          <p:cNvPr id="6" name="QB_6_AN.21_1#8b6cba60d.blank?vaa=1&amp;vcp=1&amp;vis=1&amp;pid=88483f04f&amp;color=0,0,0&amp;mp=1&amp;vpa=16&amp;vtp=1&amp;vaab=1"/>
          <p:cNvSpPr/>
          <p:nvPr>
            <p:custDataLst>
              <p:tags r:id="rId3"/>
            </p:custDataLst>
          </p:nvPr>
        </p:nvSpPr>
        <p:spPr>
          <a:xfrm>
            <a:off x="5321808" y="4366907"/>
            <a:ext cx="1170432" cy="201168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1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三分之一</a:t>
            </a:r>
            <a:endParaRPr lang="en-US" altLang="zh-CN" sz="2100" dirty="0"/>
          </a:p>
        </p:txBody>
      </p:sp>
      <p:sp>
        <p:nvSpPr>
          <p:cNvPr id="7" name="QB_6_AN.22_1#8b6cba60d.blank?vaa=1&amp;vcp=1&amp;vis=1&amp;pid=88483f04f&amp;color=0,0,0&amp;mp=1&amp;vpa=17&amp;vtp=1&amp;vaab=1"/>
          <p:cNvSpPr/>
          <p:nvPr>
            <p:custDataLst>
              <p:tags r:id="rId4"/>
            </p:custDataLst>
          </p:nvPr>
        </p:nvSpPr>
        <p:spPr>
          <a:xfrm>
            <a:off x="6239510" y="4815205"/>
            <a:ext cx="1205230" cy="247015"/>
          </a:xfrm>
          <a:prstGeom prst="rect">
            <a:avLst/>
          </a:prstGeom>
          <a:noFill/>
        </p:spPr>
        <p:txBody>
          <a:bodyPr wrap="square" lIns="0" tIns="0" rIns="0" bIns="0" rtlCol="0" anchor="b"/>
          <a:lstStyle/>
          <a:p>
            <a:pPr algn="l" latinLnBrk="1"/>
            <a:r>
              <a:rPr lang="en-US" altLang="zh-CN" sz="21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三分之一</a:t>
            </a:r>
            <a:endParaRPr lang="en-US" altLang="zh-CN" sz="2100" dirty="0"/>
          </a:p>
        </p:txBody>
      </p:sp>
      <p:sp>
        <p:nvSpPr>
          <p:cNvPr id="8" name="QB_6_AN.23_1#8b6cba60d.blank?vaa=1&amp;vcp=1&amp;vis=1&amp;pid=88483f04f&amp;color=0,0,0&amp;mp=1&amp;vpa=18&amp;vtp=1&amp;vaab=1"/>
          <p:cNvSpPr/>
          <p:nvPr>
            <p:custDataLst>
              <p:tags r:id="rId5"/>
            </p:custDataLst>
          </p:nvPr>
        </p:nvSpPr>
        <p:spPr>
          <a:xfrm>
            <a:off x="5084064" y="5208155"/>
            <a:ext cx="731520" cy="164592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1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外焰</a:t>
            </a:r>
            <a:endParaRPr lang="en-US" altLang="zh-CN" sz="2100" dirty="0"/>
          </a:p>
        </p:txBody>
      </p:sp>
      <p:sp>
        <p:nvSpPr>
          <p:cNvPr id="2" name="QB_6_BD.18_1#8b6cba60d?colgroup=3,16,4,5&amp;vaa=1&amp;vcp=1&amp;vis=1&amp;pid=88483f04f&amp;color=0,0,0&amp;mp=1&amp;vtp=1&amp;vaab=1&amp;bt=1&amp;bbb=1"/>
          <p:cNvSpPr txBox="1"/>
          <p:nvPr/>
        </p:nvSpPr>
        <p:spPr>
          <a:xfrm>
            <a:off x="10885591" y="554400"/>
            <a:ext cx="718145" cy="48769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4_1#8b6cba60d?vaa=1&amp;vcp=1&amp;vis=1&amp;pid=88483f04f&amp;color=0,0,0&amp;mp=1&amp;vtp=1&amp;vaab=1&amp;bt=1&amp;bbb=1&amp;hb=1"/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【操作警示】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加热固体时，试管口应略向下倾斜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，防止固体中的水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分加热时变成水蒸气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，水蒸气在试管口遇冷液化而倒流至试管底部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，导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致试管炸裂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25_1#dfefb8a30?sp=1&amp;vaa=1&amp;vcp=1&amp;vis=1&amp;pid=88483f04f&amp;color=0,0,0&amp;vtp=1&amp;vaab=1&amp;bt=1&amp;bbb=1"/>
          <p:cNvSpPr/>
          <p:nvPr/>
        </p:nvSpPr>
        <p:spPr>
          <a:xfrm>
            <a:off x="539496" y="98475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装置气密性检查（如图1-15-1所示）。</a:t>
            </a:r>
            <a:endParaRPr lang="en-US" altLang="zh-CN" sz="2800" dirty="0"/>
          </a:p>
        </p:txBody>
      </p:sp>
      <p:pic>
        <p:nvPicPr>
          <p:cNvPr id="3" name="QO_6_BD.25_2#dfefb8a30?iti=1&amp;vaa=1&amp;vcp=1&amp;vis=1&amp;pid=88483f04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84064" y="1666367"/>
            <a:ext cx="2020824" cy="157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25_3#dfefb8a30?iti=1&amp;vaa=1&amp;vcp=1&amp;vis=1&amp;pid=88483f04f&amp;color=0,0,0&amp;vtp=1&amp;vaab=1&amp;bbb=1"/>
          <p:cNvSpPr/>
          <p:nvPr/>
        </p:nvSpPr>
        <p:spPr>
          <a:xfrm>
            <a:off x="5401533" y="3366135"/>
            <a:ext cx="13858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图1-15-1</a:t>
            </a:r>
            <a:endParaRPr lang="en-US" altLang="zh-CN" sz="2800" dirty="0"/>
          </a:p>
        </p:txBody>
      </p:sp>
      <p:sp>
        <p:nvSpPr>
          <p:cNvPr id="5" name="QB_7_BD.26_1#ede406619?vaa=1&amp;vcp=1&amp;vis=1&amp;pid=dfefb8a30&amp;color=0,0,0&amp;vtp=1&amp;vaab=1&amp;bbb=1&amp;hb=1"/>
          <p:cNvSpPr/>
          <p:nvPr/>
        </p:nvSpPr>
        <p:spPr>
          <a:xfrm>
            <a:off x="539496" y="4012755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（1）方法：连接好仪器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，将导管一端浸入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，用手紧握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观察水中的导管口有无气泡冒出。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（2）判断：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，说明装置不漏气。</a:t>
            </a:r>
            <a:endParaRPr lang="en-US" altLang="zh-CN" sz="2800" dirty="0"/>
          </a:p>
        </p:txBody>
      </p:sp>
      <p:sp>
        <p:nvSpPr>
          <p:cNvPr id="6" name="QB_7_AN.1_1#ede406619.blank?vaa=1&amp;vcp=1&amp;vis=1&amp;pid=dfefb8a30&amp;color=0,0,0&amp;vpa=19&amp;vtp=1&amp;vaab=1&amp;bbb=1"/>
          <p:cNvSpPr/>
          <p:nvPr/>
        </p:nvSpPr>
        <p:spPr>
          <a:xfrm>
            <a:off x="7128414" y="3982275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水中</a:t>
            </a:r>
            <a:endParaRPr lang="en-US" altLang="zh-CN" sz="2800" dirty="0"/>
          </a:p>
        </p:txBody>
      </p:sp>
      <p:sp>
        <p:nvSpPr>
          <p:cNvPr id="7" name="QB_7_AN.2_1#ede406619.blank?vaa=1&amp;vcp=1&amp;vis=1&amp;pid=dfefb8a30&amp;color=0,0,0&amp;vpa=20&amp;vtp=1&amp;vaab=1&amp;bbb=1"/>
          <p:cNvSpPr/>
          <p:nvPr/>
        </p:nvSpPr>
        <p:spPr>
          <a:xfrm>
            <a:off x="9973214" y="3982275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试管</a:t>
            </a:r>
            <a:endParaRPr lang="en-US" altLang="zh-CN" sz="2800" dirty="0"/>
          </a:p>
        </p:txBody>
      </p:sp>
      <p:sp>
        <p:nvSpPr>
          <p:cNvPr id="9" name="QB_7_AN.30_1#ede406619.blank?vaa=1&amp;vcp=1&amp;vis=1&amp;pid=dfefb8a30&amp;color=0,0,0&amp;vpa=21&amp;vtp=1&amp;vaab=1&amp;bbb=1"/>
          <p:cNvSpPr/>
          <p:nvPr/>
        </p:nvSpPr>
        <p:spPr>
          <a:xfrm>
            <a:off x="2505614" y="5256720"/>
            <a:ext cx="20367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有气泡冒出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9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1_1#3d2dd8b0f?sp=1&amp;vaa=1&amp;vcp=1&amp;vis=1&amp;pid=88483f04f&amp;color=0,0,0&amp;vtp=1&amp;vaab=1&amp;bt=1&amp;bbb=1"/>
          <p:cNvSpPr/>
          <p:nvPr/>
        </p:nvSpPr>
        <p:spPr>
          <a:xfrm>
            <a:off x="539496" y="133664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过滤（如图1-15-2所示）。</a:t>
            </a:r>
            <a:endParaRPr lang="en-US" altLang="zh-CN" sz="2800" dirty="0"/>
          </a:p>
        </p:txBody>
      </p:sp>
      <p:pic>
        <p:nvPicPr>
          <p:cNvPr id="3" name="QB_6_BD.31_2#3d2dd8b0f?iti=2&amp;vaa=1&amp;vcp=1&amp;vis=1&amp;pid=88483f04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68112" y="2018252"/>
            <a:ext cx="1261872" cy="2157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BD.31_3#3d2dd8b0f?iti=2&amp;vaa=1&amp;vcp=1&amp;vis=1&amp;pid=88483f04f&amp;color=0,0,0&amp;vtp=1&amp;vaab=1&amp;bbb=1"/>
          <p:cNvSpPr/>
          <p:nvPr/>
        </p:nvSpPr>
        <p:spPr>
          <a:xfrm>
            <a:off x="5406105" y="4303236"/>
            <a:ext cx="13858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图1-15-2</a:t>
            </a:r>
            <a:endParaRPr lang="en-US" altLang="zh-CN" sz="2800" dirty="0"/>
          </a:p>
        </p:txBody>
      </p:sp>
      <p:sp>
        <p:nvSpPr>
          <p:cNvPr id="5" name="QB_6_BD.31_4#3d2dd8b0f?sp=1&amp;vaa=1&amp;vcp=1&amp;vis=1&amp;pid=88483f04f&amp;color=0,0,0&amp;vtp=1&amp;vaab=1&amp;bbb=1"/>
          <p:cNvSpPr/>
          <p:nvPr/>
        </p:nvSpPr>
        <p:spPr>
          <a:xfrm>
            <a:off x="539496" y="494103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（1）所需仪器：铁架台（带铁圈）、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漏斗、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6_AN.32_1#3d2dd8b0f.blank?vaa=1&amp;vcp=1&amp;vis=1&amp;pid=88483f04f&amp;color=0,0,0&amp;vpa=22&amp;vtp=1&amp;vaab=1&amp;bbb=1"/>
          <p:cNvSpPr/>
          <p:nvPr/>
        </p:nvSpPr>
        <p:spPr>
          <a:xfrm>
            <a:off x="7484014" y="4889595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玻璃棒</a:t>
            </a:r>
            <a:endParaRPr lang="en-US" altLang="zh-CN" sz="2800" dirty="0"/>
          </a:p>
        </p:txBody>
      </p:sp>
      <p:sp>
        <p:nvSpPr>
          <p:cNvPr id="7" name="QB_6_AN.33_1#3d2dd8b0f.blank?vaa=1&amp;vcp=1&amp;vis=1&amp;pid=88483f04f&amp;color=0,0,0&amp;vpa=23&amp;vtp=1&amp;vaab=1&amp;bbb=1"/>
          <p:cNvSpPr/>
          <p:nvPr/>
        </p:nvSpPr>
        <p:spPr>
          <a:xfrm>
            <a:off x="9262014" y="4889595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烧杯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4_1#3d2dd8b0f?sp=1&amp;vaa=1&amp;vcp=1&amp;vis=1&amp;pid=88483f04f&amp;color=0,0,0&amp;mp=1&amp;vtp=1&amp;vaab=1&amp;bt=1&amp;bbb=1"/>
          <p:cNvSpPr/>
          <p:nvPr/>
        </p:nvSpPr>
        <p:spPr>
          <a:xfrm>
            <a:off x="539496" y="1226312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（2）操作要点：①一贴，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即滤纸紧贴漏斗内壁。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②二低，即滤纸边缘低于漏斗边缘，液面低于滤纸边缘。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③三靠，即烧杯口紧靠玻璃棒，玻璃棒紧靠三层滤纸一边，漏斗下端管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口靠在烧杯内壁上。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O_6_BD.35_1#e21a53df0?vaa=1&amp;vcp=1&amp;vis=1&amp;pid=88483f04f&amp;color=0,0,0&amp;vtp=1&amp;vaab=1&amp;bt=1&amp;bbb=1"/>
          <p:cNvSpPr/>
          <p:nvPr/>
        </p:nvSpPr>
        <p:spPr>
          <a:xfrm>
            <a:off x="415671" y="75730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配制一定溶质质量分数的溶液。</a:t>
            </a:r>
            <a:endParaRPr lang="en-US" altLang="zh-CN" sz="2800" dirty="0"/>
          </a:p>
        </p:txBody>
      </p:sp>
      <p:sp>
        <p:nvSpPr>
          <p:cNvPr id="6" name="QB_7_BD.36_1#89bcaf548?vaa=1&amp;vcp=1&amp;vis=1&amp;pid=e21a53df0&amp;color=0,0,0&amp;vtp=1&amp;vaab=1&amp;bbb=1"/>
          <p:cNvSpPr/>
          <p:nvPr/>
        </p:nvSpPr>
        <p:spPr>
          <a:xfrm>
            <a:off x="415671" y="138677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1）所需仪器：托盘天平、药匙、胶头滴管、玻璃棒、</a:t>
            </a:r>
            <a:r>
              <a:rPr lang="en-US" altLang="zh-CN" sz="2800" i="0" spc="-5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i="0" spc="-5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（2）操作步骤：计算、称量、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装瓶并贴标签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spc="-50" dirty="0"/>
          </a:p>
        </p:txBody>
      </p:sp>
      <p:sp>
        <p:nvSpPr>
          <p:cNvPr id="7" name="QB_7_AN.1_1#89bcaf548.blank?vaa=1&amp;vcp=1&amp;vis=1&amp;pid=e21a53df0&amp;color=0,0,0&amp;vpa=24&amp;vtp=1&amp;vaab=1&amp;bbb=1"/>
          <p:cNvSpPr/>
          <p:nvPr/>
        </p:nvSpPr>
        <p:spPr>
          <a:xfrm>
            <a:off x="8988964" y="1356296"/>
            <a:ext cx="9509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量筒</a:t>
            </a:r>
            <a:endParaRPr lang="en-US" altLang="zh-CN" sz="2800" spc="-50" dirty="0"/>
          </a:p>
        </p:txBody>
      </p:sp>
      <p:sp>
        <p:nvSpPr>
          <p:cNvPr id="8" name="QB_7_AN.2_1#89bcaf548.blank?vaa=1&amp;vcp=1&amp;vis=1&amp;pid=e21a53df0&amp;color=0,0,0&amp;vpa=25&amp;vtp=1&amp;vaab=1&amp;bbb=1"/>
          <p:cNvSpPr/>
          <p:nvPr/>
        </p:nvSpPr>
        <p:spPr>
          <a:xfrm>
            <a:off x="10366914" y="1356296"/>
            <a:ext cx="9509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烧杯</a:t>
            </a:r>
            <a:endParaRPr lang="en-US" altLang="zh-CN" sz="2800" spc="-50" dirty="0"/>
          </a:p>
        </p:txBody>
      </p:sp>
      <p:sp>
        <p:nvSpPr>
          <p:cNvPr id="10" name="QB_7_AN.40_1#89bcaf548.blank?vaa=1&amp;vcp=1&amp;vis=1&amp;pid=e21a53df0&amp;color=0,0,0&amp;vpa=26&amp;vtp=1&amp;vaab=1&amp;bbb=1"/>
          <p:cNvSpPr/>
          <p:nvPr/>
        </p:nvSpPr>
        <p:spPr>
          <a:xfrm>
            <a:off x="5226590" y="1983041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量取</a:t>
            </a:r>
            <a:endParaRPr lang="en-US" altLang="zh-CN" sz="2800" dirty="0"/>
          </a:p>
        </p:txBody>
      </p:sp>
      <p:sp>
        <p:nvSpPr>
          <p:cNvPr id="11" name="QB_7_AN.41_1#89bcaf548.blank?vaa=1&amp;vcp=1&amp;vis=1&amp;pid=e21a53df0&amp;color=0,0,0&amp;vpa=27&amp;vtp=1&amp;vaab=1&amp;bbb=1"/>
          <p:cNvSpPr/>
          <p:nvPr/>
        </p:nvSpPr>
        <p:spPr>
          <a:xfrm>
            <a:off x="6648989" y="1983041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溶解</a:t>
            </a:r>
            <a:endParaRPr lang="en-US" altLang="zh-CN" sz="2800" dirty="0"/>
          </a:p>
        </p:txBody>
      </p:sp>
      <p:pic>
        <p:nvPicPr>
          <p:cNvPr id="3" name="图片 2">
            <a:hlinkClick r:id="rId2"/>
            <a:extLst>
              <a:ext uri="{FF2B5EF4-FFF2-40B4-BE49-F238E27FC236}">
                <a16:creationId xmlns:a16="http://schemas.microsoft.com/office/drawing/2014/main" id="{B2758EC1-3AD5-F3FC-86ED-EC1806BD629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3375"/>
          <a:stretch>
            <a:fillRect/>
          </a:stretch>
        </p:blipFill>
        <p:spPr>
          <a:xfrm>
            <a:off x="9003693" y="2982606"/>
            <a:ext cx="1720783" cy="2331854"/>
          </a:xfrm>
          <a:prstGeom prst="rect">
            <a:avLst/>
          </a:prstGeom>
        </p:spPr>
      </p:pic>
      <p:pic>
        <p:nvPicPr>
          <p:cNvPr id="4" name="图片 3">
            <a:hlinkClick r:id="rId4"/>
            <a:extLst>
              <a:ext uri="{FF2B5EF4-FFF2-40B4-BE49-F238E27FC236}">
                <a16:creationId xmlns:a16="http://schemas.microsoft.com/office/drawing/2014/main" id="{BF479341-82D7-137E-679B-43409340DF0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68042"/>
          <a:stretch>
            <a:fillRect/>
          </a:stretch>
        </p:blipFill>
        <p:spPr>
          <a:xfrm>
            <a:off x="6842385" y="2982606"/>
            <a:ext cx="1501493" cy="2331854"/>
          </a:xfrm>
          <a:prstGeom prst="rect">
            <a:avLst/>
          </a:prstGeom>
        </p:spPr>
      </p:pic>
      <p:sp>
        <p:nvSpPr>
          <p:cNvPr id="9" name="QB_7_AN.40_1#89bcaf548.blank?vaa=1&amp;vcp=1&amp;vis=1&amp;pid=e21a53df0&amp;color=0,0,0&amp;vpa=26&amp;vtp=1&amp;vaab=1&amp;bbb=1">
            <a:extLst>
              <a:ext uri="{FF2B5EF4-FFF2-40B4-BE49-F238E27FC236}">
                <a16:creationId xmlns:a16="http://schemas.microsoft.com/office/drawing/2014/main" id="{EBD85306-CDBD-E7C7-73BD-BBBCF60FC5C6}"/>
              </a:ext>
            </a:extLst>
          </p:cNvPr>
          <p:cNvSpPr/>
          <p:nvPr/>
        </p:nvSpPr>
        <p:spPr>
          <a:xfrm>
            <a:off x="871769" y="3294885"/>
            <a:ext cx="3808935" cy="55365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just" latinLnBrk="1">
              <a:lnSpc>
                <a:spcPts val="49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扫描二维码或者在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PPT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播放下点击二维码即可观看实验微课</a:t>
            </a:r>
            <a:endParaRPr lang="en-US" altLang="zh-CN" sz="2800" b="1" dirty="0"/>
          </a:p>
        </p:txBody>
      </p:sp>
      <p:sp>
        <p:nvSpPr>
          <p:cNvPr id="12" name="箭头: 右 42">
            <a:extLst>
              <a:ext uri="{FF2B5EF4-FFF2-40B4-BE49-F238E27FC236}">
                <a16:creationId xmlns:a16="http://schemas.microsoft.com/office/drawing/2014/main" id="{A37D6E7C-7B8C-9298-1E1E-684CD3F49369}"/>
              </a:ext>
            </a:extLst>
          </p:cNvPr>
          <p:cNvSpPr>
            <a:spLocks noChangeAspect="1"/>
          </p:cNvSpPr>
          <p:nvPr/>
        </p:nvSpPr>
        <p:spPr>
          <a:xfrm>
            <a:off x="5349616" y="3848542"/>
            <a:ext cx="900691" cy="720552"/>
          </a:xfrm>
          <a:prstGeom prst="rightArrow">
            <a:avLst/>
          </a:prstGeom>
          <a:solidFill>
            <a:srgbClr val="92D050"/>
          </a:solidFill>
          <a:ln w="605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8" grpId="0" build="p" animBg="1"/>
      <p:bldP spid="10" grpId="0" build="p" animBg="1"/>
      <p:bldP spid="11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5a6608c21?sp=1&amp;vcp=1&amp;pid=88483f04f&amp;color=0,0,0&amp;vtp=1&amp;vaab=1&amp;bt=1&amp;bbb=1"/>
          <p:cNvSpPr/>
          <p:nvPr/>
        </p:nvSpPr>
        <p:spPr>
          <a:xfrm>
            <a:off x="539496" y="85255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常用仪器的主要性能、用途和使用注意事项。</a:t>
            </a:r>
            <a:endParaRPr lang="en-US" altLang="zh-CN" sz="2800" dirty="0"/>
          </a:p>
        </p:txBody>
      </p:sp>
      <p:graphicFrame>
        <p:nvGraphicFramePr>
          <p:cNvPr id="22" name="P_6_BD#5a6608c21?colgroup=6,7,15&amp;vcp=1&amp;pid=88483f04f&amp;color=0,0,0&amp;vtp=1&amp;vaab=1&amp;bbb=1&amp;hb=1"/>
          <p:cNvGraphicFramePr>
            <a:graphicFrameLocks noGrp="1"/>
          </p:cNvGraphicFramePr>
          <p:nvPr/>
        </p:nvGraphicFramePr>
        <p:xfrm>
          <a:off x="539496" y="1534159"/>
          <a:ext cx="11064240" cy="4457956"/>
        </p:xfrm>
        <a:graphic>
          <a:graphicData uri="http://schemas.openxmlformats.org/drawingml/2006/table">
            <a:tbl>
              <a:tblPr/>
              <a:tblGrid>
                <a:gridCol w="9692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56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803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7790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常用仪器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主要性能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用途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使用注意事项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反应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容器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试管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用作少量试剂的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反应容器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能直接加热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但加热后不能骤冷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否则试管炸裂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烧杯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用作配制溶液和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较大量试剂反应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的容器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加热时应放在陶土网上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使其受热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均匀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锥形瓶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用作较大量试剂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反应的容器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加热时应放在陶土网上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使其受热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均匀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P_6_BD#5a6608c21?colgroup=7,8,13&amp;vcp=1&amp;pid=88483f04f&amp;color=0,0,0&amp;vtp=1&amp;vaab=1&amp;bt=1&amp;bbb=1&amp;hb=1"/>
          <p:cNvGraphicFramePr>
            <a:graphicFrameLocks noGrp="1"/>
          </p:cNvGraphicFramePr>
          <p:nvPr/>
        </p:nvGraphicFramePr>
        <p:xfrm>
          <a:off x="539496" y="1823814"/>
          <a:ext cx="11073384" cy="3914968"/>
        </p:xfrm>
        <a:graphic>
          <a:graphicData uri="http://schemas.openxmlformats.org/drawingml/2006/table">
            <a:tbl>
              <a:tblPr/>
              <a:tblGrid>
                <a:gridCol w="11247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5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284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9651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常用仪器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主要性能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用途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使用注意事项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rowSpan="4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存放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物质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容器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集气瓶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用作收集或贮存气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体的容器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不能加热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广口瓶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用于存放固体试剂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取下的瓶塞要倒放在实验台上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细口瓶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用于存放液体试剂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取下的瓶塞要倒放在实验台上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滴瓶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用于存放少量液体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试剂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滴管与滴瓶配套使用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不能用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于吸取其他液体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P_6_BD#5a6608c21?colgroup=7,8,13&amp;vcp=1&amp;pid=88483f04f&amp;color=0,0,0&amp;vtp=1&amp;vaab=1&amp;bt=1&amp;bbb=1"/>
          <p:cNvSpPr txBox="1"/>
          <p:nvPr/>
        </p:nvSpPr>
        <p:spPr>
          <a:xfrm>
            <a:off x="10894735" y="111540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1189fc6fd.fixed?vcp=1&amp;pid=851503722&amp;color=146,208,80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2#1189fc6fd.fixed?vcp=1&amp;pid=851503722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中考基础过关</a:t>
            </a:r>
            <a:endParaRPr lang="en-US" altLang="zh-CN" sz="4800" dirty="0"/>
          </a:p>
        </p:txBody>
      </p:sp>
      <p:sp>
        <p:nvSpPr>
          <p:cNvPr id="4" name="C_2#1189fc6fd.fixed?vcp=1&amp;pid=851503722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第四部分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科学探究与化学实验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4" name="P_6_BD#5a6608c21?colgroup=7,4,17&amp;vcp=1&amp;pid=88483f04f&amp;color=0,0,0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1841436"/>
              <a:ext cx="11073384" cy="3879724"/>
            </p:xfrm>
            <a:graphic>
              <a:graphicData uri="http://schemas.openxmlformats.org/drawingml/2006/table">
                <a:tbl>
                  <a:tblPr/>
                  <a:tblGrid>
                    <a:gridCol w="110642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66420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95681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6345936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1094296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常用仪器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主要性能</a:t>
                          </a:r>
                          <a:r>
                            <a:rPr lang="en-US" altLang="zh-CN" sz="2800" b="1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用途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使用注意事项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785428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加热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仪器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酒精灯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用于加热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①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加热要用外焰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；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②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灯内酒精量为其容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积的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1/4∼2/3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；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③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用火柴点燃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用灯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帽盖灭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；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④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绝对禁止向燃着的酒精灯里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添加酒精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用燃着的酒精灯引燃另一盏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酒精灯和用嘴吹灭酒精灯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4" name="P_6_BD#5a6608c21?colgroup=7,4,17&amp;vcp=1&amp;pid=88483f04f&amp;color=0,0,0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1841436"/>
              <a:ext cx="11073384" cy="3879724"/>
            </p:xfrm>
            <a:graphic>
              <a:graphicData uri="http://schemas.openxmlformats.org/drawingml/2006/table">
                <a:tbl>
                  <a:tblPr/>
                  <a:tblGrid>
                    <a:gridCol w="1106424"/>
                    <a:gridCol w="1664208"/>
                    <a:gridCol w="1956816"/>
                    <a:gridCol w="6345936"/>
                  </a:tblGrid>
                  <a:tr h="1094296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常用仪器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cPr/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主要性能</a:t>
                          </a:r>
                          <a:r>
                            <a:rPr lang="en-US" altLang="zh-CN" sz="2800" b="1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endParaRPr lang="en-US" altLang="zh-CN" sz="2800" b="1" i="0" spc="-10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用途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使用注意事项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785745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加热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仪器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酒精灯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用于加热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P_6_BD#5a6608c21?colgroup=7,4,17&amp;vcp=1&amp;pid=88483f04f&amp;color=0,0,0&amp;vtp=1&amp;vaab=1&amp;bt=1&amp;bbb=1"/>
          <p:cNvSpPr txBox="1"/>
          <p:nvPr/>
        </p:nvSpPr>
        <p:spPr>
          <a:xfrm>
            <a:off x="10894735" y="11330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5" name="P_6_BD#5a6608c21?colgroup=8,4,16&amp;vcp=1&amp;pid=88483f04f&amp;color=0,0,0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1835562"/>
              <a:ext cx="11082528" cy="3891472"/>
            </p:xfrm>
            <a:graphic>
              <a:graphicData uri="http://schemas.openxmlformats.org/drawingml/2006/table">
                <a:tbl>
                  <a:tblPr/>
                  <a:tblGrid>
                    <a:gridCol w="106070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02996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91109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608076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1094296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常用仪器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主要性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能</a:t>
                          </a:r>
                          <a:r>
                            <a:rPr lang="en-US" altLang="zh-CN" sz="2800" b="1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用途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使用注意事项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21220">
                    <a:tc rowSpan="2"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计量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仪器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量筒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量度液体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体积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①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不能加热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；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②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读数时视线与液体凹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液面的最低处持平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675956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托盘天平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称量物质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质量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①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称量前要调平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；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②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左盘放称量物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右盘放砝码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；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③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物质质量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砝码质量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+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00" b="0" i="0" kern="0" spc="-99900">
                            <a:solidFill>
                              <a:srgbClr val="FFFFFF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游码读数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5" name="P_6_BD#5a6608c21?colgroup=8,4,16&amp;vcp=1&amp;pid=88483f04f&amp;color=0,0,0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1835562"/>
              <a:ext cx="11082528" cy="3891472"/>
            </p:xfrm>
            <a:graphic>
              <a:graphicData uri="http://schemas.openxmlformats.org/drawingml/2006/table">
                <a:tbl>
                  <a:tblPr/>
                  <a:tblGrid>
                    <a:gridCol w="1060704"/>
                    <a:gridCol w="2029968"/>
                    <a:gridCol w="1911096"/>
                    <a:gridCol w="6080760"/>
                  </a:tblGrid>
                  <a:tr h="1094296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常用仪器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cPr/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主要性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能</a:t>
                          </a:r>
                          <a:r>
                            <a:rPr lang="en-US" altLang="zh-CN" sz="2800" b="1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用途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使用注意事项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121220">
                    <a:tc rowSpan="2"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计量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仪器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量筒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量度液体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体积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①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不能加热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；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②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读数时视线与液体凹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液面的最低处持平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675765">
                    <a:tc vMerge="1"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托盘天平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称量物质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质量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P_6_BD#5a6608c21?colgroup=8,4,16&amp;vcp=1&amp;pid=88483f04f&amp;color=0,0,0&amp;vtp=1&amp;vaab=1&amp;bt=1&amp;bbb=1"/>
          <p:cNvSpPr txBox="1"/>
          <p:nvPr/>
        </p:nvSpPr>
        <p:spPr>
          <a:xfrm>
            <a:off x="10903879" y="112715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P_6_BD#5a6608c21?colgroup=10,9,10&amp;vcp=1&amp;pid=88483f04f&amp;color=0,0,0&amp;vtp=1&amp;vaab=1&amp;bt=1&amp;bbb=1&amp;hb=1"/>
          <p:cNvGraphicFramePr>
            <a:graphicFrameLocks noGrp="1"/>
          </p:cNvGraphicFramePr>
          <p:nvPr/>
        </p:nvGraphicFramePr>
        <p:xfrm>
          <a:off x="539496" y="2390298"/>
          <a:ext cx="11064240" cy="2782000"/>
        </p:xfrm>
        <a:graphic>
          <a:graphicData uri="http://schemas.openxmlformats.org/drawingml/2006/table">
            <a:tbl>
              <a:tblPr/>
              <a:tblGrid>
                <a:gridCol w="16916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48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838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039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常用仪器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主要性能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用途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使用注意事项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固定和支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持仪器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铁架台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常用于过滤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加热等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操作中固定和支持各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种仪器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试管夹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夹持试管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防止烧毁和腐蚀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5a6608c21?colgroup=10,9,10&amp;vcp=1&amp;pid=88483f04f&amp;color=0,0,0&amp;vtp=1&amp;vaab=1&amp;bt=1&amp;bbb=1"/>
          <p:cNvSpPr txBox="1"/>
          <p:nvPr/>
        </p:nvSpPr>
        <p:spPr>
          <a:xfrm>
            <a:off x="10885591" y="168189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P_6_BD#5a6608c21?colgroup=10,9,10&amp;vcp=1&amp;pid=88483f04f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555876"/>
          <a:ext cx="11064240" cy="4450843"/>
        </p:xfrm>
        <a:graphic>
          <a:graphicData uri="http://schemas.openxmlformats.org/drawingml/2006/table">
            <a:tbl>
              <a:tblPr/>
              <a:tblGrid>
                <a:gridCol w="16916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48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838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039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常用仪器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主要性能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用途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使用注意事项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164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分离仪器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漏斗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用作加液器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过滤器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用作过滤器时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滤纸边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缘要低于漏斗边缘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液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面要低于滤纸边缘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漏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斗要放在漏斗架上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漏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斗下端管口要紧靠接收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容器内壁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111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分液漏斗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用于分离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导流液体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5a6608c21?colgroup=10,9,10&amp;vcp=1&amp;pid=88483f04f&amp;color=0,0,0&amp;mp=1&amp;vtp=1&amp;vaab=1&amp;bt=1&amp;bbb=1"/>
          <p:cNvSpPr txBox="1"/>
          <p:nvPr/>
        </p:nvSpPr>
        <p:spPr>
          <a:xfrm>
            <a:off x="10885591" y="84747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P_6_BD#5a6608c21?colgroup=10,9,10&amp;vcp=1&amp;pid=88483f04f&amp;color=0,0,0&amp;vtp=1&amp;vaab=1&amp;bt=1&amp;bbb=1&amp;hb=1"/>
          <p:cNvGraphicFramePr>
            <a:graphicFrameLocks noGrp="1"/>
          </p:cNvGraphicFramePr>
          <p:nvPr/>
        </p:nvGraphicFramePr>
        <p:xfrm>
          <a:off x="539496" y="1552320"/>
          <a:ext cx="11064240" cy="4457956"/>
        </p:xfrm>
        <a:graphic>
          <a:graphicData uri="http://schemas.openxmlformats.org/drawingml/2006/table">
            <a:tbl>
              <a:tblPr/>
              <a:tblGrid>
                <a:gridCol w="16916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48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838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039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常用仪器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主要性能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用途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使用注意事项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其他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仪器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玻璃棒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用于引流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搅拌和转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移液体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搅拌时不能碰到容器壁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胶头滴管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吸取和滴加少量液体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吸液后不能平放和倒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置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清洗后才能吸取其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他液体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药匙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取用粉末状或小颗粒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状固体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6_BD#5a6608c21?colgroup=10,9,10&amp;vcp=1&amp;pid=88483f04f&amp;color=0,0,0&amp;vtp=1&amp;vaab=1&amp;bt=1&amp;bbb=1"/>
          <p:cNvSpPr txBox="1"/>
          <p:nvPr/>
        </p:nvSpPr>
        <p:spPr>
          <a:xfrm>
            <a:off x="10885591" y="84391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42_1#6f8e5b926?vaa=1&amp;vcp=1&amp;vis=1&amp;pid=88483f04f&amp;color=0,0,0&amp;vtp=1&amp;vaab=1&amp;bt=1&amp;bbb=1"/>
          <p:cNvSpPr/>
          <p:nvPr/>
        </p:nvSpPr>
        <p:spPr>
          <a:xfrm>
            <a:off x="539496" y="154990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蒸发。</a:t>
            </a:r>
            <a:endParaRPr lang="en-US" altLang="zh-CN" sz="2800" dirty="0"/>
          </a:p>
        </p:txBody>
      </p:sp>
      <p:sp>
        <p:nvSpPr>
          <p:cNvPr id="3" name="QB_7_BD.43_1#1cbc7cdc3?vaa=1&amp;vcp=1&amp;vis=1&amp;pid=6f8e5b926&amp;color=0,0,0&amp;vtp=1&amp;vaab=1&amp;bbb=1"/>
          <p:cNvSpPr/>
          <p:nvPr/>
        </p:nvSpPr>
        <p:spPr>
          <a:xfrm>
            <a:off x="539496" y="2169795"/>
            <a:ext cx="113712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（1）所需仪器：铁架台（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带铁圈）、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7_AN.1_1#1cbc7cdc3.blank?vaa=1&amp;vcp=1&amp;vis=1&amp;pid=6f8e5b926&amp;color=0,0,0&amp;vpa=28&amp;vtp=1&amp;vaab=1&amp;bbb=1"/>
          <p:cNvSpPr/>
          <p:nvPr/>
        </p:nvSpPr>
        <p:spPr>
          <a:xfrm>
            <a:off x="6417214" y="2118360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酒精灯</a:t>
            </a:r>
            <a:endParaRPr lang="en-US" altLang="zh-CN" sz="2800" dirty="0"/>
          </a:p>
        </p:txBody>
      </p:sp>
      <p:sp>
        <p:nvSpPr>
          <p:cNvPr id="5" name="QB_7_AN.2_1#1cbc7cdc3.blank?vaa=1&amp;vcp=1&amp;vis=1&amp;pid=6f8e5b926&amp;color=0,0,0&amp;vpa=29&amp;vtp=1&amp;vaab=1&amp;bbb=1"/>
          <p:cNvSpPr/>
          <p:nvPr/>
        </p:nvSpPr>
        <p:spPr>
          <a:xfrm>
            <a:off x="8195214" y="2118360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玻璃棒</a:t>
            </a:r>
            <a:endParaRPr lang="en-US" altLang="zh-CN" sz="2800" dirty="0"/>
          </a:p>
        </p:txBody>
      </p:sp>
      <p:sp>
        <p:nvSpPr>
          <p:cNvPr id="6" name="QB_7_AN.3_1#1cbc7cdc3.blank?vaa=1&amp;vcp=1&amp;vis=1&amp;pid=6f8e5b926&amp;color=0,0,0&amp;vpa=30&amp;vtp=1&amp;vaab=1&amp;bbb=1"/>
          <p:cNvSpPr/>
          <p:nvPr/>
        </p:nvSpPr>
        <p:spPr>
          <a:xfrm>
            <a:off x="9973214" y="2118360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蒸发皿</a:t>
            </a:r>
            <a:endParaRPr lang="en-US" altLang="zh-CN" sz="2800" dirty="0"/>
          </a:p>
        </p:txBody>
      </p:sp>
      <p:sp>
        <p:nvSpPr>
          <p:cNvPr id="7" name="QO_7_BD.47_1#e6d8c9495?vaa=1&amp;vcp=1&amp;vis=1&amp;pid=6f8e5b926&amp;color=0,0,0&amp;vtp=1&amp;vaab=1&amp;bbb=1"/>
          <p:cNvSpPr/>
          <p:nvPr/>
        </p:nvSpPr>
        <p:spPr>
          <a:xfrm>
            <a:off x="539496" y="279146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（2）操作要点：</a:t>
            </a:r>
            <a:endParaRPr lang="en-US" altLang="zh-CN" sz="2800" dirty="0"/>
          </a:p>
        </p:txBody>
      </p:sp>
      <p:sp>
        <p:nvSpPr>
          <p:cNvPr id="8" name="QB_8_BD.48_1#c1315aa9f?vaa=1&amp;vcp=1&amp;vis=1&amp;pid=e6d8c9495&amp;color=0,0,0&amp;vtp=1&amp;vaab=1&amp;bbb=1&amp;hb=1"/>
          <p:cNvSpPr/>
          <p:nvPr/>
        </p:nvSpPr>
        <p:spPr>
          <a:xfrm>
            <a:off x="539496" y="3420935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①加热时用玻璃棒不断搅拌溶液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，防止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②当蒸发皿中出现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时停止加热，利用余热蒸干溶液。</a:t>
            </a:r>
            <a:endParaRPr lang="en-US" altLang="zh-CN" sz="2800" dirty="0"/>
          </a:p>
        </p:txBody>
      </p:sp>
      <p:sp>
        <p:nvSpPr>
          <p:cNvPr id="9" name="QB_8_AN.4_1#c1315aa9f.blank?vaa=1&amp;vcp=1&amp;vis=1&amp;pid=e6d8c9495&amp;color=0,0,0&amp;vpa=31&amp;vtp=1&amp;vaab=1&amp;bbb=1&amp;hb=1"/>
          <p:cNvSpPr/>
          <p:nvPr/>
        </p:nvSpPr>
        <p:spPr>
          <a:xfrm>
            <a:off x="539496" y="3390455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溶液局部过热而暴沸，导致液滴四溅</a:t>
            </a:r>
            <a:endParaRPr lang="en-US" altLang="zh-CN" sz="2800" dirty="0"/>
          </a:p>
        </p:txBody>
      </p:sp>
      <p:sp>
        <p:nvSpPr>
          <p:cNvPr id="11" name="QB_8_AN.51_1#c1315aa9f.blank?vaa=1&amp;vcp=1&amp;vis=1&amp;pid=e6d8c9495&amp;color=0,0,0&amp;vpa=32&amp;vtp=1&amp;vaab=1&amp;bbb=1"/>
          <p:cNvSpPr/>
          <p:nvPr/>
        </p:nvSpPr>
        <p:spPr>
          <a:xfrm>
            <a:off x="3394615" y="4664900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较多固体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9" grpId="0" build="p" animBg="1"/>
      <p:bldP spid="11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6_BD#90be22196?sp=1&amp;vcp=1&amp;pid=88483f04f&amp;color=0,0,0&amp;vtp=1&amp;vaab=1&amp;bt=1&amp;bbb=1"/>
              <p:cNvSpPr/>
              <p:nvPr/>
            </p:nvSpPr>
            <p:spPr>
              <a:xfrm>
                <a:off x="539496" y="1865344"/>
                <a:ext cx="1110996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8.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试剂取用规则。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（1）“三不”原则：不触、不闻、不尝。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（2）节约原则：没说明用量时固体盖满试管底部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，液体取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1∼2 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mL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即可。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（3）用剩试剂的处理：放入指定容器内。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6_BD#90be22196?sp=1&amp;vcp=1&amp;pid=88483f04f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65344"/>
                <a:ext cx="11109960" cy="3144457"/>
              </a:xfrm>
              <a:prstGeom prst="rect">
                <a:avLst/>
              </a:prstGeom>
              <a:blipFill rotWithShape="1">
                <a:blip r:embed="rId3"/>
                <a:stretch>
                  <a:fillRect l="-3" t="-11" r="3" b="-21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90be22196?sp=1&amp;vcp=1&amp;pid=88483f04f&amp;color=0,0,0&amp;vtp=1&amp;vaab=1&amp;bt=1&amp;bbb=1"/>
          <p:cNvSpPr/>
          <p:nvPr/>
        </p:nvSpPr>
        <p:spPr>
          <a:xfrm>
            <a:off x="539496" y="772509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仪器装置的连接。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（1）玻璃导管插入带孔橡胶塞：用水润湿玻璃导管的一端，然后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稍用力转动导管，插入橡胶塞孔中。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（2）玻璃导管插入乳胶管：用水润湿玻璃导管的一端，然后稍用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力转动导管，插入乳胶管中。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（3）容器口塞橡胶塞：左手拿容器，右手拿橡胶塞，旋转橡胶塞，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塞紧容器口。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90be22196?sp=1&amp;vcp=1&amp;pid=88483f04f&amp;color=0,0,0&amp;mp=1&amp;vtp=1&amp;vaab=1&amp;bt=1&amp;bbb=1&amp;hb=1"/>
          <p:cNvSpPr/>
          <p:nvPr/>
        </p:nvSpPr>
        <p:spPr>
          <a:xfrm>
            <a:off x="539750" y="568960"/>
            <a:ext cx="11109960" cy="153098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indent="0" algn="l" fontAlgn="auto" latinLnBrk="1">
              <a:lnSpc>
                <a:spcPct val="130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玻璃仪器的洗涤。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 indent="0" fontAlgn="auto" latinLnBrk="1">
              <a:lnSpc>
                <a:spcPct val="130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洗净的标准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：洗过的玻璃仪器内壁附着的水既不聚成水滴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，也不成</a:t>
            </a:r>
          </a:p>
          <a:p>
            <a:pPr indent="0" fontAlgn="auto" latinLnBrk="1">
              <a:lnSpc>
                <a:spcPct val="130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股流下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6_BD.52_1#9d3c7eaba?vaa=1&amp;vcp=1&amp;vis=1&amp;pid=88483f04f&amp;color=0,0,0&amp;vtp=1&amp;vaab=1&amp;bt=1&amp;bbb=1"/>
              <p:cNvSpPr/>
              <p:nvPr/>
            </p:nvSpPr>
            <p:spPr>
              <a:xfrm>
                <a:off x="539496" y="2155539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indent="0" algn="l" fontAlgn="auto" latinLnBrk="1">
                  <a:lnSpc>
                    <a:spcPct val="1300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11.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的测定。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3" name="QO_6_BD.52_1#9d3c7eaba?vaa=1&amp;vcp=1&amp;vis=1&amp;pid=88483f04f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155539"/>
                <a:ext cx="11109960" cy="553657"/>
              </a:xfrm>
              <a:prstGeom prst="rect">
                <a:avLst/>
              </a:prstGeom>
              <a:blipFill rotWithShape="1">
                <a:blip r:embed="rId3"/>
                <a:stretch>
                  <a:fillRect l="-3" t="-63" r="3" b="-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7_BD.53_1#d5c7674ed?vaa=1&amp;vcp=1&amp;vis=1&amp;pid=9d3c7eaba&amp;color=0,0,0&amp;vtp=1&amp;vaab=1&amp;bbb=1"/>
          <p:cNvSpPr/>
          <p:nvPr/>
        </p:nvSpPr>
        <p:spPr>
          <a:xfrm>
            <a:off x="539496" y="271192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indent="0" algn="l" fontAlgn="auto"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常用物品：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试纸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AN.1_1#d5c7674ed.blank?vaa=1&amp;vcp=1&amp;vis=1&amp;pid=9d3c7eaba&amp;color=0,0,0&amp;vpa=33&amp;vtp=1&amp;vaab=1&amp;bbb=1"/>
              <p:cNvSpPr/>
              <p:nvPr/>
            </p:nvSpPr>
            <p:spPr>
              <a:xfrm>
                <a:off x="3255708" y="2657756"/>
                <a:ext cx="623888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indent="0" algn="ctr" fontAlgn="auto" latinLnBrk="1">
                  <a:lnSpc>
                    <a:spcPct val="1300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7_AN.1_1#d5c7674ed.blank?vaa=1&amp;vcp=1&amp;vis=1&amp;pid=9d3c7eaba&amp;color=0,0,0&amp;vpa=33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55708" y="2657756"/>
                <a:ext cx="623888" cy="402844"/>
              </a:xfrm>
              <a:prstGeom prst="rect">
                <a:avLst/>
              </a:prstGeom>
              <a:blipFill>
                <a:blip r:embed="rId4"/>
                <a:stretch>
                  <a:fillRect b="-212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BD.55_1#a65109af0?vaa=1&amp;vcp=1&amp;vis=1&amp;pid=9d3c7eaba&amp;color=0,0,0&amp;vtp=1&amp;vaab=1&amp;bbb=1&amp;hb=1"/>
              <p:cNvSpPr/>
              <p:nvPr/>
            </p:nvSpPr>
            <p:spPr>
              <a:xfrm>
                <a:off x="539496" y="3270091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indent="0" algn="l" fontAlgn="auto" latinLnBrk="1">
                  <a:lnSpc>
                    <a:spcPct val="1300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（2）测定方法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：在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上放一小片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试纸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，用</a:t>
                </a:r>
              </a:p>
              <a:p>
                <a:pPr indent="0" fontAlgn="auto" latinLnBrk="1">
                  <a:lnSpc>
                    <a:spcPct val="130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玻璃棒蘸取溶液滴到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试纸上，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把试纸显示的颜色与标准比色卡对照，</a:t>
                </a:r>
              </a:p>
              <a:p>
                <a:pPr indent="0" fontAlgn="auto" latinLnBrk="1">
                  <a:lnSpc>
                    <a:spcPct val="130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即可测得溶液的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6" name="QB_7_BD.55_1#a65109af0?vaa=1&amp;vcp=1&amp;vis=1&amp;pid=9d3c7eaba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270091"/>
                <a:ext cx="11109960" cy="1849057"/>
              </a:xfrm>
              <a:prstGeom prst="rect">
                <a:avLst/>
              </a:prstGeom>
              <a:blipFill rotWithShape="1">
                <a:blip r:embed="rId5"/>
                <a:stretch>
                  <a:fillRect l="-3" t="-26" r="-882" b="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7_AN.56_1#a65109af0.blank?vaa=1&amp;vcp=1&amp;vis=1&amp;pid=9d3c7eaba&amp;color=0,0,0&amp;vpa=34&amp;vtp=1&amp;vaab=1&amp;bbb=1"/>
          <p:cNvSpPr/>
          <p:nvPr/>
        </p:nvSpPr>
        <p:spPr>
          <a:xfrm>
            <a:off x="3572415" y="3239611"/>
            <a:ext cx="4170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indent="0" algn="ctr" fontAlgn="auto"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干燥表面皿（或玻璃片）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P_7_BD#0f834d280?sp=1&amp;vcp=1&amp;vis=1&amp;pid=9d3c7eaba&amp;color=0,0,0&amp;mp=1&amp;vtp=1&amp;vaab=1&amp;bt=1&amp;bbb=1&amp;hb=1"/>
              <p:cNvSpPr/>
              <p:nvPr/>
            </p:nvSpPr>
            <p:spPr>
              <a:xfrm>
                <a:off x="539496" y="4933410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indent="0" algn="l" fontAlgn="auto" latinLnBrk="1">
                  <a:lnSpc>
                    <a:spcPct val="1300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（3）用湿玻璃棒或湿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试纸对测定结果的影响：使碱性溶液的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减小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indent="0" fontAlgn="auto" latinLnBrk="1">
                  <a:lnSpc>
                    <a:spcPct val="1300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酸性溶液的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增大，但对中性溶液的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无影响。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8" name="P_7_BD#0f834d280?sp=1&amp;vcp=1&amp;vis=1&amp;pid=9d3c7eaba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933410"/>
                <a:ext cx="11109960" cy="1201357"/>
              </a:xfrm>
              <a:prstGeom prst="rect">
                <a:avLst/>
              </a:prstGeom>
              <a:blipFill rotWithShape="1">
                <a:blip r:embed="rId6"/>
                <a:stretch>
                  <a:fillRect l="-3" t="-8" r="-3254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_6_BD#820ef09ce?sp=1&amp;vcp=1&amp;pid=88483f04f&amp;color=0,0,0&amp;vtp=1&amp;vaab=1&amp;bbb=1&amp;hb=1"/>
          <p:cNvSpPr/>
          <p:nvPr/>
        </p:nvSpPr>
        <p:spPr>
          <a:xfrm>
            <a:off x="539496" y="118233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浓硫酸的稀释：要将浓硫酸沿烧杯内壁慢慢注入水中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，并用玻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璃棒不断搅拌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，切不可将水倒入浓硫酸中。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ff73ce587.fixed?vcp=1&amp;pid=fbe2091b1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第15讲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常用化学实验仪器与基本操作</a:t>
            </a:r>
            <a:endParaRPr lang="en-US" altLang="zh-CN" sz="4000" dirty="0"/>
          </a:p>
        </p:txBody>
      </p:sp>
      <p:sp>
        <p:nvSpPr>
          <p:cNvPr id="3" name="C_4_BD#ff73ce587.fixed?vcp=1&amp;pid=fbe2091b1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57_1#661ab0dee?sp=1&amp;vaa=1&amp;vcp=1&amp;vis=1&amp;pid=88483f04f&amp;color=0,0,0&amp;vtp=1&amp;vaab=1&amp;bt=1&amp;bbb=1"/>
          <p:cNvSpPr/>
          <p:nvPr/>
        </p:nvSpPr>
        <p:spPr>
          <a:xfrm>
            <a:off x="539496" y="140728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常见意外实验事故的处理。</a:t>
            </a:r>
            <a:endParaRPr lang="en-US" altLang="zh-CN" sz="2800" dirty="0"/>
          </a:p>
        </p:txBody>
      </p:sp>
      <p:graphicFrame>
        <p:nvGraphicFramePr>
          <p:cNvPr id="35" name="QB_6_BD.57_2#661ab0dee?colgroup=8,21&amp;vaa=1&amp;vcp=1&amp;vis=1&amp;pid=88483f04f&amp;color=0,0,0&amp;vtp=1&amp;vaab=1&amp;bbb=1&amp;hb=1"/>
          <p:cNvGraphicFramePr>
            <a:graphicFrameLocks noGrp="1"/>
          </p:cNvGraphicFramePr>
          <p:nvPr/>
        </p:nvGraphicFramePr>
        <p:xfrm>
          <a:off x="539496" y="2088895"/>
          <a:ext cx="11091672" cy="3348484"/>
        </p:xfrm>
        <a:graphic>
          <a:graphicData uri="http://schemas.openxmlformats.org/drawingml/2006/table">
            <a:tbl>
              <a:tblPr/>
              <a:tblGrid>
                <a:gridCol w="30906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01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意外实验事故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处理方法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洒在实验台上的酒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精燃烧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立即用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扑盖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row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浓酸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浓碱洒在实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验台上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浓酸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先加碳酸氢钠溶液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后用水冲洗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再用抹布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擦干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浓碱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先加稀醋酸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后用水冲洗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再用抹布擦干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QB_6_AN.58_1#661ab0dee.blank?vaa=1&amp;vcp=1&amp;vis=1&amp;pid=88483f04f&amp;color=0,0,0&amp;vpa=35&amp;vtp=1&amp;vaab=1&amp;bbb=1"/>
          <p:cNvSpPr/>
          <p:nvPr/>
        </p:nvSpPr>
        <p:spPr>
          <a:xfrm>
            <a:off x="4779286" y="2891472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湿抹布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6" name="QB_6_BD.59_1#661ab0dee?colgroup=8,21&amp;vaa=1&amp;vcp=1&amp;vis=1&amp;pid=88483f04f&amp;color=0,0,0&amp;mp=1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2107056"/>
              <a:ext cx="11091672" cy="3348484"/>
            </p:xfrm>
            <a:graphic>
              <a:graphicData uri="http://schemas.openxmlformats.org/drawingml/2006/table">
                <a:tbl>
                  <a:tblPr/>
                  <a:tblGrid>
                    <a:gridCol w="309067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80010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意外实验事故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处理方法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21220">
                    <a:tc rowSpan="2"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浓酸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浓碱沾到皮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肤或衣物上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浓酸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立即用大量水冲洗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再涂上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3%∼5%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的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稀溶液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66484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浓碱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先用大量水冲洗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再涂上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酸或碱溶液溅进眼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睛里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立即用大量水冲洗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同时眨眼睛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切不可用手揉眼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睛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）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；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必要时请医生治疗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6" name="QB_6_BD.59_1#661ab0dee?colgroup=8,21&amp;vaa=1&amp;vcp=1&amp;vis=1&amp;pid=88483f04f&amp;color=0,0,0&amp;mp=1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2107056"/>
              <a:ext cx="11091672" cy="3348484"/>
            </p:xfrm>
            <a:graphic>
              <a:graphicData uri="http://schemas.openxmlformats.org/drawingml/2006/table">
                <a:tbl>
                  <a:tblPr/>
                  <a:tblGrid>
                    <a:gridCol w="3090672"/>
                    <a:gridCol w="8001000"/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意外实验事故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处理方法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120775">
                    <a:tc rowSpan="2"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浓酸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浓碱沾到皮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肤或衣物上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  <a:tr h="566484">
                    <a:tc vMerge="1">
                      <a:tcPr/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浓碱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先用大量水冲洗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再涂上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121220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酸或碱溶液溅进眼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睛里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立即用大量水冲洗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同时眨眼睛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切不可用手揉眼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睛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）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；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必要时请医生治疗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3" name="QB_6_AN.60_1#661ab0dee.blank?vaa=1&amp;vcp=1&amp;vis=1&amp;pid=88483f04f&amp;color=0,0,0&amp;mp=1&amp;vpa=36&amp;vtp=1&amp;vaab=1&amp;bbb=1"/>
          <p:cNvSpPr/>
          <p:nvPr/>
        </p:nvSpPr>
        <p:spPr>
          <a:xfrm>
            <a:off x="3712486" y="3189033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碳酸氢钠</a:t>
            </a:r>
            <a:endParaRPr lang="en-US" altLang="zh-CN" sz="2800" dirty="0"/>
          </a:p>
        </p:txBody>
      </p:sp>
      <p:sp>
        <p:nvSpPr>
          <p:cNvPr id="4" name="QB_6_AN.61_1#661ab0dee.blank?vaa=1&amp;vcp=1&amp;vis=1&amp;pid=88483f04f&amp;color=0,0,0&amp;mp=1&amp;vpa=37&amp;vtp=1&amp;vaab=1&amp;bbb=1"/>
          <p:cNvSpPr/>
          <p:nvPr/>
        </p:nvSpPr>
        <p:spPr>
          <a:xfrm>
            <a:off x="8678186" y="3753485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稀硼酸</a:t>
            </a:r>
            <a:endParaRPr lang="en-US" altLang="zh-CN" sz="2800" dirty="0"/>
          </a:p>
        </p:txBody>
      </p:sp>
      <p:sp>
        <p:nvSpPr>
          <p:cNvPr id="2" name="QB_6_BD.59_1#661ab0dee?colgroup=8,21&amp;vaa=1&amp;vcp=1&amp;vis=1&amp;pid=88483f04f&amp;color=0,0,0&amp;mp=1&amp;vtp=1&amp;vaab=1&amp;bt=1&amp;bbb=1"/>
          <p:cNvSpPr txBox="1"/>
          <p:nvPr/>
        </p:nvSpPr>
        <p:spPr>
          <a:xfrm>
            <a:off x="10913023" y="139865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3787f6f5f.fixed?vcp=1&amp;pid=fbe2091b1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第15讲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常用化学实验仪器与基本操作</a:t>
            </a:r>
            <a:endParaRPr lang="en-US" altLang="zh-CN" sz="4000" dirty="0"/>
          </a:p>
        </p:txBody>
      </p:sp>
      <p:sp>
        <p:nvSpPr>
          <p:cNvPr id="3" name="C_4_BD#3787f6f5f.fixed?vcp=1&amp;pid=fbe2091b1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2b1ee247?vcp=1&amp;pid=3787f6f5f&amp;color=146,208,80&amp;vtp=1&amp;vaab=1&amp;bt=1&amp;bbb=1"/>
          <p:cNvSpPr/>
          <p:nvPr/>
        </p:nvSpPr>
        <p:spPr>
          <a:xfrm>
            <a:off x="539496" y="385065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考点1</a:t>
            </a:r>
            <a:r>
              <a:rPr lang="en-US" altLang="zh-CN" sz="3200" b="1" i="0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常用仪器的名称、性能和用途</a:t>
            </a:r>
            <a:endParaRPr lang="en-US" altLang="zh-CN" sz="3200" dirty="0"/>
          </a:p>
        </p:txBody>
      </p:sp>
      <p:sp>
        <p:nvSpPr>
          <p:cNvPr id="3" name="QB_6_BD.62_1#f26e75e0d?vaa=1&amp;vcp=1&amp;vis=1&amp;pid=02b1ee247&amp;color=0,0,0&amp;vtp=1&amp;vaab=1&amp;bbb=1"/>
          <p:cNvSpPr/>
          <p:nvPr/>
        </p:nvSpPr>
        <p:spPr>
          <a:xfrm>
            <a:off x="539496" y="109416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典型例题1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（2022·四川乐山·中考）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下表是初中化学实验室部分常用仪器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其对应用途有误的是(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graphicFrame>
        <p:nvGraphicFramePr>
          <p:cNvPr id="38" name="QB_6_BD.62_2#f26e75e0d?colgroup=3,6,4,6,6&amp;vaa=1&amp;vcp=1&amp;vis=1&amp;pid=02b1ee247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2655171"/>
              </p:ext>
            </p:extLst>
          </p:nvPr>
        </p:nvGraphicFramePr>
        <p:xfrm>
          <a:off x="539496" y="2432051"/>
          <a:ext cx="11073384" cy="3528315"/>
        </p:xfrm>
        <a:graphic>
          <a:graphicData uri="http://schemas.openxmlformats.org/drawingml/2006/table">
            <a:tbl>
              <a:tblPr/>
              <a:tblGrid>
                <a:gridCol w="12984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609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922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609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6609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7111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47851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仪器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9800"/>
                        </a:lnSpc>
                      </a:pPr>
                      <a:r>
                        <a:rPr lang="en-US" altLang="zh-CN" sz="555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9400"/>
                        </a:lnSpc>
                      </a:pPr>
                      <a:r>
                        <a:rPr lang="en-US" altLang="zh-CN" sz="5250" b="0" i="0" kern="0" spc="-99900" dirty="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6400"/>
                        </a:lnSpc>
                      </a:pPr>
                      <a:r>
                        <a:rPr lang="en-US" altLang="zh-CN" sz="9200" b="0" i="0" kern="0" spc="-99900" dirty="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9000"/>
                        </a:lnSpc>
                      </a:pPr>
                      <a:r>
                        <a:rPr lang="en-US" altLang="zh-CN" sz="505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用途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吸取或滴加少量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液体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加热液态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物质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搅拌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过滤或转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移液体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少量试剂的反应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楷体" panose="02010609060101010101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容器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5" name="QB_6_BD.62_3#f26e75e0d.table_image?tii=6&amp;vaa=1&amp;vcp=1&amp;vis=1&amp;pid=02b1ee24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26664" y="3487548"/>
            <a:ext cx="283464" cy="1115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B_6_BD.62_4#f26e75e0d.table_image?tii=7&amp;vaa=1&amp;vcp=1&amp;vis=1&amp;pid=02b1ee247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98364" y="3514980"/>
            <a:ext cx="393192" cy="1060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QB_6_BD.62_5#f26e75e0d.table_image?tii=8&amp;vaa=1&amp;vcp=1&amp;vis=1&amp;pid=02b1ee247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16368" y="3121788"/>
            <a:ext cx="168666" cy="14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8" name="QB_6_BD.62_6#f26e75e0d.table_image?tii=9&amp;vaa=1&amp;vcp=1&amp;vis=1&amp;pid=02b1ee247&amp;color=0,0,0&amp;tib=255,255,255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108692" y="3537840"/>
            <a:ext cx="347472" cy="1014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9" name="QB_6_AS.2_1#f26e75e0d?vaa=1&amp;vcp=1&amp;vis=1&amp;pid=02b1ee247&amp;color=0,0,0&amp;vtp=1&amp;vaab=1&amp;bbb=1">
            <a:extLst>
              <a:ext uri="{FF2B5EF4-FFF2-40B4-BE49-F238E27FC236}">
                <a16:creationId xmlns:a16="http://schemas.microsoft.com/office/drawing/2014/main" id="{6C33753E-E1F2-4DEE-9D89-175D95479D0C}"/>
              </a:ext>
            </a:extLst>
          </p:cNvPr>
          <p:cNvSpPr/>
          <p:nvPr/>
        </p:nvSpPr>
        <p:spPr>
          <a:xfrm>
            <a:off x="481711" y="584707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量筒用于量取液体的体积，不能用于加热物质。</a:t>
            </a:r>
            <a:endParaRPr lang="en-US" altLang="zh-CN" sz="28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45F2117-9452-4215-9B82-8E7B32D6BE95}"/>
              </a:ext>
            </a:extLst>
          </p:cNvPr>
          <p:cNvSpPr txBox="1"/>
          <p:nvPr/>
        </p:nvSpPr>
        <p:spPr>
          <a:xfrm>
            <a:off x="10008171" y="1716460"/>
            <a:ext cx="579438" cy="62850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ts val="47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 animBg="1"/>
      <p:bldP spid="4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EX.1_1#f26e75e0d?vaa=1&amp;vcp=1&amp;vis=1&amp;pid=02b1ee247&amp;color=0,0,0&amp;vtp=1&amp;vaab=1&amp;bt=1&amp;bbb=1&amp;hb=1"/>
          <p:cNvSpPr/>
          <p:nvPr/>
        </p:nvSpPr>
        <p:spPr>
          <a:xfrm>
            <a:off x="539496" y="1451726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思维点拨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常见仪器使用注意事项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：（1）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烧杯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锥形瓶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烧瓶等底面积较大的玻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璃仪器不能直接加热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都需要垫上陶土网再加热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以防仪器受热不均而炸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。（2）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量筒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集气瓶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试剂瓶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漏斗等仪器不能加热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。（3）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量筒不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能用作反应容器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也不能用于溶解物质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。（4）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酒精灯要用火柴引燃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灯帽盖灭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不能用燃着的酒精灯去点燃另一只酒精灯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不能用嘴吹灭酒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精灯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要用酒精灯外焰进行加热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。（5）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滴管吸液后不能倒置或平放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71_1#6a922fa3f?sp=1&amp;vaa=1&amp;vcp=1&amp;vis=1&amp;pid=f4e10ced4&amp;color=0,0,0&amp;vtp=1&amp;vaab=1&amp;bt=1&amp;bbb=1&amp;hb=1"/>
          <p:cNvSpPr/>
          <p:nvPr/>
        </p:nvSpPr>
        <p:spPr>
          <a:xfrm>
            <a:off x="539496" y="49344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（2023·黑龙江牡丹江·中考）图1-15-4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所示是实验室常见的几种仪器，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请回答问题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O_7_BD.71_2#6a922fa3f?iti=4&amp;vaa=1&amp;vcp=1&amp;vis=1&amp;pid=f4e10ced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70668" y="1449299"/>
            <a:ext cx="6194445" cy="1633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71_3#6a922fa3f?iti=4&amp;vaa=1&amp;vcp=1&amp;vis=1&amp;pid=f4e10ced4&amp;color=0,0,0&amp;vtp=1&amp;vaab=1&amp;bbb=1"/>
          <p:cNvSpPr/>
          <p:nvPr/>
        </p:nvSpPr>
        <p:spPr>
          <a:xfrm>
            <a:off x="5401532" y="3228385"/>
            <a:ext cx="13858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图1-15-4</a:t>
            </a:r>
            <a:endParaRPr lang="en-US" altLang="zh-CN" sz="2800" dirty="0"/>
          </a:p>
        </p:txBody>
      </p:sp>
      <p:sp>
        <p:nvSpPr>
          <p:cNvPr id="5" name="QB_8_BD.72_1#b46463034?vaa=1&amp;vcp=1&amp;vis=1&amp;pid=6a922fa3f&amp;color=0,0,0&amp;vtp=1&amp;vaab=1&amp;bbb=1"/>
          <p:cNvSpPr/>
          <p:nvPr/>
        </p:nvSpPr>
        <p:spPr>
          <a:xfrm>
            <a:off x="539496" y="3871957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（1）溶解、过滤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、蒸发操作中均用到的仪器是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（填序号）。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（2）可用作较大量试剂的反应容器的是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（填序号）。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（3）使用仪器③正确的读数方法是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8_AN.1_1#b46463034.blank?vaa=1&amp;vcp=1&amp;vis=1&amp;pid=6a922fa3f&amp;color=0,0,0&amp;vpa=41&amp;vtp=1&amp;vaab=1"/>
          <p:cNvSpPr/>
          <p:nvPr/>
        </p:nvSpPr>
        <p:spPr>
          <a:xfrm>
            <a:off x="7839614" y="3841477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endParaRPr lang="en-US" altLang="zh-CN" sz="2800" dirty="0"/>
          </a:p>
        </p:txBody>
      </p:sp>
      <p:sp>
        <p:nvSpPr>
          <p:cNvPr id="8" name="QB_8_AN.2_1#b46463034.blank?vaa=1&amp;vcp=1&amp;vis=1&amp;pid=6a922fa3f&amp;color=0,0,0&amp;vpa=42&amp;vtp=1&amp;vaab=1"/>
          <p:cNvSpPr/>
          <p:nvPr/>
        </p:nvSpPr>
        <p:spPr>
          <a:xfrm>
            <a:off x="6772814" y="4489177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endParaRPr lang="en-US" altLang="zh-CN" sz="2800" dirty="0"/>
          </a:p>
        </p:txBody>
      </p:sp>
      <p:sp>
        <p:nvSpPr>
          <p:cNvPr id="10" name="QB_8_AN.77_1#b46463034.blank?vaa=1&amp;vcp=1&amp;vis=1&amp;pid=6a922fa3f&amp;color=0,0,0&amp;vpa=43&amp;vtp=1&amp;vaab=1&amp;bbb=1&amp;hb=1"/>
          <p:cNvSpPr/>
          <p:nvPr/>
        </p:nvSpPr>
        <p:spPr>
          <a:xfrm>
            <a:off x="539496" y="5136877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将量筒放平，视线与量筒内凹液面的最低处保持水平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，读取数值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  <p:bldP spid="10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11a2f3ea?vcp=1&amp;pid=3787f6f5f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考点2</a:t>
            </a:r>
            <a:r>
              <a:rPr lang="en-US" altLang="zh-CN" sz="3200" b="1" i="0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化学实验基本操作</a:t>
            </a:r>
            <a:endParaRPr lang="en-US" altLang="zh-CN" sz="3200" dirty="0"/>
          </a:p>
        </p:txBody>
      </p:sp>
      <p:sp>
        <p:nvSpPr>
          <p:cNvPr id="3" name="QC_6_BD.78_1#d2e60221a?vaa=1&amp;vcp=1&amp;vis=1&amp;pid=711a2f3ea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典型例题2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（2024·广西·中考）化学实验操作应严谨、规范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。下列实验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操作正确的是(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pic>
        <p:nvPicPr>
          <p:cNvPr id="5" name="QC_6_BD.78_2#d2e60221a.choice_image?htil=1&amp;vaa=1&amp;vcp=1&amp;vis=1&amp;pid=711a2f3e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2793410"/>
            <a:ext cx="2423160" cy="1362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6_BD.78_3#d2e60221a?htil=1&amp;vaa=1&amp;vcp=1&amp;vis=1&amp;pid=711a2f3ea&amp;color=0,0,0&amp;vtp=1&amp;vaab=1&amp;bbb=1"/>
          <p:cNvSpPr/>
          <p:nvPr/>
        </p:nvSpPr>
        <p:spPr>
          <a:xfrm>
            <a:off x="539496" y="4274738"/>
            <a:ext cx="277977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A.量取液体</a:t>
            </a:r>
            <a:endParaRPr lang="en-US" altLang="zh-CN" sz="2800" dirty="0"/>
          </a:p>
        </p:txBody>
      </p:sp>
      <p:pic>
        <p:nvPicPr>
          <p:cNvPr id="7" name="QC_6_BD.78_4#d2e60221a.choice_image?htil=1&amp;vaa=1&amp;vcp=1&amp;vis=1&amp;pid=711a2f3ea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19272" y="2601386"/>
            <a:ext cx="1426464" cy="1545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8" name="QC_6_BD.78_5#d2e60221a?htil=1&amp;vaa=1&amp;vcp=1&amp;vis=1&amp;pid=711a2f3ea&amp;color=0,0,0&amp;vtp=1&amp;vaab=1&amp;bbb=1"/>
          <p:cNvSpPr/>
          <p:nvPr/>
        </p:nvSpPr>
        <p:spPr>
          <a:xfrm>
            <a:off x="3319272" y="4274738"/>
            <a:ext cx="277977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B.加热液体</a:t>
            </a:r>
            <a:endParaRPr lang="en-US" altLang="zh-CN" sz="2800" dirty="0"/>
          </a:p>
        </p:txBody>
      </p:sp>
      <p:pic>
        <p:nvPicPr>
          <p:cNvPr id="9" name="QC_6_BD.78_6#d2e60221a.choice_image?htil=1&amp;vaa=1&amp;vcp=1&amp;vis=1&amp;pid=711a2f3ea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9048" y="2903138"/>
            <a:ext cx="2350008" cy="12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0" name="QC_6_BD.78_7#d2e60221a?htil=1&amp;vaa=1&amp;vcp=1&amp;vis=1&amp;pid=711a2f3ea&amp;color=0,0,0&amp;vtp=1&amp;vaab=1&amp;bbb=1"/>
          <p:cNvSpPr/>
          <p:nvPr/>
        </p:nvSpPr>
        <p:spPr>
          <a:xfrm>
            <a:off x="6099048" y="4274738"/>
            <a:ext cx="277977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C.取用试剂</a:t>
            </a:r>
            <a:endParaRPr lang="en-US" altLang="zh-CN" sz="2800" dirty="0"/>
          </a:p>
        </p:txBody>
      </p:sp>
      <p:pic>
        <p:nvPicPr>
          <p:cNvPr id="11" name="QC_6_BD.78_8#d2e60221a.choice_image?htil=1&amp;vaa=1&amp;vcp=1&amp;vis=1&amp;pid=711a2f3ea&amp;color=0,0,0&amp;tib=255,255,255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69680" y="2994578"/>
            <a:ext cx="1655064" cy="1161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2" name="QC_6_BD.78_9#d2e60221a?htil=1&amp;vaa=1&amp;vcp=1&amp;vis=1&amp;pid=711a2f3ea&amp;color=0,0,0&amp;vtp=1&amp;vaab=1&amp;bbb=1"/>
          <p:cNvSpPr/>
          <p:nvPr/>
        </p:nvSpPr>
        <p:spPr>
          <a:xfrm>
            <a:off x="8869680" y="4274738"/>
            <a:ext cx="277977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D.过滤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1_1#d2e60221a?vaa=1&amp;vcp=1&amp;vis=1&amp;pid=711a2f3ea&amp;color=0,0,0&amp;mp=1&amp;vtp=1&amp;vaab=1&amp;bt=1&amp;bbb=1&amp;hb=1"/>
          <p:cNvSpPr/>
          <p:nvPr/>
        </p:nvSpPr>
        <p:spPr>
          <a:xfrm>
            <a:off x="539496" y="1546193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向试管中倾倒液体试剂时，瓶塞要倒放，标签要朝向手心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口紧挨试管口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。加热试管中的液体时，应用酒精灯的外焰加热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，且液体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体积不能超过试管容积的三分之一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。取用粉末状固体时，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应用药匙取用，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不能用手直接接触试剂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。过滤时要注意“一贴、二低、三靠”的原则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，图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中操作缺少玻璃棒引流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6_AN.2_1#d2e60221a?vaa=1&amp;vcp=1&amp;vis=1&amp;pid=711a2f3ea&amp;color=0,0,0&amp;vtp=1&amp;vaab=1&amp;bbb=1"/>
          <p:cNvSpPr/>
          <p:nvPr/>
        </p:nvSpPr>
        <p:spPr>
          <a:xfrm>
            <a:off x="539496" y="47448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EX.1_1#d2e60221a?vaa=1&amp;vcp=1&amp;vis=1&amp;pid=711a2f3ea&amp;color=0,0,0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思维点拨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取用粉末状试剂要遵循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一横二送三直立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取用块状固体试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剂要遵循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一横二放三慢竖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使用酒精灯时要注意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两查两禁一不可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用胶头滴管滴加液体时要遵循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垂直悬空四不要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了解和熟悉化学实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验基本操作的要点和规范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是解答该类试题的关键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da9b0992?vcp=1&amp;pid=711a2f3ea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000" dirty="0"/>
          </a:p>
        </p:txBody>
      </p:sp>
      <p:sp>
        <p:nvSpPr>
          <p:cNvPr id="3" name="QC_7_BD.83_1#d5a7e2bed?vaa=1&amp;vcp=1&amp;vis=1&amp;pid=0da9b0992&amp;color=0,0,0&amp;vtp=1&amp;vaab=1&amp;bbb=1&amp;hb=1"/>
          <p:cNvSpPr/>
          <p:nvPr/>
        </p:nvSpPr>
        <p:spPr>
          <a:xfrm>
            <a:off x="539496" y="123346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（2023·广西·中考）化学是一门以实验为基础的学科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。下列实验操作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4" name="QC_7_AN.84_1#d5a7e2bed.bracket?vaa=1&amp;vcp=1&amp;vis=1&amp;pid=0da9b0992&amp;color=0,0,0&amp;vpa=45&amp;vtp=1&amp;vaab=1"/>
          <p:cNvSpPr/>
          <p:nvPr/>
        </p:nvSpPr>
        <p:spPr>
          <a:xfrm>
            <a:off x="2238914" y="186783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5" name="QC_7_BD.83_2#d5a7e2bed.choice_image?htil=1&amp;vaa=1&amp;vcp=1&amp;vis=1&amp;pid=0da9b099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3843192"/>
            <a:ext cx="3008376" cy="804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7_BD.83_3#d5a7e2bed?htil=1&amp;vaa=1&amp;vcp=1&amp;vis=1&amp;pid=0da9b0992&amp;color=0,0,0&amp;vtp=1&amp;vaab=1&amp;bbb=1"/>
          <p:cNvSpPr/>
          <p:nvPr/>
        </p:nvSpPr>
        <p:spPr>
          <a:xfrm>
            <a:off x="539496" y="4775880"/>
            <a:ext cx="30449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A.加入粉末状试剂</a:t>
            </a:r>
            <a:endParaRPr lang="en-US" altLang="zh-CN" sz="2800" dirty="0"/>
          </a:p>
        </p:txBody>
      </p:sp>
      <p:pic>
        <p:nvPicPr>
          <p:cNvPr id="7" name="QC_7_BD.83_4#d5a7e2bed.choice_image?htil=1&amp;vaa=1&amp;vcp=1&amp;vis=1&amp;pid=0da9b0992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84448" y="3257976"/>
            <a:ext cx="1216152" cy="1389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8" name="QC_7_BD.83_5#d5a7e2bed?htil=1&amp;vaa=1&amp;vcp=1&amp;vis=1&amp;pid=0da9b0992&amp;color=0,0,0&amp;vtp=1&amp;vaab=1&amp;bbb=1"/>
          <p:cNvSpPr/>
          <p:nvPr/>
        </p:nvSpPr>
        <p:spPr>
          <a:xfrm>
            <a:off x="3584448" y="4775880"/>
            <a:ext cx="268833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B.点燃酒精灯</a:t>
            </a:r>
            <a:endParaRPr lang="en-US" altLang="zh-CN" sz="2800" dirty="0"/>
          </a:p>
        </p:txBody>
      </p:sp>
      <p:pic>
        <p:nvPicPr>
          <p:cNvPr id="9" name="QC_7_BD.83_6#d5a7e2bed.choice_image?htil=1&amp;vaa=1&amp;vcp=1&amp;vis=1&amp;pid=0da9b0992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72784" y="3267120"/>
            <a:ext cx="1216152" cy="1380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0" name="QC_7_BD.83_7#d5a7e2bed?htil=1&amp;vaa=1&amp;vcp=1&amp;vis=1&amp;pid=0da9b0992&amp;color=0,0,0&amp;vtp=1&amp;vaab=1&amp;bbb=1&amp;hb=1"/>
          <p:cNvSpPr/>
          <p:nvPr/>
        </p:nvSpPr>
        <p:spPr>
          <a:xfrm>
            <a:off x="6014720" y="4775881"/>
            <a:ext cx="2946400" cy="62924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C.读取液体的体积</a:t>
            </a:r>
            <a:endParaRPr lang="en-US" altLang="zh-CN" sz="2800" dirty="0"/>
          </a:p>
        </p:txBody>
      </p:sp>
      <p:pic>
        <p:nvPicPr>
          <p:cNvPr id="11" name="QC_7_BD.83_8#d5a7e2bed.choice_image?htil=1&amp;vaa=1&amp;vcp=1&amp;vis=1&amp;pid=0da9b0992&amp;color=0,0,0&amp;tib=255,255,255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61120" y="2572176"/>
            <a:ext cx="685800" cy="2075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2" name="QC_7_BD.83_9#d5a7e2bed?htil=1&amp;vaa=1&amp;vcp=1&amp;vis=1&amp;pid=0da9b0992&amp;color=0,0,0&amp;vtp=1&amp;vaab=1&amp;bbb=1"/>
          <p:cNvSpPr/>
          <p:nvPr/>
        </p:nvSpPr>
        <p:spPr>
          <a:xfrm>
            <a:off x="8961120" y="4775880"/>
            <a:ext cx="268833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D.滴加液体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c7d77f557?vcp=1&amp;pid=ff73ce587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1186688"/>
            <a:ext cx="11073384" cy="3895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3" name="P_5_BD#c7d77f557?vcp=1&amp;pid=ff73ce587&amp;color=0,0,0&amp;mp=1&amp;tib=255,255,255&amp;vtp=1&amp;vaab=1&amp;bt=1" descr="preencoded.png">
            <a:extLst>
              <a:ext uri="{FF2B5EF4-FFF2-40B4-BE49-F238E27FC236}">
                <a16:creationId xmlns:a16="http://schemas.microsoft.com/office/drawing/2014/main" id="{17AB4D10-D2BC-409D-8868-D81CAC76480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74227" b="75787"/>
          <a:stretch/>
        </p:blipFill>
        <p:spPr>
          <a:xfrm>
            <a:off x="579120" y="4941824"/>
            <a:ext cx="2853944" cy="1235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85_1#a40ea96a1?vaa=1&amp;vcp=1&amp;vis=1&amp;pid=0da9b0992&amp;color=0,0,0&amp;vtp=1&amp;vaab=1&amp;bt=1&amp;bbb=1"/>
          <p:cNvSpPr/>
          <p:nvPr/>
        </p:nvSpPr>
        <p:spPr>
          <a:xfrm>
            <a:off x="539496" y="80692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（2024·广西柳州·模拟）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下列实验操作正确的是(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3" name="QC_7_AN.86_1#a40ea96a1.bracket?vaa=1&amp;vcp=1&amp;vis=1&amp;pid=0da9b0992&amp;color=0,0,0&amp;vpa=46&amp;vtp=1&amp;vaab=1"/>
          <p:cNvSpPr/>
          <p:nvPr/>
        </p:nvSpPr>
        <p:spPr>
          <a:xfrm>
            <a:off x="8433339" y="793591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4" name="QC_7_BD.85_2#a40ea96a1.choice_image?htil=1&amp;vaa=1&amp;vcp=1&amp;vis=1&amp;pid=0da9b099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1630267"/>
            <a:ext cx="2450592" cy="1472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85_3#a40ea96a1?htil=1&amp;vaa=1&amp;vcp=1&amp;vis=1&amp;pid=0da9b0992&amp;color=0,0,0&amp;vtp=1&amp;vaab=1&amp;bbb=1"/>
          <p:cNvSpPr/>
          <p:nvPr/>
        </p:nvSpPr>
        <p:spPr>
          <a:xfrm>
            <a:off x="539496" y="3230467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A.容解固体</a:t>
            </a:r>
            <a:endParaRPr lang="en-US" altLang="zh-CN" sz="2800" dirty="0"/>
          </a:p>
        </p:txBody>
      </p:sp>
      <p:pic>
        <p:nvPicPr>
          <p:cNvPr id="6" name="QC_7_BD.85_4#a40ea96a1.choice_image?htil=1&amp;vaa=1&amp;vcp=1&amp;vis=1&amp;pid=0da9b0992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9048" y="1493107"/>
            <a:ext cx="2715768" cy="1609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C_7_BD.85_5#a40ea96a1?htil=1&amp;vaa=1&amp;vcp=1&amp;vis=1&amp;pid=0da9b0992&amp;color=0,0,0&amp;vtp=1&amp;vaab=1&amp;bbb=1"/>
          <p:cNvSpPr/>
          <p:nvPr/>
        </p:nvSpPr>
        <p:spPr>
          <a:xfrm>
            <a:off x="6099048" y="3230467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B.加热液体</a:t>
            </a:r>
            <a:endParaRPr lang="en-US" altLang="zh-CN" sz="2800" dirty="0"/>
          </a:p>
        </p:txBody>
      </p:sp>
      <p:pic>
        <p:nvPicPr>
          <p:cNvPr id="8" name="QC_7_BD.85_6#a40ea96a1.choice_image?htil=1&amp;vaa=1&amp;vcp=1&amp;vis=1&amp;pid=0da9b0992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3742531"/>
            <a:ext cx="2478024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9" name="QC_7_BD.85_7#a40ea96a1?htil=1&amp;vaa=1&amp;vcp=1&amp;vis=1&amp;pid=0da9b0992&amp;color=0,0,0&amp;vtp=1&amp;vaab=1&amp;bbb=1"/>
          <p:cNvSpPr/>
          <p:nvPr/>
        </p:nvSpPr>
        <p:spPr>
          <a:xfrm>
            <a:off x="539496" y="5444077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C.蒸发液体</a:t>
            </a:r>
            <a:endParaRPr lang="en-US" altLang="zh-CN" sz="2800" dirty="0"/>
          </a:p>
        </p:txBody>
      </p:sp>
      <p:pic>
        <p:nvPicPr>
          <p:cNvPr id="10" name="QC_7_BD.85_8#a40ea96a1.choice_image?htil=1&amp;vaa=1&amp;vcp=1&amp;vis=1&amp;pid=0da9b0992&amp;color=0,0,0&amp;tib=255,255,255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9048" y="3779107"/>
            <a:ext cx="2468880" cy="157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1" name="QC_7_BD.85_9#a40ea96a1?htil=1&amp;vaa=1&amp;vcp=1&amp;vis=1&amp;pid=0da9b0992&amp;color=0,0,0&amp;vtp=1&amp;vaab=1&amp;bbb=1"/>
          <p:cNvSpPr/>
          <p:nvPr/>
        </p:nvSpPr>
        <p:spPr>
          <a:xfrm>
            <a:off x="6099048" y="5444077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D.稀释浓硫酸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c3fcb681?vcp=1&amp;pid=3787f6f5f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考点3</a:t>
            </a:r>
            <a:r>
              <a:rPr lang="en-US" altLang="zh-CN" sz="3200" b="1" i="0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实验室规则及意外事故处理</a:t>
            </a:r>
            <a:endParaRPr lang="en-US" altLang="zh-CN" sz="3200" dirty="0"/>
          </a:p>
        </p:txBody>
      </p:sp>
      <p:sp>
        <p:nvSpPr>
          <p:cNvPr id="3" name="QC_6_BD.87_1#e3172fe00?vaa=1&amp;vcp=1&amp;vis=1&amp;pid=cc3fcb681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典型例题3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（2024·广西·中考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）下列行为不符合实验室安全常识的是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5" name="QC_6_BD.87_2#e3172fe00.choices?vaa=1&amp;vcp=1&amp;vis=1&amp;pid=cc3fcb681&amp;color=0,0,0&amp;vtp=1&amp;vaab=1&amp;bbb=1"/>
          <p:cNvSpPr/>
          <p:nvPr/>
        </p:nvSpPr>
        <p:spPr>
          <a:xfrm>
            <a:off x="539496" y="254747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A.在实验室嬉戏打闹，吃零食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.远离火源存放易燃易爆试剂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.酒精灯不慎被碰倒着火，立即用湿布盖灭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.眼里溅入试剂，立即用水冲洗，必要时送医治疗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1_1#e3172fe00?vaa=1&amp;vcp=1&amp;vis=1&amp;pid=cc3fcb681&amp;color=0,0,0&amp;vtp=1&amp;vaab=1&amp;bt=1&amp;bbb=1&amp;hb=1"/>
          <p:cNvSpPr/>
          <p:nvPr/>
        </p:nvSpPr>
        <p:spPr>
          <a:xfrm>
            <a:off x="539496" y="1546193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实验室的部分试剂有毒有害，不能在实验室里吃零食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；实验室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内存放了大量仪器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、试剂，因此在实验室中不能嬉戏打闹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，以免发生危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险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；远离火源存放易燃易爆试剂，可防止发生火灾或爆炸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；酒精灯被碰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翻着火时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，应立即用湿布盖灭，以免火势蔓延；眼里溅入试剂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，应立即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用水冲洗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，必要时送医治疗。</a:t>
            </a:r>
            <a:endParaRPr lang="en-US" altLang="zh-CN" sz="2800" dirty="0"/>
          </a:p>
        </p:txBody>
      </p:sp>
      <p:sp>
        <p:nvSpPr>
          <p:cNvPr id="3" name="QC_6_AN.2_1#e3172fe00?vaa=1&amp;vcp=1&amp;vis=1&amp;pid=cc3fcb681&amp;color=0,0,0&amp;vtp=1&amp;vaab=1&amp;bbb=1"/>
          <p:cNvSpPr/>
          <p:nvPr/>
        </p:nvSpPr>
        <p:spPr>
          <a:xfrm>
            <a:off x="539496" y="47448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67cb1a4a?vcp=1&amp;pid=cc3fcb681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000" dirty="0"/>
          </a:p>
        </p:txBody>
      </p:sp>
      <p:sp>
        <p:nvSpPr>
          <p:cNvPr id="3" name="QC_7_BD.91_1#72540e072?vaa=1&amp;vcp=1&amp;vis=1&amp;pid=a67cb1a4a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（2024·江苏盐城·中考）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下列标志属于危险化学品标志的是(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4" name="QC_7_AN.92_1#72540e072.bracket?vaa=1&amp;vcp=1&amp;vis=1&amp;pid=a67cb1a4a&amp;color=0,0,0&amp;vpa=48&amp;vtp=1&amp;vaab=1"/>
          <p:cNvSpPr/>
          <p:nvPr/>
        </p:nvSpPr>
        <p:spPr>
          <a:xfrm>
            <a:off x="10211339" y="122540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7_BD.91_2#72540e072.choices?vaa=1&amp;vcp=1&amp;vis=1&amp;pid=a67cb1a4a&amp;color=0,0,0&amp;vtp=1&amp;vaab=1&amp;bbb=1"/>
          <p:cNvSpPr/>
          <p:nvPr/>
        </p:nvSpPr>
        <p:spPr>
          <a:xfrm>
            <a:off x="539496" y="1889487"/>
            <a:ext cx="11109960" cy="14980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13400"/>
              </a:lnSpc>
              <a:tabLst>
                <a:tab pos="2660015" algn="l"/>
                <a:tab pos="5459730" algn="l"/>
                <a:tab pos="83737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745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6" name="QC_7_BD.91_2#72540e072.choice_image?vaa=1&amp;vcp=1&amp;vis=1&amp;pid=a67cb1a4a&amp;color=0,0,0&amp;tib=255,255,255&amp;iip=1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892" y="1866056"/>
            <a:ext cx="1490472" cy="1499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QC_7_BD.91_2#72540e072.choice_image?vaa=1&amp;vcp=1&amp;vis=1&amp;pid=a67cb1a4a&amp;color=0,0,0&amp;tib=255,255,255&amp;iip=2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36410" y="1866056"/>
            <a:ext cx="1691640" cy="1499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8" name="QC_7_BD.91_2#72540e072.choice_image?vaa=1&amp;vcp=1&amp;vis=1&amp;pid=a67cb1a4a&amp;color=0,0,0&amp;tib=255,255,255&amp;iip=3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33839" y="1866056"/>
            <a:ext cx="1810512" cy="1499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9" name="QC_7_BD.91_2#72540e072.choice_image?vaa=1&amp;vcp=1&amp;vis=1&amp;pid=a67cb1a4a&amp;color=0,0,0&amp;tib=255,255,255&amp;iip=4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59348" y="1866056"/>
            <a:ext cx="1828800" cy="1499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93_1#a3f237d21?vaa=1&amp;vcp=1&amp;vis=1&amp;pid=a67cb1a4a&amp;color=0,0,0&amp;vtp=1&amp;vaab=1&amp;bt=1&amp;bbb=1&amp;hb=1"/>
          <p:cNvSpPr/>
          <p:nvPr/>
        </p:nvSpPr>
        <p:spPr>
          <a:xfrm>
            <a:off x="539496" y="152196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（2024·广西河池·模拟）强化安全意识，提升安全素养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。下列做法科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学的是(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3" name="QC_7_AN.94_1#a3f237d21.bracket?vaa=1&amp;vcp=1&amp;vis=1&amp;pid=a67cb1a4a&amp;color=0,0,0&amp;vpa=49&amp;vtp=1&amp;vaab=1"/>
          <p:cNvSpPr/>
          <p:nvPr/>
        </p:nvSpPr>
        <p:spPr>
          <a:xfrm>
            <a:off x="1883314" y="215633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93_2#a3f237d21.choices?vaa=1&amp;vcp=1&amp;vis=1&amp;pid=a67cb1a4a&amp;color=0,0,0&amp;vtp=1&amp;vaab=1&amp;bbb=1"/>
          <p:cNvSpPr/>
          <p:nvPr/>
        </p:nvSpPr>
        <p:spPr>
          <a:xfrm>
            <a:off x="539496" y="280498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A.室内起火，及时开窗通风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.电器着火，及时用水浇灭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.酒精灯被打翻着火时，及时用湿布盖灭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.高楼住宅发生火灾时，及时乘坐电梯逃生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57af241e?vcp=1&amp;pid=3787f6f5f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考点4</a:t>
            </a:r>
            <a:r>
              <a:rPr lang="en-US" altLang="zh-CN" sz="3200" b="1" i="0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一定溶质质量分数的溶液的配制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6_BD.95_1#32e3849f9?vaa=1&amp;vcp=1&amp;vis=1&amp;pid=557af241e&amp;color=0,0,0&amp;vtp=1&amp;vaab=1&amp;bbb=1&amp;hb=1"/>
              <p:cNvSpPr/>
              <p:nvPr/>
            </p:nvSpPr>
            <p:spPr>
              <a:xfrm>
                <a:off x="539496" y="1263495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典型例题4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（2024·广西·中考）实验室要配制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溶质质量分数为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16%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的氯化钠溶液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下列做法错误的是(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C_6_BD.95_1#32e3849f9?vaa=1&amp;vcp=1&amp;vis=1&amp;pid=557af241e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3495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40" r="3" b="-56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6_BD.95_2#32e3849f9.choices?vaa=1&amp;vcp=1&amp;vis=1&amp;pid=557af241e&amp;color=0,0,0&amp;vtp=1&amp;vaab=1&amp;bbb=1"/>
              <p:cNvSpPr/>
              <p:nvPr/>
            </p:nvSpPr>
            <p:spPr>
              <a:xfrm>
                <a:off x="539496" y="2474386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A.计算：配制该溶液所需氯化钠固体的质量为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8.0 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.称量：用托盘天平称量所需的氯化钠固体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.溶解：将称量好的氯化钠固体倒入量筒中溶解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.装瓶：将配制好的溶液装入贴好标签的试剂瓶并盖好瓶塞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6_BD.95_2#32e3849f9.choices?vaa=1&amp;vcp=1&amp;vis=1&amp;pid=557af241e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474386"/>
                <a:ext cx="11109960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3" t="-17" r="3" b="-27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AS.1_1#32e3849f9?vaa=1&amp;vcp=1&amp;vis=1&amp;pid=557af241e&amp;color=0,0,0&amp;mp=1&amp;vtp=1&amp;vaab=1&amp;bt=1&amp;bbb=1&amp;hb=1"/>
              <p:cNvSpPr/>
              <p:nvPr/>
            </p:nvSpPr>
            <p:spPr>
              <a:xfrm>
                <a:off x="539496" y="1865471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实验室要配制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溶质质量分数为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16%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的氯化钠溶液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，首先计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算所需氯化钠固体的质量为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×16%=8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，然后用托盘天平称量所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需的氯化钠固体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，再量取所需的水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，接着将称量好的氯化钠固体倒入烧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杯中溶解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，最后将配制好的溶液装入贴好标签的试剂瓶并盖好瓶塞。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6_AS.1_1#32e3849f9?vaa=1&amp;vcp=1&amp;vis=1&amp;pid=557af241e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65471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19" r="-111" b="-27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2_1#32e3849f9?vaa=1&amp;vcp=1&amp;vis=1&amp;pid=557af241e&amp;color=0,0,0&amp;vtp=1&amp;vaab=1&amp;bbb=1"/>
          <p:cNvSpPr/>
          <p:nvPr/>
        </p:nvSpPr>
        <p:spPr>
          <a:xfrm>
            <a:off x="539496" y="442553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EX.1_1#32e3849f9?vaa=1&amp;vcp=1&amp;vis=1&amp;pid=557af241e&amp;color=0,0,0&amp;vtp=1&amp;vaab=1&amp;bt=1&amp;bbb=1&amp;h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思维点拨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一定溶质质量分数溶液的配制有两类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一是用固体配制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是用浓溶液稀释配制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用固体配制的步骤为计算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称量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量取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溶解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装瓶贴签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用浓溶液稀释配制的步骤为计算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量取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混匀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装瓶贴签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在溶液稀释的过程中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溶质的总质量不发生变化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解答时要关注配制过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程中仪器的选择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玻璃棒的作用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操作正误的判断及错误操作引起的误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差分析等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26bae98f0?vcp=1&amp;pid=557af241e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7_BD.100_1#33cee63d8?sp=1&amp;vaa=1&amp;vcp=1&amp;vis=1&amp;pid=26bae98f0&amp;color=0,0,0&amp;vtp=1&amp;vaab=1&amp;bbb=1&amp;hb=1"/>
              <p:cNvSpPr/>
              <p:nvPr/>
            </p:nvSpPr>
            <p:spPr>
              <a:xfrm>
                <a:off x="539496" y="1233469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实验室配制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溶质质量分数为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3%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溶液，操作如图1-15-5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所示。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下列说法不正确的是(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C_7_BD.100_1#33cee63d8?sp=1&amp;vaa=1&amp;vcp=1&amp;vis=1&amp;pid=26bae98f0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33469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25" r="-2289" b="-56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C_7_BD.100_2#33cee63d8?iti=5&amp;vaa=1&amp;vcp=1&amp;vis=1&amp;pid=26bae98f0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96896" y="2572176"/>
            <a:ext cx="6995160" cy="1709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100_3#33cee63d8?iti=5&amp;vaa=1&amp;vcp=1&amp;vis=1&amp;pid=26bae98f0&amp;color=0,0,0&amp;vtp=1&amp;vaab=1&amp;bbb=1"/>
          <p:cNvSpPr/>
          <p:nvPr/>
        </p:nvSpPr>
        <p:spPr>
          <a:xfrm>
            <a:off x="5401532" y="4409104"/>
            <a:ext cx="13858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图1-15-5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BD.102_1#33cee63d8.choices?vaa=1&amp;vcp=1&amp;vis=1&amp;pid=26bae98f0&amp;color=0,0,0&amp;vtp=1&amp;vaab=1&amp;bt=1&amp;bbb=1&amp;hb=1"/>
              <p:cNvSpPr/>
              <p:nvPr/>
            </p:nvSpPr>
            <p:spPr>
              <a:xfrm>
                <a:off x="539496" y="554400"/>
                <a:ext cx="11109960" cy="356177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A.正确的操作顺序为②①⑤③④</a:t>
                </a:r>
                <a:endParaRPr lang="en-US" altLang="zh-CN" sz="2800" dirty="0"/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.溶解时用玻璃棒搅拌的目的是增大固体溶解速率</a:t>
                </a:r>
                <a:endParaRPr lang="en-US" altLang="zh-CN" sz="2800" dirty="0"/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.配制过程中，假设其他步骤都正确，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用量筒量取水的体积时仰视读数，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所配溶液的溶质质量分数会偏小</a:t>
                </a:r>
                <a:endParaRPr lang="en-US" altLang="zh-CN" sz="2800" dirty="0"/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.取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配制好的溶质质量分数为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3%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，稀释成溶质质量分数</a:t>
                </a: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1%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NaCl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溶液，需加水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7_BD.102_1#33cee63d8.choices?vaa=1&amp;vcp=1&amp;vis=1&amp;pid=26bae98f0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3561779"/>
              </a:xfrm>
              <a:prstGeom prst="rect">
                <a:avLst/>
              </a:prstGeom>
              <a:blipFill rotWithShape="1">
                <a:blip r:embed="rId3"/>
                <a:stretch>
                  <a:fillRect l="-3" t="-1" r="-3049" b="-19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C_7_BD.102_2#33cee63d8?iti=6&amp;vaa=1&amp;vcp=1&amp;vis=1&amp;pid=26bae98f0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17520" y="4195744"/>
            <a:ext cx="6153912" cy="1508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7_BD.102_3#33cee63d8?iti=6&amp;vaa=1&amp;vcp=1&amp;vis=1&amp;pid=26bae98f0&amp;color=0,0,0&amp;vtp=1&amp;vaab=1&amp;bbb=1"/>
          <p:cNvSpPr/>
          <p:nvPr/>
        </p:nvSpPr>
        <p:spPr>
          <a:xfrm>
            <a:off x="5401532" y="5831504"/>
            <a:ext cx="1385887" cy="53498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图1-15-5</a:t>
            </a:r>
            <a:endParaRPr lang="en-US" altLang="zh-CN" sz="2800" dirty="0"/>
          </a:p>
        </p:txBody>
      </p:sp>
      <p:sp>
        <p:nvSpPr>
          <p:cNvPr id="5" name="QC_7_AN.101_1#33cee63d8.bracket?vaa=1&amp;vcp=1&amp;vis=1&amp;pid=26bae98f0&amp;color=0,0,0&amp;vpa=51&amp;vtp=1&amp;vaab=1&amp;answeroption=D"/>
          <p:cNvSpPr txBox="1"/>
          <p:nvPr/>
        </p:nvSpPr>
        <p:spPr>
          <a:xfrm>
            <a:off x="412496" y="3033440"/>
            <a:ext cx="564257" cy="67710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华文细黑" panose="02010600040101010101" pitchFamily="2" charset="-122"/>
              </a:rPr>
              <a:t>√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c7d77f557?vcp=1&amp;pid=ff73ce587&amp;color=0,0,0&amp;mp=1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877824"/>
            <a:ext cx="11073384" cy="5102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7D365DE5-C8E5-44EB-AC19-302B3F28D853}"/>
              </a:ext>
            </a:extLst>
          </p:cNvPr>
          <p:cNvSpPr txBox="1"/>
          <p:nvPr/>
        </p:nvSpPr>
        <p:spPr>
          <a:xfrm>
            <a:off x="4667956" y="570089"/>
            <a:ext cx="6146800" cy="536222"/>
          </a:xfrm>
          <a:prstGeom prst="rect">
            <a:avLst/>
          </a:prstGeom>
          <a:solidFill>
            <a:srgbClr val="FFFFFF"/>
          </a:solidFill>
          <a:ln w="0">
            <a:solidFill>
              <a:srgbClr val="FFFFFF"/>
            </a:solidFill>
          </a:ln>
        </p:spPr>
        <p:txBody>
          <a:bodyPr vert="horz" wrap="square" rtlCol="0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BD.103_1#b22517222?vaa=1&amp;vcp=1&amp;vis=1&amp;pid=26bae98f0&amp;color=0,0,0&amp;vtp=1&amp;vaab=1&amp;bt=1&amp;bbb=1&amp;hb=1"/>
              <p:cNvSpPr/>
              <p:nvPr/>
            </p:nvSpPr>
            <p:spPr>
              <a:xfrm>
                <a:off x="539496" y="883825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项目学习小组的同学在实验室将树叶放入溶质质量分数为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溶液中煮沸，待叶肉变黄时取出，洗刷干净后制成叶脉书签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。下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列有关说法错误的是(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7_BD.103_1#b22517222?vaa=1&amp;vcp=1&amp;vis=1&amp;pid=26bae98f0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83825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29" r="3" b="-36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7_AN.104_1#b22517222.bracket?vaa=1&amp;vcp=1&amp;vis=1&amp;pid=26bae98f0&amp;color=0,0,0&amp;vpa=52&amp;vtp=1&amp;vaab=1"/>
          <p:cNvSpPr/>
          <p:nvPr/>
        </p:nvSpPr>
        <p:spPr>
          <a:xfrm>
            <a:off x="4016915" y="216589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BD.103_2#b22517222.choices?vaa=1&amp;vcp=1&amp;vis=1&amp;pid=26bae98f0&amp;color=0,0,0&amp;vtp=1&amp;vaab=1&amp;bbb=1&amp;hb=1"/>
              <p:cNvSpPr/>
              <p:nvPr/>
            </p:nvSpPr>
            <p:spPr>
              <a:xfrm>
                <a:off x="539496" y="2816701"/>
                <a:ext cx="11109960" cy="31460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A.制作完成后废液需回收处理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溶液有强腐蚀性，使用时必须十分小心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.配制一定量溶质质量分数为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10%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溶液的步骤：计算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、称量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量取）、溶解、装瓶贴标签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.若要配制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10%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溶液，需要称量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固体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7_BD.103_2#b22517222.choices?vaa=1&amp;vcp=1&amp;vis=1&amp;pid=26bae98f0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816701"/>
                <a:ext cx="11109960" cy="3146044"/>
              </a:xfrm>
              <a:prstGeom prst="rect">
                <a:avLst/>
              </a:prstGeom>
              <a:blipFill rotWithShape="1">
                <a:blip r:embed="rId4"/>
                <a:stretch>
                  <a:fillRect l="-3" t="-15" r="3" b="-25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105_1#733e48630?sp=1&amp;vaa=1&amp;vcp=1&amp;vis=1&amp;pid=26bae98f0&amp;color=0,0,0&amp;vtp=1&amp;vaab=1&amp;bt=1&amp;bbb=1&amp;hb=1"/>
          <p:cNvSpPr/>
          <p:nvPr/>
        </p:nvSpPr>
        <p:spPr>
          <a:xfrm>
            <a:off x="539496" y="112544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配制一定溶质质量分数的氯化钠溶液常按图1-15-6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所示操作顺序进行。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请回答下列问题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O_7_BD.105_2#733e48630?iti=7&amp;vaa=1&amp;vcp=1&amp;vis=1&amp;pid=26bae98f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79192" y="2462371"/>
            <a:ext cx="6839712" cy="1353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05_3#733e48630?iti=7&amp;vaa=1&amp;vcp=1&amp;vis=1&amp;pid=26bae98f0&amp;color=0,0,0&amp;vtp=1&amp;vaab=1&amp;bbb=1"/>
          <p:cNvSpPr/>
          <p:nvPr/>
        </p:nvSpPr>
        <p:spPr>
          <a:xfrm>
            <a:off x="5406105" y="3942683"/>
            <a:ext cx="13858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图1-15-6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8_BD.106_1#a5825fec5?vaa=1&amp;vcp=1&amp;vis=1&amp;pid=733e48630&amp;color=0,0,0&amp;vtp=1&amp;vaab=1&amp;bbb=1&amp;hb=1"/>
              <p:cNvSpPr/>
              <p:nvPr/>
            </p:nvSpPr>
            <p:spPr>
              <a:xfrm>
                <a:off x="539496" y="4519771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（1）配制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溶质质量分数为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5%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的氯化钠溶液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，需氯化钠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，水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8_BD.106_1#a5825fec5?vaa=1&amp;vcp=1&amp;vis=1&amp;pid=733e48630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519771"/>
                <a:ext cx="11109960" cy="1201357"/>
              </a:xfrm>
              <a:prstGeom prst="rect">
                <a:avLst/>
              </a:prstGeom>
              <a:blipFill rotWithShape="1">
                <a:blip r:embed="rId4"/>
                <a:stretch>
                  <a:fillRect l="-3" t="-40" r="3" b="-56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8_AN.107_1#a5825fec5.blank?vaa=1&amp;vcp=1&amp;vis=1&amp;pid=733e48630&amp;color=0,0,0&amp;vpa=53&amp;vtp=1&amp;vaab=1"/>
          <p:cNvSpPr/>
          <p:nvPr/>
        </p:nvSpPr>
        <p:spPr>
          <a:xfrm>
            <a:off x="9908128" y="4489291"/>
            <a:ext cx="4365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endParaRPr lang="en-US" altLang="zh-CN" sz="2800" dirty="0"/>
          </a:p>
        </p:txBody>
      </p:sp>
      <p:sp>
        <p:nvSpPr>
          <p:cNvPr id="7" name="QB_8_AN.108_1#a5825fec5.blank?vaa=1&amp;vcp=1&amp;vis=1&amp;pid=733e48630&amp;color=0,0,0&amp;vpa=54&amp;vtp=1&amp;vaab=1&amp;bbb=1"/>
          <p:cNvSpPr/>
          <p:nvPr/>
        </p:nvSpPr>
        <p:spPr>
          <a:xfrm>
            <a:off x="549815" y="5116036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95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09_1#0f392c7ac?vaa=1&amp;vcp=1&amp;vis=1&amp;pid=733e48630&amp;color=0,0,0&amp;vtp=1&amp;vaab=1&amp;bt=1&amp;bbb=1&amp;hb=1"/>
          <p:cNvSpPr/>
          <p:nvPr/>
        </p:nvSpPr>
        <p:spPr>
          <a:xfrm>
            <a:off x="539496" y="78155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（2）用托盘天平称量所需的氯化钠时，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发现托盘天平的指针偏向左盘，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应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填序号）。</a:t>
            </a:r>
            <a:endParaRPr lang="en-US" altLang="zh-CN" sz="2800" dirty="0"/>
          </a:p>
        </p:txBody>
      </p:sp>
      <p:sp>
        <p:nvSpPr>
          <p:cNvPr id="3" name="QC_8_AN.110_1#0f392c7ac.blank?vaa=1&amp;vcp=1&amp;vis=1&amp;pid=733e48630&amp;color=0,0,0&amp;vpa=55&amp;vtp=1&amp;vaab=1"/>
          <p:cNvSpPr/>
          <p:nvPr/>
        </p:nvSpPr>
        <p:spPr>
          <a:xfrm>
            <a:off x="880015" y="137782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pic>
        <p:nvPicPr>
          <p:cNvPr id="4" name="QO_7_BD.109_2#0f392c7ac?iti=8&amp;vaa=1&amp;vcp=1&amp;vis=1&amp;pid=733e4863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88920" y="2118487"/>
            <a:ext cx="6611112" cy="1307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7_BD.109_3#0f392c7ac?iti=8&amp;vaa=1&amp;vcp=1&amp;vis=1&amp;pid=733e48630&amp;color=0,0,0&amp;vtp=1&amp;vaab=1&amp;bbb=1"/>
          <p:cNvSpPr/>
          <p:nvPr/>
        </p:nvSpPr>
        <p:spPr>
          <a:xfrm>
            <a:off x="5401532" y="3553079"/>
            <a:ext cx="13858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图1-15-6</a:t>
            </a:r>
            <a:endParaRPr lang="en-US" altLang="zh-CN" sz="2800" dirty="0"/>
          </a:p>
        </p:txBody>
      </p:sp>
      <p:sp>
        <p:nvSpPr>
          <p:cNvPr id="6" name="QC_8_BD.109_4#0f392c7ac.choices?vaa=1&amp;vcp=1&amp;vis=1&amp;pid=733e48630&amp;color=0,0,0&amp;vtp=1&amp;vaab=1&amp;bbb=1"/>
          <p:cNvSpPr/>
          <p:nvPr/>
        </p:nvSpPr>
        <p:spPr>
          <a:xfrm>
            <a:off x="539496" y="4198175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A.增加适量氯化钠固体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.减少适量氯化钠固体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.调节平衡螺母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11_1#d56ebdf45?vaa=1&amp;vcp=1&amp;vis=1&amp;pid=733e48630&amp;color=0,0,0&amp;vtp=1&amp;vaab=1&amp;bt=1&amp;bbb=1&amp;hb=1"/>
          <p:cNvSpPr/>
          <p:nvPr/>
        </p:nvSpPr>
        <p:spPr>
          <a:xfrm>
            <a:off x="539496" y="172056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（3）将氯化钠和水依次倒入烧杯中，用玻璃棒搅拌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，其目的是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112_1#d56ebdf45.blank?vaa=1&amp;vcp=1&amp;vis=1&amp;pid=733e48630&amp;color=0,0,0&amp;vpa=56&amp;vtp=1&amp;vaab=1&amp;bbb=1&amp;hb=1"/>
          <p:cNvSpPr/>
          <p:nvPr/>
        </p:nvSpPr>
        <p:spPr>
          <a:xfrm>
            <a:off x="539496" y="1690084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增大固体溶解速率</a:t>
            </a:r>
            <a:endParaRPr lang="en-US" altLang="zh-CN" sz="2800" dirty="0"/>
          </a:p>
        </p:txBody>
      </p:sp>
      <p:pic>
        <p:nvPicPr>
          <p:cNvPr id="4" name="QO_7_BD.111_2#d56ebdf45?iti=9&amp;vaa=1&amp;vcp=1&amp;vis=1&amp;pid=733e4863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78024" y="3049365"/>
            <a:ext cx="7232904" cy="142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7_BD.111_3#d56ebdf45?iti=9&amp;vaa=1&amp;vcp=1&amp;vis=1&amp;pid=733e48630&amp;color=0,0,0&amp;vtp=1&amp;vaab=1&amp;bbb=1"/>
          <p:cNvSpPr/>
          <p:nvPr/>
        </p:nvSpPr>
        <p:spPr>
          <a:xfrm>
            <a:off x="5401532" y="4602829"/>
            <a:ext cx="13858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图1-15-6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113_1#3d8a74d1d?sp=1&amp;vaa=1&amp;vcp=1&amp;vis=1&amp;pid=733e48630&amp;color=0,0,0&amp;vtp=1&amp;vaab=1&amp;bt=1&amp;bbb=1&amp;hb=1"/>
              <p:cNvSpPr/>
              <p:nvPr/>
            </p:nvSpPr>
            <p:spPr>
              <a:xfrm>
                <a:off x="539496" y="535654"/>
                <a:ext cx="1110996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（4）如果配制的氯化钠溶液的溶质质量分数小于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，那么可能造成这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种结果的原因是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（填序号）。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①用量筒量取水时，俯视读数</a:t>
                </a:r>
                <a:endPara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②用托盘天平称量氯化钠固体时，试剂、砝码的左右位置颠倒且使用了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游码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BD.113_1#3d8a74d1d?sp=1&amp;vaa=1&amp;vcp=1&amp;vis=1&amp;pid=733e48630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35654"/>
                <a:ext cx="11109960" cy="3144457"/>
              </a:xfrm>
              <a:prstGeom prst="rect">
                <a:avLst/>
              </a:prstGeom>
              <a:blipFill>
                <a:blip r:embed="rId3"/>
                <a:stretch>
                  <a:fillRect l="-1976" r="-878" b="-60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8_AN.114_1#3d8a74d1d.blank?vaa=1&amp;vcp=1&amp;vis=1&amp;pid=733e48630&amp;color=0,0,0&amp;vpa=57&amp;vtp=1&amp;vaab=1&amp;bbb=1"/>
          <p:cNvSpPr/>
          <p:nvPr/>
        </p:nvSpPr>
        <p:spPr>
          <a:xfrm>
            <a:off x="3039014" y="1152874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②③④</a:t>
            </a:r>
            <a:endParaRPr lang="en-US" altLang="zh-CN" sz="2800" dirty="0"/>
          </a:p>
        </p:txBody>
      </p:sp>
      <p:pic>
        <p:nvPicPr>
          <p:cNvPr id="6" name="QO_7_BD.115_1#3d8a74d1d?iti=10&amp;htil=2&amp;vaa=1&amp;vcp=1&amp;vis=1&amp;pid=733e48630&amp;color=0,0,0&amp;tib=255,255,255&amp;vtp=1&amp;vaab=1&amp;bt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32832" y="4177142"/>
            <a:ext cx="6803136" cy="1353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O_7_BD.115_2#3d8a74d1d?iti=10&amp;htil=2&amp;vaa=1&amp;vcp=1&amp;vis=1&amp;pid=733e48630&amp;color=0,0,0&amp;vtp=1&amp;vaab=1&amp;bbb=1"/>
          <p:cNvSpPr/>
          <p:nvPr/>
        </p:nvSpPr>
        <p:spPr>
          <a:xfrm>
            <a:off x="7841456" y="5657454"/>
            <a:ext cx="1385887" cy="55906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图1-15-6</a:t>
            </a:r>
            <a:endParaRPr lang="en-US" altLang="zh-CN" sz="2800" dirty="0">
              <a:ea typeface="宋体" panose="02010600030101010101" pitchFamily="2" charset="-122"/>
            </a:endParaRPr>
          </a:p>
        </p:txBody>
      </p:sp>
      <p:sp>
        <p:nvSpPr>
          <p:cNvPr id="8" name="QB_8_BD.115_3#3d8a74d1d?htil=3&amp;sp=1&amp;vaa=1&amp;vcp=1&amp;vis=1&amp;pid=733e48630&amp;color=0,0,0&amp;mp=1&amp;vtp=1&amp;vaab=1&amp;bt=1&amp;bbb=1&amp;htil=1&amp;hb=1&amp;hs=1">
            <a:extLst>
              <a:ext uri="{FF2B5EF4-FFF2-40B4-BE49-F238E27FC236}">
                <a16:creationId xmlns:a16="http://schemas.microsoft.com/office/drawing/2014/main" id="{14795514-37D8-4B87-9B48-F6294DED3A6C}"/>
              </a:ext>
            </a:extLst>
          </p:cNvPr>
          <p:cNvSpPr/>
          <p:nvPr/>
        </p:nvSpPr>
        <p:spPr>
          <a:xfrm>
            <a:off x="543107" y="3706855"/>
            <a:ext cx="6128625" cy="57830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用量筒量取水时</a:t>
            </a:r>
            <a:r>
              <a:rPr lang="en-US" altLang="zh-CN" sz="2800" b="0" i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仰</a:t>
            </a:r>
            <a:r>
              <a:rPr lang="zh-CN" altLang="en-US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视读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数</a:t>
            </a:r>
            <a:endParaRPr lang="en-US" altLang="zh-CN" sz="28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9" name="QB_8_BD.115_4#3d8a74d1d?htil=3&amp;sp=1&amp;vaa=1&amp;vcp=1&amp;vis=1&amp;pid=733e48630&amp;color=0,0,0&amp;mp=1&amp;vtp=1&amp;vaab=1&amp;bbb=1&amp;htil=1&amp;hb=1&amp;hs=1">
            <a:extLst>
              <a:ext uri="{FF2B5EF4-FFF2-40B4-BE49-F238E27FC236}">
                <a16:creationId xmlns:a16="http://schemas.microsoft.com/office/drawing/2014/main" id="{2EB8C370-A194-46EE-9E23-B3A6756125F4}"/>
              </a:ext>
            </a:extLst>
          </p:cNvPr>
          <p:cNvSpPr/>
          <p:nvPr/>
        </p:nvSpPr>
        <p:spPr>
          <a:xfrm>
            <a:off x="543607" y="4298129"/>
            <a:ext cx="4589226" cy="123232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用于溶解的烧杯中有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少量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的蒸馏水</a:t>
            </a:r>
            <a:endParaRPr lang="en-US" altLang="zh-CN" sz="28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10" name="QB_8_BD.115_5#3d8a74d1d?htil=3&amp;sp=1&amp;vaa=1&amp;vcp=1&amp;vis=1&amp;pid=733e48630&amp;color=0,0,0&amp;mp=1&amp;vtp=1&amp;vaab=1&amp;bbb=1&amp;htil=1&amp;hb=1&amp;hs=1">
            <a:extLst>
              <a:ext uri="{FF2B5EF4-FFF2-40B4-BE49-F238E27FC236}">
                <a16:creationId xmlns:a16="http://schemas.microsoft.com/office/drawing/2014/main" id="{9DAC098B-32F5-4F29-938E-00F4F646FA25}"/>
              </a:ext>
            </a:extLst>
          </p:cNvPr>
          <p:cNvSpPr/>
          <p:nvPr/>
        </p:nvSpPr>
        <p:spPr>
          <a:xfrm>
            <a:off x="510644" y="5439722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⑤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转移溶液时有部分液体溅出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34149210f?vcp=1&amp;pid=26bae98f0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提醒：请完成第15讲备考练习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7f7417bec.fixed?vcp=1&amp;pid=fbe2091b1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第15讲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常用化学实验仪器与基本操作</a:t>
            </a:r>
            <a:endParaRPr lang="en-US" altLang="zh-CN" sz="4000" dirty="0"/>
          </a:p>
        </p:txBody>
      </p:sp>
      <p:sp>
        <p:nvSpPr>
          <p:cNvPr id="3" name="C_4_BD#7f7417bec.fixed?vcp=1&amp;pid=fbe2091b1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第15讲备考练习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57afdcbe?vcp=1&amp;pid=7f7417bec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6_BD.116_1#7f64f4b29?vaa=1&amp;vcp=1&amp;vis=1&amp;pid=457afdcbe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（2024·重庆·中考）粗盐提纯实验中用到的下列仪器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，对应名称不正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4" name="QC_6_AN.1_1#7f64f4b29.bracket?vaa=1&amp;vcp=1&amp;vis=1&amp;pid=457afdcbe&amp;color=0,0,0&amp;vpa=58&amp;vtp=1&amp;vaab=1"/>
          <p:cNvSpPr/>
          <p:nvPr/>
        </p:nvSpPr>
        <p:spPr>
          <a:xfrm>
            <a:off x="1883314" y="190160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5" name="QC_6_BD.116_2#7f64f4b29.choice_image?htil=1&amp;vaa=1&amp;vcp=1&amp;vis=1&amp;pid=457afdcb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5816" y="2673141"/>
            <a:ext cx="2423160" cy="1243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6_BD.116_3#7f64f4b29?htil=1&amp;vaa=1&amp;vcp=1&amp;vis=1&amp;pid=457afdcbe&amp;color=0,0,0&amp;vtp=1&amp;vaab=1&amp;bbb=1"/>
          <p:cNvSpPr/>
          <p:nvPr/>
        </p:nvSpPr>
        <p:spPr>
          <a:xfrm>
            <a:off x="539496" y="3976161"/>
            <a:ext cx="277977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A.长颈漏斗</a:t>
            </a:r>
            <a:endParaRPr lang="en-US" altLang="zh-CN" sz="2800" dirty="0"/>
          </a:p>
        </p:txBody>
      </p:sp>
      <p:pic>
        <p:nvPicPr>
          <p:cNvPr id="7" name="QC_6_BD.116_4#7f64f4b29.choice_image?htil=1&amp;vaa=1&amp;vcp=1&amp;vis=1&amp;pid=457afdcbe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62072" y="2673141"/>
            <a:ext cx="2423160" cy="1243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8" name="QC_6_BD.116_5#7f64f4b29?htil=1&amp;vaa=1&amp;vcp=1&amp;vis=1&amp;pid=457afdcbe&amp;color=0,0,0&amp;vtp=1&amp;vaab=1&amp;bbb=1"/>
          <p:cNvSpPr/>
          <p:nvPr/>
        </p:nvSpPr>
        <p:spPr>
          <a:xfrm>
            <a:off x="3319272" y="3976161"/>
            <a:ext cx="277977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B.蒸发皿</a:t>
            </a:r>
            <a:endParaRPr lang="en-US" altLang="zh-CN" sz="2800" dirty="0"/>
          </a:p>
        </p:txBody>
      </p:sp>
      <p:pic>
        <p:nvPicPr>
          <p:cNvPr id="9" name="QC_6_BD.116_6#7f64f4b29.choice_image?htil=1&amp;vaa=1&amp;vcp=1&amp;vis=1&amp;pid=457afdcbe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12968" y="2673141"/>
            <a:ext cx="1847088" cy="1243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0" name="QC_6_BD.116_7#7f64f4b29?htil=1&amp;vaa=1&amp;vcp=1&amp;vis=1&amp;pid=457afdcbe&amp;color=0,0,0&amp;vtp=1&amp;vaab=1&amp;bbb=1"/>
          <p:cNvSpPr/>
          <p:nvPr/>
        </p:nvSpPr>
        <p:spPr>
          <a:xfrm>
            <a:off x="6099048" y="3976161"/>
            <a:ext cx="277977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C.烧杯</a:t>
            </a:r>
            <a:endParaRPr lang="en-US" altLang="zh-CN" sz="2800" dirty="0"/>
          </a:p>
        </p:txBody>
      </p:sp>
      <p:pic>
        <p:nvPicPr>
          <p:cNvPr id="11" name="QC_6_BD.116_8#7f64f4b29.choice_image?htil=1&amp;vaa=1&amp;vcp=1&amp;vis=1&amp;pid=457afdcbe&amp;color=0,0,0&amp;tib=255,255,255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10372" y="2698015"/>
            <a:ext cx="2039112" cy="1243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2" name="QC_6_BD.116_9#7f64f4b29?htil=1&amp;vaa=1&amp;vcp=1&amp;vis=1&amp;pid=457afdcbe&amp;color=0,0,0&amp;vtp=1&amp;vaab=1&amp;bbb=1"/>
          <p:cNvSpPr/>
          <p:nvPr/>
        </p:nvSpPr>
        <p:spPr>
          <a:xfrm>
            <a:off x="8869680" y="3976161"/>
            <a:ext cx="277977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D.酒精灯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QC_6_BD.118_1#3c3e8b5da?vaa=1&amp;vcp=1&amp;vis=1&amp;pid=457afdcbe&amp;color=0,0,0&amp;vtp=1&amp;vaab=1&amp;bbb=1&amp;hb=1"/>
              <p:cNvSpPr/>
              <p:nvPr/>
            </p:nvSpPr>
            <p:spPr>
              <a:xfrm>
                <a:off x="539496" y="4534326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（2024·江苏扬州·中考）实验室用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NaCl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固体和蒸馏水配制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溶质质量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分数为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15%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溶液时，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不需要使用的仪器是(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13" name="QC_6_BD.118_1#3c3e8b5da?vaa=1&amp;vcp=1&amp;vis=1&amp;pid=457afdcbe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534326"/>
                <a:ext cx="11109960" cy="1201357"/>
              </a:xfrm>
              <a:prstGeom prst="rect">
                <a:avLst/>
              </a:prstGeom>
              <a:blipFill rotWithShape="1">
                <a:blip r:embed="rId7"/>
                <a:stretch>
                  <a:fillRect l="-3" t="-35" r="-871" b="-56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QC_6_AN.119_1#3c3e8b5da.bracket?vaa=1&amp;vcp=1&amp;vis=1&amp;pid=457afdcbe&amp;color=0,0,0&amp;vpa=59&amp;vtp=1&amp;vaab=1"/>
          <p:cNvSpPr/>
          <p:nvPr/>
        </p:nvSpPr>
        <p:spPr>
          <a:xfrm>
            <a:off x="8282528" y="5128686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15" name="QC_6_BD.118_2#3c3e8b5da.choices?vaa=1&amp;vcp=1&amp;vis=1&amp;pid=457afdcbe&amp;color=0,0,0&amp;vtp=1&amp;vaab=1&amp;bbb=1"/>
          <p:cNvSpPr/>
          <p:nvPr/>
        </p:nvSpPr>
        <p:spPr>
          <a:xfrm>
            <a:off x="539496" y="571352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672715" algn="l"/>
                <a:tab pos="5662930" algn="l"/>
                <a:tab pos="82975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.烧杯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B.玻璃棒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C.量筒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.坩埚钳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14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20_1#a03e8a0b7?vaa=1&amp;vcp=1&amp;vis=1&amp;pid=457afdcbe&amp;color=0,0,0&amp;vtp=1&amp;vaab=1&amp;bt=1&amp;bbb=1"/>
          <p:cNvSpPr/>
          <p:nvPr/>
        </p:nvSpPr>
        <p:spPr>
          <a:xfrm>
            <a:off x="539496" y="84807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（2024·江苏扬州·中考）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下列实验操作正确的是(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3" name="QC_6_AN.121_1#a03e8a0b7.bracket?vaa=1&amp;vcp=1&amp;vis=1&amp;pid=457afdcbe&amp;color=0,0,0&amp;vpa=60&amp;vtp=1&amp;vaab=1"/>
          <p:cNvSpPr/>
          <p:nvPr/>
        </p:nvSpPr>
        <p:spPr>
          <a:xfrm>
            <a:off x="8433339" y="83473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4" name="QC_6_BD.120_2#a03e8a0b7.choice_image?htil=1&amp;vaa=1&amp;vcp=1&amp;vis=1&amp;pid=457afdcb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1534255"/>
            <a:ext cx="2816352" cy="1508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6_BD.120_3#a03e8a0b7?htil=1&amp;vaa=1&amp;vcp=1&amp;vis=1&amp;pid=457afdcbe&amp;color=0,0,0&amp;vtp=1&amp;vaab=1&amp;bbb=1"/>
          <p:cNvSpPr/>
          <p:nvPr/>
        </p:nvSpPr>
        <p:spPr>
          <a:xfrm>
            <a:off x="539496" y="3171031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A.加入锌粒</a:t>
            </a:r>
            <a:endParaRPr lang="en-US" altLang="zh-CN" sz="2800" dirty="0"/>
          </a:p>
        </p:txBody>
      </p:sp>
      <p:pic>
        <p:nvPicPr>
          <p:cNvPr id="6" name="QC_6_BD.120_4#a03e8a0b7.choice_image?htil=1&amp;vaa=1&amp;vcp=1&amp;vis=1&amp;pid=457afdcbe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9048" y="1707991"/>
            <a:ext cx="3072384" cy="1335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C_6_BD.120_5#a03e8a0b7?htil=1&amp;vaa=1&amp;vcp=1&amp;vis=1&amp;pid=457afdcbe&amp;color=0,0,0&amp;vtp=1&amp;vaab=1&amp;bbb=1"/>
          <p:cNvSpPr/>
          <p:nvPr/>
        </p:nvSpPr>
        <p:spPr>
          <a:xfrm>
            <a:off x="6099048" y="3171031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B.稀释浓硫酸</a:t>
            </a:r>
            <a:endParaRPr lang="en-US" altLang="zh-CN" sz="2800" dirty="0"/>
          </a:p>
        </p:txBody>
      </p:sp>
      <p:pic>
        <p:nvPicPr>
          <p:cNvPr id="8" name="QC_6_BD.120_6#a03e8a0b7.choice_image?htil=1&amp;vaa=1&amp;vcp=1&amp;vis=1&amp;pid=457afdcbe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3683095"/>
            <a:ext cx="2724912" cy="1618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QC_6_BD.120_7#a03e8a0b7?htil=1&amp;vaa=1&amp;vcp=1&amp;vis=1&amp;pid=457afdcbe&amp;color=0,0,0&amp;vtp=1&amp;vaab=1&amp;bbb=1"/>
              <p:cNvSpPr/>
              <p:nvPr/>
            </p:nvSpPr>
            <p:spPr>
              <a:xfrm>
                <a:off x="539496" y="5393785"/>
                <a:ext cx="5559552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C.蒸发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9" name="QC_6_BD.120_7#a03e8a0b7?htil=1&amp;vaa=1&amp;vcp=1&amp;vis=1&amp;pid=457afdcbe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393785"/>
                <a:ext cx="5559552" cy="553657"/>
              </a:xfrm>
              <a:prstGeom prst="rect">
                <a:avLst/>
              </a:prstGeom>
              <a:blipFill rotWithShape="1">
                <a:blip r:embed="rId6"/>
                <a:stretch>
                  <a:fillRect l="-7" t="-17" r="9" b="-1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QC_6_BD.120_8#a03e8a0b7.choice_image?htil=1&amp;vaa=1&amp;vcp=1&amp;vis=1&amp;pid=457afdcbe&amp;color=0,0,0&amp;tib=255,255,255&amp;vtp=1&amp;vaab=1" descr="preencoded.pn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9048" y="3830161"/>
            <a:ext cx="2999232" cy="1444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1" name="QC_6_BD.120_9#a03e8a0b7?htil=1&amp;vaa=1&amp;vcp=1&amp;vis=1&amp;pid=457afdcbe&amp;color=0,0,0&amp;vtp=1&amp;vaab=1&amp;bbb=1"/>
          <p:cNvSpPr/>
          <p:nvPr/>
        </p:nvSpPr>
        <p:spPr>
          <a:xfrm>
            <a:off x="6099048" y="5402929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D.点燃酒精灯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22_1#6fea43a90?vaa=1&amp;vcp=1&amp;vis=1&amp;pid=457afdcbe&amp;color=0,0,0&amp;vtp=1&amp;vaab=1&amp;bt=1&amp;bbb=1"/>
          <p:cNvSpPr/>
          <p:nvPr/>
        </p:nvSpPr>
        <p:spPr>
          <a:xfrm>
            <a:off x="539496" y="91665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（2024·上海·中考）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下列实验操作正确的是(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3" name="QC_6_AN.123_1#6fea43a90.bracket?vaa=1&amp;vcp=1&amp;vis=1&amp;pid=457afdcbe&amp;color=0,0,0&amp;vpa=61&amp;vtp=1&amp;vaab=1"/>
          <p:cNvSpPr/>
          <p:nvPr/>
        </p:nvSpPr>
        <p:spPr>
          <a:xfrm>
            <a:off x="7722139" y="90331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pic>
        <p:nvPicPr>
          <p:cNvPr id="4" name="QC_6_BD.122_2#6fea43a90.choice_image?htil=1&amp;vaa=1&amp;vcp=1&amp;vis=1&amp;pid=457afdcb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1602835"/>
            <a:ext cx="2706624" cy="1435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6_BD.122_3#6fea43a90?htil=1&amp;vaa=1&amp;vcp=1&amp;vis=1&amp;pid=457afdcbe&amp;color=0,0,0&amp;vtp=1&amp;vaab=1&amp;bbb=1"/>
          <p:cNvSpPr/>
          <p:nvPr/>
        </p:nvSpPr>
        <p:spPr>
          <a:xfrm>
            <a:off x="539496" y="3166459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A.点燃酒精灯</a:t>
            </a:r>
            <a:endParaRPr lang="en-US" altLang="zh-CN" sz="2800" dirty="0"/>
          </a:p>
        </p:txBody>
      </p:sp>
      <p:pic>
        <p:nvPicPr>
          <p:cNvPr id="6" name="QC_6_BD.122_4#6fea43a90.choice_image?htil=1&amp;vaa=1&amp;vcp=1&amp;vis=1&amp;pid=457afdcbe&amp;color=0,0,0&amp;tib=255,255,255&amp;vtp=1&amp;vaab=1" descr="preencoded.png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767"/>
          <a:stretch/>
        </p:blipFill>
        <p:spPr>
          <a:xfrm>
            <a:off x="6099048" y="1794859"/>
            <a:ext cx="2459736" cy="1171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C_6_BD.122_5#6fea43a90?htil=1&amp;vaa=1&amp;vcp=1&amp;vis=1&amp;pid=457afdcbe&amp;color=0,0,0&amp;vtp=1&amp;vaab=1&amp;bbb=1"/>
          <p:cNvSpPr/>
          <p:nvPr/>
        </p:nvSpPr>
        <p:spPr>
          <a:xfrm>
            <a:off x="6099048" y="3166459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B.嗅闻气味</a:t>
            </a:r>
            <a:endParaRPr lang="en-US" altLang="zh-CN" sz="2800" dirty="0"/>
          </a:p>
        </p:txBody>
      </p:sp>
      <p:pic>
        <p:nvPicPr>
          <p:cNvPr id="8" name="QC_6_BD.122_6#6fea43a90.choice_image?htil=1&amp;vaa=1&amp;vcp=1&amp;vis=1&amp;pid=457afdcbe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3678523"/>
            <a:ext cx="2788920" cy="1554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9" name="QC_6_BD.122_7#6fea43a90?htil=1&amp;vaa=1&amp;vcp=1&amp;vis=1&amp;pid=457afdcbe&amp;color=0,0,0&amp;vtp=1&amp;vaab=1&amp;bbb=1"/>
          <p:cNvSpPr/>
          <p:nvPr/>
        </p:nvSpPr>
        <p:spPr>
          <a:xfrm>
            <a:off x="539496" y="5334349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C.滴加液体</a:t>
            </a:r>
            <a:endParaRPr lang="en-US" altLang="zh-CN" sz="2800" dirty="0"/>
          </a:p>
        </p:txBody>
      </p:sp>
      <p:pic>
        <p:nvPicPr>
          <p:cNvPr id="10" name="QC_6_BD.122_8#6fea43a90.choice_image?htil=1&amp;vaa=1&amp;vcp=1&amp;vis=1&amp;pid=457afdcbe&amp;color=0,0,0&amp;tib=255,255,255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9048" y="3770725"/>
            <a:ext cx="2697480" cy="1435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1" name="QC_6_BD.122_9#6fea43a90?htil=1&amp;vaa=1&amp;vcp=1&amp;vis=1&amp;pid=457afdcbe&amp;color=0,0,0&amp;vtp=1&amp;vaab=1&amp;bbb=1"/>
          <p:cNvSpPr/>
          <p:nvPr/>
        </p:nvSpPr>
        <p:spPr>
          <a:xfrm>
            <a:off x="6099048" y="5334349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D.取用粉末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3e20e0dd3.fixed?vcp=1&amp;pid=fbe2091b1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第15讲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常用化学实验仪器与基本操作</a:t>
            </a:r>
            <a:endParaRPr lang="en-US" altLang="zh-CN" sz="4000" dirty="0"/>
          </a:p>
        </p:txBody>
      </p:sp>
      <p:sp>
        <p:nvSpPr>
          <p:cNvPr id="3" name="C_4_BD#3e20e0dd3.fixed?vcp=1&amp;pid=fbe2091b1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24_1#9bfc2b07f?vaa=1&amp;vcp=1&amp;vis=1&amp;pid=457afdcbe&amp;color=0,0,0&amp;vtp=1&amp;vaab=1&amp;bt=1&amp;bbb=1&amp;hb=1"/>
          <p:cNvSpPr/>
          <p:nvPr/>
        </p:nvSpPr>
        <p:spPr>
          <a:xfrm>
            <a:off x="539496" y="158264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（2024·江苏连云港·中考）在“测定土壤样品酸碱性”实验中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，下列装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置和操作正确的是(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3" name="QC_6_AN.125_1#9bfc2b07f.bracket?vaa=1&amp;vcp=1&amp;vis=1&amp;pid=457afdcbe&amp;color=0,0,0&amp;vpa=62&amp;vtp=1&amp;vaab=1"/>
          <p:cNvSpPr/>
          <p:nvPr/>
        </p:nvSpPr>
        <p:spPr>
          <a:xfrm>
            <a:off x="3661315" y="221700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pic>
        <p:nvPicPr>
          <p:cNvPr id="4" name="QC_6_BD.124_2#9bfc2b07f.choice_image?htil=1&amp;vaa=1&amp;vcp=1&amp;vis=1&amp;pid=457afdcb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2919571"/>
            <a:ext cx="1545336" cy="1655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6_BD.124_3#9bfc2b07f?htil=1&amp;vaa=1&amp;vcp=1&amp;vis=1&amp;pid=457afdcbe&amp;color=0,0,0&amp;vtp=1&amp;vaab=1&amp;bbb=1"/>
          <p:cNvSpPr/>
          <p:nvPr/>
        </p:nvSpPr>
        <p:spPr>
          <a:xfrm>
            <a:off x="539496" y="4702651"/>
            <a:ext cx="277977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A.取样</a:t>
            </a:r>
            <a:endParaRPr lang="en-US" altLang="zh-CN" sz="2800" dirty="0"/>
          </a:p>
        </p:txBody>
      </p:sp>
      <p:pic>
        <p:nvPicPr>
          <p:cNvPr id="6" name="QC_6_BD.124_4#9bfc2b07f.choice_image?htil=1&amp;vaa=1&amp;vcp=1&amp;vis=1&amp;pid=457afdcbe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19272" y="3029299"/>
            <a:ext cx="1682496" cy="1554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C_6_BD.124_5#9bfc2b07f?htil=1&amp;vaa=1&amp;vcp=1&amp;vis=1&amp;pid=457afdcbe&amp;color=0,0,0&amp;vtp=1&amp;vaab=1&amp;bbb=1"/>
          <p:cNvSpPr/>
          <p:nvPr/>
        </p:nvSpPr>
        <p:spPr>
          <a:xfrm>
            <a:off x="3319272" y="4702651"/>
            <a:ext cx="277977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B.溶解</a:t>
            </a:r>
            <a:endParaRPr lang="en-US" altLang="zh-CN" sz="2800" dirty="0"/>
          </a:p>
        </p:txBody>
      </p:sp>
      <p:pic>
        <p:nvPicPr>
          <p:cNvPr id="8" name="QC_6_BD.124_6#9bfc2b07f.choice_image?htil=1&amp;vaa=1&amp;vcp=1&amp;vis=1&amp;pid=457afdcbe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9048" y="3111595"/>
            <a:ext cx="1600200" cy="1463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9" name="QC_6_BD.124_7#9bfc2b07f?htil=1&amp;vaa=1&amp;vcp=1&amp;vis=1&amp;pid=457afdcbe&amp;color=0,0,0&amp;vtp=1&amp;vaab=1&amp;bbb=1"/>
          <p:cNvSpPr/>
          <p:nvPr/>
        </p:nvSpPr>
        <p:spPr>
          <a:xfrm>
            <a:off x="6099048" y="4702651"/>
            <a:ext cx="277977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C.过滤</a:t>
            </a:r>
            <a:endParaRPr lang="en-US" altLang="zh-CN" sz="2800" dirty="0"/>
          </a:p>
        </p:txBody>
      </p:sp>
      <p:pic>
        <p:nvPicPr>
          <p:cNvPr id="10" name="QC_6_BD.124_8#9bfc2b07f.choice_image?htil=1&amp;vaa=1&amp;vcp=1&amp;vis=1&amp;pid=457afdcbe&amp;color=0,0,0&amp;tib=255,255,255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69680" y="3111595"/>
            <a:ext cx="1563624" cy="1472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" name="QC_6_BD.124_9#9bfc2b07f?htil=1&amp;vaa=1&amp;vcp=1&amp;vis=1&amp;pid=457afdcbe&amp;color=0,0,0&amp;vtp=1&amp;vaab=1&amp;bbb=1"/>
              <p:cNvSpPr/>
              <p:nvPr/>
            </p:nvSpPr>
            <p:spPr>
              <a:xfrm>
                <a:off x="8869680" y="4693507"/>
                <a:ext cx="2779776" cy="5552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D.测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11" name="QC_6_BD.124_9#9bfc2b07f?htil=1&amp;vaa=1&amp;vcp=1&amp;vis=1&amp;pid=457afdcbe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69680" y="4693507"/>
                <a:ext cx="2779776" cy="555244"/>
              </a:xfrm>
              <a:prstGeom prst="rect">
                <a:avLst/>
              </a:prstGeom>
              <a:blipFill rotWithShape="1">
                <a:blip r:embed="rId7"/>
                <a:stretch>
                  <a:fillRect t="-40" r="14" b="-143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26_1#c22a050ab?vaa=1&amp;vcp=1&amp;vis=1&amp;pid=457afdcbe&amp;color=0,0,0&amp;vtp=1&amp;vaab=1&amp;bt=1&amp;bbb=1"/>
          <p:cNvSpPr/>
          <p:nvPr/>
        </p:nvSpPr>
        <p:spPr>
          <a:xfrm>
            <a:off x="539496" y="96237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规范操作是实验成功的保证。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以下实验基本操作正确的是(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3" name="QC_6_AN.127_1#c22a050ab.bracket?vaa=1&amp;vcp=1&amp;vis=1&amp;pid=457afdcbe&amp;color=0,0,0&amp;vpa=63&amp;vtp=1&amp;vaab=1"/>
          <p:cNvSpPr/>
          <p:nvPr/>
        </p:nvSpPr>
        <p:spPr>
          <a:xfrm>
            <a:off x="9973214" y="94903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4" name="QC_6_BD.126_2#c22a050ab.choice_image?htil=1&amp;vaa=1&amp;vcp=1&amp;vis=1&amp;pid=457afdcb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1703419"/>
            <a:ext cx="2450592" cy="1353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6_BD.126_3#c22a050ab?htil=1&amp;vaa=1&amp;vcp=1&amp;vis=1&amp;pid=457afdcbe&amp;color=0,0,0&amp;vtp=1&amp;vaab=1&amp;bbb=1"/>
          <p:cNvSpPr/>
          <p:nvPr/>
        </p:nvSpPr>
        <p:spPr>
          <a:xfrm>
            <a:off x="539496" y="3175603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A.稀释浓硫酸</a:t>
            </a:r>
            <a:endParaRPr lang="en-US" altLang="zh-CN" sz="2800" dirty="0"/>
          </a:p>
        </p:txBody>
      </p:sp>
      <p:pic>
        <p:nvPicPr>
          <p:cNvPr id="6" name="QC_6_BD.126_4#c22a050ab.choice_image?htil=1&amp;vaa=1&amp;vcp=1&amp;vis=1&amp;pid=457afdcbe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9048" y="1648555"/>
            <a:ext cx="2770632" cy="1399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C_6_BD.126_5#c22a050ab?htil=1&amp;vaa=1&amp;vcp=1&amp;vis=1&amp;pid=457afdcbe&amp;color=0,0,0&amp;vtp=1&amp;vaab=1&amp;bbb=1"/>
          <p:cNvSpPr/>
          <p:nvPr/>
        </p:nvSpPr>
        <p:spPr>
          <a:xfrm>
            <a:off x="6099048" y="3175603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B.气体的验满</a:t>
            </a:r>
            <a:endParaRPr lang="en-US" altLang="zh-CN" sz="2800" dirty="0"/>
          </a:p>
        </p:txBody>
      </p:sp>
      <p:pic>
        <p:nvPicPr>
          <p:cNvPr id="8" name="QC_6_BD.126_6#c22a050ab.choice_image?htil=1&amp;vaa=1&amp;vcp=1&amp;vis=1&amp;pid=457afdcbe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3696811"/>
            <a:ext cx="2487168" cy="1499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9" name="QC_6_BD.126_7#c22a050ab?htil=1&amp;vaa=1&amp;vcp=1&amp;vis=1&amp;pid=457afdcbe&amp;color=0,0,0&amp;vtp=1&amp;vaab=1&amp;bbb=1"/>
          <p:cNvSpPr/>
          <p:nvPr/>
        </p:nvSpPr>
        <p:spPr>
          <a:xfrm>
            <a:off x="539496" y="5288629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C.加铁钉</a:t>
            </a:r>
            <a:endParaRPr lang="en-US" altLang="zh-CN" sz="2800" dirty="0"/>
          </a:p>
        </p:txBody>
      </p:sp>
      <p:pic>
        <p:nvPicPr>
          <p:cNvPr id="10" name="QC_6_BD.126_8#c22a050ab.choice_image?htil=1&amp;vaa=1&amp;vcp=1&amp;vis=1&amp;pid=457afdcbe&amp;color=0,0,0&amp;tib=255,255,255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9048" y="3770725"/>
            <a:ext cx="2532888" cy="1389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1" name="QC_6_BD.126_9#c22a050ab?htil=1&amp;vaa=1&amp;vcp=1&amp;vis=1&amp;pid=457afdcbe&amp;color=0,0,0&amp;vtp=1&amp;vaab=1&amp;bbb=1"/>
          <p:cNvSpPr/>
          <p:nvPr/>
        </p:nvSpPr>
        <p:spPr>
          <a:xfrm>
            <a:off x="6099048" y="5288629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D.检查装置的气密性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28_1#02eca1f90?vaa=1&amp;vcp=1&amp;vis=1&amp;pid=457afdcbe&amp;color=0,0,0&amp;vtp=1&amp;vaab=1&amp;bt=1&amp;bbb=1"/>
          <p:cNvSpPr/>
          <p:nvPr/>
        </p:nvSpPr>
        <p:spPr>
          <a:xfrm>
            <a:off x="539496" y="86179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以下错误的实验操作与对应可能产生的后果不一致的是(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3" name="QC_6_AN.129_1#02eca1f90.bracket?vaa=1&amp;vcp=1&amp;vis=1&amp;pid=457afdcbe&amp;color=0,0,0&amp;vpa=64&amp;vtp=1&amp;vaab=1"/>
          <p:cNvSpPr/>
          <p:nvPr/>
        </p:nvSpPr>
        <p:spPr>
          <a:xfrm>
            <a:off x="9617614" y="84845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4" name="QC_6_BD.128_2#02eca1f90.choice_image?htil=1&amp;vaa=1&amp;vcp=1&amp;vis=1&amp;pid=457afdcb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1547971"/>
            <a:ext cx="2496312" cy="1645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6_BD.128_3#02eca1f90?htil=1&amp;vaa=1&amp;vcp=1&amp;vis=1&amp;pid=457afdcbe&amp;color=0,0,0&amp;vtp=1&amp;vaab=1&amp;bbb=1"/>
          <p:cNvSpPr/>
          <p:nvPr/>
        </p:nvSpPr>
        <p:spPr>
          <a:xfrm>
            <a:off x="539496" y="3321907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A.液体喷出</a:t>
            </a:r>
            <a:endParaRPr lang="en-US" altLang="zh-CN" sz="2800" dirty="0"/>
          </a:p>
        </p:txBody>
      </p:sp>
      <p:pic>
        <p:nvPicPr>
          <p:cNvPr id="6" name="QC_6_BD.128_4#02eca1f90.choice_image?htil=1&amp;vaa=1&amp;vcp=1&amp;vis=1&amp;pid=457afdcbe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9048" y="1666843"/>
            <a:ext cx="2487168" cy="1527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C_6_BD.128_5#02eca1f90?htil=1&amp;vaa=1&amp;vcp=1&amp;vis=1&amp;pid=457afdcbe&amp;color=0,0,0&amp;vtp=1&amp;vaab=1&amp;bbb=1"/>
          <p:cNvSpPr/>
          <p:nvPr/>
        </p:nvSpPr>
        <p:spPr>
          <a:xfrm>
            <a:off x="6099048" y="3321907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B.污染试剂</a:t>
            </a:r>
            <a:endParaRPr lang="en-US" altLang="zh-CN" sz="2800" dirty="0"/>
          </a:p>
        </p:txBody>
      </p:sp>
      <p:pic>
        <p:nvPicPr>
          <p:cNvPr id="8" name="QC_6_BD.128_6#02eca1f90.choice_image?htil=1&amp;vaa=1&amp;vcp=1&amp;vis=1&amp;pid=457afdcbe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3833971"/>
            <a:ext cx="2523744" cy="1463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9" name="QC_6_BD.128_7#02eca1f90?htil=1&amp;vaa=1&amp;vcp=1&amp;vis=1&amp;pid=457afdcbe&amp;color=0,0,0&amp;vtp=1&amp;vaab=1&amp;bbb=1"/>
          <p:cNvSpPr/>
          <p:nvPr/>
        </p:nvSpPr>
        <p:spPr>
          <a:xfrm>
            <a:off x="539496" y="5389213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C.酒精溅出</a:t>
            </a:r>
            <a:endParaRPr lang="en-US" altLang="zh-CN" sz="2800" dirty="0"/>
          </a:p>
        </p:txBody>
      </p:sp>
      <p:pic>
        <p:nvPicPr>
          <p:cNvPr id="10" name="QC_6_BD.128_8#02eca1f90.choice_image?htil=1&amp;vaa=1&amp;vcp=1&amp;vis=1&amp;pid=457afdcbe&amp;color=0,0,0&amp;tib=255,255,255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9048" y="3907885"/>
            <a:ext cx="2514600" cy="1362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1" name="QC_6_BD.128_9#02eca1f90?htil=1&amp;vaa=1&amp;vcp=1&amp;vis=1&amp;pid=457afdcbe&amp;color=0,0,0&amp;vtp=1&amp;vaab=1&amp;bbb=1"/>
          <p:cNvSpPr/>
          <p:nvPr/>
        </p:nvSpPr>
        <p:spPr>
          <a:xfrm>
            <a:off x="6099048" y="5389213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D.读数偏大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BD.130_1#3e75d3c8d?sp=1&amp;vaa=1&amp;vcp=1&amp;vis=1&amp;pid=457afdcbe&amp;color=0,0,0&amp;vtp=1&amp;vaab=1&amp;bt=1&amp;bbb=1&amp;hb=1"/>
              <p:cNvSpPr/>
              <p:nvPr/>
            </p:nvSpPr>
            <p:spPr>
              <a:xfrm>
                <a:off x="539496" y="1865471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8.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（2024·重庆·中考）用密度为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1.04 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、溶质质量分数为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6%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溶液配制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溶质质量分数为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3%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，下列实验步骤正确的顺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序是(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6_BD.130_1#3e75d3c8d?sp=1&amp;vaa=1&amp;vcp=1&amp;vis=1&amp;pid=457afdcbe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65471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26" r="3" b="-36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131_1#3e75d3c8d.bracket?vaa=1&amp;vcp=1&amp;vis=1&amp;pid=457afdcbe&amp;color=0,0,0&amp;vpa=65&amp;vtp=1&amp;vaab=1"/>
          <p:cNvSpPr/>
          <p:nvPr/>
        </p:nvSpPr>
        <p:spPr>
          <a:xfrm>
            <a:off x="1527714" y="3147536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130_2#3e75d3c8d?vaa=1&amp;vcp=1&amp;vis=1&amp;pid=457afdcbe&amp;color=0,0,0&amp;vtp=1&amp;vaab=1&amp;bbb=1"/>
          <p:cNvSpPr/>
          <p:nvPr/>
        </p:nvSpPr>
        <p:spPr>
          <a:xfrm>
            <a:off x="539496" y="379053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①计算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②称量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③量取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④溶解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⑤混匀</a:t>
            </a:r>
            <a:endParaRPr lang="en-US" altLang="zh-CN" sz="2800" dirty="0"/>
          </a:p>
        </p:txBody>
      </p:sp>
      <p:sp>
        <p:nvSpPr>
          <p:cNvPr id="5" name="QC_6_BD.130_3#3e75d3c8d.choices?vaa=1&amp;vcp=1&amp;vis=1&amp;pid=457afdcbe&amp;color=0,0,0&amp;vtp=1&amp;vaab=1&amp;bbb=1"/>
          <p:cNvSpPr/>
          <p:nvPr/>
        </p:nvSpPr>
        <p:spPr>
          <a:xfrm>
            <a:off x="539496" y="441220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B.①③⑤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C.①③④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.③④⑤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BD.132_1#35f3bee26?sp=1&amp;vaa=1&amp;vcp=1&amp;vis=1&amp;pid=457afdcbe&amp;color=0,0,0&amp;vtp=1&amp;vaab=1&amp;bt=1&amp;bbb=1&amp;hb=1"/>
              <p:cNvSpPr/>
              <p:nvPr/>
            </p:nvSpPr>
            <p:spPr>
              <a:xfrm>
                <a:off x="539496" y="1560290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9.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（2024·江苏常州·中考）用图1所示浓硫酸配制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溶质质量分数为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9.8%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的稀硫酸，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下列说法正确的是(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6_BD.132_1#35f3bee26?sp=1&amp;vaa=1&amp;vcp=1&amp;vis=1&amp;pid=457afdcbe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60290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8" r="3" b="-57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133_1#35f3bee26.bracket?vaa=1&amp;vcp=1&amp;vis=1&amp;pid=457afdcbe&amp;color=0,0,0&amp;vpa=66&amp;vtp=1&amp;vaab=1"/>
          <p:cNvSpPr/>
          <p:nvPr/>
        </p:nvSpPr>
        <p:spPr>
          <a:xfrm>
            <a:off x="6221952" y="219465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4" name="QC_6_BD.132_2#35f3bee26?iti=11&amp;htil=4&amp;vaa=1&amp;vcp=1&amp;vis=1&amp;pid=457afdcbe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42022" y="2893663"/>
            <a:ext cx="2048256" cy="1536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6_BD.132_3#35f3bee26?iti=11&amp;htil=4&amp;vaa=1&amp;vcp=1&amp;vis=1&amp;pid=457afdcbe&amp;color=0,0,0&amp;vtp=1&amp;vaab=1&amp;bbb=1"/>
          <p:cNvSpPr/>
          <p:nvPr/>
        </p:nvSpPr>
        <p:spPr>
          <a:xfrm>
            <a:off x="10258969" y="4556855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6_BD.132_4#35f3bee26.choices?htil=4&amp;vaa=1&amp;vcp=1&amp;vis=1&amp;pid=457afdcbe&amp;color=0,0,0&amp;vtp=1&amp;vaab=1&amp;bbb=1"/>
              <p:cNvSpPr/>
              <p:nvPr/>
            </p:nvSpPr>
            <p:spPr>
              <a:xfrm>
                <a:off x="539496" y="2766663"/>
                <a:ext cx="8933688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A.计算得所需浓硫酸的体积为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9.8 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mL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，水为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90.2 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.实验所需的主要仪器有烧杯、温度计、托盘天平、量筒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.稀释时把水倒入盛有浓硫酸的烧杯中，并不断搅拌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.若少量浓硫酸沾到皮肤上，则应立即用大量的水冲洗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6_BD.132_4#35f3bee26.choices?htil=4&amp;vaa=1&amp;vcp=1&amp;vis=1&amp;pid=457afdcbe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766663"/>
                <a:ext cx="8933688" cy="2496757"/>
              </a:xfrm>
              <a:prstGeom prst="rect">
                <a:avLst/>
              </a:prstGeom>
              <a:blipFill rotWithShape="1">
                <a:blip r:embed="rId5"/>
                <a:stretch>
                  <a:fillRect l="-4" t="-24" r="-97" b="-2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34_1#93add0502?vaa=1&amp;vcp=1&amp;vis=1&amp;pid=457afdcbe&amp;color=0,0,0&amp;vtp=1&amp;vaab=1&amp;bt=1&amp;bbb=1&amp;hb=1"/>
          <p:cNvSpPr/>
          <p:nvPr/>
        </p:nvSpPr>
        <p:spPr>
          <a:xfrm>
            <a:off x="539496" y="1204468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（2024·山东烟台·中考）2024年全国防灾减灾日的主题是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“人人讲安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、个个会应急——着力提升基层防灾避险能力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”。下列说法错误的是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3" name="QC_6_AN.135_1#93add0502.bracket?vaa=1&amp;vcp=1&amp;vis=1&amp;pid=457afdcbe&amp;color=0,0,0&amp;vpa=67&amp;vtp=1&amp;vaab=1"/>
          <p:cNvSpPr/>
          <p:nvPr/>
        </p:nvSpPr>
        <p:spPr>
          <a:xfrm>
            <a:off x="816515" y="248653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134_2#93add0502.choices?vaa=1&amp;vcp=1&amp;vis=1&amp;pid=457afdcbe&amp;color=0,0,0&amp;vtp=1&amp;vaab=1&amp;bbb=1"/>
          <p:cNvSpPr/>
          <p:nvPr/>
        </p:nvSpPr>
        <p:spPr>
          <a:xfrm>
            <a:off x="539496" y="3128200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A.电动车不在居民楼内充电，以免发生火灾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.厨房天然气泄漏时，要立即打开抽油烟机排气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.加热液体时，试管口不能朝着自己或他人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.氢氧化钠不慎沾到皮肤上，要立即用大量的水冲洗，然后涂上硼酸溶液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a65033b7?vcp=1&amp;pid=7f7417bec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提分练</a:t>
            </a:r>
            <a:endParaRPr lang="en-US" altLang="zh-CN" sz="3200" dirty="0"/>
          </a:p>
        </p:txBody>
      </p:sp>
      <p:sp>
        <p:nvSpPr>
          <p:cNvPr id="3" name="QO_6_BD.136_1#0f86f71fd?sp=1&amp;vaa=1&amp;vcp=1&amp;vis=1&amp;pid=ba65033b7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Ⅰ.实验室配制一定溶质质量分数的氯化钠溶液，使用的仪器如图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，请结合实验过程回答问题。</a:t>
            </a:r>
            <a:endParaRPr lang="en-US" altLang="zh-CN" sz="2800" dirty="0"/>
          </a:p>
        </p:txBody>
      </p:sp>
      <p:pic>
        <p:nvPicPr>
          <p:cNvPr id="4" name="QO_6_BD.136_2#0f86f71fd?iti=12&amp;vaa=1&amp;vcp=1&amp;vis=1&amp;pid=ba65033b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66744" y="2604561"/>
            <a:ext cx="4855464" cy="1527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136_3#0f86f71fd?iti=12&amp;vaa=1&amp;vcp=1&amp;vis=1&amp;pid=ba65033b7&amp;color=0,0,0&amp;vtp=1&amp;vaab=1&amp;bbb=1"/>
          <p:cNvSpPr/>
          <p:nvPr/>
        </p:nvSpPr>
        <p:spPr>
          <a:xfrm>
            <a:off x="5787295" y="4258609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</a:t>
            </a:r>
            <a:endParaRPr lang="en-US" altLang="zh-CN" sz="2800" dirty="0"/>
          </a:p>
        </p:txBody>
      </p:sp>
      <p:sp>
        <p:nvSpPr>
          <p:cNvPr id="6" name="QB_7_BD.137_1#1d38c8a28?vaa=1&amp;vcp=1&amp;vis=1&amp;pid=0f86f71fd&amp;color=0,0,0&amp;vtp=1&amp;vaab=1&amp;bbb=1"/>
          <p:cNvSpPr/>
          <p:nvPr/>
        </p:nvSpPr>
        <p:spPr>
          <a:xfrm>
            <a:off x="539496" y="490014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①在本实验中的作用是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（2）称量一定质量的氯化钠需要的仪器有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（填序号）。</a:t>
            </a:r>
            <a:endParaRPr lang="en-US" altLang="zh-CN" sz="2800" dirty="0"/>
          </a:p>
        </p:txBody>
      </p:sp>
      <p:sp>
        <p:nvSpPr>
          <p:cNvPr id="7" name="QB_7_AN.1_1#1d38c8a28.blank?vaa=1&amp;vcp=1&amp;vis=1&amp;pid=0f86f71fd&amp;color=0,0,0&amp;vpa=68&amp;vtp=1&amp;vaab=1&amp;bbb=1"/>
          <p:cNvSpPr/>
          <p:nvPr/>
        </p:nvSpPr>
        <p:spPr>
          <a:xfrm>
            <a:off x="4994815" y="4869669"/>
            <a:ext cx="2747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搅拌，加快溶解</a:t>
            </a:r>
            <a:endParaRPr lang="en-US" altLang="zh-CN" sz="2800" dirty="0"/>
          </a:p>
        </p:txBody>
      </p:sp>
      <p:sp>
        <p:nvSpPr>
          <p:cNvPr id="9" name="QB_7_AN.140_1#1d38c8a28.blank?vaa=1&amp;vcp=1&amp;vis=1&amp;pid=0f86f71fd&amp;color=0,0,0&amp;vpa=69&amp;vtp=1&amp;vaab=1&amp;bbb=1"/>
          <p:cNvSpPr/>
          <p:nvPr/>
        </p:nvSpPr>
        <p:spPr>
          <a:xfrm>
            <a:off x="7128414" y="549641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⑤⑥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9" grpId="0" build="p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141_1#0c2f4450f?vaa=1&amp;vcp=1&amp;vis=1&amp;pid=0f86f71fd&amp;color=0,0,0&amp;vtp=1&amp;vaab=1&amp;bt=1&amp;bbb=1&amp;hb=1"/>
              <p:cNvSpPr/>
              <p:nvPr/>
            </p:nvSpPr>
            <p:spPr>
              <a:xfrm>
                <a:off x="539496" y="1571212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（3）使用②量取水的体积，若俯视读数，则实际配制的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溶液中溶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质的质量分数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填“偏大”“偏小”或“不变”）。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141_1#0c2f4450f?vaa=1&amp;vcp=1&amp;vis=1&amp;pid=0f86f71fd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71212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18" r="3" b="-56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7_AN.142_1#0c2f4450f.blank?vaa=1&amp;vcp=1&amp;vis=1&amp;pid=0f86f71fd&amp;color=0,0,0&amp;vpa=70&amp;vtp=1&amp;vaab=1&amp;bbb=1"/>
          <p:cNvSpPr/>
          <p:nvPr/>
        </p:nvSpPr>
        <p:spPr>
          <a:xfrm>
            <a:off x="2683414" y="2167477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偏大</a:t>
            </a:r>
            <a:endParaRPr lang="en-US" altLang="zh-CN" sz="2800" dirty="0"/>
          </a:p>
        </p:txBody>
      </p:sp>
      <p:pic>
        <p:nvPicPr>
          <p:cNvPr id="4" name="QO_6_BD.141_2#0c2f4450f?iti=13&amp;vaa=1&amp;vcp=1&amp;vis=1&amp;pid=0f86f71fd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19856" y="2904585"/>
            <a:ext cx="5349240" cy="1682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141_3#0c2f4450f?iti=13&amp;vaa=1&amp;vcp=1&amp;vis=1&amp;pid=0f86f71fd&amp;color=0,0,0&amp;vtp=1&amp;vaab=1&amp;bbb=1"/>
          <p:cNvSpPr/>
          <p:nvPr/>
        </p:nvSpPr>
        <p:spPr>
          <a:xfrm>
            <a:off x="5787295" y="4714081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43_1#e8ac4b06d?sp=1&amp;vaa=1&amp;vcp=1&amp;vis=1&amp;pid=0f86f71fd&amp;color=0,0,0&amp;vtp=1&amp;vaab=1&amp;bt=1&amp;bbb=1&amp;hb=1"/>
          <p:cNvSpPr/>
          <p:nvPr/>
        </p:nvSpPr>
        <p:spPr>
          <a:xfrm>
            <a:off x="539496" y="163369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（4）图3是配制氯化钠溶液时的操作示意图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，正确的操作顺序为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填序号）。</a:t>
            </a:r>
            <a:endParaRPr lang="en-US" altLang="zh-CN" sz="2800" dirty="0"/>
          </a:p>
        </p:txBody>
      </p:sp>
      <p:pic>
        <p:nvPicPr>
          <p:cNvPr id="3" name="QB_7_BD.143_2#e8ac4b06d?iti=14&amp;vaa=1&amp;vcp=1&amp;vis=1&amp;pid=0f86f71f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26664" y="2962497"/>
            <a:ext cx="6144768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7_BD.143_3#e8ac4b06d?iti=14&amp;vaa=1&amp;vcp=1&amp;vis=1&amp;pid=0f86f71fd&amp;color=0,0,0&amp;vtp=1&amp;vaab=1&amp;bbb=1"/>
          <p:cNvSpPr/>
          <p:nvPr/>
        </p:nvSpPr>
        <p:spPr>
          <a:xfrm>
            <a:off x="5791867" y="4689697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</a:t>
            </a:r>
            <a:endParaRPr lang="en-US" altLang="zh-CN" sz="2800" dirty="0"/>
          </a:p>
        </p:txBody>
      </p:sp>
      <p:sp>
        <p:nvSpPr>
          <p:cNvPr id="5" name="QB_7_AN.144_1#e8ac4b06d.blank?vaa=1&amp;vcp=1&amp;vis=1&amp;pid=0f86f71fd&amp;color=0,0,0&amp;vpa=71&amp;vtp=1&amp;vaab=1&amp;bbb=1&amp;hb=1"/>
          <p:cNvSpPr/>
          <p:nvPr/>
        </p:nvSpPr>
        <p:spPr>
          <a:xfrm>
            <a:off x="539496" y="1603216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④②⑤①③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f8935727?vcp=1&amp;pid=7f7417bec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冲刺练</a:t>
            </a:r>
            <a:endParaRPr lang="en-US" altLang="zh-CN" sz="3200" dirty="0"/>
          </a:p>
        </p:txBody>
      </p:sp>
      <p:sp>
        <p:nvSpPr>
          <p:cNvPr id="3" name="QO_6_BD.145_1#9b85adc7b?sp=1&amp;vaa=1&amp;vcp=1&amp;vis=1&amp;pid=8f8935727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（2024·四川成都·中考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）几种作物的无土栽培营养液部分溶质的质量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分数如下表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，配制溶液的仪器如图4所示。</a:t>
            </a:r>
            <a:endParaRPr lang="en-US" altLang="zh-CN" sz="2800" dirty="0"/>
          </a:p>
        </p:txBody>
      </p:sp>
      <p:pic>
        <p:nvPicPr>
          <p:cNvPr id="4" name="QO_6_BD.145_2#9b85adc7b?iti=15&amp;vaa=1&amp;vcp=1&amp;vis=1&amp;pid=8f893572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82696" y="2604561"/>
            <a:ext cx="5632704" cy="1700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145_3#9b85adc7b?iti=15&amp;vaa=1&amp;vcp=1&amp;vis=1&amp;pid=8f8935727&amp;color=0,0,0&amp;vtp=1&amp;vaab=1&amp;bbb=1"/>
          <p:cNvSpPr/>
          <p:nvPr/>
        </p:nvSpPr>
        <p:spPr>
          <a:xfrm>
            <a:off x="5791867" y="4432345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图4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8483f04f?vcp=1&amp;pid=3e20e0dd3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热点考点</a:t>
            </a:r>
            <a:endParaRPr lang="en-US" altLang="zh-CN" sz="3000" dirty="0"/>
          </a:p>
        </p:txBody>
      </p:sp>
      <p:sp>
        <p:nvSpPr>
          <p:cNvPr id="3" name="QB_6_BD.1_1#f15165309?sp=1&amp;vaa=1&amp;vcp=1&amp;vis=1&amp;pid=88483f04f&amp;color=0,0,0&amp;vtp=1&amp;vaab=1&amp;bbb=1"/>
          <p:cNvSpPr/>
          <p:nvPr/>
        </p:nvSpPr>
        <p:spPr>
          <a:xfrm>
            <a:off x="539496" y="123346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化学试剂的取用。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（1）固体试剂的取用。</a:t>
            </a:r>
            <a:endParaRPr lang="en-US" altLang="zh-CN" sz="2800" dirty="0"/>
          </a:p>
        </p:txBody>
      </p:sp>
      <p:sp>
        <p:nvSpPr>
          <p:cNvPr id="5" name="QB_6_BD.1_3#f15165309?bid=1&amp;vaa=1&amp;vcp=1&amp;vis=1&amp;pid=88483f04f&amp;color=0,0,0&amp;vtp=1&amp;vaab=1"/>
          <p:cNvSpPr/>
          <p:nvPr/>
        </p:nvSpPr>
        <p:spPr>
          <a:xfrm>
            <a:off x="3071560" y="2512993"/>
            <a:ext cx="4494213" cy="120135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操作方法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一横二送三直立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endParaRPr lang="en-US" altLang="zh-CN" sz="2800" dirty="0"/>
          </a:p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使用仪器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药匙或纸槽</a:t>
            </a:r>
            <a:endParaRPr lang="en-US" altLang="zh-CN" sz="2800" dirty="0"/>
          </a:p>
        </p:txBody>
      </p:sp>
      <p:sp>
        <p:nvSpPr>
          <p:cNvPr id="6" name="QB_6_BD.1_4#f15165309?bid=2&amp;vaa=1&amp;vcp=1&amp;vis=1&amp;pid=88483f04f&amp;color=0,0,0&amp;vtp=1&amp;vaab=1"/>
          <p:cNvSpPr/>
          <p:nvPr/>
        </p:nvSpPr>
        <p:spPr>
          <a:xfrm>
            <a:off x="4493960" y="3797598"/>
            <a:ext cx="4651375" cy="120135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操作方法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一横二放三慢竖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endParaRPr lang="en-US" altLang="zh-CN" sz="2800" dirty="0"/>
          </a:p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使用仪器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镊子</a:t>
            </a:r>
            <a:endParaRPr lang="en-US" altLang="zh-CN" sz="2800" dirty="0"/>
          </a:p>
        </p:txBody>
      </p:sp>
      <p:sp>
        <p:nvSpPr>
          <p:cNvPr id="7" name="QB_6_BD.1_3#f15165309?bid=1&amp;vaa=1&amp;vcp=1&amp;vis=1&amp;pid=88483f04f&amp;color=0,0,0&amp;vtp=1&amp;vaab=1"/>
          <p:cNvSpPr/>
          <p:nvPr/>
        </p:nvSpPr>
        <p:spPr>
          <a:xfrm>
            <a:off x="539497" y="2859989"/>
            <a:ext cx="2303463" cy="6477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①粉末状试剂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8" name="SystemAddBraceShape"/>
          <p:cNvSpPr/>
          <p:nvPr/>
        </p:nvSpPr>
        <p:spPr>
          <a:xfrm>
            <a:off x="2817560" y="2766993"/>
            <a:ext cx="76200" cy="826072"/>
          </a:xfrm>
          <a:prstGeom prst="leftBrace">
            <a:avLst>
              <a:gd name="adj1" fmla="val 90000"/>
              <a:gd name="adj2" fmla="val 50000"/>
            </a:avLst>
          </a:prstGeom>
          <a:ln w="158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QB_6_BD.1_4#f15165309?bid=2&amp;vaa=1&amp;vcp=1&amp;vis=1&amp;pid=88483f04f&amp;color=0,0,0&amp;vtp=1&amp;vaab=1"/>
          <p:cNvSpPr/>
          <p:nvPr/>
        </p:nvSpPr>
        <p:spPr>
          <a:xfrm>
            <a:off x="539497" y="4144594"/>
            <a:ext cx="3725863" cy="6477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②密度较大的块状试剂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10" name="SystemAddBraceShape"/>
          <p:cNvSpPr/>
          <p:nvPr/>
        </p:nvSpPr>
        <p:spPr>
          <a:xfrm>
            <a:off x="4239960" y="4051598"/>
            <a:ext cx="76200" cy="826072"/>
          </a:xfrm>
          <a:prstGeom prst="leftBrace">
            <a:avLst>
              <a:gd name="adj1" fmla="val 90000"/>
              <a:gd name="adj2" fmla="val 50000"/>
            </a:avLst>
          </a:prstGeom>
          <a:ln w="158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BD.145_4#9b85adc7b?sp=1&amp;vaa=1&amp;vcp=1&amp;vis=1&amp;pid=8f8935727&amp;color=0,0,0&amp;vtp=1&amp;vaab=1&amp;bt=1&amp;bbb=1"/>
              <p:cNvSpPr/>
              <p:nvPr/>
            </p:nvSpPr>
            <p:spPr>
              <a:xfrm>
                <a:off x="539496" y="640810"/>
                <a:ext cx="11109960" cy="54235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几种作物营养液溶质的质量分数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(%)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6_BD.145_4#9b85adc7b?sp=1&amp;vaa=1&amp;vcp=1&amp;vis=1&amp;pid=8f8935727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40810"/>
                <a:ext cx="11109960" cy="542354"/>
              </a:xfrm>
              <a:prstGeom prst="rect">
                <a:avLst/>
              </a:prstGeom>
              <a:blipFill rotWithShape="1">
                <a:blip r:embed="rId3"/>
                <a:stretch>
                  <a:fillRect l="-3" t="-18" r="3" b="-147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6_BD.145_5#9b85adc7b?iti=16&amp;vaa=1&amp;vcp=1&amp;vis=1&amp;pid=8f8935727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19272" y="1318863"/>
            <a:ext cx="5550408" cy="1673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145_6#9b85adc7b?iti=16&amp;vaa=1&amp;vcp=1&amp;vis=1&amp;pid=8f8935727&amp;color=0,0,0&amp;vtp=1&amp;vaab=1&amp;bbb=1"/>
          <p:cNvSpPr/>
          <p:nvPr/>
        </p:nvSpPr>
        <p:spPr>
          <a:xfrm>
            <a:off x="5787295" y="3119215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图4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8" name="QO_6_BD.145_7#9b85adc7b?colgroup=13,5,5,5&amp;vaa=1&amp;vcp=1&amp;vis=1&amp;pid=8f8935727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3820763"/>
              <a:ext cx="11064240" cy="1681798"/>
            </p:xfrm>
            <a:graphic>
              <a:graphicData uri="http://schemas.openxmlformats.org/drawingml/2006/table">
                <a:tbl>
                  <a:tblPr/>
                  <a:tblGrid>
                    <a:gridCol w="486460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06654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06654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06654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番茄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甜瓜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茄子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硝酸钾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KNO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4.04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6.07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7.08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磷酸二氢铵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NH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PO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0.77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1.53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1.15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8" name="QO_6_BD.145_7#9b85adc7b?colgroup=13,5,5,5&amp;vaa=1&amp;vcp=1&amp;vis=1&amp;pid=8f8935727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3820763"/>
              <a:ext cx="11064240" cy="1681798"/>
            </p:xfrm>
            <a:graphic>
              <a:graphicData uri="http://schemas.openxmlformats.org/drawingml/2006/table">
                <a:tbl>
                  <a:tblPr/>
                  <a:tblGrid>
                    <a:gridCol w="4864608"/>
                    <a:gridCol w="2066544"/>
                    <a:gridCol w="2066544"/>
                    <a:gridCol w="2066544"/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番茄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甜瓜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茄子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086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4.04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6.07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7.08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5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0.77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1.53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1.15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6" name="QB_7_BD.146_1#3c3632f93?vaa=1&amp;vcp=1&amp;vis=1&amp;pid=9b85adc7b&amp;color=0,0,0&amp;vtp=1&amp;vaab=1&amp;bbb=1"/>
          <p:cNvSpPr/>
          <p:nvPr/>
        </p:nvSpPr>
        <p:spPr>
          <a:xfrm>
            <a:off x="539496" y="563686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）由表可知三种作物中对磷元素需求最多的是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B_7_AN.147_1#3c3632f93.blank?vaa=1&amp;vcp=1&amp;vis=1&amp;pid=9b85adc7b&amp;color=0,0,0&amp;vpa=72&amp;vtp=1&amp;vaab=1&amp;bbb=1"/>
          <p:cNvSpPr/>
          <p:nvPr/>
        </p:nvSpPr>
        <p:spPr>
          <a:xfrm>
            <a:off x="8195214" y="5585428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甜瓜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48_1#52a39bfbb?vaa=1&amp;vcp=1&amp;vis=1&amp;pid=9b85adc7b&amp;color=0,0,0&amp;vtp=1&amp;vaab=1&amp;bt=1&amp;bbb=1"/>
          <p:cNvSpPr/>
          <p:nvPr/>
        </p:nvSpPr>
        <p:spPr>
          <a:xfrm>
            <a:off x="539496" y="67357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）硝酸钾和磷酸二氢铵均属于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1_1#52a39bfbb.blank?vaa=1&amp;vcp=1&amp;vis=1&amp;pid=9b85adc7b&amp;color=0,0,0&amp;vpa=73&amp;vtp=1&amp;vaab=1&amp;bbb=1"/>
          <p:cNvSpPr/>
          <p:nvPr/>
        </p:nvSpPr>
        <p:spPr>
          <a:xfrm>
            <a:off x="5706015" y="622141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复合</a:t>
            </a:r>
            <a:endParaRPr lang="en-US" altLang="zh-CN" sz="2800" dirty="0"/>
          </a:p>
        </p:txBody>
      </p:sp>
      <p:pic>
        <p:nvPicPr>
          <p:cNvPr id="4" name="QO_6_BD.148_2#52a39bfbb?iti=17&amp;vaa=1&amp;vcp=1&amp;vis=1&amp;pid=9b85adc7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37560" y="1359757"/>
            <a:ext cx="5513832" cy="1664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148_3#52a39bfbb?iti=17&amp;vaa=1&amp;vcp=1&amp;vis=1&amp;pid=9b85adc7b&amp;color=0,0,0&amp;vtp=1&amp;vaab=1&amp;bbb=1"/>
          <p:cNvSpPr/>
          <p:nvPr/>
        </p:nvSpPr>
        <p:spPr>
          <a:xfrm>
            <a:off x="5787295" y="3150965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图4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BD.150_1#f04801039?vaa=1&amp;vcp=1&amp;vis=1&amp;pid=9b85adc7b&amp;color=0,0,0&amp;vtp=1&amp;vaab=1&amp;bbb=1&amp;hb=1"/>
              <p:cNvSpPr/>
              <p:nvPr/>
            </p:nvSpPr>
            <p:spPr>
              <a:xfrm>
                <a:off x="539496" y="3721957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（3）配制溶质质量分数为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7.08%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的硝酸钾溶液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，需要硝酸钾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（精确到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（4）将溶质质量分数为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7.08%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的硝酸钾溶液稀释为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4.04%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需选择图4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中的烧杯和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（填序号）。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B_7_BD.150_1#f04801039?vaa=1&amp;vcp=1&amp;vis=1&amp;pid=9b85adc7b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21957"/>
                <a:ext cx="11109960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3" t="-9" r="-1237" b="-27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7_AN.2_1#f04801039.blank?vaa=1&amp;vcp=1&amp;vis=1&amp;pid=9b85adc7b&amp;color=0,0,0&amp;vpa=74&amp;vtp=1&amp;vaab=1&amp;bbb=1"/>
          <p:cNvSpPr/>
          <p:nvPr/>
        </p:nvSpPr>
        <p:spPr>
          <a:xfrm>
            <a:off x="10692353" y="3691477"/>
            <a:ext cx="8810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14.2</a:t>
            </a:r>
            <a:endParaRPr lang="en-US" altLang="zh-CN" sz="2800" dirty="0"/>
          </a:p>
        </p:txBody>
      </p:sp>
      <p:sp>
        <p:nvSpPr>
          <p:cNvPr id="9" name="QB_7_AN.153_1#f04801039.blank?vaa=1&amp;vcp=1&amp;vis=1&amp;pid=9b85adc7b&amp;color=0,0,0&amp;vpa=75&amp;vtp=1&amp;vaab=1&amp;bbb=1"/>
          <p:cNvSpPr/>
          <p:nvPr/>
        </p:nvSpPr>
        <p:spPr>
          <a:xfrm>
            <a:off x="2327814" y="5613622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③④⑤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7" grpId="0" build="p" animBg="1"/>
      <p:bldP spid="9" grpId="0" build="p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154_1#792a6b3f9?vaa=1&amp;vcp=1&amp;vis=1&amp;pid=9b85adc7b&amp;color=0,0,0&amp;vtp=1&amp;vaab=1&amp;bt=1&amp;bbb=1&amp;hb=1"/>
              <p:cNvSpPr/>
              <p:nvPr/>
            </p:nvSpPr>
            <p:spPr>
              <a:xfrm>
                <a:off x="539496" y="1253966"/>
                <a:ext cx="11109960" cy="18998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（5）磷酸二氢铵与熟石灰混合施用会降低肥效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，其原理是</a:t>
                </a:r>
              </a:p>
              <a:p>
                <a:pPr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Ca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OH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+2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NH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4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PO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2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2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2800" b="0" baseline="-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△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Ca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(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PO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4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+2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NH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↑+6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，则产生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3.4 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氨气时消耗熟石灰的质量是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7_BD.154_1#792a6b3f9?vaa=1&amp;vcp=1&amp;vis=1&amp;pid=9b85adc7b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53966"/>
                <a:ext cx="11109960" cy="1899857"/>
              </a:xfrm>
              <a:prstGeom prst="rect">
                <a:avLst/>
              </a:prstGeom>
              <a:blipFill rotWithShape="1">
                <a:blip r:embed="rId3"/>
                <a:stretch>
                  <a:fillRect l="-3" t="-25" r="3" b="-35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AN.155_1#792a6b3f9.blank?vaa=1&amp;vcp=1&amp;vis=1&amp;pid=9b85adc7b&amp;color=0,0,0&amp;vpa=76&amp;vtp=1&amp;vaab=1&amp;bbb=1"/>
              <p:cNvSpPr/>
              <p:nvPr/>
            </p:nvSpPr>
            <p:spPr>
              <a:xfrm>
                <a:off x="4881309" y="2687160"/>
                <a:ext cx="1098550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22.2 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7_AN.155_1#792a6b3f9.blank?vaa=1&amp;vcp=1&amp;vis=1&amp;pid=9b85adc7b&amp;color=0,0,0&amp;vpa=76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81309" y="2687160"/>
                <a:ext cx="1098550" cy="402844"/>
              </a:xfrm>
              <a:prstGeom prst="rect">
                <a:avLst/>
              </a:prstGeom>
              <a:blipFill rotWithShape="1">
                <a:blip r:embed="rId4"/>
                <a:stretch>
                  <a:fillRect l="-6" t="-118" r="6" b="-70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6_BD.154_2#792a6b3f9?iti=18&amp;vaa=1&amp;vcp=1&amp;vis=1&amp;pid=9b85adc7b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01568" y="3291236"/>
            <a:ext cx="5385816" cy="1618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154_3#792a6b3f9?iti=18&amp;vaa=1&amp;vcp=1&amp;vis=1&amp;pid=9b85adc7b&amp;color=0,0,0&amp;vtp=1&amp;vaab=1&amp;bbb=1"/>
          <p:cNvSpPr/>
          <p:nvPr/>
        </p:nvSpPr>
        <p:spPr>
          <a:xfrm>
            <a:off x="5787295" y="5036724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图4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_5#f15165309?vaa=1&amp;vcp=1&amp;vis=1&amp;pid=88483f04f&amp;color=0,0,0&amp;mp=1&amp;vtp=1&amp;vaab=1&amp;bt=1&amp;bbb=1"/>
          <p:cNvSpPr/>
          <p:nvPr/>
        </p:nvSpPr>
        <p:spPr>
          <a:xfrm>
            <a:off x="539496" y="145186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（2）液体试剂的取用。</a:t>
            </a:r>
            <a:endParaRPr lang="en-US" altLang="zh-CN" sz="2800" dirty="0"/>
          </a:p>
        </p:txBody>
      </p:sp>
      <p:graphicFrame>
        <p:nvGraphicFramePr>
          <p:cNvPr id="12" name="QB_6_BD.1_6#f15165309?colgroup=5,24&amp;vaa=1&amp;vcp=1&amp;vis=1&amp;pid=88483f04f&amp;color=0,0,0&amp;mp=1&amp;vtp=1&amp;vaab=1&amp;bbb=1&amp;hb=1"/>
          <p:cNvGraphicFramePr>
            <a:graphicFrameLocks noGrp="1"/>
          </p:cNvGraphicFramePr>
          <p:nvPr/>
        </p:nvGraphicFramePr>
        <p:xfrm>
          <a:off x="539496" y="2138045"/>
          <a:ext cx="11082528" cy="3254756"/>
        </p:xfrm>
        <a:graphic>
          <a:graphicData uri="http://schemas.openxmlformats.org/drawingml/2006/table">
            <a:tbl>
              <a:tblPr/>
              <a:tblGrid>
                <a:gridCol w="21488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336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547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较多量液体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试剂的取用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6300"/>
                        </a:lnSpc>
                      </a:pPr>
                      <a:r>
                        <a:rPr lang="en-US" altLang="zh-CN" sz="1690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__________________________________________________________________________________________________________________________________________________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                      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4" name="QB_6_BD.1_7#f15165309.table_image?tii=1&amp;vaa=1&amp;vcp=1&amp;vis=1&amp;pid=88483f04f&amp;color=0,0,0&amp;mp=1&amp;tib=255,255,255&amp;vip=1#3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69995" y="2412365"/>
            <a:ext cx="7018655" cy="2567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6_AN.2_1#f15165309.blank?vaa=1&amp;vcp=1&amp;vis=1&amp;pid=88483f04f&amp;color=0,0,0&amp;mp=1&amp;vpa=1&amp;vtp=1&amp;vaab=1"/>
          <p:cNvSpPr/>
          <p:nvPr/>
        </p:nvSpPr>
        <p:spPr>
          <a:xfrm>
            <a:off x="7831836" y="2494026"/>
            <a:ext cx="1170432" cy="256032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手心</a:t>
            </a:r>
            <a:endParaRPr lang="en-US" altLang="zh-CN" sz="2800" dirty="0"/>
          </a:p>
        </p:txBody>
      </p:sp>
      <p:sp>
        <p:nvSpPr>
          <p:cNvPr id="6" name="QB_6_AN.3_1#f15165309.blank?vaa=1&amp;vcp=1&amp;vis=1&amp;pid=88483f04f&amp;color=0,0,0&amp;mp=1&amp;vpa=2&amp;vtp=1&amp;vaab=1"/>
          <p:cNvSpPr/>
          <p:nvPr/>
        </p:nvSpPr>
        <p:spPr>
          <a:xfrm>
            <a:off x="7329043" y="3623945"/>
            <a:ext cx="1060704" cy="347472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紧挨</a:t>
            </a:r>
            <a:endParaRPr lang="en-US" altLang="zh-CN" sz="2800" dirty="0"/>
          </a:p>
        </p:txBody>
      </p:sp>
      <p:sp>
        <p:nvSpPr>
          <p:cNvPr id="7" name="QB_6_AN.4_1#f15165309.blank?vaa=1&amp;vcp=1&amp;vis=1&amp;pid=88483f04f&amp;color=0,0,0&amp;mp=1&amp;vpa=3&amp;vtp=1&amp;vaab=1"/>
          <p:cNvSpPr/>
          <p:nvPr/>
        </p:nvSpPr>
        <p:spPr>
          <a:xfrm>
            <a:off x="7328916" y="4608195"/>
            <a:ext cx="1078992" cy="301752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倒放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QB_6_BD.5_1#f15165309?colgroup=5,24&amp;vaa=1&amp;vcp=1&amp;vis=1&amp;pid=88483f04f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2030476"/>
          <a:ext cx="11082528" cy="3501644"/>
        </p:xfrm>
        <a:graphic>
          <a:graphicData uri="http://schemas.openxmlformats.org/drawingml/2006/table">
            <a:tbl>
              <a:tblPr/>
              <a:tblGrid>
                <a:gridCol w="21488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336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01644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少量液体试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剂的取用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8500"/>
                        </a:lnSpc>
                      </a:pPr>
                      <a:r>
                        <a:rPr lang="en-US" altLang="zh-CN" sz="1830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____________________________________________________________________________________________________________________________________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                                                  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QB_6_BD.5_2#f15165309.table_image?tii=2&amp;vaa=1&amp;vcp=1&amp;vis=1&amp;pid=88483f04f&amp;color=0,0,0&amp;mp=1&amp;tib=255,255,255&amp;vip=4#6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10712" y="2149094"/>
            <a:ext cx="7488936" cy="3264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AN.6_1#f15165309.blank?vaa=1&amp;vcp=1&amp;vis=1&amp;pid=88483f04f&amp;color=0,0,0&amp;mp=1&amp;vpa=4&amp;vtp=1&amp;vaab=1"/>
          <p:cNvSpPr/>
          <p:nvPr/>
        </p:nvSpPr>
        <p:spPr>
          <a:xfrm>
            <a:off x="7168896" y="2267966"/>
            <a:ext cx="896112" cy="237744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倒放</a:t>
            </a:r>
            <a:endParaRPr lang="en-US" altLang="zh-CN" sz="2800" dirty="0"/>
          </a:p>
        </p:txBody>
      </p:sp>
      <p:sp>
        <p:nvSpPr>
          <p:cNvPr id="5" name="QB_6_AN.7_1#f15165309.blank?vaa=1&amp;vcp=1&amp;vis=1&amp;pid=88483f04f&amp;color=0,0,0&amp;mp=1&amp;vpa=5&amp;vtp=1&amp;vaab=1"/>
          <p:cNvSpPr/>
          <p:nvPr/>
        </p:nvSpPr>
        <p:spPr>
          <a:xfrm>
            <a:off x="7123176" y="4435094"/>
            <a:ext cx="3474720" cy="338328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垂悬在试管口正上方</a:t>
            </a:r>
            <a:endParaRPr lang="en-US" altLang="zh-CN" sz="2800" dirty="0"/>
          </a:p>
        </p:txBody>
      </p:sp>
      <p:sp>
        <p:nvSpPr>
          <p:cNvPr id="6" name="QB_6_AN.8_1#f15165309.blank?vaa=1&amp;vcp=1&amp;vis=1&amp;pid=88483f04f&amp;color=0,0,0&amp;mp=1&amp;vpa=6&amp;vtp=1&amp;vaab=1"/>
          <p:cNvSpPr/>
          <p:nvPr/>
        </p:nvSpPr>
        <p:spPr>
          <a:xfrm>
            <a:off x="7040880" y="5011166"/>
            <a:ext cx="1042416" cy="283464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伸入</a:t>
            </a:r>
            <a:endParaRPr lang="en-US" altLang="zh-CN" sz="2800" dirty="0"/>
          </a:p>
        </p:txBody>
      </p:sp>
      <p:sp>
        <p:nvSpPr>
          <p:cNvPr id="2" name="QB_6_BD.5_1#f15165309?colgroup=5,24&amp;vaa=1&amp;vcp=1&amp;vis=1&amp;pid=88483f04f&amp;color=0,0,0&amp;mp=1&amp;vtp=1&amp;vaab=1&amp;bt=1&amp;bbb=1"/>
          <p:cNvSpPr txBox="1"/>
          <p:nvPr/>
        </p:nvSpPr>
        <p:spPr>
          <a:xfrm>
            <a:off x="10903879" y="132207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71*391"/>
  <p:tag name="TABLE_ENDDRAG_RECT" val="42*91*871*39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31.04000000000002,&quot;left&quot;:400.32,&quot;top&quot;:292.01094488188977,&quot;width&quot;:190.68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31.04000000000002,&quot;left&quot;:400.32,&quot;top&quot;:292.01094488188977,&quot;width&quot;:190.68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31.04000000000002,&quot;left&quot;:400.32,&quot;top&quot;:292.01094488188977,&quot;width&quot;:190.68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31.04000000000002,&quot;left&quot;:400.32,&quot;top&quot;:292.01094488188977,&quot;width&quot;:190.68}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2180</Words>
  <Application>Microsoft Office PowerPoint</Application>
  <PresentationFormat>宽屏</PresentationFormat>
  <Paragraphs>655</Paragraphs>
  <Slides>72</Slides>
  <Notes>70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72</vt:i4>
      </vt:variant>
    </vt:vector>
  </HeadingPairs>
  <TitlesOfParts>
    <vt:vector size="83" baseType="lpstr">
      <vt:lpstr>Arial (正文)</vt:lpstr>
      <vt:lpstr>华文隶书</vt:lpstr>
      <vt:lpstr>华文细黑</vt:lpstr>
      <vt:lpstr>宋体</vt:lpstr>
      <vt:lpstr>微软雅黑</vt:lpstr>
      <vt:lpstr>Arial</vt:lpstr>
      <vt:lpstr>Calibri</vt:lpstr>
      <vt:lpstr>Cambria Math</vt:lpstr>
      <vt:lpstr>times new roman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1018801308@qq.com</cp:lastModifiedBy>
  <cp:revision>10</cp:revision>
  <dcterms:created xsi:type="dcterms:W3CDTF">2024-11-25T05:42:00Z</dcterms:created>
  <dcterms:modified xsi:type="dcterms:W3CDTF">2025-07-23T07:25:16Z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6E950224A9F84F198F579BAD750EBA62_12</vt:lpwstr>
  </property>
  <property fmtid="{D5CDD505-2E9C-101B-9397-08002B2CF9AE}" pid="3" name="KSOProductBuildVer">
    <vt:lpwstr>2052-12.1.0.18912</vt:lpwstr>
  </property>
</Properties>
</file>