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8"/>
  </p:notesMasterIdLst>
  <p:sldIdLst>
    <p:sldId id="256" r:id="rId2"/>
    <p:sldId id="257" r:id="rId3"/>
    <p:sldId id="258" r:id="rId4"/>
    <p:sldId id="259" r:id="rId5"/>
    <p:sldId id="293" r:id="rId6"/>
    <p:sldId id="260" r:id="rId7"/>
    <p:sldId id="261" r:id="rId8"/>
    <p:sldId id="262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94" r:id="rId20"/>
    <p:sldId id="275" r:id="rId21"/>
    <p:sldId id="295" r:id="rId22"/>
    <p:sldId id="276" r:id="rId23"/>
    <p:sldId id="279" r:id="rId24"/>
    <p:sldId id="278" r:id="rId25"/>
    <p:sldId id="296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4" d="100"/>
          <a:sy n="104" d="100"/>
        </p:scale>
        <p:origin x="7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365284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7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8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7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8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323e57a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EAE98273-24AD-44A2-9BAE-AA1BC609F7B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第二章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 err="1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生物的遗传与变异</a:t>
            </a: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   </a:t>
            </a:r>
            <a:r>
              <a:rPr lang="en-US" sz="2400" b="1" i="0" dirty="0" err="1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第三章</a:t>
            </a: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 生命起源和生物进化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323e57a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C0B05FF4-DADD-4F24-9CDB-FAA6E458B5A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e5694aafd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71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68b8e96cb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99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319b6bd57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6792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9c2dcb3be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960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e5694aafd&amp;color=RGB(64,64,64)">
            <a:hlinkClick r:id="rId3" action="ppaction://hlinksldjump"/>
          </p:cNvPr>
          <p:cNvSpPr/>
          <p:nvPr/>
        </p:nvSpPr>
        <p:spPr>
          <a:xfrm>
            <a:off x="2660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导图巧记忆</a:t>
            </a:r>
            <a:endParaRPr lang="en-US" sz="1600" dirty="0"/>
          </a:p>
        </p:txBody>
      </p:sp>
      <p:sp>
        <p:nvSpPr>
          <p:cNvPr id="9" name="MasterShapeName?linknodeid=68b8e96cb&amp;color=RGB(64,64,64)">
            <a:hlinkClick r:id="rId5" action="ppaction://hlinksldjump"/>
          </p:cNvPr>
          <p:cNvSpPr/>
          <p:nvPr/>
        </p:nvSpPr>
        <p:spPr>
          <a:xfrm>
            <a:off x="454456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知识大集结</a:t>
            </a:r>
            <a:endParaRPr lang="en-US" sz="1600" dirty="0"/>
          </a:p>
        </p:txBody>
      </p:sp>
      <p:sp>
        <p:nvSpPr>
          <p:cNvPr id="10" name="MasterShapeName?linknodeid=319b6bd57&amp;color=RGB(64,64,64)">
            <a:hlinkClick r:id="rId6" action="ppaction://hlinksldjump"/>
          </p:cNvPr>
          <p:cNvSpPr/>
          <p:nvPr/>
        </p:nvSpPr>
        <p:spPr>
          <a:xfrm>
            <a:off x="650138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真题深解读</a:t>
            </a:r>
            <a:endParaRPr lang="en-US" sz="1600" dirty="0"/>
          </a:p>
        </p:txBody>
      </p:sp>
      <p:sp>
        <p:nvSpPr>
          <p:cNvPr id="11" name="MasterShapeName?linknodeid=9c2dcb3be&amp;color=RGB(64,64,64)">
            <a:hlinkClick r:id="rId7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备考勤演练</a:t>
            </a:r>
            <a:endParaRPr lang="en-US" sz="16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第二章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 err="1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生物的遗传与变异</a:t>
            </a: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   </a:t>
            </a:r>
            <a:r>
              <a:rPr lang="en-US" sz="2400" b="1" i="0" dirty="0" err="1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第三章</a:t>
            </a: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 生命起源和生物进化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biology#pid=672dcac9a9b4d0d6eb9d0aeb#tid=67356af730f8900009196cc7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07F5284-F88E-8A09-A6B4-2A5B4292DFE5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CC1E32E2-05BC-4955-ABF7-18BC4046F44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C5B6B2AD-5ACE-49C6-9876-ADF365E8A37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e5694aafd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71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68b8e96cb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99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319b6bd57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6792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9c2dcb3be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960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e5694aafd&amp;color=RGB(64,64,64)">
            <a:hlinkClick r:id="rId3" action="ppaction://hlinksldjump"/>
          </p:cNvPr>
          <p:cNvSpPr/>
          <p:nvPr/>
        </p:nvSpPr>
        <p:spPr>
          <a:xfrm>
            <a:off x="2660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导图巧记忆</a:t>
            </a:r>
            <a:endParaRPr lang="en-US" sz="1600" dirty="0"/>
          </a:p>
        </p:txBody>
      </p:sp>
      <p:sp>
        <p:nvSpPr>
          <p:cNvPr id="9" name="MasterShapeName?linknodeid=68b8e96cb&amp;color=RGB(64,64,64)">
            <a:hlinkClick r:id="rId5" action="ppaction://hlinksldjump"/>
          </p:cNvPr>
          <p:cNvSpPr/>
          <p:nvPr/>
        </p:nvSpPr>
        <p:spPr>
          <a:xfrm>
            <a:off x="454456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知识大集结</a:t>
            </a:r>
            <a:endParaRPr lang="en-US" sz="1600" dirty="0"/>
          </a:p>
        </p:txBody>
      </p:sp>
      <p:sp>
        <p:nvSpPr>
          <p:cNvPr id="10" name="MasterShapeName?linknodeid=319b6bd57&amp;color=RGB(64,64,64)">
            <a:hlinkClick r:id="rId6" action="ppaction://hlinksldjump"/>
          </p:cNvPr>
          <p:cNvSpPr/>
          <p:nvPr/>
        </p:nvSpPr>
        <p:spPr>
          <a:xfrm>
            <a:off x="650138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真题深解读</a:t>
            </a:r>
            <a:endParaRPr lang="en-US" sz="1600" dirty="0"/>
          </a:p>
        </p:txBody>
      </p:sp>
      <p:sp>
        <p:nvSpPr>
          <p:cNvPr id="11" name="MasterShapeName?linknodeid=9c2dcb3be&amp;color=RGB(64,64,64)">
            <a:hlinkClick r:id="rId7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备考勤演练</a:t>
            </a:r>
            <a:endParaRPr lang="en-US" sz="16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34_1#c05f3ad94?vaa=1&amp;vcp=1&amp;vis=1&amp;pid=366e3f5c0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人的性别遗传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BD.35_1#4f49c2cb9?vaa=1&amp;vcp=1&amp;vis=1&amp;pid=c05f3ad94&amp;color=0,0,0&amp;vtp=1&amp;vaab=1&amp;bbb=1&amp;hb=1"/>
              <p:cNvSpPr/>
              <p:nvPr/>
            </p:nvSpPr>
            <p:spPr>
              <a:xfrm>
                <a:off x="539496" y="1182097"/>
                <a:ext cx="11109960" cy="24967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（1）在人体细胞中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，有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对染色体在男性与女性体细胞中都是一样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的，与性别决定无关的染色体叫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染色体。人类的性别一般是由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染色体决定的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。性染色体有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X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染色体和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Y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染色体，一对性染色体为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XX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时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性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，一对性染色体为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XY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时为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性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3" name="QB_7_BD.35_1#4f49c2cb9?vaa=1&amp;vcp=1&amp;vis=1&amp;pid=c05f3ad94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182097"/>
                <a:ext cx="11109960" cy="2496757"/>
              </a:xfrm>
              <a:prstGeom prst="rect">
                <a:avLst/>
              </a:prstGeom>
              <a:blipFill>
                <a:blip r:embed="rId3"/>
                <a:stretch>
                  <a:fillRect l="-1976" r="-878" b="-757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7_AN.1_1#4f49c2cb9.blank?vaa=1&amp;vcp=1&amp;vis=1&amp;pid=c05f3ad94&amp;color=0,0,0&amp;vpa=25&amp;vtp=1&amp;vaab=1&amp;bbb=1"/>
          <p:cNvSpPr/>
          <p:nvPr/>
        </p:nvSpPr>
        <p:spPr>
          <a:xfrm>
            <a:off x="4283615" y="1151617"/>
            <a:ext cx="6143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22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5" name="QB_7_AN.2_1#4f49c2cb9.blank?vaa=1&amp;vcp=1&amp;vis=1&amp;pid=c05f3ad94&amp;color=0,0,0&amp;vpa=26&amp;vtp=1&amp;vaab=1"/>
          <p:cNvSpPr/>
          <p:nvPr/>
        </p:nvSpPr>
        <p:spPr>
          <a:xfrm>
            <a:off x="5528215" y="1799317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常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6" name="QB_7_AN.3_1#4f49c2cb9.blank?vaa=1&amp;vcp=1&amp;vis=1&amp;pid=c05f3ad94&amp;color=0,0,0&amp;vpa=27&amp;vtp=1&amp;vaab=1"/>
          <p:cNvSpPr/>
          <p:nvPr/>
        </p:nvSpPr>
        <p:spPr>
          <a:xfrm>
            <a:off x="10862214" y="1799317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性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7" name="QB_7_AN.4_1#4f49c2cb9.blank?vaa=1&amp;vcp=1&amp;vis=1&amp;pid=c05f3ad94&amp;color=0,0,0&amp;vpa=28&amp;vtp=1&amp;vaab=1"/>
          <p:cNvSpPr/>
          <p:nvPr/>
        </p:nvSpPr>
        <p:spPr>
          <a:xfrm>
            <a:off x="905415" y="3073762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女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8" name="QB_7_AN.5_1#4f49c2cb9.blank?vaa=1&amp;vcp=1&amp;vis=1&amp;pid=c05f3ad94&amp;color=0,0,0&amp;vpa=29&amp;vtp=1&amp;vaab=1"/>
          <p:cNvSpPr/>
          <p:nvPr/>
        </p:nvSpPr>
        <p:spPr>
          <a:xfrm>
            <a:off x="5934615" y="3073762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男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9" name="QB_7_BD.41_1#670e43fe1?vaa=1&amp;vcp=1&amp;vis=1&amp;pid=c05f3ad94&amp;color=0,0,0&amp;vtp=1&amp;vaab=1&amp;bbb=1&amp;hb=1"/>
          <p:cNvSpPr/>
          <p:nvPr/>
        </p:nvSpPr>
        <p:spPr>
          <a:xfrm>
            <a:off x="539496" y="367440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）女性排出卵细胞的性染色体为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，精子的性染色体为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，因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此生男生女机会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QB_7_AN.6_1#670e43fe1.blank?vaa=1&amp;vcp=1&amp;vis=1&amp;pid=c05f3ad94&amp;color=0,0,0&amp;vpa=30&amp;vtp=1&amp;vaab=1&amp;bbb=1"/>
              <p:cNvSpPr/>
              <p:nvPr/>
            </p:nvSpPr>
            <p:spPr>
              <a:xfrm>
                <a:off x="6125909" y="3769849"/>
                <a:ext cx="384175" cy="40284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X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10" name="QB_7_AN.6_1#670e43fe1.blank?vaa=1&amp;vcp=1&amp;vis=1&amp;pid=c05f3ad94&amp;color=0,0,0&amp;vpa=3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5909" y="3769849"/>
                <a:ext cx="384175" cy="40284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QB_7_AN.7_1#670e43fe1.blank?vaa=1&amp;vcp=1&amp;vis=1&amp;pid=c05f3ad94&amp;color=0,0,0&amp;vpa=31&amp;vtp=1&amp;vaab=1&amp;bbb=1"/>
              <p:cNvSpPr/>
              <p:nvPr/>
            </p:nvSpPr>
            <p:spPr>
              <a:xfrm>
                <a:off x="9847008" y="3760007"/>
                <a:ext cx="942975" cy="418529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6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X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或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Y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11" name="QB_7_AN.7_1#670e43fe1.blank?vaa=1&amp;vcp=1&amp;vis=1&amp;pid=c05f3ad94&amp;color=0,0,0&amp;vpa=31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47008" y="3760007"/>
                <a:ext cx="942975" cy="418529"/>
              </a:xfrm>
              <a:prstGeom prst="rect">
                <a:avLst/>
              </a:prstGeom>
              <a:blipFill>
                <a:blip r:embed="rId5"/>
                <a:stretch>
                  <a:fillRect t="-32353" b="-4852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QB_7_AN.8_1#670e43fe1.blank?vaa=1&amp;vcp=1&amp;vis=1&amp;pid=c05f3ad94&amp;color=0,0,0&amp;vpa=32&amp;vtp=1&amp;vaab=1&amp;bbb=1"/>
          <p:cNvSpPr/>
          <p:nvPr/>
        </p:nvSpPr>
        <p:spPr>
          <a:xfrm>
            <a:off x="3039014" y="427067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均等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13" name="QB_6_BD.45_1#61025501c?vaa=1&amp;vcp=1&amp;vis=1&amp;pid=366e3f5c0&amp;color=0,0,0&amp;vtp=1&amp;vaab=1&amp;bbb=1&amp;hb=1"/>
          <p:cNvSpPr/>
          <p:nvPr/>
        </p:nvSpPr>
        <p:spPr>
          <a:xfrm>
            <a:off x="539496" y="496098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遗传病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：由于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改变所导致的疾病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。一般近亲结婚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，后代患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隐性遗传病的机会就会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，所以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近亲结婚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14" name="QB_6_AN.46_1#61025501c.blank?vaa=1&amp;vcp=1&amp;vis=1&amp;pid=366e3f5c0&amp;color=0,0,0&amp;vpa=33&amp;vtp=1&amp;vaab=1&amp;bbb=1"/>
          <p:cNvSpPr/>
          <p:nvPr/>
        </p:nvSpPr>
        <p:spPr>
          <a:xfrm>
            <a:off x="2950114" y="4930502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遗传物质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15" name="QB_6_AN.47_1#61025501c.blank?vaa=1&amp;vcp=1&amp;vis=1&amp;pid=366e3f5c0&amp;color=0,0,0&amp;vpa=34&amp;vtp=1&amp;vaab=1&amp;bbb=1"/>
          <p:cNvSpPr/>
          <p:nvPr/>
        </p:nvSpPr>
        <p:spPr>
          <a:xfrm>
            <a:off x="4105815" y="5557247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增加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16" name="QB_6_AN.48_1#61025501c.blank?vaa=1&amp;vcp=1&amp;vis=1&amp;pid=366e3f5c0&amp;color=0,0,0&amp;vpa=35&amp;vtp=1&amp;vaab=1&amp;bbb=1"/>
          <p:cNvSpPr/>
          <p:nvPr/>
        </p:nvSpPr>
        <p:spPr>
          <a:xfrm>
            <a:off x="6239415" y="5557247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禁止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10" grpId="0" build="p" animBg="1"/>
      <p:bldP spid="11" grpId="0" build="p" animBg="1"/>
      <p:bldP spid="12" grpId="0" build="p" animBg="1"/>
      <p:bldP spid="14" grpId="0" build="p" animBg="1"/>
      <p:bldP spid="15" grpId="0" build="p" animBg="1"/>
      <p:bldP spid="16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49_1#0f5c5622e?vaa=1&amp;vcp=1&amp;vis=1&amp;pid=366e3f5c0&amp;color=0,0,0&amp;vtp=1&amp;vaab=1&amp;bt=1&amp;bbb=1"/>
          <p:cNvSpPr/>
          <p:nvPr/>
        </p:nvSpPr>
        <p:spPr>
          <a:xfrm>
            <a:off x="539496" y="154482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生命起源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BD.50_1#e363d1e73?vaa=1&amp;vcp=1&amp;vis=1&amp;pid=0f5c5622e&amp;color=0,0,0&amp;vtp=1&amp;vaab=1&amp;bbb=1"/>
              <p:cNvSpPr/>
              <p:nvPr/>
            </p:nvSpPr>
            <p:spPr>
              <a:xfrm>
                <a:off x="539496" y="2172525"/>
                <a:ext cx="11109960" cy="31444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（1）原始大气与现代大气的主要区别是原始大气不含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（2）原始生命的摇篮——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（3）米勒的实验：模拟原始地球环境，将无机物合成为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（4）生命起源过程：原始大气</a:t>
                </a:r>
                <a14:m>
                  <m:oMath xmlns:m="http://schemas.openxmlformats.org/officeDocument/2006/math">
                    <m:r>
                      <a:rPr kumimoji="0" lang="en-US" altLang="zh-CN" sz="28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有机小分子</a:t>
                </a:r>
                <a14:m>
                  <m:oMath xmlns:m="http://schemas.openxmlformats.org/officeDocument/2006/math">
                    <m:r>
                      <a:rPr kumimoji="0" lang="en-US" altLang="zh-CN" sz="28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有机大分子</a:t>
                </a:r>
                <a14:m>
                  <m:oMath xmlns:m="http://schemas.openxmlformats.org/officeDocument/2006/math">
                    <m:r>
                      <a:rPr kumimoji="0" lang="en-US" altLang="zh-CN" sz="28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原始生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命</a:t>
                </a:r>
                <a14:m>
                  <m:oMath xmlns:m="http://schemas.openxmlformats.org/officeDocument/2006/math">
                    <m:r>
                      <a:rPr kumimoji="0" lang="en-US" altLang="zh-CN" sz="28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原始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生物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B_7_BD.50_1#e363d1e73?vaa=1&amp;vcp=1&amp;vis=1&amp;pid=0f5c5622e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172525"/>
                <a:ext cx="11109960" cy="3144457"/>
              </a:xfrm>
              <a:prstGeom prst="rect">
                <a:avLst/>
              </a:prstGeom>
              <a:blipFill>
                <a:blip r:embed="rId3"/>
                <a:stretch>
                  <a:fillRect l="-1976" b="-620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7_AN.1_1#e363d1e73.blank?vaa=1&amp;vcp=1&amp;vis=1&amp;pid=0f5c5622e&amp;color=0,0,0&amp;vpa=36&amp;vtp=1&amp;vaab=1&amp;bbb=1"/>
          <p:cNvSpPr/>
          <p:nvPr/>
        </p:nvSpPr>
        <p:spPr>
          <a:xfrm>
            <a:off x="8906414" y="2142045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氧气</a:t>
            </a:r>
            <a:endParaRPr lang="en-US" altLang="zh-CN" sz="2800" dirty="0"/>
          </a:p>
        </p:txBody>
      </p:sp>
      <p:sp>
        <p:nvSpPr>
          <p:cNvPr id="6" name="QB_7_AN.2_1#e363d1e73.blank?vaa=1&amp;vcp=1&amp;vis=1&amp;pid=0f5c5622e&amp;color=0,0,0&amp;vpa=37&amp;vtp=1&amp;vaab=1&amp;bbb=1"/>
          <p:cNvSpPr/>
          <p:nvPr/>
        </p:nvSpPr>
        <p:spPr>
          <a:xfrm>
            <a:off x="4639215" y="2789745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原始海洋</a:t>
            </a:r>
            <a:endParaRPr lang="en-US" altLang="zh-CN" sz="2800" dirty="0"/>
          </a:p>
        </p:txBody>
      </p:sp>
      <p:sp>
        <p:nvSpPr>
          <p:cNvPr id="8" name="QB_7_AN.3_1#e363d1e73.blank?vaa=1&amp;vcp=1&amp;vis=1&amp;pid=0f5c5622e&amp;color=0,0,0&amp;vpa=38&amp;vtp=1&amp;vaab=1&amp;bbb=1"/>
          <p:cNvSpPr/>
          <p:nvPr/>
        </p:nvSpPr>
        <p:spPr>
          <a:xfrm>
            <a:off x="9262014" y="3437445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氨基酸</a:t>
            </a:r>
            <a:endParaRPr lang="en-US" altLang="zh-CN" sz="2800" dirty="0"/>
          </a:p>
        </p:txBody>
      </p:sp>
      <p:sp>
        <p:nvSpPr>
          <p:cNvPr id="10" name="QB_7_AN.57_1#e363d1e73.blank?vaa=1&amp;vcp=1&amp;vis=1&amp;pid=0f5c5622e&amp;color=0,0,0&amp;vpa=39&amp;vtp=1&amp;vaab=1&amp;bbb=1"/>
          <p:cNvSpPr/>
          <p:nvPr/>
        </p:nvSpPr>
        <p:spPr>
          <a:xfrm>
            <a:off x="1977455" y="4727493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单细胞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58_1#06ee1b7f8?vaa=1&amp;vcp=1&amp;vis=1&amp;pid=366e3f5c0&amp;color=0,0,0&amp;vtp=1&amp;vaab=1&amp;bt=1&amp;bbb=1&amp;hb=1"/>
          <p:cNvSpPr/>
          <p:nvPr/>
        </p:nvSpPr>
        <p:spPr>
          <a:xfrm>
            <a:off x="539496" y="218109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生物进化——指生物在与生存环境的相互作用下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，总是一代又一代地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发生着改变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BD.59_1#4214e8282?vaa=1&amp;vcp=1&amp;vis=1&amp;pid=06ee1b7f8&amp;color=0,0,0&amp;vtp=1&amp;vaab=1&amp;bbb=1&amp;hb=1"/>
          <p:cNvSpPr/>
          <p:nvPr/>
        </p:nvSpPr>
        <p:spPr>
          <a:xfrm>
            <a:off x="539496" y="346411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1）生物进化的最直接证据是化石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。化石是生物的</a:t>
            </a:r>
            <a:r>
              <a:rPr lang="en-US" altLang="zh-CN" sz="2800" i="0" spc="-1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或生活痕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迹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，由于种种原因被埋藏在地层中，经过若干万年的复杂变化后形成的。</a:t>
            </a:r>
            <a:endParaRPr lang="en-US" altLang="zh-CN" sz="2800" spc="-100" dirty="0"/>
          </a:p>
        </p:txBody>
      </p:sp>
      <p:sp>
        <p:nvSpPr>
          <p:cNvPr id="4" name="QB_7_AN.60_1#4214e8282.blank?vaa=1&amp;vcp=1&amp;vis=1&amp;pid=06ee1b7f8&amp;color=0,0,0&amp;vpa=40&amp;vtp=1&amp;vaab=1&amp;bbb=1"/>
          <p:cNvSpPr/>
          <p:nvPr/>
        </p:nvSpPr>
        <p:spPr>
          <a:xfrm>
            <a:off x="8239664" y="3433635"/>
            <a:ext cx="1960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遗体、遗物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61_1#8d4066c57?sp=1&amp;vaa=1&amp;vcp=1&amp;vis=1&amp;pid=06ee1b7f8&amp;color=0,0,0&amp;vtp=1&amp;vaab=1&amp;bt=1&amp;bbb=1&amp;hb=1"/>
          <p:cNvSpPr/>
          <p:nvPr/>
        </p:nvSpPr>
        <p:spPr>
          <a:xfrm>
            <a:off x="539496" y="894715"/>
            <a:ext cx="11109960" cy="10775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（2）生物进化的原因：自然界中的生物，通过激烈的生存斗争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，适应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者生存下来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，不适应者被淘汰掉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，这就是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BD.61_2#8d4066c57?bid=1&amp;vaa=1&amp;vcp=1&amp;vis=1&amp;pid=06ee1b7f8&amp;color=0,0,0&amp;vtp=1&amp;vaab=1"/>
          <p:cNvSpPr/>
          <p:nvPr/>
        </p:nvSpPr>
        <p:spPr>
          <a:xfrm>
            <a:off x="2601660" y="2035619"/>
            <a:ext cx="1947863" cy="222053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过度繁殖</a:t>
            </a:r>
            <a:endParaRPr lang="en-US" altLang="zh-CN" sz="2800" dirty="0"/>
          </a:p>
          <a:p>
            <a:pPr algn="l"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生存斗争</a:t>
            </a:r>
            <a:endParaRPr lang="en-US" altLang="zh-CN" sz="2800" dirty="0"/>
          </a:p>
          <a:p>
            <a:pPr algn="l"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遗传和变异</a:t>
            </a:r>
            <a:endParaRPr lang="en-US" altLang="zh-CN" sz="2800" dirty="0"/>
          </a:p>
          <a:p>
            <a:pPr algn="l"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适者生存</a:t>
            </a:r>
            <a:endParaRPr lang="en-US" altLang="zh-CN" sz="2800" dirty="0"/>
          </a:p>
        </p:txBody>
      </p:sp>
      <p:sp>
        <p:nvSpPr>
          <p:cNvPr id="4" name="QB_7_AN.1_1#8d4066c57.blank?vaa=1&amp;vcp=1&amp;vis=1&amp;pid=06ee1b7f8&amp;color=0,0,0&amp;vpa=41&amp;vtp=1&amp;vaab=1&amp;bbb=1"/>
          <p:cNvSpPr/>
          <p:nvPr/>
        </p:nvSpPr>
        <p:spPr>
          <a:xfrm>
            <a:off x="6950614" y="1421511"/>
            <a:ext cx="16811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自然选择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BD.63_1#6ef3b6088?sp=1&amp;vaa=1&amp;vcp=1&amp;vis=1&amp;pid=06ee1b7f8&amp;color=0,0,0&amp;vtp=1&amp;vaab=1&amp;bbb=1"/>
              <p:cNvSpPr/>
              <p:nvPr/>
            </p:nvSpPr>
            <p:spPr>
              <a:xfrm>
                <a:off x="539496" y="4312856"/>
                <a:ext cx="11109960" cy="164903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5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（3）生物进化历程：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5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①藻类植物</a:t>
                </a:r>
                <a14:m>
                  <m:oMath xmlns:m="http://schemas.openxmlformats.org/officeDocument/2006/math">
                    <m:r>
                      <a:rPr kumimoji="0" lang="en-US" altLang="zh-CN" sz="28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植物</a:t>
                </a:r>
                <a14:m>
                  <m:oMath xmlns:m="http://schemas.openxmlformats.org/officeDocument/2006/math">
                    <m:r>
                      <a:rPr kumimoji="0" lang="en-US" altLang="zh-CN" sz="28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植物</a:t>
                </a:r>
                <a14:m>
                  <m:oMath xmlns:m="http://schemas.openxmlformats.org/officeDocument/2006/math">
                    <m:r>
                      <a:rPr kumimoji="0" lang="en-US" altLang="zh-CN" sz="28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种子植物。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44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②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动物</a:t>
                </a:r>
                <a14:m>
                  <m:oMath xmlns:m="http://schemas.openxmlformats.org/officeDocument/2006/math">
                    <m:r>
                      <a:rPr kumimoji="0" lang="en-US" altLang="zh-CN" sz="28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无脊椎动物</a:t>
                </a:r>
                <a14:m>
                  <m:oMath xmlns:m="http://schemas.openxmlformats.org/officeDocument/2006/math">
                    <m:r>
                      <a:rPr kumimoji="0" lang="en-US" altLang="zh-CN" sz="28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原始脊椎动物</a:t>
                </a:r>
                <a14:m>
                  <m:oMath xmlns:m="http://schemas.openxmlformats.org/officeDocument/2006/math">
                    <m:r>
                      <a:rPr kumimoji="0" lang="en-US" altLang="zh-CN" sz="28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动物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7_BD.63_1#6ef3b6088?sp=1&amp;vaa=1&amp;vcp=1&amp;vis=1&amp;pid=06ee1b7f8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312856"/>
                <a:ext cx="11109960" cy="1649032"/>
              </a:xfrm>
              <a:prstGeom prst="rect">
                <a:avLst/>
              </a:prstGeom>
              <a:blipFill>
                <a:blip r:embed="rId3"/>
                <a:stretch>
                  <a:fillRect l="-1976" t="-2952" b="-1143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QB_7_AN.64_1#6ef3b6088.blank?vaa=1&amp;vcp=1&amp;vis=1&amp;pid=06ee1b7f8&amp;color=0,0,0&amp;vpa=42&amp;vtp=1&amp;vaab=1&amp;bbb=1"/>
          <p:cNvSpPr/>
          <p:nvPr/>
        </p:nvSpPr>
        <p:spPr>
          <a:xfrm>
            <a:off x="2679777" y="4884356"/>
            <a:ext cx="9699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苔藓</a:t>
            </a:r>
            <a:endParaRPr lang="en-US" altLang="zh-CN" sz="2800" dirty="0"/>
          </a:p>
        </p:txBody>
      </p:sp>
      <p:sp>
        <p:nvSpPr>
          <p:cNvPr id="9" name="QB_7_AN.65_1#6ef3b6088.blank?vaa=1&amp;vcp=1&amp;vis=1&amp;pid=06ee1b7f8&amp;color=0,0,0&amp;vpa=43&amp;vtp=1&amp;vaab=1&amp;bbb=1"/>
          <p:cNvSpPr/>
          <p:nvPr/>
        </p:nvSpPr>
        <p:spPr>
          <a:xfrm>
            <a:off x="4820058" y="4878464"/>
            <a:ext cx="9699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蕨类</a:t>
            </a:r>
            <a:endParaRPr lang="en-US" altLang="zh-CN" sz="2800" dirty="0"/>
          </a:p>
        </p:txBody>
      </p:sp>
      <p:sp>
        <p:nvSpPr>
          <p:cNvPr id="10" name="QB_7_AN.66_1#6ef3b6088.blank?vaa=1&amp;vcp=1&amp;vis=1&amp;pid=06ee1b7f8&amp;color=0,0,0&amp;vpa=44&amp;vtp=1&amp;vaab=1&amp;bbb=1"/>
          <p:cNvSpPr/>
          <p:nvPr/>
        </p:nvSpPr>
        <p:spPr>
          <a:xfrm>
            <a:off x="905415" y="5411152"/>
            <a:ext cx="13255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单细胞</a:t>
            </a:r>
            <a:endParaRPr lang="en-US" altLang="zh-CN" sz="2800" dirty="0"/>
          </a:p>
        </p:txBody>
      </p:sp>
      <p:sp>
        <p:nvSpPr>
          <p:cNvPr id="11" name="QB_7_AN.67_1#6ef3b6088.blank?vaa=1&amp;vcp=1&amp;vis=1&amp;pid=06ee1b7f8&amp;color=0,0,0&amp;vpa=45&amp;vtp=1&amp;vaab=1&amp;bbb=1"/>
          <p:cNvSpPr/>
          <p:nvPr/>
        </p:nvSpPr>
        <p:spPr>
          <a:xfrm>
            <a:off x="7894382" y="5423385"/>
            <a:ext cx="9699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脊椎</a:t>
            </a:r>
            <a:endParaRPr lang="en-US" altLang="zh-CN" sz="2800" dirty="0"/>
          </a:p>
        </p:txBody>
      </p:sp>
      <p:sp>
        <p:nvSpPr>
          <p:cNvPr id="12" name="QB_7_BD.61_2#8d4066c57?bid=1&amp;vaa=1&amp;vcp=1&amp;vis=1&amp;pid=06ee1b7f8&amp;color=0,0,0&amp;vtp=1&amp;vaab=1">
            <a:extLst>
              <a:ext uri="{FF2B5EF4-FFF2-40B4-BE49-F238E27FC236}">
                <a16:creationId xmlns:a16="http://schemas.microsoft.com/office/drawing/2014/main" id="{4897AFE4-5550-CDDA-FD57-CA8663C71237}"/>
              </a:ext>
            </a:extLst>
          </p:cNvPr>
          <p:cNvSpPr/>
          <p:nvPr/>
        </p:nvSpPr>
        <p:spPr>
          <a:xfrm>
            <a:off x="539497" y="2923000"/>
            <a:ext cx="1770063" cy="571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自然选择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  <a:p>
            <a:pPr algn="l" latinLnBrk="1">
              <a:lnSpc>
                <a:spcPct val="133000"/>
              </a:lnSpc>
            </a:pPr>
            <a:endParaRPr lang="en-US" altLang="zh-CN" sz="2800" dirty="0"/>
          </a:p>
        </p:txBody>
      </p:sp>
      <p:sp>
        <p:nvSpPr>
          <p:cNvPr id="13" name="SystemAddBraceShape">
            <a:extLst>
              <a:ext uri="{FF2B5EF4-FFF2-40B4-BE49-F238E27FC236}">
                <a16:creationId xmlns:a16="http://schemas.microsoft.com/office/drawing/2014/main" id="{642C684D-8B35-1603-6CE0-E69DD409E05E}"/>
              </a:ext>
            </a:extLst>
          </p:cNvPr>
          <p:cNvSpPr/>
          <p:nvPr/>
        </p:nvSpPr>
        <p:spPr>
          <a:xfrm>
            <a:off x="2284160" y="2289619"/>
            <a:ext cx="165100" cy="1834325"/>
          </a:xfrm>
          <a:prstGeom prst="leftBrace">
            <a:avLst>
              <a:gd name="adj1" fmla="val 90000"/>
              <a:gd name="adj2" fmla="val 50000"/>
            </a:avLst>
          </a:prstGeom>
          <a:ln w="1587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8" grpId="0" build="p" animBg="1"/>
      <p:bldP spid="9" grpId="0" build="p" animBg="1"/>
      <p:bldP spid="10" grpId="0" build="p" animBg="1"/>
      <p:bldP spid="11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68_1#d97fc316b?vaa=1&amp;vcp=1&amp;vis=1&amp;pid=06ee1b7f8&amp;color=0,0,0&amp;vtp=1&amp;vaab=1&amp;bt=1&amp;bbb=1&amp;hb=1"/>
          <p:cNvSpPr/>
          <p:nvPr/>
        </p:nvSpPr>
        <p:spPr>
          <a:xfrm>
            <a:off x="539496" y="2907951"/>
            <a:ext cx="11109960" cy="10775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（4）生物进化的总体趋势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：从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到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，从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到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从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到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69_1#d97fc316b.blank?vaa=1&amp;vcp=1&amp;vis=1&amp;pid=06ee1b7f8&amp;color=0,0,0&amp;vpa=46&amp;vtp=1&amp;vaab=1&amp;bbb=1"/>
          <p:cNvSpPr/>
          <p:nvPr/>
        </p:nvSpPr>
        <p:spPr>
          <a:xfrm>
            <a:off x="5350415" y="2873788"/>
            <a:ext cx="9699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低等</a:t>
            </a:r>
            <a:endParaRPr lang="en-US" altLang="zh-CN" sz="2800" dirty="0"/>
          </a:p>
        </p:txBody>
      </p:sp>
      <p:sp>
        <p:nvSpPr>
          <p:cNvPr id="4" name="QB_7_AN.70_1#d97fc316b.blank?vaa=1&amp;vcp=1&amp;vis=1&amp;pid=06ee1b7f8&amp;color=0,0,0&amp;vpa=47&amp;vtp=1&amp;vaab=1&amp;bbb=1"/>
          <p:cNvSpPr/>
          <p:nvPr/>
        </p:nvSpPr>
        <p:spPr>
          <a:xfrm>
            <a:off x="6772814" y="2873788"/>
            <a:ext cx="9699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高等</a:t>
            </a:r>
            <a:endParaRPr lang="en-US" altLang="zh-CN" sz="2800" dirty="0"/>
          </a:p>
        </p:txBody>
      </p:sp>
      <p:sp>
        <p:nvSpPr>
          <p:cNvPr id="5" name="QB_7_AN.71_1#d97fc316b.blank?vaa=1&amp;vcp=1&amp;vis=1&amp;pid=06ee1b7f8&amp;color=0,0,0&amp;vpa=48&amp;vtp=1&amp;vaab=1&amp;bbb=1"/>
          <p:cNvSpPr/>
          <p:nvPr/>
        </p:nvSpPr>
        <p:spPr>
          <a:xfrm>
            <a:off x="8550814" y="2873788"/>
            <a:ext cx="9699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简单</a:t>
            </a:r>
            <a:endParaRPr lang="en-US" altLang="zh-CN" sz="2800" dirty="0"/>
          </a:p>
        </p:txBody>
      </p:sp>
      <p:sp>
        <p:nvSpPr>
          <p:cNvPr id="6" name="QB_7_AN.72_1#d97fc316b.blank?vaa=1&amp;vcp=1&amp;vis=1&amp;pid=06ee1b7f8&amp;color=0,0,0&amp;vpa=49&amp;vtp=1&amp;vaab=1&amp;bbb=1"/>
          <p:cNvSpPr/>
          <p:nvPr/>
        </p:nvSpPr>
        <p:spPr>
          <a:xfrm>
            <a:off x="9973214" y="2873788"/>
            <a:ext cx="9699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复杂</a:t>
            </a:r>
            <a:endParaRPr lang="en-US" altLang="zh-CN" sz="2800" dirty="0"/>
          </a:p>
        </p:txBody>
      </p:sp>
      <p:sp>
        <p:nvSpPr>
          <p:cNvPr id="7" name="QB_7_AN.73_1#d97fc316b.blank?vaa=1&amp;vcp=1&amp;vis=1&amp;pid=06ee1b7f8&amp;color=0,0,0&amp;vpa=50&amp;vtp=1&amp;vaab=1&amp;bbb=1"/>
          <p:cNvSpPr/>
          <p:nvPr/>
        </p:nvSpPr>
        <p:spPr>
          <a:xfrm>
            <a:off x="905415" y="3434746"/>
            <a:ext cx="9699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水生</a:t>
            </a:r>
            <a:endParaRPr lang="en-US" altLang="zh-CN" sz="2800" dirty="0"/>
          </a:p>
        </p:txBody>
      </p:sp>
      <p:sp>
        <p:nvSpPr>
          <p:cNvPr id="8" name="QB_7_AN.74_1#d97fc316b.blank?vaa=1&amp;vcp=1&amp;vis=1&amp;pid=06ee1b7f8&amp;color=0,0,0&amp;vpa=51&amp;vtp=1&amp;vaab=1&amp;bbb=1"/>
          <p:cNvSpPr/>
          <p:nvPr/>
        </p:nvSpPr>
        <p:spPr>
          <a:xfrm>
            <a:off x="2327814" y="3434746"/>
            <a:ext cx="9699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陆生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b6b1ff278?vcp=1&amp;pid=68b8e96cb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识图分析</a:t>
            </a:r>
            <a:endParaRPr lang="en-US" altLang="zh-CN" sz="3200" dirty="0">
              <a:solidFill>
                <a:srgbClr val="00AA8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6" name="QB_6_BD.75_1#5c130cf9f?colgroup=3,10,15&amp;vaa=1&amp;vcp=1&amp;vis=1&amp;pid=b6b1ff278&amp;color=0,0,0&amp;vtp=1&amp;vaab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18304621"/>
                  </p:ext>
                </p:extLst>
              </p:nvPr>
            </p:nvGraphicFramePr>
            <p:xfrm>
              <a:off x="539496" y="1327576"/>
              <a:ext cx="11082528" cy="3931476"/>
            </p:xfrm>
            <a:graphic>
              <a:graphicData uri="http://schemas.openxmlformats.org/drawingml/2006/table">
                <a:tbl>
                  <a:tblPr/>
                  <a:tblGrid>
                    <a:gridCol w="146304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78561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583387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图名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图片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常考知识点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391916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染色体</a:t>
                          </a:r>
                        </a:p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与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DNA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00" b="0" i="0" kern="0" spc="-99900">
                            <a:solidFill>
                              <a:srgbClr val="FFFFFF"/>
                            </a:solidFill>
                            <a:latin typeface="Times New Roman" pitchFamily="34" charset="0"/>
                            <a:ea typeface="SimSun" pitchFamily="34" charset="-122"/>
                            <a:cs typeface="Times New Roman" pitchFamily="34" charset="-120"/>
                          </a:endParaRPr>
                        </a:p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的关系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示意图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3300"/>
                            </a:lnSpc>
                          </a:pPr>
                          <a:r>
                            <a:rPr lang="en-US" altLang="zh-CN" sz="7500" b="0" i="0" kern="0" spc="-9990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SimSun" pitchFamily="34" charset="-122"/>
                              <a:cs typeface="Times New Roman" pitchFamily="34" charset="-120"/>
                            </a:rPr>
                            <a:t>_____________________________________________________________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（1）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A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是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________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主要存在于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中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；</a:t>
                          </a:r>
                          <a:endParaRPr lang="en-US" altLang="zh-CN" sz="1200" spc="-100" dirty="0">
                            <a:solidFill>
                              <a:srgbClr val="000000"/>
                            </a:solidFill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（2）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上具有特定的遗传信息的片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段叫作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__________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；</a:t>
                          </a:r>
                          <a:endParaRPr lang="en-US" altLang="zh-CN" sz="1200" spc="-100" dirty="0">
                            <a:solidFill>
                              <a:srgbClr val="000000"/>
                            </a:solidFill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3）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正常人的体细胞中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染色体的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数量为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。</a:t>
                          </a:r>
                          <a:endParaRPr lang="en-US" altLang="zh-CN" sz="1200" spc="-1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6" name="QB_6_BD.75_1#5c130cf9f?colgroup=3,10,15&amp;vaa=1&amp;vcp=1&amp;vis=1&amp;pid=b6b1ff278&amp;color=0,0,0&amp;vtp=1&amp;vaab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18304621"/>
                  </p:ext>
                </p:extLst>
              </p:nvPr>
            </p:nvGraphicFramePr>
            <p:xfrm>
              <a:off x="539496" y="1327576"/>
              <a:ext cx="11082528" cy="3931476"/>
            </p:xfrm>
            <a:graphic>
              <a:graphicData uri="http://schemas.openxmlformats.org/drawingml/2006/table">
                <a:tbl>
                  <a:tblPr/>
                  <a:tblGrid>
                    <a:gridCol w="146304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78561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583387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图名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图片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常考知识点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391916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17" t="-17235" r="-658750" b="-395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3300"/>
                            </a:lnSpc>
                          </a:pPr>
                          <a:r>
                            <a:rPr lang="en-US" altLang="zh-CN" sz="7500" b="0" i="0" kern="0" spc="-9990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SimSun" pitchFamily="34" charset="-122"/>
                              <a:cs typeface="Times New Roman" pitchFamily="34" charset="-120"/>
                            </a:rPr>
                            <a:t>_____________________________________________________________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（1）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A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是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________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主要存在于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中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；</a:t>
                          </a:r>
                          <a:endParaRPr lang="en-US" altLang="zh-CN" sz="1200" spc="-100" dirty="0">
                            <a:solidFill>
                              <a:srgbClr val="000000"/>
                            </a:solidFill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（2）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上具有特定的遗传信息的片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段叫作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__________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；</a:t>
                          </a:r>
                          <a:endParaRPr lang="en-US" altLang="zh-CN" sz="1200" spc="-100" dirty="0">
                            <a:solidFill>
                              <a:srgbClr val="000000"/>
                            </a:solidFill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3）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正常人的体细胞中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染色体的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数量为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。</a:t>
                          </a:r>
                          <a:endParaRPr lang="en-US" altLang="zh-CN" sz="1200" spc="-1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4" name="QB_6_BD.75_2#5c130cf9f.table_image?tii=1&amp;vaa=1&amp;vcp=1&amp;vis=1&amp;pid=b6b1ff278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80844" y="2808714"/>
            <a:ext cx="3429000" cy="1508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6_AN.76_1#5c130cf9f.blank?vaa=1&amp;vcp=1&amp;vis=1&amp;pid=b6b1ff278&amp;color=0,0,0&amp;vpa=52&amp;vtp=1&amp;vaab=1&amp;bbb=1"/>
          <p:cNvSpPr/>
          <p:nvPr/>
        </p:nvSpPr>
        <p:spPr>
          <a:xfrm>
            <a:off x="7372246" y="1888567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染色体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6" name="QB_6_AN.77_1#5c130cf9f.blank?vaa=1&amp;vcp=1&amp;vis=1&amp;pid=b6b1ff278&amp;color=0,0,0&amp;vpa=53&amp;vtp=1&amp;vaab=1&amp;bbb=1"/>
          <p:cNvSpPr/>
          <p:nvPr/>
        </p:nvSpPr>
        <p:spPr>
          <a:xfrm>
            <a:off x="5870470" y="2447367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细胞核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7" name="QB_6_AN.78_1#5c130cf9f.blank?vaa=1&amp;vcp=1&amp;vis=1&amp;pid=b6b1ff278&amp;color=0,0,0&amp;vpa=54&amp;vtp=1&amp;vaab=1"/>
          <p:cNvSpPr/>
          <p:nvPr/>
        </p:nvSpPr>
        <p:spPr>
          <a:xfrm>
            <a:off x="6734071" y="3006167"/>
            <a:ext cx="495300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6_AN.79_1#5c130cf9f.blank?vaa=1&amp;vcp=1&amp;vis=1&amp;pid=b6b1ff278&amp;color=0,0,0&amp;vpa=55&amp;vtp=1&amp;vaab=1&amp;bbb=1"/>
              <p:cNvSpPr/>
              <p:nvPr/>
            </p:nvSpPr>
            <p:spPr>
              <a:xfrm>
                <a:off x="6949971" y="3622847"/>
                <a:ext cx="1668463" cy="41078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DNA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基因</a:t>
                </a:r>
                <a:endParaRPr lang="en-US" altLang="zh-CN" sz="1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QB_6_AN.79_1#5c130cf9f.blank?vaa=1&amp;vcp=1&amp;vis=1&amp;pid=b6b1ff278&amp;color=0,0,0&amp;vpa=55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49971" y="3622847"/>
                <a:ext cx="1668463" cy="410782"/>
              </a:xfrm>
              <a:prstGeom prst="rect">
                <a:avLst/>
              </a:prstGeom>
              <a:blipFill>
                <a:blip r:embed="rId5"/>
                <a:stretch>
                  <a:fillRect t="-36765" r="-5109" b="-4558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QB_6_AN.80_1#5c130cf9f.blank?vaa=1&amp;vcp=1&amp;vis=1&amp;pid=b6b1ff278&amp;color=0,0,0&amp;vpa=56&amp;vtp=1&amp;vaab=1&amp;bbb=1"/>
          <p:cNvSpPr/>
          <p:nvPr/>
        </p:nvSpPr>
        <p:spPr>
          <a:xfrm>
            <a:off x="6937271" y="4662501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23对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c8a95be5?vcp=1&amp;pid=68b8e96cb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实验突破</a:t>
            </a:r>
            <a:endParaRPr lang="en-US" altLang="zh-CN" sz="3200" dirty="0"/>
          </a:p>
        </p:txBody>
      </p:sp>
      <p:sp>
        <p:nvSpPr>
          <p:cNvPr id="3" name="QO_6_BD.81_1#1c4d16956?sp=1&amp;vaa=1&amp;vcp=1&amp;vis=1&amp;pid=8c8a95be5&amp;color=0,0,0&amp;vtp=1&amp;vaab=1&amp;bbb=1&amp;hb=1"/>
          <p:cNvSpPr/>
          <p:nvPr/>
        </p:nvSpPr>
        <p:spPr>
          <a:xfrm>
            <a:off x="539496" y="1267240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探究花生果实大小的变异是否受环境条件的影响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为了探究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“花生果实大小的变异是否受环境条件的影响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”，八年级二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班的第五小组同学设计了如下实验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：在A、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B花盆中分别装入贫瘠的土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壤和肥沃的土壤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，并分别种入1粒同种大花生种子。浇上适量清水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察两个花盆中花生生长成熟后所结花生果实大小情况。请根据实验设计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回答下列问题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7_BD.82_1#3c1b4cb3e?vaa=1&amp;vcp=1&amp;vis=1&amp;pid=1c4d16956&amp;color=0,0,0&amp;vtp=1&amp;vaab=1&amp;bbb=1"/>
          <p:cNvSpPr/>
          <p:nvPr/>
        </p:nvSpPr>
        <p:spPr>
          <a:xfrm>
            <a:off x="539496" y="510125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本实验中设计的变量是什么？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7_AN.83_1#3c1b4cb3e.blank?vaa=1&amp;vcp=1&amp;vis=1&amp;pid=1c4d16956&amp;color=0,0,0&amp;vpa=57&amp;vtp=1&amp;vaab=1&amp;bbb=1"/>
          <p:cNvSpPr/>
          <p:nvPr/>
        </p:nvSpPr>
        <p:spPr>
          <a:xfrm>
            <a:off x="6061615" y="5049819"/>
            <a:ext cx="2747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土壤的肥沃程度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84_1#5ddb1f207?vaa=1&amp;vcp=1&amp;vis=1&amp;pid=1c4d16956&amp;color=0,0,0&amp;mp=1&amp;vtp=1&amp;vaab=1&amp;bt=1&amp;bbb=1&amp;hb=1"/>
          <p:cNvSpPr/>
          <p:nvPr/>
        </p:nvSpPr>
        <p:spPr>
          <a:xfrm>
            <a:off x="539496" y="22044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（2）你认为该同学设计的A、B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两组实验能起到对照作用吗？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为什么？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（3）该实验在设计上有什么问题？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。应该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如何改进？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1_1#5ddb1f207.blank?vaa=1&amp;vcp=1&amp;vis=1&amp;pid=1c4d16956&amp;color=0,0,0&amp;mp=1&amp;vpa=58&amp;vtp=1&amp;vaab=1&amp;bbb=1"/>
          <p:cNvSpPr/>
          <p:nvPr/>
        </p:nvSpPr>
        <p:spPr>
          <a:xfrm>
            <a:off x="10111328" y="217395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不能</a:t>
            </a:r>
            <a:endParaRPr lang="en-US" altLang="zh-CN" sz="2800" dirty="0"/>
          </a:p>
        </p:txBody>
      </p:sp>
      <p:sp>
        <p:nvSpPr>
          <p:cNvPr id="4" name="QB_7_AN.2_1#5ddb1f207.blank?vaa=1&amp;vcp=1&amp;vis=1&amp;pid=1c4d16956&amp;color=0,0,0&amp;mp=1&amp;vpa=59&amp;vtp=1&amp;vaab=1&amp;bbb=1"/>
          <p:cNvSpPr/>
          <p:nvPr/>
        </p:nvSpPr>
        <p:spPr>
          <a:xfrm>
            <a:off x="1972214" y="2821654"/>
            <a:ext cx="7192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种入1粒种子做实验，结果具有很大的偶然性</a:t>
            </a:r>
            <a:endParaRPr lang="en-US" altLang="zh-CN" sz="2800" dirty="0"/>
          </a:p>
        </p:txBody>
      </p:sp>
      <p:sp>
        <p:nvSpPr>
          <p:cNvPr id="6" name="QB_7_AN.88_1#5ddb1f207.blank?vaa=1&amp;vcp=1&amp;vis=1&amp;pid=1c4d16956&amp;color=0,0,0&amp;vpa=60&amp;vtp=1&amp;vaab=1&amp;bbb=1"/>
          <p:cNvSpPr/>
          <p:nvPr/>
        </p:nvSpPr>
        <p:spPr>
          <a:xfrm>
            <a:off x="6061615" y="3469354"/>
            <a:ext cx="4348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种入的花生粒不应该是1粒</a:t>
            </a:r>
            <a:endParaRPr lang="en-US" altLang="zh-CN" sz="2800" dirty="0"/>
          </a:p>
        </p:txBody>
      </p:sp>
      <p:sp>
        <p:nvSpPr>
          <p:cNvPr id="7" name="QB_7_AN.89_1#5ddb1f207.blank?vaa=1&amp;vcp=1&amp;vis=1&amp;pid=1c4d16956&amp;color=0,0,0&amp;vpa=61&amp;vtp=1&amp;vaab=1&amp;bbb=1"/>
          <p:cNvSpPr/>
          <p:nvPr/>
        </p:nvSpPr>
        <p:spPr>
          <a:xfrm>
            <a:off x="2327814" y="4096099"/>
            <a:ext cx="3814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应多种几粒（如10粒）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6" grpId="0" build="p" animBg="1"/>
      <p:bldP spid="7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319b6bd57.fixed?vcp=1&amp;pid=323e57a51&amp;color=0,0,0&amp;vtp=1&amp;vaab=1&amp;bbb=1"/>
          <p:cNvSpPr/>
          <p:nvPr/>
        </p:nvSpPr>
        <p:spPr>
          <a:xfrm>
            <a:off x="329184" y="2519397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500"/>
              </a:lnSpc>
            </a:pPr>
            <a:r>
              <a:rPr lang="en-US" altLang="zh-CN" sz="36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第二章</a:t>
            </a:r>
            <a:r>
              <a:rPr lang="en-US" altLang="zh-CN" sz="36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6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生物的遗传与变异</a:t>
            </a:r>
            <a:r>
              <a:rPr lang="en-US" altLang="zh-CN" sz="36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ctr" latinLnBrk="1">
              <a:lnSpc>
                <a:spcPts val="4500"/>
              </a:lnSpc>
            </a:pPr>
            <a:r>
              <a:rPr lang="en-US" altLang="zh-CN" sz="36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第三章</a:t>
            </a:r>
            <a:r>
              <a:rPr lang="en-US" altLang="zh-CN" sz="36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6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生命起源和生物进化</a:t>
            </a:r>
            <a:endParaRPr lang="en-US" altLang="zh-CN" sz="3600" dirty="0"/>
          </a:p>
        </p:txBody>
      </p:sp>
      <p:sp>
        <p:nvSpPr>
          <p:cNvPr id="3" name="C_4_BD#319b6bd57.fixed?vcp=1&amp;pid=323e57a51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400"/>
              </a:lnSpc>
            </a:pPr>
            <a:r>
              <a:rPr lang="en-US" altLang="zh-CN" sz="36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真题深解读</a:t>
            </a:r>
            <a:endParaRPr lang="en-US" altLang="zh-CN" sz="36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C_5_BD.92_1#5bd30e122?vaa=1&amp;vcp=1&amp;vis=1&amp;pid=319b6bd57&amp;color=0,0,0&amp;vtp=1&amp;vaab=1&amp;bbb=1&amp;hb=1">
            <a:extLst>
              <a:ext uri="{FF2B5EF4-FFF2-40B4-BE49-F238E27FC236}">
                <a16:creationId xmlns:a16="http://schemas.microsoft.com/office/drawing/2014/main" id="{4F57BDEC-DB81-C0D2-4322-8E14B93312E4}"/>
              </a:ext>
            </a:extLst>
          </p:cNvPr>
          <p:cNvSpPr/>
          <p:nvPr/>
        </p:nvSpPr>
        <p:spPr>
          <a:xfrm>
            <a:off x="539496" y="1755359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考点1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2024年，我国科学家在国际上首次成功培育出体细胞克隆恒河猴。与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克隆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恒河猴采用相同技术的实例是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C_5_BD.92_2#5bd30e122.choices?vaa=1&amp;vcp=1&amp;vis=1&amp;pid=319b6bd57&amp;color=0,0,0&amp;vtp=1&amp;vaab=1&amp;bbb=1">
            <a:extLst>
              <a:ext uri="{FF2B5EF4-FFF2-40B4-BE49-F238E27FC236}">
                <a16:creationId xmlns:a16="http://schemas.microsoft.com/office/drawing/2014/main" id="{1B98D913-468F-6416-87A2-1332EF0F3A7F}"/>
              </a:ext>
            </a:extLst>
          </p:cNvPr>
          <p:cNvSpPr/>
          <p:nvPr/>
        </p:nvSpPr>
        <p:spPr>
          <a:xfrm>
            <a:off x="539496" y="312429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3028315" algn="l"/>
                <a:tab pos="5662930" algn="l"/>
                <a:tab pos="86531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A.克隆羊多莉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B.杂交水稻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C.转基因大豆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D.发酵酸奶</a:t>
            </a:r>
            <a:endParaRPr lang="en-US" altLang="zh-CN" sz="2800" dirty="0"/>
          </a:p>
        </p:txBody>
      </p:sp>
      <p:sp>
        <p:nvSpPr>
          <p:cNvPr id="5" name="QC_5_AN.93_1#5bd30e122.bracket?vaa=1&amp;vcp=1&amp;vis=1&amp;pid=319b6bd57&amp;color=0,0,0&amp;vpa=62&amp;vtp=1&amp;vaab=1">
            <a:extLst>
              <a:ext uri="{FF2B5EF4-FFF2-40B4-BE49-F238E27FC236}">
                <a16:creationId xmlns:a16="http://schemas.microsoft.com/office/drawing/2014/main" id="{B05EE843-0E11-E3C8-C706-2A2578BD97FC}"/>
              </a:ext>
            </a:extLst>
          </p:cNvPr>
          <p:cNvSpPr/>
          <p:nvPr/>
        </p:nvSpPr>
        <p:spPr>
          <a:xfrm>
            <a:off x="6521056" y="2445754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446366118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df599e578.fixed?vcp=1&amp;pid=1ecd7ee21&amp;color=0,170,129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00AA81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复习讲练</a:t>
            </a:r>
            <a:endParaRPr lang="en-US" altLang="zh-CN" sz="5000" dirty="0"/>
          </a:p>
        </p:txBody>
      </p:sp>
      <p:sp>
        <p:nvSpPr>
          <p:cNvPr id="3" name="C_2#df599e578.fixed?vcp=1&amp;pid=1ecd7ee21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中考基础过关</a:t>
            </a:r>
            <a:endParaRPr lang="en-US" altLang="zh-CN" sz="4800" dirty="0"/>
          </a:p>
        </p:txBody>
      </p:sp>
      <p:sp>
        <p:nvSpPr>
          <p:cNvPr id="4" name="C_2#df599e578.fixed?vcp=1&amp;pid=1ecd7ee21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第七单元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生物圈中生命的延续和发展</a:t>
            </a:r>
            <a:endParaRPr lang="en-US" altLang="zh-CN" sz="4000" dirty="0"/>
          </a:p>
        </p:txBody>
      </p:sp>
      <p:sp>
        <p:nvSpPr>
          <p:cNvPr id="5" name="C_2#df599e578.fixed?vcp=1&amp;pid=1ecd7ee21&amp;color=0,0,0&amp;vtp=1&amp;vaab=1&amp;bbb=1">
            <a:extLst>
              <a:ext uri="{FF2B5EF4-FFF2-40B4-BE49-F238E27FC236}">
                <a16:creationId xmlns:a16="http://schemas.microsoft.com/office/drawing/2014/main" id="{A174C62C-2B15-9DD6-76AE-703EF2513AFC}"/>
              </a:ext>
            </a:extLst>
          </p:cNvPr>
          <p:cNvSpPr/>
          <p:nvPr/>
        </p:nvSpPr>
        <p:spPr>
          <a:xfrm>
            <a:off x="265176" y="4562856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500"/>
              </a:lnSpc>
            </a:pPr>
            <a:r>
              <a:rPr lang="en-US" altLang="zh-CN" sz="40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第二章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生物的遗传与变异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ctr" latinLnBrk="1">
              <a:lnSpc>
                <a:spcPts val="4500"/>
              </a:lnSpc>
            </a:pPr>
            <a:r>
              <a:rPr lang="en-US" altLang="zh-CN" sz="40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第三章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生命起源和生物进化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EX.1_1#5bd30e122?vaa=1&amp;vcp=1&amp;vis=1&amp;pid=319b6bd57&amp;color=0,0,0&amp;vtp=1&amp;vaab=1&amp;bt=1&amp;bbb=1&amp;hb=1"/>
          <p:cNvSpPr/>
          <p:nvPr/>
        </p:nvSpPr>
        <p:spPr>
          <a:xfrm>
            <a:off x="423993" y="416293"/>
            <a:ext cx="11109960" cy="5181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ct val="125000"/>
              </a:lnSpc>
            </a:pP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思路点拨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l" latinLnBrk="1">
              <a:lnSpc>
                <a:spcPct val="125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解题的关键是了解现代生物技术的范围和应用。克隆技术的基本过程是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ct val="125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先将含有遗传物质的供体细胞的核移植到去除了细胞核的卵细胞中，利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ct val="125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用微电流刺激等技术手段使两者融合为一体，然后促使这一新细胞分裂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ct val="125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繁殖发育成胚胎，当胚胎发育到一定程度后再将其植入受体动物的子宫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ct val="125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中，使动物怀孕，产下与提供细胞核者基因相同的动物。杂交育种是指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ct val="125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利用基因在亲子代之间的传递，使基因重组，产生稳定的、可以遗传的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algn="l" latinLnBrk="1">
              <a:lnSpc>
                <a:spcPct val="125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具有优良性状的新品种。转基因技术是指将具有某生物的外源基因导入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ct val="125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另一种生物的细胞内，并使其表现出新基因的特性，从而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培育出新品种</a:t>
            </a:r>
            <a:endParaRPr lang="en-US" altLang="zh-CN" sz="280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ct val="125000"/>
              </a:lnSpc>
            </a:pPr>
            <a:r>
              <a:rPr lang="en-US" altLang="zh-CN" sz="28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的方法。发酵技术是指利用微生物的发酵作用，运用一些技术手段控制</a:t>
            </a:r>
            <a:endParaRPr lang="en-US" altLang="zh-CN" sz="280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ct val="125000"/>
              </a:lnSpc>
            </a:pPr>
            <a:r>
              <a:rPr lang="en-US" altLang="zh-CN" sz="28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发酵过程，大规模的生产发酵产品的技术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l" latinLnBrk="1">
              <a:lnSpc>
                <a:spcPct val="125000"/>
              </a:lnSpc>
            </a:pP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5_BD.94_1#3ff57c6cf?htil=1&amp;vaa=1&amp;vcp=1&amp;vis=1&amp;pid=319b6bd57&amp;color=0,0,0&amp;tib=255,255,255&amp;vtp=1&amp;vaab=1" descr="preencoded.png">
            <a:extLst>
              <a:ext uri="{FF2B5EF4-FFF2-40B4-BE49-F238E27FC236}">
                <a16:creationId xmlns:a16="http://schemas.microsoft.com/office/drawing/2014/main" id="{A03BC470-EC4B-8485-35D2-1523304E3E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4475" y="3089870"/>
            <a:ext cx="5712663" cy="1511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QC_5_BD.97_1#3ff57c6cf?vaa=1&amp;vcp=1&amp;vis=1&amp;pid=319b6bd57&amp;color=0,0,0&amp;vtp=1&amp;vaab=1&amp;bbb=1&amp;hb=1">
                <a:extLst>
                  <a:ext uri="{FF2B5EF4-FFF2-40B4-BE49-F238E27FC236}">
                    <a16:creationId xmlns:a16="http://schemas.microsoft.com/office/drawing/2014/main" id="{8499AA29-B034-182B-549B-7BACB84F4E4F}"/>
                  </a:ext>
                </a:extLst>
              </p:cNvPr>
              <p:cNvSpPr/>
              <p:nvPr/>
            </p:nvSpPr>
            <p:spPr>
              <a:xfrm>
                <a:off x="539496" y="466621"/>
                <a:ext cx="11109960" cy="2540375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考点2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南瓜果实由子房发育而成，果皮的白色和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黄色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是一对相对性状，由一对基因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E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e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)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控制，果皮白色（E）对黄色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e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zh-CN" altLang="en-US" sz="100" b="0" i="0" kern="0" spc="-9990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显性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。下图表示把甲植株（EE）的花粉人工授粉到乙植株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ee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的雌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蕊柱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头上，用乙植株果实的种子培育出子一代丙植株的过程。下列叙述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错误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(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3" name="QC_5_BD.97_1#3ff57c6cf?vaa=1&amp;vcp=1&amp;vis=1&amp;pid=319b6bd57&amp;color=0,0,0&amp;vtp=1&amp;vaab=1&amp;bbb=1&amp;hb=1">
                <a:extLst>
                  <a:ext uri="{FF2B5EF4-FFF2-40B4-BE49-F238E27FC236}">
                    <a16:creationId xmlns:a16="http://schemas.microsoft.com/office/drawing/2014/main" id="{8499AA29-B034-182B-549B-7BACB84F4E4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66621"/>
                <a:ext cx="11109960" cy="2540375"/>
              </a:xfrm>
              <a:prstGeom prst="rect">
                <a:avLst/>
              </a:prstGeom>
              <a:blipFill>
                <a:blip r:embed="rId3"/>
                <a:stretch>
                  <a:fillRect l="-1976" r="-988" b="-745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C_5_BD.99_1#3ff57c6cf.choices?vaa=1&amp;vcp=1&amp;vis=1&amp;pid=319b6bd57&amp;color=0,0,0&amp;vtp=1&amp;vaab=1&amp;bt=1&amp;bbb=1"/>
          <p:cNvSpPr/>
          <p:nvPr/>
        </p:nvSpPr>
        <p:spPr>
          <a:xfrm>
            <a:off x="539496" y="3070019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A.种子中的胚由受精卵发育而来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B.甲的遗传信息通过花粉传递给丙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C.丙植株可结出白色果皮南瓜（EE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D.若种子经太空辐射，则丙可能出现可遗传的变异</a:t>
            </a:r>
            <a:endParaRPr lang="en-US" altLang="zh-CN" sz="2800" dirty="0"/>
          </a:p>
        </p:txBody>
      </p:sp>
      <p:sp>
        <p:nvSpPr>
          <p:cNvPr id="5" name="QC_5_AN.93_1#5bd30e122.bracket?vaa=1&amp;vcp=1&amp;vis=1&amp;pid=319b6bd57&amp;color=0,0,0&amp;vpa=62&amp;vtp=1&amp;vaab=1">
            <a:extLst>
              <a:ext uri="{FF2B5EF4-FFF2-40B4-BE49-F238E27FC236}">
                <a16:creationId xmlns:a16="http://schemas.microsoft.com/office/drawing/2014/main" id="{E0B7AF07-0844-0124-55B4-EFFD2FF7AE97}"/>
              </a:ext>
            </a:extLst>
          </p:cNvPr>
          <p:cNvSpPr/>
          <p:nvPr/>
        </p:nvSpPr>
        <p:spPr>
          <a:xfrm>
            <a:off x="9242174" y="2442218"/>
            <a:ext cx="875392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293539305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5_EX.1_1#3ff57c6cf?htil=1&amp;vaa=1&amp;vcp=1&amp;vis=1&amp;pid=319b6bd57&amp;color=0,0,0&amp;vtp=1&amp;vaab=1&amp;bbb=1&amp;hb=1"/>
              <p:cNvSpPr/>
              <p:nvPr/>
            </p:nvSpPr>
            <p:spPr>
              <a:xfrm>
                <a:off x="539995" y="448522"/>
                <a:ext cx="11112011" cy="50875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思路点拨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熟练掌握植物的受精、果实的发育和基因的遗传规律是解题关键。按照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变异的原因，把生物的变异分为可遗传的变异与不遗传的变异，由遗传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物质的变化引起的变异，能够遗传给下一代，是可遗传的变异；单纯由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环境引起的变异，如果没有影响到遗传物质，就不会遗传给后代，是不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遗传的变异。在经过受精过程后，种子中的胚由受精卵发育而来。经过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人工授粉过程，甲的遗传信息通过花粉传递给丙，丙植株可结出白色果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皮南瓜，但基因组成为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Ee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若种子经太空辐射，遗传物质会发生改变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则丙可能出现可遗传的变异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5_EX.1_1#3ff57c6cf?htil=1&amp;vaa=1&amp;vcp=1&amp;vis=1&amp;pid=319b6bd57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448522"/>
                <a:ext cx="11112011" cy="5087557"/>
              </a:xfrm>
              <a:prstGeom prst="rect">
                <a:avLst/>
              </a:prstGeom>
              <a:blipFill>
                <a:blip r:embed="rId3"/>
                <a:stretch>
                  <a:fillRect l="-1976" r="-1098" b="-1690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5_BD.102_1#0c210f5a5?htil=2&amp;vaa=1&amp;vcp=1&amp;vis=1&amp;pid=319b6bd5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20181" y="1222756"/>
            <a:ext cx="3063240" cy="2569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5_BD.102_2#0c210f5a5?htil=2&amp;vaa=1&amp;vcp=1&amp;vis=1&amp;pid=319b6bd57&amp;color=0,0,0&amp;vtp=1&amp;vaab=1&amp;bt=1&amp;bbb=1&amp;hb=1"/>
          <p:cNvSpPr/>
          <p:nvPr/>
        </p:nvSpPr>
        <p:spPr>
          <a:xfrm>
            <a:off x="539496" y="1204468"/>
            <a:ext cx="79095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考点3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图为生活在某区域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种灵长类动物的进化历程图，下列叙述错误的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C_5_AN.103_1#0c210f5a5.bracket?vaa=1&amp;vcp=1&amp;vis=1&amp;pid=319b6bd57&amp;color=0,0,0&amp;vpa=64&amp;vtp=1&amp;vaab=1"/>
          <p:cNvSpPr/>
          <p:nvPr/>
        </p:nvSpPr>
        <p:spPr>
          <a:xfrm>
            <a:off x="5496091" y="1854521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5_BD.102_3#0c210f5a5.choices?htil=2&amp;vaa=1&amp;vcp=1&amp;vis=1&amp;pid=319b6bd57&amp;color=0,0,0&amp;vtp=1&amp;vaab=1&amp;bbb=1"/>
          <p:cNvSpPr/>
          <p:nvPr/>
        </p:nvSpPr>
        <p:spPr>
          <a:xfrm>
            <a:off x="539496" y="2436793"/>
            <a:ext cx="79095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A.人类与长臂猿的亲缘关系最近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B.大猩猩的形态结构比长臂猿复杂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C.灵长类动物由共同祖先进化而来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D.人类位于灵长类动物进化的最高等级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QC_5_EX.1_1#0c210f5a5?vaa=1&amp;vcp=1&amp;vis=1&amp;pid=319b6bd57&amp;color=0,0,0&amp;vtp=1&amp;vaab=1&amp;bbb=1&amp;hb=1"/>
          <p:cNvSpPr/>
          <p:nvPr/>
        </p:nvSpPr>
        <p:spPr>
          <a:xfrm>
            <a:off x="462494" y="53946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思路点拨</a:t>
            </a:r>
            <a:r>
              <a:rPr lang="en-US" altLang="zh-CN" sz="2800" b="0" i="0" spc="-1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学会分析生物进化树是解答此题的关键。生物进化树可以帮助我们理解物</a:t>
            </a:r>
            <a:endParaRPr lang="en-US" altLang="zh-CN" sz="2800" b="0" i="0" spc="-10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种之间的亲缘关系。在进化树上，同一分支上的生物种类具有较近的亲缘</a:t>
            </a:r>
            <a:endParaRPr lang="en-US" altLang="zh-CN" sz="2800" b="0" i="0" spc="-10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关系，而不同分支上的生物种类则具有较远的亲缘关系。通过对这些关系</a:t>
            </a:r>
            <a:endParaRPr lang="en-US" altLang="zh-CN" sz="2800" b="0" i="0" spc="-10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进行解读，我们可以了解不同物种的遗传差异和共同祖先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5_BD.104_1#18422eeb9?htil=3&amp;vaa=1&amp;vcp=1&amp;vis=1&amp;pid=319b6bd57&amp;color=0,0,0&amp;tib=255,255,255&amp;vtp=1&amp;vaab=1" descr="preencoded.png">
            <a:extLst>
              <a:ext uri="{FF2B5EF4-FFF2-40B4-BE49-F238E27FC236}">
                <a16:creationId xmlns:a16="http://schemas.microsoft.com/office/drawing/2014/main" id="{E2FC5E86-D6AB-3EBE-6C9A-C574D5BB14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58759" y="3165205"/>
            <a:ext cx="3145536" cy="2990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5_BD.107_1#18422eeb9?vaa=1&amp;vcp=1&amp;vis=1&amp;pid=319b6bd57&amp;color=0,0,0&amp;vtp=1&amp;vaab=1&amp;bbb=1&amp;hb=1">
            <a:extLst>
              <a:ext uri="{FF2B5EF4-FFF2-40B4-BE49-F238E27FC236}">
                <a16:creationId xmlns:a16="http://schemas.microsoft.com/office/drawing/2014/main" id="{EE472236-2942-FAA7-2273-33557E495CFE}"/>
              </a:ext>
            </a:extLst>
          </p:cNvPr>
          <p:cNvSpPr/>
          <p:nvPr/>
        </p:nvSpPr>
        <p:spPr>
          <a:xfrm>
            <a:off x="539496" y="592979"/>
            <a:ext cx="11109960" cy="1886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考点4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叶</a:t>
            </a:r>
            <a:r>
              <a:rPr lang="en-US" altLang="zh-CN" sz="900" b="0" i="0" kern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又叫叶子虫）善于伪装，成虫的翅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有叶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脉一样精致的纹路，可以“模拟”出叶子被啃食后的模样（如下图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所示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）。叶</a:t>
            </a:r>
            <a:r>
              <a:rPr lang="en-US" altLang="zh-CN" sz="900" b="0" i="0" kern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这种体态形成的原因不包括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C_5_BD.107_2#18422eeb9.choices?vaa=1&amp;vcp=1&amp;vis=1&amp;pid=319b6bd57&amp;color=0,0,0&amp;vtp=1&amp;vaab=1&amp;bbb=1">
            <a:extLst>
              <a:ext uri="{FF2B5EF4-FFF2-40B4-BE49-F238E27FC236}">
                <a16:creationId xmlns:a16="http://schemas.microsoft.com/office/drawing/2014/main" id="{8D779776-7AAD-F7E5-50FB-64641417AA3E}"/>
              </a:ext>
            </a:extLst>
          </p:cNvPr>
          <p:cNvSpPr/>
          <p:nvPr/>
        </p:nvSpPr>
        <p:spPr>
          <a:xfrm>
            <a:off x="539496" y="251245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672715" algn="l"/>
                <a:tab pos="5307330" algn="l"/>
                <a:tab pos="79419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.人工选择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B.自然选择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C.遗传变异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.生物适应环境</a:t>
            </a:r>
            <a:endParaRPr lang="en-US" altLang="zh-CN" sz="2800" dirty="0"/>
          </a:p>
        </p:txBody>
      </p:sp>
      <p:pic>
        <p:nvPicPr>
          <p:cNvPr id="5" name="QC_5_BD.107_1#18422eeb9?vaa=1&amp;vcp=1&amp;vis=1&amp;pid=319b6bd57&amp;color=0,0,0&amp;tib=255,255,255&amp;iip=1&amp;vtp=1&amp;vaab=1" descr="preencoded.png">
            <a:extLst>
              <a:ext uri="{FF2B5EF4-FFF2-40B4-BE49-F238E27FC236}">
                <a16:creationId xmlns:a16="http://schemas.microsoft.com/office/drawing/2014/main" id="{0829BEE2-5571-857E-CD43-6029BEEA968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65935" y="743048"/>
            <a:ext cx="438912" cy="420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6" name="QC_5_BD.107_1#18422eeb9?vaa=1&amp;vcp=1&amp;vis=1&amp;pid=319b6bd57&amp;color=0,0,0&amp;tib=255,255,255&amp;iip=2&amp;vtp=1&amp;vaab=1" descr="preencoded.png">
            <a:extLst>
              <a:ext uri="{FF2B5EF4-FFF2-40B4-BE49-F238E27FC236}">
                <a16:creationId xmlns:a16="http://schemas.microsoft.com/office/drawing/2014/main" id="{2A40335B-28F3-4D78-362E-82BBEBA53E4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03131" y="1381547"/>
            <a:ext cx="438912" cy="420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C_5_AN.108_1#18422eeb9.bracket?vaa=1&amp;vcp=1&amp;vis=1&amp;pid=319b6bd57&amp;color=0,0,0&amp;vpa=65&amp;vtp=1&amp;vaab=1">
            <a:extLst>
              <a:ext uri="{FF2B5EF4-FFF2-40B4-BE49-F238E27FC236}">
                <a16:creationId xmlns:a16="http://schemas.microsoft.com/office/drawing/2014/main" id="{36642021-C0FE-93CD-DB0A-25299A14BEA7}"/>
              </a:ext>
            </a:extLst>
          </p:cNvPr>
          <p:cNvSpPr/>
          <p:nvPr/>
        </p:nvSpPr>
        <p:spPr>
          <a:xfrm>
            <a:off x="3641890" y="192883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115438545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QC_5_EX.1_1#18422eeb9?htil=3&amp;vaa=1&amp;vcp=1&amp;vis=1&amp;pid=319b6bd57&amp;color=0,0,0&amp;vtp=1&amp;vaab=1&amp;bbb=1&amp;hb=1"/>
          <p:cNvSpPr/>
          <p:nvPr/>
        </p:nvSpPr>
        <p:spPr>
          <a:xfrm>
            <a:off x="318614" y="553902"/>
            <a:ext cx="11112011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思路点拨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解题关键是区分人工选择、自然选择、遗传变异、生物适应环境的概念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人工选择是指在生产和生活实践中，人们根据自己的需求和爱好不断选择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和培育生物品种的过程。自然选择是指自然界中的生物，通过激烈的生存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斗争，适应者生存下来，不适应者被淘汰掉的过程。生物的适应性是指生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物体与环境表现相适合的现象，适应性是通过长期的自然选择形成的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9c2dcb3be.fixed?vcp=1&amp;pid=323e57a51&amp;color=0,0,0&amp;vtp=1&amp;vaab=1&amp;bbb=1"/>
          <p:cNvSpPr/>
          <p:nvPr/>
        </p:nvSpPr>
        <p:spPr>
          <a:xfrm>
            <a:off x="320040" y="2503559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500"/>
              </a:lnSpc>
            </a:pPr>
            <a:r>
              <a:rPr lang="en-US" altLang="zh-CN" sz="36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第二章</a:t>
            </a:r>
            <a:r>
              <a:rPr lang="en-US" altLang="zh-CN" sz="36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6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生物的遗传与变异</a:t>
            </a:r>
            <a:r>
              <a:rPr lang="en-US" altLang="zh-CN" sz="36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ctr" latinLnBrk="1">
              <a:lnSpc>
                <a:spcPts val="4500"/>
              </a:lnSpc>
            </a:pPr>
            <a:r>
              <a:rPr lang="en-US" altLang="zh-CN" sz="36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第三章</a:t>
            </a:r>
            <a:r>
              <a:rPr lang="en-US" altLang="zh-CN" sz="36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6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生命起源和生物进化</a:t>
            </a:r>
            <a:endParaRPr lang="en-US" altLang="zh-CN" sz="3600" dirty="0"/>
          </a:p>
        </p:txBody>
      </p:sp>
      <p:sp>
        <p:nvSpPr>
          <p:cNvPr id="3" name="C_4_BD#9c2dcb3be.fixed?vcp=1&amp;pid=323e57a51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400"/>
              </a:lnSpc>
            </a:pPr>
            <a:r>
              <a:rPr lang="en-US" altLang="zh-CN" sz="36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备考勤演练</a:t>
            </a:r>
            <a:endParaRPr lang="en-US" altLang="zh-CN" sz="3600" dirty="0"/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fb20decb?vcp=1&amp;pid=9c2dcb3be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题库训练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C_6_BD.109_1#b1bb5e605?vaa=1&amp;vcp=1&amp;vis=1&amp;pid=2fb20decb&amp;color=0,0,0&amp;vtp=1&amp;vaab=1&amp;bbb=1&amp;hb=1"/>
              <p:cNvSpPr/>
              <p:nvPr/>
            </p:nvSpPr>
            <p:spPr>
              <a:xfrm>
                <a:off x="539496" y="1267240"/>
                <a:ext cx="11109960" cy="578300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1.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（湖南株洲·中考）下列有关基因、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DNA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染色体的叙述正确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(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3" name="QC_6_BD.109_1#b1bb5e605?vaa=1&amp;vcp=1&amp;vis=1&amp;pid=2fb20decb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7240"/>
                <a:ext cx="11109960" cy="578300"/>
              </a:xfrm>
              <a:prstGeom prst="rect">
                <a:avLst/>
              </a:prstGeom>
              <a:blipFill>
                <a:blip r:embed="rId3"/>
                <a:stretch>
                  <a:fillRect l="-1976" r="-1866" b="-3578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C_6_AN.110_1#b1bb5e605.bracket?vaa=1&amp;vcp=1&amp;vis=1&amp;pid=2fb20decb&amp;color=0,0,0&amp;vpa=66&amp;vtp=1&amp;vaab=1"/>
          <p:cNvSpPr/>
          <p:nvPr/>
        </p:nvSpPr>
        <p:spPr>
          <a:xfrm>
            <a:off x="11015362" y="130993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6_BD.109_2#b1bb5e605.choices?vaa=1&amp;vcp=1&amp;vis=1&amp;pid=2fb20decb&amp;color=0,0,0&amp;vtp=1&amp;vaab=1&amp;bbb=1"/>
              <p:cNvSpPr/>
              <p:nvPr/>
            </p:nvSpPr>
            <p:spPr>
              <a:xfrm>
                <a:off x="539496" y="1937196"/>
                <a:ext cx="11109960" cy="24967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A.每条染色体上会有很多个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DNA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分子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B.染色体由基因和蛋白质组成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C.基因是有遗传效应的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DNA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片段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D.性状只由基因控制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6_BD.109_2#b1bb5e605.choices?vaa=1&amp;vcp=1&amp;vis=1&amp;pid=2fb20decb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937196"/>
                <a:ext cx="11109960" cy="2496757"/>
              </a:xfrm>
              <a:prstGeom prst="rect">
                <a:avLst/>
              </a:prstGeom>
              <a:blipFill>
                <a:blip r:embed="rId4"/>
                <a:stretch>
                  <a:fillRect l="-1976" b="-855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11_1#86633b9a1?vaa=1&amp;vcp=1&amp;vis=1&amp;pid=2fb20decb&amp;color=0,0,0&amp;vtp=1&amp;vaab=1&amp;bt=1&amp;bbb=1&amp;hb=1"/>
          <p:cNvSpPr/>
          <p:nvPr/>
        </p:nvSpPr>
        <p:spPr>
          <a:xfrm>
            <a:off x="539496" y="554400"/>
            <a:ext cx="11109960" cy="112011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（四川凉山·模拟）一名怀孕妇女的B超检查为双胞胎。对此分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析错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误的是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6_AN.1_1#86633b9a1.bracket?vaa=1&amp;vcp=1&amp;vis=1&amp;pid=2fb20decb&amp;color=0,0,0&amp;vpa=67&amp;vtp=1&amp;vaab=1"/>
          <p:cNvSpPr/>
          <p:nvPr/>
        </p:nvSpPr>
        <p:spPr>
          <a:xfrm>
            <a:off x="1593455" y="1125646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6_BD.111_2#86633b9a1.choices?vaa=1&amp;vcp=1&amp;vis=1&amp;pid=2fb20decb&amp;color=0,0,0&amp;vtp=1&amp;vaab=1&amp;bbb=1"/>
              <p:cNvSpPr/>
              <p:nvPr/>
            </p:nvSpPr>
            <p:spPr>
              <a:xfrm>
                <a:off x="539496" y="1650918"/>
                <a:ext cx="11109960" cy="225863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6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A.若为男性胎儿，细胞中有母亲的1条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X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染色体</a:t>
                </a:r>
                <a:endParaRPr lang="en-US" altLang="zh-CN" sz="2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.若为男性胎儿，细胞中有父亲的1条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X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染色体</a:t>
                </a:r>
                <a:endParaRPr lang="en-US" altLang="zh-CN" sz="2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.若为女性胎儿，细胞中有母亲的1条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X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染色体</a:t>
                </a:r>
                <a:endParaRPr lang="en-US" altLang="zh-CN" sz="2800" dirty="0"/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.若为女性胎儿，细胞中有父亲的1条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X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染色体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6_BD.111_2#86633b9a1.choices?vaa=1&amp;vcp=1&amp;vis=1&amp;pid=2fb20decb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650918"/>
                <a:ext cx="11109960" cy="2258632"/>
              </a:xfrm>
              <a:prstGeom prst="rect">
                <a:avLst/>
              </a:prstGeom>
              <a:blipFill>
                <a:blip r:embed="rId3"/>
                <a:stretch>
                  <a:fillRect l="-1976" t="-1622" b="-945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C_6_BD.113_1#bd4d44a3f?vaa=1&amp;vcp=1&amp;vis=1&amp;pid=2fb20decb&amp;color=0,0,0&amp;vtp=1&amp;vaab=1&amp;bbb=1&amp;hb=1"/>
          <p:cNvSpPr/>
          <p:nvPr/>
        </p:nvSpPr>
        <p:spPr>
          <a:xfrm>
            <a:off x="539496" y="3898818"/>
            <a:ext cx="11109960" cy="112011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（江苏泰州·模拟）夏天常用的蚊香效果一年比一年差。下列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叙述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6" name="QC_6_AN.114_1#bd4d44a3f.bracket?vaa=1&amp;vcp=1&amp;vis=1&amp;pid=2fb20decb&amp;color=0,0,0&amp;vpa=68&amp;vtp=1&amp;vaab=1"/>
          <p:cNvSpPr/>
          <p:nvPr/>
        </p:nvSpPr>
        <p:spPr>
          <a:xfrm>
            <a:off x="1666667" y="4523853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113_2#bd4d44a3f.choices?vaa=1&amp;vcp=1&amp;vis=1&amp;pid=2fb20decb&amp;color=0,0,0&amp;vtp=1&amp;vaab=1&amp;bbb=1"/>
          <p:cNvSpPr/>
          <p:nvPr/>
        </p:nvSpPr>
        <p:spPr>
          <a:xfrm>
            <a:off x="539496" y="5055978"/>
            <a:ext cx="11109960" cy="10902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6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.蚊香增强了蚊子的繁殖能力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.蚊香对抗药性蚊子进行了选择</a:t>
            </a:r>
            <a:endParaRPr lang="en-US" altLang="zh-CN" sz="2800" dirty="0"/>
          </a:p>
          <a:p>
            <a:pPr latinLnBrk="1">
              <a:lnSpc>
                <a:spcPts val="44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C.蚊香使蚊子产生抗药性变异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.蚊子为适应环境产生抗药性变异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e5694aafd.fixed?vcp=1&amp;pid=323e57a51&amp;color=0,0,0&amp;vtp=1&amp;vaab=1&amp;bbb=1"/>
          <p:cNvSpPr/>
          <p:nvPr/>
        </p:nvSpPr>
        <p:spPr>
          <a:xfrm>
            <a:off x="329184" y="2484843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500"/>
              </a:lnSpc>
            </a:pPr>
            <a:r>
              <a:rPr lang="en-US" altLang="zh-CN" sz="36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第二章</a:t>
            </a:r>
            <a:r>
              <a:rPr lang="en-US" altLang="zh-CN" sz="36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6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生物的遗传与变异</a:t>
            </a:r>
            <a:r>
              <a:rPr lang="en-US" altLang="zh-CN" sz="36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ctr" latinLnBrk="1">
              <a:lnSpc>
                <a:spcPts val="4500"/>
              </a:lnSpc>
            </a:pPr>
            <a:r>
              <a:rPr lang="en-US" altLang="zh-CN" sz="36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第三章</a:t>
            </a:r>
            <a:r>
              <a:rPr lang="en-US" altLang="zh-CN" sz="36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6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生命起源和生物进化</a:t>
            </a:r>
            <a:endParaRPr lang="en-US" altLang="zh-CN" sz="3600" dirty="0"/>
          </a:p>
        </p:txBody>
      </p:sp>
      <p:sp>
        <p:nvSpPr>
          <p:cNvPr id="3" name="C_4_BD#e5694aafd.fixed?vcp=1&amp;pid=323e57a51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400"/>
              </a:lnSpc>
            </a:pPr>
            <a:r>
              <a:rPr lang="en-US" altLang="zh-CN" sz="36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导图巧记忆</a:t>
            </a:r>
            <a:endParaRPr lang="en-US" altLang="zh-CN" sz="36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edc2b741?vcp=1&amp;pid=9c2dcb3be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能力提升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C_6_BD.115_1#8870671ac?vaa=1&amp;vcp=1&amp;vis=1&amp;pid=dedc2b741&amp;color=0,0,0&amp;vtp=1&amp;vaab=1&amp;bbb=1&amp;hb=1"/>
              <p:cNvSpPr/>
              <p:nvPr/>
            </p:nvSpPr>
            <p:spPr>
              <a:xfrm>
                <a:off x="539496" y="1267240"/>
                <a:ext cx="11109960" cy="12013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4.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血友病基因位于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X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染色体上并且呈隐性，当正常遗传时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，不会发生的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情况是(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C_6_BD.115_1#8870671ac?vaa=1&amp;vcp=1&amp;vis=1&amp;pid=dedc2b741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7240"/>
                <a:ext cx="11109960" cy="1201357"/>
              </a:xfrm>
              <a:prstGeom prst="rect">
                <a:avLst/>
              </a:prstGeom>
              <a:blipFill>
                <a:blip r:embed="rId3"/>
                <a:stretch>
                  <a:fillRect l="-1976" b="-1776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C_6_BD.115_2#8870671ac.choices?vaa=1&amp;vcp=1&amp;vis=1&amp;pid=dedc2b741&amp;color=0,0,0&amp;vtp=1&amp;vaab=1&amp;bbb=1"/>
          <p:cNvSpPr/>
          <p:nvPr/>
        </p:nvSpPr>
        <p:spPr>
          <a:xfrm>
            <a:off x="539496" y="2550649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A.携有血友病基因的母亲把此基因传给女儿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.患血友病的父亲把此基因传给儿子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.患血友病的父亲把此基因传给女儿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.携有血友病基因的母亲把此基因传给儿子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AS.1_1#8870671ac?vaa=1&amp;vcp=1&amp;vis=1&amp;pid=dedc2b741&amp;color=0,0,0&amp;vtp=1&amp;vaab=1&amp;bt=1&amp;bbb=1&amp;hb=1"/>
              <p:cNvSpPr/>
              <p:nvPr/>
            </p:nvSpPr>
            <p:spPr>
              <a:xfrm>
                <a:off x="539496" y="1865344"/>
                <a:ext cx="11109960" cy="31444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［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提示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］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含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X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染色体的卵细胞与含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X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染色体的精子相融合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受精卵的性染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色体就是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XX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女孩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）；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如果含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X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染色体的卵细胞与含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Y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染色体的精子相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融合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那么受精卵的性染色体就是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XY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男孩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）。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母亲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X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染色体上的血友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病基因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能传给女儿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也能传给儿子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而父亲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X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染色体上的血友病基因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只能传给女儿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不可能传给儿子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6_AS.1_1#8870671ac?vaa=1&amp;vcp=1&amp;vis=1&amp;pid=dedc2b741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65344"/>
                <a:ext cx="11109960" cy="3144457"/>
              </a:xfrm>
              <a:prstGeom prst="rect">
                <a:avLst/>
              </a:prstGeom>
              <a:blipFill>
                <a:blip r:embed="rId3"/>
                <a:stretch>
                  <a:fillRect l="-1976" r="-1317" b="-600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6_AN.116_1#8870671ac.bracket?vaa=1&amp;vcp=1&amp;vis=1&amp;pid=dedc2b741&amp;color=0,0,0&amp;vpa=69&amp;vtp=1&amp;vaab=1">
            <a:extLst>
              <a:ext uri="{FF2B5EF4-FFF2-40B4-BE49-F238E27FC236}">
                <a16:creationId xmlns:a16="http://schemas.microsoft.com/office/drawing/2014/main" id="{F05F7F52-67D4-90E4-C0C3-E6F107A3AD72}"/>
              </a:ext>
            </a:extLst>
          </p:cNvPr>
          <p:cNvSpPr/>
          <p:nvPr/>
        </p:nvSpPr>
        <p:spPr>
          <a:xfrm>
            <a:off x="373646" y="4959959"/>
            <a:ext cx="1658876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118_1#6d5af7f35?htil=4&amp;vaa=1&amp;vcp=1&amp;vis=1&amp;pid=dedc2b741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70618" y="572688"/>
            <a:ext cx="5422392" cy="1819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6_BD.118_2#6d5af7f35?htil=4&amp;sp=1&amp;vaa=1&amp;vcp=1&amp;vis=1&amp;pid=dedc2b741&amp;color=0,0,0&amp;vtp=1&amp;vaab=1&amp;bt=1&amp;bbb=1&amp;hb=1&amp;hs=1"/>
          <p:cNvSpPr/>
          <p:nvPr/>
        </p:nvSpPr>
        <p:spPr>
          <a:xfrm>
            <a:off x="539496" y="554400"/>
            <a:ext cx="5559552" cy="1886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（广西·中考）番茄是一种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常见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蔬菜，番茄的紫茎和绿茎是一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对相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对性状，由一对基因（显性基因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用A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BD.119_1#791df6aa6?vaa=1&amp;vcp=1&amp;vis=1&amp;pid=6d5af7f35&amp;color=0,0,0&amp;vtp=1&amp;vaab=1&amp;bbb=1&amp;hb=1&amp;hs=1"/>
              <p:cNvSpPr/>
              <p:nvPr/>
            </p:nvSpPr>
            <p:spPr>
              <a:xfrm>
                <a:off x="539496" y="3732829"/>
                <a:ext cx="11109960" cy="24967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（1）番茄的染色体主要由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DNA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和蛋白质组成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，其中起遗传作用的物质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亲子代番茄间遗传物质传递的“桥梁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”是精子和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（2）据图分析，番茄的紫茎和绿茎这对相对性状中，隐性性状是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子一代紫茎番茄的基因组成是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B_7_BD.119_1#791df6aa6?vaa=1&amp;vcp=1&amp;vis=1&amp;pid=6d5af7f35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732829"/>
                <a:ext cx="11109960" cy="2496757"/>
              </a:xfrm>
              <a:prstGeom prst="rect">
                <a:avLst/>
              </a:prstGeom>
              <a:blipFill>
                <a:blip r:embed="rId4"/>
                <a:stretch>
                  <a:fillRect l="-1976" r="-4116" b="-756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AN.1_1#791df6aa6.blank?vaa=1&amp;vcp=1&amp;vis=1&amp;pid=6d5af7f35&amp;color=0,0,0&amp;vpa=70&amp;vtp=1&amp;vaab=1&amp;bbb=1"/>
              <p:cNvSpPr/>
              <p:nvPr/>
            </p:nvSpPr>
            <p:spPr>
              <a:xfrm>
                <a:off x="906209" y="4470889"/>
                <a:ext cx="879475" cy="40284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DNA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B_7_AN.1_1#791df6aa6.blank?vaa=1&amp;vcp=1&amp;vis=1&amp;pid=6d5af7f35&amp;color=0,0,0&amp;vpa=7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6209" y="4470889"/>
                <a:ext cx="879475" cy="40284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7_AN.2_1#791df6aa6.blank?vaa=1&amp;vcp=1&amp;vis=1&amp;pid=6d5af7f35&amp;color=0,0,0&amp;vpa=71&amp;vtp=1&amp;vaab=1&amp;bbb=1"/>
          <p:cNvSpPr/>
          <p:nvPr/>
        </p:nvSpPr>
        <p:spPr>
          <a:xfrm>
            <a:off x="9220739" y="4350049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卵细胞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8" name="QB_7_AN.123_1#791df6aa6.blank?vaa=1&amp;vcp=1&amp;vis=1&amp;pid=6d5af7f35&amp;color=0,0,0&amp;vpa=72&amp;vtp=1&amp;vaab=1&amp;bbb=1"/>
          <p:cNvSpPr/>
          <p:nvPr/>
        </p:nvSpPr>
        <p:spPr>
          <a:xfrm>
            <a:off x="10595514" y="4997749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绿茎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QB_7_AN.124_1#791df6aa6.blank?vaa=1&amp;vcp=1&amp;vis=1&amp;pid=6d5af7f35&amp;color=0,0,0&amp;vpa=73&amp;vtp=1&amp;vaab=1&amp;bbb=1"/>
              <p:cNvSpPr/>
              <p:nvPr/>
            </p:nvSpPr>
            <p:spPr>
              <a:xfrm>
                <a:off x="5236908" y="5754478"/>
                <a:ext cx="576263" cy="40284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Aa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9" name="QB_7_AN.124_1#791df6aa6.blank?vaa=1&amp;vcp=1&amp;vis=1&amp;pid=6d5af7f35&amp;color=0,0,0&amp;vpa=73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36908" y="5754478"/>
                <a:ext cx="576263" cy="402844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QO_6_BD.118_2#6d5af7f35?htil=4&amp;sp=1&amp;vaa=1&amp;vcp=1&amp;vis=1&amp;pid=dedc2b741&amp;color=0,0,0&amp;vtp=1&amp;vaab=1&amp;bt=1&amp;bbb=1&amp;hb=1&amp;hs=1">
                <a:extLst>
                  <a:ext uri="{FF2B5EF4-FFF2-40B4-BE49-F238E27FC236}">
                    <a16:creationId xmlns:a16="http://schemas.microsoft.com/office/drawing/2014/main" id="{9D835E71-8CEF-34F8-E372-E3DDE66D9E23}"/>
                  </a:ext>
                </a:extLst>
              </p:cNvPr>
              <p:cNvSpPr/>
              <p:nvPr/>
            </p:nvSpPr>
            <p:spPr>
              <a:xfrm>
                <a:off x="539496" y="2519344"/>
                <a:ext cx="11112011" cy="12013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表示，隐性基因用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表示）控制，某研究小组用紫茎番茄和绿茎番茄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进行杂交实验。子一代全为紫茎，如下图所示。请回答下列问题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10" name="QO_6_BD.118_2#6d5af7f35?htil=4&amp;sp=1&amp;vaa=1&amp;vcp=1&amp;vis=1&amp;pid=dedc2b741&amp;color=0,0,0&amp;vtp=1&amp;vaab=1&amp;bt=1&amp;bbb=1&amp;hb=1&amp;hs=1">
                <a:extLst>
                  <a:ext uri="{FF2B5EF4-FFF2-40B4-BE49-F238E27FC236}">
                    <a16:creationId xmlns:a16="http://schemas.microsoft.com/office/drawing/2014/main" id="{9D835E71-8CEF-34F8-E372-E3DDE66D9E2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519344"/>
                <a:ext cx="11112011" cy="1201357"/>
              </a:xfrm>
              <a:prstGeom prst="rect">
                <a:avLst/>
              </a:prstGeom>
              <a:blipFill>
                <a:blip r:embed="rId7"/>
                <a:stretch>
                  <a:fillRect l="-1976" b="-1624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8" grpId="0" build="p" animBg="1"/>
      <p:bldP spid="9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25_1#3b2b69808?vaa=1&amp;vcp=1&amp;vis=1&amp;pid=6d5af7f35&amp;color=0,0,0&amp;vtp=1&amp;vaab=1&amp;bt=1&amp;bbb=1&amp;hb=1"/>
          <p:cNvSpPr/>
          <p:nvPr/>
        </p:nvSpPr>
        <p:spPr>
          <a:xfrm>
            <a:off x="539496" y="554400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（3）普通番茄的种子经过太空射线照射后播种，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可选育出太空番茄。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到目前为止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，我国已选育出多种太空番茄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。某太空番茄含糖量高于普通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番茄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，这种变异是由遗传物质改变引起的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，属于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可遗传”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“不遗传”）变异；这种太空番茄可利用组织培养技术快速繁殖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，该生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殖方式不经过两性生殖细胞的结合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，由母体直接产生新个体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，属于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126_1#3b2b69808.blank?vaa=1&amp;vcp=1&amp;vis=1&amp;pid=6d5af7f35&amp;color=0,0,0&amp;vpa=74&amp;vtp=1&amp;vaab=1&amp;bbb=1"/>
          <p:cNvSpPr/>
          <p:nvPr/>
        </p:nvSpPr>
        <p:spPr>
          <a:xfrm>
            <a:off x="8017414" y="1819320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可遗传</a:t>
            </a:r>
            <a:endParaRPr lang="en-US" altLang="zh-CN" sz="2800" dirty="0"/>
          </a:p>
        </p:txBody>
      </p:sp>
      <p:sp>
        <p:nvSpPr>
          <p:cNvPr id="4" name="QB_7_AN.128_1#3b2b69808.blank?vaa=1&amp;vcp=1&amp;vis=1&amp;pid=6d5af7f35&amp;color=0,0,0&amp;vpa=75&amp;vtp=1&amp;vaab=1&amp;bbb=1"/>
          <p:cNvSpPr/>
          <p:nvPr/>
        </p:nvSpPr>
        <p:spPr>
          <a:xfrm>
            <a:off x="638715" y="3741465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无性生殖</a:t>
            </a:r>
            <a:endParaRPr lang="en-US" altLang="zh-CN" sz="2800" dirty="0"/>
          </a:p>
        </p:txBody>
      </p:sp>
      <p:pic>
        <p:nvPicPr>
          <p:cNvPr id="5" name="QO_6_BD.127_1#3b2b69808?vaa=1&amp;vcp=1&amp;vis=1&amp;pid=6d5af7f3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4449744"/>
            <a:ext cx="5458968" cy="1819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350b54821?vcp=1&amp;pid=9c2dcb3be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拓展延伸</a:t>
            </a:r>
            <a:endParaRPr lang="en-US" altLang="zh-CN" sz="3200" dirty="0"/>
          </a:p>
        </p:txBody>
      </p:sp>
      <p:sp>
        <p:nvSpPr>
          <p:cNvPr id="3" name="QO_6_BD.129_1#d1140575a?sp=1&amp;vaa=1&amp;vcp=1&amp;vis=1&amp;pid=350b54821&amp;color=0,0,0&amp;vtp=1&amp;vaab=1&amp;bbb=1&amp;hb=1"/>
          <p:cNvSpPr/>
          <p:nvPr/>
        </p:nvSpPr>
        <p:spPr>
          <a:xfrm>
            <a:off x="539496" y="1267240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请分析以下材料并回答相关问题：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材料一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科学工作者将一种矮秆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抗倒伏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但不抗锈病的小麦与另一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种高秆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不抗倒伏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但抗锈病的小麦作亲本进行杂交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后代中出现了矮秆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抗锈病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矮秆不抗锈病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高秆不抗锈病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高秆抗锈病四种类型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选矮秆抗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锈病类型进行繁殖培育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经若干代后便获得了矮秆抗锈病小麦新品种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129_2#d1140575a?vaa=1&amp;vcp=1&amp;vis=1&amp;pid=350b54821&amp;color=0,0,0&amp;vtp=1&amp;vaab=1&amp;bt=1&amp;bbb=1&amp;hb=1"/>
          <p:cNvSpPr/>
          <p:nvPr/>
        </p:nvSpPr>
        <p:spPr>
          <a:xfrm>
            <a:off x="539496" y="1539843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材料二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科学家利用航天技术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通过返回式卫星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宇宙飞船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航天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飞机等手段搭载普通椒的种子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返回地面后再进行选育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培育成果实个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肉厚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口感好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产量高的太空椒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材料三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新疆哈密瓜以甜度大而著称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有人将其引进山东种植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果实甜度大大降低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BD.130_1#7e5271d9c?vaa=1&amp;vcp=1&amp;vis=1&amp;pid=d1140575a&amp;color=0,0,0&amp;vtp=1&amp;vaab=1&amp;bbb=1"/>
          <p:cNvSpPr/>
          <p:nvPr/>
        </p:nvSpPr>
        <p:spPr>
          <a:xfrm>
            <a:off x="539496" y="473846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1）从遗传变异的角度分析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，上述材料中既有</a:t>
            </a:r>
            <a:r>
              <a:rPr lang="en-US" altLang="zh-CN" sz="2800" i="0" spc="-1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现象又有</a:t>
            </a:r>
            <a:r>
              <a:rPr lang="en-US" altLang="zh-CN" sz="2800" i="0" spc="-1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现象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100" dirty="0"/>
          </a:p>
        </p:txBody>
      </p:sp>
      <p:sp>
        <p:nvSpPr>
          <p:cNvPr id="4" name="QB_7_AN.131_1#7e5271d9c.blank?vaa=1&amp;vcp=1&amp;vis=1&amp;pid=d1140575a&amp;color=0,0,0&amp;vpa=76&amp;vtp=1&amp;vaab=1&amp;bbb=1"/>
          <p:cNvSpPr/>
          <p:nvPr/>
        </p:nvSpPr>
        <p:spPr>
          <a:xfrm>
            <a:off x="7579264" y="4687030"/>
            <a:ext cx="9318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变异</a:t>
            </a:r>
            <a:endParaRPr lang="en-US" altLang="zh-CN" sz="2800" spc="-100" dirty="0"/>
          </a:p>
        </p:txBody>
      </p:sp>
      <p:sp>
        <p:nvSpPr>
          <p:cNvPr id="5" name="QB_7_AN.132_1#7e5271d9c.blank?vaa=1&amp;vcp=1&amp;vis=1&amp;pid=d1140575a&amp;color=0,0,0&amp;vpa=77&amp;vtp=1&amp;vaab=1&amp;bbb=1"/>
          <p:cNvSpPr/>
          <p:nvPr/>
        </p:nvSpPr>
        <p:spPr>
          <a:xfrm>
            <a:off x="9941464" y="4687030"/>
            <a:ext cx="9318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遗传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33_1#eeecc9fe6?vaa=1&amp;vcp=1&amp;vis=1&amp;pid=d1140575a&amp;color=0,0,0&amp;vtp=1&amp;vaab=1&amp;bt=1&amp;bbb=1&amp;hb=1"/>
          <p:cNvSpPr/>
          <p:nvPr/>
        </p:nvSpPr>
        <p:spPr>
          <a:xfrm>
            <a:off x="539496" y="55440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2）上述材料中的①矮秆抗锈病小麦，②太空椒，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③甜度大大降低的哈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密瓜，能够遗传的是</a:t>
            </a:r>
            <a:r>
              <a:rPr lang="en-US" altLang="zh-CN" sz="2800" i="0" spc="-5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填序号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），原因是</a:t>
            </a:r>
            <a:r>
              <a:rPr lang="en-US" altLang="zh-CN" sz="2800" i="0" spc="-5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不能够遗传的是</a:t>
            </a:r>
            <a:r>
              <a:rPr lang="en-US" altLang="zh-CN" sz="2800" i="0" spc="-5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填序号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），原因是</a:t>
            </a:r>
            <a:r>
              <a:rPr lang="en-US" altLang="zh-CN" sz="2800" i="0" spc="-5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50" dirty="0"/>
          </a:p>
        </p:txBody>
      </p:sp>
      <p:sp>
        <p:nvSpPr>
          <p:cNvPr id="3" name="QB_7_AN.1_1#eeecc9fe6.blank?vaa=1&amp;vcp=1&amp;vis=1&amp;pid=d1140575a&amp;color=0,0,0&amp;vpa=78&amp;vtp=1&amp;vaab=1&amp;bbb=1"/>
          <p:cNvSpPr/>
          <p:nvPr/>
        </p:nvSpPr>
        <p:spPr>
          <a:xfrm>
            <a:off x="3696240" y="1171620"/>
            <a:ext cx="9509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①②</a:t>
            </a:r>
            <a:endParaRPr lang="en-US" altLang="zh-CN" sz="2800" spc="-50" dirty="0"/>
          </a:p>
        </p:txBody>
      </p:sp>
      <p:sp>
        <p:nvSpPr>
          <p:cNvPr id="4" name="QB_7_AN.2_1#eeecc9fe6.blank?vaa=1&amp;vcp=1&amp;vis=1&amp;pid=d1140575a&amp;color=0,0,0&amp;vpa=79&amp;vtp=1&amp;vaab=1&amp;bbb=1"/>
          <p:cNvSpPr/>
          <p:nvPr/>
        </p:nvSpPr>
        <p:spPr>
          <a:xfrm>
            <a:off x="7890414" y="1171620"/>
            <a:ext cx="3459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遗传物质发生了变化</a:t>
            </a:r>
            <a:endParaRPr lang="en-US" altLang="zh-CN" sz="2800" dirty="0"/>
          </a:p>
        </p:txBody>
      </p:sp>
      <p:sp>
        <p:nvSpPr>
          <p:cNvPr id="5" name="QB_7_AN.3_1#eeecc9fe6.blank?vaa=1&amp;vcp=1&amp;vis=1&amp;pid=d1140575a&amp;color=0,0,0&amp;vpa=80&amp;vtp=1&amp;vaab=1"/>
          <p:cNvSpPr/>
          <p:nvPr/>
        </p:nvSpPr>
        <p:spPr>
          <a:xfrm>
            <a:off x="2997739" y="1798365"/>
            <a:ext cx="6016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endParaRPr lang="en-US" altLang="zh-CN" sz="2800" spc="-50" dirty="0"/>
          </a:p>
        </p:txBody>
      </p:sp>
      <p:sp>
        <p:nvSpPr>
          <p:cNvPr id="6" name="QB_7_AN.4_1#eeecc9fe6.blank?vaa=1&amp;vcp=1&amp;vis=1&amp;pid=d1140575a&amp;color=0,0,0&amp;vpa=81&amp;vtp=1&amp;vaab=1&amp;bbb=1"/>
          <p:cNvSpPr/>
          <p:nvPr/>
        </p:nvSpPr>
        <p:spPr>
          <a:xfrm>
            <a:off x="6801389" y="1798365"/>
            <a:ext cx="37449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遗传物质没有发生变化</a:t>
            </a:r>
            <a:endParaRPr lang="en-US" altLang="zh-CN" sz="2800" spc="-50" dirty="0"/>
          </a:p>
        </p:txBody>
      </p:sp>
      <p:sp>
        <p:nvSpPr>
          <p:cNvPr id="7" name="QB_7_BD.138_1#59faf78b6?vaa=1&amp;vcp=1&amp;vis=1&amp;pid=d1140575a&amp;color=0,0,0&amp;vtp=1&amp;vaab=1&amp;bbb=1&amp;hb=1"/>
          <p:cNvSpPr/>
          <p:nvPr/>
        </p:nvSpPr>
        <p:spPr>
          <a:xfrm>
            <a:off x="539496" y="247813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（3）材料一中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，杂交后代中出现的不同于亲代的新类型是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algn="l"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8" name="QB_7_AN.5_1#59faf78b6.blank?vaa=1&amp;vcp=1&amp;vis=1&amp;pid=d1140575a&amp;color=0,0,0&amp;vpa=82&amp;vtp=1&amp;vaab=1&amp;bbb=1"/>
          <p:cNvSpPr/>
          <p:nvPr/>
        </p:nvSpPr>
        <p:spPr>
          <a:xfrm>
            <a:off x="9528714" y="2447652"/>
            <a:ext cx="2036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矮秆抗锈病</a:t>
            </a:r>
            <a:endParaRPr lang="en-US" altLang="zh-CN" sz="2800" dirty="0"/>
          </a:p>
        </p:txBody>
      </p:sp>
      <p:sp>
        <p:nvSpPr>
          <p:cNvPr id="9" name="QB_7_AN.6_1#59faf78b6.blank?vaa=1&amp;vcp=1&amp;vis=1&amp;pid=d1140575a&amp;color=0,0,0&amp;vpa=83&amp;vtp=1&amp;vaab=1&amp;bbb=1"/>
          <p:cNvSpPr/>
          <p:nvPr/>
        </p:nvSpPr>
        <p:spPr>
          <a:xfrm>
            <a:off x="549815" y="3074397"/>
            <a:ext cx="2392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高秆不抗锈病</a:t>
            </a:r>
            <a:endParaRPr lang="en-US" altLang="zh-CN" sz="2800" dirty="0"/>
          </a:p>
        </p:txBody>
      </p:sp>
      <p:sp>
        <p:nvSpPr>
          <p:cNvPr id="10" name="QB_7_BD.141_1#8785fa307?sp=1&amp;vaa=1&amp;vcp=1&amp;vis=1&amp;pid=d1140575a&amp;color=0,0,0&amp;vtp=1&amp;vaab=1&amp;bbb=1&amp;hb=1"/>
          <p:cNvSpPr/>
          <p:nvPr/>
        </p:nvSpPr>
        <p:spPr>
          <a:xfrm>
            <a:off x="539496" y="3755117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（4）谈谈你对利用遗传变异的原理培育生物新品种的认识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。你还知道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哪些利用遗传变异的原理培育生物新品种的事例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1" name="QB_7_AN.142_1#8785fa307.blank?vaa=1&amp;vcp=1&amp;vis=1&amp;pid=d1140575a&amp;color=0,0,0&amp;vpa=84&amp;vtp=1&amp;vaab=1&amp;bbb=1&amp;hb=1"/>
          <p:cNvSpPr/>
          <p:nvPr/>
        </p:nvSpPr>
        <p:spPr>
          <a:xfrm>
            <a:off x="539496" y="5020037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利用遗传变异的原理可培育生物新品种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，使我们获得产量高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、品质好的品种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，如杂交水稻、无籽西瓜等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8" grpId="0" build="p" animBg="1"/>
      <p:bldP spid="9" grpId="0" build="p" animBg="1"/>
      <p:bldP spid="11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ee2658f2a?vcp=1&amp;pid=e5694aafd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41724" y="520726"/>
            <a:ext cx="8480420" cy="5668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ee2658f2a?vcp=1&amp;pid=e5694aafd&amp;color=0,0,0&amp;tib=255,255,255&amp;vtp=1&amp;vaab=1" descr="preencoded.png">
            <a:extLst>
              <a:ext uri="{FF2B5EF4-FFF2-40B4-BE49-F238E27FC236}">
                <a16:creationId xmlns:a16="http://schemas.microsoft.com/office/drawing/2014/main" id="{B99A38F4-73ED-5DE6-BCB3-842A5C8277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1110996"/>
            <a:ext cx="11064240" cy="4636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5131298"/>
      </p:ext>
    </p:extLst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68b8e96cb.fixed?vcp=1&amp;pid=323e57a51&amp;color=0,0,0&amp;vtp=1&amp;vaab=1&amp;bbb=1"/>
          <p:cNvSpPr/>
          <p:nvPr/>
        </p:nvSpPr>
        <p:spPr>
          <a:xfrm>
            <a:off x="320040" y="251584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500"/>
              </a:lnSpc>
            </a:pPr>
            <a:r>
              <a:rPr lang="en-US" altLang="zh-CN" sz="36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第二章</a:t>
            </a:r>
            <a:r>
              <a:rPr lang="en-US" altLang="zh-CN" sz="36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6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生物的遗传与变异</a:t>
            </a:r>
            <a:r>
              <a:rPr lang="en-US" altLang="zh-CN" sz="36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ctr" latinLnBrk="1">
              <a:lnSpc>
                <a:spcPts val="4500"/>
              </a:lnSpc>
            </a:pPr>
            <a:r>
              <a:rPr lang="en-US" altLang="zh-CN" sz="36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第三章</a:t>
            </a:r>
            <a:r>
              <a:rPr lang="en-US" altLang="zh-CN" sz="36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6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生命起源和生物进化</a:t>
            </a:r>
            <a:endParaRPr lang="en-US" altLang="zh-CN" sz="3600" dirty="0"/>
          </a:p>
        </p:txBody>
      </p:sp>
      <p:sp>
        <p:nvSpPr>
          <p:cNvPr id="3" name="C_4_BD#68b8e96cb.fixed?vcp=1&amp;pid=323e57a51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400"/>
              </a:lnSpc>
            </a:pPr>
            <a:r>
              <a:rPr lang="en-US" altLang="zh-CN" sz="36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知识大集结</a:t>
            </a:r>
            <a:endParaRPr lang="en-US" altLang="zh-CN" sz="36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366e3f5c0?vcp=1&amp;pid=68b8e96cb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考点梳理</a:t>
            </a:r>
            <a:endParaRPr lang="en-US" altLang="zh-CN" sz="3200" dirty="0"/>
          </a:p>
        </p:txBody>
      </p:sp>
      <p:sp>
        <p:nvSpPr>
          <p:cNvPr id="3" name="QB_6_BD.1_1#6dde9c523?sp=1&amp;vaa=1&amp;vcp=1&amp;vis=1&amp;pid=366e3f5c0&amp;color=0,0,0&amp;vtp=1&amp;vaab=1&amp;bbb=1&amp;hb=1"/>
          <p:cNvSpPr/>
          <p:nvPr/>
        </p:nvSpPr>
        <p:spPr>
          <a:xfrm>
            <a:off x="539496" y="1267240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生物的遗传与变异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亲子间的相似性叫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亲子间和子代间的差异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性叫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。生物的遗传和变异是通过生殖和发育实现的。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可遗传的变异：由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的变化引起的，能遗传给后代的变异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不遗传的变异：单纯由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引起的，没有影响到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的变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化，不能遗传给后代的变异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6_AN.1_1#6dde9c523.blank?vaa=1&amp;vcp=1&amp;vis=1&amp;pid=366e3f5c0&amp;color=0,0,0&amp;vpa=1&amp;vtp=1&amp;vaab=1&amp;bbb=1"/>
          <p:cNvSpPr/>
          <p:nvPr/>
        </p:nvSpPr>
        <p:spPr>
          <a:xfrm>
            <a:off x="6853778" y="1251782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遗传</a:t>
            </a:r>
            <a:endParaRPr lang="en-US" altLang="zh-CN" sz="2800" dirty="0"/>
          </a:p>
        </p:txBody>
      </p:sp>
      <p:sp>
        <p:nvSpPr>
          <p:cNvPr id="5" name="QB_6_AN.2_1#6dde9c523.blank?vaa=1&amp;vcp=1&amp;vis=1&amp;pid=366e3f5c0&amp;color=0,0,0&amp;vpa=2&amp;vtp=1&amp;vaab=1&amp;bbb=1"/>
          <p:cNvSpPr/>
          <p:nvPr/>
        </p:nvSpPr>
        <p:spPr>
          <a:xfrm>
            <a:off x="1261015" y="1884460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变异</a:t>
            </a:r>
            <a:endParaRPr lang="en-US" altLang="zh-CN" sz="2800" dirty="0"/>
          </a:p>
        </p:txBody>
      </p:sp>
      <p:sp>
        <p:nvSpPr>
          <p:cNvPr id="6" name="QB_6_AN.3_1#6dde9c523.blank?vaa=1&amp;vcp=1&amp;vis=1&amp;pid=366e3f5c0&amp;color=0,0,0&amp;vpa=3&amp;vtp=1&amp;vaab=1&amp;bbb=1"/>
          <p:cNvSpPr/>
          <p:nvPr/>
        </p:nvSpPr>
        <p:spPr>
          <a:xfrm>
            <a:off x="4105815" y="2532160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遗传物质</a:t>
            </a:r>
            <a:endParaRPr lang="en-US" altLang="zh-CN" sz="2800" dirty="0"/>
          </a:p>
        </p:txBody>
      </p:sp>
      <p:sp>
        <p:nvSpPr>
          <p:cNvPr id="7" name="QB_6_AN.4_1#6dde9c523.blank?vaa=1&amp;vcp=1&amp;vis=1&amp;pid=366e3f5c0&amp;color=0,0,0&amp;vpa=4&amp;vtp=1&amp;vaab=1&amp;bbb=1"/>
          <p:cNvSpPr/>
          <p:nvPr/>
        </p:nvSpPr>
        <p:spPr>
          <a:xfrm>
            <a:off x="4817015" y="3179860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环境</a:t>
            </a:r>
            <a:endParaRPr lang="en-US" altLang="zh-CN" sz="2800" dirty="0"/>
          </a:p>
        </p:txBody>
      </p:sp>
      <p:sp>
        <p:nvSpPr>
          <p:cNvPr id="8" name="QB_6_AN.5_1#6dde9c523.blank?vaa=1&amp;vcp=1&amp;vis=1&amp;pid=366e3f5c0&amp;color=0,0,0&amp;vpa=5&amp;vtp=1&amp;vaab=1&amp;bbb=1"/>
          <p:cNvSpPr/>
          <p:nvPr/>
        </p:nvSpPr>
        <p:spPr>
          <a:xfrm>
            <a:off x="9084214" y="3179860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遗传物质</a:t>
            </a:r>
            <a:endParaRPr lang="en-US" altLang="zh-CN" sz="2800" dirty="0"/>
          </a:p>
        </p:txBody>
      </p:sp>
      <p:sp>
        <p:nvSpPr>
          <p:cNvPr id="9" name="QB_6_BD.7_1#acde74f1c?sp=1&amp;vaa=1&amp;vcp=1&amp;vis=1&amp;pid=366e3f5c0&amp;color=0,0,0&amp;vtp=1&amp;vaab=1&amp;bbb=1&amp;hb=1"/>
          <p:cNvSpPr/>
          <p:nvPr/>
        </p:nvSpPr>
        <p:spPr>
          <a:xfrm>
            <a:off x="539496" y="447406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性状与相对性状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生物所表现的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等特征统称为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性状。相对性状是指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生物的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性状的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表现形式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0" name="QB_6_AN.8_1#acde74f1c.blank?vaa=1&amp;vcp=1&amp;vis=1&amp;pid=366e3f5c0&amp;color=0,0,0&amp;vpa=6&amp;vtp=1&amp;vaab=1&amp;bbb=1"/>
          <p:cNvSpPr/>
          <p:nvPr/>
        </p:nvSpPr>
        <p:spPr>
          <a:xfrm>
            <a:off x="3394615" y="5091284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形态结构</a:t>
            </a:r>
            <a:endParaRPr lang="en-US" altLang="zh-CN" sz="2800" dirty="0"/>
          </a:p>
        </p:txBody>
      </p:sp>
      <p:sp>
        <p:nvSpPr>
          <p:cNvPr id="11" name="QB_6_AN.9_1#acde74f1c.blank?vaa=1&amp;vcp=1&amp;vis=1&amp;pid=366e3f5c0&amp;color=0,0,0&amp;vpa=7&amp;vtp=1&amp;vaab=1&amp;bbb=1"/>
          <p:cNvSpPr/>
          <p:nvPr/>
        </p:nvSpPr>
        <p:spPr>
          <a:xfrm>
            <a:off x="5528215" y="5091284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生理特征</a:t>
            </a:r>
            <a:endParaRPr lang="en-US" altLang="zh-CN" sz="2800" dirty="0"/>
          </a:p>
        </p:txBody>
      </p:sp>
      <p:sp>
        <p:nvSpPr>
          <p:cNvPr id="12" name="QB_6_AN.10_1#acde74f1c.blank?vaa=1&amp;vcp=1&amp;vis=1&amp;pid=366e3f5c0&amp;color=0,0,0&amp;vpa=8&amp;vtp=1&amp;vaab=1&amp;bbb=1"/>
          <p:cNvSpPr/>
          <p:nvPr/>
        </p:nvSpPr>
        <p:spPr>
          <a:xfrm>
            <a:off x="7661814" y="5091284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行为方式</a:t>
            </a:r>
            <a:endParaRPr lang="en-US" altLang="zh-CN" sz="2800" dirty="0"/>
          </a:p>
        </p:txBody>
      </p:sp>
      <p:sp>
        <p:nvSpPr>
          <p:cNvPr id="13" name="QB_6_AN.11_1#acde74f1c.blank?vaa=1&amp;vcp=1&amp;vis=1&amp;pid=366e3f5c0&amp;color=0,0,0&amp;vpa=9&amp;vtp=1&amp;vaab=1&amp;bbb=1"/>
          <p:cNvSpPr/>
          <p:nvPr/>
        </p:nvSpPr>
        <p:spPr>
          <a:xfrm>
            <a:off x="3750215" y="5718029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同种</a:t>
            </a:r>
            <a:endParaRPr lang="en-US" altLang="zh-CN" sz="2800" dirty="0"/>
          </a:p>
        </p:txBody>
      </p:sp>
      <p:sp>
        <p:nvSpPr>
          <p:cNvPr id="14" name="QB_6_AN.12_1#acde74f1c.blank?vaa=1&amp;vcp=1&amp;vis=1&amp;pid=366e3f5c0&amp;color=0,0,0&amp;vpa=10&amp;vtp=1&amp;vaab=1&amp;bbb=1"/>
          <p:cNvSpPr/>
          <p:nvPr/>
        </p:nvSpPr>
        <p:spPr>
          <a:xfrm>
            <a:off x="5883815" y="5718029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同一</a:t>
            </a:r>
            <a:endParaRPr lang="en-US" altLang="zh-CN" sz="2800" dirty="0"/>
          </a:p>
        </p:txBody>
      </p:sp>
      <p:sp>
        <p:nvSpPr>
          <p:cNvPr id="15" name="QB_6_AN.13_1#acde74f1c.blank?vaa=1&amp;vcp=1&amp;vis=1&amp;pid=366e3f5c0&amp;color=0,0,0&amp;vpa=11&amp;vtp=1&amp;vaab=1&amp;bbb=1"/>
          <p:cNvSpPr/>
          <p:nvPr/>
        </p:nvSpPr>
        <p:spPr>
          <a:xfrm>
            <a:off x="8017414" y="5718029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不同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10" grpId="0" build="p" animBg="1"/>
      <p:bldP spid="11" grpId="0" build="p" animBg="1"/>
      <p:bldP spid="12" grpId="0" build="p" animBg="1"/>
      <p:bldP spid="13" grpId="0" build="p" animBg="1"/>
      <p:bldP spid="14" grpId="0" build="p" animBg="1"/>
      <p:bldP spid="15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14_1#245bef4a5?vaa=1&amp;vcp=1&amp;vis=1&amp;pid=366e3f5c0&amp;color=0,0,0&amp;vtp=1&amp;vaab=1&amp;bt=1&amp;bbb=1"/>
          <p:cNvSpPr/>
          <p:nvPr/>
        </p:nvSpPr>
        <p:spPr>
          <a:xfrm>
            <a:off x="539496" y="36763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基因控制生物的性状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BD.15_1#e67df4d64?sp=1&amp;vaa=1&amp;vcp=1&amp;vis=1&amp;pid=245bef4a5&amp;color=0,0,0&amp;vtp=1&amp;vaab=1&amp;bbb=1&amp;hb=1"/>
              <p:cNvSpPr/>
              <p:nvPr/>
            </p:nvSpPr>
            <p:spPr>
              <a:xfrm>
                <a:off x="539496" y="922242"/>
                <a:ext cx="11109960" cy="44398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5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（1）染色体、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DNA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和基因的关系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染色体是遗传物质的主要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，由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和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组成。在生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物的体细胞（除生殖细胞外的细胞）中，染色体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存在于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</a:t>
                </a:r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中。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 kern="0" dirty="0">
                    <a:solidFill>
                      <a:srgbClr val="FFFFFF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DNA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是主要的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，呈双螺旋结构，携带着大量的遗传信息。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基因是位于染色体上，能够控制生物性状的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片段，是遗传物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质的基本单位。基因也是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存在的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3" name="QB_7_BD.15_1#e67df4d64?sp=1&amp;vaa=1&amp;vcp=1&amp;vis=1&amp;pid=245bef4a5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22242"/>
                <a:ext cx="11109960" cy="4439857"/>
              </a:xfrm>
              <a:prstGeom prst="rect">
                <a:avLst/>
              </a:prstGeom>
              <a:blipFill>
                <a:blip r:embed="rId3"/>
                <a:stretch>
                  <a:fillRect l="-1976" t="-1097" r="-400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7_AN.16_1#e67df4d64.blank?vaa=1&amp;vcp=1&amp;vis=1&amp;pid=245bef4a5&amp;color=0,0,0&amp;vpa=12&amp;vtp=1&amp;vaab=1&amp;bbb=1"/>
          <p:cNvSpPr/>
          <p:nvPr/>
        </p:nvSpPr>
        <p:spPr>
          <a:xfrm>
            <a:off x="5240593" y="1387791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载体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AN.17_1#e67df4d64.blank?vaa=1&amp;vcp=1&amp;vis=1&amp;pid=245bef4a5&amp;color=0,0,0&amp;vpa=13&amp;vtp=1&amp;vaab=1&amp;bbb=1"/>
              <p:cNvSpPr/>
              <p:nvPr/>
            </p:nvSpPr>
            <p:spPr>
              <a:xfrm>
                <a:off x="6951408" y="1539462"/>
                <a:ext cx="879475" cy="40284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DNA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B_7_AN.17_1#e67df4d64.blank?vaa=1&amp;vcp=1&amp;vis=1&amp;pid=245bef4a5&amp;color=0,0,0&amp;vpa=13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1408" y="1539462"/>
                <a:ext cx="879475" cy="40284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7_AN.18_1#e67df4d64.blank?vaa=1&amp;vcp=1&amp;vis=1&amp;pid=245bef4a5&amp;color=0,0,0&amp;vpa=14&amp;vtp=1&amp;vaab=1&amp;bbb=1"/>
          <p:cNvSpPr/>
          <p:nvPr/>
        </p:nvSpPr>
        <p:spPr>
          <a:xfrm>
            <a:off x="8195214" y="1392274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蛋白质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7" name="QB_7_AN.19_1#e67df4d64.blank?vaa=1&amp;vcp=1&amp;vis=1&amp;pid=245bef4a5&amp;color=0,0,0&amp;vpa=15&amp;vtp=1&amp;vaab=1&amp;bbb=1"/>
          <p:cNvSpPr/>
          <p:nvPr/>
        </p:nvSpPr>
        <p:spPr>
          <a:xfrm>
            <a:off x="8055513" y="1989103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成对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8" name="QB_7_AN.20_1#e67df4d64.blank?vaa=1&amp;vcp=1&amp;vis=1&amp;pid=245bef4a5&amp;color=0,0,0&amp;vpa=16&amp;vtp=1&amp;vaab=1&amp;bbb=1"/>
          <p:cNvSpPr/>
          <p:nvPr/>
        </p:nvSpPr>
        <p:spPr>
          <a:xfrm>
            <a:off x="10151014" y="1989103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细胞核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9" name="QB_7_AN.21_1#e67df4d64.blank?vaa=1&amp;vcp=1&amp;vis=1&amp;pid=245bef4a5&amp;color=0,0,0&amp;vpa=17&amp;vtp=1&amp;vaab=1&amp;bbb=1"/>
          <p:cNvSpPr/>
          <p:nvPr/>
        </p:nvSpPr>
        <p:spPr>
          <a:xfrm>
            <a:off x="3381915" y="3152171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遗传物质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QB_7_AN.22_1#e67df4d64.blank?vaa=1&amp;vcp=1&amp;vis=1&amp;pid=245bef4a5&amp;color=0,0,0&amp;vpa=18&amp;vtp=1&amp;vaab=1&amp;bbb=1"/>
              <p:cNvSpPr/>
              <p:nvPr/>
            </p:nvSpPr>
            <p:spPr>
              <a:xfrm>
                <a:off x="8018208" y="3859180"/>
                <a:ext cx="879475" cy="40284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DNA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10" name="QB_7_AN.22_1#e67df4d64.blank?vaa=1&amp;vcp=1&amp;vis=1&amp;pid=245bef4a5&amp;color=0,0,0&amp;vpa=18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18208" y="3859180"/>
                <a:ext cx="879475" cy="40284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QB_7_AN.23_1#e67df4d64.blank?vaa=1&amp;vcp=1&amp;vis=1&amp;pid=245bef4a5&amp;color=0,0,0&amp;vpa=19&amp;vtp=1&amp;vaab=1&amp;bbb=1"/>
          <p:cNvSpPr/>
          <p:nvPr/>
        </p:nvSpPr>
        <p:spPr>
          <a:xfrm>
            <a:off x="4461415" y="4254162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成对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12" name="QB_7_BD.24_1#97efcd601?vaa=1&amp;vcp=1&amp;vis=1&amp;pid=245bef4a5&amp;color=0,0,0&amp;vtp=1&amp;vaab=1&amp;bt=1&amp;bbb=1&amp;hb=1">
            <a:extLst>
              <a:ext uri="{FF2B5EF4-FFF2-40B4-BE49-F238E27FC236}">
                <a16:creationId xmlns:a16="http://schemas.microsoft.com/office/drawing/2014/main" id="{1B5665C9-5282-8F7B-E475-2C4BA5137495}"/>
              </a:ext>
            </a:extLst>
          </p:cNvPr>
          <p:cNvSpPr/>
          <p:nvPr/>
        </p:nvSpPr>
        <p:spPr>
          <a:xfrm>
            <a:off x="539496" y="494549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2）把一种生物的某个基因，用生物技术的方法转入到另一种生物的基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因组中，培育出的转基因生物，就有可能表现出</a:t>
            </a:r>
            <a:r>
              <a:rPr lang="en-US" altLang="zh-CN" sz="2800" i="0" spc="-1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所控制的性状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100" dirty="0"/>
          </a:p>
        </p:txBody>
      </p:sp>
      <p:sp>
        <p:nvSpPr>
          <p:cNvPr id="13" name="QB_7_AN.25_1#97efcd601.blank?vaa=1&amp;vcp=1&amp;vis=1&amp;pid=245bef4a5&amp;color=0,0,0&amp;vpa=20&amp;vtp=1&amp;vaab=1&amp;bbb=1">
            <a:extLst>
              <a:ext uri="{FF2B5EF4-FFF2-40B4-BE49-F238E27FC236}">
                <a16:creationId xmlns:a16="http://schemas.microsoft.com/office/drawing/2014/main" id="{C556BFD7-9890-4609-84F8-7A98099B4B40}"/>
              </a:ext>
            </a:extLst>
          </p:cNvPr>
          <p:cNvSpPr/>
          <p:nvPr/>
        </p:nvSpPr>
        <p:spPr>
          <a:xfrm>
            <a:off x="7731662" y="5420162"/>
            <a:ext cx="16176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转入基因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3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26_1#885945122?vaa=1&amp;vcp=1&amp;vis=1&amp;pid=366e3f5c0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基因的显性和隐性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B_7_BD.27_1#7de59264f?vaa=1&amp;vcp=1&amp;vis=1&amp;pid=885945122&amp;color=0,0,0&amp;vtp=1&amp;vaab=1&amp;bbb=1&amp;hb=1"/>
          <p:cNvSpPr/>
          <p:nvPr/>
        </p:nvSpPr>
        <p:spPr>
          <a:xfrm>
            <a:off x="539496" y="1182097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（1）相对性状有显性和隐性之分。例如，豌豆植株的高和矮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，高是显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性性状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，矮是隐性性状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，纯种高茎豌豆与纯种矮茎豌豆杂交的后代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B_7_AN.1_1#7de59264f.blank?vaa=1&amp;vcp=1&amp;vis=1&amp;pid=885945122&amp;color=0,0,0&amp;vpa=21&amp;vtp=1&amp;vaab=1&amp;bbb=1"/>
          <p:cNvSpPr/>
          <p:nvPr/>
        </p:nvSpPr>
        <p:spPr>
          <a:xfrm>
            <a:off x="638715" y="2426062"/>
            <a:ext cx="2747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植株都是高茎的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BD.29_1#28ae6ee53?vaa=1&amp;vcp=1&amp;vis=1&amp;pid=885945122&amp;color=0,0,0&amp;vtp=1&amp;vaab=1&amp;bbb=1&amp;hb=1"/>
              <p:cNvSpPr/>
              <p:nvPr/>
            </p:nvSpPr>
            <p:spPr>
              <a:xfrm>
                <a:off x="539496" y="3112497"/>
                <a:ext cx="11109960" cy="18490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（2）在相对性状的遗传中，表现为隐性性状的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，其基因组成只有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用英文字母的D、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分别表示显性基因和隐性基因）一种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；表现为显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性性状的，其基因组成有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两种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5" name="QB_7_BD.29_1#28ae6ee53?vaa=1&amp;vcp=1&amp;vis=1&amp;pid=885945122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12497"/>
                <a:ext cx="11109960" cy="1849057"/>
              </a:xfrm>
              <a:prstGeom prst="rect">
                <a:avLst/>
              </a:prstGeom>
              <a:blipFill>
                <a:blip r:embed="rId3"/>
                <a:stretch>
                  <a:fillRect l="-1976" b="-1023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7_AN.2_1#28ae6ee53.blank?vaa=1&amp;vcp=1&amp;vis=1&amp;pid=885945122&amp;color=0,0,0&amp;vpa=22&amp;vtp=1&amp;vaab=1&amp;bbb=1"/>
              <p:cNvSpPr/>
              <p:nvPr/>
            </p:nvSpPr>
            <p:spPr>
              <a:xfrm>
                <a:off x="10748708" y="3214351"/>
                <a:ext cx="574675" cy="40284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dd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6" name="QB_7_AN.2_1#28ae6ee53.blank?vaa=1&amp;vcp=1&amp;vis=1&amp;pid=885945122&amp;color=0,0,0&amp;vpa=22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48708" y="3214351"/>
                <a:ext cx="574675" cy="40284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7_AN.3_1#28ae6ee53.blank?vaa=1&amp;vcp=1&amp;vis=1&amp;pid=885945122&amp;color=0,0,0&amp;vpa=23&amp;vtp=1&amp;vaab=1&amp;bbb=1"/>
              <p:cNvSpPr/>
              <p:nvPr/>
            </p:nvSpPr>
            <p:spPr>
              <a:xfrm>
                <a:off x="4538409" y="4481240"/>
                <a:ext cx="1438275" cy="418529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6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DD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Dd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7" name="QB_7_AN.3_1#28ae6ee53.blank?vaa=1&amp;vcp=1&amp;vis=1&amp;pid=885945122&amp;color=0,0,0&amp;vpa=23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38409" y="4481240"/>
                <a:ext cx="1438275" cy="418529"/>
              </a:xfrm>
              <a:prstGeom prst="rect">
                <a:avLst/>
              </a:prstGeom>
              <a:blipFill>
                <a:blip r:embed="rId5"/>
                <a:stretch>
                  <a:fillRect t="-31884" b="-4782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7_BD.32_1#dbf6140fe?vaa=1&amp;vcp=1&amp;vis=1&amp;pid=885945122&amp;color=0,0,0&amp;vtp=1&amp;vaab=1&amp;bbb=1&amp;hb=1"/>
              <p:cNvSpPr/>
              <p:nvPr/>
            </p:nvSpPr>
            <p:spPr>
              <a:xfrm>
                <a:off x="539496" y="4969809"/>
                <a:ext cx="11109960" cy="12013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（3）基因组成是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Dd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，虽然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控制的性状不表现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，但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隐性基因）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并没有受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D（显性基因）的影响，还会遗传下去。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8" name="QB_7_BD.32_1#dbf6140fe?vaa=1&amp;vcp=1&amp;vis=1&amp;pid=885945122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969809"/>
                <a:ext cx="11109960" cy="1201357"/>
              </a:xfrm>
              <a:prstGeom prst="rect">
                <a:avLst/>
              </a:prstGeom>
              <a:blipFill>
                <a:blip r:embed="rId6"/>
                <a:stretch>
                  <a:fillRect l="-1976" r="-329" b="-1827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QB_7_AN.33_1#dbf6140fe.blank?vaa=1&amp;vcp=1&amp;vis=1&amp;pid=885945122&amp;color=0,0,0&amp;vpa=24&amp;vtp=1&amp;vaab=1&amp;bbb=1"/>
              <p:cNvSpPr/>
              <p:nvPr/>
            </p:nvSpPr>
            <p:spPr>
              <a:xfrm>
                <a:off x="5148009" y="5066011"/>
                <a:ext cx="377825" cy="40284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9" name="QB_7_AN.33_1#dbf6140fe.blank?vaa=1&amp;vcp=1&amp;vis=1&amp;pid=885945122&amp;color=0,0,0&amp;vpa=24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48009" y="5066011"/>
                <a:ext cx="377825" cy="402844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7" grpId="0" build="p" animBg="1"/>
      <p:bldP spid="9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1353</Words>
  <Application>Microsoft Office PowerPoint</Application>
  <PresentationFormat>宽屏</PresentationFormat>
  <Paragraphs>324</Paragraphs>
  <Slides>36</Slides>
  <Notes>32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5" baseType="lpstr">
      <vt:lpstr>Arial (正文)</vt:lpstr>
      <vt:lpstr>华文隶书</vt:lpstr>
      <vt:lpstr>SimSun</vt:lpstr>
      <vt:lpstr>微软雅黑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519308031@qq.com</cp:lastModifiedBy>
  <cp:revision>15</cp:revision>
  <dcterms:created xsi:type="dcterms:W3CDTF">2024-11-18T02:51:21Z</dcterms:created>
  <dcterms:modified xsi:type="dcterms:W3CDTF">2025-08-27T11:27:21Z</dcterms:modified>
  <cp:category/>
  <cp:contentStatus/>
</cp:coreProperties>
</file>