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tags/tag57.xml" ContentType="application/vnd.openxmlformats-officedocument.presentationml.tags+xml"/>
  <Override PartName="/ppt/tags/tag58.xml" ContentType="application/vnd.openxmlformats-officedocument.presentationml.tags+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tags/tag59.xml" ContentType="application/vnd.openxmlformats-officedocument.presentationml.tags+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2" r:id="rId2"/>
  </p:sldMasterIdLst>
  <p:notesMasterIdLst>
    <p:notesMasterId r:id="rId36"/>
  </p:notesMasterIdLst>
  <p:sldIdLst>
    <p:sldId id="297" r:id="rId3"/>
    <p:sldId id="315" r:id="rId4"/>
    <p:sldId id="325" r:id="rId5"/>
    <p:sldId id="299" r:id="rId6"/>
    <p:sldId id="316" r:id="rId7"/>
    <p:sldId id="326" r:id="rId8"/>
    <p:sldId id="345" r:id="rId9"/>
    <p:sldId id="305" r:id="rId10"/>
    <p:sldId id="300" r:id="rId11"/>
    <p:sldId id="346" r:id="rId12"/>
    <p:sldId id="347" r:id="rId13"/>
    <p:sldId id="332" r:id="rId14"/>
    <p:sldId id="348" r:id="rId15"/>
    <p:sldId id="301" r:id="rId16"/>
    <p:sldId id="321" r:id="rId17"/>
    <p:sldId id="312" r:id="rId18"/>
    <p:sldId id="349" r:id="rId19"/>
    <p:sldId id="351" r:id="rId20"/>
    <p:sldId id="319" r:id="rId21"/>
    <p:sldId id="350" r:id="rId22"/>
    <p:sldId id="327" r:id="rId23"/>
    <p:sldId id="352" r:id="rId24"/>
    <p:sldId id="353" r:id="rId25"/>
    <p:sldId id="329" r:id="rId26"/>
    <p:sldId id="354" r:id="rId27"/>
    <p:sldId id="355" r:id="rId28"/>
    <p:sldId id="356" r:id="rId29"/>
    <p:sldId id="357" r:id="rId30"/>
    <p:sldId id="358" r:id="rId31"/>
    <p:sldId id="359" r:id="rId32"/>
    <p:sldId id="360" r:id="rId33"/>
    <p:sldId id="361" r:id="rId34"/>
    <p:sldId id="314" r:id="rId3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17" userDrawn="1">
          <p15:clr>
            <a:srgbClr val="A4A3A4"/>
          </p15:clr>
        </p15:guide>
        <p15:guide id="2" pos="3909"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ly" initials="h" lastIdx="2" clrIdx="0">
    <p:extLst>
      <p:ext uri="{19B8F6BF-5375-455C-9EA6-DF929625EA0E}">
        <p15:presenceInfo xmlns:p15="http://schemas.microsoft.com/office/powerpoint/2012/main" userId="hly"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2FA7"/>
    <a:srgbClr val="ED7D31"/>
    <a:srgbClr val="F1A96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980" autoAdjust="0"/>
    <p:restoredTop sz="94660"/>
  </p:normalViewPr>
  <p:slideViewPr>
    <p:cSldViewPr snapToGrid="0" showGuides="1">
      <p:cViewPr varScale="1">
        <p:scale>
          <a:sx n="110" d="100"/>
          <a:sy n="110" d="100"/>
        </p:scale>
        <p:origin x="91" y="-365"/>
      </p:cViewPr>
      <p:guideLst>
        <p:guide orient="horz" pos="2117"/>
        <p:guide pos="390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viewProps" Target="viewProps.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DEA9694-FE54-4DAF-99BA-300572DC7451}" type="doc">
      <dgm:prSet loTypeId="urn:microsoft.com/office/officeart/2005/8/layout/vList2" loCatId="list" qsTypeId="urn:microsoft.com/office/officeart/2005/8/quickstyle/simple1" qsCatId="simple" csTypeId="urn:microsoft.com/office/officeart/2005/8/colors/colorful1" csCatId="colorful" phldr="1"/>
      <dgm:spPr/>
      <dgm:t>
        <a:bodyPr/>
        <a:lstStyle/>
        <a:p>
          <a:endParaRPr lang="zh-CN" altLang="en-US"/>
        </a:p>
      </dgm:t>
    </dgm:pt>
    <dgm:pt modelId="{90E1DF9B-F179-4F4D-B2C4-4D64F0C7B2E6}">
      <dgm:prSet phldrT="[文本]"/>
      <dgm:spPr/>
      <dgm:t>
        <a:bodyPr/>
        <a:lstStyle/>
        <a:p>
          <a:r>
            <a:rPr lang="en-US" altLang="en-US" dirty="0"/>
            <a:t>(1) </a:t>
          </a:r>
          <a:r>
            <a:rPr lang="zh-CN" altLang="en-US" dirty="0"/>
            <a:t>生理和心理的原因。</a:t>
          </a:r>
        </a:p>
      </dgm:t>
    </dgm:pt>
    <dgm:pt modelId="{9AFE12B0-7DBF-4676-A616-7033DFEF1909}" type="parTrans" cxnId="{9D6685B4-EB75-46D7-A4C1-39E3059D1E80}">
      <dgm:prSet/>
      <dgm:spPr/>
      <dgm:t>
        <a:bodyPr/>
        <a:lstStyle/>
        <a:p>
          <a:endParaRPr lang="zh-CN" altLang="en-US"/>
        </a:p>
      </dgm:t>
    </dgm:pt>
    <dgm:pt modelId="{2E7D9B1C-49AC-4E25-BF27-B51EEA743FE2}" type="sibTrans" cxnId="{9D6685B4-EB75-46D7-A4C1-39E3059D1E80}">
      <dgm:prSet/>
      <dgm:spPr/>
      <dgm:t>
        <a:bodyPr/>
        <a:lstStyle/>
        <a:p>
          <a:endParaRPr lang="zh-CN" altLang="en-US"/>
        </a:p>
      </dgm:t>
    </dgm:pt>
    <dgm:pt modelId="{C8DCACED-43DA-4B7C-812E-EE8F373ACB8D}">
      <dgm:prSet phldrT="[文本]"/>
      <dgm:spPr/>
      <dgm:t>
        <a:bodyPr/>
        <a:lstStyle/>
        <a:p>
          <a:r>
            <a:rPr lang="zh-CN" altLang="en-US"/>
            <a:t>由于相同消费品的连续增加</a:t>
          </a:r>
          <a:r>
            <a:rPr lang="en-US" altLang="en-US"/>
            <a:t>, </a:t>
          </a:r>
          <a:r>
            <a:rPr lang="zh-CN" altLang="en-US"/>
            <a:t>从人的生理和心理的角度讲</a:t>
          </a:r>
          <a:r>
            <a:rPr lang="en-US" altLang="en-US"/>
            <a:t>, </a:t>
          </a:r>
          <a:r>
            <a:rPr lang="zh-CN" altLang="en-US"/>
            <a:t>从每</a:t>
          </a:r>
          <a:r>
            <a:rPr lang="en-US" altLang="en-US"/>
            <a:t>1 </a:t>
          </a:r>
          <a:r>
            <a:rPr lang="zh-CN" altLang="en-US"/>
            <a:t>单位消费品中所获得的满足程度和对重复刺激的反应程度是递减的。</a:t>
          </a:r>
          <a:endParaRPr lang="zh-CN" altLang="en-US" dirty="0"/>
        </a:p>
      </dgm:t>
    </dgm:pt>
    <dgm:pt modelId="{212CA029-A011-410B-84D2-D33B9A67530B}" type="parTrans" cxnId="{212765F1-2B15-4491-A05D-6C98BC76C719}">
      <dgm:prSet/>
      <dgm:spPr/>
      <dgm:t>
        <a:bodyPr/>
        <a:lstStyle/>
        <a:p>
          <a:endParaRPr lang="zh-CN" altLang="en-US"/>
        </a:p>
      </dgm:t>
    </dgm:pt>
    <dgm:pt modelId="{80FC06FC-204A-4A6C-80C9-88A8DEBABB60}" type="sibTrans" cxnId="{212765F1-2B15-4491-A05D-6C98BC76C719}">
      <dgm:prSet/>
      <dgm:spPr/>
      <dgm:t>
        <a:bodyPr/>
        <a:lstStyle/>
        <a:p>
          <a:endParaRPr lang="zh-CN" altLang="en-US"/>
        </a:p>
      </dgm:t>
    </dgm:pt>
    <dgm:pt modelId="{C30DE040-E018-4A1C-A47C-8EA55601B3B9}">
      <dgm:prSet phldrT="[文本]"/>
      <dgm:spPr/>
      <dgm:t>
        <a:bodyPr/>
        <a:lstStyle/>
        <a:p>
          <a:r>
            <a:rPr lang="en-US" altLang="en-US"/>
            <a:t>(2) </a:t>
          </a:r>
          <a:r>
            <a:rPr lang="zh-CN" altLang="en-US"/>
            <a:t>由“经济合理性”原则决定。</a:t>
          </a:r>
          <a:endParaRPr lang="zh-CN" altLang="en-US" dirty="0"/>
        </a:p>
      </dgm:t>
    </dgm:pt>
    <dgm:pt modelId="{B20C4AF8-736B-41AA-91EF-D93D4BCA9FBD}" type="parTrans" cxnId="{9863D9CB-1F16-4BA6-B664-206D86BA63FB}">
      <dgm:prSet/>
      <dgm:spPr/>
      <dgm:t>
        <a:bodyPr/>
        <a:lstStyle/>
        <a:p>
          <a:endParaRPr lang="zh-CN" altLang="en-US"/>
        </a:p>
      </dgm:t>
    </dgm:pt>
    <dgm:pt modelId="{40336B4B-8EB8-425C-89B3-B110232DD08F}" type="sibTrans" cxnId="{9863D9CB-1F16-4BA6-B664-206D86BA63FB}">
      <dgm:prSet/>
      <dgm:spPr/>
      <dgm:t>
        <a:bodyPr/>
        <a:lstStyle/>
        <a:p>
          <a:endParaRPr lang="zh-CN" altLang="en-US"/>
        </a:p>
      </dgm:t>
    </dgm:pt>
    <dgm:pt modelId="{6276133C-41AD-487C-8DB8-115AA59ABF90}">
      <dgm:prSet phldrT="[文本]"/>
      <dgm:spPr/>
      <dgm:t>
        <a:bodyPr/>
        <a:lstStyle/>
        <a:p>
          <a:r>
            <a:rPr lang="zh-CN" altLang="en-US"/>
            <a:t>当一种商品具有几种用途时</a:t>
          </a:r>
          <a:r>
            <a:rPr lang="en-US" altLang="en-US"/>
            <a:t>, </a:t>
          </a:r>
          <a:r>
            <a:rPr lang="zh-CN" altLang="en-US"/>
            <a:t>消费者总是将第</a:t>
          </a:r>
          <a:r>
            <a:rPr lang="en-US" altLang="en-US"/>
            <a:t>1 </a:t>
          </a:r>
          <a:r>
            <a:rPr lang="zh-CN" altLang="en-US"/>
            <a:t>单位的消费品用在最重要的地方</a:t>
          </a:r>
          <a:r>
            <a:rPr lang="en-US" altLang="en-US"/>
            <a:t>, </a:t>
          </a:r>
          <a:r>
            <a:rPr lang="zh-CN" altLang="en-US"/>
            <a:t>第</a:t>
          </a:r>
          <a:r>
            <a:rPr lang="en-US" altLang="en-US"/>
            <a:t>2 </a:t>
          </a:r>
          <a:r>
            <a:rPr lang="zh-CN" altLang="en-US"/>
            <a:t>单位的消费品用在次重要的地方</a:t>
          </a:r>
          <a:r>
            <a:rPr lang="en-US" altLang="en-US"/>
            <a:t>, </a:t>
          </a:r>
          <a:r>
            <a:rPr lang="zh-CN" altLang="en-US"/>
            <a:t>这样</a:t>
          </a:r>
          <a:r>
            <a:rPr lang="en-US" altLang="en-US"/>
            <a:t>, </a:t>
          </a:r>
          <a:r>
            <a:rPr lang="zh-CN" altLang="en-US"/>
            <a:t>消费品的边际效用便随着消费品用途的重要性的下降而递减。</a:t>
          </a:r>
          <a:endParaRPr lang="zh-CN" altLang="en-US" dirty="0"/>
        </a:p>
      </dgm:t>
    </dgm:pt>
    <dgm:pt modelId="{C40C970D-2D72-46E2-8244-2194FAE70B85}" type="parTrans" cxnId="{E1DB70B1-70D8-4161-B9B2-B7B4A82D8837}">
      <dgm:prSet/>
      <dgm:spPr/>
      <dgm:t>
        <a:bodyPr/>
        <a:lstStyle/>
        <a:p>
          <a:endParaRPr lang="zh-CN" altLang="en-US"/>
        </a:p>
      </dgm:t>
    </dgm:pt>
    <dgm:pt modelId="{1993E5DE-56BC-428A-8002-59D4551FA47A}" type="sibTrans" cxnId="{E1DB70B1-70D8-4161-B9B2-B7B4A82D8837}">
      <dgm:prSet/>
      <dgm:spPr/>
      <dgm:t>
        <a:bodyPr/>
        <a:lstStyle/>
        <a:p>
          <a:endParaRPr lang="zh-CN" altLang="en-US"/>
        </a:p>
      </dgm:t>
    </dgm:pt>
    <dgm:pt modelId="{FC440839-59C4-4FB2-8E48-7C552EA267FF}">
      <dgm:prSet phldrT="[文本]"/>
      <dgm:spPr/>
      <dgm:t>
        <a:bodyPr/>
        <a:lstStyle/>
        <a:p>
          <a:r>
            <a:rPr lang="en-US" altLang="en-US"/>
            <a:t>(3) </a:t>
          </a:r>
          <a:r>
            <a:rPr lang="zh-CN" altLang="en-US"/>
            <a:t>消费者对任何一种商品的消费都有饱和点</a:t>
          </a:r>
          <a:r>
            <a:rPr lang="en-US" altLang="en-US"/>
            <a:t>, </a:t>
          </a:r>
          <a:r>
            <a:rPr lang="zh-CN" altLang="en-US"/>
            <a:t>而只有当边际效用逐渐递减为零时</a:t>
          </a:r>
          <a:r>
            <a:rPr lang="en-US" altLang="en-US"/>
            <a:t>, </a:t>
          </a:r>
          <a:r>
            <a:rPr lang="zh-CN" altLang="en-US"/>
            <a:t>消费者才达到消费饱和点。</a:t>
          </a:r>
          <a:endParaRPr lang="zh-CN" altLang="en-US" dirty="0"/>
        </a:p>
      </dgm:t>
    </dgm:pt>
    <dgm:pt modelId="{AE4953DA-9A46-4011-9BF8-94D2CD733BFF}" type="parTrans" cxnId="{C79CF7BC-AEFE-4900-B2D1-57692F17E739}">
      <dgm:prSet/>
      <dgm:spPr/>
      <dgm:t>
        <a:bodyPr/>
        <a:lstStyle/>
        <a:p>
          <a:endParaRPr lang="zh-CN" altLang="en-US"/>
        </a:p>
      </dgm:t>
    </dgm:pt>
    <dgm:pt modelId="{D38A9620-7897-415E-B57C-4535A8D0AEB5}" type="sibTrans" cxnId="{C79CF7BC-AEFE-4900-B2D1-57692F17E739}">
      <dgm:prSet/>
      <dgm:spPr/>
      <dgm:t>
        <a:bodyPr/>
        <a:lstStyle/>
        <a:p>
          <a:endParaRPr lang="zh-CN" altLang="en-US"/>
        </a:p>
      </dgm:t>
    </dgm:pt>
    <dgm:pt modelId="{19BA8857-59C2-4369-B900-5D257DB4EA27}" type="pres">
      <dgm:prSet presAssocID="{8DEA9694-FE54-4DAF-99BA-300572DC7451}" presName="linear" presStyleCnt="0">
        <dgm:presLayoutVars>
          <dgm:animLvl val="lvl"/>
          <dgm:resizeHandles val="exact"/>
        </dgm:presLayoutVars>
      </dgm:prSet>
      <dgm:spPr/>
    </dgm:pt>
    <dgm:pt modelId="{07C6FE8D-7C07-4261-949C-976AC8271A2C}" type="pres">
      <dgm:prSet presAssocID="{90E1DF9B-F179-4F4D-B2C4-4D64F0C7B2E6}" presName="parentText" presStyleLbl="node1" presStyleIdx="0" presStyleCnt="3">
        <dgm:presLayoutVars>
          <dgm:chMax val="0"/>
          <dgm:bulletEnabled val="1"/>
        </dgm:presLayoutVars>
      </dgm:prSet>
      <dgm:spPr/>
    </dgm:pt>
    <dgm:pt modelId="{7DA495FF-7B45-4054-8D80-533E0D94FB97}" type="pres">
      <dgm:prSet presAssocID="{90E1DF9B-F179-4F4D-B2C4-4D64F0C7B2E6}" presName="childText" presStyleLbl="revTx" presStyleIdx="0" presStyleCnt="2">
        <dgm:presLayoutVars>
          <dgm:bulletEnabled val="1"/>
        </dgm:presLayoutVars>
      </dgm:prSet>
      <dgm:spPr/>
    </dgm:pt>
    <dgm:pt modelId="{22D5C192-0EFD-47A3-A013-C0372B10B908}" type="pres">
      <dgm:prSet presAssocID="{C30DE040-E018-4A1C-A47C-8EA55601B3B9}" presName="parentText" presStyleLbl="node1" presStyleIdx="1" presStyleCnt="3">
        <dgm:presLayoutVars>
          <dgm:chMax val="0"/>
          <dgm:bulletEnabled val="1"/>
        </dgm:presLayoutVars>
      </dgm:prSet>
      <dgm:spPr/>
    </dgm:pt>
    <dgm:pt modelId="{5BF1D1D2-CD16-42D3-8292-A8084E274A8B}" type="pres">
      <dgm:prSet presAssocID="{C30DE040-E018-4A1C-A47C-8EA55601B3B9}" presName="childText" presStyleLbl="revTx" presStyleIdx="1" presStyleCnt="2">
        <dgm:presLayoutVars>
          <dgm:bulletEnabled val="1"/>
        </dgm:presLayoutVars>
      </dgm:prSet>
      <dgm:spPr/>
    </dgm:pt>
    <dgm:pt modelId="{BB1E4702-D06F-4AF3-A708-6905F9F37379}" type="pres">
      <dgm:prSet presAssocID="{FC440839-59C4-4FB2-8E48-7C552EA267FF}" presName="parentText" presStyleLbl="node1" presStyleIdx="2" presStyleCnt="3">
        <dgm:presLayoutVars>
          <dgm:chMax val="0"/>
          <dgm:bulletEnabled val="1"/>
        </dgm:presLayoutVars>
      </dgm:prSet>
      <dgm:spPr/>
    </dgm:pt>
  </dgm:ptLst>
  <dgm:cxnLst>
    <dgm:cxn modelId="{FBD73A17-051F-4CFC-9370-0985F563DD28}" type="presOf" srcId="{C8DCACED-43DA-4B7C-812E-EE8F373ACB8D}" destId="{7DA495FF-7B45-4054-8D80-533E0D94FB97}" srcOrd="0" destOrd="0" presId="urn:microsoft.com/office/officeart/2005/8/layout/vList2"/>
    <dgm:cxn modelId="{2181733A-8787-47EF-A57A-58F1F18A3069}" type="presOf" srcId="{8DEA9694-FE54-4DAF-99BA-300572DC7451}" destId="{19BA8857-59C2-4369-B900-5D257DB4EA27}" srcOrd="0" destOrd="0" presId="urn:microsoft.com/office/officeart/2005/8/layout/vList2"/>
    <dgm:cxn modelId="{76A55E6C-BF1E-432E-BC71-3A559F910B67}" type="presOf" srcId="{C30DE040-E018-4A1C-A47C-8EA55601B3B9}" destId="{22D5C192-0EFD-47A3-A013-C0372B10B908}" srcOrd="0" destOrd="0" presId="urn:microsoft.com/office/officeart/2005/8/layout/vList2"/>
    <dgm:cxn modelId="{2F7BF26D-A832-43FD-8278-A1B25DB115B4}" type="presOf" srcId="{FC440839-59C4-4FB2-8E48-7C552EA267FF}" destId="{BB1E4702-D06F-4AF3-A708-6905F9F37379}" srcOrd="0" destOrd="0" presId="urn:microsoft.com/office/officeart/2005/8/layout/vList2"/>
    <dgm:cxn modelId="{D5F95C8C-AE76-41DA-ADC4-1DA25B27DABC}" type="presOf" srcId="{6276133C-41AD-487C-8DB8-115AA59ABF90}" destId="{5BF1D1D2-CD16-42D3-8292-A8084E274A8B}" srcOrd="0" destOrd="0" presId="urn:microsoft.com/office/officeart/2005/8/layout/vList2"/>
    <dgm:cxn modelId="{E1DB70B1-70D8-4161-B9B2-B7B4A82D8837}" srcId="{C30DE040-E018-4A1C-A47C-8EA55601B3B9}" destId="{6276133C-41AD-487C-8DB8-115AA59ABF90}" srcOrd="0" destOrd="0" parTransId="{C40C970D-2D72-46E2-8244-2194FAE70B85}" sibTransId="{1993E5DE-56BC-428A-8002-59D4551FA47A}"/>
    <dgm:cxn modelId="{9D6685B4-EB75-46D7-A4C1-39E3059D1E80}" srcId="{8DEA9694-FE54-4DAF-99BA-300572DC7451}" destId="{90E1DF9B-F179-4F4D-B2C4-4D64F0C7B2E6}" srcOrd="0" destOrd="0" parTransId="{9AFE12B0-7DBF-4676-A616-7033DFEF1909}" sibTransId="{2E7D9B1C-49AC-4E25-BF27-B51EEA743FE2}"/>
    <dgm:cxn modelId="{C79CF7BC-AEFE-4900-B2D1-57692F17E739}" srcId="{8DEA9694-FE54-4DAF-99BA-300572DC7451}" destId="{FC440839-59C4-4FB2-8E48-7C552EA267FF}" srcOrd="2" destOrd="0" parTransId="{AE4953DA-9A46-4011-9BF8-94D2CD733BFF}" sibTransId="{D38A9620-7897-415E-B57C-4535A8D0AEB5}"/>
    <dgm:cxn modelId="{9863D9CB-1F16-4BA6-B664-206D86BA63FB}" srcId="{8DEA9694-FE54-4DAF-99BA-300572DC7451}" destId="{C30DE040-E018-4A1C-A47C-8EA55601B3B9}" srcOrd="1" destOrd="0" parTransId="{B20C4AF8-736B-41AA-91EF-D93D4BCA9FBD}" sibTransId="{40336B4B-8EB8-425C-89B3-B110232DD08F}"/>
    <dgm:cxn modelId="{543193DE-821B-49C6-B4F2-FBB0DACD502F}" type="presOf" srcId="{90E1DF9B-F179-4F4D-B2C4-4D64F0C7B2E6}" destId="{07C6FE8D-7C07-4261-949C-976AC8271A2C}" srcOrd="0" destOrd="0" presId="urn:microsoft.com/office/officeart/2005/8/layout/vList2"/>
    <dgm:cxn modelId="{212765F1-2B15-4491-A05D-6C98BC76C719}" srcId="{90E1DF9B-F179-4F4D-B2C4-4D64F0C7B2E6}" destId="{C8DCACED-43DA-4B7C-812E-EE8F373ACB8D}" srcOrd="0" destOrd="0" parTransId="{212CA029-A011-410B-84D2-D33B9A67530B}" sibTransId="{80FC06FC-204A-4A6C-80C9-88A8DEBABB60}"/>
    <dgm:cxn modelId="{FBB09D1B-39FA-40D7-8EC8-05255ADB8BB8}" type="presParOf" srcId="{19BA8857-59C2-4369-B900-5D257DB4EA27}" destId="{07C6FE8D-7C07-4261-949C-976AC8271A2C}" srcOrd="0" destOrd="0" presId="urn:microsoft.com/office/officeart/2005/8/layout/vList2"/>
    <dgm:cxn modelId="{D6AF3BED-9615-4F35-9EA9-61E1B2FCB3FB}" type="presParOf" srcId="{19BA8857-59C2-4369-B900-5D257DB4EA27}" destId="{7DA495FF-7B45-4054-8D80-533E0D94FB97}" srcOrd="1" destOrd="0" presId="urn:microsoft.com/office/officeart/2005/8/layout/vList2"/>
    <dgm:cxn modelId="{2A0E8568-1928-4677-B2B3-190777543D75}" type="presParOf" srcId="{19BA8857-59C2-4369-B900-5D257DB4EA27}" destId="{22D5C192-0EFD-47A3-A013-C0372B10B908}" srcOrd="2" destOrd="0" presId="urn:microsoft.com/office/officeart/2005/8/layout/vList2"/>
    <dgm:cxn modelId="{7FA27740-C083-4FB1-A073-2E35FA253907}" type="presParOf" srcId="{19BA8857-59C2-4369-B900-5D257DB4EA27}" destId="{5BF1D1D2-CD16-42D3-8292-A8084E274A8B}" srcOrd="3" destOrd="0" presId="urn:microsoft.com/office/officeart/2005/8/layout/vList2"/>
    <dgm:cxn modelId="{EF7204BD-34D3-4560-8A9D-E8E07914344A}" type="presParOf" srcId="{19BA8857-59C2-4369-B900-5D257DB4EA27}" destId="{BB1E4702-D06F-4AF3-A708-6905F9F37379}" srcOrd="4" destOrd="0" presId="urn:microsoft.com/office/officeart/2005/8/layout/vList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5696FF3-10F0-4EF4-B4C5-CF3030E0EE10}"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zh-CN" altLang="en-US"/>
        </a:p>
      </dgm:t>
    </dgm:pt>
    <dgm:pt modelId="{24367491-DFBC-490E-91E8-45EEED0ABA8A}">
      <dgm:prSet phldrT="[文本]"/>
      <dgm:spPr/>
      <dgm:t>
        <a:bodyPr/>
        <a:lstStyle/>
        <a:p>
          <a:r>
            <a:rPr lang="zh-CN" altLang="en-US" dirty="0"/>
            <a:t>无差异曲线具有四个重要特点</a:t>
          </a:r>
          <a:r>
            <a:rPr lang="en-US" altLang="en-US" dirty="0"/>
            <a:t>:</a:t>
          </a:r>
          <a:endParaRPr lang="zh-CN" altLang="en-US" dirty="0"/>
        </a:p>
      </dgm:t>
    </dgm:pt>
    <dgm:pt modelId="{CC19189B-C467-4174-A863-28507FDDFB9B}" type="parTrans" cxnId="{61A26171-7EFF-4273-BEDB-6DDA6D9C88C6}">
      <dgm:prSet/>
      <dgm:spPr/>
      <dgm:t>
        <a:bodyPr/>
        <a:lstStyle/>
        <a:p>
          <a:endParaRPr lang="zh-CN" altLang="en-US"/>
        </a:p>
      </dgm:t>
    </dgm:pt>
    <dgm:pt modelId="{8484AB7D-6DDE-4022-9F97-26FC5D1E5DE0}" type="sibTrans" cxnId="{61A26171-7EFF-4273-BEDB-6DDA6D9C88C6}">
      <dgm:prSet/>
      <dgm:spPr/>
      <dgm:t>
        <a:bodyPr/>
        <a:lstStyle/>
        <a:p>
          <a:endParaRPr lang="zh-CN" altLang="en-US"/>
        </a:p>
      </dgm:t>
    </dgm:pt>
    <dgm:pt modelId="{C4E26105-18B1-4146-9C9F-97BB8B9DF285}">
      <dgm:prSet phldrT="[文本]"/>
      <dgm:spPr/>
      <dgm:t>
        <a:bodyPr/>
        <a:lstStyle/>
        <a:p>
          <a:r>
            <a:rPr lang="en-US" altLang="en-US" dirty="0"/>
            <a:t>(1) </a:t>
          </a:r>
          <a:r>
            <a:rPr lang="zh-CN" altLang="en-US" dirty="0"/>
            <a:t>无差异曲线有无数条</a:t>
          </a:r>
          <a:r>
            <a:rPr lang="en-US" altLang="en-US" dirty="0"/>
            <a:t>, </a:t>
          </a:r>
          <a:r>
            <a:rPr lang="zh-CN" altLang="en-US" dirty="0"/>
            <a:t>每一条都代表了消费者从商品组合中可以获得的一</a:t>
          </a:r>
          <a:r>
            <a:rPr lang="zh-CN" altLang="en-US"/>
            <a:t>个效用水平。 </a:t>
          </a:r>
          <a:endParaRPr lang="zh-CN" altLang="en-US" dirty="0"/>
        </a:p>
      </dgm:t>
    </dgm:pt>
    <dgm:pt modelId="{6F69D309-F222-43A9-99F4-FF65156B33FD}" type="parTrans" cxnId="{BD2A7193-AAE9-4414-B687-D0185F02B54B}">
      <dgm:prSet/>
      <dgm:spPr/>
      <dgm:t>
        <a:bodyPr/>
        <a:lstStyle/>
        <a:p>
          <a:endParaRPr lang="zh-CN" altLang="en-US"/>
        </a:p>
      </dgm:t>
    </dgm:pt>
    <dgm:pt modelId="{74D9D26C-5F82-4A70-A115-FDB73D86A1E2}" type="sibTrans" cxnId="{BD2A7193-AAE9-4414-B687-D0185F02B54B}">
      <dgm:prSet/>
      <dgm:spPr/>
      <dgm:t>
        <a:bodyPr/>
        <a:lstStyle/>
        <a:p>
          <a:endParaRPr lang="zh-CN" altLang="en-US"/>
        </a:p>
      </dgm:t>
    </dgm:pt>
    <dgm:pt modelId="{89E07426-EA95-432C-88E9-72215C54400E}">
      <dgm:prSet phldrT="[文本]"/>
      <dgm:spPr/>
      <dgm:t>
        <a:bodyPr/>
        <a:lstStyle/>
        <a:p>
          <a:r>
            <a:rPr lang="en-US" altLang="en-US" dirty="0"/>
            <a:t>(2) </a:t>
          </a:r>
          <a:r>
            <a:rPr lang="zh-CN" altLang="en-US" dirty="0"/>
            <a:t>任意两条无差异曲线都不相交。 </a:t>
          </a:r>
        </a:p>
      </dgm:t>
    </dgm:pt>
    <dgm:pt modelId="{3444DB26-5A4C-4246-A95A-242B605B29FA}" type="parTrans" cxnId="{0FCBD6D2-7AD1-4C7B-BF8C-6E340C847820}">
      <dgm:prSet/>
      <dgm:spPr/>
      <dgm:t>
        <a:bodyPr/>
        <a:lstStyle/>
        <a:p>
          <a:endParaRPr lang="zh-CN" altLang="en-US"/>
        </a:p>
      </dgm:t>
    </dgm:pt>
    <dgm:pt modelId="{5AD8E5FA-57DA-461C-B03E-AEE8FF6B2A81}" type="sibTrans" cxnId="{0FCBD6D2-7AD1-4C7B-BF8C-6E340C847820}">
      <dgm:prSet/>
      <dgm:spPr/>
      <dgm:t>
        <a:bodyPr/>
        <a:lstStyle/>
        <a:p>
          <a:endParaRPr lang="zh-CN" altLang="en-US"/>
        </a:p>
      </dgm:t>
    </dgm:pt>
    <dgm:pt modelId="{7805C176-E588-435D-A956-EBE8A6B66ECC}">
      <dgm:prSet phldrT="[文本]"/>
      <dgm:spPr/>
      <dgm:t>
        <a:bodyPr/>
        <a:lstStyle/>
        <a:p>
          <a:r>
            <a:rPr lang="en-US" altLang="en-US" dirty="0"/>
            <a:t>(3) </a:t>
          </a:r>
          <a:r>
            <a:rPr lang="zh-CN" altLang="en-US" dirty="0"/>
            <a:t>无差异曲线向右下方倾斜</a:t>
          </a:r>
          <a:r>
            <a:rPr lang="en-US" altLang="en-US" dirty="0"/>
            <a:t>, </a:t>
          </a:r>
          <a:r>
            <a:rPr lang="zh-CN" altLang="en-US" dirty="0"/>
            <a:t>其斜率为负值。 </a:t>
          </a:r>
        </a:p>
      </dgm:t>
    </dgm:pt>
    <dgm:pt modelId="{F97C5BB0-0D7F-4781-B66F-EEC0A8684C4F}" type="parTrans" cxnId="{31277891-E174-4269-8F44-A5B24289C66B}">
      <dgm:prSet/>
      <dgm:spPr/>
      <dgm:t>
        <a:bodyPr/>
        <a:lstStyle/>
        <a:p>
          <a:endParaRPr lang="zh-CN" altLang="en-US"/>
        </a:p>
      </dgm:t>
    </dgm:pt>
    <dgm:pt modelId="{928999EB-49FB-4E1A-9BEE-FBC6BC0C5D6E}" type="sibTrans" cxnId="{31277891-E174-4269-8F44-A5B24289C66B}">
      <dgm:prSet/>
      <dgm:spPr/>
      <dgm:t>
        <a:bodyPr/>
        <a:lstStyle/>
        <a:p>
          <a:endParaRPr lang="zh-CN" altLang="en-US"/>
        </a:p>
      </dgm:t>
    </dgm:pt>
    <dgm:pt modelId="{FC04B15E-C08D-428E-BEEB-E6BA5F8642D4}">
      <dgm:prSet phldrT="[文本]"/>
      <dgm:spPr/>
      <dgm:t>
        <a:bodyPr/>
        <a:lstStyle/>
        <a:p>
          <a:r>
            <a:rPr lang="en-US" altLang="en-US" dirty="0"/>
            <a:t>(4) </a:t>
          </a:r>
          <a:r>
            <a:rPr lang="zh-CN" altLang="en-US" dirty="0"/>
            <a:t>无差异曲线凸向原点。</a:t>
          </a:r>
        </a:p>
      </dgm:t>
    </dgm:pt>
    <dgm:pt modelId="{98293AFC-3561-46F0-911C-60B49E3DB6DB}" type="parTrans" cxnId="{AD102A1C-E654-4D8E-B932-CB6053BA8FA1}">
      <dgm:prSet/>
      <dgm:spPr/>
      <dgm:t>
        <a:bodyPr/>
        <a:lstStyle/>
        <a:p>
          <a:endParaRPr lang="zh-CN" altLang="en-US"/>
        </a:p>
      </dgm:t>
    </dgm:pt>
    <dgm:pt modelId="{81609FCB-2310-4976-859C-CD552C2C376A}" type="sibTrans" cxnId="{AD102A1C-E654-4D8E-B932-CB6053BA8FA1}">
      <dgm:prSet/>
      <dgm:spPr/>
      <dgm:t>
        <a:bodyPr/>
        <a:lstStyle/>
        <a:p>
          <a:endParaRPr lang="zh-CN" altLang="en-US"/>
        </a:p>
      </dgm:t>
    </dgm:pt>
    <dgm:pt modelId="{873A4B35-A201-40C6-8DE2-0BEC6FD1E68E}" type="pres">
      <dgm:prSet presAssocID="{05696FF3-10F0-4EF4-B4C5-CF3030E0EE10}" presName="linear" presStyleCnt="0">
        <dgm:presLayoutVars>
          <dgm:animLvl val="lvl"/>
          <dgm:resizeHandles val="exact"/>
        </dgm:presLayoutVars>
      </dgm:prSet>
      <dgm:spPr/>
    </dgm:pt>
    <dgm:pt modelId="{2E76AB1D-AD6C-4D05-91C7-2F416420D69B}" type="pres">
      <dgm:prSet presAssocID="{24367491-DFBC-490E-91E8-45EEED0ABA8A}" presName="parentText" presStyleLbl="node1" presStyleIdx="0" presStyleCnt="1" custLinFactNeighborX="-8900" custLinFactNeighborY="-4456">
        <dgm:presLayoutVars>
          <dgm:chMax val="0"/>
          <dgm:bulletEnabled val="1"/>
        </dgm:presLayoutVars>
      </dgm:prSet>
      <dgm:spPr/>
    </dgm:pt>
    <dgm:pt modelId="{CCE0FC0D-034F-4771-AF0A-46603AC16C0F}" type="pres">
      <dgm:prSet presAssocID="{24367491-DFBC-490E-91E8-45EEED0ABA8A}" presName="childText" presStyleLbl="revTx" presStyleIdx="0" presStyleCnt="1">
        <dgm:presLayoutVars>
          <dgm:bulletEnabled val="1"/>
        </dgm:presLayoutVars>
      </dgm:prSet>
      <dgm:spPr/>
    </dgm:pt>
  </dgm:ptLst>
  <dgm:cxnLst>
    <dgm:cxn modelId="{048E600D-8908-497F-9D60-DC876AD7BFA0}" type="presOf" srcId="{FC04B15E-C08D-428E-BEEB-E6BA5F8642D4}" destId="{CCE0FC0D-034F-4771-AF0A-46603AC16C0F}" srcOrd="0" destOrd="3" presId="urn:microsoft.com/office/officeart/2005/8/layout/vList2"/>
    <dgm:cxn modelId="{AD102A1C-E654-4D8E-B932-CB6053BA8FA1}" srcId="{24367491-DFBC-490E-91E8-45EEED0ABA8A}" destId="{FC04B15E-C08D-428E-BEEB-E6BA5F8642D4}" srcOrd="3" destOrd="0" parTransId="{98293AFC-3561-46F0-911C-60B49E3DB6DB}" sibTransId="{81609FCB-2310-4976-859C-CD552C2C376A}"/>
    <dgm:cxn modelId="{61A26171-7EFF-4273-BEDB-6DDA6D9C88C6}" srcId="{05696FF3-10F0-4EF4-B4C5-CF3030E0EE10}" destId="{24367491-DFBC-490E-91E8-45EEED0ABA8A}" srcOrd="0" destOrd="0" parTransId="{CC19189B-C467-4174-A863-28507FDDFB9B}" sibTransId="{8484AB7D-6DDE-4022-9F97-26FC5D1E5DE0}"/>
    <dgm:cxn modelId="{31277891-E174-4269-8F44-A5B24289C66B}" srcId="{24367491-DFBC-490E-91E8-45EEED0ABA8A}" destId="{7805C176-E588-435D-A956-EBE8A6B66ECC}" srcOrd="2" destOrd="0" parTransId="{F97C5BB0-0D7F-4781-B66F-EEC0A8684C4F}" sibTransId="{928999EB-49FB-4E1A-9BEE-FBC6BC0C5D6E}"/>
    <dgm:cxn modelId="{BD2A7193-AAE9-4414-B687-D0185F02B54B}" srcId="{24367491-DFBC-490E-91E8-45EEED0ABA8A}" destId="{C4E26105-18B1-4146-9C9F-97BB8B9DF285}" srcOrd="0" destOrd="0" parTransId="{6F69D309-F222-43A9-99F4-FF65156B33FD}" sibTransId="{74D9D26C-5F82-4A70-A115-FDB73D86A1E2}"/>
    <dgm:cxn modelId="{B9E8EAAA-A021-4D6E-B1A8-2381DA608681}" type="presOf" srcId="{89E07426-EA95-432C-88E9-72215C54400E}" destId="{CCE0FC0D-034F-4771-AF0A-46603AC16C0F}" srcOrd="0" destOrd="1" presId="urn:microsoft.com/office/officeart/2005/8/layout/vList2"/>
    <dgm:cxn modelId="{6E6B5DB7-4989-4906-9077-422535A57CB1}" type="presOf" srcId="{05696FF3-10F0-4EF4-B4C5-CF3030E0EE10}" destId="{873A4B35-A201-40C6-8DE2-0BEC6FD1E68E}" srcOrd="0" destOrd="0" presId="urn:microsoft.com/office/officeart/2005/8/layout/vList2"/>
    <dgm:cxn modelId="{F80FFCCD-21FB-45DB-80C9-675105F30368}" type="presOf" srcId="{C4E26105-18B1-4146-9C9F-97BB8B9DF285}" destId="{CCE0FC0D-034F-4771-AF0A-46603AC16C0F}" srcOrd="0" destOrd="0" presId="urn:microsoft.com/office/officeart/2005/8/layout/vList2"/>
    <dgm:cxn modelId="{0FCBD6D2-7AD1-4C7B-BF8C-6E340C847820}" srcId="{24367491-DFBC-490E-91E8-45EEED0ABA8A}" destId="{89E07426-EA95-432C-88E9-72215C54400E}" srcOrd="1" destOrd="0" parTransId="{3444DB26-5A4C-4246-A95A-242B605B29FA}" sibTransId="{5AD8E5FA-57DA-461C-B03E-AEE8FF6B2A81}"/>
    <dgm:cxn modelId="{39F30ADB-07D6-4C01-98FD-F920F514DB30}" type="presOf" srcId="{24367491-DFBC-490E-91E8-45EEED0ABA8A}" destId="{2E76AB1D-AD6C-4D05-91C7-2F416420D69B}" srcOrd="0" destOrd="0" presId="urn:microsoft.com/office/officeart/2005/8/layout/vList2"/>
    <dgm:cxn modelId="{97C4EDF5-E3B0-40B6-B2F0-E50F726197E6}" type="presOf" srcId="{7805C176-E588-435D-A956-EBE8A6B66ECC}" destId="{CCE0FC0D-034F-4771-AF0A-46603AC16C0F}" srcOrd="0" destOrd="2" presId="urn:microsoft.com/office/officeart/2005/8/layout/vList2"/>
    <dgm:cxn modelId="{67145464-E05D-450B-8CFD-D39C50AF32D2}" type="presParOf" srcId="{873A4B35-A201-40C6-8DE2-0BEC6FD1E68E}" destId="{2E76AB1D-AD6C-4D05-91C7-2F416420D69B}" srcOrd="0" destOrd="0" presId="urn:microsoft.com/office/officeart/2005/8/layout/vList2"/>
    <dgm:cxn modelId="{887D4E79-9FAB-4346-B003-299D0D5C188D}" type="presParOf" srcId="{873A4B35-A201-40C6-8DE2-0BEC6FD1E68E}" destId="{CCE0FC0D-034F-4771-AF0A-46603AC16C0F}" srcOrd="1"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16954F0-A205-45C1-9FF5-E10C8DBED087}" type="doc">
      <dgm:prSet loTypeId="urn:microsoft.com/office/officeart/2005/8/layout/vList2" loCatId="list" qsTypeId="urn:microsoft.com/office/officeart/2005/8/quickstyle/simple1" qsCatId="simple" csTypeId="urn:microsoft.com/office/officeart/2005/8/colors/colorful1" csCatId="colorful" phldr="1"/>
      <dgm:spPr/>
      <dgm:t>
        <a:bodyPr/>
        <a:lstStyle/>
        <a:p>
          <a:endParaRPr lang="zh-CN" altLang="en-US"/>
        </a:p>
      </dgm:t>
    </dgm:pt>
    <dgm:pt modelId="{1BA8450C-6B67-43CB-A473-3D4E075E2BC2}">
      <dgm:prSet phldrT="[文本]"/>
      <dgm:spPr/>
      <dgm:t>
        <a:bodyPr/>
        <a:lstStyle/>
        <a:p>
          <a:r>
            <a:rPr lang="en-US" altLang="en-US" dirty="0"/>
            <a:t>1.</a:t>
          </a:r>
          <a:r>
            <a:rPr lang="zh-CN" altLang="en-US" dirty="0"/>
            <a:t>两种商品的价格不变， 消费者收入变动</a:t>
          </a:r>
        </a:p>
      </dgm:t>
    </dgm:pt>
    <dgm:pt modelId="{D5D042E2-DB05-4B8C-A80A-FD65A8BCDF8E}" type="parTrans" cxnId="{8ABC50CC-019D-4A9E-B8E2-854ED4B4EF4F}">
      <dgm:prSet/>
      <dgm:spPr/>
      <dgm:t>
        <a:bodyPr/>
        <a:lstStyle/>
        <a:p>
          <a:endParaRPr lang="zh-CN" altLang="en-US"/>
        </a:p>
      </dgm:t>
    </dgm:pt>
    <dgm:pt modelId="{EC162768-274A-462F-AF31-DCA0EE332B4A}" type="sibTrans" cxnId="{8ABC50CC-019D-4A9E-B8E2-854ED4B4EF4F}">
      <dgm:prSet/>
      <dgm:spPr/>
      <dgm:t>
        <a:bodyPr/>
        <a:lstStyle/>
        <a:p>
          <a:endParaRPr lang="zh-CN" altLang="en-US"/>
        </a:p>
      </dgm:t>
    </dgm:pt>
    <dgm:pt modelId="{A4021FB8-D550-479D-A803-078E59BB41A8}">
      <dgm:prSet phldrT="[文本]"/>
      <dgm:spPr/>
      <dgm:t>
        <a:bodyPr/>
        <a:lstStyle/>
        <a:p>
          <a:r>
            <a:rPr lang="zh-CN" altLang="en-US" dirty="0"/>
            <a:t>如果商品价格不变</a:t>
          </a:r>
          <a:r>
            <a:rPr lang="en-US" altLang="en-US" dirty="0"/>
            <a:t>, </a:t>
          </a:r>
          <a:r>
            <a:rPr lang="zh-CN" altLang="en-US" dirty="0"/>
            <a:t>消费者收入增加</a:t>
          </a:r>
          <a:r>
            <a:rPr lang="en-US" altLang="en-US" dirty="0"/>
            <a:t>, </a:t>
          </a:r>
          <a:r>
            <a:rPr lang="zh-CN" altLang="en-US" dirty="0"/>
            <a:t>那么预算线平行向右上方移动</a:t>
          </a:r>
          <a:r>
            <a:rPr lang="en-US" altLang="en-US" dirty="0"/>
            <a:t>, </a:t>
          </a:r>
          <a:r>
            <a:rPr lang="zh-CN" altLang="en-US" dirty="0"/>
            <a:t>即预算</a:t>
          </a:r>
          <a:r>
            <a:rPr lang="zh-CN" altLang="en-US"/>
            <a:t>水平提高</a:t>
          </a:r>
          <a:r>
            <a:rPr lang="en-US" altLang="en-US"/>
            <a:t>; </a:t>
          </a:r>
          <a:r>
            <a:rPr lang="zh-CN" altLang="en-US"/>
            <a:t>反之</a:t>
          </a:r>
          <a:r>
            <a:rPr lang="en-US" altLang="en-US"/>
            <a:t>, </a:t>
          </a:r>
          <a:r>
            <a:rPr lang="zh-CN" altLang="en-US"/>
            <a:t>消费者收入减少</a:t>
          </a:r>
          <a:r>
            <a:rPr lang="en-US" altLang="en-US"/>
            <a:t>, </a:t>
          </a:r>
          <a:r>
            <a:rPr lang="zh-CN" altLang="en-US"/>
            <a:t>则预算线向左下方平行移动</a:t>
          </a:r>
          <a:r>
            <a:rPr lang="en-US" altLang="en-US"/>
            <a:t>, </a:t>
          </a:r>
          <a:r>
            <a:rPr lang="zh-CN" altLang="en-US"/>
            <a:t>即预算水平降低。</a:t>
          </a:r>
          <a:endParaRPr lang="zh-CN" altLang="en-US" dirty="0"/>
        </a:p>
      </dgm:t>
    </dgm:pt>
    <dgm:pt modelId="{D82AE138-9C3C-482C-BF3B-1AB7858C4A0B}" type="parTrans" cxnId="{95387372-9F84-4BA4-8CC1-BA14C11B4B93}">
      <dgm:prSet/>
      <dgm:spPr/>
      <dgm:t>
        <a:bodyPr/>
        <a:lstStyle/>
        <a:p>
          <a:endParaRPr lang="zh-CN" altLang="en-US"/>
        </a:p>
      </dgm:t>
    </dgm:pt>
    <dgm:pt modelId="{B0C5288F-8C64-4D20-B548-0533A5FC8BCE}" type="sibTrans" cxnId="{95387372-9F84-4BA4-8CC1-BA14C11B4B93}">
      <dgm:prSet/>
      <dgm:spPr/>
      <dgm:t>
        <a:bodyPr/>
        <a:lstStyle/>
        <a:p>
          <a:endParaRPr lang="zh-CN" altLang="en-US"/>
        </a:p>
      </dgm:t>
    </dgm:pt>
    <dgm:pt modelId="{5888229D-E061-4C17-8AEE-4CA037F4D556}">
      <dgm:prSet phldrT="[文本]"/>
      <dgm:spPr/>
      <dgm:t>
        <a:bodyPr/>
        <a:lstStyle/>
        <a:p>
          <a:r>
            <a:rPr lang="en-US" altLang="en-US" dirty="0"/>
            <a:t>2.</a:t>
          </a:r>
          <a:r>
            <a:rPr lang="zh-CN" altLang="en-US" dirty="0"/>
            <a:t>消费者的收入和一种商品的价格不变， 另一种商品的价格变动</a:t>
          </a:r>
        </a:p>
      </dgm:t>
    </dgm:pt>
    <dgm:pt modelId="{3B6317EE-3029-4F3D-92F2-C9946686EC7C}" type="parTrans" cxnId="{A6615176-21BA-427F-A0DA-E1607B426FFB}">
      <dgm:prSet/>
      <dgm:spPr/>
      <dgm:t>
        <a:bodyPr/>
        <a:lstStyle/>
        <a:p>
          <a:endParaRPr lang="zh-CN" altLang="en-US"/>
        </a:p>
      </dgm:t>
    </dgm:pt>
    <dgm:pt modelId="{E828A502-5D37-482D-A539-B5E856B5A829}" type="sibTrans" cxnId="{A6615176-21BA-427F-A0DA-E1607B426FFB}">
      <dgm:prSet/>
      <dgm:spPr/>
      <dgm:t>
        <a:bodyPr/>
        <a:lstStyle/>
        <a:p>
          <a:endParaRPr lang="zh-CN" altLang="en-US"/>
        </a:p>
      </dgm:t>
    </dgm:pt>
    <dgm:pt modelId="{9D264315-4FF6-47CF-BE5E-3BD330E1AADD}">
      <dgm:prSet phldrT="[文本]"/>
      <dgm:spPr/>
      <dgm:t>
        <a:bodyPr/>
        <a:lstStyle/>
        <a:p>
          <a:r>
            <a:rPr lang="zh-CN" altLang="en-US" dirty="0"/>
            <a:t>如果消费者收入不变</a:t>
          </a:r>
          <a:r>
            <a:rPr lang="en-US" altLang="en-US" dirty="0"/>
            <a:t>, </a:t>
          </a:r>
          <a:r>
            <a:rPr lang="zh-CN" altLang="en-US" dirty="0"/>
            <a:t>一种商品价格不变</a:t>
          </a:r>
          <a:r>
            <a:rPr lang="en-US" altLang="en-US" dirty="0"/>
            <a:t>, </a:t>
          </a:r>
          <a:r>
            <a:rPr lang="zh-CN" altLang="en-US" dirty="0"/>
            <a:t>另一种商品价格上升或下降</a:t>
          </a:r>
          <a:r>
            <a:rPr lang="en-US" altLang="en-US" dirty="0"/>
            <a:t>, </a:t>
          </a:r>
          <a:r>
            <a:rPr lang="zh-CN" altLang="en-US" dirty="0"/>
            <a:t>那么预算线变动。 如商品</a:t>
          </a:r>
          <a:r>
            <a:rPr lang="en-US" altLang="en-US" dirty="0"/>
            <a:t>Y </a:t>
          </a:r>
          <a:r>
            <a:rPr lang="zh-CN" altLang="en-US" dirty="0"/>
            <a:t>价格不变</a:t>
          </a:r>
          <a:r>
            <a:rPr lang="en-US" altLang="en-US" dirty="0"/>
            <a:t>, </a:t>
          </a:r>
          <a:r>
            <a:rPr lang="zh-CN" altLang="en-US" dirty="0"/>
            <a:t>商品 </a:t>
          </a:r>
          <a:r>
            <a:rPr lang="en-US" altLang="en-US" dirty="0"/>
            <a:t>X </a:t>
          </a:r>
          <a:r>
            <a:rPr lang="zh-CN" altLang="en-US" dirty="0"/>
            <a:t>价格上升</a:t>
          </a:r>
          <a:r>
            <a:rPr lang="en-US" altLang="en-US" dirty="0"/>
            <a:t>, </a:t>
          </a:r>
          <a:r>
            <a:rPr lang="zh-CN" altLang="en-US" dirty="0"/>
            <a:t>预算线向内移动</a:t>
          </a:r>
          <a:r>
            <a:rPr lang="en-US" altLang="en-US" dirty="0"/>
            <a:t>; </a:t>
          </a:r>
          <a:r>
            <a:rPr lang="zh-CN" altLang="en-US" dirty="0"/>
            <a:t>商品</a:t>
          </a:r>
          <a:r>
            <a:rPr lang="en-US" altLang="en-US" dirty="0"/>
            <a:t>Y </a:t>
          </a:r>
          <a:r>
            <a:rPr lang="zh-CN" altLang="en-US" dirty="0"/>
            <a:t>价格不变</a:t>
          </a:r>
          <a:r>
            <a:rPr lang="en-US" altLang="en-US" dirty="0"/>
            <a:t>, </a:t>
          </a:r>
          <a:r>
            <a:rPr lang="zh-CN" altLang="en-US" dirty="0"/>
            <a:t>商品 </a:t>
          </a:r>
          <a:r>
            <a:rPr lang="en-US" altLang="en-US" dirty="0"/>
            <a:t>X </a:t>
          </a:r>
          <a:r>
            <a:rPr lang="zh-CN" altLang="en-US" dirty="0"/>
            <a:t>价格下降</a:t>
          </a:r>
          <a:r>
            <a:rPr lang="en-US" altLang="en-US" dirty="0"/>
            <a:t>, </a:t>
          </a:r>
          <a:r>
            <a:rPr lang="zh-CN" altLang="en-US" dirty="0"/>
            <a:t>预算线向外移动。</a:t>
          </a:r>
        </a:p>
      </dgm:t>
    </dgm:pt>
    <dgm:pt modelId="{DFDA0D6C-42D5-4980-856F-58D2A2AEAFB9}" type="parTrans" cxnId="{D743992C-9A5C-4AE2-96DB-D2E9A9BF7A32}">
      <dgm:prSet/>
      <dgm:spPr/>
      <dgm:t>
        <a:bodyPr/>
        <a:lstStyle/>
        <a:p>
          <a:endParaRPr lang="zh-CN" altLang="en-US"/>
        </a:p>
      </dgm:t>
    </dgm:pt>
    <dgm:pt modelId="{B5AC62E7-F420-4E2A-995C-88E7FD6FC768}" type="sibTrans" cxnId="{D743992C-9A5C-4AE2-96DB-D2E9A9BF7A32}">
      <dgm:prSet/>
      <dgm:spPr/>
      <dgm:t>
        <a:bodyPr/>
        <a:lstStyle/>
        <a:p>
          <a:endParaRPr lang="zh-CN" altLang="en-US"/>
        </a:p>
      </dgm:t>
    </dgm:pt>
    <dgm:pt modelId="{83A88500-993B-4371-8A98-3133AA3EB528}" type="pres">
      <dgm:prSet presAssocID="{216954F0-A205-45C1-9FF5-E10C8DBED087}" presName="linear" presStyleCnt="0">
        <dgm:presLayoutVars>
          <dgm:animLvl val="lvl"/>
          <dgm:resizeHandles val="exact"/>
        </dgm:presLayoutVars>
      </dgm:prSet>
      <dgm:spPr/>
    </dgm:pt>
    <dgm:pt modelId="{B2F37DBA-8269-4282-99F6-20D15DCCCECA}" type="pres">
      <dgm:prSet presAssocID="{1BA8450C-6B67-43CB-A473-3D4E075E2BC2}" presName="parentText" presStyleLbl="node1" presStyleIdx="0" presStyleCnt="2">
        <dgm:presLayoutVars>
          <dgm:chMax val="0"/>
          <dgm:bulletEnabled val="1"/>
        </dgm:presLayoutVars>
      </dgm:prSet>
      <dgm:spPr/>
    </dgm:pt>
    <dgm:pt modelId="{98E29A4C-0FBB-4DAB-B790-10B00C7E745C}" type="pres">
      <dgm:prSet presAssocID="{1BA8450C-6B67-43CB-A473-3D4E075E2BC2}" presName="childText" presStyleLbl="revTx" presStyleIdx="0" presStyleCnt="2">
        <dgm:presLayoutVars>
          <dgm:bulletEnabled val="1"/>
        </dgm:presLayoutVars>
      </dgm:prSet>
      <dgm:spPr/>
    </dgm:pt>
    <dgm:pt modelId="{C223E49E-8E32-4982-9F68-BDD65645EECF}" type="pres">
      <dgm:prSet presAssocID="{5888229D-E061-4C17-8AEE-4CA037F4D556}" presName="parentText" presStyleLbl="node1" presStyleIdx="1" presStyleCnt="2">
        <dgm:presLayoutVars>
          <dgm:chMax val="0"/>
          <dgm:bulletEnabled val="1"/>
        </dgm:presLayoutVars>
      </dgm:prSet>
      <dgm:spPr/>
    </dgm:pt>
    <dgm:pt modelId="{774083CF-CE1E-43BA-A0BA-7566C0392B58}" type="pres">
      <dgm:prSet presAssocID="{5888229D-E061-4C17-8AEE-4CA037F4D556}" presName="childText" presStyleLbl="revTx" presStyleIdx="1" presStyleCnt="2">
        <dgm:presLayoutVars>
          <dgm:bulletEnabled val="1"/>
        </dgm:presLayoutVars>
      </dgm:prSet>
      <dgm:spPr/>
    </dgm:pt>
  </dgm:ptLst>
  <dgm:cxnLst>
    <dgm:cxn modelId="{D743992C-9A5C-4AE2-96DB-D2E9A9BF7A32}" srcId="{5888229D-E061-4C17-8AEE-4CA037F4D556}" destId="{9D264315-4FF6-47CF-BE5E-3BD330E1AADD}" srcOrd="0" destOrd="0" parTransId="{DFDA0D6C-42D5-4980-856F-58D2A2AEAFB9}" sibTransId="{B5AC62E7-F420-4E2A-995C-88E7FD6FC768}"/>
    <dgm:cxn modelId="{A5858E40-549C-44CA-99EA-8075868E3F84}" type="presOf" srcId="{9D264315-4FF6-47CF-BE5E-3BD330E1AADD}" destId="{774083CF-CE1E-43BA-A0BA-7566C0392B58}" srcOrd="0" destOrd="0" presId="urn:microsoft.com/office/officeart/2005/8/layout/vList2"/>
    <dgm:cxn modelId="{47FEB642-0EB9-45D9-92A7-A6DFA488C02A}" type="presOf" srcId="{5888229D-E061-4C17-8AEE-4CA037F4D556}" destId="{C223E49E-8E32-4982-9F68-BDD65645EECF}" srcOrd="0" destOrd="0" presId="urn:microsoft.com/office/officeart/2005/8/layout/vList2"/>
    <dgm:cxn modelId="{95387372-9F84-4BA4-8CC1-BA14C11B4B93}" srcId="{1BA8450C-6B67-43CB-A473-3D4E075E2BC2}" destId="{A4021FB8-D550-479D-A803-078E59BB41A8}" srcOrd="0" destOrd="0" parTransId="{D82AE138-9C3C-482C-BF3B-1AB7858C4A0B}" sibTransId="{B0C5288F-8C64-4D20-B548-0533A5FC8BCE}"/>
    <dgm:cxn modelId="{A6615176-21BA-427F-A0DA-E1607B426FFB}" srcId="{216954F0-A205-45C1-9FF5-E10C8DBED087}" destId="{5888229D-E061-4C17-8AEE-4CA037F4D556}" srcOrd="1" destOrd="0" parTransId="{3B6317EE-3029-4F3D-92F2-C9946686EC7C}" sibTransId="{E828A502-5D37-482D-A539-B5E856B5A829}"/>
    <dgm:cxn modelId="{5103A098-8A14-4576-85E8-793BDF6B76F2}" type="presOf" srcId="{1BA8450C-6B67-43CB-A473-3D4E075E2BC2}" destId="{B2F37DBA-8269-4282-99F6-20D15DCCCECA}" srcOrd="0" destOrd="0" presId="urn:microsoft.com/office/officeart/2005/8/layout/vList2"/>
    <dgm:cxn modelId="{8ABC50CC-019D-4A9E-B8E2-854ED4B4EF4F}" srcId="{216954F0-A205-45C1-9FF5-E10C8DBED087}" destId="{1BA8450C-6B67-43CB-A473-3D4E075E2BC2}" srcOrd="0" destOrd="0" parTransId="{D5D042E2-DB05-4B8C-A80A-FD65A8BCDF8E}" sibTransId="{EC162768-274A-462F-AF31-DCA0EE332B4A}"/>
    <dgm:cxn modelId="{B4777ACC-A3A0-4457-B9FB-28FC56A66113}" type="presOf" srcId="{216954F0-A205-45C1-9FF5-E10C8DBED087}" destId="{83A88500-993B-4371-8A98-3133AA3EB528}" srcOrd="0" destOrd="0" presId="urn:microsoft.com/office/officeart/2005/8/layout/vList2"/>
    <dgm:cxn modelId="{DAF8CFF4-F6F3-4310-9F06-9BE8B28D307C}" type="presOf" srcId="{A4021FB8-D550-479D-A803-078E59BB41A8}" destId="{98E29A4C-0FBB-4DAB-B790-10B00C7E745C}" srcOrd="0" destOrd="0" presId="urn:microsoft.com/office/officeart/2005/8/layout/vList2"/>
    <dgm:cxn modelId="{0EB9A5AD-EED2-4EFD-A039-91C24823A9F7}" type="presParOf" srcId="{83A88500-993B-4371-8A98-3133AA3EB528}" destId="{B2F37DBA-8269-4282-99F6-20D15DCCCECA}" srcOrd="0" destOrd="0" presId="urn:microsoft.com/office/officeart/2005/8/layout/vList2"/>
    <dgm:cxn modelId="{42385022-BC89-4577-B952-C2F0C72F47C8}" type="presParOf" srcId="{83A88500-993B-4371-8A98-3133AA3EB528}" destId="{98E29A4C-0FBB-4DAB-B790-10B00C7E745C}" srcOrd="1" destOrd="0" presId="urn:microsoft.com/office/officeart/2005/8/layout/vList2"/>
    <dgm:cxn modelId="{7A882F42-6A66-4D97-8D30-6A08D3EBDCD7}" type="presParOf" srcId="{83A88500-993B-4371-8A98-3133AA3EB528}" destId="{C223E49E-8E32-4982-9F68-BDD65645EECF}" srcOrd="2" destOrd="0" presId="urn:microsoft.com/office/officeart/2005/8/layout/vList2"/>
    <dgm:cxn modelId="{1A5A1C74-787A-4429-8216-784A559D29EA}" type="presParOf" srcId="{83A88500-993B-4371-8A98-3133AA3EB528}" destId="{774083CF-CE1E-43BA-A0BA-7566C0392B58}" srcOrd="3"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57D1F95-D10B-4936-B91B-F164E317FE2A}"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zh-CN" altLang="en-US"/>
        </a:p>
      </dgm:t>
    </dgm:pt>
    <dgm:pt modelId="{3010EBE4-6DF3-4905-B11F-59ADD346A08B}">
      <dgm:prSet phldrT="[文本]"/>
      <dgm:spPr/>
      <dgm:t>
        <a:bodyPr/>
        <a:lstStyle/>
        <a:p>
          <a:r>
            <a:rPr lang="en-US" altLang="en-US" dirty="0"/>
            <a:t>1.</a:t>
          </a:r>
          <a:r>
            <a:rPr lang="zh-CN" altLang="en-US" dirty="0"/>
            <a:t>消费者只消费一种商品</a:t>
          </a:r>
        </a:p>
      </dgm:t>
    </dgm:pt>
    <dgm:pt modelId="{B84AD3BC-256F-46F1-A5E0-F25BAFD5E6AE}" type="parTrans" cxnId="{A8DA2828-2751-469B-8D6D-B30190F24824}">
      <dgm:prSet/>
      <dgm:spPr/>
      <dgm:t>
        <a:bodyPr/>
        <a:lstStyle/>
        <a:p>
          <a:endParaRPr lang="zh-CN" altLang="en-US"/>
        </a:p>
      </dgm:t>
    </dgm:pt>
    <dgm:pt modelId="{0A99CFF2-0CE5-4F7E-8E8C-A347DDCA02CA}" type="sibTrans" cxnId="{A8DA2828-2751-469B-8D6D-B30190F24824}">
      <dgm:prSet/>
      <dgm:spPr/>
      <dgm:t>
        <a:bodyPr/>
        <a:lstStyle/>
        <a:p>
          <a:endParaRPr lang="zh-CN" altLang="en-US"/>
        </a:p>
      </dgm:t>
    </dgm:pt>
    <dgm:pt modelId="{F6EDC848-9E07-46BE-BA8D-B425F4F900AF}">
      <dgm:prSet phldrT="[文本]"/>
      <dgm:spPr/>
      <dgm:t>
        <a:bodyPr/>
        <a:lstStyle/>
        <a:p>
          <a:r>
            <a:rPr lang="en-US" altLang="en-US" dirty="0"/>
            <a:t>MU =</a:t>
          </a:r>
          <a:r>
            <a:rPr lang="el-GR" altLang="en-US" dirty="0"/>
            <a:t>λ</a:t>
          </a:r>
          <a:r>
            <a:rPr lang="en-US" altLang="en-US" dirty="0"/>
            <a:t>P</a:t>
          </a:r>
          <a:endParaRPr lang="zh-CN" altLang="en-US" dirty="0"/>
        </a:p>
      </dgm:t>
    </dgm:pt>
    <dgm:pt modelId="{2EA89C1C-E36C-4B54-AD61-DA8F22D2F782}" type="parTrans" cxnId="{19328F96-4614-4FA6-9B7F-CF0E6EBABBAE}">
      <dgm:prSet/>
      <dgm:spPr/>
      <dgm:t>
        <a:bodyPr/>
        <a:lstStyle/>
        <a:p>
          <a:endParaRPr lang="zh-CN" altLang="en-US"/>
        </a:p>
      </dgm:t>
    </dgm:pt>
    <dgm:pt modelId="{63E48A2F-3586-4DEB-A181-7CEC5DAD3921}" type="sibTrans" cxnId="{19328F96-4614-4FA6-9B7F-CF0E6EBABBAE}">
      <dgm:prSet/>
      <dgm:spPr/>
      <dgm:t>
        <a:bodyPr/>
        <a:lstStyle/>
        <a:p>
          <a:endParaRPr lang="zh-CN" altLang="en-US"/>
        </a:p>
      </dgm:t>
    </dgm:pt>
    <dgm:pt modelId="{751966BF-DF25-4DD8-B4D7-72ACD03B71BD}">
      <dgm:prSet phldrT="[文本]"/>
      <dgm:spPr/>
      <dgm:t>
        <a:bodyPr/>
        <a:lstStyle/>
        <a:p>
          <a:r>
            <a:rPr lang="en-US" altLang="en-US" dirty="0"/>
            <a:t>2.</a:t>
          </a:r>
          <a:r>
            <a:rPr lang="zh-CN" altLang="en-US" dirty="0"/>
            <a:t>消费者消费两种商品</a:t>
          </a:r>
        </a:p>
      </dgm:t>
    </dgm:pt>
    <dgm:pt modelId="{672420EC-E9D6-4116-B1C6-F21FE0F8A570}" type="parTrans" cxnId="{BA567834-63E3-4FDD-A6A2-AD8D696602D3}">
      <dgm:prSet/>
      <dgm:spPr/>
      <dgm:t>
        <a:bodyPr/>
        <a:lstStyle/>
        <a:p>
          <a:endParaRPr lang="zh-CN" altLang="en-US"/>
        </a:p>
      </dgm:t>
    </dgm:pt>
    <dgm:pt modelId="{4EDCC8CF-644B-46CB-9F06-2834ACCBAF1C}" type="sibTrans" cxnId="{BA567834-63E3-4FDD-A6A2-AD8D696602D3}">
      <dgm:prSet/>
      <dgm:spPr/>
      <dgm:t>
        <a:bodyPr/>
        <a:lstStyle/>
        <a:p>
          <a:endParaRPr lang="zh-CN" altLang="en-US"/>
        </a:p>
      </dgm:t>
    </dgm:pt>
    <dgm:pt modelId="{7EAA7947-300F-4BC2-896C-5719B64769DD}">
      <dgm:prSet phldrT="[文本]"/>
      <dgm:spPr/>
      <dgm:t>
        <a:bodyPr/>
        <a:lstStyle/>
        <a:p>
          <a:r>
            <a:rPr lang="en-US" altLang="en-US" dirty="0"/>
            <a:t>P 1X1 +P 2X2 =M</a:t>
          </a:r>
          <a:endParaRPr lang="zh-CN" altLang="en-US" dirty="0"/>
        </a:p>
      </dgm:t>
    </dgm:pt>
    <dgm:pt modelId="{E9A59C45-EBA8-4A20-8DFA-FC13F226031D}" type="parTrans" cxnId="{0039B196-68F9-44D0-A99E-32BF563EDAFF}">
      <dgm:prSet/>
      <dgm:spPr/>
      <dgm:t>
        <a:bodyPr/>
        <a:lstStyle/>
        <a:p>
          <a:endParaRPr lang="zh-CN" altLang="en-US"/>
        </a:p>
      </dgm:t>
    </dgm:pt>
    <dgm:pt modelId="{31C9D1F5-67B6-4F0A-9939-DCF89D591DAA}" type="sibTrans" cxnId="{0039B196-68F9-44D0-A99E-32BF563EDAFF}">
      <dgm:prSet/>
      <dgm:spPr/>
      <dgm:t>
        <a:bodyPr/>
        <a:lstStyle/>
        <a:p>
          <a:endParaRPr lang="zh-CN" altLang="en-US"/>
        </a:p>
      </dgm:t>
    </dgm:pt>
    <dgm:pt modelId="{4CE6D3FA-E9C8-433F-9013-7857293A72A9}">
      <dgm:prSet phldrT="[文本]"/>
      <dgm:spPr/>
      <dgm:t>
        <a:bodyPr/>
        <a:lstStyle/>
        <a:p>
          <a:r>
            <a:rPr lang="en-US" altLang="en-US" dirty="0"/>
            <a:t>3.</a:t>
          </a:r>
          <a:r>
            <a:rPr lang="zh-CN" altLang="en-US" dirty="0"/>
            <a:t>消费者消费</a:t>
          </a:r>
          <a:r>
            <a:rPr lang="en-US" altLang="en-US" dirty="0"/>
            <a:t>n </a:t>
          </a:r>
          <a:r>
            <a:rPr lang="zh-CN" altLang="en-US" dirty="0"/>
            <a:t>种商品</a:t>
          </a:r>
        </a:p>
      </dgm:t>
    </dgm:pt>
    <dgm:pt modelId="{31DB8EF2-72AE-4917-9DFB-E71841C9100F}" type="parTrans" cxnId="{DD467553-8ACC-4C6E-A28F-778834F2A044}">
      <dgm:prSet/>
      <dgm:spPr/>
      <dgm:t>
        <a:bodyPr/>
        <a:lstStyle/>
        <a:p>
          <a:endParaRPr lang="zh-CN" altLang="en-US"/>
        </a:p>
      </dgm:t>
    </dgm:pt>
    <dgm:pt modelId="{DFF33824-E23D-4F89-89DF-F89896BA26C3}" type="sibTrans" cxnId="{DD467553-8ACC-4C6E-A28F-778834F2A044}">
      <dgm:prSet/>
      <dgm:spPr/>
      <dgm:t>
        <a:bodyPr/>
        <a:lstStyle/>
        <a:p>
          <a:endParaRPr lang="zh-CN" altLang="en-US"/>
        </a:p>
      </dgm:t>
    </dgm:pt>
    <dgm:pt modelId="{047FC764-73D7-42DD-A59B-E59FB3AB8876}">
      <dgm:prSet/>
      <dgm:spPr/>
      <dgm:t>
        <a:bodyPr/>
        <a:lstStyle/>
        <a:p>
          <a:r>
            <a:rPr lang="zh-CN" altLang="en-US" dirty="0"/>
            <a:t>或</a:t>
          </a:r>
        </a:p>
      </dgm:t>
    </dgm:pt>
    <dgm:pt modelId="{8C039391-0990-4B3A-9BEB-5094885E9D3D}" type="parTrans" cxnId="{820F6423-B716-4F68-A715-77683C34DAC8}">
      <dgm:prSet/>
      <dgm:spPr/>
      <dgm:t>
        <a:bodyPr/>
        <a:lstStyle/>
        <a:p>
          <a:endParaRPr lang="zh-CN" altLang="en-US"/>
        </a:p>
      </dgm:t>
    </dgm:pt>
    <dgm:pt modelId="{7DB8474F-C334-47B6-AFC3-E5CDB7852C1F}" type="sibTrans" cxnId="{820F6423-B716-4F68-A715-77683C34DAC8}">
      <dgm:prSet/>
      <dgm:spPr/>
      <dgm:t>
        <a:bodyPr/>
        <a:lstStyle/>
        <a:p>
          <a:endParaRPr lang="zh-CN" altLang="en-US"/>
        </a:p>
      </dgm:t>
    </dgm:pt>
    <dgm:pt modelId="{79A56FE4-B3B7-4076-8C64-000F8E9CD648}">
      <dgm:prSet/>
      <dgm:spPr/>
      <dgm:t>
        <a:bodyPr/>
        <a:lstStyle/>
        <a:p>
          <a:r>
            <a:rPr lang="en-US" altLang="en-US" dirty="0"/>
            <a:t>MU/P =</a:t>
          </a:r>
          <a:r>
            <a:rPr lang="el-GR" altLang="en-US" dirty="0"/>
            <a:t>λ</a:t>
          </a:r>
          <a:endParaRPr lang="zh-CN" altLang="en-US" dirty="0"/>
        </a:p>
      </dgm:t>
    </dgm:pt>
    <dgm:pt modelId="{2D9D628B-37C2-43EE-8247-CEAF44C13BB6}" type="parTrans" cxnId="{9F2EE8AD-DAE8-4047-A88C-A9DED501AEC2}">
      <dgm:prSet/>
      <dgm:spPr/>
      <dgm:t>
        <a:bodyPr/>
        <a:lstStyle/>
        <a:p>
          <a:endParaRPr lang="zh-CN" altLang="en-US"/>
        </a:p>
      </dgm:t>
    </dgm:pt>
    <dgm:pt modelId="{EEACC2F3-3E70-4CFC-BA9F-84255BDC89F9}" type="sibTrans" cxnId="{9F2EE8AD-DAE8-4047-A88C-A9DED501AEC2}">
      <dgm:prSet/>
      <dgm:spPr/>
      <dgm:t>
        <a:bodyPr/>
        <a:lstStyle/>
        <a:p>
          <a:endParaRPr lang="zh-CN" altLang="en-US"/>
        </a:p>
      </dgm:t>
    </dgm:pt>
    <dgm:pt modelId="{A581F07B-FC3C-406C-A452-6584841F6D55}">
      <dgm:prSet/>
      <dgm:spPr/>
      <dgm:t>
        <a:bodyPr/>
        <a:lstStyle/>
        <a:p>
          <a:r>
            <a:rPr lang="pl-PL" altLang="en-US" dirty="0"/>
            <a:t>MU1/P 1 = MU2/P 2 =λ</a:t>
          </a:r>
          <a:endParaRPr lang="zh-CN" altLang="en-US" dirty="0"/>
        </a:p>
      </dgm:t>
    </dgm:pt>
    <dgm:pt modelId="{E7140EE7-F6E4-4488-8E5C-087A12210A2E}" type="parTrans" cxnId="{80032457-D656-470C-AC29-3EA2F32BD284}">
      <dgm:prSet/>
      <dgm:spPr/>
      <dgm:t>
        <a:bodyPr/>
        <a:lstStyle/>
        <a:p>
          <a:endParaRPr lang="zh-CN" altLang="en-US"/>
        </a:p>
      </dgm:t>
    </dgm:pt>
    <dgm:pt modelId="{839D1D0C-4408-4FDF-9929-8CD1DD2D4908}" type="sibTrans" cxnId="{80032457-D656-470C-AC29-3EA2F32BD284}">
      <dgm:prSet/>
      <dgm:spPr/>
      <dgm:t>
        <a:bodyPr/>
        <a:lstStyle/>
        <a:p>
          <a:endParaRPr lang="zh-CN" altLang="en-US"/>
        </a:p>
      </dgm:t>
    </dgm:pt>
    <dgm:pt modelId="{75084514-241F-43AD-A4F6-7D5CB3544794}">
      <dgm:prSet phldrT="[文本]"/>
      <dgm:spPr/>
      <dgm:t>
        <a:bodyPr/>
        <a:lstStyle/>
        <a:p>
          <a:r>
            <a:rPr lang="sv-SE" altLang="en-US" dirty="0"/>
            <a:t>P 1X1 +P 2X2 +… +PnXn =M</a:t>
          </a:r>
          <a:endParaRPr lang="zh-CN" altLang="en-US" dirty="0"/>
        </a:p>
      </dgm:t>
    </dgm:pt>
    <dgm:pt modelId="{F922D21D-05CA-4A40-AC30-A9BCCD931BFC}" type="parTrans" cxnId="{93F90B6C-C03F-4308-B2A0-38530CA08190}">
      <dgm:prSet/>
      <dgm:spPr/>
      <dgm:t>
        <a:bodyPr/>
        <a:lstStyle/>
        <a:p>
          <a:endParaRPr lang="zh-CN" altLang="en-US"/>
        </a:p>
      </dgm:t>
    </dgm:pt>
    <dgm:pt modelId="{0DBDC6EF-DDD3-4982-8091-83479413FF15}" type="sibTrans" cxnId="{93F90B6C-C03F-4308-B2A0-38530CA08190}">
      <dgm:prSet/>
      <dgm:spPr/>
      <dgm:t>
        <a:bodyPr/>
        <a:lstStyle/>
        <a:p>
          <a:endParaRPr lang="zh-CN" altLang="en-US"/>
        </a:p>
      </dgm:t>
    </dgm:pt>
    <dgm:pt modelId="{D7347A6B-4BBB-44FE-8407-419576F7764F}">
      <dgm:prSet/>
      <dgm:spPr/>
      <dgm:t>
        <a:bodyPr/>
        <a:lstStyle/>
        <a:p>
          <a:r>
            <a:rPr lang="pl-PL" altLang="en-US" dirty="0"/>
            <a:t>MU1/P 1 =MU2/P 2 = … = MUn/Pn =λ</a:t>
          </a:r>
          <a:endParaRPr lang="zh-CN" altLang="en-US" dirty="0"/>
        </a:p>
      </dgm:t>
    </dgm:pt>
    <dgm:pt modelId="{828D4F78-D6B2-4AA5-A085-B7C59124F9DE}" type="parTrans" cxnId="{EE47CF01-F352-4A05-93E1-F5162C9AFDFB}">
      <dgm:prSet/>
      <dgm:spPr/>
      <dgm:t>
        <a:bodyPr/>
        <a:lstStyle/>
        <a:p>
          <a:endParaRPr lang="zh-CN" altLang="en-US"/>
        </a:p>
      </dgm:t>
    </dgm:pt>
    <dgm:pt modelId="{5C4B8C4D-E06D-495B-9123-A12DBA336CDB}" type="sibTrans" cxnId="{EE47CF01-F352-4A05-93E1-F5162C9AFDFB}">
      <dgm:prSet/>
      <dgm:spPr/>
      <dgm:t>
        <a:bodyPr/>
        <a:lstStyle/>
        <a:p>
          <a:endParaRPr lang="zh-CN" altLang="en-US"/>
        </a:p>
      </dgm:t>
    </dgm:pt>
    <dgm:pt modelId="{DFE34198-7648-418F-97CB-FED20B750115}" type="pres">
      <dgm:prSet presAssocID="{B57D1F95-D10B-4936-B91B-F164E317FE2A}" presName="linear" presStyleCnt="0">
        <dgm:presLayoutVars>
          <dgm:animLvl val="lvl"/>
          <dgm:resizeHandles val="exact"/>
        </dgm:presLayoutVars>
      </dgm:prSet>
      <dgm:spPr/>
    </dgm:pt>
    <dgm:pt modelId="{92E93A00-ED34-4E1D-934E-15CDB91549F9}" type="pres">
      <dgm:prSet presAssocID="{3010EBE4-6DF3-4905-B11F-59ADD346A08B}" presName="parentText" presStyleLbl="node1" presStyleIdx="0" presStyleCnt="3">
        <dgm:presLayoutVars>
          <dgm:chMax val="0"/>
          <dgm:bulletEnabled val="1"/>
        </dgm:presLayoutVars>
      </dgm:prSet>
      <dgm:spPr/>
    </dgm:pt>
    <dgm:pt modelId="{7F59C8BC-7E46-49B8-95E0-23F0CEF5651A}" type="pres">
      <dgm:prSet presAssocID="{3010EBE4-6DF3-4905-B11F-59ADD346A08B}" presName="childText" presStyleLbl="revTx" presStyleIdx="0" presStyleCnt="3">
        <dgm:presLayoutVars>
          <dgm:bulletEnabled val="1"/>
        </dgm:presLayoutVars>
      </dgm:prSet>
      <dgm:spPr/>
    </dgm:pt>
    <dgm:pt modelId="{42DE35B1-BE27-4CB3-8272-B2D0117F6807}" type="pres">
      <dgm:prSet presAssocID="{751966BF-DF25-4DD8-B4D7-72ACD03B71BD}" presName="parentText" presStyleLbl="node1" presStyleIdx="1" presStyleCnt="3">
        <dgm:presLayoutVars>
          <dgm:chMax val="0"/>
          <dgm:bulletEnabled val="1"/>
        </dgm:presLayoutVars>
      </dgm:prSet>
      <dgm:spPr/>
    </dgm:pt>
    <dgm:pt modelId="{A9529D65-5854-480A-A930-67115F062D2A}" type="pres">
      <dgm:prSet presAssocID="{751966BF-DF25-4DD8-B4D7-72ACD03B71BD}" presName="childText" presStyleLbl="revTx" presStyleIdx="1" presStyleCnt="3">
        <dgm:presLayoutVars>
          <dgm:bulletEnabled val="1"/>
        </dgm:presLayoutVars>
      </dgm:prSet>
      <dgm:spPr/>
    </dgm:pt>
    <dgm:pt modelId="{3F010103-321F-4C46-8B58-2259BCA26326}" type="pres">
      <dgm:prSet presAssocID="{4CE6D3FA-E9C8-433F-9013-7857293A72A9}" presName="parentText" presStyleLbl="node1" presStyleIdx="2" presStyleCnt="3">
        <dgm:presLayoutVars>
          <dgm:chMax val="0"/>
          <dgm:bulletEnabled val="1"/>
        </dgm:presLayoutVars>
      </dgm:prSet>
      <dgm:spPr/>
    </dgm:pt>
    <dgm:pt modelId="{086DAB1F-6F71-4A0E-B476-16C345331D9C}" type="pres">
      <dgm:prSet presAssocID="{4CE6D3FA-E9C8-433F-9013-7857293A72A9}" presName="childText" presStyleLbl="revTx" presStyleIdx="2" presStyleCnt="3">
        <dgm:presLayoutVars>
          <dgm:bulletEnabled val="1"/>
        </dgm:presLayoutVars>
      </dgm:prSet>
      <dgm:spPr/>
    </dgm:pt>
  </dgm:ptLst>
  <dgm:cxnLst>
    <dgm:cxn modelId="{EE47CF01-F352-4A05-93E1-F5162C9AFDFB}" srcId="{4CE6D3FA-E9C8-433F-9013-7857293A72A9}" destId="{D7347A6B-4BBB-44FE-8407-419576F7764F}" srcOrd="1" destOrd="0" parTransId="{828D4F78-D6B2-4AA5-A085-B7C59124F9DE}" sibTransId="{5C4B8C4D-E06D-495B-9123-A12DBA336CDB}"/>
    <dgm:cxn modelId="{72C86F12-64AD-4D26-B990-AFC2F662A5A5}" type="presOf" srcId="{3010EBE4-6DF3-4905-B11F-59ADD346A08B}" destId="{92E93A00-ED34-4E1D-934E-15CDB91549F9}" srcOrd="0" destOrd="0" presId="urn:microsoft.com/office/officeart/2005/8/layout/vList2"/>
    <dgm:cxn modelId="{820F6423-B716-4F68-A715-77683C34DAC8}" srcId="{3010EBE4-6DF3-4905-B11F-59ADD346A08B}" destId="{047FC764-73D7-42DD-A59B-E59FB3AB8876}" srcOrd="1" destOrd="0" parTransId="{8C039391-0990-4B3A-9BEB-5094885E9D3D}" sibTransId="{7DB8474F-C334-47B6-AFC3-E5CDB7852C1F}"/>
    <dgm:cxn modelId="{408A9425-6C1B-4681-8CD8-8AEFAF3284C0}" type="presOf" srcId="{B57D1F95-D10B-4936-B91B-F164E317FE2A}" destId="{DFE34198-7648-418F-97CB-FED20B750115}" srcOrd="0" destOrd="0" presId="urn:microsoft.com/office/officeart/2005/8/layout/vList2"/>
    <dgm:cxn modelId="{B1E00526-1FA9-4FB3-AD8B-E190E841A74A}" type="presOf" srcId="{4CE6D3FA-E9C8-433F-9013-7857293A72A9}" destId="{3F010103-321F-4C46-8B58-2259BCA26326}" srcOrd="0" destOrd="0" presId="urn:microsoft.com/office/officeart/2005/8/layout/vList2"/>
    <dgm:cxn modelId="{A8DA2828-2751-469B-8D6D-B30190F24824}" srcId="{B57D1F95-D10B-4936-B91B-F164E317FE2A}" destId="{3010EBE4-6DF3-4905-B11F-59ADD346A08B}" srcOrd="0" destOrd="0" parTransId="{B84AD3BC-256F-46F1-A5E0-F25BAFD5E6AE}" sibTransId="{0A99CFF2-0CE5-4F7E-8E8C-A347DDCA02CA}"/>
    <dgm:cxn modelId="{C6F74D2B-5A7B-4E15-BA81-0270642B3188}" type="presOf" srcId="{7EAA7947-300F-4BC2-896C-5719B64769DD}" destId="{A9529D65-5854-480A-A930-67115F062D2A}" srcOrd="0" destOrd="0" presId="urn:microsoft.com/office/officeart/2005/8/layout/vList2"/>
    <dgm:cxn modelId="{BA567834-63E3-4FDD-A6A2-AD8D696602D3}" srcId="{B57D1F95-D10B-4936-B91B-F164E317FE2A}" destId="{751966BF-DF25-4DD8-B4D7-72ACD03B71BD}" srcOrd="1" destOrd="0" parTransId="{672420EC-E9D6-4116-B1C6-F21FE0F8A570}" sibTransId="{4EDCC8CF-644B-46CB-9F06-2834ACCBAF1C}"/>
    <dgm:cxn modelId="{A8975C5F-95E2-46EE-BF1E-F8B8D51F0CAC}" type="presOf" srcId="{75084514-241F-43AD-A4F6-7D5CB3544794}" destId="{086DAB1F-6F71-4A0E-B476-16C345331D9C}" srcOrd="0" destOrd="0" presId="urn:microsoft.com/office/officeart/2005/8/layout/vList2"/>
    <dgm:cxn modelId="{5D286165-8686-4952-9FB0-BAC9224BD0D1}" type="presOf" srcId="{D7347A6B-4BBB-44FE-8407-419576F7764F}" destId="{086DAB1F-6F71-4A0E-B476-16C345331D9C}" srcOrd="0" destOrd="1" presId="urn:microsoft.com/office/officeart/2005/8/layout/vList2"/>
    <dgm:cxn modelId="{93F90B6C-C03F-4308-B2A0-38530CA08190}" srcId="{4CE6D3FA-E9C8-433F-9013-7857293A72A9}" destId="{75084514-241F-43AD-A4F6-7D5CB3544794}" srcOrd="0" destOrd="0" parTransId="{F922D21D-05CA-4A40-AC30-A9BCCD931BFC}" sibTransId="{0DBDC6EF-DDD3-4982-8091-83479413FF15}"/>
    <dgm:cxn modelId="{DD467553-8ACC-4C6E-A28F-778834F2A044}" srcId="{B57D1F95-D10B-4936-B91B-F164E317FE2A}" destId="{4CE6D3FA-E9C8-433F-9013-7857293A72A9}" srcOrd="2" destOrd="0" parTransId="{31DB8EF2-72AE-4917-9DFB-E71841C9100F}" sibTransId="{DFF33824-E23D-4F89-89DF-F89896BA26C3}"/>
    <dgm:cxn modelId="{80032457-D656-470C-AC29-3EA2F32BD284}" srcId="{751966BF-DF25-4DD8-B4D7-72ACD03B71BD}" destId="{A581F07B-FC3C-406C-A452-6584841F6D55}" srcOrd="1" destOrd="0" parTransId="{E7140EE7-F6E4-4488-8E5C-087A12210A2E}" sibTransId="{839D1D0C-4408-4FDF-9929-8CD1DD2D4908}"/>
    <dgm:cxn modelId="{19328F96-4614-4FA6-9B7F-CF0E6EBABBAE}" srcId="{3010EBE4-6DF3-4905-B11F-59ADD346A08B}" destId="{F6EDC848-9E07-46BE-BA8D-B425F4F900AF}" srcOrd="0" destOrd="0" parTransId="{2EA89C1C-E36C-4B54-AD61-DA8F22D2F782}" sibTransId="{63E48A2F-3586-4DEB-A181-7CEC5DAD3921}"/>
    <dgm:cxn modelId="{0039B196-68F9-44D0-A99E-32BF563EDAFF}" srcId="{751966BF-DF25-4DD8-B4D7-72ACD03B71BD}" destId="{7EAA7947-300F-4BC2-896C-5719B64769DD}" srcOrd="0" destOrd="0" parTransId="{E9A59C45-EBA8-4A20-8DFA-FC13F226031D}" sibTransId="{31C9D1F5-67B6-4F0A-9939-DCF89D591DAA}"/>
    <dgm:cxn modelId="{D5889AA0-B1B1-43DE-AB4D-D591F7337315}" type="presOf" srcId="{047FC764-73D7-42DD-A59B-E59FB3AB8876}" destId="{7F59C8BC-7E46-49B8-95E0-23F0CEF5651A}" srcOrd="0" destOrd="1" presId="urn:microsoft.com/office/officeart/2005/8/layout/vList2"/>
    <dgm:cxn modelId="{9F2EE8AD-DAE8-4047-A88C-A9DED501AEC2}" srcId="{3010EBE4-6DF3-4905-B11F-59ADD346A08B}" destId="{79A56FE4-B3B7-4076-8C64-000F8E9CD648}" srcOrd="2" destOrd="0" parTransId="{2D9D628B-37C2-43EE-8247-CEAF44C13BB6}" sibTransId="{EEACC2F3-3E70-4CFC-BA9F-84255BDC89F9}"/>
    <dgm:cxn modelId="{2E3016BA-17F5-49BB-9391-F0AC55F02203}" type="presOf" srcId="{751966BF-DF25-4DD8-B4D7-72ACD03B71BD}" destId="{42DE35B1-BE27-4CB3-8272-B2D0117F6807}" srcOrd="0" destOrd="0" presId="urn:microsoft.com/office/officeart/2005/8/layout/vList2"/>
    <dgm:cxn modelId="{7745EDEC-9B82-4C59-8F03-7EA617D23BCD}" type="presOf" srcId="{A581F07B-FC3C-406C-A452-6584841F6D55}" destId="{A9529D65-5854-480A-A930-67115F062D2A}" srcOrd="0" destOrd="1" presId="urn:microsoft.com/office/officeart/2005/8/layout/vList2"/>
    <dgm:cxn modelId="{4A2366F3-B17A-4513-86E3-356EF27D8893}" type="presOf" srcId="{F6EDC848-9E07-46BE-BA8D-B425F4F900AF}" destId="{7F59C8BC-7E46-49B8-95E0-23F0CEF5651A}" srcOrd="0" destOrd="0" presId="urn:microsoft.com/office/officeart/2005/8/layout/vList2"/>
    <dgm:cxn modelId="{5DE7BAFB-98D9-4209-86D5-CCD45BE3F1A7}" type="presOf" srcId="{79A56FE4-B3B7-4076-8C64-000F8E9CD648}" destId="{7F59C8BC-7E46-49B8-95E0-23F0CEF5651A}" srcOrd="0" destOrd="2" presId="urn:microsoft.com/office/officeart/2005/8/layout/vList2"/>
    <dgm:cxn modelId="{0A065C93-FA3F-429B-A2A9-0F8D04629B03}" type="presParOf" srcId="{DFE34198-7648-418F-97CB-FED20B750115}" destId="{92E93A00-ED34-4E1D-934E-15CDB91549F9}" srcOrd="0" destOrd="0" presId="urn:microsoft.com/office/officeart/2005/8/layout/vList2"/>
    <dgm:cxn modelId="{81DA6101-6802-42E5-BD23-C92334EC223A}" type="presParOf" srcId="{DFE34198-7648-418F-97CB-FED20B750115}" destId="{7F59C8BC-7E46-49B8-95E0-23F0CEF5651A}" srcOrd="1" destOrd="0" presId="urn:microsoft.com/office/officeart/2005/8/layout/vList2"/>
    <dgm:cxn modelId="{017A6D41-62B6-419D-AB9F-81985E95F947}" type="presParOf" srcId="{DFE34198-7648-418F-97CB-FED20B750115}" destId="{42DE35B1-BE27-4CB3-8272-B2D0117F6807}" srcOrd="2" destOrd="0" presId="urn:microsoft.com/office/officeart/2005/8/layout/vList2"/>
    <dgm:cxn modelId="{19F70A01-3B2C-4A14-8F4B-BBEB2E4D8D81}" type="presParOf" srcId="{DFE34198-7648-418F-97CB-FED20B750115}" destId="{A9529D65-5854-480A-A930-67115F062D2A}" srcOrd="3" destOrd="0" presId="urn:microsoft.com/office/officeart/2005/8/layout/vList2"/>
    <dgm:cxn modelId="{107DC8F7-9886-4D79-911A-CD2FC4CE5B93}" type="presParOf" srcId="{DFE34198-7648-418F-97CB-FED20B750115}" destId="{3F010103-321F-4C46-8B58-2259BCA26326}" srcOrd="4" destOrd="0" presId="urn:microsoft.com/office/officeart/2005/8/layout/vList2"/>
    <dgm:cxn modelId="{8507E4E4-F60D-4880-A197-A2D4BD19C780}" type="presParOf" srcId="{DFE34198-7648-418F-97CB-FED20B750115}" destId="{086DAB1F-6F71-4A0E-B476-16C345331D9C}" srcOrd="5"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57D1F95-D10B-4936-B91B-F164E317FE2A}"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zh-CN" altLang="en-US"/>
        </a:p>
      </dgm:t>
    </dgm:pt>
    <dgm:pt modelId="{3010EBE4-6DF3-4905-B11F-59ADD346A08B}">
      <dgm:prSet phldrT="[文本]"/>
      <dgm:spPr/>
      <dgm:t>
        <a:bodyPr/>
        <a:lstStyle/>
        <a:p>
          <a:r>
            <a:rPr lang="zh-CN" altLang="en-US" dirty="0"/>
            <a:t>第一</a:t>
          </a:r>
          <a:r>
            <a:rPr lang="en-US" altLang="en-US" dirty="0"/>
            <a:t>, </a:t>
          </a:r>
          <a:r>
            <a:rPr lang="zh-CN" altLang="en-US" dirty="0"/>
            <a:t>最优的商品购买组合必须是消费者最偏好的商品组合。</a:t>
          </a:r>
        </a:p>
      </dgm:t>
    </dgm:pt>
    <dgm:pt modelId="{B84AD3BC-256F-46F1-A5E0-F25BAFD5E6AE}" type="parTrans" cxnId="{A8DA2828-2751-469B-8D6D-B30190F24824}">
      <dgm:prSet/>
      <dgm:spPr/>
      <dgm:t>
        <a:bodyPr/>
        <a:lstStyle/>
        <a:p>
          <a:endParaRPr lang="zh-CN" altLang="en-US"/>
        </a:p>
      </dgm:t>
    </dgm:pt>
    <dgm:pt modelId="{0A99CFF2-0CE5-4F7E-8E8C-A347DDCA02CA}" type="sibTrans" cxnId="{A8DA2828-2751-469B-8D6D-B30190F24824}">
      <dgm:prSet/>
      <dgm:spPr/>
      <dgm:t>
        <a:bodyPr/>
        <a:lstStyle/>
        <a:p>
          <a:endParaRPr lang="zh-CN" altLang="en-US"/>
        </a:p>
      </dgm:t>
    </dgm:pt>
    <dgm:pt modelId="{751966BF-DF25-4DD8-B4D7-72ACD03B71BD}">
      <dgm:prSet phldrT="[文本]"/>
      <dgm:spPr/>
      <dgm:t>
        <a:bodyPr/>
        <a:lstStyle/>
        <a:p>
          <a:r>
            <a:rPr lang="zh-CN" altLang="en-US" dirty="0"/>
            <a:t>第二</a:t>
          </a:r>
          <a:r>
            <a:rPr lang="en-US" altLang="en-US" dirty="0"/>
            <a:t>, </a:t>
          </a:r>
          <a:r>
            <a:rPr lang="zh-CN" altLang="en-US" dirty="0"/>
            <a:t>最优的商品组合必须位于给定的预算线上。</a:t>
          </a:r>
        </a:p>
      </dgm:t>
    </dgm:pt>
    <dgm:pt modelId="{672420EC-E9D6-4116-B1C6-F21FE0F8A570}" type="parTrans" cxnId="{BA567834-63E3-4FDD-A6A2-AD8D696602D3}">
      <dgm:prSet/>
      <dgm:spPr/>
      <dgm:t>
        <a:bodyPr/>
        <a:lstStyle/>
        <a:p>
          <a:endParaRPr lang="zh-CN" altLang="en-US"/>
        </a:p>
      </dgm:t>
    </dgm:pt>
    <dgm:pt modelId="{4EDCC8CF-644B-46CB-9F06-2834ACCBAF1C}" type="sibTrans" cxnId="{BA567834-63E3-4FDD-A6A2-AD8D696602D3}">
      <dgm:prSet/>
      <dgm:spPr/>
      <dgm:t>
        <a:bodyPr/>
        <a:lstStyle/>
        <a:p>
          <a:endParaRPr lang="zh-CN" altLang="en-US"/>
        </a:p>
      </dgm:t>
    </dgm:pt>
    <dgm:pt modelId="{0F7A09B4-E2FD-4CD4-8F7C-C5226D64D12C}" type="pres">
      <dgm:prSet presAssocID="{B57D1F95-D10B-4936-B91B-F164E317FE2A}" presName="diagram" presStyleCnt="0">
        <dgm:presLayoutVars>
          <dgm:dir/>
          <dgm:resizeHandles val="exact"/>
        </dgm:presLayoutVars>
      </dgm:prSet>
      <dgm:spPr/>
    </dgm:pt>
    <dgm:pt modelId="{99CC8862-3488-44E1-A3DB-FA4AAA91BE54}" type="pres">
      <dgm:prSet presAssocID="{3010EBE4-6DF3-4905-B11F-59ADD346A08B}" presName="node" presStyleLbl="node1" presStyleIdx="0" presStyleCnt="2">
        <dgm:presLayoutVars>
          <dgm:bulletEnabled val="1"/>
        </dgm:presLayoutVars>
      </dgm:prSet>
      <dgm:spPr/>
    </dgm:pt>
    <dgm:pt modelId="{B87AA06F-D5DD-4860-9F84-EBE1F42E39DA}" type="pres">
      <dgm:prSet presAssocID="{0A99CFF2-0CE5-4F7E-8E8C-A347DDCA02CA}" presName="sibTrans" presStyleCnt="0"/>
      <dgm:spPr/>
    </dgm:pt>
    <dgm:pt modelId="{E003D789-99F4-48B5-9850-3A4B18B209E1}" type="pres">
      <dgm:prSet presAssocID="{751966BF-DF25-4DD8-B4D7-72ACD03B71BD}" presName="node" presStyleLbl="node1" presStyleIdx="1" presStyleCnt="2">
        <dgm:presLayoutVars>
          <dgm:bulletEnabled val="1"/>
        </dgm:presLayoutVars>
      </dgm:prSet>
      <dgm:spPr/>
    </dgm:pt>
  </dgm:ptLst>
  <dgm:cxnLst>
    <dgm:cxn modelId="{A8DA2828-2751-469B-8D6D-B30190F24824}" srcId="{B57D1F95-D10B-4936-B91B-F164E317FE2A}" destId="{3010EBE4-6DF3-4905-B11F-59ADD346A08B}" srcOrd="0" destOrd="0" parTransId="{B84AD3BC-256F-46F1-A5E0-F25BAFD5E6AE}" sibTransId="{0A99CFF2-0CE5-4F7E-8E8C-A347DDCA02CA}"/>
    <dgm:cxn modelId="{BA567834-63E3-4FDD-A6A2-AD8D696602D3}" srcId="{B57D1F95-D10B-4936-B91B-F164E317FE2A}" destId="{751966BF-DF25-4DD8-B4D7-72ACD03B71BD}" srcOrd="1" destOrd="0" parTransId="{672420EC-E9D6-4116-B1C6-F21FE0F8A570}" sibTransId="{4EDCC8CF-644B-46CB-9F06-2834ACCBAF1C}"/>
    <dgm:cxn modelId="{4F6C3AA6-625F-45A6-8B53-96DFF408F24A}" type="presOf" srcId="{B57D1F95-D10B-4936-B91B-F164E317FE2A}" destId="{0F7A09B4-E2FD-4CD4-8F7C-C5226D64D12C}" srcOrd="0" destOrd="0" presId="urn:microsoft.com/office/officeart/2005/8/layout/default"/>
    <dgm:cxn modelId="{361A24B0-114E-4C21-BBD3-CCAE50E3969F}" type="presOf" srcId="{3010EBE4-6DF3-4905-B11F-59ADD346A08B}" destId="{99CC8862-3488-44E1-A3DB-FA4AAA91BE54}" srcOrd="0" destOrd="0" presId="urn:microsoft.com/office/officeart/2005/8/layout/default"/>
    <dgm:cxn modelId="{0E6623DD-F3AD-4C55-B73B-7422D3146BE6}" type="presOf" srcId="{751966BF-DF25-4DD8-B4D7-72ACD03B71BD}" destId="{E003D789-99F4-48B5-9850-3A4B18B209E1}" srcOrd="0" destOrd="0" presId="urn:microsoft.com/office/officeart/2005/8/layout/default"/>
    <dgm:cxn modelId="{BC2AFD80-99E8-4712-A6EE-4799C3467E74}" type="presParOf" srcId="{0F7A09B4-E2FD-4CD4-8F7C-C5226D64D12C}" destId="{99CC8862-3488-44E1-A3DB-FA4AAA91BE54}" srcOrd="0" destOrd="0" presId="urn:microsoft.com/office/officeart/2005/8/layout/default"/>
    <dgm:cxn modelId="{617FE3CD-AA1C-426E-82A0-A136CB4BAE51}" type="presParOf" srcId="{0F7A09B4-E2FD-4CD4-8F7C-C5226D64D12C}" destId="{B87AA06F-D5DD-4860-9F84-EBE1F42E39DA}" srcOrd="1" destOrd="0" presId="urn:microsoft.com/office/officeart/2005/8/layout/default"/>
    <dgm:cxn modelId="{6E60E022-287B-4C9D-96B7-22C9098BC679}" type="presParOf" srcId="{0F7A09B4-E2FD-4CD4-8F7C-C5226D64D12C}" destId="{E003D789-99F4-48B5-9850-3A4B18B209E1}" srcOrd="2"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7C6FE8D-7C07-4261-949C-976AC8271A2C}">
      <dsp:nvSpPr>
        <dsp:cNvPr id="0" name=""/>
        <dsp:cNvSpPr/>
      </dsp:nvSpPr>
      <dsp:spPr>
        <a:xfrm>
          <a:off x="0" y="131070"/>
          <a:ext cx="8624314" cy="905927"/>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altLang="en-US" sz="1700" kern="1200" dirty="0"/>
            <a:t>(1) </a:t>
          </a:r>
          <a:r>
            <a:rPr lang="zh-CN" altLang="en-US" sz="1700" kern="1200" dirty="0"/>
            <a:t>生理和心理的原因。</a:t>
          </a:r>
        </a:p>
      </dsp:txBody>
      <dsp:txXfrm>
        <a:off x="44224" y="175294"/>
        <a:ext cx="8535866" cy="817479"/>
      </dsp:txXfrm>
    </dsp:sp>
    <dsp:sp modelId="{7DA495FF-7B45-4054-8D80-533E0D94FB97}">
      <dsp:nvSpPr>
        <dsp:cNvPr id="0" name=""/>
        <dsp:cNvSpPr/>
      </dsp:nvSpPr>
      <dsp:spPr>
        <a:xfrm>
          <a:off x="0" y="1036997"/>
          <a:ext cx="8624314" cy="5630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73822" tIns="21590" rIns="120904" bIns="21590" numCol="1" spcCol="1270" anchor="t" anchorCtr="0">
          <a:noAutofit/>
        </a:bodyPr>
        <a:lstStyle/>
        <a:p>
          <a:pPr marL="114300" lvl="1" indent="-114300" algn="l" defTabSz="577850">
            <a:lnSpc>
              <a:spcPct val="90000"/>
            </a:lnSpc>
            <a:spcBef>
              <a:spcPct val="0"/>
            </a:spcBef>
            <a:spcAft>
              <a:spcPct val="20000"/>
            </a:spcAft>
            <a:buChar char="•"/>
          </a:pPr>
          <a:r>
            <a:rPr lang="zh-CN" altLang="en-US" sz="1300" kern="1200"/>
            <a:t>由于相同消费品的连续增加</a:t>
          </a:r>
          <a:r>
            <a:rPr lang="en-US" altLang="en-US" sz="1300" kern="1200"/>
            <a:t>, </a:t>
          </a:r>
          <a:r>
            <a:rPr lang="zh-CN" altLang="en-US" sz="1300" kern="1200"/>
            <a:t>从人的生理和心理的角度讲</a:t>
          </a:r>
          <a:r>
            <a:rPr lang="en-US" altLang="en-US" sz="1300" kern="1200"/>
            <a:t>, </a:t>
          </a:r>
          <a:r>
            <a:rPr lang="zh-CN" altLang="en-US" sz="1300" kern="1200"/>
            <a:t>从每</a:t>
          </a:r>
          <a:r>
            <a:rPr lang="en-US" altLang="en-US" sz="1300" kern="1200"/>
            <a:t>1 </a:t>
          </a:r>
          <a:r>
            <a:rPr lang="zh-CN" altLang="en-US" sz="1300" kern="1200"/>
            <a:t>单位消费品中所获得的满足程度和对重复刺激的反应程度是递减的。</a:t>
          </a:r>
          <a:endParaRPr lang="zh-CN" altLang="en-US" sz="1300" kern="1200" dirty="0"/>
        </a:p>
      </dsp:txBody>
      <dsp:txXfrm>
        <a:off x="0" y="1036997"/>
        <a:ext cx="8624314" cy="563040"/>
      </dsp:txXfrm>
    </dsp:sp>
    <dsp:sp modelId="{22D5C192-0EFD-47A3-A013-C0372B10B908}">
      <dsp:nvSpPr>
        <dsp:cNvPr id="0" name=""/>
        <dsp:cNvSpPr/>
      </dsp:nvSpPr>
      <dsp:spPr>
        <a:xfrm>
          <a:off x="0" y="1600037"/>
          <a:ext cx="8624314" cy="905927"/>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altLang="en-US" sz="1700" kern="1200"/>
            <a:t>(2) </a:t>
          </a:r>
          <a:r>
            <a:rPr lang="zh-CN" altLang="en-US" sz="1700" kern="1200"/>
            <a:t>由“经济合理性”原则决定。</a:t>
          </a:r>
          <a:endParaRPr lang="zh-CN" altLang="en-US" sz="1700" kern="1200" dirty="0"/>
        </a:p>
      </dsp:txBody>
      <dsp:txXfrm>
        <a:off x="44224" y="1644261"/>
        <a:ext cx="8535866" cy="817479"/>
      </dsp:txXfrm>
    </dsp:sp>
    <dsp:sp modelId="{5BF1D1D2-CD16-42D3-8292-A8084E274A8B}">
      <dsp:nvSpPr>
        <dsp:cNvPr id="0" name=""/>
        <dsp:cNvSpPr/>
      </dsp:nvSpPr>
      <dsp:spPr>
        <a:xfrm>
          <a:off x="0" y="2505965"/>
          <a:ext cx="8624314" cy="5630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73822" tIns="21590" rIns="120904" bIns="21590" numCol="1" spcCol="1270" anchor="t" anchorCtr="0">
          <a:noAutofit/>
        </a:bodyPr>
        <a:lstStyle/>
        <a:p>
          <a:pPr marL="114300" lvl="1" indent="-114300" algn="l" defTabSz="577850">
            <a:lnSpc>
              <a:spcPct val="90000"/>
            </a:lnSpc>
            <a:spcBef>
              <a:spcPct val="0"/>
            </a:spcBef>
            <a:spcAft>
              <a:spcPct val="20000"/>
            </a:spcAft>
            <a:buChar char="•"/>
          </a:pPr>
          <a:r>
            <a:rPr lang="zh-CN" altLang="en-US" sz="1300" kern="1200"/>
            <a:t>当一种商品具有几种用途时</a:t>
          </a:r>
          <a:r>
            <a:rPr lang="en-US" altLang="en-US" sz="1300" kern="1200"/>
            <a:t>, </a:t>
          </a:r>
          <a:r>
            <a:rPr lang="zh-CN" altLang="en-US" sz="1300" kern="1200"/>
            <a:t>消费者总是将第</a:t>
          </a:r>
          <a:r>
            <a:rPr lang="en-US" altLang="en-US" sz="1300" kern="1200"/>
            <a:t>1 </a:t>
          </a:r>
          <a:r>
            <a:rPr lang="zh-CN" altLang="en-US" sz="1300" kern="1200"/>
            <a:t>单位的消费品用在最重要的地方</a:t>
          </a:r>
          <a:r>
            <a:rPr lang="en-US" altLang="en-US" sz="1300" kern="1200"/>
            <a:t>, </a:t>
          </a:r>
          <a:r>
            <a:rPr lang="zh-CN" altLang="en-US" sz="1300" kern="1200"/>
            <a:t>第</a:t>
          </a:r>
          <a:r>
            <a:rPr lang="en-US" altLang="en-US" sz="1300" kern="1200"/>
            <a:t>2 </a:t>
          </a:r>
          <a:r>
            <a:rPr lang="zh-CN" altLang="en-US" sz="1300" kern="1200"/>
            <a:t>单位的消费品用在次重要的地方</a:t>
          </a:r>
          <a:r>
            <a:rPr lang="en-US" altLang="en-US" sz="1300" kern="1200"/>
            <a:t>, </a:t>
          </a:r>
          <a:r>
            <a:rPr lang="zh-CN" altLang="en-US" sz="1300" kern="1200"/>
            <a:t>这样</a:t>
          </a:r>
          <a:r>
            <a:rPr lang="en-US" altLang="en-US" sz="1300" kern="1200"/>
            <a:t>, </a:t>
          </a:r>
          <a:r>
            <a:rPr lang="zh-CN" altLang="en-US" sz="1300" kern="1200"/>
            <a:t>消费品的边际效用便随着消费品用途的重要性的下降而递减。</a:t>
          </a:r>
          <a:endParaRPr lang="zh-CN" altLang="en-US" sz="1300" kern="1200" dirty="0"/>
        </a:p>
      </dsp:txBody>
      <dsp:txXfrm>
        <a:off x="0" y="2505965"/>
        <a:ext cx="8624314" cy="563040"/>
      </dsp:txXfrm>
    </dsp:sp>
    <dsp:sp modelId="{BB1E4702-D06F-4AF3-A708-6905F9F37379}">
      <dsp:nvSpPr>
        <dsp:cNvPr id="0" name=""/>
        <dsp:cNvSpPr/>
      </dsp:nvSpPr>
      <dsp:spPr>
        <a:xfrm>
          <a:off x="0" y="3069005"/>
          <a:ext cx="8624314" cy="905927"/>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altLang="en-US" sz="1700" kern="1200"/>
            <a:t>(3) </a:t>
          </a:r>
          <a:r>
            <a:rPr lang="zh-CN" altLang="en-US" sz="1700" kern="1200"/>
            <a:t>消费者对任何一种商品的消费都有饱和点</a:t>
          </a:r>
          <a:r>
            <a:rPr lang="en-US" altLang="en-US" sz="1700" kern="1200"/>
            <a:t>, </a:t>
          </a:r>
          <a:r>
            <a:rPr lang="zh-CN" altLang="en-US" sz="1700" kern="1200"/>
            <a:t>而只有当边际效用逐渐递减为零时</a:t>
          </a:r>
          <a:r>
            <a:rPr lang="en-US" altLang="en-US" sz="1700" kern="1200"/>
            <a:t>, </a:t>
          </a:r>
          <a:r>
            <a:rPr lang="zh-CN" altLang="en-US" sz="1700" kern="1200"/>
            <a:t>消费者才达到消费饱和点。</a:t>
          </a:r>
          <a:endParaRPr lang="zh-CN" altLang="en-US" sz="1700" kern="1200" dirty="0"/>
        </a:p>
      </dsp:txBody>
      <dsp:txXfrm>
        <a:off x="44224" y="3113229"/>
        <a:ext cx="8535866" cy="81747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E76AB1D-AD6C-4D05-91C7-2F416420D69B}">
      <dsp:nvSpPr>
        <dsp:cNvPr id="0" name=""/>
        <dsp:cNvSpPr/>
      </dsp:nvSpPr>
      <dsp:spPr>
        <a:xfrm>
          <a:off x="0" y="0"/>
          <a:ext cx="7671655" cy="86814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zh-CN" altLang="en-US" sz="2800" kern="1200" dirty="0"/>
            <a:t>无差异曲线具有四个重要特点</a:t>
          </a:r>
          <a:r>
            <a:rPr lang="en-US" altLang="en-US" sz="2800" kern="1200" dirty="0"/>
            <a:t>:</a:t>
          </a:r>
          <a:endParaRPr lang="zh-CN" altLang="en-US" sz="2800" kern="1200" dirty="0"/>
        </a:p>
      </dsp:txBody>
      <dsp:txXfrm>
        <a:off x="42379" y="42379"/>
        <a:ext cx="7586897" cy="783382"/>
      </dsp:txXfrm>
    </dsp:sp>
    <dsp:sp modelId="{CCE0FC0D-034F-4771-AF0A-46603AC16C0F}">
      <dsp:nvSpPr>
        <dsp:cNvPr id="0" name=""/>
        <dsp:cNvSpPr/>
      </dsp:nvSpPr>
      <dsp:spPr>
        <a:xfrm>
          <a:off x="0" y="887165"/>
          <a:ext cx="7671655" cy="25502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3575" tIns="35560" rIns="199136" bIns="35560" numCol="1" spcCol="1270" anchor="t" anchorCtr="0">
          <a:noAutofit/>
        </a:bodyPr>
        <a:lstStyle/>
        <a:p>
          <a:pPr marL="228600" lvl="1" indent="-228600" algn="l" defTabSz="977900">
            <a:lnSpc>
              <a:spcPct val="90000"/>
            </a:lnSpc>
            <a:spcBef>
              <a:spcPct val="0"/>
            </a:spcBef>
            <a:spcAft>
              <a:spcPct val="20000"/>
            </a:spcAft>
            <a:buChar char="•"/>
          </a:pPr>
          <a:r>
            <a:rPr lang="en-US" altLang="en-US" sz="2200" kern="1200" dirty="0"/>
            <a:t>(1) </a:t>
          </a:r>
          <a:r>
            <a:rPr lang="zh-CN" altLang="en-US" sz="2200" kern="1200" dirty="0"/>
            <a:t>无差异曲线有无数条</a:t>
          </a:r>
          <a:r>
            <a:rPr lang="en-US" altLang="en-US" sz="2200" kern="1200" dirty="0"/>
            <a:t>, </a:t>
          </a:r>
          <a:r>
            <a:rPr lang="zh-CN" altLang="en-US" sz="2200" kern="1200" dirty="0"/>
            <a:t>每一条都代表了消费者从商品组合中可以获得的一</a:t>
          </a:r>
          <a:r>
            <a:rPr lang="zh-CN" altLang="en-US" sz="2200" kern="1200"/>
            <a:t>个效用水平。 </a:t>
          </a:r>
          <a:endParaRPr lang="zh-CN" altLang="en-US" sz="2200" kern="1200" dirty="0"/>
        </a:p>
        <a:p>
          <a:pPr marL="228600" lvl="1" indent="-228600" algn="l" defTabSz="977900">
            <a:lnSpc>
              <a:spcPct val="90000"/>
            </a:lnSpc>
            <a:spcBef>
              <a:spcPct val="0"/>
            </a:spcBef>
            <a:spcAft>
              <a:spcPct val="20000"/>
            </a:spcAft>
            <a:buChar char="•"/>
          </a:pPr>
          <a:r>
            <a:rPr lang="en-US" altLang="en-US" sz="2200" kern="1200" dirty="0"/>
            <a:t>(2) </a:t>
          </a:r>
          <a:r>
            <a:rPr lang="zh-CN" altLang="en-US" sz="2200" kern="1200" dirty="0"/>
            <a:t>任意两条无差异曲线都不相交。 </a:t>
          </a:r>
        </a:p>
        <a:p>
          <a:pPr marL="228600" lvl="1" indent="-228600" algn="l" defTabSz="977900">
            <a:lnSpc>
              <a:spcPct val="90000"/>
            </a:lnSpc>
            <a:spcBef>
              <a:spcPct val="0"/>
            </a:spcBef>
            <a:spcAft>
              <a:spcPct val="20000"/>
            </a:spcAft>
            <a:buChar char="•"/>
          </a:pPr>
          <a:r>
            <a:rPr lang="en-US" altLang="en-US" sz="2200" kern="1200" dirty="0"/>
            <a:t>(3) </a:t>
          </a:r>
          <a:r>
            <a:rPr lang="zh-CN" altLang="en-US" sz="2200" kern="1200" dirty="0"/>
            <a:t>无差异曲线向右下方倾斜</a:t>
          </a:r>
          <a:r>
            <a:rPr lang="en-US" altLang="en-US" sz="2200" kern="1200" dirty="0"/>
            <a:t>, </a:t>
          </a:r>
          <a:r>
            <a:rPr lang="zh-CN" altLang="en-US" sz="2200" kern="1200" dirty="0"/>
            <a:t>其斜率为负值。 </a:t>
          </a:r>
        </a:p>
        <a:p>
          <a:pPr marL="228600" lvl="1" indent="-228600" algn="l" defTabSz="977900">
            <a:lnSpc>
              <a:spcPct val="90000"/>
            </a:lnSpc>
            <a:spcBef>
              <a:spcPct val="0"/>
            </a:spcBef>
            <a:spcAft>
              <a:spcPct val="20000"/>
            </a:spcAft>
            <a:buChar char="•"/>
          </a:pPr>
          <a:r>
            <a:rPr lang="en-US" altLang="en-US" sz="2200" kern="1200" dirty="0"/>
            <a:t>(4) </a:t>
          </a:r>
          <a:r>
            <a:rPr lang="zh-CN" altLang="en-US" sz="2200" kern="1200" dirty="0"/>
            <a:t>无差异曲线凸向原点。</a:t>
          </a:r>
        </a:p>
      </dsp:txBody>
      <dsp:txXfrm>
        <a:off x="0" y="887165"/>
        <a:ext cx="7671655" cy="255024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F37DBA-8269-4282-99F6-20D15DCCCECA}">
      <dsp:nvSpPr>
        <dsp:cNvPr id="0" name=""/>
        <dsp:cNvSpPr/>
      </dsp:nvSpPr>
      <dsp:spPr>
        <a:xfrm>
          <a:off x="0" y="22451"/>
          <a:ext cx="8427166" cy="713114"/>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en-US" altLang="en-US" sz="2300" kern="1200" dirty="0"/>
            <a:t>1.</a:t>
          </a:r>
          <a:r>
            <a:rPr lang="zh-CN" altLang="en-US" sz="2300" kern="1200" dirty="0"/>
            <a:t>两种商品的价格不变， 消费者收入变动</a:t>
          </a:r>
        </a:p>
      </dsp:txBody>
      <dsp:txXfrm>
        <a:off x="34811" y="57262"/>
        <a:ext cx="8357544" cy="643492"/>
      </dsp:txXfrm>
    </dsp:sp>
    <dsp:sp modelId="{98E29A4C-0FBB-4DAB-B790-10B00C7E745C}">
      <dsp:nvSpPr>
        <dsp:cNvPr id="0" name=""/>
        <dsp:cNvSpPr/>
      </dsp:nvSpPr>
      <dsp:spPr>
        <a:xfrm>
          <a:off x="0" y="735566"/>
          <a:ext cx="8427166" cy="78556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7563" tIns="29210" rIns="163576" bIns="29210" numCol="1" spcCol="1270" anchor="t" anchorCtr="0">
          <a:noAutofit/>
        </a:bodyPr>
        <a:lstStyle/>
        <a:p>
          <a:pPr marL="171450" lvl="1" indent="-171450" algn="l" defTabSz="800100">
            <a:lnSpc>
              <a:spcPct val="90000"/>
            </a:lnSpc>
            <a:spcBef>
              <a:spcPct val="0"/>
            </a:spcBef>
            <a:spcAft>
              <a:spcPct val="20000"/>
            </a:spcAft>
            <a:buChar char="•"/>
          </a:pPr>
          <a:r>
            <a:rPr lang="zh-CN" altLang="en-US" sz="1800" kern="1200" dirty="0"/>
            <a:t>如果商品价格不变</a:t>
          </a:r>
          <a:r>
            <a:rPr lang="en-US" altLang="en-US" sz="1800" kern="1200" dirty="0"/>
            <a:t>, </a:t>
          </a:r>
          <a:r>
            <a:rPr lang="zh-CN" altLang="en-US" sz="1800" kern="1200" dirty="0"/>
            <a:t>消费者收入增加</a:t>
          </a:r>
          <a:r>
            <a:rPr lang="en-US" altLang="en-US" sz="1800" kern="1200" dirty="0"/>
            <a:t>, </a:t>
          </a:r>
          <a:r>
            <a:rPr lang="zh-CN" altLang="en-US" sz="1800" kern="1200" dirty="0"/>
            <a:t>那么预算线平行向右上方移动</a:t>
          </a:r>
          <a:r>
            <a:rPr lang="en-US" altLang="en-US" sz="1800" kern="1200" dirty="0"/>
            <a:t>, </a:t>
          </a:r>
          <a:r>
            <a:rPr lang="zh-CN" altLang="en-US" sz="1800" kern="1200" dirty="0"/>
            <a:t>即预算</a:t>
          </a:r>
          <a:r>
            <a:rPr lang="zh-CN" altLang="en-US" sz="1800" kern="1200"/>
            <a:t>水平提高</a:t>
          </a:r>
          <a:r>
            <a:rPr lang="en-US" altLang="en-US" sz="1800" kern="1200"/>
            <a:t>; </a:t>
          </a:r>
          <a:r>
            <a:rPr lang="zh-CN" altLang="en-US" sz="1800" kern="1200"/>
            <a:t>反之</a:t>
          </a:r>
          <a:r>
            <a:rPr lang="en-US" altLang="en-US" sz="1800" kern="1200"/>
            <a:t>, </a:t>
          </a:r>
          <a:r>
            <a:rPr lang="zh-CN" altLang="en-US" sz="1800" kern="1200"/>
            <a:t>消费者收入减少</a:t>
          </a:r>
          <a:r>
            <a:rPr lang="en-US" altLang="en-US" sz="1800" kern="1200"/>
            <a:t>, </a:t>
          </a:r>
          <a:r>
            <a:rPr lang="zh-CN" altLang="en-US" sz="1800" kern="1200"/>
            <a:t>则预算线向左下方平行移动</a:t>
          </a:r>
          <a:r>
            <a:rPr lang="en-US" altLang="en-US" sz="1800" kern="1200"/>
            <a:t>, </a:t>
          </a:r>
          <a:r>
            <a:rPr lang="zh-CN" altLang="en-US" sz="1800" kern="1200"/>
            <a:t>即预算水平降低。</a:t>
          </a:r>
          <a:endParaRPr lang="zh-CN" altLang="en-US" sz="1800" kern="1200" dirty="0"/>
        </a:p>
      </dsp:txBody>
      <dsp:txXfrm>
        <a:off x="0" y="735566"/>
        <a:ext cx="8427166" cy="785565"/>
      </dsp:txXfrm>
    </dsp:sp>
    <dsp:sp modelId="{C223E49E-8E32-4982-9F68-BDD65645EECF}">
      <dsp:nvSpPr>
        <dsp:cNvPr id="0" name=""/>
        <dsp:cNvSpPr/>
      </dsp:nvSpPr>
      <dsp:spPr>
        <a:xfrm>
          <a:off x="0" y="1521131"/>
          <a:ext cx="8427166" cy="713114"/>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en-US" altLang="en-US" sz="2300" kern="1200" dirty="0"/>
            <a:t>2.</a:t>
          </a:r>
          <a:r>
            <a:rPr lang="zh-CN" altLang="en-US" sz="2300" kern="1200" dirty="0"/>
            <a:t>消费者的收入和一种商品的价格不变， 另一种商品的价格变动</a:t>
          </a:r>
        </a:p>
      </dsp:txBody>
      <dsp:txXfrm>
        <a:off x="34811" y="1555942"/>
        <a:ext cx="8357544" cy="643492"/>
      </dsp:txXfrm>
    </dsp:sp>
    <dsp:sp modelId="{774083CF-CE1E-43BA-A0BA-7566C0392B58}">
      <dsp:nvSpPr>
        <dsp:cNvPr id="0" name=""/>
        <dsp:cNvSpPr/>
      </dsp:nvSpPr>
      <dsp:spPr>
        <a:xfrm>
          <a:off x="0" y="2234246"/>
          <a:ext cx="8427166" cy="11426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7563" tIns="29210" rIns="163576" bIns="29210" numCol="1" spcCol="1270" anchor="t" anchorCtr="0">
          <a:noAutofit/>
        </a:bodyPr>
        <a:lstStyle/>
        <a:p>
          <a:pPr marL="171450" lvl="1" indent="-171450" algn="l" defTabSz="800100">
            <a:lnSpc>
              <a:spcPct val="90000"/>
            </a:lnSpc>
            <a:spcBef>
              <a:spcPct val="0"/>
            </a:spcBef>
            <a:spcAft>
              <a:spcPct val="20000"/>
            </a:spcAft>
            <a:buChar char="•"/>
          </a:pPr>
          <a:r>
            <a:rPr lang="zh-CN" altLang="en-US" sz="1800" kern="1200" dirty="0"/>
            <a:t>如果消费者收入不变</a:t>
          </a:r>
          <a:r>
            <a:rPr lang="en-US" altLang="en-US" sz="1800" kern="1200" dirty="0"/>
            <a:t>, </a:t>
          </a:r>
          <a:r>
            <a:rPr lang="zh-CN" altLang="en-US" sz="1800" kern="1200" dirty="0"/>
            <a:t>一种商品价格不变</a:t>
          </a:r>
          <a:r>
            <a:rPr lang="en-US" altLang="en-US" sz="1800" kern="1200" dirty="0"/>
            <a:t>, </a:t>
          </a:r>
          <a:r>
            <a:rPr lang="zh-CN" altLang="en-US" sz="1800" kern="1200" dirty="0"/>
            <a:t>另一种商品价格上升或下降</a:t>
          </a:r>
          <a:r>
            <a:rPr lang="en-US" altLang="en-US" sz="1800" kern="1200" dirty="0"/>
            <a:t>, </a:t>
          </a:r>
          <a:r>
            <a:rPr lang="zh-CN" altLang="en-US" sz="1800" kern="1200" dirty="0"/>
            <a:t>那么预算线变动。 如商品</a:t>
          </a:r>
          <a:r>
            <a:rPr lang="en-US" altLang="en-US" sz="1800" kern="1200" dirty="0"/>
            <a:t>Y </a:t>
          </a:r>
          <a:r>
            <a:rPr lang="zh-CN" altLang="en-US" sz="1800" kern="1200" dirty="0"/>
            <a:t>价格不变</a:t>
          </a:r>
          <a:r>
            <a:rPr lang="en-US" altLang="en-US" sz="1800" kern="1200" dirty="0"/>
            <a:t>, </a:t>
          </a:r>
          <a:r>
            <a:rPr lang="zh-CN" altLang="en-US" sz="1800" kern="1200" dirty="0"/>
            <a:t>商品 </a:t>
          </a:r>
          <a:r>
            <a:rPr lang="en-US" altLang="en-US" sz="1800" kern="1200" dirty="0"/>
            <a:t>X </a:t>
          </a:r>
          <a:r>
            <a:rPr lang="zh-CN" altLang="en-US" sz="1800" kern="1200" dirty="0"/>
            <a:t>价格上升</a:t>
          </a:r>
          <a:r>
            <a:rPr lang="en-US" altLang="en-US" sz="1800" kern="1200" dirty="0"/>
            <a:t>, </a:t>
          </a:r>
          <a:r>
            <a:rPr lang="zh-CN" altLang="en-US" sz="1800" kern="1200" dirty="0"/>
            <a:t>预算线向内移动</a:t>
          </a:r>
          <a:r>
            <a:rPr lang="en-US" altLang="en-US" sz="1800" kern="1200" dirty="0"/>
            <a:t>; </a:t>
          </a:r>
          <a:r>
            <a:rPr lang="zh-CN" altLang="en-US" sz="1800" kern="1200" dirty="0"/>
            <a:t>商品</a:t>
          </a:r>
          <a:r>
            <a:rPr lang="en-US" altLang="en-US" sz="1800" kern="1200" dirty="0"/>
            <a:t>Y </a:t>
          </a:r>
          <a:r>
            <a:rPr lang="zh-CN" altLang="en-US" sz="1800" kern="1200" dirty="0"/>
            <a:t>价格不变</a:t>
          </a:r>
          <a:r>
            <a:rPr lang="en-US" altLang="en-US" sz="1800" kern="1200" dirty="0"/>
            <a:t>, </a:t>
          </a:r>
          <a:r>
            <a:rPr lang="zh-CN" altLang="en-US" sz="1800" kern="1200" dirty="0"/>
            <a:t>商品 </a:t>
          </a:r>
          <a:r>
            <a:rPr lang="en-US" altLang="en-US" sz="1800" kern="1200" dirty="0"/>
            <a:t>X </a:t>
          </a:r>
          <a:r>
            <a:rPr lang="zh-CN" altLang="en-US" sz="1800" kern="1200" dirty="0"/>
            <a:t>价格下降</a:t>
          </a:r>
          <a:r>
            <a:rPr lang="en-US" altLang="en-US" sz="1800" kern="1200" dirty="0"/>
            <a:t>, </a:t>
          </a:r>
          <a:r>
            <a:rPr lang="zh-CN" altLang="en-US" sz="1800" kern="1200" dirty="0"/>
            <a:t>预算线向外移动。</a:t>
          </a:r>
        </a:p>
      </dsp:txBody>
      <dsp:txXfrm>
        <a:off x="0" y="2234246"/>
        <a:ext cx="8427166" cy="114264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2E93A00-ED34-4E1D-934E-15CDB91549F9}">
      <dsp:nvSpPr>
        <dsp:cNvPr id="0" name=""/>
        <dsp:cNvSpPr/>
      </dsp:nvSpPr>
      <dsp:spPr>
        <a:xfrm>
          <a:off x="0" y="94466"/>
          <a:ext cx="9875520" cy="71311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en-US" altLang="en-US" sz="2300" kern="1200" dirty="0"/>
            <a:t>1.</a:t>
          </a:r>
          <a:r>
            <a:rPr lang="zh-CN" altLang="en-US" sz="2300" kern="1200" dirty="0"/>
            <a:t>消费者只消费一种商品</a:t>
          </a:r>
        </a:p>
      </dsp:txBody>
      <dsp:txXfrm>
        <a:off x="34811" y="129277"/>
        <a:ext cx="9805898" cy="643492"/>
      </dsp:txXfrm>
    </dsp:sp>
    <dsp:sp modelId="{7F59C8BC-7E46-49B8-95E0-23F0CEF5651A}">
      <dsp:nvSpPr>
        <dsp:cNvPr id="0" name=""/>
        <dsp:cNvSpPr/>
      </dsp:nvSpPr>
      <dsp:spPr>
        <a:xfrm>
          <a:off x="0" y="807580"/>
          <a:ext cx="9875520" cy="10712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13548" tIns="29210" rIns="163576" bIns="29210" numCol="1" spcCol="1270" anchor="t" anchorCtr="0">
          <a:noAutofit/>
        </a:bodyPr>
        <a:lstStyle/>
        <a:p>
          <a:pPr marL="171450" lvl="1" indent="-171450" algn="l" defTabSz="800100">
            <a:lnSpc>
              <a:spcPct val="90000"/>
            </a:lnSpc>
            <a:spcBef>
              <a:spcPct val="0"/>
            </a:spcBef>
            <a:spcAft>
              <a:spcPct val="20000"/>
            </a:spcAft>
            <a:buChar char="•"/>
          </a:pPr>
          <a:r>
            <a:rPr lang="en-US" altLang="en-US" sz="1800" kern="1200" dirty="0"/>
            <a:t>MU =</a:t>
          </a:r>
          <a:r>
            <a:rPr lang="el-GR" altLang="en-US" sz="1800" kern="1200" dirty="0"/>
            <a:t>λ</a:t>
          </a:r>
          <a:r>
            <a:rPr lang="en-US" altLang="en-US" sz="1800" kern="1200" dirty="0"/>
            <a:t>P</a:t>
          </a:r>
          <a:endParaRPr lang="zh-CN" altLang="en-US" sz="1800" kern="1200" dirty="0"/>
        </a:p>
        <a:p>
          <a:pPr marL="171450" lvl="1" indent="-171450" algn="l" defTabSz="800100">
            <a:lnSpc>
              <a:spcPct val="90000"/>
            </a:lnSpc>
            <a:spcBef>
              <a:spcPct val="0"/>
            </a:spcBef>
            <a:spcAft>
              <a:spcPct val="20000"/>
            </a:spcAft>
            <a:buChar char="•"/>
          </a:pPr>
          <a:r>
            <a:rPr lang="zh-CN" altLang="en-US" sz="1800" kern="1200" dirty="0"/>
            <a:t>或</a:t>
          </a:r>
        </a:p>
        <a:p>
          <a:pPr marL="171450" lvl="1" indent="-171450" algn="l" defTabSz="800100">
            <a:lnSpc>
              <a:spcPct val="90000"/>
            </a:lnSpc>
            <a:spcBef>
              <a:spcPct val="0"/>
            </a:spcBef>
            <a:spcAft>
              <a:spcPct val="20000"/>
            </a:spcAft>
            <a:buChar char="•"/>
          </a:pPr>
          <a:r>
            <a:rPr lang="en-US" altLang="en-US" sz="1800" kern="1200" dirty="0"/>
            <a:t>MU/P =</a:t>
          </a:r>
          <a:r>
            <a:rPr lang="el-GR" altLang="en-US" sz="1800" kern="1200" dirty="0"/>
            <a:t>λ</a:t>
          </a:r>
          <a:endParaRPr lang="zh-CN" altLang="en-US" sz="1800" kern="1200" dirty="0"/>
        </a:p>
      </dsp:txBody>
      <dsp:txXfrm>
        <a:off x="0" y="807580"/>
        <a:ext cx="9875520" cy="1071225"/>
      </dsp:txXfrm>
    </dsp:sp>
    <dsp:sp modelId="{42DE35B1-BE27-4CB3-8272-B2D0117F6807}">
      <dsp:nvSpPr>
        <dsp:cNvPr id="0" name=""/>
        <dsp:cNvSpPr/>
      </dsp:nvSpPr>
      <dsp:spPr>
        <a:xfrm>
          <a:off x="0" y="1878806"/>
          <a:ext cx="9875520" cy="71311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en-US" altLang="en-US" sz="2300" kern="1200" dirty="0"/>
            <a:t>2.</a:t>
          </a:r>
          <a:r>
            <a:rPr lang="zh-CN" altLang="en-US" sz="2300" kern="1200" dirty="0"/>
            <a:t>消费者消费两种商品</a:t>
          </a:r>
        </a:p>
      </dsp:txBody>
      <dsp:txXfrm>
        <a:off x="34811" y="1913617"/>
        <a:ext cx="9805898" cy="643492"/>
      </dsp:txXfrm>
    </dsp:sp>
    <dsp:sp modelId="{A9529D65-5854-480A-A930-67115F062D2A}">
      <dsp:nvSpPr>
        <dsp:cNvPr id="0" name=""/>
        <dsp:cNvSpPr/>
      </dsp:nvSpPr>
      <dsp:spPr>
        <a:xfrm>
          <a:off x="0" y="2591921"/>
          <a:ext cx="9875520" cy="6189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13548" tIns="29210" rIns="163576" bIns="29210" numCol="1" spcCol="1270" anchor="t" anchorCtr="0">
          <a:noAutofit/>
        </a:bodyPr>
        <a:lstStyle/>
        <a:p>
          <a:pPr marL="171450" lvl="1" indent="-171450" algn="l" defTabSz="800100">
            <a:lnSpc>
              <a:spcPct val="90000"/>
            </a:lnSpc>
            <a:spcBef>
              <a:spcPct val="0"/>
            </a:spcBef>
            <a:spcAft>
              <a:spcPct val="20000"/>
            </a:spcAft>
            <a:buChar char="•"/>
          </a:pPr>
          <a:r>
            <a:rPr lang="en-US" altLang="en-US" sz="1800" kern="1200" dirty="0"/>
            <a:t>P 1X1 +P 2X2 =M</a:t>
          </a:r>
          <a:endParaRPr lang="zh-CN" altLang="en-US" sz="1800" kern="1200" dirty="0"/>
        </a:p>
        <a:p>
          <a:pPr marL="171450" lvl="1" indent="-171450" algn="l" defTabSz="800100">
            <a:lnSpc>
              <a:spcPct val="90000"/>
            </a:lnSpc>
            <a:spcBef>
              <a:spcPct val="0"/>
            </a:spcBef>
            <a:spcAft>
              <a:spcPct val="20000"/>
            </a:spcAft>
            <a:buChar char="•"/>
          </a:pPr>
          <a:r>
            <a:rPr lang="pl-PL" altLang="en-US" sz="1800" kern="1200" dirty="0"/>
            <a:t>MU1/P 1 = MU2/P 2 =λ</a:t>
          </a:r>
          <a:endParaRPr lang="zh-CN" altLang="en-US" sz="1800" kern="1200" dirty="0"/>
        </a:p>
      </dsp:txBody>
      <dsp:txXfrm>
        <a:off x="0" y="2591921"/>
        <a:ext cx="9875520" cy="618930"/>
      </dsp:txXfrm>
    </dsp:sp>
    <dsp:sp modelId="{3F010103-321F-4C46-8B58-2259BCA26326}">
      <dsp:nvSpPr>
        <dsp:cNvPr id="0" name=""/>
        <dsp:cNvSpPr/>
      </dsp:nvSpPr>
      <dsp:spPr>
        <a:xfrm>
          <a:off x="0" y="3210851"/>
          <a:ext cx="9875520" cy="71311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en-US" altLang="en-US" sz="2300" kern="1200" dirty="0"/>
            <a:t>3.</a:t>
          </a:r>
          <a:r>
            <a:rPr lang="zh-CN" altLang="en-US" sz="2300" kern="1200" dirty="0"/>
            <a:t>消费者消费</a:t>
          </a:r>
          <a:r>
            <a:rPr lang="en-US" altLang="en-US" sz="2300" kern="1200" dirty="0"/>
            <a:t>n </a:t>
          </a:r>
          <a:r>
            <a:rPr lang="zh-CN" altLang="en-US" sz="2300" kern="1200" dirty="0"/>
            <a:t>种商品</a:t>
          </a:r>
        </a:p>
      </dsp:txBody>
      <dsp:txXfrm>
        <a:off x="34811" y="3245662"/>
        <a:ext cx="9805898" cy="643492"/>
      </dsp:txXfrm>
    </dsp:sp>
    <dsp:sp modelId="{086DAB1F-6F71-4A0E-B476-16C345331D9C}">
      <dsp:nvSpPr>
        <dsp:cNvPr id="0" name=""/>
        <dsp:cNvSpPr/>
      </dsp:nvSpPr>
      <dsp:spPr>
        <a:xfrm>
          <a:off x="0" y="3923966"/>
          <a:ext cx="9875520" cy="6189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13548" tIns="29210" rIns="163576" bIns="29210" numCol="1" spcCol="1270" anchor="t" anchorCtr="0">
          <a:noAutofit/>
        </a:bodyPr>
        <a:lstStyle/>
        <a:p>
          <a:pPr marL="171450" lvl="1" indent="-171450" algn="l" defTabSz="800100">
            <a:lnSpc>
              <a:spcPct val="90000"/>
            </a:lnSpc>
            <a:spcBef>
              <a:spcPct val="0"/>
            </a:spcBef>
            <a:spcAft>
              <a:spcPct val="20000"/>
            </a:spcAft>
            <a:buChar char="•"/>
          </a:pPr>
          <a:r>
            <a:rPr lang="sv-SE" altLang="en-US" sz="1800" kern="1200" dirty="0"/>
            <a:t>P 1X1 +P 2X2 +… +PnXn =M</a:t>
          </a:r>
          <a:endParaRPr lang="zh-CN" altLang="en-US" sz="1800" kern="1200" dirty="0"/>
        </a:p>
        <a:p>
          <a:pPr marL="171450" lvl="1" indent="-171450" algn="l" defTabSz="800100">
            <a:lnSpc>
              <a:spcPct val="90000"/>
            </a:lnSpc>
            <a:spcBef>
              <a:spcPct val="0"/>
            </a:spcBef>
            <a:spcAft>
              <a:spcPct val="20000"/>
            </a:spcAft>
            <a:buChar char="•"/>
          </a:pPr>
          <a:r>
            <a:rPr lang="pl-PL" altLang="en-US" sz="1800" kern="1200" dirty="0"/>
            <a:t>MU1/P 1 =MU2/P 2 = … = MUn/Pn =λ</a:t>
          </a:r>
          <a:endParaRPr lang="zh-CN" altLang="en-US" sz="1800" kern="1200" dirty="0"/>
        </a:p>
      </dsp:txBody>
      <dsp:txXfrm>
        <a:off x="0" y="3923966"/>
        <a:ext cx="9875520" cy="61893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9CC8862-3488-44E1-A3DB-FA4AAA91BE54}">
      <dsp:nvSpPr>
        <dsp:cNvPr id="0" name=""/>
        <dsp:cNvSpPr/>
      </dsp:nvSpPr>
      <dsp:spPr>
        <a:xfrm>
          <a:off x="530" y="337704"/>
          <a:ext cx="2070682" cy="1242409"/>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zh-CN" altLang="en-US" sz="1600" kern="1200" dirty="0"/>
            <a:t>第一</a:t>
          </a:r>
          <a:r>
            <a:rPr lang="en-US" altLang="en-US" sz="1600" kern="1200" dirty="0"/>
            <a:t>, </a:t>
          </a:r>
          <a:r>
            <a:rPr lang="zh-CN" altLang="en-US" sz="1600" kern="1200" dirty="0"/>
            <a:t>最优的商品购买组合必须是消费者最偏好的商品组合。</a:t>
          </a:r>
        </a:p>
      </dsp:txBody>
      <dsp:txXfrm>
        <a:off x="530" y="337704"/>
        <a:ext cx="2070682" cy="1242409"/>
      </dsp:txXfrm>
    </dsp:sp>
    <dsp:sp modelId="{E003D789-99F4-48B5-9850-3A4B18B209E1}">
      <dsp:nvSpPr>
        <dsp:cNvPr id="0" name=""/>
        <dsp:cNvSpPr/>
      </dsp:nvSpPr>
      <dsp:spPr>
        <a:xfrm>
          <a:off x="2278282" y="337704"/>
          <a:ext cx="2070682" cy="1242409"/>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zh-CN" altLang="en-US" sz="1600" kern="1200" dirty="0"/>
            <a:t>第二</a:t>
          </a:r>
          <a:r>
            <a:rPr lang="en-US" altLang="en-US" sz="1600" kern="1200" dirty="0"/>
            <a:t>, </a:t>
          </a:r>
          <a:r>
            <a:rPr lang="zh-CN" altLang="en-US" sz="1600" kern="1200" dirty="0"/>
            <a:t>最优的商品组合必须位于给定的预算线上。</a:t>
          </a:r>
        </a:p>
      </dsp:txBody>
      <dsp:txXfrm>
        <a:off x="2278282" y="337704"/>
        <a:ext cx="2070682" cy="1242409"/>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2024/9/23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空白页">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15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大章节页">
    <p:spTree>
      <p:nvGrpSpPr>
        <p:cNvPr id="1" name=""/>
        <p:cNvGrpSpPr/>
        <p:nvPr/>
      </p:nvGrpSpPr>
      <p:grpSpPr>
        <a:xfrm>
          <a:off x="0" y="0"/>
          <a:ext cx="0" cy="0"/>
          <a:chOff x="0" y="0"/>
          <a:chExt cx="0" cy="0"/>
        </a:xfrm>
      </p:grpSpPr>
      <p:sp>
        <p:nvSpPr>
          <p:cNvPr id="8" name="Shape;9;p2"/>
          <p:cNvSpPr/>
          <p:nvPr userDrawn="1"/>
        </p:nvSpPr>
        <p:spPr>
          <a:xfrm rot="1320970">
            <a:off x="-240782" y="-188791"/>
            <a:ext cx="803202" cy="803202"/>
          </a:xfrm>
          <a:prstGeom prst="ellipse">
            <a:avLst/>
          </a:prstGeom>
          <a:gradFill>
            <a:gsLst>
              <a:gs pos="0">
                <a:srgbClr val="007BD3"/>
              </a:gs>
              <a:gs pos="100000">
                <a:srgbClr val="03437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cs typeface="+mn-ea"/>
              <a:sym typeface="+mn-lt"/>
            </a:endParaRPr>
          </a:p>
        </p:txBody>
      </p:sp>
      <p:sp>
        <p:nvSpPr>
          <p:cNvPr id="14" name="Shape;17;p2"/>
          <p:cNvSpPr/>
          <p:nvPr userDrawn="1"/>
        </p:nvSpPr>
        <p:spPr>
          <a:xfrm rot="12237856">
            <a:off x="4944120" y="8304486"/>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cs typeface="+mn-ea"/>
              <a:sym typeface="+mn-lt"/>
            </a:endParaRPr>
          </a:p>
        </p:txBody>
      </p:sp>
      <p:sp>
        <p:nvSpPr>
          <p:cNvPr id="47" name="Shape;16;p2"/>
          <p:cNvSpPr>
            <a:spLocks noChangeAspect="1"/>
          </p:cNvSpPr>
          <p:nvPr userDrawn="1"/>
        </p:nvSpPr>
        <p:spPr>
          <a:xfrm rot="21180000">
            <a:off x="-2322163" y="3609770"/>
            <a:ext cx="4966882" cy="4968407"/>
          </a:xfrm>
          <a:prstGeom prst="donut">
            <a:avLst>
              <a:gd name="adj" fmla="val 24850"/>
            </a:avLst>
          </a:prstGeom>
          <a:gradFill>
            <a:gsLst>
              <a:gs pos="0">
                <a:srgbClr val="012D86"/>
              </a:gs>
              <a:gs pos="100000">
                <a:srgbClr val="0E2557"/>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cs typeface="+mn-ea"/>
                <a:sym typeface="+mn-lt"/>
              </a:rPr>
              <a:t> </a:t>
            </a:r>
          </a:p>
        </p:txBody>
      </p:sp>
      <p:pic>
        <p:nvPicPr>
          <p:cNvPr id="2" name="图片 1"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heel(1)">
                                      <p:cBhvr>
                                        <p:cTn id="7" dur="2000"/>
                                        <p:tgtEl>
                                          <p:spTgt spid="4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4" grpId="0" bldLvl="0" animBg="1"/>
      <p:bldP spid="47" grpId="0" bldLvl="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小章节页">
    <p:spTree>
      <p:nvGrpSpPr>
        <p:cNvPr id="1" name=""/>
        <p:cNvGrpSpPr/>
        <p:nvPr/>
      </p:nvGrpSpPr>
      <p:grpSpPr>
        <a:xfrm>
          <a:off x="0" y="0"/>
          <a:ext cx="0" cy="0"/>
          <a:chOff x="0" y="0"/>
          <a:chExt cx="0" cy="0"/>
        </a:xfrm>
      </p:grpSpPr>
      <p:sp>
        <p:nvSpPr>
          <p:cNvPr id="43" name="Shape;17;p2"/>
          <p:cNvSpPr/>
          <p:nvPr userDrawn="1"/>
        </p:nvSpPr>
        <p:spPr>
          <a:xfrm rot="12237856">
            <a:off x="-825490" y="-1005249"/>
            <a:ext cx="2522351" cy="2522351"/>
          </a:xfrm>
          <a:prstGeom prst="ellipse">
            <a:avLst/>
          </a:prstGeom>
          <a:gradFill>
            <a:gsLst>
              <a:gs pos="0">
                <a:srgbClr val="007BD3"/>
              </a:gs>
              <a:gs pos="100000">
                <a:srgbClr val="03437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cs typeface="+mn-ea"/>
              <a:sym typeface="+mn-lt"/>
            </a:endParaRPr>
          </a:p>
        </p:txBody>
      </p:sp>
      <p:pic>
        <p:nvPicPr>
          <p:cNvPr id="3" name="图片 2"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空白页">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21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大章节页">
    <p:spTree>
      <p:nvGrpSpPr>
        <p:cNvPr id="1" name=""/>
        <p:cNvGrpSpPr/>
        <p:nvPr/>
      </p:nvGrpSpPr>
      <p:grpSpPr>
        <a:xfrm>
          <a:off x="0" y="0"/>
          <a:ext cx="0" cy="0"/>
          <a:chOff x="0" y="0"/>
          <a:chExt cx="0" cy="0"/>
        </a:xfrm>
      </p:grpSpPr>
      <p:sp>
        <p:nvSpPr>
          <p:cNvPr id="8" name="Shape;9;p2"/>
          <p:cNvSpPr/>
          <p:nvPr userDrawn="1"/>
        </p:nvSpPr>
        <p:spPr>
          <a:xfrm rot="1320970">
            <a:off x="-240782" y="-188791"/>
            <a:ext cx="803202" cy="803202"/>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4" name="Shape;17;p2"/>
          <p:cNvSpPr/>
          <p:nvPr userDrawn="1"/>
        </p:nvSpPr>
        <p:spPr>
          <a:xfrm rot="12237856">
            <a:off x="4944120" y="8304486"/>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47" name="Shape;16;p2"/>
          <p:cNvSpPr>
            <a:spLocks noChangeAspect="1"/>
          </p:cNvSpPr>
          <p:nvPr userDrawn="1"/>
        </p:nvSpPr>
        <p:spPr>
          <a:xfrm rot="2700000">
            <a:off x="-2322163" y="3609770"/>
            <a:ext cx="4966882" cy="4968407"/>
          </a:xfrm>
          <a:prstGeom prst="donut">
            <a:avLst>
              <a:gd name="adj" fmla="val 24850"/>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lt1"/>
                </a:solidFill>
                <a:cs typeface="+mn-ea"/>
                <a:sym typeface="+mn-lt"/>
              </a:rPr>
              <a:t> </a:t>
            </a:r>
          </a:p>
        </p:txBody>
      </p:sp>
      <p:pic>
        <p:nvPicPr>
          <p:cNvPr id="2" name="图片 1"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heel(1)">
                                      <p:cBhvr>
                                        <p:cTn id="7" dur="2000"/>
                                        <p:tgtEl>
                                          <p:spTgt spid="4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4" grpId="0" bldLvl="0" animBg="1"/>
      <p:bldP spid="47" grpId="0" bldLvl="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小章节页">
    <p:spTree>
      <p:nvGrpSpPr>
        <p:cNvPr id="1" name=""/>
        <p:cNvGrpSpPr/>
        <p:nvPr/>
      </p:nvGrpSpPr>
      <p:grpSpPr>
        <a:xfrm>
          <a:off x="0" y="0"/>
          <a:ext cx="0" cy="0"/>
          <a:chOff x="0" y="0"/>
          <a:chExt cx="0" cy="0"/>
        </a:xfrm>
      </p:grpSpPr>
      <p:sp>
        <p:nvSpPr>
          <p:cNvPr id="43" name="Shape;17;p2"/>
          <p:cNvSpPr/>
          <p:nvPr userDrawn="1"/>
        </p:nvSpPr>
        <p:spPr>
          <a:xfrm rot="12237856">
            <a:off x="-825490" y="-1005249"/>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pic>
        <p:nvPicPr>
          <p:cNvPr id="3" name="图片 2"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p:bld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 Id="rId5" Type="http://schemas.openxmlformats.org/officeDocument/2006/relationships/image" Target="../media/image1.jpe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集团logo"/>
          <p:cNvPicPr>
            <a:picLocks noChangeAspect="1"/>
          </p:cNvPicPr>
          <p:nvPr userDrawn="1"/>
        </p:nvPicPr>
        <p:blipFill>
          <a:blip r:embed="rId5"/>
          <a:stretch>
            <a:fillRect/>
          </a:stretch>
        </p:blipFill>
        <p:spPr>
          <a:xfrm>
            <a:off x="9514205" y="160655"/>
            <a:ext cx="2449830" cy="108394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ransition spd="slow" advClick="0" advTm="3000">
    <p:wip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7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7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7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集团logo"/>
          <p:cNvPicPr>
            <a:picLocks noChangeAspect="1"/>
          </p:cNvPicPr>
          <p:nvPr userDrawn="1"/>
        </p:nvPicPr>
        <p:blipFill>
          <a:blip r:embed="rId5"/>
          <a:stretch>
            <a:fillRect/>
          </a:stretch>
        </p:blipFill>
        <p:spPr>
          <a:xfrm>
            <a:off x="9514205" y="160655"/>
            <a:ext cx="2449830" cy="1083945"/>
          </a:xfrm>
          <a:prstGeom prst="rect">
            <a:avLst/>
          </a:prstGeom>
        </p:spPr>
      </p:pic>
    </p:spTree>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Lst>
  <p:transition spd="slow" advClick="0" advTm="3000">
    <p:wip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7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7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7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slideLayout" Target="../slideLayouts/slideLayout5.xml"/><Relationship Id="rId4" Type="http://schemas.openxmlformats.org/officeDocument/2006/relationships/tags" Target="../tags/tag4.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2.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4.xml"/><Relationship Id="rId1" Type="http://schemas.openxmlformats.org/officeDocument/2006/relationships/tags" Target="../tags/tag23.xml"/></Relationships>
</file>

<file path=ppt/slides/_rels/slide12.xml.rels><?xml version="1.0" encoding="UTF-8" standalone="yes"?>
<Relationships xmlns="http://schemas.openxmlformats.org/package/2006/relationships"><Relationship Id="rId8" Type="http://schemas.openxmlformats.org/officeDocument/2006/relationships/diagramLayout" Target="../diagrams/layout1.xml"/><Relationship Id="rId3" Type="http://schemas.openxmlformats.org/officeDocument/2006/relationships/tags" Target="../tags/tag26.xml"/><Relationship Id="rId7" Type="http://schemas.openxmlformats.org/officeDocument/2006/relationships/diagramData" Target="../diagrams/data1.xml"/><Relationship Id="rId2" Type="http://schemas.openxmlformats.org/officeDocument/2006/relationships/tags" Target="../tags/tag25.xml"/><Relationship Id="rId1" Type="http://schemas.openxmlformats.org/officeDocument/2006/relationships/tags" Target="../tags/tag24.xml"/><Relationship Id="rId6" Type="http://schemas.openxmlformats.org/officeDocument/2006/relationships/slideLayout" Target="../slideLayouts/slideLayout4.xml"/><Relationship Id="rId11" Type="http://schemas.microsoft.com/office/2007/relationships/diagramDrawing" Target="../diagrams/drawing1.xml"/><Relationship Id="rId5" Type="http://schemas.openxmlformats.org/officeDocument/2006/relationships/tags" Target="../tags/tag28.xml"/><Relationship Id="rId10" Type="http://schemas.openxmlformats.org/officeDocument/2006/relationships/diagramColors" Target="../diagrams/colors1.xml"/><Relationship Id="rId4" Type="http://schemas.openxmlformats.org/officeDocument/2006/relationships/tags" Target="../tags/tag27.xml"/><Relationship Id="rId9" Type="http://schemas.openxmlformats.org/officeDocument/2006/relationships/diagramQuickStyle" Target="../diagrams/quickStyle1.xml"/></Relationships>
</file>

<file path=ppt/slides/_rels/slide13.xml.rels><?xml version="1.0" encoding="UTF-8" standalone="yes"?>
<Relationships xmlns="http://schemas.openxmlformats.org/package/2006/relationships"><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slideLayout" Target="../slideLayouts/slideLayout4.xml"/><Relationship Id="rId5" Type="http://schemas.openxmlformats.org/officeDocument/2006/relationships/tags" Target="../tags/tag33.xml"/><Relationship Id="rId4" Type="http://schemas.openxmlformats.org/officeDocument/2006/relationships/tags" Target="../tags/tag32.xml"/></Relationships>
</file>

<file path=ppt/slides/_rels/slide14.xml.rels><?xml version="1.0" encoding="UTF-8" standalone="yes"?>
<Relationships xmlns="http://schemas.openxmlformats.org/package/2006/relationships"><Relationship Id="rId3" Type="http://schemas.openxmlformats.org/officeDocument/2006/relationships/tags" Target="../tags/tag36.xml"/><Relationship Id="rId7" Type="http://schemas.openxmlformats.org/officeDocument/2006/relationships/image" Target="../media/image7.png"/><Relationship Id="rId2" Type="http://schemas.openxmlformats.org/officeDocument/2006/relationships/tags" Target="../tags/tag35.xml"/><Relationship Id="rId1" Type="http://schemas.openxmlformats.org/officeDocument/2006/relationships/tags" Target="../tags/tag34.xml"/><Relationship Id="rId6" Type="http://schemas.openxmlformats.org/officeDocument/2006/relationships/image" Target="../media/image6.png"/><Relationship Id="rId5" Type="http://schemas.openxmlformats.org/officeDocument/2006/relationships/slideLayout" Target="../slideLayouts/slideLayout4.xml"/><Relationship Id="rId4" Type="http://schemas.openxmlformats.org/officeDocument/2006/relationships/tags" Target="../tags/tag3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8" Type="http://schemas.openxmlformats.org/officeDocument/2006/relationships/tags" Target="../tags/tag45.xml"/><Relationship Id="rId3" Type="http://schemas.openxmlformats.org/officeDocument/2006/relationships/tags" Target="../tags/tag40.xml"/><Relationship Id="rId7" Type="http://schemas.openxmlformats.org/officeDocument/2006/relationships/tags" Target="../tags/tag44.xml"/><Relationship Id="rId2" Type="http://schemas.openxmlformats.org/officeDocument/2006/relationships/tags" Target="../tags/tag39.xml"/><Relationship Id="rId1" Type="http://schemas.openxmlformats.org/officeDocument/2006/relationships/tags" Target="../tags/tag38.xml"/><Relationship Id="rId6" Type="http://schemas.openxmlformats.org/officeDocument/2006/relationships/tags" Target="../tags/tag43.xml"/><Relationship Id="rId5" Type="http://schemas.openxmlformats.org/officeDocument/2006/relationships/tags" Target="../tags/tag42.xml"/><Relationship Id="rId10" Type="http://schemas.openxmlformats.org/officeDocument/2006/relationships/slideLayout" Target="../slideLayouts/slideLayout4.xml"/><Relationship Id="rId4" Type="http://schemas.openxmlformats.org/officeDocument/2006/relationships/tags" Target="../tags/tag41.xml"/><Relationship Id="rId9" Type="http://schemas.openxmlformats.org/officeDocument/2006/relationships/tags" Target="../tags/tag46.xml"/></Relationships>
</file>

<file path=ppt/slides/_rels/slide17.xml.rels><?xml version="1.0" encoding="UTF-8" standalone="yes"?>
<Relationships xmlns="http://schemas.openxmlformats.org/package/2006/relationships"><Relationship Id="rId3" Type="http://schemas.openxmlformats.org/officeDocument/2006/relationships/tags" Target="../tags/tag49.xml"/><Relationship Id="rId7" Type="http://schemas.openxmlformats.org/officeDocument/2006/relationships/image" Target="../media/image9.png"/><Relationship Id="rId2" Type="http://schemas.openxmlformats.org/officeDocument/2006/relationships/tags" Target="../tags/tag48.xml"/><Relationship Id="rId1" Type="http://schemas.openxmlformats.org/officeDocument/2006/relationships/tags" Target="../tags/tag47.xml"/><Relationship Id="rId6" Type="http://schemas.openxmlformats.org/officeDocument/2006/relationships/image" Target="../media/image8.png"/><Relationship Id="rId5" Type="http://schemas.openxmlformats.org/officeDocument/2006/relationships/slideLayout" Target="../slideLayouts/slideLayout4.xml"/><Relationship Id="rId4" Type="http://schemas.openxmlformats.org/officeDocument/2006/relationships/tags" Target="../tags/tag50.xml"/></Relationships>
</file>

<file path=ppt/slides/_rels/slide18.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slideLayout" Target="../slideLayouts/slideLayout4.xml"/><Relationship Id="rId1" Type="http://schemas.openxmlformats.org/officeDocument/2006/relationships/tags" Target="../tags/tag51.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52.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53.xml"/></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Layout" Target="../slideLayouts/slideLayout4.xml"/><Relationship Id="rId1" Type="http://schemas.openxmlformats.org/officeDocument/2006/relationships/tags" Target="../tags/tag54.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55.xml"/></Relationships>
</file>

<file path=ppt/slides/_rels/slide23.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slideLayout" Target="../slideLayouts/slideLayout4.xml"/><Relationship Id="rId1" Type="http://schemas.openxmlformats.org/officeDocument/2006/relationships/tags" Target="../tags/tag56.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57.xml"/></Relationships>
</file>

<file path=ppt/slides/_rels/slide25.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slideLayout" Target="../slideLayouts/slideLayout4.xml"/><Relationship Id="rId1" Type="http://schemas.openxmlformats.org/officeDocument/2006/relationships/tags" Target="../tags/tag58.xml"/><Relationship Id="rId6" Type="http://schemas.openxmlformats.org/officeDocument/2006/relationships/diagramColors" Target="../diagrams/colors4.xml"/><Relationship Id="rId5" Type="http://schemas.openxmlformats.org/officeDocument/2006/relationships/diagramQuickStyle" Target="../diagrams/quickStyle4.xml"/><Relationship Id="rId10" Type="http://schemas.openxmlformats.org/officeDocument/2006/relationships/image" Target="../media/image14.png"/><Relationship Id="rId4" Type="http://schemas.openxmlformats.org/officeDocument/2006/relationships/diagramLayout" Target="../diagrams/layout4.xml"/><Relationship Id="rId9" Type="http://schemas.openxmlformats.org/officeDocument/2006/relationships/image" Target="../media/image13.png"/></Relationships>
</file>

<file path=ppt/slides/_rels/slide26.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slideLayout" Target="../slideLayouts/slideLayout4.xml"/><Relationship Id="rId1" Type="http://schemas.openxmlformats.org/officeDocument/2006/relationships/tags" Target="../tags/tag59.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slideLayout" Target="../slideLayouts/slideLayout4.xml"/><Relationship Id="rId1" Type="http://schemas.openxmlformats.org/officeDocument/2006/relationships/tags" Target="../tags/tag60.xml"/></Relationships>
</file>

<file path=ppt/slides/_rels/slide2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slideLayout" Target="../slideLayouts/slideLayout4.xml"/><Relationship Id="rId1" Type="http://schemas.openxmlformats.org/officeDocument/2006/relationships/tags" Target="../tags/tag61.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62.xml"/></Relationships>
</file>

<file path=ppt/slides/_rels/slide3.xml.rels><?xml version="1.0" encoding="UTF-8" standalone="yes"?>
<Relationships xmlns="http://schemas.openxmlformats.org/package/2006/relationships"><Relationship Id="rId8" Type="http://schemas.openxmlformats.org/officeDocument/2006/relationships/tags" Target="../tags/tag12.xml"/><Relationship Id="rId13" Type="http://schemas.openxmlformats.org/officeDocument/2006/relationships/tags" Target="../tags/tag17.xml"/><Relationship Id="rId3" Type="http://schemas.openxmlformats.org/officeDocument/2006/relationships/tags" Target="../tags/tag7.xml"/><Relationship Id="rId7" Type="http://schemas.openxmlformats.org/officeDocument/2006/relationships/tags" Target="../tags/tag11.xml"/><Relationship Id="rId12" Type="http://schemas.openxmlformats.org/officeDocument/2006/relationships/tags" Target="../tags/tag16.xml"/><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tags" Target="../tags/tag10.xml"/><Relationship Id="rId11" Type="http://schemas.openxmlformats.org/officeDocument/2006/relationships/tags" Target="../tags/tag15.xml"/><Relationship Id="rId5" Type="http://schemas.openxmlformats.org/officeDocument/2006/relationships/tags" Target="../tags/tag9.xml"/><Relationship Id="rId10" Type="http://schemas.openxmlformats.org/officeDocument/2006/relationships/tags" Target="../tags/tag14.xml"/><Relationship Id="rId4" Type="http://schemas.openxmlformats.org/officeDocument/2006/relationships/tags" Target="../tags/tag8.xml"/><Relationship Id="rId9" Type="http://schemas.openxmlformats.org/officeDocument/2006/relationships/tags" Target="../tags/tag13.xml"/><Relationship Id="rId14"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slideLayout" Target="../slideLayouts/slideLayout4.xml"/><Relationship Id="rId1" Type="http://schemas.openxmlformats.org/officeDocument/2006/relationships/tags" Target="../tags/tag63.xml"/></Relationships>
</file>

<file path=ppt/slides/_rels/slide3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Layout" Target="../slideLayouts/slideLayout4.xml"/><Relationship Id="rId1" Type="http://schemas.openxmlformats.org/officeDocument/2006/relationships/tags" Target="../tags/tag64.xml"/></Relationships>
</file>

<file path=ppt/slides/_rels/slide3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slideLayout" Target="../slideLayouts/slideLayout4.xml"/><Relationship Id="rId1" Type="http://schemas.openxmlformats.org/officeDocument/2006/relationships/tags" Target="../tags/tag6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8.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9.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hape;16;p2"/>
          <p:cNvSpPr/>
          <p:nvPr>
            <p:custDataLst>
              <p:tags r:id="rId1"/>
            </p:custDataLst>
          </p:nvPr>
        </p:nvSpPr>
        <p:spPr>
          <a:xfrm rot="2700000">
            <a:off x="6960664" y="-1681901"/>
            <a:ext cx="2206038" cy="2206038"/>
          </a:xfrm>
          <a:prstGeom prst="ellipse">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6" name="文本框 15"/>
          <p:cNvSpPr txBox="1"/>
          <p:nvPr/>
        </p:nvSpPr>
        <p:spPr>
          <a:xfrm>
            <a:off x="1717675" y="1952625"/>
            <a:ext cx="8836660" cy="52197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800" dirty="0">
                <a:solidFill>
                  <a:srgbClr val="000000"/>
                </a:solidFill>
                <a:cs typeface="+mn-ea"/>
                <a:sym typeface="+mn-lt"/>
              </a:rPr>
              <a:t>第三章</a:t>
            </a:r>
            <a:endParaRPr lang="en-US" altLang="zh-CN" sz="2800" dirty="0">
              <a:solidFill>
                <a:srgbClr val="000000"/>
              </a:solidFill>
              <a:cs typeface="+mn-ea"/>
              <a:sym typeface="+mn-lt"/>
            </a:endParaRPr>
          </a:p>
        </p:txBody>
      </p:sp>
      <p:sp>
        <p:nvSpPr>
          <p:cNvPr id="26" name="文本框 25"/>
          <p:cNvSpPr txBox="1"/>
          <p:nvPr/>
        </p:nvSpPr>
        <p:spPr>
          <a:xfrm>
            <a:off x="1717830" y="2511584"/>
            <a:ext cx="7656284" cy="1106805"/>
          </a:xfrm>
          <a:prstGeom prst="rect">
            <a:avLst/>
          </a:prstGeom>
          <a:noFill/>
          <a:effectLst>
            <a:outerShdw blurRad="50800" dist="38100" dir="2700000" algn="tl" rotWithShape="0">
              <a:schemeClr val="accent6">
                <a:lumMod val="50000"/>
                <a:alpha val="40000"/>
              </a:schemeClr>
            </a:outerShdw>
          </a:effectLst>
        </p:spPr>
        <p:txBody>
          <a:bodyPr wrap="square" rtlCol="0">
            <a:spAutoFit/>
          </a:bodyPr>
          <a:lstStyle>
            <a:defPPr>
              <a:defRPr lang="zh-CN"/>
            </a:defPPr>
            <a:lvl1pPr marR="0" lvl="0" indent="0" fontAlgn="auto">
              <a:lnSpc>
                <a:spcPct val="100000"/>
              </a:lnSpc>
              <a:spcBef>
                <a:spcPts val="0"/>
              </a:spcBef>
              <a:spcAft>
                <a:spcPts val="0"/>
              </a:spcAft>
              <a:buClrTx/>
              <a:buSzTx/>
              <a:buFontTx/>
              <a:buNone/>
              <a:defRPr sz="4800">
                <a:gradFill flip="none" rotWithShape="1">
                  <a:gsLst>
                    <a:gs pos="57800">
                      <a:prstClr val="black"/>
                    </a:gs>
                    <a:gs pos="0">
                      <a:prstClr val="black">
                        <a:alpha val="0"/>
                      </a:prstClr>
                    </a:gs>
                    <a:gs pos="100000">
                      <a:prstClr val="black">
                        <a:alpha val="0"/>
                      </a:prstClr>
                    </a:gs>
                  </a:gsLst>
                  <a:lin ang="8100000" scaled="1"/>
                  <a:tileRect/>
                </a:gradFill>
                <a:latin typeface="思源黑体 CN Heavy" panose="020B0A00000000000000" pitchFamily="34" charset="-122"/>
                <a:ea typeface="思源黑体 CN Heavy" panose="020B0A00000000000000" pitchFamily="34" charset="-122"/>
              </a:defRPr>
            </a:lvl1pPr>
          </a:lstStyle>
          <a:p>
            <a:r>
              <a:rPr lang="zh-CN" altLang="en-US" sz="6600" b="1" dirty="0">
                <a:solidFill>
                  <a:schemeClr val="accent1"/>
                </a:solidFill>
                <a:latin typeface="方正兰亭大黑_GBK" panose="02000000000000000000" charset="-122"/>
                <a:ea typeface="方正兰亭大黑_GBK" panose="02000000000000000000" charset="-122"/>
                <a:cs typeface="+mn-ea"/>
                <a:sym typeface="+mn-lt"/>
              </a:rPr>
              <a:t>消费者选择</a:t>
            </a:r>
          </a:p>
        </p:txBody>
      </p:sp>
      <p:grpSp>
        <p:nvGrpSpPr>
          <p:cNvPr id="43" name="Shape;222;p28"/>
          <p:cNvGrpSpPr/>
          <p:nvPr/>
        </p:nvGrpSpPr>
        <p:grpSpPr>
          <a:xfrm rot="5400000">
            <a:off x="2115956" y="1297239"/>
            <a:ext cx="83474" cy="584215"/>
            <a:chOff x="687750" y="1096650"/>
            <a:chExt cx="64500" cy="451421"/>
          </a:xfrm>
          <a:solidFill>
            <a:schemeClr val="accent6">
              <a:lumMod val="60000"/>
              <a:lumOff val="40000"/>
            </a:schemeClr>
          </a:solidFill>
        </p:grpSpPr>
        <p:sp>
          <p:nvSpPr>
            <p:cNvPr id="44" name="Shape;223;p28"/>
            <p:cNvSpPr/>
            <p:nvPr>
              <p:custDataLst>
                <p:tags r:id="rId2"/>
              </p:custDataLst>
            </p:nvPr>
          </p:nvSpPr>
          <p:spPr>
            <a:xfrm>
              <a:off x="687750" y="1483571"/>
              <a:ext cx="64500" cy="64500"/>
            </a:xfrm>
            <a:prstGeom prst="ellipse">
              <a:avLst/>
            </a:prstGeom>
            <a:solidFill>
              <a:schemeClr val="accent6">
                <a:lumMod val="60000"/>
                <a:lumOff val="40000"/>
              </a:schemeClr>
            </a:solid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chemeClr val="accent6">
                    <a:lumMod val="60000"/>
                    <a:lumOff val="40000"/>
                  </a:schemeClr>
                </a:solidFill>
                <a:cs typeface="+mn-ea"/>
                <a:sym typeface="+mn-lt"/>
              </a:endParaRPr>
            </a:p>
          </p:txBody>
        </p:sp>
        <p:sp>
          <p:nvSpPr>
            <p:cNvPr id="45" name="Shape;224;p28"/>
            <p:cNvSpPr/>
            <p:nvPr>
              <p:custDataLst>
                <p:tags r:id="rId3"/>
              </p:custDataLst>
            </p:nvPr>
          </p:nvSpPr>
          <p:spPr>
            <a:xfrm>
              <a:off x="687750" y="1290111"/>
              <a:ext cx="64500" cy="64500"/>
            </a:xfrm>
            <a:prstGeom prst="ellipse">
              <a:avLst/>
            </a:prstGeom>
            <a:solidFill>
              <a:schemeClr val="accent6">
                <a:lumMod val="60000"/>
                <a:lumOff val="40000"/>
              </a:schemeClr>
            </a:solid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chemeClr val="accent6">
                    <a:lumMod val="60000"/>
                    <a:lumOff val="40000"/>
                  </a:schemeClr>
                </a:solidFill>
                <a:cs typeface="+mn-ea"/>
                <a:sym typeface="+mn-lt"/>
              </a:endParaRPr>
            </a:p>
          </p:txBody>
        </p:sp>
        <p:sp>
          <p:nvSpPr>
            <p:cNvPr id="46" name="Shape;225;p28"/>
            <p:cNvSpPr/>
            <p:nvPr>
              <p:custDataLst>
                <p:tags r:id="rId4"/>
              </p:custDataLst>
            </p:nvPr>
          </p:nvSpPr>
          <p:spPr>
            <a:xfrm>
              <a:off x="687750" y="1096650"/>
              <a:ext cx="64500" cy="64500"/>
            </a:xfrm>
            <a:prstGeom prst="ellipse">
              <a:avLst/>
            </a:prstGeom>
            <a:solidFill>
              <a:schemeClr val="accent6">
                <a:lumMod val="60000"/>
                <a:lumOff val="40000"/>
              </a:schemeClr>
            </a:solid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chemeClr val="accent6">
                    <a:lumMod val="60000"/>
                    <a:lumOff val="40000"/>
                  </a:schemeClr>
                </a:solidFill>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p14:dur="1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3"/>
                                        </p:tgtEl>
                                        <p:attrNameLst>
                                          <p:attrName>style.visibility</p:attrName>
                                        </p:attrNameLst>
                                      </p:cBhvr>
                                      <p:to>
                                        <p:strVal val="visible"/>
                                      </p:to>
                                    </p:set>
                                    <p:animEffect transition="in" filter="wipe(down)">
                                      <p:cBhvr>
                                        <p:cTn id="12" dur="500"/>
                                        <p:tgtEl>
                                          <p:spTgt spid="4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left)">
                                      <p:cBhvr>
                                        <p:cTn id="17" dur="500"/>
                                        <p:tgtEl>
                                          <p:spTgt spid="16"/>
                                        </p:tgtEl>
                                      </p:cBhvr>
                                    </p:animEffect>
                                  </p:childTnLst>
                                </p:cTn>
                              </p:par>
                              <p:par>
                                <p:cTn id="18" presetID="42" presetClass="entr" presetSubtype="0" fill="hold" grpId="0" nodeType="with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fade">
                                      <p:cBhvr>
                                        <p:cTn id="20" dur="1000"/>
                                        <p:tgtEl>
                                          <p:spTgt spid="26"/>
                                        </p:tgtEl>
                                      </p:cBhvr>
                                    </p:animEffect>
                                    <p:anim calcmode="lin" valueType="num">
                                      <p:cBhvr>
                                        <p:cTn id="21" dur="1000" fill="hold"/>
                                        <p:tgtEl>
                                          <p:spTgt spid="26"/>
                                        </p:tgtEl>
                                        <p:attrNameLst>
                                          <p:attrName>ppt_x</p:attrName>
                                        </p:attrNameLst>
                                      </p:cBhvr>
                                      <p:tavLst>
                                        <p:tav tm="0">
                                          <p:val>
                                            <p:strVal val="#ppt_x"/>
                                          </p:val>
                                        </p:tav>
                                        <p:tav tm="100000">
                                          <p:val>
                                            <p:strVal val="#ppt_x"/>
                                          </p:val>
                                        </p:tav>
                                      </p:tavLst>
                                    </p:anim>
                                    <p:anim calcmode="lin" valueType="num">
                                      <p:cBhvr>
                                        <p:cTn id="22"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6" grpId="0"/>
      <p:bldP spid="26"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742" y="382694"/>
            <a:ext cx="6215593"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一、 总效用与边际效用</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6" name="矩形 5"/>
          <p:cNvSpPr/>
          <p:nvPr/>
        </p:nvSpPr>
        <p:spPr>
          <a:xfrm>
            <a:off x="1854341" y="1206422"/>
            <a:ext cx="5528389" cy="461665"/>
          </a:xfrm>
          <a:prstGeom prst="rect">
            <a:avLst/>
          </a:prstGeom>
        </p:spPr>
        <p:txBody>
          <a:bodyPr wrap="square">
            <a:spAutoFit/>
          </a:bodyPr>
          <a:lstStyle/>
          <a:p>
            <a:pPr>
              <a:buSzPct val="25000"/>
              <a:defRPr/>
            </a:pPr>
            <a:r>
              <a:rPr lang="en-US" altLang="zh-CN" sz="2400" b="1" cap="all" dirty="0">
                <a:solidFill>
                  <a:srgbClr val="000000"/>
                </a:solidFill>
                <a:cs typeface="+mn-ea"/>
                <a:sym typeface="+mn-lt"/>
              </a:rPr>
              <a:t>(</a:t>
            </a:r>
            <a:r>
              <a:rPr lang="zh-CN" altLang="en-US" sz="2400" b="1" cap="all" dirty="0">
                <a:solidFill>
                  <a:srgbClr val="000000"/>
                </a:solidFill>
                <a:cs typeface="+mn-ea"/>
                <a:sym typeface="+mn-lt"/>
              </a:rPr>
              <a:t>二</a:t>
            </a:r>
            <a:r>
              <a:rPr lang="en-US" altLang="zh-CN" sz="2400" b="1" cap="all" dirty="0">
                <a:solidFill>
                  <a:srgbClr val="000000"/>
                </a:solidFill>
                <a:cs typeface="+mn-ea"/>
                <a:sym typeface="+mn-lt"/>
              </a:rPr>
              <a:t>) </a:t>
            </a:r>
            <a:r>
              <a:rPr lang="zh-CN" altLang="en-US" sz="2400" b="1" cap="all" dirty="0">
                <a:solidFill>
                  <a:srgbClr val="000000"/>
                </a:solidFill>
                <a:cs typeface="+mn-ea"/>
                <a:sym typeface="+mn-lt"/>
              </a:rPr>
              <a:t>边际效用</a:t>
            </a:r>
          </a:p>
        </p:txBody>
      </p:sp>
      <p:sp>
        <p:nvSpPr>
          <p:cNvPr id="23" name="矩形 22"/>
          <p:cNvSpPr/>
          <p:nvPr/>
        </p:nvSpPr>
        <p:spPr>
          <a:xfrm>
            <a:off x="1298448" y="2188051"/>
            <a:ext cx="10040112" cy="3659592"/>
          </a:xfrm>
          <a:prstGeom prst="rect">
            <a:avLst/>
          </a:prstGeom>
        </p:spPr>
        <p:txBody>
          <a:bodyPr wrap="square">
            <a:spAutoFit/>
          </a:bodyPr>
          <a:lstStyle/>
          <a:p>
            <a:pPr lvl="0">
              <a:lnSpc>
                <a:spcPct val="130000"/>
              </a:lnSpc>
            </a:pPr>
            <a:r>
              <a:rPr lang="zh-CN" altLang="en-US" sz="2000" dirty="0">
                <a:solidFill>
                  <a:srgbClr val="000000"/>
                </a:solidFill>
                <a:cs typeface="+mn-ea"/>
                <a:sym typeface="+mn-lt"/>
              </a:rPr>
              <a:t>          边际效用</a:t>
            </a:r>
            <a:r>
              <a:rPr lang="en-US" altLang="zh-CN" sz="2000" dirty="0">
                <a:solidFill>
                  <a:srgbClr val="000000"/>
                </a:solidFill>
                <a:cs typeface="+mn-ea"/>
                <a:sym typeface="+mn-lt"/>
              </a:rPr>
              <a:t>(</a:t>
            </a:r>
            <a:r>
              <a:rPr lang="en-US" altLang="zh-CN" sz="2000" i="1" dirty="0">
                <a:solidFill>
                  <a:srgbClr val="000000"/>
                </a:solidFill>
                <a:cs typeface="+mn-ea"/>
                <a:sym typeface="+mn-lt"/>
              </a:rPr>
              <a:t>MU</a:t>
            </a:r>
            <a:r>
              <a:rPr lang="en-US" altLang="zh-CN" sz="2000" dirty="0">
                <a:solidFill>
                  <a:srgbClr val="000000"/>
                </a:solidFill>
                <a:cs typeface="+mn-ea"/>
                <a:sym typeface="+mn-lt"/>
              </a:rPr>
              <a:t> ) </a:t>
            </a:r>
            <a:r>
              <a:rPr lang="zh-CN" altLang="en-US" sz="2000" dirty="0">
                <a:solidFill>
                  <a:srgbClr val="000000"/>
                </a:solidFill>
                <a:cs typeface="+mn-ea"/>
                <a:sym typeface="+mn-lt"/>
              </a:rPr>
              <a:t>是指在一定时期内消费者从增加</a:t>
            </a:r>
            <a:r>
              <a:rPr lang="en-US" altLang="zh-CN" sz="2000" dirty="0">
                <a:solidFill>
                  <a:srgbClr val="000000"/>
                </a:solidFill>
                <a:cs typeface="+mn-ea"/>
                <a:sym typeface="+mn-lt"/>
              </a:rPr>
              <a:t>1 </a:t>
            </a:r>
            <a:r>
              <a:rPr lang="zh-CN" altLang="en-US" sz="2000" dirty="0">
                <a:solidFill>
                  <a:srgbClr val="000000"/>
                </a:solidFill>
                <a:cs typeface="+mn-ea"/>
                <a:sym typeface="+mn-lt"/>
              </a:rPr>
              <a:t>单位商品或服务的消费中所得到的效用增加量。 边际效用 </a:t>
            </a:r>
            <a:r>
              <a:rPr lang="en-US" altLang="zh-CN" sz="2000" i="1" dirty="0">
                <a:solidFill>
                  <a:srgbClr val="000000"/>
                </a:solidFill>
                <a:cs typeface="+mn-ea"/>
                <a:sym typeface="+mn-lt"/>
              </a:rPr>
              <a:t>MU</a:t>
            </a:r>
            <a:r>
              <a:rPr lang="en-US" altLang="zh-CN" sz="2000" dirty="0">
                <a:solidFill>
                  <a:srgbClr val="000000"/>
                </a:solidFill>
                <a:cs typeface="+mn-ea"/>
                <a:sym typeface="+mn-lt"/>
              </a:rPr>
              <a:t> </a:t>
            </a:r>
            <a:r>
              <a:rPr lang="zh-CN" altLang="en-US" sz="2000" dirty="0">
                <a:solidFill>
                  <a:srgbClr val="000000"/>
                </a:solidFill>
                <a:cs typeface="+mn-ea"/>
                <a:sym typeface="+mn-lt"/>
              </a:rPr>
              <a:t>是消费量</a:t>
            </a:r>
            <a:r>
              <a:rPr lang="en-US" altLang="zh-CN" sz="2000" i="1" dirty="0">
                <a:solidFill>
                  <a:srgbClr val="000000"/>
                </a:solidFill>
                <a:cs typeface="+mn-ea"/>
                <a:sym typeface="+mn-lt"/>
              </a:rPr>
              <a:t>Q</a:t>
            </a:r>
            <a:r>
              <a:rPr lang="en-US" altLang="zh-CN" sz="2000" dirty="0">
                <a:solidFill>
                  <a:srgbClr val="000000"/>
                </a:solidFill>
                <a:cs typeface="+mn-ea"/>
                <a:sym typeface="+mn-lt"/>
              </a:rPr>
              <a:t> </a:t>
            </a:r>
            <a:r>
              <a:rPr lang="zh-CN" altLang="en-US" sz="2000" dirty="0">
                <a:solidFill>
                  <a:srgbClr val="000000"/>
                </a:solidFill>
                <a:cs typeface="+mn-ea"/>
                <a:sym typeface="+mn-lt"/>
              </a:rPr>
              <a:t>的函数</a:t>
            </a:r>
            <a:r>
              <a:rPr lang="en-US" altLang="zh-CN" sz="2000" dirty="0">
                <a:solidFill>
                  <a:srgbClr val="000000"/>
                </a:solidFill>
                <a:cs typeface="+mn-ea"/>
                <a:sym typeface="+mn-lt"/>
              </a:rPr>
              <a:t>, </a:t>
            </a:r>
            <a:r>
              <a:rPr lang="zh-CN" altLang="en-US" sz="2000" dirty="0">
                <a:solidFill>
                  <a:srgbClr val="000000"/>
                </a:solidFill>
                <a:cs typeface="+mn-ea"/>
                <a:sym typeface="+mn-lt"/>
              </a:rPr>
              <a:t>相应的边际效用函数表达式为</a:t>
            </a:r>
          </a:p>
          <a:p>
            <a:pPr lvl="0" algn="ctr">
              <a:lnSpc>
                <a:spcPct val="130000"/>
              </a:lnSpc>
            </a:pPr>
            <a:r>
              <a:rPr lang="en-US" altLang="zh-CN" sz="2000" i="1" dirty="0">
                <a:solidFill>
                  <a:srgbClr val="000000"/>
                </a:solidFill>
                <a:cs typeface="+mn-ea"/>
                <a:sym typeface="+mn-lt"/>
              </a:rPr>
              <a:t>MU</a:t>
            </a:r>
            <a:r>
              <a:rPr lang="en-US" altLang="zh-CN" sz="2000" dirty="0">
                <a:solidFill>
                  <a:srgbClr val="000000"/>
                </a:solidFill>
                <a:cs typeface="+mn-ea"/>
                <a:sym typeface="+mn-lt"/>
              </a:rPr>
              <a:t> =Δ[</a:t>
            </a:r>
            <a:r>
              <a:rPr lang="en-US" altLang="zh-CN" sz="2000" i="1" dirty="0">
                <a:solidFill>
                  <a:srgbClr val="000000"/>
                </a:solidFill>
                <a:cs typeface="+mn-ea"/>
                <a:sym typeface="+mn-lt"/>
              </a:rPr>
              <a:t>TU(Q)</a:t>
            </a:r>
            <a:r>
              <a:rPr lang="en-US" altLang="zh-CN" sz="2000" dirty="0">
                <a:solidFill>
                  <a:srgbClr val="000000"/>
                </a:solidFill>
                <a:cs typeface="+mn-ea"/>
                <a:sym typeface="+mn-lt"/>
              </a:rPr>
              <a:t> ]/Δ</a:t>
            </a:r>
            <a:r>
              <a:rPr lang="en-US" altLang="zh-CN" sz="2000" i="1" dirty="0">
                <a:solidFill>
                  <a:srgbClr val="000000"/>
                </a:solidFill>
                <a:cs typeface="+mn-ea"/>
                <a:sym typeface="+mn-lt"/>
              </a:rPr>
              <a:t>Q</a:t>
            </a:r>
          </a:p>
          <a:p>
            <a:pPr lvl="0">
              <a:lnSpc>
                <a:spcPct val="130000"/>
              </a:lnSpc>
            </a:pPr>
            <a:r>
              <a:rPr lang="zh-CN" altLang="en-US" sz="2000" dirty="0">
                <a:solidFill>
                  <a:srgbClr val="000000"/>
                </a:solidFill>
                <a:cs typeface="+mn-ea"/>
                <a:sym typeface="+mn-lt"/>
              </a:rPr>
              <a:t>          当商品的效用增加量趋于无穷小</a:t>
            </a:r>
            <a:r>
              <a:rPr lang="en-US" altLang="zh-CN" sz="2000" dirty="0">
                <a:solidFill>
                  <a:srgbClr val="000000"/>
                </a:solidFill>
                <a:cs typeface="+mn-ea"/>
                <a:sym typeface="+mn-lt"/>
              </a:rPr>
              <a:t>, </a:t>
            </a:r>
            <a:r>
              <a:rPr lang="zh-CN" altLang="en-US" sz="2000" dirty="0">
                <a:solidFill>
                  <a:srgbClr val="000000"/>
                </a:solidFill>
                <a:cs typeface="+mn-ea"/>
                <a:sym typeface="+mn-lt"/>
              </a:rPr>
              <a:t>即 </a:t>
            </a:r>
            <a:r>
              <a:rPr lang="en-US" altLang="zh-CN" sz="2000" dirty="0">
                <a:solidFill>
                  <a:srgbClr val="000000"/>
                </a:solidFill>
                <a:cs typeface="+mn-ea"/>
                <a:sym typeface="+mn-lt"/>
              </a:rPr>
              <a:t>Δ</a:t>
            </a:r>
            <a:r>
              <a:rPr lang="en-US" altLang="zh-CN" sz="2000" i="1" dirty="0">
                <a:solidFill>
                  <a:srgbClr val="000000"/>
                </a:solidFill>
                <a:cs typeface="+mn-ea"/>
                <a:sym typeface="+mn-lt"/>
              </a:rPr>
              <a:t>Q</a:t>
            </a:r>
            <a:r>
              <a:rPr lang="en-US" altLang="zh-CN" sz="2000" dirty="0">
                <a:solidFill>
                  <a:srgbClr val="000000"/>
                </a:solidFill>
                <a:cs typeface="+mn-ea"/>
                <a:sym typeface="+mn-lt"/>
              </a:rPr>
              <a:t> →0 </a:t>
            </a:r>
            <a:r>
              <a:rPr lang="zh-CN" altLang="en-US" sz="2000" dirty="0">
                <a:solidFill>
                  <a:srgbClr val="000000"/>
                </a:solidFill>
                <a:cs typeface="+mn-ea"/>
                <a:sym typeface="+mn-lt"/>
              </a:rPr>
              <a:t>时</a:t>
            </a:r>
            <a:r>
              <a:rPr lang="en-US" altLang="zh-CN" sz="2000" dirty="0">
                <a:solidFill>
                  <a:srgbClr val="000000"/>
                </a:solidFill>
                <a:cs typeface="+mn-ea"/>
                <a:sym typeface="+mn-lt"/>
              </a:rPr>
              <a:t>, </a:t>
            </a:r>
            <a:r>
              <a:rPr lang="zh-CN" altLang="en-US" sz="2000" dirty="0">
                <a:solidFill>
                  <a:srgbClr val="000000"/>
                </a:solidFill>
                <a:cs typeface="+mn-ea"/>
                <a:sym typeface="+mn-lt"/>
              </a:rPr>
              <a:t>有</a:t>
            </a:r>
          </a:p>
          <a:p>
            <a:pPr lvl="0" algn="ctr">
              <a:lnSpc>
                <a:spcPct val="130000"/>
              </a:lnSpc>
            </a:pPr>
            <a:r>
              <a:rPr lang="en-US" altLang="zh-CN" sz="2000" i="1" dirty="0">
                <a:solidFill>
                  <a:srgbClr val="000000"/>
                </a:solidFill>
                <a:cs typeface="+mn-ea"/>
                <a:sym typeface="+mn-lt"/>
              </a:rPr>
              <a:t>MU</a:t>
            </a:r>
            <a:r>
              <a:rPr lang="en-US" altLang="zh-CN" sz="2000" dirty="0">
                <a:solidFill>
                  <a:srgbClr val="000000"/>
                </a:solidFill>
                <a:cs typeface="+mn-ea"/>
                <a:sym typeface="+mn-lt"/>
              </a:rPr>
              <a:t> =d[</a:t>
            </a:r>
            <a:r>
              <a:rPr lang="en-US" altLang="zh-CN" sz="2000" i="1" dirty="0">
                <a:solidFill>
                  <a:srgbClr val="000000"/>
                </a:solidFill>
                <a:cs typeface="+mn-ea"/>
                <a:sym typeface="+mn-lt"/>
              </a:rPr>
              <a:t>TU(Q</a:t>
            </a:r>
            <a:r>
              <a:rPr lang="en-US" altLang="zh-CN" sz="2000" dirty="0">
                <a:solidFill>
                  <a:srgbClr val="000000"/>
                </a:solidFill>
                <a:cs typeface="+mn-ea"/>
                <a:sym typeface="+mn-lt"/>
              </a:rPr>
              <a:t>) ]/</a:t>
            </a:r>
            <a:r>
              <a:rPr lang="en-US" altLang="zh-CN" sz="2000" dirty="0" err="1">
                <a:solidFill>
                  <a:srgbClr val="000000"/>
                </a:solidFill>
                <a:cs typeface="+mn-ea"/>
                <a:sym typeface="+mn-lt"/>
              </a:rPr>
              <a:t>d</a:t>
            </a:r>
            <a:r>
              <a:rPr lang="en-US" altLang="zh-CN" sz="2000" i="1" dirty="0" err="1">
                <a:solidFill>
                  <a:srgbClr val="000000"/>
                </a:solidFill>
                <a:cs typeface="+mn-ea"/>
                <a:sym typeface="+mn-lt"/>
              </a:rPr>
              <a:t>Q</a:t>
            </a:r>
            <a:endParaRPr lang="en-US" altLang="zh-CN" sz="2000" i="1" dirty="0">
              <a:solidFill>
                <a:srgbClr val="000000"/>
              </a:solidFill>
              <a:cs typeface="+mn-ea"/>
              <a:sym typeface="+mn-lt"/>
            </a:endParaRPr>
          </a:p>
          <a:p>
            <a:pPr lvl="0">
              <a:lnSpc>
                <a:spcPct val="130000"/>
              </a:lnSpc>
            </a:pPr>
            <a:r>
              <a:rPr lang="zh-CN" altLang="en-US" sz="2000" dirty="0">
                <a:solidFill>
                  <a:srgbClr val="000000"/>
                </a:solidFill>
                <a:cs typeface="+mn-ea"/>
                <a:sym typeface="+mn-lt"/>
              </a:rPr>
              <a:t>         边际分析法是经济学最基本的分析方法之一。 “边际” 是一个非常重要的基本概念。边际量的一般含义是表示</a:t>
            </a:r>
            <a:r>
              <a:rPr lang="en-US" altLang="zh-CN" sz="2000" dirty="0">
                <a:solidFill>
                  <a:srgbClr val="000000"/>
                </a:solidFill>
                <a:cs typeface="+mn-ea"/>
                <a:sym typeface="+mn-lt"/>
              </a:rPr>
              <a:t>1 </a:t>
            </a:r>
            <a:r>
              <a:rPr lang="zh-CN" altLang="en-US" sz="2000" dirty="0">
                <a:solidFill>
                  <a:srgbClr val="000000"/>
                </a:solidFill>
                <a:cs typeface="+mn-ea"/>
                <a:sym typeface="+mn-lt"/>
              </a:rPr>
              <a:t>单位的自变量的变动量所引起的因变量的变动量。 抽象的边际量的定义公式为</a:t>
            </a:r>
          </a:p>
          <a:p>
            <a:pPr lvl="0" algn="ctr">
              <a:lnSpc>
                <a:spcPct val="130000"/>
              </a:lnSpc>
            </a:pPr>
            <a:r>
              <a:rPr lang="zh-CN" altLang="en-US" sz="2000" dirty="0">
                <a:solidFill>
                  <a:srgbClr val="000000"/>
                </a:solidFill>
                <a:cs typeface="+mn-ea"/>
                <a:sym typeface="+mn-lt"/>
              </a:rPr>
              <a:t>边际量</a:t>
            </a:r>
            <a:r>
              <a:rPr lang="en-US" altLang="zh-CN" sz="2000" dirty="0">
                <a:solidFill>
                  <a:srgbClr val="000000"/>
                </a:solidFill>
                <a:cs typeface="+mn-ea"/>
                <a:sym typeface="+mn-lt"/>
              </a:rPr>
              <a:t>= </a:t>
            </a:r>
            <a:r>
              <a:rPr lang="zh-CN" altLang="en-US" sz="2000" dirty="0">
                <a:solidFill>
                  <a:srgbClr val="000000"/>
                </a:solidFill>
                <a:cs typeface="+mn-ea"/>
                <a:sym typeface="+mn-lt"/>
              </a:rPr>
              <a:t>因变量的变动量</a:t>
            </a:r>
            <a:r>
              <a:rPr lang="en-US" altLang="zh-CN" sz="2000" dirty="0">
                <a:solidFill>
                  <a:srgbClr val="000000"/>
                </a:solidFill>
                <a:cs typeface="+mn-ea"/>
                <a:sym typeface="+mn-lt"/>
              </a:rPr>
              <a:t>/</a:t>
            </a:r>
            <a:r>
              <a:rPr lang="zh-CN" altLang="en-US" sz="2000" dirty="0">
                <a:solidFill>
                  <a:srgbClr val="000000"/>
                </a:solidFill>
                <a:cs typeface="+mn-ea"/>
                <a:sym typeface="+mn-lt"/>
              </a:rPr>
              <a:t>自变量的变动量 </a:t>
            </a:r>
          </a:p>
        </p:txBody>
      </p:sp>
    </p:spTree>
    <p:extLst>
      <p:ext uri="{BB962C8B-B14F-4D97-AF65-F5344CB8AC3E}">
        <p14:creationId xmlns:p14="http://schemas.microsoft.com/office/powerpoint/2010/main" val="2392043550"/>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par>
                          <p:cTn id="11" fill="hold">
                            <p:stCondLst>
                              <p:cond delay="500"/>
                            </p:stCondLst>
                            <p:childTnLst>
                              <p:par>
                                <p:cTn id="12" presetID="9"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dissolve">
                                      <p:cBhvr>
                                        <p:cTn id="14" dur="500"/>
                                        <p:tgtEl>
                                          <p:spTgt spid="6"/>
                                        </p:tgtEl>
                                      </p:cBhvr>
                                    </p:animEffect>
                                  </p:childTnLst>
                                </p:cTn>
                              </p:par>
                              <p:par>
                                <p:cTn id="15" presetID="9" presetClass="entr" presetSubtype="0"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dissolve">
                                      <p:cBhvr>
                                        <p:cTn id="1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p:bldP spid="2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742" y="382694"/>
            <a:ext cx="6215593"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一、 总效用与边际效用</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6" name="矩形 5"/>
          <p:cNvSpPr/>
          <p:nvPr/>
        </p:nvSpPr>
        <p:spPr>
          <a:xfrm>
            <a:off x="1854341" y="1206422"/>
            <a:ext cx="5528389" cy="461665"/>
          </a:xfrm>
          <a:prstGeom prst="rect">
            <a:avLst/>
          </a:prstGeom>
        </p:spPr>
        <p:txBody>
          <a:bodyPr wrap="square">
            <a:spAutoFit/>
          </a:bodyPr>
          <a:lstStyle/>
          <a:p>
            <a:pPr>
              <a:buSzPct val="25000"/>
              <a:defRPr/>
            </a:pPr>
            <a:r>
              <a:rPr lang="en-US" altLang="zh-CN" sz="2400" b="1" cap="all" dirty="0">
                <a:solidFill>
                  <a:srgbClr val="000000"/>
                </a:solidFill>
                <a:cs typeface="+mn-ea"/>
                <a:sym typeface="+mn-lt"/>
              </a:rPr>
              <a:t>(</a:t>
            </a:r>
            <a:r>
              <a:rPr lang="zh-CN" altLang="en-US" sz="2400" b="1" cap="all" dirty="0">
                <a:solidFill>
                  <a:srgbClr val="000000"/>
                </a:solidFill>
                <a:cs typeface="+mn-ea"/>
                <a:sym typeface="+mn-lt"/>
              </a:rPr>
              <a:t>三</a:t>
            </a:r>
            <a:r>
              <a:rPr lang="en-US" altLang="zh-CN" sz="2400" b="1" cap="all" dirty="0">
                <a:solidFill>
                  <a:srgbClr val="000000"/>
                </a:solidFill>
                <a:cs typeface="+mn-ea"/>
                <a:sym typeface="+mn-lt"/>
              </a:rPr>
              <a:t>) </a:t>
            </a:r>
            <a:r>
              <a:rPr lang="zh-CN" altLang="en-US" sz="2400" b="1" cap="all" dirty="0">
                <a:solidFill>
                  <a:srgbClr val="000000"/>
                </a:solidFill>
                <a:cs typeface="+mn-ea"/>
                <a:sym typeface="+mn-lt"/>
              </a:rPr>
              <a:t>总效用与边际效用的关系</a:t>
            </a:r>
          </a:p>
        </p:txBody>
      </p:sp>
      <p:sp>
        <p:nvSpPr>
          <p:cNvPr id="23" name="矩形 22"/>
          <p:cNvSpPr/>
          <p:nvPr/>
        </p:nvSpPr>
        <p:spPr>
          <a:xfrm>
            <a:off x="1243584" y="1968595"/>
            <a:ext cx="10040112" cy="2859373"/>
          </a:xfrm>
          <a:prstGeom prst="rect">
            <a:avLst/>
          </a:prstGeom>
        </p:spPr>
        <p:txBody>
          <a:bodyPr wrap="square">
            <a:spAutoFit/>
          </a:bodyPr>
          <a:lstStyle/>
          <a:p>
            <a:pPr lvl="0">
              <a:lnSpc>
                <a:spcPct val="130000"/>
              </a:lnSpc>
            </a:pPr>
            <a:r>
              <a:rPr lang="zh-CN" altLang="en-US" sz="2000" dirty="0">
                <a:solidFill>
                  <a:srgbClr val="000000"/>
                </a:solidFill>
                <a:cs typeface="+mn-ea"/>
                <a:sym typeface="+mn-lt"/>
              </a:rPr>
              <a:t>          当效用曲线连续时</a:t>
            </a:r>
            <a:r>
              <a:rPr lang="en-US" altLang="zh-CN" sz="2000" dirty="0">
                <a:solidFill>
                  <a:srgbClr val="000000"/>
                </a:solidFill>
                <a:cs typeface="+mn-ea"/>
                <a:sym typeface="+mn-lt"/>
              </a:rPr>
              <a:t>, </a:t>
            </a:r>
            <a:r>
              <a:rPr lang="zh-CN" altLang="en-US" sz="2000" dirty="0">
                <a:solidFill>
                  <a:srgbClr val="000000"/>
                </a:solidFill>
                <a:cs typeface="+mn-ea"/>
                <a:sym typeface="+mn-lt"/>
              </a:rPr>
              <a:t>边际效用函数是总效用函数的导函数</a:t>
            </a:r>
            <a:r>
              <a:rPr lang="en-US" altLang="zh-CN" sz="2000" dirty="0">
                <a:solidFill>
                  <a:srgbClr val="000000"/>
                </a:solidFill>
                <a:cs typeface="+mn-ea"/>
                <a:sym typeface="+mn-lt"/>
              </a:rPr>
              <a:t>, </a:t>
            </a:r>
            <a:r>
              <a:rPr lang="zh-CN" altLang="en-US" sz="2000" dirty="0">
                <a:solidFill>
                  <a:srgbClr val="000000"/>
                </a:solidFill>
                <a:cs typeface="+mn-ea"/>
                <a:sym typeface="+mn-lt"/>
              </a:rPr>
              <a:t>每一消费量上的边际效用</a:t>
            </a:r>
          </a:p>
          <a:p>
            <a:pPr lvl="0">
              <a:lnSpc>
                <a:spcPct val="130000"/>
              </a:lnSpc>
            </a:pPr>
            <a:r>
              <a:rPr lang="zh-CN" altLang="en-US" sz="2000" dirty="0">
                <a:solidFill>
                  <a:srgbClr val="000000"/>
                </a:solidFill>
                <a:cs typeface="+mn-ea"/>
                <a:sym typeface="+mn-lt"/>
              </a:rPr>
              <a:t>值就是总效用曲线上相应点的切线的斜率。</a:t>
            </a:r>
          </a:p>
          <a:p>
            <a:pPr lvl="0">
              <a:lnSpc>
                <a:spcPct val="130000"/>
              </a:lnSpc>
            </a:pPr>
            <a:r>
              <a:rPr lang="zh-CN" altLang="en-US" sz="2000" dirty="0">
                <a:solidFill>
                  <a:srgbClr val="000000"/>
                </a:solidFill>
                <a:cs typeface="+mn-ea"/>
                <a:sym typeface="+mn-lt"/>
              </a:rPr>
              <a:t>         总效用曲线的变动趋势是先递增后递减</a:t>
            </a:r>
            <a:r>
              <a:rPr lang="en-US" altLang="zh-CN" sz="2000" dirty="0">
                <a:solidFill>
                  <a:srgbClr val="000000"/>
                </a:solidFill>
                <a:cs typeface="+mn-ea"/>
                <a:sym typeface="+mn-lt"/>
              </a:rPr>
              <a:t>, </a:t>
            </a:r>
            <a:r>
              <a:rPr lang="zh-CN" altLang="en-US" sz="2000" dirty="0">
                <a:solidFill>
                  <a:srgbClr val="000000"/>
                </a:solidFill>
                <a:cs typeface="+mn-ea"/>
                <a:sym typeface="+mn-lt"/>
              </a:rPr>
              <a:t>边际效用曲线的变动趋势是递减的</a:t>
            </a:r>
            <a:r>
              <a:rPr lang="en-US" altLang="zh-CN" sz="2000" dirty="0">
                <a:solidFill>
                  <a:srgbClr val="000000"/>
                </a:solidFill>
                <a:cs typeface="+mn-ea"/>
                <a:sym typeface="+mn-lt"/>
              </a:rPr>
              <a:t>, </a:t>
            </a:r>
            <a:r>
              <a:rPr lang="zh-CN" altLang="en-US" sz="2000" dirty="0">
                <a:solidFill>
                  <a:srgbClr val="000000"/>
                </a:solidFill>
                <a:cs typeface="+mn-ea"/>
                <a:sym typeface="+mn-lt"/>
              </a:rPr>
              <a:t>如图</a:t>
            </a:r>
            <a:r>
              <a:rPr lang="en-US" altLang="zh-CN" sz="2000" dirty="0">
                <a:solidFill>
                  <a:srgbClr val="000000"/>
                </a:solidFill>
                <a:cs typeface="+mn-ea"/>
                <a:sym typeface="+mn-lt"/>
              </a:rPr>
              <a:t>3-1</a:t>
            </a:r>
          </a:p>
          <a:p>
            <a:pPr lvl="0">
              <a:lnSpc>
                <a:spcPct val="130000"/>
              </a:lnSpc>
            </a:pPr>
            <a:r>
              <a:rPr lang="zh-CN" altLang="en-US" sz="2000" dirty="0">
                <a:solidFill>
                  <a:srgbClr val="000000"/>
                </a:solidFill>
                <a:cs typeface="+mn-ea"/>
                <a:sym typeface="+mn-lt"/>
              </a:rPr>
              <a:t>所示。 二者的关系如下</a:t>
            </a:r>
            <a:r>
              <a:rPr lang="en-US" altLang="zh-CN" sz="2000" dirty="0">
                <a:solidFill>
                  <a:srgbClr val="000000"/>
                </a:solidFill>
                <a:cs typeface="+mn-ea"/>
                <a:sym typeface="+mn-lt"/>
              </a:rPr>
              <a:t>:</a:t>
            </a:r>
          </a:p>
          <a:p>
            <a:pPr lvl="0" algn="ctr">
              <a:lnSpc>
                <a:spcPct val="130000"/>
              </a:lnSpc>
            </a:pPr>
            <a:r>
              <a:rPr lang="zh-CN" altLang="en-US" sz="2000" dirty="0">
                <a:solidFill>
                  <a:srgbClr val="000000"/>
                </a:solidFill>
                <a:cs typeface="+mn-ea"/>
                <a:sym typeface="+mn-lt"/>
              </a:rPr>
              <a:t>当 </a:t>
            </a:r>
            <a:r>
              <a:rPr lang="en-US" altLang="zh-CN" sz="2000" i="1" dirty="0">
                <a:solidFill>
                  <a:srgbClr val="000000"/>
                </a:solidFill>
                <a:cs typeface="+mn-ea"/>
                <a:sym typeface="+mn-lt"/>
              </a:rPr>
              <a:t>MU</a:t>
            </a:r>
            <a:r>
              <a:rPr lang="en-US" altLang="zh-CN" sz="2000" dirty="0">
                <a:solidFill>
                  <a:srgbClr val="000000"/>
                </a:solidFill>
                <a:cs typeface="+mn-ea"/>
                <a:sym typeface="+mn-lt"/>
              </a:rPr>
              <a:t> &gt;0 </a:t>
            </a:r>
            <a:r>
              <a:rPr lang="zh-CN" altLang="en-US" sz="2000" dirty="0">
                <a:solidFill>
                  <a:srgbClr val="000000"/>
                </a:solidFill>
                <a:cs typeface="+mn-ea"/>
                <a:sym typeface="+mn-lt"/>
              </a:rPr>
              <a:t>时</a:t>
            </a:r>
            <a:r>
              <a:rPr lang="en-US" altLang="zh-CN" sz="2000" dirty="0">
                <a:solidFill>
                  <a:srgbClr val="000000"/>
                </a:solidFill>
                <a:cs typeface="+mn-ea"/>
                <a:sym typeface="+mn-lt"/>
              </a:rPr>
              <a:t>,</a:t>
            </a:r>
            <a:r>
              <a:rPr lang="en-US" altLang="zh-CN" sz="2000" i="1" dirty="0">
                <a:solidFill>
                  <a:srgbClr val="000000"/>
                </a:solidFill>
                <a:cs typeface="+mn-ea"/>
                <a:sym typeface="+mn-lt"/>
              </a:rPr>
              <a:t>TU</a:t>
            </a:r>
            <a:r>
              <a:rPr lang="en-US" altLang="zh-CN" sz="2000" dirty="0">
                <a:solidFill>
                  <a:srgbClr val="000000"/>
                </a:solidFill>
                <a:cs typeface="+mn-ea"/>
                <a:sym typeface="+mn-lt"/>
              </a:rPr>
              <a:t> </a:t>
            </a:r>
            <a:r>
              <a:rPr lang="zh-CN" altLang="en-US" sz="2000" dirty="0">
                <a:solidFill>
                  <a:srgbClr val="000000"/>
                </a:solidFill>
                <a:cs typeface="+mn-ea"/>
                <a:sym typeface="+mn-lt"/>
              </a:rPr>
              <a:t>上升。</a:t>
            </a:r>
          </a:p>
          <a:p>
            <a:pPr lvl="0" algn="ctr">
              <a:lnSpc>
                <a:spcPct val="130000"/>
              </a:lnSpc>
            </a:pPr>
            <a:r>
              <a:rPr lang="zh-CN" altLang="en-US" sz="2000" dirty="0">
                <a:solidFill>
                  <a:srgbClr val="000000"/>
                </a:solidFill>
                <a:cs typeface="+mn-ea"/>
                <a:sym typeface="+mn-lt"/>
              </a:rPr>
              <a:t>当 </a:t>
            </a:r>
            <a:r>
              <a:rPr lang="en-US" altLang="zh-CN" sz="2000" i="1" dirty="0">
                <a:solidFill>
                  <a:srgbClr val="000000"/>
                </a:solidFill>
                <a:cs typeface="+mn-ea"/>
                <a:sym typeface="+mn-lt"/>
              </a:rPr>
              <a:t>MU</a:t>
            </a:r>
            <a:r>
              <a:rPr lang="en-US" altLang="zh-CN" sz="2000" dirty="0">
                <a:solidFill>
                  <a:srgbClr val="000000"/>
                </a:solidFill>
                <a:cs typeface="+mn-ea"/>
                <a:sym typeface="+mn-lt"/>
              </a:rPr>
              <a:t> &lt;0 </a:t>
            </a:r>
            <a:r>
              <a:rPr lang="zh-CN" altLang="en-US" sz="2000" dirty="0">
                <a:solidFill>
                  <a:srgbClr val="000000"/>
                </a:solidFill>
                <a:cs typeface="+mn-ea"/>
                <a:sym typeface="+mn-lt"/>
              </a:rPr>
              <a:t>时</a:t>
            </a:r>
            <a:r>
              <a:rPr lang="en-US" altLang="zh-CN" sz="2000" dirty="0">
                <a:solidFill>
                  <a:srgbClr val="000000"/>
                </a:solidFill>
                <a:cs typeface="+mn-ea"/>
                <a:sym typeface="+mn-lt"/>
              </a:rPr>
              <a:t>,</a:t>
            </a:r>
            <a:r>
              <a:rPr lang="en-US" altLang="zh-CN" sz="2000" i="1" dirty="0">
                <a:solidFill>
                  <a:srgbClr val="000000"/>
                </a:solidFill>
                <a:cs typeface="+mn-ea"/>
                <a:sym typeface="+mn-lt"/>
              </a:rPr>
              <a:t>TU</a:t>
            </a:r>
            <a:r>
              <a:rPr lang="en-US" altLang="zh-CN" sz="2000" dirty="0">
                <a:solidFill>
                  <a:srgbClr val="000000"/>
                </a:solidFill>
                <a:cs typeface="+mn-ea"/>
                <a:sym typeface="+mn-lt"/>
              </a:rPr>
              <a:t> </a:t>
            </a:r>
            <a:r>
              <a:rPr lang="zh-CN" altLang="en-US" sz="2000" dirty="0">
                <a:solidFill>
                  <a:srgbClr val="000000"/>
                </a:solidFill>
                <a:cs typeface="+mn-ea"/>
                <a:sym typeface="+mn-lt"/>
              </a:rPr>
              <a:t>下降。</a:t>
            </a:r>
          </a:p>
          <a:p>
            <a:pPr lvl="0" algn="ctr">
              <a:lnSpc>
                <a:spcPct val="130000"/>
              </a:lnSpc>
            </a:pPr>
            <a:r>
              <a:rPr lang="zh-CN" altLang="en-US" sz="2000" dirty="0">
                <a:solidFill>
                  <a:srgbClr val="000000"/>
                </a:solidFill>
                <a:cs typeface="+mn-ea"/>
                <a:sym typeface="+mn-lt"/>
              </a:rPr>
              <a:t>当 </a:t>
            </a:r>
            <a:r>
              <a:rPr lang="en-US" altLang="zh-CN" sz="2000" i="1" dirty="0">
                <a:solidFill>
                  <a:srgbClr val="000000"/>
                </a:solidFill>
                <a:cs typeface="+mn-ea"/>
                <a:sym typeface="+mn-lt"/>
              </a:rPr>
              <a:t>MU</a:t>
            </a:r>
            <a:r>
              <a:rPr lang="en-US" altLang="zh-CN" sz="2000" dirty="0">
                <a:solidFill>
                  <a:srgbClr val="000000"/>
                </a:solidFill>
                <a:cs typeface="+mn-ea"/>
                <a:sym typeface="+mn-lt"/>
              </a:rPr>
              <a:t> =0 </a:t>
            </a:r>
            <a:r>
              <a:rPr lang="zh-CN" altLang="en-US" sz="2000" dirty="0">
                <a:solidFill>
                  <a:srgbClr val="000000"/>
                </a:solidFill>
                <a:cs typeface="+mn-ea"/>
                <a:sym typeface="+mn-lt"/>
              </a:rPr>
              <a:t>时</a:t>
            </a:r>
            <a:r>
              <a:rPr lang="en-US" altLang="zh-CN" sz="2000" dirty="0">
                <a:solidFill>
                  <a:srgbClr val="000000"/>
                </a:solidFill>
                <a:cs typeface="+mn-ea"/>
                <a:sym typeface="+mn-lt"/>
              </a:rPr>
              <a:t>,</a:t>
            </a:r>
            <a:r>
              <a:rPr lang="en-US" altLang="zh-CN" sz="2000" i="1" dirty="0">
                <a:solidFill>
                  <a:srgbClr val="000000"/>
                </a:solidFill>
                <a:cs typeface="+mn-ea"/>
                <a:sym typeface="+mn-lt"/>
              </a:rPr>
              <a:t>TU</a:t>
            </a:r>
            <a:r>
              <a:rPr lang="en-US" altLang="zh-CN" sz="2000" dirty="0">
                <a:solidFill>
                  <a:srgbClr val="000000"/>
                </a:solidFill>
                <a:cs typeface="+mn-ea"/>
                <a:sym typeface="+mn-lt"/>
              </a:rPr>
              <a:t> </a:t>
            </a:r>
            <a:r>
              <a:rPr lang="zh-CN" altLang="en-US" sz="2000" dirty="0">
                <a:solidFill>
                  <a:srgbClr val="000000"/>
                </a:solidFill>
                <a:cs typeface="+mn-ea"/>
                <a:sym typeface="+mn-lt"/>
              </a:rPr>
              <a:t>达到最大值。</a:t>
            </a:r>
          </a:p>
        </p:txBody>
      </p:sp>
      <p:pic>
        <p:nvPicPr>
          <p:cNvPr id="3" name="图片 2">
            <a:extLst>
              <a:ext uri="{FF2B5EF4-FFF2-40B4-BE49-F238E27FC236}">
                <a16:creationId xmlns:a16="http://schemas.microsoft.com/office/drawing/2014/main" id="{951C6892-02CF-D745-1FD4-325635B23D19}"/>
              </a:ext>
            </a:extLst>
          </p:cNvPr>
          <p:cNvPicPr>
            <a:picLocks noChangeAspect="1"/>
          </p:cNvPicPr>
          <p:nvPr/>
        </p:nvPicPr>
        <p:blipFill>
          <a:blip r:embed="rId3"/>
          <a:stretch>
            <a:fillRect/>
          </a:stretch>
        </p:blipFill>
        <p:spPr>
          <a:xfrm>
            <a:off x="7839265" y="3614001"/>
            <a:ext cx="3590925" cy="3028950"/>
          </a:xfrm>
          <a:prstGeom prst="rect">
            <a:avLst/>
          </a:prstGeom>
        </p:spPr>
      </p:pic>
    </p:spTree>
    <p:extLst>
      <p:ext uri="{BB962C8B-B14F-4D97-AF65-F5344CB8AC3E}">
        <p14:creationId xmlns:p14="http://schemas.microsoft.com/office/powerpoint/2010/main" val="3982491756"/>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par>
                          <p:cTn id="11" fill="hold">
                            <p:stCondLst>
                              <p:cond delay="500"/>
                            </p:stCondLst>
                            <p:childTnLst>
                              <p:par>
                                <p:cTn id="12" presetID="9"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dissolve">
                                      <p:cBhvr>
                                        <p:cTn id="14" dur="500"/>
                                        <p:tgtEl>
                                          <p:spTgt spid="6"/>
                                        </p:tgtEl>
                                      </p:cBhvr>
                                    </p:animEffect>
                                  </p:childTnLst>
                                </p:cTn>
                              </p:par>
                              <p:par>
                                <p:cTn id="15" presetID="9" presetClass="entr" presetSubtype="0"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dissolve">
                                      <p:cBhvr>
                                        <p:cTn id="1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p:bldP spid="2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995531" y="5506192"/>
            <a:ext cx="629920" cy="81280"/>
            <a:chOff x="11043920" y="6238240"/>
            <a:chExt cx="629920" cy="81280"/>
          </a:xfrm>
          <a:solidFill>
            <a:srgbClr val="ED7D31"/>
          </a:solidFill>
        </p:grpSpPr>
        <p:sp>
          <p:nvSpPr>
            <p:cNvPr id="7" name="椭圆 6"/>
            <p:cNvSpPr/>
            <p:nvPr>
              <p:custDataLst>
                <p:tags r:id="rId3"/>
              </p:custDataLst>
            </p:nvPr>
          </p:nvSpPr>
          <p:spPr>
            <a:xfrm>
              <a:off x="11592560" y="6238240"/>
              <a:ext cx="81280" cy="812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8" name="椭圆 7"/>
            <p:cNvSpPr/>
            <p:nvPr>
              <p:custDataLst>
                <p:tags r:id="rId4"/>
              </p:custDataLst>
            </p:nvPr>
          </p:nvSpPr>
          <p:spPr>
            <a:xfrm>
              <a:off x="11318240" y="6238240"/>
              <a:ext cx="81280" cy="812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9" name="椭圆 8"/>
            <p:cNvSpPr/>
            <p:nvPr>
              <p:custDataLst>
                <p:tags r:id="rId5"/>
              </p:custDataLst>
            </p:nvPr>
          </p:nvSpPr>
          <p:spPr>
            <a:xfrm>
              <a:off x="11043920" y="6238240"/>
              <a:ext cx="81280" cy="812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grpSp>
      <p:grpSp>
        <p:nvGrpSpPr>
          <p:cNvPr id="18" name="组合 17"/>
          <p:cNvGrpSpPr/>
          <p:nvPr/>
        </p:nvGrpSpPr>
        <p:grpSpPr>
          <a:xfrm>
            <a:off x="3547872" y="2059458"/>
            <a:ext cx="5527040" cy="3992880"/>
            <a:chOff x="1290320" y="1656080"/>
            <a:chExt cx="6878320" cy="3992880"/>
          </a:xfrm>
        </p:grpSpPr>
        <p:cxnSp>
          <p:nvCxnSpPr>
            <p:cNvPr id="19" name="直接连接符 18"/>
            <p:cNvCxnSpPr/>
            <p:nvPr/>
          </p:nvCxnSpPr>
          <p:spPr>
            <a:xfrm>
              <a:off x="1290320" y="1656080"/>
              <a:ext cx="687832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cxnSp>
          <p:nvCxnSpPr>
            <p:cNvPr id="20" name="直接连接符 19"/>
            <p:cNvCxnSpPr/>
            <p:nvPr/>
          </p:nvCxnSpPr>
          <p:spPr>
            <a:xfrm>
              <a:off x="1290320" y="5648960"/>
              <a:ext cx="687832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grpSp>
      <p:sp>
        <p:nvSpPr>
          <p:cNvPr id="3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4" name="íSľïḑe"/>
          <p:cNvSpPr txBox="1"/>
          <p:nvPr/>
        </p:nvSpPr>
        <p:spPr>
          <a:xfrm>
            <a:off x="1044742" y="382694"/>
            <a:ext cx="6480770"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二、 边际效用递减规律</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21" name="矩形: 圆角 20"/>
          <p:cNvSpPr/>
          <p:nvPr>
            <p:custDataLst>
              <p:tags r:id="rId2"/>
            </p:custDataLst>
          </p:nvPr>
        </p:nvSpPr>
        <p:spPr>
          <a:xfrm>
            <a:off x="1313784" y="2068705"/>
            <a:ext cx="623334" cy="589280"/>
          </a:xfrm>
          <a:prstGeom prst="roundRect">
            <a:avLst/>
          </a:prstGeom>
          <a:solidFill>
            <a:srgbClr val="ED7D3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graphicFrame>
        <p:nvGraphicFramePr>
          <p:cNvPr id="4" name="图示 3">
            <a:extLst>
              <a:ext uri="{FF2B5EF4-FFF2-40B4-BE49-F238E27FC236}">
                <a16:creationId xmlns:a16="http://schemas.microsoft.com/office/drawing/2014/main" id="{40C58A30-8C1F-6811-74D8-9DB66403181E}"/>
              </a:ext>
            </a:extLst>
          </p:cNvPr>
          <p:cNvGraphicFramePr/>
          <p:nvPr>
            <p:extLst>
              <p:ext uri="{D42A27DB-BD31-4B8C-83A1-F6EECF244321}">
                <p14:modId xmlns:p14="http://schemas.microsoft.com/office/powerpoint/2010/main" val="3535570631"/>
              </p:ext>
            </p:extLst>
          </p:nvPr>
        </p:nvGraphicFramePr>
        <p:xfrm>
          <a:off x="2253902" y="2185416"/>
          <a:ext cx="8624314" cy="4106003"/>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5" name="文本框 4">
            <a:extLst>
              <a:ext uri="{FF2B5EF4-FFF2-40B4-BE49-F238E27FC236}">
                <a16:creationId xmlns:a16="http://schemas.microsoft.com/office/drawing/2014/main" id="{3ACC8C1E-FA91-BB1C-CF75-3B50335F6CFC}"/>
              </a:ext>
            </a:extLst>
          </p:cNvPr>
          <p:cNvSpPr txBox="1"/>
          <p:nvPr/>
        </p:nvSpPr>
        <p:spPr>
          <a:xfrm>
            <a:off x="2829306" y="1444228"/>
            <a:ext cx="6533388" cy="369332"/>
          </a:xfrm>
          <a:prstGeom prst="rect">
            <a:avLst/>
          </a:prstGeom>
          <a:noFill/>
        </p:spPr>
        <p:txBody>
          <a:bodyPr wrap="square">
            <a:spAutoFit/>
          </a:bodyPr>
          <a:lstStyle/>
          <a:p>
            <a:r>
              <a:rPr lang="zh-CN" altLang="en-US" dirty="0"/>
              <a:t>消费中呈现边际效用递减规律的原因主要有以下三个</a:t>
            </a:r>
            <a:r>
              <a:rPr lang="en-US" altLang="zh-CN" dirty="0"/>
              <a:t>:</a:t>
            </a:r>
            <a:endParaRPr lang="zh-CN" altLang="en-US" dirty="0"/>
          </a:p>
        </p:txBody>
      </p:sp>
    </p:spTree>
    <p:extLst>
      <p:ext uri="{BB962C8B-B14F-4D97-AF65-F5344CB8AC3E}">
        <p14:creationId xmlns:p14="http://schemas.microsoft.com/office/powerpoint/2010/main" val="4206781962"/>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down)">
                                      <p:cBhvr>
                                        <p:cTn id="10" dur="500"/>
                                        <p:tgtEl>
                                          <p:spTgt spid="21"/>
                                        </p:tgtEl>
                                      </p:cBhvr>
                                    </p:animEffect>
                                  </p:childTnLst>
                                </p:cTn>
                              </p:par>
                              <p:par>
                                <p:cTn id="11" presetID="22" presetClass="entr" presetSubtype="4" fill="hold"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down)">
                                      <p:cBhvr>
                                        <p:cTn id="13" dur="500"/>
                                        <p:tgtEl>
                                          <p:spTgt spid="18"/>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33"/>
                                        </p:tgtEl>
                                        <p:attrNameLst>
                                          <p:attrName>style.visibility</p:attrName>
                                        </p:attrNameLst>
                                      </p:cBhvr>
                                      <p:to>
                                        <p:strVal val="visible"/>
                                      </p:to>
                                    </p:set>
                                    <p:animEffect transition="in" filter="wipe(down)">
                                      <p:cBhvr>
                                        <p:cTn id="18" dur="500"/>
                                        <p:tgtEl>
                                          <p:spTgt spid="33"/>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34"/>
                                        </p:tgtEl>
                                        <p:attrNameLst>
                                          <p:attrName>style.visibility</p:attrName>
                                        </p:attrNameLst>
                                      </p:cBhvr>
                                      <p:to>
                                        <p:strVal val="visible"/>
                                      </p:to>
                                    </p:set>
                                    <p:animEffect transition="in" filter="wipe(down)">
                                      <p:cBhvr>
                                        <p:cTn id="21"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bldLvl="0" animBg="1"/>
      <p:bldP spid="34" grpId="0" bldLvl="0" animBg="1"/>
      <p:bldP spid="21"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995531" y="5506192"/>
            <a:ext cx="629920" cy="81280"/>
            <a:chOff x="11043920" y="6238240"/>
            <a:chExt cx="629920" cy="81280"/>
          </a:xfrm>
          <a:solidFill>
            <a:srgbClr val="ED7D31"/>
          </a:solidFill>
        </p:grpSpPr>
        <p:sp>
          <p:nvSpPr>
            <p:cNvPr id="7" name="椭圆 6"/>
            <p:cNvSpPr/>
            <p:nvPr>
              <p:custDataLst>
                <p:tags r:id="rId3"/>
              </p:custDataLst>
            </p:nvPr>
          </p:nvSpPr>
          <p:spPr>
            <a:xfrm>
              <a:off x="11592560" y="6238240"/>
              <a:ext cx="81280" cy="812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8" name="椭圆 7"/>
            <p:cNvSpPr/>
            <p:nvPr>
              <p:custDataLst>
                <p:tags r:id="rId4"/>
              </p:custDataLst>
            </p:nvPr>
          </p:nvSpPr>
          <p:spPr>
            <a:xfrm>
              <a:off x="11318240" y="6238240"/>
              <a:ext cx="81280" cy="812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9" name="椭圆 8"/>
            <p:cNvSpPr/>
            <p:nvPr>
              <p:custDataLst>
                <p:tags r:id="rId5"/>
              </p:custDataLst>
            </p:nvPr>
          </p:nvSpPr>
          <p:spPr>
            <a:xfrm>
              <a:off x="11043920" y="6238240"/>
              <a:ext cx="81280" cy="812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grpSp>
      <p:grpSp>
        <p:nvGrpSpPr>
          <p:cNvPr id="18" name="组合 17"/>
          <p:cNvGrpSpPr/>
          <p:nvPr/>
        </p:nvGrpSpPr>
        <p:grpSpPr>
          <a:xfrm>
            <a:off x="3511296" y="1513312"/>
            <a:ext cx="5527040" cy="3992880"/>
            <a:chOff x="1290320" y="1656080"/>
            <a:chExt cx="6878320" cy="3992880"/>
          </a:xfrm>
        </p:grpSpPr>
        <p:cxnSp>
          <p:nvCxnSpPr>
            <p:cNvPr id="19" name="直接连接符 18"/>
            <p:cNvCxnSpPr/>
            <p:nvPr/>
          </p:nvCxnSpPr>
          <p:spPr>
            <a:xfrm>
              <a:off x="1290320" y="1656080"/>
              <a:ext cx="687832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cxnSp>
          <p:nvCxnSpPr>
            <p:cNvPr id="20" name="直接连接符 19"/>
            <p:cNvCxnSpPr/>
            <p:nvPr/>
          </p:nvCxnSpPr>
          <p:spPr>
            <a:xfrm>
              <a:off x="1290320" y="5648960"/>
              <a:ext cx="687832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grpSp>
      <p:sp>
        <p:nvSpPr>
          <p:cNvPr id="3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4" name="íSľïḑe"/>
          <p:cNvSpPr txBox="1"/>
          <p:nvPr/>
        </p:nvSpPr>
        <p:spPr>
          <a:xfrm>
            <a:off x="1044742" y="382694"/>
            <a:ext cx="6480770"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三、 货币的边际效用</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21" name="矩形: 圆角 20"/>
          <p:cNvSpPr/>
          <p:nvPr>
            <p:custDataLst>
              <p:tags r:id="rId2"/>
            </p:custDataLst>
          </p:nvPr>
        </p:nvSpPr>
        <p:spPr>
          <a:xfrm>
            <a:off x="1313784" y="2068705"/>
            <a:ext cx="623334" cy="589280"/>
          </a:xfrm>
          <a:prstGeom prst="roundRect">
            <a:avLst/>
          </a:prstGeom>
          <a:solidFill>
            <a:srgbClr val="ED7D3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3" name="文本框 2">
            <a:extLst>
              <a:ext uri="{FF2B5EF4-FFF2-40B4-BE49-F238E27FC236}">
                <a16:creationId xmlns:a16="http://schemas.microsoft.com/office/drawing/2014/main" id="{E80D0DE0-D12B-CB42-B705-28308BC3FB05}"/>
              </a:ext>
            </a:extLst>
          </p:cNvPr>
          <p:cNvSpPr txBox="1"/>
          <p:nvPr/>
        </p:nvSpPr>
        <p:spPr>
          <a:xfrm>
            <a:off x="2270887" y="2205367"/>
            <a:ext cx="8925582" cy="2862322"/>
          </a:xfrm>
          <a:prstGeom prst="rect">
            <a:avLst/>
          </a:prstGeom>
          <a:noFill/>
        </p:spPr>
        <p:txBody>
          <a:bodyPr wrap="square">
            <a:spAutoFit/>
          </a:bodyPr>
          <a:lstStyle/>
          <a:p>
            <a:r>
              <a:rPr lang="zh-CN" altLang="en-US" sz="2000" dirty="0"/>
              <a:t>        基数效用论经济学家认为</a:t>
            </a:r>
            <a:r>
              <a:rPr lang="en-US" altLang="zh-CN" sz="2000" dirty="0"/>
              <a:t>, </a:t>
            </a:r>
            <a:r>
              <a:rPr lang="zh-CN" altLang="en-US" sz="2000" dirty="0"/>
              <a:t>货币如同商品一样</a:t>
            </a:r>
            <a:r>
              <a:rPr lang="en-US" altLang="zh-CN" sz="2000" dirty="0"/>
              <a:t>, </a:t>
            </a:r>
            <a:r>
              <a:rPr lang="zh-CN" altLang="en-US" sz="2000" dirty="0"/>
              <a:t>也具有效用。 消费者用货币购买商品</a:t>
            </a:r>
            <a:r>
              <a:rPr lang="en-US" altLang="zh-CN" sz="2000" dirty="0"/>
              <a:t>,</a:t>
            </a:r>
            <a:r>
              <a:rPr lang="zh-CN" altLang="en-US" sz="2000" dirty="0"/>
              <a:t>就是用货币的效用去交换商品的效用。 商品的边际效用递减规律对于货币同样适用。 对于一个消费者来说</a:t>
            </a:r>
            <a:r>
              <a:rPr lang="en-US" altLang="zh-CN" sz="2000" dirty="0"/>
              <a:t>, </a:t>
            </a:r>
            <a:r>
              <a:rPr lang="zh-CN" altLang="en-US" sz="2000" dirty="0"/>
              <a:t>随着货币收入量的不断增加</a:t>
            </a:r>
            <a:r>
              <a:rPr lang="en-US" altLang="zh-CN" sz="2000" dirty="0"/>
              <a:t>, </a:t>
            </a:r>
            <a:r>
              <a:rPr lang="zh-CN" altLang="en-US" sz="2000" dirty="0"/>
              <a:t>货币的边际效用是递减的。 这就是说</a:t>
            </a:r>
            <a:r>
              <a:rPr lang="en-US" altLang="zh-CN" sz="2000" dirty="0"/>
              <a:t>, </a:t>
            </a:r>
            <a:r>
              <a:rPr lang="zh-CN" altLang="en-US" sz="2000" dirty="0"/>
              <a:t>随着某消费者货币收入的逐步增加</a:t>
            </a:r>
            <a:r>
              <a:rPr lang="en-US" altLang="zh-CN" sz="2000" dirty="0"/>
              <a:t>, </a:t>
            </a:r>
            <a:r>
              <a:rPr lang="zh-CN" altLang="en-US" sz="2000" dirty="0"/>
              <a:t>每增加单位货币给该消费者带来的边际效用是越来越小的。</a:t>
            </a:r>
          </a:p>
          <a:p>
            <a:r>
              <a:rPr lang="zh-CN" altLang="en-US" sz="2000" dirty="0"/>
              <a:t>       但是</a:t>
            </a:r>
            <a:r>
              <a:rPr lang="en-US" altLang="zh-CN" sz="2000" dirty="0"/>
              <a:t>, </a:t>
            </a:r>
            <a:r>
              <a:rPr lang="zh-CN" altLang="en-US" sz="2000" dirty="0"/>
              <a:t>在分析消费者行为时</a:t>
            </a:r>
            <a:r>
              <a:rPr lang="en-US" altLang="zh-CN" sz="2000" dirty="0"/>
              <a:t>, </a:t>
            </a:r>
            <a:r>
              <a:rPr lang="zh-CN" altLang="en-US" sz="2000" dirty="0"/>
              <a:t>又通常假定货币的边际效用是不变的。 在一般情况下</a:t>
            </a:r>
            <a:r>
              <a:rPr lang="en-US" altLang="zh-CN" sz="2000" dirty="0"/>
              <a:t>, </a:t>
            </a:r>
            <a:r>
              <a:rPr lang="zh-CN" altLang="en-US" sz="2000" dirty="0"/>
              <a:t>单位商品的价格只占消费者总货币收入量很小的一部分</a:t>
            </a:r>
            <a:r>
              <a:rPr lang="en-US" altLang="zh-CN" sz="2000" dirty="0"/>
              <a:t>, </a:t>
            </a:r>
            <a:r>
              <a:rPr lang="zh-CN" altLang="en-US" sz="2000" dirty="0"/>
              <a:t>所以</a:t>
            </a:r>
            <a:r>
              <a:rPr lang="en-US" altLang="zh-CN" sz="2000" dirty="0"/>
              <a:t>, </a:t>
            </a:r>
            <a:r>
              <a:rPr lang="zh-CN" altLang="en-US" sz="2000" dirty="0"/>
              <a:t>当消费者对某种商品的购买量发生很小的变动时</a:t>
            </a:r>
            <a:r>
              <a:rPr lang="en-US" altLang="zh-CN" sz="2000" dirty="0"/>
              <a:t>, </a:t>
            </a:r>
            <a:r>
              <a:rPr lang="zh-CN" altLang="en-US" sz="2000" dirty="0"/>
              <a:t>所支出的货币的边际效用的变动是非常小的</a:t>
            </a:r>
            <a:r>
              <a:rPr lang="en-US" altLang="zh-CN" sz="2000" dirty="0"/>
              <a:t>, </a:t>
            </a:r>
            <a:r>
              <a:rPr lang="zh-CN" altLang="en-US" sz="2000" dirty="0"/>
              <a:t>可以略去不计。 这样</a:t>
            </a:r>
            <a:r>
              <a:rPr lang="en-US" altLang="zh-CN" sz="2000" dirty="0"/>
              <a:t>,</a:t>
            </a:r>
            <a:r>
              <a:rPr lang="zh-CN" altLang="en-US" sz="2000" dirty="0"/>
              <a:t>货币的边际效用可以认为是一个不变的常数</a:t>
            </a:r>
            <a:r>
              <a:rPr lang="en-US" altLang="zh-CN" sz="2000" dirty="0"/>
              <a:t>λ </a:t>
            </a:r>
            <a:r>
              <a:rPr lang="zh-CN" altLang="en-US" sz="2000" dirty="0"/>
              <a:t>。</a:t>
            </a:r>
          </a:p>
        </p:txBody>
      </p:sp>
    </p:spTree>
    <p:extLst>
      <p:ext uri="{BB962C8B-B14F-4D97-AF65-F5344CB8AC3E}">
        <p14:creationId xmlns:p14="http://schemas.microsoft.com/office/powerpoint/2010/main" val="2937122472"/>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down)">
                                      <p:cBhvr>
                                        <p:cTn id="10" dur="500"/>
                                        <p:tgtEl>
                                          <p:spTgt spid="21"/>
                                        </p:tgtEl>
                                      </p:cBhvr>
                                    </p:animEffect>
                                  </p:childTnLst>
                                </p:cTn>
                              </p:par>
                              <p:par>
                                <p:cTn id="11" presetID="22" presetClass="entr" presetSubtype="4" fill="hold"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down)">
                                      <p:cBhvr>
                                        <p:cTn id="13" dur="500"/>
                                        <p:tgtEl>
                                          <p:spTgt spid="18"/>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33"/>
                                        </p:tgtEl>
                                        <p:attrNameLst>
                                          <p:attrName>style.visibility</p:attrName>
                                        </p:attrNameLst>
                                      </p:cBhvr>
                                      <p:to>
                                        <p:strVal val="visible"/>
                                      </p:to>
                                    </p:set>
                                    <p:animEffect transition="in" filter="wipe(down)">
                                      <p:cBhvr>
                                        <p:cTn id="18" dur="500"/>
                                        <p:tgtEl>
                                          <p:spTgt spid="33"/>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34"/>
                                        </p:tgtEl>
                                        <p:attrNameLst>
                                          <p:attrName>style.visibility</p:attrName>
                                        </p:attrNameLst>
                                      </p:cBhvr>
                                      <p:to>
                                        <p:strVal val="visible"/>
                                      </p:to>
                                    </p:set>
                                    <p:animEffect transition="in" filter="wipe(down)">
                                      <p:cBhvr>
                                        <p:cTn id="21"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bldLvl="0" animBg="1"/>
      <p:bldP spid="34" grpId="0" bldLvl="0" animBg="1"/>
      <p:bldP spid="21"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859500" y="1659588"/>
            <a:ext cx="4407437" cy="4367478"/>
          </a:xfrm>
          <a:prstGeom prst="rect">
            <a:avLst/>
          </a:prstGeom>
          <a:noFill/>
        </p:spPr>
        <p:txBody>
          <a:bodyPr wrap="square" lIns="0" tIns="0" rIns="0" bIns="0" rtlCol="0">
            <a:spAutoFit/>
          </a:bodyPr>
          <a:lstStyle/>
          <a:p>
            <a:pPr>
              <a:lnSpc>
                <a:spcPct val="130000"/>
              </a:lnSpc>
              <a:defRPr/>
            </a:pPr>
            <a:r>
              <a:rPr lang="zh-CN" altLang="en-US" sz="2000" dirty="0">
                <a:solidFill>
                  <a:srgbClr val="000000"/>
                </a:solidFill>
                <a:cs typeface="+mn-ea"/>
                <a:sym typeface="+mn-lt"/>
              </a:rPr>
              <a:t>         对于消费者来说</a:t>
            </a:r>
            <a:r>
              <a:rPr lang="en-US" altLang="zh-CN" sz="2000" dirty="0">
                <a:solidFill>
                  <a:srgbClr val="000000"/>
                </a:solidFill>
                <a:cs typeface="+mn-ea"/>
                <a:sym typeface="+mn-lt"/>
              </a:rPr>
              <a:t>, </a:t>
            </a:r>
            <a:r>
              <a:rPr lang="zh-CN" altLang="en-US" sz="2000" dirty="0">
                <a:solidFill>
                  <a:srgbClr val="000000"/>
                </a:solidFill>
                <a:cs typeface="+mn-ea"/>
                <a:sym typeface="+mn-lt"/>
              </a:rPr>
              <a:t>消费者愿意支付的价格取决于他对该单位商品的效用评价。 该单位商品给消费者带来的边际效用越大</a:t>
            </a:r>
            <a:r>
              <a:rPr lang="en-US" altLang="zh-CN" sz="2000" dirty="0">
                <a:solidFill>
                  <a:srgbClr val="000000"/>
                </a:solidFill>
                <a:cs typeface="+mn-ea"/>
                <a:sym typeface="+mn-lt"/>
              </a:rPr>
              <a:t>, </a:t>
            </a:r>
            <a:r>
              <a:rPr lang="zh-CN" altLang="en-US" sz="2000" dirty="0">
                <a:solidFill>
                  <a:srgbClr val="000000"/>
                </a:solidFill>
                <a:cs typeface="+mn-ea"/>
                <a:sym typeface="+mn-lt"/>
              </a:rPr>
              <a:t>消费者为获得该单位商品愿意支付的价格就越高</a:t>
            </a:r>
            <a:r>
              <a:rPr lang="en-US" altLang="zh-CN" sz="2000" dirty="0">
                <a:solidFill>
                  <a:srgbClr val="000000"/>
                </a:solidFill>
                <a:cs typeface="+mn-ea"/>
                <a:sym typeface="+mn-lt"/>
              </a:rPr>
              <a:t>, </a:t>
            </a:r>
            <a:r>
              <a:rPr lang="zh-CN" altLang="en-US" sz="2000" dirty="0">
                <a:solidFill>
                  <a:srgbClr val="000000"/>
                </a:solidFill>
                <a:cs typeface="+mn-ea"/>
                <a:sym typeface="+mn-lt"/>
              </a:rPr>
              <a:t>但是消费者愿意支付的最高价格会随着消费者对该商品消费数量的不断增加而不断地降低。</a:t>
            </a:r>
          </a:p>
          <a:p>
            <a:pPr>
              <a:lnSpc>
                <a:spcPct val="130000"/>
              </a:lnSpc>
              <a:defRPr/>
            </a:pPr>
            <a:r>
              <a:rPr lang="zh-CN" altLang="en-US" sz="2000" dirty="0">
                <a:solidFill>
                  <a:srgbClr val="000000"/>
                </a:solidFill>
                <a:cs typeface="+mn-ea"/>
                <a:sym typeface="+mn-lt"/>
              </a:rPr>
              <a:t>         在实际支付价格不变的条件下</a:t>
            </a:r>
            <a:r>
              <a:rPr lang="en-US" altLang="zh-CN" sz="2000" dirty="0">
                <a:solidFill>
                  <a:srgbClr val="000000"/>
                </a:solidFill>
                <a:cs typeface="+mn-ea"/>
                <a:sym typeface="+mn-lt"/>
              </a:rPr>
              <a:t>, </a:t>
            </a:r>
            <a:r>
              <a:rPr lang="zh-CN" altLang="en-US" sz="2000" dirty="0">
                <a:solidFill>
                  <a:srgbClr val="000000"/>
                </a:solidFill>
                <a:cs typeface="+mn-ea"/>
                <a:sym typeface="+mn-lt"/>
              </a:rPr>
              <a:t>消费者不停地增加某一商品的购买数量</a:t>
            </a:r>
            <a:r>
              <a:rPr lang="en-US" altLang="zh-CN" sz="2000" dirty="0">
                <a:solidFill>
                  <a:srgbClr val="000000"/>
                </a:solidFill>
                <a:cs typeface="+mn-ea"/>
                <a:sym typeface="+mn-lt"/>
              </a:rPr>
              <a:t>, </a:t>
            </a:r>
            <a:r>
              <a:rPr lang="zh-CN" altLang="en-US" sz="2000" dirty="0">
                <a:solidFill>
                  <a:srgbClr val="000000"/>
                </a:solidFill>
                <a:cs typeface="+mn-ea"/>
                <a:sym typeface="+mn-lt"/>
              </a:rPr>
              <a:t>其所获得的消费者剩余是不断减少的</a:t>
            </a:r>
            <a:r>
              <a:rPr lang="en-US" altLang="zh-CN" sz="2000" dirty="0">
                <a:solidFill>
                  <a:srgbClr val="000000"/>
                </a:solidFill>
                <a:cs typeface="+mn-ea"/>
                <a:sym typeface="+mn-lt"/>
              </a:rPr>
              <a:t>, </a:t>
            </a:r>
            <a:r>
              <a:rPr lang="zh-CN" altLang="en-US" sz="2000" dirty="0">
                <a:solidFill>
                  <a:srgbClr val="000000"/>
                </a:solidFill>
                <a:cs typeface="+mn-ea"/>
                <a:sym typeface="+mn-lt"/>
              </a:rPr>
              <a:t>如表</a:t>
            </a:r>
            <a:r>
              <a:rPr lang="en-US" altLang="zh-CN" sz="2000" dirty="0">
                <a:solidFill>
                  <a:srgbClr val="000000"/>
                </a:solidFill>
                <a:cs typeface="+mn-ea"/>
                <a:sym typeface="+mn-lt"/>
              </a:rPr>
              <a:t>3-1 </a:t>
            </a:r>
            <a:r>
              <a:rPr lang="zh-CN" altLang="en-US" sz="2000" dirty="0">
                <a:solidFill>
                  <a:srgbClr val="000000"/>
                </a:solidFill>
                <a:cs typeface="+mn-ea"/>
                <a:sym typeface="+mn-lt"/>
              </a:rPr>
              <a:t>所示。</a:t>
            </a:r>
          </a:p>
        </p:txBody>
      </p:sp>
      <p:sp>
        <p:nvSpPr>
          <p:cNvPr id="21" name="平行四边形 20"/>
          <p:cNvSpPr/>
          <p:nvPr>
            <p:custDataLst>
              <p:tags r:id="rId1"/>
            </p:custDataLst>
          </p:nvPr>
        </p:nvSpPr>
        <p:spPr>
          <a:xfrm rot="16200000">
            <a:off x="4448935" y="3371996"/>
            <a:ext cx="2571954" cy="220498"/>
          </a:xfrm>
          <a:prstGeom prst="parallelogram">
            <a:avLst>
              <a:gd name="adj" fmla="val 119444"/>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2">
                  <a:lumMod val="25000"/>
                </a:schemeClr>
              </a:solidFill>
              <a:cs typeface="+mn-ea"/>
              <a:sym typeface="+mn-lt"/>
            </a:endParaRPr>
          </a:p>
        </p:txBody>
      </p:sp>
      <p:sp>
        <p:nvSpPr>
          <p:cNvPr id="22" name="平行四边形 21"/>
          <p:cNvSpPr/>
          <p:nvPr>
            <p:custDataLst>
              <p:tags r:id="rId2"/>
            </p:custDataLst>
          </p:nvPr>
        </p:nvSpPr>
        <p:spPr>
          <a:xfrm rot="16200000">
            <a:off x="5388671" y="2909203"/>
            <a:ext cx="1311379" cy="220498"/>
          </a:xfrm>
          <a:prstGeom prst="parallelogram">
            <a:avLst>
              <a:gd name="adj" fmla="val 119444"/>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2">
                  <a:lumMod val="25000"/>
                </a:schemeClr>
              </a:solidFill>
              <a:cs typeface="+mn-ea"/>
              <a:sym typeface="+mn-lt"/>
            </a:endParaRPr>
          </a:p>
        </p:txBody>
      </p:sp>
      <p:sp>
        <p:nvSpPr>
          <p:cNvPr id="23" name="平行四边形 22"/>
          <p:cNvSpPr/>
          <p:nvPr>
            <p:custDataLst>
              <p:tags r:id="rId3"/>
            </p:custDataLst>
          </p:nvPr>
        </p:nvSpPr>
        <p:spPr>
          <a:xfrm rot="16200000">
            <a:off x="4238086" y="2512297"/>
            <a:ext cx="2571954" cy="220498"/>
          </a:xfrm>
          <a:prstGeom prst="parallelogram">
            <a:avLst>
              <a:gd name="adj" fmla="val 119444"/>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7" name="01"/>
          <p:cNvSpPr>
            <a:spLocks noChangeAspect="1"/>
          </p:cNvSpPr>
          <p:nvPr>
            <p:custDataLst>
              <p:tags r:id="rId4"/>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4" name="íSľïḑe"/>
          <p:cNvSpPr txBox="1"/>
          <p:nvPr/>
        </p:nvSpPr>
        <p:spPr>
          <a:xfrm>
            <a:off x="1044742" y="382694"/>
            <a:ext cx="3691849"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四、 消费者剩余</a:t>
            </a:r>
          </a:p>
        </p:txBody>
      </p:sp>
      <p:pic>
        <p:nvPicPr>
          <p:cNvPr id="5" name="图片 4">
            <a:extLst>
              <a:ext uri="{FF2B5EF4-FFF2-40B4-BE49-F238E27FC236}">
                <a16:creationId xmlns:a16="http://schemas.microsoft.com/office/drawing/2014/main" id="{DEB47735-2D7B-DAA4-A991-8985BA67FD4A}"/>
              </a:ext>
            </a:extLst>
          </p:cNvPr>
          <p:cNvPicPr>
            <a:picLocks noChangeAspect="1"/>
          </p:cNvPicPr>
          <p:nvPr/>
        </p:nvPicPr>
        <p:blipFill rotWithShape="1">
          <a:blip r:embed="rId6"/>
          <a:srcRect l="3241"/>
          <a:stretch/>
        </p:blipFill>
        <p:spPr>
          <a:xfrm>
            <a:off x="6243560" y="1822613"/>
            <a:ext cx="5158623" cy="1449966"/>
          </a:xfrm>
          <a:prstGeom prst="rect">
            <a:avLst/>
          </a:prstGeom>
        </p:spPr>
      </p:pic>
      <p:pic>
        <p:nvPicPr>
          <p:cNvPr id="8" name="图片 7">
            <a:extLst>
              <a:ext uri="{FF2B5EF4-FFF2-40B4-BE49-F238E27FC236}">
                <a16:creationId xmlns:a16="http://schemas.microsoft.com/office/drawing/2014/main" id="{4E639648-90CC-8817-E4E1-51210307A030}"/>
              </a:ext>
            </a:extLst>
          </p:cNvPr>
          <p:cNvPicPr>
            <a:picLocks noChangeAspect="1"/>
          </p:cNvPicPr>
          <p:nvPr/>
        </p:nvPicPr>
        <p:blipFill>
          <a:blip r:embed="rId7"/>
          <a:stretch>
            <a:fillRect/>
          </a:stretch>
        </p:blipFill>
        <p:spPr>
          <a:xfrm>
            <a:off x="7415294" y="3585421"/>
            <a:ext cx="2922007" cy="2728816"/>
          </a:xfrm>
          <a:prstGeom prst="rect">
            <a:avLst/>
          </a:prstGeom>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wipe(down)">
                                      <p:cBhvr>
                                        <p:cTn id="13" dur="500"/>
                                        <p:tgtEl>
                                          <p:spTgt spid="21"/>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wipe(down)">
                                      <p:cBhvr>
                                        <p:cTn id="16" dur="500"/>
                                        <p:tgtEl>
                                          <p:spTgt spid="22"/>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wipe(down)">
                                      <p:cBhvr>
                                        <p:cTn id="19" dur="500"/>
                                        <p:tgtEl>
                                          <p:spTgt spid="23"/>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down)">
                                      <p:cBhvr>
                                        <p:cTn id="24" dur="500"/>
                                        <p:tgtEl>
                                          <p:spTgt spid="7"/>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down)">
                                      <p:cBhvr>
                                        <p:cTn id="2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1" grpId="0" bldLvl="0" animBg="1"/>
      <p:bldP spid="22" grpId="0" bldLvl="0" animBg="1"/>
      <p:bldP spid="23" grpId="0" bldLvl="0" animBg="1"/>
      <p:bldP spid="7" grpId="0" bldLvl="0" animBg="1"/>
      <p:bldP spid="14"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1157054" y="1360421"/>
            <a:ext cx="5936882" cy="1200329"/>
          </a:xfrm>
          <a:prstGeom prst="rect">
            <a:avLst/>
          </a:prstGeom>
        </p:spPr>
        <p:txBody>
          <a:bodyPr wrap="none">
            <a:spAutoFit/>
          </a:bodyPr>
          <a:lstStyle/>
          <a:p>
            <a:pPr algn="l"/>
            <a:r>
              <a:rPr lang="en-US" altLang="zh-CN" sz="7200" b="1" i="1" dirty="0">
                <a:solidFill>
                  <a:srgbClr val="000000">
                    <a:alpha val="10000"/>
                  </a:srgbClr>
                </a:solidFill>
                <a:latin typeface="Source Han Sans CN Bold" panose="020B0500000000000000" charset="-122"/>
                <a:ea typeface="Source Han Sans CN Bold" panose="020B0500000000000000" charset="-122"/>
                <a:cs typeface="+mn-ea"/>
                <a:sym typeface="+mn-lt"/>
              </a:rPr>
              <a:t>PART THREE</a:t>
            </a:r>
          </a:p>
        </p:txBody>
      </p:sp>
      <p:sp>
        <p:nvSpPr>
          <p:cNvPr id="31" name="标题 3"/>
          <p:cNvSpPr txBox="1"/>
          <p:nvPr/>
        </p:nvSpPr>
        <p:spPr>
          <a:xfrm>
            <a:off x="1112321" y="2826754"/>
            <a:ext cx="8909503" cy="2293886"/>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000" b="1" kern="1200">
                <a:solidFill>
                  <a:schemeClr val="accent1">
                    <a:lumMod val="50000"/>
                  </a:schemeClr>
                </a:solidFill>
                <a:latin typeface="+mj-lt"/>
                <a:ea typeface="+mj-ea"/>
                <a:cs typeface="+mj-cs"/>
              </a:defRPr>
            </a:lvl1pPr>
          </a:lstStyle>
          <a:p>
            <a:pPr lvl="0"/>
            <a:r>
              <a:rPr lang="zh-CN" altLang="en-US" sz="6600" spc="300" dirty="0">
                <a:solidFill>
                  <a:schemeClr val="accent1"/>
                </a:solidFill>
                <a:latin typeface="+mn-lt"/>
                <a:ea typeface="+mn-ea"/>
                <a:cs typeface="+mn-ea"/>
                <a:sym typeface="+mn-lt"/>
              </a:rPr>
              <a:t>序数效用论求解效用最大化</a:t>
            </a:r>
          </a:p>
        </p:txBody>
      </p:sp>
      <p:sp>
        <p:nvSpPr>
          <p:cNvPr id="32" name="矩形 31"/>
          <p:cNvSpPr/>
          <p:nvPr/>
        </p:nvSpPr>
        <p:spPr>
          <a:xfrm>
            <a:off x="1219816" y="2041848"/>
            <a:ext cx="1569660" cy="646331"/>
          </a:xfrm>
          <a:prstGeom prst="rect">
            <a:avLst/>
          </a:prstGeom>
        </p:spPr>
        <p:txBody>
          <a:bodyPr wrap="none">
            <a:spAutoFit/>
          </a:bodyPr>
          <a:lstStyle/>
          <a:p>
            <a:r>
              <a:rPr lang="zh-CN" altLang="en-US" sz="3600" dirty="0">
                <a:solidFill>
                  <a:srgbClr val="000000"/>
                </a:solidFill>
                <a:cs typeface="+mn-ea"/>
                <a:sym typeface="+mn-lt"/>
              </a:rPr>
              <a:t>第三节</a:t>
            </a:r>
          </a:p>
        </p:txBody>
      </p:sp>
    </p:spTree>
    <p:extLst>
      <p:ext uri="{BB962C8B-B14F-4D97-AF65-F5344CB8AC3E}">
        <p14:creationId xmlns:p14="http://schemas.microsoft.com/office/powerpoint/2010/main" val="2939242077"/>
      </p:ext>
    </p:extLst>
  </p:cSld>
  <p:clrMapOvr>
    <a:masterClrMapping/>
  </p:clrMapOvr>
  <p:transition spd="slow" advClick="0" advTm="300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additive="base">
                                        <p:cTn id="12" dur="500" fill="hold"/>
                                        <p:tgtEl>
                                          <p:spTgt spid="32"/>
                                        </p:tgtEl>
                                        <p:attrNameLst>
                                          <p:attrName>ppt_x</p:attrName>
                                        </p:attrNameLst>
                                      </p:cBhvr>
                                      <p:tavLst>
                                        <p:tav tm="0">
                                          <p:val>
                                            <p:strVal val="#ppt_x"/>
                                          </p:val>
                                        </p:tav>
                                        <p:tav tm="100000">
                                          <p:val>
                                            <p:strVal val="#ppt_x"/>
                                          </p:val>
                                        </p:tav>
                                      </p:tavLst>
                                    </p:anim>
                                    <p:anim calcmode="lin" valueType="num">
                                      <p:cBhvr additive="base">
                                        <p:cTn id="13"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grpId="0" nodeType="clickEffect">
                                  <p:stCondLst>
                                    <p:cond delay="0"/>
                                  </p:stCondLst>
                                  <p:childTnLst>
                                    <p:set>
                                      <p:cBhvr>
                                        <p:cTn id="17" dur="1" fill="hold">
                                          <p:stCondLst>
                                            <p:cond delay="0"/>
                                          </p:stCondLst>
                                        </p:cTn>
                                        <p:tgtEl>
                                          <p:spTgt spid="31"/>
                                        </p:tgtEl>
                                        <p:attrNameLst>
                                          <p:attrName>style.visibility</p:attrName>
                                        </p:attrNameLst>
                                      </p:cBhvr>
                                      <p:to>
                                        <p:strVal val="visible"/>
                                      </p:to>
                                    </p:set>
                                    <p:anim calcmode="lin" valueType="num">
                                      <p:cBhvr>
                                        <p:cTn id="18" dur="500" fill="hold"/>
                                        <p:tgtEl>
                                          <p:spTgt spid="31"/>
                                        </p:tgtEl>
                                        <p:attrNameLst>
                                          <p:attrName>ppt_w</p:attrName>
                                        </p:attrNameLst>
                                      </p:cBhvr>
                                      <p:tavLst>
                                        <p:tav tm="0">
                                          <p:val>
                                            <p:fltVal val="0"/>
                                          </p:val>
                                        </p:tav>
                                        <p:tav tm="100000">
                                          <p:val>
                                            <p:strVal val="#ppt_w"/>
                                          </p:val>
                                        </p:tav>
                                      </p:tavLst>
                                    </p:anim>
                                    <p:anim calcmode="lin" valueType="num">
                                      <p:cBhvr>
                                        <p:cTn id="19" dur="500" fill="hold"/>
                                        <p:tgtEl>
                                          <p:spTgt spid="31"/>
                                        </p:tgtEl>
                                        <p:attrNameLst>
                                          <p:attrName>ppt_h</p:attrName>
                                        </p:attrNameLst>
                                      </p:cBhvr>
                                      <p:tavLst>
                                        <p:tav tm="0">
                                          <p:val>
                                            <p:fltVal val="0"/>
                                          </p:val>
                                        </p:tav>
                                        <p:tav tm="100000">
                                          <p:val>
                                            <p:strVal val="#ppt_h"/>
                                          </p:val>
                                        </p:tav>
                                      </p:tavLst>
                                    </p:anim>
                                    <p:animEffect transition="in" filter="fade">
                                      <p:cBhvr>
                                        <p:cTn id="20"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îŝļíďé"/>
          <p:cNvGrpSpPr/>
          <p:nvPr/>
        </p:nvGrpSpPr>
        <p:grpSpPr>
          <a:xfrm>
            <a:off x="891212" y="2559200"/>
            <a:ext cx="9942288" cy="3709876"/>
            <a:chOff x="3013375" y="2343150"/>
            <a:chExt cx="8951351" cy="3709876"/>
          </a:xfrm>
        </p:grpSpPr>
        <p:cxnSp>
          <p:nvCxnSpPr>
            <p:cNvPr id="11" name="直接连接符 10"/>
            <p:cNvCxnSpPr/>
            <p:nvPr>
              <p:custDataLst>
                <p:tags r:id="rId2"/>
              </p:custDataLst>
            </p:nvPr>
          </p:nvCxnSpPr>
          <p:spPr>
            <a:xfrm>
              <a:off x="8319393" y="3428999"/>
              <a:ext cx="360041" cy="792088"/>
            </a:xfrm>
            <a:prstGeom prst="line">
              <a:avLst/>
            </a:prstGeom>
            <a:ln w="152400" cap="rnd">
              <a:solidFill>
                <a:schemeClr val="accent6">
                  <a:alpha val="20000"/>
                  <a:lumMod val="60000"/>
                  <a:lumOff val="40000"/>
                </a:schemeClr>
              </a:solidFill>
              <a:roun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3"/>
              </p:custDataLst>
            </p:nvPr>
          </p:nvCxnSpPr>
          <p:spPr>
            <a:xfrm>
              <a:off x="5511082" y="2636912"/>
              <a:ext cx="360040" cy="792087"/>
            </a:xfrm>
            <a:prstGeom prst="line">
              <a:avLst/>
            </a:prstGeom>
            <a:ln w="152400" cap="rnd">
              <a:solidFill>
                <a:schemeClr val="accent6">
                  <a:alpha val="20000"/>
                  <a:lumMod val="60000"/>
                  <a:lumOff val="40000"/>
                </a:schemeClr>
              </a:solidFill>
              <a:round/>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4"/>
              </p:custDataLst>
            </p:nvPr>
          </p:nvCxnSpPr>
          <p:spPr>
            <a:xfrm>
              <a:off x="3062810" y="2636912"/>
              <a:ext cx="2448272" cy="0"/>
            </a:xfrm>
            <a:prstGeom prst="line">
              <a:avLst/>
            </a:prstGeom>
            <a:ln w="152400" cap="rnd">
              <a:solidFill>
                <a:schemeClr val="accent6">
                  <a:alpha val="20000"/>
                  <a:lumMod val="60000"/>
                  <a:lumOff val="40000"/>
                </a:schemeClr>
              </a:solidFill>
              <a:round/>
              <a:tailEnd type="arrow" w="sm" len="sm"/>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custDataLst>
                <p:tags r:id="rId5"/>
              </p:custDataLst>
            </p:nvPr>
          </p:nvCxnSpPr>
          <p:spPr>
            <a:xfrm>
              <a:off x="5871122" y="3429000"/>
              <a:ext cx="2448272" cy="0"/>
            </a:xfrm>
            <a:prstGeom prst="line">
              <a:avLst/>
            </a:prstGeom>
            <a:ln w="152400" cap="rnd">
              <a:solidFill>
                <a:schemeClr val="accent6">
                  <a:alpha val="20000"/>
                  <a:lumMod val="60000"/>
                  <a:lumOff val="40000"/>
                </a:schemeClr>
              </a:solidFill>
              <a:round/>
              <a:tailEnd type="arrow" w="sm" len="sm"/>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custDataLst>
                <p:tags r:id="rId6"/>
              </p:custDataLst>
            </p:nvPr>
          </p:nvCxnSpPr>
          <p:spPr>
            <a:xfrm>
              <a:off x="8679434" y="4221088"/>
              <a:ext cx="2448272" cy="0"/>
            </a:xfrm>
            <a:prstGeom prst="line">
              <a:avLst/>
            </a:prstGeom>
            <a:ln w="152400" cap="rnd">
              <a:solidFill>
                <a:schemeClr val="accent6">
                  <a:alpha val="20000"/>
                  <a:lumMod val="60000"/>
                  <a:lumOff val="40000"/>
                </a:schemeClr>
              </a:solidFill>
              <a:round/>
              <a:tailEnd type="arrow" w="sm" len="sm"/>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5695140" y="3590451"/>
              <a:ext cx="0" cy="1750329"/>
            </a:xfrm>
            <a:prstGeom prst="line">
              <a:avLst/>
            </a:prstGeom>
            <a:ln>
              <a:solidFill>
                <a:srgbClr val="002FA7">
                  <a:alpha val="10000"/>
                </a:srgb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8503452" y="4302697"/>
              <a:ext cx="0" cy="1750329"/>
            </a:xfrm>
            <a:prstGeom prst="line">
              <a:avLst/>
            </a:prstGeom>
            <a:ln>
              <a:solidFill>
                <a:srgbClr val="002FA7">
                  <a:alpha val="10000"/>
                </a:srgbClr>
              </a:solidFill>
            </a:ln>
          </p:spPr>
          <p:style>
            <a:lnRef idx="1">
              <a:schemeClr val="accent1"/>
            </a:lnRef>
            <a:fillRef idx="0">
              <a:schemeClr val="accent1"/>
            </a:fillRef>
            <a:effectRef idx="0">
              <a:schemeClr val="accent1"/>
            </a:effectRef>
            <a:fontRef idx="minor">
              <a:schemeClr val="tx1"/>
            </a:fontRef>
          </p:style>
        </p:cxnSp>
        <p:sp>
          <p:nvSpPr>
            <p:cNvPr id="35" name="ïṣlïḓê"/>
            <p:cNvSpPr txBox="1"/>
            <p:nvPr/>
          </p:nvSpPr>
          <p:spPr bwMode="auto">
            <a:xfrm>
              <a:off x="3013375" y="2688473"/>
              <a:ext cx="2727146" cy="90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defTabSz="914400">
                <a:defRPr/>
              </a:pPr>
              <a:r>
                <a:rPr lang="en-US" altLang="zh-CN" sz="2400" b="1" cap="all" dirty="0">
                  <a:solidFill>
                    <a:srgbClr val="000000"/>
                  </a:solidFill>
                  <a:cs typeface="+mn-ea"/>
                  <a:sym typeface="+mn-lt"/>
                </a:rPr>
                <a:t>1.</a:t>
              </a:r>
              <a:r>
                <a:rPr lang="zh-CN" altLang="en-US" sz="2400" b="1" cap="all" dirty="0">
                  <a:solidFill>
                    <a:srgbClr val="000000"/>
                  </a:solidFill>
                  <a:cs typeface="+mn-ea"/>
                  <a:sym typeface="+mn-lt"/>
                </a:rPr>
                <a:t>偏好的完全性</a:t>
              </a:r>
            </a:p>
          </p:txBody>
        </p:sp>
        <p:sp>
          <p:nvSpPr>
            <p:cNvPr id="33" name="îṥ1íḋé"/>
            <p:cNvSpPr txBox="1"/>
            <p:nvPr/>
          </p:nvSpPr>
          <p:spPr bwMode="auto">
            <a:xfrm>
              <a:off x="5619587" y="3452259"/>
              <a:ext cx="2646155" cy="1062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defTabSz="914400">
                <a:defRPr/>
              </a:pPr>
              <a:r>
                <a:rPr lang="en-US" altLang="zh-CN" sz="2400" b="1" cap="all" dirty="0">
                  <a:solidFill>
                    <a:srgbClr val="000000"/>
                  </a:solidFill>
                  <a:cs typeface="+mn-ea"/>
                  <a:sym typeface="+mn-lt"/>
                </a:rPr>
                <a:t>2.</a:t>
              </a:r>
              <a:r>
                <a:rPr lang="zh-CN" altLang="en-US" sz="2400" b="1" cap="all" dirty="0">
                  <a:solidFill>
                    <a:srgbClr val="000000"/>
                  </a:solidFill>
                  <a:cs typeface="+mn-ea"/>
                  <a:sym typeface="+mn-lt"/>
                </a:rPr>
                <a:t>偏好的可传递性</a:t>
              </a:r>
            </a:p>
          </p:txBody>
        </p:sp>
        <p:sp>
          <p:nvSpPr>
            <p:cNvPr id="31" name="íŝľidé"/>
            <p:cNvSpPr txBox="1"/>
            <p:nvPr/>
          </p:nvSpPr>
          <p:spPr bwMode="auto">
            <a:xfrm>
              <a:off x="9390147" y="4661626"/>
              <a:ext cx="2574579" cy="516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defTabSz="914400">
                <a:defRPr/>
              </a:pPr>
              <a:r>
                <a:rPr lang="en-US" altLang="zh-CN" sz="2400" b="1" cap="all" dirty="0">
                  <a:solidFill>
                    <a:srgbClr val="000000"/>
                  </a:solidFill>
                  <a:cs typeface="+mn-ea"/>
                  <a:sym typeface="+mn-lt"/>
                </a:rPr>
                <a:t>3.</a:t>
              </a:r>
              <a:r>
                <a:rPr lang="zh-CN" altLang="en-US" sz="2400" b="1" cap="all" dirty="0">
                  <a:solidFill>
                    <a:srgbClr val="000000"/>
                  </a:solidFill>
                  <a:cs typeface="+mn-ea"/>
                  <a:sym typeface="+mn-lt"/>
                </a:rPr>
                <a:t>偏好的非饱和性</a:t>
              </a:r>
            </a:p>
          </p:txBody>
        </p:sp>
        <p:sp>
          <p:nvSpPr>
            <p:cNvPr id="28" name="îṡḻíḍe"/>
            <p:cNvSpPr/>
            <p:nvPr>
              <p:custDataLst>
                <p:tags r:id="rId7"/>
              </p:custDataLst>
            </p:nvPr>
          </p:nvSpPr>
          <p:spPr>
            <a:xfrm>
              <a:off x="3958907" y="2343150"/>
              <a:ext cx="587520" cy="587524"/>
            </a:xfrm>
            <a:prstGeom prst="ellipse">
              <a:avLst/>
            </a:prstGeom>
            <a:solidFill>
              <a:schemeClr val="accent6">
                <a:lumMod val="60000"/>
                <a:lumOff val="40000"/>
              </a:schemeClr>
            </a:solidFill>
            <a:ln w="38100">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dirty="0">
                <a:solidFill>
                  <a:schemeClr val="lt1"/>
                </a:solidFill>
                <a:cs typeface="+mn-ea"/>
                <a:sym typeface="+mn-lt"/>
              </a:endParaRPr>
            </a:p>
          </p:txBody>
        </p:sp>
        <p:sp>
          <p:nvSpPr>
            <p:cNvPr id="26" name="ïṡļîḋê"/>
            <p:cNvSpPr/>
            <p:nvPr>
              <p:custDataLst>
                <p:tags r:id="rId8"/>
              </p:custDataLst>
            </p:nvPr>
          </p:nvSpPr>
          <p:spPr>
            <a:xfrm>
              <a:off x="6801497" y="3135237"/>
              <a:ext cx="587520" cy="587524"/>
            </a:xfrm>
            <a:prstGeom prst="ellipse">
              <a:avLst/>
            </a:prstGeom>
            <a:solidFill>
              <a:srgbClr val="ED7D31"/>
            </a:solidFill>
            <a:ln w="38100">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dirty="0">
                <a:solidFill>
                  <a:schemeClr val="lt1"/>
                </a:solidFill>
                <a:cs typeface="+mn-ea"/>
                <a:sym typeface="+mn-lt"/>
              </a:endParaRPr>
            </a:p>
          </p:txBody>
        </p:sp>
        <p:sp>
          <p:nvSpPr>
            <p:cNvPr id="24" name="íṧlïḍe"/>
            <p:cNvSpPr/>
            <p:nvPr>
              <p:custDataLst>
                <p:tags r:id="rId9"/>
              </p:custDataLst>
            </p:nvPr>
          </p:nvSpPr>
          <p:spPr>
            <a:xfrm>
              <a:off x="9609810" y="3927325"/>
              <a:ext cx="587520" cy="587524"/>
            </a:xfrm>
            <a:prstGeom prst="ellipse">
              <a:avLst/>
            </a:prstGeom>
            <a:solidFill>
              <a:schemeClr val="accent6">
                <a:lumMod val="60000"/>
                <a:lumOff val="40000"/>
              </a:schemeClr>
            </a:solidFill>
            <a:ln w="38100">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dirty="0">
                <a:solidFill>
                  <a:schemeClr val="lt1"/>
                </a:solidFill>
                <a:cs typeface="+mn-ea"/>
                <a:sym typeface="+mn-lt"/>
              </a:endParaRPr>
            </a:p>
          </p:txBody>
        </p:sp>
      </p:grpSp>
      <p:sp>
        <p:nvSpPr>
          <p:cNvPr id="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1" name="íSľïḑe"/>
          <p:cNvSpPr txBox="1"/>
          <p:nvPr/>
        </p:nvSpPr>
        <p:spPr>
          <a:xfrm>
            <a:off x="1044742" y="382694"/>
            <a:ext cx="4194769"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一、 偏好和选择</a:t>
            </a:r>
          </a:p>
        </p:txBody>
      </p:sp>
      <p:sp>
        <p:nvSpPr>
          <p:cNvPr id="2" name="矩形 1">
            <a:extLst>
              <a:ext uri="{FF2B5EF4-FFF2-40B4-BE49-F238E27FC236}">
                <a16:creationId xmlns:a16="http://schemas.microsoft.com/office/drawing/2014/main" id="{1B948C6F-3A9D-D40D-0039-113F7D4DA1C8}"/>
              </a:ext>
            </a:extLst>
          </p:cNvPr>
          <p:cNvSpPr/>
          <p:nvPr/>
        </p:nvSpPr>
        <p:spPr>
          <a:xfrm>
            <a:off x="1456180" y="1507831"/>
            <a:ext cx="5528389" cy="461665"/>
          </a:xfrm>
          <a:prstGeom prst="rect">
            <a:avLst/>
          </a:prstGeom>
        </p:spPr>
        <p:txBody>
          <a:bodyPr wrap="square">
            <a:spAutoFit/>
          </a:bodyPr>
          <a:lstStyle/>
          <a:p>
            <a:pPr>
              <a:buSzPct val="25000"/>
              <a:defRPr/>
            </a:pPr>
            <a:r>
              <a:rPr lang="en-US" altLang="zh-CN" sz="2400" b="1" cap="all" dirty="0">
                <a:solidFill>
                  <a:srgbClr val="000000"/>
                </a:solidFill>
                <a:cs typeface="+mn-ea"/>
                <a:sym typeface="+mn-lt"/>
              </a:rPr>
              <a:t>(</a:t>
            </a:r>
            <a:r>
              <a:rPr lang="zh-CN" altLang="en-US" sz="2400" b="1" cap="all" dirty="0">
                <a:solidFill>
                  <a:srgbClr val="000000"/>
                </a:solidFill>
                <a:cs typeface="+mn-ea"/>
                <a:sym typeface="+mn-lt"/>
              </a:rPr>
              <a:t>一</a:t>
            </a:r>
            <a:r>
              <a:rPr lang="en-US" altLang="zh-CN" sz="2400" b="1" cap="all" dirty="0">
                <a:solidFill>
                  <a:srgbClr val="000000"/>
                </a:solidFill>
                <a:cs typeface="+mn-ea"/>
                <a:sym typeface="+mn-lt"/>
              </a:rPr>
              <a:t>) </a:t>
            </a:r>
            <a:r>
              <a:rPr lang="zh-CN" altLang="en-US" sz="2400" b="1" cap="all" dirty="0">
                <a:solidFill>
                  <a:srgbClr val="000000"/>
                </a:solidFill>
                <a:cs typeface="+mn-ea"/>
                <a:sym typeface="+mn-lt"/>
              </a:rPr>
              <a:t>消费者偏好假定</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down)">
                                      <p:cBhvr>
                                        <p:cTn id="10" dur="500"/>
                                        <p:tgtEl>
                                          <p:spTgt spid="21"/>
                                        </p:tgtEl>
                                      </p:cBhvr>
                                    </p:animEffect>
                                  </p:childTnLst>
                                </p:cTn>
                              </p:par>
                            </p:childTnLst>
                          </p:cTn>
                        </p:par>
                        <p:par>
                          <p:cTn id="11" fill="hold">
                            <p:stCondLst>
                              <p:cond delay="500"/>
                            </p:stCondLst>
                            <p:childTnLst>
                              <p:par>
                                <p:cTn id="12" presetID="9" presetClass="entr" presetSubtype="0"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dissolve">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1" grpId="0" bldLvl="0" animBg="1"/>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859500" y="1659588"/>
            <a:ext cx="4407437" cy="4650889"/>
          </a:xfrm>
          <a:prstGeom prst="rect">
            <a:avLst/>
          </a:prstGeom>
          <a:noFill/>
        </p:spPr>
        <p:txBody>
          <a:bodyPr wrap="square" lIns="0" tIns="0" rIns="0" bIns="0" rtlCol="0">
            <a:spAutoFit/>
          </a:bodyPr>
          <a:lstStyle/>
          <a:p>
            <a:pPr>
              <a:lnSpc>
                <a:spcPct val="130000"/>
              </a:lnSpc>
              <a:defRPr/>
            </a:pPr>
            <a:r>
              <a:rPr lang="zh-CN" altLang="en-US" dirty="0">
                <a:solidFill>
                  <a:srgbClr val="000000"/>
                </a:solidFill>
                <a:cs typeface="+mn-ea"/>
                <a:sym typeface="+mn-lt"/>
              </a:rPr>
              <a:t>         </a:t>
            </a:r>
            <a:r>
              <a:rPr lang="en-US" altLang="zh-CN" b="1" dirty="0">
                <a:solidFill>
                  <a:schemeClr val="accent2"/>
                </a:solidFill>
                <a:cs typeface="+mn-ea"/>
                <a:sym typeface="+mn-lt"/>
              </a:rPr>
              <a:t>1.</a:t>
            </a:r>
            <a:r>
              <a:rPr lang="zh-CN" altLang="en-US" b="1" dirty="0">
                <a:solidFill>
                  <a:schemeClr val="accent2"/>
                </a:solidFill>
                <a:cs typeface="+mn-ea"/>
                <a:sym typeface="+mn-lt"/>
              </a:rPr>
              <a:t>无差异曲线的含义</a:t>
            </a:r>
          </a:p>
          <a:p>
            <a:pPr>
              <a:lnSpc>
                <a:spcPct val="130000"/>
              </a:lnSpc>
              <a:defRPr/>
            </a:pPr>
            <a:r>
              <a:rPr lang="zh-CN" altLang="en-US" dirty="0">
                <a:solidFill>
                  <a:srgbClr val="000000"/>
                </a:solidFill>
                <a:cs typeface="+mn-ea"/>
                <a:sym typeface="+mn-lt"/>
              </a:rPr>
              <a:t>无差异曲线又被称为效用等高线、 等效用线</a:t>
            </a:r>
            <a:r>
              <a:rPr lang="en-US" altLang="zh-CN" dirty="0">
                <a:solidFill>
                  <a:srgbClr val="000000"/>
                </a:solidFill>
                <a:cs typeface="+mn-ea"/>
                <a:sym typeface="+mn-lt"/>
              </a:rPr>
              <a:t>, </a:t>
            </a:r>
            <a:r>
              <a:rPr lang="zh-CN" altLang="en-US" dirty="0">
                <a:solidFill>
                  <a:srgbClr val="000000"/>
                </a:solidFill>
                <a:cs typeface="+mn-ea"/>
                <a:sym typeface="+mn-lt"/>
              </a:rPr>
              <a:t>是用来表示消费者偏好相同的两种商品的不同数量的各种组合</a:t>
            </a:r>
            <a:r>
              <a:rPr lang="en-US" altLang="zh-CN" dirty="0">
                <a:solidFill>
                  <a:srgbClr val="000000"/>
                </a:solidFill>
                <a:cs typeface="+mn-ea"/>
                <a:sym typeface="+mn-lt"/>
              </a:rPr>
              <a:t>, </a:t>
            </a:r>
            <a:r>
              <a:rPr lang="zh-CN" altLang="en-US" dirty="0">
                <a:solidFill>
                  <a:srgbClr val="000000"/>
                </a:solidFill>
                <a:cs typeface="+mn-ea"/>
                <a:sym typeface="+mn-lt"/>
              </a:rPr>
              <a:t>或者说给消费者带来的效用完全相同的两种商品的不同数量组合的轨迹。 与无差异曲线相对应的效用函数为</a:t>
            </a:r>
          </a:p>
          <a:p>
            <a:pPr algn="ctr">
              <a:lnSpc>
                <a:spcPct val="130000"/>
              </a:lnSpc>
              <a:defRPr/>
            </a:pPr>
            <a:r>
              <a:rPr lang="en-US" altLang="zh-CN" i="1" dirty="0">
                <a:solidFill>
                  <a:srgbClr val="000000"/>
                </a:solidFill>
                <a:cs typeface="+mn-ea"/>
                <a:sym typeface="+mn-lt"/>
              </a:rPr>
              <a:t>U =f (X ,Y)</a:t>
            </a:r>
          </a:p>
          <a:p>
            <a:pPr>
              <a:lnSpc>
                <a:spcPct val="130000"/>
              </a:lnSpc>
              <a:defRPr/>
            </a:pPr>
            <a:r>
              <a:rPr lang="zh-CN" altLang="en-US" dirty="0">
                <a:solidFill>
                  <a:srgbClr val="000000"/>
                </a:solidFill>
                <a:cs typeface="+mn-ea"/>
                <a:sym typeface="+mn-lt"/>
              </a:rPr>
              <a:t>式中</a:t>
            </a:r>
            <a:r>
              <a:rPr lang="en-US" altLang="zh-CN" dirty="0">
                <a:solidFill>
                  <a:srgbClr val="000000"/>
                </a:solidFill>
                <a:cs typeface="+mn-ea"/>
                <a:sym typeface="+mn-lt"/>
              </a:rPr>
              <a:t>,U </a:t>
            </a:r>
            <a:r>
              <a:rPr lang="zh-CN" altLang="en-US" dirty="0">
                <a:solidFill>
                  <a:srgbClr val="000000"/>
                </a:solidFill>
                <a:cs typeface="+mn-ea"/>
                <a:sym typeface="+mn-lt"/>
              </a:rPr>
              <a:t>表示某个效用水平</a:t>
            </a:r>
            <a:r>
              <a:rPr lang="en-US" altLang="zh-CN" dirty="0">
                <a:solidFill>
                  <a:srgbClr val="000000"/>
                </a:solidFill>
                <a:cs typeface="+mn-ea"/>
                <a:sym typeface="+mn-lt"/>
              </a:rPr>
              <a:t>,X </a:t>
            </a:r>
            <a:r>
              <a:rPr lang="zh-CN" altLang="en-US" dirty="0">
                <a:solidFill>
                  <a:srgbClr val="000000"/>
                </a:solidFill>
                <a:cs typeface="+mn-ea"/>
                <a:sym typeface="+mn-lt"/>
              </a:rPr>
              <a:t>和</a:t>
            </a:r>
            <a:r>
              <a:rPr lang="en-US" altLang="zh-CN" dirty="0">
                <a:solidFill>
                  <a:srgbClr val="000000"/>
                </a:solidFill>
                <a:cs typeface="+mn-ea"/>
                <a:sym typeface="+mn-lt"/>
              </a:rPr>
              <a:t>Y </a:t>
            </a:r>
            <a:r>
              <a:rPr lang="zh-CN" altLang="en-US" dirty="0">
                <a:solidFill>
                  <a:srgbClr val="000000"/>
                </a:solidFill>
                <a:cs typeface="+mn-ea"/>
                <a:sym typeface="+mn-lt"/>
              </a:rPr>
              <a:t>表示两种商品的数量</a:t>
            </a:r>
            <a:r>
              <a:rPr lang="en-US" altLang="zh-CN" dirty="0">
                <a:solidFill>
                  <a:srgbClr val="000000"/>
                </a:solidFill>
                <a:cs typeface="+mn-ea"/>
                <a:sym typeface="+mn-lt"/>
              </a:rPr>
              <a:t>, </a:t>
            </a:r>
            <a:r>
              <a:rPr lang="zh-CN" altLang="en-US" dirty="0">
                <a:solidFill>
                  <a:srgbClr val="000000"/>
                </a:solidFill>
                <a:cs typeface="+mn-ea"/>
                <a:sym typeface="+mn-lt"/>
              </a:rPr>
              <a:t>可以有多种组合。 这些组合都</a:t>
            </a:r>
          </a:p>
          <a:p>
            <a:pPr>
              <a:lnSpc>
                <a:spcPct val="130000"/>
              </a:lnSpc>
              <a:defRPr/>
            </a:pPr>
            <a:r>
              <a:rPr lang="zh-CN" altLang="en-US" dirty="0">
                <a:solidFill>
                  <a:srgbClr val="000000"/>
                </a:solidFill>
                <a:cs typeface="+mn-ea"/>
                <a:sym typeface="+mn-lt"/>
              </a:rPr>
              <a:t>能给该消费者带来相同的效用</a:t>
            </a:r>
            <a:r>
              <a:rPr lang="en-US" altLang="zh-CN" dirty="0">
                <a:solidFill>
                  <a:srgbClr val="000000"/>
                </a:solidFill>
                <a:cs typeface="+mn-ea"/>
                <a:sym typeface="+mn-lt"/>
              </a:rPr>
              <a:t>, </a:t>
            </a:r>
            <a:r>
              <a:rPr lang="zh-CN" altLang="en-US" dirty="0">
                <a:solidFill>
                  <a:srgbClr val="000000"/>
                </a:solidFill>
                <a:cs typeface="+mn-ea"/>
                <a:sym typeface="+mn-lt"/>
              </a:rPr>
              <a:t>如表</a:t>
            </a:r>
            <a:r>
              <a:rPr lang="en-US" altLang="zh-CN" dirty="0">
                <a:solidFill>
                  <a:srgbClr val="000000"/>
                </a:solidFill>
                <a:cs typeface="+mn-ea"/>
                <a:sym typeface="+mn-lt"/>
              </a:rPr>
              <a:t>3-2 </a:t>
            </a:r>
            <a:r>
              <a:rPr lang="zh-CN" altLang="en-US" dirty="0">
                <a:solidFill>
                  <a:srgbClr val="000000"/>
                </a:solidFill>
                <a:cs typeface="+mn-ea"/>
                <a:sym typeface="+mn-lt"/>
              </a:rPr>
              <a:t>所示</a:t>
            </a:r>
            <a:r>
              <a:rPr lang="en-US" altLang="zh-CN" dirty="0">
                <a:solidFill>
                  <a:srgbClr val="000000"/>
                </a:solidFill>
                <a:cs typeface="+mn-ea"/>
                <a:sym typeface="+mn-lt"/>
              </a:rPr>
              <a:t>, </a:t>
            </a:r>
            <a:r>
              <a:rPr lang="zh-CN" altLang="en-US" dirty="0">
                <a:solidFill>
                  <a:srgbClr val="000000"/>
                </a:solidFill>
                <a:cs typeface="+mn-ea"/>
                <a:sym typeface="+mn-lt"/>
              </a:rPr>
              <a:t>此表被称为无差异组合表。 根据无差异组</a:t>
            </a:r>
          </a:p>
          <a:p>
            <a:pPr>
              <a:lnSpc>
                <a:spcPct val="130000"/>
              </a:lnSpc>
              <a:defRPr/>
            </a:pPr>
            <a:r>
              <a:rPr lang="zh-CN" altLang="en-US" dirty="0">
                <a:solidFill>
                  <a:srgbClr val="000000"/>
                </a:solidFill>
                <a:cs typeface="+mn-ea"/>
                <a:sym typeface="+mn-lt"/>
              </a:rPr>
              <a:t>合表的数据</a:t>
            </a:r>
            <a:r>
              <a:rPr lang="en-US" altLang="zh-CN" dirty="0">
                <a:solidFill>
                  <a:srgbClr val="000000"/>
                </a:solidFill>
                <a:cs typeface="+mn-ea"/>
                <a:sym typeface="+mn-lt"/>
              </a:rPr>
              <a:t>, </a:t>
            </a:r>
            <a:r>
              <a:rPr lang="zh-CN" altLang="en-US" dirty="0">
                <a:solidFill>
                  <a:srgbClr val="000000"/>
                </a:solidFill>
                <a:cs typeface="+mn-ea"/>
                <a:sym typeface="+mn-lt"/>
              </a:rPr>
              <a:t>可以画出无差异曲线</a:t>
            </a:r>
            <a:r>
              <a:rPr lang="en-US" altLang="zh-CN" dirty="0">
                <a:solidFill>
                  <a:srgbClr val="000000"/>
                </a:solidFill>
                <a:cs typeface="+mn-ea"/>
                <a:sym typeface="+mn-lt"/>
              </a:rPr>
              <a:t>, </a:t>
            </a:r>
            <a:r>
              <a:rPr lang="zh-CN" altLang="en-US" dirty="0">
                <a:solidFill>
                  <a:srgbClr val="000000"/>
                </a:solidFill>
                <a:cs typeface="+mn-ea"/>
                <a:sym typeface="+mn-lt"/>
              </a:rPr>
              <a:t>如图</a:t>
            </a:r>
            <a:r>
              <a:rPr lang="en-US" altLang="zh-CN" dirty="0">
                <a:solidFill>
                  <a:srgbClr val="000000"/>
                </a:solidFill>
                <a:cs typeface="+mn-ea"/>
                <a:sym typeface="+mn-lt"/>
              </a:rPr>
              <a:t>3-3 </a:t>
            </a:r>
            <a:r>
              <a:rPr lang="zh-CN" altLang="en-US" dirty="0">
                <a:solidFill>
                  <a:srgbClr val="000000"/>
                </a:solidFill>
                <a:cs typeface="+mn-ea"/>
                <a:sym typeface="+mn-lt"/>
              </a:rPr>
              <a:t>所示。</a:t>
            </a:r>
          </a:p>
        </p:txBody>
      </p:sp>
      <p:sp>
        <p:nvSpPr>
          <p:cNvPr id="21" name="平行四边形 20"/>
          <p:cNvSpPr/>
          <p:nvPr>
            <p:custDataLst>
              <p:tags r:id="rId1"/>
            </p:custDataLst>
          </p:nvPr>
        </p:nvSpPr>
        <p:spPr>
          <a:xfrm rot="16200000">
            <a:off x="4448935" y="3371996"/>
            <a:ext cx="2571954" cy="220498"/>
          </a:xfrm>
          <a:prstGeom prst="parallelogram">
            <a:avLst>
              <a:gd name="adj" fmla="val 119444"/>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2">
                  <a:lumMod val="25000"/>
                </a:schemeClr>
              </a:solidFill>
              <a:cs typeface="+mn-ea"/>
              <a:sym typeface="+mn-lt"/>
            </a:endParaRPr>
          </a:p>
        </p:txBody>
      </p:sp>
      <p:sp>
        <p:nvSpPr>
          <p:cNvPr id="22" name="平行四边形 21"/>
          <p:cNvSpPr/>
          <p:nvPr>
            <p:custDataLst>
              <p:tags r:id="rId2"/>
            </p:custDataLst>
          </p:nvPr>
        </p:nvSpPr>
        <p:spPr>
          <a:xfrm rot="16200000">
            <a:off x="5388671" y="2909203"/>
            <a:ext cx="1311379" cy="220498"/>
          </a:xfrm>
          <a:prstGeom prst="parallelogram">
            <a:avLst>
              <a:gd name="adj" fmla="val 119444"/>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2">
                  <a:lumMod val="25000"/>
                </a:schemeClr>
              </a:solidFill>
              <a:cs typeface="+mn-ea"/>
              <a:sym typeface="+mn-lt"/>
            </a:endParaRPr>
          </a:p>
        </p:txBody>
      </p:sp>
      <p:sp>
        <p:nvSpPr>
          <p:cNvPr id="23" name="平行四边形 22"/>
          <p:cNvSpPr/>
          <p:nvPr>
            <p:custDataLst>
              <p:tags r:id="rId3"/>
            </p:custDataLst>
          </p:nvPr>
        </p:nvSpPr>
        <p:spPr>
          <a:xfrm rot="16200000">
            <a:off x="4238086" y="2512297"/>
            <a:ext cx="2571954" cy="220498"/>
          </a:xfrm>
          <a:prstGeom prst="parallelogram">
            <a:avLst>
              <a:gd name="adj" fmla="val 119444"/>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7" name="01"/>
          <p:cNvSpPr>
            <a:spLocks noChangeAspect="1"/>
          </p:cNvSpPr>
          <p:nvPr>
            <p:custDataLst>
              <p:tags r:id="rId4"/>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4" name="íSľïḑe"/>
          <p:cNvSpPr txBox="1"/>
          <p:nvPr/>
        </p:nvSpPr>
        <p:spPr>
          <a:xfrm>
            <a:off x="1044742" y="382694"/>
            <a:ext cx="3691849"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一、 偏好和选择</a:t>
            </a:r>
          </a:p>
        </p:txBody>
      </p:sp>
      <p:sp>
        <p:nvSpPr>
          <p:cNvPr id="2" name="矩形 1">
            <a:extLst>
              <a:ext uri="{FF2B5EF4-FFF2-40B4-BE49-F238E27FC236}">
                <a16:creationId xmlns:a16="http://schemas.microsoft.com/office/drawing/2014/main" id="{69E3F408-E959-35AF-41AF-011ECB1106FD}"/>
              </a:ext>
            </a:extLst>
          </p:cNvPr>
          <p:cNvSpPr/>
          <p:nvPr/>
        </p:nvSpPr>
        <p:spPr>
          <a:xfrm>
            <a:off x="1465324" y="1161932"/>
            <a:ext cx="5528389" cy="461665"/>
          </a:xfrm>
          <a:prstGeom prst="rect">
            <a:avLst/>
          </a:prstGeom>
        </p:spPr>
        <p:txBody>
          <a:bodyPr wrap="square">
            <a:spAutoFit/>
          </a:bodyPr>
          <a:lstStyle/>
          <a:p>
            <a:pPr>
              <a:buSzPct val="25000"/>
              <a:defRPr/>
            </a:pPr>
            <a:r>
              <a:rPr lang="en-US" altLang="zh-CN" sz="2400" b="1" cap="all" dirty="0">
                <a:solidFill>
                  <a:srgbClr val="000000"/>
                </a:solidFill>
                <a:cs typeface="+mn-ea"/>
                <a:sym typeface="+mn-lt"/>
              </a:rPr>
              <a:t>(</a:t>
            </a:r>
            <a:r>
              <a:rPr lang="zh-CN" altLang="en-US" sz="2400" b="1" cap="all" dirty="0">
                <a:solidFill>
                  <a:srgbClr val="000000"/>
                </a:solidFill>
                <a:cs typeface="+mn-ea"/>
                <a:sym typeface="+mn-lt"/>
              </a:rPr>
              <a:t>二</a:t>
            </a:r>
            <a:r>
              <a:rPr lang="en-US" altLang="zh-CN" sz="2400" b="1" cap="all" dirty="0">
                <a:solidFill>
                  <a:srgbClr val="000000"/>
                </a:solidFill>
                <a:cs typeface="+mn-ea"/>
                <a:sym typeface="+mn-lt"/>
              </a:rPr>
              <a:t>) </a:t>
            </a:r>
            <a:r>
              <a:rPr lang="zh-CN" altLang="en-US" sz="2400" b="1" cap="all" dirty="0">
                <a:solidFill>
                  <a:srgbClr val="000000"/>
                </a:solidFill>
                <a:cs typeface="+mn-ea"/>
                <a:sym typeface="+mn-lt"/>
              </a:rPr>
              <a:t>无差异曲线</a:t>
            </a:r>
          </a:p>
        </p:txBody>
      </p:sp>
      <p:pic>
        <p:nvPicPr>
          <p:cNvPr id="4" name="图片 3">
            <a:extLst>
              <a:ext uri="{FF2B5EF4-FFF2-40B4-BE49-F238E27FC236}">
                <a16:creationId xmlns:a16="http://schemas.microsoft.com/office/drawing/2014/main" id="{0499A6F0-D917-785B-8396-22C5C6B6F74E}"/>
              </a:ext>
            </a:extLst>
          </p:cNvPr>
          <p:cNvPicPr>
            <a:picLocks noChangeAspect="1"/>
          </p:cNvPicPr>
          <p:nvPr/>
        </p:nvPicPr>
        <p:blipFill>
          <a:blip r:embed="rId6"/>
          <a:stretch>
            <a:fillRect/>
          </a:stretch>
        </p:blipFill>
        <p:spPr>
          <a:xfrm>
            <a:off x="6202887" y="1623597"/>
            <a:ext cx="5191088" cy="2100166"/>
          </a:xfrm>
          <a:prstGeom prst="rect">
            <a:avLst/>
          </a:prstGeom>
        </p:spPr>
      </p:pic>
      <p:pic>
        <p:nvPicPr>
          <p:cNvPr id="9" name="图片 8">
            <a:extLst>
              <a:ext uri="{FF2B5EF4-FFF2-40B4-BE49-F238E27FC236}">
                <a16:creationId xmlns:a16="http://schemas.microsoft.com/office/drawing/2014/main" id="{6ADC8E52-72E9-A1B7-2962-5306B7C75943}"/>
              </a:ext>
            </a:extLst>
          </p:cNvPr>
          <p:cNvPicPr>
            <a:picLocks noChangeAspect="1"/>
          </p:cNvPicPr>
          <p:nvPr/>
        </p:nvPicPr>
        <p:blipFill>
          <a:blip r:embed="rId7"/>
          <a:stretch>
            <a:fillRect/>
          </a:stretch>
        </p:blipFill>
        <p:spPr>
          <a:xfrm>
            <a:off x="7717536" y="3908524"/>
            <a:ext cx="2439906" cy="2821660"/>
          </a:xfrm>
          <a:prstGeom prst="rect">
            <a:avLst/>
          </a:prstGeom>
        </p:spPr>
      </p:pic>
    </p:spTree>
    <p:extLst>
      <p:ext uri="{BB962C8B-B14F-4D97-AF65-F5344CB8AC3E}">
        <p14:creationId xmlns:p14="http://schemas.microsoft.com/office/powerpoint/2010/main" val="2333087839"/>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wipe(down)">
                                      <p:cBhvr>
                                        <p:cTn id="13" dur="500"/>
                                        <p:tgtEl>
                                          <p:spTgt spid="21"/>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wipe(down)">
                                      <p:cBhvr>
                                        <p:cTn id="16" dur="500"/>
                                        <p:tgtEl>
                                          <p:spTgt spid="22"/>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wipe(down)">
                                      <p:cBhvr>
                                        <p:cTn id="19" dur="500"/>
                                        <p:tgtEl>
                                          <p:spTgt spid="23"/>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down)">
                                      <p:cBhvr>
                                        <p:cTn id="24" dur="500"/>
                                        <p:tgtEl>
                                          <p:spTgt spid="7"/>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down)">
                                      <p:cBhvr>
                                        <p:cTn id="27" dur="500"/>
                                        <p:tgtEl>
                                          <p:spTgt spid="14"/>
                                        </p:tgtEl>
                                      </p:cBhvr>
                                    </p:animEffect>
                                  </p:childTnLst>
                                </p:cTn>
                              </p:par>
                            </p:childTnLst>
                          </p:cTn>
                        </p:par>
                        <p:par>
                          <p:cTn id="28" fill="hold">
                            <p:stCondLst>
                              <p:cond delay="500"/>
                            </p:stCondLst>
                            <p:childTnLst>
                              <p:par>
                                <p:cTn id="29" presetID="9" presetClass="entr" presetSubtype="0" fill="hold" grpId="0" nodeType="after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dissolve">
                                      <p:cBhvr>
                                        <p:cTn id="3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1" grpId="0" bldLvl="0" animBg="1"/>
      <p:bldP spid="22" grpId="0" bldLvl="0" animBg="1"/>
      <p:bldP spid="23" grpId="0" bldLvl="0" animBg="1"/>
      <p:bldP spid="7" grpId="0" bldLvl="0" animBg="1"/>
      <p:bldP spid="14" grpId="0" bldLvl="0" animBg="1"/>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636923" y="1934657"/>
            <a:ext cx="4407437" cy="329706"/>
          </a:xfrm>
          <a:prstGeom prst="rect">
            <a:avLst/>
          </a:prstGeom>
          <a:noFill/>
        </p:spPr>
        <p:txBody>
          <a:bodyPr wrap="square" lIns="0" tIns="0" rIns="0" bIns="0" rtlCol="0">
            <a:spAutoFit/>
          </a:bodyPr>
          <a:lstStyle/>
          <a:p>
            <a:pPr>
              <a:lnSpc>
                <a:spcPct val="130000"/>
              </a:lnSpc>
              <a:defRPr/>
            </a:pPr>
            <a:r>
              <a:rPr lang="zh-CN" altLang="en-US" dirty="0">
                <a:solidFill>
                  <a:srgbClr val="000000"/>
                </a:solidFill>
                <a:cs typeface="+mn-ea"/>
                <a:sym typeface="+mn-lt"/>
              </a:rPr>
              <a:t>         </a:t>
            </a:r>
            <a:r>
              <a:rPr lang="en-US" altLang="zh-CN" b="1" dirty="0">
                <a:solidFill>
                  <a:schemeClr val="accent2"/>
                </a:solidFill>
                <a:cs typeface="+mn-ea"/>
                <a:sym typeface="+mn-lt"/>
              </a:rPr>
              <a:t>2.</a:t>
            </a:r>
            <a:r>
              <a:rPr lang="zh-CN" altLang="en-US" b="1" dirty="0">
                <a:solidFill>
                  <a:schemeClr val="accent2"/>
                </a:solidFill>
                <a:cs typeface="+mn-ea"/>
                <a:sym typeface="+mn-lt"/>
              </a:rPr>
              <a:t>无差异曲线的特点</a:t>
            </a:r>
          </a:p>
        </p:txBody>
      </p:sp>
      <p:sp>
        <p:nvSpPr>
          <p:cNvPr id="7"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4" name="íSľïḑe"/>
          <p:cNvSpPr txBox="1"/>
          <p:nvPr/>
        </p:nvSpPr>
        <p:spPr>
          <a:xfrm>
            <a:off x="1127038" y="327652"/>
            <a:ext cx="3691849"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一、 偏好和选择</a:t>
            </a:r>
          </a:p>
        </p:txBody>
      </p:sp>
      <p:sp>
        <p:nvSpPr>
          <p:cNvPr id="2" name="矩形 1">
            <a:extLst>
              <a:ext uri="{FF2B5EF4-FFF2-40B4-BE49-F238E27FC236}">
                <a16:creationId xmlns:a16="http://schemas.microsoft.com/office/drawing/2014/main" id="{69E3F408-E959-35AF-41AF-011ECB1106FD}"/>
              </a:ext>
            </a:extLst>
          </p:cNvPr>
          <p:cNvSpPr/>
          <p:nvPr/>
        </p:nvSpPr>
        <p:spPr>
          <a:xfrm>
            <a:off x="1465324" y="1161932"/>
            <a:ext cx="5528389" cy="461665"/>
          </a:xfrm>
          <a:prstGeom prst="rect">
            <a:avLst/>
          </a:prstGeom>
        </p:spPr>
        <p:txBody>
          <a:bodyPr wrap="square">
            <a:spAutoFit/>
          </a:bodyPr>
          <a:lstStyle/>
          <a:p>
            <a:pPr>
              <a:buSzPct val="25000"/>
              <a:defRPr/>
            </a:pPr>
            <a:r>
              <a:rPr lang="en-US" altLang="zh-CN" sz="2400" b="1" cap="all" dirty="0">
                <a:solidFill>
                  <a:srgbClr val="000000"/>
                </a:solidFill>
                <a:cs typeface="+mn-ea"/>
                <a:sym typeface="+mn-lt"/>
              </a:rPr>
              <a:t>(</a:t>
            </a:r>
            <a:r>
              <a:rPr lang="zh-CN" altLang="en-US" sz="2400" b="1" cap="all" dirty="0">
                <a:solidFill>
                  <a:srgbClr val="000000"/>
                </a:solidFill>
                <a:cs typeface="+mn-ea"/>
                <a:sym typeface="+mn-lt"/>
              </a:rPr>
              <a:t>二</a:t>
            </a:r>
            <a:r>
              <a:rPr lang="en-US" altLang="zh-CN" sz="2400" b="1" cap="all" dirty="0">
                <a:solidFill>
                  <a:srgbClr val="000000"/>
                </a:solidFill>
                <a:cs typeface="+mn-ea"/>
                <a:sym typeface="+mn-lt"/>
              </a:rPr>
              <a:t>) </a:t>
            </a:r>
            <a:r>
              <a:rPr lang="zh-CN" altLang="en-US" sz="2400" b="1" cap="all" dirty="0">
                <a:solidFill>
                  <a:srgbClr val="000000"/>
                </a:solidFill>
                <a:cs typeface="+mn-ea"/>
                <a:sym typeface="+mn-lt"/>
              </a:rPr>
              <a:t>无差异曲线</a:t>
            </a:r>
          </a:p>
        </p:txBody>
      </p:sp>
      <p:graphicFrame>
        <p:nvGraphicFramePr>
          <p:cNvPr id="5" name="图示 4">
            <a:extLst>
              <a:ext uri="{FF2B5EF4-FFF2-40B4-BE49-F238E27FC236}">
                <a16:creationId xmlns:a16="http://schemas.microsoft.com/office/drawing/2014/main" id="{52D1BA69-2FB1-BBF7-03FA-85C0ED8CFD88}"/>
              </a:ext>
            </a:extLst>
          </p:cNvPr>
          <p:cNvGraphicFramePr/>
          <p:nvPr>
            <p:extLst>
              <p:ext uri="{D42A27DB-BD31-4B8C-83A1-F6EECF244321}">
                <p14:modId xmlns:p14="http://schemas.microsoft.com/office/powerpoint/2010/main" val="2190764058"/>
              </p:ext>
            </p:extLst>
          </p:nvPr>
        </p:nvGraphicFramePr>
        <p:xfrm>
          <a:off x="983059" y="2655110"/>
          <a:ext cx="7671655" cy="345643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图片 7">
            <a:extLst>
              <a:ext uri="{FF2B5EF4-FFF2-40B4-BE49-F238E27FC236}">
                <a16:creationId xmlns:a16="http://schemas.microsoft.com/office/drawing/2014/main" id="{52DE431F-1CE0-9648-BCE6-B12CB2E8158A}"/>
              </a:ext>
            </a:extLst>
          </p:cNvPr>
          <p:cNvPicPr>
            <a:picLocks noChangeAspect="1"/>
          </p:cNvPicPr>
          <p:nvPr/>
        </p:nvPicPr>
        <p:blipFill>
          <a:blip r:embed="rId8"/>
          <a:stretch>
            <a:fillRect/>
          </a:stretch>
        </p:blipFill>
        <p:spPr>
          <a:xfrm>
            <a:off x="8218152" y="4111551"/>
            <a:ext cx="3687336" cy="2579273"/>
          </a:xfrm>
          <a:prstGeom prst="rect">
            <a:avLst/>
          </a:prstGeom>
        </p:spPr>
      </p:pic>
    </p:spTree>
    <p:extLst>
      <p:ext uri="{BB962C8B-B14F-4D97-AF65-F5344CB8AC3E}">
        <p14:creationId xmlns:p14="http://schemas.microsoft.com/office/powerpoint/2010/main" val="3295400241"/>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down)">
                                      <p:cBhvr>
                                        <p:cTn id="14" dur="500"/>
                                        <p:tgtEl>
                                          <p:spTgt spid="7"/>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down)">
                                      <p:cBhvr>
                                        <p:cTn id="17" dur="500"/>
                                        <p:tgtEl>
                                          <p:spTgt spid="14"/>
                                        </p:tgtEl>
                                      </p:cBhvr>
                                    </p:animEffect>
                                  </p:childTnLst>
                                </p:cTn>
                              </p:par>
                            </p:childTnLst>
                          </p:cTn>
                        </p:par>
                        <p:par>
                          <p:cTn id="18" fill="hold">
                            <p:stCondLst>
                              <p:cond delay="500"/>
                            </p:stCondLst>
                            <p:childTnLst>
                              <p:par>
                                <p:cTn id="19" presetID="9" presetClass="entr" presetSubtype="0"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dissolve">
                                      <p:cBhvr>
                                        <p:cTn id="2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7" grpId="0" bldLvl="0" animBg="1"/>
      <p:bldP spid="14" grpId="0" bldLvl="0" animBg="1"/>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1" name="íSľïḑe"/>
          <p:cNvSpPr txBox="1"/>
          <p:nvPr/>
        </p:nvSpPr>
        <p:spPr>
          <a:xfrm>
            <a:off x="1044742" y="382694"/>
            <a:ext cx="5528389"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一、 偏好和选择</a:t>
            </a:r>
          </a:p>
        </p:txBody>
      </p:sp>
      <p:sp>
        <p:nvSpPr>
          <p:cNvPr id="2" name="矩形 1">
            <a:extLst>
              <a:ext uri="{FF2B5EF4-FFF2-40B4-BE49-F238E27FC236}">
                <a16:creationId xmlns:a16="http://schemas.microsoft.com/office/drawing/2014/main" id="{1B948C6F-3A9D-D40D-0039-113F7D4DA1C8}"/>
              </a:ext>
            </a:extLst>
          </p:cNvPr>
          <p:cNvSpPr/>
          <p:nvPr/>
        </p:nvSpPr>
        <p:spPr>
          <a:xfrm>
            <a:off x="1565910" y="1004893"/>
            <a:ext cx="5528389" cy="461665"/>
          </a:xfrm>
          <a:prstGeom prst="rect">
            <a:avLst/>
          </a:prstGeom>
        </p:spPr>
        <p:txBody>
          <a:bodyPr wrap="square">
            <a:spAutoFit/>
          </a:bodyPr>
          <a:lstStyle/>
          <a:p>
            <a:pPr>
              <a:buSzPct val="25000"/>
              <a:defRPr/>
            </a:pPr>
            <a:r>
              <a:rPr lang="en-US" altLang="zh-CN" sz="2400" b="1" cap="all" dirty="0">
                <a:solidFill>
                  <a:srgbClr val="000000"/>
                </a:solidFill>
                <a:cs typeface="+mn-ea"/>
                <a:sym typeface="+mn-lt"/>
              </a:rPr>
              <a:t>(</a:t>
            </a:r>
            <a:r>
              <a:rPr lang="zh-CN" altLang="en-US" sz="2400" b="1" cap="all" dirty="0">
                <a:solidFill>
                  <a:srgbClr val="000000"/>
                </a:solidFill>
                <a:cs typeface="+mn-ea"/>
                <a:sym typeface="+mn-lt"/>
              </a:rPr>
              <a:t>三</a:t>
            </a:r>
            <a:r>
              <a:rPr lang="en-US" altLang="zh-CN" sz="2400" b="1" cap="all" dirty="0">
                <a:solidFill>
                  <a:srgbClr val="000000"/>
                </a:solidFill>
                <a:cs typeface="+mn-ea"/>
                <a:sym typeface="+mn-lt"/>
              </a:rPr>
              <a:t>) </a:t>
            </a:r>
            <a:r>
              <a:rPr lang="zh-CN" altLang="en-US" sz="2400" b="1" cap="all" dirty="0">
                <a:solidFill>
                  <a:srgbClr val="000000"/>
                </a:solidFill>
                <a:cs typeface="+mn-ea"/>
                <a:sym typeface="+mn-lt"/>
              </a:rPr>
              <a:t>商品的边际替代率</a:t>
            </a:r>
          </a:p>
        </p:txBody>
      </p:sp>
      <p:sp>
        <p:nvSpPr>
          <p:cNvPr id="6" name="文本框 5">
            <a:extLst>
              <a:ext uri="{FF2B5EF4-FFF2-40B4-BE49-F238E27FC236}">
                <a16:creationId xmlns:a16="http://schemas.microsoft.com/office/drawing/2014/main" id="{890D942E-F8EA-5403-38DA-EC9ACA3E9869}"/>
              </a:ext>
            </a:extLst>
          </p:cNvPr>
          <p:cNvSpPr txBox="1"/>
          <p:nvPr/>
        </p:nvSpPr>
        <p:spPr>
          <a:xfrm>
            <a:off x="1986534" y="1651161"/>
            <a:ext cx="6533388" cy="369332"/>
          </a:xfrm>
          <a:prstGeom prst="rect">
            <a:avLst/>
          </a:prstGeom>
          <a:noFill/>
        </p:spPr>
        <p:txBody>
          <a:bodyPr wrap="square">
            <a:spAutoFit/>
          </a:bodyPr>
          <a:lstStyle/>
          <a:p>
            <a:r>
              <a:rPr lang="en-US" altLang="zh-CN" b="1" dirty="0">
                <a:solidFill>
                  <a:schemeClr val="accent2"/>
                </a:solidFill>
              </a:rPr>
              <a:t>1.</a:t>
            </a:r>
            <a:r>
              <a:rPr lang="zh-CN" altLang="en-US" b="1" dirty="0">
                <a:solidFill>
                  <a:schemeClr val="accent2"/>
                </a:solidFill>
              </a:rPr>
              <a:t>商品边际替代率的定义</a:t>
            </a:r>
          </a:p>
        </p:txBody>
      </p:sp>
      <p:sp>
        <p:nvSpPr>
          <p:cNvPr id="10" name="文本框 9">
            <a:extLst>
              <a:ext uri="{FF2B5EF4-FFF2-40B4-BE49-F238E27FC236}">
                <a16:creationId xmlns:a16="http://schemas.microsoft.com/office/drawing/2014/main" id="{6A30FBDD-F4F9-03CA-A0ED-F4E7CE20AB7A}"/>
              </a:ext>
            </a:extLst>
          </p:cNvPr>
          <p:cNvSpPr txBox="1"/>
          <p:nvPr/>
        </p:nvSpPr>
        <p:spPr>
          <a:xfrm>
            <a:off x="1415915" y="2205096"/>
            <a:ext cx="10314432" cy="4093428"/>
          </a:xfrm>
          <a:prstGeom prst="rect">
            <a:avLst/>
          </a:prstGeom>
          <a:noFill/>
        </p:spPr>
        <p:txBody>
          <a:bodyPr wrap="square">
            <a:spAutoFit/>
          </a:bodyPr>
          <a:lstStyle/>
          <a:p>
            <a:pPr algn="ctr"/>
            <a:r>
              <a:rPr lang="zh-CN" altLang="en-US" sz="2000" b="0" i="0" dirty="0">
                <a:solidFill>
                  <a:srgbClr val="000000"/>
                </a:solidFill>
                <a:effectLst/>
                <a:latin typeface="FZSSK--GBK1-0"/>
              </a:rPr>
              <a:t>         在维持效用水平不变的前提下</a:t>
            </a:r>
            <a:r>
              <a:rPr lang="en-US" altLang="zh-CN" sz="2000" b="0" i="0" dirty="0">
                <a:solidFill>
                  <a:srgbClr val="000000"/>
                </a:solidFill>
                <a:effectLst/>
                <a:latin typeface="E-BZ"/>
              </a:rPr>
              <a:t>, </a:t>
            </a:r>
            <a:r>
              <a:rPr lang="zh-CN" altLang="en-US" sz="2000" b="0" i="0" dirty="0">
                <a:solidFill>
                  <a:srgbClr val="000000"/>
                </a:solidFill>
                <a:effectLst/>
                <a:latin typeface="FZSSK--GBK1-0"/>
              </a:rPr>
              <a:t>消费者在增加对一种商品的消费数量的同时</a:t>
            </a:r>
            <a:r>
              <a:rPr lang="en-US" altLang="zh-CN" sz="2000" b="0" i="0" dirty="0">
                <a:solidFill>
                  <a:srgbClr val="000000"/>
                </a:solidFill>
                <a:effectLst/>
                <a:latin typeface="E-BZ"/>
              </a:rPr>
              <a:t>, </a:t>
            </a:r>
            <a:r>
              <a:rPr lang="zh-CN" altLang="en-US" sz="2000" b="0" i="0" dirty="0">
                <a:solidFill>
                  <a:srgbClr val="000000"/>
                </a:solidFill>
                <a:effectLst/>
                <a:latin typeface="FZSSK--GBK1-0"/>
              </a:rPr>
              <a:t>必然会放弃对另一种商品的消费数量</a:t>
            </a:r>
            <a:r>
              <a:rPr lang="en-US" altLang="zh-CN" sz="2000" b="0" i="0" dirty="0">
                <a:solidFill>
                  <a:srgbClr val="000000"/>
                </a:solidFill>
                <a:effectLst/>
                <a:latin typeface="E-BZ"/>
              </a:rPr>
              <a:t>, </a:t>
            </a:r>
            <a:r>
              <a:rPr lang="zh-CN" altLang="en-US" sz="2000" b="0" i="0" dirty="0">
                <a:solidFill>
                  <a:srgbClr val="000000"/>
                </a:solidFill>
                <a:effectLst/>
                <a:latin typeface="FZSSK--GBK1-0"/>
              </a:rPr>
              <a:t>即两种商品的消费数量之间存在着替代关系</a:t>
            </a:r>
            <a:r>
              <a:rPr lang="zh-CN" altLang="en-US" sz="2000" b="0" i="0" dirty="0">
                <a:solidFill>
                  <a:srgbClr val="000000"/>
                </a:solidFill>
                <a:effectLst/>
                <a:latin typeface="E-BZ"/>
              </a:rPr>
              <a:t>。 </a:t>
            </a:r>
            <a:r>
              <a:rPr lang="zh-CN" altLang="en-US" sz="2000" b="0" i="0" dirty="0">
                <a:solidFill>
                  <a:srgbClr val="000000"/>
                </a:solidFill>
                <a:effectLst/>
                <a:latin typeface="FZSSK--GBK1-0"/>
              </a:rPr>
              <a:t>由此</a:t>
            </a:r>
            <a:r>
              <a:rPr lang="en-US" altLang="zh-CN" sz="2000" b="0" i="0" dirty="0">
                <a:solidFill>
                  <a:srgbClr val="000000"/>
                </a:solidFill>
                <a:effectLst/>
                <a:latin typeface="E-BZ"/>
              </a:rPr>
              <a:t>, </a:t>
            </a:r>
            <a:r>
              <a:rPr lang="zh-CN" altLang="en-US" sz="2000" b="0" i="0" dirty="0">
                <a:solidFill>
                  <a:srgbClr val="000000"/>
                </a:solidFill>
                <a:effectLst/>
                <a:latin typeface="FZSSK--GBK1-0"/>
              </a:rPr>
              <a:t>经济</a:t>
            </a:r>
            <a:r>
              <a:rPr lang="zh-CN" altLang="en-US" sz="2000" dirty="0"/>
              <a:t> </a:t>
            </a:r>
            <a:r>
              <a:rPr lang="zh-CN" altLang="en-US" sz="2000" b="0" i="0" dirty="0">
                <a:solidFill>
                  <a:srgbClr val="000000"/>
                </a:solidFill>
                <a:effectLst/>
                <a:latin typeface="FZSSK--GBK1-0"/>
              </a:rPr>
              <a:t>学家提出了商品的边际替代率概念</a:t>
            </a:r>
            <a:r>
              <a:rPr lang="en-US" altLang="zh-CN" sz="2000" b="0" i="0" dirty="0">
                <a:solidFill>
                  <a:srgbClr val="000000"/>
                </a:solidFill>
                <a:effectLst/>
                <a:latin typeface="E-BZ"/>
              </a:rPr>
              <a:t>, </a:t>
            </a:r>
            <a:r>
              <a:rPr lang="zh-CN" altLang="en-US" sz="2000" b="0" i="0" dirty="0">
                <a:solidFill>
                  <a:srgbClr val="000000"/>
                </a:solidFill>
                <a:effectLst/>
                <a:latin typeface="FZSSK--GBK1-0"/>
              </a:rPr>
              <a:t>用于衡量两种商品之间的替代程度</a:t>
            </a:r>
            <a:r>
              <a:rPr lang="zh-CN" altLang="en-US" sz="2000" b="0" i="0" dirty="0">
                <a:solidFill>
                  <a:srgbClr val="000000"/>
                </a:solidFill>
                <a:effectLst/>
                <a:latin typeface="E-BZ"/>
              </a:rPr>
              <a:t>。 </a:t>
            </a:r>
            <a:r>
              <a:rPr lang="zh-CN" altLang="en-US" sz="2000" b="0" i="0" dirty="0">
                <a:solidFill>
                  <a:srgbClr val="000000"/>
                </a:solidFill>
                <a:effectLst/>
                <a:latin typeface="FZSSK--GBK1-0"/>
              </a:rPr>
              <a:t>商品的边际替代率的定义</a:t>
            </a:r>
            <a:r>
              <a:rPr lang="en-US" altLang="zh-CN" sz="2000" b="0" i="0" dirty="0">
                <a:solidFill>
                  <a:srgbClr val="000000"/>
                </a:solidFill>
                <a:effectLst/>
                <a:latin typeface="E-BZ"/>
              </a:rPr>
              <a:t>: </a:t>
            </a:r>
            <a:r>
              <a:rPr lang="zh-CN" altLang="en-US" sz="2000" b="0" i="0" dirty="0">
                <a:solidFill>
                  <a:srgbClr val="000000"/>
                </a:solidFill>
                <a:effectLst/>
                <a:latin typeface="FZSSK--GBK1-0"/>
              </a:rPr>
              <a:t>在效用水平不变的前提下</a:t>
            </a:r>
            <a:r>
              <a:rPr lang="en-US" altLang="zh-CN" sz="2000" b="0" i="0" dirty="0">
                <a:solidFill>
                  <a:srgbClr val="000000"/>
                </a:solidFill>
                <a:effectLst/>
                <a:latin typeface="E-BZ"/>
              </a:rPr>
              <a:t>, </a:t>
            </a:r>
            <a:r>
              <a:rPr lang="zh-CN" altLang="en-US" sz="2000" b="0" i="0" dirty="0">
                <a:solidFill>
                  <a:srgbClr val="000000"/>
                </a:solidFill>
                <a:effectLst/>
                <a:latin typeface="FZSSK--GBK1-0"/>
              </a:rPr>
              <a:t>消费者增加</a:t>
            </a:r>
            <a:r>
              <a:rPr lang="en-US" altLang="zh-CN" sz="2000" b="0" i="0" dirty="0">
                <a:solidFill>
                  <a:srgbClr val="000000"/>
                </a:solidFill>
                <a:effectLst/>
                <a:latin typeface="E-BZ"/>
              </a:rPr>
              <a:t>1 </a:t>
            </a:r>
            <a:r>
              <a:rPr lang="zh-CN" altLang="en-US" sz="2000" b="0" i="0" dirty="0">
                <a:solidFill>
                  <a:srgbClr val="000000"/>
                </a:solidFill>
                <a:effectLst/>
                <a:latin typeface="FZSSK--GBK1-0"/>
              </a:rPr>
              <a:t>单位某种商品的消费时所需要放弃的另一种商品的消费数量</a:t>
            </a:r>
            <a:r>
              <a:rPr lang="en-US" altLang="zh-CN" sz="2000" b="0" i="0" dirty="0">
                <a:solidFill>
                  <a:srgbClr val="000000"/>
                </a:solidFill>
                <a:effectLst/>
                <a:latin typeface="E-BZ"/>
              </a:rPr>
              <a:t>, </a:t>
            </a:r>
            <a:r>
              <a:rPr lang="zh-CN" altLang="en-US" sz="2000" b="0" i="0" dirty="0">
                <a:solidFill>
                  <a:srgbClr val="000000"/>
                </a:solidFill>
                <a:effectLst/>
                <a:latin typeface="FZSSK--GBK1-0"/>
              </a:rPr>
              <a:t>简称边际替代率</a:t>
            </a:r>
            <a:r>
              <a:rPr lang="zh-CN" altLang="en-US" sz="2000" b="0" i="0" dirty="0">
                <a:solidFill>
                  <a:srgbClr val="000000"/>
                </a:solidFill>
                <a:effectLst/>
                <a:latin typeface="E-BZ"/>
              </a:rPr>
              <a:t>。 </a:t>
            </a:r>
            <a:r>
              <a:rPr lang="zh-CN" altLang="en-US" sz="2000" b="0" i="0" dirty="0">
                <a:solidFill>
                  <a:srgbClr val="000000"/>
                </a:solidFill>
                <a:effectLst/>
                <a:latin typeface="FZSSK--GBK1-0"/>
              </a:rPr>
              <a:t>边际替代率通常用 </a:t>
            </a:r>
            <a:r>
              <a:rPr lang="en-US" altLang="zh-CN" sz="2000" b="0" i="0" dirty="0">
                <a:solidFill>
                  <a:srgbClr val="000000"/>
                </a:solidFill>
                <a:effectLst/>
                <a:latin typeface="E-BX"/>
              </a:rPr>
              <a:t>MRS </a:t>
            </a:r>
            <a:r>
              <a:rPr lang="zh-CN" altLang="en-US" sz="2000" b="0" i="0" dirty="0">
                <a:solidFill>
                  <a:srgbClr val="000000"/>
                </a:solidFill>
                <a:effectLst/>
                <a:latin typeface="FZSSK--GBK1-0"/>
              </a:rPr>
              <a:t>表示</a:t>
            </a:r>
            <a:r>
              <a:rPr lang="zh-CN" altLang="en-US" sz="2000" b="0" i="0" dirty="0">
                <a:solidFill>
                  <a:srgbClr val="000000"/>
                </a:solidFill>
                <a:effectLst/>
                <a:latin typeface="E-BZ"/>
              </a:rPr>
              <a:t>。 </a:t>
            </a:r>
            <a:r>
              <a:rPr lang="zh-CN" altLang="en-US" sz="2000" b="0" i="0" dirty="0">
                <a:solidFill>
                  <a:srgbClr val="000000"/>
                </a:solidFill>
                <a:effectLst/>
                <a:latin typeface="FZSSK--GBK1-0"/>
              </a:rPr>
              <a:t>商品 </a:t>
            </a:r>
            <a:r>
              <a:rPr lang="en-US" altLang="zh-CN" sz="2000" b="0" i="0" dirty="0">
                <a:solidFill>
                  <a:srgbClr val="000000"/>
                </a:solidFill>
                <a:effectLst/>
                <a:latin typeface="E-BZ"/>
              </a:rPr>
              <a:t>A </a:t>
            </a:r>
            <a:r>
              <a:rPr lang="zh-CN" altLang="en-US" sz="2000" b="0" i="0" dirty="0">
                <a:solidFill>
                  <a:srgbClr val="000000"/>
                </a:solidFill>
                <a:effectLst/>
                <a:latin typeface="FZSSK--GBK1-0"/>
              </a:rPr>
              <a:t>对商品</a:t>
            </a:r>
            <a:r>
              <a:rPr lang="en-US" altLang="zh-CN" sz="2000" b="0" i="0" dirty="0">
                <a:solidFill>
                  <a:srgbClr val="000000"/>
                </a:solidFill>
                <a:effectLst/>
                <a:latin typeface="E-BZ"/>
              </a:rPr>
              <a:t>B </a:t>
            </a:r>
            <a:r>
              <a:rPr lang="zh-CN" altLang="en-US" sz="2000" b="0" i="0" dirty="0">
                <a:solidFill>
                  <a:srgbClr val="000000"/>
                </a:solidFill>
                <a:effectLst/>
                <a:latin typeface="FZSSK--GBK1-0"/>
              </a:rPr>
              <a:t>的边际替代率 </a:t>
            </a:r>
            <a:r>
              <a:rPr lang="en-US" altLang="zh-CN" sz="2000" b="0" i="0" dirty="0">
                <a:solidFill>
                  <a:srgbClr val="000000"/>
                </a:solidFill>
                <a:effectLst/>
                <a:latin typeface="E-BX"/>
              </a:rPr>
              <a:t>MRSXY </a:t>
            </a:r>
            <a:r>
              <a:rPr lang="en-US" altLang="zh-CN" sz="2000" b="0" i="0" dirty="0">
                <a:solidFill>
                  <a:srgbClr val="000000"/>
                </a:solidFill>
                <a:effectLst/>
                <a:latin typeface="E-BZ"/>
              </a:rPr>
              <a:t>(</a:t>
            </a:r>
            <a:r>
              <a:rPr lang="en-US" altLang="zh-CN" sz="2000" b="0" i="0" dirty="0">
                <a:solidFill>
                  <a:srgbClr val="000000"/>
                </a:solidFill>
                <a:effectLst/>
                <a:latin typeface="E-BX"/>
              </a:rPr>
              <a:t>X </a:t>
            </a:r>
            <a:r>
              <a:rPr lang="zh-CN" altLang="en-US" sz="2000" b="0" i="0" dirty="0">
                <a:solidFill>
                  <a:srgbClr val="000000"/>
                </a:solidFill>
                <a:effectLst/>
                <a:latin typeface="E-BZ"/>
              </a:rPr>
              <a:t>、</a:t>
            </a:r>
            <a:r>
              <a:rPr lang="en-US" altLang="zh-CN" sz="2000" b="0" i="0" dirty="0">
                <a:solidFill>
                  <a:srgbClr val="000000"/>
                </a:solidFill>
                <a:effectLst/>
                <a:latin typeface="E-BX"/>
              </a:rPr>
              <a:t>Y </a:t>
            </a:r>
            <a:r>
              <a:rPr lang="zh-CN" altLang="en-US" sz="2000" b="0" i="0" dirty="0">
                <a:solidFill>
                  <a:srgbClr val="000000"/>
                </a:solidFill>
                <a:effectLst/>
                <a:latin typeface="FZSSK--GBK1-0"/>
              </a:rPr>
              <a:t>分别商品 </a:t>
            </a:r>
            <a:r>
              <a:rPr lang="en-US" altLang="zh-CN" sz="2000" b="0" i="0" dirty="0">
                <a:solidFill>
                  <a:srgbClr val="000000"/>
                </a:solidFill>
                <a:effectLst/>
                <a:latin typeface="E-BZ"/>
              </a:rPr>
              <a:t>A </a:t>
            </a:r>
            <a:r>
              <a:rPr lang="zh-CN" altLang="en-US" sz="2000" b="0" i="0" dirty="0">
                <a:solidFill>
                  <a:srgbClr val="000000"/>
                </a:solidFill>
                <a:effectLst/>
                <a:latin typeface="FZSSK--GBK1-0"/>
              </a:rPr>
              <a:t>和 </a:t>
            </a:r>
            <a:r>
              <a:rPr lang="en-US" altLang="zh-CN" sz="2000" b="0" i="0" dirty="0">
                <a:solidFill>
                  <a:srgbClr val="000000"/>
                </a:solidFill>
                <a:effectLst/>
                <a:latin typeface="E-BZ"/>
              </a:rPr>
              <a:t>B </a:t>
            </a:r>
            <a:r>
              <a:rPr lang="zh-CN" altLang="en-US" sz="2000" b="0" i="0" dirty="0">
                <a:solidFill>
                  <a:srgbClr val="000000"/>
                </a:solidFill>
                <a:effectLst/>
                <a:latin typeface="FZSSK--GBK1-0"/>
              </a:rPr>
              <a:t>的消费数量</a:t>
            </a:r>
            <a:r>
              <a:rPr lang="en-US" altLang="zh-CN" sz="2000" b="0" i="0" dirty="0">
                <a:solidFill>
                  <a:srgbClr val="000000"/>
                </a:solidFill>
                <a:effectLst/>
                <a:latin typeface="E-BZ"/>
              </a:rPr>
              <a:t>) </a:t>
            </a:r>
            <a:r>
              <a:rPr lang="zh-CN" altLang="en-US" sz="2000" b="0" i="0" dirty="0">
                <a:solidFill>
                  <a:srgbClr val="000000"/>
                </a:solidFill>
                <a:effectLst/>
                <a:latin typeface="FZSSK--GBK1-0"/>
              </a:rPr>
              <a:t>的公式为</a:t>
            </a:r>
            <a:br>
              <a:rPr lang="zh-CN" altLang="en-US" sz="2000" b="0" i="0" dirty="0">
                <a:solidFill>
                  <a:srgbClr val="000000"/>
                </a:solidFill>
                <a:effectLst/>
                <a:latin typeface="FZSSK--GBK1-0"/>
              </a:rPr>
            </a:br>
            <a:r>
              <a:rPr lang="en-US" altLang="zh-CN" sz="2000" b="0" i="1" dirty="0">
                <a:solidFill>
                  <a:srgbClr val="000000"/>
                </a:solidFill>
                <a:effectLst/>
                <a:latin typeface="E-BX"/>
              </a:rPr>
              <a:t>MRS XY </a:t>
            </a:r>
            <a:r>
              <a:rPr lang="en-US" altLang="zh-CN" sz="2000" b="0" i="1" dirty="0">
                <a:solidFill>
                  <a:srgbClr val="000000"/>
                </a:solidFill>
                <a:effectLst/>
                <a:latin typeface="E-BZ"/>
              </a:rPr>
              <a:t>= -Δ</a:t>
            </a:r>
            <a:r>
              <a:rPr lang="en-US" altLang="zh-CN" sz="2000" b="0" i="1" dirty="0">
                <a:solidFill>
                  <a:srgbClr val="000000"/>
                </a:solidFill>
                <a:effectLst/>
                <a:latin typeface="E-BX"/>
              </a:rPr>
              <a:t>Y</a:t>
            </a:r>
            <a:r>
              <a:rPr lang="en-US" altLang="zh-CN" sz="2000" b="0" i="1" dirty="0">
                <a:solidFill>
                  <a:srgbClr val="000000"/>
                </a:solidFill>
                <a:effectLst/>
                <a:latin typeface="E-BZ"/>
              </a:rPr>
              <a:t>/Δ</a:t>
            </a:r>
            <a:r>
              <a:rPr lang="en-US" altLang="zh-CN" sz="2000" b="0" i="1" dirty="0">
                <a:solidFill>
                  <a:srgbClr val="000000"/>
                </a:solidFill>
                <a:effectLst/>
                <a:latin typeface="E-BX"/>
              </a:rPr>
              <a:t>X</a:t>
            </a:r>
            <a:br>
              <a:rPr lang="en-US" altLang="zh-CN" sz="2000" b="0" i="0" dirty="0">
                <a:solidFill>
                  <a:srgbClr val="000000"/>
                </a:solidFill>
                <a:effectLst/>
                <a:latin typeface="E-BX"/>
              </a:rPr>
            </a:br>
            <a:r>
              <a:rPr lang="zh-CN" altLang="en-US" sz="2000" b="0" i="0" dirty="0">
                <a:solidFill>
                  <a:srgbClr val="000000"/>
                </a:solidFill>
                <a:effectLst/>
                <a:latin typeface="FZSSK--GBK1-0"/>
              </a:rPr>
              <a:t>其中</a:t>
            </a:r>
            <a:r>
              <a:rPr lang="en-US" altLang="zh-CN" sz="2000" b="0" i="0" dirty="0">
                <a:solidFill>
                  <a:srgbClr val="000000"/>
                </a:solidFill>
                <a:effectLst/>
                <a:latin typeface="E-BZ"/>
              </a:rPr>
              <a:t>,Δ</a:t>
            </a:r>
            <a:r>
              <a:rPr lang="en-US" altLang="zh-CN" sz="2000" b="0" i="0" dirty="0">
                <a:solidFill>
                  <a:srgbClr val="000000"/>
                </a:solidFill>
                <a:effectLst/>
                <a:latin typeface="E-BX"/>
              </a:rPr>
              <a:t>X </a:t>
            </a:r>
            <a:r>
              <a:rPr lang="zh-CN" altLang="en-US" sz="2000" b="0" i="0" dirty="0">
                <a:solidFill>
                  <a:srgbClr val="000000"/>
                </a:solidFill>
                <a:effectLst/>
                <a:latin typeface="FZSSK--GBK1-0"/>
              </a:rPr>
              <a:t>为 </a:t>
            </a:r>
            <a:r>
              <a:rPr lang="en-US" altLang="zh-CN" sz="2000" b="0" i="0" dirty="0">
                <a:solidFill>
                  <a:srgbClr val="000000"/>
                </a:solidFill>
                <a:effectLst/>
                <a:latin typeface="E-BZ"/>
              </a:rPr>
              <a:t>A </a:t>
            </a:r>
            <a:r>
              <a:rPr lang="zh-CN" altLang="en-US" sz="2000" b="0" i="0" dirty="0">
                <a:solidFill>
                  <a:srgbClr val="000000"/>
                </a:solidFill>
                <a:effectLst/>
                <a:latin typeface="FZSSK--GBK1-0"/>
              </a:rPr>
              <a:t>商品的增加量</a:t>
            </a:r>
            <a:r>
              <a:rPr lang="en-US" altLang="zh-CN" sz="2000" b="0" i="0" dirty="0">
                <a:solidFill>
                  <a:srgbClr val="000000"/>
                </a:solidFill>
                <a:effectLst/>
                <a:latin typeface="E-BZ"/>
              </a:rPr>
              <a:t>,Δ</a:t>
            </a:r>
            <a:r>
              <a:rPr lang="en-US" altLang="zh-CN" sz="2000" b="0" i="0" dirty="0">
                <a:solidFill>
                  <a:srgbClr val="000000"/>
                </a:solidFill>
                <a:effectLst/>
                <a:latin typeface="E-BX"/>
              </a:rPr>
              <a:t>Y </a:t>
            </a:r>
            <a:r>
              <a:rPr lang="zh-CN" altLang="en-US" sz="2000" b="0" i="0" dirty="0">
                <a:solidFill>
                  <a:srgbClr val="000000"/>
                </a:solidFill>
                <a:effectLst/>
                <a:latin typeface="FZSSK--GBK1-0"/>
              </a:rPr>
              <a:t>为</a:t>
            </a:r>
            <a:r>
              <a:rPr lang="en-US" altLang="zh-CN" sz="2000" b="0" i="0" dirty="0">
                <a:solidFill>
                  <a:srgbClr val="000000"/>
                </a:solidFill>
                <a:effectLst/>
                <a:latin typeface="E-BZ"/>
              </a:rPr>
              <a:t>B </a:t>
            </a:r>
            <a:r>
              <a:rPr lang="zh-CN" altLang="en-US" sz="2000" b="0" i="0" dirty="0">
                <a:solidFill>
                  <a:srgbClr val="000000"/>
                </a:solidFill>
                <a:effectLst/>
                <a:latin typeface="FZSSK--GBK1-0"/>
              </a:rPr>
              <a:t>商品的减少量</a:t>
            </a:r>
            <a:r>
              <a:rPr lang="en-US" altLang="zh-CN" sz="2000" b="0" i="0" dirty="0">
                <a:solidFill>
                  <a:srgbClr val="000000"/>
                </a:solidFill>
                <a:effectLst/>
                <a:latin typeface="E-BZ"/>
              </a:rPr>
              <a:t>, </a:t>
            </a:r>
            <a:r>
              <a:rPr lang="zh-CN" altLang="en-US" sz="2000" b="0" i="0" dirty="0">
                <a:solidFill>
                  <a:srgbClr val="000000"/>
                </a:solidFill>
                <a:effectLst/>
                <a:latin typeface="FZSSK--GBK1-0"/>
              </a:rPr>
              <a:t>两者的符号肯定是相反的</a:t>
            </a:r>
            <a:r>
              <a:rPr lang="zh-CN" altLang="en-US" sz="2000" b="0" i="0" dirty="0">
                <a:solidFill>
                  <a:srgbClr val="000000"/>
                </a:solidFill>
                <a:effectLst/>
                <a:latin typeface="E-BZ"/>
              </a:rPr>
              <a:t>。 </a:t>
            </a:r>
            <a:r>
              <a:rPr lang="zh-CN" altLang="en-US" sz="2000" b="0" i="0" dirty="0">
                <a:solidFill>
                  <a:srgbClr val="000000"/>
                </a:solidFill>
                <a:effectLst/>
                <a:latin typeface="FZSSK--GBK1-0"/>
              </a:rPr>
              <a:t>所以</a:t>
            </a:r>
            <a:r>
              <a:rPr lang="en-US" altLang="zh-CN" sz="2000" b="0" i="0" dirty="0">
                <a:solidFill>
                  <a:srgbClr val="000000"/>
                </a:solidFill>
                <a:effectLst/>
                <a:latin typeface="E-BZ"/>
              </a:rPr>
              <a:t>, </a:t>
            </a:r>
            <a:r>
              <a:rPr lang="zh-CN" altLang="en-US" sz="2000" b="0" i="0" dirty="0">
                <a:solidFill>
                  <a:srgbClr val="000000"/>
                </a:solidFill>
                <a:effectLst/>
                <a:latin typeface="FZSSK--GBK1-0"/>
              </a:rPr>
              <a:t>边际替代率的值应为负数</a:t>
            </a:r>
            <a:r>
              <a:rPr lang="en-US" altLang="zh-CN" sz="2000" b="0" i="0" dirty="0">
                <a:solidFill>
                  <a:srgbClr val="000000"/>
                </a:solidFill>
                <a:effectLst/>
                <a:latin typeface="E-BZ"/>
              </a:rPr>
              <a:t>, </a:t>
            </a:r>
            <a:r>
              <a:rPr lang="zh-CN" altLang="en-US" sz="2000" b="0" i="0" dirty="0">
                <a:solidFill>
                  <a:srgbClr val="000000"/>
                </a:solidFill>
                <a:effectLst/>
                <a:latin typeface="FZSSK--GBK1-0"/>
              </a:rPr>
              <a:t>为了便于比较</a:t>
            </a:r>
            <a:r>
              <a:rPr lang="en-US" altLang="zh-CN" sz="2000" b="0" i="0" dirty="0">
                <a:solidFill>
                  <a:srgbClr val="000000"/>
                </a:solidFill>
                <a:effectLst/>
                <a:latin typeface="E-BZ"/>
              </a:rPr>
              <a:t>, </a:t>
            </a:r>
            <a:r>
              <a:rPr lang="zh-CN" altLang="en-US" sz="2000" b="0" i="0" dirty="0">
                <a:solidFill>
                  <a:srgbClr val="000000"/>
                </a:solidFill>
                <a:effectLst/>
                <a:latin typeface="FZSSK--GBK1-0"/>
              </a:rPr>
              <a:t>一般在公式中加上一个负号</a:t>
            </a:r>
            <a:r>
              <a:rPr lang="zh-CN" altLang="en-US" sz="2000" b="0" i="0" dirty="0">
                <a:solidFill>
                  <a:srgbClr val="000000"/>
                </a:solidFill>
                <a:effectLst/>
                <a:latin typeface="E-BZ"/>
              </a:rPr>
              <a:t>。</a:t>
            </a:r>
            <a:r>
              <a:rPr lang="zh-CN" altLang="en-US" sz="2000" b="0" i="0" dirty="0">
                <a:solidFill>
                  <a:srgbClr val="000000"/>
                </a:solidFill>
                <a:effectLst/>
                <a:latin typeface="FZSSK--GBK1-0"/>
              </a:rPr>
              <a:t>当商品数量的变动趋于无穷小时</a:t>
            </a:r>
            <a:r>
              <a:rPr lang="en-US" altLang="zh-CN" sz="2000" b="0" i="0" dirty="0">
                <a:solidFill>
                  <a:srgbClr val="000000"/>
                </a:solidFill>
                <a:effectLst/>
                <a:latin typeface="E-BZ"/>
              </a:rPr>
              <a:t>, </a:t>
            </a:r>
            <a:r>
              <a:rPr lang="zh-CN" altLang="en-US" sz="2000" b="0" i="0" dirty="0">
                <a:solidFill>
                  <a:srgbClr val="000000"/>
                </a:solidFill>
                <a:effectLst/>
                <a:latin typeface="FZSSK--GBK1-0"/>
              </a:rPr>
              <a:t>商品的边际替代率公式为</a:t>
            </a:r>
            <a:br>
              <a:rPr lang="zh-CN" altLang="en-US" sz="2000" b="0" i="0" dirty="0">
                <a:solidFill>
                  <a:srgbClr val="000000"/>
                </a:solidFill>
                <a:effectLst/>
                <a:latin typeface="FZSSK--GBK1-0"/>
              </a:rPr>
            </a:br>
            <a:r>
              <a:rPr lang="en-US" altLang="zh-CN" sz="2000" b="0" i="0" dirty="0">
                <a:solidFill>
                  <a:srgbClr val="000000"/>
                </a:solidFill>
                <a:effectLst/>
                <a:latin typeface="E-BX"/>
              </a:rPr>
              <a:t>MRS XY </a:t>
            </a:r>
            <a:r>
              <a:rPr lang="en-US" altLang="zh-CN" sz="2000" b="0" i="0" dirty="0">
                <a:solidFill>
                  <a:srgbClr val="000000"/>
                </a:solidFill>
                <a:effectLst/>
                <a:latin typeface="E-BZ"/>
              </a:rPr>
              <a:t>= -</a:t>
            </a:r>
            <a:r>
              <a:rPr lang="en-US" altLang="zh-CN" sz="2000" b="0" i="0" dirty="0" err="1">
                <a:solidFill>
                  <a:srgbClr val="000000"/>
                </a:solidFill>
                <a:effectLst/>
                <a:latin typeface="E-BZ"/>
              </a:rPr>
              <a:t>d</a:t>
            </a:r>
            <a:r>
              <a:rPr lang="en-US" altLang="zh-CN" sz="2000" b="0" i="0" dirty="0" err="1">
                <a:solidFill>
                  <a:srgbClr val="000000"/>
                </a:solidFill>
                <a:effectLst/>
                <a:latin typeface="E-BX"/>
              </a:rPr>
              <a:t>Y</a:t>
            </a:r>
            <a:r>
              <a:rPr lang="en-US" altLang="zh-CN" sz="2000" b="0" i="0" dirty="0">
                <a:solidFill>
                  <a:srgbClr val="000000"/>
                </a:solidFill>
                <a:effectLst/>
                <a:latin typeface="E-BZ"/>
              </a:rPr>
              <a:t>/</a:t>
            </a:r>
            <a:r>
              <a:rPr lang="en-US" altLang="zh-CN" sz="2000" b="0" i="0" dirty="0" err="1">
                <a:solidFill>
                  <a:srgbClr val="000000"/>
                </a:solidFill>
                <a:effectLst/>
                <a:latin typeface="E-BZ"/>
              </a:rPr>
              <a:t>d</a:t>
            </a:r>
            <a:r>
              <a:rPr lang="en-US" altLang="zh-CN" sz="2000" b="0" i="0" dirty="0" err="1">
                <a:solidFill>
                  <a:srgbClr val="000000"/>
                </a:solidFill>
                <a:effectLst/>
                <a:latin typeface="E-BX"/>
              </a:rPr>
              <a:t>X</a:t>
            </a:r>
            <a:br>
              <a:rPr lang="en-US" altLang="zh-CN" sz="2000" b="0" i="0" dirty="0">
                <a:solidFill>
                  <a:srgbClr val="000000"/>
                </a:solidFill>
                <a:effectLst/>
                <a:latin typeface="E-BX"/>
              </a:rPr>
            </a:br>
            <a:r>
              <a:rPr lang="zh-CN" altLang="en-US" sz="2000" b="0" i="0" dirty="0">
                <a:solidFill>
                  <a:srgbClr val="000000"/>
                </a:solidFill>
                <a:effectLst/>
                <a:latin typeface="FZSSK--GBK1-0"/>
              </a:rPr>
              <a:t>显然</a:t>
            </a:r>
            <a:r>
              <a:rPr lang="en-US" altLang="zh-CN" sz="2000" b="0" i="0" dirty="0">
                <a:solidFill>
                  <a:srgbClr val="000000"/>
                </a:solidFill>
                <a:effectLst/>
                <a:latin typeface="E-BZ"/>
              </a:rPr>
              <a:t>, </a:t>
            </a:r>
            <a:r>
              <a:rPr lang="zh-CN" altLang="en-US" sz="2000" b="0" i="0" dirty="0">
                <a:solidFill>
                  <a:srgbClr val="000000"/>
                </a:solidFill>
                <a:effectLst/>
                <a:latin typeface="FZSSK--GBK1-0"/>
              </a:rPr>
              <a:t>无差异曲线上某一点的边际替代率就是无差异曲线在该点的斜率的绝对值</a:t>
            </a:r>
            <a:r>
              <a:rPr lang="zh-CN" altLang="en-US" sz="2000" b="0" i="0" dirty="0">
                <a:solidFill>
                  <a:srgbClr val="000000"/>
                </a:solidFill>
                <a:effectLst/>
                <a:latin typeface="E-BZ"/>
              </a:rPr>
              <a:t>。</a:t>
            </a:r>
            <a:r>
              <a:rPr lang="zh-CN" altLang="en-US" sz="2000" dirty="0"/>
              <a:t> </a:t>
            </a:r>
            <a:br>
              <a:rPr lang="zh-CN" altLang="en-US" sz="2000" dirty="0"/>
            </a:br>
            <a:endParaRPr lang="zh-CN" altLang="en-US" sz="2000" dirty="0"/>
          </a:p>
        </p:txBody>
      </p:sp>
    </p:spTree>
    <p:extLst>
      <p:ext uri="{BB962C8B-B14F-4D97-AF65-F5344CB8AC3E}">
        <p14:creationId xmlns:p14="http://schemas.microsoft.com/office/powerpoint/2010/main" val="2431379475"/>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down)">
                                      <p:cBhvr>
                                        <p:cTn id="10" dur="500"/>
                                        <p:tgtEl>
                                          <p:spTgt spid="21"/>
                                        </p:tgtEl>
                                      </p:cBhvr>
                                    </p:animEffect>
                                  </p:childTnLst>
                                </p:cTn>
                              </p:par>
                            </p:childTnLst>
                          </p:cTn>
                        </p:par>
                        <p:par>
                          <p:cTn id="11" fill="hold">
                            <p:stCondLst>
                              <p:cond delay="500"/>
                            </p:stCondLst>
                            <p:childTnLst>
                              <p:par>
                                <p:cTn id="12" presetID="9" presetClass="entr" presetSubtype="0"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dissolve">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1" grpId="0" bldLvl="0" animBg="1"/>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9AD85696-8005-265C-AFBC-4A922CA18BBB}"/>
              </a:ext>
            </a:extLst>
          </p:cNvPr>
          <p:cNvPicPr>
            <a:picLocks noChangeAspect="1"/>
          </p:cNvPicPr>
          <p:nvPr/>
        </p:nvPicPr>
        <p:blipFill>
          <a:blip r:embed="rId2"/>
          <a:stretch>
            <a:fillRect/>
          </a:stretch>
        </p:blipFill>
        <p:spPr>
          <a:xfrm>
            <a:off x="1866900" y="1171765"/>
            <a:ext cx="8458200" cy="5191125"/>
          </a:xfrm>
          <a:prstGeom prst="rect">
            <a:avLst/>
          </a:prstGeom>
        </p:spPr>
      </p:pic>
    </p:spTree>
  </p:cSld>
  <p:clrMapOvr>
    <a:masterClrMapping/>
  </p:clrMapOvr>
  <p:transition spd="slow" advClick="0" advTm="3000">
    <p:wip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1" name="íSľïḑe"/>
          <p:cNvSpPr txBox="1"/>
          <p:nvPr/>
        </p:nvSpPr>
        <p:spPr>
          <a:xfrm>
            <a:off x="1044742" y="382694"/>
            <a:ext cx="5528389"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一、 偏好和选择</a:t>
            </a:r>
          </a:p>
        </p:txBody>
      </p:sp>
      <p:sp>
        <p:nvSpPr>
          <p:cNvPr id="2" name="矩形 1">
            <a:extLst>
              <a:ext uri="{FF2B5EF4-FFF2-40B4-BE49-F238E27FC236}">
                <a16:creationId xmlns:a16="http://schemas.microsoft.com/office/drawing/2014/main" id="{1B948C6F-3A9D-D40D-0039-113F7D4DA1C8}"/>
              </a:ext>
            </a:extLst>
          </p:cNvPr>
          <p:cNvSpPr/>
          <p:nvPr/>
        </p:nvSpPr>
        <p:spPr>
          <a:xfrm>
            <a:off x="1319020" y="1090362"/>
            <a:ext cx="5528389" cy="461665"/>
          </a:xfrm>
          <a:prstGeom prst="rect">
            <a:avLst/>
          </a:prstGeom>
        </p:spPr>
        <p:txBody>
          <a:bodyPr wrap="square">
            <a:spAutoFit/>
          </a:bodyPr>
          <a:lstStyle/>
          <a:p>
            <a:pPr>
              <a:buSzPct val="25000"/>
              <a:defRPr/>
            </a:pPr>
            <a:r>
              <a:rPr lang="en-US" altLang="zh-CN" sz="2400" b="1" cap="all" dirty="0">
                <a:solidFill>
                  <a:srgbClr val="000000"/>
                </a:solidFill>
                <a:cs typeface="+mn-ea"/>
                <a:sym typeface="+mn-lt"/>
              </a:rPr>
              <a:t>(</a:t>
            </a:r>
            <a:r>
              <a:rPr lang="zh-CN" altLang="en-US" sz="2400" b="1" cap="all" dirty="0">
                <a:solidFill>
                  <a:srgbClr val="000000"/>
                </a:solidFill>
                <a:cs typeface="+mn-ea"/>
                <a:sym typeface="+mn-lt"/>
              </a:rPr>
              <a:t>三</a:t>
            </a:r>
            <a:r>
              <a:rPr lang="en-US" altLang="zh-CN" sz="2400" b="1" cap="all" dirty="0">
                <a:solidFill>
                  <a:srgbClr val="000000"/>
                </a:solidFill>
                <a:cs typeface="+mn-ea"/>
                <a:sym typeface="+mn-lt"/>
              </a:rPr>
              <a:t>) </a:t>
            </a:r>
            <a:r>
              <a:rPr lang="zh-CN" altLang="en-US" sz="2400" b="1" cap="all" dirty="0">
                <a:solidFill>
                  <a:srgbClr val="000000"/>
                </a:solidFill>
                <a:cs typeface="+mn-ea"/>
                <a:sym typeface="+mn-lt"/>
              </a:rPr>
              <a:t>商品的边际替代率</a:t>
            </a:r>
          </a:p>
        </p:txBody>
      </p:sp>
      <p:sp>
        <p:nvSpPr>
          <p:cNvPr id="6" name="文本框 5">
            <a:extLst>
              <a:ext uri="{FF2B5EF4-FFF2-40B4-BE49-F238E27FC236}">
                <a16:creationId xmlns:a16="http://schemas.microsoft.com/office/drawing/2014/main" id="{890D942E-F8EA-5403-38DA-EC9ACA3E9869}"/>
              </a:ext>
            </a:extLst>
          </p:cNvPr>
          <p:cNvSpPr txBox="1"/>
          <p:nvPr/>
        </p:nvSpPr>
        <p:spPr>
          <a:xfrm>
            <a:off x="1858518" y="1736475"/>
            <a:ext cx="6533388" cy="369332"/>
          </a:xfrm>
          <a:prstGeom prst="rect">
            <a:avLst/>
          </a:prstGeom>
          <a:noFill/>
        </p:spPr>
        <p:txBody>
          <a:bodyPr wrap="square">
            <a:spAutoFit/>
          </a:bodyPr>
          <a:lstStyle/>
          <a:p>
            <a:r>
              <a:rPr lang="en-US" altLang="zh-CN" b="1" dirty="0">
                <a:solidFill>
                  <a:schemeClr val="accent2"/>
                </a:solidFill>
              </a:rPr>
              <a:t>2.</a:t>
            </a:r>
            <a:r>
              <a:rPr lang="zh-CN" altLang="en-US" b="1" dirty="0">
                <a:solidFill>
                  <a:schemeClr val="accent2"/>
                </a:solidFill>
              </a:rPr>
              <a:t>边际替代率递减规律</a:t>
            </a:r>
          </a:p>
        </p:txBody>
      </p:sp>
      <p:sp>
        <p:nvSpPr>
          <p:cNvPr id="7" name="文本框 6">
            <a:extLst>
              <a:ext uri="{FF2B5EF4-FFF2-40B4-BE49-F238E27FC236}">
                <a16:creationId xmlns:a16="http://schemas.microsoft.com/office/drawing/2014/main" id="{42FD218F-EAB0-E626-80EB-EFF8B6D1B9E0}"/>
              </a:ext>
            </a:extLst>
          </p:cNvPr>
          <p:cNvSpPr txBox="1"/>
          <p:nvPr/>
        </p:nvSpPr>
        <p:spPr>
          <a:xfrm>
            <a:off x="1499616" y="2432304"/>
            <a:ext cx="9610344" cy="3170099"/>
          </a:xfrm>
          <a:prstGeom prst="rect">
            <a:avLst/>
          </a:prstGeom>
          <a:noFill/>
        </p:spPr>
        <p:txBody>
          <a:bodyPr wrap="square">
            <a:spAutoFit/>
          </a:bodyPr>
          <a:lstStyle/>
          <a:p>
            <a:r>
              <a:rPr lang="zh-CN" altLang="en-US" sz="2000" dirty="0"/>
              <a:t>         商品的边际替代率递减规律是指在保持效用水平不变的条件下</a:t>
            </a:r>
            <a:r>
              <a:rPr lang="en-US" altLang="zh-CN" sz="2000" dirty="0"/>
              <a:t>, </a:t>
            </a:r>
            <a:r>
              <a:rPr lang="zh-CN" altLang="en-US" sz="2000" dirty="0"/>
              <a:t>随着一种商品消费数量的增加</a:t>
            </a:r>
            <a:r>
              <a:rPr lang="en-US" altLang="zh-CN" sz="2000" dirty="0"/>
              <a:t>, </a:t>
            </a:r>
            <a:r>
              <a:rPr lang="zh-CN" altLang="en-US" sz="2000" dirty="0"/>
              <a:t>消费者增加</a:t>
            </a:r>
            <a:r>
              <a:rPr lang="en-US" altLang="zh-CN" sz="2000" dirty="0"/>
              <a:t>1 </a:t>
            </a:r>
            <a:r>
              <a:rPr lang="zh-CN" altLang="en-US" sz="2000" dirty="0"/>
              <a:t>单位该商品的消费而愿意放弃的另一种商品的消费数量逐渐减少</a:t>
            </a:r>
            <a:r>
              <a:rPr lang="en-US" altLang="zh-CN" sz="2000" dirty="0"/>
              <a:t>, </a:t>
            </a:r>
            <a:r>
              <a:rPr lang="zh-CN" altLang="en-US" sz="2000" dirty="0"/>
              <a:t>即随着一种商品消费数量的增加</a:t>
            </a:r>
            <a:r>
              <a:rPr lang="en-US" altLang="zh-CN" sz="2000" dirty="0"/>
              <a:t>, </a:t>
            </a:r>
            <a:r>
              <a:rPr lang="zh-CN" altLang="en-US" sz="2000" dirty="0"/>
              <a:t>它对另一种商品的边际替代率递减。</a:t>
            </a:r>
          </a:p>
          <a:p>
            <a:r>
              <a:rPr lang="zh-CN" altLang="en-US" sz="2000" dirty="0"/>
              <a:t>        之所以会普遍发生商品的边际替代率递减的现象</a:t>
            </a:r>
            <a:r>
              <a:rPr lang="en-US" altLang="zh-CN" sz="2000" dirty="0"/>
              <a:t>, </a:t>
            </a:r>
            <a:r>
              <a:rPr lang="zh-CN" altLang="en-US" sz="2000" dirty="0"/>
              <a:t>原因在于</a:t>
            </a:r>
            <a:r>
              <a:rPr lang="en-US" altLang="zh-CN" sz="2000" dirty="0"/>
              <a:t>: </a:t>
            </a:r>
            <a:r>
              <a:rPr lang="zh-CN" altLang="en-US" sz="2000" dirty="0"/>
              <a:t>随着一种商品消费数量的逐步增加</a:t>
            </a:r>
            <a:r>
              <a:rPr lang="en-US" altLang="zh-CN" sz="2000" dirty="0"/>
              <a:t>, </a:t>
            </a:r>
            <a:r>
              <a:rPr lang="zh-CN" altLang="en-US" sz="2000" dirty="0"/>
              <a:t>消费者想要获得更多数量的这种商品的愿望就会逐步减弱</a:t>
            </a:r>
            <a:r>
              <a:rPr lang="en-US" altLang="zh-CN" sz="2000" dirty="0"/>
              <a:t>, </a:t>
            </a:r>
            <a:r>
              <a:rPr lang="zh-CN" altLang="en-US" sz="2000" dirty="0"/>
              <a:t>从而他为了多获得</a:t>
            </a:r>
            <a:r>
              <a:rPr lang="en-US" altLang="zh-CN" sz="2000" dirty="0"/>
              <a:t>1 </a:t>
            </a:r>
            <a:r>
              <a:rPr lang="zh-CN" altLang="en-US" sz="2000" dirty="0"/>
              <a:t>单位这种商品而愿意放弃的另一种商品的数量就会越来越少。</a:t>
            </a:r>
          </a:p>
          <a:p>
            <a:r>
              <a:rPr lang="zh-CN" altLang="en-US" sz="2000" dirty="0"/>
              <a:t>         既然商品的边际替代率服从递减规律</a:t>
            </a:r>
            <a:r>
              <a:rPr lang="en-US" altLang="zh-CN" sz="2000" dirty="0"/>
              <a:t>, </a:t>
            </a:r>
            <a:r>
              <a:rPr lang="zh-CN" altLang="en-US" sz="2000" dirty="0"/>
              <a:t>而边际替代率又是无差异曲线斜率的绝对值</a:t>
            </a:r>
            <a:r>
              <a:rPr lang="en-US" altLang="zh-CN" sz="2000" dirty="0"/>
              <a:t>,</a:t>
            </a:r>
            <a:r>
              <a:rPr lang="zh-CN" altLang="en-US" sz="2000" dirty="0"/>
              <a:t>所以随着第一种商品消费数量的增加</a:t>
            </a:r>
            <a:r>
              <a:rPr lang="en-US" altLang="zh-CN" sz="2000" dirty="0"/>
              <a:t>, </a:t>
            </a:r>
            <a:r>
              <a:rPr lang="zh-CN" altLang="en-US" sz="2000" dirty="0"/>
              <a:t>无差异曲线的形状就越来越平缓。 边际替代率递减规律保证了无差异曲线凸向原点。 无差异曲线凸向原点的弯曲程度完全取决于两种商品替代性</a:t>
            </a:r>
            <a:r>
              <a:rPr lang="en-US" altLang="zh-CN" sz="2000" dirty="0"/>
              <a:t>, </a:t>
            </a:r>
            <a:r>
              <a:rPr lang="zh-CN" altLang="en-US" sz="2000" dirty="0"/>
              <a:t>即取决于边际替代率的递减程度。</a:t>
            </a:r>
          </a:p>
        </p:txBody>
      </p:sp>
    </p:spTree>
    <p:extLst>
      <p:ext uri="{BB962C8B-B14F-4D97-AF65-F5344CB8AC3E}">
        <p14:creationId xmlns:p14="http://schemas.microsoft.com/office/powerpoint/2010/main" val="2283769893"/>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down)">
                                      <p:cBhvr>
                                        <p:cTn id="10" dur="500"/>
                                        <p:tgtEl>
                                          <p:spTgt spid="21"/>
                                        </p:tgtEl>
                                      </p:cBhvr>
                                    </p:animEffect>
                                  </p:childTnLst>
                                </p:cTn>
                              </p:par>
                            </p:childTnLst>
                          </p:cTn>
                        </p:par>
                        <p:par>
                          <p:cTn id="11" fill="hold">
                            <p:stCondLst>
                              <p:cond delay="500"/>
                            </p:stCondLst>
                            <p:childTnLst>
                              <p:par>
                                <p:cTn id="12" presetID="9" presetClass="entr" presetSubtype="0"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dissolve">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1" grpId="0" bldLvl="0" animBg="1"/>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742" y="382694"/>
            <a:ext cx="6215593"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二、 预算线</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23" name="矩形 22"/>
          <p:cNvSpPr/>
          <p:nvPr/>
        </p:nvSpPr>
        <p:spPr>
          <a:xfrm>
            <a:off x="767405" y="1337582"/>
            <a:ext cx="11027664" cy="2859373"/>
          </a:xfrm>
          <a:prstGeom prst="rect">
            <a:avLst/>
          </a:prstGeom>
        </p:spPr>
        <p:txBody>
          <a:bodyPr wrap="square">
            <a:spAutoFit/>
          </a:bodyPr>
          <a:lstStyle/>
          <a:p>
            <a:pPr lvl="0">
              <a:lnSpc>
                <a:spcPct val="130000"/>
              </a:lnSpc>
            </a:pPr>
            <a:r>
              <a:rPr lang="zh-CN" altLang="en-US" sz="2000" dirty="0">
                <a:solidFill>
                  <a:srgbClr val="000000"/>
                </a:solidFill>
                <a:cs typeface="+mn-ea"/>
                <a:sym typeface="+mn-lt"/>
              </a:rPr>
              <a:t>         消费者在购买商品时</a:t>
            </a:r>
            <a:r>
              <a:rPr lang="en-US" altLang="zh-CN" sz="2000" dirty="0">
                <a:solidFill>
                  <a:srgbClr val="000000"/>
                </a:solidFill>
                <a:cs typeface="+mn-ea"/>
                <a:sym typeface="+mn-lt"/>
              </a:rPr>
              <a:t>, </a:t>
            </a:r>
            <a:r>
              <a:rPr lang="zh-CN" altLang="en-US" sz="2000" dirty="0">
                <a:solidFill>
                  <a:srgbClr val="000000"/>
                </a:solidFill>
                <a:cs typeface="+mn-ea"/>
                <a:sym typeface="+mn-lt"/>
              </a:rPr>
              <a:t>必然会受到自己的收入水平和市场上商品价格的限制</a:t>
            </a:r>
            <a:r>
              <a:rPr lang="en-US" altLang="zh-CN" sz="2000" dirty="0">
                <a:solidFill>
                  <a:srgbClr val="000000"/>
                </a:solidFill>
                <a:cs typeface="+mn-ea"/>
                <a:sym typeface="+mn-lt"/>
              </a:rPr>
              <a:t>, </a:t>
            </a:r>
            <a:r>
              <a:rPr lang="zh-CN" altLang="en-US" sz="2000" dirty="0">
                <a:solidFill>
                  <a:srgbClr val="000000"/>
                </a:solidFill>
                <a:cs typeface="+mn-ea"/>
                <a:sym typeface="+mn-lt"/>
              </a:rPr>
              <a:t>这就是预算约束。 预算约束可以用预算线来说明。</a:t>
            </a:r>
          </a:p>
          <a:p>
            <a:pPr lvl="0">
              <a:lnSpc>
                <a:spcPct val="130000"/>
              </a:lnSpc>
            </a:pPr>
            <a:r>
              <a:rPr lang="zh-CN" altLang="en-US" sz="2000" dirty="0">
                <a:solidFill>
                  <a:srgbClr val="000000"/>
                </a:solidFill>
                <a:cs typeface="+mn-ea"/>
                <a:sym typeface="+mn-lt"/>
              </a:rPr>
              <a:t>        预算线又称消费可能线、 预算约束线和等支出线</a:t>
            </a:r>
            <a:r>
              <a:rPr lang="en-US" altLang="zh-CN" sz="2000" dirty="0">
                <a:solidFill>
                  <a:srgbClr val="000000"/>
                </a:solidFill>
                <a:cs typeface="+mn-ea"/>
                <a:sym typeface="+mn-lt"/>
              </a:rPr>
              <a:t>, </a:t>
            </a:r>
            <a:r>
              <a:rPr lang="zh-CN" altLang="en-US" sz="2000" dirty="0">
                <a:solidFill>
                  <a:srgbClr val="000000"/>
                </a:solidFill>
                <a:cs typeface="+mn-ea"/>
                <a:sym typeface="+mn-lt"/>
              </a:rPr>
              <a:t>表示在消费者收入和商品价格给定的条件下</a:t>
            </a:r>
            <a:r>
              <a:rPr lang="en-US" altLang="zh-CN" sz="2000" dirty="0">
                <a:solidFill>
                  <a:srgbClr val="000000"/>
                </a:solidFill>
                <a:cs typeface="+mn-ea"/>
                <a:sym typeface="+mn-lt"/>
              </a:rPr>
              <a:t>, </a:t>
            </a:r>
            <a:r>
              <a:rPr lang="zh-CN" altLang="en-US" sz="2000" dirty="0">
                <a:solidFill>
                  <a:srgbClr val="000000"/>
                </a:solidFill>
                <a:cs typeface="+mn-ea"/>
                <a:sym typeface="+mn-lt"/>
              </a:rPr>
              <a:t>消费者的全部收入所能购买的两种商品的各种组合。</a:t>
            </a:r>
          </a:p>
          <a:p>
            <a:pPr lvl="0">
              <a:lnSpc>
                <a:spcPct val="130000"/>
              </a:lnSpc>
            </a:pPr>
            <a:r>
              <a:rPr lang="zh-CN" altLang="en-US" sz="2000" dirty="0">
                <a:solidFill>
                  <a:srgbClr val="000000"/>
                </a:solidFill>
                <a:cs typeface="+mn-ea"/>
                <a:sym typeface="+mn-lt"/>
              </a:rPr>
              <a:t>        假设某消费者的一笔收入为</a:t>
            </a:r>
            <a:r>
              <a:rPr lang="en-US" altLang="zh-CN" sz="2000" i="1" dirty="0">
                <a:solidFill>
                  <a:srgbClr val="000000"/>
                </a:solidFill>
                <a:cs typeface="+mn-ea"/>
                <a:sym typeface="+mn-lt"/>
              </a:rPr>
              <a:t>I</a:t>
            </a:r>
            <a:r>
              <a:rPr lang="en-US" altLang="zh-CN" sz="2000" dirty="0">
                <a:solidFill>
                  <a:srgbClr val="000000"/>
                </a:solidFill>
                <a:cs typeface="+mn-ea"/>
                <a:sym typeface="+mn-lt"/>
              </a:rPr>
              <a:t> =60 </a:t>
            </a:r>
            <a:r>
              <a:rPr lang="zh-CN" altLang="en-US" sz="2000" dirty="0">
                <a:solidFill>
                  <a:srgbClr val="000000"/>
                </a:solidFill>
                <a:cs typeface="+mn-ea"/>
                <a:sym typeface="+mn-lt"/>
              </a:rPr>
              <a:t>元</a:t>
            </a:r>
            <a:r>
              <a:rPr lang="en-US" altLang="zh-CN" sz="2000" dirty="0">
                <a:solidFill>
                  <a:srgbClr val="000000"/>
                </a:solidFill>
                <a:cs typeface="+mn-ea"/>
                <a:sym typeface="+mn-lt"/>
              </a:rPr>
              <a:t>, </a:t>
            </a:r>
            <a:r>
              <a:rPr lang="zh-CN" altLang="en-US" sz="2000" dirty="0">
                <a:solidFill>
                  <a:srgbClr val="000000"/>
                </a:solidFill>
                <a:cs typeface="+mn-ea"/>
                <a:sym typeface="+mn-lt"/>
              </a:rPr>
              <a:t>全部用来购买商品 </a:t>
            </a:r>
            <a:r>
              <a:rPr lang="en-US" altLang="zh-CN" sz="2000" i="1" dirty="0">
                <a:solidFill>
                  <a:srgbClr val="000000"/>
                </a:solidFill>
                <a:cs typeface="+mn-ea"/>
                <a:sym typeface="+mn-lt"/>
              </a:rPr>
              <a:t>X </a:t>
            </a:r>
            <a:r>
              <a:rPr lang="zh-CN" altLang="en-US" sz="2000" dirty="0">
                <a:solidFill>
                  <a:srgbClr val="000000"/>
                </a:solidFill>
                <a:cs typeface="+mn-ea"/>
                <a:sym typeface="+mn-lt"/>
              </a:rPr>
              <a:t>和</a:t>
            </a:r>
            <a:r>
              <a:rPr lang="en-US" altLang="zh-CN" sz="2000" i="1" dirty="0">
                <a:solidFill>
                  <a:srgbClr val="000000"/>
                </a:solidFill>
                <a:cs typeface="+mn-ea"/>
                <a:sym typeface="+mn-lt"/>
              </a:rPr>
              <a:t>Y</a:t>
            </a:r>
            <a:r>
              <a:rPr lang="en-US" altLang="zh-CN" sz="2000" dirty="0">
                <a:solidFill>
                  <a:srgbClr val="000000"/>
                </a:solidFill>
                <a:cs typeface="+mn-ea"/>
                <a:sym typeface="+mn-lt"/>
              </a:rPr>
              <a:t> , </a:t>
            </a:r>
            <a:r>
              <a:rPr lang="zh-CN" altLang="en-US" sz="2000" dirty="0">
                <a:solidFill>
                  <a:srgbClr val="000000"/>
                </a:solidFill>
                <a:cs typeface="+mn-ea"/>
                <a:sym typeface="+mn-lt"/>
              </a:rPr>
              <a:t>其中</a:t>
            </a:r>
            <a:r>
              <a:rPr lang="en-US" altLang="zh-CN" sz="2000" dirty="0">
                <a:solidFill>
                  <a:srgbClr val="000000"/>
                </a:solidFill>
                <a:cs typeface="+mn-ea"/>
                <a:sym typeface="+mn-lt"/>
              </a:rPr>
              <a:t>, </a:t>
            </a:r>
            <a:r>
              <a:rPr lang="zh-CN" altLang="en-US" sz="2000" dirty="0">
                <a:solidFill>
                  <a:srgbClr val="000000"/>
                </a:solidFill>
                <a:cs typeface="+mn-ea"/>
                <a:sym typeface="+mn-lt"/>
              </a:rPr>
              <a:t>商品 </a:t>
            </a:r>
            <a:r>
              <a:rPr lang="en-US" altLang="zh-CN" sz="2000" i="1" dirty="0">
                <a:solidFill>
                  <a:srgbClr val="000000"/>
                </a:solidFill>
                <a:cs typeface="+mn-ea"/>
                <a:sym typeface="+mn-lt"/>
              </a:rPr>
              <a:t>X </a:t>
            </a:r>
            <a:r>
              <a:rPr lang="zh-CN" altLang="en-US" sz="2000" dirty="0">
                <a:solidFill>
                  <a:srgbClr val="000000"/>
                </a:solidFill>
                <a:cs typeface="+mn-ea"/>
                <a:sym typeface="+mn-lt"/>
              </a:rPr>
              <a:t>的价格</a:t>
            </a:r>
            <a:r>
              <a:rPr lang="en-US" altLang="zh-CN" sz="2000" i="1" dirty="0" err="1">
                <a:solidFill>
                  <a:srgbClr val="000000"/>
                </a:solidFill>
                <a:cs typeface="+mn-ea"/>
                <a:sym typeface="+mn-lt"/>
              </a:rPr>
              <a:t>Px</a:t>
            </a:r>
            <a:r>
              <a:rPr lang="en-US" altLang="zh-CN" sz="2000" dirty="0">
                <a:solidFill>
                  <a:srgbClr val="000000"/>
                </a:solidFill>
                <a:cs typeface="+mn-ea"/>
                <a:sym typeface="+mn-lt"/>
              </a:rPr>
              <a:t> = 20 </a:t>
            </a:r>
            <a:r>
              <a:rPr lang="zh-CN" altLang="en-US" sz="2000" dirty="0">
                <a:solidFill>
                  <a:srgbClr val="000000"/>
                </a:solidFill>
                <a:cs typeface="+mn-ea"/>
                <a:sym typeface="+mn-lt"/>
              </a:rPr>
              <a:t>元</a:t>
            </a:r>
            <a:r>
              <a:rPr lang="en-US" altLang="zh-CN" sz="2000" dirty="0">
                <a:solidFill>
                  <a:srgbClr val="000000"/>
                </a:solidFill>
                <a:cs typeface="+mn-ea"/>
                <a:sym typeface="+mn-lt"/>
              </a:rPr>
              <a:t>, </a:t>
            </a:r>
            <a:r>
              <a:rPr lang="zh-CN" altLang="en-US" sz="2000" dirty="0">
                <a:solidFill>
                  <a:srgbClr val="000000"/>
                </a:solidFill>
                <a:cs typeface="+mn-ea"/>
                <a:sym typeface="+mn-lt"/>
              </a:rPr>
              <a:t>商品</a:t>
            </a:r>
            <a:r>
              <a:rPr lang="en-US" altLang="zh-CN" sz="2000" dirty="0">
                <a:solidFill>
                  <a:srgbClr val="000000"/>
                </a:solidFill>
                <a:cs typeface="+mn-ea"/>
                <a:sym typeface="+mn-lt"/>
              </a:rPr>
              <a:t>Y </a:t>
            </a:r>
            <a:r>
              <a:rPr lang="zh-CN" altLang="en-US" sz="2000" dirty="0">
                <a:solidFill>
                  <a:srgbClr val="000000"/>
                </a:solidFill>
                <a:cs typeface="+mn-ea"/>
                <a:sym typeface="+mn-lt"/>
              </a:rPr>
              <a:t>的价格</a:t>
            </a:r>
            <a:r>
              <a:rPr lang="en-US" altLang="zh-CN" sz="2000" i="1" dirty="0" err="1">
                <a:solidFill>
                  <a:srgbClr val="000000"/>
                </a:solidFill>
                <a:cs typeface="+mn-ea"/>
                <a:sym typeface="+mn-lt"/>
              </a:rPr>
              <a:t>Py</a:t>
            </a:r>
            <a:r>
              <a:rPr lang="en-US" altLang="zh-CN" sz="2000" dirty="0">
                <a:solidFill>
                  <a:srgbClr val="000000"/>
                </a:solidFill>
                <a:cs typeface="+mn-ea"/>
                <a:sym typeface="+mn-lt"/>
              </a:rPr>
              <a:t> =10 </a:t>
            </a:r>
            <a:r>
              <a:rPr lang="zh-CN" altLang="en-US" sz="2000" dirty="0">
                <a:solidFill>
                  <a:srgbClr val="000000"/>
                </a:solidFill>
                <a:cs typeface="+mn-ea"/>
                <a:sym typeface="+mn-lt"/>
              </a:rPr>
              <a:t>元</a:t>
            </a:r>
            <a:r>
              <a:rPr lang="en-US" altLang="zh-CN" sz="2000" dirty="0">
                <a:solidFill>
                  <a:srgbClr val="000000"/>
                </a:solidFill>
                <a:cs typeface="+mn-ea"/>
                <a:sym typeface="+mn-lt"/>
              </a:rPr>
              <a:t>, </a:t>
            </a:r>
            <a:r>
              <a:rPr lang="zh-CN" altLang="en-US" sz="2000" dirty="0">
                <a:solidFill>
                  <a:srgbClr val="000000"/>
                </a:solidFill>
                <a:cs typeface="+mn-ea"/>
                <a:sym typeface="+mn-lt"/>
              </a:rPr>
              <a:t>那么</a:t>
            </a:r>
            <a:r>
              <a:rPr lang="en-US" altLang="zh-CN" sz="2000" dirty="0">
                <a:solidFill>
                  <a:srgbClr val="000000"/>
                </a:solidFill>
                <a:cs typeface="+mn-ea"/>
                <a:sym typeface="+mn-lt"/>
              </a:rPr>
              <a:t>, </a:t>
            </a:r>
            <a:r>
              <a:rPr lang="zh-CN" altLang="en-US" sz="2000" dirty="0">
                <a:solidFill>
                  <a:srgbClr val="000000"/>
                </a:solidFill>
                <a:cs typeface="+mn-ea"/>
                <a:sym typeface="+mn-lt"/>
              </a:rPr>
              <a:t>全部收入都用来购买商品</a:t>
            </a:r>
            <a:r>
              <a:rPr lang="en-US" altLang="zh-CN" sz="2000" i="1" dirty="0">
                <a:solidFill>
                  <a:srgbClr val="000000"/>
                </a:solidFill>
                <a:cs typeface="+mn-ea"/>
                <a:sym typeface="+mn-lt"/>
              </a:rPr>
              <a:t>X </a:t>
            </a:r>
            <a:r>
              <a:rPr lang="zh-CN" altLang="en-US" sz="2000" dirty="0">
                <a:solidFill>
                  <a:srgbClr val="000000"/>
                </a:solidFill>
                <a:cs typeface="+mn-ea"/>
                <a:sym typeface="+mn-lt"/>
              </a:rPr>
              <a:t>可以购买</a:t>
            </a:r>
            <a:r>
              <a:rPr lang="en-US" altLang="zh-CN" sz="2000" dirty="0">
                <a:solidFill>
                  <a:srgbClr val="000000"/>
                </a:solidFill>
                <a:cs typeface="+mn-ea"/>
                <a:sym typeface="+mn-lt"/>
              </a:rPr>
              <a:t>3 </a:t>
            </a:r>
            <a:r>
              <a:rPr lang="zh-CN" altLang="en-US" sz="2000" dirty="0">
                <a:solidFill>
                  <a:srgbClr val="000000"/>
                </a:solidFill>
                <a:cs typeface="+mn-ea"/>
                <a:sym typeface="+mn-lt"/>
              </a:rPr>
              <a:t>单位</a:t>
            </a:r>
            <a:r>
              <a:rPr lang="en-US" altLang="zh-CN" sz="2000" dirty="0">
                <a:solidFill>
                  <a:srgbClr val="000000"/>
                </a:solidFill>
                <a:cs typeface="+mn-ea"/>
                <a:sym typeface="+mn-lt"/>
              </a:rPr>
              <a:t>, </a:t>
            </a:r>
            <a:r>
              <a:rPr lang="zh-CN" altLang="en-US" sz="2000" dirty="0">
                <a:solidFill>
                  <a:srgbClr val="000000"/>
                </a:solidFill>
                <a:cs typeface="+mn-ea"/>
                <a:sym typeface="+mn-lt"/>
              </a:rPr>
              <a:t>全部收入都用来购买商品</a:t>
            </a:r>
            <a:r>
              <a:rPr lang="en-US" altLang="zh-CN" sz="2000" i="1" dirty="0">
                <a:solidFill>
                  <a:srgbClr val="000000"/>
                </a:solidFill>
                <a:cs typeface="+mn-ea"/>
                <a:sym typeface="+mn-lt"/>
              </a:rPr>
              <a:t>Y</a:t>
            </a:r>
            <a:r>
              <a:rPr lang="en-US" altLang="zh-CN" sz="2000" dirty="0">
                <a:solidFill>
                  <a:srgbClr val="000000"/>
                </a:solidFill>
                <a:cs typeface="+mn-ea"/>
                <a:sym typeface="+mn-lt"/>
              </a:rPr>
              <a:t> </a:t>
            </a:r>
            <a:r>
              <a:rPr lang="zh-CN" altLang="en-US" sz="2000" dirty="0">
                <a:solidFill>
                  <a:srgbClr val="000000"/>
                </a:solidFill>
                <a:cs typeface="+mn-ea"/>
                <a:sym typeface="+mn-lt"/>
              </a:rPr>
              <a:t>可得到</a:t>
            </a:r>
            <a:r>
              <a:rPr lang="en-US" altLang="zh-CN" sz="2000" dirty="0">
                <a:solidFill>
                  <a:srgbClr val="000000"/>
                </a:solidFill>
                <a:cs typeface="+mn-ea"/>
                <a:sym typeface="+mn-lt"/>
              </a:rPr>
              <a:t>6 </a:t>
            </a:r>
            <a:r>
              <a:rPr lang="zh-CN" altLang="en-US" sz="2000" dirty="0">
                <a:solidFill>
                  <a:srgbClr val="000000"/>
                </a:solidFill>
                <a:cs typeface="+mn-ea"/>
                <a:sym typeface="+mn-lt"/>
              </a:rPr>
              <a:t>单位</a:t>
            </a:r>
            <a:r>
              <a:rPr lang="en-US" altLang="zh-CN" sz="2000" dirty="0">
                <a:solidFill>
                  <a:srgbClr val="000000"/>
                </a:solidFill>
                <a:cs typeface="+mn-ea"/>
                <a:sym typeface="+mn-lt"/>
              </a:rPr>
              <a:t>, </a:t>
            </a:r>
            <a:r>
              <a:rPr lang="zh-CN" altLang="en-US" sz="2000" dirty="0">
                <a:solidFill>
                  <a:srgbClr val="000000"/>
                </a:solidFill>
                <a:cs typeface="+mn-ea"/>
                <a:sym typeface="+mn-lt"/>
              </a:rPr>
              <a:t>由此可以画出预算线为图</a:t>
            </a:r>
            <a:r>
              <a:rPr lang="en-US" altLang="zh-CN" sz="2000" dirty="0">
                <a:solidFill>
                  <a:srgbClr val="000000"/>
                </a:solidFill>
                <a:cs typeface="+mn-ea"/>
                <a:sym typeface="+mn-lt"/>
              </a:rPr>
              <a:t>3-5 </a:t>
            </a:r>
            <a:r>
              <a:rPr lang="zh-CN" altLang="en-US" sz="2000" dirty="0">
                <a:solidFill>
                  <a:srgbClr val="000000"/>
                </a:solidFill>
                <a:cs typeface="+mn-ea"/>
                <a:sym typeface="+mn-lt"/>
              </a:rPr>
              <a:t>中的线段</a:t>
            </a:r>
            <a:r>
              <a:rPr lang="en-US" altLang="zh-CN" sz="2000" i="1" dirty="0">
                <a:solidFill>
                  <a:srgbClr val="000000"/>
                </a:solidFill>
                <a:cs typeface="+mn-ea"/>
                <a:sym typeface="+mn-lt"/>
              </a:rPr>
              <a:t>AB</a:t>
            </a:r>
            <a:r>
              <a:rPr lang="en-US" altLang="zh-CN" sz="2000" dirty="0">
                <a:solidFill>
                  <a:srgbClr val="000000"/>
                </a:solidFill>
                <a:cs typeface="+mn-ea"/>
                <a:sym typeface="+mn-lt"/>
              </a:rPr>
              <a:t> </a:t>
            </a:r>
            <a:r>
              <a:rPr lang="zh-CN" altLang="en-US" sz="2000" dirty="0">
                <a:solidFill>
                  <a:srgbClr val="000000"/>
                </a:solidFill>
                <a:cs typeface="+mn-ea"/>
                <a:sym typeface="+mn-lt"/>
              </a:rPr>
              <a:t>。</a:t>
            </a:r>
          </a:p>
        </p:txBody>
      </p:sp>
      <p:pic>
        <p:nvPicPr>
          <p:cNvPr id="7" name="图片 6">
            <a:extLst>
              <a:ext uri="{FF2B5EF4-FFF2-40B4-BE49-F238E27FC236}">
                <a16:creationId xmlns:a16="http://schemas.microsoft.com/office/drawing/2014/main" id="{226FACD2-B60C-DA17-50A8-88100C2D4563}"/>
              </a:ext>
            </a:extLst>
          </p:cNvPr>
          <p:cNvPicPr>
            <a:picLocks noChangeAspect="1"/>
          </p:cNvPicPr>
          <p:nvPr/>
        </p:nvPicPr>
        <p:blipFill>
          <a:blip r:embed="rId3"/>
          <a:stretch>
            <a:fillRect/>
          </a:stretch>
        </p:blipFill>
        <p:spPr>
          <a:xfrm>
            <a:off x="5147202" y="4385587"/>
            <a:ext cx="2113133" cy="2269661"/>
          </a:xfrm>
          <a:prstGeom prst="rect">
            <a:avLst/>
          </a:prstGeom>
        </p:spPr>
      </p:pic>
    </p:spTree>
    <p:extLst>
      <p:ext uri="{BB962C8B-B14F-4D97-AF65-F5344CB8AC3E}">
        <p14:creationId xmlns:p14="http://schemas.microsoft.com/office/powerpoint/2010/main" val="882516628"/>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dissolve">
                                      <p:cBhvr>
                                        <p:cTn id="1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2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742" y="382694"/>
            <a:ext cx="6215593"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二、 预算线</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23" name="矩形 22"/>
          <p:cNvSpPr/>
          <p:nvPr/>
        </p:nvSpPr>
        <p:spPr>
          <a:xfrm>
            <a:off x="767405" y="1197861"/>
            <a:ext cx="11027664" cy="5260030"/>
          </a:xfrm>
          <a:prstGeom prst="rect">
            <a:avLst/>
          </a:prstGeom>
        </p:spPr>
        <p:txBody>
          <a:bodyPr wrap="square">
            <a:spAutoFit/>
          </a:bodyPr>
          <a:lstStyle/>
          <a:p>
            <a:pPr lvl="0">
              <a:lnSpc>
                <a:spcPct val="130000"/>
              </a:lnSpc>
            </a:pPr>
            <a:r>
              <a:rPr lang="zh-CN" altLang="en-US" sz="2000" dirty="0">
                <a:solidFill>
                  <a:srgbClr val="000000"/>
                </a:solidFill>
                <a:cs typeface="+mn-ea"/>
                <a:sym typeface="+mn-lt"/>
              </a:rPr>
              <a:t>        下面通过以上的具体例子对预算线进行一般分析。</a:t>
            </a:r>
          </a:p>
          <a:p>
            <a:pPr lvl="0">
              <a:lnSpc>
                <a:spcPct val="130000"/>
              </a:lnSpc>
            </a:pPr>
            <a:r>
              <a:rPr lang="zh-CN" altLang="en-US" sz="2000" dirty="0">
                <a:solidFill>
                  <a:srgbClr val="000000"/>
                </a:solidFill>
                <a:cs typeface="+mn-ea"/>
                <a:sym typeface="+mn-lt"/>
              </a:rPr>
              <a:t>         假如以</a:t>
            </a:r>
            <a:r>
              <a:rPr lang="en-US" altLang="zh-CN" sz="2000" i="1" dirty="0">
                <a:solidFill>
                  <a:srgbClr val="000000"/>
                </a:solidFill>
                <a:cs typeface="+mn-ea"/>
                <a:sym typeface="+mn-lt"/>
              </a:rPr>
              <a:t>I </a:t>
            </a:r>
            <a:r>
              <a:rPr lang="zh-CN" altLang="en-US" sz="2000" dirty="0">
                <a:solidFill>
                  <a:srgbClr val="000000"/>
                </a:solidFill>
                <a:cs typeface="+mn-ea"/>
                <a:sym typeface="+mn-lt"/>
              </a:rPr>
              <a:t>表示消费者的既定收入</a:t>
            </a:r>
            <a:r>
              <a:rPr lang="en-US" altLang="zh-CN" sz="2000" dirty="0">
                <a:solidFill>
                  <a:srgbClr val="000000"/>
                </a:solidFill>
                <a:cs typeface="+mn-ea"/>
                <a:sym typeface="+mn-lt"/>
              </a:rPr>
              <a:t>, </a:t>
            </a:r>
            <a:r>
              <a:rPr lang="zh-CN" altLang="en-US" sz="2000" dirty="0">
                <a:solidFill>
                  <a:srgbClr val="000000"/>
                </a:solidFill>
                <a:cs typeface="+mn-ea"/>
                <a:sym typeface="+mn-lt"/>
              </a:rPr>
              <a:t>以 </a:t>
            </a:r>
            <a:r>
              <a:rPr lang="en-US" altLang="zh-CN" sz="2000" i="1" dirty="0" err="1">
                <a:solidFill>
                  <a:srgbClr val="000000"/>
                </a:solidFill>
                <a:cs typeface="+mn-ea"/>
                <a:sym typeface="+mn-lt"/>
              </a:rPr>
              <a:t>Px</a:t>
            </a:r>
            <a:r>
              <a:rPr lang="en-US" altLang="zh-CN" sz="2000" dirty="0">
                <a:solidFill>
                  <a:srgbClr val="000000"/>
                </a:solidFill>
                <a:cs typeface="+mn-ea"/>
                <a:sym typeface="+mn-lt"/>
              </a:rPr>
              <a:t> </a:t>
            </a:r>
            <a:r>
              <a:rPr lang="zh-CN" altLang="en-US" sz="2000" dirty="0">
                <a:solidFill>
                  <a:srgbClr val="000000"/>
                </a:solidFill>
                <a:cs typeface="+mn-ea"/>
                <a:sym typeface="+mn-lt"/>
              </a:rPr>
              <a:t>和</a:t>
            </a:r>
            <a:r>
              <a:rPr lang="en-US" altLang="zh-CN" sz="2000" i="1" dirty="0" err="1">
                <a:solidFill>
                  <a:srgbClr val="000000"/>
                </a:solidFill>
                <a:cs typeface="+mn-ea"/>
                <a:sym typeface="+mn-lt"/>
              </a:rPr>
              <a:t>Py</a:t>
            </a:r>
            <a:r>
              <a:rPr lang="en-US" altLang="zh-CN" sz="2000" i="1" dirty="0">
                <a:solidFill>
                  <a:srgbClr val="000000"/>
                </a:solidFill>
                <a:cs typeface="+mn-ea"/>
                <a:sym typeface="+mn-lt"/>
              </a:rPr>
              <a:t> </a:t>
            </a:r>
            <a:r>
              <a:rPr lang="zh-CN" altLang="en-US" sz="2000" dirty="0">
                <a:solidFill>
                  <a:srgbClr val="000000"/>
                </a:solidFill>
                <a:cs typeface="+mn-ea"/>
                <a:sym typeface="+mn-lt"/>
              </a:rPr>
              <a:t>分别表示两种商品的价格</a:t>
            </a:r>
            <a:r>
              <a:rPr lang="en-US" altLang="zh-CN" sz="2000" dirty="0">
                <a:solidFill>
                  <a:srgbClr val="000000"/>
                </a:solidFill>
                <a:cs typeface="+mn-ea"/>
                <a:sym typeface="+mn-lt"/>
              </a:rPr>
              <a:t>, </a:t>
            </a:r>
            <a:r>
              <a:rPr lang="zh-CN" altLang="en-US" sz="2000" dirty="0">
                <a:solidFill>
                  <a:srgbClr val="000000"/>
                </a:solidFill>
                <a:cs typeface="+mn-ea"/>
                <a:sym typeface="+mn-lt"/>
              </a:rPr>
              <a:t>以 </a:t>
            </a:r>
            <a:r>
              <a:rPr lang="en-US" altLang="zh-CN" sz="2000" i="1" dirty="0" err="1">
                <a:solidFill>
                  <a:srgbClr val="000000"/>
                </a:solidFill>
                <a:cs typeface="+mn-ea"/>
                <a:sym typeface="+mn-lt"/>
              </a:rPr>
              <a:t>Qx</a:t>
            </a:r>
            <a:r>
              <a:rPr lang="en-US" altLang="zh-CN" sz="2000" dirty="0">
                <a:solidFill>
                  <a:srgbClr val="000000"/>
                </a:solidFill>
                <a:cs typeface="+mn-ea"/>
                <a:sym typeface="+mn-lt"/>
              </a:rPr>
              <a:t> </a:t>
            </a:r>
            <a:r>
              <a:rPr lang="zh-CN" altLang="en-US" sz="2000" dirty="0">
                <a:solidFill>
                  <a:srgbClr val="000000"/>
                </a:solidFill>
                <a:cs typeface="+mn-ea"/>
                <a:sym typeface="+mn-lt"/>
              </a:rPr>
              <a:t>和</a:t>
            </a:r>
            <a:r>
              <a:rPr lang="en-US" altLang="zh-CN" sz="2000" i="1" dirty="0" err="1">
                <a:solidFill>
                  <a:srgbClr val="000000"/>
                </a:solidFill>
                <a:cs typeface="+mn-ea"/>
                <a:sym typeface="+mn-lt"/>
              </a:rPr>
              <a:t>Qy</a:t>
            </a:r>
            <a:r>
              <a:rPr lang="zh-CN" altLang="en-US" sz="2000" dirty="0">
                <a:solidFill>
                  <a:srgbClr val="000000"/>
                </a:solidFill>
                <a:cs typeface="+mn-ea"/>
                <a:sym typeface="+mn-lt"/>
              </a:rPr>
              <a:t>分别表示购买的两种商品的数量</a:t>
            </a:r>
            <a:r>
              <a:rPr lang="en-US" altLang="zh-CN" sz="2000" dirty="0">
                <a:solidFill>
                  <a:srgbClr val="000000"/>
                </a:solidFill>
                <a:cs typeface="+mn-ea"/>
                <a:sym typeface="+mn-lt"/>
              </a:rPr>
              <a:t>, </a:t>
            </a:r>
            <a:r>
              <a:rPr lang="zh-CN" altLang="en-US" sz="2000" dirty="0">
                <a:solidFill>
                  <a:srgbClr val="000000"/>
                </a:solidFill>
                <a:cs typeface="+mn-ea"/>
                <a:sym typeface="+mn-lt"/>
              </a:rPr>
              <a:t>那么相应的预算线方程为</a:t>
            </a:r>
          </a:p>
          <a:p>
            <a:pPr lvl="0" algn="ctr">
              <a:lnSpc>
                <a:spcPct val="130000"/>
              </a:lnSpc>
            </a:pPr>
            <a:r>
              <a:rPr lang="en-US" altLang="zh-CN" sz="2000" i="1" dirty="0">
                <a:solidFill>
                  <a:srgbClr val="000000"/>
                </a:solidFill>
                <a:cs typeface="+mn-ea"/>
                <a:sym typeface="+mn-lt"/>
              </a:rPr>
              <a:t>P </a:t>
            </a:r>
            <a:r>
              <a:rPr lang="en-US" altLang="zh-CN" sz="2000" i="1" dirty="0" err="1">
                <a:solidFill>
                  <a:srgbClr val="000000"/>
                </a:solidFill>
                <a:cs typeface="+mn-ea"/>
                <a:sym typeface="+mn-lt"/>
              </a:rPr>
              <a:t>xQx</a:t>
            </a:r>
            <a:r>
              <a:rPr lang="en-US" altLang="zh-CN" sz="2000" i="1" dirty="0">
                <a:solidFill>
                  <a:srgbClr val="000000"/>
                </a:solidFill>
                <a:cs typeface="+mn-ea"/>
                <a:sym typeface="+mn-lt"/>
              </a:rPr>
              <a:t> +P </a:t>
            </a:r>
            <a:r>
              <a:rPr lang="en-US" altLang="zh-CN" sz="2000" i="1" dirty="0" err="1">
                <a:solidFill>
                  <a:srgbClr val="000000"/>
                </a:solidFill>
                <a:cs typeface="+mn-ea"/>
                <a:sym typeface="+mn-lt"/>
              </a:rPr>
              <a:t>yQy</a:t>
            </a:r>
            <a:r>
              <a:rPr lang="en-US" altLang="zh-CN" sz="2000" i="1" dirty="0">
                <a:solidFill>
                  <a:srgbClr val="000000"/>
                </a:solidFill>
                <a:cs typeface="+mn-ea"/>
                <a:sym typeface="+mn-lt"/>
              </a:rPr>
              <a:t> =I</a:t>
            </a:r>
          </a:p>
          <a:p>
            <a:pPr lvl="0">
              <a:lnSpc>
                <a:spcPct val="130000"/>
              </a:lnSpc>
            </a:pPr>
            <a:r>
              <a:rPr lang="zh-CN" altLang="en-US" sz="2000" dirty="0">
                <a:solidFill>
                  <a:srgbClr val="000000"/>
                </a:solidFill>
                <a:cs typeface="+mn-ea"/>
                <a:sym typeface="+mn-lt"/>
              </a:rPr>
              <a:t>         或</a:t>
            </a:r>
          </a:p>
          <a:p>
            <a:pPr lvl="0" algn="ctr">
              <a:lnSpc>
                <a:spcPct val="130000"/>
              </a:lnSpc>
            </a:pPr>
            <a:r>
              <a:rPr lang="en-US" altLang="zh-CN" sz="2000" i="1" dirty="0" err="1">
                <a:solidFill>
                  <a:srgbClr val="000000"/>
                </a:solidFill>
                <a:cs typeface="+mn-ea"/>
                <a:sym typeface="+mn-lt"/>
              </a:rPr>
              <a:t>Qy</a:t>
            </a:r>
            <a:r>
              <a:rPr lang="en-US" altLang="zh-CN" sz="2000" i="1" dirty="0">
                <a:solidFill>
                  <a:srgbClr val="000000"/>
                </a:solidFill>
                <a:cs typeface="+mn-ea"/>
                <a:sym typeface="+mn-lt"/>
              </a:rPr>
              <a:t> =I/P y -P x/P y ×</a:t>
            </a:r>
            <a:r>
              <a:rPr lang="en-US" altLang="zh-CN" sz="2000" i="1" dirty="0" err="1">
                <a:solidFill>
                  <a:srgbClr val="000000"/>
                </a:solidFill>
                <a:cs typeface="+mn-ea"/>
                <a:sym typeface="+mn-lt"/>
              </a:rPr>
              <a:t>Qx</a:t>
            </a:r>
            <a:endParaRPr lang="en-US" altLang="zh-CN" sz="2000" i="1" dirty="0">
              <a:solidFill>
                <a:srgbClr val="000000"/>
              </a:solidFill>
              <a:cs typeface="+mn-ea"/>
              <a:sym typeface="+mn-lt"/>
            </a:endParaRPr>
          </a:p>
          <a:p>
            <a:pPr lvl="0">
              <a:lnSpc>
                <a:spcPct val="130000"/>
              </a:lnSpc>
            </a:pPr>
            <a:r>
              <a:rPr lang="zh-CN" altLang="en-US" sz="2000" dirty="0">
                <a:solidFill>
                  <a:srgbClr val="000000"/>
                </a:solidFill>
                <a:cs typeface="+mn-ea"/>
                <a:sym typeface="+mn-lt"/>
              </a:rPr>
              <a:t>       由上式可知</a:t>
            </a:r>
            <a:r>
              <a:rPr lang="en-US" altLang="zh-CN" sz="2000" dirty="0">
                <a:solidFill>
                  <a:srgbClr val="000000"/>
                </a:solidFill>
                <a:cs typeface="+mn-ea"/>
                <a:sym typeface="+mn-lt"/>
              </a:rPr>
              <a:t>, </a:t>
            </a:r>
            <a:r>
              <a:rPr lang="zh-CN" altLang="en-US" sz="2000" dirty="0">
                <a:solidFill>
                  <a:srgbClr val="000000"/>
                </a:solidFill>
                <a:cs typeface="+mn-ea"/>
                <a:sym typeface="+mn-lt"/>
              </a:rPr>
              <a:t>预算线的斜率为</a:t>
            </a:r>
            <a:r>
              <a:rPr lang="en-US" altLang="zh-CN" sz="2000" i="1" dirty="0">
                <a:solidFill>
                  <a:srgbClr val="000000"/>
                </a:solidFill>
                <a:cs typeface="+mn-ea"/>
                <a:sym typeface="+mn-lt"/>
              </a:rPr>
              <a:t>-</a:t>
            </a:r>
            <a:r>
              <a:rPr lang="en-US" altLang="zh-CN" sz="2000" i="1" dirty="0" err="1">
                <a:solidFill>
                  <a:srgbClr val="000000"/>
                </a:solidFill>
                <a:cs typeface="+mn-ea"/>
                <a:sym typeface="+mn-lt"/>
              </a:rPr>
              <a:t>Px</a:t>
            </a:r>
            <a:r>
              <a:rPr lang="en-US" altLang="zh-CN" sz="2000" i="1" dirty="0">
                <a:solidFill>
                  <a:srgbClr val="000000"/>
                </a:solidFill>
                <a:cs typeface="+mn-ea"/>
                <a:sym typeface="+mn-lt"/>
              </a:rPr>
              <a:t>/</a:t>
            </a:r>
            <a:r>
              <a:rPr lang="en-US" altLang="zh-CN" sz="2000" i="1" dirty="0" err="1">
                <a:solidFill>
                  <a:srgbClr val="000000"/>
                </a:solidFill>
                <a:cs typeface="+mn-ea"/>
                <a:sym typeface="+mn-lt"/>
              </a:rPr>
              <a:t>Py</a:t>
            </a:r>
            <a:r>
              <a:rPr lang="en-US" altLang="zh-CN" sz="2000" i="1" dirty="0">
                <a:solidFill>
                  <a:srgbClr val="000000"/>
                </a:solidFill>
                <a:cs typeface="+mn-ea"/>
                <a:sym typeface="+mn-lt"/>
              </a:rPr>
              <a:t> </a:t>
            </a:r>
            <a:r>
              <a:rPr lang="en-US" altLang="zh-CN" sz="2000" dirty="0">
                <a:solidFill>
                  <a:srgbClr val="000000"/>
                </a:solidFill>
                <a:cs typeface="+mn-ea"/>
                <a:sym typeface="+mn-lt"/>
              </a:rPr>
              <a:t>, </a:t>
            </a:r>
            <a:r>
              <a:rPr lang="zh-CN" altLang="en-US" sz="2000" dirty="0">
                <a:solidFill>
                  <a:srgbClr val="000000"/>
                </a:solidFill>
                <a:cs typeface="+mn-ea"/>
                <a:sym typeface="+mn-lt"/>
              </a:rPr>
              <a:t>纵截距为</a:t>
            </a:r>
            <a:r>
              <a:rPr lang="en-US" altLang="zh-CN" sz="2000" i="1" dirty="0">
                <a:solidFill>
                  <a:srgbClr val="000000"/>
                </a:solidFill>
                <a:cs typeface="+mn-ea"/>
                <a:sym typeface="+mn-lt"/>
              </a:rPr>
              <a:t>I/</a:t>
            </a:r>
            <a:r>
              <a:rPr lang="en-US" altLang="zh-CN" sz="2000" i="1" dirty="0" err="1">
                <a:solidFill>
                  <a:srgbClr val="000000"/>
                </a:solidFill>
                <a:cs typeface="+mn-ea"/>
                <a:sym typeface="+mn-lt"/>
              </a:rPr>
              <a:t>Py</a:t>
            </a:r>
            <a:r>
              <a:rPr lang="en-US" altLang="zh-CN" sz="2000" i="1" dirty="0">
                <a:solidFill>
                  <a:srgbClr val="000000"/>
                </a:solidFill>
                <a:cs typeface="+mn-ea"/>
                <a:sym typeface="+mn-lt"/>
              </a:rPr>
              <a:t> </a:t>
            </a:r>
            <a:r>
              <a:rPr lang="zh-CN" altLang="en-US" sz="2000" dirty="0">
                <a:solidFill>
                  <a:srgbClr val="000000"/>
                </a:solidFill>
                <a:cs typeface="+mn-ea"/>
                <a:sym typeface="+mn-lt"/>
              </a:rPr>
              <a:t>。</a:t>
            </a:r>
          </a:p>
          <a:p>
            <a:pPr lvl="0">
              <a:lnSpc>
                <a:spcPct val="130000"/>
              </a:lnSpc>
            </a:pPr>
            <a:r>
              <a:rPr lang="zh-CN" altLang="en-US" sz="2000" dirty="0">
                <a:solidFill>
                  <a:srgbClr val="000000"/>
                </a:solidFill>
                <a:cs typeface="+mn-ea"/>
                <a:sym typeface="+mn-lt"/>
              </a:rPr>
              <a:t>         从上面的分析可知</a:t>
            </a:r>
            <a:r>
              <a:rPr lang="en-US" altLang="zh-CN" sz="2000" dirty="0">
                <a:solidFill>
                  <a:srgbClr val="000000"/>
                </a:solidFill>
                <a:cs typeface="+mn-ea"/>
                <a:sym typeface="+mn-lt"/>
              </a:rPr>
              <a:t>, </a:t>
            </a:r>
            <a:r>
              <a:rPr lang="zh-CN" altLang="en-US" sz="2000" dirty="0">
                <a:solidFill>
                  <a:srgbClr val="000000"/>
                </a:solidFill>
                <a:cs typeface="+mn-ea"/>
                <a:sym typeface="+mn-lt"/>
              </a:rPr>
              <a:t>只要给定消费者的收入和两个商品的价格</a:t>
            </a:r>
            <a:r>
              <a:rPr lang="en-US" altLang="zh-CN" sz="2000" dirty="0">
                <a:solidFill>
                  <a:srgbClr val="000000"/>
                </a:solidFill>
                <a:cs typeface="+mn-ea"/>
                <a:sym typeface="+mn-lt"/>
              </a:rPr>
              <a:t>, </a:t>
            </a:r>
            <a:r>
              <a:rPr lang="zh-CN" altLang="en-US" sz="2000" dirty="0">
                <a:solidFill>
                  <a:srgbClr val="000000"/>
                </a:solidFill>
                <a:cs typeface="+mn-ea"/>
                <a:sym typeface="+mn-lt"/>
              </a:rPr>
              <a:t>则相应的预算线的位置和形状也就决定了</a:t>
            </a:r>
            <a:r>
              <a:rPr lang="en-US" altLang="zh-CN" sz="2000" dirty="0">
                <a:solidFill>
                  <a:srgbClr val="000000"/>
                </a:solidFill>
                <a:cs typeface="+mn-ea"/>
                <a:sym typeface="+mn-lt"/>
              </a:rPr>
              <a:t>(</a:t>
            </a:r>
            <a:r>
              <a:rPr lang="zh-CN" altLang="en-US" sz="2000" dirty="0">
                <a:solidFill>
                  <a:srgbClr val="000000"/>
                </a:solidFill>
                <a:cs typeface="+mn-ea"/>
                <a:sym typeface="+mn-lt"/>
              </a:rPr>
              <a:t>因为预算线的纵、 横截距和斜率就决定了</a:t>
            </a:r>
            <a:r>
              <a:rPr lang="en-US" altLang="zh-CN" sz="2000" dirty="0">
                <a:solidFill>
                  <a:srgbClr val="000000"/>
                </a:solidFill>
                <a:cs typeface="+mn-ea"/>
                <a:sym typeface="+mn-lt"/>
              </a:rPr>
              <a:t>) </a:t>
            </a:r>
            <a:r>
              <a:rPr lang="zh-CN" altLang="en-US" sz="2000" dirty="0">
                <a:solidFill>
                  <a:srgbClr val="000000"/>
                </a:solidFill>
                <a:cs typeface="+mn-ea"/>
                <a:sym typeface="+mn-lt"/>
              </a:rPr>
              <a:t>。 由此可以推断</a:t>
            </a:r>
            <a:r>
              <a:rPr lang="en-US" altLang="zh-CN" sz="2000" dirty="0">
                <a:solidFill>
                  <a:srgbClr val="000000"/>
                </a:solidFill>
                <a:cs typeface="+mn-ea"/>
                <a:sym typeface="+mn-lt"/>
              </a:rPr>
              <a:t>, </a:t>
            </a:r>
            <a:r>
              <a:rPr lang="zh-CN" altLang="en-US" sz="2000" dirty="0">
                <a:solidFill>
                  <a:srgbClr val="000000"/>
                </a:solidFill>
                <a:cs typeface="+mn-ea"/>
                <a:sym typeface="+mn-lt"/>
              </a:rPr>
              <a:t>在消费者的收入和两个商品的价格这三个量中</a:t>
            </a:r>
            <a:r>
              <a:rPr lang="en-US" altLang="zh-CN" sz="2000" dirty="0">
                <a:solidFill>
                  <a:srgbClr val="000000"/>
                </a:solidFill>
                <a:cs typeface="+mn-ea"/>
                <a:sym typeface="+mn-lt"/>
              </a:rPr>
              <a:t>, </a:t>
            </a:r>
            <a:r>
              <a:rPr lang="zh-CN" altLang="en-US" sz="2000" dirty="0">
                <a:solidFill>
                  <a:srgbClr val="000000"/>
                </a:solidFill>
                <a:cs typeface="+mn-ea"/>
                <a:sym typeface="+mn-lt"/>
              </a:rPr>
              <a:t>只要有一个量发生变动</a:t>
            </a:r>
            <a:r>
              <a:rPr lang="en-US" altLang="zh-CN" sz="2000" dirty="0">
                <a:solidFill>
                  <a:srgbClr val="000000"/>
                </a:solidFill>
                <a:cs typeface="+mn-ea"/>
                <a:sym typeface="+mn-lt"/>
              </a:rPr>
              <a:t>, </a:t>
            </a:r>
            <a:r>
              <a:rPr lang="zh-CN" altLang="en-US" sz="2000" dirty="0">
                <a:solidFill>
                  <a:srgbClr val="000000"/>
                </a:solidFill>
                <a:cs typeface="+mn-ea"/>
                <a:sym typeface="+mn-lt"/>
              </a:rPr>
              <a:t>原有的预算线就会发生移动。</a:t>
            </a:r>
          </a:p>
          <a:p>
            <a:pPr lvl="0">
              <a:lnSpc>
                <a:spcPct val="130000"/>
              </a:lnSpc>
            </a:pPr>
            <a:r>
              <a:rPr lang="zh-CN" altLang="en-US" sz="2000" dirty="0">
                <a:solidFill>
                  <a:srgbClr val="000000"/>
                </a:solidFill>
                <a:cs typeface="+mn-ea"/>
                <a:sym typeface="+mn-lt"/>
              </a:rPr>
              <a:t>          预算线的移动可以归纳为四种情况</a:t>
            </a:r>
            <a:r>
              <a:rPr lang="en-US" altLang="zh-CN" sz="2000" dirty="0">
                <a:solidFill>
                  <a:srgbClr val="000000"/>
                </a:solidFill>
                <a:cs typeface="+mn-ea"/>
                <a:sym typeface="+mn-lt"/>
              </a:rPr>
              <a:t>, </a:t>
            </a:r>
            <a:r>
              <a:rPr lang="zh-CN" altLang="en-US" sz="2000" dirty="0">
                <a:solidFill>
                  <a:srgbClr val="000000"/>
                </a:solidFill>
                <a:cs typeface="+mn-ea"/>
                <a:sym typeface="+mn-lt"/>
              </a:rPr>
              <a:t>这里只介绍其中的两种情况</a:t>
            </a:r>
            <a:r>
              <a:rPr lang="en-US" altLang="zh-CN" sz="2000" dirty="0">
                <a:solidFill>
                  <a:srgbClr val="000000"/>
                </a:solidFill>
                <a:cs typeface="+mn-ea"/>
                <a:sym typeface="+mn-lt"/>
              </a:rPr>
              <a:t>: </a:t>
            </a:r>
            <a:r>
              <a:rPr lang="zh-CN" altLang="en-US" sz="2000" dirty="0">
                <a:solidFill>
                  <a:srgbClr val="000000"/>
                </a:solidFill>
                <a:cs typeface="+mn-ea"/>
                <a:sym typeface="+mn-lt"/>
              </a:rPr>
              <a:t>一是两种商品的价格不变</a:t>
            </a:r>
            <a:r>
              <a:rPr lang="en-US" altLang="zh-CN" sz="2000" dirty="0">
                <a:solidFill>
                  <a:srgbClr val="000000"/>
                </a:solidFill>
                <a:cs typeface="+mn-ea"/>
                <a:sym typeface="+mn-lt"/>
              </a:rPr>
              <a:t>, </a:t>
            </a:r>
            <a:r>
              <a:rPr lang="zh-CN" altLang="en-US" sz="2000" dirty="0">
                <a:solidFill>
                  <a:srgbClr val="000000"/>
                </a:solidFill>
                <a:cs typeface="+mn-ea"/>
                <a:sym typeface="+mn-lt"/>
              </a:rPr>
              <a:t>由消费者收入变动引起的移动</a:t>
            </a:r>
            <a:r>
              <a:rPr lang="en-US" altLang="zh-CN" sz="2000" dirty="0">
                <a:solidFill>
                  <a:srgbClr val="000000"/>
                </a:solidFill>
                <a:cs typeface="+mn-ea"/>
                <a:sym typeface="+mn-lt"/>
              </a:rPr>
              <a:t>; </a:t>
            </a:r>
            <a:r>
              <a:rPr lang="zh-CN" altLang="en-US" sz="2000" dirty="0">
                <a:solidFill>
                  <a:srgbClr val="000000"/>
                </a:solidFill>
                <a:cs typeface="+mn-ea"/>
                <a:sym typeface="+mn-lt"/>
              </a:rPr>
              <a:t>二是消费者的收入和一种商品的价格不变</a:t>
            </a:r>
            <a:r>
              <a:rPr lang="en-US" altLang="zh-CN" sz="2000" dirty="0">
                <a:solidFill>
                  <a:srgbClr val="000000"/>
                </a:solidFill>
                <a:cs typeface="+mn-ea"/>
                <a:sym typeface="+mn-lt"/>
              </a:rPr>
              <a:t>, </a:t>
            </a:r>
            <a:r>
              <a:rPr lang="zh-CN" altLang="en-US" sz="2000" dirty="0">
                <a:solidFill>
                  <a:srgbClr val="000000"/>
                </a:solidFill>
                <a:cs typeface="+mn-ea"/>
                <a:sym typeface="+mn-lt"/>
              </a:rPr>
              <a:t>另一种商品价格变动引起的移动。</a:t>
            </a:r>
          </a:p>
        </p:txBody>
      </p:sp>
    </p:spTree>
    <p:extLst>
      <p:ext uri="{BB962C8B-B14F-4D97-AF65-F5344CB8AC3E}">
        <p14:creationId xmlns:p14="http://schemas.microsoft.com/office/powerpoint/2010/main" val="1078428850"/>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dissolve">
                                      <p:cBhvr>
                                        <p:cTn id="1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2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742" y="382694"/>
            <a:ext cx="6215593"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二、 预算线</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graphicFrame>
        <p:nvGraphicFramePr>
          <p:cNvPr id="6" name="图示 5">
            <a:extLst>
              <a:ext uri="{FF2B5EF4-FFF2-40B4-BE49-F238E27FC236}">
                <a16:creationId xmlns:a16="http://schemas.microsoft.com/office/drawing/2014/main" id="{331DA481-EC95-E42F-182F-309C6C69EA04}"/>
              </a:ext>
            </a:extLst>
          </p:cNvPr>
          <p:cNvGraphicFramePr/>
          <p:nvPr>
            <p:extLst>
              <p:ext uri="{D42A27DB-BD31-4B8C-83A1-F6EECF244321}">
                <p14:modId xmlns:p14="http://schemas.microsoft.com/office/powerpoint/2010/main" val="1235707019"/>
              </p:ext>
            </p:extLst>
          </p:nvPr>
        </p:nvGraphicFramePr>
        <p:xfrm>
          <a:off x="1882417" y="2398789"/>
          <a:ext cx="8427166" cy="3399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文本框 2">
            <a:extLst>
              <a:ext uri="{FF2B5EF4-FFF2-40B4-BE49-F238E27FC236}">
                <a16:creationId xmlns:a16="http://schemas.microsoft.com/office/drawing/2014/main" id="{251FABE6-80FB-A1C4-19A7-DA3316E0A6A2}"/>
              </a:ext>
            </a:extLst>
          </p:cNvPr>
          <p:cNvSpPr txBox="1"/>
          <p:nvPr/>
        </p:nvSpPr>
        <p:spPr>
          <a:xfrm>
            <a:off x="2091170" y="1231852"/>
            <a:ext cx="7843405" cy="923330"/>
          </a:xfrm>
          <a:prstGeom prst="rect">
            <a:avLst/>
          </a:prstGeom>
          <a:noFill/>
        </p:spPr>
        <p:txBody>
          <a:bodyPr wrap="square">
            <a:spAutoFit/>
          </a:bodyPr>
          <a:lstStyle/>
          <a:p>
            <a:r>
              <a:rPr lang="zh-CN" altLang="en-US" dirty="0"/>
              <a:t>         预算线的移动可以归纳为四种情况</a:t>
            </a:r>
            <a:r>
              <a:rPr lang="en-US" altLang="zh-CN" dirty="0"/>
              <a:t>, </a:t>
            </a:r>
            <a:r>
              <a:rPr lang="zh-CN" altLang="en-US" dirty="0"/>
              <a:t>这里只介绍其中的两种情况</a:t>
            </a:r>
            <a:r>
              <a:rPr lang="en-US" altLang="zh-CN" dirty="0"/>
              <a:t>: </a:t>
            </a:r>
            <a:r>
              <a:rPr lang="zh-CN" altLang="en-US" dirty="0"/>
              <a:t>一是两种商品的价格不变</a:t>
            </a:r>
            <a:r>
              <a:rPr lang="en-US" altLang="zh-CN" dirty="0"/>
              <a:t>, </a:t>
            </a:r>
            <a:r>
              <a:rPr lang="zh-CN" altLang="en-US" dirty="0"/>
              <a:t>由消费者收入变动引起的移动</a:t>
            </a:r>
            <a:r>
              <a:rPr lang="en-US" altLang="zh-CN" dirty="0"/>
              <a:t>; </a:t>
            </a:r>
            <a:r>
              <a:rPr lang="zh-CN" altLang="en-US" dirty="0"/>
              <a:t>二是消费者的收入和一种商品的价格不变</a:t>
            </a:r>
            <a:r>
              <a:rPr lang="en-US" altLang="zh-CN" dirty="0"/>
              <a:t>, </a:t>
            </a:r>
            <a:r>
              <a:rPr lang="zh-CN" altLang="en-US" dirty="0"/>
              <a:t>另一种商品价格变动引起的移动。</a:t>
            </a:r>
          </a:p>
        </p:txBody>
      </p:sp>
    </p:spTree>
    <p:extLst>
      <p:ext uri="{BB962C8B-B14F-4D97-AF65-F5344CB8AC3E}">
        <p14:creationId xmlns:p14="http://schemas.microsoft.com/office/powerpoint/2010/main" val="404870492"/>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742" y="382694"/>
            <a:ext cx="6215593"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三、 消费者均衡</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6" name="矩形 5"/>
          <p:cNvSpPr/>
          <p:nvPr/>
        </p:nvSpPr>
        <p:spPr>
          <a:xfrm>
            <a:off x="1854341" y="1206422"/>
            <a:ext cx="5528389" cy="461665"/>
          </a:xfrm>
          <a:prstGeom prst="rect">
            <a:avLst/>
          </a:prstGeom>
        </p:spPr>
        <p:txBody>
          <a:bodyPr wrap="square">
            <a:spAutoFit/>
          </a:bodyPr>
          <a:lstStyle/>
          <a:p>
            <a:pPr>
              <a:buSzPct val="25000"/>
              <a:defRPr/>
            </a:pPr>
            <a:r>
              <a:rPr lang="en-US" altLang="zh-CN" sz="2400" b="1" cap="all" dirty="0">
                <a:solidFill>
                  <a:srgbClr val="000000"/>
                </a:solidFill>
                <a:cs typeface="+mn-ea"/>
                <a:sym typeface="+mn-lt"/>
              </a:rPr>
              <a:t>(</a:t>
            </a:r>
            <a:r>
              <a:rPr lang="zh-CN" altLang="en-US" sz="2400" b="1" cap="all" dirty="0">
                <a:solidFill>
                  <a:srgbClr val="000000"/>
                </a:solidFill>
                <a:cs typeface="+mn-ea"/>
                <a:sym typeface="+mn-lt"/>
              </a:rPr>
              <a:t>一</a:t>
            </a:r>
            <a:r>
              <a:rPr lang="en-US" altLang="zh-CN" sz="2400" b="1" cap="all" dirty="0">
                <a:solidFill>
                  <a:srgbClr val="000000"/>
                </a:solidFill>
                <a:cs typeface="+mn-ea"/>
                <a:sym typeface="+mn-lt"/>
              </a:rPr>
              <a:t>) </a:t>
            </a:r>
            <a:r>
              <a:rPr lang="zh-CN" altLang="en-US" sz="2400" b="1" cap="all" dirty="0">
                <a:solidFill>
                  <a:srgbClr val="000000"/>
                </a:solidFill>
                <a:cs typeface="+mn-ea"/>
                <a:sym typeface="+mn-lt"/>
              </a:rPr>
              <a:t>消费者均衡的含义</a:t>
            </a:r>
          </a:p>
        </p:txBody>
      </p:sp>
      <p:sp>
        <p:nvSpPr>
          <p:cNvPr id="3" name="文本框 2">
            <a:extLst>
              <a:ext uri="{FF2B5EF4-FFF2-40B4-BE49-F238E27FC236}">
                <a16:creationId xmlns:a16="http://schemas.microsoft.com/office/drawing/2014/main" id="{F3EDF45B-528E-12C6-7AA9-DFD7618F8280}"/>
              </a:ext>
            </a:extLst>
          </p:cNvPr>
          <p:cNvSpPr txBox="1"/>
          <p:nvPr/>
        </p:nvSpPr>
        <p:spPr>
          <a:xfrm>
            <a:off x="1538478" y="2105561"/>
            <a:ext cx="9315450" cy="3477875"/>
          </a:xfrm>
          <a:prstGeom prst="rect">
            <a:avLst/>
          </a:prstGeom>
          <a:noFill/>
        </p:spPr>
        <p:txBody>
          <a:bodyPr wrap="square">
            <a:spAutoFit/>
          </a:bodyPr>
          <a:lstStyle/>
          <a:p>
            <a:r>
              <a:rPr lang="zh-CN" altLang="en-US" sz="2000" b="0" i="0" dirty="0">
                <a:solidFill>
                  <a:srgbClr val="000000"/>
                </a:solidFill>
                <a:effectLst/>
                <a:latin typeface="FZSSK--GBK1-0"/>
              </a:rPr>
              <a:t>        消费者均衡是研究单个消费者如何把有限的货币收入分配在各种商品的购买上以获得最大的效用。 也就是说</a:t>
            </a:r>
            <a:r>
              <a:rPr lang="en-US" altLang="zh-CN" sz="2000" b="0" i="0" dirty="0">
                <a:solidFill>
                  <a:srgbClr val="000000"/>
                </a:solidFill>
                <a:effectLst/>
                <a:latin typeface="FZSSK--GBK1-0"/>
              </a:rPr>
              <a:t>, </a:t>
            </a:r>
            <a:r>
              <a:rPr lang="zh-CN" altLang="en-US" sz="2000" b="0" i="0" dirty="0">
                <a:solidFill>
                  <a:srgbClr val="000000"/>
                </a:solidFill>
                <a:effectLst/>
                <a:latin typeface="FZSSK--GBK1-0"/>
              </a:rPr>
              <a:t>它是研究单个消费者在既定收入下实现效用最大化的均衡条件。 这里的均衡是指消费者在实现最大效用时</a:t>
            </a:r>
            <a:r>
              <a:rPr lang="en-US" altLang="zh-CN" sz="2000" b="0" i="0" dirty="0">
                <a:solidFill>
                  <a:srgbClr val="000000"/>
                </a:solidFill>
                <a:effectLst/>
                <a:latin typeface="FZSSK--GBK1-0"/>
              </a:rPr>
              <a:t>, </a:t>
            </a:r>
            <a:r>
              <a:rPr lang="zh-CN" altLang="en-US" sz="2000" b="0" i="0" dirty="0">
                <a:solidFill>
                  <a:srgbClr val="000000"/>
                </a:solidFill>
                <a:effectLst/>
                <a:latin typeface="FZSSK--GBK1-0"/>
              </a:rPr>
              <a:t>既不想增加也不想减少任何商品购买数量的一种相对静止的状态。</a:t>
            </a:r>
            <a:endParaRPr lang="en-US" altLang="zh-CN" sz="2000" b="0" i="0" dirty="0">
              <a:solidFill>
                <a:srgbClr val="000000"/>
              </a:solidFill>
              <a:effectLst/>
              <a:latin typeface="FZSSK--GBK1-0"/>
            </a:endParaRPr>
          </a:p>
          <a:p>
            <a:endParaRPr lang="en-US" altLang="zh-CN" sz="2000" b="0" i="0" dirty="0">
              <a:solidFill>
                <a:srgbClr val="000000"/>
              </a:solidFill>
              <a:effectLst/>
              <a:latin typeface="FZSSK--GBK1-0"/>
            </a:endParaRPr>
          </a:p>
          <a:p>
            <a:r>
              <a:rPr lang="zh-CN" altLang="en-US" sz="2000" dirty="0"/>
              <a:t>         分析消费者均衡时</a:t>
            </a:r>
            <a:r>
              <a:rPr lang="en-US" altLang="zh-CN" sz="2000" dirty="0"/>
              <a:t>, </a:t>
            </a:r>
            <a:r>
              <a:rPr lang="zh-CN" altLang="en-US" sz="2000" dirty="0"/>
              <a:t>有以下三个基本假设</a:t>
            </a:r>
            <a:r>
              <a:rPr lang="en-US" altLang="zh-CN" sz="2000" dirty="0"/>
              <a:t>:</a:t>
            </a:r>
          </a:p>
          <a:p>
            <a:r>
              <a:rPr lang="en-US" altLang="zh-CN" sz="2000" dirty="0"/>
              <a:t>       (1) </a:t>
            </a:r>
            <a:r>
              <a:rPr lang="zh-CN" altLang="en-US" sz="2000" dirty="0"/>
              <a:t>消费者的收入不变</a:t>
            </a:r>
            <a:r>
              <a:rPr lang="en-US" altLang="zh-CN" sz="2000" dirty="0"/>
              <a:t>, </a:t>
            </a:r>
            <a:r>
              <a:rPr lang="zh-CN" altLang="en-US" sz="2000" dirty="0"/>
              <a:t>而且全部用来消费。 每</a:t>
            </a:r>
            <a:r>
              <a:rPr lang="en-US" altLang="zh-CN" sz="2000" dirty="0"/>
              <a:t>1 </a:t>
            </a:r>
            <a:r>
              <a:rPr lang="zh-CN" altLang="en-US" sz="2000" dirty="0"/>
              <a:t>单位货币的边际效用对消费者而言都是相同的。</a:t>
            </a:r>
          </a:p>
          <a:p>
            <a:r>
              <a:rPr lang="en-US" altLang="zh-CN" sz="2000" dirty="0"/>
              <a:t>        (2) </a:t>
            </a:r>
            <a:r>
              <a:rPr lang="zh-CN" altLang="en-US" sz="2000" dirty="0"/>
              <a:t>消费者的偏好不变。 也就是说</a:t>
            </a:r>
            <a:r>
              <a:rPr lang="en-US" altLang="zh-CN" sz="2000" dirty="0"/>
              <a:t>, </a:t>
            </a:r>
            <a:r>
              <a:rPr lang="zh-CN" altLang="en-US" sz="2000" dirty="0"/>
              <a:t>消费者对每种商品的效用和边际效用评价固定不变。</a:t>
            </a:r>
          </a:p>
          <a:p>
            <a:r>
              <a:rPr lang="en-US" altLang="zh-CN" sz="2000" dirty="0"/>
              <a:t>        (3) </a:t>
            </a:r>
            <a:r>
              <a:rPr lang="zh-CN" altLang="en-US" sz="2000" dirty="0"/>
              <a:t>每种商品的价格已知且不变。</a:t>
            </a:r>
          </a:p>
        </p:txBody>
      </p:sp>
    </p:spTree>
    <p:extLst>
      <p:ext uri="{BB962C8B-B14F-4D97-AF65-F5344CB8AC3E}">
        <p14:creationId xmlns:p14="http://schemas.microsoft.com/office/powerpoint/2010/main" val="1178321336"/>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par>
                          <p:cTn id="11" fill="hold">
                            <p:stCondLst>
                              <p:cond delay="500"/>
                            </p:stCondLst>
                            <p:childTnLst>
                              <p:par>
                                <p:cTn id="12" presetID="9"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dissolve">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742" y="382694"/>
            <a:ext cx="6215593"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三、 消费者均衡</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6" name="矩形 5"/>
          <p:cNvSpPr/>
          <p:nvPr/>
        </p:nvSpPr>
        <p:spPr>
          <a:xfrm>
            <a:off x="1854341" y="1206422"/>
            <a:ext cx="5528389" cy="461665"/>
          </a:xfrm>
          <a:prstGeom prst="rect">
            <a:avLst/>
          </a:prstGeom>
        </p:spPr>
        <p:txBody>
          <a:bodyPr wrap="square">
            <a:spAutoFit/>
          </a:bodyPr>
          <a:lstStyle/>
          <a:p>
            <a:pPr>
              <a:buSzPct val="25000"/>
              <a:defRPr/>
            </a:pPr>
            <a:r>
              <a:rPr lang="en-US" altLang="zh-CN" sz="2400" b="1" cap="all" dirty="0">
                <a:solidFill>
                  <a:srgbClr val="000000"/>
                </a:solidFill>
                <a:cs typeface="+mn-ea"/>
                <a:sym typeface="+mn-lt"/>
              </a:rPr>
              <a:t>(</a:t>
            </a:r>
            <a:r>
              <a:rPr lang="zh-CN" altLang="en-US" sz="2400" b="1" cap="all" dirty="0">
                <a:solidFill>
                  <a:srgbClr val="000000"/>
                </a:solidFill>
                <a:cs typeface="+mn-ea"/>
                <a:sym typeface="+mn-lt"/>
              </a:rPr>
              <a:t>二</a:t>
            </a:r>
            <a:r>
              <a:rPr lang="en-US" altLang="zh-CN" sz="2400" b="1" cap="all" dirty="0">
                <a:solidFill>
                  <a:srgbClr val="000000"/>
                </a:solidFill>
                <a:cs typeface="+mn-ea"/>
                <a:sym typeface="+mn-lt"/>
              </a:rPr>
              <a:t>) </a:t>
            </a:r>
            <a:r>
              <a:rPr lang="zh-CN" altLang="en-US" sz="2400" b="1" cap="all" dirty="0">
                <a:solidFill>
                  <a:srgbClr val="000000"/>
                </a:solidFill>
                <a:cs typeface="+mn-ea"/>
                <a:sym typeface="+mn-lt"/>
              </a:rPr>
              <a:t>消费者均衡的条件</a:t>
            </a:r>
          </a:p>
        </p:txBody>
      </p:sp>
      <p:graphicFrame>
        <p:nvGraphicFramePr>
          <p:cNvPr id="7" name="图示 6">
            <a:extLst>
              <a:ext uri="{FF2B5EF4-FFF2-40B4-BE49-F238E27FC236}">
                <a16:creationId xmlns:a16="http://schemas.microsoft.com/office/drawing/2014/main" id="{2B320687-8C27-B433-2BA7-73B52CA3DFAC}"/>
              </a:ext>
            </a:extLst>
          </p:cNvPr>
          <p:cNvGraphicFramePr/>
          <p:nvPr>
            <p:extLst>
              <p:ext uri="{D42A27DB-BD31-4B8C-83A1-F6EECF244321}">
                <p14:modId xmlns:p14="http://schemas.microsoft.com/office/powerpoint/2010/main" val="2236003521"/>
              </p:ext>
            </p:extLst>
          </p:nvPr>
        </p:nvGraphicFramePr>
        <p:xfrm>
          <a:off x="1316736" y="1837944"/>
          <a:ext cx="9875520" cy="463736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3" name="图片 2">
            <a:extLst>
              <a:ext uri="{FF2B5EF4-FFF2-40B4-BE49-F238E27FC236}">
                <a16:creationId xmlns:a16="http://schemas.microsoft.com/office/drawing/2014/main" id="{C08514B6-4082-0C70-9802-AD4FCCEDF217}"/>
              </a:ext>
            </a:extLst>
          </p:cNvPr>
          <p:cNvPicPr>
            <a:picLocks noChangeAspect="1"/>
          </p:cNvPicPr>
          <p:nvPr/>
        </p:nvPicPr>
        <p:blipFill>
          <a:blip r:embed="rId8"/>
          <a:stretch>
            <a:fillRect/>
          </a:stretch>
        </p:blipFill>
        <p:spPr>
          <a:xfrm>
            <a:off x="1629209" y="2677899"/>
            <a:ext cx="1134773" cy="1060028"/>
          </a:xfrm>
          <a:prstGeom prst="rect">
            <a:avLst/>
          </a:prstGeom>
        </p:spPr>
      </p:pic>
      <p:pic>
        <p:nvPicPr>
          <p:cNvPr id="9" name="图片 8">
            <a:extLst>
              <a:ext uri="{FF2B5EF4-FFF2-40B4-BE49-F238E27FC236}">
                <a16:creationId xmlns:a16="http://schemas.microsoft.com/office/drawing/2014/main" id="{6AA761E5-035E-B12A-B0F5-334D45FB0B6D}"/>
              </a:ext>
            </a:extLst>
          </p:cNvPr>
          <p:cNvPicPr>
            <a:picLocks noChangeAspect="1"/>
          </p:cNvPicPr>
          <p:nvPr/>
        </p:nvPicPr>
        <p:blipFill>
          <a:blip r:embed="rId9"/>
          <a:stretch>
            <a:fillRect/>
          </a:stretch>
        </p:blipFill>
        <p:spPr>
          <a:xfrm>
            <a:off x="1629209" y="4492388"/>
            <a:ext cx="2363289" cy="528348"/>
          </a:xfrm>
          <a:prstGeom prst="rect">
            <a:avLst/>
          </a:prstGeom>
        </p:spPr>
      </p:pic>
      <p:pic>
        <p:nvPicPr>
          <p:cNvPr id="11" name="图片 10">
            <a:extLst>
              <a:ext uri="{FF2B5EF4-FFF2-40B4-BE49-F238E27FC236}">
                <a16:creationId xmlns:a16="http://schemas.microsoft.com/office/drawing/2014/main" id="{4A400BD3-568D-3934-7DB7-BDABDEBF624C}"/>
              </a:ext>
            </a:extLst>
          </p:cNvPr>
          <p:cNvPicPr>
            <a:picLocks noChangeAspect="1"/>
          </p:cNvPicPr>
          <p:nvPr/>
        </p:nvPicPr>
        <p:blipFill>
          <a:blip r:embed="rId10"/>
          <a:stretch>
            <a:fillRect/>
          </a:stretch>
        </p:blipFill>
        <p:spPr>
          <a:xfrm>
            <a:off x="1629209" y="5775197"/>
            <a:ext cx="3670155" cy="788278"/>
          </a:xfrm>
          <a:prstGeom prst="rect">
            <a:avLst/>
          </a:prstGeom>
        </p:spPr>
      </p:pic>
    </p:spTree>
    <p:extLst>
      <p:ext uri="{BB962C8B-B14F-4D97-AF65-F5344CB8AC3E}">
        <p14:creationId xmlns:p14="http://schemas.microsoft.com/office/powerpoint/2010/main" val="1141138284"/>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par>
                          <p:cTn id="11" fill="hold">
                            <p:stCondLst>
                              <p:cond delay="500"/>
                            </p:stCondLst>
                            <p:childTnLst>
                              <p:par>
                                <p:cTn id="12" presetID="9"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dissolve">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742" y="382694"/>
            <a:ext cx="6215593"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三、 消费者均衡</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6" name="矩形 5"/>
          <p:cNvSpPr/>
          <p:nvPr/>
        </p:nvSpPr>
        <p:spPr>
          <a:xfrm>
            <a:off x="1044742" y="1092056"/>
            <a:ext cx="5528389" cy="461665"/>
          </a:xfrm>
          <a:prstGeom prst="rect">
            <a:avLst/>
          </a:prstGeom>
        </p:spPr>
        <p:txBody>
          <a:bodyPr wrap="square">
            <a:spAutoFit/>
          </a:bodyPr>
          <a:lstStyle/>
          <a:p>
            <a:pPr>
              <a:buSzPct val="25000"/>
              <a:defRPr/>
            </a:pPr>
            <a:r>
              <a:rPr lang="en-US" altLang="zh-CN" sz="2400" b="1" cap="all" dirty="0">
                <a:solidFill>
                  <a:srgbClr val="000000"/>
                </a:solidFill>
                <a:cs typeface="+mn-ea"/>
                <a:sym typeface="+mn-lt"/>
              </a:rPr>
              <a:t>(</a:t>
            </a:r>
            <a:r>
              <a:rPr lang="zh-CN" altLang="en-US" sz="2400" b="1" cap="all" dirty="0">
                <a:solidFill>
                  <a:srgbClr val="000000"/>
                </a:solidFill>
                <a:cs typeface="+mn-ea"/>
                <a:sym typeface="+mn-lt"/>
              </a:rPr>
              <a:t>三</a:t>
            </a:r>
            <a:r>
              <a:rPr lang="en-US" altLang="zh-CN" sz="2400" b="1" cap="all" dirty="0">
                <a:solidFill>
                  <a:srgbClr val="000000"/>
                </a:solidFill>
                <a:cs typeface="+mn-ea"/>
                <a:sym typeface="+mn-lt"/>
              </a:rPr>
              <a:t>) </a:t>
            </a:r>
            <a:r>
              <a:rPr lang="zh-CN" altLang="en-US" sz="2400" b="1" cap="all" dirty="0">
                <a:solidFill>
                  <a:srgbClr val="000000"/>
                </a:solidFill>
                <a:cs typeface="+mn-ea"/>
                <a:sym typeface="+mn-lt"/>
              </a:rPr>
              <a:t>消费者均衡的决定</a:t>
            </a:r>
          </a:p>
        </p:txBody>
      </p:sp>
      <p:graphicFrame>
        <p:nvGraphicFramePr>
          <p:cNvPr id="7" name="图示 6">
            <a:extLst>
              <a:ext uri="{FF2B5EF4-FFF2-40B4-BE49-F238E27FC236}">
                <a16:creationId xmlns:a16="http://schemas.microsoft.com/office/drawing/2014/main" id="{2B320687-8C27-B433-2BA7-73B52CA3DFAC}"/>
              </a:ext>
            </a:extLst>
          </p:cNvPr>
          <p:cNvGraphicFramePr/>
          <p:nvPr>
            <p:extLst>
              <p:ext uri="{D42A27DB-BD31-4B8C-83A1-F6EECF244321}">
                <p14:modId xmlns:p14="http://schemas.microsoft.com/office/powerpoint/2010/main" val="1241778791"/>
              </p:ext>
            </p:extLst>
          </p:nvPr>
        </p:nvGraphicFramePr>
        <p:xfrm>
          <a:off x="1237488" y="2248125"/>
          <a:ext cx="4349496" cy="191781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文本框 2">
            <a:extLst>
              <a:ext uri="{FF2B5EF4-FFF2-40B4-BE49-F238E27FC236}">
                <a16:creationId xmlns:a16="http://schemas.microsoft.com/office/drawing/2014/main" id="{6C02F4CA-1CB1-0A68-9F5B-554EDBEB8C30}"/>
              </a:ext>
            </a:extLst>
          </p:cNvPr>
          <p:cNvSpPr txBox="1"/>
          <p:nvPr/>
        </p:nvSpPr>
        <p:spPr>
          <a:xfrm>
            <a:off x="1237488" y="1826915"/>
            <a:ext cx="6533388" cy="369332"/>
          </a:xfrm>
          <a:prstGeom prst="rect">
            <a:avLst/>
          </a:prstGeom>
          <a:noFill/>
        </p:spPr>
        <p:txBody>
          <a:bodyPr wrap="square">
            <a:spAutoFit/>
          </a:bodyPr>
          <a:lstStyle/>
          <a:p>
            <a:r>
              <a:rPr lang="zh-CN" altLang="en-US" dirty="0"/>
              <a:t>消费者的最优购买行为必须满足两个条件</a:t>
            </a:r>
            <a:r>
              <a:rPr lang="en-US" altLang="zh-CN" dirty="0"/>
              <a:t>:</a:t>
            </a:r>
            <a:endParaRPr lang="zh-CN" altLang="en-US" dirty="0"/>
          </a:p>
        </p:txBody>
      </p:sp>
      <p:pic>
        <p:nvPicPr>
          <p:cNvPr id="9" name="图片 8">
            <a:extLst>
              <a:ext uri="{FF2B5EF4-FFF2-40B4-BE49-F238E27FC236}">
                <a16:creationId xmlns:a16="http://schemas.microsoft.com/office/drawing/2014/main" id="{96103F0F-B620-BBE0-8FBF-10E7ED493586}"/>
              </a:ext>
            </a:extLst>
          </p:cNvPr>
          <p:cNvPicPr>
            <a:picLocks noChangeAspect="1"/>
          </p:cNvPicPr>
          <p:nvPr/>
        </p:nvPicPr>
        <p:blipFill>
          <a:blip r:embed="rId8"/>
          <a:stretch>
            <a:fillRect/>
          </a:stretch>
        </p:blipFill>
        <p:spPr>
          <a:xfrm>
            <a:off x="2128084" y="4130364"/>
            <a:ext cx="2568303" cy="2400348"/>
          </a:xfrm>
          <a:prstGeom prst="rect">
            <a:avLst/>
          </a:prstGeom>
        </p:spPr>
      </p:pic>
      <p:sp>
        <p:nvSpPr>
          <p:cNvPr id="11" name="文本框 10">
            <a:extLst>
              <a:ext uri="{FF2B5EF4-FFF2-40B4-BE49-F238E27FC236}">
                <a16:creationId xmlns:a16="http://schemas.microsoft.com/office/drawing/2014/main" id="{80B4E6D0-6785-8CCC-5F1E-29FA82147FB7}"/>
              </a:ext>
            </a:extLst>
          </p:cNvPr>
          <p:cNvSpPr txBox="1"/>
          <p:nvPr/>
        </p:nvSpPr>
        <p:spPr>
          <a:xfrm>
            <a:off x="6796278" y="1460317"/>
            <a:ext cx="6533388" cy="369332"/>
          </a:xfrm>
          <a:prstGeom prst="rect">
            <a:avLst/>
          </a:prstGeom>
          <a:noFill/>
        </p:spPr>
        <p:txBody>
          <a:bodyPr wrap="square">
            <a:spAutoFit/>
          </a:bodyPr>
          <a:lstStyle/>
          <a:p>
            <a:r>
              <a:rPr lang="en-US" altLang="zh-CN" dirty="0"/>
              <a:t>1.</a:t>
            </a:r>
            <a:r>
              <a:rPr lang="zh-CN" altLang="en-US" dirty="0"/>
              <a:t>准确表述要分析的问题</a:t>
            </a:r>
          </a:p>
        </p:txBody>
      </p:sp>
      <p:sp>
        <p:nvSpPr>
          <p:cNvPr id="13" name="文本框 12">
            <a:extLst>
              <a:ext uri="{FF2B5EF4-FFF2-40B4-BE49-F238E27FC236}">
                <a16:creationId xmlns:a16="http://schemas.microsoft.com/office/drawing/2014/main" id="{9181C995-44D3-E4E8-0FBA-B71B313ED310}"/>
              </a:ext>
            </a:extLst>
          </p:cNvPr>
          <p:cNvSpPr txBox="1"/>
          <p:nvPr/>
        </p:nvSpPr>
        <p:spPr>
          <a:xfrm>
            <a:off x="7178039" y="1991211"/>
            <a:ext cx="4608397" cy="2031325"/>
          </a:xfrm>
          <a:prstGeom prst="rect">
            <a:avLst/>
          </a:prstGeom>
          <a:noFill/>
        </p:spPr>
        <p:txBody>
          <a:bodyPr wrap="square">
            <a:spAutoFit/>
          </a:bodyPr>
          <a:lstStyle/>
          <a:p>
            <a:r>
              <a:rPr lang="en-US" altLang="zh-CN" dirty="0"/>
              <a:t>(1) </a:t>
            </a:r>
            <a:r>
              <a:rPr lang="zh-CN" altLang="en-US" dirty="0"/>
              <a:t>消费者偏好给定的假设</a:t>
            </a:r>
            <a:r>
              <a:rPr lang="en-US" altLang="zh-CN" dirty="0"/>
              <a:t>, </a:t>
            </a:r>
            <a:r>
              <a:rPr lang="zh-CN" altLang="en-US" dirty="0"/>
              <a:t>意味着给定了一个由该消费者无数条无差异曲线所构成</a:t>
            </a:r>
          </a:p>
          <a:p>
            <a:r>
              <a:rPr lang="zh-CN" altLang="en-US" dirty="0"/>
              <a:t>的无差异曲线簇。 为了简化分析</a:t>
            </a:r>
            <a:r>
              <a:rPr lang="en-US" altLang="zh-CN" dirty="0"/>
              <a:t>, </a:t>
            </a:r>
            <a:r>
              <a:rPr lang="zh-CN" altLang="en-US" dirty="0"/>
              <a:t>我们从中选取</a:t>
            </a:r>
            <a:r>
              <a:rPr lang="en-US" altLang="zh-CN" dirty="0"/>
              <a:t>3 </a:t>
            </a:r>
            <a:r>
              <a:rPr lang="zh-CN" altLang="en-US" dirty="0"/>
              <a:t>条</a:t>
            </a:r>
            <a:r>
              <a:rPr lang="en-US" altLang="zh-CN" dirty="0"/>
              <a:t>, </a:t>
            </a:r>
            <a:r>
              <a:rPr lang="zh-CN" altLang="en-US" dirty="0"/>
              <a:t>即图</a:t>
            </a:r>
            <a:r>
              <a:rPr lang="en-US" altLang="zh-CN" dirty="0"/>
              <a:t>3-6 </a:t>
            </a:r>
            <a:r>
              <a:rPr lang="zh-CN" altLang="en-US" dirty="0"/>
              <a:t>中的</a:t>
            </a:r>
            <a:r>
              <a:rPr lang="en-US" altLang="zh-CN" dirty="0"/>
              <a:t>U0 </a:t>
            </a:r>
            <a:r>
              <a:rPr lang="zh-CN" altLang="en-US" dirty="0"/>
              <a:t>、</a:t>
            </a:r>
            <a:r>
              <a:rPr lang="en-US" altLang="zh-CN" dirty="0"/>
              <a:t>U1 </a:t>
            </a:r>
            <a:r>
              <a:rPr lang="zh-CN" altLang="en-US" dirty="0"/>
              <a:t>、</a:t>
            </a:r>
            <a:r>
              <a:rPr lang="en-US" altLang="zh-CN" dirty="0"/>
              <a:t>U2 </a:t>
            </a:r>
            <a:r>
              <a:rPr lang="zh-CN" altLang="en-US" dirty="0"/>
              <a:t>。</a:t>
            </a:r>
          </a:p>
          <a:p>
            <a:r>
              <a:rPr lang="en-US" altLang="zh-CN" dirty="0"/>
              <a:t>(2) </a:t>
            </a:r>
            <a:r>
              <a:rPr lang="zh-CN" altLang="en-US" dirty="0"/>
              <a:t>消费者的收入和两种商品的价格已知的假设</a:t>
            </a:r>
            <a:r>
              <a:rPr lang="en-US" altLang="zh-CN" dirty="0"/>
              <a:t>, </a:t>
            </a:r>
            <a:r>
              <a:rPr lang="zh-CN" altLang="en-US" dirty="0"/>
              <a:t>意味着给定了该消费者的一条预算</a:t>
            </a:r>
          </a:p>
          <a:p>
            <a:r>
              <a:rPr lang="zh-CN" altLang="en-US" dirty="0"/>
              <a:t>线</a:t>
            </a:r>
            <a:r>
              <a:rPr lang="en-US" altLang="zh-CN" dirty="0"/>
              <a:t>, </a:t>
            </a:r>
            <a:r>
              <a:rPr lang="zh-CN" altLang="en-US" dirty="0"/>
              <a:t>这便是图中唯一的一条预算线</a:t>
            </a:r>
            <a:r>
              <a:rPr lang="en-US" altLang="zh-CN" dirty="0"/>
              <a:t>AB </a:t>
            </a:r>
            <a:r>
              <a:rPr lang="zh-CN" altLang="en-US" dirty="0"/>
              <a:t>。</a:t>
            </a:r>
          </a:p>
        </p:txBody>
      </p:sp>
      <p:sp>
        <p:nvSpPr>
          <p:cNvPr id="15" name="文本框 14">
            <a:extLst>
              <a:ext uri="{FF2B5EF4-FFF2-40B4-BE49-F238E27FC236}">
                <a16:creationId xmlns:a16="http://schemas.microsoft.com/office/drawing/2014/main" id="{FB8EBEE5-283B-9BCF-6128-AA47F4D1B233}"/>
              </a:ext>
            </a:extLst>
          </p:cNvPr>
          <p:cNvSpPr txBox="1"/>
          <p:nvPr/>
        </p:nvSpPr>
        <p:spPr>
          <a:xfrm>
            <a:off x="5971393" y="4355330"/>
            <a:ext cx="7104888" cy="369332"/>
          </a:xfrm>
          <a:prstGeom prst="rect">
            <a:avLst/>
          </a:prstGeom>
          <a:noFill/>
        </p:spPr>
        <p:txBody>
          <a:bodyPr wrap="square">
            <a:spAutoFit/>
          </a:bodyPr>
          <a:lstStyle/>
          <a:p>
            <a:r>
              <a:rPr lang="en-US" altLang="zh-CN" dirty="0"/>
              <a:t>2.</a:t>
            </a:r>
            <a:r>
              <a:rPr lang="zh-CN" altLang="en-US" dirty="0"/>
              <a:t>在图 </a:t>
            </a:r>
            <a:r>
              <a:rPr lang="en-US" altLang="zh-CN" dirty="0"/>
              <a:t>3-6 </a:t>
            </a:r>
            <a:r>
              <a:rPr lang="zh-CN" altLang="en-US" dirty="0"/>
              <a:t>中找出该消费者实现效用最大化的最优商品组合</a:t>
            </a:r>
          </a:p>
        </p:txBody>
      </p:sp>
      <p:sp>
        <p:nvSpPr>
          <p:cNvPr id="17" name="文本框 16">
            <a:extLst>
              <a:ext uri="{FF2B5EF4-FFF2-40B4-BE49-F238E27FC236}">
                <a16:creationId xmlns:a16="http://schemas.microsoft.com/office/drawing/2014/main" id="{1EEC3995-DEED-3858-915B-9E002610D4DA}"/>
              </a:ext>
            </a:extLst>
          </p:cNvPr>
          <p:cNvSpPr txBox="1"/>
          <p:nvPr/>
        </p:nvSpPr>
        <p:spPr>
          <a:xfrm>
            <a:off x="7831836" y="5145872"/>
            <a:ext cx="7104888" cy="369332"/>
          </a:xfrm>
          <a:prstGeom prst="rect">
            <a:avLst/>
          </a:prstGeom>
          <a:noFill/>
        </p:spPr>
        <p:txBody>
          <a:bodyPr wrap="square">
            <a:spAutoFit/>
          </a:bodyPr>
          <a:lstStyle/>
          <a:p>
            <a:r>
              <a:rPr lang="en-US" altLang="zh-CN" dirty="0"/>
              <a:t>MRS XY = │ </a:t>
            </a:r>
            <a:r>
              <a:rPr lang="el-GR" altLang="zh-CN" dirty="0"/>
              <a:t>Δ</a:t>
            </a:r>
            <a:r>
              <a:rPr lang="en-US" altLang="zh-CN" dirty="0"/>
              <a:t>Y/</a:t>
            </a:r>
            <a:r>
              <a:rPr lang="el-GR" altLang="zh-CN" dirty="0"/>
              <a:t>Δ</a:t>
            </a:r>
            <a:r>
              <a:rPr lang="en-US" altLang="zh-CN" dirty="0"/>
              <a:t>X │ =P X/PY</a:t>
            </a:r>
            <a:endParaRPr lang="zh-CN" altLang="en-US" dirty="0"/>
          </a:p>
        </p:txBody>
      </p:sp>
      <p:sp>
        <p:nvSpPr>
          <p:cNvPr id="19" name="文本框 18">
            <a:extLst>
              <a:ext uri="{FF2B5EF4-FFF2-40B4-BE49-F238E27FC236}">
                <a16:creationId xmlns:a16="http://schemas.microsoft.com/office/drawing/2014/main" id="{486D14C6-D67A-967C-6526-089233EAAA4A}"/>
              </a:ext>
            </a:extLst>
          </p:cNvPr>
          <p:cNvSpPr txBox="1"/>
          <p:nvPr/>
        </p:nvSpPr>
        <p:spPr>
          <a:xfrm>
            <a:off x="5586984" y="5732715"/>
            <a:ext cx="6441948" cy="923330"/>
          </a:xfrm>
          <a:prstGeom prst="rect">
            <a:avLst/>
          </a:prstGeom>
          <a:noFill/>
        </p:spPr>
        <p:txBody>
          <a:bodyPr wrap="square">
            <a:spAutoFit/>
          </a:bodyPr>
          <a:lstStyle/>
          <a:p>
            <a:r>
              <a:rPr lang="zh-CN" altLang="en-US" dirty="0"/>
              <a:t>上式就是消费者效用最大化的均衡条件。 它表示在一定的预算约束下</a:t>
            </a:r>
            <a:r>
              <a:rPr lang="en-US" altLang="zh-CN" dirty="0"/>
              <a:t>, </a:t>
            </a:r>
            <a:r>
              <a:rPr lang="zh-CN" altLang="en-US" dirty="0"/>
              <a:t>为了实现效用最大化</a:t>
            </a:r>
            <a:r>
              <a:rPr lang="en-US" altLang="zh-CN" dirty="0"/>
              <a:t>, </a:t>
            </a:r>
            <a:r>
              <a:rPr lang="zh-CN" altLang="en-US" dirty="0"/>
              <a:t>消费者应该选择最优的商品组合</a:t>
            </a:r>
            <a:r>
              <a:rPr lang="en-US" altLang="zh-CN" dirty="0"/>
              <a:t>, </a:t>
            </a:r>
            <a:r>
              <a:rPr lang="zh-CN" altLang="en-US" dirty="0"/>
              <a:t>使两种商品的边际替代率与两种商品的价格之比相等。</a:t>
            </a:r>
          </a:p>
        </p:txBody>
      </p:sp>
    </p:spTree>
    <p:extLst>
      <p:ext uri="{BB962C8B-B14F-4D97-AF65-F5344CB8AC3E}">
        <p14:creationId xmlns:p14="http://schemas.microsoft.com/office/powerpoint/2010/main" val="1318315754"/>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par>
                          <p:cTn id="11" fill="hold">
                            <p:stCondLst>
                              <p:cond delay="500"/>
                            </p:stCondLst>
                            <p:childTnLst>
                              <p:par>
                                <p:cTn id="12" presetID="9"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dissolve">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742" y="382694"/>
            <a:ext cx="6215593"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三、 消费者均衡</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6" name="矩形 5"/>
          <p:cNvSpPr/>
          <p:nvPr/>
        </p:nvSpPr>
        <p:spPr>
          <a:xfrm>
            <a:off x="1044742" y="1092056"/>
            <a:ext cx="5528389" cy="461665"/>
          </a:xfrm>
          <a:prstGeom prst="rect">
            <a:avLst/>
          </a:prstGeom>
        </p:spPr>
        <p:txBody>
          <a:bodyPr wrap="square">
            <a:spAutoFit/>
          </a:bodyPr>
          <a:lstStyle/>
          <a:p>
            <a:pPr>
              <a:buSzPct val="25000"/>
              <a:defRPr/>
            </a:pPr>
            <a:r>
              <a:rPr lang="en-US" altLang="zh-CN" sz="2400" b="1" cap="all" dirty="0">
                <a:solidFill>
                  <a:srgbClr val="000000"/>
                </a:solidFill>
                <a:cs typeface="+mn-ea"/>
                <a:sym typeface="+mn-lt"/>
              </a:rPr>
              <a:t>(</a:t>
            </a:r>
            <a:r>
              <a:rPr lang="zh-CN" altLang="en-US" sz="2400" b="1" cap="all" dirty="0">
                <a:solidFill>
                  <a:srgbClr val="000000"/>
                </a:solidFill>
                <a:cs typeface="+mn-ea"/>
                <a:sym typeface="+mn-lt"/>
              </a:rPr>
              <a:t>四</a:t>
            </a:r>
            <a:r>
              <a:rPr lang="en-US" altLang="zh-CN" sz="2400" b="1" cap="all" dirty="0">
                <a:solidFill>
                  <a:srgbClr val="000000"/>
                </a:solidFill>
                <a:cs typeface="+mn-ea"/>
                <a:sym typeface="+mn-lt"/>
              </a:rPr>
              <a:t>) </a:t>
            </a:r>
            <a:r>
              <a:rPr lang="zh-CN" altLang="en-US" sz="2400" b="1" cap="all" dirty="0">
                <a:solidFill>
                  <a:srgbClr val="000000"/>
                </a:solidFill>
                <a:cs typeface="+mn-ea"/>
                <a:sym typeface="+mn-lt"/>
              </a:rPr>
              <a:t>收入变动对消费者均衡的影响</a:t>
            </a:r>
          </a:p>
        </p:txBody>
      </p:sp>
      <p:sp>
        <p:nvSpPr>
          <p:cNvPr id="3" name="文本框 2">
            <a:extLst>
              <a:ext uri="{FF2B5EF4-FFF2-40B4-BE49-F238E27FC236}">
                <a16:creationId xmlns:a16="http://schemas.microsoft.com/office/drawing/2014/main" id="{6C02F4CA-1CB1-0A68-9F5B-554EDBEB8C30}"/>
              </a:ext>
            </a:extLst>
          </p:cNvPr>
          <p:cNvSpPr txBox="1"/>
          <p:nvPr/>
        </p:nvSpPr>
        <p:spPr>
          <a:xfrm>
            <a:off x="1237488" y="1826915"/>
            <a:ext cx="6533388" cy="369332"/>
          </a:xfrm>
          <a:prstGeom prst="rect">
            <a:avLst/>
          </a:prstGeom>
          <a:noFill/>
        </p:spPr>
        <p:txBody>
          <a:bodyPr wrap="square">
            <a:spAutoFit/>
          </a:bodyPr>
          <a:lstStyle/>
          <a:p>
            <a:r>
              <a:rPr lang="en-US" altLang="zh-CN" b="1" dirty="0">
                <a:solidFill>
                  <a:schemeClr val="accent2"/>
                </a:solidFill>
              </a:rPr>
              <a:t>1.</a:t>
            </a:r>
            <a:r>
              <a:rPr lang="zh-CN" altLang="en-US" b="1" dirty="0">
                <a:solidFill>
                  <a:schemeClr val="accent2"/>
                </a:solidFill>
              </a:rPr>
              <a:t>收入</a:t>
            </a:r>
            <a:r>
              <a:rPr lang="en-US" altLang="zh-CN" b="1" dirty="0">
                <a:solidFill>
                  <a:schemeClr val="accent2"/>
                </a:solidFill>
              </a:rPr>
              <a:t>—</a:t>
            </a:r>
            <a:r>
              <a:rPr lang="zh-CN" altLang="en-US" b="1" dirty="0">
                <a:solidFill>
                  <a:schemeClr val="accent2"/>
                </a:solidFill>
              </a:rPr>
              <a:t>消费扩展线</a:t>
            </a:r>
          </a:p>
        </p:txBody>
      </p:sp>
      <p:sp>
        <p:nvSpPr>
          <p:cNvPr id="8" name="文本框 7">
            <a:extLst>
              <a:ext uri="{FF2B5EF4-FFF2-40B4-BE49-F238E27FC236}">
                <a16:creationId xmlns:a16="http://schemas.microsoft.com/office/drawing/2014/main" id="{3605A2B6-BB06-A811-C1DE-ABDBFE89AD95}"/>
              </a:ext>
            </a:extLst>
          </p:cNvPr>
          <p:cNvSpPr txBox="1"/>
          <p:nvPr/>
        </p:nvSpPr>
        <p:spPr>
          <a:xfrm>
            <a:off x="1044742" y="2799751"/>
            <a:ext cx="5292050" cy="1754326"/>
          </a:xfrm>
          <a:prstGeom prst="rect">
            <a:avLst/>
          </a:prstGeom>
          <a:noFill/>
        </p:spPr>
        <p:txBody>
          <a:bodyPr wrap="square">
            <a:spAutoFit/>
          </a:bodyPr>
          <a:lstStyle/>
          <a:p>
            <a:r>
              <a:rPr lang="zh-CN" altLang="en-US" dirty="0"/>
              <a:t>        假定两种商品的价格保持不变</a:t>
            </a:r>
            <a:r>
              <a:rPr lang="en-US" altLang="zh-CN" dirty="0"/>
              <a:t>, </a:t>
            </a:r>
            <a:r>
              <a:rPr lang="zh-CN" altLang="en-US" dirty="0"/>
              <a:t>只有消费者的收入发生改变。 若在其他条件不变的情况下</a:t>
            </a:r>
            <a:r>
              <a:rPr lang="en-US" altLang="zh-CN" dirty="0"/>
              <a:t>, </a:t>
            </a:r>
            <a:r>
              <a:rPr lang="zh-CN" altLang="en-US" dirty="0"/>
              <a:t>随着消费者收入的增加</a:t>
            </a:r>
            <a:r>
              <a:rPr lang="en-US" altLang="zh-CN" dirty="0"/>
              <a:t>, </a:t>
            </a:r>
            <a:r>
              <a:rPr lang="zh-CN" altLang="en-US" dirty="0"/>
              <a:t>则消费者面临的预算线向右上方平行移动</a:t>
            </a:r>
            <a:r>
              <a:rPr lang="en-US" altLang="zh-CN" dirty="0"/>
              <a:t>, </a:t>
            </a:r>
            <a:r>
              <a:rPr lang="zh-CN" altLang="en-US" dirty="0"/>
              <a:t>如图</a:t>
            </a:r>
            <a:r>
              <a:rPr lang="en-US" altLang="zh-CN" dirty="0"/>
              <a:t>3-7 </a:t>
            </a:r>
            <a:r>
              <a:rPr lang="zh-CN" altLang="en-US" dirty="0"/>
              <a:t>中的线</a:t>
            </a:r>
            <a:r>
              <a:rPr lang="en-US" altLang="zh-CN" dirty="0"/>
              <a:t>I 1 </a:t>
            </a:r>
            <a:r>
              <a:rPr lang="zh-CN" altLang="en-US" dirty="0"/>
              <a:t>、</a:t>
            </a:r>
            <a:r>
              <a:rPr lang="en-US" altLang="zh-CN" dirty="0"/>
              <a:t>I 2 </a:t>
            </a:r>
            <a:r>
              <a:rPr lang="zh-CN" altLang="en-US" dirty="0"/>
              <a:t>和</a:t>
            </a:r>
            <a:r>
              <a:rPr lang="en-US" altLang="zh-CN" dirty="0"/>
              <a:t>I 3 </a:t>
            </a:r>
            <a:r>
              <a:rPr lang="zh-CN" altLang="en-US" dirty="0"/>
              <a:t>。 在每一条特定的预算线上</a:t>
            </a:r>
            <a:r>
              <a:rPr lang="en-US" altLang="zh-CN" dirty="0"/>
              <a:t>, </a:t>
            </a:r>
            <a:r>
              <a:rPr lang="zh-CN" altLang="en-US" dirty="0"/>
              <a:t>消费者都会选择该约束线下效用最大的商品组合</a:t>
            </a:r>
            <a:r>
              <a:rPr lang="en-US" altLang="zh-CN" dirty="0"/>
              <a:t>,</a:t>
            </a:r>
            <a:r>
              <a:rPr lang="zh-CN" altLang="en-US" dirty="0"/>
              <a:t>即预算线与无差异曲线的切点。</a:t>
            </a:r>
          </a:p>
        </p:txBody>
      </p:sp>
      <p:pic>
        <p:nvPicPr>
          <p:cNvPr id="12" name="图片 11">
            <a:extLst>
              <a:ext uri="{FF2B5EF4-FFF2-40B4-BE49-F238E27FC236}">
                <a16:creationId xmlns:a16="http://schemas.microsoft.com/office/drawing/2014/main" id="{9D89195B-87B3-A12B-5552-8905E7EDFFFF}"/>
              </a:ext>
            </a:extLst>
          </p:cNvPr>
          <p:cNvPicPr>
            <a:picLocks noChangeAspect="1"/>
          </p:cNvPicPr>
          <p:nvPr/>
        </p:nvPicPr>
        <p:blipFill>
          <a:blip r:embed="rId3"/>
          <a:stretch>
            <a:fillRect/>
          </a:stretch>
        </p:blipFill>
        <p:spPr>
          <a:xfrm>
            <a:off x="7194120" y="1826915"/>
            <a:ext cx="3953138" cy="3874075"/>
          </a:xfrm>
          <a:prstGeom prst="rect">
            <a:avLst/>
          </a:prstGeom>
        </p:spPr>
      </p:pic>
    </p:spTree>
    <p:extLst>
      <p:ext uri="{BB962C8B-B14F-4D97-AF65-F5344CB8AC3E}">
        <p14:creationId xmlns:p14="http://schemas.microsoft.com/office/powerpoint/2010/main" val="2153643317"/>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par>
                          <p:cTn id="11" fill="hold">
                            <p:stCondLst>
                              <p:cond delay="500"/>
                            </p:stCondLst>
                            <p:childTnLst>
                              <p:par>
                                <p:cTn id="12" presetID="9"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dissolve">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742" y="382694"/>
            <a:ext cx="6215593"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三、 消费者均衡</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6" name="矩形 5"/>
          <p:cNvSpPr/>
          <p:nvPr/>
        </p:nvSpPr>
        <p:spPr>
          <a:xfrm>
            <a:off x="1044742" y="1092056"/>
            <a:ext cx="5528389" cy="461665"/>
          </a:xfrm>
          <a:prstGeom prst="rect">
            <a:avLst/>
          </a:prstGeom>
        </p:spPr>
        <p:txBody>
          <a:bodyPr wrap="square">
            <a:spAutoFit/>
          </a:bodyPr>
          <a:lstStyle/>
          <a:p>
            <a:pPr>
              <a:buSzPct val="25000"/>
              <a:defRPr/>
            </a:pPr>
            <a:r>
              <a:rPr lang="en-US" altLang="zh-CN" sz="2400" b="1" cap="all" dirty="0">
                <a:solidFill>
                  <a:srgbClr val="000000"/>
                </a:solidFill>
                <a:cs typeface="+mn-ea"/>
                <a:sym typeface="+mn-lt"/>
              </a:rPr>
              <a:t>(</a:t>
            </a:r>
            <a:r>
              <a:rPr lang="zh-CN" altLang="en-US" sz="2400" b="1" cap="all" dirty="0">
                <a:solidFill>
                  <a:srgbClr val="000000"/>
                </a:solidFill>
                <a:cs typeface="+mn-ea"/>
                <a:sym typeface="+mn-lt"/>
              </a:rPr>
              <a:t>四</a:t>
            </a:r>
            <a:r>
              <a:rPr lang="en-US" altLang="zh-CN" sz="2400" b="1" cap="all" dirty="0">
                <a:solidFill>
                  <a:srgbClr val="000000"/>
                </a:solidFill>
                <a:cs typeface="+mn-ea"/>
                <a:sym typeface="+mn-lt"/>
              </a:rPr>
              <a:t>) </a:t>
            </a:r>
            <a:r>
              <a:rPr lang="zh-CN" altLang="en-US" sz="2400" b="1" cap="all" dirty="0">
                <a:solidFill>
                  <a:srgbClr val="000000"/>
                </a:solidFill>
                <a:cs typeface="+mn-ea"/>
                <a:sym typeface="+mn-lt"/>
              </a:rPr>
              <a:t>收入变动对消费者均衡的影响</a:t>
            </a:r>
          </a:p>
        </p:txBody>
      </p:sp>
      <p:sp>
        <p:nvSpPr>
          <p:cNvPr id="3" name="文本框 2">
            <a:extLst>
              <a:ext uri="{FF2B5EF4-FFF2-40B4-BE49-F238E27FC236}">
                <a16:creationId xmlns:a16="http://schemas.microsoft.com/office/drawing/2014/main" id="{6C02F4CA-1CB1-0A68-9F5B-554EDBEB8C30}"/>
              </a:ext>
            </a:extLst>
          </p:cNvPr>
          <p:cNvSpPr txBox="1"/>
          <p:nvPr/>
        </p:nvSpPr>
        <p:spPr>
          <a:xfrm>
            <a:off x="1237488" y="1826915"/>
            <a:ext cx="6533388" cy="369332"/>
          </a:xfrm>
          <a:prstGeom prst="rect">
            <a:avLst/>
          </a:prstGeom>
          <a:noFill/>
        </p:spPr>
        <p:txBody>
          <a:bodyPr wrap="square">
            <a:spAutoFit/>
          </a:bodyPr>
          <a:lstStyle/>
          <a:p>
            <a:r>
              <a:rPr lang="en-US" altLang="zh-CN" b="1" dirty="0">
                <a:solidFill>
                  <a:schemeClr val="accent2"/>
                </a:solidFill>
              </a:rPr>
              <a:t>1.</a:t>
            </a:r>
            <a:r>
              <a:rPr lang="zh-CN" altLang="en-US" b="1" dirty="0">
                <a:solidFill>
                  <a:schemeClr val="accent2"/>
                </a:solidFill>
              </a:rPr>
              <a:t>收入</a:t>
            </a:r>
            <a:r>
              <a:rPr lang="en-US" altLang="zh-CN" b="1" dirty="0">
                <a:solidFill>
                  <a:schemeClr val="accent2"/>
                </a:solidFill>
              </a:rPr>
              <a:t>—</a:t>
            </a:r>
            <a:r>
              <a:rPr lang="zh-CN" altLang="en-US" b="1" dirty="0">
                <a:solidFill>
                  <a:schemeClr val="accent2"/>
                </a:solidFill>
              </a:rPr>
              <a:t>消费扩展线</a:t>
            </a:r>
          </a:p>
        </p:txBody>
      </p:sp>
      <p:sp>
        <p:nvSpPr>
          <p:cNvPr id="19" name="文本框 18">
            <a:extLst>
              <a:ext uri="{FF2B5EF4-FFF2-40B4-BE49-F238E27FC236}">
                <a16:creationId xmlns:a16="http://schemas.microsoft.com/office/drawing/2014/main" id="{486D14C6-D67A-967C-6526-089233EAAA4A}"/>
              </a:ext>
            </a:extLst>
          </p:cNvPr>
          <p:cNvSpPr txBox="1"/>
          <p:nvPr/>
        </p:nvSpPr>
        <p:spPr>
          <a:xfrm>
            <a:off x="5750052" y="2011581"/>
            <a:ext cx="6441948" cy="3970318"/>
          </a:xfrm>
          <a:prstGeom prst="rect">
            <a:avLst/>
          </a:prstGeom>
          <a:noFill/>
        </p:spPr>
        <p:txBody>
          <a:bodyPr wrap="square">
            <a:spAutoFit/>
          </a:bodyPr>
          <a:lstStyle/>
          <a:p>
            <a:r>
              <a:rPr lang="zh-CN" altLang="en-US" dirty="0"/>
              <a:t>在图</a:t>
            </a:r>
            <a:r>
              <a:rPr lang="en-US" altLang="zh-CN" dirty="0"/>
              <a:t>3-8(a) </a:t>
            </a:r>
            <a:r>
              <a:rPr lang="zh-CN" altLang="en-US" dirty="0"/>
              <a:t>中</a:t>
            </a:r>
            <a:r>
              <a:rPr lang="en-US" altLang="zh-CN" dirty="0"/>
              <a:t>, </a:t>
            </a:r>
            <a:r>
              <a:rPr lang="zh-CN" altLang="en-US" dirty="0"/>
              <a:t>消费者的收入扩展线</a:t>
            </a:r>
            <a:r>
              <a:rPr lang="en-US" altLang="zh-CN" dirty="0"/>
              <a:t>OM </a:t>
            </a:r>
            <a:r>
              <a:rPr lang="zh-CN" altLang="en-US" dirty="0"/>
              <a:t>是一条向右上方倾斜的直线。 这表明</a:t>
            </a:r>
            <a:r>
              <a:rPr lang="en-US" altLang="zh-CN" dirty="0"/>
              <a:t>, </a:t>
            </a:r>
            <a:r>
              <a:rPr lang="zh-CN" altLang="en-US" dirty="0"/>
              <a:t>消费者消费的两种商品都是正常品</a:t>
            </a:r>
            <a:r>
              <a:rPr lang="en-US" altLang="zh-CN" dirty="0"/>
              <a:t>, </a:t>
            </a:r>
            <a:r>
              <a:rPr lang="zh-CN" altLang="en-US" dirty="0"/>
              <a:t>而且随着其收入的增加</a:t>
            </a:r>
            <a:r>
              <a:rPr lang="en-US" altLang="zh-CN" dirty="0"/>
              <a:t>, </a:t>
            </a:r>
            <a:r>
              <a:rPr lang="zh-CN" altLang="en-US" dirty="0"/>
              <a:t>消费者同比例扩大对这两种商品的消费数量。</a:t>
            </a:r>
            <a:endParaRPr lang="en-US" altLang="zh-CN" dirty="0"/>
          </a:p>
          <a:p>
            <a:endParaRPr lang="zh-CN" altLang="en-US" dirty="0"/>
          </a:p>
          <a:p>
            <a:r>
              <a:rPr lang="zh-CN" altLang="en-US" dirty="0"/>
              <a:t>在图</a:t>
            </a:r>
            <a:r>
              <a:rPr lang="en-US" altLang="zh-CN" dirty="0"/>
              <a:t>3-8(b) </a:t>
            </a:r>
            <a:r>
              <a:rPr lang="zh-CN" altLang="en-US" dirty="0"/>
              <a:t>中</a:t>
            </a:r>
            <a:r>
              <a:rPr lang="en-US" altLang="zh-CN" dirty="0"/>
              <a:t>, </a:t>
            </a:r>
            <a:r>
              <a:rPr lang="zh-CN" altLang="en-US" dirty="0"/>
              <a:t>消费者的收入扩展线</a:t>
            </a:r>
            <a:r>
              <a:rPr lang="en-US" altLang="zh-CN" dirty="0"/>
              <a:t>OM </a:t>
            </a:r>
            <a:r>
              <a:rPr lang="zh-CN" altLang="en-US" dirty="0"/>
              <a:t>随着收入的增加向右上方倾斜</a:t>
            </a:r>
            <a:r>
              <a:rPr lang="en-US" altLang="zh-CN" dirty="0"/>
              <a:t>, </a:t>
            </a:r>
            <a:r>
              <a:rPr lang="zh-CN" altLang="en-US" dirty="0"/>
              <a:t>并且越来越陡峭。 这表明</a:t>
            </a:r>
            <a:r>
              <a:rPr lang="en-US" altLang="zh-CN" dirty="0"/>
              <a:t>, </a:t>
            </a:r>
            <a:r>
              <a:rPr lang="zh-CN" altLang="en-US" dirty="0"/>
              <a:t>消费者所消费的两种商品都是正常品</a:t>
            </a:r>
            <a:r>
              <a:rPr lang="en-US" altLang="zh-CN" dirty="0"/>
              <a:t>, </a:t>
            </a:r>
            <a:r>
              <a:rPr lang="zh-CN" altLang="en-US" dirty="0"/>
              <a:t>但随着收入的增加</a:t>
            </a:r>
            <a:r>
              <a:rPr lang="en-US" altLang="zh-CN" dirty="0"/>
              <a:t>, </a:t>
            </a:r>
            <a:r>
              <a:rPr lang="zh-CN" altLang="en-US" dirty="0"/>
              <a:t>第一种商品消费数量增长速度较为缓慢</a:t>
            </a:r>
            <a:r>
              <a:rPr lang="en-US" altLang="zh-CN" dirty="0"/>
              <a:t>, </a:t>
            </a:r>
            <a:r>
              <a:rPr lang="zh-CN" altLang="en-US" dirty="0"/>
              <a:t>而第二种商品消费数量增长速度较快</a:t>
            </a:r>
            <a:r>
              <a:rPr lang="en-US" altLang="zh-CN" dirty="0"/>
              <a:t>, </a:t>
            </a:r>
            <a:r>
              <a:rPr lang="zh-CN" altLang="en-US" dirty="0"/>
              <a:t>所以第一种商品是必需品</a:t>
            </a:r>
            <a:r>
              <a:rPr lang="en-US" altLang="zh-CN" dirty="0"/>
              <a:t>,</a:t>
            </a:r>
            <a:r>
              <a:rPr lang="zh-CN" altLang="en-US" dirty="0"/>
              <a:t>第二种商品则是奢侈品。</a:t>
            </a:r>
            <a:endParaRPr lang="en-US" altLang="zh-CN" dirty="0"/>
          </a:p>
          <a:p>
            <a:endParaRPr lang="zh-CN" altLang="en-US" dirty="0"/>
          </a:p>
          <a:p>
            <a:r>
              <a:rPr lang="zh-CN" altLang="en-US" dirty="0"/>
              <a:t>在图</a:t>
            </a:r>
            <a:r>
              <a:rPr lang="en-US" altLang="zh-CN" dirty="0"/>
              <a:t>3-8(c) </a:t>
            </a:r>
            <a:r>
              <a:rPr lang="zh-CN" altLang="en-US" dirty="0"/>
              <a:t>中</a:t>
            </a:r>
            <a:r>
              <a:rPr lang="en-US" altLang="zh-CN" dirty="0"/>
              <a:t>, </a:t>
            </a:r>
            <a:r>
              <a:rPr lang="zh-CN" altLang="en-US" dirty="0"/>
              <a:t>消费者的收入扩展线</a:t>
            </a:r>
            <a:r>
              <a:rPr lang="en-US" altLang="zh-CN" dirty="0"/>
              <a:t>OM </a:t>
            </a:r>
            <a:r>
              <a:rPr lang="zh-CN" altLang="en-US" dirty="0"/>
              <a:t>呈现向后弯曲的形状。 这表明</a:t>
            </a:r>
            <a:r>
              <a:rPr lang="en-US" altLang="zh-CN" dirty="0"/>
              <a:t>, </a:t>
            </a:r>
            <a:r>
              <a:rPr lang="zh-CN" altLang="en-US" dirty="0"/>
              <a:t>随着消费者收入的增加</a:t>
            </a:r>
            <a:r>
              <a:rPr lang="en-US" altLang="zh-CN" dirty="0"/>
              <a:t>, </a:t>
            </a:r>
            <a:r>
              <a:rPr lang="zh-CN" altLang="en-US" dirty="0"/>
              <a:t>当收入增加到一定程度之后</a:t>
            </a:r>
            <a:r>
              <a:rPr lang="en-US" altLang="zh-CN" dirty="0"/>
              <a:t>, </a:t>
            </a:r>
            <a:r>
              <a:rPr lang="zh-CN" altLang="en-US" dirty="0"/>
              <a:t>第一种商品的消费量不仅不增加反而会减少。因此</a:t>
            </a:r>
            <a:r>
              <a:rPr lang="en-US" altLang="zh-CN" dirty="0"/>
              <a:t>, </a:t>
            </a:r>
            <a:r>
              <a:rPr lang="zh-CN" altLang="en-US" dirty="0"/>
              <a:t>超过</a:t>
            </a:r>
            <a:r>
              <a:rPr lang="en-US" altLang="zh-CN" dirty="0"/>
              <a:t>E3 </a:t>
            </a:r>
            <a:r>
              <a:rPr lang="zh-CN" altLang="en-US" dirty="0"/>
              <a:t>点对应的收入之后</a:t>
            </a:r>
            <a:r>
              <a:rPr lang="en-US" altLang="zh-CN" dirty="0"/>
              <a:t>, </a:t>
            </a:r>
            <a:r>
              <a:rPr lang="zh-CN" altLang="en-US" dirty="0"/>
              <a:t>第一种商品就成为一种低档品。</a:t>
            </a:r>
          </a:p>
        </p:txBody>
      </p:sp>
      <p:pic>
        <p:nvPicPr>
          <p:cNvPr id="16" name="图片 15">
            <a:extLst>
              <a:ext uri="{FF2B5EF4-FFF2-40B4-BE49-F238E27FC236}">
                <a16:creationId xmlns:a16="http://schemas.microsoft.com/office/drawing/2014/main" id="{A32F1CB9-F6A9-3F21-ADF2-C42DB4DAB4A9}"/>
              </a:ext>
            </a:extLst>
          </p:cNvPr>
          <p:cNvPicPr>
            <a:picLocks noChangeAspect="1"/>
          </p:cNvPicPr>
          <p:nvPr/>
        </p:nvPicPr>
        <p:blipFill>
          <a:blip r:embed="rId3"/>
          <a:stretch>
            <a:fillRect/>
          </a:stretch>
        </p:blipFill>
        <p:spPr>
          <a:xfrm>
            <a:off x="1645920" y="2416201"/>
            <a:ext cx="3904488" cy="3880461"/>
          </a:xfrm>
          <a:prstGeom prst="rect">
            <a:avLst/>
          </a:prstGeom>
        </p:spPr>
      </p:pic>
    </p:spTree>
    <p:extLst>
      <p:ext uri="{BB962C8B-B14F-4D97-AF65-F5344CB8AC3E}">
        <p14:creationId xmlns:p14="http://schemas.microsoft.com/office/powerpoint/2010/main" val="3226795032"/>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par>
                          <p:cTn id="11" fill="hold">
                            <p:stCondLst>
                              <p:cond delay="500"/>
                            </p:stCondLst>
                            <p:childTnLst>
                              <p:par>
                                <p:cTn id="12" presetID="9"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dissolve">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742" y="382694"/>
            <a:ext cx="6215593"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三、 消费者均衡</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6" name="矩形 5"/>
          <p:cNvSpPr/>
          <p:nvPr/>
        </p:nvSpPr>
        <p:spPr>
          <a:xfrm>
            <a:off x="1044742" y="1092056"/>
            <a:ext cx="5528389" cy="461665"/>
          </a:xfrm>
          <a:prstGeom prst="rect">
            <a:avLst/>
          </a:prstGeom>
        </p:spPr>
        <p:txBody>
          <a:bodyPr wrap="square">
            <a:spAutoFit/>
          </a:bodyPr>
          <a:lstStyle/>
          <a:p>
            <a:pPr>
              <a:buSzPct val="25000"/>
              <a:defRPr/>
            </a:pPr>
            <a:r>
              <a:rPr lang="en-US" altLang="zh-CN" sz="2400" b="1" cap="all" dirty="0">
                <a:solidFill>
                  <a:srgbClr val="000000"/>
                </a:solidFill>
                <a:cs typeface="+mn-ea"/>
                <a:sym typeface="+mn-lt"/>
              </a:rPr>
              <a:t>(</a:t>
            </a:r>
            <a:r>
              <a:rPr lang="zh-CN" altLang="en-US" sz="2400" b="1" cap="all" dirty="0">
                <a:solidFill>
                  <a:srgbClr val="000000"/>
                </a:solidFill>
                <a:cs typeface="+mn-ea"/>
                <a:sym typeface="+mn-lt"/>
              </a:rPr>
              <a:t>四</a:t>
            </a:r>
            <a:r>
              <a:rPr lang="en-US" altLang="zh-CN" sz="2400" b="1" cap="all" dirty="0">
                <a:solidFill>
                  <a:srgbClr val="000000"/>
                </a:solidFill>
                <a:cs typeface="+mn-ea"/>
                <a:sym typeface="+mn-lt"/>
              </a:rPr>
              <a:t>) </a:t>
            </a:r>
            <a:r>
              <a:rPr lang="zh-CN" altLang="en-US" sz="2400" b="1" cap="all" dirty="0">
                <a:solidFill>
                  <a:srgbClr val="000000"/>
                </a:solidFill>
                <a:cs typeface="+mn-ea"/>
                <a:sym typeface="+mn-lt"/>
              </a:rPr>
              <a:t>收入变动对消费者均衡的影响</a:t>
            </a:r>
          </a:p>
        </p:txBody>
      </p:sp>
      <p:sp>
        <p:nvSpPr>
          <p:cNvPr id="3" name="文本框 2">
            <a:extLst>
              <a:ext uri="{FF2B5EF4-FFF2-40B4-BE49-F238E27FC236}">
                <a16:creationId xmlns:a16="http://schemas.microsoft.com/office/drawing/2014/main" id="{6C02F4CA-1CB1-0A68-9F5B-554EDBEB8C30}"/>
              </a:ext>
            </a:extLst>
          </p:cNvPr>
          <p:cNvSpPr txBox="1"/>
          <p:nvPr/>
        </p:nvSpPr>
        <p:spPr>
          <a:xfrm>
            <a:off x="1237488" y="1826915"/>
            <a:ext cx="6533388" cy="369332"/>
          </a:xfrm>
          <a:prstGeom prst="rect">
            <a:avLst/>
          </a:prstGeom>
          <a:noFill/>
        </p:spPr>
        <p:txBody>
          <a:bodyPr wrap="square">
            <a:spAutoFit/>
          </a:bodyPr>
          <a:lstStyle/>
          <a:p>
            <a:r>
              <a:rPr lang="en-US" altLang="zh-CN" b="1" dirty="0">
                <a:solidFill>
                  <a:schemeClr val="accent2"/>
                </a:solidFill>
              </a:rPr>
              <a:t>2.</a:t>
            </a:r>
            <a:r>
              <a:rPr lang="zh-CN" altLang="en-US" b="1" dirty="0">
                <a:solidFill>
                  <a:schemeClr val="accent2"/>
                </a:solidFill>
              </a:rPr>
              <a:t>恩格尔曲线和恩格尔定律</a:t>
            </a:r>
          </a:p>
        </p:txBody>
      </p:sp>
      <p:sp>
        <p:nvSpPr>
          <p:cNvPr id="7" name="文本框 6">
            <a:extLst>
              <a:ext uri="{FF2B5EF4-FFF2-40B4-BE49-F238E27FC236}">
                <a16:creationId xmlns:a16="http://schemas.microsoft.com/office/drawing/2014/main" id="{1C790AD2-485A-9710-7CA6-4DF0AC23EF2F}"/>
              </a:ext>
            </a:extLst>
          </p:cNvPr>
          <p:cNvSpPr txBox="1"/>
          <p:nvPr/>
        </p:nvSpPr>
        <p:spPr>
          <a:xfrm>
            <a:off x="1769102" y="2595845"/>
            <a:ext cx="9608058" cy="3170099"/>
          </a:xfrm>
          <a:prstGeom prst="rect">
            <a:avLst/>
          </a:prstGeom>
          <a:noFill/>
        </p:spPr>
        <p:txBody>
          <a:bodyPr wrap="square">
            <a:spAutoFit/>
          </a:bodyPr>
          <a:lstStyle/>
          <a:p>
            <a:r>
              <a:rPr lang="en-US" altLang="zh-CN" sz="2000" dirty="0"/>
              <a:t>19 </a:t>
            </a:r>
            <a:r>
              <a:rPr lang="zh-CN" altLang="en-US" sz="2000" dirty="0"/>
              <a:t>世纪</a:t>
            </a:r>
            <a:r>
              <a:rPr lang="en-US" altLang="zh-CN" sz="2000" dirty="0"/>
              <a:t>60 </a:t>
            </a:r>
            <a:r>
              <a:rPr lang="zh-CN" altLang="en-US" sz="2000" dirty="0"/>
              <a:t>年代</a:t>
            </a:r>
            <a:r>
              <a:rPr lang="en-US" altLang="zh-CN" sz="2000" dirty="0"/>
              <a:t>, </a:t>
            </a:r>
            <a:r>
              <a:rPr lang="zh-CN" altLang="en-US" sz="2000" dirty="0"/>
              <a:t>德国统计学家恩格尔对比利时家庭调查数据进行分类列表</a:t>
            </a:r>
            <a:r>
              <a:rPr lang="en-US" altLang="zh-CN" sz="2000" dirty="0"/>
              <a:t>, </a:t>
            </a:r>
            <a:r>
              <a:rPr lang="zh-CN" altLang="en-US" sz="2000" dirty="0"/>
              <a:t>建立了</a:t>
            </a:r>
          </a:p>
          <a:p>
            <a:r>
              <a:rPr lang="zh-CN" altLang="en-US" sz="2000" dirty="0"/>
              <a:t>家庭在食品项目以及其他项目上的支出与家庭收入</a:t>
            </a:r>
            <a:r>
              <a:rPr lang="en-US" altLang="zh-CN" sz="2000" dirty="0"/>
              <a:t>( </a:t>
            </a:r>
            <a:r>
              <a:rPr lang="zh-CN" altLang="en-US" sz="2000" dirty="0"/>
              <a:t>或总支出</a:t>
            </a:r>
            <a:r>
              <a:rPr lang="en-US" altLang="zh-CN" sz="2000" dirty="0"/>
              <a:t>) </a:t>
            </a:r>
            <a:r>
              <a:rPr lang="zh-CN" altLang="en-US" sz="2000" dirty="0"/>
              <a:t>之间的数量关系。 这些数量关系及其对应的图形被称为恩格尔曲线。</a:t>
            </a:r>
          </a:p>
          <a:p>
            <a:r>
              <a:rPr lang="zh-CN" altLang="en-US" sz="2000" dirty="0"/>
              <a:t>恩格尔曲线可以由消费者收入扩展线得到。 假定商品的价格保持不变</a:t>
            </a:r>
            <a:r>
              <a:rPr lang="en-US" altLang="zh-CN" sz="2000" dirty="0"/>
              <a:t>, </a:t>
            </a:r>
            <a:r>
              <a:rPr lang="zh-CN" altLang="en-US" sz="2000" dirty="0"/>
              <a:t>则家庭用于某</a:t>
            </a:r>
          </a:p>
          <a:p>
            <a:r>
              <a:rPr lang="zh-CN" altLang="en-US" sz="2000" dirty="0"/>
              <a:t>种商品的支出量与消费量具有完全相同的性质</a:t>
            </a:r>
            <a:r>
              <a:rPr lang="en-US" altLang="zh-CN" sz="2000" dirty="0"/>
              <a:t>, </a:t>
            </a:r>
            <a:r>
              <a:rPr lang="zh-CN" altLang="en-US" sz="2000" dirty="0"/>
              <a:t>因此恩格尔曲线就可以由商品的消费数量与家庭收入之间的关系表示出来。</a:t>
            </a:r>
          </a:p>
          <a:p>
            <a:r>
              <a:rPr lang="zh-CN" altLang="en-US" sz="2000" dirty="0"/>
              <a:t>恩格尔重点考察了家庭的食物支出与收入之间的关系。 他发现</a:t>
            </a:r>
            <a:r>
              <a:rPr lang="en-US" altLang="zh-CN" sz="2000" dirty="0"/>
              <a:t>, </a:t>
            </a:r>
            <a:r>
              <a:rPr lang="zh-CN" altLang="en-US" sz="2000" dirty="0"/>
              <a:t>家庭的食物支出在总</a:t>
            </a:r>
          </a:p>
          <a:p>
            <a:r>
              <a:rPr lang="zh-CN" altLang="en-US" sz="2000" dirty="0"/>
              <a:t>支出中所占的比重随着家庭收入的增加而递减。 这一发现不仅适用于比利时家庭的数据</a:t>
            </a:r>
            <a:r>
              <a:rPr lang="en-US" altLang="zh-CN" sz="2000" dirty="0"/>
              <a:t>,</a:t>
            </a:r>
            <a:r>
              <a:rPr lang="zh-CN" altLang="en-US" sz="2000" dirty="0"/>
              <a:t>而且和其他国家的横截面数据以及时间序列数据也十分吻合</a:t>
            </a:r>
            <a:r>
              <a:rPr lang="en-US" altLang="zh-CN" sz="2000" dirty="0"/>
              <a:t>, </a:t>
            </a:r>
            <a:r>
              <a:rPr lang="zh-CN" altLang="en-US" sz="2000" dirty="0"/>
              <a:t>因而作为一个普遍结论而被广泛接受下来</a:t>
            </a:r>
            <a:r>
              <a:rPr lang="en-US" altLang="zh-CN" sz="2000" dirty="0"/>
              <a:t>, </a:t>
            </a:r>
            <a:r>
              <a:rPr lang="zh-CN" altLang="en-US" sz="2000" dirty="0"/>
              <a:t>并被称为恩格尔定律。</a:t>
            </a:r>
          </a:p>
        </p:txBody>
      </p:sp>
    </p:spTree>
    <p:extLst>
      <p:ext uri="{BB962C8B-B14F-4D97-AF65-F5344CB8AC3E}">
        <p14:creationId xmlns:p14="http://schemas.microsoft.com/office/powerpoint/2010/main" val="1237511386"/>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par>
                          <p:cTn id="11" fill="hold">
                            <p:stCondLst>
                              <p:cond delay="500"/>
                            </p:stCondLst>
                            <p:childTnLst>
                              <p:par>
                                <p:cTn id="12" presetID="9"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dissolve">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4354512" y="1397580"/>
            <a:ext cx="3482975" cy="829945"/>
          </a:xfrm>
          <a:prstGeom prst="rect">
            <a:avLst/>
          </a:prstGeom>
        </p:spPr>
        <p:txBody>
          <a:bodyPr wrap="none">
            <a:spAutoFit/>
          </a:bodyPr>
          <a:lstStyle/>
          <a:p>
            <a:pPr algn="ctr"/>
            <a:r>
              <a:rPr lang="en-US" altLang="zh-CN" sz="4800" b="1" dirty="0">
                <a:solidFill>
                  <a:srgbClr val="000000">
                    <a:alpha val="10000"/>
                  </a:srgbClr>
                </a:solidFill>
                <a:cs typeface="+mn-ea"/>
                <a:sym typeface="+mn-lt"/>
              </a:rPr>
              <a:t>CONTENTS</a:t>
            </a:r>
          </a:p>
        </p:txBody>
      </p:sp>
      <p:sp>
        <p:nvSpPr>
          <p:cNvPr id="4" name="文本框 3"/>
          <p:cNvSpPr txBox="1"/>
          <p:nvPr/>
        </p:nvSpPr>
        <p:spPr>
          <a:xfrm>
            <a:off x="3509445" y="421191"/>
            <a:ext cx="5176119" cy="1014730"/>
          </a:xfrm>
          <a:prstGeom prst="rect">
            <a:avLst/>
          </a:prstGeom>
          <a:noFill/>
        </p:spPr>
        <p:txBody>
          <a:bodyPr wrap="square">
            <a:spAutoFit/>
          </a:bodyPr>
          <a:lstStyle/>
          <a:p>
            <a:pPr algn="ctr"/>
            <a:r>
              <a:rPr lang="zh-CN" altLang="en-US" sz="6000" dirty="0">
                <a:solidFill>
                  <a:schemeClr val="accent1"/>
                </a:solidFill>
                <a:cs typeface="+mn-ea"/>
                <a:sym typeface="+mn-lt"/>
              </a:rPr>
              <a:t>目  录</a:t>
            </a:r>
          </a:p>
        </p:txBody>
      </p:sp>
      <p:grpSp>
        <p:nvGrpSpPr>
          <p:cNvPr id="5" name="Shape;222;p28"/>
          <p:cNvGrpSpPr/>
          <p:nvPr/>
        </p:nvGrpSpPr>
        <p:grpSpPr>
          <a:xfrm rot="16200000">
            <a:off x="11454133" y="6091218"/>
            <a:ext cx="83474" cy="584215"/>
            <a:chOff x="687750" y="1096650"/>
            <a:chExt cx="64500" cy="451421"/>
          </a:xfrm>
          <a:solidFill>
            <a:srgbClr val="002FA7"/>
          </a:solidFill>
        </p:grpSpPr>
        <p:sp>
          <p:nvSpPr>
            <p:cNvPr id="6" name="Shape;223;p28"/>
            <p:cNvSpPr/>
            <p:nvPr>
              <p:custDataLst>
                <p:tags r:id="rId11"/>
              </p:custDataLst>
            </p:nvPr>
          </p:nvSpPr>
          <p:spPr>
            <a:xfrm>
              <a:off x="687750" y="1483571"/>
              <a:ext cx="64500" cy="64500"/>
            </a:xfrm>
            <a:prstGeom prst="ellipse">
              <a:avLst/>
            </a:prstGeom>
            <a:grp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7" name="Shape;224;p28"/>
            <p:cNvSpPr/>
            <p:nvPr>
              <p:custDataLst>
                <p:tags r:id="rId12"/>
              </p:custDataLst>
            </p:nvPr>
          </p:nvSpPr>
          <p:spPr>
            <a:xfrm>
              <a:off x="687750" y="1290111"/>
              <a:ext cx="64500" cy="64500"/>
            </a:xfrm>
            <a:prstGeom prst="ellipse">
              <a:avLst/>
            </a:prstGeom>
            <a:grp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8" name="hape;225;p28"/>
            <p:cNvSpPr/>
            <p:nvPr>
              <p:custDataLst>
                <p:tags r:id="rId13"/>
              </p:custDataLst>
            </p:nvPr>
          </p:nvSpPr>
          <p:spPr>
            <a:xfrm>
              <a:off x="687750" y="1096650"/>
              <a:ext cx="64500" cy="64500"/>
            </a:xfrm>
            <a:prstGeom prst="ellipse">
              <a:avLst/>
            </a:prstGeom>
            <a:grp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grpSp>
      <p:grpSp>
        <p:nvGrpSpPr>
          <p:cNvPr id="9" name="Shape;222;p28"/>
          <p:cNvGrpSpPr/>
          <p:nvPr/>
        </p:nvGrpSpPr>
        <p:grpSpPr>
          <a:xfrm rot="5400000">
            <a:off x="748416" y="87346"/>
            <a:ext cx="83474" cy="584215"/>
            <a:chOff x="687750" y="1096650"/>
            <a:chExt cx="64500" cy="451421"/>
          </a:xfrm>
          <a:solidFill>
            <a:schemeClr val="accent6">
              <a:lumMod val="60000"/>
              <a:lumOff val="40000"/>
            </a:schemeClr>
          </a:solidFill>
        </p:grpSpPr>
        <p:sp>
          <p:nvSpPr>
            <p:cNvPr id="10" name="Shape;223;p28"/>
            <p:cNvSpPr/>
            <p:nvPr>
              <p:custDataLst>
                <p:tags r:id="rId8"/>
              </p:custDataLst>
            </p:nvPr>
          </p:nvSpPr>
          <p:spPr>
            <a:xfrm>
              <a:off x="687750" y="1483571"/>
              <a:ext cx="64500" cy="64500"/>
            </a:xfrm>
            <a:prstGeom prst="ellipse">
              <a:avLst/>
            </a:prstGeom>
            <a:solidFill>
              <a:schemeClr val="accent6">
                <a:lumMod val="60000"/>
                <a:lumOff val="40000"/>
              </a:schemeClr>
            </a:solid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11" name="Shape;224;p28"/>
            <p:cNvSpPr/>
            <p:nvPr>
              <p:custDataLst>
                <p:tags r:id="rId9"/>
              </p:custDataLst>
            </p:nvPr>
          </p:nvSpPr>
          <p:spPr>
            <a:xfrm>
              <a:off x="687750" y="1290111"/>
              <a:ext cx="64500" cy="64500"/>
            </a:xfrm>
            <a:prstGeom prst="ellipse">
              <a:avLst/>
            </a:prstGeom>
            <a:solidFill>
              <a:schemeClr val="accent6">
                <a:lumMod val="60000"/>
                <a:lumOff val="40000"/>
              </a:schemeClr>
            </a:solid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12" name="Shape;225;p28"/>
            <p:cNvSpPr/>
            <p:nvPr>
              <p:custDataLst>
                <p:tags r:id="rId10"/>
              </p:custDataLst>
            </p:nvPr>
          </p:nvSpPr>
          <p:spPr>
            <a:xfrm>
              <a:off x="687750" y="1096650"/>
              <a:ext cx="64500" cy="64500"/>
            </a:xfrm>
            <a:prstGeom prst="ellipse">
              <a:avLst/>
            </a:prstGeom>
            <a:solidFill>
              <a:schemeClr val="accent6">
                <a:lumMod val="60000"/>
                <a:lumOff val="40000"/>
              </a:schemeClr>
            </a:solid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grpSp>
      <p:sp>
        <p:nvSpPr>
          <p:cNvPr id="13" name="îṥḷiḋe"/>
          <p:cNvSpPr/>
          <p:nvPr>
            <p:custDataLst>
              <p:tags r:id="rId1"/>
            </p:custDataLst>
          </p:nvPr>
        </p:nvSpPr>
        <p:spPr>
          <a:xfrm>
            <a:off x="1274430" y="4482759"/>
            <a:ext cx="1094172" cy="1094172"/>
          </a:xfrm>
          <a:prstGeom prst="ellipse">
            <a:avLst/>
          </a:prstGeom>
          <a:solidFill>
            <a:schemeClr val="accent2"/>
          </a:solidFill>
          <a:ln w="12700" cap="rnd" cmpd="sng" algn="ctr">
            <a:noFill/>
            <a:prstDash val="solid"/>
            <a:round/>
          </a:ln>
          <a:effectLst/>
        </p:spPr>
        <p:txBody>
          <a:bodyPr rot="0" spcFirstLastPara="0" vert="horz" wrap="square" lIns="91440" tIns="45720" rIns="91440" bIns="45720" numCol="1" spcCol="0" rtlCol="0" fromWordArt="0" anchor="ctr" anchorCtr="0" forceAA="0" compatLnSpc="1">
            <a:noAutofit/>
          </a:bodyPr>
          <a:lstStyle/>
          <a:p>
            <a:pPr algn="ctr" defTabSz="913765"/>
            <a:r>
              <a:rPr lang="en-US" altLang="zh-CN" sz="2800" b="1" kern="0" dirty="0">
                <a:solidFill>
                  <a:schemeClr val="lt1"/>
                </a:solidFill>
                <a:cs typeface="+mn-ea"/>
                <a:sym typeface="+mn-lt"/>
              </a:rPr>
              <a:t>O1</a:t>
            </a:r>
          </a:p>
        </p:txBody>
      </p:sp>
      <p:sp>
        <p:nvSpPr>
          <p:cNvPr id="14" name="íSľïḑe"/>
          <p:cNvSpPr txBox="1"/>
          <p:nvPr>
            <p:custDataLst>
              <p:tags r:id="rId2"/>
            </p:custDataLst>
          </p:nvPr>
        </p:nvSpPr>
        <p:spPr>
          <a:xfrm>
            <a:off x="2137129" y="3048673"/>
            <a:ext cx="3107110" cy="58477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3200" kern="0" dirty="0">
                <a:solidFill>
                  <a:schemeClr val="accent6">
                    <a:lumMod val="75000"/>
                  </a:schemeClr>
                </a:solidFill>
                <a:cs typeface="+mn-ea"/>
                <a:sym typeface="+mn-lt"/>
              </a:rPr>
              <a:t>效用理论概述</a:t>
            </a:r>
            <a:endParaRPr kumimoji="0" lang="zh-CN" altLang="en-US" sz="3200" b="1" i="0" u="none" strike="noStrike" kern="0" cap="none" spc="0" normalizeH="0" baseline="0" noProof="0" dirty="0">
              <a:ln>
                <a:noFill/>
              </a:ln>
              <a:solidFill>
                <a:schemeClr val="accent6">
                  <a:lumMod val="75000"/>
                </a:schemeClr>
              </a:solidFill>
              <a:effectLst/>
              <a:uLnTx/>
              <a:uFillTx/>
              <a:cs typeface="+mn-ea"/>
              <a:sym typeface="+mn-lt"/>
            </a:endParaRPr>
          </a:p>
        </p:txBody>
      </p:sp>
      <p:cxnSp>
        <p:nvCxnSpPr>
          <p:cNvPr id="16" name="išlïḑé"/>
          <p:cNvCxnSpPr/>
          <p:nvPr/>
        </p:nvCxnSpPr>
        <p:spPr>
          <a:xfrm flipV="1">
            <a:off x="1821516" y="3037099"/>
            <a:ext cx="0" cy="1445660"/>
          </a:xfrm>
          <a:prstGeom prst="line">
            <a:avLst/>
          </a:prstGeom>
          <a:noFill/>
          <a:ln w="15875" cap="flat" cmpd="sng" algn="ctr">
            <a:solidFill>
              <a:srgbClr val="ED7D31"/>
            </a:solidFill>
            <a:prstDash val="solid"/>
            <a:miter lim="800000"/>
            <a:tailEnd type="oval"/>
          </a:ln>
          <a:effectLst/>
        </p:spPr>
      </p:cxnSp>
      <p:sp>
        <p:nvSpPr>
          <p:cNvPr id="17" name="îṡlîḓè"/>
          <p:cNvSpPr/>
          <p:nvPr>
            <p:custDataLst>
              <p:tags r:id="rId3"/>
            </p:custDataLst>
          </p:nvPr>
        </p:nvSpPr>
        <p:spPr>
          <a:xfrm>
            <a:off x="4676393" y="4494333"/>
            <a:ext cx="1094172" cy="1094172"/>
          </a:xfrm>
          <a:prstGeom prst="ellipse">
            <a:avLst/>
          </a:prstGeom>
          <a:solidFill>
            <a:schemeClr val="accent6">
              <a:lumMod val="60000"/>
              <a:lumOff val="40000"/>
            </a:schemeClr>
          </a:solidFill>
          <a:ln w="12700" cap="rnd" cmpd="sng" algn="ctr">
            <a:noFill/>
            <a:prstDash val="solid"/>
            <a:round/>
          </a:ln>
          <a:effectLst/>
        </p:spPr>
        <p:txBody>
          <a:bodyPr rot="0" spcFirstLastPara="0" vert="horz" wrap="square" lIns="91440" tIns="45720" rIns="91440" bIns="45720" numCol="1" spcCol="0" rtlCol="0" fromWordArt="0" anchor="ctr" anchorCtr="0" forceAA="0" compatLnSpc="1">
            <a:noAutofit/>
          </a:bodyPr>
          <a:lstStyle/>
          <a:p>
            <a:pPr marL="0" marR="0" lvl="0" indent="0" algn="ctr" defTabSz="913765" eaLnBrk="1" fontAlgn="auto" latinLnBrk="0" hangingPunct="1">
              <a:lnSpc>
                <a:spcPct val="100000"/>
              </a:lnSpc>
              <a:spcBef>
                <a:spcPts val="0"/>
              </a:spcBef>
              <a:spcAft>
                <a:spcPts val="0"/>
              </a:spcAft>
              <a:buClrTx/>
              <a:buSzTx/>
              <a:buFontTx/>
              <a:buNone/>
              <a:defRPr/>
            </a:pPr>
            <a:r>
              <a:rPr kumimoji="0" lang="en-US" altLang="zh-CN" sz="2800" b="1" i="0" u="none" strike="noStrike" kern="0" cap="none" spc="0" normalizeH="0" baseline="0" noProof="0" dirty="0">
                <a:ln>
                  <a:noFill/>
                </a:ln>
                <a:solidFill>
                  <a:schemeClr val="lt1"/>
                </a:solidFill>
                <a:effectLst/>
                <a:uLnTx/>
                <a:uFillTx/>
                <a:cs typeface="+mn-ea"/>
                <a:sym typeface="+mn-lt"/>
              </a:rPr>
              <a:t>O2</a:t>
            </a:r>
          </a:p>
        </p:txBody>
      </p:sp>
      <p:sp>
        <p:nvSpPr>
          <p:cNvPr id="18" name="iS1iḓè"/>
          <p:cNvSpPr txBox="1"/>
          <p:nvPr>
            <p:custDataLst>
              <p:tags r:id="rId4"/>
            </p:custDataLst>
          </p:nvPr>
        </p:nvSpPr>
        <p:spPr>
          <a:xfrm>
            <a:off x="5486825" y="2975099"/>
            <a:ext cx="2973996" cy="1077218"/>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3200" kern="0" noProof="0" dirty="0">
                <a:solidFill>
                  <a:schemeClr val="accent6">
                    <a:lumMod val="75000"/>
                  </a:schemeClr>
                </a:solidFill>
                <a:cs typeface="+mn-ea"/>
                <a:sym typeface="+mn-lt"/>
              </a:rPr>
              <a:t>基数效用论求解效用最大化</a:t>
            </a:r>
            <a:endParaRPr kumimoji="0" lang="zh-CN" altLang="en-US" sz="3200" b="1" i="0" u="none" strike="noStrike" kern="0" cap="none" spc="0" normalizeH="0" baseline="0" noProof="0" dirty="0">
              <a:ln>
                <a:noFill/>
              </a:ln>
              <a:solidFill>
                <a:schemeClr val="accent6">
                  <a:lumMod val="75000"/>
                </a:schemeClr>
              </a:solidFill>
              <a:effectLst/>
              <a:uLnTx/>
              <a:uFillTx/>
              <a:cs typeface="+mn-ea"/>
              <a:sym typeface="+mn-lt"/>
            </a:endParaRPr>
          </a:p>
        </p:txBody>
      </p:sp>
      <p:cxnSp>
        <p:nvCxnSpPr>
          <p:cNvPr id="20" name="ïślíḓê"/>
          <p:cNvCxnSpPr/>
          <p:nvPr>
            <p:custDataLst>
              <p:tags r:id="rId5"/>
            </p:custDataLst>
          </p:nvPr>
        </p:nvCxnSpPr>
        <p:spPr>
          <a:xfrm flipV="1">
            <a:off x="5223479" y="3048673"/>
            <a:ext cx="0" cy="1445660"/>
          </a:xfrm>
          <a:prstGeom prst="line">
            <a:avLst/>
          </a:prstGeom>
          <a:noFill/>
          <a:ln w="15875" cap="flat" cmpd="sng" algn="ctr">
            <a:solidFill>
              <a:schemeClr val="accent6">
                <a:lumMod val="60000"/>
                <a:lumOff val="40000"/>
              </a:schemeClr>
            </a:solidFill>
            <a:prstDash val="solid"/>
            <a:miter lim="800000"/>
            <a:tailEnd type="oval"/>
          </a:ln>
          <a:effectLst/>
        </p:spPr>
      </p:cxnSp>
      <p:sp>
        <p:nvSpPr>
          <p:cNvPr id="21" name="iś1îḋe"/>
          <p:cNvSpPr/>
          <p:nvPr>
            <p:custDataLst>
              <p:tags r:id="rId6"/>
            </p:custDataLst>
          </p:nvPr>
        </p:nvSpPr>
        <p:spPr>
          <a:xfrm>
            <a:off x="8204015" y="4482759"/>
            <a:ext cx="1194173" cy="1094172"/>
          </a:xfrm>
          <a:prstGeom prst="ellipse">
            <a:avLst/>
          </a:prstGeom>
          <a:solidFill>
            <a:schemeClr val="accent2"/>
          </a:solidFill>
          <a:ln w="12700" cap="rnd" cmpd="sng" algn="ctr">
            <a:noFill/>
            <a:prstDash val="solid"/>
            <a:round/>
          </a:ln>
          <a:effectLst/>
        </p:spPr>
        <p:txBody>
          <a:bodyPr rot="0" spcFirstLastPara="0" vert="horz" wrap="square" lIns="91440" tIns="45720" rIns="91440" bIns="45720" numCol="1" spcCol="0" rtlCol="0" fromWordArt="0" anchor="ctr" anchorCtr="0" forceAA="0" compatLnSpc="1">
            <a:noAutofit/>
          </a:bodyPr>
          <a:lstStyle/>
          <a:p>
            <a:pPr marL="0" marR="0" lvl="0" indent="0" algn="ctr" defTabSz="913765" eaLnBrk="1" fontAlgn="auto" latinLnBrk="0" hangingPunct="1">
              <a:lnSpc>
                <a:spcPct val="100000"/>
              </a:lnSpc>
              <a:spcBef>
                <a:spcPts val="0"/>
              </a:spcBef>
              <a:spcAft>
                <a:spcPts val="0"/>
              </a:spcAft>
              <a:buClrTx/>
              <a:buSzTx/>
              <a:buFontTx/>
              <a:buNone/>
              <a:defRPr/>
            </a:pPr>
            <a:r>
              <a:rPr kumimoji="0" lang="en-US" altLang="zh-CN" sz="2800" b="1" i="0" u="none" strike="noStrike" kern="0" cap="none" spc="0" normalizeH="0" baseline="0" noProof="0" dirty="0">
                <a:ln>
                  <a:noFill/>
                </a:ln>
                <a:solidFill>
                  <a:schemeClr val="lt1"/>
                </a:solidFill>
                <a:effectLst/>
                <a:uLnTx/>
                <a:uFillTx/>
                <a:cs typeface="+mn-ea"/>
                <a:sym typeface="+mn-lt"/>
              </a:rPr>
              <a:t>O3</a:t>
            </a:r>
          </a:p>
        </p:txBody>
      </p:sp>
      <p:sp>
        <p:nvSpPr>
          <p:cNvPr id="22" name="îṧḻiḍê"/>
          <p:cNvSpPr txBox="1"/>
          <p:nvPr>
            <p:custDataLst>
              <p:tags r:id="rId7"/>
            </p:custDataLst>
          </p:nvPr>
        </p:nvSpPr>
        <p:spPr>
          <a:xfrm>
            <a:off x="8990995" y="3033541"/>
            <a:ext cx="2713509" cy="1077218"/>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3200" kern="0" dirty="0">
                <a:solidFill>
                  <a:schemeClr val="accent6">
                    <a:lumMod val="75000"/>
                  </a:schemeClr>
                </a:solidFill>
                <a:cs typeface="+mn-ea"/>
                <a:sym typeface="+mn-lt"/>
              </a:rPr>
              <a:t>序数效用论求解效用最大化</a:t>
            </a:r>
            <a:endParaRPr kumimoji="0" lang="zh-CN" altLang="en-US" sz="3200" b="1" i="0" u="none" strike="noStrike" kern="0" cap="none" spc="0" normalizeH="0" baseline="0" noProof="0" dirty="0">
              <a:ln>
                <a:noFill/>
              </a:ln>
              <a:solidFill>
                <a:schemeClr val="accent6">
                  <a:lumMod val="75000"/>
                </a:schemeClr>
              </a:solidFill>
              <a:effectLst/>
              <a:uLnTx/>
              <a:uFillTx/>
              <a:cs typeface="+mn-ea"/>
              <a:sym typeface="+mn-lt"/>
            </a:endParaRPr>
          </a:p>
        </p:txBody>
      </p:sp>
      <p:cxnSp>
        <p:nvCxnSpPr>
          <p:cNvPr id="24" name="iśľíḑê"/>
          <p:cNvCxnSpPr>
            <a:cxnSpLocks/>
          </p:cNvCxnSpPr>
          <p:nvPr/>
        </p:nvCxnSpPr>
        <p:spPr>
          <a:xfrm flipV="1">
            <a:off x="8751102" y="3037099"/>
            <a:ext cx="0" cy="1445660"/>
          </a:xfrm>
          <a:prstGeom prst="line">
            <a:avLst/>
          </a:prstGeom>
          <a:noFill/>
          <a:ln w="15875" cap="flat" cmpd="sng" algn="ctr">
            <a:solidFill>
              <a:srgbClr val="ED7D31"/>
            </a:solidFill>
            <a:prstDash val="solid"/>
            <a:miter lim="800000"/>
            <a:tailEnd type="oval"/>
          </a:ln>
          <a:effectLst/>
        </p:spPr>
      </p:cxnSp>
    </p:spTree>
  </p:cSld>
  <p:clrMapOvr>
    <a:masterClrMapping/>
  </p:clrMapOvr>
  <p:transition spd="med" advClick="0"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p:cTn id="12" dur="500" fill="hold"/>
                                        <p:tgtEl>
                                          <p:spTgt spid="30"/>
                                        </p:tgtEl>
                                        <p:attrNameLst>
                                          <p:attrName>ppt_w</p:attrName>
                                        </p:attrNameLst>
                                      </p:cBhvr>
                                      <p:tavLst>
                                        <p:tav tm="0">
                                          <p:val>
                                            <p:fltVal val="0"/>
                                          </p:val>
                                        </p:tav>
                                        <p:tav tm="100000">
                                          <p:val>
                                            <p:strVal val="#ppt_w"/>
                                          </p:val>
                                        </p:tav>
                                      </p:tavLst>
                                    </p:anim>
                                    <p:anim calcmode="lin" valueType="num">
                                      <p:cBhvr>
                                        <p:cTn id="13" dur="500" fill="hold"/>
                                        <p:tgtEl>
                                          <p:spTgt spid="30"/>
                                        </p:tgtEl>
                                        <p:attrNameLst>
                                          <p:attrName>ppt_h</p:attrName>
                                        </p:attrNameLst>
                                      </p:cBhvr>
                                      <p:tavLst>
                                        <p:tav tm="0">
                                          <p:val>
                                            <p:fltVal val="0"/>
                                          </p:val>
                                        </p:tav>
                                        <p:tav tm="100000">
                                          <p:val>
                                            <p:strVal val="#ppt_h"/>
                                          </p:val>
                                        </p:tav>
                                      </p:tavLst>
                                    </p:anim>
                                    <p:animEffect transition="in" filter="fade">
                                      <p:cBhvr>
                                        <p:cTn id="14" dur="500"/>
                                        <p:tgtEl>
                                          <p:spTgt spid="30"/>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animEffect transition="in" filter="fade">
                                      <p:cBhvr>
                                        <p:cTn id="21" dur="500"/>
                                        <p:tgtEl>
                                          <p:spTgt spid="4"/>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grpId="0" nodeType="click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ipe(up)">
                                      <p:cBhvr>
                                        <p:cTn id="26" dur="500"/>
                                        <p:tgtEl>
                                          <p:spTgt spid="13"/>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up)">
                                      <p:cBhvr>
                                        <p:cTn id="29" dur="500"/>
                                        <p:tgtEl>
                                          <p:spTgt spid="14"/>
                                        </p:tgtEl>
                                      </p:cBhvr>
                                    </p:animEffect>
                                  </p:childTnLst>
                                </p:cTn>
                              </p:par>
                              <p:par>
                                <p:cTn id="30" presetID="22" presetClass="entr" presetSubtype="1"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wipe(up)">
                                      <p:cBhvr>
                                        <p:cTn id="32" dur="500"/>
                                        <p:tgtEl>
                                          <p:spTgt spid="16"/>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up)">
                                      <p:cBhvr>
                                        <p:cTn id="35" dur="500"/>
                                        <p:tgtEl>
                                          <p:spTgt spid="17"/>
                                        </p:tgtEl>
                                      </p:cBhvr>
                                    </p:animEffect>
                                  </p:childTnLst>
                                </p:cTn>
                              </p:par>
                              <p:par>
                                <p:cTn id="36" presetID="22" presetClass="entr" presetSubtype="1"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wipe(up)">
                                      <p:cBhvr>
                                        <p:cTn id="38" dur="500"/>
                                        <p:tgtEl>
                                          <p:spTgt spid="18"/>
                                        </p:tgtEl>
                                      </p:cBhvr>
                                    </p:animEffect>
                                  </p:childTnLst>
                                </p:cTn>
                              </p:par>
                              <p:par>
                                <p:cTn id="39" presetID="22" presetClass="entr" presetSubtype="1" fill="hold" nodeType="with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wipe(up)">
                                      <p:cBhvr>
                                        <p:cTn id="41" dur="500"/>
                                        <p:tgtEl>
                                          <p:spTgt spid="20"/>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wipe(up)">
                                      <p:cBhvr>
                                        <p:cTn id="44" dur="500"/>
                                        <p:tgtEl>
                                          <p:spTgt spid="21"/>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wipe(up)">
                                      <p:cBhvr>
                                        <p:cTn id="47" dur="500"/>
                                        <p:tgtEl>
                                          <p:spTgt spid="22"/>
                                        </p:tgtEl>
                                      </p:cBhvr>
                                    </p:animEffect>
                                  </p:childTnLst>
                                </p:cTn>
                              </p:par>
                              <p:par>
                                <p:cTn id="48" presetID="22" presetClass="entr" presetSubtype="1" fill="hold" nodeType="withEffect">
                                  <p:stCondLst>
                                    <p:cond delay="0"/>
                                  </p:stCondLst>
                                  <p:childTnLst>
                                    <p:set>
                                      <p:cBhvr>
                                        <p:cTn id="49" dur="1" fill="hold">
                                          <p:stCondLst>
                                            <p:cond delay="0"/>
                                          </p:stCondLst>
                                        </p:cTn>
                                        <p:tgtEl>
                                          <p:spTgt spid="24"/>
                                        </p:tgtEl>
                                        <p:attrNameLst>
                                          <p:attrName>style.visibility</p:attrName>
                                        </p:attrNameLst>
                                      </p:cBhvr>
                                      <p:to>
                                        <p:strVal val="visible"/>
                                      </p:to>
                                    </p:set>
                                    <p:animEffect transition="in" filter="wipe(up)">
                                      <p:cBhvr>
                                        <p:cTn id="50" dur="500"/>
                                        <p:tgtEl>
                                          <p:spTgt spid="24"/>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nodeType="clickEffect">
                                  <p:stCondLst>
                                    <p:cond delay="0"/>
                                  </p:stCondLst>
                                  <p:childTnLst>
                                    <p:set>
                                      <p:cBhvr>
                                        <p:cTn id="54" dur="1" fill="hold">
                                          <p:stCondLst>
                                            <p:cond delay="0"/>
                                          </p:stCondLst>
                                        </p:cTn>
                                        <p:tgtEl>
                                          <p:spTgt spid="5"/>
                                        </p:tgtEl>
                                        <p:attrNameLst>
                                          <p:attrName>style.visibility</p:attrName>
                                        </p:attrNameLst>
                                      </p:cBhvr>
                                      <p:to>
                                        <p:strVal val="visible"/>
                                      </p:to>
                                    </p:set>
                                    <p:animEffect transition="in" filter="wipe(left)">
                                      <p:cBhvr>
                                        <p:cTn id="5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4" grpId="0"/>
      <p:bldP spid="13" grpId="0" bldLvl="0" animBg="1"/>
      <p:bldP spid="14" grpId="0" bldLvl="0" animBg="1"/>
      <p:bldP spid="17" grpId="0" bldLvl="0" animBg="1"/>
      <p:bldP spid="18" grpId="0" bldLvl="0" animBg="1"/>
      <p:bldP spid="21" grpId="0" bldLvl="0" animBg="1"/>
      <p:bldP spid="22"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742" y="382694"/>
            <a:ext cx="6215593"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三、 消费者均衡</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6" name="矩形 5"/>
          <p:cNvSpPr/>
          <p:nvPr/>
        </p:nvSpPr>
        <p:spPr>
          <a:xfrm>
            <a:off x="1044742" y="1092056"/>
            <a:ext cx="5528389" cy="461665"/>
          </a:xfrm>
          <a:prstGeom prst="rect">
            <a:avLst/>
          </a:prstGeom>
        </p:spPr>
        <p:txBody>
          <a:bodyPr wrap="square">
            <a:spAutoFit/>
          </a:bodyPr>
          <a:lstStyle/>
          <a:p>
            <a:pPr>
              <a:buSzPct val="25000"/>
              <a:defRPr/>
            </a:pPr>
            <a:r>
              <a:rPr lang="en-US" altLang="zh-CN" sz="2400" b="1" cap="all" dirty="0">
                <a:solidFill>
                  <a:srgbClr val="000000"/>
                </a:solidFill>
                <a:cs typeface="+mn-ea"/>
                <a:sym typeface="+mn-lt"/>
              </a:rPr>
              <a:t>(</a:t>
            </a:r>
            <a:r>
              <a:rPr lang="zh-CN" altLang="en-US" sz="2400" b="1" cap="all" dirty="0">
                <a:solidFill>
                  <a:srgbClr val="000000"/>
                </a:solidFill>
                <a:cs typeface="+mn-ea"/>
                <a:sym typeface="+mn-lt"/>
              </a:rPr>
              <a:t>五</a:t>
            </a:r>
            <a:r>
              <a:rPr lang="en-US" altLang="zh-CN" sz="2400" b="1" cap="all" dirty="0">
                <a:solidFill>
                  <a:srgbClr val="000000"/>
                </a:solidFill>
                <a:cs typeface="+mn-ea"/>
                <a:sym typeface="+mn-lt"/>
              </a:rPr>
              <a:t>) </a:t>
            </a:r>
            <a:r>
              <a:rPr lang="zh-CN" altLang="en-US" sz="2400" b="1" cap="all" dirty="0">
                <a:solidFill>
                  <a:srgbClr val="000000"/>
                </a:solidFill>
                <a:cs typeface="+mn-ea"/>
                <a:sym typeface="+mn-lt"/>
              </a:rPr>
              <a:t>价格变动对消费者均衡的影响</a:t>
            </a:r>
          </a:p>
        </p:txBody>
      </p:sp>
      <p:sp>
        <p:nvSpPr>
          <p:cNvPr id="3" name="文本框 2">
            <a:extLst>
              <a:ext uri="{FF2B5EF4-FFF2-40B4-BE49-F238E27FC236}">
                <a16:creationId xmlns:a16="http://schemas.microsoft.com/office/drawing/2014/main" id="{6C02F4CA-1CB1-0A68-9F5B-554EDBEB8C30}"/>
              </a:ext>
            </a:extLst>
          </p:cNvPr>
          <p:cNvSpPr txBox="1"/>
          <p:nvPr/>
        </p:nvSpPr>
        <p:spPr>
          <a:xfrm>
            <a:off x="1237488" y="1826915"/>
            <a:ext cx="6533388" cy="369332"/>
          </a:xfrm>
          <a:prstGeom prst="rect">
            <a:avLst/>
          </a:prstGeom>
          <a:noFill/>
        </p:spPr>
        <p:txBody>
          <a:bodyPr wrap="square">
            <a:spAutoFit/>
          </a:bodyPr>
          <a:lstStyle/>
          <a:p>
            <a:r>
              <a:rPr lang="en-US" altLang="zh-CN" b="1" dirty="0">
                <a:solidFill>
                  <a:schemeClr val="accent2"/>
                </a:solidFill>
              </a:rPr>
              <a:t>1.</a:t>
            </a:r>
            <a:r>
              <a:rPr lang="zh-CN" altLang="en-US" b="1" dirty="0">
                <a:solidFill>
                  <a:schemeClr val="accent2"/>
                </a:solidFill>
              </a:rPr>
              <a:t>价格</a:t>
            </a:r>
            <a:r>
              <a:rPr lang="en-US" altLang="zh-CN" b="1" dirty="0">
                <a:solidFill>
                  <a:schemeClr val="accent2"/>
                </a:solidFill>
              </a:rPr>
              <a:t>—</a:t>
            </a:r>
            <a:r>
              <a:rPr lang="zh-CN" altLang="en-US" b="1" dirty="0">
                <a:solidFill>
                  <a:schemeClr val="accent2"/>
                </a:solidFill>
              </a:rPr>
              <a:t>消费扩展线</a:t>
            </a:r>
          </a:p>
        </p:txBody>
      </p:sp>
      <p:sp>
        <p:nvSpPr>
          <p:cNvPr id="8" name="文本框 7">
            <a:extLst>
              <a:ext uri="{FF2B5EF4-FFF2-40B4-BE49-F238E27FC236}">
                <a16:creationId xmlns:a16="http://schemas.microsoft.com/office/drawing/2014/main" id="{3605A2B6-BB06-A811-C1DE-ABDBFE89AD95}"/>
              </a:ext>
            </a:extLst>
          </p:cNvPr>
          <p:cNvSpPr txBox="1"/>
          <p:nvPr/>
        </p:nvSpPr>
        <p:spPr>
          <a:xfrm>
            <a:off x="1162911" y="2469441"/>
            <a:ext cx="5292050" cy="3416320"/>
          </a:xfrm>
          <a:prstGeom prst="rect">
            <a:avLst/>
          </a:prstGeom>
          <a:noFill/>
        </p:spPr>
        <p:txBody>
          <a:bodyPr wrap="square">
            <a:spAutoFit/>
          </a:bodyPr>
          <a:lstStyle/>
          <a:p>
            <a:r>
              <a:rPr lang="zh-CN" altLang="en-US" dirty="0"/>
              <a:t>假定消费者的收入和其他商品的价格保持不变</a:t>
            </a:r>
            <a:r>
              <a:rPr lang="en-US" altLang="zh-CN" dirty="0"/>
              <a:t>, </a:t>
            </a:r>
            <a:r>
              <a:rPr lang="zh-CN" altLang="en-US" dirty="0"/>
              <a:t>只有一种商品的价格发生变动。 为了明确起见</a:t>
            </a:r>
            <a:r>
              <a:rPr lang="en-US" altLang="zh-CN" dirty="0"/>
              <a:t>, </a:t>
            </a:r>
            <a:r>
              <a:rPr lang="zh-CN" altLang="en-US" dirty="0"/>
              <a:t>假定只有第一种商品的价格发生变动</a:t>
            </a:r>
            <a:r>
              <a:rPr lang="en-US" altLang="zh-CN" dirty="0"/>
              <a:t>, </a:t>
            </a:r>
            <a:r>
              <a:rPr lang="zh-CN" altLang="en-US" dirty="0"/>
              <a:t>比如下降。 如图</a:t>
            </a:r>
            <a:r>
              <a:rPr lang="en-US" altLang="zh-CN" dirty="0"/>
              <a:t>3-9 </a:t>
            </a:r>
            <a:r>
              <a:rPr lang="zh-CN" altLang="en-US" dirty="0"/>
              <a:t>所示</a:t>
            </a:r>
            <a:r>
              <a:rPr lang="en-US" altLang="zh-CN" dirty="0"/>
              <a:t>, </a:t>
            </a:r>
            <a:r>
              <a:rPr lang="zh-CN" altLang="en-US" dirty="0"/>
              <a:t>根据对预算线的分析可以知道</a:t>
            </a:r>
            <a:r>
              <a:rPr lang="en-US" altLang="zh-CN" dirty="0"/>
              <a:t>, </a:t>
            </a:r>
            <a:r>
              <a:rPr lang="zh-CN" altLang="en-US" dirty="0"/>
              <a:t>预算线将围绕着</a:t>
            </a:r>
            <a:r>
              <a:rPr lang="en-US" altLang="zh-CN" dirty="0"/>
              <a:t>B </a:t>
            </a:r>
            <a:r>
              <a:rPr lang="zh-CN" altLang="en-US" dirty="0"/>
              <a:t>点逆时针旋转</a:t>
            </a:r>
            <a:r>
              <a:rPr lang="en-US" altLang="zh-CN" dirty="0"/>
              <a:t>, </a:t>
            </a:r>
            <a:r>
              <a:rPr lang="zh-CN" altLang="en-US" dirty="0"/>
              <a:t>比如图中由</a:t>
            </a:r>
            <a:r>
              <a:rPr lang="en-US" altLang="zh-CN" dirty="0"/>
              <a:t>I 1 </a:t>
            </a:r>
            <a:r>
              <a:rPr lang="zh-CN" altLang="en-US" dirty="0"/>
              <a:t>、</a:t>
            </a:r>
            <a:r>
              <a:rPr lang="en-US" altLang="zh-CN" dirty="0"/>
              <a:t>I 2 </a:t>
            </a:r>
            <a:r>
              <a:rPr lang="zh-CN" altLang="en-US" dirty="0"/>
              <a:t>变动到</a:t>
            </a:r>
            <a:r>
              <a:rPr lang="en-US" altLang="zh-CN" dirty="0"/>
              <a:t>I 3 </a:t>
            </a:r>
            <a:r>
              <a:rPr lang="zh-CN" altLang="en-US" dirty="0"/>
              <a:t>。 对应于每一条特定的预算线</a:t>
            </a:r>
            <a:r>
              <a:rPr lang="en-US" altLang="zh-CN" dirty="0"/>
              <a:t>, </a:t>
            </a:r>
            <a:r>
              <a:rPr lang="zh-CN" altLang="en-US" dirty="0"/>
              <a:t>消费者依照效用最大化原则</a:t>
            </a:r>
            <a:r>
              <a:rPr lang="en-US" altLang="zh-CN" dirty="0"/>
              <a:t>, </a:t>
            </a:r>
            <a:r>
              <a:rPr lang="zh-CN" altLang="en-US" dirty="0"/>
              <a:t>选择消费商品的数量组合。 图</a:t>
            </a:r>
            <a:r>
              <a:rPr lang="en-US" altLang="zh-CN" dirty="0"/>
              <a:t>3-9 </a:t>
            </a:r>
            <a:r>
              <a:rPr lang="zh-CN" altLang="en-US" dirty="0"/>
              <a:t>中</a:t>
            </a:r>
          </a:p>
          <a:p>
            <a:r>
              <a:rPr lang="zh-CN" altLang="en-US" dirty="0"/>
              <a:t>的</a:t>
            </a:r>
            <a:r>
              <a:rPr lang="en-US" altLang="zh-CN" dirty="0"/>
              <a:t>I 1 </a:t>
            </a:r>
            <a:r>
              <a:rPr lang="zh-CN" altLang="en-US" dirty="0"/>
              <a:t>、</a:t>
            </a:r>
            <a:r>
              <a:rPr lang="en-US" altLang="zh-CN" dirty="0"/>
              <a:t>I 2 </a:t>
            </a:r>
            <a:r>
              <a:rPr lang="zh-CN" altLang="en-US" dirty="0"/>
              <a:t>和</a:t>
            </a:r>
            <a:r>
              <a:rPr lang="en-US" altLang="zh-CN" dirty="0"/>
              <a:t>I 3 </a:t>
            </a:r>
            <a:r>
              <a:rPr lang="zh-CN" altLang="en-US" dirty="0"/>
              <a:t>分别与</a:t>
            </a:r>
            <a:r>
              <a:rPr lang="en-US" altLang="zh-CN" dirty="0"/>
              <a:t>U1 </a:t>
            </a:r>
            <a:r>
              <a:rPr lang="zh-CN" altLang="en-US" dirty="0"/>
              <a:t>、</a:t>
            </a:r>
            <a:r>
              <a:rPr lang="en-US" altLang="zh-CN" dirty="0"/>
              <a:t>U2 </a:t>
            </a:r>
            <a:r>
              <a:rPr lang="zh-CN" altLang="en-US" dirty="0"/>
              <a:t>和</a:t>
            </a:r>
            <a:r>
              <a:rPr lang="en-US" altLang="zh-CN" dirty="0"/>
              <a:t>U3 </a:t>
            </a:r>
            <a:r>
              <a:rPr lang="zh-CN" altLang="en-US" dirty="0"/>
              <a:t>的切点</a:t>
            </a:r>
            <a:r>
              <a:rPr lang="en-US" altLang="zh-CN" dirty="0"/>
              <a:t>E1 </a:t>
            </a:r>
            <a:r>
              <a:rPr lang="zh-CN" altLang="en-US" dirty="0"/>
              <a:t>、</a:t>
            </a:r>
            <a:r>
              <a:rPr lang="en-US" altLang="zh-CN" dirty="0"/>
              <a:t>E2 </a:t>
            </a:r>
            <a:r>
              <a:rPr lang="zh-CN" altLang="en-US" dirty="0"/>
              <a:t>和</a:t>
            </a:r>
            <a:r>
              <a:rPr lang="en-US" altLang="zh-CN" dirty="0"/>
              <a:t>E3 </a:t>
            </a:r>
            <a:r>
              <a:rPr lang="zh-CN" altLang="en-US" dirty="0"/>
              <a:t>给出了对应于不同价格下的消费者均衡点。 连接这些均衡点</a:t>
            </a:r>
            <a:r>
              <a:rPr lang="en-US" altLang="zh-CN" dirty="0"/>
              <a:t>, </a:t>
            </a:r>
            <a:r>
              <a:rPr lang="zh-CN" altLang="en-US" dirty="0"/>
              <a:t>同样得到一条曲线</a:t>
            </a:r>
            <a:r>
              <a:rPr lang="en-US" altLang="zh-CN" dirty="0"/>
              <a:t>, </a:t>
            </a:r>
            <a:r>
              <a:rPr lang="zh-CN" altLang="en-US" dirty="0"/>
              <a:t>这条曲线被称为价格</a:t>
            </a:r>
            <a:r>
              <a:rPr lang="en-US" altLang="zh-CN" dirty="0"/>
              <a:t>—</a:t>
            </a:r>
            <a:r>
              <a:rPr lang="zh-CN" altLang="en-US" dirty="0"/>
              <a:t>消费扩展线</a:t>
            </a:r>
            <a:r>
              <a:rPr lang="en-US" altLang="zh-CN" dirty="0"/>
              <a:t>, </a:t>
            </a:r>
            <a:r>
              <a:rPr lang="zh-CN" altLang="en-US" dirty="0"/>
              <a:t>即图</a:t>
            </a:r>
            <a:r>
              <a:rPr lang="en-US" altLang="zh-CN" dirty="0"/>
              <a:t>3-10</a:t>
            </a:r>
            <a:r>
              <a:rPr lang="zh-CN" altLang="en-US" dirty="0"/>
              <a:t>中由</a:t>
            </a:r>
            <a:r>
              <a:rPr lang="en-US" altLang="zh-CN" dirty="0"/>
              <a:t>E1 </a:t>
            </a:r>
            <a:r>
              <a:rPr lang="zh-CN" altLang="en-US" dirty="0"/>
              <a:t>、</a:t>
            </a:r>
            <a:r>
              <a:rPr lang="en-US" altLang="zh-CN" dirty="0"/>
              <a:t>E2 </a:t>
            </a:r>
            <a:r>
              <a:rPr lang="zh-CN" altLang="en-US" dirty="0"/>
              <a:t>、</a:t>
            </a:r>
            <a:r>
              <a:rPr lang="en-US" altLang="zh-CN" dirty="0"/>
              <a:t>E3 </a:t>
            </a:r>
            <a:r>
              <a:rPr lang="zh-CN" altLang="en-US" dirty="0"/>
              <a:t>等所描绘出来的曲线</a:t>
            </a:r>
            <a:r>
              <a:rPr lang="en-US" altLang="zh-CN" dirty="0"/>
              <a:t>PC </a:t>
            </a:r>
            <a:r>
              <a:rPr lang="zh-CN" altLang="en-US" dirty="0"/>
              <a:t>。</a:t>
            </a:r>
          </a:p>
        </p:txBody>
      </p:sp>
      <p:pic>
        <p:nvPicPr>
          <p:cNvPr id="7" name="图片 6">
            <a:extLst>
              <a:ext uri="{FF2B5EF4-FFF2-40B4-BE49-F238E27FC236}">
                <a16:creationId xmlns:a16="http://schemas.microsoft.com/office/drawing/2014/main" id="{60888423-A49A-10C8-0494-FFA046644E68}"/>
              </a:ext>
            </a:extLst>
          </p:cNvPr>
          <p:cNvPicPr>
            <a:picLocks noChangeAspect="1"/>
          </p:cNvPicPr>
          <p:nvPr/>
        </p:nvPicPr>
        <p:blipFill>
          <a:blip r:embed="rId3"/>
          <a:stretch>
            <a:fillRect/>
          </a:stretch>
        </p:blipFill>
        <p:spPr>
          <a:xfrm>
            <a:off x="6454960" y="1438111"/>
            <a:ext cx="5737039" cy="4476070"/>
          </a:xfrm>
          <a:prstGeom prst="rect">
            <a:avLst/>
          </a:prstGeom>
        </p:spPr>
      </p:pic>
    </p:spTree>
    <p:extLst>
      <p:ext uri="{BB962C8B-B14F-4D97-AF65-F5344CB8AC3E}">
        <p14:creationId xmlns:p14="http://schemas.microsoft.com/office/powerpoint/2010/main" val="2847847546"/>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par>
                          <p:cTn id="11" fill="hold">
                            <p:stCondLst>
                              <p:cond delay="500"/>
                            </p:stCondLst>
                            <p:childTnLst>
                              <p:par>
                                <p:cTn id="12" presetID="9"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dissolve">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742" y="382694"/>
            <a:ext cx="6215593"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三、 消费者均衡</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6" name="矩形 5"/>
          <p:cNvSpPr/>
          <p:nvPr/>
        </p:nvSpPr>
        <p:spPr>
          <a:xfrm>
            <a:off x="1044742" y="1092056"/>
            <a:ext cx="5528389" cy="461665"/>
          </a:xfrm>
          <a:prstGeom prst="rect">
            <a:avLst/>
          </a:prstGeom>
        </p:spPr>
        <p:txBody>
          <a:bodyPr wrap="square">
            <a:spAutoFit/>
          </a:bodyPr>
          <a:lstStyle/>
          <a:p>
            <a:pPr>
              <a:buSzPct val="25000"/>
              <a:defRPr/>
            </a:pPr>
            <a:r>
              <a:rPr lang="en-US" altLang="zh-CN" sz="2400" b="1" cap="all" dirty="0">
                <a:solidFill>
                  <a:srgbClr val="000000"/>
                </a:solidFill>
                <a:cs typeface="+mn-ea"/>
                <a:sym typeface="+mn-lt"/>
              </a:rPr>
              <a:t>(</a:t>
            </a:r>
            <a:r>
              <a:rPr lang="zh-CN" altLang="en-US" sz="2400" b="1" cap="all" dirty="0">
                <a:solidFill>
                  <a:srgbClr val="000000"/>
                </a:solidFill>
                <a:cs typeface="+mn-ea"/>
                <a:sym typeface="+mn-lt"/>
              </a:rPr>
              <a:t>五</a:t>
            </a:r>
            <a:r>
              <a:rPr lang="en-US" altLang="zh-CN" sz="2400" b="1" cap="all" dirty="0">
                <a:solidFill>
                  <a:srgbClr val="000000"/>
                </a:solidFill>
                <a:cs typeface="+mn-ea"/>
                <a:sym typeface="+mn-lt"/>
              </a:rPr>
              <a:t>) </a:t>
            </a:r>
            <a:r>
              <a:rPr lang="zh-CN" altLang="en-US" sz="2400" b="1" cap="all" dirty="0">
                <a:solidFill>
                  <a:srgbClr val="000000"/>
                </a:solidFill>
                <a:cs typeface="+mn-ea"/>
                <a:sym typeface="+mn-lt"/>
              </a:rPr>
              <a:t>价格变动对消费者均衡的影响</a:t>
            </a:r>
          </a:p>
        </p:txBody>
      </p:sp>
      <p:sp>
        <p:nvSpPr>
          <p:cNvPr id="3" name="文本框 2">
            <a:extLst>
              <a:ext uri="{FF2B5EF4-FFF2-40B4-BE49-F238E27FC236}">
                <a16:creationId xmlns:a16="http://schemas.microsoft.com/office/drawing/2014/main" id="{6C02F4CA-1CB1-0A68-9F5B-554EDBEB8C30}"/>
              </a:ext>
            </a:extLst>
          </p:cNvPr>
          <p:cNvSpPr txBox="1"/>
          <p:nvPr/>
        </p:nvSpPr>
        <p:spPr>
          <a:xfrm>
            <a:off x="1237488" y="1826915"/>
            <a:ext cx="6533388" cy="369332"/>
          </a:xfrm>
          <a:prstGeom prst="rect">
            <a:avLst/>
          </a:prstGeom>
          <a:noFill/>
        </p:spPr>
        <p:txBody>
          <a:bodyPr wrap="square">
            <a:spAutoFit/>
          </a:bodyPr>
          <a:lstStyle/>
          <a:p>
            <a:r>
              <a:rPr lang="en-US" altLang="zh-CN" b="1" dirty="0">
                <a:solidFill>
                  <a:schemeClr val="accent2"/>
                </a:solidFill>
              </a:rPr>
              <a:t>2.</a:t>
            </a:r>
            <a:r>
              <a:rPr lang="zh-CN" altLang="en-US" b="1" dirty="0">
                <a:solidFill>
                  <a:schemeClr val="accent2"/>
                </a:solidFill>
              </a:rPr>
              <a:t>消费者的需求曲线</a:t>
            </a:r>
          </a:p>
        </p:txBody>
      </p:sp>
      <p:sp>
        <p:nvSpPr>
          <p:cNvPr id="8" name="文本框 7">
            <a:extLst>
              <a:ext uri="{FF2B5EF4-FFF2-40B4-BE49-F238E27FC236}">
                <a16:creationId xmlns:a16="http://schemas.microsoft.com/office/drawing/2014/main" id="{3605A2B6-BB06-A811-C1DE-ABDBFE89AD95}"/>
              </a:ext>
            </a:extLst>
          </p:cNvPr>
          <p:cNvSpPr txBox="1"/>
          <p:nvPr/>
        </p:nvSpPr>
        <p:spPr>
          <a:xfrm>
            <a:off x="1213553" y="2654371"/>
            <a:ext cx="5877970" cy="3416320"/>
          </a:xfrm>
          <a:prstGeom prst="rect">
            <a:avLst/>
          </a:prstGeom>
          <a:noFill/>
        </p:spPr>
        <p:txBody>
          <a:bodyPr wrap="square">
            <a:spAutoFit/>
          </a:bodyPr>
          <a:lstStyle/>
          <a:p>
            <a:r>
              <a:rPr lang="zh-CN" altLang="en-US" dirty="0"/>
              <a:t>        如图</a:t>
            </a:r>
            <a:r>
              <a:rPr lang="en-US" altLang="zh-CN" dirty="0"/>
              <a:t>3-11 </a:t>
            </a:r>
            <a:r>
              <a:rPr lang="zh-CN" altLang="en-US" dirty="0"/>
              <a:t>所示</a:t>
            </a:r>
            <a:r>
              <a:rPr lang="en-US" altLang="zh-CN" dirty="0"/>
              <a:t>, </a:t>
            </a:r>
            <a:r>
              <a:rPr lang="zh-CN" altLang="en-US" dirty="0"/>
              <a:t>假定消费者的收入 </a:t>
            </a:r>
            <a:r>
              <a:rPr lang="en-US" altLang="zh-CN" dirty="0"/>
              <a:t>M </a:t>
            </a:r>
            <a:r>
              <a:rPr lang="zh-CN" altLang="en-US" dirty="0"/>
              <a:t>和第二种商品的价格</a:t>
            </a:r>
            <a:r>
              <a:rPr lang="en-US" altLang="zh-CN" dirty="0"/>
              <a:t>P </a:t>
            </a:r>
            <a:r>
              <a:rPr lang="zh-CN" altLang="en-US" dirty="0"/>
              <a:t>保持不变。</a:t>
            </a:r>
          </a:p>
          <a:p>
            <a:r>
              <a:rPr lang="zh-CN" altLang="en-US" dirty="0"/>
              <a:t>        图</a:t>
            </a:r>
            <a:r>
              <a:rPr lang="en-US" altLang="zh-CN" dirty="0"/>
              <a:t>3-11 </a:t>
            </a:r>
            <a:r>
              <a:rPr lang="zh-CN" altLang="en-US" dirty="0"/>
              <a:t>上图给出了上文得到的消费者的价格</a:t>
            </a:r>
            <a:r>
              <a:rPr lang="en-US" altLang="zh-CN" dirty="0"/>
              <a:t>—</a:t>
            </a:r>
            <a:r>
              <a:rPr lang="zh-CN" altLang="en-US" dirty="0"/>
              <a:t>消费扩展曲线。 在图</a:t>
            </a:r>
            <a:r>
              <a:rPr lang="en-US" altLang="zh-CN" dirty="0"/>
              <a:t>3-11 </a:t>
            </a:r>
            <a:r>
              <a:rPr lang="zh-CN" altLang="en-US" dirty="0"/>
              <a:t>中</a:t>
            </a:r>
            <a:r>
              <a:rPr lang="en-US" altLang="zh-CN" dirty="0"/>
              <a:t>, </a:t>
            </a:r>
            <a:r>
              <a:rPr lang="zh-CN" altLang="en-US" dirty="0"/>
              <a:t>当消费者面对的第一种商品的价格为 </a:t>
            </a:r>
            <a:r>
              <a:rPr lang="en-US" altLang="zh-CN" dirty="0"/>
              <a:t>P11 </a:t>
            </a:r>
            <a:r>
              <a:rPr lang="zh-CN" altLang="en-US" dirty="0"/>
              <a:t>时所确定的预算线为</a:t>
            </a:r>
            <a:r>
              <a:rPr lang="en-US" altLang="zh-CN" dirty="0"/>
              <a:t>I1 , </a:t>
            </a:r>
            <a:r>
              <a:rPr lang="zh-CN" altLang="en-US" dirty="0"/>
              <a:t>相应地</a:t>
            </a:r>
            <a:r>
              <a:rPr lang="en-US" altLang="zh-CN" dirty="0"/>
              <a:t>, </a:t>
            </a:r>
            <a:r>
              <a:rPr lang="zh-CN" altLang="en-US" dirty="0"/>
              <a:t>消费者在无差异曲线与该预算线的切点</a:t>
            </a:r>
            <a:r>
              <a:rPr lang="en-US" altLang="zh-CN" dirty="0"/>
              <a:t>E1 </a:t>
            </a:r>
            <a:r>
              <a:rPr lang="zh-CN" altLang="en-US" dirty="0"/>
              <a:t>处选择两种商品的数量组合</a:t>
            </a:r>
            <a:r>
              <a:rPr lang="en-US" altLang="zh-CN" dirty="0"/>
              <a:t>, </a:t>
            </a:r>
            <a:r>
              <a:rPr lang="zh-CN" altLang="en-US" dirty="0"/>
              <a:t>此时第一种商品的需求量为</a:t>
            </a:r>
            <a:r>
              <a:rPr lang="en-US" altLang="zh-CN" dirty="0"/>
              <a:t>X11 </a:t>
            </a:r>
            <a:r>
              <a:rPr lang="zh-CN" altLang="en-US" dirty="0"/>
              <a:t>。 类似地</a:t>
            </a:r>
            <a:r>
              <a:rPr lang="en-US" altLang="zh-CN" dirty="0"/>
              <a:t>, </a:t>
            </a:r>
            <a:r>
              <a:rPr lang="zh-CN" altLang="en-US" dirty="0"/>
              <a:t>如果第一种商品的价格 </a:t>
            </a:r>
            <a:r>
              <a:rPr lang="en-US" altLang="zh-CN" dirty="0"/>
              <a:t>P11 </a:t>
            </a:r>
            <a:r>
              <a:rPr lang="zh-CN" altLang="en-US" dirty="0"/>
              <a:t>下降到 </a:t>
            </a:r>
            <a:r>
              <a:rPr lang="en-US" altLang="zh-CN" dirty="0"/>
              <a:t>P12 , </a:t>
            </a:r>
            <a:r>
              <a:rPr lang="zh-CN" altLang="en-US" dirty="0"/>
              <a:t>则对应于新的预算线</a:t>
            </a:r>
            <a:r>
              <a:rPr lang="en-US" altLang="zh-CN" dirty="0"/>
              <a:t>I2 , </a:t>
            </a:r>
            <a:r>
              <a:rPr lang="zh-CN" altLang="en-US" dirty="0"/>
              <a:t>消费者的均衡点为</a:t>
            </a:r>
            <a:r>
              <a:rPr lang="en-US" altLang="zh-CN" dirty="0"/>
              <a:t>E2 , </a:t>
            </a:r>
            <a:r>
              <a:rPr lang="zh-CN" altLang="en-US" dirty="0"/>
              <a:t>由此得到的需求量为 </a:t>
            </a:r>
            <a:r>
              <a:rPr lang="en-US" altLang="zh-CN" dirty="0"/>
              <a:t>X12 </a:t>
            </a:r>
            <a:r>
              <a:rPr lang="zh-CN" altLang="en-US" dirty="0"/>
              <a:t>。 对应图</a:t>
            </a:r>
            <a:r>
              <a:rPr lang="en-US" altLang="zh-CN" dirty="0"/>
              <a:t>3-11 </a:t>
            </a:r>
            <a:r>
              <a:rPr lang="zh-CN" altLang="en-US" dirty="0"/>
              <a:t>上图中的价格和需求量</a:t>
            </a:r>
            <a:r>
              <a:rPr lang="en-US" altLang="zh-CN" dirty="0"/>
              <a:t>, </a:t>
            </a:r>
            <a:r>
              <a:rPr lang="zh-CN" altLang="en-US" dirty="0"/>
              <a:t>在图</a:t>
            </a:r>
            <a:r>
              <a:rPr lang="en-US" altLang="zh-CN" dirty="0"/>
              <a:t>3-11 </a:t>
            </a:r>
            <a:r>
              <a:rPr lang="zh-CN" altLang="en-US" dirty="0"/>
              <a:t>下图中得到该消费者的需求曲线</a:t>
            </a:r>
            <a:r>
              <a:rPr lang="en-US" altLang="zh-CN" dirty="0"/>
              <a:t>, </a:t>
            </a:r>
            <a:r>
              <a:rPr lang="zh-CN" altLang="en-US" dirty="0"/>
              <a:t>比如</a:t>
            </a:r>
            <a:r>
              <a:rPr lang="en-US" altLang="zh-CN" dirty="0"/>
              <a:t>(P11 ,X11 ) </a:t>
            </a:r>
            <a:r>
              <a:rPr lang="zh-CN" altLang="en-US" dirty="0"/>
              <a:t>和</a:t>
            </a:r>
            <a:r>
              <a:rPr lang="en-US" altLang="zh-CN" dirty="0"/>
              <a:t>(P12 ,X12 ) </a:t>
            </a:r>
            <a:r>
              <a:rPr lang="zh-CN" altLang="en-US" dirty="0"/>
              <a:t>分别对应着需求曲线上的</a:t>
            </a:r>
            <a:r>
              <a:rPr lang="en-US" altLang="zh-CN" dirty="0"/>
              <a:t>F </a:t>
            </a:r>
            <a:r>
              <a:rPr lang="zh-CN" altLang="en-US" dirty="0"/>
              <a:t>点和</a:t>
            </a:r>
            <a:r>
              <a:rPr lang="en-US" altLang="zh-CN" dirty="0"/>
              <a:t>G </a:t>
            </a:r>
            <a:r>
              <a:rPr lang="zh-CN" altLang="en-US" dirty="0"/>
              <a:t>点。</a:t>
            </a:r>
          </a:p>
        </p:txBody>
      </p:sp>
      <p:pic>
        <p:nvPicPr>
          <p:cNvPr id="9" name="图片 8">
            <a:extLst>
              <a:ext uri="{FF2B5EF4-FFF2-40B4-BE49-F238E27FC236}">
                <a16:creationId xmlns:a16="http://schemas.microsoft.com/office/drawing/2014/main" id="{057699C9-9F8A-C66C-5CD9-78FDAB09D156}"/>
              </a:ext>
            </a:extLst>
          </p:cNvPr>
          <p:cNvPicPr>
            <a:picLocks noChangeAspect="1"/>
          </p:cNvPicPr>
          <p:nvPr/>
        </p:nvPicPr>
        <p:blipFill>
          <a:blip r:embed="rId3"/>
          <a:stretch>
            <a:fillRect/>
          </a:stretch>
        </p:blipFill>
        <p:spPr>
          <a:xfrm>
            <a:off x="7682323" y="1220072"/>
            <a:ext cx="3464935" cy="5308744"/>
          </a:xfrm>
          <a:prstGeom prst="rect">
            <a:avLst/>
          </a:prstGeom>
        </p:spPr>
      </p:pic>
    </p:spTree>
    <p:extLst>
      <p:ext uri="{BB962C8B-B14F-4D97-AF65-F5344CB8AC3E}">
        <p14:creationId xmlns:p14="http://schemas.microsoft.com/office/powerpoint/2010/main" val="745102176"/>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par>
                          <p:cTn id="11" fill="hold">
                            <p:stCondLst>
                              <p:cond delay="500"/>
                            </p:stCondLst>
                            <p:childTnLst>
                              <p:par>
                                <p:cTn id="12" presetID="9"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dissolve">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742" y="382694"/>
            <a:ext cx="6215593"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三、 消费者均衡</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6" name="矩形 5"/>
          <p:cNvSpPr/>
          <p:nvPr/>
        </p:nvSpPr>
        <p:spPr>
          <a:xfrm>
            <a:off x="1044742" y="1092056"/>
            <a:ext cx="5528389" cy="461665"/>
          </a:xfrm>
          <a:prstGeom prst="rect">
            <a:avLst/>
          </a:prstGeom>
        </p:spPr>
        <p:txBody>
          <a:bodyPr wrap="square">
            <a:spAutoFit/>
          </a:bodyPr>
          <a:lstStyle/>
          <a:p>
            <a:pPr>
              <a:buSzPct val="25000"/>
              <a:defRPr/>
            </a:pPr>
            <a:r>
              <a:rPr lang="en-US" altLang="zh-CN" sz="2400" b="1" cap="all" dirty="0">
                <a:solidFill>
                  <a:srgbClr val="000000"/>
                </a:solidFill>
                <a:cs typeface="+mn-ea"/>
                <a:sym typeface="+mn-lt"/>
              </a:rPr>
              <a:t>(</a:t>
            </a:r>
            <a:r>
              <a:rPr lang="zh-CN" altLang="en-US" sz="2400" b="1" cap="all" dirty="0">
                <a:solidFill>
                  <a:srgbClr val="000000"/>
                </a:solidFill>
                <a:cs typeface="+mn-ea"/>
                <a:sym typeface="+mn-lt"/>
              </a:rPr>
              <a:t>六</a:t>
            </a:r>
            <a:r>
              <a:rPr lang="en-US" altLang="zh-CN" sz="2400" b="1" cap="all" dirty="0">
                <a:solidFill>
                  <a:srgbClr val="000000"/>
                </a:solidFill>
                <a:cs typeface="+mn-ea"/>
                <a:sym typeface="+mn-lt"/>
              </a:rPr>
              <a:t>) </a:t>
            </a:r>
            <a:r>
              <a:rPr lang="zh-CN" altLang="en-US" sz="2400" b="1" cap="all" dirty="0">
                <a:solidFill>
                  <a:srgbClr val="000000"/>
                </a:solidFill>
                <a:cs typeface="+mn-ea"/>
                <a:sym typeface="+mn-lt"/>
              </a:rPr>
              <a:t>价格变动的替代效应和收入效应</a:t>
            </a:r>
          </a:p>
        </p:txBody>
      </p:sp>
      <p:sp>
        <p:nvSpPr>
          <p:cNvPr id="7" name="文本框 6">
            <a:extLst>
              <a:ext uri="{FF2B5EF4-FFF2-40B4-BE49-F238E27FC236}">
                <a16:creationId xmlns:a16="http://schemas.microsoft.com/office/drawing/2014/main" id="{1B66433D-DA93-FDC9-B579-874443F6509D}"/>
              </a:ext>
            </a:extLst>
          </p:cNvPr>
          <p:cNvSpPr txBox="1"/>
          <p:nvPr/>
        </p:nvSpPr>
        <p:spPr>
          <a:xfrm>
            <a:off x="1812798" y="1807940"/>
            <a:ext cx="9141714" cy="923330"/>
          </a:xfrm>
          <a:prstGeom prst="rect">
            <a:avLst/>
          </a:prstGeom>
          <a:noFill/>
        </p:spPr>
        <p:txBody>
          <a:bodyPr wrap="square">
            <a:spAutoFit/>
          </a:bodyPr>
          <a:lstStyle/>
          <a:p>
            <a:r>
              <a:rPr lang="zh-CN" altLang="en-US" dirty="0"/>
              <a:t>        在消费者收入和其他商品价格不变的条件下</a:t>
            </a:r>
            <a:r>
              <a:rPr lang="en-US" altLang="zh-CN" dirty="0"/>
              <a:t>, </a:t>
            </a:r>
            <a:r>
              <a:rPr lang="zh-CN" altLang="en-US" dirty="0"/>
              <a:t>一种商品价格的变动会对消费者的需求量产生影响</a:t>
            </a:r>
            <a:r>
              <a:rPr lang="en-US" altLang="zh-CN" dirty="0"/>
              <a:t>, </a:t>
            </a:r>
            <a:r>
              <a:rPr lang="zh-CN" altLang="en-US" dirty="0"/>
              <a:t>这种影响被称为价格变动的总效应。 价格变动的总效应可以分解为替代效应和收入效应两个方面。</a:t>
            </a:r>
          </a:p>
        </p:txBody>
      </p:sp>
      <p:pic>
        <p:nvPicPr>
          <p:cNvPr id="11" name="图片 10">
            <a:extLst>
              <a:ext uri="{FF2B5EF4-FFF2-40B4-BE49-F238E27FC236}">
                <a16:creationId xmlns:a16="http://schemas.microsoft.com/office/drawing/2014/main" id="{35C6ABF9-375F-2C09-F683-C30218D064F0}"/>
              </a:ext>
            </a:extLst>
          </p:cNvPr>
          <p:cNvPicPr>
            <a:picLocks noChangeAspect="1"/>
          </p:cNvPicPr>
          <p:nvPr/>
        </p:nvPicPr>
        <p:blipFill>
          <a:blip r:embed="rId3"/>
          <a:stretch>
            <a:fillRect/>
          </a:stretch>
        </p:blipFill>
        <p:spPr>
          <a:xfrm>
            <a:off x="2107311" y="3182874"/>
            <a:ext cx="8782050" cy="2705100"/>
          </a:xfrm>
          <a:prstGeom prst="rect">
            <a:avLst/>
          </a:prstGeom>
        </p:spPr>
      </p:pic>
    </p:spTree>
    <p:extLst>
      <p:ext uri="{BB962C8B-B14F-4D97-AF65-F5344CB8AC3E}">
        <p14:creationId xmlns:p14="http://schemas.microsoft.com/office/powerpoint/2010/main" val="3941143422"/>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par>
                          <p:cTn id="11" fill="hold">
                            <p:stCondLst>
                              <p:cond delay="500"/>
                            </p:stCondLst>
                            <p:childTnLst>
                              <p:par>
                                <p:cTn id="12" presetID="9"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dissolve">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3">
            <a:extLst>
              <a:ext uri="{FF2B5EF4-FFF2-40B4-BE49-F238E27FC236}">
                <a16:creationId xmlns:a16="http://schemas.microsoft.com/office/drawing/2014/main" id="{455294ED-8154-DDDF-31EC-4B7681E08010}"/>
              </a:ext>
            </a:extLst>
          </p:cNvPr>
          <p:cNvSpPr txBox="1"/>
          <p:nvPr/>
        </p:nvSpPr>
        <p:spPr>
          <a:xfrm>
            <a:off x="1066601" y="741922"/>
            <a:ext cx="7455607" cy="1215141"/>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000" b="1" kern="1200">
                <a:solidFill>
                  <a:schemeClr val="accent1">
                    <a:lumMod val="50000"/>
                  </a:schemeClr>
                </a:solidFill>
                <a:latin typeface="+mj-lt"/>
                <a:ea typeface="+mj-ea"/>
                <a:cs typeface="+mj-cs"/>
              </a:defRPr>
            </a:lvl1pPr>
          </a:lstStyle>
          <a:p>
            <a:pPr lvl="0"/>
            <a:r>
              <a:rPr lang="zh-CN" altLang="en-US" sz="6600" spc="300" dirty="0">
                <a:solidFill>
                  <a:schemeClr val="accent1"/>
                </a:solidFill>
                <a:latin typeface="+mn-lt"/>
                <a:ea typeface="+mn-ea"/>
                <a:cs typeface="+mn-ea"/>
                <a:sym typeface="+mn-lt"/>
              </a:rPr>
              <a:t>本章小节</a:t>
            </a:r>
          </a:p>
        </p:txBody>
      </p:sp>
      <p:sp>
        <p:nvSpPr>
          <p:cNvPr id="4" name="文本框 3">
            <a:extLst>
              <a:ext uri="{FF2B5EF4-FFF2-40B4-BE49-F238E27FC236}">
                <a16:creationId xmlns:a16="http://schemas.microsoft.com/office/drawing/2014/main" id="{2082EF59-ECA7-F14F-59D0-4EC94A2D9719}"/>
              </a:ext>
            </a:extLst>
          </p:cNvPr>
          <p:cNvSpPr txBox="1"/>
          <p:nvPr/>
        </p:nvSpPr>
        <p:spPr>
          <a:xfrm>
            <a:off x="1325880" y="2344388"/>
            <a:ext cx="10588752" cy="3693319"/>
          </a:xfrm>
          <a:prstGeom prst="rect">
            <a:avLst/>
          </a:prstGeom>
          <a:noFill/>
        </p:spPr>
        <p:txBody>
          <a:bodyPr wrap="square">
            <a:spAutoFit/>
          </a:bodyPr>
          <a:lstStyle/>
          <a:p>
            <a:r>
              <a:rPr lang="en-US" altLang="zh-CN" i="0" dirty="0">
                <a:solidFill>
                  <a:srgbClr val="000000"/>
                </a:solidFill>
                <a:effectLst/>
                <a:latin typeface="E-BZ"/>
              </a:rPr>
              <a:t>1.</a:t>
            </a:r>
            <a:r>
              <a:rPr lang="zh-CN" altLang="en-US" i="0" dirty="0">
                <a:solidFill>
                  <a:srgbClr val="000000"/>
                </a:solidFill>
                <a:effectLst/>
                <a:latin typeface="E-BZ"/>
              </a:rPr>
              <a:t>效用理论有两种研究方法</a:t>
            </a:r>
            <a:r>
              <a:rPr lang="en-US" altLang="zh-CN" i="0" dirty="0">
                <a:solidFill>
                  <a:srgbClr val="000000"/>
                </a:solidFill>
                <a:effectLst/>
                <a:latin typeface="E-BZ"/>
              </a:rPr>
              <a:t>: </a:t>
            </a:r>
            <a:r>
              <a:rPr lang="zh-CN" altLang="en-US" i="0" dirty="0">
                <a:solidFill>
                  <a:srgbClr val="000000"/>
                </a:solidFill>
                <a:effectLst/>
                <a:latin typeface="E-BZ"/>
              </a:rPr>
              <a:t>基数效用论和序数效用论</a:t>
            </a:r>
            <a:r>
              <a:rPr lang="zh-CN" altLang="en-US" dirty="0">
                <a:solidFill>
                  <a:srgbClr val="000000"/>
                </a:solidFill>
                <a:latin typeface="E-BZ"/>
              </a:rPr>
              <a:t>。</a:t>
            </a:r>
            <a:endParaRPr lang="en-US" altLang="zh-CN" i="0" dirty="0">
              <a:solidFill>
                <a:srgbClr val="000000"/>
              </a:solidFill>
              <a:effectLst/>
              <a:latin typeface="E-BZ"/>
            </a:endParaRPr>
          </a:p>
          <a:p>
            <a:endParaRPr lang="en-US" altLang="zh-CN" i="0" dirty="0">
              <a:solidFill>
                <a:srgbClr val="000000"/>
              </a:solidFill>
              <a:effectLst/>
              <a:latin typeface="E-BZ"/>
            </a:endParaRPr>
          </a:p>
          <a:p>
            <a:r>
              <a:rPr lang="en-US" altLang="zh-CN" i="0" dirty="0">
                <a:solidFill>
                  <a:srgbClr val="000000"/>
                </a:solidFill>
                <a:effectLst/>
                <a:latin typeface="E-BZ"/>
              </a:rPr>
              <a:t>2.(1) </a:t>
            </a:r>
            <a:r>
              <a:rPr lang="zh-CN" altLang="en-US" i="0" dirty="0">
                <a:solidFill>
                  <a:srgbClr val="000000"/>
                </a:solidFill>
                <a:effectLst/>
                <a:latin typeface="E-BZ"/>
              </a:rPr>
              <a:t>基数效用论的一个基本心理假定是边际效用递减规律</a:t>
            </a:r>
            <a:r>
              <a:rPr lang="en-US" altLang="zh-CN" i="0" dirty="0">
                <a:solidFill>
                  <a:srgbClr val="000000"/>
                </a:solidFill>
                <a:effectLst/>
                <a:latin typeface="E-BZ"/>
              </a:rPr>
              <a:t>, </a:t>
            </a:r>
            <a:r>
              <a:rPr lang="zh-CN" altLang="en-US" i="0" dirty="0">
                <a:solidFill>
                  <a:srgbClr val="000000"/>
                </a:solidFill>
                <a:effectLst/>
                <a:latin typeface="E-BZ"/>
              </a:rPr>
              <a:t>即在一定时期内</a:t>
            </a:r>
            <a:r>
              <a:rPr lang="en-US" altLang="zh-CN" i="0" dirty="0">
                <a:solidFill>
                  <a:srgbClr val="000000"/>
                </a:solidFill>
                <a:effectLst/>
                <a:latin typeface="E-BZ"/>
              </a:rPr>
              <a:t>, </a:t>
            </a:r>
            <a:r>
              <a:rPr lang="zh-CN" altLang="en-US" i="0" dirty="0">
                <a:solidFill>
                  <a:srgbClr val="000000"/>
                </a:solidFill>
                <a:effectLst/>
                <a:latin typeface="E-BZ"/>
              </a:rPr>
              <a:t>消费者从每增加</a:t>
            </a:r>
            <a:r>
              <a:rPr lang="en-US" altLang="zh-CN" i="0" dirty="0">
                <a:solidFill>
                  <a:srgbClr val="000000"/>
                </a:solidFill>
                <a:effectLst/>
                <a:latin typeface="E-BZ"/>
              </a:rPr>
              <a:t>1 </a:t>
            </a:r>
            <a:r>
              <a:rPr lang="zh-CN" altLang="en-US" i="0" dirty="0">
                <a:solidFill>
                  <a:srgbClr val="000000"/>
                </a:solidFill>
                <a:effectLst/>
                <a:latin typeface="E-BZ"/>
              </a:rPr>
              <a:t>单位商品或服务的消费中所获得的效用增加量是逐渐递减的。</a:t>
            </a:r>
            <a:endParaRPr lang="en-US" altLang="zh-CN" i="0" dirty="0">
              <a:solidFill>
                <a:srgbClr val="000000"/>
              </a:solidFill>
              <a:effectLst/>
              <a:latin typeface="E-BZ"/>
            </a:endParaRPr>
          </a:p>
          <a:p>
            <a:r>
              <a:rPr lang="zh-CN" altLang="en-US" i="0" dirty="0">
                <a:solidFill>
                  <a:srgbClr val="000000"/>
                </a:solidFill>
                <a:effectLst/>
                <a:latin typeface="E-BZ"/>
              </a:rPr>
              <a:t> </a:t>
            </a:r>
            <a:r>
              <a:rPr lang="en-US" altLang="zh-CN" i="0" dirty="0">
                <a:solidFill>
                  <a:srgbClr val="000000"/>
                </a:solidFill>
                <a:effectLst/>
                <a:latin typeface="E-BZ"/>
              </a:rPr>
              <a:t>(2) </a:t>
            </a:r>
            <a:r>
              <a:rPr lang="zh-CN" altLang="en-US" i="0" dirty="0">
                <a:solidFill>
                  <a:srgbClr val="000000"/>
                </a:solidFill>
                <a:effectLst/>
                <a:latin typeface="E-BZ"/>
              </a:rPr>
              <a:t>用基数效用论分析消费者均衡的条件为在收入水平既定的约束下</a:t>
            </a:r>
            <a:r>
              <a:rPr lang="en-US" altLang="zh-CN" i="0" dirty="0">
                <a:solidFill>
                  <a:srgbClr val="000000"/>
                </a:solidFill>
                <a:effectLst/>
                <a:latin typeface="E-BZ"/>
              </a:rPr>
              <a:t>, </a:t>
            </a:r>
            <a:r>
              <a:rPr lang="zh-CN" altLang="en-US" i="0" dirty="0">
                <a:solidFill>
                  <a:srgbClr val="000000"/>
                </a:solidFill>
                <a:effectLst/>
                <a:latin typeface="E-BZ"/>
              </a:rPr>
              <a:t>使所购买的各种商品的边际效用与</a:t>
            </a:r>
          </a:p>
          <a:p>
            <a:r>
              <a:rPr lang="zh-CN" altLang="en-US" i="0" dirty="0">
                <a:solidFill>
                  <a:srgbClr val="000000"/>
                </a:solidFill>
                <a:effectLst/>
                <a:latin typeface="E-BZ"/>
              </a:rPr>
              <a:t>价格之比相等</a:t>
            </a:r>
            <a:r>
              <a:rPr lang="en-US" altLang="zh-CN" i="0" dirty="0">
                <a:solidFill>
                  <a:srgbClr val="000000"/>
                </a:solidFill>
                <a:effectLst/>
                <a:latin typeface="E-BZ"/>
              </a:rPr>
              <a:t>, </a:t>
            </a:r>
            <a:r>
              <a:rPr lang="zh-CN" altLang="en-US" i="0" dirty="0">
                <a:solidFill>
                  <a:srgbClr val="000000"/>
                </a:solidFill>
                <a:effectLst/>
                <a:latin typeface="E-BZ"/>
              </a:rPr>
              <a:t>或使花费在各种商品购买上的最后</a:t>
            </a:r>
            <a:r>
              <a:rPr lang="en-US" altLang="zh-CN" i="0" dirty="0">
                <a:solidFill>
                  <a:srgbClr val="000000"/>
                </a:solidFill>
                <a:effectLst/>
                <a:latin typeface="E-BZ"/>
              </a:rPr>
              <a:t>1 </a:t>
            </a:r>
            <a:r>
              <a:rPr lang="zh-CN" altLang="en-US" i="0" dirty="0">
                <a:solidFill>
                  <a:srgbClr val="000000"/>
                </a:solidFill>
                <a:effectLst/>
                <a:latin typeface="E-BZ"/>
              </a:rPr>
              <a:t>元钱所带来的边际效用都相等且等于货币的边际效用。</a:t>
            </a:r>
            <a:endParaRPr lang="en-US" altLang="zh-CN" i="0" dirty="0">
              <a:solidFill>
                <a:srgbClr val="000000"/>
              </a:solidFill>
              <a:effectLst/>
              <a:latin typeface="E-BZ"/>
            </a:endParaRPr>
          </a:p>
          <a:p>
            <a:endParaRPr lang="zh-CN" altLang="en-US" i="0" dirty="0">
              <a:solidFill>
                <a:srgbClr val="000000"/>
              </a:solidFill>
              <a:effectLst/>
              <a:latin typeface="E-BZ"/>
            </a:endParaRPr>
          </a:p>
          <a:p>
            <a:r>
              <a:rPr lang="en-US" altLang="zh-CN" i="0" dirty="0">
                <a:solidFill>
                  <a:srgbClr val="000000"/>
                </a:solidFill>
                <a:effectLst/>
                <a:latin typeface="E-BZ"/>
              </a:rPr>
              <a:t>3.(1) </a:t>
            </a:r>
            <a:r>
              <a:rPr lang="zh-CN" altLang="en-US" i="0" dirty="0">
                <a:solidFill>
                  <a:srgbClr val="000000"/>
                </a:solidFill>
                <a:effectLst/>
                <a:latin typeface="E-BZ"/>
              </a:rPr>
              <a:t>序数效用论的消费者均衡的条件为在收入水平既定的约束下</a:t>
            </a:r>
            <a:r>
              <a:rPr lang="en-US" altLang="zh-CN" i="0" dirty="0">
                <a:solidFill>
                  <a:srgbClr val="000000"/>
                </a:solidFill>
                <a:effectLst/>
                <a:latin typeface="E-BZ"/>
              </a:rPr>
              <a:t>, </a:t>
            </a:r>
            <a:r>
              <a:rPr lang="zh-CN" altLang="en-US" i="0" dirty="0">
                <a:solidFill>
                  <a:srgbClr val="000000"/>
                </a:solidFill>
                <a:effectLst/>
                <a:latin typeface="E-BZ"/>
              </a:rPr>
              <a:t>两种商品的边际替代率等于这两种商品的价格之比。 </a:t>
            </a:r>
            <a:r>
              <a:rPr lang="en-US" altLang="zh-CN" i="0" dirty="0">
                <a:solidFill>
                  <a:srgbClr val="000000"/>
                </a:solidFill>
                <a:effectLst/>
                <a:latin typeface="E-BZ"/>
              </a:rPr>
              <a:t>(2) </a:t>
            </a:r>
            <a:r>
              <a:rPr lang="zh-CN" altLang="en-US" i="0" dirty="0">
                <a:solidFill>
                  <a:srgbClr val="000000"/>
                </a:solidFill>
                <a:effectLst/>
                <a:latin typeface="E-BZ"/>
              </a:rPr>
              <a:t>收入扩展线是在商品的价格保持不变的条件下</a:t>
            </a:r>
            <a:r>
              <a:rPr lang="en-US" altLang="zh-CN" i="0" dirty="0">
                <a:solidFill>
                  <a:srgbClr val="000000"/>
                </a:solidFill>
                <a:effectLst/>
                <a:latin typeface="E-BZ"/>
              </a:rPr>
              <a:t>,</a:t>
            </a:r>
            <a:r>
              <a:rPr lang="zh-CN" altLang="en-US" i="0" dirty="0">
                <a:solidFill>
                  <a:srgbClr val="000000"/>
                </a:solidFill>
                <a:effectLst/>
                <a:latin typeface="E-BZ"/>
              </a:rPr>
              <a:t>随着消费者收入水平的变动</a:t>
            </a:r>
            <a:r>
              <a:rPr lang="en-US" altLang="zh-CN" i="0" dirty="0">
                <a:solidFill>
                  <a:srgbClr val="000000"/>
                </a:solidFill>
                <a:effectLst/>
                <a:latin typeface="E-BZ"/>
              </a:rPr>
              <a:t>, </a:t>
            </a:r>
            <a:r>
              <a:rPr lang="zh-CN" altLang="en-US" i="0" dirty="0">
                <a:solidFill>
                  <a:srgbClr val="000000"/>
                </a:solidFill>
                <a:effectLst/>
                <a:latin typeface="E-BZ"/>
              </a:rPr>
              <a:t>消费者均衡点变动的轨迹。 </a:t>
            </a:r>
            <a:r>
              <a:rPr lang="en-US" altLang="zh-CN" i="0" dirty="0">
                <a:solidFill>
                  <a:srgbClr val="000000"/>
                </a:solidFill>
                <a:effectLst/>
                <a:latin typeface="E-BZ"/>
              </a:rPr>
              <a:t>(3) </a:t>
            </a:r>
            <a:r>
              <a:rPr lang="zh-CN" altLang="en-US" i="0" dirty="0">
                <a:solidFill>
                  <a:srgbClr val="000000"/>
                </a:solidFill>
                <a:effectLst/>
                <a:latin typeface="E-BZ"/>
              </a:rPr>
              <a:t>恩格尔定律意味着</a:t>
            </a:r>
            <a:r>
              <a:rPr lang="en-US" altLang="zh-CN" i="0" dirty="0">
                <a:solidFill>
                  <a:srgbClr val="000000"/>
                </a:solidFill>
                <a:effectLst/>
                <a:latin typeface="E-BZ"/>
              </a:rPr>
              <a:t>, </a:t>
            </a:r>
            <a:r>
              <a:rPr lang="zh-CN" altLang="en-US" i="0" dirty="0">
                <a:solidFill>
                  <a:srgbClr val="000000"/>
                </a:solidFill>
                <a:effectLst/>
                <a:latin typeface="E-BZ"/>
              </a:rPr>
              <a:t>随着家庭收入的增加</a:t>
            </a:r>
            <a:r>
              <a:rPr lang="en-US" altLang="zh-CN" i="0" dirty="0">
                <a:solidFill>
                  <a:srgbClr val="000000"/>
                </a:solidFill>
                <a:effectLst/>
                <a:latin typeface="E-BZ"/>
              </a:rPr>
              <a:t>, </a:t>
            </a:r>
            <a:r>
              <a:rPr lang="zh-CN" altLang="en-US" i="0" dirty="0">
                <a:solidFill>
                  <a:srgbClr val="000000"/>
                </a:solidFill>
                <a:effectLst/>
                <a:latin typeface="E-BZ"/>
              </a:rPr>
              <a:t>食物支出的增长速度不及收入的增长速度</a:t>
            </a:r>
            <a:r>
              <a:rPr lang="en-US" altLang="zh-CN" i="0" dirty="0">
                <a:solidFill>
                  <a:srgbClr val="000000"/>
                </a:solidFill>
                <a:effectLst/>
                <a:latin typeface="E-BZ"/>
              </a:rPr>
              <a:t>, </a:t>
            </a:r>
            <a:r>
              <a:rPr lang="zh-CN" altLang="en-US" i="0" dirty="0">
                <a:solidFill>
                  <a:srgbClr val="000000"/>
                </a:solidFill>
                <a:effectLst/>
                <a:latin typeface="E-BZ"/>
              </a:rPr>
              <a:t>因而食物支出关于收入的弹性系数小于</a:t>
            </a:r>
            <a:r>
              <a:rPr lang="en-US" altLang="zh-CN" i="0" dirty="0">
                <a:solidFill>
                  <a:srgbClr val="000000"/>
                </a:solidFill>
                <a:effectLst/>
                <a:latin typeface="E-BZ"/>
              </a:rPr>
              <a:t>1</a:t>
            </a:r>
            <a:r>
              <a:rPr lang="zh-CN" altLang="en-US" i="0" dirty="0">
                <a:solidFill>
                  <a:srgbClr val="000000"/>
                </a:solidFill>
                <a:effectLst/>
                <a:latin typeface="E-BZ"/>
              </a:rPr>
              <a:t>。 </a:t>
            </a:r>
            <a:r>
              <a:rPr lang="en-US" altLang="zh-CN" i="0" dirty="0">
                <a:solidFill>
                  <a:srgbClr val="000000"/>
                </a:solidFill>
                <a:effectLst/>
                <a:latin typeface="E-BZ"/>
              </a:rPr>
              <a:t>(4) </a:t>
            </a:r>
            <a:r>
              <a:rPr lang="zh-CN" altLang="en-US" i="0" dirty="0">
                <a:solidFill>
                  <a:srgbClr val="000000"/>
                </a:solidFill>
                <a:effectLst/>
                <a:latin typeface="E-BZ"/>
              </a:rPr>
              <a:t>价格扩展线表示在消费者收入和其他商品价格保持不变的条件下</a:t>
            </a:r>
            <a:r>
              <a:rPr lang="en-US" altLang="zh-CN" i="0" dirty="0">
                <a:solidFill>
                  <a:srgbClr val="000000"/>
                </a:solidFill>
                <a:effectLst/>
                <a:latin typeface="E-BZ"/>
              </a:rPr>
              <a:t>, </a:t>
            </a:r>
            <a:r>
              <a:rPr lang="zh-CN" altLang="en-US" i="0" dirty="0">
                <a:solidFill>
                  <a:srgbClr val="000000"/>
                </a:solidFill>
                <a:effectLst/>
                <a:latin typeface="E-BZ"/>
              </a:rPr>
              <a:t>随着一种商品价格的变动</a:t>
            </a:r>
            <a:r>
              <a:rPr lang="en-US" altLang="zh-CN" i="0" dirty="0">
                <a:solidFill>
                  <a:srgbClr val="000000"/>
                </a:solidFill>
                <a:effectLst/>
                <a:latin typeface="E-BZ"/>
              </a:rPr>
              <a:t>, </a:t>
            </a:r>
            <a:r>
              <a:rPr lang="zh-CN" altLang="en-US" i="0" dirty="0">
                <a:solidFill>
                  <a:srgbClr val="000000"/>
                </a:solidFill>
                <a:effectLst/>
                <a:latin typeface="E-BZ"/>
              </a:rPr>
              <a:t>消费者均衡点变动的轨迹。 </a:t>
            </a:r>
            <a:r>
              <a:rPr lang="en-US" altLang="zh-CN" i="0" dirty="0">
                <a:solidFill>
                  <a:srgbClr val="000000"/>
                </a:solidFill>
                <a:effectLst/>
                <a:latin typeface="E-BZ"/>
              </a:rPr>
              <a:t>(5) </a:t>
            </a:r>
            <a:r>
              <a:rPr lang="zh-CN" altLang="en-US" i="0" dirty="0">
                <a:solidFill>
                  <a:srgbClr val="000000"/>
                </a:solidFill>
                <a:effectLst/>
                <a:latin typeface="E-BZ"/>
              </a:rPr>
              <a:t>消费者的需求曲线可以从价格扩展线中得到。 </a:t>
            </a:r>
            <a:r>
              <a:rPr lang="en-US" altLang="zh-CN" i="0" dirty="0">
                <a:solidFill>
                  <a:srgbClr val="000000"/>
                </a:solidFill>
                <a:effectLst/>
                <a:latin typeface="E-BZ"/>
              </a:rPr>
              <a:t>(6) </a:t>
            </a:r>
            <a:r>
              <a:rPr lang="zh-CN" altLang="en-US" i="0" dirty="0">
                <a:solidFill>
                  <a:srgbClr val="000000"/>
                </a:solidFill>
                <a:effectLst/>
                <a:latin typeface="E-BZ"/>
              </a:rPr>
              <a:t>替代效应通常要求消费者保持原有效用水平不变</a:t>
            </a:r>
            <a:r>
              <a:rPr lang="en-US" altLang="zh-CN" i="0" dirty="0">
                <a:solidFill>
                  <a:srgbClr val="000000"/>
                </a:solidFill>
                <a:effectLst/>
                <a:latin typeface="E-BZ"/>
              </a:rPr>
              <a:t>; </a:t>
            </a:r>
            <a:r>
              <a:rPr lang="zh-CN" altLang="en-US" i="0" dirty="0">
                <a:solidFill>
                  <a:srgbClr val="000000"/>
                </a:solidFill>
                <a:effectLst/>
                <a:latin typeface="E-BZ"/>
              </a:rPr>
              <a:t>收入效应通常要求保持商品价格不变。</a:t>
            </a:r>
            <a:endParaRPr lang="zh-CN" altLang="en-US" dirty="0"/>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1157054" y="1360421"/>
            <a:ext cx="4535805" cy="1198880"/>
          </a:xfrm>
          <a:prstGeom prst="rect">
            <a:avLst/>
          </a:prstGeom>
        </p:spPr>
        <p:txBody>
          <a:bodyPr wrap="none">
            <a:spAutoFit/>
          </a:bodyPr>
          <a:lstStyle/>
          <a:p>
            <a:r>
              <a:rPr lang="en-US" altLang="zh-CN" sz="7200" b="1" i="1" dirty="0">
                <a:solidFill>
                  <a:srgbClr val="000000">
                    <a:alpha val="10000"/>
                  </a:srgbClr>
                </a:solidFill>
                <a:latin typeface="Source Han Sans CN Bold" panose="020B0500000000000000" charset="-122"/>
                <a:ea typeface="Source Han Sans CN Bold" panose="020B0500000000000000" charset="-122"/>
                <a:cs typeface="+mn-ea"/>
                <a:sym typeface="+mn-lt"/>
              </a:rPr>
              <a:t>PART ONE</a:t>
            </a:r>
          </a:p>
        </p:txBody>
      </p:sp>
      <p:sp>
        <p:nvSpPr>
          <p:cNvPr id="31" name="标题 3"/>
          <p:cNvSpPr txBox="1"/>
          <p:nvPr/>
        </p:nvSpPr>
        <p:spPr>
          <a:xfrm>
            <a:off x="1112321" y="2826754"/>
            <a:ext cx="8580319" cy="1215141"/>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000" b="1" kern="1200">
                <a:solidFill>
                  <a:schemeClr val="accent1">
                    <a:lumMod val="50000"/>
                  </a:schemeClr>
                </a:solidFill>
                <a:latin typeface="+mj-lt"/>
                <a:ea typeface="+mj-ea"/>
                <a:cs typeface="+mj-cs"/>
              </a:defRPr>
            </a:lvl1pPr>
          </a:lstStyle>
          <a:p>
            <a:pPr lvl="0"/>
            <a:r>
              <a:rPr lang="zh-CN" altLang="en-US" sz="6600" spc="300" dirty="0">
                <a:solidFill>
                  <a:schemeClr val="accent1"/>
                </a:solidFill>
                <a:latin typeface="+mn-lt"/>
                <a:ea typeface="+mn-ea"/>
                <a:cs typeface="+mn-ea"/>
                <a:sym typeface="+mn-lt"/>
              </a:rPr>
              <a:t>效用理论概述</a:t>
            </a:r>
          </a:p>
        </p:txBody>
      </p:sp>
      <p:sp>
        <p:nvSpPr>
          <p:cNvPr id="32" name="矩形 31"/>
          <p:cNvSpPr/>
          <p:nvPr/>
        </p:nvSpPr>
        <p:spPr>
          <a:xfrm>
            <a:off x="1219816" y="2041848"/>
            <a:ext cx="1569660" cy="646331"/>
          </a:xfrm>
          <a:prstGeom prst="rect">
            <a:avLst/>
          </a:prstGeom>
        </p:spPr>
        <p:txBody>
          <a:bodyPr wrap="none">
            <a:spAutoFit/>
          </a:bodyPr>
          <a:lstStyle/>
          <a:p>
            <a:r>
              <a:rPr lang="zh-CN" altLang="en-US" sz="3600" dirty="0">
                <a:solidFill>
                  <a:srgbClr val="000000"/>
                </a:solidFill>
                <a:cs typeface="+mn-ea"/>
                <a:sym typeface="+mn-lt"/>
              </a:rPr>
              <a:t>第一节</a:t>
            </a:r>
          </a:p>
        </p:txBody>
      </p:sp>
    </p:spTree>
  </p:cSld>
  <p:clrMapOvr>
    <a:masterClrMapping/>
  </p:clrMapOvr>
  <p:transition spd="slow" advClick="0" advTm="300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additive="base">
                                        <p:cTn id="12" dur="500" fill="hold"/>
                                        <p:tgtEl>
                                          <p:spTgt spid="32"/>
                                        </p:tgtEl>
                                        <p:attrNameLst>
                                          <p:attrName>ppt_x</p:attrName>
                                        </p:attrNameLst>
                                      </p:cBhvr>
                                      <p:tavLst>
                                        <p:tav tm="0">
                                          <p:val>
                                            <p:strVal val="#ppt_x"/>
                                          </p:val>
                                        </p:tav>
                                        <p:tav tm="100000">
                                          <p:val>
                                            <p:strVal val="#ppt_x"/>
                                          </p:val>
                                        </p:tav>
                                      </p:tavLst>
                                    </p:anim>
                                    <p:anim calcmode="lin" valueType="num">
                                      <p:cBhvr additive="base">
                                        <p:cTn id="13"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grpId="0" nodeType="clickEffect">
                                  <p:stCondLst>
                                    <p:cond delay="0"/>
                                  </p:stCondLst>
                                  <p:childTnLst>
                                    <p:set>
                                      <p:cBhvr>
                                        <p:cTn id="17" dur="1" fill="hold">
                                          <p:stCondLst>
                                            <p:cond delay="0"/>
                                          </p:stCondLst>
                                        </p:cTn>
                                        <p:tgtEl>
                                          <p:spTgt spid="31"/>
                                        </p:tgtEl>
                                        <p:attrNameLst>
                                          <p:attrName>style.visibility</p:attrName>
                                        </p:attrNameLst>
                                      </p:cBhvr>
                                      <p:to>
                                        <p:strVal val="visible"/>
                                      </p:to>
                                    </p:set>
                                    <p:anim calcmode="lin" valueType="num">
                                      <p:cBhvr>
                                        <p:cTn id="18" dur="500" fill="hold"/>
                                        <p:tgtEl>
                                          <p:spTgt spid="31"/>
                                        </p:tgtEl>
                                        <p:attrNameLst>
                                          <p:attrName>ppt_w</p:attrName>
                                        </p:attrNameLst>
                                      </p:cBhvr>
                                      <p:tavLst>
                                        <p:tav tm="0">
                                          <p:val>
                                            <p:fltVal val="0"/>
                                          </p:val>
                                        </p:tav>
                                        <p:tav tm="100000">
                                          <p:val>
                                            <p:strVal val="#ppt_w"/>
                                          </p:val>
                                        </p:tav>
                                      </p:tavLst>
                                    </p:anim>
                                    <p:anim calcmode="lin" valueType="num">
                                      <p:cBhvr>
                                        <p:cTn id="19" dur="500" fill="hold"/>
                                        <p:tgtEl>
                                          <p:spTgt spid="31"/>
                                        </p:tgtEl>
                                        <p:attrNameLst>
                                          <p:attrName>ppt_h</p:attrName>
                                        </p:attrNameLst>
                                      </p:cBhvr>
                                      <p:tavLst>
                                        <p:tav tm="0">
                                          <p:val>
                                            <p:fltVal val="0"/>
                                          </p:val>
                                        </p:tav>
                                        <p:tav tm="100000">
                                          <p:val>
                                            <p:strVal val="#ppt_h"/>
                                          </p:val>
                                        </p:tav>
                                      </p:tavLst>
                                    </p:anim>
                                    <p:animEffect transition="in" filter="fade">
                                      <p:cBhvr>
                                        <p:cTn id="20"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742" y="382694"/>
            <a:ext cx="6215593"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一、效用的概念</a:t>
            </a:r>
          </a:p>
        </p:txBody>
      </p:sp>
      <p:sp>
        <p:nvSpPr>
          <p:cNvPr id="15" name="文本框 14"/>
          <p:cNvSpPr txBox="1"/>
          <p:nvPr/>
        </p:nvSpPr>
        <p:spPr>
          <a:xfrm>
            <a:off x="1539144" y="1727978"/>
            <a:ext cx="9927432" cy="4059701"/>
          </a:xfrm>
          <a:prstGeom prst="rect">
            <a:avLst/>
          </a:prstGeom>
          <a:noFill/>
        </p:spPr>
        <p:txBody>
          <a:bodyPr wrap="square">
            <a:spAutoFit/>
          </a:bodyPr>
          <a:lstStyle/>
          <a:p>
            <a:pPr lvl="0">
              <a:lnSpc>
                <a:spcPct val="130000"/>
              </a:lnSpc>
            </a:pPr>
            <a:r>
              <a:rPr lang="zh-CN" altLang="en-US" sz="2000" dirty="0">
                <a:solidFill>
                  <a:srgbClr val="002FA7"/>
                </a:solidFill>
                <a:cs typeface="+mn-ea"/>
                <a:sym typeface="+mn-lt"/>
              </a:rPr>
              <a:t>         在微观经济学中</a:t>
            </a:r>
            <a:r>
              <a:rPr lang="en-US" altLang="zh-CN" sz="2000" dirty="0">
                <a:solidFill>
                  <a:srgbClr val="002FA7"/>
                </a:solidFill>
                <a:cs typeface="+mn-ea"/>
                <a:sym typeface="+mn-lt"/>
              </a:rPr>
              <a:t>,</a:t>
            </a:r>
            <a:r>
              <a:rPr lang="zh-CN" altLang="en-US" sz="2000" dirty="0">
                <a:solidFill>
                  <a:srgbClr val="002FA7"/>
                </a:solidFill>
                <a:cs typeface="+mn-ea"/>
                <a:sym typeface="+mn-lt"/>
              </a:rPr>
              <a:t>对消费者行为的分析是以效用为基础的。所谓效用</a:t>
            </a:r>
            <a:r>
              <a:rPr lang="en-US" altLang="zh-CN" sz="2000" dirty="0">
                <a:solidFill>
                  <a:srgbClr val="002FA7"/>
                </a:solidFill>
                <a:cs typeface="+mn-ea"/>
                <a:sym typeface="+mn-lt"/>
              </a:rPr>
              <a:t>,</a:t>
            </a:r>
            <a:r>
              <a:rPr lang="zh-CN" altLang="en-US" sz="2000" dirty="0">
                <a:solidFill>
                  <a:srgbClr val="002FA7"/>
                </a:solidFill>
                <a:cs typeface="+mn-ea"/>
                <a:sym typeface="+mn-lt"/>
              </a:rPr>
              <a:t>是指消费者在消费商品时所获得的满足程度</a:t>
            </a:r>
            <a:r>
              <a:rPr lang="en-US" altLang="zh-CN" sz="2000" dirty="0">
                <a:solidFill>
                  <a:srgbClr val="002FA7"/>
                </a:solidFill>
                <a:cs typeface="+mn-ea"/>
                <a:sym typeface="+mn-lt"/>
              </a:rPr>
              <a:t>,</a:t>
            </a:r>
            <a:r>
              <a:rPr lang="zh-CN" altLang="en-US" sz="2000" dirty="0">
                <a:solidFill>
                  <a:srgbClr val="002FA7"/>
                </a:solidFill>
                <a:cs typeface="+mn-ea"/>
                <a:sym typeface="+mn-lt"/>
              </a:rPr>
              <a:t>是商品满足人的欲望的能力评价。效用的概念与人的欲望紧密联系。所谓欲望</a:t>
            </a:r>
            <a:r>
              <a:rPr lang="en-US" altLang="zh-CN" sz="2000" dirty="0">
                <a:solidFill>
                  <a:srgbClr val="002FA7"/>
                </a:solidFill>
                <a:cs typeface="+mn-ea"/>
                <a:sym typeface="+mn-lt"/>
              </a:rPr>
              <a:t>,</a:t>
            </a:r>
            <a:r>
              <a:rPr lang="zh-CN" altLang="en-US" sz="2000" dirty="0">
                <a:solidFill>
                  <a:srgbClr val="002FA7"/>
                </a:solidFill>
                <a:cs typeface="+mn-ea"/>
                <a:sym typeface="+mn-lt"/>
              </a:rPr>
              <a:t>也被称为需要</a:t>
            </a:r>
            <a:r>
              <a:rPr lang="en-US" altLang="zh-CN" sz="2000" dirty="0">
                <a:solidFill>
                  <a:srgbClr val="002FA7"/>
                </a:solidFill>
                <a:cs typeface="+mn-ea"/>
                <a:sym typeface="+mn-lt"/>
              </a:rPr>
              <a:t>,</a:t>
            </a:r>
            <a:r>
              <a:rPr lang="zh-CN" altLang="en-US" sz="2000" dirty="0">
                <a:solidFill>
                  <a:srgbClr val="002FA7"/>
                </a:solidFill>
                <a:cs typeface="+mn-ea"/>
                <a:sym typeface="+mn-lt"/>
              </a:rPr>
              <a:t>是指想要得到而又没有得到某种东西的一种心理状态</a:t>
            </a:r>
            <a:r>
              <a:rPr lang="en-US" altLang="zh-CN" sz="2000" dirty="0">
                <a:solidFill>
                  <a:srgbClr val="002FA7"/>
                </a:solidFill>
                <a:cs typeface="+mn-ea"/>
                <a:sym typeface="+mn-lt"/>
              </a:rPr>
              <a:t>,</a:t>
            </a:r>
            <a:r>
              <a:rPr lang="zh-CN" altLang="en-US" sz="2000" dirty="0">
                <a:solidFill>
                  <a:srgbClr val="002FA7"/>
                </a:solidFill>
                <a:cs typeface="+mn-ea"/>
                <a:sym typeface="+mn-lt"/>
              </a:rPr>
              <a:t>即不足之感与求足之愿的心理统一。一种商品对消费者是否具有效用</a:t>
            </a:r>
            <a:r>
              <a:rPr lang="en-US" altLang="zh-CN" sz="2000" dirty="0">
                <a:solidFill>
                  <a:srgbClr val="002FA7"/>
                </a:solidFill>
                <a:cs typeface="+mn-ea"/>
                <a:sym typeface="+mn-lt"/>
              </a:rPr>
              <a:t>,</a:t>
            </a:r>
            <a:r>
              <a:rPr lang="zh-CN" altLang="en-US" sz="2000" dirty="0">
                <a:solidFill>
                  <a:srgbClr val="002FA7"/>
                </a:solidFill>
                <a:cs typeface="+mn-ea"/>
                <a:sym typeface="+mn-lt"/>
              </a:rPr>
              <a:t>取决于消费者是否有消费这种商品的欲望</a:t>
            </a:r>
            <a:r>
              <a:rPr lang="en-US" altLang="zh-CN" sz="2000" dirty="0">
                <a:solidFill>
                  <a:srgbClr val="002FA7"/>
                </a:solidFill>
                <a:cs typeface="+mn-ea"/>
                <a:sym typeface="+mn-lt"/>
              </a:rPr>
              <a:t>,</a:t>
            </a:r>
            <a:r>
              <a:rPr lang="zh-CN" altLang="en-US" sz="2000" dirty="0">
                <a:solidFill>
                  <a:srgbClr val="002FA7"/>
                </a:solidFill>
                <a:cs typeface="+mn-ea"/>
                <a:sym typeface="+mn-lt"/>
              </a:rPr>
              <a:t>以及这种商品是否具有满足消费者欲望的能力。效用与欲望一样</a:t>
            </a:r>
            <a:r>
              <a:rPr lang="en-US" altLang="zh-CN" sz="2000" dirty="0">
                <a:solidFill>
                  <a:srgbClr val="002FA7"/>
                </a:solidFill>
                <a:cs typeface="+mn-ea"/>
                <a:sym typeface="+mn-lt"/>
              </a:rPr>
              <a:t>,</a:t>
            </a:r>
            <a:r>
              <a:rPr lang="zh-CN" altLang="en-US" sz="2000" dirty="0">
                <a:solidFill>
                  <a:srgbClr val="002FA7"/>
                </a:solidFill>
                <a:cs typeface="+mn-ea"/>
                <a:sym typeface="+mn-lt"/>
              </a:rPr>
              <a:t>都是一种主观的心理感受</a:t>
            </a:r>
            <a:r>
              <a:rPr lang="en-US" altLang="zh-CN" sz="2000" dirty="0">
                <a:solidFill>
                  <a:srgbClr val="002FA7"/>
                </a:solidFill>
                <a:cs typeface="+mn-ea"/>
                <a:sym typeface="+mn-lt"/>
              </a:rPr>
              <a:t>,</a:t>
            </a:r>
            <a:r>
              <a:rPr lang="zh-CN" altLang="en-US" sz="2000" dirty="0">
                <a:solidFill>
                  <a:srgbClr val="002FA7"/>
                </a:solidFill>
                <a:cs typeface="+mn-ea"/>
                <a:sym typeface="+mn-lt"/>
              </a:rPr>
              <a:t>完全取决于消费者在消费该种商品时的主观感受。</a:t>
            </a:r>
          </a:p>
          <a:p>
            <a:pPr lvl="0">
              <a:lnSpc>
                <a:spcPct val="130000"/>
              </a:lnSpc>
            </a:pPr>
            <a:r>
              <a:rPr lang="zh-CN" altLang="en-US" sz="2000" dirty="0">
                <a:solidFill>
                  <a:srgbClr val="002FA7"/>
                </a:solidFill>
                <a:cs typeface="+mn-ea"/>
                <a:sym typeface="+mn-lt"/>
              </a:rPr>
              <a:t>        由于效用本身没有客观的衡量标准</a:t>
            </a:r>
            <a:r>
              <a:rPr lang="en-US" altLang="zh-CN" sz="2000" dirty="0">
                <a:solidFill>
                  <a:srgbClr val="002FA7"/>
                </a:solidFill>
                <a:cs typeface="+mn-ea"/>
                <a:sym typeface="+mn-lt"/>
              </a:rPr>
              <a:t>,</a:t>
            </a:r>
            <a:r>
              <a:rPr lang="zh-CN" altLang="en-US" sz="2000" dirty="0">
                <a:solidFill>
                  <a:srgbClr val="002FA7"/>
                </a:solidFill>
                <a:cs typeface="+mn-ea"/>
                <a:sym typeface="+mn-lt"/>
              </a:rPr>
              <a:t>因此</a:t>
            </a:r>
            <a:r>
              <a:rPr lang="en-US" altLang="zh-CN" sz="2000" dirty="0">
                <a:solidFill>
                  <a:srgbClr val="002FA7"/>
                </a:solidFill>
                <a:cs typeface="+mn-ea"/>
                <a:sym typeface="+mn-lt"/>
              </a:rPr>
              <a:t>,</a:t>
            </a:r>
            <a:r>
              <a:rPr lang="zh-CN" altLang="en-US" sz="2000" dirty="0">
                <a:solidFill>
                  <a:srgbClr val="002FA7"/>
                </a:solidFill>
                <a:cs typeface="+mn-ea"/>
                <a:sym typeface="+mn-lt"/>
              </a:rPr>
              <a:t>对不同的人而言</a:t>
            </a:r>
            <a:r>
              <a:rPr lang="en-US" altLang="zh-CN" sz="2000" dirty="0">
                <a:solidFill>
                  <a:srgbClr val="002FA7"/>
                </a:solidFill>
                <a:cs typeface="+mn-ea"/>
                <a:sym typeface="+mn-lt"/>
              </a:rPr>
              <a:t>,</a:t>
            </a:r>
            <a:r>
              <a:rPr lang="zh-CN" altLang="en-US" sz="2000" dirty="0">
                <a:solidFill>
                  <a:srgbClr val="002FA7"/>
                </a:solidFill>
                <a:cs typeface="+mn-ea"/>
                <a:sym typeface="+mn-lt"/>
              </a:rPr>
              <a:t>同样的商品所带来的效用是不同的</a:t>
            </a:r>
            <a:r>
              <a:rPr lang="en-US" altLang="zh-CN" sz="2000" dirty="0">
                <a:solidFill>
                  <a:srgbClr val="002FA7"/>
                </a:solidFill>
                <a:cs typeface="+mn-ea"/>
                <a:sym typeface="+mn-lt"/>
              </a:rPr>
              <a:t>,</a:t>
            </a:r>
            <a:r>
              <a:rPr lang="zh-CN" altLang="en-US" sz="2000" dirty="0">
                <a:solidFill>
                  <a:srgbClr val="002FA7"/>
                </a:solidFill>
                <a:cs typeface="+mn-ea"/>
                <a:sym typeface="+mn-lt"/>
              </a:rPr>
              <a:t>即效用因人而异。甚至对同一个人而言</a:t>
            </a:r>
            <a:r>
              <a:rPr lang="en-US" altLang="zh-CN" sz="2000" dirty="0">
                <a:solidFill>
                  <a:srgbClr val="002FA7"/>
                </a:solidFill>
                <a:cs typeface="+mn-ea"/>
                <a:sym typeface="+mn-lt"/>
              </a:rPr>
              <a:t>,</a:t>
            </a:r>
            <a:r>
              <a:rPr lang="zh-CN" altLang="en-US" sz="2000" dirty="0">
                <a:solidFill>
                  <a:srgbClr val="002FA7"/>
                </a:solidFill>
                <a:cs typeface="+mn-ea"/>
                <a:sym typeface="+mn-lt"/>
              </a:rPr>
              <a:t>同一商品在不同时间与不同地点的效用也是不同的</a:t>
            </a:r>
            <a:r>
              <a:rPr lang="en-US" altLang="zh-CN" sz="2000" dirty="0">
                <a:solidFill>
                  <a:srgbClr val="002FA7"/>
                </a:solidFill>
                <a:cs typeface="+mn-ea"/>
                <a:sym typeface="+mn-lt"/>
              </a:rPr>
              <a:t>,</a:t>
            </a:r>
            <a:r>
              <a:rPr lang="zh-CN" altLang="en-US" sz="2000" dirty="0">
                <a:solidFill>
                  <a:srgbClr val="002FA7"/>
                </a:solidFill>
                <a:cs typeface="+mn-ea"/>
                <a:sym typeface="+mn-lt"/>
              </a:rPr>
              <a:t>即效用因时而异</a:t>
            </a:r>
            <a:r>
              <a:rPr lang="en-US" altLang="zh-CN" sz="2000" dirty="0">
                <a:solidFill>
                  <a:srgbClr val="002FA7"/>
                </a:solidFill>
                <a:cs typeface="+mn-ea"/>
                <a:sym typeface="+mn-lt"/>
              </a:rPr>
              <a:t>,</a:t>
            </a:r>
            <a:r>
              <a:rPr lang="zh-CN" altLang="en-US" sz="2000" dirty="0">
                <a:solidFill>
                  <a:srgbClr val="002FA7"/>
                </a:solidFill>
                <a:cs typeface="+mn-ea"/>
                <a:sym typeface="+mn-lt"/>
              </a:rPr>
              <a:t>因地而异。消费者在消费活动中得到的满足程度越高</a:t>
            </a:r>
            <a:r>
              <a:rPr lang="en-US" altLang="zh-CN" sz="2000" dirty="0">
                <a:solidFill>
                  <a:srgbClr val="002FA7"/>
                </a:solidFill>
                <a:cs typeface="+mn-ea"/>
                <a:sym typeface="+mn-lt"/>
              </a:rPr>
              <a:t>,</a:t>
            </a:r>
            <a:r>
              <a:rPr lang="zh-CN" altLang="en-US" sz="2000" dirty="0">
                <a:solidFill>
                  <a:srgbClr val="002FA7"/>
                </a:solidFill>
                <a:cs typeface="+mn-ea"/>
                <a:sym typeface="+mn-lt"/>
              </a:rPr>
              <a:t>效用越大</a:t>
            </a:r>
            <a:r>
              <a:rPr lang="en-US" altLang="zh-CN" sz="2000" dirty="0">
                <a:solidFill>
                  <a:srgbClr val="002FA7"/>
                </a:solidFill>
                <a:cs typeface="+mn-ea"/>
                <a:sym typeface="+mn-lt"/>
              </a:rPr>
              <a:t>;</a:t>
            </a:r>
            <a:r>
              <a:rPr lang="zh-CN" altLang="en-US" sz="2000" dirty="0">
                <a:solidFill>
                  <a:srgbClr val="002FA7"/>
                </a:solidFill>
                <a:cs typeface="+mn-ea"/>
                <a:sym typeface="+mn-lt"/>
              </a:rPr>
              <a:t>消费者在消费活动中得到的满足程度越低</a:t>
            </a:r>
            <a:r>
              <a:rPr lang="en-US" altLang="zh-CN" sz="2000" dirty="0">
                <a:solidFill>
                  <a:srgbClr val="002FA7"/>
                </a:solidFill>
                <a:cs typeface="+mn-ea"/>
                <a:sym typeface="+mn-lt"/>
              </a:rPr>
              <a:t>,</a:t>
            </a:r>
            <a:r>
              <a:rPr lang="zh-CN" altLang="en-US" sz="2000" dirty="0">
                <a:solidFill>
                  <a:srgbClr val="002FA7"/>
                </a:solidFill>
                <a:cs typeface="+mn-ea"/>
                <a:sym typeface="+mn-lt"/>
              </a:rPr>
              <a:t>效用越小。</a:t>
            </a:r>
          </a:p>
        </p:txBody>
      </p:sp>
    </p:spTree>
    <p:extLst>
      <p:ext uri="{BB962C8B-B14F-4D97-AF65-F5344CB8AC3E}">
        <p14:creationId xmlns:p14="http://schemas.microsoft.com/office/powerpoint/2010/main" val="2832498229"/>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dissolve">
                                      <p:cBhvr>
                                        <p:cTn id="1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1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742" y="382694"/>
            <a:ext cx="6215593"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二、基数效用和序数效用</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6" name="矩形 5"/>
          <p:cNvSpPr/>
          <p:nvPr/>
        </p:nvSpPr>
        <p:spPr>
          <a:xfrm>
            <a:off x="1653173" y="1144099"/>
            <a:ext cx="5528389" cy="461665"/>
          </a:xfrm>
          <a:prstGeom prst="rect">
            <a:avLst/>
          </a:prstGeom>
        </p:spPr>
        <p:txBody>
          <a:bodyPr wrap="square">
            <a:spAutoFit/>
          </a:bodyPr>
          <a:lstStyle/>
          <a:p>
            <a:pPr>
              <a:buSzPct val="25000"/>
              <a:defRPr/>
            </a:pPr>
            <a:r>
              <a:rPr lang="en-US" altLang="zh-CN" sz="2400" b="1" cap="all" dirty="0">
                <a:solidFill>
                  <a:srgbClr val="000000"/>
                </a:solidFill>
                <a:cs typeface="+mn-ea"/>
                <a:sym typeface="+mn-lt"/>
              </a:rPr>
              <a:t>(</a:t>
            </a:r>
            <a:r>
              <a:rPr lang="zh-CN" altLang="en-US" sz="2400" b="1" cap="all" dirty="0">
                <a:solidFill>
                  <a:srgbClr val="000000"/>
                </a:solidFill>
                <a:cs typeface="+mn-ea"/>
                <a:sym typeface="+mn-lt"/>
              </a:rPr>
              <a:t>一</a:t>
            </a:r>
            <a:r>
              <a:rPr lang="en-US" altLang="zh-CN" sz="2400" b="1" cap="all" dirty="0">
                <a:solidFill>
                  <a:srgbClr val="000000"/>
                </a:solidFill>
                <a:cs typeface="+mn-ea"/>
                <a:sym typeface="+mn-lt"/>
              </a:rPr>
              <a:t>)</a:t>
            </a:r>
            <a:r>
              <a:rPr lang="zh-CN" altLang="en-US" sz="2400" b="1" cap="all" dirty="0">
                <a:solidFill>
                  <a:srgbClr val="000000"/>
                </a:solidFill>
                <a:cs typeface="+mn-ea"/>
                <a:sym typeface="+mn-lt"/>
              </a:rPr>
              <a:t>基数效用论</a:t>
            </a:r>
          </a:p>
        </p:txBody>
      </p:sp>
      <p:sp>
        <p:nvSpPr>
          <p:cNvPr id="8" name="文本框 7">
            <a:extLst>
              <a:ext uri="{FF2B5EF4-FFF2-40B4-BE49-F238E27FC236}">
                <a16:creationId xmlns:a16="http://schemas.microsoft.com/office/drawing/2014/main" id="{DD2A8FCD-A86E-186C-B6B2-F6F9E2DBAFB0}"/>
              </a:ext>
            </a:extLst>
          </p:cNvPr>
          <p:cNvSpPr txBox="1"/>
          <p:nvPr/>
        </p:nvSpPr>
        <p:spPr>
          <a:xfrm>
            <a:off x="1794510" y="2305615"/>
            <a:ext cx="9397746" cy="3046988"/>
          </a:xfrm>
          <a:prstGeom prst="rect">
            <a:avLst/>
          </a:prstGeom>
          <a:noFill/>
        </p:spPr>
        <p:txBody>
          <a:bodyPr wrap="square">
            <a:spAutoFit/>
          </a:bodyPr>
          <a:lstStyle/>
          <a:p>
            <a:r>
              <a:rPr lang="en-US" altLang="zh-CN" sz="2400" dirty="0"/>
              <a:t>        19</a:t>
            </a:r>
            <a:r>
              <a:rPr lang="zh-CN" altLang="en-US" sz="2400" dirty="0"/>
              <a:t>世纪和</a:t>
            </a:r>
            <a:r>
              <a:rPr lang="en-US" altLang="zh-CN" sz="2400" dirty="0"/>
              <a:t>20</a:t>
            </a:r>
            <a:r>
              <a:rPr lang="zh-CN" altLang="en-US" sz="2400" dirty="0"/>
              <a:t>世纪初期</a:t>
            </a:r>
            <a:r>
              <a:rPr lang="en-US" altLang="zh-CN" sz="2400" dirty="0"/>
              <a:t>,</a:t>
            </a:r>
            <a:r>
              <a:rPr lang="zh-CN" altLang="en-US" sz="2400" dirty="0"/>
              <a:t>西方经济学家普遍运用基数效用论。基数效用论者认为</a:t>
            </a:r>
            <a:r>
              <a:rPr lang="en-US" altLang="zh-CN" sz="2400" dirty="0"/>
              <a:t>:</a:t>
            </a:r>
            <a:r>
              <a:rPr lang="zh-CN" altLang="en-US" sz="2400" dirty="0"/>
              <a:t>效用像计量长度、重量一样</a:t>
            </a:r>
            <a:r>
              <a:rPr lang="en-US" altLang="zh-CN" sz="2400" dirty="0"/>
              <a:t>,</a:t>
            </a:r>
            <a:r>
              <a:rPr lang="zh-CN" altLang="en-US" sz="2400" dirty="0"/>
              <a:t>可以具体衡量并加总求和</a:t>
            </a:r>
            <a:r>
              <a:rPr lang="en-US" altLang="zh-CN" sz="2400" dirty="0"/>
              <a:t>,</a:t>
            </a:r>
            <a:r>
              <a:rPr lang="zh-CN" altLang="en-US" sz="2400" dirty="0"/>
              <a:t>并且具体的效用量之间的比较是有意义的。</a:t>
            </a:r>
          </a:p>
          <a:p>
            <a:r>
              <a:rPr lang="zh-CN" altLang="en-US" sz="2400" dirty="0"/>
              <a:t>         效用的大小可以用基数</a:t>
            </a:r>
            <a:r>
              <a:rPr lang="en-US" altLang="zh-CN" sz="2400" dirty="0"/>
              <a:t>(1,2,3,…)</a:t>
            </a:r>
            <a:r>
              <a:rPr lang="zh-CN" altLang="en-US" sz="2400" dirty="0"/>
              <a:t>来表示</a:t>
            </a:r>
            <a:r>
              <a:rPr lang="en-US" altLang="zh-CN" sz="2400" dirty="0"/>
              <a:t>,</a:t>
            </a:r>
            <a:r>
              <a:rPr lang="zh-CN" altLang="en-US" sz="2400" dirty="0"/>
              <a:t>表示效用大小的计量单位称作效用单位。例如</a:t>
            </a:r>
            <a:r>
              <a:rPr lang="en-US" altLang="zh-CN" sz="2400" dirty="0"/>
              <a:t>,</a:t>
            </a:r>
            <a:r>
              <a:rPr lang="zh-CN" altLang="en-US" sz="2400" dirty="0"/>
              <a:t>某个消费者在特定的条件下吃了一个馒头</a:t>
            </a:r>
            <a:r>
              <a:rPr lang="en-US" altLang="zh-CN" sz="2400" dirty="0"/>
              <a:t>,</a:t>
            </a:r>
            <a:r>
              <a:rPr lang="zh-CN" altLang="en-US" sz="2400" dirty="0"/>
              <a:t>他认为获得了</a:t>
            </a:r>
            <a:r>
              <a:rPr lang="en-US" altLang="zh-CN" sz="2400" dirty="0"/>
              <a:t>3</a:t>
            </a:r>
            <a:r>
              <a:rPr lang="zh-CN" altLang="en-US" sz="2400" dirty="0"/>
              <a:t>效用单位的欲望满足</a:t>
            </a:r>
            <a:r>
              <a:rPr lang="en-US" altLang="zh-CN" sz="2400" dirty="0"/>
              <a:t>,</a:t>
            </a:r>
            <a:r>
              <a:rPr lang="zh-CN" altLang="en-US" sz="2400" dirty="0"/>
              <a:t>他又喝了一盒牛奶</a:t>
            </a:r>
            <a:r>
              <a:rPr lang="en-US" altLang="zh-CN" sz="2400" dirty="0"/>
              <a:t>,</a:t>
            </a:r>
            <a:r>
              <a:rPr lang="zh-CN" altLang="en-US" sz="2400" dirty="0"/>
              <a:t>认为获得了</a:t>
            </a:r>
            <a:r>
              <a:rPr lang="en-US" altLang="zh-CN" sz="2400" dirty="0"/>
              <a:t>6</a:t>
            </a:r>
            <a:r>
              <a:rPr lang="zh-CN" altLang="en-US" sz="2400" dirty="0"/>
              <a:t>效用单位的欲望满足</a:t>
            </a:r>
            <a:r>
              <a:rPr lang="en-US" altLang="zh-CN" sz="2400" dirty="0"/>
              <a:t>,</a:t>
            </a:r>
            <a:r>
              <a:rPr lang="zh-CN" altLang="en-US" sz="2400" dirty="0"/>
              <a:t>这样</a:t>
            </a:r>
            <a:r>
              <a:rPr lang="en-US" altLang="zh-CN" sz="2400" dirty="0"/>
              <a:t>,</a:t>
            </a:r>
            <a:r>
              <a:rPr lang="zh-CN" altLang="en-US" sz="2400" dirty="0"/>
              <a:t>消费者总共获得了</a:t>
            </a:r>
            <a:r>
              <a:rPr lang="en-US" altLang="zh-CN" sz="2400" dirty="0"/>
              <a:t>9</a:t>
            </a:r>
            <a:r>
              <a:rPr lang="zh-CN" altLang="en-US" sz="2400" dirty="0"/>
              <a:t>效用单位的满足程度。基数效用论采用边际效用分析法分析消费者均衡问题。</a:t>
            </a:r>
          </a:p>
        </p:txBody>
      </p:sp>
    </p:spTree>
    <p:extLst>
      <p:ext uri="{BB962C8B-B14F-4D97-AF65-F5344CB8AC3E}">
        <p14:creationId xmlns:p14="http://schemas.microsoft.com/office/powerpoint/2010/main" val="2214192306"/>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par>
                          <p:cTn id="11" fill="hold">
                            <p:stCondLst>
                              <p:cond delay="500"/>
                            </p:stCondLst>
                            <p:childTnLst>
                              <p:par>
                                <p:cTn id="12" presetID="9"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dissolve">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742" y="382694"/>
            <a:ext cx="6215593"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二、基数效用和序数效用</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6" name="矩形 5"/>
          <p:cNvSpPr/>
          <p:nvPr/>
        </p:nvSpPr>
        <p:spPr>
          <a:xfrm>
            <a:off x="1653173" y="1144099"/>
            <a:ext cx="5528389" cy="461665"/>
          </a:xfrm>
          <a:prstGeom prst="rect">
            <a:avLst/>
          </a:prstGeom>
        </p:spPr>
        <p:txBody>
          <a:bodyPr wrap="square">
            <a:spAutoFit/>
          </a:bodyPr>
          <a:lstStyle/>
          <a:p>
            <a:pPr>
              <a:buSzPct val="25000"/>
              <a:defRPr/>
            </a:pPr>
            <a:r>
              <a:rPr lang="en-US" altLang="zh-CN" sz="2400" b="1" cap="all" dirty="0">
                <a:solidFill>
                  <a:srgbClr val="000000"/>
                </a:solidFill>
                <a:cs typeface="+mn-ea"/>
                <a:sym typeface="+mn-lt"/>
              </a:rPr>
              <a:t>(</a:t>
            </a:r>
            <a:r>
              <a:rPr lang="zh-CN" altLang="en-US" sz="2400" b="1" cap="all" dirty="0">
                <a:solidFill>
                  <a:srgbClr val="000000"/>
                </a:solidFill>
                <a:cs typeface="+mn-ea"/>
                <a:sym typeface="+mn-lt"/>
              </a:rPr>
              <a:t>二</a:t>
            </a:r>
            <a:r>
              <a:rPr lang="en-US" altLang="zh-CN" sz="2400" b="1" cap="all" dirty="0">
                <a:solidFill>
                  <a:srgbClr val="000000"/>
                </a:solidFill>
                <a:cs typeface="+mn-ea"/>
                <a:sym typeface="+mn-lt"/>
              </a:rPr>
              <a:t>)</a:t>
            </a:r>
            <a:r>
              <a:rPr lang="zh-CN" altLang="en-US" sz="2400" b="1" cap="all" dirty="0">
                <a:solidFill>
                  <a:srgbClr val="000000"/>
                </a:solidFill>
                <a:cs typeface="+mn-ea"/>
                <a:sym typeface="+mn-lt"/>
              </a:rPr>
              <a:t>序数效用论</a:t>
            </a:r>
          </a:p>
        </p:txBody>
      </p:sp>
      <p:sp>
        <p:nvSpPr>
          <p:cNvPr id="8" name="文本框 7">
            <a:extLst>
              <a:ext uri="{FF2B5EF4-FFF2-40B4-BE49-F238E27FC236}">
                <a16:creationId xmlns:a16="http://schemas.microsoft.com/office/drawing/2014/main" id="{DD2A8FCD-A86E-186C-B6B2-F6F9E2DBAFB0}"/>
              </a:ext>
            </a:extLst>
          </p:cNvPr>
          <p:cNvSpPr txBox="1"/>
          <p:nvPr/>
        </p:nvSpPr>
        <p:spPr>
          <a:xfrm>
            <a:off x="2215515" y="2259895"/>
            <a:ext cx="7760970" cy="3046988"/>
          </a:xfrm>
          <a:prstGeom prst="rect">
            <a:avLst/>
          </a:prstGeom>
          <a:noFill/>
        </p:spPr>
        <p:txBody>
          <a:bodyPr wrap="square">
            <a:spAutoFit/>
          </a:bodyPr>
          <a:lstStyle/>
          <a:p>
            <a:r>
              <a:rPr lang="en-US" altLang="zh-CN" sz="2400" dirty="0"/>
              <a:t>         20</a:t>
            </a:r>
            <a:r>
              <a:rPr lang="zh-CN" altLang="en-US" sz="2400" dirty="0"/>
              <a:t>世纪</a:t>
            </a:r>
            <a:r>
              <a:rPr lang="en-US" altLang="zh-CN" sz="2400" dirty="0"/>
              <a:t>30</a:t>
            </a:r>
            <a:r>
              <a:rPr lang="zh-CN" altLang="en-US" sz="2400" dirty="0"/>
              <a:t>年代</a:t>
            </a:r>
            <a:r>
              <a:rPr lang="en-US" altLang="zh-CN" sz="2400" dirty="0"/>
              <a:t>,</a:t>
            </a:r>
            <a:r>
              <a:rPr lang="zh-CN" altLang="en-US" sz="2400" dirty="0"/>
              <a:t>序数效用论的概念兴起。序数效用论的基本观点是</a:t>
            </a:r>
            <a:r>
              <a:rPr lang="en-US" altLang="zh-CN" sz="2400" dirty="0"/>
              <a:t>:</a:t>
            </a:r>
            <a:r>
              <a:rPr lang="zh-CN" altLang="en-US" sz="2400" dirty="0"/>
              <a:t>效用的大小是无法具体衡量的</a:t>
            </a:r>
            <a:r>
              <a:rPr lang="en-US" altLang="zh-CN" sz="2400" dirty="0"/>
              <a:t>,</a:t>
            </a:r>
            <a:r>
              <a:rPr lang="zh-CN" altLang="en-US" sz="2400" dirty="0"/>
              <a:t>效用之间的比较只能通过顺序或等级</a:t>
            </a:r>
            <a:r>
              <a:rPr lang="en-US" altLang="zh-CN" sz="2400" dirty="0"/>
              <a:t>,</a:t>
            </a:r>
            <a:r>
              <a:rPr lang="zh-CN" altLang="en-US" sz="2400" dirty="0"/>
              <a:t>即用序数</a:t>
            </a:r>
            <a:r>
              <a:rPr lang="en-US" altLang="zh-CN" sz="2400" dirty="0"/>
              <a:t>(</a:t>
            </a:r>
            <a:r>
              <a:rPr lang="zh-CN" altLang="en-US" sz="2400" dirty="0"/>
              <a:t>第一</a:t>
            </a:r>
            <a:r>
              <a:rPr lang="en-US" altLang="zh-CN" sz="2400" dirty="0"/>
              <a:t>,</a:t>
            </a:r>
            <a:r>
              <a:rPr lang="zh-CN" altLang="en-US" sz="2400" dirty="0"/>
              <a:t>第二</a:t>
            </a:r>
            <a:r>
              <a:rPr lang="en-US" altLang="zh-CN" sz="2400" dirty="0"/>
              <a:t>,</a:t>
            </a:r>
            <a:r>
              <a:rPr lang="zh-CN" altLang="en-US" sz="2400" dirty="0"/>
              <a:t>第三</a:t>
            </a:r>
            <a:r>
              <a:rPr lang="en-US" altLang="zh-CN" sz="2400" dirty="0"/>
              <a:t>……)</a:t>
            </a:r>
            <a:r>
              <a:rPr lang="zh-CN" altLang="en-US" sz="2400" dirty="0"/>
              <a:t>来表示。仍就基数效用论的例子来说</a:t>
            </a:r>
            <a:r>
              <a:rPr lang="en-US" altLang="zh-CN" sz="2400" dirty="0"/>
              <a:t>,</a:t>
            </a:r>
            <a:r>
              <a:rPr lang="zh-CN" altLang="en-US" sz="2400" dirty="0"/>
              <a:t>消费者要回答的是偏好哪一种消费</a:t>
            </a:r>
            <a:r>
              <a:rPr lang="en-US" altLang="zh-CN" sz="2400" dirty="0"/>
              <a:t>,</a:t>
            </a:r>
            <a:r>
              <a:rPr lang="zh-CN" altLang="en-US" sz="2400" dirty="0"/>
              <a:t>即哪一种消费的效用是第一</a:t>
            </a:r>
            <a:r>
              <a:rPr lang="en-US" altLang="zh-CN" sz="2400" dirty="0"/>
              <a:t>,</a:t>
            </a:r>
            <a:r>
              <a:rPr lang="zh-CN" altLang="en-US" sz="2400" dirty="0"/>
              <a:t>哪一种是第二。或者要回答的是要吃一个馒头</a:t>
            </a:r>
            <a:r>
              <a:rPr lang="en-US" altLang="zh-CN" sz="2400" dirty="0"/>
              <a:t>,</a:t>
            </a:r>
            <a:r>
              <a:rPr lang="zh-CN" altLang="en-US" sz="2400" dirty="0"/>
              <a:t>还是要喝一盒牛奶。序数效用论一般采用无差异曲线的分析方法来分析消费者均衡问题。</a:t>
            </a:r>
          </a:p>
        </p:txBody>
      </p:sp>
    </p:spTree>
    <p:extLst>
      <p:ext uri="{BB962C8B-B14F-4D97-AF65-F5344CB8AC3E}">
        <p14:creationId xmlns:p14="http://schemas.microsoft.com/office/powerpoint/2010/main" val="4082869467"/>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par>
                          <p:cTn id="11" fill="hold">
                            <p:stCondLst>
                              <p:cond delay="500"/>
                            </p:stCondLst>
                            <p:childTnLst>
                              <p:par>
                                <p:cTn id="12" presetID="9"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dissolve">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1157054" y="1360421"/>
            <a:ext cx="4688205" cy="1198880"/>
          </a:xfrm>
          <a:prstGeom prst="rect">
            <a:avLst/>
          </a:prstGeom>
        </p:spPr>
        <p:txBody>
          <a:bodyPr wrap="none">
            <a:spAutoFit/>
          </a:bodyPr>
          <a:lstStyle/>
          <a:p>
            <a:pPr algn="l"/>
            <a:r>
              <a:rPr lang="en-US" altLang="zh-CN" sz="7200" b="1" i="1" dirty="0">
                <a:solidFill>
                  <a:srgbClr val="000000">
                    <a:alpha val="10000"/>
                  </a:srgbClr>
                </a:solidFill>
                <a:latin typeface="Source Han Sans CN Bold" panose="020B0500000000000000" charset="-122"/>
                <a:ea typeface="Source Han Sans CN Bold" panose="020B0500000000000000" charset="-122"/>
                <a:cs typeface="+mn-ea"/>
                <a:sym typeface="+mn-lt"/>
              </a:rPr>
              <a:t>PART TWO</a:t>
            </a:r>
          </a:p>
        </p:txBody>
      </p:sp>
      <p:sp>
        <p:nvSpPr>
          <p:cNvPr id="31" name="标题 3"/>
          <p:cNvSpPr txBox="1"/>
          <p:nvPr/>
        </p:nvSpPr>
        <p:spPr>
          <a:xfrm>
            <a:off x="1124612" y="3562251"/>
            <a:ext cx="9942775" cy="1215141"/>
          </a:xfrm>
          <a:prstGeom prst="rect">
            <a:avLst/>
          </a:prstGeom>
        </p:spPr>
        <p:txBody>
          <a:bodyPr vert="horz" lIns="91440" tIns="45720" rIns="91440" bIns="45720" rtlCol="0" anchor="b">
            <a:normAutofit fontScale="92500"/>
          </a:bodyPr>
          <a:lstStyle>
            <a:lvl1pPr algn="l" defTabSz="914400" rtl="0" eaLnBrk="1" latinLnBrk="0" hangingPunct="1">
              <a:lnSpc>
                <a:spcPct val="90000"/>
              </a:lnSpc>
              <a:spcBef>
                <a:spcPct val="0"/>
              </a:spcBef>
              <a:buNone/>
              <a:defRPr sz="4000" b="1" kern="1200">
                <a:solidFill>
                  <a:schemeClr val="accent1">
                    <a:lumMod val="50000"/>
                  </a:schemeClr>
                </a:solidFill>
                <a:latin typeface="+mj-lt"/>
                <a:ea typeface="+mj-ea"/>
                <a:cs typeface="+mj-cs"/>
              </a:defRPr>
            </a:lvl1pPr>
          </a:lstStyle>
          <a:p>
            <a:pPr lvl="0"/>
            <a:r>
              <a:rPr lang="zh-CN" altLang="en-US" sz="6600" spc="300" dirty="0">
                <a:solidFill>
                  <a:schemeClr val="accent1"/>
                </a:solidFill>
                <a:latin typeface="+mn-lt"/>
                <a:ea typeface="+mn-ea"/>
                <a:cs typeface="+mn-ea"/>
                <a:sym typeface="+mn-lt"/>
              </a:rPr>
              <a:t>基数效用论求解效用最大化</a:t>
            </a:r>
          </a:p>
        </p:txBody>
      </p:sp>
      <p:sp>
        <p:nvSpPr>
          <p:cNvPr id="32" name="矩形 31"/>
          <p:cNvSpPr/>
          <p:nvPr/>
        </p:nvSpPr>
        <p:spPr>
          <a:xfrm>
            <a:off x="1296728" y="2091279"/>
            <a:ext cx="1569660" cy="646331"/>
          </a:xfrm>
          <a:prstGeom prst="rect">
            <a:avLst/>
          </a:prstGeom>
        </p:spPr>
        <p:txBody>
          <a:bodyPr wrap="none">
            <a:spAutoFit/>
          </a:bodyPr>
          <a:lstStyle/>
          <a:p>
            <a:r>
              <a:rPr lang="zh-CN" altLang="en-US" sz="3600" dirty="0">
                <a:solidFill>
                  <a:srgbClr val="000000"/>
                </a:solidFill>
                <a:cs typeface="+mn-ea"/>
                <a:sym typeface="+mn-lt"/>
              </a:rPr>
              <a:t>第二节</a:t>
            </a:r>
          </a:p>
        </p:txBody>
      </p:sp>
    </p:spTree>
  </p:cSld>
  <p:clrMapOvr>
    <a:masterClrMapping/>
  </p:clrMapOvr>
  <p:transition spd="slow" advClick="0" advTm="300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additive="base">
                                        <p:cTn id="12" dur="500" fill="hold"/>
                                        <p:tgtEl>
                                          <p:spTgt spid="32"/>
                                        </p:tgtEl>
                                        <p:attrNameLst>
                                          <p:attrName>ppt_x</p:attrName>
                                        </p:attrNameLst>
                                      </p:cBhvr>
                                      <p:tavLst>
                                        <p:tav tm="0">
                                          <p:val>
                                            <p:strVal val="#ppt_x"/>
                                          </p:val>
                                        </p:tav>
                                        <p:tav tm="100000">
                                          <p:val>
                                            <p:strVal val="#ppt_x"/>
                                          </p:val>
                                        </p:tav>
                                      </p:tavLst>
                                    </p:anim>
                                    <p:anim calcmode="lin" valueType="num">
                                      <p:cBhvr additive="base">
                                        <p:cTn id="13"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grpId="0" nodeType="clickEffect">
                                  <p:stCondLst>
                                    <p:cond delay="0"/>
                                  </p:stCondLst>
                                  <p:childTnLst>
                                    <p:set>
                                      <p:cBhvr>
                                        <p:cTn id="17" dur="1" fill="hold">
                                          <p:stCondLst>
                                            <p:cond delay="0"/>
                                          </p:stCondLst>
                                        </p:cTn>
                                        <p:tgtEl>
                                          <p:spTgt spid="31"/>
                                        </p:tgtEl>
                                        <p:attrNameLst>
                                          <p:attrName>style.visibility</p:attrName>
                                        </p:attrNameLst>
                                      </p:cBhvr>
                                      <p:to>
                                        <p:strVal val="visible"/>
                                      </p:to>
                                    </p:set>
                                    <p:anim calcmode="lin" valueType="num">
                                      <p:cBhvr>
                                        <p:cTn id="18" dur="500" fill="hold"/>
                                        <p:tgtEl>
                                          <p:spTgt spid="31"/>
                                        </p:tgtEl>
                                        <p:attrNameLst>
                                          <p:attrName>ppt_w</p:attrName>
                                        </p:attrNameLst>
                                      </p:cBhvr>
                                      <p:tavLst>
                                        <p:tav tm="0">
                                          <p:val>
                                            <p:fltVal val="0"/>
                                          </p:val>
                                        </p:tav>
                                        <p:tav tm="100000">
                                          <p:val>
                                            <p:strVal val="#ppt_w"/>
                                          </p:val>
                                        </p:tav>
                                      </p:tavLst>
                                    </p:anim>
                                    <p:anim calcmode="lin" valueType="num">
                                      <p:cBhvr>
                                        <p:cTn id="19" dur="500" fill="hold"/>
                                        <p:tgtEl>
                                          <p:spTgt spid="31"/>
                                        </p:tgtEl>
                                        <p:attrNameLst>
                                          <p:attrName>ppt_h</p:attrName>
                                        </p:attrNameLst>
                                      </p:cBhvr>
                                      <p:tavLst>
                                        <p:tav tm="0">
                                          <p:val>
                                            <p:fltVal val="0"/>
                                          </p:val>
                                        </p:tav>
                                        <p:tav tm="100000">
                                          <p:val>
                                            <p:strVal val="#ppt_h"/>
                                          </p:val>
                                        </p:tav>
                                      </p:tavLst>
                                    </p:anim>
                                    <p:animEffect transition="in" filter="fade">
                                      <p:cBhvr>
                                        <p:cTn id="20"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742" y="382694"/>
            <a:ext cx="6215593"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一、 总效用与边际效用</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6" name="矩形 5"/>
          <p:cNvSpPr/>
          <p:nvPr/>
        </p:nvSpPr>
        <p:spPr>
          <a:xfrm>
            <a:off x="1854341" y="1206422"/>
            <a:ext cx="5528389" cy="461665"/>
          </a:xfrm>
          <a:prstGeom prst="rect">
            <a:avLst/>
          </a:prstGeom>
        </p:spPr>
        <p:txBody>
          <a:bodyPr wrap="square">
            <a:spAutoFit/>
          </a:bodyPr>
          <a:lstStyle/>
          <a:p>
            <a:pPr>
              <a:buSzPct val="25000"/>
              <a:defRPr/>
            </a:pPr>
            <a:r>
              <a:rPr lang="en-US" altLang="zh-CN" sz="2400" b="1" cap="all" dirty="0">
                <a:solidFill>
                  <a:srgbClr val="000000"/>
                </a:solidFill>
                <a:cs typeface="+mn-ea"/>
                <a:sym typeface="+mn-lt"/>
              </a:rPr>
              <a:t>(</a:t>
            </a:r>
            <a:r>
              <a:rPr lang="zh-CN" altLang="en-US" sz="2400" b="1" cap="all" dirty="0">
                <a:solidFill>
                  <a:srgbClr val="000000"/>
                </a:solidFill>
                <a:cs typeface="+mn-ea"/>
                <a:sym typeface="+mn-lt"/>
              </a:rPr>
              <a:t>一</a:t>
            </a:r>
            <a:r>
              <a:rPr lang="en-US" altLang="zh-CN" sz="2400" b="1" cap="all" dirty="0">
                <a:solidFill>
                  <a:srgbClr val="000000"/>
                </a:solidFill>
                <a:cs typeface="+mn-ea"/>
                <a:sym typeface="+mn-lt"/>
              </a:rPr>
              <a:t>) </a:t>
            </a:r>
            <a:r>
              <a:rPr lang="zh-CN" altLang="en-US" sz="2400" b="1" cap="all" dirty="0">
                <a:solidFill>
                  <a:srgbClr val="000000"/>
                </a:solidFill>
                <a:cs typeface="+mn-ea"/>
                <a:sym typeface="+mn-lt"/>
              </a:rPr>
              <a:t>总效用</a:t>
            </a:r>
          </a:p>
        </p:txBody>
      </p:sp>
      <p:sp>
        <p:nvSpPr>
          <p:cNvPr id="23" name="矩形 22"/>
          <p:cNvSpPr/>
          <p:nvPr/>
        </p:nvSpPr>
        <p:spPr>
          <a:xfrm>
            <a:off x="2331721" y="2087390"/>
            <a:ext cx="8403336" cy="1974067"/>
          </a:xfrm>
          <a:prstGeom prst="rect">
            <a:avLst/>
          </a:prstGeom>
        </p:spPr>
        <p:txBody>
          <a:bodyPr wrap="square">
            <a:spAutoFit/>
          </a:bodyPr>
          <a:lstStyle/>
          <a:p>
            <a:pPr lvl="0">
              <a:lnSpc>
                <a:spcPct val="130000"/>
              </a:lnSpc>
            </a:pPr>
            <a:r>
              <a:rPr lang="zh-CN" altLang="en-US" sz="2400" dirty="0">
                <a:solidFill>
                  <a:srgbClr val="000000"/>
                </a:solidFill>
                <a:cs typeface="+mn-ea"/>
                <a:sym typeface="+mn-lt"/>
              </a:rPr>
              <a:t>       总效用</a:t>
            </a:r>
            <a:r>
              <a:rPr lang="en-US" altLang="zh-CN" sz="2400" dirty="0">
                <a:solidFill>
                  <a:srgbClr val="000000"/>
                </a:solidFill>
                <a:cs typeface="+mn-ea"/>
                <a:sym typeface="+mn-lt"/>
              </a:rPr>
              <a:t>(</a:t>
            </a:r>
            <a:r>
              <a:rPr lang="en-US" altLang="zh-CN" sz="2400" i="1" dirty="0">
                <a:solidFill>
                  <a:srgbClr val="000000"/>
                </a:solidFill>
                <a:cs typeface="+mn-ea"/>
                <a:sym typeface="+mn-lt"/>
              </a:rPr>
              <a:t>TU</a:t>
            </a:r>
            <a:r>
              <a:rPr lang="en-US" altLang="zh-CN" sz="2400" dirty="0">
                <a:solidFill>
                  <a:srgbClr val="000000"/>
                </a:solidFill>
                <a:cs typeface="+mn-ea"/>
                <a:sym typeface="+mn-lt"/>
              </a:rPr>
              <a:t> ) </a:t>
            </a:r>
            <a:r>
              <a:rPr lang="zh-CN" altLang="en-US" sz="2400" dirty="0">
                <a:solidFill>
                  <a:srgbClr val="000000"/>
                </a:solidFill>
                <a:cs typeface="+mn-ea"/>
                <a:sym typeface="+mn-lt"/>
              </a:rPr>
              <a:t>是指在一定时期内消费者从一定数量的消费商品或服务中获得的满足程度之和。 总效用</a:t>
            </a:r>
            <a:r>
              <a:rPr lang="en-US" altLang="zh-CN" sz="2400" i="1" dirty="0">
                <a:solidFill>
                  <a:srgbClr val="000000"/>
                </a:solidFill>
                <a:cs typeface="+mn-ea"/>
                <a:sym typeface="+mn-lt"/>
              </a:rPr>
              <a:t>TU</a:t>
            </a:r>
            <a:r>
              <a:rPr lang="en-US" altLang="zh-CN" sz="2400" dirty="0">
                <a:solidFill>
                  <a:srgbClr val="000000"/>
                </a:solidFill>
                <a:cs typeface="+mn-ea"/>
                <a:sym typeface="+mn-lt"/>
              </a:rPr>
              <a:t> </a:t>
            </a:r>
            <a:r>
              <a:rPr lang="zh-CN" altLang="en-US" sz="2400" dirty="0">
                <a:solidFill>
                  <a:srgbClr val="000000"/>
                </a:solidFill>
                <a:cs typeface="+mn-ea"/>
                <a:sym typeface="+mn-lt"/>
              </a:rPr>
              <a:t>是消费量</a:t>
            </a:r>
            <a:r>
              <a:rPr lang="en-US" altLang="zh-CN" sz="2400" i="1" dirty="0">
                <a:solidFill>
                  <a:srgbClr val="000000"/>
                </a:solidFill>
                <a:cs typeface="+mn-ea"/>
                <a:sym typeface="+mn-lt"/>
              </a:rPr>
              <a:t>Q</a:t>
            </a:r>
            <a:r>
              <a:rPr lang="en-US" altLang="zh-CN" sz="2400" dirty="0">
                <a:solidFill>
                  <a:srgbClr val="000000"/>
                </a:solidFill>
                <a:cs typeface="+mn-ea"/>
                <a:sym typeface="+mn-lt"/>
              </a:rPr>
              <a:t> </a:t>
            </a:r>
            <a:r>
              <a:rPr lang="zh-CN" altLang="en-US" sz="2400" dirty="0">
                <a:solidFill>
                  <a:srgbClr val="000000"/>
                </a:solidFill>
                <a:cs typeface="+mn-ea"/>
                <a:sym typeface="+mn-lt"/>
              </a:rPr>
              <a:t>的函数</a:t>
            </a:r>
            <a:r>
              <a:rPr lang="en-US" altLang="zh-CN" sz="2400" dirty="0">
                <a:solidFill>
                  <a:srgbClr val="000000"/>
                </a:solidFill>
                <a:cs typeface="+mn-ea"/>
                <a:sym typeface="+mn-lt"/>
              </a:rPr>
              <a:t>, </a:t>
            </a:r>
            <a:r>
              <a:rPr lang="zh-CN" altLang="en-US" sz="2400" dirty="0">
                <a:solidFill>
                  <a:srgbClr val="000000"/>
                </a:solidFill>
                <a:cs typeface="+mn-ea"/>
                <a:sym typeface="+mn-lt"/>
              </a:rPr>
              <a:t>其函数表达式为</a:t>
            </a:r>
          </a:p>
          <a:p>
            <a:pPr lvl="0" algn="ctr">
              <a:lnSpc>
                <a:spcPct val="130000"/>
              </a:lnSpc>
            </a:pPr>
            <a:r>
              <a:rPr lang="en-US" altLang="zh-CN" sz="2400" i="1" dirty="0">
                <a:solidFill>
                  <a:srgbClr val="000000"/>
                </a:solidFill>
                <a:cs typeface="+mn-ea"/>
                <a:sym typeface="+mn-lt"/>
              </a:rPr>
              <a:t>TU</a:t>
            </a:r>
            <a:r>
              <a:rPr lang="en-US" altLang="zh-CN" sz="2400" dirty="0">
                <a:solidFill>
                  <a:srgbClr val="000000"/>
                </a:solidFill>
                <a:cs typeface="+mn-ea"/>
                <a:sym typeface="+mn-lt"/>
              </a:rPr>
              <a:t> =</a:t>
            </a:r>
            <a:r>
              <a:rPr lang="en-US" altLang="zh-CN" sz="2400" i="1" dirty="0">
                <a:solidFill>
                  <a:srgbClr val="000000"/>
                </a:solidFill>
                <a:cs typeface="+mn-ea"/>
                <a:sym typeface="+mn-lt"/>
              </a:rPr>
              <a:t>f (Q)</a:t>
            </a:r>
            <a:endParaRPr lang="zh-CN" altLang="en-US" sz="2400" i="1" dirty="0">
              <a:solidFill>
                <a:srgbClr val="000000"/>
              </a:solidFill>
              <a:cs typeface="+mn-ea"/>
              <a:sym typeface="+mn-lt"/>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par>
                          <p:cTn id="11" fill="hold">
                            <p:stCondLst>
                              <p:cond delay="500"/>
                            </p:stCondLst>
                            <p:childTnLst>
                              <p:par>
                                <p:cTn id="12" presetID="9"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dissolve">
                                      <p:cBhvr>
                                        <p:cTn id="14" dur="500"/>
                                        <p:tgtEl>
                                          <p:spTgt spid="6"/>
                                        </p:tgtEl>
                                      </p:cBhvr>
                                    </p:animEffect>
                                  </p:childTnLst>
                                </p:cTn>
                              </p:par>
                              <p:par>
                                <p:cTn id="15" presetID="9" presetClass="entr" presetSubtype="0"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dissolve">
                                      <p:cBhvr>
                                        <p:cTn id="1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p:bldP spid="23"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0.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4"/>
  <p:tag name="KSO_WM_UNIT_TEXT_FILL_TYPE" val="1"/>
</p:tagLst>
</file>

<file path=ppt/tags/tag11.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4"/>
  <p:tag name="KSO_WM_UNIT_TEXT_FILL_FORE_SCHEMECOLOR_INDEX" val="10"/>
  <p:tag name="KSO_WM_UNIT_TEXT_FILL_TYPE" val="1"/>
</p:tagLst>
</file>

<file path=ppt/tags/tag12.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Lst>
</file>

<file path=ppt/tags/tag13.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Lst>
</file>

<file path=ppt/tags/tag14.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Lst>
</file>

<file path=ppt/tags/tag15.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14"/>
  <p:tag name="KSO_WM_UNIT_LINE_FILL_TYPE" val="2"/>
</p:tagLst>
</file>

<file path=ppt/tags/tag16.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14"/>
  <p:tag name="KSO_WM_UNIT_LINE_FILL_TYPE" val="2"/>
</p:tagLst>
</file>

<file path=ppt/tags/tag17.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14"/>
  <p:tag name="KSO_WM_UNIT_LINE_FILL_TYPE" val="2"/>
</p:tagLst>
</file>

<file path=ppt/tags/tag18.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9.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 name="KSO_WM_UNIT_TEXT_FILL_FORE_SCHEMECOLOR_INDEX_BRIGHTNESS" val="0.4"/>
  <p:tag name="KSO_WM_UNIT_TEXT_FILL_FORE_SCHEMECOLOR_INDEX" val="10"/>
  <p:tag name="KSO_WM_UNIT_TEXT_FILL_TYPE" val="1"/>
</p:tagLst>
</file>

<file path=ppt/tags/tag20.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1.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2.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3.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4.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5.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2"/>
  <p:tag name="KSO_WM_UNIT_TEXT_FILL_TYPE" val="1"/>
</p:tagLst>
</file>

<file path=ppt/tags/tag26.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2"/>
  <p:tag name="KSO_WM_UNIT_TEXT_FILL_TYPE" val="1"/>
</p:tagLst>
</file>

<file path=ppt/tags/tag27.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2"/>
  <p:tag name="KSO_WM_UNIT_TEXT_FILL_TYPE" val="1"/>
</p:tagLst>
</file>

<file path=ppt/tags/tag28.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2"/>
  <p:tag name="KSO_WM_UNIT_TEXT_FILL_TYPE" val="1"/>
</p:tagLst>
</file>

<file path=ppt/tags/tag29.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 name="KSO_WM_UNIT_TEXT_FILL_FORE_SCHEMECOLOR_INDEX_BRIGHTNESS" val="0.4"/>
  <p:tag name="KSO_WM_UNIT_TEXT_FILL_FORE_SCHEMECOLOR_INDEX" val="10"/>
  <p:tag name="KSO_WM_UNIT_TEXT_FILL_TYPE" val="1"/>
</p:tagLst>
</file>

<file path=ppt/tags/tag30.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2"/>
  <p:tag name="KSO_WM_UNIT_TEXT_FILL_TYPE" val="1"/>
</p:tagLst>
</file>

<file path=ppt/tags/tag31.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2"/>
  <p:tag name="KSO_WM_UNIT_TEXT_FILL_TYPE" val="1"/>
</p:tagLst>
</file>

<file path=ppt/tags/tag32.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2"/>
  <p:tag name="KSO_WM_UNIT_TEXT_FILL_TYPE" val="1"/>
</p:tagLst>
</file>

<file path=ppt/tags/tag33.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2"/>
  <p:tag name="KSO_WM_UNIT_TEXT_FILL_TYPE" val="1"/>
</p:tagLst>
</file>

<file path=ppt/tags/tag34.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75"/>
  <p:tag name="KSO_WM_UNIT_TEXT_FILL_FORE_SCHEMECOLOR_INDEX" val="16"/>
  <p:tag name="KSO_WM_UNIT_TEXT_FILL_TYPE" val="1"/>
</p:tagLst>
</file>

<file path=ppt/tags/tag35.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75"/>
  <p:tag name="KSO_WM_UNIT_TEXT_FILL_FORE_SCHEMECOLOR_INDEX" val="16"/>
  <p:tag name="KSO_WM_UNIT_TEXT_FILL_TYPE" val="1"/>
</p:tagLst>
</file>

<file path=ppt/tags/tag36.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37.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8.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9.xml><?xml version="1.0" encoding="utf-8"?>
<p:tagLst xmlns:a="http://schemas.openxmlformats.org/drawingml/2006/main" xmlns:r="http://schemas.openxmlformats.org/officeDocument/2006/relationships" xmlns:p="http://schemas.openxmlformats.org/presentationml/2006/main">
  <p:tag name="KSO_WM_UNIT_LINE_FORE_SCHEMECOLOR_INDEX_BRIGHTNESS" val="0.4"/>
  <p:tag name="KSO_WM_UNIT_LINE_FORE_SCHEMECOLOR_INDEX" val="10"/>
  <p:tag name="KSO_WM_UNIT_LINE_FILL_TYPE" val="2"/>
</p:tagLst>
</file>

<file path=ppt/tags/tag4.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 name="KSO_WM_UNIT_TEXT_FILL_FORE_SCHEMECOLOR_INDEX_BRIGHTNESS" val="0.4"/>
  <p:tag name="KSO_WM_UNIT_TEXT_FILL_FORE_SCHEMECOLOR_INDEX" val="10"/>
  <p:tag name="KSO_WM_UNIT_TEXT_FILL_TYPE" val="1"/>
</p:tagLst>
</file>

<file path=ppt/tags/tag40.xml><?xml version="1.0" encoding="utf-8"?>
<p:tagLst xmlns:a="http://schemas.openxmlformats.org/drawingml/2006/main" xmlns:r="http://schemas.openxmlformats.org/officeDocument/2006/relationships" xmlns:p="http://schemas.openxmlformats.org/presentationml/2006/main">
  <p:tag name="KSO_WM_UNIT_LINE_FORE_SCHEMECOLOR_INDEX_BRIGHTNESS" val="0.4"/>
  <p:tag name="KSO_WM_UNIT_LINE_FORE_SCHEMECOLOR_INDEX" val="10"/>
  <p:tag name="KSO_WM_UNIT_LINE_FILL_TYPE" val="2"/>
</p:tagLst>
</file>

<file path=ppt/tags/tag41.xml><?xml version="1.0" encoding="utf-8"?>
<p:tagLst xmlns:a="http://schemas.openxmlformats.org/drawingml/2006/main" xmlns:r="http://schemas.openxmlformats.org/officeDocument/2006/relationships" xmlns:p="http://schemas.openxmlformats.org/presentationml/2006/main">
  <p:tag name="KSO_WM_UNIT_LINE_FORE_SCHEMECOLOR_INDEX_BRIGHTNESS" val="0.4"/>
  <p:tag name="KSO_WM_UNIT_LINE_FORE_SCHEMECOLOR_INDEX" val="10"/>
  <p:tag name="KSO_WM_UNIT_LINE_FILL_TYPE" val="2"/>
</p:tagLst>
</file>

<file path=ppt/tags/tag42.xml><?xml version="1.0" encoding="utf-8"?>
<p:tagLst xmlns:a="http://schemas.openxmlformats.org/drawingml/2006/main" xmlns:r="http://schemas.openxmlformats.org/officeDocument/2006/relationships" xmlns:p="http://schemas.openxmlformats.org/presentationml/2006/main">
  <p:tag name="KSO_WM_UNIT_LINE_FORE_SCHEMECOLOR_INDEX_BRIGHTNESS" val="0.4"/>
  <p:tag name="KSO_WM_UNIT_LINE_FORE_SCHEMECOLOR_INDEX" val="10"/>
  <p:tag name="KSO_WM_UNIT_LINE_FILL_TYPE" val="2"/>
</p:tagLst>
</file>

<file path=ppt/tags/tag43.xml><?xml version="1.0" encoding="utf-8"?>
<p:tagLst xmlns:a="http://schemas.openxmlformats.org/drawingml/2006/main" xmlns:r="http://schemas.openxmlformats.org/officeDocument/2006/relationships" xmlns:p="http://schemas.openxmlformats.org/presentationml/2006/main">
  <p:tag name="KSO_WM_UNIT_LINE_FORE_SCHEMECOLOR_INDEX_BRIGHTNESS" val="0.4"/>
  <p:tag name="KSO_WM_UNIT_LINE_FORE_SCHEMECOLOR_INDEX" val="10"/>
  <p:tag name="KSO_WM_UNIT_LINE_FILL_TYPE" val="2"/>
</p:tagLst>
</file>

<file path=ppt/tags/tag44.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Lst>
</file>

<file path=ppt/tags/tag45.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Lst>
</file>

<file path=ppt/tags/tag46.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Lst>
</file>

<file path=ppt/tags/tag47.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75"/>
  <p:tag name="KSO_WM_UNIT_TEXT_FILL_FORE_SCHEMECOLOR_INDEX" val="16"/>
  <p:tag name="KSO_WM_UNIT_TEXT_FILL_TYPE" val="1"/>
</p:tagLst>
</file>

<file path=ppt/tags/tag48.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75"/>
  <p:tag name="KSO_WM_UNIT_TEXT_FILL_FORE_SCHEMECOLOR_INDEX" val="16"/>
  <p:tag name="KSO_WM_UNIT_TEXT_FILL_TYPE" val="1"/>
</p:tagLst>
</file>

<file path=ppt/tags/tag49.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5.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4"/>
  <p:tag name="KSO_WM_UNIT_TEXT_FILL_TYPE" val="1"/>
</p:tagLst>
</file>

<file path=ppt/tags/tag50.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51.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52.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53.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54.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55.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56.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57.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58.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59.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6.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4"/>
  <p:tag name="KSO_WM_UNIT_TEXT_FILL_FORE_SCHEMECOLOR_INDEX" val="10"/>
  <p:tag name="KSO_WM_UNIT_TEXT_FILL_TYPE" val="1"/>
</p:tagLst>
</file>

<file path=ppt/tags/tag60.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61.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62.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63.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64.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65.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7.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14"/>
  <p:tag name="KSO_WM_UNIT_TEXT_FILL_TYPE" val="1"/>
</p:tagLst>
</file>

<file path=ppt/tags/tag8.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4"/>
  <p:tag name="KSO_WM_UNIT_TEXT_FILL_FORE_SCHEMECOLOR_INDEX" val="10"/>
  <p:tag name="KSO_WM_UNIT_TEXT_FILL_TYPE" val="1"/>
</p:tagLst>
</file>

<file path=ppt/tags/tag9.xml><?xml version="1.0" encoding="utf-8"?>
<p:tagLst xmlns:a="http://schemas.openxmlformats.org/drawingml/2006/main" xmlns:r="http://schemas.openxmlformats.org/officeDocument/2006/relationships" xmlns:p="http://schemas.openxmlformats.org/presentationml/2006/main">
  <p:tag name="KSO_WM_UNIT_LINE_FORE_SCHEMECOLOR_INDEX_BRIGHTNESS" val="0.4"/>
  <p:tag name="KSO_WM_UNIT_LINE_FORE_SCHEMECOLOR_INDEX" val="10"/>
  <p:tag name="KSO_WM_UNIT_LINE_FILL_TYPE" val="2"/>
</p:tagLst>
</file>

<file path=ppt/theme/theme1.xml><?xml version="1.0" encoding="utf-8"?>
<a:theme xmlns:a="http://schemas.openxmlformats.org/drawingml/2006/main" name="1_Office 主题​​">
  <a:themeElements>
    <a:clrScheme name="Waveform">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f03vjfi4">
      <a:majorFont>
        <a:latin typeface="思源黑体 CN"/>
        <a:ea typeface="思源黑体 CN"/>
        <a:cs typeface=""/>
      </a:majorFont>
      <a:minorFont>
        <a:latin typeface="思源黑体 CN"/>
        <a:ea typeface="思源黑体 C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
      <a:dk1>
        <a:srgbClr val="000000"/>
      </a:dk1>
      <a:lt1>
        <a:srgbClr val="FFFFFF"/>
      </a:lt1>
      <a:dk2>
        <a:srgbClr val="E2EFFD"/>
      </a:dk2>
      <a:lt2>
        <a:srgbClr val="FEFEFF"/>
      </a:lt2>
      <a:accent1>
        <a:srgbClr val="003C83"/>
      </a:accent1>
      <a:accent2>
        <a:srgbClr val="015CB7"/>
      </a:accent2>
      <a:accent3>
        <a:srgbClr val="2573C5"/>
      </a:accent3>
      <a:accent4>
        <a:srgbClr val="3785D8"/>
      </a:accent4>
      <a:accent5>
        <a:srgbClr val="3D90E9"/>
      </a:accent5>
      <a:accent6>
        <a:srgbClr val="1D7ADC"/>
      </a:accent6>
      <a:hlink>
        <a:srgbClr val="0563C1"/>
      </a:hlink>
      <a:folHlink>
        <a:srgbClr val="954F72"/>
      </a:folHlink>
    </a:clrScheme>
    <a:fontScheme name="f03vjfi4">
      <a:majorFont>
        <a:latin typeface="思源黑体 CN"/>
        <a:ea typeface="思源黑体 CN"/>
        <a:cs typeface=""/>
      </a:majorFont>
      <a:minorFont>
        <a:latin typeface="思源黑体 CN"/>
        <a:ea typeface="思源黑体 C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1688</TotalTime>
  <Words>4575</Words>
  <Application>Microsoft Office PowerPoint</Application>
  <PresentationFormat>宽屏</PresentationFormat>
  <Paragraphs>188</Paragraphs>
  <Slides>33</Slides>
  <Notes>0</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33</vt:i4>
      </vt:variant>
    </vt:vector>
  </HeadingPairs>
  <TitlesOfParts>
    <vt:vector size="43" baseType="lpstr">
      <vt:lpstr>E-BX</vt:lpstr>
      <vt:lpstr>E-BZ</vt:lpstr>
      <vt:lpstr>FZSSK--GBK1-0</vt:lpstr>
      <vt:lpstr>Source Han Sans CN Bold</vt:lpstr>
      <vt:lpstr>方正兰亭大黑_GBK</vt:lpstr>
      <vt:lpstr>思源黑体 CN</vt:lpstr>
      <vt:lpstr>Arial</vt:lpstr>
      <vt:lpstr>Calibri</vt:lpstr>
      <vt:lpstr>1_Office 主题​​</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PC-Liq</dc:creator>
  <cp:lastModifiedBy>86135</cp:lastModifiedBy>
  <cp:revision>60</cp:revision>
  <dcterms:created xsi:type="dcterms:W3CDTF">2023-11-08T11:26:17Z</dcterms:created>
  <dcterms:modified xsi:type="dcterms:W3CDTF">2024-09-23T07:53:30Z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4EBA5E931F2D289358704B650C8085F7_43</vt:lpwstr>
  </property>
  <property fmtid="{D5CDD505-2E9C-101B-9397-08002B2CF9AE}" pid="3" name="KSOProductBuildVer">
    <vt:lpwstr>2052-6.2.2.8394</vt:lpwstr>
  </property>
</Properties>
</file>