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2" r:id="rId2"/>
  </p:sldMasterIdLst>
  <p:notesMasterIdLst>
    <p:notesMasterId r:id="rId6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20" r:id="rId50"/>
    <p:sldId id="321" r:id="rId51"/>
    <p:sldId id="322" r:id="rId52"/>
    <p:sldId id="323" r:id="rId53"/>
    <p:sldId id="324" r:id="rId54"/>
    <p:sldId id="325" r:id="rId55"/>
    <p:sldId id="311" r:id="rId56"/>
    <p:sldId id="327" r:id="rId57"/>
    <p:sldId id="326" r:id="rId58"/>
    <p:sldId id="303" r:id="rId59"/>
    <p:sldId id="305" r:id="rId60"/>
    <p:sldId id="306" r:id="rId61"/>
    <p:sldId id="307" r:id="rId6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86" d="100"/>
          <a:sy n="86" d="100"/>
        </p:scale>
        <p:origin x="180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theme" Target="theme/theme1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39129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B3A8CA-709A-485D-BD13-89E612A45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6D01F92-ACA4-DA23-BA30-5E01BF1931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9E1C960-546C-FA12-2604-4830CC9FA3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676044-24DE-B666-8B5A-DB17BC7C27D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2250664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7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7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6" Type="http://schemas.openxmlformats.org/officeDocument/2006/relationships/slide" Target="../slides/slide37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6" Type="http://schemas.openxmlformats.org/officeDocument/2006/relationships/slide" Target="../slides/slide37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jpg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6" Type="http://schemas.openxmlformats.org/officeDocument/2006/relationships/slide" Target="../slides/slide37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6" Type="http://schemas.openxmlformats.org/officeDocument/2006/relationships/slide" Target="../slides/slide37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7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7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33dbd014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BDC8D4A-B730-41CB-97BA-4B99D3F8664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第33讲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二战后的世界变化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3dbd014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94D3D6D-2E8F-450D-A04D-E214BE4694F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e98fbffa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39126ce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7048b2a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44f28fb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98fbffa2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539126ce2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f7048b2a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344f28fb1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第33讲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二战后的世界变化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33dbd014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918A644-46D8-483D-8684-F6DB0D9303D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e98fbffa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39126ce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7048b2a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44f28fb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98fbffa2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539126ce2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f7048b2a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344f28fb1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第33讲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二战后的世界变化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1814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9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22549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85BBD6C-7569-F2C0-8ECE-9D28E79D12BC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409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6590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5339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F012ADE-1962-44AE-B6C4-0E64C118D40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583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91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0DF092C-F665-47C7-A0E8-76C02EA7A09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cfd601c1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b0514e3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1779920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9cd0480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cfd601c1a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eb0514e3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71779920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9cd0480f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0270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63DA9E5-2D01-4765-8C99-54F31C41304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cfd601c1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b0514e3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1779920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9cd0480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cfd601c1a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eb0514e3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71779920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9cd0480f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3617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A97A72D2-85B1-333A-196A-D5779AF3BC95}"/>
              </a:ext>
            </a:extLst>
          </p:cNvPr>
          <p:cNvGrpSpPr/>
          <p:nvPr userDrawn="1"/>
        </p:nvGrpSpPr>
        <p:grpSpPr>
          <a:xfrm>
            <a:off x="1386" y="0"/>
            <a:ext cx="12189228" cy="6858000"/>
            <a:chOff x="1386" y="0"/>
            <a:chExt cx="12189228" cy="6858000"/>
          </a:xfrm>
        </p:grpSpPr>
        <p:pic>
          <p:nvPicPr>
            <p:cNvPr id="4" name="图片 3" descr="形状, 矩形&#10;&#10;AI 生成的内容可能不正确。">
              <a:extLst>
                <a:ext uri="{FF2B5EF4-FFF2-40B4-BE49-F238E27FC236}">
                  <a16:creationId xmlns:a16="http://schemas.microsoft.com/office/drawing/2014/main" id="{CD71BE7A-486E-1C8E-C3E5-7CC598837A1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386" y="0"/>
              <a:ext cx="12189228" cy="685800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725CA1A6-C0B3-4D60-04DE-925CCF9F9718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4926" y="1127864"/>
              <a:ext cx="3730625" cy="3730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文本框 15">
              <a:extLst>
                <a:ext uri="{FF2B5EF4-FFF2-40B4-BE49-F238E27FC236}">
                  <a16:creationId xmlns:a16="http://schemas.microsoft.com/office/drawing/2014/main" id="{859DC385-F90F-062F-5D68-4F2E7809E8C9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2109786" y="4821977"/>
              <a:ext cx="330090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关注“独秀乐学” 微信公众号</a:t>
              </a:r>
              <a:endPara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algn="ctr"/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了解课件最新动态</a:t>
              </a:r>
            </a:p>
          </p:txBody>
        </p:sp>
        <p:pic>
          <p:nvPicPr>
            <p:cNvPr id="7" name="图片 6" descr="QR 代码&#10;&#10;AI 生成的内容可能不正确。">
              <a:extLst>
                <a:ext uri="{FF2B5EF4-FFF2-40B4-BE49-F238E27FC236}">
                  <a16:creationId xmlns:a16="http://schemas.microsoft.com/office/drawing/2014/main" id="{1BABBC27-B841-A702-9D94-BEAD316440C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rcRect l="28041" t="52391" r="25285" b="25978"/>
            <a:stretch>
              <a:fillRect/>
            </a:stretch>
          </p:blipFill>
          <p:spPr>
            <a:xfrm>
              <a:off x="6411061" y="909956"/>
              <a:ext cx="4091287" cy="4166440"/>
            </a:xfrm>
            <a:prstGeom prst="rect">
              <a:avLst/>
            </a:prstGeom>
          </p:spPr>
        </p:pic>
        <p:sp>
          <p:nvSpPr>
            <p:cNvPr id="8" name="文本框 15">
              <a:extLst>
                <a:ext uri="{FF2B5EF4-FFF2-40B4-BE49-F238E27FC236}">
                  <a16:creationId xmlns:a16="http://schemas.microsoft.com/office/drawing/2014/main" id="{EDC67902-0E01-7E47-BEEC-5F4AA1252F02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6391883" y="4821977"/>
              <a:ext cx="376898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添加“桂师云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/</a:t>
              </a:r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独秀学堂” 企业微信</a:t>
              </a:r>
              <a:endPara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algn="ctr"/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让沟通更高效便捷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878988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96052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2b73752b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9762AA2-A2F3-417D-98D2-BE7BD7D5085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第32讲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经济大危机和第二次世界大战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0305376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b73752b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3C15070-57FA-4B46-9F6F-B1B1D06E166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cfd601c1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b0514e3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1779920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9cd0480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cfd601c1a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eb0514e3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71779920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9cd0480f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第32讲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经济大危机和第二次世界大战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628854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2b73752b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DF37658-0C77-4E73-A7C6-681EC888CBA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cfd601c1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b0514e3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1779920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9cd0480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cfd601c1a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eb0514e3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71779920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9cd0480f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第32讲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经济大危机和第二次世界大战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82882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5D7DFF8-BDE9-FECB-2C89-F74370297E5E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98035B3-19D7-4DDF-BE4B-5AA374F7E7B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F8FC9AC-8FBE-4084-9265-F9B32AE717C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e98fbffa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39126ce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7048b2a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44f28fb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98fbffa2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539126ce2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f7048b2a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344f28fb1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425FDCE-7B3E-4952-8951-3CAABBA91AF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e98fbffa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39126ce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7048b2a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44f28fb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98fbffa2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539126ce2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f7048b2a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344f28fb1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50E8858A-D4C0-6B1E-7EFF-41D0AD66761C}"/>
              </a:ext>
            </a:extLst>
          </p:cNvPr>
          <p:cNvGrpSpPr/>
          <p:nvPr userDrawn="1"/>
        </p:nvGrpSpPr>
        <p:grpSpPr>
          <a:xfrm>
            <a:off x="1386" y="0"/>
            <a:ext cx="12189228" cy="6858000"/>
            <a:chOff x="1386" y="0"/>
            <a:chExt cx="12189228" cy="6858000"/>
          </a:xfrm>
        </p:grpSpPr>
        <p:pic>
          <p:nvPicPr>
            <p:cNvPr id="4" name="图片 3" descr="形状, 矩形&#10;&#10;AI 生成的内容可能不正确。">
              <a:extLst>
                <a:ext uri="{FF2B5EF4-FFF2-40B4-BE49-F238E27FC236}">
                  <a16:creationId xmlns:a16="http://schemas.microsoft.com/office/drawing/2014/main" id="{7493F9F5-44F8-D8EA-D106-4E19FBB5F53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386" y="0"/>
              <a:ext cx="12189228" cy="685800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98CA2383-255C-D37B-ACC9-9BA58207C031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4926" y="1127864"/>
              <a:ext cx="3730625" cy="3730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文本框 15">
              <a:extLst>
                <a:ext uri="{FF2B5EF4-FFF2-40B4-BE49-F238E27FC236}">
                  <a16:creationId xmlns:a16="http://schemas.microsoft.com/office/drawing/2014/main" id="{B1035DCA-F20E-167A-8408-8AA58C1BBD3F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2109786" y="4821977"/>
              <a:ext cx="330090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关注“独秀乐学” 微信公众号</a:t>
              </a:r>
              <a:endPara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algn="ctr"/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了解课件最新动态</a:t>
              </a:r>
            </a:p>
          </p:txBody>
        </p:sp>
        <p:pic>
          <p:nvPicPr>
            <p:cNvPr id="7" name="图片 6" descr="QR 代码&#10;&#10;AI 生成的内容可能不正确。">
              <a:extLst>
                <a:ext uri="{FF2B5EF4-FFF2-40B4-BE49-F238E27FC236}">
                  <a16:creationId xmlns:a16="http://schemas.microsoft.com/office/drawing/2014/main" id="{5FC9F6DF-17A7-FD09-8517-0C2BF7FCCBB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rcRect l="28041" t="52391" r="25285" b="25978"/>
            <a:stretch>
              <a:fillRect/>
            </a:stretch>
          </p:blipFill>
          <p:spPr>
            <a:xfrm>
              <a:off x="6411061" y="909956"/>
              <a:ext cx="4091287" cy="4166440"/>
            </a:xfrm>
            <a:prstGeom prst="rect">
              <a:avLst/>
            </a:prstGeom>
          </p:spPr>
        </p:pic>
        <p:sp>
          <p:nvSpPr>
            <p:cNvPr id="8" name="文本框 15">
              <a:extLst>
                <a:ext uri="{FF2B5EF4-FFF2-40B4-BE49-F238E27FC236}">
                  <a16:creationId xmlns:a16="http://schemas.microsoft.com/office/drawing/2014/main" id="{0E75A86D-C83C-70A9-CE04-E819FD3B4D75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6391883" y="4821977"/>
              <a:ext cx="376898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添加“桂师云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/</a:t>
              </a:r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独秀学堂” 企业微信</a:t>
              </a:r>
              <a:endPara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algn="ctr"/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让沟通更高效便捷</a:t>
              </a: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317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bb6a54d8f?colgroup=1,3,24&amp;vcp=1&amp;pid=e97337e8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7192816"/>
              </p:ext>
            </p:extLst>
          </p:nvPr>
        </p:nvGraphicFramePr>
        <p:xfrm>
          <a:off x="539496" y="2111216"/>
          <a:ext cx="11112603" cy="3340164"/>
        </p:xfrm>
        <a:graphic>
          <a:graphicData uri="http://schemas.openxmlformats.org/drawingml/2006/table">
            <a:tbl>
              <a:tblPr/>
              <a:tblGrid>
                <a:gridCol w="717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4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430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4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法等12个国家的代表在华盛顿签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署《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北大西洋公约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北大西洋公约组织”成立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简称“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北约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1955年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苏联同7个东欧社会主义国家缔结《华沙条约》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华沙条约组织”成立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简称“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华约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（3）美苏双方互相敌对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进而发展为两大集团的全面冷战对峙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两极格局形成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bb6a54d8f?colgroup=1,3,24&amp;vcp=1&amp;pid=e97337e88&amp;color=0,0,0&amp;mp=1&amp;vtp=1&amp;vaab=1&amp;bt=1&amp;bbb=1">
            <a:extLst>
              <a:ext uri="{FF2B5EF4-FFF2-40B4-BE49-F238E27FC236}">
                <a16:creationId xmlns:a16="http://schemas.microsoft.com/office/drawing/2014/main" id="{6B5EC155-51DB-F829-B506-A12E4022B90F}"/>
              </a:ext>
            </a:extLst>
          </p:cNvPr>
          <p:cNvSpPr txBox="1"/>
          <p:nvPr/>
        </p:nvSpPr>
        <p:spPr>
          <a:xfrm>
            <a:off x="10933954" y="140281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7_BD#bb6a54d8f?colgroup=1,28&amp;vcp=1&amp;pid=e97337e8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6266518"/>
              </p:ext>
            </p:extLst>
          </p:nvPr>
        </p:nvGraphicFramePr>
        <p:xfrm>
          <a:off x="539496" y="2687002"/>
          <a:ext cx="11113133" cy="2199196"/>
        </p:xfrm>
        <a:graphic>
          <a:graphicData uri="http://schemas.openxmlformats.org/drawingml/2006/table">
            <a:tbl>
              <a:tblPr/>
              <a:tblGrid>
                <a:gridCol w="7157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745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1991年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苏联解体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冷战结束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在客观上避免了新的世界大战的爆发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bb6a54d8f?colgroup=1,28&amp;vcp=1&amp;pid=e97337e88&amp;color=0,0,0&amp;vtp=1&amp;vaab=1&amp;bt=1&amp;bbb=1">
            <a:extLst>
              <a:ext uri="{FF2B5EF4-FFF2-40B4-BE49-F238E27FC236}">
                <a16:creationId xmlns:a16="http://schemas.microsoft.com/office/drawing/2014/main" id="{3030948E-FE2D-2EB2-D3BD-CA7890F7D5E2}"/>
              </a:ext>
            </a:extLst>
          </p:cNvPr>
          <p:cNvSpPr txBox="1"/>
          <p:nvPr/>
        </p:nvSpPr>
        <p:spPr>
          <a:xfrm>
            <a:off x="10934484" y="197859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2eb4227e?vcp=1&amp;pid=ad84838b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bfaf40e78?sp=1&amp;vcp=1&amp;pid=a2eb4227e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美苏冷战的影响</a:t>
            </a:r>
            <a:endParaRPr lang="en-US" altLang="zh-CN" sz="2800" dirty="0"/>
          </a:p>
        </p:txBody>
      </p:sp>
      <p:graphicFrame>
        <p:nvGraphicFramePr>
          <p:cNvPr id="13" name="P_7_BD#bfaf40e78?colgroup=2,27&amp;vcp=1&amp;pid=a2eb4227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2732070"/>
              </p:ext>
            </p:extLst>
          </p:nvPr>
        </p:nvGraphicFramePr>
        <p:xfrm>
          <a:off x="539496" y="1929556"/>
          <a:ext cx="11091672" cy="2797176"/>
        </p:xfrm>
        <a:graphic>
          <a:graphicData uri="http://schemas.openxmlformats.org/drawingml/2006/table">
            <a:tbl>
              <a:tblPr/>
              <a:tblGrid>
                <a:gridCol w="1097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94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积极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美苏双方势均力敌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在客观上避免了新的世界大战的爆发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进了科技的发展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为对抗两极格局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广大发展中国家发起不结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盟运动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成为国际政治舞台上一支重要的力量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消极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给世界和平与安全带来了极大的威胁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阻碍了全球一体化发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造成德国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朝鲜半岛的分裂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引发了局部战争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994fbb9f?vcp=1&amp;pid=ad84838b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504eb9488?sp=1&amp;vcp=1&amp;pid=e994fbb9f&amp;color=0,0,0&amp;vtp=1&amp;vaab=1&amp;bbb=1"/>
          <p:cNvSpPr/>
          <p:nvPr/>
        </p:nvSpPr>
        <p:spPr>
          <a:xfrm>
            <a:off x="539496" y="123346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冷战发生于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1947—1991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两极格局存在于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1955—1991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历史上对峙的军事集团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一战前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三国同盟和三国协约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二战中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轴心国集团和世界反法西斯同盟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二战后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北大西洋公约组织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北约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和华沙条约组织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华约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141cc689?vcp=1&amp;pid=539126ce2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 err="1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二战后资本主义的新变化</a:t>
            </a:r>
            <a:endParaRPr lang="en-US" altLang="zh-CN" sz="3200" dirty="0"/>
          </a:p>
        </p:txBody>
      </p:sp>
      <p:sp>
        <p:nvSpPr>
          <p:cNvPr id="3" name="C_6_BD#fa6879aca?vcp=1&amp;pid=c141cc689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238bd057b?vcp=1&amp;pid=fa6879aca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通过了解美国和日本经济的发展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欧洲联合趋势的发展以及社会保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障制度的建立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初步理解战后资本主义发展的新特点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ec595053?vcp=1&amp;pid=c141cc68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16" name="P_7_BD#903dff766?colgroup=1,1,7,18&amp;vcp=1&amp;pid=fec59505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404135"/>
              </p:ext>
            </p:extLst>
          </p:nvPr>
        </p:nvGraphicFramePr>
        <p:xfrm>
          <a:off x="539496" y="1295191"/>
          <a:ext cx="11112601" cy="2785428"/>
        </p:xfrm>
        <a:graphic>
          <a:graphicData uri="http://schemas.openxmlformats.org/drawingml/2006/table">
            <a:tbl>
              <a:tblPr/>
              <a:tblGrid>
                <a:gridCol w="6543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89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901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617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66484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洲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20世纪50—70年代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西欧经济持续繁荣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1894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凭借原有的工业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基础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和马歇尔计划的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援助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采用最先进的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科学技术成果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制定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恰当的经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济发展政策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7_BD#903dff766?colgroup=2,1,2,22&amp;vcp=1&amp;pid=fec59505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4908609"/>
              </p:ext>
            </p:extLst>
          </p:nvPr>
        </p:nvGraphicFramePr>
        <p:xfrm>
          <a:off x="539496" y="831018"/>
          <a:ext cx="11073384" cy="5547932"/>
        </p:xfrm>
        <a:graphic>
          <a:graphicData uri="http://schemas.openxmlformats.org/drawingml/2006/table">
            <a:tbl>
              <a:tblPr/>
              <a:tblGrid>
                <a:gridCol w="877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1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04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321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517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59163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的联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走</a:t>
                      </a:r>
                    </a:p>
                    <a:p>
                      <a:pPr mar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向</a:t>
                      </a:r>
                    </a:p>
                    <a:p>
                      <a:pPr mar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联合自强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以提高国际地位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1503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过程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（1）20世纪50年代初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组建欧洲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煤钢共同体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（2）1958年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欧洲经济共同体和欧洲原子能共同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1967年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三个组织合并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为欧洲共同体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（“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欧共体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1993年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大部分西欧国家在</a:t>
                      </a:r>
                    </a:p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欧共体的基础上组成了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欧洲联盟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（政治经济联盟）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84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81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07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大大加快了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欧洲一体化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的进程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促进了经济的快速发展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提高了国际地位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推动了国际政治格局的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多极化趋势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P_7_BD#903dff766.table_image?iti=1&amp;tii=3&amp;vcp=1&amp;pid=fec595053&amp;color=0,0,0&amp;mp=1&amp;vtp=1&amp;vaab=1&amp;bbb=1"/>
          <p:cNvSpPr/>
          <p:nvPr/>
        </p:nvSpPr>
        <p:spPr>
          <a:xfrm>
            <a:off x="9446419" y="2909824"/>
            <a:ext cx="1681162" cy="5029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1欧元硬币</a:t>
            </a:r>
            <a:endParaRPr lang="en-US" altLang="zh-CN" sz="2800" dirty="0"/>
          </a:p>
        </p:txBody>
      </p:sp>
      <p:sp>
        <p:nvSpPr>
          <p:cNvPr id="6" name="P_7_BD#903dff766.table_image?iti=2&amp;tii=5&amp;vcp=1&amp;pid=fec595053&amp;color=0,0,0&amp;mp=1&amp;vtp=1&amp;vaab=1&amp;bbb=1"/>
          <p:cNvSpPr/>
          <p:nvPr/>
        </p:nvSpPr>
        <p:spPr>
          <a:xfrm>
            <a:off x="9268618" y="4561840"/>
            <a:ext cx="2036762" cy="5029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100欧元纸币</a:t>
            </a:r>
            <a:endParaRPr lang="en-US" altLang="zh-CN" sz="2800" dirty="0"/>
          </a:p>
        </p:txBody>
      </p:sp>
      <p:sp>
        <p:nvSpPr>
          <p:cNvPr id="2" name="P_7_BD#903dff766?colgroup=2,1,2,22&amp;vcp=1&amp;pid=fec595053&amp;color=0,0,0&amp;mp=1&amp;vtp=1&amp;vaab=1&amp;bt=1&amp;bbb=1">
            <a:extLst>
              <a:ext uri="{FF2B5EF4-FFF2-40B4-BE49-F238E27FC236}">
                <a16:creationId xmlns:a16="http://schemas.microsoft.com/office/drawing/2014/main" id="{73E2F9E5-6043-3B0C-72C7-93F5A0AB297E}"/>
              </a:ext>
            </a:extLst>
          </p:cNvPr>
          <p:cNvSpPr txBox="1"/>
          <p:nvPr/>
        </p:nvSpPr>
        <p:spPr>
          <a:xfrm>
            <a:off x="10894735" y="25513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8" name="图片 7" descr="1欧元硬币2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23801" y="1493520"/>
            <a:ext cx="1370934" cy="1416304"/>
          </a:xfrm>
          <a:prstGeom prst="rect">
            <a:avLst/>
          </a:prstGeom>
        </p:spPr>
      </p:pic>
      <p:pic>
        <p:nvPicPr>
          <p:cNvPr id="9" name="图片 8" descr="100欧元.jpg"/>
          <p:cNvPicPr/>
          <p:nvPr/>
        </p:nvPicPr>
        <p:blipFill>
          <a:blip r:embed="rId4" cstate="print"/>
          <a:srcRect l="6897" t="11250" r="8276" b="11250"/>
          <a:stretch>
            <a:fillRect/>
          </a:stretch>
        </p:blipFill>
        <p:spPr>
          <a:xfrm>
            <a:off x="9268618" y="3412808"/>
            <a:ext cx="2148173" cy="1170497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P_7_BD#903dff766?colgroup=1,1,26&amp;vcp=1&amp;pid=fec59505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9528979"/>
              </p:ext>
            </p:extLst>
          </p:nvPr>
        </p:nvGraphicFramePr>
        <p:xfrm>
          <a:off x="539496" y="2126392"/>
          <a:ext cx="11113133" cy="3331020"/>
        </p:xfrm>
        <a:graphic>
          <a:graphicData uri="http://schemas.openxmlformats.org/drawingml/2006/table">
            <a:tbl>
              <a:tblPr/>
              <a:tblGrid>
                <a:gridCol w="6523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309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9429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第二次世界大战后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美国成为资本主义世界的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霸主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积极拓展世界市场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应用最新科技成果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革新生产技术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过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20世纪七八十年代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经济发展速度放缓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20世纪90年代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出现以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全球化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和信息化为特征的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新经济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经济进一步发展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903dff766?colgroup=1,1,26&amp;vcp=1&amp;pid=fec595053&amp;color=0,0,0&amp;mp=1&amp;vtp=1&amp;vaab=1&amp;bt=1&amp;bbb=1">
            <a:extLst>
              <a:ext uri="{FF2B5EF4-FFF2-40B4-BE49-F238E27FC236}">
                <a16:creationId xmlns:a16="http://schemas.microsoft.com/office/drawing/2014/main" id="{7EC5B480-AE40-B5A5-17BD-79E6E3C7F8EE}"/>
              </a:ext>
            </a:extLst>
          </p:cNvPr>
          <p:cNvSpPr txBox="1"/>
          <p:nvPr/>
        </p:nvSpPr>
        <p:spPr>
          <a:xfrm>
            <a:off x="10934484" y="141798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7_BD#903dff766?colgroup=1,1,26&amp;vcp=1&amp;pid=fec59505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3295739"/>
              </p:ext>
            </p:extLst>
          </p:nvPr>
        </p:nvGraphicFramePr>
        <p:xfrm>
          <a:off x="539496" y="1280826"/>
          <a:ext cx="11113133" cy="5011548"/>
        </p:xfrm>
        <a:graphic>
          <a:graphicData uri="http://schemas.openxmlformats.org/drawingml/2006/table">
            <a:tbl>
              <a:tblPr/>
              <a:tblGrid>
                <a:gridCol w="6523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309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9429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本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崛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1968年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日本成为资本主义世界仅次于美国的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经济大国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（1）外因：第二次世界大战后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美国在日本推行非军事化和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民主化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冷战开始后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美国积极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扶持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朝鲜战争爆发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日本获得大量军需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订单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（2）内因：制定适当的经济政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大力引进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先进技术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日本的国际地位提升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20世纪七八十年代以来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日本谋求成为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政治大国的欲望日益强烈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军费开支不断增加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引起亚洲邻国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的关注和不安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903dff766?colgroup=1,1,26&amp;vcp=1&amp;pid=fec595053&amp;color=0,0,0&amp;mp=1&amp;vtp=1&amp;vaab=1&amp;bt=1&amp;bbb=1">
            <a:extLst>
              <a:ext uri="{FF2B5EF4-FFF2-40B4-BE49-F238E27FC236}">
                <a16:creationId xmlns:a16="http://schemas.microsoft.com/office/drawing/2014/main" id="{7AAB352D-63CA-EF08-05F9-4F825139DF80}"/>
              </a:ext>
            </a:extLst>
          </p:cNvPr>
          <p:cNvSpPr txBox="1"/>
          <p:nvPr/>
        </p:nvSpPr>
        <p:spPr>
          <a:xfrm>
            <a:off x="10934484" y="57242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7_BD#903dff766?colgroup=1,1,26&amp;vcp=1&amp;pid=fec59505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8727512"/>
              </p:ext>
            </p:extLst>
          </p:nvPr>
        </p:nvGraphicFramePr>
        <p:xfrm>
          <a:off x="539496" y="1279112"/>
          <a:ext cx="11113133" cy="5004372"/>
        </p:xfrm>
        <a:graphic>
          <a:graphicData uri="http://schemas.openxmlformats.org/drawingml/2006/table">
            <a:tbl>
              <a:tblPr/>
              <a:tblGrid>
                <a:gridCol w="6523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309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2306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障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度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（1）罗斯福新政期间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美国颁布《社会保障法》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（2）第二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次世界大战后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法国和联邦德国等先后宣布成为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福利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（3）20世纪50年代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美国修订《社会保障法》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（4）20世纪六七十年代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社会保障制度进一步发展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736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（1）积极影响：是工人阶级斗争的结果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资产阶级也认为实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行这种制度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可以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缓和阶级矛盾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创造一个有利于经济发展的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稳定的社会环境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（2）局限性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不能解决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资本主义制度的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本矛盾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903dff766?colgroup=1,1,26&amp;vcp=1&amp;pid=fec595053&amp;color=0,0,0&amp;mp=1&amp;vtp=1&amp;vaab=1&amp;bt=1&amp;bbb=1">
            <a:extLst>
              <a:ext uri="{FF2B5EF4-FFF2-40B4-BE49-F238E27FC236}">
                <a16:creationId xmlns:a16="http://schemas.microsoft.com/office/drawing/2014/main" id="{B27CB298-8DCA-C0F1-6B1E-C0023E2795EC}"/>
              </a:ext>
            </a:extLst>
          </p:cNvPr>
          <p:cNvSpPr txBox="1"/>
          <p:nvPr/>
        </p:nvSpPr>
        <p:spPr>
          <a:xfrm>
            <a:off x="10934484" y="57070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453958a7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8453958a7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8453958a7.fixed?vcp=1&amp;pid=baad7d692&amp;color=0,0,0&amp;vtp=1&amp;vaab=1&amp;bbb=1&amp;hb=1"/>
          <p:cNvSpPr/>
          <p:nvPr/>
        </p:nvSpPr>
        <p:spPr>
          <a:xfrm>
            <a:off x="265176" y="3482340"/>
            <a:ext cx="11585448" cy="12192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8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世界近现代史（</a:t>
            </a:r>
            <a:r>
              <a:rPr lang="en-US" altLang="zh-CN" sz="40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九年级上册五至七单元，</a:t>
            </a:r>
          </a:p>
          <a:p>
            <a:pPr algn="ctr" latinLnBrk="1">
              <a:lnSpc>
                <a:spcPts val="5000"/>
              </a:lnSpc>
            </a:pPr>
            <a:r>
              <a:rPr lang="en-US" altLang="zh-CN" sz="40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九年级下册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82b013c2?vcp=1&amp;pid=c141cc689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94ac6f1aa?sp=1&amp;vcp=1&amp;pid=882b013c2&amp;color=0,0,0&amp;vtp=1&amp;vaab=1&amp;bbb=1&amp;hb=1"/>
          <p:cNvSpPr/>
          <p:nvPr/>
        </p:nvSpPr>
        <p:spPr>
          <a:xfrm>
            <a:off x="539496" y="1233469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欧共体是一个经济联合体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欧盟是一个政治经济联盟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欧盟的一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体化程度更高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2.2020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英国正式脱离欧盟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这反映出欧盟治理机制存在不足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英国脱欧是欧洲一体化进程中内外矛盾激化的产物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但无法阻挡欧洲一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体化的趋势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fcf241a4?vcp=1&amp;pid=539126ce2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社会主义的发展与挫折</a:t>
            </a:r>
            <a:endParaRPr lang="en-US" altLang="zh-CN" sz="3200" dirty="0"/>
          </a:p>
        </p:txBody>
      </p:sp>
      <p:sp>
        <p:nvSpPr>
          <p:cNvPr id="3" name="C_6_BD#a87357d57?vcp=1&amp;pid=5fcf241a4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11bed3efd?vcp=1&amp;pid=a87357d57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了解社会主义从一国到多国的实践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知道社会主义阵营的形成和苏联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的改革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了解东欧剧变和苏联解体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认识中国特色社会主义建设的意义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3f51b84b?vcp=1&amp;pid=5fcf241a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3" name="P_7_BD#b8179bd2e?colgroup=2,1,25&amp;vcp=1&amp;pid=63f51b84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9167377"/>
              </p:ext>
            </p:extLst>
          </p:nvPr>
        </p:nvGraphicFramePr>
        <p:xfrm>
          <a:off x="539496" y="1295191"/>
          <a:ext cx="11114373" cy="3906648"/>
        </p:xfrm>
        <a:graphic>
          <a:graphicData uri="http://schemas.openxmlformats.org/drawingml/2006/table">
            <a:tbl>
              <a:tblPr/>
              <a:tblGrid>
                <a:gridCol w="10552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50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803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主义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力量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的壮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第二次世界大战后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亚洲和拉丁美洲等地出现一些社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会主义国家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随着冷战局面的形成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苏联要求东欧国家与自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己保持高度一致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（1）经互会成立：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苏联同保加利亚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匈牙利等国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家建立经济互助委员会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苏共加强了对东欧各国共产党的控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中苏建交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中苏建交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1950年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中苏缔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《中苏友好同盟互助条约》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加强了社会主义阵营的力量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7_BD#b8179bd2e?colgroup=2,1,2,4,4,12&amp;vcp=1&amp;pid=63f51b84b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4500046"/>
              </p:ext>
            </p:extLst>
          </p:nvPr>
        </p:nvGraphicFramePr>
        <p:xfrm>
          <a:off x="539496" y="932211"/>
          <a:ext cx="11036808" cy="5330318"/>
        </p:xfrm>
        <a:graphic>
          <a:graphicData uri="http://schemas.openxmlformats.org/drawingml/2006/table">
            <a:tbl>
              <a:tblPr/>
              <a:tblGrid>
                <a:gridCol w="11247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18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52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552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751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6060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09880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的发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展与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赫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鲁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晓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夫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1953年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经济领域（农业）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18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（1）政治：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批判斯大林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个人崇拜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（2）经济：发动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垦荒运动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发展饲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料生产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广种玉米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取消农产品的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义务交售制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改行收购制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业管理体制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7100"/>
                        </a:lnSpc>
                      </a:pPr>
                      <a:r>
                        <a:rPr lang="en-US" altLang="zh-CN" sz="95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赫鲁晓夫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（1894—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1971）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997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评价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没有从根本上解决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苏联模式高度集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中的经济体制弊端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并且存在严重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偏差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b8179bd2e?colgroup=2,1,2,4,4,12&amp;vcp=1&amp;pid=63f51b84b&amp;color=0,0,0&amp;vtp=1&amp;vaab=1&amp;bt=1&amp;bbb=1">
            <a:extLst>
              <a:ext uri="{FF2B5EF4-FFF2-40B4-BE49-F238E27FC236}">
                <a16:creationId xmlns:a16="http://schemas.microsoft.com/office/drawing/2014/main" id="{645FB922-5A1A-43EE-CC66-75CFDB71B342}"/>
              </a:ext>
            </a:extLst>
          </p:cNvPr>
          <p:cNvSpPr txBox="1"/>
          <p:nvPr/>
        </p:nvSpPr>
        <p:spPr>
          <a:xfrm>
            <a:off x="10858158" y="355620"/>
            <a:ext cx="718145" cy="5069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2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5" name="图片 4" descr="赫鲁晓夫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459449" y="2083351"/>
            <a:ext cx="1755170" cy="226369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P_7_BD#b8179bd2e?colgroup=2,1,4,4,4,11&amp;vcp=1&amp;pid=63f51b84b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2190287"/>
              </p:ext>
            </p:extLst>
          </p:nvPr>
        </p:nvGraphicFramePr>
        <p:xfrm>
          <a:off x="539496" y="1538858"/>
          <a:ext cx="11112443" cy="4484880"/>
        </p:xfrm>
        <a:graphic>
          <a:graphicData uri="http://schemas.openxmlformats.org/drawingml/2006/table">
            <a:tbl>
              <a:tblPr/>
              <a:tblGrid>
                <a:gridCol w="10650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97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3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114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753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603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121220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的发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展与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勃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列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涅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夫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1964年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经济领域（重工业）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在经济上推行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新政策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要求加速科技进步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完善经济管理体制和加强经济刺激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评价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仍然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没有从根本上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突破高度集中的计划经济体制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弊端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国民经济呈现出畸形发展状态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轻工业产品和新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兴产业明显落后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高投入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高消耗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低效率成为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苏联经济的痼疾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b8179bd2e?colgroup=2,1,4,4,4,11&amp;vcp=1&amp;pid=63f51b84b&amp;color=0,0,0&amp;vtp=1&amp;vaab=1&amp;bt=1&amp;bbb=1">
            <a:extLst>
              <a:ext uri="{FF2B5EF4-FFF2-40B4-BE49-F238E27FC236}">
                <a16:creationId xmlns:a16="http://schemas.microsoft.com/office/drawing/2014/main" id="{AFDFE32F-9CC4-8B03-31E8-189B6C6F03F1}"/>
              </a:ext>
            </a:extLst>
          </p:cNvPr>
          <p:cNvSpPr txBox="1"/>
          <p:nvPr/>
        </p:nvSpPr>
        <p:spPr>
          <a:xfrm>
            <a:off x="10933793" y="83045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P_7_BD#b8179bd2e?colgroup=2,1,2,4,4,11&amp;vcp=1&amp;pid=63f51b84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633528"/>
              </p:ext>
            </p:extLst>
          </p:nvPr>
        </p:nvGraphicFramePr>
        <p:xfrm>
          <a:off x="539496" y="1544732"/>
          <a:ext cx="11112284" cy="4473132"/>
        </p:xfrm>
        <a:graphic>
          <a:graphicData uri="http://schemas.openxmlformats.org/drawingml/2006/table">
            <a:tbl>
              <a:tblPr/>
              <a:tblGrid>
                <a:gridCol w="11124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9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97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172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395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4679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的发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展与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戈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尔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巴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乔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夫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1985年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经济领域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政治体制改革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（1）经济：实施加速经济改革的方案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但总体效果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（2）政治：放弃马克思主义指导思想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取消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苏共领导地位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多党制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倡导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“公开性”和“政治多元化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放弃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党对新闻舆论的领导权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使人们的思想发生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混乱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无政府状态蔓延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局势迅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速失控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各加盟共和国的分离趋势也随之加剧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b8179bd2e?colgroup=2,1,2,4,4,11&amp;vcp=1&amp;pid=63f51b84b&amp;color=0,0,0&amp;mp=1&amp;vtp=1&amp;vaab=1&amp;bt=1&amp;bbb=1">
            <a:extLst>
              <a:ext uri="{FF2B5EF4-FFF2-40B4-BE49-F238E27FC236}">
                <a16:creationId xmlns:a16="http://schemas.microsoft.com/office/drawing/2014/main" id="{BD6EFDBC-7FE4-B0E6-4ECF-755885513E23}"/>
              </a:ext>
            </a:extLst>
          </p:cNvPr>
          <p:cNvSpPr txBox="1"/>
          <p:nvPr/>
        </p:nvSpPr>
        <p:spPr>
          <a:xfrm>
            <a:off x="10933634" y="83632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P_7_BD#b8179bd2e?colgroup=2,1,25&amp;vcp=1&amp;pid=63f51b84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2890876"/>
              </p:ext>
            </p:extLst>
          </p:nvPr>
        </p:nvGraphicFramePr>
        <p:xfrm>
          <a:off x="539496" y="1822100"/>
          <a:ext cx="11114373" cy="3918396"/>
        </p:xfrm>
        <a:graphic>
          <a:graphicData uri="http://schemas.openxmlformats.org/drawingml/2006/table">
            <a:tbl>
              <a:tblPr/>
              <a:tblGrid>
                <a:gridCol w="10552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50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803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67595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东欧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剧变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（1）外因：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戈尔巴乔夫改革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的影响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西方国家推行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和平演变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（2）内因：东欧社会主义国家在政治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经济上出现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严重问题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社会矛盾日益尖锐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20世纪80年代末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东欧各国在政治上实行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议会民主制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多党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在经济上实行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私有化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基础上的市场经济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社会制度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发生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根本性变化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（从社会主义国家变成资本主义国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b8179bd2e?colgroup=2,1,25&amp;vcp=1&amp;pid=63f51b84b&amp;color=0,0,0&amp;mp=1&amp;vtp=1&amp;vaab=1&amp;bt=1&amp;bbb=1">
            <a:extLst>
              <a:ext uri="{FF2B5EF4-FFF2-40B4-BE49-F238E27FC236}">
                <a16:creationId xmlns:a16="http://schemas.microsoft.com/office/drawing/2014/main" id="{4E480F6D-683D-D61E-5CED-214C100A1D92}"/>
              </a:ext>
            </a:extLst>
          </p:cNvPr>
          <p:cNvSpPr txBox="1"/>
          <p:nvPr/>
        </p:nvSpPr>
        <p:spPr>
          <a:xfrm>
            <a:off x="10935724" y="11136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P_7_BD#b8179bd2e?colgroup=2,2,24&amp;vcp=1&amp;pid=63f51b84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288508"/>
              </p:ext>
            </p:extLst>
          </p:nvPr>
        </p:nvGraphicFramePr>
        <p:xfrm>
          <a:off x="539496" y="1262806"/>
          <a:ext cx="11114094" cy="5039616"/>
        </p:xfrm>
        <a:graphic>
          <a:graphicData uri="http://schemas.openxmlformats.org/drawingml/2006/table">
            <a:tbl>
              <a:tblPr/>
              <a:tblGrid>
                <a:gridCol w="9937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76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890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675956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解体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（1）根本原因：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苏联模式的弊端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长期得不到纠正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（2）直接原因：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戈尔巴乔夫改革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失败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（3）外部原因：西方国家长期推行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和平演变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1991年8月19日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八一九事件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爆发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戈尔巴乔夫辞去苏共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中央总书记职务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俄罗斯领导人叶利钦控制了全局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1991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年底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苏联解体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社会制度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发生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根本性变化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（从社会主义国家变成资本主义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标志着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冷战结束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两极格局终结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b8179bd2e?colgroup=2,2,24&amp;vcp=1&amp;pid=63f51b84b&amp;color=0,0,0&amp;mp=1&amp;vtp=1&amp;vaab=1&amp;bt=1&amp;bbb=1">
            <a:extLst>
              <a:ext uri="{FF2B5EF4-FFF2-40B4-BE49-F238E27FC236}">
                <a16:creationId xmlns:a16="http://schemas.microsoft.com/office/drawing/2014/main" id="{B9579788-B83E-A41D-4DF2-3B427C17139D}"/>
              </a:ext>
            </a:extLst>
          </p:cNvPr>
          <p:cNvSpPr txBox="1"/>
          <p:nvPr/>
        </p:nvSpPr>
        <p:spPr>
          <a:xfrm>
            <a:off x="10935444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22b72889?vcp=1&amp;pid=5fcf241a4&amp;color=0,0,0&amp;mp=1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d36a6bb1b?sp=1&amp;vcp=1&amp;pid=922b72889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中国改革开放与苏联戈尔巴乔夫改革的比较</a:t>
            </a:r>
            <a:endParaRPr lang="en-US" altLang="zh-CN" sz="2800" dirty="0"/>
          </a:p>
        </p:txBody>
      </p:sp>
      <p:graphicFrame>
        <p:nvGraphicFramePr>
          <p:cNvPr id="29" name="P_7_BD#d36a6bb1b?colgroup=3,13,12&amp;vcp=1&amp;pid=922b72889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489114"/>
              </p:ext>
            </p:extLst>
          </p:nvPr>
        </p:nvGraphicFramePr>
        <p:xfrm>
          <a:off x="539496" y="1929556"/>
          <a:ext cx="11073384" cy="2788540"/>
        </p:xfrm>
        <a:graphic>
          <a:graphicData uri="http://schemas.openxmlformats.org/drawingml/2006/table">
            <a:tbl>
              <a:tblPr/>
              <a:tblGrid>
                <a:gridCol w="13075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201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456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中国改革开放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苏联戈尔巴乔夫改革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文化大革命”给国家造成了许多严重的政治问题和社会问题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苏联模式日益僵化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主要内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以经济建设为中心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对内改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对外开放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实施加速经济改革的方案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后转向政治体制改革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P_7_BD#d36a6bb1b?colgroup=3,13,12&amp;vcp=1&amp;pid=922b72889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4774744"/>
              </p:ext>
            </p:extLst>
          </p:nvPr>
        </p:nvGraphicFramePr>
        <p:xfrm>
          <a:off x="539496" y="2112930"/>
          <a:ext cx="11073384" cy="3343276"/>
        </p:xfrm>
        <a:graphic>
          <a:graphicData uri="http://schemas.openxmlformats.org/drawingml/2006/table">
            <a:tbl>
              <a:tblPr/>
              <a:tblGrid>
                <a:gridCol w="13075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02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634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中国改革开放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苏联戈尔巴乔夫改革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开辟了中国特色社会主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义道路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失败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成为苏联解体的直接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启示</a:t>
                      </a: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要以经济建设为中心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大力发展生产力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不断提高人民的生活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要坚持中国共产党的领导和改革的社会主义方向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求是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与时俱进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要坚持走中国特色社会主义道路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d36a6bb1b?colgroup=3,13,12&amp;vcp=1&amp;pid=922b72889&amp;color=0,0,0&amp;mp=1&amp;vtp=1&amp;vaab=1&amp;bt=1&amp;bbb=1">
            <a:extLst>
              <a:ext uri="{FF2B5EF4-FFF2-40B4-BE49-F238E27FC236}">
                <a16:creationId xmlns:a16="http://schemas.microsoft.com/office/drawing/2014/main" id="{9FB0C316-BBB6-E79A-A593-BFD3153EDCF3}"/>
              </a:ext>
            </a:extLst>
          </p:cNvPr>
          <p:cNvSpPr txBox="1"/>
          <p:nvPr/>
        </p:nvSpPr>
        <p:spPr>
          <a:xfrm>
            <a:off x="10894735" y="14045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98fbffa2.fixed?vcp=1&amp;pid=33dbd014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二战后的世界变化</a:t>
            </a:r>
            <a:endParaRPr lang="en-US" altLang="zh-CN" sz="4000" dirty="0"/>
          </a:p>
        </p:txBody>
      </p:sp>
      <p:sp>
        <p:nvSpPr>
          <p:cNvPr id="3" name="C_4_BD#e98fbffa2.fixed?vcp=1&amp;pid=33dbd014a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6009c08a?vcp=1&amp;pid=5fcf241a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e983b5390?vcp=1&amp;pid=06009c08a&amp;color=0,0,0&amp;vtp=1&amp;vaab=1&amp;bbb=1&amp;hb=1"/>
          <p:cNvSpPr/>
          <p:nvPr/>
        </p:nvSpPr>
        <p:spPr>
          <a:xfrm>
            <a:off x="539496" y="123346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苏联解体是国际共产主义运动和社会主义事业的重大挫折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是苏联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模式的失败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但不是社会主义道路的失败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05db5d73?vcp=1&amp;pid=539126ce2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考点4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亚非拉国家的新发展</a:t>
            </a:r>
            <a:endParaRPr lang="en-US" altLang="zh-CN" sz="3200" dirty="0"/>
          </a:p>
        </p:txBody>
      </p:sp>
      <p:sp>
        <p:nvSpPr>
          <p:cNvPr id="3" name="C_6_BD#d7ea0ccad?vcp=1&amp;pid=805db5d73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a6d094d46?vcp=1&amp;pid=d7ea0ccad&amp;color=0,0,0&amp;vtp=1&amp;vaab=1&amp;bbb=1&amp;hb=1"/>
          <p:cNvSpPr/>
          <p:nvPr/>
        </p:nvSpPr>
        <p:spPr>
          <a:xfrm>
            <a:off x="735705" y="1938954"/>
            <a:ext cx="1091375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通过万隆会议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、“非洲年”、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巴拿马收回运河主权等史事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战后殖民体系的崩溃和亚非拉国家为捍卫国家主权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发展经济所进行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的斗争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8865f8a0?vcp=1&amp;pid=805db5d73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33" name="P_7_BD#9aac1f1e1?colgroup=2,27&amp;vcp=1&amp;pid=38865f8a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8663605"/>
              </p:ext>
            </p:extLst>
          </p:nvPr>
        </p:nvGraphicFramePr>
        <p:xfrm>
          <a:off x="539496" y="1295191"/>
          <a:ext cx="11112443" cy="3895282"/>
        </p:xfrm>
        <a:graphic>
          <a:graphicData uri="http://schemas.openxmlformats.org/drawingml/2006/table">
            <a:tbl>
              <a:tblPr/>
              <a:tblGrid>
                <a:gridCol w="10013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6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7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479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96132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共同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巩固政权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854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万隆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1955年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地点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印度尼西亚的万隆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通过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和平相处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友好合作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的十项原则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精神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万隆精神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即亚非国家和地区团结合作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友好相处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共同反对帝国主义和殖民主义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争取和巩固民族独立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保卫世界和平的精神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P_7_BD#9aac1f1e1?colgroup=2,3,23&amp;vcp=1&amp;pid=38865f8a0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6955061"/>
              </p:ext>
            </p:extLst>
          </p:nvPr>
        </p:nvGraphicFramePr>
        <p:xfrm>
          <a:off x="539496" y="2388584"/>
          <a:ext cx="11113578" cy="2785428"/>
        </p:xfrm>
        <a:graphic>
          <a:graphicData uri="http://schemas.openxmlformats.org/drawingml/2006/table">
            <a:tbl>
              <a:tblPr/>
              <a:tblGrid>
                <a:gridCol w="995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80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2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万隆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（1）对世界：提高了亚非国家和地区的民族自信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鼓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舞了亚非拉人民争取民族独立的斗争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发展中国家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一支新兴独立的政治力量登上了国际舞台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）对中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国：中国提出的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和平共处五项原则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受到国际社会的认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逐渐推行开来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9aac1f1e1?colgroup=2,3,23&amp;vcp=1&amp;pid=38865f8a0&amp;color=0,0,0&amp;vtp=1&amp;vaab=1&amp;bt=1&amp;bbb=1">
            <a:extLst>
              <a:ext uri="{FF2B5EF4-FFF2-40B4-BE49-F238E27FC236}">
                <a16:creationId xmlns:a16="http://schemas.microsoft.com/office/drawing/2014/main" id="{820FC409-34A8-B754-05CF-1A763837A2FF}"/>
              </a:ext>
            </a:extLst>
          </p:cNvPr>
          <p:cNvSpPr txBox="1"/>
          <p:nvPr/>
        </p:nvSpPr>
        <p:spPr>
          <a:xfrm>
            <a:off x="10934929" y="168017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P_7_BD#9aac1f1e1?colgroup=2,3,23&amp;vcp=1&amp;pid=38865f8a0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639247"/>
              </p:ext>
            </p:extLst>
          </p:nvPr>
        </p:nvGraphicFramePr>
        <p:xfrm>
          <a:off x="539496" y="1544732"/>
          <a:ext cx="11113578" cy="4473132"/>
        </p:xfrm>
        <a:graphic>
          <a:graphicData uri="http://schemas.openxmlformats.org/drawingml/2006/table">
            <a:tbl>
              <a:tblPr/>
              <a:tblGrid>
                <a:gridCol w="995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80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2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75956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非洲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民族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独立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兴起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（1）1951年底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利比亚宣布独立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（2）1952年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埃及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纳赛尔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领导下发动起义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1953年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埃及共和国成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（3）1962年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阿尔及利亚独立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高潮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（1）20世纪六七十年代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绝大多数殖民地国家先后获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得独立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1960年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非洲有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个国家获得独立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这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一年被称为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非洲年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胜利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1990年纳米比亚独立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标志着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所有非洲国家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都摆脱了殖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民主义的枷锁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9aac1f1e1?colgroup=2,3,23&amp;vcp=1&amp;pid=38865f8a0&amp;color=0,0,0&amp;mp=1&amp;vtp=1&amp;vaab=1&amp;bt=1&amp;bbb=1">
            <a:extLst>
              <a:ext uri="{FF2B5EF4-FFF2-40B4-BE49-F238E27FC236}">
                <a16:creationId xmlns:a16="http://schemas.microsoft.com/office/drawing/2014/main" id="{6B5E9EA7-B07C-0697-AC97-200B03593A84}"/>
              </a:ext>
            </a:extLst>
          </p:cNvPr>
          <p:cNvSpPr txBox="1"/>
          <p:nvPr/>
        </p:nvSpPr>
        <p:spPr>
          <a:xfrm>
            <a:off x="10934929" y="83632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P_7_BD#9aac1f1e1?colgroup=2,18,8&amp;vcp=1&amp;pid=38865f8a0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0723848"/>
              </p:ext>
            </p:extLst>
          </p:nvPr>
        </p:nvGraphicFramePr>
        <p:xfrm>
          <a:off x="539496" y="1811020"/>
          <a:ext cx="11113578" cy="3940556"/>
        </p:xfrm>
        <a:graphic>
          <a:graphicData uri="http://schemas.openxmlformats.org/drawingml/2006/table">
            <a:tbl>
              <a:tblPr/>
              <a:tblGrid>
                <a:gridCol w="995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031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0670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9405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拉美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维护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主权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的斗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（1）古巴：古巴人民在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卡斯特罗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等人的领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导下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在1959年推翻了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支持的独裁政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后来走上了社会主义发展道路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（2）巴拿马：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1999年底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巴拿马从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手中收回了运河区的全部主权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5400"/>
                        </a:lnSpc>
                      </a:pPr>
                      <a:r>
                        <a:rPr lang="en-US" altLang="zh-CN" sz="141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P_7_BD#9aac1f1e1.table_image?iti=3&amp;tii=8&amp;vcp=1&amp;pid=38865f8a0&amp;color=0,0,0&amp;mp=1&amp;vtp=1&amp;vaab=1&amp;bbb=1"/>
          <p:cNvSpPr/>
          <p:nvPr/>
        </p:nvSpPr>
        <p:spPr>
          <a:xfrm>
            <a:off x="9190068" y="4699730"/>
            <a:ext cx="18589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巴拿马运河</a:t>
            </a:r>
            <a:endParaRPr lang="en-US" altLang="zh-CN" sz="2800" dirty="0"/>
          </a:p>
        </p:txBody>
      </p:sp>
      <p:sp>
        <p:nvSpPr>
          <p:cNvPr id="2" name="P_7_BD#9aac1f1e1?colgroup=2,18,8&amp;vcp=1&amp;pid=38865f8a0&amp;color=0,0,0&amp;mp=1&amp;vtp=1&amp;vaab=1&amp;bt=1&amp;bbb=1">
            <a:extLst>
              <a:ext uri="{FF2B5EF4-FFF2-40B4-BE49-F238E27FC236}">
                <a16:creationId xmlns:a16="http://schemas.microsoft.com/office/drawing/2014/main" id="{97F72934-8C1E-DA98-9650-7F4E9816F024}"/>
              </a:ext>
            </a:extLst>
          </p:cNvPr>
          <p:cNvSpPr txBox="1"/>
          <p:nvPr/>
        </p:nvSpPr>
        <p:spPr>
          <a:xfrm>
            <a:off x="10934929" y="110261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360截图20231018151314771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8723894" y="2359882"/>
            <a:ext cx="2743200" cy="221284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6d5b771a?vcp=1&amp;pid=805db5d73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439ba6038?vcp=1&amp;pid=a6d5b771a&amp;color=0,0,0&amp;vtp=1&amp;vaab=1&amp;bbb=1&amp;hb=1"/>
          <p:cNvSpPr/>
          <p:nvPr/>
        </p:nvSpPr>
        <p:spPr>
          <a:xfrm>
            <a:off x="539496" y="123346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历史上著名的反殖民斗争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：18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美国独立战争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。19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世纪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拉丁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美洲独立运动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印度民族大起义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。20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中国人民抗日战争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印度非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暴力不合作运动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埃及华夫脱运动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古巴独立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巴拿马收回运河区主权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7048b2af.fixed?vcp=1&amp;pid=33dbd014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二战后的世界变化</a:t>
            </a:r>
            <a:endParaRPr lang="en-US" altLang="zh-CN" sz="4000" dirty="0"/>
          </a:p>
        </p:txBody>
      </p:sp>
      <p:sp>
        <p:nvSpPr>
          <p:cNvPr id="3" name="C_4_BD#f7048b2af.fixed?vcp=1&amp;pid=33dbd014a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_1#1c03235d4?vaa=1&amp;vcp=1&amp;vis=1&amp;pid=f7048b2af&amp;color=0,0,0&amp;vtp=1&amp;vaab=1&amp;bt=1&amp;bbb=1&amp;hb=1"/>
          <p:cNvSpPr/>
          <p:nvPr/>
        </p:nvSpPr>
        <p:spPr>
          <a:xfrm>
            <a:off x="539496" y="28254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【观点论述】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）人类历史发展的经验告诉我们，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无论何种关系，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只有合作才能共赢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，敌视对立只会带来危害。阅读下列材料，回答问题。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_2#1c03235d4?vaa=1&amp;vcp=1&amp;vis=1&amp;pid=f7048b2af&amp;color=0,0,0&amp;mp=1&amp;vtp=1&amp;vaab=1&amp;bt=1&amp;bbb=1"/>
          <p:cNvSpPr/>
          <p:nvPr/>
        </p:nvSpPr>
        <p:spPr>
          <a:xfrm>
            <a:off x="539496" y="86429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见下表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40" name="QO_5_BD.1_3#1c03235d4?colgroup=2,8,17&amp;vaa=1&amp;vcp=1&amp;vis=1&amp;pid=f7048b2af&amp;color=0,0,0&amp;mp=1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857050"/>
              </p:ext>
            </p:extLst>
          </p:nvPr>
        </p:nvGraphicFramePr>
        <p:xfrm>
          <a:off x="539496" y="1545907"/>
          <a:ext cx="11073384" cy="4441000"/>
        </p:xfrm>
        <a:graphic>
          <a:graphicData uri="http://schemas.openxmlformats.org/drawingml/2006/table">
            <a:tbl>
              <a:tblPr/>
              <a:tblGrid>
                <a:gridCol w="11247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918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568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聚焦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角度一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角度二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49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中日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古代中日关系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概况：隋唐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两国互遣使节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本仿效中国隋唐的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封建制度实行</a:t>
                      </a:r>
                      <a:r>
                        <a:rPr lang="en-US" altLang="zh-CN" sz="2800" b="0" i="0" u="sng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日本由奴隶社会过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渡到封建社会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近代中日关系概况：1931年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u="sng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成为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中国人民抗日战争的起点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1932年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日本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扶植溥仪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在长春建立伪满洲国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企图把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东北从中国分裂出去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1935年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日本策动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所谓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华北自治运动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妄图使华北五省脱离中国版图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1937年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日本全面侵华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eb7a0a40?vcp=1&amp;pid=e98fbffa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fd422df19?vcp=1&amp;pid=deb7a0a4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295191"/>
            <a:ext cx="11064240" cy="418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QO_5_BD.1_4#1c03235d4?colgroup=2,11,15&amp;vaa=1&amp;vcp=1&amp;vis=1&amp;pid=f7048b2af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3613056"/>
              </p:ext>
            </p:extLst>
          </p:nvPr>
        </p:nvGraphicFramePr>
        <p:xfrm>
          <a:off x="539496" y="1557718"/>
          <a:ext cx="11073384" cy="4453700"/>
        </p:xfrm>
        <a:graphic>
          <a:graphicData uri="http://schemas.openxmlformats.org/drawingml/2006/table">
            <a:tbl>
              <a:tblPr/>
              <a:tblGrid>
                <a:gridCol w="10058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2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253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聚焦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角度一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角度二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076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美苏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1942年1月</a:t>
                      </a:r>
                      <a:r>
                        <a:rPr lang="en-US" altLang="zh-CN" sz="2800" b="0" i="0" u="sng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的签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标志着世界反法西斯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同盟的正式形成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各国为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了一个共同的目标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相互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支援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协同作战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逐渐扭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转了战争的形势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冷战期间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美苏两国展开了激烈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的军备竞赛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两国都维持着一支在和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平状态下不必拥有的庞大的常规部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军费开支在国民收入中常年占据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很大比例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——</a:t>
                      </a:r>
                      <a:r>
                        <a:rPr lang="en-US" altLang="zh-CN" sz="2800" b="0" i="0" kern="12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摘编自白建才《试论冷战的</a:t>
                      </a:r>
                      <a:endParaRPr lang="en-US" altLang="zh-CN" sz="2800" b="0" i="0" kern="120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kern="12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后果与教训</a:t>
                      </a:r>
                      <a:r>
                        <a:rPr lang="en-US" altLang="zh-CN" sz="2800" b="0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》</a:t>
                      </a: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QO_5_BD.1_4#1c03235d4?colgroup=2,11,15&amp;vaa=1&amp;vcp=1&amp;vis=1&amp;pid=f7048b2af&amp;color=0,0,0&amp;vtp=1&amp;vaab=1&amp;bt=1&amp;bbb=1">
            <a:extLst>
              <a:ext uri="{FF2B5EF4-FFF2-40B4-BE49-F238E27FC236}">
                <a16:creationId xmlns:a16="http://schemas.microsoft.com/office/drawing/2014/main" id="{964512AD-8846-0281-F751-991718E3DD5E}"/>
              </a:ext>
            </a:extLst>
          </p:cNvPr>
          <p:cNvSpPr txBox="1"/>
          <p:nvPr/>
        </p:nvSpPr>
        <p:spPr>
          <a:xfrm>
            <a:off x="10894735" y="84931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" name="QO_5_BD.1_5#1c03235d4?colgroup=2,13,13&amp;vaa=1&amp;vcp=1&amp;vis=1&amp;pid=f7048b2af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7629316"/>
              </p:ext>
            </p:extLst>
          </p:nvPr>
        </p:nvGraphicFramePr>
        <p:xfrm>
          <a:off x="539496" y="988946"/>
          <a:ext cx="11082528" cy="5294631"/>
        </p:xfrm>
        <a:graphic>
          <a:graphicData uri="http://schemas.openxmlformats.org/drawingml/2006/table">
            <a:tbl>
              <a:tblPr/>
              <a:tblGrid>
                <a:gridCol w="119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37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46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267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聚焦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角度一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角度二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1730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法德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20世纪50年代初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法国和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联邦德国等六国组建欧洲煤钢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共同体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1958年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六国又建立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了欧洲经济共同体和欧洲原子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能共同体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1967年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三个共同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体合并为欧洲共同体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1991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欧洲联盟条约》签订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1993年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欧洲联盟正式成立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SimSun" pitchFamily="34" charset="-120"/>
                        </a:rPr>
                        <a:t>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1806年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拿破仑重创第四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次反法联盟的急先锋普鲁士军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队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第一次世界大战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法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德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之间进行一系列会战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最终德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国战败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1919年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凡尔赛条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约》签订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德国被宰割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1940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年6月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德国进攻法国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法国贝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当政府投降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800">
                <a:tc gridSpan="3">
                  <a:txBody>
                    <a:bodyPr/>
                    <a:lstStyle/>
                    <a:p>
                      <a:pPr algn="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——其他材料均摘编自人教版历史教科书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QO_5_BD.1_5#1c03235d4?colgroup=2,13,13&amp;vaa=1&amp;vcp=1&amp;vis=1&amp;pid=f7048b2af&amp;color=0,0,0&amp;vtp=1&amp;vaab=1&amp;bt=1&amp;bbb=1">
            <a:extLst>
              <a:ext uri="{FF2B5EF4-FFF2-40B4-BE49-F238E27FC236}">
                <a16:creationId xmlns:a16="http://schemas.microsoft.com/office/drawing/2014/main" id="{1F05CA9D-B1E9-0D1E-BE03-3B3710B5C258}"/>
              </a:ext>
            </a:extLst>
          </p:cNvPr>
          <p:cNvSpPr txBox="1"/>
          <p:nvPr/>
        </p:nvSpPr>
        <p:spPr>
          <a:xfrm>
            <a:off x="10903879" y="474888"/>
            <a:ext cx="718145" cy="5069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2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_1#d796e8217?vaa=1&amp;vcp=1&amp;vis=1&amp;pid=1c03235d4&amp;color=0,0,0&amp;vtp=1&amp;vaab=1&amp;bt=1&amp;bbb=1"/>
          <p:cNvSpPr/>
          <p:nvPr/>
        </p:nvSpPr>
        <p:spPr>
          <a:xfrm>
            <a:off x="541020" y="49797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（1）根据材料并结合所学知识，完成表格填空。（3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O_6_AN.1_1#d796e8217?vaa=1&amp;vcp=1&amp;vis=1&amp;pid=1c03235d4&amp;color=0,0,0&amp;vtp=1&amp;vaab=1&amp;bbb=1&amp;hb=1"/>
          <p:cNvSpPr/>
          <p:nvPr/>
        </p:nvSpPr>
        <p:spPr>
          <a:xfrm>
            <a:off x="541020" y="112566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大化改新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九一八事变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联合国家宣言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QO_6_BD.4_1#76f0ac8c0?vaa=1&amp;vcp=1&amp;vis=1&amp;pid=1c03235d4&amp;color=0,0,0&amp;vtp=1&amp;vaab=1&amp;bbb=1&amp;hb=1"/>
          <p:cNvSpPr/>
          <p:nvPr/>
        </p:nvSpPr>
        <p:spPr>
          <a:xfrm>
            <a:off x="539496" y="31269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（2）根据材料，概括二战后美苏关系发生了怎样的变化。（2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）二战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后，法、德为推动经济恢复和发展采取了什么方式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？（1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5" name="QO_6_AN.2_1#76f0ac8c0?vaa=1&amp;vcp=1&amp;vis=1&amp;pid=1c03235d4&amp;color=0,0,0&amp;vtp=1&amp;vaab=1&amp;bbb=1&amp;hb=1"/>
          <p:cNvSpPr/>
          <p:nvPr/>
        </p:nvSpPr>
        <p:spPr>
          <a:xfrm>
            <a:off x="539496" y="44039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变化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从合作变为争锋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关系恶化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。（2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方式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建立欧洲共同体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6_1#7fda38efe?vaa=1&amp;vcp=1&amp;vis=1&amp;pid=1c03235d4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（3）阅读材料，从</a:t>
            </a:r>
            <a:r>
              <a:rPr lang="en-US" altLang="zh-CN" sz="2800" b="0" i="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“和则两利”“</a:t>
            </a: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斗则俱伤”中任意选取一个角度，围</a:t>
            </a:r>
            <a:endParaRPr lang="en-US" altLang="zh-CN" sz="2800" b="0" i="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绕“国家关系”提出观点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，并在材料中选取两个相关史实加以论述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观点正确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史论结合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逻辑清晰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有总结提升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N.1_1#7fda38efe?vaa=1&amp;vcp=1&amp;vis=1&amp;pid=1c03235d4&amp;color=0,0,0&amp;vtp=1&amp;vaab=1&amp;bt=1&amp;bbb=1&amp;hb=1"/>
          <p:cNvSpPr/>
          <p:nvPr/>
        </p:nvSpPr>
        <p:spPr>
          <a:xfrm>
            <a:off x="430855" y="524979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【示例】观点：国家关系“和则两利”。（1分）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论述：二战前，美苏两国合作、相互支持，为世界反法西斯战争的胜利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作出了贡献，推动了世界和平；二战结束后，两国关系急速恶化，既对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双方发展带来不利影响，也为世界和平与发展带来阴霾。一战和二战期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间，法德两国进行了一系列战争，沉重打击了两国实力；二战结束后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法、德等国建立欧洲共同体，促进了西欧各国经济的恢复，提高了西欧</a:t>
            </a:r>
            <a:endParaRPr lang="en-US" altLang="zh-CN" sz="2800" b="0" i="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的政治影响力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。（4分）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结论：美苏关系和法德关系的变化都体现了国家关系“和则两利”；各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国应加强合作，努力实现互利共赢</a:t>
            </a:r>
            <a:r>
              <a:rPr lang="en-US" altLang="zh-CN" sz="2800" b="0" i="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34" charset="-120"/>
              </a:rPr>
              <a:t>。（1分）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S.1_1#1c03235d4?vaa=1&amp;vcp=1&amp;vis=1&amp;pid=f7048b2af&amp;color=0,0,0&amp;vtp=1&amp;vaab=1&amp;bt=1&amp;bbb=1&amp;hb=1"/>
          <p:cNvSpPr/>
          <p:nvPr/>
        </p:nvSpPr>
        <p:spPr>
          <a:xfrm>
            <a:off x="539496" y="196828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第一问和第二问根据材料概括即可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第三问是观点论述题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按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照题目要求任选角度提出观点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列举两个相关史实进行论述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总结时要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呼应观点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并有总结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81e8a0ebe?vcp=1&amp;pid=f7048b2af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请完成第276—278页［备考练习］习题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44f28fb1.fixed?vcp=1&amp;pid=33dbd014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二战后的世界变化</a:t>
            </a:r>
            <a:endParaRPr lang="en-US" altLang="zh-CN" sz="4000" dirty="0"/>
          </a:p>
        </p:txBody>
      </p:sp>
      <p:sp>
        <p:nvSpPr>
          <p:cNvPr id="3" name="C_4_BD#344f28fb1.fixed?vcp=1&amp;pid=33dbd014a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第33讲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 err="1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二战</a:t>
            </a:r>
            <a:r>
              <a:rPr lang="zh-CN" altLang="en-US" sz="4000" b="1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后的世界变化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ba254208?vcp=1&amp;pid=b9cd0480f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ctr" defTabSz="914400" rtl="0" eaLnBrk="1" fontAlgn="auto" latinLnBrk="1" hangingPunct="1">
              <a:lnSpc>
                <a:spcPts val="5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C78655"/>
                </a:solidFill>
                <a:effectLst/>
                <a:uLnTx/>
                <a:uFillTx/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QC_6_BD.5_1#0325d17e3?vaa=1&amp;vcp=1&amp;vis=1&amp;pid=bba254208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1.（2024·吉林松原·模拟）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1947年开始，美国以经济援助为诱饵，迫使</a:t>
            </a: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法国等西欧国家排挤共产党于政府之外，以稳定资本主义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材料中的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algn="l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经济援助”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是指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QC_6_AN.6_1#0325d17e3.bracket?vaa=1&amp;vcp=1&amp;vis=1&amp;pid=bba254208&amp;color=0,0,0&amp;vpa=2&amp;vtp=1&amp;vaab=1"/>
          <p:cNvSpPr/>
          <p:nvPr/>
        </p:nvSpPr>
        <p:spPr>
          <a:xfrm>
            <a:off x="3264440" y="25493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ctr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 A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QC_6_BD.5_2#0325d17e3.choices?vaa=1&amp;vcp=1&amp;vis=1&amp;pid=bba254208&amp;color=0,0,0&amp;vtp=1&amp;vaab=1&amp;bbb=1"/>
          <p:cNvSpPr/>
          <p:nvPr/>
        </p:nvSpPr>
        <p:spPr>
          <a:xfrm>
            <a:off x="539496" y="31913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A.实施马歇尔计划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B.杜鲁门主义的出台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C.成立华沙条约组织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D.建立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经互会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_1#7e0bff95c?vaa=1&amp;vcp=1&amp;vis=1&amp;pid=bba254208&amp;color=0,0,0&amp;vtp=1&amp;vaab=1&amp;bt=1&amp;bbb=1&amp;hb=1"/>
          <p:cNvSpPr/>
          <p:nvPr/>
        </p:nvSpPr>
        <p:spPr>
          <a:xfrm>
            <a:off x="539496" y="2091149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l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2.（2024·广西河池·模拟）第二次世界大战后，由于国际战略的对立和</a:t>
            </a:r>
          </a:p>
          <a:p>
            <a:pPr marL="0" marR="0" lvl="0" indent="0" algn="l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社会制度的巨大差异，美苏两国间的对抗、冲突不断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双方相互敌对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algn="l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最终形成了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QC_6_AN.1_1#7e0bff95c.bracket?vaa=1&amp;vcp=1&amp;vis=1&amp;pid=bba254208&amp;color=0,0,0&amp;vpa=3&amp;vtp=1&amp;vaab=1"/>
          <p:cNvSpPr/>
          <p:nvPr/>
        </p:nvSpPr>
        <p:spPr>
          <a:xfrm>
            <a:off x="2594514" y="3280314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ctr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QC_6_BD.7_2#7e0bff95c.choices?vaa=1&amp;vcp=1&amp;vis=1&amp;pid=bba254208&amp;color=0,0,0&amp;vtp=1&amp;vaab=1&amp;bbb=1"/>
          <p:cNvSpPr/>
          <p:nvPr/>
        </p:nvSpPr>
        <p:spPr>
          <a:xfrm>
            <a:off x="539496" y="3800506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l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A.同盟国与协约国对峙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B.凡尔赛—华盛顿体系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C.欧洲一体化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D.两极格局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df55192d?vcp=1&amp;pid=e98fbffa2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6" name="P_6_BD#d987ff858?colgroup=1,28&amp;vcp=1&amp;pid=9df55192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2861009"/>
              </p:ext>
            </p:extLst>
          </p:nvPr>
        </p:nvGraphicFramePr>
        <p:xfrm>
          <a:off x="539496" y="1295191"/>
          <a:ext cx="11082528" cy="2797176"/>
        </p:xfrm>
        <a:graphic>
          <a:graphicData uri="http://schemas.openxmlformats.org/drawingml/2006/table">
            <a:tbl>
              <a:tblPr/>
              <a:tblGrid>
                <a:gridCol w="758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23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美苏冷战从开始到结束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世界格局从两极走向多极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苏联进行一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系列改革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但最终走向解体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东欧剧变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中国的国际地位日益提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世界资本主义殖民体系最终崩溃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欧洲走向联合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美国经济曲折发展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日本崛起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中国改革开放取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得巨大成就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083734f2?vcp=1&amp;pid=b9cd0480f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ctr" defTabSz="914400" rtl="0" eaLnBrk="1" fontAlgn="auto" latinLnBrk="1" hangingPunct="1">
              <a:lnSpc>
                <a:spcPts val="5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C78655"/>
                </a:solidFill>
                <a:effectLst/>
                <a:uLnTx/>
                <a:uFillTx/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QC_6_BD.11_1#98028628a?vaa=1&amp;vcp=1&amp;vis=1&amp;pid=b083734f2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3.（2024·广东中山·模拟）北约成立后，其各项政策都反映了美国的主</a:t>
            </a: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要意愿，特别是其军事战略就是美国军事战略的翻版，从酝酿建立、拟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algn="l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定条约草案、正式成立和扩大，都由美国一手操控。这说明北约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QC_6_AN.12_1#98028628a.bracket?vaa=1&amp;vcp=1&amp;vis=1&amp;pid=b083734f2&amp;color=0,0,0&amp;vpa=5&amp;vtp=1&amp;vaab=1"/>
          <p:cNvSpPr/>
          <p:nvPr/>
        </p:nvSpPr>
        <p:spPr>
          <a:xfrm>
            <a:off x="10773314" y="25493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ctr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QC_6_BD.11_2#98028628a.choices?vaa=1&amp;vcp=1&amp;vis=1&amp;pid=b083734f2&amp;color=0,0,0&amp;vtp=1&amp;vaab=1&amp;bbb=1"/>
          <p:cNvSpPr/>
          <p:nvPr/>
        </p:nvSpPr>
        <p:spPr>
          <a:xfrm>
            <a:off x="539496" y="31913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.积极遏制苏联的扩张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.使两极格局正式形成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C.反映美国的国家利益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.扩大了欧洲的影响力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3_1#544846cdd?vaa=1&amp;vcp=1&amp;vis=1&amp;pid=b083734f2&amp;color=0,0,0&amp;vtp=1&amp;vaab=1&amp;bt=1&amp;bbb=1&amp;hb=1"/>
          <p:cNvSpPr/>
          <p:nvPr/>
        </p:nvSpPr>
        <p:spPr>
          <a:xfrm>
            <a:off x="539496" y="898398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4.（2024·河北邯郸·模拟）20世纪50年代初至70年代初，日本开发出了</a:t>
            </a: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许多引领世界潮流的新技术，其中半导体技术更是被誉为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日本经济奇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迹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的重要支柱之一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日本企业还在汽车和摩托车、机械和电器等领域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的生产制造中使用了一系列新技术和自动化生产线，大大提高了生产效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率和产品质量，使得日本在这些领域拥有了全球领先的地位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材料表明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algn="l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日本经济迅猛增长得益于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QC_6_AN.14_1#544846cdd.bracket?vaa=1&amp;vcp=1&amp;vis=1&amp;pid=b083734f2&amp;color=0,0,0&amp;vpa=6&amp;vtp=1&amp;vaab=1"/>
          <p:cNvSpPr/>
          <p:nvPr/>
        </p:nvSpPr>
        <p:spPr>
          <a:xfrm>
            <a:off x="4728115" y="41235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ctr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QC_6_BD.13_2#544846cdd.choices?vaa=1&amp;vcp=1&amp;vis=1&amp;pid=b083734f2&amp;color=0,0,0&amp;vtp=1&amp;vaab=1&amp;bbb=1"/>
          <p:cNvSpPr/>
          <p:nvPr/>
        </p:nvSpPr>
        <p:spPr>
          <a:xfrm>
            <a:off x="539496" y="47398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.恰当的经济政策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.科技的创新与应用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C.稳定的国内环境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.国际合作的加强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5_1#5efd67d8a?vaa=1&amp;vcp=1&amp;vis=1&amp;pid=b083734f2&amp;color=0,0,0&amp;vtp=1&amp;vaab=1&amp;bt=1&amp;bbb=1&amp;hb=1"/>
          <p:cNvSpPr/>
          <p:nvPr/>
        </p:nvSpPr>
        <p:spPr>
          <a:xfrm>
            <a:off x="539496" y="12044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5.（2024·江西宜春·模拟）西方主要资本主义国家的社会保障制度又被</a:t>
            </a: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称为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福利国家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制度，其大体上包括社会保险和福利补助两大类，覆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盖社会多个方面，使广大低收入者的基本生活得到保障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材料说明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QC_6_AN.16_1#5efd67d8a.bracket?vaa=1&amp;vcp=1&amp;vis=1&amp;pid=b083734f2&amp;color=0,0,0&amp;vpa=7&amp;vtp=1&amp;vaab=1"/>
          <p:cNvSpPr/>
          <p:nvPr/>
        </p:nvSpPr>
        <p:spPr>
          <a:xfrm>
            <a:off x="10773314" y="248653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ctr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B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QC_6_BD.15_2#5efd67d8a.choices?vaa=1&amp;vcp=1&amp;vis=1&amp;pid=b083734f2&amp;color=0,0,0&amp;vtp=1&amp;vaab=1&amp;bbb=1"/>
          <p:cNvSpPr/>
          <p:nvPr/>
        </p:nvSpPr>
        <p:spPr>
          <a:xfrm>
            <a:off x="539496" y="305435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A.资本主义的基本矛盾已彻底解决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B.社会保障制度能够缓和社会各阶级的矛盾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C.社会保障制度大大减少了国家财政的经济负担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D.社会保障制度极大地刺激了社会劳动者参与生产的积极性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7_1#036492dd9?vaa=1&amp;vcp=1&amp;vis=1&amp;pid=b083734f2&amp;color=0,0,0&amp;vtp=1&amp;vaab=1&amp;bt=1&amp;bbb=1&amp;hb=1"/>
          <p:cNvSpPr/>
          <p:nvPr/>
        </p:nvSpPr>
        <p:spPr>
          <a:xfrm>
            <a:off x="632486" y="175658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6.（2024·福建·中考）在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万隆精神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影响下，1957年第一届亚非人民</a:t>
            </a: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团结大会召开，1961年不结盟运动正式成立。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这表明万隆会议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QC_6_AN.1_1#036492dd9.bracket?vaa=1&amp;vcp=1&amp;vis=1&amp;pid=b083734f2&amp;color=0,0,0&amp;vpa=8&amp;vtp=1&amp;vaab=1"/>
          <p:cNvSpPr/>
          <p:nvPr/>
        </p:nvSpPr>
        <p:spPr>
          <a:xfrm>
            <a:off x="10578052" y="239012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ctr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QC_6_BD.17_2#036492dd9.choices?vaa=1&amp;vcp=1&amp;vis=1&amp;pid=b083734f2&amp;color=0,0,0&amp;vtp=1&amp;vaab=1&amp;bbb=1"/>
          <p:cNvSpPr/>
          <p:nvPr/>
        </p:nvSpPr>
        <p:spPr>
          <a:xfrm>
            <a:off x="678981" y="295793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311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A.使亚非拉民族解放运动受到鼓舞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311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B.使非洲国家摆脱了殖民主义枷锁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311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C.终结两极格局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marL="0" marR="0" lvl="0" indent="0" algn="l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311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D.推动欧盟成立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19_1#a9146ff79?vaa=1&amp;vcp=1&amp;vis=1&amp;pid=b083734f2&amp;color=0,0,0&amp;vtp=1&amp;vaab=1&amp;bbb=1&amp;hb=1"/>
          <p:cNvSpPr/>
          <p:nvPr/>
        </p:nvSpPr>
        <p:spPr>
          <a:xfrm>
            <a:off x="539496" y="150333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7.历史学习小组为开展探究性学习，收集了有关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“玻利瓦尔”“甘地”</a:t>
            </a: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“纳米比亚独立”“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巴拿马收回运河区主权”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等资料。据此判断，该历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史学习小组探究的主题是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QC_6_AN.20_1#a9146ff79.bracket?vaa=1&amp;vcp=1&amp;vis=1&amp;pid=b083734f2&amp;color=0,0,0&amp;vpa=9&amp;vtp=1&amp;vaab=1"/>
          <p:cNvSpPr/>
          <p:nvPr/>
        </p:nvSpPr>
        <p:spPr>
          <a:xfrm>
            <a:off x="4668675" y="28110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ctr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C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QC_6_BD.19_2#a9146ff79.choices?vaa=1&amp;vcp=1&amp;vis=1&amp;pid=b083734f2&amp;color=0,0,0&amp;vtp=1&amp;vaab=1&amp;bbb=1"/>
          <p:cNvSpPr/>
          <p:nvPr/>
        </p:nvSpPr>
        <p:spPr>
          <a:xfrm>
            <a:off x="539496" y="33523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311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A.亚洲殖民地人民抗争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B.动荡不安的两极格局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3118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C.亚非拉民族解放运动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D.非洲殖民体系的崩溃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1B2F91-B209-2B82-4192-3D0C2EDC31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19_1#a9146ff79?vaa=1&amp;vcp=1&amp;vis=1&amp;pid=b083734f2&amp;color=0,0,0&amp;vtp=1&amp;vaab=1&amp;bbb=1&amp;hb=1">
            <a:extLst>
              <a:ext uri="{FF2B5EF4-FFF2-40B4-BE49-F238E27FC236}">
                <a16:creationId xmlns:a16="http://schemas.microsoft.com/office/drawing/2014/main" id="{ECB1EEAA-EC4E-3E18-A419-D21A0F4A5053}"/>
              </a:ext>
            </a:extLst>
          </p:cNvPr>
          <p:cNvSpPr/>
          <p:nvPr/>
        </p:nvSpPr>
        <p:spPr>
          <a:xfrm>
            <a:off x="539496" y="38274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3118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zh-CN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</a:t>
            </a:r>
            <a:r>
              <a:rPr lang="zh-CN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·贵州黔东南·中考，有改动）“史论结合，论从史出”是历史研</a:t>
            </a:r>
            <a:endParaRPr lang="en-US" altLang="zh-CN" sz="28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  <a:tabLst>
                <a:tab pos="563118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究的基本方法和遵循的基本原则。下列史实与结论之间逻辑关系正确的</a:t>
            </a:r>
            <a:endParaRPr lang="en-US" altLang="zh-CN" sz="28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  <a:tabLst>
                <a:tab pos="563118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           )</a:t>
            </a:r>
          </a:p>
        </p:txBody>
      </p:sp>
      <p:sp>
        <p:nvSpPr>
          <p:cNvPr id="6" name="QC_6_AN.20_1#a9146ff79.bracket?vaa=1&amp;vcp=1&amp;vis=1&amp;pid=b083734f2&amp;color=0,0,0&amp;vpa=9&amp;vtp=1&amp;vaab=1">
            <a:extLst>
              <a:ext uri="{FF2B5EF4-FFF2-40B4-BE49-F238E27FC236}">
                <a16:creationId xmlns:a16="http://schemas.microsoft.com/office/drawing/2014/main" id="{544E7E3D-5945-1C8C-B54A-6456DD03EC13}"/>
              </a:ext>
            </a:extLst>
          </p:cNvPr>
          <p:cNvSpPr/>
          <p:nvPr/>
        </p:nvSpPr>
        <p:spPr>
          <a:xfrm>
            <a:off x="1181404" y="169047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ctr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A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3A922E74-498E-55E6-630F-7E3C456A8F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9441043"/>
              </p:ext>
            </p:extLst>
          </p:nvPr>
        </p:nvGraphicFramePr>
        <p:xfrm>
          <a:off x="660400" y="2368585"/>
          <a:ext cx="10854666" cy="38675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78753">
                  <a:extLst>
                    <a:ext uri="{9D8B030D-6E8A-4147-A177-3AD203B41FA5}">
                      <a16:colId xmlns:a16="http://schemas.microsoft.com/office/drawing/2014/main" val="922226411"/>
                    </a:ext>
                  </a:extLst>
                </a:gridCol>
                <a:gridCol w="4339913">
                  <a:extLst>
                    <a:ext uri="{9D8B030D-6E8A-4147-A177-3AD203B41FA5}">
                      <a16:colId xmlns:a16="http://schemas.microsoft.com/office/drawing/2014/main" val="1064951279"/>
                    </a:ext>
                  </a:extLst>
                </a:gridCol>
                <a:gridCol w="5436000">
                  <a:extLst>
                    <a:ext uri="{9D8B030D-6E8A-4147-A177-3AD203B41FA5}">
                      <a16:colId xmlns:a16="http://schemas.microsoft.com/office/drawing/2014/main" val="35326433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800" b="1" kern="12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itchFamily="34" charset="-120"/>
                        </a:rPr>
                        <a:t>选项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800" b="1" kern="12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itchFamily="34" charset="-120"/>
                        </a:rPr>
                        <a:t>史实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800" b="1" kern="12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itchFamily="34" charset="-120"/>
                        </a:rPr>
                        <a:t>结论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11780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80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endParaRPr lang="zh-CN" altLang="en-US" sz="2800" kern="12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CN" sz="280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1933</a:t>
                      </a:r>
                      <a:r>
                        <a:rPr lang="zh-CN" altLang="en-US" sz="2800" kern="12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itchFamily="34" charset="-120"/>
                        </a:rPr>
                        <a:t>年罗斯福新政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2800" kern="12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itchFamily="34" charset="-120"/>
                        </a:rPr>
                        <a:t>有利于美国扭转经济形势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986128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80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</a:t>
                      </a:r>
                      <a:endParaRPr lang="zh-CN" altLang="en-US" sz="2800" kern="12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CN" sz="280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1942</a:t>
                      </a:r>
                      <a:r>
                        <a:rPr lang="zh-CN" altLang="en-US" sz="2800" kern="12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kern="12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itchFamily="34" charset="-120"/>
                        </a:rPr>
                        <a:t>《</a:t>
                      </a:r>
                      <a:r>
                        <a:rPr lang="zh-CN" altLang="en-US" sz="2800" kern="12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itchFamily="34" charset="-120"/>
                        </a:rPr>
                        <a:t>联合国家宣言</a:t>
                      </a:r>
                      <a:r>
                        <a:rPr lang="en-US" altLang="zh-CN" sz="2800" kern="12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itchFamily="34" charset="-120"/>
                        </a:rPr>
                        <a:t>》</a:t>
                      </a:r>
                      <a:r>
                        <a:rPr lang="zh-CN" altLang="en-US" sz="2800" kern="12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itchFamily="34" charset="-120"/>
                        </a:rPr>
                        <a:t>的签署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2800" kern="12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itchFamily="34" charset="-120"/>
                        </a:rPr>
                        <a:t>二战胜利结束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918595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80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</a:t>
                      </a:r>
                      <a:endParaRPr lang="zh-CN" altLang="en-US" sz="2800" kern="12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CN" sz="280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1990</a:t>
                      </a:r>
                      <a:r>
                        <a:rPr lang="zh-CN" altLang="en-US" sz="2800" kern="12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itchFamily="34" charset="-120"/>
                        </a:rPr>
                        <a:t>年纳米比亚独立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2800" kern="12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itchFamily="34" charset="-120"/>
                        </a:rPr>
                        <a:t>亚洲国家摆脱了殖民主义的枷锁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17785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80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</a:t>
                      </a:r>
                      <a:endParaRPr lang="zh-CN" altLang="en-US" sz="2800" kern="12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CN" sz="280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1933</a:t>
                      </a:r>
                      <a:r>
                        <a:rPr lang="zh-CN" altLang="en-US" sz="2800" kern="12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itchFamily="34" charset="-120"/>
                        </a:rPr>
                        <a:t>年欧盟成立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2800" kern="12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itchFamily="34" charset="-120"/>
                        </a:rPr>
                        <a:t>欧洲国家之间的矛盾完全消除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930013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315662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3eef9373?vcp=1&amp;pid=b9cd0480f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ctr" defTabSz="914400" rtl="0" eaLnBrk="1" fontAlgn="auto" latinLnBrk="1" hangingPunct="1">
              <a:lnSpc>
                <a:spcPts val="5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C78655"/>
                </a:solidFill>
                <a:effectLst/>
                <a:uLnTx/>
                <a:uFillTx/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QO_6_BD.21_1#784d3ccb4?sp=1&amp;vaa=1&amp;vcp=1&amp;vis=1&amp;pid=93eef9373&amp;color=0,0,0&amp;vtp=1&amp;vaab=1&amp;bbb=1&amp;hb=1"/>
          <p:cNvSpPr/>
          <p:nvPr/>
        </p:nvSpPr>
        <p:spPr>
          <a:xfrm>
            <a:off x="539496" y="1267240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9.【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项目化学习】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（2024·新疆·中考，有改动）民族解放运动是世界历</a:t>
            </a: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史中的重要内容之一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以下是某班同学开展项目化学习的部分环节，据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此回答问题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【查阅资料】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材料一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我们可以确切无误地说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在上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Times New Roman" pitchFamily="34" charset="-120"/>
              </a:rPr>
              <a:t>述40多年间，</a:t>
            </a: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Times New Roman" pitchFamily="34" charset="-120"/>
              </a:rPr>
              <a:t>由于西班牙人极其残酷的血腥统治，1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Times New Roman" pitchFamily="34" charset="-120"/>
              </a:rPr>
              <a:t>200万无辜印第安人惨遭杀害，</a:t>
            </a: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Times New Roman" pitchFamily="34" charset="-120"/>
              </a:rPr>
              <a:t>实际上，我个人认为足有1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Times New Roman" pitchFamily="34" charset="-120"/>
              </a:rPr>
              <a:t>500万人丧失性命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  <a:p>
            <a:pPr marL="0" marR="0" lvl="0" indent="0" algn="r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摘编自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西班牙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德拉斯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卡萨斯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西印度毁灭述略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1_2#784d3ccb4?vaa=1&amp;vcp=1&amp;vis=1&amp;pid=93eef9373&amp;color=0,0,0&amp;mp=1&amp;vtp=1&amp;vaab=1&amp;bt=1&amp;bbb=1&amp;hb=1"/>
          <p:cNvSpPr/>
          <p:nvPr/>
        </p:nvSpPr>
        <p:spPr>
          <a:xfrm>
            <a:off x="539496" y="8956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在没有打碎西班牙强加在我们身上的枷锁以前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我的手将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不停地打击敌人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我的心将不会平静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  <a:p>
            <a:pPr marL="0" marR="0" lvl="0" indent="0" algn="r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玻利瓦尔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QO_7_BD.22_1#0b0541117?vaa=1&amp;vcp=1&amp;vis=1&amp;pid=784d3ccb4&amp;color=0,0,0&amp;vtp=1&amp;vaab=1&amp;bt=1&amp;bbb=1&amp;hb=1">
            <a:extLst>
              <a:ext uri="{FF2B5EF4-FFF2-40B4-BE49-F238E27FC236}">
                <a16:creationId xmlns:a16="http://schemas.microsoft.com/office/drawing/2014/main" id="{AC06BCE7-D92B-0762-EA7F-C068864EE322}"/>
              </a:ext>
            </a:extLst>
          </p:cNvPr>
          <p:cNvSpPr/>
          <p:nvPr/>
        </p:nvSpPr>
        <p:spPr>
          <a:xfrm>
            <a:off x="539496" y="2819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（1）材料一说明早期殖民掠夺有什么特点？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材料二中，玻利瓦尔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“不停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marL="0" marR="0" lvl="0" indent="0" algn="l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地打击敌人”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取得了怎样的成果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QO_7_AN.1_1#0b0541117?vaa=1&amp;vcp=1&amp;vis=1&amp;pid=784d3ccb4&amp;color=0,0,0&amp;vtp=1&amp;vaab=1&amp;bbb=1&amp;hb=1">
            <a:extLst>
              <a:ext uri="{FF2B5EF4-FFF2-40B4-BE49-F238E27FC236}">
                <a16:creationId xmlns:a16="http://schemas.microsoft.com/office/drawing/2014/main" id="{0759A228-BD81-D761-877C-3B0E84B9E17C}"/>
              </a:ext>
            </a:extLst>
          </p:cNvPr>
          <p:cNvSpPr/>
          <p:nvPr/>
        </p:nvSpPr>
        <p:spPr>
          <a:xfrm>
            <a:off x="539496" y="409676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特点：以掠夺财富为主要目的，以野蛮暴力为主要方式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成果：打败西班牙军队，解放了哥伦比亚、委内瑞拉和厄瓜多尔等地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成立了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大哥伦比亚共和国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8d7ebc6dd?vcp=1&amp;vis=1&amp;pid=784d3ccb4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观看纪录片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下面是纪录片《圣雄甘地》中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甘地和他的追随者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algn="l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的画面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" name="P_7_BD#8d7ebc6dd?vcp=1&amp;vis=1&amp;pid=784d3ccb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02981" y="1085060"/>
            <a:ext cx="3021684" cy="2109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24_1#50e77c83a?vaa=1&amp;vcp=1&amp;vis=1&amp;pid=784d3ccb4&amp;color=0,0,0&amp;vtp=1&amp;vaab=1&amp;bbb=1&amp;hb=1"/>
          <p:cNvSpPr/>
          <p:nvPr/>
        </p:nvSpPr>
        <p:spPr>
          <a:xfrm>
            <a:off x="367480" y="319493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（2）甘地领导的群众运动被称作什么？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该纪录片解说词会如何叙述该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algn="l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运动的作用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QO_7_AN.1_1#50e77c83a?vaa=1&amp;vcp=1&amp;vis=1&amp;pid=784d3ccb4&amp;color=0,0,0&amp;vtp=1&amp;vaab=1&amp;bbb=1&amp;hb=1"/>
          <p:cNvSpPr/>
          <p:nvPr/>
        </p:nvSpPr>
        <p:spPr>
          <a:xfrm>
            <a:off x="367480" y="448151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运动：非暴力不合作运动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作用：打击了英国殖民统治，增强了印度人民的民族自尊心和自信心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并为印度的独立奠定了坚实的基础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8d1ce34de?vcp=1&amp;vis=1&amp;pid=784d3ccb4&amp;color=0,0,0&amp;vtp=1&amp;vaab=1&amp;bt=1&amp;bbb=1&amp;hb=1"/>
          <p:cNvSpPr/>
          <p:nvPr/>
        </p:nvSpPr>
        <p:spPr>
          <a:xfrm>
            <a:off x="539496" y="10752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撰写报告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表是项目报告中对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第二次世界大战后亚非拉国家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algn="l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的新发展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内容的整理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graphicFrame>
        <p:nvGraphicFramePr>
          <p:cNvPr id="52" name="P_7_BD#8d1ce34de?colgroup=9,20&amp;vcp=1&amp;vis=1&amp;pid=784d3ccb4&amp;color=0,0,0&amp;vtp=1&amp;vaab=1&amp;bbb=1&amp;hb=1"/>
          <p:cNvGraphicFramePr>
            <a:graphicFrameLocks noGrp="1"/>
          </p:cNvGraphicFramePr>
          <p:nvPr/>
        </p:nvGraphicFramePr>
        <p:xfrm>
          <a:off x="751203" y="2412173"/>
          <a:ext cx="10898253" cy="3371407"/>
        </p:xfrm>
        <a:graphic>
          <a:graphicData uri="http://schemas.openxmlformats.org/drawingml/2006/table">
            <a:tbl>
              <a:tblPr/>
              <a:tblGrid>
                <a:gridCol w="2756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413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历史事件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1955年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A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1960年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“非洲年”：非洲有17个国家获得独立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1990年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纳米比亚独立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标志着所有非洲国家都摆脱了殖民主义的枷锁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1999年底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34" charset="-120"/>
                        </a:rPr>
                        <a:t>巴拿马收回运河区全部主权</a:t>
                      </a:r>
                      <a:endParaRPr lang="en-US" altLang="zh-CN" sz="12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39126ce2.fixed?vcp=1&amp;pid=33dbd014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第33讲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二战后的世界变化</a:t>
            </a:r>
            <a:endParaRPr lang="en-US" altLang="zh-CN" sz="4000" dirty="0"/>
          </a:p>
        </p:txBody>
      </p:sp>
      <p:sp>
        <p:nvSpPr>
          <p:cNvPr id="3" name="C_4_BD#539126ce2.fixed?vcp=1&amp;pid=33dbd014a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6_1#0e4b2634c?vaa=1&amp;vcp=1&amp;vis=1&amp;pid=784d3ccb4&amp;color=0,0,0&amp;mp=1&amp;vtp=1&amp;vaab=1&amp;bt=1&amp;bbb=1&amp;hb=1"/>
          <p:cNvSpPr/>
          <p:nvPr/>
        </p:nvSpPr>
        <p:spPr>
          <a:xfrm>
            <a:off x="539496" y="190629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（3）上表中A处应该填写什么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？这些事件对世界格局产生的共同影响是</a:t>
            </a:r>
          </a:p>
          <a:p>
            <a:pPr marL="0" marR="0" lvl="0" indent="0" algn="l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什么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QO_7_AN.1_1#0e4b2634c?vaa=1&amp;vcp=1&amp;vis=1&amp;pid=784d3ccb4&amp;color=0,0,0&amp;vtp=1&amp;vaab=1&amp;bbb=1&amp;hb=1"/>
          <p:cNvSpPr/>
          <p:nvPr/>
        </p:nvSpPr>
        <p:spPr>
          <a:xfrm>
            <a:off x="539496" y="34641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A：亚非会议（万隆会议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影响：冲击了两极格局，推动了世界朝多极化方向发展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d84838b4?vcp=1&amp;pid=539126ce2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冷战</a:t>
            </a:r>
            <a:endParaRPr lang="en-US" altLang="zh-CN" sz="3200" dirty="0"/>
          </a:p>
        </p:txBody>
      </p:sp>
      <p:sp>
        <p:nvSpPr>
          <p:cNvPr id="3" name="C_6_BD#b2b4e2ff4?vcp=1&amp;pid=ad84838b4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3f2078992?vcp=1&amp;pid=b2b4e2ff4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通过了解杜鲁门主义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马歇尔计划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德国分裂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、“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北约”与“华约</a:t>
            </a:r>
            <a:r>
              <a:rPr lang="en-US" altLang="zh-CN" sz="2800" b="0" i="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”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的建立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认识美苏</a:t>
            </a:r>
            <a:r>
              <a:rPr lang="en-US" altLang="zh-CN" sz="2800" b="0" i="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“冷战”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对峙局面的形成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97337e88?vcp=1&amp;pid=ad84838b4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bb6a54d8f?colgroup=1,28&amp;vcp=1&amp;pid=e97337e8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0537761"/>
              </p:ext>
            </p:extLst>
          </p:nvPr>
        </p:nvGraphicFramePr>
        <p:xfrm>
          <a:off x="539496" y="1295191"/>
          <a:ext cx="11073384" cy="4522788"/>
        </p:xfrm>
        <a:graphic>
          <a:graphicData uri="http://schemas.openxmlformats.org/drawingml/2006/table">
            <a:tbl>
              <a:tblPr/>
              <a:tblGrid>
                <a:gridCol w="7132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3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937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033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含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指第二次世界大战后的40多年间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为首的两大集团之间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既非战争又非和平的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对峙与竞争状态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7906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苏两国的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国家战略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的对立和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社会制度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的巨大差异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14900"/>
                        </a:lnSpc>
                      </a:pPr>
                      <a:r>
                        <a:rPr lang="en-US" altLang="zh-CN" sz="82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杜鲁门（1884—1972）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0376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1947年3月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杜鲁门主义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标志着美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苏战时同盟关系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正式破裂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冷战开始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5" name="图片 4" descr="360截图20231018104550300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8910247" y="2514361"/>
            <a:ext cx="1712162" cy="233969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bb6a54d8f?colgroup=1,3,24&amp;vcp=1&amp;pid=e97337e88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3337782"/>
              </p:ext>
            </p:extLst>
          </p:nvPr>
        </p:nvGraphicFramePr>
        <p:xfrm>
          <a:off x="539496" y="1145779"/>
          <a:ext cx="11332206" cy="4865307"/>
        </p:xfrm>
        <a:graphic>
          <a:graphicData uri="http://schemas.openxmlformats.org/drawingml/2006/table">
            <a:tbl>
              <a:tblPr/>
              <a:tblGrid>
                <a:gridCol w="7321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2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17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3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2725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1947年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马歇尔提出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“欧洲复兴计划”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即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马歇尔计划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企图通过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援助西欧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恢复经济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稳定资本主义制度（1949年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苏联等国建立经济互助委员会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简称“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经互会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”）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91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德国分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（1）德国法西斯政权垮台后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法分区占领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了德国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（2）1948年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“柏林危机”爆发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（3）1949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法占领区成立了德意志联邦共和国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（“联邦德国”或“西德”）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在苏占区成立了德意志民主共和国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（“民主德国”或“东德”）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冷战对峙的局面基本形成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bb6a54d8f?colgroup=1,3,24&amp;vcp=1&amp;pid=e97337e88&amp;color=0,0,0&amp;mp=1&amp;vtp=1&amp;vaab=1&amp;bt=1&amp;bbb=1">
            <a:extLst>
              <a:ext uri="{FF2B5EF4-FFF2-40B4-BE49-F238E27FC236}">
                <a16:creationId xmlns:a16="http://schemas.microsoft.com/office/drawing/2014/main" id="{4BF61F90-011A-A2EB-D046-EA2965D582CB}"/>
              </a:ext>
            </a:extLst>
          </p:cNvPr>
          <p:cNvSpPr txBox="1"/>
          <p:nvPr/>
        </p:nvSpPr>
        <p:spPr>
          <a:xfrm>
            <a:off x="10933954" y="382123"/>
            <a:ext cx="718145" cy="5069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2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2284</Words>
  <Application>Microsoft Office PowerPoint</Application>
  <PresentationFormat>宽屏</PresentationFormat>
  <Paragraphs>675</Paragraphs>
  <Slides>60</Slides>
  <Notes>60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60</vt:i4>
      </vt:variant>
    </vt:vector>
  </HeadingPairs>
  <TitlesOfParts>
    <vt:vector size="72" baseType="lpstr">
      <vt:lpstr>Arial (正文)</vt:lpstr>
      <vt:lpstr>等线</vt:lpstr>
      <vt:lpstr>华文隶书</vt:lpstr>
      <vt:lpstr>楷体</vt:lpstr>
      <vt:lpstr>SimSun</vt:lpstr>
      <vt:lpstr>SimSun</vt:lpstr>
      <vt:lpstr>微软雅黑</vt:lpstr>
      <vt:lpstr>Arial</vt:lpstr>
      <vt:lpstr>Calibri</vt:lpstr>
      <vt:lpstr>Times New Roman</vt:lpstr>
      <vt:lpstr/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20</cp:revision>
  <dcterms:created xsi:type="dcterms:W3CDTF">2024-11-29T16:50:19Z</dcterms:created>
  <dcterms:modified xsi:type="dcterms:W3CDTF">2025-09-19T09:41:09Z</dcterms:modified>
  <cp:category/>
  <cp:contentStatus/>
</cp:coreProperties>
</file>