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3"/>
  </p:sldMasterIdLst>
  <p:notesMasterIdLst>
    <p:notesMasterId r:id="rId35"/>
  </p:notesMasterIdLst>
  <p:sldIdLst>
    <p:sldId id="297" r:id="rId4"/>
    <p:sldId id="298" r:id="rId5"/>
    <p:sldId id="365" r:id="rId6"/>
    <p:sldId id="299" r:id="rId7"/>
    <p:sldId id="300" r:id="rId8"/>
    <p:sldId id="302" r:id="rId9"/>
    <p:sldId id="304" r:id="rId10"/>
    <p:sldId id="306" r:id="rId11"/>
    <p:sldId id="305" r:id="rId12"/>
    <p:sldId id="313" r:id="rId13"/>
    <p:sldId id="312" r:id="rId14"/>
    <p:sldId id="310" r:id="rId15"/>
    <p:sldId id="308" r:id="rId16"/>
    <p:sldId id="326" r:id="rId17"/>
    <p:sldId id="328" r:id="rId18"/>
    <p:sldId id="311" r:id="rId19"/>
    <p:sldId id="346" r:id="rId20"/>
    <p:sldId id="301" r:id="rId21"/>
    <p:sldId id="303" r:id="rId22"/>
    <p:sldId id="337" r:id="rId23"/>
    <p:sldId id="338" r:id="rId24"/>
    <p:sldId id="339" r:id="rId25"/>
    <p:sldId id="307" r:id="rId26"/>
    <p:sldId id="340" r:id="rId27"/>
    <p:sldId id="366" r:id="rId28"/>
    <p:sldId id="367" r:id="rId29"/>
    <p:sldId id="344" r:id="rId30"/>
    <p:sldId id="371" r:id="rId31"/>
    <p:sldId id="372" r:id="rId32"/>
    <p:sldId id="373" r:id="rId33"/>
    <p:sldId id="309" r:id="rId34"/>
    <p:sldId id="374" r:id="rId36"/>
    <p:sldId id="375" r:id="rId37"/>
    <p:sldId id="376" r:id="rId38"/>
    <p:sldId id="377" r:id="rId39"/>
    <p:sldId id="325" r:id="rId40"/>
    <p:sldId id="349" r:id="rId41"/>
    <p:sldId id="314" r:id="rId42"/>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8" userDrawn="1">
          <p15:clr>
            <a:srgbClr val="A4A3A4"/>
          </p15:clr>
        </p15:guide>
        <p15:guide id="2" pos="38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5AFED"/>
    <a:srgbClr val="002FA7"/>
    <a:srgbClr val="ED7D31"/>
    <a:srgbClr val="F1A9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0" autoAdjust="0"/>
    <p:restoredTop sz="94660"/>
  </p:normalViewPr>
  <p:slideViewPr>
    <p:cSldViewPr snapToGrid="0" showGuides="1">
      <p:cViewPr varScale="1">
        <p:scale>
          <a:sx n="112" d="100"/>
          <a:sy n="112" d="100"/>
        </p:scale>
        <p:origin x="678" y="102"/>
      </p:cViewPr>
      <p:guideLst>
        <p:guide orient="horz" pos="2108"/>
        <p:guide pos="38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282.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notesMaster" Target="notesMasters/notes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15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47" name="Shape;16;p2"/>
          <p:cNvSpPr>
            <a:spLocks noChangeAspect="1"/>
          </p:cNvSpPr>
          <p:nvPr userDrawn="1"/>
        </p:nvSpPr>
        <p:spPr>
          <a:xfrm rot="21180000">
            <a:off x="-2322163" y="3609770"/>
            <a:ext cx="4966882" cy="4968407"/>
          </a:xfrm>
          <a:prstGeom prst="donut">
            <a:avLst>
              <a:gd name="adj" fmla="val 24850"/>
            </a:avLst>
          </a:prstGeom>
          <a:gradFill>
            <a:gsLst>
              <a:gs pos="0">
                <a:srgbClr val="012D86"/>
              </a:gs>
              <a:gs pos="100000">
                <a:srgbClr val="0E255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cs typeface="+mn-ea"/>
                <a:sym typeface="+mn-lt"/>
              </a:rPr>
              <a:t> </a:t>
            </a:r>
            <a:endParaRPr lang="en-US">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0">
                <a:srgbClr val="007BD3"/>
              </a:gs>
              <a:gs pos="100000">
                <a:srgbClr val="03437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空白页">
    <p:spTree>
      <p:nvGrpSpPr>
        <p:cNvPr id="1" name=""/>
        <p:cNvGrpSpPr/>
        <p:nvPr/>
      </p:nvGrpSpPr>
      <p:grpSpPr>
        <a:xfrm>
          <a:off x="0" y="0"/>
          <a:ext cx="0" cy="0"/>
          <a:chOff x="0" y="0"/>
          <a:chExt cx="0" cy="0"/>
        </a:xfrm>
      </p:grpSpPr>
      <p:pic>
        <p:nvPicPr>
          <p:cNvPr id="31" name="图片 30" descr="/Users/any/Desktop/图片2.png图片2"/>
          <p:cNvPicPr>
            <a:picLocks noChangeAspect="1"/>
          </p:cNvPicPr>
          <p:nvPr userDrawn="1"/>
        </p:nvPicPr>
        <p:blipFill>
          <a:blip r:embed="rId2">
            <a:alphaModFix amt="21000"/>
          </a:blip>
          <a:srcRect l="19" r="19"/>
          <a:stretch>
            <a:fillRect/>
          </a:stretch>
        </p:blipFill>
        <p:spPr>
          <a:xfrm>
            <a:off x="-878840" y="-423545"/>
            <a:ext cx="13070840" cy="8592820"/>
          </a:xfrm>
          <a:prstGeom prst="rect">
            <a:avLst/>
          </a:prstGeom>
          <a:effectLst/>
        </p:spPr>
      </p:pic>
    </p:spTree>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大章节页">
    <p:spTree>
      <p:nvGrpSpPr>
        <p:cNvPr id="1" name=""/>
        <p:cNvGrpSpPr/>
        <p:nvPr/>
      </p:nvGrpSpPr>
      <p:grpSpPr>
        <a:xfrm>
          <a:off x="0" y="0"/>
          <a:ext cx="0" cy="0"/>
          <a:chOff x="0" y="0"/>
          <a:chExt cx="0" cy="0"/>
        </a:xfrm>
      </p:grpSpPr>
      <p:sp>
        <p:nvSpPr>
          <p:cNvPr id="8" name="Shape;9;p2"/>
          <p:cNvSpPr/>
          <p:nvPr userDrawn="1"/>
        </p:nvSpPr>
        <p:spPr>
          <a:xfrm rot="1320970">
            <a:off x="-240782" y="-188791"/>
            <a:ext cx="803202" cy="803202"/>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Shape;17;p2"/>
          <p:cNvSpPr/>
          <p:nvPr userDrawn="1"/>
        </p:nvSpPr>
        <p:spPr>
          <a:xfrm rot="12237856">
            <a:off x="4944120" y="8304486"/>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7" name="Shape;16;p2"/>
          <p:cNvSpPr>
            <a:spLocks noChangeAspect="1"/>
          </p:cNvSpPr>
          <p:nvPr userDrawn="1"/>
        </p:nvSpPr>
        <p:spPr>
          <a:xfrm rot="2700000">
            <a:off x="-2322163" y="3609770"/>
            <a:ext cx="4966882" cy="4968407"/>
          </a:xfrm>
          <a:prstGeom prst="donut">
            <a:avLst>
              <a:gd name="adj" fmla="val 24850"/>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lt1"/>
                </a:solidFill>
                <a:cs typeface="+mn-ea"/>
                <a:sym typeface="+mn-lt"/>
              </a:rPr>
              <a:t> </a:t>
            </a:r>
            <a:endParaRPr lang="en-US">
              <a:solidFill>
                <a:schemeClr val="lt1"/>
              </a:solidFill>
              <a:cs typeface="+mn-ea"/>
              <a:sym typeface="+mn-lt"/>
            </a:endParaRPr>
          </a:p>
        </p:txBody>
      </p:sp>
      <p:pic>
        <p:nvPicPr>
          <p:cNvPr id="2" name="图片 1"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4" grpId="0" bldLvl="0" animBg="1"/>
      <p:bldP spid="4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小章节页">
    <p:spTree>
      <p:nvGrpSpPr>
        <p:cNvPr id="1" name=""/>
        <p:cNvGrpSpPr/>
        <p:nvPr/>
      </p:nvGrpSpPr>
      <p:grpSpPr>
        <a:xfrm>
          <a:off x="0" y="0"/>
          <a:ext cx="0" cy="0"/>
          <a:chOff x="0" y="0"/>
          <a:chExt cx="0" cy="0"/>
        </a:xfrm>
      </p:grpSpPr>
      <p:sp>
        <p:nvSpPr>
          <p:cNvPr id="43" name="Shape;17;p2"/>
          <p:cNvSpPr/>
          <p:nvPr userDrawn="1"/>
        </p:nvSpPr>
        <p:spPr>
          <a:xfrm rot="12237856">
            <a:off x="-825490" y="-1005249"/>
            <a:ext cx="2522351" cy="2522351"/>
          </a:xfrm>
          <a:prstGeom prst="ellipse">
            <a:avLst/>
          </a:prstGeom>
          <a:gradFill>
            <a:gsLst>
              <a:gs pos="16000">
                <a:schemeClr val="accent6">
                  <a:lumMod val="60000"/>
                  <a:lumOff val="40000"/>
                </a:schemeClr>
              </a:gs>
              <a:gs pos="100000">
                <a:schemeClr val="accent6">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pic>
        <p:nvPicPr>
          <p:cNvPr id="3" name="图片 2" descr="集团大楼q"/>
          <p:cNvPicPr>
            <a:picLocks noChangeAspect="1"/>
          </p:cNvPicPr>
          <p:nvPr userDrawn="1"/>
        </p:nvPicPr>
        <p:blipFill>
          <a:blip r:embed="rId2">
            <a:alphaModFix amt="15000"/>
          </a:blip>
          <a:srcRect l="32848" t="28944"/>
          <a:stretch>
            <a:fillRect/>
          </a:stretch>
        </p:blipFill>
        <p:spPr>
          <a:xfrm>
            <a:off x="4567555" y="1127125"/>
            <a:ext cx="8565515" cy="6276340"/>
          </a:xfrm>
          <a:prstGeom prst="rect">
            <a:avLst/>
          </a:prstGeom>
          <a:effectLst/>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3.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3.jpeg"/><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集团logo"/>
          <p:cNvPicPr>
            <a:picLocks noChangeAspect="1"/>
          </p:cNvPicPr>
          <p:nvPr userDrawn="1"/>
        </p:nvPicPr>
        <p:blipFill>
          <a:blip r:embed="rId4"/>
          <a:stretch>
            <a:fillRect/>
          </a:stretch>
        </p:blipFill>
        <p:spPr>
          <a:xfrm>
            <a:off x="9514205" y="160655"/>
            <a:ext cx="2449830" cy="1083945"/>
          </a:xfrm>
          <a:prstGeom prst="rect">
            <a:avLst/>
          </a:prstGeom>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slideLayout" Target="../slideLayouts/slideLayout4.xml"/><Relationship Id="rId10" Type="http://schemas.openxmlformats.org/officeDocument/2006/relationships/tags" Target="../tags/tag86.xml"/><Relationship Id="rId1" Type="http://schemas.openxmlformats.org/officeDocument/2006/relationships/tags" Target="../tags/tag77.xml"/></Relationships>
</file>

<file path=ppt/slides/_rels/slide11.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4" Type="http://schemas.openxmlformats.org/officeDocument/2006/relationships/slideLayout" Target="../slideLayouts/slideLayout4.xml"/><Relationship Id="rId33" Type="http://schemas.openxmlformats.org/officeDocument/2006/relationships/tags" Target="../tags/tag119.xml"/><Relationship Id="rId32" Type="http://schemas.openxmlformats.org/officeDocument/2006/relationships/tags" Target="../tags/tag118.xml"/><Relationship Id="rId31" Type="http://schemas.openxmlformats.org/officeDocument/2006/relationships/tags" Target="../tags/tag117.xml"/><Relationship Id="rId30" Type="http://schemas.openxmlformats.org/officeDocument/2006/relationships/tags" Target="../tags/tag116.xml"/><Relationship Id="rId3" Type="http://schemas.openxmlformats.org/officeDocument/2006/relationships/tags" Target="../tags/tag89.xml"/><Relationship Id="rId29" Type="http://schemas.openxmlformats.org/officeDocument/2006/relationships/tags" Target="../tags/tag115.xml"/><Relationship Id="rId28" Type="http://schemas.openxmlformats.org/officeDocument/2006/relationships/tags" Target="../tags/tag114.xml"/><Relationship Id="rId27" Type="http://schemas.openxmlformats.org/officeDocument/2006/relationships/tags" Target="../tags/tag113.xml"/><Relationship Id="rId26" Type="http://schemas.openxmlformats.org/officeDocument/2006/relationships/tags" Target="../tags/tag112.xml"/><Relationship Id="rId25" Type="http://schemas.openxmlformats.org/officeDocument/2006/relationships/tags" Target="../tags/tag111.xml"/><Relationship Id="rId24" Type="http://schemas.openxmlformats.org/officeDocument/2006/relationships/tags" Target="../tags/tag110.xml"/><Relationship Id="rId23" Type="http://schemas.openxmlformats.org/officeDocument/2006/relationships/tags" Target="../tags/tag109.xml"/><Relationship Id="rId22" Type="http://schemas.openxmlformats.org/officeDocument/2006/relationships/tags" Target="../tags/tag108.xml"/><Relationship Id="rId21" Type="http://schemas.openxmlformats.org/officeDocument/2006/relationships/tags" Target="../tags/tag107.xml"/><Relationship Id="rId20" Type="http://schemas.openxmlformats.org/officeDocument/2006/relationships/tags" Target="../tags/tag106.xml"/><Relationship Id="rId2" Type="http://schemas.openxmlformats.org/officeDocument/2006/relationships/tags" Target="../tags/tag88.xml"/><Relationship Id="rId19" Type="http://schemas.openxmlformats.org/officeDocument/2006/relationships/tags" Target="../tags/tag105.xml"/><Relationship Id="rId18" Type="http://schemas.openxmlformats.org/officeDocument/2006/relationships/tags" Target="../tags/tag104.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tags" Target="../tags/tag8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21.xml"/><Relationship Id="rId1" Type="http://schemas.openxmlformats.org/officeDocument/2006/relationships/tags" Target="../tags/tag120.xml"/></Relationships>
</file>

<file path=ppt/slides/_rels/slide13.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5" Type="http://schemas.openxmlformats.org/officeDocument/2006/relationships/slideLayout" Target="../slideLayouts/slideLayout4.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37.xml"/><Relationship Id="rId1" Type="http://schemas.openxmlformats.org/officeDocument/2006/relationships/tags" Target="../tags/tag13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17.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2" Type="http://schemas.openxmlformats.org/officeDocument/2006/relationships/slideLayout" Target="../slideLayouts/slideLayout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tags" Target="../tags/tag143.xml"/></Relationships>
</file>

<file path=ppt/slides/_rels/slide18.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2" Type="http://schemas.openxmlformats.org/officeDocument/2006/relationships/slideLayout" Target="../slideLayouts/slideLayout4.xml"/><Relationship Id="rId11" Type="http://schemas.openxmlformats.org/officeDocument/2006/relationships/tags" Target="../tags/tag163.xml"/><Relationship Id="rId10" Type="http://schemas.openxmlformats.org/officeDocument/2006/relationships/image" Target="../media/image7.jpeg"/><Relationship Id="rId1" Type="http://schemas.openxmlformats.org/officeDocument/2006/relationships/tags" Target="../tags/tag15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png"/><Relationship Id="rId1" Type="http://schemas.openxmlformats.org/officeDocument/2006/relationships/tags" Target="../tags/tag164.xml"/></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9" Type="http://schemas.openxmlformats.org/officeDocument/2006/relationships/slideLayout" Target="../slideLayouts/slideLayout4.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9.png"/><Relationship Id="rId2" Type="http://schemas.openxmlformats.org/officeDocument/2006/relationships/tags" Target="../tags/tag166.xml"/><Relationship Id="rId1" Type="http://schemas.openxmlformats.org/officeDocument/2006/relationships/tags" Target="../tags/tag165.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0.png"/><Relationship Id="rId2" Type="http://schemas.openxmlformats.org/officeDocument/2006/relationships/tags" Target="../tags/tag168.xml"/><Relationship Id="rId1" Type="http://schemas.openxmlformats.org/officeDocument/2006/relationships/tags" Target="../tags/tag16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image" Target="../media/image11.png"/><Relationship Id="rId16" Type="http://schemas.openxmlformats.org/officeDocument/2006/relationships/slideLayout" Target="../slideLayouts/slideLayout4.xml"/><Relationship Id="rId15" Type="http://schemas.openxmlformats.org/officeDocument/2006/relationships/tags" Target="../tags/tag182.xml"/><Relationship Id="rId14" Type="http://schemas.openxmlformats.org/officeDocument/2006/relationships/tags" Target="../tags/tag181.xml"/><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tags" Target="../tags/tag169.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27.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1" Type="http://schemas.openxmlformats.org/officeDocument/2006/relationships/slideLayout" Target="../slideLayouts/slideLayout4.xml"/><Relationship Id="rId10" Type="http://schemas.openxmlformats.org/officeDocument/2006/relationships/tags" Target="../tags/tag207.xml"/><Relationship Id="rId1" Type="http://schemas.openxmlformats.org/officeDocument/2006/relationships/tags" Target="../tags/tag198.xml"/></Relationships>
</file>

<file path=ppt/slides/_rels/slide28.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4" Type="http://schemas.openxmlformats.org/officeDocument/2006/relationships/slideLayout" Target="../slideLayouts/slideLayout4.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08.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4.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4.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4.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34.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2" Type="http://schemas.openxmlformats.org/officeDocument/2006/relationships/notesSlide" Target="../notesSlides/notesSlide4.xml"/><Relationship Id="rId11" Type="http://schemas.openxmlformats.org/officeDocument/2006/relationships/slideLayout" Target="../slideLayouts/slideLayout4.xml"/><Relationship Id="rId10" Type="http://schemas.openxmlformats.org/officeDocument/2006/relationships/tags" Target="../tags/tag262.xml"/><Relationship Id="rId1" Type="http://schemas.openxmlformats.org/officeDocument/2006/relationships/tags" Target="../tags/tag253.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4.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69.xml"/></Relationships>
</file>

<file path=ppt/slides/_rels/slide37.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2" Type="http://schemas.openxmlformats.org/officeDocument/2006/relationships/slideLayout" Target="../slideLayouts/slideLayout4.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8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tags" Target="../tags/tag24.xml"/></Relationships>
</file>

<file path=ppt/slides/_rels/slide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6" Type="http://schemas.openxmlformats.org/officeDocument/2006/relationships/slideLayout" Target="../slideLayouts/slideLayout4.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image" Target="../media/image5.png"/><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4" Type="http://schemas.openxmlformats.org/officeDocument/2006/relationships/slideLayout" Target="../slideLayouts/slideLayout4.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8.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6" Type="http://schemas.openxmlformats.org/officeDocument/2006/relationships/slideLayout" Target="../slideLayouts/slideLayout4.xml"/><Relationship Id="rId25" Type="http://schemas.openxmlformats.org/officeDocument/2006/relationships/tags" Target="../tags/tag76.xml"/><Relationship Id="rId24" Type="http://schemas.openxmlformats.org/officeDocument/2006/relationships/tags" Target="../tags/tag75.xml"/><Relationship Id="rId23" Type="http://schemas.openxmlformats.org/officeDocument/2006/relationships/tags" Target="../tags/tag74.xml"/><Relationship Id="rId22" Type="http://schemas.openxmlformats.org/officeDocument/2006/relationships/tags" Target="../tags/tag73.xml"/><Relationship Id="rId21" Type="http://schemas.openxmlformats.org/officeDocument/2006/relationships/tags" Target="../tags/tag72.xml"/><Relationship Id="rId20" Type="http://schemas.openxmlformats.org/officeDocument/2006/relationships/tags" Target="../tags/tag71.xml"/><Relationship Id="rId2" Type="http://schemas.openxmlformats.org/officeDocument/2006/relationships/tags" Target="../tags/tag53.xml"/><Relationship Id="rId19" Type="http://schemas.openxmlformats.org/officeDocument/2006/relationships/tags" Target="../tags/tag70.xml"/><Relationship Id="rId18" Type="http://schemas.openxmlformats.org/officeDocument/2006/relationships/tags" Target="../tags/tag69.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16;p2"/>
          <p:cNvSpPr/>
          <p:nvPr>
            <p:custDataLst>
              <p:tags r:id="rId1"/>
            </p:custDataLst>
          </p:nvPr>
        </p:nvSpPr>
        <p:spPr>
          <a:xfrm rot="2700000">
            <a:off x="6960664" y="-1681901"/>
            <a:ext cx="2206038" cy="2206038"/>
          </a:xfrm>
          <a:prstGeom prst="ellipse">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6" name="文本框 25"/>
          <p:cNvSpPr txBox="1"/>
          <p:nvPr/>
        </p:nvSpPr>
        <p:spPr>
          <a:xfrm>
            <a:off x="1717675" y="2511425"/>
            <a:ext cx="8966835" cy="1198880"/>
          </a:xfrm>
          <a:prstGeom prst="rect">
            <a:avLst/>
          </a:prstGeom>
          <a:noFill/>
          <a:effectLst>
            <a:outerShdw blurRad="50800" dist="38100" dir="2700000" algn="tl" rotWithShape="0">
              <a:schemeClr val="accent6">
                <a:lumMod val="50000"/>
                <a:alpha val="40000"/>
              </a:schemeClr>
            </a:outerShdw>
          </a:effectLst>
        </p:spPr>
        <p:txBody>
          <a:bodyPr wrap="square" rtlCol="0">
            <a:spAutoFit/>
          </a:bodyPr>
          <a:lstStyle>
            <a:defPPr>
              <a:defRPr lang="zh-CN"/>
            </a:defPPr>
            <a:lvl1pPr marR="0" lvl="0" indent="0" fontAlgn="auto">
              <a:lnSpc>
                <a:spcPct val="100000"/>
              </a:lnSpc>
              <a:spcBef>
                <a:spcPts val="0"/>
              </a:spcBef>
              <a:spcAft>
                <a:spcPts val="0"/>
              </a:spcAft>
              <a:buClrTx/>
              <a:buSzTx/>
              <a:buFontTx/>
              <a:buNone/>
              <a:defRPr sz="4800">
                <a:gradFill flip="none" rotWithShape="1">
                  <a:gsLst>
                    <a:gs pos="57800">
                      <a:prstClr val="black"/>
                    </a:gs>
                    <a:gs pos="0">
                      <a:prstClr val="black">
                        <a:alpha val="0"/>
                      </a:prstClr>
                    </a:gs>
                    <a:gs pos="100000">
                      <a:prstClr val="black">
                        <a:alpha val="0"/>
                      </a:prstClr>
                    </a:gs>
                  </a:gsLst>
                  <a:lin ang="8100000" scaled="1"/>
                  <a:tileRect/>
                </a:gradFill>
                <a:latin typeface="思源黑体 CN Heavy" panose="020B0A00000000000000" pitchFamily="34" charset="-122"/>
                <a:ea typeface="思源黑体 CN Heavy" panose="020B0A00000000000000" pitchFamily="34" charset="-122"/>
              </a:defRPr>
            </a:lvl1pPr>
          </a:lstStyle>
          <a:p>
            <a:r>
              <a:rPr lang="zh-CN" altLang="en-US" sz="7200" b="1" dirty="0">
                <a:solidFill>
                  <a:schemeClr val="accent1"/>
                </a:solidFill>
                <a:latin typeface="方正兰亭大黑_GBK" panose="02000000000000000000" charset="-122"/>
                <a:ea typeface="方正兰亭大黑_GBK" panose="02000000000000000000" charset="-122"/>
                <a:cs typeface="+mn-ea"/>
                <a:sym typeface="+mn-lt"/>
              </a:rPr>
              <a:t>第一章</a:t>
            </a:r>
            <a:r>
              <a:rPr lang="en-US" altLang="zh-CN" sz="7200" b="1" dirty="0">
                <a:solidFill>
                  <a:schemeClr val="accent1"/>
                </a:solidFill>
                <a:latin typeface="方正兰亭大黑_GBK" panose="02000000000000000000" charset="-122"/>
                <a:ea typeface="方正兰亭大黑_GBK" panose="02000000000000000000" charset="-122"/>
                <a:cs typeface="+mn-ea"/>
                <a:sym typeface="+mn-lt"/>
              </a:rPr>
              <a:t> </a:t>
            </a:r>
            <a:r>
              <a:rPr lang="zh-CN" altLang="en-US" sz="7200" b="1" dirty="0">
                <a:solidFill>
                  <a:schemeClr val="accent1"/>
                </a:solidFill>
                <a:latin typeface="方正兰亭大黑_GBK" panose="02000000000000000000" charset="-122"/>
                <a:ea typeface="方正兰亭大黑_GBK" panose="02000000000000000000" charset="-122"/>
                <a:cs typeface="+mn-ea"/>
                <a:sym typeface="+mn-lt"/>
              </a:rPr>
              <a:t>管理基础知识</a:t>
            </a:r>
            <a:endParaRPr lang="zh-CN" altLang="en-US" sz="7200" b="1" dirty="0">
              <a:solidFill>
                <a:schemeClr val="accent1"/>
              </a:solidFill>
              <a:latin typeface="方正兰亭大黑_GBK" panose="02000000000000000000" charset="-122"/>
              <a:ea typeface="方正兰亭大黑_GBK" panose="02000000000000000000" charset="-122"/>
              <a:cs typeface="+mn-ea"/>
              <a:sym typeface="+mn-lt"/>
            </a:endParaRPr>
          </a:p>
        </p:txBody>
      </p:sp>
      <p:grpSp>
        <p:nvGrpSpPr>
          <p:cNvPr id="43" name="Shape;222;p28"/>
          <p:cNvGrpSpPr/>
          <p:nvPr/>
        </p:nvGrpSpPr>
        <p:grpSpPr>
          <a:xfrm rot="5400000">
            <a:off x="2115956" y="1297239"/>
            <a:ext cx="83474" cy="584215"/>
            <a:chOff x="687750" y="1096650"/>
            <a:chExt cx="64500" cy="451421"/>
          </a:xfrm>
          <a:solidFill>
            <a:schemeClr val="accent6">
              <a:lumMod val="60000"/>
              <a:lumOff val="40000"/>
            </a:schemeClr>
          </a:solidFill>
        </p:grpSpPr>
        <p:sp>
          <p:nvSpPr>
            <p:cNvPr id="44" name="Shape;223;p28"/>
            <p:cNvSpPr/>
            <p:nvPr>
              <p:custDataLst>
                <p:tags r:id="rId2"/>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5" name="Shape;224;p28"/>
            <p:cNvSpPr/>
            <p:nvPr>
              <p:custDataLst>
                <p:tags r:id="rId3"/>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sp>
          <p:nvSpPr>
            <p:cNvPr id="46" name="Shape;225;p28"/>
            <p:cNvSpPr/>
            <p:nvPr>
              <p:custDataLst>
                <p:tags r:id="rId4"/>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chemeClr val="accent6">
                    <a:lumMod val="60000"/>
                    <a:lumOff val="4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象6"/>
          <p:cNvSpPr/>
          <p:nvPr>
            <p:custDataLst>
              <p:tags r:id="rId1"/>
            </p:custDataLst>
          </p:nvPr>
        </p:nvSpPr>
        <p:spPr>
          <a:xfrm>
            <a:off x="104775" y="1830705"/>
            <a:ext cx="3573145" cy="3622675"/>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lIns="0" tIns="0" rIns="0" bIns="0">
            <a:noAutofit/>
          </a:bodyPr>
          <a:p>
            <a:endParaRPr lang="zh-CN" altLang="en-US" dirty="0">
              <a:solidFill>
                <a:schemeClr val="tx1"/>
              </a:solidFill>
              <a:latin typeface="+mn-ea"/>
            </a:endParaRPr>
          </a:p>
        </p:txBody>
      </p:sp>
      <p:sp>
        <p:nvSpPr>
          <p:cNvPr id="14" name="对象1"/>
          <p:cNvSpPr/>
          <p:nvPr>
            <p:custDataLst>
              <p:tags r:id="rId2"/>
            </p:custDataLst>
          </p:nvPr>
        </p:nvSpPr>
        <p:spPr>
          <a:xfrm>
            <a:off x="3801110" y="2753360"/>
            <a:ext cx="7658100" cy="1184910"/>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2">
                    <a:lumMod val="20000"/>
                    <a:lumOff val="80000"/>
                    <a:alpha val="0"/>
                  </a:schemeClr>
                </a:gs>
                <a:gs pos="2000">
                  <a:schemeClr val="accent2">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indent="457200" algn="just" fontAlgn="auto">
              <a:lnSpc>
                <a:spcPct val="150000"/>
              </a:lnSpc>
              <a:spcBef>
                <a:spcPct val="0"/>
              </a:spcBef>
              <a:spcAft>
                <a:spcPct val="0"/>
              </a:spcAft>
            </a:pPr>
            <a:r>
              <a:rPr lang="zh-CN" altLang="en-US" sz="1600">
                <a:solidFill>
                  <a:srgbClr val="FF0000"/>
                </a:solidFill>
                <a:latin typeface="+mn-ea"/>
                <a:cs typeface="+mn-ea"/>
                <a:sym typeface="+mn-ea"/>
              </a:rPr>
              <a:t>中层管理者</a:t>
            </a:r>
            <a:r>
              <a:rPr lang="zh-CN" altLang="en-US" sz="1600">
                <a:solidFill>
                  <a:schemeClr val="tx1">
                    <a:lumMod val="85000"/>
                    <a:lumOff val="15000"/>
                  </a:schemeClr>
                </a:solidFill>
                <a:latin typeface="+mn-ea"/>
                <a:cs typeface="+mn-ea"/>
                <a:sym typeface="+mn-ea"/>
              </a:rPr>
              <a:t>处于</a:t>
            </a:r>
            <a:r>
              <a:rPr lang="zh-CN" altLang="en-US" sz="1600">
                <a:solidFill>
                  <a:srgbClr val="FF0000"/>
                </a:solidFill>
                <a:latin typeface="+mn-ea"/>
                <a:cs typeface="+mn-ea"/>
                <a:sym typeface="+mn-ea"/>
              </a:rPr>
              <a:t>承上启下</a:t>
            </a:r>
            <a:r>
              <a:rPr lang="zh-CN" altLang="en-US" sz="1600">
                <a:solidFill>
                  <a:schemeClr val="tx1">
                    <a:lumMod val="85000"/>
                    <a:lumOff val="15000"/>
                  </a:schemeClr>
                </a:solidFill>
                <a:latin typeface="+mn-ea"/>
                <a:cs typeface="+mn-ea"/>
                <a:sym typeface="+mn-ea"/>
              </a:rPr>
              <a:t>层面，贯彻执行高层管理者制定的重大决策，监督和协调基层管理者的工作。例如，部门经理、项目经理、区域经理等。</a:t>
            </a:r>
            <a:endParaRPr lang="zh-CN" altLang="en-US" sz="1600">
              <a:solidFill>
                <a:schemeClr val="tx1">
                  <a:lumMod val="85000"/>
                  <a:lumOff val="15000"/>
                </a:schemeClr>
              </a:solidFill>
              <a:latin typeface="+mn-ea"/>
              <a:cs typeface="+mn-ea"/>
              <a:sym typeface="+mn-ea"/>
            </a:endParaRPr>
          </a:p>
        </p:txBody>
      </p:sp>
      <p:sp>
        <p:nvSpPr>
          <p:cNvPr id="16" name="对象2"/>
          <p:cNvSpPr/>
          <p:nvPr>
            <p:custDataLst>
              <p:tags r:id="rId3"/>
            </p:custDataLst>
          </p:nvPr>
        </p:nvSpPr>
        <p:spPr>
          <a:xfrm>
            <a:off x="2639060" y="1424305"/>
            <a:ext cx="8820150" cy="1174115"/>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1">
                    <a:lumMod val="20000"/>
                    <a:lumOff val="80000"/>
                    <a:alpha val="0"/>
                  </a:schemeClr>
                </a:gs>
                <a:gs pos="2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indent="457200" algn="just" fontAlgn="auto">
              <a:lnSpc>
                <a:spcPct val="150000"/>
              </a:lnSpc>
              <a:spcBef>
                <a:spcPct val="0"/>
              </a:spcBef>
              <a:spcAft>
                <a:spcPct val="0"/>
              </a:spcAft>
            </a:pPr>
            <a:r>
              <a:rPr lang="zh-CN" altLang="en-US" sz="1600" dirty="0">
                <a:solidFill>
                  <a:srgbClr val="FF0000"/>
                </a:solidFill>
                <a:latin typeface="+mn-ea"/>
                <a:cs typeface="+mn-ea"/>
                <a:sym typeface="+mn-ea"/>
              </a:rPr>
              <a:t>高层管理者</a:t>
            </a:r>
            <a:r>
              <a:rPr lang="zh-CN" altLang="en-US" sz="1600" dirty="0">
                <a:solidFill>
                  <a:schemeClr val="tx1">
                    <a:lumMod val="85000"/>
                    <a:lumOff val="15000"/>
                  </a:schemeClr>
                </a:solidFill>
                <a:latin typeface="+mn-ea"/>
                <a:cs typeface="+mn-ea"/>
                <a:sym typeface="+mn-ea"/>
              </a:rPr>
              <a:t>处于组织的</a:t>
            </a:r>
            <a:r>
              <a:rPr lang="zh-CN" altLang="en-US" sz="1600" dirty="0">
                <a:solidFill>
                  <a:srgbClr val="FF0000"/>
                </a:solidFill>
                <a:latin typeface="+mn-ea"/>
                <a:cs typeface="+mn-ea"/>
                <a:sym typeface="+mn-ea"/>
              </a:rPr>
              <a:t>最高层</a:t>
            </a:r>
            <a:r>
              <a:rPr lang="zh-CN" altLang="en-US" sz="1600" dirty="0">
                <a:solidFill>
                  <a:schemeClr val="tx1">
                    <a:lumMod val="85000"/>
                    <a:lumOff val="15000"/>
                  </a:schemeClr>
                </a:solidFill>
                <a:latin typeface="+mn-ea"/>
                <a:cs typeface="+mn-ea"/>
                <a:sym typeface="+mn-ea"/>
              </a:rPr>
              <a:t>，主要职责是制定组织的总目标、总战略。例如，首席执行官</a:t>
            </a:r>
            <a:r>
              <a:rPr lang="zh-CN" altLang="en-US" sz="16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a:t>
            </a:r>
            <a:r>
              <a:rPr lang="en-US" altLang="zh-CN" sz="16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CEO</a:t>
            </a:r>
            <a:r>
              <a:rPr lang="zh-CN" altLang="en-US" sz="16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a:t>
            </a:r>
            <a:r>
              <a:rPr lang="zh-CN" altLang="en-US" sz="1600" dirty="0">
                <a:solidFill>
                  <a:schemeClr val="tx1">
                    <a:lumMod val="85000"/>
                    <a:lumOff val="15000"/>
                  </a:schemeClr>
                </a:solidFill>
                <a:latin typeface="+mn-ea"/>
                <a:cs typeface="+mn-ea"/>
                <a:sym typeface="+mn-ea"/>
              </a:rPr>
              <a:t>、首席运营官</a:t>
            </a:r>
            <a:r>
              <a:rPr lang="zh-CN" altLang="en-US" sz="16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（COO）</a:t>
            </a:r>
            <a:r>
              <a:rPr lang="zh-CN" altLang="en-US" sz="1600" dirty="0">
                <a:solidFill>
                  <a:schemeClr val="tx1">
                    <a:lumMod val="85000"/>
                    <a:lumOff val="15000"/>
                  </a:schemeClr>
                </a:solidFill>
                <a:latin typeface="+mn-ea"/>
                <a:cs typeface="+mn-ea"/>
                <a:sym typeface="+mn-ea"/>
              </a:rPr>
              <a:t>、首席财务官</a:t>
            </a:r>
            <a:r>
              <a:rPr lang="zh-CN" altLang="en-US" sz="1600" dirty="0">
                <a:solidFill>
                  <a:schemeClr val="tx1">
                    <a:lumMod val="85000"/>
                    <a:lumOff val="15000"/>
                  </a:schemeClr>
                </a:solidFill>
                <a:latin typeface="华文中宋" panose="02010600040101010101" charset="-122"/>
                <a:ea typeface="华文中宋" panose="02010600040101010101" charset="-122"/>
                <a:cs typeface="华文中宋" panose="02010600040101010101" charset="-122"/>
                <a:sym typeface="+mn-ea"/>
              </a:rPr>
              <a:t>（CFO）</a:t>
            </a:r>
            <a:r>
              <a:rPr lang="zh-CN" altLang="en-US" sz="1600" dirty="0">
                <a:solidFill>
                  <a:schemeClr val="tx1">
                    <a:lumMod val="85000"/>
                    <a:lumOff val="15000"/>
                  </a:schemeClr>
                </a:solidFill>
                <a:latin typeface="+mn-ea"/>
                <a:cs typeface="+mn-ea"/>
                <a:sym typeface="+mn-ea"/>
              </a:rPr>
              <a:t>等。</a:t>
            </a:r>
            <a:endParaRPr lang="zh-CN" altLang="en-US" sz="1600" dirty="0">
              <a:solidFill>
                <a:schemeClr val="tx1">
                  <a:lumMod val="85000"/>
                  <a:lumOff val="15000"/>
                </a:schemeClr>
              </a:solidFill>
              <a:latin typeface="+mn-ea"/>
              <a:cs typeface="+mn-ea"/>
              <a:sym typeface="+mn-ea"/>
            </a:endParaRPr>
          </a:p>
        </p:txBody>
      </p:sp>
      <p:sp>
        <p:nvSpPr>
          <p:cNvPr id="18" name="对象3"/>
          <p:cNvSpPr/>
          <p:nvPr>
            <p:custDataLst>
              <p:tags r:id="rId4"/>
            </p:custDataLst>
          </p:nvPr>
        </p:nvSpPr>
        <p:spPr>
          <a:xfrm>
            <a:off x="2625725" y="4093845"/>
            <a:ext cx="8832850" cy="1184910"/>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1">
                    <a:lumMod val="20000"/>
                    <a:lumOff val="80000"/>
                    <a:alpha val="0"/>
                  </a:schemeClr>
                </a:gs>
                <a:gs pos="2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indent="457200" algn="just" fontAlgn="auto">
              <a:lnSpc>
                <a:spcPct val="150000"/>
              </a:lnSpc>
              <a:spcBef>
                <a:spcPct val="0"/>
              </a:spcBef>
              <a:spcAft>
                <a:spcPct val="0"/>
              </a:spcAft>
            </a:pPr>
            <a:r>
              <a:rPr lang="zh-CN" altLang="en-US" sz="1600">
                <a:solidFill>
                  <a:srgbClr val="FF0000"/>
                </a:solidFill>
                <a:latin typeface="+mn-ea"/>
                <a:cs typeface="+mn-ea"/>
                <a:sym typeface="+mn-ea"/>
              </a:rPr>
              <a:t>基层管理者</a:t>
            </a:r>
            <a:r>
              <a:rPr lang="zh-CN" altLang="en-US" sz="1600">
                <a:solidFill>
                  <a:schemeClr val="tx1">
                    <a:lumMod val="85000"/>
                    <a:lumOff val="15000"/>
                  </a:schemeClr>
                </a:solidFill>
                <a:latin typeface="+mn-ea"/>
                <a:cs typeface="+mn-ea"/>
                <a:sym typeface="+mn-ea"/>
              </a:rPr>
              <a:t>处于</a:t>
            </a:r>
            <a:r>
              <a:rPr lang="zh-CN" altLang="en-US" sz="1600">
                <a:solidFill>
                  <a:srgbClr val="FF0000"/>
                </a:solidFill>
                <a:latin typeface="+mn-ea"/>
                <a:cs typeface="+mn-ea"/>
                <a:sym typeface="+mn-ea"/>
              </a:rPr>
              <a:t>一线管理者</a:t>
            </a:r>
            <a:r>
              <a:rPr lang="zh-CN" altLang="en-US" sz="1600">
                <a:solidFill>
                  <a:schemeClr val="tx1">
                    <a:lumMod val="85000"/>
                    <a:lumOff val="15000"/>
                  </a:schemeClr>
                </a:solidFill>
                <a:latin typeface="+mn-ea"/>
                <a:cs typeface="+mn-ea"/>
                <a:sym typeface="+mn-ea"/>
              </a:rPr>
              <a:t>地位，给下属的基层操作者分派具体工作任务，直接指挥和监督现场作业活动，保证各项任务的有效完成。例如，主管、领班、小组长等。</a:t>
            </a:r>
            <a:endParaRPr lang="zh-CN" altLang="en-US" sz="1600">
              <a:solidFill>
                <a:schemeClr val="tx1">
                  <a:lumMod val="85000"/>
                  <a:lumOff val="15000"/>
                </a:schemeClr>
              </a:solidFill>
              <a:latin typeface="+mn-ea"/>
              <a:cs typeface="+mn-ea"/>
              <a:sym typeface="+mn-ea"/>
            </a:endParaRPr>
          </a:p>
        </p:txBody>
      </p:sp>
      <p:sp>
        <p:nvSpPr>
          <p:cNvPr id="2" name="对象5"/>
          <p:cNvSpPr/>
          <p:nvPr>
            <p:custDataLst>
              <p:tags r:id="rId5"/>
            </p:custDataLst>
          </p:nvPr>
        </p:nvSpPr>
        <p:spPr>
          <a:xfrm>
            <a:off x="2615074" y="1072409"/>
            <a:ext cx="758255" cy="75825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2">
              <a:lumMod val="40000"/>
              <a:lumOff val="6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01</a:t>
            </a:r>
            <a:endParaRPr lang="en-US" altLang="zh-CN" sz="2400" b="1">
              <a:solidFill>
                <a:schemeClr val="lt1"/>
              </a:solidFill>
              <a:latin typeface="+mn-ea"/>
              <a:cs typeface="+mn-ea"/>
              <a:sym typeface="+mn-ea"/>
            </a:endParaRPr>
          </a:p>
        </p:txBody>
      </p:sp>
      <p:sp>
        <p:nvSpPr>
          <p:cNvPr id="4" name="对象6"/>
          <p:cNvSpPr/>
          <p:nvPr>
            <p:custDataLst>
              <p:tags r:id="rId6"/>
            </p:custDataLst>
          </p:nvPr>
        </p:nvSpPr>
        <p:spPr>
          <a:xfrm>
            <a:off x="3678079" y="2977919"/>
            <a:ext cx="758255" cy="75825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rgbClr val="ED7D3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02</a:t>
            </a:r>
            <a:endParaRPr lang="en-US" altLang="zh-CN" sz="2400" b="1">
              <a:solidFill>
                <a:schemeClr val="lt1"/>
              </a:solidFill>
              <a:latin typeface="+mn-ea"/>
              <a:cs typeface="+mn-ea"/>
              <a:sym typeface="+mn-ea"/>
            </a:endParaRPr>
          </a:p>
        </p:txBody>
      </p:sp>
      <p:sp>
        <p:nvSpPr>
          <p:cNvPr id="9" name="对象7"/>
          <p:cNvSpPr/>
          <p:nvPr>
            <p:custDataLst>
              <p:tags r:id="rId7"/>
            </p:custDataLst>
          </p:nvPr>
        </p:nvSpPr>
        <p:spPr>
          <a:xfrm>
            <a:off x="2615074" y="4878164"/>
            <a:ext cx="758255" cy="75825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lumMod val="40000"/>
              <a:lumOff val="6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p>
            <a:pPr algn="ctr">
              <a:spcBef>
                <a:spcPct val="0"/>
              </a:spcBef>
              <a:spcAft>
                <a:spcPct val="0"/>
              </a:spcAft>
            </a:pPr>
            <a:r>
              <a:rPr lang="en-US" altLang="zh-CN" sz="2400" b="1">
                <a:solidFill>
                  <a:schemeClr val="lt1"/>
                </a:solidFill>
                <a:latin typeface="+mn-ea"/>
                <a:cs typeface="+mn-ea"/>
                <a:sym typeface="+mn-ea"/>
              </a:rPr>
              <a:t>03</a:t>
            </a:r>
            <a:endParaRPr lang="en-US" altLang="zh-CN" sz="2400" b="1">
              <a:solidFill>
                <a:schemeClr val="lt1"/>
              </a:solidFill>
              <a:latin typeface="+mn-ea"/>
              <a:cs typeface="+mn-ea"/>
              <a:sym typeface="+mn-ea"/>
            </a:endParaRPr>
          </a:p>
        </p:txBody>
      </p:sp>
      <p:sp>
        <p:nvSpPr>
          <p:cNvPr id="17" name="对象12"/>
          <p:cNvSpPr>
            <a:spLocks noChangeAspect="1"/>
          </p:cNvSpPr>
          <p:nvPr>
            <p:custDataLst>
              <p:tags r:id="rId8"/>
            </p:custDataLst>
          </p:nvPr>
        </p:nvSpPr>
        <p:spPr>
          <a:xfrm>
            <a:off x="490220" y="2240915"/>
            <a:ext cx="2850515" cy="2801620"/>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p>
            <a:pPr algn="ctr">
              <a:spcBef>
                <a:spcPct val="0"/>
              </a:spcBef>
              <a:spcAft>
                <a:spcPct val="0"/>
              </a:spcAft>
            </a:pPr>
            <a:r>
              <a:rPr lang="zh-CN" altLang="en-US" sz="2700" b="1" kern="0" noProof="0" dirty="0">
                <a:ln>
                  <a:noFill/>
                </a:ln>
                <a:solidFill>
                  <a:srgbClr val="FF0000"/>
                </a:solidFill>
                <a:effectLst/>
                <a:uLnTx/>
                <a:uFillTx/>
                <a:cs typeface="+mn-ea"/>
                <a:sym typeface="+mn-lt"/>
              </a:rPr>
              <a:t>管理者的层次</a:t>
            </a:r>
            <a:endParaRPr lang="zh-CN" altLang="en-US" sz="2700" b="1" kern="0" noProof="0" dirty="0">
              <a:ln>
                <a:noFill/>
              </a:ln>
              <a:solidFill>
                <a:srgbClr val="FF0000"/>
              </a:solidFill>
              <a:effectLst/>
              <a:uLnTx/>
              <a:uFillTx/>
              <a:latin typeface="+mn-ea"/>
              <a:cs typeface="+mn-ea"/>
              <a:sym typeface="+mn-lt"/>
            </a:endParaRPr>
          </a:p>
        </p:txBody>
      </p:sp>
      <p:sp>
        <p:nvSpPr>
          <p:cNvPr id="5" name="01"/>
          <p:cNvSpPr>
            <a:spLocks noChangeAspect="1"/>
          </p:cNvSpPr>
          <p:nvPr>
            <p:custDataLst>
              <p:tags r:id="rId9"/>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17068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管理者的</a:t>
            </a:r>
            <a:r>
              <a:rPr kumimoji="0" lang="zh-CN" altLang="en-US" sz="2800" b="1" i="0" u="none" strike="noStrike" kern="0" cap="none" spc="0" normalizeH="0" baseline="0" noProof="0" dirty="0">
                <a:ln>
                  <a:noFill/>
                </a:ln>
                <a:solidFill>
                  <a:srgbClr val="FF0000"/>
                </a:solidFill>
                <a:effectLst/>
                <a:uLnTx/>
                <a:uFillTx/>
                <a:cs typeface="+mn-ea"/>
                <a:sym typeface="+mn-lt"/>
              </a:rPr>
              <a:t>层次</a:t>
            </a:r>
            <a:r>
              <a:rPr kumimoji="0" lang="zh-CN" altLang="en-US" sz="2800" b="1" i="0" u="none" strike="noStrike" kern="0" cap="none" spc="0" normalizeH="0" baseline="0" noProof="0" dirty="0">
                <a:ln>
                  <a:noFill/>
                </a:ln>
                <a:solidFill>
                  <a:schemeClr val="accent1"/>
                </a:solidFill>
                <a:effectLst/>
                <a:uLnTx/>
                <a:uFillTx/>
                <a:cs typeface="+mn-ea"/>
                <a:sym typeface="+mn-lt"/>
              </a:rPr>
              <a:t>与</a:t>
            </a:r>
            <a:r>
              <a:rPr lang="zh-CN" altLang="en-US" sz="2800" kern="0" noProof="0" dirty="0">
                <a:ln>
                  <a:noFill/>
                </a:ln>
                <a:solidFill>
                  <a:schemeClr val="accent1"/>
                </a:solidFill>
                <a:effectLst/>
                <a:uLnTx/>
                <a:uFillTx/>
                <a:cs typeface="+mn-ea"/>
                <a:sym typeface="+mn-lt"/>
              </a:rPr>
              <a:t>类型</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ustDataLst>
      <p:tags r:id="rId10"/>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17068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管理者的层次与</a:t>
            </a:r>
            <a:r>
              <a:rPr lang="zh-CN" altLang="en-US" sz="2800" kern="0" noProof="0" dirty="0">
                <a:ln>
                  <a:noFill/>
                </a:ln>
                <a:solidFill>
                  <a:srgbClr val="FF0000"/>
                </a:solidFill>
                <a:effectLst/>
                <a:uLnTx/>
                <a:uFillTx/>
                <a:cs typeface="+mn-ea"/>
                <a:sym typeface="+mn-lt"/>
              </a:rPr>
              <a:t>类型</a:t>
            </a:r>
            <a:endParaRPr kumimoji="0" lang="zh-CN" altLang="en-US" sz="2800" b="1" i="0" u="none" strike="noStrike" kern="0" cap="none" spc="0" normalizeH="0" baseline="0" noProof="0" dirty="0">
              <a:ln>
                <a:noFill/>
              </a:ln>
              <a:solidFill>
                <a:srgbClr val="FF0000"/>
              </a:solidFill>
              <a:effectLst/>
              <a:uLnTx/>
              <a:uFillTx/>
              <a:cs typeface="+mn-ea"/>
              <a:sym typeface="+mn-lt"/>
            </a:endParaRPr>
          </a:p>
        </p:txBody>
      </p:sp>
      <p:sp>
        <p:nvSpPr>
          <p:cNvPr id="9" name="矩形 8"/>
          <p:cNvSpPr/>
          <p:nvPr>
            <p:custDataLst>
              <p:tags r:id="rId2"/>
            </p:custDataLst>
          </p:nvPr>
        </p:nvSpPr>
        <p:spPr>
          <a:xfrm flipV="1">
            <a:off x="6640513" y="3857308"/>
            <a:ext cx="2870385" cy="1979930"/>
          </a:xfrm>
          <a:prstGeom prst="rect">
            <a:avLst/>
          </a:prstGeom>
          <a:solidFill>
            <a:schemeClr val="bg1">
              <a:alpha val="0"/>
            </a:schemeClr>
          </a:solidFill>
          <a:ln w="12700" cap="flat" cmpd="sng" algn="ctr">
            <a:gradFill>
              <a:gsLst>
                <a:gs pos="0">
                  <a:schemeClr val="accent5">
                    <a:alpha val="100000"/>
                  </a:schemeClr>
                </a:gs>
                <a:gs pos="80000">
                  <a:schemeClr val="accent5">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sp>
        <p:nvSpPr>
          <p:cNvPr id="10" name="矩形 9"/>
          <p:cNvSpPr/>
          <p:nvPr>
            <p:custDataLst>
              <p:tags r:id="rId3"/>
            </p:custDataLst>
          </p:nvPr>
        </p:nvSpPr>
        <p:spPr>
          <a:xfrm flipV="1">
            <a:off x="2688908" y="3856038"/>
            <a:ext cx="2870385" cy="1979930"/>
          </a:xfrm>
          <a:prstGeom prst="rect">
            <a:avLst/>
          </a:prstGeom>
          <a:solidFill>
            <a:schemeClr val="bg1">
              <a:alpha val="0"/>
            </a:schemeClr>
          </a:solidFill>
          <a:ln w="12700" cap="flat" cmpd="sng" algn="ctr">
            <a:gradFill>
              <a:gsLst>
                <a:gs pos="0">
                  <a:schemeClr val="accent5">
                    <a:alpha val="100000"/>
                  </a:schemeClr>
                </a:gs>
                <a:gs pos="80000">
                  <a:schemeClr val="accent5">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sp>
        <p:nvSpPr>
          <p:cNvPr id="11" name="椭圆 10"/>
          <p:cNvSpPr/>
          <p:nvPr>
            <p:custDataLst>
              <p:tags r:id="rId4"/>
            </p:custDataLst>
          </p:nvPr>
        </p:nvSpPr>
        <p:spPr>
          <a:xfrm>
            <a:off x="2026603" y="3299778"/>
            <a:ext cx="249555" cy="249555"/>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12" name="椭圆 11"/>
          <p:cNvSpPr/>
          <p:nvPr>
            <p:custDataLst>
              <p:tags r:id="rId5"/>
            </p:custDataLst>
          </p:nvPr>
        </p:nvSpPr>
        <p:spPr>
          <a:xfrm>
            <a:off x="2088198" y="3360738"/>
            <a:ext cx="127000" cy="127000"/>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13" name="矩形 12"/>
          <p:cNvSpPr/>
          <p:nvPr>
            <p:custDataLst>
              <p:tags r:id="rId6"/>
            </p:custDataLst>
          </p:nvPr>
        </p:nvSpPr>
        <p:spPr>
          <a:xfrm>
            <a:off x="715963" y="1025843"/>
            <a:ext cx="2870385" cy="1979930"/>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14" name="直接连接符 13"/>
          <p:cNvCxnSpPr/>
          <p:nvPr>
            <p:custDataLst>
              <p:tags r:id="rId7"/>
            </p:custDataLst>
          </p:nvPr>
        </p:nvCxnSpPr>
        <p:spPr>
          <a:xfrm flipH="1" flipV="1">
            <a:off x="2151698" y="3005773"/>
            <a:ext cx="1" cy="293585"/>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15" name="矩形 14"/>
          <p:cNvSpPr/>
          <p:nvPr>
            <p:custDataLst>
              <p:tags r:id="rId8"/>
            </p:custDataLst>
          </p:nvPr>
        </p:nvSpPr>
        <p:spPr>
          <a:xfrm>
            <a:off x="718185" y="1671955"/>
            <a:ext cx="2801620" cy="1330325"/>
          </a:xfrm>
          <a:prstGeom prst="rect">
            <a:avLst/>
          </a:prstGeom>
          <a:noFill/>
        </p:spPr>
        <p:txBody>
          <a:bodyPr wrap="square" lIns="0" tIns="0" rIns="0" bIns="0" rtlCol="0" anchor="t" anchorCtr="0">
            <a:noAutofit/>
          </a:bodyPr>
          <a:p>
            <a:pPr indent="457200" algn="just" fontAlgn="auto">
              <a:lnSpc>
                <a:spcPct val="150000"/>
              </a:lnSpc>
              <a:spcBef>
                <a:spcPct val="0"/>
              </a:spcBef>
              <a:spcAft>
                <a:spcPct val="0"/>
              </a:spcAft>
            </a:pPr>
            <a:r>
              <a:rPr lang="zh-CN" altLang="en-US" sz="1600" dirty="0">
                <a:solidFill>
                  <a:schemeClr val="tx1">
                    <a:lumMod val="85000"/>
                    <a:lumOff val="15000"/>
                  </a:schemeClr>
                </a:solidFill>
                <a:latin typeface="+mn-ea"/>
                <a:cs typeface="+mn-ea"/>
              </a:rPr>
              <a:t>制定和实施组织的整体战略，具备敏锐的市场洞察力和出色的战略规划能力。</a:t>
            </a:r>
            <a:endParaRPr lang="zh-CN" altLang="en-US" sz="1600" dirty="0">
              <a:solidFill>
                <a:schemeClr val="tx1">
                  <a:lumMod val="85000"/>
                  <a:lumOff val="15000"/>
                </a:schemeClr>
              </a:solidFill>
              <a:latin typeface="+mn-ea"/>
              <a:cs typeface="+mn-ea"/>
            </a:endParaRPr>
          </a:p>
        </p:txBody>
      </p:sp>
      <p:sp>
        <p:nvSpPr>
          <p:cNvPr id="22" name="矩形 21"/>
          <p:cNvSpPr/>
          <p:nvPr>
            <p:custDataLst>
              <p:tags r:id="rId9"/>
            </p:custDataLst>
          </p:nvPr>
        </p:nvSpPr>
        <p:spPr>
          <a:xfrm>
            <a:off x="1013143" y="1105853"/>
            <a:ext cx="2277110" cy="530225"/>
          </a:xfrm>
          <a:prstGeom prst="rect">
            <a:avLst/>
          </a:prstGeom>
          <a:noFill/>
        </p:spPr>
        <p:txBody>
          <a:bodyPr wrap="square" lIns="0" tIns="0" rIns="0" bIns="0" rtlCol="0" anchor="b">
            <a:noAutofit/>
          </a:bodyPr>
          <a:p>
            <a:pPr algn="ctr">
              <a:spcBef>
                <a:spcPct val="0"/>
              </a:spcBef>
              <a:spcAft>
                <a:spcPct val="0"/>
              </a:spcAft>
            </a:pPr>
            <a:r>
              <a:rPr lang="zh-CN" altLang="en-US" sz="2000" b="1">
                <a:solidFill>
                  <a:srgbClr val="FF0000"/>
                </a:solidFill>
                <a:latin typeface="+mn-ea"/>
                <a:cs typeface="+mn-ea"/>
              </a:rPr>
              <a:t>战略管理者</a:t>
            </a:r>
            <a:endParaRPr lang="zh-CN" altLang="en-US" sz="2000" b="1">
              <a:solidFill>
                <a:srgbClr val="FF0000"/>
              </a:solidFill>
              <a:latin typeface="+mn-ea"/>
              <a:cs typeface="+mn-ea"/>
            </a:endParaRPr>
          </a:p>
        </p:txBody>
      </p:sp>
      <p:sp>
        <p:nvSpPr>
          <p:cNvPr id="23" name="椭圆 22"/>
          <p:cNvSpPr/>
          <p:nvPr>
            <p:custDataLst>
              <p:tags r:id="rId10"/>
            </p:custDataLst>
          </p:nvPr>
        </p:nvSpPr>
        <p:spPr>
          <a:xfrm flipV="1">
            <a:off x="3998913" y="3299778"/>
            <a:ext cx="249555" cy="249555"/>
          </a:xfrm>
          <a:prstGeom prst="ellipse">
            <a:avLst/>
          </a:prstGeom>
          <a:solidFill>
            <a:schemeClr val="accent5">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36" name="椭圆 35"/>
          <p:cNvSpPr/>
          <p:nvPr>
            <p:custDataLst>
              <p:tags r:id="rId11"/>
            </p:custDataLst>
          </p:nvPr>
        </p:nvSpPr>
        <p:spPr>
          <a:xfrm flipV="1">
            <a:off x="4060508" y="3360738"/>
            <a:ext cx="127000" cy="127000"/>
          </a:xfrm>
          <a:prstGeom prst="ellipse">
            <a:avLst/>
          </a:prstGeom>
          <a:solidFill>
            <a:schemeClr val="accent5"/>
          </a:solidFill>
          <a:ln w="63500" cap="flat" cmpd="sng" algn="ctr">
            <a:solidFill>
              <a:schemeClr val="accent5">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cxnSp>
        <p:nvCxnSpPr>
          <p:cNvPr id="37" name="直接连接符 36"/>
          <p:cNvCxnSpPr/>
          <p:nvPr>
            <p:custDataLst>
              <p:tags r:id="rId12"/>
            </p:custDataLst>
          </p:nvPr>
        </p:nvCxnSpPr>
        <p:spPr>
          <a:xfrm flipH="1">
            <a:off x="4124008" y="3570288"/>
            <a:ext cx="1" cy="293585"/>
          </a:xfrm>
          <a:prstGeom prst="line">
            <a:avLst/>
          </a:prstGeom>
          <a:noFill/>
          <a:ln w="12700" cap="flat" cmpd="sng" algn="ctr">
            <a:gradFill>
              <a:gsLst>
                <a:gs pos="0">
                  <a:schemeClr val="accent5">
                    <a:alpha val="0"/>
                  </a:schemeClr>
                </a:gs>
                <a:gs pos="100000">
                  <a:schemeClr val="accent5">
                    <a:alpha val="100000"/>
                  </a:schemeClr>
                </a:gs>
              </a:gsLst>
              <a:lin ang="5400000" scaled="1"/>
            </a:gradFill>
            <a:prstDash val="solid"/>
            <a:miter lim="800000"/>
          </a:ln>
          <a:effectLst/>
        </p:spPr>
      </p:cxnSp>
      <p:sp>
        <p:nvSpPr>
          <p:cNvPr id="38" name="矩形 37"/>
          <p:cNvSpPr/>
          <p:nvPr>
            <p:custDataLst>
              <p:tags r:id="rId13"/>
            </p:custDataLst>
          </p:nvPr>
        </p:nvSpPr>
        <p:spPr>
          <a:xfrm>
            <a:off x="2785745" y="4424680"/>
            <a:ext cx="2715260" cy="2053590"/>
          </a:xfrm>
          <a:prstGeom prst="rect">
            <a:avLst/>
          </a:prstGeom>
          <a:noFill/>
        </p:spPr>
        <p:txBody>
          <a:bodyPr wrap="square" lIns="0" tIns="0" rIns="0" bIns="0" rtlCol="0" anchor="t" anchorCtr="0">
            <a:noAutofit/>
          </a:bodyPr>
          <a:p>
            <a:pPr lvl="0" indent="457200" algn="just">
              <a:lnSpc>
                <a:spcPct val="150000"/>
              </a:lnSpc>
              <a:buClrTx/>
              <a:buSzTx/>
              <a:buFontTx/>
            </a:pPr>
            <a:r>
              <a:rPr lang="zh-CN" altLang="en-US" sz="1600" dirty="0">
                <a:solidFill>
                  <a:schemeClr val="tx1">
                    <a:lumMod val="85000"/>
                    <a:lumOff val="15000"/>
                  </a:schemeClr>
                </a:solidFill>
                <a:latin typeface="+mn-ea"/>
                <a:cs typeface="+mn-ea"/>
                <a:sym typeface="+mn-ea"/>
              </a:rPr>
              <a:t>负责组织的日常运营和流程管理，需要关注细节且具备优秀的组织和协调能力。</a:t>
            </a:r>
            <a:endParaRPr lang="zh-CN" altLang="en-US" sz="1600" dirty="0">
              <a:solidFill>
                <a:schemeClr val="tx1">
                  <a:lumMod val="85000"/>
                  <a:lumOff val="15000"/>
                </a:schemeClr>
              </a:solidFill>
              <a:latin typeface="+mn-ea"/>
              <a:cs typeface="+mn-ea"/>
              <a:sym typeface="+mn-ea"/>
            </a:endParaRPr>
          </a:p>
        </p:txBody>
      </p:sp>
      <p:sp>
        <p:nvSpPr>
          <p:cNvPr id="39" name="矩形 38"/>
          <p:cNvSpPr/>
          <p:nvPr>
            <p:custDataLst>
              <p:tags r:id="rId14"/>
            </p:custDataLst>
          </p:nvPr>
        </p:nvSpPr>
        <p:spPr>
          <a:xfrm>
            <a:off x="2985453" y="3845243"/>
            <a:ext cx="2277110" cy="530225"/>
          </a:xfrm>
          <a:prstGeom prst="rect">
            <a:avLst/>
          </a:prstGeom>
          <a:noFill/>
        </p:spPr>
        <p:txBody>
          <a:bodyPr wrap="square" lIns="0" tIns="0" rIns="0" bIns="0" rtlCol="0" anchor="b">
            <a:noAutofit/>
          </a:bodyPr>
          <a:p>
            <a:pPr algn="ctr">
              <a:spcBef>
                <a:spcPct val="0"/>
              </a:spcBef>
              <a:spcAft>
                <a:spcPct val="0"/>
              </a:spcAft>
            </a:pPr>
            <a:r>
              <a:rPr lang="zh-CN" altLang="en-US" sz="2000" b="1">
                <a:solidFill>
                  <a:srgbClr val="FF0000"/>
                </a:solidFill>
                <a:latin typeface="+mn-ea"/>
                <a:cs typeface="+mn-ea"/>
              </a:rPr>
              <a:t>运营管理者</a:t>
            </a:r>
            <a:endParaRPr lang="zh-CN" altLang="en-US" sz="2000" b="1">
              <a:solidFill>
                <a:srgbClr val="FF0000"/>
              </a:solidFill>
              <a:latin typeface="+mn-ea"/>
              <a:cs typeface="+mn-ea"/>
            </a:endParaRPr>
          </a:p>
        </p:txBody>
      </p:sp>
      <p:cxnSp>
        <p:nvCxnSpPr>
          <p:cNvPr id="40" name="直接连接符 39"/>
          <p:cNvCxnSpPr/>
          <p:nvPr>
            <p:custDataLst>
              <p:tags r:id="rId15"/>
            </p:custDataLst>
          </p:nvPr>
        </p:nvCxnSpPr>
        <p:spPr>
          <a:xfrm>
            <a:off x="706438" y="3424238"/>
            <a:ext cx="10800000" cy="0"/>
          </a:xfrm>
          <a:prstGeom prst="line">
            <a:avLst/>
          </a:prstGeom>
          <a:noFill/>
          <a:ln w="25400" cap="flat" cmpd="sng" algn="ctr">
            <a:gradFill>
              <a:gsLst>
                <a:gs pos="0">
                  <a:schemeClr val="accent4">
                    <a:alpha val="0"/>
                  </a:schemeClr>
                </a:gs>
                <a:gs pos="54000">
                  <a:schemeClr val="accent4">
                    <a:alpha val="100000"/>
                  </a:schemeClr>
                </a:gs>
                <a:gs pos="100000">
                  <a:schemeClr val="accent4">
                    <a:alpha val="0"/>
                  </a:schemeClr>
                </a:gs>
              </a:gsLst>
              <a:lin ang="0" scaled="0"/>
            </a:gradFill>
            <a:prstDash val="solid"/>
            <a:miter lim="800000"/>
          </a:ln>
          <a:effectLst/>
        </p:spPr>
      </p:cxnSp>
      <p:sp>
        <p:nvSpPr>
          <p:cNvPr id="41" name="椭圆 40"/>
          <p:cNvSpPr/>
          <p:nvPr>
            <p:custDataLst>
              <p:tags r:id="rId16"/>
            </p:custDataLst>
          </p:nvPr>
        </p:nvSpPr>
        <p:spPr>
          <a:xfrm>
            <a:off x="5989003" y="3295968"/>
            <a:ext cx="249555" cy="249555"/>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42" name="椭圆 41"/>
          <p:cNvSpPr/>
          <p:nvPr>
            <p:custDataLst>
              <p:tags r:id="rId17"/>
            </p:custDataLst>
          </p:nvPr>
        </p:nvSpPr>
        <p:spPr>
          <a:xfrm>
            <a:off x="6050598" y="3356928"/>
            <a:ext cx="127000" cy="127000"/>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43" name="矩形 42"/>
          <p:cNvSpPr/>
          <p:nvPr>
            <p:custDataLst>
              <p:tags r:id="rId18"/>
            </p:custDataLst>
          </p:nvPr>
        </p:nvSpPr>
        <p:spPr>
          <a:xfrm>
            <a:off x="4419600" y="1022985"/>
            <a:ext cx="3186430" cy="1979930"/>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44" name="直接连接符 43"/>
          <p:cNvCxnSpPr/>
          <p:nvPr>
            <p:custDataLst>
              <p:tags r:id="rId19"/>
            </p:custDataLst>
          </p:nvPr>
        </p:nvCxnSpPr>
        <p:spPr>
          <a:xfrm flipH="1" flipV="1">
            <a:off x="6114098" y="3002598"/>
            <a:ext cx="1" cy="293585"/>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45" name="矩形 44"/>
          <p:cNvSpPr/>
          <p:nvPr>
            <p:custDataLst>
              <p:tags r:id="rId20"/>
            </p:custDataLst>
          </p:nvPr>
        </p:nvSpPr>
        <p:spPr>
          <a:xfrm>
            <a:off x="4478020" y="1672590"/>
            <a:ext cx="3069590" cy="1330325"/>
          </a:xfrm>
          <a:prstGeom prst="rect">
            <a:avLst/>
          </a:prstGeom>
          <a:noFill/>
        </p:spPr>
        <p:txBody>
          <a:bodyPr wrap="square" lIns="0" tIns="0" rIns="0" bIns="0" rtlCol="0" anchor="t" anchorCtr="0">
            <a:noAutofit/>
          </a:bodyPr>
          <a:p>
            <a:pPr lvl="0" indent="457200" algn="just">
              <a:lnSpc>
                <a:spcPct val="150000"/>
              </a:lnSpc>
              <a:buClrTx/>
              <a:buSzTx/>
              <a:buFontTx/>
            </a:pPr>
            <a:r>
              <a:rPr lang="zh-CN" altLang="en-US" sz="1600" dirty="0">
                <a:solidFill>
                  <a:schemeClr val="tx1">
                    <a:lumMod val="85000"/>
                    <a:lumOff val="15000"/>
                  </a:schemeClr>
                </a:solidFill>
                <a:latin typeface="+mn-ea"/>
                <a:cs typeface="+mn-ea"/>
                <a:sym typeface="+mn-ea"/>
              </a:rPr>
              <a:t>招聘、培训、评估和激励员工，具备丰富的人力资源管理知识和良好的人际交往能力。</a:t>
            </a:r>
            <a:endParaRPr lang="zh-CN" altLang="en-US" sz="1600" dirty="0">
              <a:solidFill>
                <a:schemeClr val="tx1">
                  <a:lumMod val="85000"/>
                  <a:lumOff val="15000"/>
                </a:schemeClr>
              </a:solidFill>
              <a:latin typeface="+mn-ea"/>
              <a:cs typeface="+mn-ea"/>
              <a:sym typeface="+mn-ea"/>
            </a:endParaRPr>
          </a:p>
        </p:txBody>
      </p:sp>
      <p:sp>
        <p:nvSpPr>
          <p:cNvPr id="46" name="矩形 45"/>
          <p:cNvSpPr/>
          <p:nvPr>
            <p:custDataLst>
              <p:tags r:id="rId21"/>
            </p:custDataLst>
          </p:nvPr>
        </p:nvSpPr>
        <p:spPr>
          <a:xfrm>
            <a:off x="4975543" y="1102043"/>
            <a:ext cx="2277110" cy="530225"/>
          </a:xfrm>
          <a:prstGeom prst="rect">
            <a:avLst/>
          </a:prstGeom>
          <a:noFill/>
        </p:spPr>
        <p:txBody>
          <a:bodyPr wrap="square" lIns="0" tIns="0" rIns="0" bIns="0" rtlCol="0" anchor="b">
            <a:noAutofit/>
          </a:bodyPr>
          <a:p>
            <a:pPr algn="ctr">
              <a:spcBef>
                <a:spcPct val="0"/>
              </a:spcBef>
              <a:spcAft>
                <a:spcPct val="0"/>
              </a:spcAft>
            </a:pPr>
            <a:r>
              <a:rPr lang="zh-CN" altLang="en-US" sz="2000" b="1">
                <a:solidFill>
                  <a:srgbClr val="FF0000"/>
                </a:solidFill>
                <a:latin typeface="+mn-ea"/>
                <a:cs typeface="+mn-ea"/>
              </a:rPr>
              <a:t>人力资源管理者</a:t>
            </a:r>
            <a:endParaRPr lang="zh-CN" altLang="en-US" sz="2000" b="1">
              <a:solidFill>
                <a:srgbClr val="FF0000"/>
              </a:solidFill>
              <a:latin typeface="+mn-ea"/>
              <a:cs typeface="+mn-ea"/>
            </a:endParaRPr>
          </a:p>
        </p:txBody>
      </p:sp>
      <p:sp>
        <p:nvSpPr>
          <p:cNvPr id="47" name="椭圆 46"/>
          <p:cNvSpPr/>
          <p:nvPr>
            <p:custDataLst>
              <p:tags r:id="rId22"/>
            </p:custDataLst>
          </p:nvPr>
        </p:nvSpPr>
        <p:spPr>
          <a:xfrm>
            <a:off x="9941878" y="3295968"/>
            <a:ext cx="249555" cy="249555"/>
          </a:xfrm>
          <a:prstGeom prst="ellipse">
            <a:avLst/>
          </a:prstGeom>
          <a:solidFill>
            <a:schemeClr val="accent4">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48" name="椭圆 47"/>
          <p:cNvSpPr/>
          <p:nvPr>
            <p:custDataLst>
              <p:tags r:id="rId23"/>
            </p:custDataLst>
          </p:nvPr>
        </p:nvSpPr>
        <p:spPr>
          <a:xfrm>
            <a:off x="10002838" y="3356928"/>
            <a:ext cx="127000" cy="127000"/>
          </a:xfrm>
          <a:prstGeom prst="ellipse">
            <a:avLst/>
          </a:prstGeom>
          <a:solidFill>
            <a:schemeClr val="accent4"/>
          </a:solidFill>
          <a:ln w="63500" cap="flat" cmpd="sng" algn="ctr">
            <a:solidFill>
              <a:schemeClr val="accent4">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sp>
        <p:nvSpPr>
          <p:cNvPr id="49" name="矩形 48"/>
          <p:cNvSpPr/>
          <p:nvPr>
            <p:custDataLst>
              <p:tags r:id="rId24"/>
            </p:custDataLst>
          </p:nvPr>
        </p:nvSpPr>
        <p:spPr>
          <a:xfrm>
            <a:off x="8631238" y="1022668"/>
            <a:ext cx="2870385" cy="1979930"/>
          </a:xfrm>
          <a:prstGeom prst="rect">
            <a:avLst/>
          </a:prstGeom>
          <a:solidFill>
            <a:schemeClr val="bg1">
              <a:alpha val="0"/>
            </a:schemeClr>
          </a:solidFill>
          <a:ln w="12700" cap="flat" cmpd="sng" algn="ctr">
            <a:gradFill>
              <a:gsLst>
                <a:gs pos="0">
                  <a:schemeClr val="accent4">
                    <a:alpha val="100000"/>
                  </a:schemeClr>
                </a:gs>
                <a:gs pos="80000">
                  <a:schemeClr val="accent4">
                    <a:alpha val="0"/>
                  </a:schemeClr>
                </a:gs>
              </a:gsLst>
              <a:lin ang="16200000" scaled="0"/>
            </a:gra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srgbClr val="000000">
                  <a:lumMod val="75000"/>
                  <a:lumOff val="25000"/>
                </a:srgbClr>
              </a:solidFill>
              <a:effectLst/>
              <a:uLnTx/>
              <a:uFillTx/>
              <a:latin typeface="+mj-ea"/>
              <a:ea typeface="+mj-ea"/>
              <a:sym typeface="Arial" panose="020B0604020202020204" pitchFamily="34" charset="0"/>
            </a:endParaRPr>
          </a:p>
        </p:txBody>
      </p:sp>
      <p:cxnSp>
        <p:nvCxnSpPr>
          <p:cNvPr id="50" name="直接连接符 49"/>
          <p:cNvCxnSpPr/>
          <p:nvPr>
            <p:custDataLst>
              <p:tags r:id="rId25"/>
            </p:custDataLst>
          </p:nvPr>
        </p:nvCxnSpPr>
        <p:spPr>
          <a:xfrm flipH="1" flipV="1">
            <a:off x="10066338" y="3002598"/>
            <a:ext cx="1" cy="293585"/>
          </a:xfrm>
          <a:prstGeom prst="line">
            <a:avLst/>
          </a:prstGeom>
          <a:noFill/>
          <a:ln w="12700" cap="flat" cmpd="sng" algn="ctr">
            <a:gradFill>
              <a:gsLst>
                <a:gs pos="0">
                  <a:schemeClr val="accent4">
                    <a:alpha val="0"/>
                  </a:schemeClr>
                </a:gs>
                <a:gs pos="100000">
                  <a:schemeClr val="accent4">
                    <a:alpha val="100000"/>
                  </a:schemeClr>
                </a:gs>
              </a:gsLst>
              <a:lin ang="5400000" scaled="1"/>
            </a:gradFill>
            <a:prstDash val="solid"/>
            <a:miter lim="800000"/>
          </a:ln>
          <a:effectLst/>
        </p:spPr>
      </p:cxnSp>
      <p:sp>
        <p:nvSpPr>
          <p:cNvPr id="51" name="矩形 50"/>
          <p:cNvSpPr/>
          <p:nvPr>
            <p:custDataLst>
              <p:tags r:id="rId26"/>
            </p:custDataLst>
          </p:nvPr>
        </p:nvSpPr>
        <p:spPr>
          <a:xfrm>
            <a:off x="8706485" y="1668145"/>
            <a:ext cx="2745740" cy="1330325"/>
          </a:xfrm>
          <a:prstGeom prst="rect">
            <a:avLst/>
          </a:prstGeom>
          <a:noFill/>
        </p:spPr>
        <p:txBody>
          <a:bodyPr wrap="square" lIns="0" tIns="0" rIns="0" bIns="0" rtlCol="0" anchor="t" anchorCtr="0">
            <a:noAutofit/>
          </a:bodyPr>
          <a:p>
            <a:pPr lvl="0" indent="457200" algn="just">
              <a:lnSpc>
                <a:spcPct val="150000"/>
              </a:lnSpc>
              <a:buClrTx/>
              <a:buSzTx/>
              <a:buFontTx/>
            </a:pPr>
            <a:r>
              <a:rPr lang="zh-CN" altLang="en-US" sz="1600" dirty="0">
                <a:solidFill>
                  <a:schemeClr val="tx1">
                    <a:lumMod val="85000"/>
                    <a:lumOff val="15000"/>
                  </a:schemeClr>
                </a:solidFill>
                <a:latin typeface="+mn-ea"/>
                <a:cs typeface="+mn-ea"/>
                <a:sym typeface="+mn-ea"/>
              </a:rPr>
              <a:t>领导和管理特定项目，具备项目规划、资源分配和风险管理等</a:t>
            </a:r>
            <a:r>
              <a:rPr lang="zh-CN" altLang="en-US" sz="1600" dirty="0">
                <a:solidFill>
                  <a:schemeClr val="tx1">
                    <a:lumMod val="85000"/>
                    <a:lumOff val="15000"/>
                  </a:schemeClr>
                </a:solidFill>
                <a:latin typeface="+mn-ea"/>
                <a:cs typeface="+mn-ea"/>
                <a:sym typeface="+mn-ea"/>
              </a:rPr>
              <a:t>能力。</a:t>
            </a:r>
            <a:endParaRPr lang="zh-CN" altLang="en-US" sz="1600" dirty="0">
              <a:solidFill>
                <a:schemeClr val="tx1">
                  <a:lumMod val="85000"/>
                  <a:lumOff val="15000"/>
                </a:schemeClr>
              </a:solidFill>
              <a:latin typeface="+mn-ea"/>
              <a:cs typeface="+mn-ea"/>
              <a:sym typeface="+mn-ea"/>
            </a:endParaRPr>
          </a:p>
        </p:txBody>
      </p:sp>
      <p:sp>
        <p:nvSpPr>
          <p:cNvPr id="64" name="矩形 63"/>
          <p:cNvSpPr/>
          <p:nvPr>
            <p:custDataLst>
              <p:tags r:id="rId27"/>
            </p:custDataLst>
          </p:nvPr>
        </p:nvSpPr>
        <p:spPr>
          <a:xfrm>
            <a:off x="8927783" y="1102043"/>
            <a:ext cx="2277110" cy="530225"/>
          </a:xfrm>
          <a:prstGeom prst="rect">
            <a:avLst/>
          </a:prstGeom>
          <a:noFill/>
        </p:spPr>
        <p:txBody>
          <a:bodyPr wrap="square" lIns="0" tIns="0" rIns="0" bIns="0" rtlCol="0" anchor="b">
            <a:noAutofit/>
          </a:bodyPr>
          <a:p>
            <a:pPr algn="ctr">
              <a:spcBef>
                <a:spcPct val="0"/>
              </a:spcBef>
              <a:spcAft>
                <a:spcPct val="0"/>
              </a:spcAft>
            </a:pPr>
            <a:r>
              <a:rPr lang="zh-CN" altLang="en-US" sz="2000" b="1">
                <a:solidFill>
                  <a:srgbClr val="FF0000"/>
                </a:solidFill>
                <a:latin typeface="+mn-ea"/>
                <a:cs typeface="+mn-ea"/>
              </a:rPr>
              <a:t>项目管理者</a:t>
            </a:r>
            <a:endParaRPr lang="zh-CN" altLang="en-US" sz="2000" b="1">
              <a:solidFill>
                <a:srgbClr val="FF0000"/>
              </a:solidFill>
              <a:latin typeface="+mn-ea"/>
              <a:cs typeface="+mn-ea"/>
            </a:endParaRPr>
          </a:p>
        </p:txBody>
      </p:sp>
      <p:sp>
        <p:nvSpPr>
          <p:cNvPr id="65" name="椭圆 64"/>
          <p:cNvSpPr/>
          <p:nvPr>
            <p:custDataLst>
              <p:tags r:id="rId28"/>
            </p:custDataLst>
          </p:nvPr>
        </p:nvSpPr>
        <p:spPr>
          <a:xfrm flipV="1">
            <a:off x="7951153" y="3300413"/>
            <a:ext cx="249555" cy="249555"/>
          </a:xfrm>
          <a:prstGeom prst="ellipse">
            <a:avLst/>
          </a:prstGeom>
          <a:solidFill>
            <a:schemeClr val="accent5">
              <a:alpha val="30000"/>
            </a:schemeClr>
          </a:solidFill>
          <a:ln w="635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mj-ea"/>
              <a:ea typeface="+mj-ea"/>
              <a:sym typeface="Arial" panose="020B0604020202020204" pitchFamily="34" charset="0"/>
            </a:endParaRPr>
          </a:p>
        </p:txBody>
      </p:sp>
      <p:sp>
        <p:nvSpPr>
          <p:cNvPr id="66" name="椭圆 65"/>
          <p:cNvSpPr/>
          <p:nvPr>
            <p:custDataLst>
              <p:tags r:id="rId29"/>
            </p:custDataLst>
          </p:nvPr>
        </p:nvSpPr>
        <p:spPr>
          <a:xfrm flipV="1">
            <a:off x="8012113" y="3362008"/>
            <a:ext cx="127000" cy="127000"/>
          </a:xfrm>
          <a:prstGeom prst="ellipse">
            <a:avLst/>
          </a:prstGeom>
          <a:solidFill>
            <a:schemeClr val="accent5"/>
          </a:solidFill>
          <a:ln w="63500" cap="flat" cmpd="sng" algn="ctr">
            <a:solidFill>
              <a:schemeClr val="accent5">
                <a:alpha val="40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dirty="0">
              <a:ln>
                <a:noFill/>
              </a:ln>
              <a:solidFill>
                <a:prstClr val="white"/>
              </a:solidFill>
              <a:effectLst/>
              <a:uLnTx/>
              <a:uFillTx/>
              <a:latin typeface="+mj-ea"/>
              <a:ea typeface="+mj-ea"/>
              <a:sym typeface="Arial" panose="020B0604020202020204" pitchFamily="34" charset="0"/>
            </a:endParaRPr>
          </a:p>
        </p:txBody>
      </p:sp>
      <p:cxnSp>
        <p:nvCxnSpPr>
          <p:cNvPr id="67" name="直接连接符 66"/>
          <p:cNvCxnSpPr/>
          <p:nvPr>
            <p:custDataLst>
              <p:tags r:id="rId30"/>
            </p:custDataLst>
          </p:nvPr>
        </p:nvCxnSpPr>
        <p:spPr>
          <a:xfrm flipH="1">
            <a:off x="8075613" y="3571558"/>
            <a:ext cx="1" cy="293585"/>
          </a:xfrm>
          <a:prstGeom prst="line">
            <a:avLst/>
          </a:prstGeom>
          <a:noFill/>
          <a:ln w="12700" cap="flat" cmpd="sng" algn="ctr">
            <a:gradFill>
              <a:gsLst>
                <a:gs pos="0">
                  <a:schemeClr val="accent5">
                    <a:alpha val="0"/>
                  </a:schemeClr>
                </a:gs>
                <a:gs pos="100000">
                  <a:schemeClr val="accent5">
                    <a:alpha val="100000"/>
                  </a:schemeClr>
                </a:gs>
              </a:gsLst>
              <a:lin ang="5400000" scaled="1"/>
            </a:gradFill>
            <a:prstDash val="solid"/>
            <a:miter lim="800000"/>
          </a:ln>
          <a:effectLst/>
        </p:spPr>
      </p:cxnSp>
      <p:sp>
        <p:nvSpPr>
          <p:cNvPr id="68" name="矩形 67"/>
          <p:cNvSpPr/>
          <p:nvPr>
            <p:custDataLst>
              <p:tags r:id="rId31"/>
            </p:custDataLst>
          </p:nvPr>
        </p:nvSpPr>
        <p:spPr>
          <a:xfrm>
            <a:off x="6699885" y="4425950"/>
            <a:ext cx="2724150" cy="1330325"/>
          </a:xfrm>
          <a:prstGeom prst="rect">
            <a:avLst/>
          </a:prstGeom>
          <a:noFill/>
        </p:spPr>
        <p:txBody>
          <a:bodyPr wrap="square" lIns="0" tIns="0" rIns="0" bIns="0" rtlCol="0" anchor="t" anchorCtr="0">
            <a:noAutofit/>
          </a:bodyPr>
          <a:p>
            <a:pPr lvl="0" indent="457200" algn="just">
              <a:lnSpc>
                <a:spcPct val="150000"/>
              </a:lnSpc>
              <a:buClrTx/>
              <a:buSzTx/>
              <a:buFontTx/>
            </a:pPr>
            <a:r>
              <a:rPr lang="zh-CN" altLang="en-US" sz="1600" dirty="0">
                <a:solidFill>
                  <a:schemeClr val="tx1">
                    <a:lumMod val="85000"/>
                    <a:lumOff val="15000"/>
                  </a:schemeClr>
                </a:solidFill>
                <a:latin typeface="+mn-ea"/>
                <a:cs typeface="+mn-ea"/>
                <a:sym typeface="+mn-ea"/>
              </a:rPr>
              <a:t>管理组织的财务资源，包括预算编制、成本控制和财务风险管理等，需要具备扎实的财务知识和分析能力。</a:t>
            </a:r>
            <a:endParaRPr lang="zh-CN" altLang="en-US" sz="1600" dirty="0">
              <a:solidFill>
                <a:schemeClr val="tx1">
                  <a:lumMod val="85000"/>
                  <a:lumOff val="15000"/>
                </a:schemeClr>
              </a:solidFill>
              <a:latin typeface="+mn-ea"/>
              <a:cs typeface="+mn-ea"/>
              <a:sym typeface="+mn-ea"/>
            </a:endParaRPr>
          </a:p>
        </p:txBody>
      </p:sp>
      <p:sp>
        <p:nvSpPr>
          <p:cNvPr id="69" name="矩形 68"/>
          <p:cNvSpPr/>
          <p:nvPr>
            <p:custDataLst>
              <p:tags r:id="rId32"/>
            </p:custDataLst>
          </p:nvPr>
        </p:nvSpPr>
        <p:spPr>
          <a:xfrm>
            <a:off x="6937058" y="3845878"/>
            <a:ext cx="2277110" cy="530225"/>
          </a:xfrm>
          <a:prstGeom prst="rect">
            <a:avLst/>
          </a:prstGeom>
          <a:noFill/>
        </p:spPr>
        <p:txBody>
          <a:bodyPr wrap="square" lIns="0" tIns="0" rIns="0" bIns="0" rtlCol="0" anchor="b">
            <a:noAutofit/>
          </a:bodyPr>
          <a:p>
            <a:pPr algn="ctr">
              <a:spcBef>
                <a:spcPct val="0"/>
              </a:spcBef>
              <a:spcAft>
                <a:spcPct val="0"/>
              </a:spcAft>
            </a:pPr>
            <a:r>
              <a:rPr lang="zh-CN" altLang="en-US" sz="2000" b="1">
                <a:solidFill>
                  <a:srgbClr val="FF0000"/>
                </a:solidFill>
                <a:latin typeface="+mn-ea"/>
                <a:cs typeface="+mn-ea"/>
              </a:rPr>
              <a:t>财务管理者</a:t>
            </a:r>
            <a:endParaRPr lang="zh-CN" altLang="en-US" sz="2000" b="1">
              <a:solidFill>
                <a:srgbClr val="FF0000"/>
              </a:solidFill>
              <a:latin typeface="+mn-ea"/>
              <a:cs typeface="+mn-ea"/>
            </a:endParaRPr>
          </a:p>
        </p:txBody>
      </p:sp>
    </p:spTree>
    <p:custDataLst>
      <p:tags r:id="rId33"/>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íSľïḑe"/>
          <p:cNvSpPr txBox="1"/>
          <p:nvPr/>
        </p:nvSpPr>
        <p:spPr>
          <a:xfrm>
            <a:off x="1044575" y="383223"/>
            <a:ext cx="386842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管理者应具备的素质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aphicFrame>
        <p:nvGraphicFramePr>
          <p:cNvPr id="13" name="表格 12"/>
          <p:cNvGraphicFramePr/>
          <p:nvPr>
            <p:custDataLst>
              <p:tags r:id="rId2"/>
            </p:custDataLst>
          </p:nvPr>
        </p:nvGraphicFramePr>
        <p:xfrm>
          <a:off x="1044575" y="1667510"/>
          <a:ext cx="10303510" cy="4003040"/>
        </p:xfrm>
        <a:graphic>
          <a:graphicData uri="http://schemas.openxmlformats.org/drawingml/2006/table">
            <a:tbl>
              <a:tblPr/>
              <a:tblGrid>
                <a:gridCol w="2165985"/>
                <a:gridCol w="8137525"/>
              </a:tblGrid>
              <a:tr h="530225">
                <a:tc>
                  <a:txBody>
                    <a:bodyPr/>
                    <a:p>
                      <a:pPr marL="0" indent="0" algn="ctr" eaLnBrk="0" fontAlgn="base">
                        <a:lnSpc>
                          <a:spcPct val="200000"/>
                        </a:lnSpc>
                        <a:spcBef>
                          <a:spcPct val="0"/>
                        </a:spcBef>
                        <a:spcAft>
                          <a:spcPct val="0"/>
                        </a:spcAft>
                      </a:pPr>
                      <a:r>
                        <a:rPr lang="zh-CN" sz="1600" b="1">
                          <a:solidFill>
                            <a:srgbClr val="000000"/>
                          </a:solidFill>
                          <a:latin typeface="微软雅黑" panose="020B0503020204020204" charset="-122"/>
                          <a:ea typeface="微软雅黑" panose="020B0503020204020204" charset="-122"/>
                        </a:rPr>
                        <a:t>管理者素质类型</a:t>
                      </a:r>
                      <a:endParaRPr lang="zh-CN" sz="1600" b="1">
                        <a:solidFill>
                          <a:srgbClr val="000000"/>
                        </a:solidFill>
                        <a:latin typeface="微软雅黑" panose="020B0503020204020204" charset="-122"/>
                        <a:ea typeface="微软雅黑" panose="020B0503020204020204" charset="-122"/>
                      </a:endParaRPr>
                    </a:p>
                  </a:txBody>
                  <a:tcPr marL="0" marR="0" marT="0" marB="0" anchor="t"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95B4D8"/>
                    </a:solidFill>
                  </a:tcPr>
                </a:tc>
                <a:tc>
                  <a:txBody>
                    <a:bodyPr/>
                    <a:p>
                      <a:pPr marL="0" indent="0" algn="ctr" eaLnBrk="0" fontAlgn="base">
                        <a:lnSpc>
                          <a:spcPct val="200000"/>
                        </a:lnSpc>
                        <a:spcBef>
                          <a:spcPct val="0"/>
                        </a:spcBef>
                        <a:spcAft>
                          <a:spcPct val="0"/>
                        </a:spcAft>
                      </a:pPr>
                      <a:r>
                        <a:rPr lang="zh-CN" sz="1600" b="1">
                          <a:solidFill>
                            <a:srgbClr val="000000"/>
                          </a:solidFill>
                          <a:latin typeface="微软雅黑" panose="020B0503020204020204" charset="-122"/>
                          <a:ea typeface="微软雅黑" panose="020B0503020204020204" charset="-122"/>
                        </a:rPr>
                        <a:t>管理者素质内容</a:t>
                      </a:r>
                      <a:endParaRPr lang="zh-CN" sz="1600" b="1">
                        <a:solidFill>
                          <a:srgbClr val="000000"/>
                        </a:solidFill>
                        <a:latin typeface="微软雅黑" panose="020B0503020204020204" charset="-122"/>
                        <a:ea typeface="微软雅黑" panose="020B0503020204020204" charset="-122"/>
                      </a:endParaRPr>
                    </a:p>
                  </a:txBody>
                  <a:tcPr marL="0" marR="0" marT="0" marB="0" anchor="t"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95B4D8"/>
                    </a:solidFill>
                  </a:tcPr>
                </a:tc>
              </a:tr>
              <a:tr h="950595">
                <a:tc>
                  <a:txBody>
                    <a:bodyPr/>
                    <a:p>
                      <a:pPr indent="0" algn="ctr" eaLnBrk="0" fontAlgn="base">
                        <a:lnSpc>
                          <a:spcPct val="100000"/>
                        </a:lnSpc>
                        <a:spcBef>
                          <a:spcPct val="0"/>
                        </a:spcBef>
                        <a:spcAft>
                          <a:spcPct val="0"/>
                        </a:spcAft>
                      </a:pPr>
                      <a:endParaRPr lang="zh-CN" sz="1600">
                        <a:solidFill>
                          <a:srgbClr val="000000"/>
                        </a:solidFill>
                        <a:latin typeface="微软雅黑" panose="020B0503020204020204" charset="-122"/>
                        <a:ea typeface="微软雅黑" panose="020B0503020204020204" charset="-122"/>
                      </a:endParaRPr>
                    </a:p>
                    <a:p>
                      <a:pPr marL="0" indent="0" algn="ctr" eaLnBrk="0" fontAlgn="base">
                        <a:lnSpc>
                          <a:spcPct val="150000"/>
                        </a:lnSpc>
                        <a:spcBef>
                          <a:spcPct val="0"/>
                        </a:spcBef>
                        <a:spcAft>
                          <a:spcPct val="0"/>
                        </a:spcAft>
                      </a:pPr>
                      <a:r>
                        <a:rPr lang="zh-CN" sz="1600">
                          <a:solidFill>
                            <a:srgbClr val="FF0000"/>
                          </a:solidFill>
                          <a:latin typeface="微软雅黑" panose="020B0503020204020204" charset="-122"/>
                          <a:ea typeface="微软雅黑" panose="020B0503020204020204" charset="-122"/>
                        </a:rPr>
                        <a:t>品德素质</a:t>
                      </a:r>
                      <a:endParaRPr lang="zh-CN" sz="1600">
                        <a:solidFill>
                          <a:srgbClr val="FF0000"/>
                        </a:solidFill>
                        <a:latin typeface="微软雅黑" panose="020B0503020204020204" charset="-122"/>
                        <a:ea typeface="微软雅黑" panose="020B0503020204020204" charset="-122"/>
                      </a:endParaRPr>
                    </a:p>
                  </a:txBody>
                  <a:tcPr marL="0" marR="0" marT="0" marB="0" anchor="t"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c>
                  <a:txBody>
                    <a:bodyPr/>
                    <a:p>
                      <a:pPr indent="406400" algn="l" eaLnBrk="0" fontAlgn="base">
                        <a:lnSpc>
                          <a:spcPct val="150000"/>
                        </a:lnSpc>
                        <a:spcBef>
                          <a:spcPct val="0"/>
                        </a:spcBef>
                        <a:spcAft>
                          <a:spcPct val="0"/>
                        </a:spcAft>
                        <a:extLst>
                          <a:ext uri="{35155182-B16C-46BC-9424-99874614C6A1}">
                            <wpsdc:indentchars xmlns:wpsdc="http://www.wps.cn/officeDocument/2017/drawingmlCustomData" val="200" checksum="1740828767"/>
                          </a:ext>
                        </a:extLst>
                      </a:pPr>
                      <a:r>
                        <a:rPr lang="zh-CN" sz="1600">
                          <a:solidFill>
                            <a:srgbClr val="000000"/>
                          </a:solidFill>
                          <a:latin typeface="微软雅黑" panose="020B0503020204020204" charset="-122"/>
                          <a:ea typeface="微软雅黑" panose="020B0503020204020204" charset="-122"/>
                        </a:rPr>
                        <a:t>正确的世界观、人生观和价值观；强</a:t>
                      </a:r>
                      <a:r>
                        <a:rPr lang="zh-CN" altLang="en-US" sz="1600">
                          <a:solidFill>
                            <a:srgbClr val="000000"/>
                          </a:solidFill>
                          <a:latin typeface="微软雅黑" panose="020B0503020204020204" charset="-122"/>
                          <a:ea typeface="微软雅黑" panose="020B0503020204020204" charset="-122"/>
                        </a:rPr>
                        <a:t> </a:t>
                      </a:r>
                      <a:r>
                        <a:rPr lang="zh-CN" sz="1600">
                          <a:solidFill>
                            <a:srgbClr val="000000"/>
                          </a:solidFill>
                          <a:latin typeface="微软雅黑" panose="020B0503020204020204" charset="-122"/>
                          <a:ea typeface="微软雅黑" panose="020B0503020204020204" charset="-122"/>
                        </a:rPr>
                        <a:t>烈的事业心、高度的责任感、正直的品质及民主作风；实事求是、勇于创新的精神</a:t>
                      </a:r>
                      <a:endParaRPr lang="zh-CN" sz="1600">
                        <a:solidFill>
                          <a:srgbClr val="000000"/>
                        </a:solidFill>
                        <a:latin typeface="微软雅黑" panose="020B0503020204020204" charset="-122"/>
                        <a:ea typeface="微软雅黑" panose="020B0503020204020204" charset="-122"/>
                      </a:endParaRPr>
                    </a:p>
                  </a:txBody>
                  <a:tcPr marL="0" marR="0" marT="0" marB="0" anchor="t"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r>
              <a:tr h="988695">
                <a:tc>
                  <a:txBody>
                    <a:bodyPr/>
                    <a:p>
                      <a:pPr marL="0" indent="0" algn="ctr" eaLnBrk="0" fontAlgn="base">
                        <a:lnSpc>
                          <a:spcPct val="150000"/>
                        </a:lnSpc>
                        <a:spcBef>
                          <a:spcPct val="0"/>
                        </a:spcBef>
                        <a:spcAft>
                          <a:spcPct val="0"/>
                        </a:spcAft>
                      </a:pPr>
                      <a:endParaRPr lang="zh-CN" sz="1600">
                        <a:solidFill>
                          <a:srgbClr val="000000"/>
                        </a:solidFill>
                        <a:latin typeface="微软雅黑" panose="020B0503020204020204" charset="-122"/>
                        <a:ea typeface="微软雅黑" panose="020B0503020204020204" charset="-122"/>
                      </a:endParaRPr>
                    </a:p>
                    <a:p>
                      <a:pPr marL="0" indent="0" algn="ctr" eaLnBrk="0" fontAlgn="base">
                        <a:lnSpc>
                          <a:spcPct val="150000"/>
                        </a:lnSpc>
                        <a:spcBef>
                          <a:spcPct val="0"/>
                        </a:spcBef>
                        <a:spcAft>
                          <a:spcPct val="0"/>
                        </a:spcAft>
                      </a:pPr>
                      <a:r>
                        <a:rPr lang="zh-CN" sz="1600">
                          <a:solidFill>
                            <a:srgbClr val="FF0000"/>
                          </a:solidFill>
                          <a:latin typeface="微软雅黑" panose="020B0503020204020204" charset="-122"/>
                          <a:ea typeface="微软雅黑" panose="020B0503020204020204" charset="-122"/>
                        </a:rPr>
                        <a:t>知识素质</a:t>
                      </a:r>
                      <a:endParaRPr lang="zh-CN" sz="1600">
                        <a:solidFill>
                          <a:srgbClr val="FF0000"/>
                        </a:solidFill>
                        <a:latin typeface="微软雅黑" panose="020B0503020204020204" charset="-122"/>
                        <a:ea typeface="微软雅黑" panose="020B0503020204020204" charset="-122"/>
                      </a:endParaRPr>
                    </a:p>
                  </a:txBody>
                  <a:tcPr marL="0" marR="0" marT="0" marB="0" anchor="t"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c>
                  <a:txBody>
                    <a:bodyPr/>
                    <a:p>
                      <a:pPr indent="406400" algn="l" eaLnBrk="0" fontAlgn="base">
                        <a:lnSpc>
                          <a:spcPct val="150000"/>
                        </a:lnSpc>
                        <a:spcBef>
                          <a:spcPct val="0"/>
                        </a:spcBef>
                        <a:spcAft>
                          <a:spcPct val="0"/>
                        </a:spcAft>
                        <a:extLst>
                          <a:ext uri="{35155182-B16C-46BC-9424-99874614C6A1}">
                            <wpsdc:indentchars xmlns:wpsdc="http://www.wps.cn/officeDocument/2017/drawingmlCustomData" val="200" checksum="1740828767"/>
                          </a:ext>
                        </a:extLst>
                      </a:pPr>
                      <a:r>
                        <a:rPr lang="zh-CN" sz="1600">
                          <a:solidFill>
                            <a:srgbClr val="000000"/>
                          </a:solidFill>
                          <a:latin typeface="微软雅黑" panose="020B0503020204020204" charset="-122"/>
                          <a:ea typeface="微软雅黑" panose="020B0503020204020204" charset="-122"/>
                        </a:rPr>
                        <a:t>市场经济的基本运行规律和基本理论；组织管理的基本原理、方法、程序和各项专业管理的基本知识；思想工作、心理学、组织行为学、</a:t>
                      </a:r>
                      <a:r>
                        <a:rPr lang="zh-CN" sz="1600">
                          <a:solidFill>
                            <a:srgbClr val="000000"/>
                          </a:solidFill>
                          <a:latin typeface="微软雅黑" panose="020B0503020204020204" charset="-122"/>
                          <a:ea typeface="微软雅黑" panose="020B0503020204020204" charset="-122"/>
                        </a:rPr>
                        <a:t>社会学等方面的知识</a:t>
                      </a:r>
                      <a:endParaRPr lang="zh-CN" sz="1600">
                        <a:solidFill>
                          <a:srgbClr val="000000"/>
                        </a:solidFill>
                        <a:latin typeface="微软雅黑" panose="020B0503020204020204" charset="-122"/>
                        <a:ea typeface="微软雅黑" panose="020B0503020204020204" charset="-122"/>
                      </a:endParaRPr>
                    </a:p>
                  </a:txBody>
                  <a:tcPr marL="0" marR="0" marT="0" marB="0" anchor="t"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r>
              <a:tr h="989330">
                <a:tc>
                  <a:txBody>
                    <a:bodyPr/>
                    <a:p>
                      <a:pPr marL="0" indent="0" algn="ctr" eaLnBrk="0" fontAlgn="base">
                        <a:lnSpc>
                          <a:spcPct val="150000"/>
                        </a:lnSpc>
                        <a:spcBef>
                          <a:spcPct val="0"/>
                        </a:spcBef>
                        <a:spcAft>
                          <a:spcPct val="0"/>
                        </a:spcAft>
                      </a:pPr>
                      <a:endParaRPr lang="zh-CN" sz="1600">
                        <a:solidFill>
                          <a:srgbClr val="000000"/>
                        </a:solidFill>
                        <a:latin typeface="微软雅黑" panose="020B0503020204020204" charset="-122"/>
                        <a:ea typeface="微软雅黑" panose="020B0503020204020204" charset="-122"/>
                      </a:endParaRPr>
                    </a:p>
                    <a:p>
                      <a:pPr marL="0" indent="0" algn="ctr" eaLnBrk="0" fontAlgn="base">
                        <a:lnSpc>
                          <a:spcPct val="150000"/>
                        </a:lnSpc>
                        <a:spcBef>
                          <a:spcPct val="0"/>
                        </a:spcBef>
                        <a:spcAft>
                          <a:spcPct val="0"/>
                        </a:spcAft>
                      </a:pPr>
                      <a:r>
                        <a:rPr lang="zh-CN" sz="1600">
                          <a:solidFill>
                            <a:srgbClr val="FF0000"/>
                          </a:solidFill>
                          <a:latin typeface="微软雅黑" panose="020B0503020204020204" charset="-122"/>
                          <a:ea typeface="微软雅黑" panose="020B0503020204020204" charset="-122"/>
                        </a:rPr>
                        <a:t>能力素质</a:t>
                      </a:r>
                      <a:endParaRPr lang="zh-CN" sz="1600">
                        <a:solidFill>
                          <a:srgbClr val="FF0000"/>
                        </a:solidFill>
                        <a:latin typeface="微软雅黑" panose="020B0503020204020204" charset="-122"/>
                        <a:ea typeface="微软雅黑" panose="020B0503020204020204" charset="-122"/>
                      </a:endParaRPr>
                    </a:p>
                  </a:txBody>
                  <a:tcPr marL="0" marR="0" marT="0" marB="0" anchor="t"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c>
                  <a:txBody>
                    <a:bodyPr/>
                    <a:p>
                      <a:pPr indent="406400" algn="l" eaLnBrk="0" fontAlgn="base">
                        <a:lnSpc>
                          <a:spcPct val="150000"/>
                        </a:lnSpc>
                        <a:spcBef>
                          <a:spcPct val="0"/>
                        </a:spcBef>
                        <a:spcAft>
                          <a:spcPct val="0"/>
                        </a:spcAft>
                        <a:extLst>
                          <a:ext uri="{35155182-B16C-46BC-9424-99874614C6A1}">
                            <wpsdc:indentchars xmlns:wpsdc="http://www.wps.cn/officeDocument/2017/drawingmlCustomData" val="200" checksum="1740828767"/>
                          </a:ext>
                        </a:extLst>
                      </a:pPr>
                      <a:r>
                        <a:rPr lang="zh-CN" sz="1600">
                          <a:solidFill>
                            <a:srgbClr val="000000"/>
                          </a:solidFill>
                          <a:latin typeface="微软雅黑" panose="020B0503020204020204" charset="-122"/>
                          <a:ea typeface="微软雅黑" panose="020B0503020204020204" charset="-122"/>
                        </a:rPr>
                        <a:t>较强的分析、判断、概括能力；决策能力；组织、指挥和控制能力；沟通、协调组织内外各种关系的能力；不断探索和创新的能力以及知人善任的能力</a:t>
                      </a:r>
                      <a:endParaRPr lang="zh-CN" sz="1600">
                        <a:solidFill>
                          <a:srgbClr val="000000"/>
                        </a:solidFill>
                        <a:latin typeface="微软雅黑" panose="020B0503020204020204" charset="-122"/>
                        <a:ea typeface="微软雅黑" panose="020B0503020204020204" charset="-122"/>
                      </a:endParaRPr>
                    </a:p>
                  </a:txBody>
                  <a:tcPr marL="0" marR="0" marT="0" marB="0" anchor="t"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r>
              <a:tr h="544195">
                <a:tc>
                  <a:txBody>
                    <a:bodyPr/>
                    <a:p>
                      <a:pPr indent="0" algn="ctr" eaLnBrk="0" fontAlgn="base">
                        <a:lnSpc>
                          <a:spcPct val="180000"/>
                        </a:lnSpc>
                        <a:spcBef>
                          <a:spcPts val="1200"/>
                        </a:spcBef>
                        <a:spcAft>
                          <a:spcPct val="0"/>
                        </a:spcAft>
                      </a:pPr>
                      <a:r>
                        <a:rPr lang="zh-CN" sz="1600">
                          <a:solidFill>
                            <a:srgbClr val="FF0000"/>
                          </a:solidFill>
                          <a:latin typeface="微软雅黑" panose="020B0503020204020204" charset="-122"/>
                          <a:ea typeface="微软雅黑" panose="020B0503020204020204" charset="-122"/>
                        </a:rPr>
                        <a:t>身心素质</a:t>
                      </a:r>
                      <a:endParaRPr lang="zh-CN" sz="1600">
                        <a:solidFill>
                          <a:srgbClr val="FF0000"/>
                        </a:solidFill>
                        <a:latin typeface="微软雅黑" panose="020B0503020204020204" charset="-122"/>
                        <a:ea typeface="微软雅黑" panose="020B0503020204020204" charset="-122"/>
                      </a:endParaRPr>
                    </a:p>
                  </a:txBody>
                  <a:tcPr marL="0" marR="0" marT="0" marB="0" anchor="t"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c>
                  <a:txBody>
                    <a:bodyPr/>
                    <a:p>
                      <a:pPr indent="406400" algn="l" eaLnBrk="0" fontAlgn="base">
                        <a:lnSpc>
                          <a:spcPct val="150000"/>
                        </a:lnSpc>
                        <a:spcBef>
                          <a:spcPct val="0"/>
                        </a:spcBef>
                        <a:spcAft>
                          <a:spcPct val="0"/>
                        </a:spcAft>
                        <a:extLst>
                          <a:ext uri="{35155182-B16C-46BC-9424-99874614C6A1}">
                            <wpsdc:indentchars xmlns:wpsdc="http://www.wps.cn/officeDocument/2017/drawingmlCustomData" val="200" checksum="1740828767"/>
                          </a:ext>
                        </a:extLst>
                      </a:pPr>
                      <a:r>
                        <a:rPr lang="zh-CN" sz="1600">
                          <a:solidFill>
                            <a:srgbClr val="000000"/>
                          </a:solidFill>
                          <a:latin typeface="微软雅黑" panose="020B0503020204020204" charset="-122"/>
                          <a:ea typeface="微软雅黑" panose="020B0503020204020204" charset="-122"/>
                        </a:rPr>
                        <a:t>强健的体魄和充沛的精力；健康的心理素质</a:t>
                      </a:r>
                      <a:endParaRPr lang="zh-CN" sz="1600">
                        <a:solidFill>
                          <a:srgbClr val="000000"/>
                        </a:solidFill>
                        <a:latin typeface="微软雅黑" panose="020B0503020204020204" charset="-122"/>
                        <a:ea typeface="微软雅黑" panose="020B0503020204020204" charset="-122"/>
                      </a:endParaRPr>
                    </a:p>
                  </a:txBody>
                  <a:tcPr marL="0" marR="0" marT="0" marB="0" anchor="t"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r>
            </a:tbl>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1" name="íSľïḑe"/>
          <p:cNvSpPr txBox="1"/>
          <p:nvPr/>
        </p:nvSpPr>
        <p:spPr>
          <a:xfrm>
            <a:off x="1044575" y="383223"/>
            <a:ext cx="458724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管理者的</a:t>
            </a:r>
            <a:r>
              <a:rPr lang="zh-CN" altLang="en-US" sz="2800" kern="0" noProof="0" dirty="0">
                <a:ln>
                  <a:noFill/>
                </a:ln>
                <a:solidFill>
                  <a:srgbClr val="FF0000"/>
                </a:solidFill>
                <a:effectLst/>
                <a:uLnTx/>
                <a:uFillTx/>
                <a:cs typeface="+mn-ea"/>
                <a:sym typeface="+mn-lt"/>
              </a:rPr>
              <a:t>角色</a:t>
            </a:r>
            <a:r>
              <a:rPr lang="zh-CN" altLang="en-US" sz="2800" kern="0" noProof="0" dirty="0">
                <a:ln>
                  <a:noFill/>
                </a:ln>
                <a:solidFill>
                  <a:schemeClr val="accent1"/>
                </a:solidFill>
                <a:effectLst/>
                <a:uLnTx/>
                <a:uFillTx/>
                <a:cs typeface="+mn-ea"/>
                <a:sym typeface="+mn-lt"/>
              </a:rPr>
              <a:t>与</a:t>
            </a:r>
            <a:r>
              <a:rPr lang="zh-CN" altLang="en-US" sz="2800" kern="0" noProof="0" dirty="0">
                <a:ln>
                  <a:noFill/>
                </a:ln>
                <a:solidFill>
                  <a:schemeClr val="accent1"/>
                </a:solidFill>
                <a:effectLst/>
                <a:uLnTx/>
                <a:uFillTx/>
                <a:cs typeface="+mn-ea"/>
                <a:sym typeface="+mn-lt"/>
              </a:rPr>
              <a:t>技能</a:t>
            </a:r>
            <a:endParaRPr lang="zh-CN" altLang="en-US" sz="2800" kern="0" noProof="0" dirty="0">
              <a:ln>
                <a:noFill/>
              </a:ln>
              <a:solidFill>
                <a:schemeClr val="accent1"/>
              </a:solidFill>
              <a:effectLst/>
              <a:uLnTx/>
              <a:uFillTx/>
              <a:cs typeface="+mn-ea"/>
              <a:sym typeface="+mn-lt"/>
            </a:endParaRPr>
          </a:p>
        </p:txBody>
      </p:sp>
      <p:sp>
        <p:nvSpPr>
          <p:cNvPr id="5" name="矩形: 圆角 2"/>
          <p:cNvSpPr/>
          <p:nvPr>
            <p:custDataLst>
              <p:tags r:id="rId2"/>
            </p:custDataLst>
          </p:nvPr>
        </p:nvSpPr>
        <p:spPr>
          <a:xfrm>
            <a:off x="688975" y="1454150"/>
            <a:ext cx="3323590" cy="4784090"/>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20000"/>
                <a:lumOff val="8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just">
              <a:lnSpc>
                <a:spcPct val="160000"/>
              </a:lnSpc>
            </a:pPr>
            <a:r>
              <a:rPr lang="zh-CN" altLang="zh-CN" sz="1600" dirty="0">
                <a:solidFill>
                  <a:srgbClr val="FF0000"/>
                </a:solidFill>
                <a:latin typeface="+mn-ea"/>
                <a:cs typeface="+mn-ea"/>
                <a:sym typeface="+mn-ea"/>
              </a:rPr>
              <a:t>代表人</a:t>
            </a:r>
            <a:r>
              <a:rPr lang="zh-CN" altLang="zh-CN" sz="1600" dirty="0">
                <a:solidFill>
                  <a:schemeClr val="tx1">
                    <a:lumMod val="85000"/>
                    <a:lumOff val="15000"/>
                  </a:schemeClr>
                </a:solidFill>
                <a:latin typeface="+mn-ea"/>
                <a:cs typeface="+mn-ea"/>
                <a:sym typeface="+mn-ea"/>
              </a:rPr>
              <a:t>：承担礼仪性职责，如出席宴会、宴请重要客户等。</a:t>
            </a:r>
            <a:endParaRPr lang="zh-CN" altLang="zh-CN" sz="1600" dirty="0">
              <a:solidFill>
                <a:schemeClr val="tx1">
                  <a:lumMod val="85000"/>
                  <a:lumOff val="15000"/>
                </a:schemeClr>
              </a:solidFill>
              <a:latin typeface="+mn-ea"/>
              <a:cs typeface="+mn-ea"/>
              <a:sym typeface="+mn-ea"/>
            </a:endParaRPr>
          </a:p>
          <a:p>
            <a:pPr algn="just">
              <a:lnSpc>
                <a:spcPct val="160000"/>
              </a:lnSpc>
            </a:pPr>
            <a:endParaRPr lang="zh-CN" altLang="zh-CN" sz="1600" dirty="0">
              <a:solidFill>
                <a:schemeClr val="tx1">
                  <a:lumMod val="85000"/>
                  <a:lumOff val="15000"/>
                </a:schemeClr>
              </a:solidFill>
              <a:latin typeface="+mn-ea"/>
              <a:cs typeface="+mn-ea"/>
              <a:sym typeface="+mn-ea"/>
            </a:endParaRPr>
          </a:p>
          <a:p>
            <a:pPr algn="just">
              <a:lnSpc>
                <a:spcPct val="160000"/>
              </a:lnSpc>
            </a:pPr>
            <a:r>
              <a:rPr lang="zh-CN" altLang="zh-CN" sz="1600" dirty="0">
                <a:solidFill>
                  <a:srgbClr val="FF0000"/>
                </a:solidFill>
                <a:latin typeface="+mn-ea"/>
                <a:cs typeface="+mn-ea"/>
                <a:sym typeface="+mn-ea"/>
              </a:rPr>
              <a:t>领导者</a:t>
            </a:r>
            <a:r>
              <a:rPr lang="zh-CN" altLang="zh-CN" sz="1600" dirty="0">
                <a:solidFill>
                  <a:schemeClr val="tx1">
                    <a:lumMod val="85000"/>
                    <a:lumOff val="15000"/>
                  </a:schemeClr>
                </a:solidFill>
                <a:latin typeface="+mn-ea"/>
                <a:cs typeface="+mn-ea"/>
                <a:sym typeface="+mn-ea"/>
              </a:rPr>
              <a:t>：对组织成败负有重大责任，在团队中发挥领导作用。</a:t>
            </a:r>
            <a:endParaRPr lang="zh-CN" altLang="zh-CN" sz="1600" dirty="0">
              <a:solidFill>
                <a:schemeClr val="tx1">
                  <a:lumMod val="85000"/>
                  <a:lumOff val="15000"/>
                </a:schemeClr>
              </a:solidFill>
              <a:latin typeface="+mn-ea"/>
              <a:cs typeface="+mn-ea"/>
              <a:sym typeface="+mn-ea"/>
            </a:endParaRPr>
          </a:p>
          <a:p>
            <a:pPr algn="just">
              <a:lnSpc>
                <a:spcPct val="160000"/>
              </a:lnSpc>
            </a:pPr>
            <a:endParaRPr lang="zh-CN" altLang="zh-CN" sz="1600" dirty="0">
              <a:solidFill>
                <a:schemeClr val="tx1">
                  <a:lumMod val="85000"/>
                  <a:lumOff val="15000"/>
                </a:schemeClr>
              </a:solidFill>
              <a:latin typeface="+mn-ea"/>
              <a:cs typeface="+mn-ea"/>
              <a:sym typeface="+mn-ea"/>
            </a:endParaRPr>
          </a:p>
          <a:p>
            <a:pPr algn="just">
              <a:lnSpc>
                <a:spcPct val="160000"/>
              </a:lnSpc>
            </a:pPr>
            <a:r>
              <a:rPr lang="zh-CN" altLang="zh-CN" sz="1600" dirty="0">
                <a:solidFill>
                  <a:srgbClr val="FF0000"/>
                </a:solidFill>
                <a:latin typeface="+mn-ea"/>
                <a:cs typeface="+mn-ea"/>
                <a:sym typeface="+mn-ea"/>
              </a:rPr>
              <a:t>联络者</a:t>
            </a:r>
            <a:r>
              <a:rPr lang="zh-CN" altLang="zh-CN" sz="1600" dirty="0">
                <a:solidFill>
                  <a:schemeClr val="tx1">
                    <a:lumMod val="85000"/>
                    <a:lumOff val="15000"/>
                  </a:schemeClr>
                </a:solidFill>
                <a:latin typeface="+mn-ea"/>
                <a:cs typeface="+mn-ea"/>
                <a:sym typeface="+mn-ea"/>
              </a:rPr>
              <a:t>：在组织内外均扮演着沟通桥梁的角色。</a:t>
            </a:r>
            <a:endParaRPr lang="zh-CN" altLang="zh-CN" sz="1600" dirty="0">
              <a:solidFill>
                <a:schemeClr val="tx1">
                  <a:lumMod val="85000"/>
                  <a:lumOff val="15000"/>
                </a:schemeClr>
              </a:solidFill>
              <a:latin typeface="+mn-ea"/>
              <a:cs typeface="+mn-ea"/>
              <a:sym typeface="+mn-ea"/>
            </a:endParaRPr>
          </a:p>
          <a:p>
            <a:pPr algn="just">
              <a:lnSpc>
                <a:spcPct val="160000"/>
              </a:lnSpc>
            </a:pPr>
            <a:endParaRPr lang="zh-CN" altLang="zh-CN" sz="1600" dirty="0">
              <a:solidFill>
                <a:schemeClr val="tx1">
                  <a:lumMod val="85000"/>
                  <a:lumOff val="15000"/>
                </a:schemeClr>
              </a:solidFill>
              <a:latin typeface="+mn-ea"/>
              <a:cs typeface="+mn-ea"/>
              <a:sym typeface="+mn-ea"/>
            </a:endParaRPr>
          </a:p>
        </p:txBody>
      </p:sp>
      <p:sp>
        <p:nvSpPr>
          <p:cNvPr id="6" name="任意多边形: 形状 28"/>
          <p:cNvSpPr/>
          <p:nvPr>
            <p:custDataLst>
              <p:tags r:id="rId3"/>
            </p:custDataLst>
          </p:nvPr>
        </p:nvSpPr>
        <p:spPr>
          <a:xfrm>
            <a:off x="1089025" y="1334453"/>
            <a:ext cx="2523509" cy="489935"/>
          </a:xfrm>
          <a:custGeom>
            <a:avLst/>
            <a:gdLst>
              <a:gd name="connsiteX0" fmla="*/ 1 w 2523509"/>
              <a:gd name="connsiteY0" fmla="*/ 0 h 489935"/>
              <a:gd name="connsiteX1" fmla="*/ 2523508 w 2523509"/>
              <a:gd name="connsiteY1" fmla="*/ 0 h 489935"/>
              <a:gd name="connsiteX2" fmla="*/ 2523508 w 2523509"/>
              <a:gd name="connsiteY2" fmla="*/ 193313 h 489935"/>
              <a:gd name="connsiteX3" fmla="*/ 2523508 w 2523509"/>
              <a:gd name="connsiteY3" fmla="*/ 240238 h 489935"/>
              <a:gd name="connsiteX4" fmla="*/ 2523509 w 2523509"/>
              <a:gd name="connsiteY4" fmla="*/ 240238 h 489935"/>
              <a:gd name="connsiteX5" fmla="*/ 2523508 w 2523509"/>
              <a:gd name="connsiteY5" fmla="*/ 240243 h 489935"/>
              <a:gd name="connsiteX6" fmla="*/ 2523508 w 2523509"/>
              <a:gd name="connsiteY6" fmla="*/ 249696 h 489935"/>
              <a:gd name="connsiteX7" fmla="*/ 2523508 w 2523509"/>
              <a:gd name="connsiteY7" fmla="*/ 324846 h 489935"/>
              <a:gd name="connsiteX8" fmla="*/ 2358419 w 2523509"/>
              <a:gd name="connsiteY8" fmla="*/ 489935 h 489935"/>
              <a:gd name="connsiteX9" fmla="*/ 2273812 w 2523509"/>
              <a:gd name="connsiteY9" fmla="*/ 489935 h 489935"/>
              <a:gd name="connsiteX10" fmla="*/ 249699 w 2523509"/>
              <a:gd name="connsiteY10" fmla="*/ 489935 h 489935"/>
              <a:gd name="connsiteX11" fmla="*/ 165089 w 2523509"/>
              <a:gd name="connsiteY11" fmla="*/ 489935 h 489935"/>
              <a:gd name="connsiteX12" fmla="*/ 0 w 2523509"/>
              <a:gd name="connsiteY12" fmla="*/ 324846 h 489935"/>
              <a:gd name="connsiteX13" fmla="*/ 0 w 2523509"/>
              <a:gd name="connsiteY13" fmla="*/ 193313 h 489935"/>
              <a:gd name="connsiteX14" fmla="*/ 1 w 2523509"/>
              <a:gd name="connsiteY14" fmla="*/ 193308 h 4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3509" h="489935">
                <a:moveTo>
                  <a:pt x="1" y="0"/>
                </a:moveTo>
                <a:lnTo>
                  <a:pt x="2523508" y="0"/>
                </a:lnTo>
                <a:lnTo>
                  <a:pt x="2523508" y="193313"/>
                </a:lnTo>
                <a:lnTo>
                  <a:pt x="2523508" y="240238"/>
                </a:lnTo>
                <a:lnTo>
                  <a:pt x="2523509" y="240238"/>
                </a:lnTo>
                <a:lnTo>
                  <a:pt x="2523508" y="240243"/>
                </a:lnTo>
                <a:lnTo>
                  <a:pt x="2523508" y="249696"/>
                </a:lnTo>
                <a:lnTo>
                  <a:pt x="2523508" y="324846"/>
                </a:lnTo>
                <a:cubicBezTo>
                  <a:pt x="2523508" y="416022"/>
                  <a:pt x="2449595" y="489935"/>
                  <a:pt x="2358419" y="489935"/>
                </a:cubicBezTo>
                <a:lnTo>
                  <a:pt x="2273812" y="489935"/>
                </a:lnTo>
                <a:lnTo>
                  <a:pt x="249699" y="489935"/>
                </a:lnTo>
                <a:lnTo>
                  <a:pt x="165089" y="489935"/>
                </a:lnTo>
                <a:cubicBezTo>
                  <a:pt x="73913" y="489935"/>
                  <a:pt x="0" y="416022"/>
                  <a:pt x="0" y="324846"/>
                </a:cubicBezTo>
                <a:lnTo>
                  <a:pt x="0" y="193313"/>
                </a:lnTo>
                <a:lnTo>
                  <a:pt x="1" y="193308"/>
                </a:lnTo>
                <a:close/>
              </a:path>
            </a:pathLst>
          </a:custGeom>
          <a:solidFill>
            <a:srgbClr val="F1A96E"/>
          </a:soli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chemeClr val="lt1">
                    <a:lumMod val="100000"/>
                  </a:schemeClr>
                </a:solidFill>
                <a:latin typeface="+mn-ea"/>
                <a:cs typeface="+mn-ea"/>
                <a:sym typeface="+mn-ea"/>
              </a:rPr>
              <a:t>人际</a:t>
            </a:r>
            <a:r>
              <a:rPr lang="zh-CN" altLang="en-US" sz="2000" b="1" dirty="0">
                <a:solidFill>
                  <a:schemeClr val="lt1">
                    <a:lumMod val="100000"/>
                  </a:schemeClr>
                </a:solidFill>
                <a:latin typeface="+mn-ea"/>
                <a:cs typeface="+mn-ea"/>
                <a:sym typeface="+mn-ea"/>
              </a:rPr>
              <a:t>角色</a:t>
            </a:r>
            <a:endParaRPr lang="zh-CN" altLang="en-US" sz="2000" b="1" dirty="0">
              <a:solidFill>
                <a:schemeClr val="lt1">
                  <a:lumMod val="100000"/>
                </a:schemeClr>
              </a:solidFill>
              <a:latin typeface="+mn-ea"/>
              <a:cs typeface="+mn-ea"/>
              <a:sym typeface="+mn-ea"/>
            </a:endParaRPr>
          </a:p>
        </p:txBody>
      </p:sp>
      <p:sp>
        <p:nvSpPr>
          <p:cNvPr id="23" name="等腰三角形 22"/>
          <p:cNvSpPr/>
          <p:nvPr>
            <p:custDataLst>
              <p:tags r:id="rId4"/>
            </p:custDataLst>
          </p:nvPr>
        </p:nvSpPr>
        <p:spPr>
          <a:xfrm>
            <a:off x="979170" y="1334453"/>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8" name="等腰三角形 27"/>
          <p:cNvSpPr/>
          <p:nvPr>
            <p:custDataLst>
              <p:tags r:id="rId5"/>
            </p:custDataLst>
          </p:nvPr>
        </p:nvSpPr>
        <p:spPr>
          <a:xfrm flipH="1">
            <a:off x="3612515" y="1334453"/>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0" name="矩形: 圆角 35"/>
          <p:cNvSpPr/>
          <p:nvPr>
            <p:custDataLst>
              <p:tags r:id="rId6"/>
            </p:custDataLst>
          </p:nvPr>
        </p:nvSpPr>
        <p:spPr>
          <a:xfrm>
            <a:off x="4431030" y="1454150"/>
            <a:ext cx="3323590" cy="4784725"/>
          </a:xfrm>
          <a:prstGeom prst="roundRect">
            <a:avLst>
              <a:gd name="adj" fmla="val 6347"/>
            </a:avLst>
          </a:prstGeom>
          <a:gradFill flip="none" rotWithShape="1">
            <a:gsLst>
              <a:gs pos="0">
                <a:schemeClr val="accent2">
                  <a:lumMod val="20000"/>
                  <a:lumOff val="80000"/>
                  <a:alpha val="20000"/>
                </a:schemeClr>
              </a:gs>
              <a:gs pos="100000">
                <a:schemeClr val="bg1">
                  <a:alpha val="0"/>
                </a:schemeClr>
              </a:gs>
            </a:gsLst>
            <a:path path="circle">
              <a:fillToRect l="100000" t="100000"/>
            </a:path>
            <a:tileRect r="-100000" b="-100000"/>
          </a:gradFill>
          <a:ln w="15875">
            <a:solidFill>
              <a:schemeClr val="accent2">
                <a:lumMod val="20000"/>
                <a:lumOff val="8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just">
              <a:lnSpc>
                <a:spcPct val="160000"/>
              </a:lnSpc>
            </a:pPr>
            <a:r>
              <a:rPr lang="zh-CN" altLang="zh-CN" sz="1600" dirty="0">
                <a:solidFill>
                  <a:srgbClr val="FF0000"/>
                </a:solidFill>
                <a:latin typeface="+mn-ea"/>
                <a:cs typeface="+mn-ea"/>
                <a:sym typeface="+mn-ea"/>
              </a:rPr>
              <a:t>监管者</a:t>
            </a:r>
            <a:r>
              <a:rPr lang="zh-CN" altLang="zh-CN" sz="1600" dirty="0">
                <a:solidFill>
                  <a:schemeClr val="tx1">
                    <a:lumMod val="85000"/>
                    <a:lumOff val="15000"/>
                  </a:schemeClr>
                </a:solidFill>
                <a:latin typeface="+mn-ea"/>
                <a:cs typeface="+mn-ea"/>
                <a:sym typeface="+mn-ea"/>
              </a:rPr>
              <a:t>：密切关注组织内外环境变化。</a:t>
            </a:r>
            <a:endParaRPr lang="zh-CN" altLang="zh-CN" sz="1600" dirty="0">
              <a:solidFill>
                <a:schemeClr val="tx1">
                  <a:lumMod val="85000"/>
                  <a:lumOff val="15000"/>
                </a:schemeClr>
              </a:solidFill>
              <a:latin typeface="+mn-ea"/>
              <a:cs typeface="+mn-ea"/>
              <a:sym typeface="+mn-ea"/>
            </a:endParaRPr>
          </a:p>
          <a:p>
            <a:pPr indent="0" algn="just" fontAlgn="auto">
              <a:lnSpc>
                <a:spcPct val="50000"/>
              </a:lnSpc>
            </a:pPr>
            <a:endParaRPr lang="zh-CN" altLang="zh-CN" sz="1600" dirty="0">
              <a:solidFill>
                <a:schemeClr val="tx1">
                  <a:lumMod val="85000"/>
                  <a:lumOff val="15000"/>
                </a:schemeClr>
              </a:solidFill>
              <a:latin typeface="+mn-ea"/>
              <a:cs typeface="+mn-ea"/>
              <a:sym typeface="+mn-ea"/>
            </a:endParaRPr>
          </a:p>
          <a:p>
            <a:pPr algn="just">
              <a:lnSpc>
                <a:spcPct val="160000"/>
              </a:lnSpc>
            </a:pPr>
            <a:r>
              <a:rPr lang="zh-CN" altLang="zh-CN" sz="1600" dirty="0">
                <a:solidFill>
                  <a:srgbClr val="FF0000"/>
                </a:solidFill>
                <a:latin typeface="+mn-ea"/>
                <a:cs typeface="+mn-ea"/>
                <a:sym typeface="+mn-ea"/>
              </a:rPr>
              <a:t>传播者</a:t>
            </a:r>
            <a:r>
              <a:rPr lang="zh-CN" altLang="zh-CN" sz="1600" dirty="0">
                <a:solidFill>
                  <a:schemeClr val="tx1">
                    <a:lumMod val="85000"/>
                    <a:lumOff val="15000"/>
                  </a:schemeClr>
                </a:solidFill>
                <a:latin typeface="+mn-ea"/>
                <a:cs typeface="+mn-ea"/>
                <a:sym typeface="+mn-ea"/>
              </a:rPr>
              <a:t>：将关键信息传递给下属，确保下属掌握完成任务所需的关键信息；也可能选择性地隐瞒某些信息。</a:t>
            </a:r>
            <a:endParaRPr lang="zh-CN" altLang="zh-CN" sz="1600" dirty="0">
              <a:solidFill>
                <a:schemeClr val="tx1">
                  <a:lumMod val="85000"/>
                  <a:lumOff val="15000"/>
                </a:schemeClr>
              </a:solidFill>
              <a:latin typeface="+mn-ea"/>
              <a:cs typeface="+mn-ea"/>
              <a:sym typeface="+mn-ea"/>
            </a:endParaRPr>
          </a:p>
          <a:p>
            <a:pPr indent="0" algn="just" fontAlgn="auto">
              <a:lnSpc>
                <a:spcPct val="50000"/>
              </a:lnSpc>
            </a:pPr>
            <a:endParaRPr lang="zh-CN" altLang="zh-CN" sz="1600" dirty="0">
              <a:solidFill>
                <a:schemeClr val="tx1">
                  <a:lumMod val="85000"/>
                  <a:lumOff val="15000"/>
                </a:schemeClr>
              </a:solidFill>
              <a:latin typeface="+mn-ea"/>
              <a:cs typeface="+mn-ea"/>
              <a:sym typeface="+mn-ea"/>
            </a:endParaRPr>
          </a:p>
          <a:p>
            <a:pPr algn="just">
              <a:lnSpc>
                <a:spcPct val="160000"/>
              </a:lnSpc>
            </a:pPr>
            <a:r>
              <a:rPr lang="zh-CN" altLang="zh-CN" sz="1600" dirty="0">
                <a:solidFill>
                  <a:srgbClr val="FF0000"/>
                </a:solidFill>
                <a:latin typeface="+mn-ea"/>
                <a:cs typeface="+mn-ea"/>
                <a:sym typeface="+mn-ea"/>
              </a:rPr>
              <a:t>发言人</a:t>
            </a:r>
            <a:r>
              <a:rPr lang="zh-CN" altLang="zh-CN" sz="1600" dirty="0">
                <a:solidFill>
                  <a:schemeClr val="tx1">
                    <a:lumMod val="85000"/>
                    <a:lumOff val="15000"/>
                  </a:schemeClr>
                </a:solidFill>
                <a:latin typeface="+mn-ea"/>
                <a:cs typeface="+mn-ea"/>
                <a:sym typeface="+mn-ea"/>
              </a:rPr>
              <a:t>：将信息传达给组织内外的人员。</a:t>
            </a:r>
            <a:endParaRPr lang="zh-CN" altLang="zh-CN" sz="1600" dirty="0">
              <a:solidFill>
                <a:schemeClr val="tx1">
                  <a:lumMod val="85000"/>
                  <a:lumOff val="15000"/>
                </a:schemeClr>
              </a:solidFill>
              <a:latin typeface="+mn-ea"/>
              <a:cs typeface="+mn-ea"/>
              <a:sym typeface="+mn-ea"/>
            </a:endParaRPr>
          </a:p>
        </p:txBody>
      </p:sp>
      <p:sp>
        <p:nvSpPr>
          <p:cNvPr id="31" name="任意多边形: 形状 36"/>
          <p:cNvSpPr/>
          <p:nvPr>
            <p:custDataLst>
              <p:tags r:id="rId7"/>
            </p:custDataLst>
          </p:nvPr>
        </p:nvSpPr>
        <p:spPr>
          <a:xfrm>
            <a:off x="4831080" y="1334453"/>
            <a:ext cx="2523509" cy="489935"/>
          </a:xfrm>
          <a:custGeom>
            <a:avLst/>
            <a:gdLst>
              <a:gd name="connsiteX0" fmla="*/ 1 w 2523509"/>
              <a:gd name="connsiteY0" fmla="*/ 0 h 489935"/>
              <a:gd name="connsiteX1" fmla="*/ 2523508 w 2523509"/>
              <a:gd name="connsiteY1" fmla="*/ 0 h 489935"/>
              <a:gd name="connsiteX2" fmla="*/ 2523508 w 2523509"/>
              <a:gd name="connsiteY2" fmla="*/ 193313 h 489935"/>
              <a:gd name="connsiteX3" fmla="*/ 2523508 w 2523509"/>
              <a:gd name="connsiteY3" fmla="*/ 240238 h 489935"/>
              <a:gd name="connsiteX4" fmla="*/ 2523509 w 2523509"/>
              <a:gd name="connsiteY4" fmla="*/ 240238 h 489935"/>
              <a:gd name="connsiteX5" fmla="*/ 2523508 w 2523509"/>
              <a:gd name="connsiteY5" fmla="*/ 240243 h 489935"/>
              <a:gd name="connsiteX6" fmla="*/ 2523508 w 2523509"/>
              <a:gd name="connsiteY6" fmla="*/ 249696 h 489935"/>
              <a:gd name="connsiteX7" fmla="*/ 2523508 w 2523509"/>
              <a:gd name="connsiteY7" fmla="*/ 324846 h 489935"/>
              <a:gd name="connsiteX8" fmla="*/ 2358419 w 2523509"/>
              <a:gd name="connsiteY8" fmla="*/ 489935 h 489935"/>
              <a:gd name="connsiteX9" fmla="*/ 2273812 w 2523509"/>
              <a:gd name="connsiteY9" fmla="*/ 489935 h 489935"/>
              <a:gd name="connsiteX10" fmla="*/ 249699 w 2523509"/>
              <a:gd name="connsiteY10" fmla="*/ 489935 h 489935"/>
              <a:gd name="connsiteX11" fmla="*/ 165089 w 2523509"/>
              <a:gd name="connsiteY11" fmla="*/ 489935 h 489935"/>
              <a:gd name="connsiteX12" fmla="*/ 0 w 2523509"/>
              <a:gd name="connsiteY12" fmla="*/ 324846 h 489935"/>
              <a:gd name="connsiteX13" fmla="*/ 0 w 2523509"/>
              <a:gd name="connsiteY13" fmla="*/ 193313 h 489935"/>
              <a:gd name="connsiteX14" fmla="*/ 1 w 2523509"/>
              <a:gd name="connsiteY14" fmla="*/ 193308 h 4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3509" h="489935">
                <a:moveTo>
                  <a:pt x="1" y="0"/>
                </a:moveTo>
                <a:lnTo>
                  <a:pt x="2523508" y="0"/>
                </a:lnTo>
                <a:lnTo>
                  <a:pt x="2523508" y="193313"/>
                </a:lnTo>
                <a:lnTo>
                  <a:pt x="2523508" y="240238"/>
                </a:lnTo>
                <a:lnTo>
                  <a:pt x="2523509" y="240238"/>
                </a:lnTo>
                <a:lnTo>
                  <a:pt x="2523508" y="240243"/>
                </a:lnTo>
                <a:lnTo>
                  <a:pt x="2523508" y="249696"/>
                </a:lnTo>
                <a:lnTo>
                  <a:pt x="2523508" y="324846"/>
                </a:lnTo>
                <a:cubicBezTo>
                  <a:pt x="2523508" y="416022"/>
                  <a:pt x="2449595" y="489935"/>
                  <a:pt x="2358419" y="489935"/>
                </a:cubicBezTo>
                <a:lnTo>
                  <a:pt x="2273812" y="489935"/>
                </a:lnTo>
                <a:lnTo>
                  <a:pt x="249699" y="489935"/>
                </a:lnTo>
                <a:lnTo>
                  <a:pt x="165089" y="489935"/>
                </a:lnTo>
                <a:cubicBezTo>
                  <a:pt x="73913" y="489935"/>
                  <a:pt x="0" y="416022"/>
                  <a:pt x="0" y="324846"/>
                </a:cubicBezTo>
                <a:lnTo>
                  <a:pt x="0" y="193313"/>
                </a:lnTo>
                <a:lnTo>
                  <a:pt x="1" y="193308"/>
                </a:lnTo>
                <a:close/>
              </a:path>
            </a:pathLst>
          </a:custGeom>
          <a:solidFill>
            <a:schemeClr val="accent2">
              <a:lumMod val="40000"/>
              <a:lumOff val="60000"/>
            </a:schemeClr>
          </a:solidFill>
          <a:ln>
            <a:noFill/>
          </a:ln>
          <a:effectLst>
            <a:outerShdw blurRad="101600" dist="762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信息</a:t>
            </a:r>
            <a:r>
              <a:rPr lang="zh-CN" altLang="en-US" sz="2000" b="1">
                <a:solidFill>
                  <a:schemeClr val="lt1">
                    <a:lumMod val="100000"/>
                  </a:schemeClr>
                </a:solidFill>
                <a:latin typeface="+mn-ea"/>
                <a:cs typeface="+mn-ea"/>
                <a:sym typeface="+mn-ea"/>
              </a:rPr>
              <a:t>角色</a:t>
            </a:r>
            <a:endParaRPr lang="zh-CN" altLang="en-US" sz="2000" b="1">
              <a:solidFill>
                <a:schemeClr val="lt1">
                  <a:lumMod val="100000"/>
                </a:schemeClr>
              </a:solidFill>
              <a:latin typeface="+mn-ea"/>
              <a:cs typeface="+mn-ea"/>
              <a:sym typeface="+mn-ea"/>
            </a:endParaRPr>
          </a:p>
        </p:txBody>
      </p:sp>
      <p:sp>
        <p:nvSpPr>
          <p:cNvPr id="32" name="等腰三角形 31"/>
          <p:cNvSpPr/>
          <p:nvPr>
            <p:custDataLst>
              <p:tags r:id="rId8"/>
            </p:custDataLst>
          </p:nvPr>
        </p:nvSpPr>
        <p:spPr>
          <a:xfrm>
            <a:off x="4720590" y="1334453"/>
            <a:ext cx="110359"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3" name="等腰三角形 32"/>
          <p:cNvSpPr/>
          <p:nvPr>
            <p:custDataLst>
              <p:tags r:id="rId9"/>
            </p:custDataLst>
          </p:nvPr>
        </p:nvSpPr>
        <p:spPr>
          <a:xfrm flipH="1">
            <a:off x="7354570" y="1334453"/>
            <a:ext cx="110359"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4" name="矩形: 圆角 42"/>
          <p:cNvSpPr/>
          <p:nvPr>
            <p:custDataLst>
              <p:tags r:id="rId10"/>
            </p:custDataLst>
          </p:nvPr>
        </p:nvSpPr>
        <p:spPr>
          <a:xfrm>
            <a:off x="8180705" y="1454150"/>
            <a:ext cx="3323590" cy="4784725"/>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20000"/>
                <a:lumOff val="8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p>
            <a:pPr algn="just">
              <a:lnSpc>
                <a:spcPct val="150000"/>
              </a:lnSpc>
            </a:pPr>
            <a:r>
              <a:rPr lang="zh-CN" altLang="zh-CN" sz="1600" dirty="0">
                <a:solidFill>
                  <a:srgbClr val="FF0000"/>
                </a:solidFill>
                <a:latin typeface="+mn-ea"/>
                <a:cs typeface="+mn-ea"/>
                <a:sym typeface="+mn-ea"/>
              </a:rPr>
              <a:t>企业家</a:t>
            </a:r>
            <a:r>
              <a:rPr lang="zh-CN" altLang="zh-CN" sz="1600" dirty="0">
                <a:solidFill>
                  <a:schemeClr val="tx1">
                    <a:lumMod val="85000"/>
                    <a:lumOff val="15000"/>
                  </a:schemeClr>
                </a:solidFill>
                <a:latin typeface="+mn-ea"/>
                <a:cs typeface="+mn-ea"/>
                <a:sym typeface="+mn-ea"/>
              </a:rPr>
              <a:t>：对新机遇进行投资。</a:t>
            </a:r>
            <a:endParaRPr lang="zh-CN" altLang="zh-CN" sz="1600" dirty="0">
              <a:solidFill>
                <a:schemeClr val="tx1">
                  <a:lumMod val="85000"/>
                  <a:lumOff val="15000"/>
                </a:schemeClr>
              </a:solidFill>
              <a:latin typeface="+mn-ea"/>
              <a:cs typeface="+mn-ea"/>
              <a:sym typeface="+mn-ea"/>
            </a:endParaRPr>
          </a:p>
          <a:p>
            <a:pPr indent="0" algn="just" fontAlgn="auto">
              <a:lnSpc>
                <a:spcPct val="100000"/>
              </a:lnSpc>
            </a:pPr>
            <a:endParaRPr lang="zh-CN" altLang="zh-CN" sz="1600" dirty="0">
              <a:solidFill>
                <a:schemeClr val="tx1">
                  <a:lumMod val="85000"/>
                  <a:lumOff val="15000"/>
                </a:schemeClr>
              </a:solidFill>
              <a:latin typeface="+mn-ea"/>
              <a:cs typeface="+mn-ea"/>
              <a:sym typeface="+mn-ea"/>
            </a:endParaRPr>
          </a:p>
          <a:p>
            <a:pPr algn="just">
              <a:lnSpc>
                <a:spcPct val="150000"/>
              </a:lnSpc>
            </a:pPr>
            <a:r>
              <a:rPr lang="zh-CN" altLang="zh-CN" sz="1600" dirty="0">
                <a:solidFill>
                  <a:srgbClr val="FF0000"/>
                </a:solidFill>
                <a:latin typeface="+mn-ea"/>
                <a:cs typeface="+mn-ea"/>
                <a:sym typeface="+mn-ea"/>
              </a:rPr>
              <a:t>混乱驾驭者</a:t>
            </a:r>
            <a:r>
              <a:rPr lang="zh-CN" altLang="zh-CN" sz="1600" dirty="0">
                <a:solidFill>
                  <a:schemeClr val="tx1">
                    <a:lumMod val="85000"/>
                    <a:lumOff val="15000"/>
                  </a:schemeClr>
                </a:solidFill>
                <a:latin typeface="+mn-ea"/>
                <a:cs typeface="+mn-ea"/>
                <a:sym typeface="+mn-ea"/>
              </a:rPr>
              <a:t>：擅长处理冲突和问题。</a:t>
            </a:r>
            <a:endParaRPr lang="zh-CN" altLang="zh-CN" sz="1600" dirty="0">
              <a:solidFill>
                <a:schemeClr val="tx1">
                  <a:lumMod val="85000"/>
                  <a:lumOff val="15000"/>
                </a:schemeClr>
              </a:solidFill>
              <a:latin typeface="+mn-ea"/>
              <a:cs typeface="+mn-ea"/>
              <a:sym typeface="+mn-ea"/>
            </a:endParaRPr>
          </a:p>
          <a:p>
            <a:pPr indent="0" algn="just" fontAlgn="auto">
              <a:lnSpc>
                <a:spcPct val="100000"/>
              </a:lnSpc>
            </a:pPr>
            <a:endParaRPr lang="zh-CN" altLang="zh-CN" sz="1600" dirty="0">
              <a:solidFill>
                <a:schemeClr val="tx1">
                  <a:lumMod val="85000"/>
                  <a:lumOff val="15000"/>
                </a:schemeClr>
              </a:solidFill>
              <a:latin typeface="+mn-ea"/>
              <a:cs typeface="+mn-ea"/>
              <a:sym typeface="+mn-ea"/>
            </a:endParaRPr>
          </a:p>
          <a:p>
            <a:pPr algn="just">
              <a:lnSpc>
                <a:spcPct val="150000"/>
              </a:lnSpc>
            </a:pPr>
            <a:r>
              <a:rPr lang="zh-CN" altLang="zh-CN" sz="1600" dirty="0">
                <a:solidFill>
                  <a:srgbClr val="FF0000"/>
                </a:solidFill>
                <a:latin typeface="+mn-ea"/>
                <a:cs typeface="+mn-ea"/>
                <a:sym typeface="+mn-ea"/>
              </a:rPr>
              <a:t>资源分配者</a:t>
            </a:r>
            <a:r>
              <a:rPr lang="zh-CN" altLang="zh-CN" sz="1600" dirty="0">
                <a:solidFill>
                  <a:schemeClr val="tx1">
                    <a:lumMod val="85000"/>
                    <a:lumOff val="15000"/>
                  </a:schemeClr>
                </a:solidFill>
                <a:latin typeface="+mn-ea"/>
                <a:cs typeface="+mn-ea"/>
                <a:sym typeface="+mn-ea"/>
              </a:rPr>
              <a:t>：决定资源在不同项目间的分配。</a:t>
            </a:r>
            <a:endParaRPr lang="zh-CN" altLang="zh-CN" sz="1600" dirty="0">
              <a:solidFill>
                <a:schemeClr val="tx1">
                  <a:lumMod val="85000"/>
                  <a:lumOff val="15000"/>
                </a:schemeClr>
              </a:solidFill>
              <a:latin typeface="+mn-ea"/>
              <a:cs typeface="+mn-ea"/>
              <a:sym typeface="+mn-ea"/>
            </a:endParaRPr>
          </a:p>
          <a:p>
            <a:pPr indent="0" algn="just" fontAlgn="auto">
              <a:lnSpc>
                <a:spcPct val="100000"/>
              </a:lnSpc>
            </a:pPr>
            <a:endParaRPr lang="zh-CN" altLang="zh-CN" sz="1600" dirty="0">
              <a:solidFill>
                <a:schemeClr val="tx1">
                  <a:lumMod val="85000"/>
                  <a:lumOff val="15000"/>
                </a:schemeClr>
              </a:solidFill>
              <a:latin typeface="+mn-ea"/>
              <a:cs typeface="+mn-ea"/>
              <a:sym typeface="+mn-ea"/>
            </a:endParaRPr>
          </a:p>
          <a:p>
            <a:pPr algn="just">
              <a:lnSpc>
                <a:spcPct val="150000"/>
              </a:lnSpc>
            </a:pPr>
            <a:r>
              <a:rPr lang="zh-CN" altLang="zh-CN" sz="1600" dirty="0">
                <a:solidFill>
                  <a:srgbClr val="FF0000"/>
                </a:solidFill>
                <a:latin typeface="+mn-ea"/>
                <a:cs typeface="+mn-ea"/>
                <a:sym typeface="+mn-ea"/>
              </a:rPr>
              <a:t>谈判者</a:t>
            </a:r>
            <a:r>
              <a:rPr lang="zh-CN" altLang="zh-CN" sz="1600" dirty="0">
                <a:solidFill>
                  <a:schemeClr val="tx1">
                    <a:lumMod val="85000"/>
                    <a:lumOff val="15000"/>
                  </a:schemeClr>
                </a:solidFill>
                <a:latin typeface="+mn-ea"/>
                <a:cs typeface="+mn-ea"/>
                <a:sym typeface="+mn-ea"/>
              </a:rPr>
              <a:t>：在谈判中投入大量时间和精力，涉及员工、供货商、客户等多个方面。</a:t>
            </a:r>
            <a:endParaRPr lang="zh-CN" altLang="zh-CN" sz="1600" dirty="0">
              <a:solidFill>
                <a:schemeClr val="tx1">
                  <a:lumMod val="85000"/>
                  <a:lumOff val="15000"/>
                </a:schemeClr>
              </a:solidFill>
              <a:latin typeface="+mn-ea"/>
              <a:cs typeface="+mn-ea"/>
              <a:sym typeface="+mn-ea"/>
            </a:endParaRPr>
          </a:p>
        </p:txBody>
      </p:sp>
      <p:sp>
        <p:nvSpPr>
          <p:cNvPr id="35" name="任意多边形: 形状 43"/>
          <p:cNvSpPr/>
          <p:nvPr>
            <p:custDataLst>
              <p:tags r:id="rId11"/>
            </p:custDataLst>
          </p:nvPr>
        </p:nvSpPr>
        <p:spPr>
          <a:xfrm>
            <a:off x="8580755" y="1334453"/>
            <a:ext cx="2523509" cy="489935"/>
          </a:xfrm>
          <a:custGeom>
            <a:avLst/>
            <a:gdLst>
              <a:gd name="connsiteX0" fmla="*/ 1 w 2523509"/>
              <a:gd name="connsiteY0" fmla="*/ 0 h 489935"/>
              <a:gd name="connsiteX1" fmla="*/ 2523508 w 2523509"/>
              <a:gd name="connsiteY1" fmla="*/ 0 h 489935"/>
              <a:gd name="connsiteX2" fmla="*/ 2523508 w 2523509"/>
              <a:gd name="connsiteY2" fmla="*/ 193313 h 489935"/>
              <a:gd name="connsiteX3" fmla="*/ 2523508 w 2523509"/>
              <a:gd name="connsiteY3" fmla="*/ 240238 h 489935"/>
              <a:gd name="connsiteX4" fmla="*/ 2523509 w 2523509"/>
              <a:gd name="connsiteY4" fmla="*/ 240238 h 489935"/>
              <a:gd name="connsiteX5" fmla="*/ 2523508 w 2523509"/>
              <a:gd name="connsiteY5" fmla="*/ 240243 h 489935"/>
              <a:gd name="connsiteX6" fmla="*/ 2523508 w 2523509"/>
              <a:gd name="connsiteY6" fmla="*/ 249696 h 489935"/>
              <a:gd name="connsiteX7" fmla="*/ 2523508 w 2523509"/>
              <a:gd name="connsiteY7" fmla="*/ 324846 h 489935"/>
              <a:gd name="connsiteX8" fmla="*/ 2358419 w 2523509"/>
              <a:gd name="connsiteY8" fmla="*/ 489935 h 489935"/>
              <a:gd name="connsiteX9" fmla="*/ 2273812 w 2523509"/>
              <a:gd name="connsiteY9" fmla="*/ 489935 h 489935"/>
              <a:gd name="connsiteX10" fmla="*/ 249699 w 2523509"/>
              <a:gd name="connsiteY10" fmla="*/ 489935 h 489935"/>
              <a:gd name="connsiteX11" fmla="*/ 165089 w 2523509"/>
              <a:gd name="connsiteY11" fmla="*/ 489935 h 489935"/>
              <a:gd name="connsiteX12" fmla="*/ 0 w 2523509"/>
              <a:gd name="connsiteY12" fmla="*/ 324846 h 489935"/>
              <a:gd name="connsiteX13" fmla="*/ 0 w 2523509"/>
              <a:gd name="connsiteY13" fmla="*/ 193313 h 489935"/>
              <a:gd name="connsiteX14" fmla="*/ 1 w 2523509"/>
              <a:gd name="connsiteY14" fmla="*/ 193308 h 48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3509" h="489935">
                <a:moveTo>
                  <a:pt x="1" y="0"/>
                </a:moveTo>
                <a:lnTo>
                  <a:pt x="2523508" y="0"/>
                </a:lnTo>
                <a:lnTo>
                  <a:pt x="2523508" y="193313"/>
                </a:lnTo>
                <a:lnTo>
                  <a:pt x="2523508" y="240238"/>
                </a:lnTo>
                <a:lnTo>
                  <a:pt x="2523509" y="240238"/>
                </a:lnTo>
                <a:lnTo>
                  <a:pt x="2523508" y="240243"/>
                </a:lnTo>
                <a:lnTo>
                  <a:pt x="2523508" y="249696"/>
                </a:lnTo>
                <a:lnTo>
                  <a:pt x="2523508" y="324846"/>
                </a:lnTo>
                <a:cubicBezTo>
                  <a:pt x="2523508" y="416022"/>
                  <a:pt x="2449595" y="489935"/>
                  <a:pt x="2358419" y="489935"/>
                </a:cubicBezTo>
                <a:lnTo>
                  <a:pt x="2273812" y="489935"/>
                </a:lnTo>
                <a:lnTo>
                  <a:pt x="249699" y="489935"/>
                </a:lnTo>
                <a:lnTo>
                  <a:pt x="165089" y="489935"/>
                </a:lnTo>
                <a:cubicBezTo>
                  <a:pt x="73913" y="489935"/>
                  <a:pt x="0" y="416022"/>
                  <a:pt x="0" y="324846"/>
                </a:cubicBezTo>
                <a:lnTo>
                  <a:pt x="0" y="193313"/>
                </a:lnTo>
                <a:lnTo>
                  <a:pt x="1" y="193308"/>
                </a:lnTo>
                <a:close/>
              </a:path>
            </a:pathLst>
          </a:custGeom>
          <a:solidFill>
            <a:srgbClr val="F1A96E"/>
          </a:soli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chemeClr val="lt1">
                    <a:lumMod val="100000"/>
                  </a:schemeClr>
                </a:solidFill>
                <a:latin typeface="+mn-ea"/>
                <a:cs typeface="+mn-ea"/>
                <a:sym typeface="+mn-ea"/>
              </a:rPr>
              <a:t>决策</a:t>
            </a:r>
            <a:r>
              <a:rPr lang="zh-CN" altLang="en-US" sz="2000" b="1">
                <a:solidFill>
                  <a:schemeClr val="lt1">
                    <a:lumMod val="100000"/>
                  </a:schemeClr>
                </a:solidFill>
                <a:latin typeface="+mn-ea"/>
                <a:cs typeface="+mn-ea"/>
                <a:sym typeface="+mn-ea"/>
              </a:rPr>
              <a:t>角色</a:t>
            </a:r>
            <a:endParaRPr lang="zh-CN" altLang="en-US" sz="2000" b="1">
              <a:solidFill>
                <a:schemeClr val="lt1">
                  <a:lumMod val="100000"/>
                </a:schemeClr>
              </a:solidFill>
              <a:latin typeface="+mn-ea"/>
              <a:cs typeface="+mn-ea"/>
              <a:sym typeface="+mn-ea"/>
            </a:endParaRPr>
          </a:p>
        </p:txBody>
      </p:sp>
      <p:sp>
        <p:nvSpPr>
          <p:cNvPr id="40" name="等腰三角形 39"/>
          <p:cNvSpPr/>
          <p:nvPr>
            <p:custDataLst>
              <p:tags r:id="rId12"/>
            </p:custDataLst>
          </p:nvPr>
        </p:nvSpPr>
        <p:spPr>
          <a:xfrm>
            <a:off x="8470265" y="1334453"/>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1" name="等腰三角形 40"/>
          <p:cNvSpPr/>
          <p:nvPr>
            <p:custDataLst>
              <p:tags r:id="rId13"/>
            </p:custDataLst>
          </p:nvPr>
        </p:nvSpPr>
        <p:spPr>
          <a:xfrm flipH="1">
            <a:off x="11104245" y="1334453"/>
            <a:ext cx="110359"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14"/>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10540" y="300990"/>
            <a:ext cx="706755" cy="668655"/>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600">
              <a:solidFill>
                <a:schemeClr val="lt1"/>
              </a:solidFill>
              <a:cs typeface="+mn-ea"/>
              <a:sym typeface="+mn-lt"/>
            </a:endParaRPr>
          </a:p>
        </p:txBody>
      </p:sp>
      <p:sp>
        <p:nvSpPr>
          <p:cNvPr id="21" name="íSľïḑe"/>
          <p:cNvSpPr txBox="1"/>
          <p:nvPr/>
        </p:nvSpPr>
        <p:spPr>
          <a:xfrm>
            <a:off x="1044575" y="400050"/>
            <a:ext cx="6259195" cy="43561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管理者的角色与</a:t>
            </a:r>
            <a:r>
              <a:rPr lang="zh-CN" altLang="en-US" sz="2800" kern="0" noProof="0" dirty="0">
                <a:ln>
                  <a:noFill/>
                </a:ln>
                <a:solidFill>
                  <a:srgbClr val="FF0000"/>
                </a:solidFill>
                <a:effectLst/>
                <a:uLnTx/>
                <a:uFillTx/>
                <a:cs typeface="+mn-ea"/>
                <a:sym typeface="+mn-lt"/>
              </a:rPr>
              <a:t>技能</a:t>
            </a:r>
            <a:endParaRPr lang="zh-CN" altLang="en-US" sz="2800" kern="0" noProof="0" dirty="0">
              <a:ln>
                <a:noFill/>
              </a:ln>
              <a:solidFill>
                <a:srgbClr val="FF0000"/>
              </a:solidFill>
              <a:effectLst/>
              <a:uLnTx/>
              <a:uFillTx/>
              <a:cs typeface="+mn-ea"/>
              <a:sym typeface="+mn-lt"/>
            </a:endParaRPr>
          </a:p>
        </p:txBody>
      </p:sp>
      <p:graphicFrame>
        <p:nvGraphicFramePr>
          <p:cNvPr id="2" name="表格 1"/>
          <p:cNvGraphicFramePr/>
          <p:nvPr>
            <p:custDataLst>
              <p:tags r:id="rId2"/>
            </p:custDataLst>
          </p:nvPr>
        </p:nvGraphicFramePr>
        <p:xfrm>
          <a:off x="1045210" y="1347470"/>
          <a:ext cx="10367010" cy="4993005"/>
        </p:xfrm>
        <a:graphic>
          <a:graphicData uri="http://schemas.openxmlformats.org/drawingml/2006/table">
            <a:tbl>
              <a:tblPr/>
              <a:tblGrid>
                <a:gridCol w="2179320"/>
                <a:gridCol w="3255645"/>
                <a:gridCol w="4932045"/>
              </a:tblGrid>
              <a:tr h="570230">
                <a:tc>
                  <a:txBody>
                    <a:bodyPr/>
                    <a:p>
                      <a:pPr marL="91440" indent="0" algn="ctr" eaLnBrk="0" fontAlgn="base">
                        <a:spcBef>
                          <a:spcPct val="0"/>
                        </a:spcBef>
                        <a:spcAft>
                          <a:spcPct val="0"/>
                        </a:spcAft>
                      </a:pPr>
                      <a:r>
                        <a:rPr lang="zh-CN" sz="1600" b="1">
                          <a:solidFill>
                            <a:srgbClr val="000000"/>
                          </a:solidFill>
                          <a:latin typeface="微软雅黑" panose="020B0503020204020204" charset="-122"/>
                          <a:ea typeface="微软雅黑" panose="020B0503020204020204" charset="-122"/>
                        </a:rPr>
                        <a:t>管理者的技能类型</a:t>
                      </a:r>
                      <a:endParaRPr lang="zh-CN" sz="1600" b="1">
                        <a:solidFill>
                          <a:srgbClr val="000000"/>
                        </a:solidFill>
                        <a:latin typeface="微软雅黑" panose="020B0503020204020204" charset="-122"/>
                        <a:ea typeface="微软雅黑" panose="020B0503020204020204" charset="-122"/>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635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95B4D8"/>
                    </a:solidFill>
                  </a:tcPr>
                </a:tc>
                <a:tc>
                  <a:txBody>
                    <a:bodyPr/>
                    <a:p>
                      <a:pPr marL="587375" indent="0" algn="ctr" eaLnBrk="0" fontAlgn="base">
                        <a:spcBef>
                          <a:spcPct val="0"/>
                        </a:spcBef>
                        <a:spcAft>
                          <a:spcPct val="0"/>
                        </a:spcAft>
                      </a:pPr>
                      <a:r>
                        <a:rPr lang="zh-CN" sz="1600" b="1">
                          <a:solidFill>
                            <a:srgbClr val="000000"/>
                          </a:solidFill>
                          <a:latin typeface="微软雅黑" panose="020B0503020204020204" charset="-122"/>
                          <a:ea typeface="微软雅黑" panose="020B0503020204020204" charset="-122"/>
                        </a:rPr>
                        <a:t>含义描述</a:t>
                      </a:r>
                      <a:endParaRPr lang="zh-CN" sz="1600" b="1">
                        <a:solidFill>
                          <a:srgbClr val="000000"/>
                        </a:solidFill>
                        <a:latin typeface="微软雅黑" panose="020B0503020204020204" charset="-122"/>
                        <a:ea typeface="微软雅黑" panose="020B0503020204020204" charset="-122"/>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95B4D8"/>
                    </a:solidFill>
                  </a:tcPr>
                </a:tc>
                <a:tc>
                  <a:txBody>
                    <a:bodyPr/>
                    <a:p>
                      <a:pPr marL="1004570" indent="0" algn="ctr" eaLnBrk="0" fontAlgn="base">
                        <a:spcBef>
                          <a:spcPct val="0"/>
                        </a:spcBef>
                        <a:spcAft>
                          <a:spcPct val="0"/>
                        </a:spcAft>
                      </a:pPr>
                      <a:r>
                        <a:rPr lang="zh-CN" sz="1600" b="1">
                          <a:solidFill>
                            <a:srgbClr val="000000"/>
                          </a:solidFill>
                          <a:latin typeface="微软雅黑" panose="020B0503020204020204" charset="-122"/>
                          <a:ea typeface="微软雅黑" panose="020B0503020204020204" charset="-122"/>
                        </a:rPr>
                        <a:t>特征表现</a:t>
                      </a:r>
                      <a:endParaRPr lang="zh-CN" sz="1600" b="1">
                        <a:solidFill>
                          <a:srgbClr val="000000"/>
                        </a:solidFill>
                        <a:latin typeface="微软雅黑" panose="020B0503020204020204" charset="-122"/>
                        <a:ea typeface="微软雅黑" panose="020B0503020204020204" charset="-122"/>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95B4D8"/>
                    </a:solidFill>
                  </a:tcPr>
                </a:tc>
              </a:tr>
              <a:tr h="1172210">
                <a:tc>
                  <a:txBody>
                    <a:bodyPr/>
                    <a:p>
                      <a:pPr marL="0" indent="0" algn="ctr" eaLnBrk="0" fontAlgn="base">
                        <a:lnSpc>
                          <a:spcPct val="40000"/>
                        </a:lnSpc>
                        <a:spcBef>
                          <a:spcPct val="0"/>
                        </a:spcBef>
                        <a:spcAft>
                          <a:spcPct val="0"/>
                        </a:spcAft>
                      </a:pPr>
                      <a:r>
                        <a:rPr lang="zh-CN" altLang="zh-CN" sz="1600" dirty="0">
                          <a:solidFill>
                            <a:schemeClr val="tx1">
                              <a:lumMod val="85000"/>
                              <a:lumOff val="15000"/>
                            </a:schemeClr>
                          </a:solidFill>
                          <a:latin typeface="+mn-ea"/>
                          <a:cs typeface="+mn-ea"/>
                        </a:rPr>
                        <a:t> </a:t>
                      </a:r>
                      <a:endParaRPr lang="zh-CN" altLang="zh-CN" sz="1600" dirty="0">
                        <a:solidFill>
                          <a:schemeClr val="tx1">
                            <a:lumMod val="85000"/>
                            <a:lumOff val="15000"/>
                          </a:schemeClr>
                        </a:solidFill>
                        <a:latin typeface="+mn-ea"/>
                        <a:cs typeface="+mn-ea"/>
                      </a:endParaRPr>
                    </a:p>
                    <a:p>
                      <a:pPr marL="318770" indent="0" algn="ctr" eaLnBrk="0" fontAlgn="base">
                        <a:lnSpc>
                          <a:spcPct val="40000"/>
                        </a:lnSpc>
                        <a:spcBef>
                          <a:spcPct val="0"/>
                        </a:spcBef>
                        <a:spcAft>
                          <a:spcPct val="0"/>
                        </a:spcAft>
                      </a:pPr>
                      <a:r>
                        <a:rPr lang="zh-CN" altLang="zh-CN" sz="1600" dirty="0">
                          <a:solidFill>
                            <a:srgbClr val="FF0000"/>
                          </a:solidFill>
                          <a:latin typeface="+mn-ea"/>
                          <a:cs typeface="+mn-ea"/>
                        </a:rPr>
                        <a:t>技术技能</a:t>
                      </a:r>
                      <a:endParaRPr lang="zh-CN" altLang="zh-CN" sz="1600" dirty="0">
                        <a:solidFill>
                          <a:srgbClr val="FF0000"/>
                        </a:solidFill>
                        <a:latin typeface="+mn-ea"/>
                        <a:cs typeface="+mn-ea"/>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c>
                  <a:txBody>
                    <a:bodyPr/>
                    <a:p>
                      <a:pPr marL="73660" indent="0" algn="just" eaLnBrk="0" fontAlgn="base">
                        <a:lnSpc>
                          <a:spcPct val="120000"/>
                        </a:lnSpc>
                        <a:spcBef>
                          <a:spcPct val="0"/>
                        </a:spcBef>
                        <a:spcAft>
                          <a:spcPct val="0"/>
                        </a:spcAft>
                      </a:pPr>
                      <a:r>
                        <a:rPr lang="zh-CN" altLang="zh-CN" sz="1600" dirty="0">
                          <a:solidFill>
                            <a:schemeClr val="tx1">
                              <a:lumMod val="85000"/>
                              <a:lumOff val="15000"/>
                            </a:schemeClr>
                          </a:solidFill>
                          <a:latin typeface="+mn-ea"/>
                          <a:cs typeface="+mn-ea"/>
                        </a:rPr>
                        <a:t>使用某一专业领域内的工作程序、技术和知识完成组织任务的能力</a:t>
                      </a:r>
                      <a:endParaRPr lang="zh-CN" altLang="zh-CN" sz="1600" dirty="0">
                        <a:solidFill>
                          <a:schemeClr val="tx1">
                            <a:lumMod val="85000"/>
                            <a:lumOff val="15000"/>
                          </a:schemeClr>
                        </a:solidFill>
                        <a:latin typeface="+mn-ea"/>
                        <a:cs typeface="+mn-ea"/>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c>
                  <a:txBody>
                    <a:bodyPr/>
                    <a:p>
                      <a:pPr marL="78105" indent="0" algn="just" eaLnBrk="0" fontAlgn="base">
                        <a:lnSpc>
                          <a:spcPct val="120000"/>
                        </a:lnSpc>
                        <a:spcBef>
                          <a:spcPct val="0"/>
                        </a:spcBef>
                        <a:spcAft>
                          <a:spcPct val="0"/>
                        </a:spcAft>
                      </a:pPr>
                      <a:r>
                        <a:rPr lang="zh-CN" altLang="zh-CN" sz="1600" dirty="0">
                          <a:solidFill>
                            <a:schemeClr val="tx1">
                              <a:lumMod val="85000"/>
                              <a:lumOff val="15000"/>
                            </a:schemeClr>
                          </a:solidFill>
                          <a:latin typeface="+mn-ea"/>
                          <a:cs typeface="+mn-ea"/>
                        </a:rPr>
                        <a:t>专业知识、经验；技术、技巧；程序、方法、操作与工具运用熟练程度；等等</a:t>
                      </a:r>
                      <a:endParaRPr lang="zh-CN" altLang="zh-CN" sz="1600" dirty="0">
                        <a:solidFill>
                          <a:schemeClr val="tx1">
                            <a:lumMod val="85000"/>
                            <a:lumOff val="15000"/>
                          </a:schemeClr>
                        </a:solidFill>
                        <a:latin typeface="+mn-ea"/>
                        <a:cs typeface="+mn-ea"/>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r>
              <a:tr h="1626235">
                <a:tc>
                  <a:txBody>
                    <a:bodyPr/>
                    <a:p>
                      <a:pPr marL="0" indent="0" algn="ctr" eaLnBrk="0" fontAlgn="base">
                        <a:lnSpc>
                          <a:spcPct val="60000"/>
                        </a:lnSpc>
                        <a:spcBef>
                          <a:spcPct val="0"/>
                        </a:spcBef>
                        <a:spcAft>
                          <a:spcPct val="0"/>
                        </a:spcAft>
                      </a:pPr>
                      <a:r>
                        <a:rPr lang="zh-CN" altLang="zh-CN" sz="1600" dirty="0">
                          <a:solidFill>
                            <a:schemeClr val="tx1">
                              <a:lumMod val="85000"/>
                              <a:lumOff val="15000"/>
                            </a:schemeClr>
                          </a:solidFill>
                          <a:latin typeface="+mn-ea"/>
                          <a:cs typeface="+mn-ea"/>
                        </a:rPr>
                        <a:t> </a:t>
                      </a:r>
                      <a:endParaRPr lang="zh-CN" altLang="zh-CN" sz="1600" dirty="0">
                        <a:solidFill>
                          <a:schemeClr val="tx1">
                            <a:lumMod val="85000"/>
                            <a:lumOff val="15000"/>
                          </a:schemeClr>
                        </a:solidFill>
                        <a:latin typeface="+mn-ea"/>
                        <a:cs typeface="+mn-ea"/>
                      </a:endParaRPr>
                    </a:p>
                    <a:p>
                      <a:pPr marL="0" indent="0" algn="ctr" eaLnBrk="0" fontAlgn="base">
                        <a:lnSpc>
                          <a:spcPct val="60000"/>
                        </a:lnSpc>
                        <a:spcBef>
                          <a:spcPct val="0"/>
                        </a:spcBef>
                        <a:spcAft>
                          <a:spcPct val="0"/>
                        </a:spcAft>
                      </a:pPr>
                      <a:r>
                        <a:rPr lang="zh-CN" altLang="zh-CN" sz="1600" dirty="0">
                          <a:solidFill>
                            <a:schemeClr val="tx1">
                              <a:lumMod val="85000"/>
                              <a:lumOff val="15000"/>
                            </a:schemeClr>
                          </a:solidFill>
                          <a:latin typeface="+mn-ea"/>
                          <a:cs typeface="+mn-ea"/>
                        </a:rPr>
                        <a:t> </a:t>
                      </a:r>
                      <a:endParaRPr lang="zh-CN" altLang="zh-CN" sz="1600" dirty="0">
                        <a:solidFill>
                          <a:schemeClr val="tx1">
                            <a:lumMod val="85000"/>
                            <a:lumOff val="15000"/>
                          </a:schemeClr>
                        </a:solidFill>
                        <a:latin typeface="+mn-ea"/>
                        <a:cs typeface="+mn-ea"/>
                      </a:endParaRPr>
                    </a:p>
                    <a:p>
                      <a:pPr marL="320040" indent="0" algn="ctr" eaLnBrk="0" fontAlgn="base">
                        <a:lnSpc>
                          <a:spcPct val="60000"/>
                        </a:lnSpc>
                        <a:spcBef>
                          <a:spcPct val="0"/>
                        </a:spcBef>
                        <a:spcAft>
                          <a:spcPct val="0"/>
                        </a:spcAft>
                      </a:pPr>
                      <a:r>
                        <a:rPr lang="zh-CN" altLang="zh-CN" sz="1600" dirty="0">
                          <a:solidFill>
                            <a:srgbClr val="FF0000"/>
                          </a:solidFill>
                          <a:latin typeface="+mn-ea"/>
                          <a:cs typeface="+mn-ea"/>
                        </a:rPr>
                        <a:t>人际技能</a:t>
                      </a:r>
                      <a:endParaRPr lang="zh-CN" altLang="zh-CN" sz="1600" dirty="0">
                        <a:solidFill>
                          <a:srgbClr val="FF0000"/>
                        </a:solidFill>
                        <a:latin typeface="+mn-ea"/>
                        <a:cs typeface="+mn-ea"/>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c>
                  <a:txBody>
                    <a:bodyPr/>
                    <a:p>
                      <a:pPr marL="0" indent="0" algn="just" eaLnBrk="0" fontAlgn="base">
                        <a:lnSpc>
                          <a:spcPct val="120000"/>
                        </a:lnSpc>
                        <a:spcBef>
                          <a:spcPct val="0"/>
                        </a:spcBef>
                        <a:spcAft>
                          <a:spcPct val="0"/>
                        </a:spcAft>
                      </a:pPr>
                      <a:r>
                        <a:rPr lang="zh-CN" altLang="zh-CN" sz="1600" dirty="0">
                          <a:solidFill>
                            <a:schemeClr val="tx1">
                              <a:lumMod val="85000"/>
                              <a:lumOff val="15000"/>
                            </a:schemeClr>
                          </a:solidFill>
                          <a:latin typeface="+mn-ea"/>
                          <a:cs typeface="+mn-ea"/>
                        </a:rPr>
                        <a:t> </a:t>
                      </a:r>
                      <a:endParaRPr lang="zh-CN" altLang="zh-CN" sz="1600" dirty="0">
                        <a:solidFill>
                          <a:schemeClr val="tx1">
                            <a:lumMod val="85000"/>
                            <a:lumOff val="15000"/>
                          </a:schemeClr>
                        </a:solidFill>
                        <a:latin typeface="+mn-ea"/>
                        <a:cs typeface="+mn-ea"/>
                      </a:endParaRPr>
                    </a:p>
                    <a:p>
                      <a:pPr marL="79375" indent="0" algn="just" eaLnBrk="0" fontAlgn="base">
                        <a:lnSpc>
                          <a:spcPct val="120000"/>
                        </a:lnSpc>
                        <a:spcBef>
                          <a:spcPct val="0"/>
                        </a:spcBef>
                        <a:spcAft>
                          <a:spcPct val="0"/>
                        </a:spcAft>
                      </a:pPr>
                      <a:r>
                        <a:rPr lang="zh-CN" altLang="zh-CN" sz="1600" dirty="0">
                          <a:solidFill>
                            <a:schemeClr val="tx1">
                              <a:lumMod val="85000"/>
                              <a:lumOff val="15000"/>
                            </a:schemeClr>
                          </a:solidFill>
                          <a:latin typeface="+mn-ea"/>
                          <a:cs typeface="+mn-ea"/>
                        </a:rPr>
                        <a:t>与处理人事关系有关的技能或与组织内外的人打交道的能力</a:t>
                      </a:r>
                      <a:endParaRPr lang="zh-CN" altLang="zh-CN" sz="1600" dirty="0">
                        <a:solidFill>
                          <a:schemeClr val="tx1">
                            <a:lumMod val="85000"/>
                            <a:lumOff val="15000"/>
                          </a:schemeClr>
                        </a:solidFill>
                        <a:latin typeface="+mn-ea"/>
                        <a:cs typeface="+mn-ea"/>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c>
                  <a:txBody>
                    <a:bodyPr/>
                    <a:p>
                      <a:pPr marL="74930" indent="0" algn="just" eaLnBrk="0" fontAlgn="base">
                        <a:lnSpc>
                          <a:spcPct val="120000"/>
                        </a:lnSpc>
                        <a:spcBef>
                          <a:spcPct val="0"/>
                        </a:spcBef>
                        <a:spcAft>
                          <a:spcPct val="0"/>
                        </a:spcAft>
                      </a:pPr>
                      <a:r>
                        <a:rPr lang="zh-CN" altLang="zh-CN" sz="1600" dirty="0">
                          <a:solidFill>
                            <a:schemeClr val="tx1">
                              <a:lumMod val="85000"/>
                              <a:lumOff val="15000"/>
                            </a:schemeClr>
                          </a:solidFill>
                          <a:latin typeface="+mn-ea"/>
                          <a:cs typeface="+mn-ea"/>
                        </a:rPr>
                        <a:t>观察人、理解人、掌握人的心理规律的能力；人际交往 、融洽相处 、与人沟通的能力；了解并满足下属需要、进行有效激励的能力；善于团结他人，增强向心力、凝聚力的能力；等等</a:t>
                      </a:r>
                      <a:endParaRPr lang="zh-CN" altLang="zh-CN" sz="1600" dirty="0">
                        <a:solidFill>
                          <a:schemeClr val="tx1">
                            <a:lumMod val="85000"/>
                            <a:lumOff val="15000"/>
                          </a:schemeClr>
                        </a:solidFill>
                        <a:latin typeface="+mn-ea"/>
                        <a:cs typeface="+mn-ea"/>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r>
              <a:tr h="1624330">
                <a:tc>
                  <a:txBody>
                    <a:bodyPr/>
                    <a:p>
                      <a:pPr marL="0" indent="0" algn="ctr" eaLnBrk="0" fontAlgn="base">
                        <a:lnSpc>
                          <a:spcPct val="60000"/>
                        </a:lnSpc>
                        <a:spcBef>
                          <a:spcPct val="0"/>
                        </a:spcBef>
                        <a:spcAft>
                          <a:spcPct val="0"/>
                        </a:spcAft>
                      </a:pPr>
                      <a:r>
                        <a:rPr lang="zh-CN" altLang="zh-CN" sz="1600" dirty="0">
                          <a:solidFill>
                            <a:schemeClr val="tx1">
                              <a:lumMod val="85000"/>
                              <a:lumOff val="15000"/>
                            </a:schemeClr>
                          </a:solidFill>
                          <a:latin typeface="+mn-ea"/>
                          <a:cs typeface="+mn-ea"/>
                        </a:rPr>
                        <a:t> </a:t>
                      </a:r>
                      <a:endParaRPr lang="zh-CN" altLang="zh-CN" sz="1600" dirty="0">
                        <a:solidFill>
                          <a:schemeClr val="tx1">
                            <a:lumMod val="85000"/>
                            <a:lumOff val="15000"/>
                          </a:schemeClr>
                        </a:solidFill>
                        <a:latin typeface="+mn-ea"/>
                        <a:cs typeface="+mn-ea"/>
                      </a:endParaRPr>
                    </a:p>
                    <a:p>
                      <a:pPr marL="0" indent="0" algn="ctr" eaLnBrk="0" fontAlgn="base">
                        <a:lnSpc>
                          <a:spcPct val="60000"/>
                        </a:lnSpc>
                        <a:spcBef>
                          <a:spcPct val="0"/>
                        </a:spcBef>
                        <a:spcAft>
                          <a:spcPct val="0"/>
                        </a:spcAft>
                      </a:pPr>
                      <a:r>
                        <a:rPr lang="zh-CN" altLang="zh-CN" sz="1600" dirty="0">
                          <a:solidFill>
                            <a:schemeClr val="tx1">
                              <a:lumMod val="85000"/>
                              <a:lumOff val="15000"/>
                            </a:schemeClr>
                          </a:solidFill>
                          <a:latin typeface="+mn-ea"/>
                          <a:cs typeface="+mn-ea"/>
                        </a:rPr>
                        <a:t> </a:t>
                      </a:r>
                      <a:endParaRPr lang="zh-CN" altLang="zh-CN" sz="1600" dirty="0">
                        <a:solidFill>
                          <a:schemeClr val="tx1">
                            <a:lumMod val="85000"/>
                            <a:lumOff val="15000"/>
                          </a:schemeClr>
                        </a:solidFill>
                        <a:latin typeface="+mn-ea"/>
                        <a:cs typeface="+mn-ea"/>
                      </a:endParaRPr>
                    </a:p>
                    <a:p>
                      <a:pPr marL="318770" indent="0" algn="ctr" eaLnBrk="0" fontAlgn="base">
                        <a:lnSpc>
                          <a:spcPct val="60000"/>
                        </a:lnSpc>
                        <a:spcBef>
                          <a:spcPct val="0"/>
                        </a:spcBef>
                        <a:spcAft>
                          <a:spcPct val="0"/>
                        </a:spcAft>
                      </a:pPr>
                      <a:r>
                        <a:rPr lang="zh-CN" altLang="zh-CN" sz="1600" dirty="0">
                          <a:solidFill>
                            <a:srgbClr val="FF0000"/>
                          </a:solidFill>
                          <a:latin typeface="+mn-ea"/>
                          <a:cs typeface="+mn-ea"/>
                        </a:rPr>
                        <a:t>概念技能</a:t>
                      </a:r>
                      <a:endParaRPr lang="zh-CN" altLang="zh-CN" sz="1600" dirty="0">
                        <a:solidFill>
                          <a:srgbClr val="FF0000"/>
                        </a:solidFill>
                        <a:latin typeface="+mn-ea"/>
                        <a:cs typeface="+mn-ea"/>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c>
                  <a:txBody>
                    <a:bodyPr/>
                    <a:p>
                      <a:pPr marL="0" indent="0" algn="just" eaLnBrk="0" fontAlgn="base">
                        <a:lnSpc>
                          <a:spcPct val="120000"/>
                        </a:lnSpc>
                        <a:spcBef>
                          <a:spcPct val="0"/>
                        </a:spcBef>
                        <a:spcAft>
                          <a:spcPct val="0"/>
                        </a:spcAft>
                      </a:pPr>
                      <a:r>
                        <a:rPr lang="zh-CN" altLang="zh-CN" sz="1600" dirty="0">
                          <a:solidFill>
                            <a:schemeClr val="tx1">
                              <a:lumMod val="85000"/>
                              <a:lumOff val="15000"/>
                            </a:schemeClr>
                          </a:solidFill>
                          <a:latin typeface="+mn-ea"/>
                          <a:cs typeface="+mn-ea"/>
                        </a:rPr>
                        <a:t> </a:t>
                      </a:r>
                      <a:endParaRPr lang="zh-CN" altLang="zh-CN" sz="1600" dirty="0">
                        <a:solidFill>
                          <a:schemeClr val="tx1">
                            <a:lumMod val="85000"/>
                            <a:lumOff val="15000"/>
                          </a:schemeClr>
                        </a:solidFill>
                        <a:latin typeface="+mn-ea"/>
                        <a:cs typeface="+mn-ea"/>
                      </a:endParaRPr>
                    </a:p>
                    <a:p>
                      <a:pPr marL="75565" indent="0" algn="just" eaLnBrk="0" fontAlgn="base">
                        <a:lnSpc>
                          <a:spcPct val="120000"/>
                        </a:lnSpc>
                        <a:spcBef>
                          <a:spcPct val="0"/>
                        </a:spcBef>
                        <a:spcAft>
                          <a:spcPct val="0"/>
                        </a:spcAft>
                      </a:pPr>
                      <a:r>
                        <a:rPr lang="zh-CN" altLang="zh-CN" sz="1600" dirty="0">
                          <a:solidFill>
                            <a:schemeClr val="tx1">
                              <a:lumMod val="85000"/>
                              <a:lumOff val="15000"/>
                            </a:schemeClr>
                          </a:solidFill>
                          <a:latin typeface="+mn-ea"/>
                          <a:cs typeface="+mn-ea"/>
                        </a:rPr>
                        <a:t>对事物的洞察、分析、判断、抽象概括的能力</a:t>
                      </a:r>
                      <a:endParaRPr lang="zh-CN" altLang="zh-CN" sz="1600" dirty="0">
                        <a:solidFill>
                          <a:schemeClr val="tx1">
                            <a:lumMod val="85000"/>
                            <a:lumOff val="15000"/>
                          </a:schemeClr>
                        </a:solidFill>
                        <a:latin typeface="+mn-ea"/>
                        <a:cs typeface="+mn-ea"/>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c>
                  <a:txBody>
                    <a:bodyPr/>
                    <a:p>
                      <a:pPr marL="77470" indent="0" algn="just" eaLnBrk="0" fontAlgn="base">
                        <a:lnSpc>
                          <a:spcPct val="120000"/>
                        </a:lnSpc>
                        <a:spcBef>
                          <a:spcPct val="0"/>
                        </a:spcBef>
                        <a:spcAft>
                          <a:spcPct val="0"/>
                        </a:spcAft>
                      </a:pPr>
                      <a:r>
                        <a:rPr lang="zh-CN" altLang="zh-CN" sz="1600" dirty="0">
                          <a:solidFill>
                            <a:schemeClr val="tx1">
                              <a:lumMod val="85000"/>
                              <a:lumOff val="15000"/>
                            </a:schemeClr>
                          </a:solidFill>
                          <a:latin typeface="+mn-ea"/>
                          <a:cs typeface="+mn-ea"/>
                        </a:rPr>
                        <a:t>对复杂环境和管理问题的观察、分析能力；对全局性的、战略性的、长远性的重大问题进行处理与决断的能力；对突发性紧急处境的应变能力；等等。其核心是观察力和思维力</a:t>
                      </a:r>
                      <a:endParaRPr lang="zh-CN" altLang="zh-CN" sz="1600" dirty="0">
                        <a:solidFill>
                          <a:schemeClr val="tx1">
                            <a:lumMod val="85000"/>
                            <a:lumOff val="15000"/>
                          </a:schemeClr>
                        </a:solidFill>
                        <a:latin typeface="+mn-ea"/>
                        <a:cs typeface="+mn-ea"/>
                      </a:endParaRPr>
                    </a:p>
                  </a:txBody>
                  <a:tcPr marL="0" marR="0" marT="0" marB="0" anchor="ctr" anchorCtr="0">
                    <a:lnL w="12700" cap="flat" cmpd="sng">
                      <a:solidFill>
                        <a:srgbClr val="4F81BD"/>
                      </a:solidFill>
                      <a:prstDash val="solid"/>
                      <a:headEnd type="none" w="med" len="med"/>
                      <a:tailEnd type="none" w="med" len="med"/>
                    </a:lnL>
                    <a:lnR w="12700" cap="flat" cmpd="sng">
                      <a:solidFill>
                        <a:srgbClr val="4F81BD"/>
                      </a:solidFill>
                      <a:prstDash val="solid"/>
                      <a:headEnd type="none" w="med" len="med"/>
                      <a:tailEnd type="none" w="med" len="med"/>
                    </a:lnR>
                    <a:lnT w="12700" cap="flat" cmpd="sng">
                      <a:solidFill>
                        <a:srgbClr val="4F81BD"/>
                      </a:solidFill>
                      <a:prstDash val="solid"/>
                      <a:headEnd type="none" w="med" len="med"/>
                      <a:tailEnd type="none" w="med" len="med"/>
                    </a:lnT>
                    <a:lnB w="12700" cap="flat" cmpd="sng">
                      <a:solidFill>
                        <a:srgbClr val="4F81BD"/>
                      </a:solidFill>
                      <a:prstDash val="solid"/>
                      <a:headEnd type="none" w="med" len="med"/>
                      <a:tailEnd type="none" w="med" len="med"/>
                    </a:lnB>
                    <a:solidFill>
                      <a:srgbClr val="FFFFFF"/>
                    </a:solidFill>
                  </a:tcPr>
                </a:tc>
              </a:tr>
            </a:tbl>
          </a:graphicData>
        </a:graphic>
      </p:graphicFrame>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down)">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30625" y="2226310"/>
            <a:ext cx="5950661" cy="2194311"/>
            <a:chOff x="1006" y="3338"/>
            <a:chExt cx="9371" cy="3456"/>
          </a:xfrm>
        </p:grpSpPr>
        <p:sp>
          <p:nvSpPr>
            <p:cNvPr id="31" name="标题 3"/>
            <p:cNvSpPr txBox="1"/>
            <p:nvPr/>
          </p:nvSpPr>
          <p:spPr>
            <a:xfrm>
              <a:off x="1006" y="4880"/>
              <a:ext cx="9371" cy="191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组</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织</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环</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境</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3507" y="3338"/>
              <a:ext cx="2448" cy="1016"/>
            </a:xfrm>
            <a:prstGeom prst="rect">
              <a:avLst/>
            </a:prstGeom>
          </p:spPr>
          <p:txBody>
            <a:bodyPr wrap="none">
              <a:spAutoFit/>
            </a:bodyPr>
            <a:lstStyle/>
            <a:p>
              <a:r>
                <a:rPr lang="zh-CN" altLang="en-US" sz="3600" dirty="0">
                  <a:solidFill>
                    <a:srgbClr val="000000"/>
                  </a:solidFill>
                  <a:cs typeface="+mn-ea"/>
                  <a:sym typeface="+mn-lt"/>
                </a:rPr>
                <a:t>第三</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grpSp>
    </p:spTree>
  </p:cSld>
  <p:clrMapOvr>
    <a:masterClrMapping/>
  </p:clrMapOvr>
  <p:transition spd="slow" advClick="0" advTm="3000">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21563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73100" y="905540"/>
            <a:ext cx="10908030" cy="5058484"/>
            <a:chOff x="673100" y="1759889"/>
            <a:chExt cx="10908030" cy="5058484"/>
          </a:xfrm>
        </p:grpSpPr>
        <p:cxnSp>
          <p:nvCxnSpPr>
            <p:cNvPr id="7" name="直接连接符 6"/>
            <p:cNvCxnSpPr/>
            <p:nvPr/>
          </p:nvCxnSpPr>
          <p:spPr>
            <a:xfrm flipH="1">
              <a:off x="673100" y="3596558"/>
              <a:ext cx="10845800" cy="0"/>
            </a:xfrm>
            <a:prstGeom prst="line">
              <a:avLst/>
            </a:prstGeom>
            <a:ln w="3175">
              <a:solidFill>
                <a:srgbClr val="ED7D31"/>
              </a:solidFill>
            </a:ln>
            <a:effectLst/>
          </p:spPr>
          <p:style>
            <a:lnRef idx="1">
              <a:schemeClr val="accent1"/>
            </a:lnRef>
            <a:fillRef idx="0">
              <a:schemeClr val="accent1"/>
            </a:fillRef>
            <a:effectRef idx="0">
              <a:schemeClr val="accent1"/>
            </a:effectRef>
            <a:fontRef idx="minor">
              <a:schemeClr val="tx1"/>
            </a:fontRef>
          </p:style>
        </p:cxnSp>
        <p:grpSp>
          <p:nvGrpSpPr>
            <p:cNvPr id="8" name="ïşḷíḓé"/>
            <p:cNvGrpSpPr/>
            <p:nvPr/>
          </p:nvGrpSpPr>
          <p:grpSpPr>
            <a:xfrm>
              <a:off x="7240064" y="2976912"/>
              <a:ext cx="4126865" cy="3841461"/>
              <a:chOff x="7240064" y="2976912"/>
              <a:chExt cx="4126865" cy="3841461"/>
            </a:xfrm>
          </p:grpSpPr>
          <p:grpSp>
            <p:nvGrpSpPr>
              <p:cNvPr id="31" name="îŝḻidê"/>
              <p:cNvGrpSpPr/>
              <p:nvPr/>
            </p:nvGrpSpPr>
            <p:grpSpPr>
              <a:xfrm>
                <a:off x="8810907" y="2976912"/>
                <a:ext cx="1253355" cy="1253354"/>
                <a:chOff x="8810907" y="3096672"/>
                <a:chExt cx="1253355" cy="1253354"/>
              </a:xfrm>
            </p:grpSpPr>
            <p:sp>
              <p:nvSpPr>
                <p:cNvPr id="35" name="ísľiḍe"/>
                <p:cNvSpPr/>
                <p:nvPr>
                  <p:custDataLst>
                    <p:tags r:id="rId1"/>
                  </p:custDataLst>
                </p:nvPr>
              </p:nvSpPr>
              <p:spPr>
                <a:xfrm>
                  <a:off x="8928177" y="3213942"/>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36" name="iSlîďé"/>
                <p:cNvSpPr/>
                <p:nvPr>
                  <p:custDataLst>
                    <p:tags r:id="rId2"/>
                  </p:custDataLst>
                </p:nvPr>
              </p:nvSpPr>
              <p:spPr>
                <a:xfrm>
                  <a:off x="8810907" y="309667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grpSp>
            <p:nvGrpSpPr>
              <p:cNvPr id="32" name="îSľide"/>
              <p:cNvGrpSpPr/>
              <p:nvPr/>
            </p:nvGrpSpPr>
            <p:grpSpPr>
              <a:xfrm>
                <a:off x="7240064" y="3189983"/>
                <a:ext cx="4126865" cy="3628390"/>
                <a:chOff x="4321679" y="654286"/>
                <a:chExt cx="6941597" cy="3628390"/>
              </a:xfrm>
            </p:grpSpPr>
            <p:sp>
              <p:nvSpPr>
                <p:cNvPr id="33" name="iṡlïďê"/>
                <p:cNvSpPr txBox="1"/>
                <p:nvPr/>
              </p:nvSpPr>
              <p:spPr>
                <a:xfrm flipH="1">
                  <a:off x="4321679" y="1822051"/>
                  <a:ext cx="6941597" cy="2460625"/>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indent="457200" algn="just" fontAlgn="auto">
                    <a:lnSpc>
                      <a:spcPct val="130000"/>
                    </a:lnSpc>
                  </a:pPr>
                  <a:r>
                    <a:rPr lang="zh-CN" altLang="en-US" sz="1600" dirty="0">
                      <a:solidFill>
                        <a:srgbClr val="000000"/>
                      </a:solidFill>
                      <a:cs typeface="+mn-ea"/>
                      <a:sym typeface="+mn-lt"/>
                    </a:rPr>
                    <a:t>指组织外部的各种自然条件和社会条件等因素的总和。</a:t>
                  </a:r>
                  <a:endParaRPr lang="zh-CN" altLang="en-US" sz="1600" dirty="0">
                    <a:solidFill>
                      <a:srgbClr val="000000"/>
                    </a:solidFill>
                    <a:cs typeface="+mn-ea"/>
                    <a:sym typeface="+mn-lt"/>
                  </a:endParaRPr>
                </a:p>
                <a:p>
                  <a:pPr lvl="0" indent="457200" algn="just" fontAlgn="auto">
                    <a:lnSpc>
                      <a:spcPct val="130000"/>
                    </a:lnSpc>
                  </a:pPr>
                  <a:r>
                    <a:rPr lang="zh-CN" altLang="en-US" sz="1600" dirty="0">
                      <a:solidFill>
                        <a:srgbClr val="FF0000"/>
                      </a:solidFill>
                      <a:cs typeface="+mn-ea"/>
                      <a:sym typeface="+mn-lt"/>
                    </a:rPr>
                    <a:t>一般环境</a:t>
                  </a:r>
                  <a:r>
                    <a:rPr lang="zh-CN" altLang="en-US" sz="1600" dirty="0">
                      <a:solidFill>
                        <a:srgbClr val="000000"/>
                      </a:solidFill>
                      <a:cs typeface="+mn-ea"/>
                      <a:sym typeface="+mn-lt"/>
                    </a:rPr>
                    <a:t>：宏观环境，是各类组织共同面临的整个社会的一些环境因素。</a:t>
                  </a:r>
                  <a:endParaRPr lang="zh-CN" altLang="en-US" sz="1600" dirty="0">
                    <a:solidFill>
                      <a:srgbClr val="000000"/>
                    </a:solidFill>
                    <a:cs typeface="+mn-ea"/>
                    <a:sym typeface="+mn-lt"/>
                  </a:endParaRPr>
                </a:p>
                <a:p>
                  <a:pPr lvl="0" indent="457200" algn="just" fontAlgn="auto">
                    <a:lnSpc>
                      <a:spcPct val="130000"/>
                    </a:lnSpc>
                  </a:pPr>
                  <a:r>
                    <a:rPr lang="zh-CN" altLang="en-US" sz="1600" dirty="0">
                      <a:solidFill>
                        <a:srgbClr val="FF0000"/>
                      </a:solidFill>
                      <a:cs typeface="+mn-ea"/>
                      <a:sym typeface="+mn-lt"/>
                    </a:rPr>
                    <a:t>具体环境</a:t>
                  </a:r>
                  <a:r>
                    <a:rPr lang="zh-CN" altLang="en-US" sz="1600" dirty="0">
                      <a:solidFill>
                        <a:srgbClr val="000000"/>
                      </a:solidFill>
                      <a:cs typeface="+mn-ea"/>
                      <a:sym typeface="+mn-lt"/>
                    </a:rPr>
                    <a:t>：微观环境，是由组织实体、团队以及与组织互动并有业务往来的各种人员构成的，是组织进行日常活动时直接面对的。</a:t>
                  </a:r>
                  <a:endParaRPr lang="zh-CN" altLang="en-US" sz="1600" dirty="0">
                    <a:solidFill>
                      <a:srgbClr val="000000"/>
                    </a:solidFill>
                    <a:cs typeface="+mn-ea"/>
                    <a:sym typeface="+mn-lt"/>
                  </a:endParaRPr>
                </a:p>
              </p:txBody>
            </p:sp>
            <p:sp>
              <p:nvSpPr>
                <p:cNvPr id="34" name="iṡ1ïḓê"/>
                <p:cNvSpPr/>
                <p:nvPr/>
              </p:nvSpPr>
              <p:spPr>
                <a:xfrm flipH="1">
                  <a:off x="6229309" y="654286"/>
                  <a:ext cx="3574939" cy="827405"/>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pPr>
                  <a:r>
                    <a:rPr lang="zh-CN" altLang="en-US" sz="2000" b="1" cap="all" dirty="0">
                      <a:solidFill>
                        <a:srgbClr val="FF0000"/>
                      </a:solidFill>
                      <a:cs typeface="+mn-ea"/>
                      <a:sym typeface="+mn-lt"/>
                    </a:rPr>
                    <a:t>外部</a:t>
                  </a:r>
                  <a:endParaRPr lang="zh-CN" altLang="en-US" sz="2000" b="1" cap="all" dirty="0">
                    <a:solidFill>
                      <a:srgbClr val="FF0000"/>
                    </a:solidFill>
                    <a:cs typeface="+mn-ea"/>
                    <a:sym typeface="+mn-lt"/>
                  </a:endParaRPr>
                </a:p>
                <a:p>
                  <a:pPr lvl="0" algn="ctr">
                    <a:defRPr/>
                  </a:pPr>
                  <a:r>
                    <a:rPr lang="zh-CN" altLang="en-US" sz="2000" b="1" cap="all" dirty="0">
                      <a:solidFill>
                        <a:srgbClr val="FF0000"/>
                      </a:solidFill>
                      <a:cs typeface="+mn-ea"/>
                      <a:sym typeface="+mn-lt"/>
                    </a:rPr>
                    <a:t>环境</a:t>
                  </a:r>
                  <a:endParaRPr lang="zh-CN" altLang="en-US" sz="2000" b="1" cap="all" dirty="0">
                    <a:solidFill>
                      <a:srgbClr val="FF0000"/>
                    </a:solidFill>
                    <a:cs typeface="+mn-ea"/>
                    <a:sym typeface="+mn-lt"/>
                  </a:endParaRPr>
                </a:p>
              </p:txBody>
            </p:sp>
          </p:grpSp>
        </p:grpSp>
        <p:grpSp>
          <p:nvGrpSpPr>
            <p:cNvPr id="10" name="íşlîḑê"/>
            <p:cNvGrpSpPr/>
            <p:nvPr/>
          </p:nvGrpSpPr>
          <p:grpSpPr>
            <a:xfrm>
              <a:off x="4213988" y="2988342"/>
              <a:ext cx="2565410" cy="3038821"/>
              <a:chOff x="4213988" y="2988342"/>
              <a:chExt cx="2565410" cy="3038821"/>
            </a:xfrm>
          </p:grpSpPr>
          <p:grpSp>
            <p:nvGrpSpPr>
              <p:cNvPr id="15" name="îslïḍè"/>
              <p:cNvGrpSpPr/>
              <p:nvPr/>
            </p:nvGrpSpPr>
            <p:grpSpPr>
              <a:xfrm>
                <a:off x="4639231" y="2988342"/>
                <a:ext cx="1253355" cy="1253354"/>
                <a:chOff x="4639231" y="3108102"/>
                <a:chExt cx="1253355" cy="1253354"/>
              </a:xfrm>
            </p:grpSpPr>
            <p:sp>
              <p:nvSpPr>
                <p:cNvPr id="19" name="iṡlíde"/>
                <p:cNvSpPr/>
                <p:nvPr>
                  <p:custDataLst>
                    <p:tags r:id="rId3"/>
                  </p:custDataLst>
                </p:nvPr>
              </p:nvSpPr>
              <p:spPr>
                <a:xfrm>
                  <a:off x="4756805" y="3256949"/>
                  <a:ext cx="1018814" cy="1018814"/>
                </a:xfrm>
                <a:prstGeom prst="ellipse">
                  <a:avLst/>
                </a:prstGeom>
                <a:solidFill>
                  <a:schemeClr val="accent6">
                    <a:lumMod val="60000"/>
                    <a:lumOff val="40000"/>
                  </a:schemeClr>
                </a:solidFill>
                <a:ln>
                  <a:noFill/>
                </a:ln>
                <a:effectLst/>
              </p:spPr>
              <p:txBody>
                <a:bodyPr lIns="91426" tIns="45700" rIns="91426" bIns="45700" anchor="ctr" anchorCtr="0">
                  <a:no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pPr algn="ctr"/>
                  <a:endParaRPr sz="3600">
                    <a:solidFill>
                      <a:schemeClr val="lt2">
                        <a:lumMod val="50000"/>
                      </a:schemeClr>
                    </a:solidFill>
                    <a:cs typeface="+mn-ea"/>
                    <a:sym typeface="+mn-lt"/>
                  </a:endParaRPr>
                </a:p>
              </p:txBody>
            </p:sp>
            <p:sp>
              <p:nvSpPr>
                <p:cNvPr id="20" name="íŝlïḑe"/>
                <p:cNvSpPr/>
                <p:nvPr>
                  <p:custDataLst>
                    <p:tags r:id="rId4"/>
                  </p:custDataLst>
                </p:nvPr>
              </p:nvSpPr>
              <p:spPr>
                <a:xfrm>
                  <a:off x="4639231" y="3108102"/>
                  <a:ext cx="1253355" cy="1253354"/>
                </a:xfrm>
                <a:prstGeom prst="ellipse">
                  <a:avLst/>
                </a:prstGeom>
                <a:noFill/>
                <a:ln w="22225">
                  <a:solidFill>
                    <a:schemeClr val="accent6">
                      <a:alpha val="50000"/>
                      <a:lumMod val="60000"/>
                      <a:lumOff val="4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de-DE" sz="7195">
                    <a:solidFill>
                      <a:schemeClr val="lt2">
                        <a:lumMod val="50000"/>
                      </a:schemeClr>
                    </a:solidFill>
                    <a:cs typeface="+mn-ea"/>
                    <a:sym typeface="+mn-lt"/>
                  </a:endParaRPr>
                </a:p>
              </p:txBody>
            </p:sp>
          </p:grpSp>
          <p:grpSp>
            <p:nvGrpSpPr>
              <p:cNvPr id="16" name="iS1îḓê"/>
              <p:cNvGrpSpPr/>
              <p:nvPr/>
            </p:nvGrpSpPr>
            <p:grpSpPr>
              <a:xfrm>
                <a:off x="4213988" y="3241647"/>
                <a:ext cx="2565410" cy="2785516"/>
                <a:chOff x="6477091" y="705950"/>
                <a:chExt cx="4315150" cy="2785516"/>
              </a:xfrm>
            </p:grpSpPr>
            <p:sp>
              <p:nvSpPr>
                <p:cNvPr id="17" name="íşľïďè"/>
                <p:cNvSpPr txBox="1"/>
                <p:nvPr/>
              </p:nvSpPr>
              <p:spPr>
                <a:xfrm flipH="1">
                  <a:off x="6477107" y="1788396"/>
                  <a:ext cx="4315134" cy="170307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indent="457200" algn="just" fontAlgn="auto">
                    <a:lnSpc>
                      <a:spcPct val="150000"/>
                    </a:lnSpc>
                  </a:pPr>
                  <a:r>
                    <a:rPr lang="zh-CN" altLang="en-US" sz="1600" dirty="0">
                      <a:solidFill>
                        <a:srgbClr val="000000"/>
                      </a:solidFill>
                      <a:cs typeface="+mn-ea"/>
                      <a:sym typeface="+mn-lt"/>
                    </a:rPr>
                    <a:t>指组织内部的各种影响因素和资源的总和，包括人力、财力、物力、技术、信息等。</a:t>
                  </a:r>
                  <a:endParaRPr lang="zh-CN" altLang="en-US" sz="1600" dirty="0">
                    <a:solidFill>
                      <a:srgbClr val="000000"/>
                    </a:solidFill>
                    <a:cs typeface="+mn-ea"/>
                    <a:sym typeface="+mn-lt"/>
                  </a:endParaRPr>
                </a:p>
              </p:txBody>
            </p:sp>
            <p:sp>
              <p:nvSpPr>
                <p:cNvPr id="18" name="íšľiḓé"/>
                <p:cNvSpPr/>
                <p:nvPr/>
              </p:nvSpPr>
              <p:spPr>
                <a:xfrm flipH="1">
                  <a:off x="6477091" y="705950"/>
                  <a:ext cx="3574939" cy="855980"/>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pPr>
                  <a:r>
                    <a:rPr lang="zh-CN" altLang="en-US" sz="2000" b="1" cap="all" dirty="0">
                      <a:solidFill>
                        <a:srgbClr val="FF0000"/>
                      </a:solidFill>
                      <a:cs typeface="+mn-ea"/>
                      <a:sym typeface="+mn-lt"/>
                    </a:rPr>
                    <a:t>内部</a:t>
                  </a:r>
                  <a:endParaRPr lang="zh-CN" altLang="en-US" sz="2000" b="1" cap="all" dirty="0">
                    <a:solidFill>
                      <a:srgbClr val="FF0000"/>
                    </a:solidFill>
                    <a:cs typeface="+mn-ea"/>
                    <a:sym typeface="+mn-lt"/>
                  </a:endParaRPr>
                </a:p>
                <a:p>
                  <a:pPr lvl="0" algn="ctr">
                    <a:defRPr/>
                  </a:pPr>
                  <a:r>
                    <a:rPr lang="zh-CN" altLang="en-US" sz="2000" b="1" cap="all" dirty="0">
                      <a:solidFill>
                        <a:srgbClr val="FF0000"/>
                      </a:solidFill>
                      <a:cs typeface="+mn-ea"/>
                      <a:sym typeface="+mn-lt"/>
                    </a:rPr>
                    <a:t>环境</a:t>
                  </a:r>
                  <a:endParaRPr lang="zh-CN" altLang="en-US" sz="2000" b="1" cap="all" dirty="0">
                    <a:solidFill>
                      <a:srgbClr val="FF0000"/>
                    </a:solidFill>
                    <a:cs typeface="+mn-ea"/>
                    <a:sym typeface="+mn-lt"/>
                  </a:endParaRPr>
                </a:p>
              </p:txBody>
            </p:sp>
          </p:grpSp>
        </p:grpSp>
        <p:grpSp>
          <p:nvGrpSpPr>
            <p:cNvPr id="11" name="i$ľíďê"/>
            <p:cNvGrpSpPr/>
            <p:nvPr/>
          </p:nvGrpSpPr>
          <p:grpSpPr>
            <a:xfrm>
              <a:off x="673100" y="1759889"/>
              <a:ext cx="10908030" cy="1146175"/>
              <a:chOff x="3661181" y="4645247"/>
              <a:chExt cx="11856930" cy="1146175"/>
            </a:xfrm>
          </p:grpSpPr>
          <p:sp>
            <p:nvSpPr>
              <p:cNvPr id="12" name="íśḷiḋé"/>
              <p:cNvSpPr txBox="1"/>
              <p:nvPr/>
            </p:nvSpPr>
            <p:spPr>
              <a:xfrm>
                <a:off x="3661182" y="4645247"/>
                <a:ext cx="4869637"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zh-CN" altLang="en-US" sz="2000" b="1" cap="all" dirty="0">
                    <a:solidFill>
                      <a:srgbClr val="FF0000"/>
                    </a:solidFill>
                    <a:cs typeface="+mn-ea"/>
                    <a:sym typeface="+mn-lt"/>
                  </a:rPr>
                  <a:t>组织环境的概</a:t>
                </a:r>
                <a:r>
                  <a:rPr lang="zh-CN" altLang="en-US" sz="2000" b="1" cap="all" dirty="0">
                    <a:solidFill>
                      <a:srgbClr val="FF0000"/>
                    </a:solidFill>
                    <a:cs typeface="+mn-ea"/>
                    <a:sym typeface="+mn-lt"/>
                  </a:rPr>
                  <a:t>念</a:t>
                </a:r>
                <a:endParaRPr lang="zh-CN" altLang="en-US" sz="2000" b="1" cap="all" dirty="0">
                  <a:solidFill>
                    <a:srgbClr val="FF0000"/>
                  </a:solidFill>
                  <a:cs typeface="+mn-ea"/>
                  <a:sym typeface="+mn-lt"/>
                </a:endParaRPr>
              </a:p>
            </p:txBody>
          </p:sp>
          <p:sp>
            <p:nvSpPr>
              <p:cNvPr id="13" name="iSḷíďe"/>
              <p:cNvSpPr txBox="1"/>
              <p:nvPr/>
            </p:nvSpPr>
            <p:spPr>
              <a:xfrm>
                <a:off x="3661181" y="5016087"/>
                <a:ext cx="11856930" cy="775335"/>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600" dirty="0">
                    <a:solidFill>
                      <a:srgbClr val="000000"/>
                    </a:solidFill>
                    <a:cs typeface="+mn-ea"/>
                    <a:sym typeface="+mn-lt"/>
                  </a:rPr>
                  <a:t>也称管理环境，指存在于社会组织内部与外部的，影响管理实施和管理效果的各种力量、</a:t>
                </a:r>
                <a:r>
                  <a:rPr lang="zh-CN" altLang="en-US" sz="1600" dirty="0">
                    <a:solidFill>
                      <a:srgbClr val="000000"/>
                    </a:solidFill>
                    <a:cs typeface="+mn-ea"/>
                    <a:sym typeface="+mn-lt"/>
                  </a:rPr>
                  <a:t>条件和因素的总和。</a:t>
                </a:r>
                <a:endParaRPr lang="zh-CN" altLang="en-US" sz="1600" dirty="0">
                  <a:solidFill>
                    <a:srgbClr val="000000"/>
                  </a:solidFill>
                  <a:cs typeface="+mn-ea"/>
                  <a:sym typeface="+mn-lt"/>
                </a:endParaRPr>
              </a:p>
            </p:txBody>
          </p:sp>
        </p:grpSp>
      </p:grpSp>
      <p:sp>
        <p:nvSpPr>
          <p:cNvPr id="3" name="矩形 2"/>
          <p:cNvSpPr/>
          <p:nvPr/>
        </p:nvSpPr>
        <p:spPr>
          <a:xfrm>
            <a:off x="673100" y="3376295"/>
            <a:ext cx="3386455" cy="2211070"/>
          </a:xfrm>
          <a:prstGeom prst="rect">
            <a:avLst/>
          </a:prstGeom>
        </p:spPr>
        <p:txBody>
          <a:bodyPr wrap="square">
            <a:noAutofit/>
          </a:bodyPr>
          <a:lstStyle/>
          <a:p>
            <a:pPr>
              <a:lnSpc>
                <a:spcPct val="150000"/>
              </a:lnSpc>
            </a:pPr>
            <a:endParaRPr lang="zh-CN" altLang="en-US" sz="1400" dirty="0">
              <a:solidFill>
                <a:srgbClr val="000000"/>
              </a:solidFill>
              <a:cs typeface="+mn-ea"/>
              <a:sym typeface="+mn-lt"/>
            </a:endParaRPr>
          </a:p>
        </p:txBody>
      </p:sp>
      <p:sp>
        <p:nvSpPr>
          <p:cNvPr id="21" name="01"/>
          <p:cNvSpPr>
            <a:spLocks noChangeAspect="1"/>
          </p:cNvSpPr>
          <p:nvPr>
            <p:custDataLst>
              <p:tags r:id="rId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9"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组织环境概述</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íśḷiḋé"/>
          <p:cNvSpPr txBox="1"/>
          <p:nvPr/>
        </p:nvSpPr>
        <p:spPr>
          <a:xfrm>
            <a:off x="673101" y="2239675"/>
            <a:ext cx="4479924" cy="528112"/>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zh-CN" altLang="en-US" sz="2000" b="1" cap="all" dirty="0">
                <a:solidFill>
                  <a:srgbClr val="FF0000"/>
                </a:solidFill>
                <a:cs typeface="+mn-ea"/>
                <a:sym typeface="+mn-lt"/>
              </a:rPr>
              <a:t>组织环境的类型</a:t>
            </a:r>
            <a:endParaRPr lang="zh-CN" altLang="en-US" sz="2000" b="1" cap="all" dirty="0">
              <a:solidFill>
                <a:srgbClr val="FF0000"/>
              </a:solidFill>
              <a:cs typeface="+mn-ea"/>
              <a:sym typeface="+mn-lt"/>
            </a:endParaRPr>
          </a:p>
        </p:txBody>
      </p:sp>
      <p:pic>
        <p:nvPicPr>
          <p:cNvPr id="5" name="图片 4" descr="P-10261771-10240693"/>
          <p:cNvPicPr>
            <a:picLocks noChangeAspect="1"/>
          </p:cNvPicPr>
          <p:nvPr/>
        </p:nvPicPr>
        <p:blipFill>
          <a:blip r:embed="rId6"/>
          <a:stretch>
            <a:fillRect/>
          </a:stretch>
        </p:blipFill>
        <p:spPr>
          <a:xfrm>
            <a:off x="748665" y="3258820"/>
            <a:ext cx="3235960" cy="216154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bldLvl="0" animBg="1"/>
      <p:bldP spid="2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custDataLst>
              <p:tags r:id="rId1"/>
            </p:custDataLst>
          </p:nvPr>
        </p:nvSpPr>
        <p:spPr>
          <a:xfrm rot="10800000">
            <a:off x="5108089" y="2152138"/>
            <a:ext cx="1896378" cy="1896378"/>
          </a:xfrm>
          <a:prstGeom prst="ellipse">
            <a:avLst/>
          </a:prstGeom>
          <a:solidFill>
            <a:srgbClr val="F1A96E">
              <a:alpha val="8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椭圆 1"/>
          <p:cNvSpPr/>
          <p:nvPr>
            <p:custDataLst>
              <p:tags r:id="rId3"/>
            </p:custDataLst>
          </p:nvPr>
        </p:nvSpPr>
        <p:spPr>
          <a:xfrm rot="10800000">
            <a:off x="5625927" y="1441271"/>
            <a:ext cx="1896378" cy="1896378"/>
          </a:xfrm>
          <a:prstGeom prst="ellipse">
            <a:avLst/>
          </a:prstGeom>
          <a:solidFill>
            <a:srgbClr val="75AFED">
              <a:alpha val="8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椭圆 3"/>
          <p:cNvSpPr/>
          <p:nvPr>
            <p:custDataLst>
              <p:tags r:id="rId4"/>
            </p:custDataLst>
          </p:nvPr>
        </p:nvSpPr>
        <p:spPr>
          <a:xfrm rot="10800000">
            <a:off x="4459256" y="1305381"/>
            <a:ext cx="1896378" cy="1896378"/>
          </a:xfrm>
          <a:prstGeom prst="ellipse">
            <a:avLst/>
          </a:prstGeom>
          <a:solidFill>
            <a:srgbClr val="ED7D31">
              <a:alpha val="8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5"/>
            </p:custDataLst>
          </p:nvPr>
        </p:nvSpPr>
        <p:spPr>
          <a:xfrm>
            <a:off x="4304665" y="4241165"/>
            <a:ext cx="3622040" cy="1612265"/>
          </a:xfrm>
          <a:prstGeom prst="rect">
            <a:avLst/>
          </a:prstGeom>
        </p:spPr>
        <p:txBody>
          <a:bodyPr wrap="square" lIns="0" tIns="0" rIns="0" bIns="0">
            <a:noAutofit/>
          </a:bodyPr>
          <a:p>
            <a:pPr indent="457200" algn="l" fontAlgn="auto">
              <a:lnSpc>
                <a:spcPct val="130000"/>
              </a:lnSpc>
              <a:spcBef>
                <a:spcPct val="0"/>
              </a:spcBef>
              <a:spcAft>
                <a:spcPct val="0"/>
              </a:spcAft>
            </a:pPr>
            <a:r>
              <a:rPr dirty="0">
                <a:solidFill>
                  <a:schemeClr val="tx1">
                    <a:lumMod val="85000"/>
                    <a:lumOff val="15000"/>
                  </a:schemeClr>
                </a:solidFill>
                <a:latin typeface="+mn-ea"/>
                <a:cs typeface="+mn-ea"/>
                <a:sym typeface="+mn-ea"/>
              </a:rPr>
              <a:t>组织环境的各种因素是不断变化的，各种组织环境因素又在不断重新组合，不断形成新的组织环境。</a:t>
            </a:r>
            <a:endParaRPr dirty="0">
              <a:solidFill>
                <a:schemeClr val="tx1">
                  <a:lumMod val="85000"/>
                  <a:lumOff val="15000"/>
                </a:schemeClr>
              </a:solidFill>
              <a:latin typeface="+mn-ea"/>
              <a:cs typeface="+mn-ea"/>
              <a:sym typeface="+mn-ea"/>
            </a:endParaRPr>
          </a:p>
        </p:txBody>
      </p:sp>
      <p:sp>
        <p:nvSpPr>
          <p:cNvPr id="12" name="矩形 11"/>
          <p:cNvSpPr/>
          <p:nvPr>
            <p:custDataLst>
              <p:tags r:id="rId6"/>
            </p:custDataLst>
          </p:nvPr>
        </p:nvSpPr>
        <p:spPr>
          <a:xfrm>
            <a:off x="5558790" y="3429000"/>
            <a:ext cx="994410" cy="370205"/>
          </a:xfrm>
          <a:prstGeom prst="rect">
            <a:avLst/>
          </a:prstGeom>
          <a:noFill/>
        </p:spPr>
        <p:txBody>
          <a:bodyPr wrap="square" lIns="0" tIns="0" rIns="0" bIns="0" rtlCol="0" anchor="b" anchorCtr="0">
            <a:noAutofit/>
          </a:bodyPr>
          <a:p>
            <a:pPr algn="ctr">
              <a:spcBef>
                <a:spcPct val="0"/>
              </a:spcBef>
              <a:spcAft>
                <a:spcPct val="0"/>
              </a:spcAft>
            </a:pPr>
            <a:r>
              <a:rPr lang="zh-CN" altLang="en-US" b="1" kern="0">
                <a:solidFill>
                  <a:schemeClr val="tx1"/>
                </a:solidFill>
                <a:latin typeface="+mn-ea"/>
                <a:cs typeface="+mn-ea"/>
              </a:rPr>
              <a:t>动态性</a:t>
            </a:r>
            <a:endParaRPr lang="zh-CN" altLang="en-US" b="1" kern="0">
              <a:solidFill>
                <a:schemeClr val="tx1"/>
              </a:solidFill>
              <a:latin typeface="+mn-ea"/>
              <a:cs typeface="+mn-ea"/>
            </a:endParaRPr>
          </a:p>
        </p:txBody>
      </p:sp>
      <p:sp>
        <p:nvSpPr>
          <p:cNvPr id="13" name="矩形 12"/>
          <p:cNvSpPr/>
          <p:nvPr>
            <p:custDataLst>
              <p:tags r:id="rId7"/>
            </p:custDataLst>
          </p:nvPr>
        </p:nvSpPr>
        <p:spPr>
          <a:xfrm>
            <a:off x="7865745" y="1844040"/>
            <a:ext cx="3181985" cy="2331085"/>
          </a:xfrm>
          <a:prstGeom prst="rect">
            <a:avLst/>
          </a:prstGeom>
        </p:spPr>
        <p:txBody>
          <a:bodyPr wrap="square" lIns="0" tIns="0" rIns="0" bIns="0">
            <a:noAutofit/>
          </a:bodyPr>
          <a:p>
            <a:pPr indent="457200" algn="just" fontAlgn="auto">
              <a:lnSpc>
                <a:spcPct val="130000"/>
              </a:lnSpc>
              <a:spcBef>
                <a:spcPct val="0"/>
              </a:spcBef>
              <a:spcAft>
                <a:spcPct val="0"/>
              </a:spcAft>
            </a:pPr>
            <a:r>
              <a:rPr dirty="0">
                <a:solidFill>
                  <a:schemeClr val="tx1">
                    <a:lumMod val="85000"/>
                    <a:lumOff val="15000"/>
                  </a:schemeClr>
                </a:solidFill>
                <a:latin typeface="+mn-ea"/>
                <a:cs typeface="+mn-ea"/>
              </a:rPr>
              <a:t>组织环境是一个系统，表现为组织环境的整体性。</a:t>
            </a:r>
            <a:endParaRPr dirty="0">
              <a:solidFill>
                <a:schemeClr val="tx1">
                  <a:lumMod val="85000"/>
                  <a:lumOff val="15000"/>
                </a:schemeClr>
              </a:solidFill>
              <a:latin typeface="+mn-ea"/>
              <a:cs typeface="+mn-ea"/>
            </a:endParaRPr>
          </a:p>
          <a:p>
            <a:pPr indent="457200" algn="just" fontAlgn="auto">
              <a:lnSpc>
                <a:spcPct val="130000"/>
              </a:lnSpc>
              <a:spcBef>
                <a:spcPct val="0"/>
              </a:spcBef>
              <a:spcAft>
                <a:spcPct val="0"/>
              </a:spcAft>
            </a:pPr>
            <a:r>
              <a:rPr dirty="0">
                <a:solidFill>
                  <a:schemeClr val="tx1">
                    <a:lumMod val="85000"/>
                    <a:lumOff val="15000"/>
                  </a:schemeClr>
                </a:solidFill>
                <a:latin typeface="+mn-ea"/>
                <a:cs typeface="+mn-ea"/>
              </a:rPr>
              <a:t>内部环境和外部环境构成不同层次的子系统，</a:t>
            </a:r>
            <a:r>
              <a:rPr lang="zh-CN" dirty="0">
                <a:solidFill>
                  <a:schemeClr val="tx1">
                    <a:lumMod val="85000"/>
                    <a:lumOff val="15000"/>
                  </a:schemeClr>
                </a:solidFill>
                <a:latin typeface="+mn-ea"/>
                <a:cs typeface="+mn-ea"/>
              </a:rPr>
              <a:t>并</a:t>
            </a:r>
            <a:r>
              <a:rPr dirty="0">
                <a:solidFill>
                  <a:schemeClr val="tx1">
                    <a:lumMod val="85000"/>
                    <a:lumOff val="15000"/>
                  </a:schemeClr>
                </a:solidFill>
                <a:latin typeface="+mn-ea"/>
                <a:cs typeface="+mn-ea"/>
              </a:rPr>
              <a:t>遵循它之外的更大系统的运动规律</a:t>
            </a:r>
            <a:r>
              <a:rPr lang="zh-CN" dirty="0">
                <a:solidFill>
                  <a:schemeClr val="tx1">
                    <a:lumMod val="85000"/>
                    <a:lumOff val="15000"/>
                  </a:schemeClr>
                </a:solidFill>
                <a:latin typeface="+mn-ea"/>
                <a:cs typeface="+mn-ea"/>
              </a:rPr>
              <a:t>。</a:t>
            </a:r>
            <a:endParaRPr lang="zh-CN" dirty="0">
              <a:solidFill>
                <a:schemeClr val="tx1">
                  <a:lumMod val="85000"/>
                  <a:lumOff val="15000"/>
                </a:schemeClr>
              </a:solidFill>
              <a:latin typeface="+mn-ea"/>
              <a:cs typeface="+mn-ea"/>
            </a:endParaRPr>
          </a:p>
        </p:txBody>
      </p:sp>
      <p:sp>
        <p:nvSpPr>
          <p:cNvPr id="14" name="矩形 13"/>
          <p:cNvSpPr/>
          <p:nvPr>
            <p:custDataLst>
              <p:tags r:id="rId8"/>
            </p:custDataLst>
          </p:nvPr>
        </p:nvSpPr>
        <p:spPr>
          <a:xfrm>
            <a:off x="6774815" y="2020570"/>
            <a:ext cx="815975" cy="417830"/>
          </a:xfrm>
          <a:prstGeom prst="rect">
            <a:avLst/>
          </a:prstGeom>
          <a:noFill/>
        </p:spPr>
        <p:txBody>
          <a:bodyPr wrap="square" lIns="0" tIns="0" rIns="0" bIns="0" rtlCol="0" anchor="b" anchorCtr="0">
            <a:noAutofit/>
          </a:bodyPr>
          <a:p>
            <a:pPr>
              <a:spcBef>
                <a:spcPct val="0"/>
              </a:spcBef>
              <a:spcAft>
                <a:spcPct val="0"/>
              </a:spcAft>
            </a:pPr>
            <a:r>
              <a:rPr lang="zh-CN" altLang="en-US" b="1" kern="0">
                <a:solidFill>
                  <a:schemeClr val="tx1"/>
                </a:solidFill>
                <a:latin typeface="+mn-ea"/>
                <a:cs typeface="+mn-ea"/>
              </a:rPr>
              <a:t>系统性</a:t>
            </a:r>
            <a:endParaRPr lang="zh-CN" altLang="en-US" b="1" kern="0">
              <a:solidFill>
                <a:schemeClr val="tx1"/>
              </a:solidFill>
              <a:latin typeface="+mn-ea"/>
              <a:cs typeface="+mn-ea"/>
            </a:endParaRPr>
          </a:p>
        </p:txBody>
      </p:sp>
      <p:sp>
        <p:nvSpPr>
          <p:cNvPr id="24" name="矩形 23"/>
          <p:cNvSpPr/>
          <p:nvPr>
            <p:custDataLst>
              <p:tags r:id="rId9"/>
            </p:custDataLst>
          </p:nvPr>
        </p:nvSpPr>
        <p:spPr>
          <a:xfrm>
            <a:off x="1161415" y="1748790"/>
            <a:ext cx="3181985" cy="2426335"/>
          </a:xfrm>
          <a:prstGeom prst="rect">
            <a:avLst/>
          </a:prstGeom>
        </p:spPr>
        <p:txBody>
          <a:bodyPr wrap="square" lIns="0" tIns="0" rIns="0" bIns="0">
            <a:noAutofit/>
          </a:bodyPr>
          <a:p>
            <a:pPr indent="457200" algn="just" fontAlgn="auto">
              <a:lnSpc>
                <a:spcPct val="130000"/>
              </a:lnSpc>
              <a:spcBef>
                <a:spcPct val="0"/>
              </a:spcBef>
              <a:spcAft>
                <a:spcPct val="0"/>
              </a:spcAft>
            </a:pPr>
            <a:r>
              <a:rPr dirty="0">
                <a:solidFill>
                  <a:schemeClr val="tx1">
                    <a:lumMod val="85000"/>
                    <a:lumOff val="15000"/>
                  </a:schemeClr>
                </a:solidFill>
                <a:latin typeface="+mn-ea"/>
                <a:cs typeface="+mn-ea"/>
              </a:rPr>
              <a:t>组织环境是客观存在的，有着自己的运行规律和发展趋势，而且它的存在客观制约着组织的活动。</a:t>
            </a:r>
            <a:endParaRPr dirty="0">
              <a:solidFill>
                <a:schemeClr val="tx1">
                  <a:lumMod val="85000"/>
                  <a:lumOff val="15000"/>
                </a:schemeClr>
              </a:solidFill>
              <a:latin typeface="+mn-ea"/>
              <a:cs typeface="+mn-ea"/>
            </a:endParaRPr>
          </a:p>
        </p:txBody>
      </p:sp>
      <p:sp>
        <p:nvSpPr>
          <p:cNvPr id="25" name="矩形 24"/>
          <p:cNvSpPr/>
          <p:nvPr>
            <p:custDataLst>
              <p:tags r:id="rId10"/>
            </p:custDataLst>
          </p:nvPr>
        </p:nvSpPr>
        <p:spPr>
          <a:xfrm>
            <a:off x="4588510" y="2020570"/>
            <a:ext cx="845820" cy="370205"/>
          </a:xfrm>
          <a:prstGeom prst="rect">
            <a:avLst/>
          </a:prstGeom>
          <a:noFill/>
        </p:spPr>
        <p:txBody>
          <a:bodyPr wrap="square" lIns="0" tIns="0" rIns="0" bIns="0" rtlCol="0" anchor="b" anchorCtr="0">
            <a:noAutofit/>
          </a:bodyPr>
          <a:p>
            <a:pPr algn="r">
              <a:spcBef>
                <a:spcPct val="0"/>
              </a:spcBef>
              <a:spcAft>
                <a:spcPct val="0"/>
              </a:spcAft>
            </a:pPr>
            <a:r>
              <a:rPr lang="zh-CN" altLang="en-US" b="1" kern="0">
                <a:solidFill>
                  <a:schemeClr val="tx1"/>
                </a:solidFill>
                <a:latin typeface="+mn-ea"/>
                <a:cs typeface="+mn-ea"/>
              </a:rPr>
              <a:t>客观性</a:t>
            </a:r>
            <a:endParaRPr lang="zh-CN" altLang="en-US" b="1" kern="0">
              <a:solidFill>
                <a:schemeClr val="tx1"/>
              </a:solidFill>
              <a:latin typeface="+mn-ea"/>
              <a:cs typeface="+mn-ea"/>
            </a:endParaRPr>
          </a:p>
        </p:txBody>
      </p:sp>
      <p:sp>
        <p:nvSpPr>
          <p:cNvPr id="29"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组织环境概述</a:t>
            </a:r>
            <a:endParaRPr kumimoji="0" lang="zh-CN" altLang="en-US" sz="1800" b="1" i="0" u="none" strike="noStrike" kern="0" cap="none" spc="0" normalizeH="0" baseline="0" noProof="0" dirty="0">
              <a:ln>
                <a:noFill/>
              </a:ln>
              <a:solidFill>
                <a:schemeClr val="accent1"/>
              </a:solidFill>
              <a:effectLst/>
              <a:uLnTx/>
              <a:uFillTx/>
              <a:cs typeface="+mn-ea"/>
              <a:sym typeface="+mn-lt"/>
            </a:endParaRPr>
          </a:p>
        </p:txBody>
      </p:sp>
      <p:sp>
        <p:nvSpPr>
          <p:cNvPr id="6" name="íSľïḑe"/>
          <p:cNvSpPr txBox="1"/>
          <p:nvPr/>
        </p:nvSpPr>
        <p:spPr>
          <a:xfrm>
            <a:off x="1355090" y="1097280"/>
            <a:ext cx="2988310"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cap="all" dirty="0">
                <a:solidFill>
                  <a:srgbClr val="FF0000"/>
                </a:solidFill>
                <a:cs typeface="+mn-ea"/>
                <a:sym typeface="+mn-lt"/>
              </a:rPr>
              <a:t>组织环境的</a:t>
            </a:r>
            <a:r>
              <a:rPr kumimoji="0" lang="zh-CN" altLang="en-US" sz="2400" b="1" i="0" u="none" strike="noStrike" kern="0" cap="none" spc="0" normalizeH="0" baseline="0" noProof="0" dirty="0">
                <a:ln>
                  <a:noFill/>
                </a:ln>
                <a:solidFill>
                  <a:srgbClr val="FF0000"/>
                </a:solidFill>
                <a:effectLst/>
                <a:uLnTx/>
                <a:uFillTx/>
                <a:cs typeface="+mn-ea"/>
                <a:sym typeface="+mn-lt"/>
              </a:rPr>
              <a:t>特点</a:t>
            </a:r>
            <a:endParaRPr kumimoji="0" lang="zh-CN" altLang="en-US" sz="2400" b="1" i="0" u="none" strike="noStrike" kern="0" cap="none" spc="0" normalizeH="0" baseline="0" noProof="0" dirty="0">
              <a:ln>
                <a:noFill/>
              </a:ln>
              <a:solidFill>
                <a:srgbClr val="FF0000"/>
              </a:solidFill>
              <a:effectLst/>
              <a:uLnTx/>
              <a:uFillTx/>
              <a:cs typeface="+mn-ea"/>
              <a:sym typeface="+mn-lt"/>
            </a:endParaRPr>
          </a:p>
        </p:txBody>
      </p:sp>
      <p:sp>
        <p:nvSpPr>
          <p:cNvPr id="7" name="矩形 6"/>
          <p:cNvSpPr/>
          <p:nvPr/>
        </p:nvSpPr>
        <p:spPr>
          <a:xfrm>
            <a:off x="1064260" y="1057275"/>
            <a:ext cx="10408285" cy="4739005"/>
          </a:xfrm>
          <a:prstGeom prst="rect">
            <a:avLst/>
          </a:prstGeom>
          <a:noFill/>
          <a:ln>
            <a:solidFill>
              <a:schemeClr val="accent1">
                <a:lumMod val="20000"/>
                <a:lumOff val="80000"/>
              </a:schemeClr>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1"/>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9" grpId="0" bldLvl="0" animBg="1"/>
      <p:bldP spid="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custDataLst>
              <p:tags r:id="rId1"/>
            </p:custDataLst>
          </p:nvPr>
        </p:nvSpPr>
        <p:spPr>
          <a:xfrm>
            <a:off x="6677752" y="1434130"/>
            <a:ext cx="2336800" cy="233680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矩形 8"/>
          <p:cNvSpPr/>
          <p:nvPr>
            <p:custDataLst>
              <p:tags r:id="rId2"/>
            </p:custDataLst>
          </p:nvPr>
        </p:nvSpPr>
        <p:spPr>
          <a:xfrm>
            <a:off x="7244115" y="2298319"/>
            <a:ext cx="1203960" cy="460375"/>
          </a:xfrm>
          <a:prstGeom prst="rect">
            <a:avLst/>
          </a:prstGeom>
          <a:noFill/>
        </p:spPr>
        <p:txBody>
          <a:bodyPr wrap="none">
            <a:spAutoFit/>
          </a:bodyPr>
          <a:lstStyle/>
          <a:p>
            <a:pPr lvl="0" algn="l">
              <a:lnSpc>
                <a:spcPct val="120000"/>
              </a:lnSpc>
              <a:spcBef>
                <a:spcPct val="0"/>
              </a:spcBef>
              <a:buSzPct val="25000"/>
              <a:defRPr/>
            </a:pPr>
            <a:r>
              <a:rPr lang="zh-CN" altLang="en-US" sz="2000" b="1" dirty="0">
                <a:solidFill>
                  <a:schemeClr val="lt1"/>
                </a:solidFill>
                <a:cs typeface="+mn-ea"/>
                <a:sym typeface="+mn-lt"/>
              </a:rPr>
              <a:t>纵向分析</a:t>
            </a:r>
            <a:endParaRPr lang="zh-CN" altLang="en-US" sz="2000" b="1" dirty="0">
              <a:solidFill>
                <a:schemeClr val="lt1"/>
              </a:solidFill>
              <a:cs typeface="+mn-ea"/>
              <a:sym typeface="+mn-lt"/>
            </a:endParaRPr>
          </a:p>
        </p:txBody>
      </p:sp>
      <p:sp>
        <p:nvSpPr>
          <p:cNvPr id="10" name="椭圆 9"/>
          <p:cNvSpPr/>
          <p:nvPr>
            <p:custDataLst>
              <p:tags r:id="rId3"/>
            </p:custDataLst>
          </p:nvPr>
        </p:nvSpPr>
        <p:spPr>
          <a:xfrm>
            <a:off x="9166891" y="1434130"/>
            <a:ext cx="2336800" cy="2336800"/>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矩形 10"/>
          <p:cNvSpPr/>
          <p:nvPr>
            <p:custDataLst>
              <p:tags r:id="rId4"/>
            </p:custDataLst>
          </p:nvPr>
        </p:nvSpPr>
        <p:spPr>
          <a:xfrm>
            <a:off x="9778974" y="2298319"/>
            <a:ext cx="1203960" cy="460375"/>
          </a:xfrm>
          <a:prstGeom prst="rect">
            <a:avLst/>
          </a:prstGeom>
          <a:noFill/>
        </p:spPr>
        <p:txBody>
          <a:bodyPr wrap="none">
            <a:spAutoFit/>
          </a:bodyPr>
          <a:lstStyle/>
          <a:p>
            <a:pPr algn="l">
              <a:lnSpc>
                <a:spcPct val="120000"/>
              </a:lnSpc>
              <a:spcBef>
                <a:spcPct val="0"/>
              </a:spcBef>
              <a:buSzPct val="25000"/>
              <a:defRPr/>
            </a:pPr>
            <a:r>
              <a:rPr lang="zh-CN" altLang="en-US" sz="2000" b="1" dirty="0">
                <a:solidFill>
                  <a:schemeClr val="lt1"/>
                </a:solidFill>
                <a:cs typeface="+mn-ea"/>
                <a:sym typeface="+mn-lt"/>
              </a:rPr>
              <a:t>横向分析</a:t>
            </a:r>
            <a:endParaRPr lang="zh-CN" altLang="en-US" sz="2000" b="1" dirty="0">
              <a:solidFill>
                <a:schemeClr val="lt1"/>
              </a:solidFill>
              <a:cs typeface="+mn-ea"/>
              <a:sym typeface="+mn-lt"/>
            </a:endParaRPr>
          </a:p>
        </p:txBody>
      </p:sp>
      <p:cxnSp>
        <p:nvCxnSpPr>
          <p:cNvPr id="12" name="直接连接符 11"/>
          <p:cNvCxnSpPr/>
          <p:nvPr>
            <p:custDataLst>
              <p:tags r:id="rId5"/>
            </p:custDataLst>
          </p:nvPr>
        </p:nvCxnSpPr>
        <p:spPr>
          <a:xfrm>
            <a:off x="7056172" y="2905172"/>
            <a:ext cx="1632031"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9537691" y="2905172"/>
            <a:ext cx="1632031"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748030" y="1912620"/>
            <a:ext cx="3844290" cy="1230630"/>
          </a:xfrm>
          <a:prstGeom prst="rect">
            <a:avLst/>
          </a:prstGeom>
          <a:noFill/>
        </p:spPr>
        <p:txBody>
          <a:bodyPr wrap="square" lIns="0" tIns="0" rIns="0" bIns="0" rtlCol="0">
            <a:spAutoFit/>
          </a:bodyPr>
          <a:lstStyle/>
          <a:p>
            <a:pPr indent="457200" fontAlgn="auto">
              <a:lnSpc>
                <a:spcPct val="150000"/>
              </a:lnSpc>
              <a:defRPr/>
            </a:pPr>
            <a:r>
              <a:rPr lang="zh-CN" altLang="en-US" sz="1600" dirty="0">
                <a:solidFill>
                  <a:srgbClr val="000000"/>
                </a:solidFill>
                <a:cs typeface="+mn-ea"/>
                <a:sym typeface="+mn-lt"/>
              </a:rPr>
              <a:t>包括组织的结构、文化、资源条件、价值链、核心能力以及成长阶段分析等。</a:t>
            </a:r>
            <a:endParaRPr lang="zh-CN" altLang="en-US" sz="1600" dirty="0">
              <a:solidFill>
                <a:srgbClr val="000000"/>
              </a:solidFill>
              <a:cs typeface="+mn-ea"/>
              <a:sym typeface="+mn-lt"/>
            </a:endParaRPr>
          </a:p>
          <a:p>
            <a:pPr indent="457200" fontAlgn="auto">
              <a:lnSpc>
                <a:spcPct val="50000"/>
              </a:lnSpc>
              <a:defRPr/>
            </a:pPr>
            <a:endParaRPr lang="zh-CN" altLang="en-US" sz="1600" dirty="0">
              <a:solidFill>
                <a:srgbClr val="000000"/>
              </a:solidFill>
              <a:cs typeface="+mn-ea"/>
              <a:sym typeface="+mn-lt"/>
            </a:endParaRPr>
          </a:p>
          <a:p>
            <a:pPr indent="457200" fontAlgn="auto">
              <a:lnSpc>
                <a:spcPct val="150000"/>
              </a:lnSpc>
              <a:defRPr/>
            </a:pPr>
            <a:r>
              <a:rPr lang="zh-CN" altLang="en-US" sz="1600" dirty="0">
                <a:solidFill>
                  <a:srgbClr val="000000"/>
                </a:solidFill>
                <a:cs typeface="+mn-ea"/>
                <a:sym typeface="+mn-lt"/>
              </a:rPr>
              <a:t>分为</a:t>
            </a:r>
            <a:r>
              <a:rPr lang="zh-CN" altLang="en-US" sz="1600" dirty="0">
                <a:solidFill>
                  <a:srgbClr val="FF0000"/>
                </a:solidFill>
                <a:cs typeface="+mn-ea"/>
                <a:sym typeface="+mn-lt"/>
              </a:rPr>
              <a:t>纵向分析</a:t>
            </a:r>
            <a:r>
              <a:rPr lang="zh-CN" altLang="en-US" sz="1600" dirty="0">
                <a:solidFill>
                  <a:schemeClr val="tx1"/>
                </a:solidFill>
                <a:cs typeface="+mn-ea"/>
                <a:sym typeface="+mn-lt"/>
              </a:rPr>
              <a:t>和</a:t>
            </a:r>
            <a:r>
              <a:rPr lang="zh-CN" altLang="en-US" sz="1600" dirty="0">
                <a:solidFill>
                  <a:srgbClr val="FF0000"/>
                </a:solidFill>
                <a:cs typeface="+mn-ea"/>
                <a:sym typeface="+mn-lt"/>
              </a:rPr>
              <a:t>横向分析</a:t>
            </a:r>
            <a:r>
              <a:rPr lang="zh-CN" altLang="en-US" sz="1600" dirty="0">
                <a:solidFill>
                  <a:srgbClr val="000000"/>
                </a:solidFill>
                <a:cs typeface="+mn-ea"/>
                <a:sym typeface="+mn-lt"/>
              </a:rPr>
              <a:t>两种。</a:t>
            </a:r>
            <a:endParaRPr lang="zh-CN" altLang="en-US" sz="1600" dirty="0">
              <a:solidFill>
                <a:srgbClr val="000000"/>
              </a:solidFill>
              <a:cs typeface="+mn-ea"/>
              <a:sym typeface="+mn-lt"/>
            </a:endParaRPr>
          </a:p>
        </p:txBody>
      </p:sp>
      <p:sp>
        <p:nvSpPr>
          <p:cNvPr id="21" name="平行四边形 20"/>
          <p:cNvSpPr/>
          <p:nvPr>
            <p:custDataLst>
              <p:tags r:id="rId7"/>
            </p:custDataLst>
          </p:nvPr>
        </p:nvSpPr>
        <p:spPr>
          <a:xfrm rot="16200000">
            <a:off x="4448935" y="3371996"/>
            <a:ext cx="2571954" cy="220498"/>
          </a:xfrm>
          <a:prstGeom prst="parallelogram">
            <a:avLst>
              <a:gd name="adj" fmla="val 119444"/>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2" name="平行四边形 21"/>
          <p:cNvSpPr/>
          <p:nvPr>
            <p:custDataLst>
              <p:tags r:id="rId8"/>
            </p:custDataLst>
          </p:nvPr>
        </p:nvSpPr>
        <p:spPr>
          <a:xfrm rot="16200000">
            <a:off x="5388671" y="2909203"/>
            <a:ext cx="1311379"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lumMod val="25000"/>
                </a:schemeClr>
              </a:solidFill>
              <a:cs typeface="+mn-ea"/>
              <a:sym typeface="+mn-lt"/>
            </a:endParaRPr>
          </a:p>
        </p:txBody>
      </p:sp>
      <p:sp>
        <p:nvSpPr>
          <p:cNvPr id="23" name="平行四边形 22"/>
          <p:cNvSpPr/>
          <p:nvPr>
            <p:custDataLst>
              <p:tags r:id="rId9"/>
            </p:custDataLst>
          </p:nvPr>
        </p:nvSpPr>
        <p:spPr>
          <a:xfrm rot="16200000">
            <a:off x="4238086" y="2512297"/>
            <a:ext cx="2571954" cy="220498"/>
          </a:xfrm>
          <a:prstGeom prst="parallelogram">
            <a:avLst>
              <a:gd name="adj" fmla="val 11944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pic>
        <p:nvPicPr>
          <p:cNvPr id="24" name="图片 23" descr="C:/Users/Administrator/Desktop/P-10294249-10270631.jpgP-10294249-10270631"/>
          <p:cNvPicPr>
            <a:picLocks noChangeAspect="1"/>
          </p:cNvPicPr>
          <p:nvPr/>
        </p:nvPicPr>
        <p:blipFill>
          <a:blip r:embed="rId10"/>
          <a:srcRect l="16955" r="16955"/>
          <a:stretch>
            <a:fillRect/>
          </a:stretch>
        </p:blipFill>
        <p:spPr>
          <a:xfrm>
            <a:off x="742315" y="3618865"/>
            <a:ext cx="3850005" cy="2825750"/>
          </a:xfrm>
          <a:custGeom>
            <a:avLst/>
            <a:gdLst>
              <a:gd name="connsiteX0" fmla="*/ 1168400 w 2336800"/>
              <a:gd name="connsiteY0" fmla="*/ 0 h 2336800"/>
              <a:gd name="connsiteX1" fmla="*/ 2336800 w 2336800"/>
              <a:gd name="connsiteY1" fmla="*/ 1168400 h 2336800"/>
              <a:gd name="connsiteX2" fmla="*/ 1168400 w 2336800"/>
              <a:gd name="connsiteY2" fmla="*/ 2336800 h 2336800"/>
              <a:gd name="connsiteX3" fmla="*/ 0 w 2336800"/>
              <a:gd name="connsiteY3" fmla="*/ 1168400 h 2336800"/>
              <a:gd name="connsiteX4" fmla="*/ 1168400 w 2336800"/>
              <a:gd name="connsiteY4" fmla="*/ 0 h 23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2336800">
                <a:moveTo>
                  <a:pt x="1168400" y="0"/>
                </a:moveTo>
                <a:cubicBezTo>
                  <a:pt x="1813690" y="0"/>
                  <a:pt x="2336800" y="523110"/>
                  <a:pt x="2336800" y="1168400"/>
                </a:cubicBezTo>
                <a:cubicBezTo>
                  <a:pt x="2336800" y="1813690"/>
                  <a:pt x="1813690" y="2336800"/>
                  <a:pt x="1168400" y="2336800"/>
                </a:cubicBezTo>
                <a:cubicBezTo>
                  <a:pt x="523110" y="2336800"/>
                  <a:pt x="0" y="1813690"/>
                  <a:pt x="0" y="1168400"/>
                </a:cubicBezTo>
                <a:cubicBezTo>
                  <a:pt x="0" y="523110"/>
                  <a:pt x="523110" y="0"/>
                  <a:pt x="1168400" y="0"/>
                </a:cubicBezTo>
                <a:close/>
              </a:path>
            </a:pathLst>
          </a:custGeom>
        </p:spPr>
      </p:pic>
      <p:sp>
        <p:nvSpPr>
          <p:cNvPr id="7" name="01"/>
          <p:cNvSpPr>
            <a:spLocks noChangeAspect="1"/>
          </p:cNvSpPr>
          <p:nvPr>
            <p:custDataLst>
              <p:tags r:id="rId1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4" name="íSľïḑe"/>
          <p:cNvSpPr txBox="1"/>
          <p:nvPr/>
        </p:nvSpPr>
        <p:spPr>
          <a:xfrm>
            <a:off x="1044575" y="383223"/>
            <a:ext cx="417068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组织环境分析</a:t>
            </a:r>
            <a:r>
              <a:rPr kumimoji="0" lang="zh-CN" altLang="en-US" sz="2400" b="1" i="0" u="none" strike="noStrike" kern="0" cap="none" spc="0" normalizeH="0" baseline="0" noProof="0" dirty="0">
                <a:ln>
                  <a:noFill/>
                </a:ln>
                <a:solidFill>
                  <a:srgbClr val="FF0000"/>
                </a:solidFill>
                <a:effectLst/>
                <a:uLnTx/>
                <a:uFillTx/>
                <a:cs typeface="+mn-ea"/>
                <a:sym typeface="+mn-lt"/>
              </a:rPr>
              <a:t>（内部）</a:t>
            </a:r>
            <a:endParaRPr kumimoji="0" lang="zh-CN" altLang="en-US" sz="2400" b="1" i="0" u="none" strike="noStrike" kern="0" cap="none" spc="0" normalizeH="0" baseline="0" noProof="0" dirty="0">
              <a:ln>
                <a:noFill/>
              </a:ln>
              <a:solidFill>
                <a:srgbClr val="FF0000"/>
              </a:solidFill>
              <a:effectLst/>
              <a:uLnTx/>
              <a:uFillTx/>
              <a:cs typeface="+mn-ea"/>
              <a:sym typeface="+mn-lt"/>
            </a:endParaRPr>
          </a:p>
        </p:txBody>
      </p:sp>
      <p:sp>
        <p:nvSpPr>
          <p:cNvPr id="2" name="文本框 1"/>
          <p:cNvSpPr txBox="1"/>
          <p:nvPr/>
        </p:nvSpPr>
        <p:spPr>
          <a:xfrm>
            <a:off x="6705600" y="3908425"/>
            <a:ext cx="2308860" cy="2215515"/>
          </a:xfrm>
          <a:prstGeom prst="rect">
            <a:avLst/>
          </a:prstGeom>
          <a:noFill/>
        </p:spPr>
        <p:txBody>
          <a:bodyPr wrap="square" lIns="0" tIns="0" rIns="0" bIns="0" rtlCol="0">
            <a:spAutoFit/>
          </a:bodyPr>
          <a:lstStyle/>
          <a:p>
            <a:pPr lvl="0" indent="457200" algn="l" fontAlgn="auto">
              <a:lnSpc>
                <a:spcPct val="150000"/>
              </a:lnSpc>
              <a:buClrTx/>
              <a:buSzTx/>
              <a:buFontTx/>
              <a:defRPr/>
            </a:pPr>
            <a:r>
              <a:rPr lang="zh-CN" altLang="en-US" sz="1600" dirty="0">
                <a:solidFill>
                  <a:srgbClr val="000000"/>
                </a:solidFill>
                <a:cs typeface="+mn-ea"/>
                <a:sym typeface="+mn-lt"/>
              </a:rPr>
              <a:t>分析组织各方面职能的历史演化。根据结果，在历史分析的基础上对组织各方面的发展趋势做出预测。</a:t>
            </a:r>
            <a:endParaRPr lang="zh-CN" altLang="en-US" sz="1600" dirty="0">
              <a:solidFill>
                <a:srgbClr val="000000"/>
              </a:solidFill>
              <a:cs typeface="+mn-ea"/>
              <a:sym typeface="+mn-lt"/>
            </a:endParaRPr>
          </a:p>
          <a:p>
            <a:pPr lvl="0" algn="l">
              <a:lnSpc>
                <a:spcPct val="150000"/>
              </a:lnSpc>
              <a:buClrTx/>
              <a:buSzTx/>
              <a:buFontTx/>
              <a:defRPr/>
            </a:pPr>
            <a:endParaRPr lang="zh-CN" altLang="en-US" sz="1600" dirty="0">
              <a:solidFill>
                <a:srgbClr val="000000"/>
              </a:solidFill>
              <a:cs typeface="+mn-ea"/>
              <a:sym typeface="+mn-lt"/>
            </a:endParaRPr>
          </a:p>
        </p:txBody>
      </p:sp>
      <p:sp>
        <p:nvSpPr>
          <p:cNvPr id="3" name="文本框 2"/>
          <p:cNvSpPr txBox="1"/>
          <p:nvPr/>
        </p:nvSpPr>
        <p:spPr>
          <a:xfrm>
            <a:off x="9380220" y="3908425"/>
            <a:ext cx="2123440" cy="1477010"/>
          </a:xfrm>
          <a:prstGeom prst="rect">
            <a:avLst/>
          </a:prstGeom>
          <a:noFill/>
        </p:spPr>
        <p:txBody>
          <a:bodyPr wrap="square" lIns="0" tIns="0" rIns="0" bIns="0" rtlCol="0">
            <a:spAutoFit/>
          </a:bodyPr>
          <a:lstStyle/>
          <a:p>
            <a:pPr lvl="0" indent="457200" algn="l" fontAlgn="auto">
              <a:lnSpc>
                <a:spcPct val="150000"/>
              </a:lnSpc>
              <a:buClrTx/>
              <a:buSzTx/>
              <a:buFontTx/>
              <a:defRPr/>
            </a:pPr>
            <a:r>
              <a:rPr lang="zh-CN" altLang="en-US" sz="1600" dirty="0">
                <a:solidFill>
                  <a:srgbClr val="000000"/>
                </a:solidFill>
                <a:cs typeface="+mn-ea"/>
                <a:sym typeface="+mn-lt"/>
              </a:rPr>
              <a:t>将组织的情况与行业平均水平作比较，发现自身相对于行业平均水平的优势和劣势</a:t>
            </a:r>
            <a:r>
              <a:rPr lang="zh-CN" altLang="en-US" sz="1600" dirty="0">
                <a:solidFill>
                  <a:srgbClr val="000000"/>
                </a:solidFill>
                <a:cs typeface="+mn-ea"/>
                <a:sym typeface="+mn-lt"/>
              </a:rPr>
              <a:t>。</a:t>
            </a:r>
            <a:endParaRPr lang="en-US" altLang="zh-CN" sz="1600"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 calcmode="lin" valueType="num">
                                      <p:cBhvr>
                                        <p:cTn id="28" dur="1000" fill="hold"/>
                                        <p:tgtEl>
                                          <p:spTgt spid="8"/>
                                        </p:tgtEl>
                                        <p:attrNameLst>
                                          <p:attrName>style.rotation</p:attrName>
                                        </p:attrNameLst>
                                      </p:cBhvr>
                                      <p:tavLst>
                                        <p:tav tm="0">
                                          <p:val>
                                            <p:fltVal val="90"/>
                                          </p:val>
                                        </p:tav>
                                        <p:tav tm="100000">
                                          <p:val>
                                            <p:fltVal val="0"/>
                                          </p:val>
                                        </p:tav>
                                      </p:tavLst>
                                    </p:anim>
                                    <p:animEffect transition="in" filter="fade">
                                      <p:cBhvr>
                                        <p:cTn id="29" dur="1000"/>
                                        <p:tgtEl>
                                          <p:spTgt spid="8"/>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1000" fill="hold"/>
                                        <p:tgtEl>
                                          <p:spTgt spid="9"/>
                                        </p:tgtEl>
                                        <p:attrNameLst>
                                          <p:attrName>ppt_w</p:attrName>
                                        </p:attrNameLst>
                                      </p:cBhvr>
                                      <p:tavLst>
                                        <p:tav tm="0">
                                          <p:val>
                                            <p:fltVal val="0"/>
                                          </p:val>
                                        </p:tav>
                                        <p:tav tm="100000">
                                          <p:val>
                                            <p:strVal val="#ppt_w"/>
                                          </p:val>
                                        </p:tav>
                                      </p:tavLst>
                                    </p:anim>
                                    <p:anim calcmode="lin" valueType="num">
                                      <p:cBhvr>
                                        <p:cTn id="33" dur="1000" fill="hold"/>
                                        <p:tgtEl>
                                          <p:spTgt spid="9"/>
                                        </p:tgtEl>
                                        <p:attrNameLst>
                                          <p:attrName>ppt_h</p:attrName>
                                        </p:attrNameLst>
                                      </p:cBhvr>
                                      <p:tavLst>
                                        <p:tav tm="0">
                                          <p:val>
                                            <p:fltVal val="0"/>
                                          </p:val>
                                        </p:tav>
                                        <p:tav tm="100000">
                                          <p:val>
                                            <p:strVal val="#ppt_h"/>
                                          </p:val>
                                        </p:tav>
                                      </p:tavLst>
                                    </p:anim>
                                    <p:anim calcmode="lin" valueType="num">
                                      <p:cBhvr>
                                        <p:cTn id="34" dur="1000" fill="hold"/>
                                        <p:tgtEl>
                                          <p:spTgt spid="9"/>
                                        </p:tgtEl>
                                        <p:attrNameLst>
                                          <p:attrName>style.rotation</p:attrName>
                                        </p:attrNameLst>
                                      </p:cBhvr>
                                      <p:tavLst>
                                        <p:tav tm="0">
                                          <p:val>
                                            <p:fltVal val="90"/>
                                          </p:val>
                                        </p:tav>
                                        <p:tav tm="100000">
                                          <p:val>
                                            <p:fltVal val="0"/>
                                          </p:val>
                                        </p:tav>
                                      </p:tavLst>
                                    </p:anim>
                                    <p:animEffect transition="in" filter="fade">
                                      <p:cBhvr>
                                        <p:cTn id="35" dur="1000"/>
                                        <p:tgtEl>
                                          <p:spTgt spid="9"/>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1000" fill="hold"/>
                                        <p:tgtEl>
                                          <p:spTgt spid="10"/>
                                        </p:tgtEl>
                                        <p:attrNameLst>
                                          <p:attrName>ppt_w</p:attrName>
                                        </p:attrNameLst>
                                      </p:cBhvr>
                                      <p:tavLst>
                                        <p:tav tm="0">
                                          <p:val>
                                            <p:fltVal val="0"/>
                                          </p:val>
                                        </p:tav>
                                        <p:tav tm="100000">
                                          <p:val>
                                            <p:strVal val="#ppt_w"/>
                                          </p:val>
                                        </p:tav>
                                      </p:tavLst>
                                    </p:anim>
                                    <p:anim calcmode="lin" valueType="num">
                                      <p:cBhvr>
                                        <p:cTn id="39" dur="1000" fill="hold"/>
                                        <p:tgtEl>
                                          <p:spTgt spid="10"/>
                                        </p:tgtEl>
                                        <p:attrNameLst>
                                          <p:attrName>ppt_h</p:attrName>
                                        </p:attrNameLst>
                                      </p:cBhvr>
                                      <p:tavLst>
                                        <p:tav tm="0">
                                          <p:val>
                                            <p:fltVal val="0"/>
                                          </p:val>
                                        </p:tav>
                                        <p:tav tm="100000">
                                          <p:val>
                                            <p:strVal val="#ppt_h"/>
                                          </p:val>
                                        </p:tav>
                                      </p:tavLst>
                                    </p:anim>
                                    <p:anim calcmode="lin" valueType="num">
                                      <p:cBhvr>
                                        <p:cTn id="40" dur="1000" fill="hold"/>
                                        <p:tgtEl>
                                          <p:spTgt spid="10"/>
                                        </p:tgtEl>
                                        <p:attrNameLst>
                                          <p:attrName>style.rotation</p:attrName>
                                        </p:attrNameLst>
                                      </p:cBhvr>
                                      <p:tavLst>
                                        <p:tav tm="0">
                                          <p:val>
                                            <p:fltVal val="90"/>
                                          </p:val>
                                        </p:tav>
                                        <p:tav tm="100000">
                                          <p:val>
                                            <p:fltVal val="0"/>
                                          </p:val>
                                        </p:tav>
                                      </p:tavLst>
                                    </p:anim>
                                    <p:animEffect transition="in" filter="fade">
                                      <p:cBhvr>
                                        <p:cTn id="41" dur="1000"/>
                                        <p:tgtEl>
                                          <p:spTgt spid="10"/>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1000" fill="hold"/>
                                        <p:tgtEl>
                                          <p:spTgt spid="11"/>
                                        </p:tgtEl>
                                        <p:attrNameLst>
                                          <p:attrName>ppt_w</p:attrName>
                                        </p:attrNameLst>
                                      </p:cBhvr>
                                      <p:tavLst>
                                        <p:tav tm="0">
                                          <p:val>
                                            <p:fltVal val="0"/>
                                          </p:val>
                                        </p:tav>
                                        <p:tav tm="100000">
                                          <p:val>
                                            <p:strVal val="#ppt_w"/>
                                          </p:val>
                                        </p:tav>
                                      </p:tavLst>
                                    </p:anim>
                                    <p:anim calcmode="lin" valueType="num">
                                      <p:cBhvr>
                                        <p:cTn id="45" dur="1000" fill="hold"/>
                                        <p:tgtEl>
                                          <p:spTgt spid="11"/>
                                        </p:tgtEl>
                                        <p:attrNameLst>
                                          <p:attrName>ppt_h</p:attrName>
                                        </p:attrNameLst>
                                      </p:cBhvr>
                                      <p:tavLst>
                                        <p:tav tm="0">
                                          <p:val>
                                            <p:fltVal val="0"/>
                                          </p:val>
                                        </p:tav>
                                        <p:tav tm="100000">
                                          <p:val>
                                            <p:strVal val="#ppt_h"/>
                                          </p:val>
                                        </p:tav>
                                      </p:tavLst>
                                    </p:anim>
                                    <p:anim calcmode="lin" valueType="num">
                                      <p:cBhvr>
                                        <p:cTn id="46" dur="1000" fill="hold"/>
                                        <p:tgtEl>
                                          <p:spTgt spid="11"/>
                                        </p:tgtEl>
                                        <p:attrNameLst>
                                          <p:attrName>style.rotation</p:attrName>
                                        </p:attrNameLst>
                                      </p:cBhvr>
                                      <p:tavLst>
                                        <p:tav tm="0">
                                          <p:val>
                                            <p:fltVal val="90"/>
                                          </p:val>
                                        </p:tav>
                                        <p:tav tm="100000">
                                          <p:val>
                                            <p:fltVal val="0"/>
                                          </p:val>
                                        </p:tav>
                                      </p:tavLst>
                                    </p:anim>
                                    <p:animEffect transition="in" filter="fade">
                                      <p:cBhvr>
                                        <p:cTn id="47" dur="1000"/>
                                        <p:tgtEl>
                                          <p:spTgt spid="11"/>
                                        </p:tgtEl>
                                      </p:cBhvr>
                                    </p:animEffect>
                                  </p:childTnLst>
                                </p:cTn>
                              </p:par>
                              <p:par>
                                <p:cTn id="48" presetID="31"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1000" fill="hold"/>
                                        <p:tgtEl>
                                          <p:spTgt spid="12"/>
                                        </p:tgtEl>
                                        <p:attrNameLst>
                                          <p:attrName>ppt_w</p:attrName>
                                        </p:attrNameLst>
                                      </p:cBhvr>
                                      <p:tavLst>
                                        <p:tav tm="0">
                                          <p:val>
                                            <p:fltVal val="0"/>
                                          </p:val>
                                        </p:tav>
                                        <p:tav tm="100000">
                                          <p:val>
                                            <p:strVal val="#ppt_w"/>
                                          </p:val>
                                        </p:tav>
                                      </p:tavLst>
                                    </p:anim>
                                    <p:anim calcmode="lin" valueType="num">
                                      <p:cBhvr>
                                        <p:cTn id="51" dur="1000" fill="hold"/>
                                        <p:tgtEl>
                                          <p:spTgt spid="12"/>
                                        </p:tgtEl>
                                        <p:attrNameLst>
                                          <p:attrName>ppt_h</p:attrName>
                                        </p:attrNameLst>
                                      </p:cBhvr>
                                      <p:tavLst>
                                        <p:tav tm="0">
                                          <p:val>
                                            <p:fltVal val="0"/>
                                          </p:val>
                                        </p:tav>
                                        <p:tav tm="100000">
                                          <p:val>
                                            <p:strVal val="#ppt_h"/>
                                          </p:val>
                                        </p:tav>
                                      </p:tavLst>
                                    </p:anim>
                                    <p:anim calcmode="lin" valueType="num">
                                      <p:cBhvr>
                                        <p:cTn id="52" dur="1000" fill="hold"/>
                                        <p:tgtEl>
                                          <p:spTgt spid="12"/>
                                        </p:tgtEl>
                                        <p:attrNameLst>
                                          <p:attrName>style.rotation</p:attrName>
                                        </p:attrNameLst>
                                      </p:cBhvr>
                                      <p:tavLst>
                                        <p:tav tm="0">
                                          <p:val>
                                            <p:fltVal val="90"/>
                                          </p:val>
                                        </p:tav>
                                        <p:tav tm="100000">
                                          <p:val>
                                            <p:fltVal val="0"/>
                                          </p:val>
                                        </p:tav>
                                      </p:tavLst>
                                    </p:anim>
                                    <p:animEffect transition="in" filter="fade">
                                      <p:cBhvr>
                                        <p:cTn id="53" dur="1000"/>
                                        <p:tgtEl>
                                          <p:spTgt spid="12"/>
                                        </p:tgtEl>
                                      </p:cBhvr>
                                    </p:animEffect>
                                  </p:childTnLst>
                                </p:cTn>
                              </p:par>
                              <p:par>
                                <p:cTn id="54" presetID="31" presetClass="entr" presetSubtype="0"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style.rotation</p:attrName>
                                        </p:attrNameLst>
                                      </p:cBhvr>
                                      <p:tavLst>
                                        <p:tav tm="0">
                                          <p:val>
                                            <p:fltVal val="90"/>
                                          </p:val>
                                        </p:tav>
                                        <p:tav tm="100000">
                                          <p:val>
                                            <p:fltVal val="0"/>
                                          </p:val>
                                        </p:tav>
                                      </p:tavLst>
                                    </p:anim>
                                    <p:animEffect transition="in" filter="fade">
                                      <p:cBhvr>
                                        <p:cTn id="59" dur="10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down)">
                                      <p:cBhvr>
                                        <p:cTn id="64" dur="500"/>
                                        <p:tgtEl>
                                          <p:spTgt spid="7"/>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down)">
                                      <p:cBhvr>
                                        <p:cTn id="67" dur="500"/>
                                        <p:tgtEl>
                                          <p:spTgt spid="14"/>
                                        </p:tgtEl>
                                      </p:cBhvr>
                                    </p:animEffect>
                                  </p:childTnLst>
                                </p:cTn>
                              </p:par>
                            </p:childTnLst>
                          </p:cTn>
                        </p:par>
                        <p:par>
                          <p:cTn id="68" fill="hold">
                            <p:stCondLst>
                              <p:cond delay="500"/>
                            </p:stCondLst>
                            <p:childTnLst>
                              <p:par>
                                <p:cTn id="69" presetID="42" presetClass="entr" presetSubtype="0" fill="hold" grpId="0"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fade">
                                      <p:cBhvr>
                                        <p:cTn id="71" dur="1000"/>
                                        <p:tgtEl>
                                          <p:spTgt spid="2"/>
                                        </p:tgtEl>
                                      </p:cBhvr>
                                    </p:animEffect>
                                    <p:anim calcmode="lin" valueType="num">
                                      <p:cBhvr>
                                        <p:cTn id="72" dur="1000" fill="hold"/>
                                        <p:tgtEl>
                                          <p:spTgt spid="2"/>
                                        </p:tgtEl>
                                        <p:attrNameLst>
                                          <p:attrName>ppt_x</p:attrName>
                                        </p:attrNameLst>
                                      </p:cBhvr>
                                      <p:tavLst>
                                        <p:tav tm="0">
                                          <p:val>
                                            <p:strVal val="#ppt_x"/>
                                          </p:val>
                                        </p:tav>
                                        <p:tav tm="100000">
                                          <p:val>
                                            <p:strVal val="#ppt_x"/>
                                          </p:val>
                                        </p:tav>
                                      </p:tavLst>
                                    </p:anim>
                                    <p:anim calcmode="lin" valueType="num">
                                      <p:cBhvr>
                                        <p:cTn id="73" dur="1000" fill="hold"/>
                                        <p:tgtEl>
                                          <p:spTgt spid="2"/>
                                        </p:tgtEl>
                                        <p:attrNameLst>
                                          <p:attrName>ppt_y</p:attrName>
                                        </p:attrNameLst>
                                      </p:cBhvr>
                                      <p:tavLst>
                                        <p:tav tm="0">
                                          <p:val>
                                            <p:strVal val="#ppt_y+.1"/>
                                          </p:val>
                                        </p:tav>
                                        <p:tav tm="100000">
                                          <p:val>
                                            <p:strVal val="#ppt_y"/>
                                          </p:val>
                                        </p:tav>
                                      </p:tavLst>
                                    </p:anim>
                                  </p:childTnLst>
                                </p:cTn>
                              </p:par>
                            </p:childTnLst>
                          </p:cTn>
                        </p:par>
                        <p:par>
                          <p:cTn id="74" fill="hold">
                            <p:stCondLst>
                              <p:cond delay="1500"/>
                            </p:stCondLst>
                            <p:childTnLst>
                              <p:par>
                                <p:cTn id="75" presetID="42" presetClass="entr" presetSubtype="0" fill="hold" grpId="0" nodeType="after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1000"/>
                                        <p:tgtEl>
                                          <p:spTgt spid="3"/>
                                        </p:tgtEl>
                                      </p:cBhvr>
                                    </p:animEffect>
                                    <p:anim calcmode="lin" valueType="num">
                                      <p:cBhvr>
                                        <p:cTn id="78" dur="1000" fill="hold"/>
                                        <p:tgtEl>
                                          <p:spTgt spid="3"/>
                                        </p:tgtEl>
                                        <p:attrNameLst>
                                          <p:attrName>ppt_x</p:attrName>
                                        </p:attrNameLst>
                                      </p:cBhvr>
                                      <p:tavLst>
                                        <p:tav tm="0">
                                          <p:val>
                                            <p:strVal val="#ppt_x"/>
                                          </p:val>
                                        </p:tav>
                                        <p:tav tm="100000">
                                          <p:val>
                                            <p:strVal val="#ppt_x"/>
                                          </p:val>
                                        </p:tav>
                                      </p:tavLst>
                                    </p:anim>
                                    <p:anim calcmode="lin" valueType="num">
                                      <p:cBhvr>
                                        <p:cTn id="7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p:bldP spid="10" grpId="0" bldLvl="0" animBg="1"/>
      <p:bldP spid="11" grpId="0"/>
      <p:bldP spid="15" grpId="0"/>
      <p:bldP spid="21" grpId="0" bldLvl="0" animBg="1"/>
      <p:bldP spid="22" grpId="0" bldLvl="0" animBg="1"/>
      <p:bldP spid="23" grpId="0" bldLvl="0" animBg="1"/>
      <p:bldP spid="7" grpId="0" bldLvl="0" animBg="1"/>
      <p:bldP spid="14" grpId="0" bldLvl="0" animBg="1"/>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íSľïḑe"/>
          <p:cNvSpPr txBox="1"/>
          <p:nvPr/>
        </p:nvSpPr>
        <p:spPr>
          <a:xfrm>
            <a:off x="1044575" y="383223"/>
            <a:ext cx="370649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组织环境分析</a:t>
            </a:r>
            <a:r>
              <a:rPr lang="zh-CN" altLang="en-US" sz="2400" kern="0" noProof="0" dirty="0">
                <a:ln>
                  <a:noFill/>
                </a:ln>
                <a:solidFill>
                  <a:srgbClr val="FF0000"/>
                </a:solidFill>
                <a:effectLst/>
                <a:uLnTx/>
                <a:uFillTx/>
                <a:cs typeface="+mn-ea"/>
                <a:sym typeface="+mn-lt"/>
              </a:rPr>
              <a:t>（外部）</a:t>
            </a:r>
            <a:endParaRPr lang="zh-CN" altLang="en-US" sz="2400" kern="0" noProof="0" dirty="0">
              <a:ln>
                <a:noFill/>
              </a:ln>
              <a:solidFill>
                <a:srgbClr val="FF0000"/>
              </a:solidFill>
              <a:effectLst/>
              <a:uLnTx/>
              <a:uFillTx/>
              <a:cs typeface="+mn-ea"/>
              <a:sym typeface="+mn-lt"/>
            </a:endParaRPr>
          </a:p>
        </p:txBody>
      </p:sp>
      <p:pic>
        <p:nvPicPr>
          <p:cNvPr id="5" name="图片 4"/>
          <p:cNvPicPr/>
          <p:nvPr/>
        </p:nvPicPr>
        <p:blipFill>
          <a:blip r:embed="rId2"/>
        </p:blipFill>
        <p:spPr>
          <a:xfrm>
            <a:off x="3027680" y="1816735"/>
            <a:ext cx="6136640" cy="4420235"/>
          </a:xfrm>
          <a:prstGeom prst="rect">
            <a:avLst/>
          </a:prstGeom>
        </p:spPr>
      </p:pic>
      <p:sp>
        <p:nvSpPr>
          <p:cNvPr id="44" name="矩形 43"/>
          <p:cNvSpPr/>
          <p:nvPr/>
        </p:nvSpPr>
        <p:spPr>
          <a:xfrm>
            <a:off x="4352290" y="1123950"/>
            <a:ext cx="3148965" cy="348615"/>
          </a:xfrm>
          <a:prstGeom prst="rect">
            <a:avLst/>
          </a:prstGeom>
          <a:ln>
            <a:solidFill>
              <a:schemeClr val="accent1">
                <a:lumMod val="20000"/>
                <a:lumOff val="80000"/>
              </a:schemeClr>
            </a:solidFill>
          </a:ln>
        </p:spPr>
        <p:txBody>
          <a:bodyPr>
            <a:noAutofit/>
          </a:bodyPr>
          <a:p>
            <a:pPr>
              <a:spcBef>
                <a:spcPct val="0"/>
              </a:spcBef>
              <a:buFont typeface="Arial" panose="020B0604020202020204" pitchFamily="34" charset="0"/>
              <a:defRPr/>
            </a:pPr>
            <a:r>
              <a:rPr lang="zh-CN" altLang="en-US" b="1" dirty="0">
                <a:solidFill>
                  <a:srgbClr val="FF0000"/>
                </a:solidFill>
                <a:cs typeface="+mn-ea"/>
                <a:sym typeface="+mn-lt"/>
              </a:rPr>
              <a:t>一般环境分析的</a:t>
            </a:r>
            <a:r>
              <a:rPr lang="en-US" altLang="zh-CN" b="1" dirty="0">
                <a:solidFill>
                  <a:srgbClr val="FF0000"/>
                </a:solidFill>
                <a:cs typeface="+mn-ea"/>
                <a:sym typeface="+mn-lt"/>
              </a:rPr>
              <a:t>PEST</a:t>
            </a:r>
            <a:r>
              <a:rPr lang="zh-CN" altLang="en-US" b="1" dirty="0">
                <a:solidFill>
                  <a:srgbClr val="FF0000"/>
                </a:solidFill>
                <a:cs typeface="+mn-ea"/>
                <a:sym typeface="+mn-lt"/>
              </a:rPr>
              <a:t>分析法</a:t>
            </a:r>
            <a:endParaRPr lang="zh-CN" altLang="en-US" b="1" dirty="0">
              <a:solidFill>
                <a:srgbClr val="FF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299285" y="1380785"/>
            <a:ext cx="3482975" cy="829945"/>
          </a:xfrm>
          <a:prstGeom prst="rect">
            <a:avLst/>
          </a:prstGeom>
        </p:spPr>
        <p:txBody>
          <a:bodyPr wrap="none">
            <a:spAutoFit/>
          </a:bodyPr>
          <a:lstStyle/>
          <a:p>
            <a:pPr algn="ctr"/>
            <a:r>
              <a:rPr lang="en-US" altLang="zh-CN" sz="4800" b="1" dirty="0">
                <a:solidFill>
                  <a:srgbClr val="000000">
                    <a:alpha val="10000"/>
                  </a:srgbClr>
                </a:solidFill>
                <a:cs typeface="+mn-ea"/>
                <a:sym typeface="+mn-lt"/>
              </a:rPr>
              <a:t>CONTENTS</a:t>
            </a:r>
            <a:endParaRPr lang="en-US" altLang="zh-CN" sz="4800" b="1" dirty="0">
              <a:solidFill>
                <a:srgbClr val="000000">
                  <a:alpha val="10000"/>
                </a:srgbClr>
              </a:solidFill>
              <a:cs typeface="+mn-ea"/>
              <a:sym typeface="+mn-lt"/>
            </a:endParaRPr>
          </a:p>
        </p:txBody>
      </p:sp>
      <p:sp>
        <p:nvSpPr>
          <p:cNvPr id="4" name="文本框 3"/>
          <p:cNvSpPr txBox="1"/>
          <p:nvPr/>
        </p:nvSpPr>
        <p:spPr>
          <a:xfrm>
            <a:off x="3509445" y="421191"/>
            <a:ext cx="5176119" cy="1014730"/>
          </a:xfrm>
          <a:prstGeom prst="rect">
            <a:avLst/>
          </a:prstGeom>
          <a:noFill/>
        </p:spPr>
        <p:txBody>
          <a:bodyPr wrap="square">
            <a:spAutoFit/>
          </a:bodyPr>
          <a:lstStyle/>
          <a:p>
            <a:pPr algn="ctr"/>
            <a:r>
              <a:rPr lang="zh-CN" altLang="en-US" sz="6000" dirty="0">
                <a:solidFill>
                  <a:schemeClr val="accent1"/>
                </a:solidFill>
                <a:cs typeface="+mn-ea"/>
                <a:sym typeface="+mn-lt"/>
              </a:rPr>
              <a:t>目  录</a:t>
            </a:r>
            <a:endParaRPr lang="zh-CN" altLang="en-US" sz="6000" dirty="0">
              <a:solidFill>
                <a:schemeClr val="accent1"/>
              </a:solidFill>
              <a:cs typeface="+mn-ea"/>
              <a:sym typeface="+mn-lt"/>
            </a:endParaRPr>
          </a:p>
        </p:txBody>
      </p:sp>
      <p:grpSp>
        <p:nvGrpSpPr>
          <p:cNvPr id="5" name="Shape;222;p28"/>
          <p:cNvGrpSpPr/>
          <p:nvPr/>
        </p:nvGrpSpPr>
        <p:grpSpPr>
          <a:xfrm rot="16200000">
            <a:off x="11454133" y="6091218"/>
            <a:ext cx="83474" cy="584215"/>
            <a:chOff x="687750" y="1096650"/>
            <a:chExt cx="64500" cy="451421"/>
          </a:xfrm>
          <a:solidFill>
            <a:srgbClr val="002FA7"/>
          </a:solidFill>
        </p:grpSpPr>
        <p:sp>
          <p:nvSpPr>
            <p:cNvPr id="6" name="Shape;223;p28"/>
            <p:cNvSpPr/>
            <p:nvPr>
              <p:custDataLst>
                <p:tags r:id="rId1"/>
              </p:custDataLst>
            </p:nvPr>
          </p:nvSpPr>
          <p:spPr>
            <a:xfrm>
              <a:off x="687750" y="148357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7" name="Shape;224;p28"/>
            <p:cNvSpPr/>
            <p:nvPr>
              <p:custDataLst>
                <p:tags r:id="rId2"/>
              </p:custDataLst>
            </p:nvPr>
          </p:nvSpPr>
          <p:spPr>
            <a:xfrm>
              <a:off x="687750" y="1290111"/>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8" name="hape;225;p28"/>
            <p:cNvSpPr/>
            <p:nvPr>
              <p:custDataLst>
                <p:tags r:id="rId3"/>
              </p:custDataLst>
            </p:nvPr>
          </p:nvSpPr>
          <p:spPr>
            <a:xfrm>
              <a:off x="687750" y="1096650"/>
              <a:ext cx="64500" cy="64500"/>
            </a:xfrm>
            <a:prstGeom prst="ellipse">
              <a:avLst/>
            </a:prstGeom>
            <a:grp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grpSp>
        <p:nvGrpSpPr>
          <p:cNvPr id="9" name="Shape;222;p28"/>
          <p:cNvGrpSpPr/>
          <p:nvPr/>
        </p:nvGrpSpPr>
        <p:grpSpPr>
          <a:xfrm rot="5400000">
            <a:off x="748416" y="87346"/>
            <a:ext cx="83474" cy="584215"/>
            <a:chOff x="687750" y="1096650"/>
            <a:chExt cx="64500" cy="451421"/>
          </a:xfrm>
          <a:solidFill>
            <a:schemeClr val="accent6">
              <a:lumMod val="60000"/>
              <a:lumOff val="40000"/>
            </a:schemeClr>
          </a:solidFill>
        </p:grpSpPr>
        <p:sp>
          <p:nvSpPr>
            <p:cNvPr id="10" name="Shape;223;p28"/>
            <p:cNvSpPr/>
            <p:nvPr>
              <p:custDataLst>
                <p:tags r:id="rId4"/>
              </p:custDataLst>
            </p:nvPr>
          </p:nvSpPr>
          <p:spPr>
            <a:xfrm>
              <a:off x="687750" y="148357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1" name="Shape;224;p28"/>
            <p:cNvSpPr/>
            <p:nvPr>
              <p:custDataLst>
                <p:tags r:id="rId5"/>
              </p:custDataLst>
            </p:nvPr>
          </p:nvSpPr>
          <p:spPr>
            <a:xfrm>
              <a:off x="687750" y="1290111"/>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sp>
          <p:nvSpPr>
            <p:cNvPr id="12" name="Shape;225;p28"/>
            <p:cNvSpPr/>
            <p:nvPr>
              <p:custDataLst>
                <p:tags r:id="rId6"/>
              </p:custDataLst>
            </p:nvPr>
          </p:nvSpPr>
          <p:spPr>
            <a:xfrm>
              <a:off x="687750" y="1096650"/>
              <a:ext cx="64500" cy="64500"/>
            </a:xfrm>
            <a:prstGeom prst="ellipse">
              <a:avLst/>
            </a:prstGeom>
            <a:solidFill>
              <a:schemeClr val="accent6">
                <a:lumMod val="60000"/>
                <a:lumOff val="40000"/>
              </a:schemeClr>
            </a:solidFill>
            <a:ln>
              <a:solidFill>
                <a:schemeClr val="lt1"/>
              </a:solidFill>
            </a:ln>
          </p:spPr>
          <p:txBody>
            <a:bodyPr spcFirstLastPara="1" wrap="square" lIns="91425" tIns="91425" rIns="91425" bIns="91425" anchor="ctr" anchorCtr="0">
              <a:noAutofit/>
            </a:bodyPr>
            <a:lstStyle/>
            <a:p>
              <a:pPr marL="0" lvl="0" indent="0" algn="l" rtl="0">
                <a:spcBef>
                  <a:spcPts val="0"/>
                </a:spcBef>
                <a:spcAft>
                  <a:spcPts val="0"/>
                </a:spcAft>
                <a:buNone/>
              </a:pPr>
              <a:endParaRPr sz="3200">
                <a:solidFill>
                  <a:srgbClr val="002FA7"/>
                </a:solidFill>
                <a:cs typeface="+mn-ea"/>
                <a:sym typeface="+mn-lt"/>
              </a:endParaRPr>
            </a:p>
          </p:txBody>
        </p:sp>
      </p:grpSp>
      <p:sp>
        <p:nvSpPr>
          <p:cNvPr id="13" name="îṥḷiḋe"/>
          <p:cNvSpPr/>
          <p:nvPr>
            <p:custDataLst>
              <p:tags r:id="rId7"/>
            </p:custDataLst>
          </p:nvPr>
        </p:nvSpPr>
        <p:spPr>
          <a:xfrm>
            <a:off x="670926"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algn="ctr" defTabSz="913765"/>
            <a:r>
              <a:rPr lang="en-US" altLang="zh-CN" sz="2800" b="1" kern="0" dirty="0">
                <a:solidFill>
                  <a:schemeClr val="lt1"/>
                </a:solidFill>
                <a:cs typeface="+mn-ea"/>
                <a:sym typeface="+mn-lt"/>
              </a:rPr>
              <a:t>O1</a:t>
            </a:r>
            <a:endParaRPr lang="en-US" altLang="zh-CN" sz="2800" b="1" kern="0" dirty="0">
              <a:solidFill>
                <a:schemeClr val="lt1"/>
              </a:solidFill>
              <a:cs typeface="+mn-ea"/>
              <a:sym typeface="+mn-lt"/>
            </a:endParaRPr>
          </a:p>
        </p:txBody>
      </p:sp>
      <p:sp>
        <p:nvSpPr>
          <p:cNvPr id="14" name="íSľïḑe"/>
          <p:cNvSpPr txBox="1"/>
          <p:nvPr>
            <p:custDataLst>
              <p:tags r:id="rId8"/>
            </p:custDataLst>
          </p:nvPr>
        </p:nvSpPr>
        <p:spPr>
          <a:xfrm>
            <a:off x="1299242" y="3360745"/>
            <a:ext cx="2139721"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accent6">
                    <a:lumMod val="75000"/>
                  </a:schemeClr>
                </a:solidFill>
                <a:effectLst/>
                <a:uLnTx/>
                <a:uFillTx/>
                <a:cs typeface="+mn-ea"/>
                <a:sym typeface="+mn-lt"/>
              </a:rPr>
              <a:t>管理概述</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16" name="išlïḑé"/>
          <p:cNvCxnSpPr/>
          <p:nvPr>
            <p:custDataLst>
              <p:tags r:id="rId9"/>
            </p:custDataLst>
          </p:nvPr>
        </p:nvCxnSpPr>
        <p:spPr>
          <a:xfrm flipV="1">
            <a:off x="1218012" y="2872507"/>
            <a:ext cx="0" cy="1445660"/>
          </a:xfrm>
          <a:prstGeom prst="line">
            <a:avLst/>
          </a:prstGeom>
          <a:noFill/>
          <a:ln w="15875" cap="flat" cmpd="sng" algn="ctr">
            <a:solidFill>
              <a:srgbClr val="ED7D31"/>
            </a:solidFill>
            <a:prstDash val="solid"/>
            <a:miter lim="800000"/>
            <a:tailEnd type="oval"/>
          </a:ln>
          <a:effectLst/>
        </p:spPr>
      </p:cxnSp>
      <p:sp>
        <p:nvSpPr>
          <p:cNvPr id="17" name="îṡlîḓè"/>
          <p:cNvSpPr/>
          <p:nvPr>
            <p:custDataLst>
              <p:tags r:id="rId10"/>
            </p:custDataLst>
          </p:nvPr>
        </p:nvSpPr>
        <p:spPr>
          <a:xfrm>
            <a:off x="3202254"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O2</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18" name="iS1iḓè"/>
          <p:cNvSpPr txBox="1"/>
          <p:nvPr>
            <p:custDataLst>
              <p:tags r:id="rId11"/>
            </p:custDataLst>
          </p:nvPr>
        </p:nvSpPr>
        <p:spPr>
          <a:xfrm>
            <a:off x="3886835" y="3088005"/>
            <a:ext cx="2242185"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管理者</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与管理技能</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0" name="ïślíḓê"/>
          <p:cNvCxnSpPr/>
          <p:nvPr>
            <p:custDataLst>
              <p:tags r:id="rId12"/>
            </p:custDataLst>
          </p:nvPr>
        </p:nvCxnSpPr>
        <p:spPr>
          <a:xfrm flipV="1">
            <a:off x="3749340"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
        <p:nvSpPr>
          <p:cNvPr id="21" name="iś1îḋe"/>
          <p:cNvSpPr/>
          <p:nvPr>
            <p:custDataLst>
              <p:tags r:id="rId13"/>
            </p:custDataLst>
          </p:nvPr>
        </p:nvSpPr>
        <p:spPr>
          <a:xfrm>
            <a:off x="5733582" y="4318167"/>
            <a:ext cx="1094172" cy="1094172"/>
          </a:xfrm>
          <a:prstGeom prst="ellipse">
            <a:avLst/>
          </a:prstGeom>
          <a:solidFill>
            <a:schemeClr val="accent2"/>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O3</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2" name="îṧḻiḍê"/>
          <p:cNvSpPr txBox="1"/>
          <p:nvPr>
            <p:custDataLst>
              <p:tags r:id="rId14"/>
            </p:custDataLst>
          </p:nvPr>
        </p:nvSpPr>
        <p:spPr>
          <a:xfrm>
            <a:off x="6400633" y="3198820"/>
            <a:ext cx="2139721" cy="46037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组织环境</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4" name="iśľíḑê"/>
          <p:cNvCxnSpPr/>
          <p:nvPr>
            <p:custDataLst>
              <p:tags r:id="rId15"/>
            </p:custDataLst>
          </p:nvPr>
        </p:nvCxnSpPr>
        <p:spPr>
          <a:xfrm flipV="1">
            <a:off x="6280668" y="2872507"/>
            <a:ext cx="0" cy="1445660"/>
          </a:xfrm>
          <a:prstGeom prst="line">
            <a:avLst/>
          </a:prstGeom>
          <a:noFill/>
          <a:ln w="15875" cap="flat" cmpd="sng" algn="ctr">
            <a:solidFill>
              <a:srgbClr val="ED7D31"/>
            </a:solidFill>
            <a:prstDash val="solid"/>
            <a:miter lim="800000"/>
            <a:tailEnd type="oval"/>
          </a:ln>
          <a:effectLst/>
        </p:spPr>
      </p:cxnSp>
      <p:sp>
        <p:nvSpPr>
          <p:cNvPr id="25" name="ïSļîḓè"/>
          <p:cNvSpPr/>
          <p:nvPr>
            <p:custDataLst>
              <p:tags r:id="rId16"/>
            </p:custDataLst>
          </p:nvPr>
        </p:nvSpPr>
        <p:spPr>
          <a:xfrm>
            <a:off x="8264910" y="4318167"/>
            <a:ext cx="1094172" cy="1094172"/>
          </a:xfrm>
          <a:prstGeom prst="ellipse">
            <a:avLst/>
          </a:prstGeom>
          <a:solidFill>
            <a:schemeClr val="accent6">
              <a:lumMod val="60000"/>
              <a:lumOff val="40000"/>
            </a:schemeClr>
          </a:solidFill>
          <a:ln w="12700" cap="rnd" cmpd="sng" algn="ctr">
            <a:noFill/>
            <a:prstDash val="solid"/>
            <a:round/>
          </a:ln>
          <a:effectLst/>
        </p:spPr>
        <p:txBody>
          <a:bodyPr rot="0" spcFirstLastPara="0" vert="horz" wrap="square" lIns="91440" tIns="45720" rIns="91440" bIns="45720" numCol="1" spcCol="0" rtlCol="0" fromWordArt="0" anchor="ctr" anchorCtr="0" forceAA="0" compatLnSpc="1">
            <a:noAutofit/>
          </a:bodyPr>
          <a:lstStyle/>
          <a:p>
            <a:pPr marL="0" marR="0" lvl="0" indent="0" algn="ctr" defTabSz="913765"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chemeClr val="lt1"/>
                </a:solidFill>
                <a:effectLst/>
                <a:uLnTx/>
                <a:uFillTx/>
                <a:cs typeface="+mn-ea"/>
                <a:sym typeface="+mn-lt"/>
              </a:rPr>
              <a:t>O4</a:t>
            </a:r>
            <a:endParaRPr kumimoji="0" lang="en-US" altLang="zh-CN" sz="2800" b="1" i="0" u="none" strike="noStrike" kern="0" cap="none" spc="0" normalizeH="0" baseline="0" noProof="0" dirty="0">
              <a:ln>
                <a:noFill/>
              </a:ln>
              <a:solidFill>
                <a:schemeClr val="lt1"/>
              </a:solidFill>
              <a:effectLst/>
              <a:uLnTx/>
              <a:uFillTx/>
              <a:cs typeface="+mn-ea"/>
              <a:sym typeface="+mn-lt"/>
            </a:endParaRPr>
          </a:p>
        </p:txBody>
      </p:sp>
      <p:sp>
        <p:nvSpPr>
          <p:cNvPr id="26" name="ísḷíḍè"/>
          <p:cNvSpPr txBox="1"/>
          <p:nvPr>
            <p:custDataLst>
              <p:tags r:id="rId17"/>
            </p:custDataLst>
          </p:nvPr>
        </p:nvSpPr>
        <p:spPr>
          <a:xfrm>
            <a:off x="8963711" y="3198820"/>
            <a:ext cx="2139721" cy="8299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管理理论的</a:t>
            </a:r>
            <a:endParaRPr lang="zh-CN" altLang="en-US" sz="2400" kern="0" noProof="0" dirty="0">
              <a:ln>
                <a:noFill/>
              </a:ln>
              <a:solidFill>
                <a:schemeClr val="accent6">
                  <a:lumMod val="75000"/>
                </a:schemeClr>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accent6">
                    <a:lumMod val="75000"/>
                  </a:schemeClr>
                </a:solidFill>
                <a:effectLst/>
                <a:uLnTx/>
                <a:uFillTx/>
                <a:cs typeface="+mn-ea"/>
                <a:sym typeface="+mn-lt"/>
              </a:rPr>
              <a:t>形成与发展</a:t>
            </a:r>
            <a:endParaRPr kumimoji="0" lang="zh-CN" altLang="en-US" sz="2400" b="1" i="0" u="none" strike="noStrike" kern="0" cap="none" spc="0" normalizeH="0" baseline="0" noProof="0" dirty="0">
              <a:ln>
                <a:noFill/>
              </a:ln>
              <a:solidFill>
                <a:schemeClr val="accent6">
                  <a:lumMod val="75000"/>
                </a:schemeClr>
              </a:solidFill>
              <a:effectLst/>
              <a:uLnTx/>
              <a:uFillTx/>
              <a:cs typeface="+mn-ea"/>
              <a:sym typeface="+mn-lt"/>
            </a:endParaRPr>
          </a:p>
        </p:txBody>
      </p:sp>
      <p:cxnSp>
        <p:nvCxnSpPr>
          <p:cNvPr id="28" name="íš1ïdè"/>
          <p:cNvCxnSpPr/>
          <p:nvPr>
            <p:custDataLst>
              <p:tags r:id="rId18"/>
            </p:custDataLst>
          </p:nvPr>
        </p:nvCxnSpPr>
        <p:spPr>
          <a:xfrm flipV="1">
            <a:off x="8811996" y="2872507"/>
            <a:ext cx="0" cy="1445660"/>
          </a:xfrm>
          <a:prstGeom prst="line">
            <a:avLst/>
          </a:prstGeom>
          <a:noFill/>
          <a:ln w="15875" cap="flat" cmpd="sng" algn="ctr">
            <a:solidFill>
              <a:schemeClr val="accent6">
                <a:lumMod val="60000"/>
                <a:lumOff val="40000"/>
              </a:schemeClr>
            </a:solidFill>
            <a:prstDash val="solid"/>
            <a:miter lim="800000"/>
            <a:tailEnd type="oval"/>
          </a:ln>
          <a:effectLst/>
        </p:spPr>
      </p:cxn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par>
                                <p:cTn id="39" presetID="22" presetClass="entr" presetSubtype="1"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up)">
                                      <p:cBhvr>
                                        <p:cTn id="44" dur="500"/>
                                        <p:tgtEl>
                                          <p:spTgt spid="2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up)">
                                      <p:cBhvr>
                                        <p:cTn id="50" dur="500"/>
                                        <p:tgtEl>
                                          <p:spTgt spid="24"/>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500"/>
                                        <p:tgtEl>
                                          <p:spTgt spid="25"/>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par>
                                <p:cTn id="57" presetID="22" presetClass="entr" presetSubtype="1"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left)">
                                      <p:cBhvr>
                                        <p:cTn id="6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13" grpId="0" bldLvl="0" animBg="1"/>
      <p:bldP spid="14" grpId="0" bldLvl="0" animBg="1"/>
      <p:bldP spid="17" grpId="0" bldLvl="0" animBg="1"/>
      <p:bldP spid="18" grpId="0" bldLvl="0" animBg="1"/>
      <p:bldP spid="21" grpId="0" bldLvl="0" animBg="1"/>
      <p:bldP spid="22" grpId="0" bldLvl="0" animBg="1"/>
      <p:bldP spid="25" grpId="0" bldLvl="0" animBg="1"/>
      <p:bldP spid="26"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8" name="矩形 7"/>
          <p:cNvSpPr/>
          <p:nvPr/>
        </p:nvSpPr>
        <p:spPr>
          <a:xfrm>
            <a:off x="1369060" y="1096645"/>
            <a:ext cx="5402580" cy="497205"/>
          </a:xfrm>
          <a:prstGeom prst="rect">
            <a:avLst/>
          </a:prstGeom>
        </p:spPr>
        <p:txBody>
          <a:bodyPr>
            <a:noAutofit/>
          </a:bodyPr>
          <a:lstStyle/>
          <a:p>
            <a:pPr>
              <a:spcBef>
                <a:spcPct val="0"/>
              </a:spcBef>
              <a:buFont typeface="Arial" panose="020B0604020202020204" pitchFamily="34" charset="0"/>
              <a:defRPr/>
            </a:pPr>
            <a:endParaRPr lang="zh-CN" altLang="en-US" sz="2000" b="1" cap="all" dirty="0">
              <a:solidFill>
                <a:srgbClr val="000000"/>
              </a:solidFill>
              <a:cs typeface="+mn-ea"/>
              <a:sym typeface="+mn-lt"/>
            </a:endParaRPr>
          </a:p>
        </p:txBody>
      </p:sp>
      <p:sp>
        <p:nvSpPr>
          <p:cNvPr id="2" name="íSľïḑe"/>
          <p:cNvSpPr txBox="1"/>
          <p:nvPr/>
        </p:nvSpPr>
        <p:spPr>
          <a:xfrm>
            <a:off x="1044575" y="383540"/>
            <a:ext cx="468630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组织环境分析</a:t>
            </a:r>
            <a:r>
              <a:rPr lang="zh-CN" altLang="en-US" sz="2400" kern="0" noProof="0" dirty="0">
                <a:ln>
                  <a:noFill/>
                </a:ln>
                <a:solidFill>
                  <a:srgbClr val="FF0000"/>
                </a:solidFill>
                <a:effectLst/>
                <a:uLnTx/>
                <a:uFillTx/>
                <a:cs typeface="+mn-ea"/>
                <a:sym typeface="+mn-lt"/>
              </a:rPr>
              <a:t>（外部）</a:t>
            </a:r>
            <a:endParaRPr lang="zh-CN" altLang="en-US" sz="2400" kern="0" noProof="0" dirty="0">
              <a:ln>
                <a:noFill/>
              </a:ln>
              <a:solidFill>
                <a:srgbClr val="FF0000"/>
              </a:solidFill>
              <a:effectLst/>
              <a:uLnTx/>
              <a:uFillTx/>
              <a:cs typeface="+mn-ea"/>
              <a:sym typeface="+mn-lt"/>
            </a:endParaRPr>
          </a:p>
        </p:txBody>
      </p:sp>
      <p:sp>
        <p:nvSpPr>
          <p:cNvPr id="42" name="TextBox 24"/>
          <p:cNvSpPr txBox="1"/>
          <p:nvPr>
            <p:custDataLst>
              <p:tags r:id="rId2"/>
            </p:custDataLst>
          </p:nvPr>
        </p:nvSpPr>
        <p:spPr>
          <a:xfrm>
            <a:off x="1967865" y="1784985"/>
            <a:ext cx="8766810" cy="4264660"/>
          </a:xfrm>
          <a:prstGeom prst="rect">
            <a:avLst/>
          </a:prstGeom>
          <a:noFill/>
        </p:spPr>
        <p:txBody>
          <a:bodyPr wrap="square" rtlCol="0">
            <a:noAutofit/>
          </a:bodyPr>
          <a:p>
            <a:pPr indent="457200" algn="just" fontAlgn="auto">
              <a:lnSpc>
                <a:spcPct val="150000"/>
              </a:lnSpc>
            </a:pPr>
            <a:r>
              <a:rPr lang="zh-CN" altLang="en-US" sz="1600" dirty="0">
                <a:solidFill>
                  <a:srgbClr val="000000"/>
                </a:solidFill>
                <a:cs typeface="+mn-ea"/>
                <a:sym typeface="+mn-lt"/>
              </a:rPr>
              <a:t>常用方法是</a:t>
            </a:r>
            <a:r>
              <a:rPr lang="zh-CN" altLang="en-US" sz="1600" dirty="0">
                <a:solidFill>
                  <a:srgbClr val="FF0000"/>
                </a:solidFill>
                <a:cs typeface="+mn-ea"/>
                <a:sym typeface="+mn-lt"/>
              </a:rPr>
              <a:t>迈克尔·波特</a:t>
            </a:r>
            <a:r>
              <a:rPr lang="zh-CN" altLang="en-US" sz="1600" dirty="0">
                <a:solidFill>
                  <a:srgbClr val="000000"/>
                </a:solidFill>
                <a:cs typeface="+mn-ea"/>
                <a:sym typeface="+mn-lt"/>
              </a:rPr>
              <a:t>提出的行业竞争分析方法，即五力模型分析法。</a:t>
            </a:r>
            <a:endParaRPr lang="zh-CN" altLang="en-US" sz="1600" dirty="0">
              <a:solidFill>
                <a:srgbClr val="000000"/>
              </a:solidFill>
              <a:cs typeface="+mn-ea"/>
              <a:sym typeface="+mn-lt"/>
            </a:endParaRPr>
          </a:p>
          <a:p>
            <a:pPr indent="457200" algn="just" fontAlgn="auto">
              <a:lnSpc>
                <a:spcPct val="150000"/>
              </a:lnSpc>
            </a:pPr>
            <a:r>
              <a:rPr lang="zh-CN" altLang="en-US" sz="1600" dirty="0">
                <a:solidFill>
                  <a:srgbClr val="000000"/>
                </a:solidFill>
                <a:cs typeface="+mn-ea"/>
                <a:sym typeface="+mn-lt"/>
              </a:rPr>
              <a:t>一个行业存在</a:t>
            </a:r>
            <a:r>
              <a:rPr lang="zh-CN" altLang="en-US" sz="1600" dirty="0">
                <a:solidFill>
                  <a:srgbClr val="FF0000"/>
                </a:solidFill>
                <a:cs typeface="+mn-ea"/>
                <a:sym typeface="+mn-lt"/>
              </a:rPr>
              <a:t>五种基本竞争力量</a:t>
            </a:r>
            <a:r>
              <a:rPr lang="zh-CN" altLang="en-US" sz="1600" dirty="0">
                <a:solidFill>
                  <a:srgbClr val="000000"/>
                </a:solidFill>
                <a:cs typeface="+mn-ea"/>
                <a:sym typeface="+mn-lt"/>
              </a:rPr>
              <a:t>，这五种基本竞争力量的现状、消长趋势及其综合强度，决定了行业竞争的激烈程度和行业的获利能力。</a:t>
            </a:r>
            <a:endParaRPr lang="zh-CN" altLang="en-US" sz="1600" dirty="0">
              <a:solidFill>
                <a:srgbClr val="000000"/>
              </a:solidFill>
              <a:cs typeface="+mn-ea"/>
              <a:sym typeface="+mn-lt"/>
            </a:endParaRPr>
          </a:p>
        </p:txBody>
      </p:sp>
      <p:sp>
        <p:nvSpPr>
          <p:cNvPr id="44" name="矩形 43"/>
          <p:cNvSpPr/>
          <p:nvPr/>
        </p:nvSpPr>
        <p:spPr>
          <a:xfrm>
            <a:off x="4164965" y="1203325"/>
            <a:ext cx="3455035" cy="390525"/>
          </a:xfrm>
          <a:prstGeom prst="rect">
            <a:avLst/>
          </a:prstGeom>
          <a:ln>
            <a:solidFill>
              <a:schemeClr val="accent1">
                <a:lumMod val="20000"/>
                <a:lumOff val="80000"/>
              </a:schemeClr>
            </a:solidFill>
          </a:ln>
        </p:spPr>
        <p:txBody>
          <a:bodyPr>
            <a:noAutofit/>
          </a:bodyPr>
          <a:p>
            <a:pPr>
              <a:spcBef>
                <a:spcPct val="0"/>
              </a:spcBef>
              <a:buFont typeface="Arial" panose="020B0604020202020204" pitchFamily="34" charset="0"/>
              <a:defRPr/>
            </a:pPr>
            <a:r>
              <a:rPr b="1" dirty="0">
                <a:solidFill>
                  <a:srgbClr val="FF0000"/>
                </a:solidFill>
                <a:cs typeface="+mn-ea"/>
                <a:sym typeface="+mn-lt"/>
              </a:rPr>
              <a:t>具体环境分析的五力模型分析法</a:t>
            </a:r>
            <a:endParaRPr b="1" dirty="0">
              <a:solidFill>
                <a:srgbClr val="FF0000"/>
              </a:solidFill>
              <a:cs typeface="+mn-ea"/>
              <a:sym typeface="+mn-lt"/>
            </a:endParaRPr>
          </a:p>
        </p:txBody>
      </p:sp>
      <p:pic>
        <p:nvPicPr>
          <p:cNvPr id="3" name="图片 2"/>
          <p:cNvPicPr/>
          <p:nvPr/>
        </p:nvPicPr>
        <p:blipFill>
          <a:blip r:embed="rId3"/>
        </p:blipFill>
        <p:spPr>
          <a:xfrm>
            <a:off x="2802573" y="3249295"/>
            <a:ext cx="7096125" cy="224790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67ADFF">
                  <a:lumMod val="30000"/>
                  <a:lumOff val="7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2" name="íSľïḑe"/>
          <p:cNvSpPr txBox="1"/>
          <p:nvPr/>
        </p:nvSpPr>
        <p:spPr>
          <a:xfrm>
            <a:off x="1044575" y="383223"/>
            <a:ext cx="651764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组织环境分析</a:t>
            </a:r>
            <a:r>
              <a:rPr lang="zh-CN" altLang="en-US" sz="2400" kern="0" noProof="0" dirty="0">
                <a:ln>
                  <a:noFill/>
                </a:ln>
                <a:solidFill>
                  <a:srgbClr val="FF0000"/>
                </a:solidFill>
                <a:effectLst/>
                <a:uLnTx/>
                <a:uFillTx/>
                <a:cs typeface="+mn-ea"/>
                <a:sym typeface="+mn-lt"/>
              </a:rPr>
              <a:t>（</a:t>
            </a:r>
            <a:r>
              <a:rPr sz="2400" dirty="0">
                <a:solidFill>
                  <a:srgbClr val="FF0000"/>
                </a:solidFill>
                <a:cs typeface="+mn-ea"/>
                <a:sym typeface="+mn-lt"/>
              </a:rPr>
              <a:t>内外部综合</a:t>
            </a:r>
            <a:r>
              <a:rPr lang="en-US" sz="2400" dirty="0">
                <a:solidFill>
                  <a:srgbClr val="FF0000"/>
                </a:solidFill>
                <a:cs typeface="+mn-ea"/>
                <a:sym typeface="+mn-lt"/>
              </a:rPr>
              <a:t>)</a:t>
            </a:r>
            <a:endParaRPr kumimoji="0" lang="en-US" sz="2400" b="1" i="0" u="none" strike="noStrike" kern="0" cap="none" spc="0" normalizeH="0" baseline="0" noProof="0" dirty="0">
              <a:ln>
                <a:noFill/>
              </a:ln>
              <a:solidFill>
                <a:srgbClr val="FF0000"/>
              </a:solidFill>
              <a:effectLst/>
              <a:uLnTx/>
              <a:uFillTx/>
              <a:cs typeface="+mn-ea"/>
              <a:sym typeface="+mn-lt"/>
            </a:endParaRPr>
          </a:p>
        </p:txBody>
      </p:sp>
      <p:sp>
        <p:nvSpPr>
          <p:cNvPr id="42" name="TextBox 24"/>
          <p:cNvSpPr txBox="1"/>
          <p:nvPr>
            <p:custDataLst>
              <p:tags r:id="rId2"/>
            </p:custDataLst>
          </p:nvPr>
        </p:nvSpPr>
        <p:spPr>
          <a:xfrm>
            <a:off x="1826895" y="1604010"/>
            <a:ext cx="8985885" cy="4264660"/>
          </a:xfrm>
          <a:prstGeom prst="rect">
            <a:avLst/>
          </a:prstGeom>
          <a:noFill/>
        </p:spPr>
        <p:txBody>
          <a:bodyPr wrap="square" rtlCol="0">
            <a:noAutofit/>
          </a:bodyPr>
          <a:p>
            <a:pPr indent="457200" algn="just" fontAlgn="auto">
              <a:lnSpc>
                <a:spcPct val="150000"/>
              </a:lnSpc>
            </a:pPr>
            <a:r>
              <a:rPr lang="zh-CN" altLang="en-US" sz="1600" dirty="0">
                <a:solidFill>
                  <a:srgbClr val="000000"/>
                </a:solidFill>
                <a:cs typeface="+mn-ea"/>
                <a:sym typeface="+mn-lt"/>
              </a:rPr>
              <a:t>SWOT分析法是综合分析内外部环境的重要方法，维度包括</a:t>
            </a:r>
            <a:r>
              <a:rPr lang="zh-CN" altLang="en-US" sz="1600" dirty="0">
                <a:solidFill>
                  <a:srgbClr val="FF0000"/>
                </a:solidFill>
                <a:cs typeface="+mn-ea"/>
                <a:sym typeface="+mn-lt"/>
              </a:rPr>
              <a:t>优势（strengths）、劣势（weaknesses）、机会（opportunities）、威胁（threats）</a:t>
            </a:r>
            <a:r>
              <a:rPr lang="zh-CN" altLang="en-US" sz="1600" dirty="0">
                <a:solidFill>
                  <a:srgbClr val="000000"/>
                </a:solidFill>
                <a:cs typeface="+mn-ea"/>
                <a:sym typeface="+mn-lt"/>
              </a:rPr>
              <a:t>，把这四个维度综合起来考虑，即可以构成SWOT分析矩阵。</a:t>
            </a:r>
            <a:endParaRPr lang="zh-CN" altLang="en-US" sz="1600" dirty="0">
              <a:solidFill>
                <a:srgbClr val="000000"/>
              </a:solidFill>
              <a:cs typeface="+mn-ea"/>
              <a:sym typeface="+mn-lt"/>
            </a:endParaRPr>
          </a:p>
        </p:txBody>
      </p:sp>
      <p:sp>
        <p:nvSpPr>
          <p:cNvPr id="44" name="矩形 43"/>
          <p:cNvSpPr/>
          <p:nvPr/>
        </p:nvSpPr>
        <p:spPr>
          <a:xfrm>
            <a:off x="4203700" y="1183640"/>
            <a:ext cx="3784600" cy="420370"/>
          </a:xfrm>
          <a:prstGeom prst="rect">
            <a:avLst/>
          </a:prstGeom>
          <a:ln>
            <a:solidFill>
              <a:schemeClr val="accent1">
                <a:lumMod val="20000"/>
                <a:lumOff val="80000"/>
              </a:schemeClr>
            </a:solidFill>
          </a:ln>
        </p:spPr>
        <p:txBody>
          <a:bodyPr>
            <a:noAutofit/>
          </a:bodyPr>
          <a:p>
            <a:pPr lvl="0" algn="l">
              <a:buClrTx/>
              <a:buSzTx/>
              <a:buFont typeface="Arial" panose="020B0604020202020204" pitchFamily="34" charset="0"/>
              <a:defRPr/>
            </a:pPr>
            <a:r>
              <a:rPr b="1" dirty="0">
                <a:solidFill>
                  <a:srgbClr val="FF0000"/>
                </a:solidFill>
                <a:cs typeface="+mn-ea"/>
                <a:sym typeface="+mn-lt"/>
              </a:rPr>
              <a:t>内外部环境综合分析的SWOT分析法</a:t>
            </a:r>
            <a:endParaRPr b="1" dirty="0">
              <a:solidFill>
                <a:srgbClr val="FF0000"/>
              </a:solidFill>
              <a:cs typeface="+mn-ea"/>
              <a:sym typeface="+mn-lt"/>
            </a:endParaRPr>
          </a:p>
        </p:txBody>
      </p:sp>
      <p:pic>
        <p:nvPicPr>
          <p:cNvPr id="6" name="图片 5"/>
          <p:cNvPicPr/>
          <p:nvPr/>
        </p:nvPicPr>
        <p:blipFill>
          <a:blip r:embed="rId3"/>
        </p:blipFill>
        <p:spPr>
          <a:xfrm>
            <a:off x="2253298" y="3010535"/>
            <a:ext cx="8353424" cy="3048000"/>
          </a:xfrm>
          <a:prstGeom prst="rect">
            <a:avLst/>
          </a:prstGeom>
        </p:spPr>
      </p:pic>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57123" y="1958975"/>
            <a:ext cx="9351466" cy="2315845"/>
            <a:chOff x="627" y="3436"/>
            <a:chExt cx="12337" cy="3647"/>
          </a:xfrm>
        </p:grpSpPr>
        <p:sp>
          <p:nvSpPr>
            <p:cNvPr id="31" name="标题 3"/>
            <p:cNvSpPr txBox="1"/>
            <p:nvPr/>
          </p:nvSpPr>
          <p:spPr>
            <a:xfrm>
              <a:off x="627" y="5169"/>
              <a:ext cx="12337" cy="191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lgn="ctr"/>
              <a:r>
                <a:rPr lang="zh-CN" altLang="en-US" sz="6600" spc="300" dirty="0">
                  <a:solidFill>
                    <a:schemeClr val="accent1"/>
                  </a:solidFill>
                  <a:latin typeface="+mn-lt"/>
                  <a:ea typeface="+mn-ea"/>
                  <a:cs typeface="+mn-ea"/>
                  <a:sym typeface="+mn-lt"/>
                </a:rPr>
                <a:t>管理理论的形成与发展</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4915" y="3436"/>
              <a:ext cx="2448" cy="1016"/>
            </a:xfrm>
            <a:prstGeom prst="rect">
              <a:avLst/>
            </a:prstGeom>
          </p:spPr>
          <p:txBody>
            <a:bodyPr wrap="square">
              <a:spAutoFit/>
            </a:bodyPr>
            <a:lstStyle/>
            <a:p>
              <a:pPr algn="ctr"/>
              <a:r>
                <a:rPr lang="zh-CN" altLang="en-US" sz="3600" dirty="0">
                  <a:solidFill>
                    <a:srgbClr val="000000"/>
                  </a:solidFill>
                  <a:cs typeface="+mn-ea"/>
                  <a:sym typeface="+mn-lt"/>
                </a:rPr>
                <a:t>第四</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grpSp>
    </p:spTree>
  </p:cSld>
  <p:clrMapOvr>
    <a:masterClrMapping/>
  </p:clrMapOvr>
  <p:transition spd="slow" advClick="0" advTm="3000">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575" y="383223"/>
            <a:ext cx="482092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西方近代管理思想的</a:t>
            </a:r>
            <a:r>
              <a:rPr kumimoji="0" lang="zh-CN" altLang="en-US" sz="2800" b="1" i="0" u="none" strike="noStrike" kern="0" cap="none" spc="0" normalizeH="0" baseline="0" noProof="0" dirty="0">
                <a:ln>
                  <a:noFill/>
                </a:ln>
                <a:solidFill>
                  <a:schemeClr val="accent1"/>
                </a:solidFill>
                <a:effectLst/>
                <a:uLnTx/>
                <a:uFillTx/>
                <a:cs typeface="+mn-ea"/>
                <a:sym typeface="+mn-lt"/>
              </a:rPr>
              <a:t>形成</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pic>
        <p:nvPicPr>
          <p:cNvPr id="4" name="图片 3"/>
          <p:cNvPicPr/>
          <p:nvPr/>
        </p:nvPicPr>
        <p:blipFill>
          <a:blip r:embed="rId2"/>
        </p:blipFill>
        <p:spPr>
          <a:xfrm>
            <a:off x="3162300" y="1225550"/>
            <a:ext cx="7871460" cy="5025390"/>
          </a:xfrm>
          <a:prstGeom prst="rect">
            <a:avLst/>
          </a:prstGeom>
        </p:spPr>
      </p:pic>
      <p:sp>
        <p:nvSpPr>
          <p:cNvPr id="67" name="任意多边形: 形状 20"/>
          <p:cNvSpPr/>
          <p:nvPr>
            <p:custDataLst>
              <p:tags r:id="rId3"/>
            </p:custDataLst>
          </p:nvPr>
        </p:nvSpPr>
        <p:spPr>
          <a:xfrm>
            <a:off x="1467852" y="1958430"/>
            <a:ext cx="10236" cy="3559261"/>
          </a:xfrm>
          <a:custGeom>
            <a:avLst/>
            <a:gdLst>
              <a:gd name="connsiteX0" fmla="*/ 0 w 9525"/>
              <a:gd name="connsiteY0" fmla="*/ 0 h 3354705"/>
              <a:gd name="connsiteX1" fmla="*/ 0 w 9525"/>
              <a:gd name="connsiteY1" fmla="*/ 3354705 h 3354705"/>
            </a:gdLst>
            <a:ahLst/>
            <a:cxnLst>
              <a:cxn ang="0">
                <a:pos x="connsiteX0" y="connsiteY0"/>
              </a:cxn>
              <a:cxn ang="0">
                <a:pos x="connsiteX1" y="connsiteY1"/>
              </a:cxn>
            </a:cxnLst>
            <a:rect l="l" t="t" r="r" b="b"/>
            <a:pathLst>
              <a:path w="9525" h="3354705">
                <a:moveTo>
                  <a:pt x="0" y="0"/>
                </a:moveTo>
                <a:lnTo>
                  <a:pt x="0" y="3354705"/>
                </a:lnTo>
              </a:path>
            </a:pathLst>
          </a:custGeom>
          <a:noFill/>
          <a:ln w="44450" cap="flat">
            <a:solidFill>
              <a:schemeClr val="tx1">
                <a:lumMod val="50000"/>
                <a:lumOff val="50000"/>
                <a:alpha val="30000"/>
              </a:schemeClr>
            </a:solidFill>
            <a:prstDash val="solid"/>
            <a:miter/>
          </a:ln>
        </p:spPr>
        <p:txBody>
          <a:bodyPr rtlCol="0" anchor="ctr"/>
          <a:p>
            <a:endParaRPr lang="zh-CN" altLang="en-US">
              <a:solidFill>
                <a:schemeClr val="tx1"/>
              </a:solidFill>
            </a:endParaRPr>
          </a:p>
        </p:txBody>
      </p:sp>
      <p:sp>
        <p:nvSpPr>
          <p:cNvPr id="68" name="任意多边形: 形状 21"/>
          <p:cNvSpPr/>
          <p:nvPr>
            <p:custDataLst>
              <p:tags r:id="rId4"/>
            </p:custDataLst>
          </p:nvPr>
        </p:nvSpPr>
        <p:spPr>
          <a:xfrm>
            <a:off x="1467852" y="1502410"/>
            <a:ext cx="10236" cy="193438"/>
          </a:xfrm>
          <a:custGeom>
            <a:avLst/>
            <a:gdLst>
              <a:gd name="connsiteX0" fmla="*/ 0 w 9525"/>
              <a:gd name="connsiteY0" fmla="*/ 0 h 420243"/>
              <a:gd name="connsiteX1" fmla="*/ 0 w 9525"/>
              <a:gd name="connsiteY1" fmla="*/ 420243 h 420243"/>
            </a:gdLst>
            <a:ahLst/>
            <a:cxnLst>
              <a:cxn ang="0">
                <a:pos x="connsiteX0" y="connsiteY0"/>
              </a:cxn>
              <a:cxn ang="0">
                <a:pos x="connsiteX1" y="connsiteY1"/>
              </a:cxn>
            </a:cxnLst>
            <a:rect l="l" t="t" r="r" b="b"/>
            <a:pathLst>
              <a:path w="9525" h="420243">
                <a:moveTo>
                  <a:pt x="0" y="0"/>
                </a:moveTo>
                <a:lnTo>
                  <a:pt x="0" y="420243"/>
                </a:lnTo>
              </a:path>
            </a:pathLst>
          </a:custGeom>
          <a:ln w="44450" cap="flat">
            <a:solidFill>
              <a:schemeClr val="tx1">
                <a:lumMod val="50000"/>
                <a:lumOff val="50000"/>
                <a:alpha val="30000"/>
              </a:schemeClr>
            </a:solidFill>
            <a:prstDash val="solid"/>
            <a:miter/>
          </a:ln>
        </p:spPr>
        <p:txBody>
          <a:bodyPr rtlCol="0" anchor="ctr"/>
          <a:p>
            <a:endParaRPr lang="zh-CN" altLang="en-US">
              <a:solidFill>
                <a:schemeClr val="tx1"/>
              </a:solidFill>
            </a:endParaRPr>
          </a:p>
        </p:txBody>
      </p:sp>
      <p:sp>
        <p:nvSpPr>
          <p:cNvPr id="69" name="等腰三角形 68"/>
          <p:cNvSpPr/>
          <p:nvPr>
            <p:custDataLst>
              <p:tags r:id="rId5"/>
            </p:custDataLst>
          </p:nvPr>
        </p:nvSpPr>
        <p:spPr>
          <a:xfrm rot="10800000">
            <a:off x="1392787" y="1695531"/>
            <a:ext cx="154750" cy="135407"/>
          </a:xfrm>
          <a:prstGeom prst="triangle">
            <a:avLst/>
          </a:prstGeom>
          <a:solidFill>
            <a:schemeClr val="tx1">
              <a:lumMod val="50000"/>
              <a:lumOff val="5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0" name="等腰三角形 69"/>
          <p:cNvSpPr/>
          <p:nvPr>
            <p:custDataLst>
              <p:tags r:id="rId6"/>
            </p:custDataLst>
          </p:nvPr>
        </p:nvSpPr>
        <p:spPr>
          <a:xfrm rot="10800000">
            <a:off x="1392787" y="5515815"/>
            <a:ext cx="154750" cy="135407"/>
          </a:xfrm>
          <a:prstGeom prst="triangle">
            <a:avLst/>
          </a:prstGeom>
          <a:solidFill>
            <a:schemeClr val="tx1">
              <a:lumMod val="50000"/>
              <a:lumOff val="5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5" name="椭圆 74"/>
          <p:cNvSpPr/>
          <p:nvPr>
            <p:custDataLst>
              <p:tags r:id="rId7"/>
            </p:custDataLst>
          </p:nvPr>
        </p:nvSpPr>
        <p:spPr>
          <a:xfrm>
            <a:off x="1405071" y="1843785"/>
            <a:ext cx="135407" cy="135407"/>
          </a:xfrm>
          <a:prstGeom prst="ellipse">
            <a:avLst/>
          </a:prstGeom>
          <a:solidFill>
            <a:srgbClr val="FFFFFF"/>
          </a:solidFill>
          <a:ln w="38100">
            <a:solidFill>
              <a:schemeClr val="accent3"/>
            </a:solidFill>
          </a:ln>
          <a:effectLst>
            <a:outerShdw blurRad="50800" dist="38100" dir="2700000" algn="tl" rotWithShape="0">
              <a:schemeClr val="accent3">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8" name="椭圆 77"/>
          <p:cNvSpPr/>
          <p:nvPr>
            <p:custDataLst>
              <p:tags r:id="rId8"/>
            </p:custDataLst>
          </p:nvPr>
        </p:nvSpPr>
        <p:spPr>
          <a:xfrm>
            <a:off x="1405706" y="2644397"/>
            <a:ext cx="135407" cy="135407"/>
          </a:xfrm>
          <a:prstGeom prst="ellipse">
            <a:avLst/>
          </a:prstGeom>
          <a:solidFill>
            <a:srgbClr val="FFFFFF"/>
          </a:solidFill>
          <a:ln w="38100">
            <a:solidFill>
              <a:schemeClr val="accent3"/>
            </a:solidFill>
          </a:ln>
          <a:effectLst>
            <a:outerShdw blurRad="50800" dist="38100" dir="2700000" algn="tl" rotWithShape="0">
              <a:schemeClr val="accent3">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82" name="椭圆 81"/>
          <p:cNvSpPr/>
          <p:nvPr>
            <p:custDataLst>
              <p:tags r:id="rId9"/>
            </p:custDataLst>
          </p:nvPr>
        </p:nvSpPr>
        <p:spPr>
          <a:xfrm>
            <a:off x="1392371" y="4799822"/>
            <a:ext cx="135407" cy="135407"/>
          </a:xfrm>
          <a:prstGeom prst="ellipse">
            <a:avLst/>
          </a:prstGeom>
          <a:solidFill>
            <a:srgbClr val="FFFFFF"/>
          </a:solidFill>
          <a:ln w="38100">
            <a:solidFill>
              <a:schemeClr val="accent3"/>
            </a:solidFill>
          </a:ln>
          <a:effectLst>
            <a:outerShdw blurRad="50800" dist="38100" dir="2700000" algn="tl" rotWithShape="0">
              <a:schemeClr val="accent3">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8" name="矩形: 圆角 107"/>
          <p:cNvSpPr/>
          <p:nvPr>
            <p:custDataLst>
              <p:tags r:id="rId10"/>
            </p:custDataLst>
          </p:nvPr>
        </p:nvSpPr>
        <p:spPr>
          <a:xfrm>
            <a:off x="1478088" y="1779639"/>
            <a:ext cx="1212345" cy="330754"/>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p>
            <a:pPr algn="r"/>
            <a:r>
              <a:rPr lang="zh-CN" altLang="en-US" sz="1500" b="1" spc="100" dirty="0">
                <a:solidFill>
                  <a:schemeClr val="tx1"/>
                </a:solidFill>
              </a:rPr>
              <a:t>古代</a:t>
            </a:r>
            <a:r>
              <a:rPr lang="zh-CN" altLang="en-US" sz="1500" b="1" spc="100" dirty="0">
                <a:solidFill>
                  <a:schemeClr val="tx1"/>
                </a:solidFill>
              </a:rPr>
              <a:t>社会</a:t>
            </a:r>
            <a:endParaRPr lang="zh-CN" altLang="en-US" sz="1500" b="1" spc="100" dirty="0">
              <a:solidFill>
                <a:schemeClr val="tx1"/>
              </a:solidFill>
            </a:endParaRPr>
          </a:p>
        </p:txBody>
      </p:sp>
      <p:sp>
        <p:nvSpPr>
          <p:cNvPr id="110" name="矩形: 圆角 109"/>
          <p:cNvSpPr/>
          <p:nvPr>
            <p:custDataLst>
              <p:tags r:id="rId11"/>
            </p:custDataLst>
          </p:nvPr>
        </p:nvSpPr>
        <p:spPr>
          <a:xfrm>
            <a:off x="1720654" y="2562724"/>
            <a:ext cx="789544" cy="330967"/>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p>
            <a:pPr algn="l"/>
            <a:r>
              <a:rPr lang="zh-CN" altLang="en-US" sz="1500" b="1" spc="100" dirty="0">
                <a:solidFill>
                  <a:schemeClr val="tx1"/>
                </a:solidFill>
              </a:rPr>
              <a:t>中</a:t>
            </a:r>
            <a:r>
              <a:rPr lang="zh-CN" altLang="en-US" sz="1500" b="1" spc="100" dirty="0">
                <a:solidFill>
                  <a:schemeClr val="tx1"/>
                </a:solidFill>
              </a:rPr>
              <a:t>世纪</a:t>
            </a:r>
            <a:endParaRPr lang="zh-CN" altLang="en-US" sz="1500" b="1" spc="100" dirty="0">
              <a:solidFill>
                <a:schemeClr val="tx1"/>
              </a:solidFill>
            </a:endParaRPr>
          </a:p>
        </p:txBody>
      </p:sp>
      <p:sp>
        <p:nvSpPr>
          <p:cNvPr id="112" name="矩形: 圆角 111"/>
          <p:cNvSpPr/>
          <p:nvPr>
            <p:custDataLst>
              <p:tags r:id="rId12"/>
            </p:custDataLst>
          </p:nvPr>
        </p:nvSpPr>
        <p:spPr>
          <a:xfrm>
            <a:off x="1688269" y="4698874"/>
            <a:ext cx="1628905" cy="330967"/>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p>
            <a:pPr algn="l"/>
            <a:r>
              <a:rPr lang="zh-CN" altLang="en-US" sz="1500" b="1" spc="100" dirty="0">
                <a:solidFill>
                  <a:schemeClr val="tx1"/>
                </a:solidFill>
              </a:rPr>
              <a:t>文艺复兴</a:t>
            </a:r>
            <a:r>
              <a:rPr lang="zh-CN" altLang="en-US" sz="1500" b="1" spc="100" dirty="0">
                <a:solidFill>
                  <a:schemeClr val="tx1"/>
                </a:solidFill>
              </a:rPr>
              <a:t>时期</a:t>
            </a:r>
            <a:endParaRPr lang="zh-CN" altLang="en-US" sz="1500" b="1" spc="100" dirty="0">
              <a:solidFill>
                <a:schemeClr val="tx1"/>
              </a:solidFill>
            </a:endParaRPr>
          </a:p>
        </p:txBody>
      </p:sp>
      <p:sp>
        <p:nvSpPr>
          <p:cNvPr id="122" name="椭圆 121"/>
          <p:cNvSpPr/>
          <p:nvPr>
            <p:custDataLst>
              <p:tags r:id="rId13"/>
            </p:custDataLst>
          </p:nvPr>
        </p:nvSpPr>
        <p:spPr>
          <a:xfrm>
            <a:off x="1381576" y="3582527"/>
            <a:ext cx="135407" cy="135407"/>
          </a:xfrm>
          <a:prstGeom prst="ellipse">
            <a:avLst/>
          </a:prstGeom>
          <a:solidFill>
            <a:srgbClr val="FFFFFF"/>
          </a:solidFill>
          <a:ln w="38100">
            <a:solidFill>
              <a:schemeClr val="accent3"/>
            </a:solidFill>
          </a:ln>
          <a:effectLst>
            <a:outerShdw blurRad="50800" dist="38100" dir="2700000" algn="tl" rotWithShape="0">
              <a:schemeClr val="accent3">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23" name="矩形: 圆角 111"/>
          <p:cNvSpPr/>
          <p:nvPr>
            <p:custDataLst>
              <p:tags r:id="rId14"/>
            </p:custDataLst>
          </p:nvPr>
        </p:nvSpPr>
        <p:spPr>
          <a:xfrm>
            <a:off x="1660329" y="3522854"/>
            <a:ext cx="1628905" cy="330967"/>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p>
            <a:pPr algn="l"/>
            <a:r>
              <a:rPr lang="zh-CN" altLang="en-US" sz="1500" b="1" spc="100" dirty="0">
                <a:solidFill>
                  <a:schemeClr val="tx1"/>
                </a:solidFill>
              </a:rPr>
              <a:t>文艺复兴</a:t>
            </a:r>
            <a:r>
              <a:rPr lang="zh-CN" altLang="en-US" sz="1500" b="1" spc="100" dirty="0">
                <a:solidFill>
                  <a:schemeClr val="tx1"/>
                </a:solidFill>
              </a:rPr>
              <a:t>时期</a:t>
            </a:r>
            <a:endParaRPr lang="zh-CN" altLang="en-US" sz="1500" b="1" spc="100" dirty="0">
              <a:solidFill>
                <a:schemeClr val="tx1"/>
              </a:solidFill>
            </a:endParaRPr>
          </a:p>
        </p:txBody>
      </p:sp>
    </p:spTree>
    <p:custDataLst>
      <p:tags r:id="rId15"/>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íṡlïḓè"/>
          <p:cNvSpPr/>
          <p:nvPr>
            <p:custDataLst>
              <p:tags r:id="rId1"/>
            </p:custDataLst>
          </p:nvPr>
        </p:nvSpPr>
        <p:spPr bwMode="auto">
          <a:xfrm>
            <a:off x="1044575" y="2925445"/>
            <a:ext cx="2642235" cy="1761490"/>
          </a:xfrm>
          <a:prstGeom prst="rect">
            <a:avLst/>
          </a:prstGeom>
          <a:noFill/>
          <a:ln w="9525">
            <a:solidFill>
              <a:schemeClr val="accent1">
                <a:lumMod val="20000"/>
                <a:lumOff val="80000"/>
              </a:schemeClr>
            </a:solid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t" anchorCtr="0">
            <a:noAutofit/>
          </a:bodyPr>
          <a:lstStyle/>
          <a:p>
            <a:pPr lvl="0" algn="ctr">
              <a:lnSpc>
                <a:spcPct val="130000"/>
              </a:lnSpc>
            </a:pPr>
            <a:r>
              <a:rPr lang="zh-CN" altLang="en-US" sz="1600" dirty="0">
                <a:solidFill>
                  <a:srgbClr val="FF0000"/>
                </a:solidFill>
                <a:cs typeface="+mn-ea"/>
                <a:sym typeface="+mn-lt"/>
              </a:rPr>
              <a:t>指导思想</a:t>
            </a:r>
            <a:endParaRPr lang="zh-CN" altLang="en-US" sz="1600" dirty="0">
              <a:solidFill>
                <a:srgbClr val="FF0000"/>
              </a:solidFill>
              <a:cs typeface="+mn-ea"/>
              <a:sym typeface="+mn-lt"/>
            </a:endParaRPr>
          </a:p>
          <a:p>
            <a:pPr lvl="0" indent="406400" algn="l" fontAlgn="auto">
              <a:lnSpc>
                <a:spcPct val="13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标准化和规范化、劳动分工与专业化、培训与激励、管理与操作分离、科学决策与持续改进五个方面。</a:t>
            </a:r>
            <a:endParaRPr lang="zh-CN" altLang="en-US" sz="1600" dirty="0">
              <a:solidFill>
                <a:srgbClr val="000000"/>
              </a:solidFill>
              <a:cs typeface="+mn-ea"/>
              <a:sym typeface="+mn-lt"/>
            </a:endParaRPr>
          </a:p>
          <a:p>
            <a:pPr lvl="0" algn="just">
              <a:lnSpc>
                <a:spcPct val="130000"/>
              </a:lnSpc>
            </a:pPr>
            <a:endParaRPr lang="zh-CN" altLang="en-US" sz="1600" dirty="0">
              <a:solidFill>
                <a:srgbClr val="000000"/>
              </a:solidFill>
              <a:cs typeface="+mn-ea"/>
              <a:sym typeface="+mn-lt"/>
            </a:endParaRPr>
          </a:p>
        </p:txBody>
      </p:sp>
      <p:grpSp>
        <p:nvGrpSpPr>
          <p:cNvPr id="6" name="组合 5"/>
          <p:cNvGrpSpPr/>
          <p:nvPr/>
        </p:nvGrpSpPr>
        <p:grpSpPr>
          <a:xfrm>
            <a:off x="5100955" y="508635"/>
            <a:ext cx="2090420" cy="2019935"/>
            <a:chOff x="8638" y="800"/>
            <a:chExt cx="3292" cy="3181"/>
          </a:xfrm>
        </p:grpSpPr>
        <p:sp>
          <p:nvSpPr>
            <p:cNvPr id="21" name="ïṩḷiḓé"/>
            <p:cNvSpPr/>
            <p:nvPr>
              <p:custDataLst>
                <p:tags r:id="rId2"/>
              </p:custDataLst>
            </p:nvPr>
          </p:nvSpPr>
          <p:spPr>
            <a:xfrm>
              <a:off x="8898" y="947"/>
              <a:ext cx="3033" cy="3034"/>
            </a:xfrm>
            <a:prstGeom prst="ellips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2" name="íṧľíḓe"/>
            <p:cNvSpPr/>
            <p:nvPr>
              <p:custDataLst>
                <p:tags r:id="rId3"/>
              </p:custDataLst>
            </p:nvPr>
          </p:nvSpPr>
          <p:spPr>
            <a:xfrm>
              <a:off x="8638" y="800"/>
              <a:ext cx="2826" cy="2827"/>
            </a:xfrm>
            <a:prstGeom prst="ellipse">
              <a:avLst/>
            </a:prstGeom>
            <a:solidFill>
              <a:srgbClr val="ED7D31"/>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 name="矩形 1"/>
            <p:cNvSpPr/>
            <p:nvPr>
              <p:custDataLst>
                <p:tags r:id="rId4"/>
              </p:custDataLst>
            </p:nvPr>
          </p:nvSpPr>
          <p:spPr>
            <a:xfrm>
              <a:off x="8719" y="1806"/>
              <a:ext cx="2973" cy="2030"/>
            </a:xfrm>
            <a:prstGeom prst="rect">
              <a:avLst/>
            </a:prstGeom>
            <a:noFill/>
          </p:spPr>
          <p:txBody>
            <a:bodyPr wrap="none">
              <a:noAutofit/>
            </a:bodyPr>
            <a:lstStyle/>
            <a:p>
              <a:pPr lvl="0">
                <a:lnSpc>
                  <a:spcPct val="120000"/>
                </a:lnSpc>
                <a:spcBef>
                  <a:spcPct val="0"/>
                </a:spcBef>
                <a:buSzPct val="25000"/>
                <a:defRPr/>
              </a:pPr>
              <a:r>
                <a:rPr lang="zh-CN" altLang="en-US" sz="2000" b="1" dirty="0">
                  <a:solidFill>
                    <a:schemeClr val="lt1"/>
                  </a:solidFill>
                  <a:cs typeface="+mn-ea"/>
                  <a:sym typeface="+mn-lt"/>
                </a:rPr>
                <a:t>科学管理</a:t>
              </a:r>
              <a:r>
                <a:rPr lang="zh-CN" altLang="en-US" sz="2000" b="1" dirty="0">
                  <a:solidFill>
                    <a:schemeClr val="lt1"/>
                  </a:solidFill>
                  <a:cs typeface="+mn-ea"/>
                  <a:sym typeface="+mn-lt"/>
                </a:rPr>
                <a:t>理论</a:t>
              </a:r>
              <a:endParaRPr lang="zh-CN" altLang="en-US" sz="2000" b="1" dirty="0">
                <a:solidFill>
                  <a:schemeClr val="lt1"/>
                </a:solidFill>
                <a:cs typeface="+mn-ea"/>
                <a:sym typeface="+mn-lt"/>
              </a:endParaRPr>
            </a:p>
            <a:p>
              <a:pPr lvl="0">
                <a:lnSpc>
                  <a:spcPct val="120000"/>
                </a:lnSpc>
                <a:spcBef>
                  <a:spcPct val="0"/>
                </a:spcBef>
                <a:buSzPct val="25000"/>
                <a:defRPr/>
              </a:pPr>
              <a:r>
                <a:rPr lang="en-US" altLang="zh-CN" sz="2000" b="1" dirty="0">
                  <a:solidFill>
                    <a:schemeClr val="lt1"/>
                  </a:solidFill>
                  <a:cs typeface="+mn-ea"/>
                  <a:sym typeface="+mn-lt"/>
                </a:rPr>
                <a:t>  </a:t>
              </a:r>
              <a:r>
                <a:rPr lang="zh-CN" altLang="en-US" sz="2000" b="1" dirty="0">
                  <a:solidFill>
                    <a:schemeClr val="lt1"/>
                  </a:solidFill>
                  <a:cs typeface="+mn-ea"/>
                  <a:sym typeface="+mn-lt"/>
                </a:rPr>
                <a:t>（</a:t>
              </a:r>
              <a:r>
                <a:rPr lang="zh-CN" altLang="en-US" sz="2000" b="1" dirty="0">
                  <a:solidFill>
                    <a:schemeClr val="lt1"/>
                  </a:solidFill>
                  <a:cs typeface="+mn-ea"/>
                  <a:sym typeface="+mn-lt"/>
                </a:rPr>
                <a:t>泰勒）</a:t>
              </a:r>
              <a:endParaRPr lang="zh-CN" altLang="en-US" sz="2000" b="1" dirty="0">
                <a:solidFill>
                  <a:schemeClr val="lt1"/>
                </a:solidFill>
                <a:cs typeface="+mn-ea"/>
                <a:sym typeface="+mn-lt"/>
              </a:endParaRPr>
            </a:p>
          </p:txBody>
        </p:sp>
      </p:grpSp>
      <p:sp>
        <p:nvSpPr>
          <p:cNvPr id="34" name="01"/>
          <p:cNvSpPr>
            <a:spLocks noChangeAspect="1"/>
          </p:cNvSpPr>
          <p:nvPr>
            <p:custDataLst>
              <p:tags r:id="rId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古典管理</a:t>
            </a:r>
            <a:r>
              <a:rPr kumimoji="0" lang="zh-CN" altLang="en-US" sz="2800" b="1" i="0" u="none" strike="noStrike" kern="0" cap="none" spc="0" normalizeH="0" baseline="0" noProof="0" dirty="0">
                <a:ln>
                  <a:noFill/>
                </a:ln>
                <a:solidFill>
                  <a:schemeClr val="accent1"/>
                </a:solidFill>
                <a:effectLst/>
                <a:uLnTx/>
                <a:uFillTx/>
                <a:cs typeface="+mn-ea"/>
                <a:sym typeface="+mn-lt"/>
              </a:rPr>
              <a:t>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文本框 3"/>
          <p:cNvSpPr txBox="1"/>
          <p:nvPr/>
        </p:nvSpPr>
        <p:spPr>
          <a:xfrm>
            <a:off x="4338955" y="2925445"/>
            <a:ext cx="2917825" cy="2011045"/>
          </a:xfrm>
          <a:prstGeom prst="rect">
            <a:avLst/>
          </a:prstGeom>
          <a:noFill/>
          <a:ln>
            <a:solidFill>
              <a:schemeClr val="accent1">
                <a:lumMod val="20000"/>
                <a:lumOff val="80000"/>
              </a:schemeClr>
            </a:solidFill>
          </a:ln>
        </p:spPr>
        <p:txBody>
          <a:bodyPr wrap="square" rtlCol="0" anchor="t">
            <a:spAutoFit/>
          </a:bodyPr>
          <a:p>
            <a:pPr lvl="0" algn="ctr">
              <a:lnSpc>
                <a:spcPct val="130000"/>
              </a:lnSpc>
            </a:pPr>
            <a:r>
              <a:rPr lang="zh-CN" altLang="en-US" sz="1600" dirty="0">
                <a:solidFill>
                  <a:srgbClr val="FF0000"/>
                </a:solidFill>
                <a:cs typeface="+mn-ea"/>
                <a:sym typeface="+mn-lt"/>
              </a:rPr>
              <a:t>主要内容</a:t>
            </a:r>
            <a:endParaRPr lang="zh-CN" altLang="en-US" sz="1600" dirty="0">
              <a:solidFill>
                <a:srgbClr val="FF0000"/>
              </a:solidFill>
              <a:cs typeface="+mn-ea"/>
              <a:sym typeface="+mn-lt"/>
            </a:endParaRPr>
          </a:p>
          <a:p>
            <a:pPr lvl="0" indent="406400" algn="just" fontAlgn="auto">
              <a:lnSpc>
                <a:spcPct val="13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作业管理与劳动方法标准化、科学地选择和培训工人、差别计件工资制度、将计划职能与执行职能分开、实行职能工长制、实行例外原则六个点。</a:t>
            </a:r>
            <a:endParaRPr lang="zh-CN" altLang="en-US" sz="1600" dirty="0">
              <a:solidFill>
                <a:srgbClr val="000000"/>
              </a:solidFill>
              <a:cs typeface="+mn-ea"/>
              <a:sym typeface="+mn-lt"/>
            </a:endParaRPr>
          </a:p>
        </p:txBody>
      </p:sp>
      <p:sp>
        <p:nvSpPr>
          <p:cNvPr id="7" name="文本框 6"/>
          <p:cNvSpPr txBox="1"/>
          <p:nvPr/>
        </p:nvSpPr>
        <p:spPr>
          <a:xfrm>
            <a:off x="7981315" y="2303780"/>
            <a:ext cx="3343910" cy="3610610"/>
          </a:xfrm>
          <a:prstGeom prst="rect">
            <a:avLst/>
          </a:prstGeom>
          <a:noFill/>
          <a:ln>
            <a:solidFill>
              <a:schemeClr val="accent1">
                <a:lumMod val="20000"/>
                <a:lumOff val="80000"/>
              </a:schemeClr>
            </a:solidFill>
          </a:ln>
        </p:spPr>
        <p:txBody>
          <a:bodyPr wrap="square" rtlCol="0" anchor="t">
            <a:spAutoFit/>
          </a:bodyPr>
          <a:p>
            <a:pPr lvl="0" algn="ctr">
              <a:lnSpc>
                <a:spcPct val="130000"/>
              </a:lnSpc>
              <a:buClrTx/>
              <a:buSzTx/>
              <a:buFontTx/>
            </a:pPr>
            <a:r>
              <a:rPr lang="zh-CN" altLang="en-US" sz="1600" dirty="0">
                <a:solidFill>
                  <a:srgbClr val="FF0000"/>
                </a:solidFill>
                <a:cs typeface="+mn-ea"/>
                <a:sym typeface="+mn-ea"/>
              </a:rPr>
              <a:t>总结</a:t>
            </a:r>
            <a:endParaRPr lang="zh-CN" altLang="en-US" sz="1600" dirty="0">
              <a:solidFill>
                <a:srgbClr val="000000"/>
              </a:solidFill>
              <a:cs typeface="+mn-ea"/>
              <a:sym typeface="+mn-ea"/>
            </a:endParaRPr>
          </a:p>
          <a:p>
            <a:pPr lvl="0" indent="406400" algn="just" fontAlgn="auto">
              <a:lnSpc>
                <a:spcPct val="130000"/>
              </a:lnSpc>
              <a:buClrTx/>
              <a:buSzTx/>
              <a:buFontTx/>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ea"/>
              </a:rPr>
              <a:t>提出管理是可通过教授来传递的知识与科学方法。</a:t>
            </a:r>
            <a:endParaRPr lang="zh-CN" altLang="en-US" sz="1600" dirty="0">
              <a:solidFill>
                <a:srgbClr val="000000"/>
              </a:solidFill>
              <a:cs typeface="+mn-ea"/>
              <a:sym typeface="+mn-ea"/>
            </a:endParaRPr>
          </a:p>
          <a:p>
            <a:pPr lvl="0" indent="406400" algn="just" fontAlgn="auto">
              <a:lnSpc>
                <a:spcPct val="130000"/>
              </a:lnSpc>
              <a:buClrTx/>
              <a:buSzTx/>
              <a:buFontTx/>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ea"/>
              </a:rPr>
              <a:t>管理活动不再单纯依赖于经验,而应遵循明确的科学原则和方法。</a:t>
            </a:r>
            <a:endParaRPr lang="zh-CN" altLang="en-US" sz="1600" dirty="0">
              <a:solidFill>
                <a:srgbClr val="000000"/>
              </a:solidFill>
              <a:cs typeface="+mn-ea"/>
              <a:sym typeface="+mn-ea"/>
            </a:endParaRPr>
          </a:p>
          <a:p>
            <a:pPr lvl="0" indent="406400" algn="just" fontAlgn="auto">
              <a:lnSpc>
                <a:spcPct val="130000"/>
              </a:lnSpc>
              <a:buClrTx/>
              <a:buSzTx/>
              <a:buFontTx/>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ea"/>
              </a:rPr>
              <a:t>强调企业管理活动的核心目的在于提升工作效率</a:t>
            </a:r>
            <a:r>
              <a:rPr lang="zh-CN" altLang="en-US" sz="1600" dirty="0">
                <a:solidFill>
                  <a:srgbClr val="000000"/>
                </a:solidFill>
                <a:cs typeface="+mn-ea"/>
                <a:sym typeface="+mn-ea"/>
              </a:rPr>
              <a:t>。</a:t>
            </a:r>
            <a:endParaRPr lang="zh-CN" altLang="en-US" sz="1600" dirty="0">
              <a:solidFill>
                <a:srgbClr val="000000"/>
              </a:solidFill>
              <a:cs typeface="+mn-ea"/>
              <a:sym typeface="+mn-ea"/>
            </a:endParaRPr>
          </a:p>
          <a:p>
            <a:pPr lvl="0" indent="406400" algn="just" fontAlgn="auto">
              <a:lnSpc>
                <a:spcPct val="130000"/>
              </a:lnSpc>
              <a:buClrTx/>
              <a:buSzTx/>
              <a:buFontTx/>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ea"/>
              </a:rPr>
              <a:t>强调企业需明确划分专业化的管理职责,优化组织结构。</a:t>
            </a:r>
            <a:endParaRPr lang="zh-CN" altLang="en-US" sz="1600" dirty="0">
              <a:solidFill>
                <a:srgbClr val="000000"/>
              </a:solidFill>
              <a:cs typeface="+mn-ea"/>
              <a:sym typeface="+mn-ea"/>
            </a:endParaRPr>
          </a:p>
          <a:p>
            <a:pPr lvl="0" indent="406400" algn="just" fontAlgn="auto">
              <a:lnSpc>
                <a:spcPct val="130000"/>
              </a:lnSpc>
              <a:buClrTx/>
              <a:buSzTx/>
              <a:buFontTx/>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ea"/>
              </a:rPr>
              <a:t>为员工提供专业培训,企业能有效提升生产效能。</a:t>
            </a:r>
            <a:endParaRPr lang="zh-CN" altLang="en-US" sz="1600" dirty="0">
              <a:solidFill>
                <a:srgbClr val="000000"/>
              </a:solidFill>
              <a:cs typeface="+mn-ea"/>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ïŝľîḑè"/>
          <p:cNvSpPr/>
          <p:nvPr>
            <p:custDataLst>
              <p:tags r:id="rId1"/>
            </p:custDataLst>
          </p:nvPr>
        </p:nvSpPr>
        <p:spPr>
          <a:xfrm>
            <a:off x="5305425" y="1386205"/>
            <a:ext cx="1943735" cy="1944370"/>
          </a:xfrm>
          <a:prstGeom prst="ellipse">
            <a:avLst/>
          </a:prstGeom>
          <a:solidFill>
            <a:srgbClr val="002F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4" name="î$ḻídé"/>
          <p:cNvSpPr/>
          <p:nvPr>
            <p:custDataLst>
              <p:tags r:id="rId2"/>
            </p:custDataLst>
          </p:nvPr>
        </p:nvSpPr>
        <p:spPr>
          <a:xfrm>
            <a:off x="5098415" y="1186180"/>
            <a:ext cx="1901190" cy="1901825"/>
          </a:xfrm>
          <a:prstGeom prst="ellipse">
            <a:avLst/>
          </a:prstGeom>
          <a:solidFill>
            <a:schemeClr val="accent6">
              <a:lumMod val="60000"/>
              <a:lumOff val="40000"/>
            </a:schemeClr>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18" name="iS1ïḍé"/>
          <p:cNvSpPr/>
          <p:nvPr>
            <p:custDataLst>
              <p:tags r:id="rId3"/>
            </p:custDataLst>
          </p:nvPr>
        </p:nvSpPr>
        <p:spPr bwMode="auto">
          <a:xfrm>
            <a:off x="4144645" y="3439160"/>
            <a:ext cx="3872865" cy="1826260"/>
          </a:xfrm>
          <a:prstGeom prst="rect">
            <a:avLst/>
          </a:prstGeom>
          <a:noFill/>
          <a:ln w="9525">
            <a:solidFill>
              <a:schemeClr val="accent1">
                <a:lumMod val="20000"/>
                <a:lumOff val="80000"/>
              </a:schemeClr>
            </a:solid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t" anchorCtr="0">
            <a:noAutofit/>
          </a:bodyPr>
          <a:lstStyle/>
          <a:p>
            <a:pPr lvl="0" indent="406400" algn="just" fontAlgn="auto">
              <a:lnSpc>
                <a:spcPct val="13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提出了</a:t>
            </a:r>
            <a:r>
              <a:rPr lang="zh-CN" altLang="en-US" sz="1600" dirty="0">
                <a:solidFill>
                  <a:srgbClr val="FF0000"/>
                </a:solidFill>
                <a:cs typeface="+mn-ea"/>
                <a:sym typeface="+mn-lt"/>
              </a:rPr>
              <a:t>14项管理原则</a:t>
            </a:r>
            <a:r>
              <a:rPr lang="zh-CN" altLang="en-US" sz="1600" dirty="0">
                <a:solidFill>
                  <a:srgbClr val="000000"/>
                </a:solidFill>
                <a:cs typeface="+mn-ea"/>
                <a:sym typeface="+mn-lt"/>
              </a:rPr>
              <a:t>，包括劳动分工、权力与责任、纪律、统一指挥、统一领导、个人利益服从集体利益、人员的报酬、集中、等级系列、秩序、公平、人员的稳定、首创精神以及人员的团结。</a:t>
            </a:r>
            <a:endParaRPr lang="zh-CN" altLang="en-US" sz="1400" dirty="0">
              <a:solidFill>
                <a:srgbClr val="000000"/>
              </a:solidFill>
              <a:cs typeface="+mn-ea"/>
              <a:sym typeface="+mn-lt"/>
            </a:endParaRPr>
          </a:p>
        </p:txBody>
      </p:sp>
      <p:sp>
        <p:nvSpPr>
          <p:cNvPr id="3" name="矩形 2"/>
          <p:cNvSpPr/>
          <p:nvPr>
            <p:custDataLst>
              <p:tags r:id="rId4"/>
            </p:custDataLst>
          </p:nvPr>
        </p:nvSpPr>
        <p:spPr>
          <a:xfrm>
            <a:off x="5186680" y="1838960"/>
            <a:ext cx="1812925" cy="82994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组织管理理论</a:t>
            </a:r>
            <a:endParaRPr lang="zh-CN" altLang="en-US" sz="2000" b="1" dirty="0">
              <a:solidFill>
                <a:schemeClr val="lt1"/>
              </a:solidFill>
              <a:cs typeface="+mn-ea"/>
              <a:sym typeface="+mn-lt"/>
            </a:endParaRPr>
          </a:p>
          <a:p>
            <a:pPr lvl="0" algn="ctr">
              <a:lnSpc>
                <a:spcPct val="120000"/>
              </a:lnSpc>
              <a:spcBef>
                <a:spcPct val="0"/>
              </a:spcBef>
              <a:buSzPct val="25000"/>
              <a:defRPr/>
            </a:pPr>
            <a:r>
              <a:rPr lang="zh-CN" altLang="en-US" sz="2000" b="1" dirty="0">
                <a:solidFill>
                  <a:schemeClr val="lt1"/>
                </a:solidFill>
                <a:cs typeface="+mn-ea"/>
                <a:sym typeface="+mn-lt"/>
              </a:rPr>
              <a:t>（</a:t>
            </a:r>
            <a:r>
              <a:rPr lang="zh-CN" altLang="en-US" sz="2000" b="1" dirty="0">
                <a:solidFill>
                  <a:schemeClr val="lt1"/>
                </a:solidFill>
                <a:cs typeface="+mn-ea"/>
                <a:sym typeface="+mn-lt"/>
              </a:rPr>
              <a:t>法约尔）</a:t>
            </a:r>
            <a:endParaRPr lang="zh-CN" altLang="en-US" sz="2000" b="1" dirty="0">
              <a:solidFill>
                <a:schemeClr val="lt1"/>
              </a:solidFill>
              <a:cs typeface="+mn-ea"/>
              <a:sym typeface="+mn-lt"/>
            </a:endParaRPr>
          </a:p>
        </p:txBody>
      </p:sp>
      <p:sp>
        <p:nvSpPr>
          <p:cNvPr id="34" name="01"/>
          <p:cNvSpPr>
            <a:spLocks noChangeAspect="1"/>
          </p:cNvSpPr>
          <p:nvPr>
            <p:custDataLst>
              <p:tags r:id="rId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古典管理</a:t>
            </a:r>
            <a:r>
              <a:rPr kumimoji="0" lang="zh-CN" altLang="en-US" sz="2800" b="1" i="0" u="none" strike="noStrike" kern="0" cap="none" spc="0" normalizeH="0" baseline="0" noProof="0" dirty="0">
                <a:ln>
                  <a:noFill/>
                </a:ln>
                <a:solidFill>
                  <a:schemeClr val="accent1"/>
                </a:solidFill>
                <a:effectLst/>
                <a:uLnTx/>
                <a:uFillTx/>
                <a:cs typeface="+mn-ea"/>
                <a:sym typeface="+mn-lt"/>
              </a:rPr>
              <a:t>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文本框 3"/>
          <p:cNvSpPr txBox="1"/>
          <p:nvPr/>
        </p:nvSpPr>
        <p:spPr>
          <a:xfrm>
            <a:off x="1466215" y="3651885"/>
            <a:ext cx="2113280" cy="1525905"/>
          </a:xfrm>
          <a:prstGeom prst="rect">
            <a:avLst/>
          </a:prstGeom>
          <a:noFill/>
          <a:ln>
            <a:solidFill>
              <a:schemeClr val="accent1">
                <a:lumMod val="20000"/>
                <a:lumOff val="80000"/>
              </a:schemeClr>
            </a:solidFill>
          </a:ln>
        </p:spPr>
        <p:txBody>
          <a:bodyPr wrap="square" rtlCol="0" anchor="t">
            <a:noAutofit/>
          </a:bodyPr>
          <a:p>
            <a:pPr lvl="0" indent="406400" algn="just" fontAlgn="auto">
              <a:lnSpc>
                <a:spcPct val="130000"/>
              </a:lnSpc>
              <a:extLst>
                <a:ext uri="{35155182-B16C-46BC-9424-99874614C6A1}">
                  <wpsdc:indentchars xmlns:wpsdc="http://www.wps.cn/officeDocument/2017/drawingmlCustomData" val="200" checksum="1740828767"/>
                </a:ext>
              </a:extLst>
            </a:pPr>
            <a:r>
              <a:rPr lang="zh-CN" altLang="en-US" sz="1600" dirty="0">
                <a:solidFill>
                  <a:srgbClr val="000000"/>
                </a:solidFill>
                <a:cs typeface="+mn-ea"/>
                <a:sym typeface="+mn-lt"/>
              </a:rPr>
              <a:t>提出了管理的</a:t>
            </a:r>
            <a:r>
              <a:rPr lang="zh-CN" altLang="en-US" sz="1600" dirty="0">
                <a:solidFill>
                  <a:srgbClr val="FF0000"/>
                </a:solidFill>
                <a:cs typeface="+mn-ea"/>
                <a:sym typeface="+mn-lt"/>
              </a:rPr>
              <a:t>五大职能</a:t>
            </a:r>
            <a:r>
              <a:rPr lang="zh-CN" altLang="en-US" sz="1600" dirty="0">
                <a:solidFill>
                  <a:srgbClr val="000000"/>
                </a:solidFill>
                <a:cs typeface="+mn-ea"/>
                <a:sym typeface="+mn-lt"/>
              </a:rPr>
              <a:t>，包括计划、组织、指挥、协调和控制。</a:t>
            </a:r>
            <a:endParaRPr lang="zh-CN" altLang="en-US" sz="1600" dirty="0">
              <a:solidFill>
                <a:srgbClr val="000000"/>
              </a:solidFill>
              <a:cs typeface="+mn-ea"/>
              <a:sym typeface="+mn-lt"/>
            </a:endParaRPr>
          </a:p>
        </p:txBody>
      </p:sp>
      <p:sp>
        <p:nvSpPr>
          <p:cNvPr id="5" name="文本框 4"/>
          <p:cNvSpPr txBox="1"/>
          <p:nvPr/>
        </p:nvSpPr>
        <p:spPr>
          <a:xfrm>
            <a:off x="8679815" y="3330575"/>
            <a:ext cx="2792095" cy="2077085"/>
          </a:xfrm>
          <a:prstGeom prst="rect">
            <a:avLst/>
          </a:prstGeom>
          <a:noFill/>
          <a:ln>
            <a:solidFill>
              <a:schemeClr val="accent1">
                <a:lumMod val="20000"/>
                <a:lumOff val="80000"/>
              </a:schemeClr>
            </a:solidFill>
          </a:ln>
        </p:spPr>
        <p:txBody>
          <a:bodyPr wrap="square" rtlCol="0" anchor="t">
            <a:noAutofit/>
          </a:bodyPr>
          <a:p>
            <a:pPr indent="406400" fontAlgn="auto">
              <a:lnSpc>
                <a:spcPct val="130000"/>
              </a:lnSpc>
              <a:extLst>
                <a:ext uri="{35155182-B16C-46BC-9424-99874614C6A1}">
                  <wpsdc:indentchars xmlns:wpsdc="http://www.wps.cn/officeDocument/2017/drawingmlCustomData" val="200" checksum="1740828767"/>
                </a:ext>
              </a:extLst>
            </a:pPr>
            <a:r>
              <a:rPr lang="zh-CN" altLang="en-US" sz="1600" dirty="0">
                <a:solidFill>
                  <a:srgbClr val="FF0000"/>
                </a:solidFill>
                <a:cs typeface="+mn-ea"/>
                <a:sym typeface="+mn-lt"/>
              </a:rPr>
              <a:t>为企业管理提供了全面的框架和指导原则</a:t>
            </a:r>
            <a:r>
              <a:rPr lang="zh-CN" altLang="en-US" sz="1600" dirty="0">
                <a:solidFill>
                  <a:srgbClr val="000000"/>
                </a:solidFill>
                <a:cs typeface="+mn-ea"/>
                <a:sym typeface="+mn-lt"/>
              </a:rPr>
              <a:t>，强调了管理活动的系统性、科学性和艺术性，至今仍对企业管理实践产生深远的影响。</a:t>
            </a:r>
            <a:endParaRPr lang="zh-CN" altLang="en-US" sz="1600" dirty="0">
              <a:solidFill>
                <a:srgbClr val="00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bldLvl="0" animBg="1"/>
      <p:bldP spid="3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iSļíḍê"/>
          <p:cNvSpPr txBox="1"/>
          <p:nvPr>
            <p:custDataLst>
              <p:tags r:id="rId1"/>
            </p:custDataLst>
          </p:nvPr>
        </p:nvSpPr>
        <p:spPr bwMode="auto">
          <a:xfrm>
            <a:off x="1102995" y="2499995"/>
            <a:ext cx="2952115" cy="3478530"/>
          </a:xfrm>
          <a:prstGeom prst="rect">
            <a:avLst/>
          </a:prstGeom>
          <a:noFill/>
          <a:ln>
            <a:solidFill>
              <a:schemeClr val="accent1">
                <a:lumMod val="20000"/>
                <a:lumOff val="80000"/>
              </a:schemeClr>
            </a:solidFill>
          </a:ln>
        </p:spPr>
        <p:txBody>
          <a:bodyPr wrap="square" lIns="91440" tIns="45720" rIns="91440" bIns="45720" rtlCol="0" anchor="t" anchorCtr="0">
            <a:noAutofit/>
          </a:bodyPr>
          <a:lstStyle/>
          <a:p>
            <a:pPr lvl="0" indent="457200" algn="just" fontAlgn="auto">
              <a:lnSpc>
                <a:spcPct val="130000"/>
              </a:lnSpc>
              <a:buClrTx/>
              <a:buSzTx/>
              <a:buFontTx/>
            </a:pPr>
            <a:r>
              <a:rPr lang="zh-CN" altLang="en-US" sz="1600" dirty="0">
                <a:solidFill>
                  <a:srgbClr val="000000"/>
                </a:solidFill>
                <a:cs typeface="+mn-ea"/>
                <a:sym typeface="+mn-lt"/>
              </a:rPr>
              <a:t>提出的“</a:t>
            </a:r>
            <a:r>
              <a:rPr lang="zh-CN" altLang="en-US" sz="1600" dirty="0">
                <a:solidFill>
                  <a:srgbClr val="FF0000"/>
                </a:solidFill>
                <a:cs typeface="+mn-ea"/>
                <a:sym typeface="+mn-lt"/>
              </a:rPr>
              <a:t>理想的行政组织结构</a:t>
            </a:r>
            <a:r>
              <a:rPr lang="zh-CN" altLang="en-US" sz="1600" dirty="0">
                <a:solidFill>
                  <a:srgbClr val="000000"/>
                </a:solidFill>
                <a:cs typeface="+mn-ea"/>
                <a:sym typeface="+mn-lt"/>
              </a:rPr>
              <a:t>”可分为三层。</a:t>
            </a:r>
            <a:endParaRPr lang="zh-CN" altLang="en-US" sz="1600" dirty="0">
              <a:solidFill>
                <a:srgbClr val="000000"/>
              </a:solidFill>
              <a:cs typeface="+mn-ea"/>
              <a:sym typeface="+mn-lt"/>
            </a:endParaRPr>
          </a:p>
          <a:p>
            <a:pPr lvl="0" indent="457200" algn="just" fontAlgn="auto">
              <a:lnSpc>
                <a:spcPct val="50000"/>
              </a:lnSpc>
              <a:buClrTx/>
              <a:buSzTx/>
              <a:buFontTx/>
            </a:pPr>
            <a:endParaRPr lang="zh-CN" altLang="en-US" sz="1600" dirty="0">
              <a:solidFill>
                <a:srgbClr val="000000"/>
              </a:solidFill>
              <a:cs typeface="+mn-ea"/>
              <a:sym typeface="+mn-lt"/>
            </a:endParaRPr>
          </a:p>
          <a:p>
            <a:pPr lvl="0" indent="457200" algn="just" fontAlgn="auto">
              <a:lnSpc>
                <a:spcPct val="130000"/>
              </a:lnSpc>
              <a:buClrTx/>
              <a:buSzTx/>
              <a:buFontTx/>
            </a:pPr>
            <a:r>
              <a:rPr lang="zh-CN" altLang="en-US" sz="1600" dirty="0">
                <a:solidFill>
                  <a:srgbClr val="000000"/>
                </a:solidFill>
                <a:cs typeface="+mn-ea"/>
                <a:sym typeface="+mn-lt"/>
              </a:rPr>
              <a:t>最高领导层相当于组织的高级管理阶层，行政官员相当于中级管理阶层，一般工作人员相当于基层管理阶层。</a:t>
            </a:r>
            <a:endParaRPr lang="zh-CN" altLang="en-US" sz="1600" dirty="0">
              <a:solidFill>
                <a:srgbClr val="000000"/>
              </a:solidFill>
              <a:cs typeface="+mn-ea"/>
              <a:sym typeface="+mn-lt"/>
            </a:endParaRPr>
          </a:p>
          <a:p>
            <a:pPr lvl="0" indent="457200" algn="just" fontAlgn="auto">
              <a:lnSpc>
                <a:spcPct val="50000"/>
              </a:lnSpc>
              <a:buClrTx/>
              <a:buSzTx/>
              <a:buFontTx/>
            </a:pPr>
            <a:endParaRPr lang="zh-CN" altLang="en-US" sz="1600" dirty="0">
              <a:solidFill>
                <a:srgbClr val="000000"/>
              </a:solidFill>
              <a:cs typeface="+mn-ea"/>
              <a:sym typeface="+mn-lt"/>
            </a:endParaRPr>
          </a:p>
          <a:p>
            <a:pPr lvl="0" indent="457200" algn="just" fontAlgn="auto">
              <a:lnSpc>
                <a:spcPct val="130000"/>
              </a:lnSpc>
              <a:buClrTx/>
              <a:buSzTx/>
              <a:buFontTx/>
            </a:pPr>
            <a:r>
              <a:rPr lang="zh-CN" altLang="en-US" sz="1600" dirty="0">
                <a:solidFill>
                  <a:srgbClr val="000000"/>
                </a:solidFill>
                <a:cs typeface="+mn-ea"/>
                <a:sym typeface="+mn-lt"/>
              </a:rPr>
              <a:t>强调企业无论采用何种组织结构，都应具有这三层基本的原始框架。</a:t>
            </a:r>
            <a:endParaRPr lang="zh-CN" altLang="en-US" sz="1600" dirty="0">
              <a:solidFill>
                <a:srgbClr val="000000"/>
              </a:solidFill>
              <a:cs typeface="+mn-ea"/>
              <a:sym typeface="+mn-lt"/>
            </a:endParaRPr>
          </a:p>
          <a:p>
            <a:pPr lvl="0" indent="457200" algn="just" fontAlgn="auto">
              <a:lnSpc>
                <a:spcPct val="130000"/>
              </a:lnSpc>
              <a:buClrTx/>
              <a:buSzTx/>
              <a:buFontTx/>
            </a:pPr>
            <a:endParaRPr lang="zh-CN" altLang="en-US" sz="1600" dirty="0">
              <a:solidFill>
                <a:srgbClr val="000000"/>
              </a:solidFill>
              <a:cs typeface="+mn-ea"/>
              <a:sym typeface="+mn-lt"/>
            </a:endParaRPr>
          </a:p>
          <a:p>
            <a:pPr lvl="0" algn="just">
              <a:lnSpc>
                <a:spcPct val="130000"/>
              </a:lnSpc>
              <a:buClrTx/>
              <a:buSzTx/>
              <a:buFontTx/>
            </a:pPr>
            <a:endParaRPr lang="zh-CN" altLang="en-US" sz="1600" dirty="0">
              <a:solidFill>
                <a:srgbClr val="000000"/>
              </a:solidFill>
              <a:cs typeface="+mn-ea"/>
              <a:sym typeface="+mn-lt"/>
            </a:endParaRPr>
          </a:p>
        </p:txBody>
      </p:sp>
      <p:grpSp>
        <p:nvGrpSpPr>
          <p:cNvPr id="2" name="组合 1"/>
          <p:cNvGrpSpPr/>
          <p:nvPr/>
        </p:nvGrpSpPr>
        <p:grpSpPr>
          <a:xfrm>
            <a:off x="4559935" y="856615"/>
            <a:ext cx="2150745" cy="2138680"/>
            <a:chOff x="14400" y="1868"/>
            <a:chExt cx="3387" cy="3368"/>
          </a:xfrm>
        </p:grpSpPr>
        <p:sp>
          <p:nvSpPr>
            <p:cNvPr id="25" name="îSḷîde"/>
            <p:cNvSpPr/>
            <p:nvPr>
              <p:custDataLst>
                <p:tags r:id="rId2"/>
              </p:custDataLst>
            </p:nvPr>
          </p:nvSpPr>
          <p:spPr>
            <a:xfrm>
              <a:off x="14735" y="2183"/>
              <a:ext cx="3052" cy="3053"/>
            </a:xfrm>
            <a:prstGeom prst="ellipse">
              <a:avLst/>
            </a:prstGeom>
            <a:solidFill>
              <a:srgbClr val="ED7D31">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6" name="ïšļîďé"/>
            <p:cNvSpPr/>
            <p:nvPr>
              <p:custDataLst>
                <p:tags r:id="rId3"/>
              </p:custDataLst>
            </p:nvPr>
          </p:nvSpPr>
          <p:spPr>
            <a:xfrm>
              <a:off x="14400" y="1868"/>
              <a:ext cx="2993" cy="2995"/>
            </a:xfrm>
            <a:prstGeom prst="ellipse">
              <a:avLst/>
            </a:prstGeom>
            <a:solidFill>
              <a:srgbClr val="ED7D31"/>
            </a:solidFill>
            <a:ln w="571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32" name="矩形 31"/>
            <p:cNvSpPr/>
            <p:nvPr>
              <p:custDataLst>
                <p:tags r:id="rId4"/>
              </p:custDataLst>
            </p:nvPr>
          </p:nvSpPr>
          <p:spPr>
            <a:xfrm>
              <a:off x="14552" y="2336"/>
              <a:ext cx="2841" cy="2300"/>
            </a:xfrm>
            <a:prstGeom prst="rect">
              <a:avLst/>
            </a:prstGeom>
            <a:noFill/>
          </p:spPr>
          <p:txBody>
            <a:bodyPr wrap="none">
              <a:noAutofit/>
            </a:bodyPr>
            <a:lstStyle/>
            <a:p>
              <a:pPr lvl="0" algn="ctr">
                <a:lnSpc>
                  <a:spcPct val="120000"/>
                </a:lnSpc>
                <a:spcBef>
                  <a:spcPct val="0"/>
                </a:spcBef>
                <a:buSzPct val="25000"/>
                <a:defRPr/>
              </a:pPr>
              <a:r>
                <a:rPr lang="zh-CN" altLang="en-US" sz="2000" b="1" dirty="0">
                  <a:solidFill>
                    <a:schemeClr val="lt1"/>
                  </a:solidFill>
                  <a:cs typeface="+mn-ea"/>
                  <a:sym typeface="+mn-lt"/>
                </a:rPr>
                <a:t>理想的行政</a:t>
              </a:r>
              <a:endParaRPr lang="zh-CN" altLang="en-US" sz="2000" b="1" dirty="0">
                <a:solidFill>
                  <a:schemeClr val="lt1"/>
                </a:solidFill>
                <a:cs typeface="+mn-ea"/>
                <a:sym typeface="+mn-lt"/>
              </a:endParaRPr>
            </a:p>
            <a:p>
              <a:pPr lvl="0" algn="ctr">
                <a:lnSpc>
                  <a:spcPct val="120000"/>
                </a:lnSpc>
                <a:spcBef>
                  <a:spcPct val="0"/>
                </a:spcBef>
                <a:buSzPct val="25000"/>
                <a:defRPr/>
              </a:pPr>
              <a:r>
                <a:rPr lang="zh-CN" altLang="en-US" sz="2000" b="1" dirty="0">
                  <a:solidFill>
                    <a:schemeClr val="lt1"/>
                  </a:solidFill>
                  <a:cs typeface="+mn-ea"/>
                  <a:sym typeface="+mn-lt"/>
                </a:rPr>
                <a:t>组织</a:t>
              </a:r>
              <a:r>
                <a:rPr lang="zh-CN" altLang="en-US" sz="2000" b="1" dirty="0">
                  <a:solidFill>
                    <a:schemeClr val="lt1"/>
                  </a:solidFill>
                  <a:cs typeface="+mn-ea"/>
                  <a:sym typeface="+mn-lt"/>
                </a:rPr>
                <a:t>体系理论</a:t>
              </a:r>
              <a:endParaRPr lang="zh-CN" altLang="en-US" sz="2000" b="1" dirty="0">
                <a:solidFill>
                  <a:schemeClr val="lt1"/>
                </a:solidFill>
                <a:cs typeface="+mn-ea"/>
                <a:sym typeface="+mn-lt"/>
              </a:endParaRPr>
            </a:p>
            <a:p>
              <a:pPr lvl="0" algn="ctr">
                <a:lnSpc>
                  <a:spcPct val="120000"/>
                </a:lnSpc>
                <a:spcBef>
                  <a:spcPct val="0"/>
                </a:spcBef>
                <a:buSzPct val="25000"/>
                <a:defRPr/>
              </a:pPr>
              <a:r>
                <a:rPr lang="zh-CN" altLang="en-US" sz="2000" b="1" dirty="0">
                  <a:solidFill>
                    <a:schemeClr val="lt1"/>
                  </a:solidFill>
                  <a:cs typeface="+mn-ea"/>
                  <a:sym typeface="+mn-lt"/>
                </a:rPr>
                <a:t>（韦伯）</a:t>
              </a:r>
              <a:endParaRPr lang="zh-CN" altLang="en-US" sz="2000" b="1" dirty="0">
                <a:solidFill>
                  <a:schemeClr val="lt1"/>
                </a:solidFill>
                <a:cs typeface="+mn-ea"/>
                <a:sym typeface="+mn-lt"/>
              </a:endParaRPr>
            </a:p>
          </p:txBody>
        </p:sp>
      </p:grpSp>
      <p:sp>
        <p:nvSpPr>
          <p:cNvPr id="34" name="01"/>
          <p:cNvSpPr>
            <a:spLocks noChangeAspect="1"/>
          </p:cNvSpPr>
          <p:nvPr>
            <p:custDataLst>
              <p:tags r:id="rId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古典管理</a:t>
            </a:r>
            <a:r>
              <a:rPr kumimoji="0" lang="zh-CN" altLang="en-US" sz="2800" b="1" i="0" u="none" strike="noStrike" kern="0" cap="none" spc="0" normalizeH="0" baseline="0" noProof="0" dirty="0">
                <a:ln>
                  <a:noFill/>
                </a:ln>
                <a:solidFill>
                  <a:schemeClr val="accent1"/>
                </a:solidFill>
                <a:effectLst/>
                <a:uLnTx/>
                <a:uFillTx/>
                <a:cs typeface="+mn-ea"/>
                <a:sym typeface="+mn-lt"/>
              </a:rPr>
              <a:t>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文本框 3"/>
          <p:cNvSpPr txBox="1"/>
          <p:nvPr/>
        </p:nvSpPr>
        <p:spPr>
          <a:xfrm>
            <a:off x="4443095" y="3681095"/>
            <a:ext cx="2947035" cy="2296795"/>
          </a:xfrm>
          <a:prstGeom prst="rect">
            <a:avLst/>
          </a:prstGeom>
          <a:noFill/>
          <a:ln>
            <a:solidFill>
              <a:schemeClr val="accent1">
                <a:lumMod val="20000"/>
                <a:lumOff val="80000"/>
              </a:schemeClr>
            </a:solidFill>
          </a:ln>
        </p:spPr>
        <p:txBody>
          <a:bodyPr wrap="square" rtlCol="0" anchor="t">
            <a:noAutofit/>
          </a:bodyPr>
          <a:p>
            <a:pPr lvl="0" indent="457200" algn="just" fontAlgn="auto">
              <a:lnSpc>
                <a:spcPct val="50000"/>
              </a:lnSpc>
              <a:buClrTx/>
              <a:buSzTx/>
              <a:buFontTx/>
            </a:pPr>
            <a:endParaRPr lang="zh-CN" altLang="en-US" sz="1600" dirty="0">
              <a:solidFill>
                <a:srgbClr val="000000"/>
              </a:solidFill>
              <a:cs typeface="+mn-ea"/>
              <a:sym typeface="+mn-lt"/>
            </a:endParaRPr>
          </a:p>
          <a:p>
            <a:pPr lvl="0" indent="457200" algn="just" fontAlgn="auto">
              <a:lnSpc>
                <a:spcPct val="130000"/>
              </a:lnSpc>
              <a:buClrTx/>
              <a:buSzTx/>
              <a:buFontTx/>
            </a:pPr>
            <a:r>
              <a:rPr lang="zh-CN" altLang="en-US" sz="1600" dirty="0">
                <a:solidFill>
                  <a:srgbClr val="000000"/>
                </a:solidFill>
                <a:cs typeface="+mn-ea"/>
                <a:sym typeface="+mn-lt"/>
              </a:rPr>
              <a:t>指出</a:t>
            </a:r>
            <a:r>
              <a:rPr lang="zh-CN" altLang="en-US" sz="1600" dirty="0">
                <a:solidFill>
                  <a:srgbClr val="FF0000"/>
                </a:solidFill>
                <a:cs typeface="+mn-ea"/>
                <a:sym typeface="+mn-lt"/>
              </a:rPr>
              <a:t>“理想的”并非指最合乎需要的，而是指组织“纯粹的”形态</a:t>
            </a:r>
            <a:r>
              <a:rPr lang="zh-CN" altLang="en-US" sz="1600" dirty="0">
                <a:solidFill>
                  <a:srgbClr val="000000"/>
                </a:solidFill>
                <a:cs typeface="+mn-ea"/>
                <a:sym typeface="+mn-lt"/>
              </a:rPr>
              <a:t>。</a:t>
            </a:r>
            <a:endParaRPr lang="zh-CN" altLang="en-US" sz="1600" dirty="0">
              <a:solidFill>
                <a:srgbClr val="000000"/>
              </a:solidFill>
              <a:cs typeface="+mn-ea"/>
              <a:sym typeface="+mn-lt"/>
            </a:endParaRPr>
          </a:p>
          <a:p>
            <a:pPr lvl="0" indent="457200" algn="just" fontAlgn="auto">
              <a:lnSpc>
                <a:spcPct val="130000"/>
              </a:lnSpc>
              <a:buClrTx/>
              <a:buSzTx/>
              <a:buFontTx/>
            </a:pPr>
            <a:r>
              <a:rPr lang="zh-CN" altLang="en-US" sz="1600" dirty="0">
                <a:solidFill>
                  <a:srgbClr val="000000"/>
                </a:solidFill>
                <a:cs typeface="+mn-ea"/>
                <a:sym typeface="+mn-ea"/>
              </a:rPr>
              <a:t>强调了组织中人与人之间的关系应</a:t>
            </a:r>
            <a:r>
              <a:rPr lang="zh-CN" altLang="en-US" sz="1600" dirty="0">
                <a:solidFill>
                  <a:srgbClr val="FF0000"/>
                </a:solidFill>
                <a:cs typeface="+mn-ea"/>
                <a:sym typeface="+mn-ea"/>
              </a:rPr>
              <a:t>以理性准则为指导</a:t>
            </a:r>
            <a:r>
              <a:rPr lang="zh-CN" altLang="en-US" sz="1600" dirty="0">
                <a:solidFill>
                  <a:srgbClr val="000000"/>
                </a:solidFill>
                <a:cs typeface="+mn-ea"/>
                <a:sym typeface="+mn-ea"/>
              </a:rPr>
              <a:t>,完全不受个人情感的影响。</a:t>
            </a:r>
            <a:endParaRPr lang="zh-CN" altLang="en-US" sz="1600" dirty="0">
              <a:solidFill>
                <a:srgbClr val="000000"/>
              </a:solidFill>
              <a:cs typeface="+mn-ea"/>
              <a:sym typeface="+mn-ea"/>
            </a:endParaRPr>
          </a:p>
          <a:p>
            <a:pPr lvl="0" indent="457200" algn="just" fontAlgn="auto">
              <a:lnSpc>
                <a:spcPct val="130000"/>
              </a:lnSpc>
              <a:buClrTx/>
              <a:buSzTx/>
              <a:buFontTx/>
            </a:pPr>
            <a:endParaRPr lang="zh-CN" altLang="en-US" sz="1600" dirty="0">
              <a:solidFill>
                <a:srgbClr val="000000"/>
              </a:solidFill>
              <a:cs typeface="+mn-ea"/>
              <a:sym typeface="+mn-lt"/>
            </a:endParaRPr>
          </a:p>
        </p:txBody>
      </p:sp>
      <p:sp>
        <p:nvSpPr>
          <p:cNvPr id="5" name="文本框 4"/>
          <p:cNvSpPr txBox="1"/>
          <p:nvPr/>
        </p:nvSpPr>
        <p:spPr>
          <a:xfrm>
            <a:off x="8030210" y="2148840"/>
            <a:ext cx="3305175" cy="3758565"/>
          </a:xfrm>
          <a:prstGeom prst="rect">
            <a:avLst/>
          </a:prstGeom>
          <a:noFill/>
          <a:ln>
            <a:solidFill>
              <a:schemeClr val="accent1">
                <a:lumMod val="20000"/>
                <a:lumOff val="80000"/>
              </a:schemeClr>
            </a:solidFill>
          </a:ln>
        </p:spPr>
        <p:txBody>
          <a:bodyPr wrap="square" rtlCol="0" anchor="t">
            <a:noAutofit/>
          </a:bodyPr>
          <a:p>
            <a:pPr lvl="0" indent="457200" algn="just" fontAlgn="auto">
              <a:lnSpc>
                <a:spcPct val="50000"/>
              </a:lnSpc>
              <a:buClrTx/>
              <a:buSzTx/>
              <a:buFontTx/>
            </a:pPr>
            <a:endParaRPr lang="zh-CN" altLang="en-US" sz="1600" dirty="0">
              <a:solidFill>
                <a:srgbClr val="000000"/>
              </a:solidFill>
              <a:cs typeface="+mn-ea"/>
              <a:sym typeface="+mn-ea"/>
            </a:endParaRPr>
          </a:p>
          <a:p>
            <a:pPr lvl="0" indent="457200" algn="just" fontAlgn="auto">
              <a:lnSpc>
                <a:spcPct val="130000"/>
              </a:lnSpc>
              <a:buClrTx/>
              <a:buSzTx/>
              <a:buFontTx/>
            </a:pPr>
            <a:r>
              <a:rPr lang="zh-CN" altLang="en-US" sz="1600" dirty="0">
                <a:solidFill>
                  <a:srgbClr val="000000"/>
                </a:solidFill>
                <a:cs typeface="+mn-ea"/>
                <a:sym typeface="+mn-ea"/>
              </a:rPr>
              <a:t>认为在理想的行政组织体系中,</a:t>
            </a:r>
            <a:r>
              <a:rPr lang="zh-CN" altLang="en-US" sz="1600" dirty="0">
                <a:solidFill>
                  <a:srgbClr val="FF0000"/>
                </a:solidFill>
                <a:cs typeface="+mn-ea"/>
                <a:sym typeface="+mn-ea"/>
              </a:rPr>
              <a:t>要把组织中的全部活动划分为各种基本的作业</a:t>
            </a:r>
            <a:r>
              <a:rPr lang="zh-CN" altLang="en-US" sz="1600" dirty="0">
                <a:solidFill>
                  <a:srgbClr val="000000"/>
                </a:solidFill>
                <a:cs typeface="+mn-ea"/>
                <a:sym typeface="+mn-ea"/>
              </a:rPr>
              <a:t>,并作为公务分配给组织中的各个成员。各种职位是按照职权的等级原则组织起来的,每一职位都有明文规定的权利和义务，形成一个指挥体系、责任体系和等级体系。</a:t>
            </a:r>
            <a:endParaRPr lang="zh-CN" altLang="en-US" sz="1600" dirty="0">
              <a:solidFill>
                <a:srgbClr val="000000"/>
              </a:solidFill>
              <a:cs typeface="+mn-ea"/>
              <a:sym typeface="+mn-ea"/>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行为科学</a:t>
            </a:r>
            <a:r>
              <a:rPr kumimoji="0" lang="zh-CN" altLang="en-US" sz="2800" b="1" i="0" u="none" strike="noStrike" kern="0" cap="none" spc="0" normalizeH="0" baseline="0" noProof="0" dirty="0">
                <a:ln>
                  <a:noFill/>
                </a:ln>
                <a:solidFill>
                  <a:schemeClr val="accent1"/>
                </a:solidFill>
                <a:effectLst/>
                <a:uLnTx/>
                <a:uFillTx/>
                <a:cs typeface="+mn-ea"/>
                <a:sym typeface="+mn-lt"/>
              </a:rPr>
              <a:t>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任意多边形: 形状 16"/>
          <p:cNvSpPr/>
          <p:nvPr>
            <p:custDataLst>
              <p:tags r:id="rId2"/>
            </p:custDataLst>
          </p:nvPr>
        </p:nvSpPr>
        <p:spPr>
          <a:xfrm rot="2700000">
            <a:off x="1218565" y="1437005"/>
            <a:ext cx="1952625" cy="1964690"/>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5" name="矩形 4"/>
          <p:cNvSpPr/>
          <p:nvPr>
            <p:custDataLst>
              <p:tags r:id="rId3"/>
            </p:custDataLst>
          </p:nvPr>
        </p:nvSpPr>
        <p:spPr>
          <a:xfrm>
            <a:off x="0" y="1894205"/>
            <a:ext cx="4537075" cy="969010"/>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rgbClr val="FF0000"/>
                </a:solidFill>
                <a:latin typeface="+mn-ea"/>
                <a:cs typeface="+mn-ea"/>
              </a:rPr>
              <a:t>霍桑实验</a:t>
            </a:r>
            <a:endParaRPr lang="zh-CN" altLang="en-US" sz="2400" b="1">
              <a:solidFill>
                <a:srgbClr val="FF0000"/>
              </a:solidFill>
              <a:latin typeface="+mn-ea"/>
              <a:cs typeface="+mn-ea"/>
            </a:endParaRPr>
          </a:p>
          <a:p>
            <a:pPr algn="ctr">
              <a:spcBef>
                <a:spcPct val="0"/>
              </a:spcBef>
              <a:spcAft>
                <a:spcPct val="0"/>
              </a:spcAft>
            </a:pPr>
            <a:r>
              <a:rPr lang="zh-CN" altLang="en-US" sz="2400" b="1">
                <a:solidFill>
                  <a:srgbClr val="FF0000"/>
                </a:solidFill>
                <a:latin typeface="+mn-ea"/>
                <a:cs typeface="+mn-ea"/>
              </a:rPr>
              <a:t>与人际关系理论</a:t>
            </a:r>
            <a:endParaRPr lang="zh-CN" altLang="en-US" sz="2400" b="1">
              <a:solidFill>
                <a:srgbClr val="FF0000"/>
              </a:solidFill>
              <a:latin typeface="+mn-ea"/>
              <a:cs typeface="+mn-ea"/>
            </a:endParaRPr>
          </a:p>
          <a:p>
            <a:pPr algn="ctr">
              <a:spcBef>
                <a:spcPct val="0"/>
              </a:spcBef>
              <a:spcAft>
                <a:spcPct val="0"/>
              </a:spcAft>
            </a:pPr>
            <a:r>
              <a:rPr lang="zh-CN" altLang="en-US" sz="2400" b="1">
                <a:solidFill>
                  <a:srgbClr val="FF0000"/>
                </a:solidFill>
                <a:latin typeface="+mn-ea"/>
                <a:cs typeface="+mn-ea"/>
              </a:rPr>
              <a:t>（</a:t>
            </a:r>
            <a:r>
              <a:rPr lang="zh-CN" altLang="en-US" sz="2400" b="1">
                <a:solidFill>
                  <a:srgbClr val="FF0000"/>
                </a:solidFill>
                <a:latin typeface="+mn-ea"/>
                <a:cs typeface="+mn-ea"/>
              </a:rPr>
              <a:t>梅奥）</a:t>
            </a:r>
            <a:endParaRPr lang="zh-CN" altLang="en-US" sz="2400" b="1">
              <a:solidFill>
                <a:srgbClr val="FF0000"/>
              </a:solidFill>
              <a:latin typeface="+mn-ea"/>
              <a:cs typeface="+mn-ea"/>
            </a:endParaRPr>
          </a:p>
        </p:txBody>
      </p:sp>
      <p:cxnSp>
        <p:nvCxnSpPr>
          <p:cNvPr id="44" name="直接连接符 43"/>
          <p:cNvCxnSpPr/>
          <p:nvPr>
            <p:custDataLst>
              <p:tags r:id="rId4"/>
            </p:custDataLst>
          </p:nvPr>
        </p:nvCxnSpPr>
        <p:spPr>
          <a:xfrm>
            <a:off x="1014095" y="3171190"/>
            <a:ext cx="1016317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矩形 47"/>
          <p:cNvSpPr/>
          <p:nvPr>
            <p:custDataLst>
              <p:tags r:id="rId5"/>
            </p:custDataLst>
          </p:nvPr>
        </p:nvSpPr>
        <p:spPr>
          <a:xfrm>
            <a:off x="2287270" y="3834765"/>
            <a:ext cx="9841865" cy="2384425"/>
          </a:xfrm>
          <a:prstGeom prst="rect">
            <a:avLst/>
          </a:prstGeom>
          <a:noFill/>
        </p:spPr>
        <p:txBody>
          <a:bodyPr wrap="square" lIns="0" tIns="0" rIns="0" bIns="0" anchor="t" anchorCtr="0">
            <a:noAutofit/>
          </a:bodyPr>
          <a:p>
            <a:pPr indent="0" algn="l" fontAlgn="auto">
              <a:lnSpc>
                <a:spcPct val="200000"/>
              </a:lnSpc>
              <a:spcBef>
                <a:spcPct val="0"/>
              </a:spcBef>
              <a:spcAft>
                <a:spcPct val="0"/>
              </a:spcAft>
            </a:pP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强调了人际关系在管理</a:t>
            </a: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中的重要性，揭示了人在工作环境中的复杂性和社会性。</a:t>
            </a: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endParaRPr>
          </a:p>
          <a:p>
            <a:pPr indent="0" algn="l" fontAlgn="auto">
              <a:lnSpc>
                <a:spcPct val="200000"/>
              </a:lnSpc>
              <a:spcBef>
                <a:spcPct val="0"/>
              </a:spcBef>
              <a:spcAft>
                <a:spcPct val="0"/>
              </a:spcAft>
            </a:pP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将人际关系看作一个动态的场。</a:t>
            </a: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endParaRPr>
          </a:p>
          <a:p>
            <a:pPr indent="0" algn="l" fontAlgn="auto">
              <a:lnSpc>
                <a:spcPct val="200000"/>
              </a:lnSpc>
              <a:spcBef>
                <a:spcPct val="0"/>
              </a:spcBef>
              <a:spcAft>
                <a:spcPct val="0"/>
              </a:spcAft>
            </a:pPr>
            <a:r>
              <a:rPr lang="zh-CN" altLang="en-US" sz="1600">
                <a:sym typeface="+mn-ea"/>
              </a:rPr>
              <a:t>人际关系对员工的工作态度和行为具有重要影响。</a:t>
            </a:r>
            <a:endParaRPr lang="zh-CN" altLang="en-US" sz="1600"/>
          </a:p>
          <a:p>
            <a:pPr indent="0" algn="l" fontAlgn="auto">
              <a:lnSpc>
                <a:spcPct val="200000"/>
              </a:lnSpc>
              <a:spcBef>
                <a:spcPct val="0"/>
              </a:spcBef>
              <a:spcAft>
                <a:spcPct val="0"/>
              </a:spcAft>
            </a:pPr>
            <a:r>
              <a:rPr lang="zh-CN" altLang="en-US" sz="1600">
                <a:sym typeface="+mn-ea"/>
              </a:rPr>
              <a:t>发现工人的士气对生产效率有着显著的影响。</a:t>
            </a:r>
            <a:endParaRPr lang="zh-CN" altLang="en-US" sz="1600"/>
          </a:p>
          <a:p>
            <a:pPr indent="0" algn="l" fontAlgn="auto">
              <a:lnSpc>
                <a:spcPct val="200000"/>
              </a:lnSpc>
              <a:spcBef>
                <a:spcPct val="0"/>
              </a:spcBef>
              <a:spcAft>
                <a:spcPct val="0"/>
              </a:spcAft>
            </a:pPr>
            <a:r>
              <a:rPr lang="zh-CN" altLang="en-US" sz="1600">
                <a:sym typeface="+mn-ea"/>
              </a:rPr>
              <a:t>提出了“社会人”的概念。</a:t>
            </a:r>
            <a:endParaRPr lang="zh-CN" altLang="en-US" sz="1600"/>
          </a:p>
          <a:p>
            <a:pPr indent="0" algn="l" fontAlgn="auto">
              <a:lnSpc>
                <a:spcPct val="200000"/>
              </a:lnSpc>
              <a:spcBef>
                <a:spcPct val="0"/>
              </a:spcBef>
              <a:spcAft>
                <a:spcPct val="0"/>
              </a:spcAft>
            </a:pP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endParaRPr>
          </a:p>
          <a:p>
            <a:pPr algn="l">
              <a:lnSpc>
                <a:spcPct val="150000"/>
              </a:lnSpc>
              <a:spcBef>
                <a:spcPct val="0"/>
              </a:spcBef>
              <a:spcAft>
                <a:spcPct val="0"/>
              </a:spcAft>
            </a:pPr>
            <a:endParaRPr lang="en-US" altLang="zh-CN" sz="1600">
              <a:ln>
                <a:noFill/>
                <a:prstDash val="sysDot"/>
              </a:ln>
              <a:solidFill>
                <a:schemeClr val="tx1">
                  <a:lumMod val="85000"/>
                  <a:lumOff val="15000"/>
                </a:schemeClr>
              </a:solidFill>
              <a:latin typeface="Times New Roman" panose="02020603050405020304" charset="0"/>
              <a:cs typeface="Times New Roman" panose="02020603050405020304" charset="0"/>
            </a:endParaRPr>
          </a:p>
        </p:txBody>
      </p:sp>
      <p:sp>
        <p:nvSpPr>
          <p:cNvPr id="3" name="文本框 2"/>
          <p:cNvSpPr txBox="1"/>
          <p:nvPr/>
        </p:nvSpPr>
        <p:spPr>
          <a:xfrm>
            <a:off x="3843655" y="2125980"/>
            <a:ext cx="6318250" cy="829945"/>
          </a:xfrm>
          <a:prstGeom prst="rect">
            <a:avLst/>
          </a:prstGeom>
          <a:noFill/>
        </p:spPr>
        <p:txBody>
          <a:bodyPr wrap="square" rtlCol="0" anchor="t">
            <a:spAutoFit/>
          </a:bodyPr>
          <a:p>
            <a:pPr algn="l">
              <a:lnSpc>
                <a:spcPct val="150000"/>
              </a:lnSpc>
              <a:spcBef>
                <a:spcPct val="0"/>
              </a:spcBef>
              <a:spcAft>
                <a:spcPct val="0"/>
              </a:spcAft>
            </a:pPr>
            <a:r>
              <a:rPr lang="zh-CN" altLang="en-US" sz="1600">
                <a:ln>
                  <a:noFill/>
                  <a:prstDash val="sysDot"/>
                </a:ln>
                <a:solidFill>
                  <a:srgbClr val="FF0000"/>
                </a:solidFill>
                <a:latin typeface="+mn-ea"/>
                <a:cs typeface="+mn-ea"/>
                <a:sym typeface="+mn-ea"/>
              </a:rPr>
              <a:t>霍桑实验</a:t>
            </a:r>
            <a:endParaRPr lang="zh-CN" altLang="en-US" sz="1600">
              <a:ln>
                <a:noFill/>
                <a:prstDash val="sysDot"/>
              </a:ln>
              <a:solidFill>
                <a:srgbClr val="FF0000"/>
              </a:solidFill>
              <a:latin typeface="+mn-ea"/>
              <a:cs typeface="+mn-ea"/>
            </a:endParaRPr>
          </a:p>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sym typeface="+mn-ea"/>
              </a:rPr>
              <a:t>主要内容包括照明实验、福利实验、访谈实验、群体实验四个方面。</a:t>
            </a: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sym typeface="+mn-ea"/>
            </a:endParaRPr>
          </a:p>
        </p:txBody>
      </p:sp>
      <p:sp>
        <p:nvSpPr>
          <p:cNvPr id="6" name="文本框 5"/>
          <p:cNvSpPr txBox="1"/>
          <p:nvPr/>
        </p:nvSpPr>
        <p:spPr>
          <a:xfrm>
            <a:off x="2287270" y="3386455"/>
            <a:ext cx="6096000" cy="460375"/>
          </a:xfrm>
          <a:prstGeom prst="rect">
            <a:avLst/>
          </a:prstGeom>
          <a:noFill/>
        </p:spPr>
        <p:txBody>
          <a:bodyPr wrap="square" rtlCol="0" anchor="t">
            <a:spAutoFit/>
          </a:bodyPr>
          <a:p>
            <a:pPr algn="l">
              <a:lnSpc>
                <a:spcPct val="150000"/>
              </a:lnSpc>
              <a:spcBef>
                <a:spcPct val="0"/>
              </a:spcBef>
              <a:spcAft>
                <a:spcPct val="0"/>
              </a:spcAft>
            </a:pPr>
            <a:r>
              <a:rPr lang="zh-CN" altLang="en-US" sz="1600">
                <a:ln>
                  <a:noFill/>
                  <a:prstDash val="sysDot"/>
                </a:ln>
                <a:solidFill>
                  <a:srgbClr val="FF0000"/>
                </a:solidFill>
                <a:latin typeface="Times New Roman" panose="02020603050405020304" charset="0"/>
                <a:cs typeface="Times New Roman" panose="02020603050405020304" charset="0"/>
                <a:sym typeface="+mn-ea"/>
              </a:rPr>
              <a:t>人际关系理论</a:t>
            </a:r>
            <a:endParaRPr lang="zh-CN" altLang="en-US" sz="1600">
              <a:ln>
                <a:noFill/>
                <a:prstDash val="sysDot"/>
              </a:ln>
              <a:solidFill>
                <a:srgbClr val="FF0000"/>
              </a:solidFill>
              <a:latin typeface="Times New Roman" panose="02020603050405020304" charset="0"/>
              <a:cs typeface="Times New Roman" panose="02020603050405020304" charset="0"/>
              <a:sym typeface="+mn-ea"/>
            </a:endParaRPr>
          </a:p>
        </p:txBody>
      </p:sp>
      <p:sp>
        <p:nvSpPr>
          <p:cNvPr id="9" name="五边形 8"/>
          <p:cNvSpPr/>
          <p:nvPr/>
        </p:nvSpPr>
        <p:spPr>
          <a:xfrm>
            <a:off x="1936750" y="4070985"/>
            <a:ext cx="271145" cy="203200"/>
          </a:xfrm>
          <a:prstGeom prst="homePlate">
            <a:avLst/>
          </a:prstGeom>
          <a:solidFill>
            <a:schemeClr val="tx2">
              <a:lumMod val="90000"/>
            </a:schemeClr>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五边形 9"/>
          <p:cNvSpPr/>
          <p:nvPr>
            <p:custDataLst>
              <p:tags r:id="rId6"/>
            </p:custDataLst>
          </p:nvPr>
        </p:nvSpPr>
        <p:spPr>
          <a:xfrm>
            <a:off x="1936750" y="4540885"/>
            <a:ext cx="271145" cy="203200"/>
          </a:xfrm>
          <a:prstGeom prst="homePlate">
            <a:avLst/>
          </a:prstGeom>
          <a:solidFill>
            <a:schemeClr val="tx2">
              <a:lumMod val="90000"/>
            </a:schemeClr>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五边形 10"/>
          <p:cNvSpPr/>
          <p:nvPr>
            <p:custDataLst>
              <p:tags r:id="rId7"/>
            </p:custDataLst>
          </p:nvPr>
        </p:nvSpPr>
        <p:spPr>
          <a:xfrm>
            <a:off x="1936750" y="5048885"/>
            <a:ext cx="271145" cy="203200"/>
          </a:xfrm>
          <a:prstGeom prst="homePlate">
            <a:avLst/>
          </a:prstGeom>
          <a:solidFill>
            <a:schemeClr val="tx2">
              <a:lumMod val="90000"/>
            </a:schemeClr>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五边形 11"/>
          <p:cNvSpPr/>
          <p:nvPr>
            <p:custDataLst>
              <p:tags r:id="rId8"/>
            </p:custDataLst>
          </p:nvPr>
        </p:nvSpPr>
        <p:spPr>
          <a:xfrm>
            <a:off x="1936750" y="5547360"/>
            <a:ext cx="271145" cy="203200"/>
          </a:xfrm>
          <a:prstGeom prst="homePlate">
            <a:avLst/>
          </a:prstGeom>
          <a:solidFill>
            <a:schemeClr val="tx2">
              <a:lumMod val="90000"/>
            </a:schemeClr>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五边形 12"/>
          <p:cNvSpPr/>
          <p:nvPr>
            <p:custDataLst>
              <p:tags r:id="rId9"/>
            </p:custDataLst>
          </p:nvPr>
        </p:nvSpPr>
        <p:spPr>
          <a:xfrm>
            <a:off x="1936750" y="5989955"/>
            <a:ext cx="271145" cy="203200"/>
          </a:xfrm>
          <a:prstGeom prst="homePlate">
            <a:avLst/>
          </a:prstGeom>
          <a:solidFill>
            <a:schemeClr val="tx2">
              <a:lumMod val="90000"/>
            </a:schemeClr>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ustDataLst>
      <p:tags r:id="rId10"/>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椭圆 42"/>
          <p:cNvSpPr/>
          <p:nvPr>
            <p:custDataLst>
              <p:tags r:id="rId1"/>
            </p:custDataLst>
          </p:nvPr>
        </p:nvSpPr>
        <p:spPr>
          <a:xfrm>
            <a:off x="8169275" y="3317240"/>
            <a:ext cx="1609090" cy="1104900"/>
          </a:xfrm>
          <a:prstGeom prst="ellipse">
            <a:avLst/>
          </a:prstGeom>
          <a:solidFill>
            <a:schemeClr val="accent5">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2" name="椭圆 41"/>
          <p:cNvSpPr/>
          <p:nvPr>
            <p:custDataLst>
              <p:tags r:id="rId2"/>
            </p:custDataLst>
          </p:nvPr>
        </p:nvSpPr>
        <p:spPr>
          <a:xfrm>
            <a:off x="7345680" y="1887220"/>
            <a:ext cx="1609090" cy="1104900"/>
          </a:xfrm>
          <a:prstGeom prst="ellipse">
            <a:avLst/>
          </a:prstGeom>
          <a:solidFill>
            <a:schemeClr val="accent5">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1" name="椭圆 40"/>
          <p:cNvSpPr/>
          <p:nvPr>
            <p:custDataLst>
              <p:tags r:id="rId3"/>
            </p:custDataLst>
          </p:nvPr>
        </p:nvSpPr>
        <p:spPr>
          <a:xfrm>
            <a:off x="4912995" y="3447415"/>
            <a:ext cx="1609090" cy="1104900"/>
          </a:xfrm>
          <a:prstGeom prst="ellipse">
            <a:avLst/>
          </a:prstGeom>
          <a:solidFill>
            <a:schemeClr val="accent5">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0" name="椭圆 39"/>
          <p:cNvSpPr/>
          <p:nvPr>
            <p:custDataLst>
              <p:tags r:id="rId4"/>
            </p:custDataLst>
          </p:nvPr>
        </p:nvSpPr>
        <p:spPr>
          <a:xfrm>
            <a:off x="4469765" y="1737360"/>
            <a:ext cx="1609090" cy="1104900"/>
          </a:xfrm>
          <a:prstGeom prst="ellipse">
            <a:avLst/>
          </a:prstGeom>
          <a:solidFill>
            <a:schemeClr val="accent5">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9" name="椭圆 38"/>
          <p:cNvSpPr/>
          <p:nvPr/>
        </p:nvSpPr>
        <p:spPr>
          <a:xfrm>
            <a:off x="2576195" y="3544570"/>
            <a:ext cx="1609090" cy="1104900"/>
          </a:xfrm>
          <a:prstGeom prst="ellipse">
            <a:avLst/>
          </a:prstGeom>
          <a:solidFill>
            <a:schemeClr val="accent5">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4" name="01"/>
          <p:cNvSpPr>
            <a:spLocks noChangeAspect="1"/>
          </p:cNvSpPr>
          <p:nvPr>
            <p:custDataLst>
              <p:tags r:id="rId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行为科学</a:t>
            </a:r>
            <a:r>
              <a:rPr kumimoji="0" lang="zh-CN" altLang="en-US" sz="2800" b="1" i="0" u="none" strike="noStrike" kern="0" cap="none" spc="0" normalizeH="0" baseline="0" noProof="0" dirty="0">
                <a:ln>
                  <a:noFill/>
                </a:ln>
                <a:solidFill>
                  <a:schemeClr val="accent1"/>
                </a:solidFill>
                <a:effectLst/>
                <a:uLnTx/>
                <a:uFillTx/>
                <a:cs typeface="+mn-ea"/>
                <a:sym typeface="+mn-lt"/>
              </a:rPr>
              <a:t>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任意多边形: 形状 16"/>
          <p:cNvSpPr/>
          <p:nvPr>
            <p:custDataLst>
              <p:tags r:id="rId6"/>
            </p:custDataLst>
          </p:nvPr>
        </p:nvSpPr>
        <p:spPr>
          <a:xfrm rot="2700000">
            <a:off x="1200448" y="1437005"/>
            <a:ext cx="1923594" cy="1935480"/>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5" name="矩形 4"/>
          <p:cNvSpPr/>
          <p:nvPr>
            <p:custDataLst>
              <p:tags r:id="rId7"/>
            </p:custDataLst>
          </p:nvPr>
        </p:nvSpPr>
        <p:spPr>
          <a:xfrm>
            <a:off x="0" y="1887408"/>
            <a:ext cx="4469620" cy="954603"/>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rgbClr val="FF0000"/>
                </a:solidFill>
                <a:latin typeface="+mn-ea"/>
                <a:cs typeface="+mn-ea"/>
              </a:rPr>
              <a:t>需求层次</a:t>
            </a:r>
            <a:r>
              <a:rPr lang="zh-CN" altLang="en-US" sz="2400" b="1">
                <a:solidFill>
                  <a:srgbClr val="FF0000"/>
                </a:solidFill>
                <a:latin typeface="+mn-ea"/>
                <a:cs typeface="+mn-ea"/>
              </a:rPr>
              <a:t>理论</a:t>
            </a:r>
            <a:endParaRPr lang="zh-CN" altLang="en-US" sz="2400" b="1">
              <a:solidFill>
                <a:srgbClr val="FF0000"/>
              </a:solidFill>
              <a:latin typeface="+mn-ea"/>
              <a:cs typeface="+mn-ea"/>
            </a:endParaRPr>
          </a:p>
          <a:p>
            <a:pPr algn="ctr">
              <a:spcBef>
                <a:spcPct val="0"/>
              </a:spcBef>
              <a:spcAft>
                <a:spcPct val="0"/>
              </a:spcAft>
            </a:pPr>
            <a:r>
              <a:rPr lang="zh-CN" altLang="en-US" sz="2400" b="1">
                <a:solidFill>
                  <a:srgbClr val="FF0000"/>
                </a:solidFill>
                <a:latin typeface="+mn-ea"/>
                <a:cs typeface="+mn-ea"/>
              </a:rPr>
              <a:t>（</a:t>
            </a:r>
            <a:r>
              <a:rPr lang="zh-CN" altLang="en-US" sz="2400" b="1">
                <a:solidFill>
                  <a:srgbClr val="FF0000"/>
                </a:solidFill>
                <a:latin typeface="+mn-ea"/>
                <a:cs typeface="+mn-ea"/>
              </a:rPr>
              <a:t>马斯洛）</a:t>
            </a:r>
            <a:endParaRPr lang="zh-CN" altLang="en-US" sz="2400" b="1">
              <a:solidFill>
                <a:srgbClr val="FF0000"/>
              </a:solidFill>
              <a:latin typeface="+mn-ea"/>
              <a:cs typeface="+mn-ea"/>
            </a:endParaRPr>
          </a:p>
        </p:txBody>
      </p:sp>
      <p:cxnSp>
        <p:nvCxnSpPr>
          <p:cNvPr id="44" name="直接连接符 43"/>
          <p:cNvCxnSpPr/>
          <p:nvPr>
            <p:custDataLst>
              <p:tags r:id="rId8"/>
            </p:custDataLst>
          </p:nvPr>
        </p:nvCxnSpPr>
        <p:spPr>
          <a:xfrm>
            <a:off x="999018" y="3154932"/>
            <a:ext cx="90000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2797810" y="3943985"/>
            <a:ext cx="1166495" cy="36830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1800">
                <a:latin typeface="Arial" panose="020B0604020202020204" pitchFamily="34" charset="0"/>
                <a:ea typeface="微软雅黑" panose="020B0503020204020204" charset="-122"/>
              </a:rPr>
              <a:t>生理需求</a:t>
            </a:r>
            <a:endParaRPr lang="zh-CN" altLang="en-US" sz="1800">
              <a:latin typeface="Arial" panose="020B0604020202020204" pitchFamily="34" charset="0"/>
              <a:ea typeface="微软雅黑" panose="020B0503020204020204" charset="-122"/>
            </a:endParaRPr>
          </a:p>
        </p:txBody>
      </p:sp>
      <p:sp>
        <p:nvSpPr>
          <p:cNvPr id="33" name="文本框 32"/>
          <p:cNvSpPr txBox="1"/>
          <p:nvPr>
            <p:custDataLst>
              <p:tags r:id="rId9"/>
            </p:custDataLst>
          </p:nvPr>
        </p:nvSpPr>
        <p:spPr>
          <a:xfrm>
            <a:off x="5189220" y="3769275"/>
            <a:ext cx="4064000" cy="368300"/>
          </a:xfrm>
          <a:prstGeom prst="rect">
            <a:avLst/>
          </a:prstGeom>
        </p:spPr>
        <p:txBody>
          <a:bodyPr>
            <a:spAutoFit/>
            <a:extLst>
              <a:ext uri="{4A0BC546-FE56-4ADE-93B0-CB8AF2F6F144}">
                <wpsdc:textFrameExt xmlns:wpsdc="http://www.wps.cn/officeDocument/2022/drawingmlCustomData" type="text"/>
              </a:ext>
            </a:extLst>
          </a:bodyPr>
          <a:p>
            <a:pPr algn="l"/>
            <a:r>
              <a:rPr lang="zh-CN" altLang="en-US" sz="1800">
                <a:latin typeface="Arial" panose="020B0604020202020204" pitchFamily="34" charset="0"/>
                <a:ea typeface="微软雅黑" panose="020B0503020204020204" charset="-122"/>
              </a:rPr>
              <a:t>社交需求</a:t>
            </a:r>
            <a:endParaRPr lang="zh-CN" altLang="en-US" sz="1800">
              <a:latin typeface="Arial" panose="020B0604020202020204" pitchFamily="34" charset="0"/>
              <a:ea typeface="微软雅黑" panose="020B0503020204020204" charset="-122"/>
            </a:endParaRPr>
          </a:p>
        </p:txBody>
      </p:sp>
      <p:sp>
        <p:nvSpPr>
          <p:cNvPr id="36" name="文本框 35"/>
          <p:cNvSpPr txBox="1"/>
          <p:nvPr>
            <p:custDataLst>
              <p:tags r:id="rId10"/>
            </p:custDataLst>
          </p:nvPr>
        </p:nvSpPr>
        <p:spPr>
          <a:xfrm>
            <a:off x="4819015" y="2115820"/>
            <a:ext cx="1234440" cy="36830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1800">
                <a:latin typeface="Arial" panose="020B0604020202020204" pitchFamily="34" charset="0"/>
                <a:ea typeface="微软雅黑" panose="020B0503020204020204" charset="-122"/>
              </a:rPr>
              <a:t>安全需求</a:t>
            </a:r>
            <a:endParaRPr lang="zh-CN" altLang="en-US" sz="1800">
              <a:latin typeface="Arial" panose="020B0604020202020204" pitchFamily="34" charset="0"/>
              <a:ea typeface="微软雅黑" panose="020B0503020204020204" charset="-122"/>
            </a:endParaRPr>
          </a:p>
        </p:txBody>
      </p:sp>
      <p:sp>
        <p:nvSpPr>
          <p:cNvPr id="37" name="文本框 36"/>
          <p:cNvSpPr txBox="1"/>
          <p:nvPr>
            <p:custDataLst>
              <p:tags r:id="rId11"/>
            </p:custDataLst>
          </p:nvPr>
        </p:nvSpPr>
        <p:spPr>
          <a:xfrm>
            <a:off x="8234680" y="3661960"/>
            <a:ext cx="4064000" cy="368300"/>
          </a:xfrm>
          <a:prstGeom prst="rect">
            <a:avLst/>
          </a:prstGeom>
        </p:spPr>
        <p:txBody>
          <a:bodyPr>
            <a:spAutoFit/>
            <a:extLst>
              <a:ext uri="{4A0BC546-FE56-4ADE-93B0-CB8AF2F6F144}">
                <wpsdc:textFrameExt xmlns:wpsdc="http://www.wps.cn/officeDocument/2022/drawingmlCustomData" type="text"/>
              </a:ext>
            </a:extLst>
          </a:bodyPr>
          <a:p>
            <a:pPr algn="l"/>
            <a:r>
              <a:rPr lang="zh-CN" altLang="en-US" sz="1800">
                <a:latin typeface="Arial" panose="020B0604020202020204" pitchFamily="34" charset="0"/>
                <a:ea typeface="微软雅黑" panose="020B0503020204020204" charset="-122"/>
              </a:rPr>
              <a:t>自我实现需求</a:t>
            </a:r>
            <a:endParaRPr lang="zh-CN" altLang="en-US" sz="1800">
              <a:latin typeface="Arial" panose="020B0604020202020204" pitchFamily="34" charset="0"/>
              <a:ea typeface="微软雅黑" panose="020B0503020204020204" charset="-122"/>
            </a:endParaRPr>
          </a:p>
        </p:txBody>
      </p:sp>
      <p:sp>
        <p:nvSpPr>
          <p:cNvPr id="38" name="文本框 37"/>
          <p:cNvSpPr txBox="1"/>
          <p:nvPr>
            <p:custDataLst>
              <p:tags r:id="rId12"/>
            </p:custDataLst>
          </p:nvPr>
        </p:nvSpPr>
        <p:spPr>
          <a:xfrm>
            <a:off x="7658100" y="2226225"/>
            <a:ext cx="4064000" cy="368300"/>
          </a:xfrm>
          <a:prstGeom prst="rect">
            <a:avLst/>
          </a:prstGeom>
        </p:spPr>
        <p:txBody>
          <a:bodyPr>
            <a:spAutoFit/>
            <a:extLst>
              <a:ext uri="{4A0BC546-FE56-4ADE-93B0-CB8AF2F6F144}">
                <wpsdc:textFrameExt xmlns:wpsdc="http://www.wps.cn/officeDocument/2022/drawingmlCustomData" type="text"/>
              </a:ext>
            </a:extLst>
          </a:bodyPr>
          <a:p>
            <a:pPr algn="l"/>
            <a:r>
              <a:rPr lang="zh-CN" altLang="en-US" sz="1800">
                <a:latin typeface="Arial" panose="020B0604020202020204" pitchFamily="34" charset="0"/>
                <a:ea typeface="微软雅黑" panose="020B0503020204020204" charset="-122"/>
              </a:rPr>
              <a:t>尊重需求</a:t>
            </a:r>
            <a:endParaRPr lang="zh-CN" altLang="en-US" sz="1800">
              <a:latin typeface="Arial" panose="020B0604020202020204" pitchFamily="34" charset="0"/>
              <a:ea typeface="微软雅黑" panose="020B0503020204020204" charset="-122"/>
            </a:endParaRPr>
          </a:p>
        </p:txBody>
      </p:sp>
    </p:spTree>
    <p:custDataLst>
      <p:tags r:id="rId13"/>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行为科学</a:t>
            </a:r>
            <a:r>
              <a:rPr kumimoji="0" lang="zh-CN" altLang="en-US" sz="2800" b="1" i="0" u="none" strike="noStrike" kern="0" cap="none" spc="0" normalizeH="0" baseline="0" noProof="0" dirty="0">
                <a:ln>
                  <a:noFill/>
                </a:ln>
                <a:solidFill>
                  <a:schemeClr val="accent1"/>
                </a:solidFill>
                <a:effectLst/>
                <a:uLnTx/>
                <a:uFillTx/>
                <a:cs typeface="+mn-ea"/>
                <a:sym typeface="+mn-lt"/>
              </a:rPr>
              <a:t>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任意多边形: 形状 16"/>
          <p:cNvSpPr/>
          <p:nvPr>
            <p:custDataLst>
              <p:tags r:id="rId2"/>
            </p:custDataLst>
          </p:nvPr>
        </p:nvSpPr>
        <p:spPr>
          <a:xfrm rot="2700000">
            <a:off x="1218565" y="1727200"/>
            <a:ext cx="1952625" cy="1964690"/>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5" name="矩形 4"/>
          <p:cNvSpPr/>
          <p:nvPr>
            <p:custDataLst>
              <p:tags r:id="rId3"/>
            </p:custDataLst>
          </p:nvPr>
        </p:nvSpPr>
        <p:spPr>
          <a:xfrm>
            <a:off x="0" y="2205990"/>
            <a:ext cx="4537075" cy="969010"/>
          </a:xfrm>
          <a:prstGeom prst="rect">
            <a:avLst/>
          </a:prstGeom>
          <a:noFill/>
        </p:spPr>
        <p:txBody>
          <a:bodyPr wrap="square" lIns="0" tIns="0" rIns="0" bIns="0" rtlCol="0" anchor="ctr" anchorCtr="0">
            <a:noAutofit/>
          </a:bodyPr>
          <a:p>
            <a:pPr algn="ctr">
              <a:spcBef>
                <a:spcPct val="0"/>
              </a:spcBef>
              <a:spcAft>
                <a:spcPct val="0"/>
              </a:spcAft>
            </a:pPr>
            <a:r>
              <a:rPr lang="zh-CN" altLang="en-US" sz="2400" b="1">
                <a:solidFill>
                  <a:srgbClr val="FF0000"/>
                </a:solidFill>
                <a:latin typeface="+mn-ea"/>
                <a:cs typeface="+mn-ea"/>
              </a:rPr>
              <a:t>双因素理论</a:t>
            </a:r>
            <a:endParaRPr lang="zh-CN" altLang="en-US" sz="2400" b="1">
              <a:solidFill>
                <a:srgbClr val="FF0000"/>
              </a:solidFill>
              <a:latin typeface="+mn-ea"/>
              <a:cs typeface="+mn-ea"/>
            </a:endParaRPr>
          </a:p>
          <a:p>
            <a:pPr algn="ctr">
              <a:spcBef>
                <a:spcPct val="0"/>
              </a:spcBef>
              <a:spcAft>
                <a:spcPct val="0"/>
              </a:spcAft>
            </a:pPr>
            <a:r>
              <a:rPr lang="zh-CN" altLang="en-US" sz="2400" b="1">
                <a:solidFill>
                  <a:srgbClr val="FF0000"/>
                </a:solidFill>
                <a:latin typeface="+mn-ea"/>
                <a:cs typeface="+mn-ea"/>
              </a:rPr>
              <a:t>（</a:t>
            </a:r>
            <a:r>
              <a:rPr lang="zh-CN" altLang="en-US" sz="2400" b="1">
                <a:solidFill>
                  <a:srgbClr val="FF0000"/>
                </a:solidFill>
                <a:latin typeface="+mn-ea"/>
                <a:cs typeface="+mn-ea"/>
              </a:rPr>
              <a:t>赫茨伯格）</a:t>
            </a:r>
            <a:endParaRPr lang="zh-CN" altLang="en-US" sz="2400" b="1">
              <a:solidFill>
                <a:srgbClr val="FF0000"/>
              </a:solidFill>
              <a:latin typeface="+mn-ea"/>
              <a:cs typeface="+mn-ea"/>
            </a:endParaRPr>
          </a:p>
        </p:txBody>
      </p:sp>
      <p:cxnSp>
        <p:nvCxnSpPr>
          <p:cNvPr id="44" name="直接连接符 43"/>
          <p:cNvCxnSpPr/>
          <p:nvPr>
            <p:custDataLst>
              <p:tags r:id="rId4"/>
            </p:custDataLst>
          </p:nvPr>
        </p:nvCxnSpPr>
        <p:spPr>
          <a:xfrm>
            <a:off x="1033145" y="3467100"/>
            <a:ext cx="88200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矩形 47"/>
          <p:cNvSpPr/>
          <p:nvPr>
            <p:custDataLst>
              <p:tags r:id="rId5"/>
            </p:custDataLst>
          </p:nvPr>
        </p:nvSpPr>
        <p:spPr>
          <a:xfrm>
            <a:off x="4333875" y="3630930"/>
            <a:ext cx="5424805" cy="2384425"/>
          </a:xfrm>
          <a:prstGeom prst="rect">
            <a:avLst/>
          </a:prstGeom>
          <a:noFill/>
        </p:spPr>
        <p:txBody>
          <a:bodyPr wrap="square" lIns="0" tIns="0" rIns="0" bIns="0" anchor="t" anchorCtr="0">
            <a:noAutofit/>
          </a:bodyPr>
          <a:p>
            <a:pPr indent="0" algn="ctr" fontAlgn="auto">
              <a:lnSpc>
                <a:spcPct val="200000"/>
              </a:lnSpc>
              <a:spcBef>
                <a:spcPct val="0"/>
              </a:spcBef>
              <a:spcAft>
                <a:spcPct val="0"/>
              </a:spcAft>
            </a:pPr>
            <a:r>
              <a:rPr lang="zh-CN" altLang="en-US" sz="1600">
                <a:ln>
                  <a:noFill/>
                  <a:prstDash val="sysDot"/>
                </a:ln>
                <a:solidFill>
                  <a:srgbClr val="FF0000"/>
                </a:solidFill>
                <a:latin typeface="Times New Roman" panose="02020603050405020304" charset="0"/>
                <a:cs typeface="Times New Roman" panose="02020603050405020304" charset="0"/>
              </a:rPr>
              <a:t>激励因素</a:t>
            </a:r>
            <a:endParaRPr lang="zh-CN" altLang="en-US" sz="1600">
              <a:ln>
                <a:noFill/>
                <a:prstDash val="sysDot"/>
              </a:ln>
              <a:solidFill>
                <a:srgbClr val="FF0000"/>
              </a:solidFill>
              <a:latin typeface="Times New Roman" panose="02020603050405020304" charset="0"/>
              <a:cs typeface="Times New Roman" panose="02020603050405020304" charset="0"/>
            </a:endParaRPr>
          </a:p>
          <a:p>
            <a:pPr indent="457200" algn="l" fontAlgn="auto">
              <a:lnSpc>
                <a:spcPct val="150000"/>
              </a:lnSpc>
              <a:spcBef>
                <a:spcPct val="0"/>
              </a:spcBef>
              <a:spcAft>
                <a:spcPct val="0"/>
              </a:spcAft>
            </a:pPr>
            <a:r>
              <a:rPr lang="en-US" altLang="zh-CN" sz="1600">
                <a:ln>
                  <a:noFill/>
                  <a:prstDash val="sysDot"/>
                </a:ln>
                <a:solidFill>
                  <a:srgbClr val="FF0000"/>
                </a:solidFill>
                <a:latin typeface="Times New Roman" panose="02020603050405020304" charset="0"/>
                <a:cs typeface="Times New Roman" panose="02020603050405020304" charset="0"/>
              </a:rPr>
              <a:t>能够激发员工的工作热情</a:t>
            </a:r>
            <a:r>
              <a:rPr lang="en-US" altLang="zh-CN" sz="1600">
                <a:ln>
                  <a:noFill/>
                  <a:prstDash val="sysDot"/>
                </a:ln>
                <a:solidFill>
                  <a:schemeClr val="tx1">
                    <a:lumMod val="85000"/>
                    <a:lumOff val="15000"/>
                  </a:schemeClr>
                </a:solidFill>
                <a:latin typeface="Times New Roman" panose="02020603050405020304" charset="0"/>
                <a:cs typeface="Times New Roman" panose="02020603050405020304" charset="0"/>
              </a:rPr>
              <a:t>、提升其积极性，并从根本上产生激励效果的因素。</a:t>
            </a: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endParaRPr>
          </a:p>
          <a:p>
            <a:pPr indent="457200" algn="l"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例如，工作满足感与挑战性、获得的认同与赏识（例如晋升机会和个人成长）以及强烈的责任感等。</a:t>
            </a: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endParaRPr>
          </a:p>
        </p:txBody>
      </p:sp>
      <p:sp>
        <p:nvSpPr>
          <p:cNvPr id="2" name="矩形 1"/>
          <p:cNvSpPr/>
          <p:nvPr>
            <p:custDataLst>
              <p:tags r:id="rId6"/>
            </p:custDataLst>
          </p:nvPr>
        </p:nvSpPr>
        <p:spPr>
          <a:xfrm>
            <a:off x="4333875" y="1246505"/>
            <a:ext cx="4968240" cy="2384425"/>
          </a:xfrm>
          <a:prstGeom prst="rect">
            <a:avLst/>
          </a:prstGeom>
          <a:noFill/>
        </p:spPr>
        <p:txBody>
          <a:bodyPr wrap="square" lIns="0" tIns="0" rIns="0" bIns="0" anchor="t" anchorCtr="0">
            <a:noAutofit/>
          </a:bodyPr>
          <a:p>
            <a:pPr indent="0" algn="ctr" fontAlgn="auto">
              <a:lnSpc>
                <a:spcPct val="200000"/>
              </a:lnSpc>
              <a:spcBef>
                <a:spcPct val="0"/>
              </a:spcBef>
              <a:spcAft>
                <a:spcPct val="0"/>
              </a:spcAft>
            </a:pPr>
            <a:r>
              <a:rPr lang="zh-CN" altLang="en-US" sz="1600">
                <a:ln>
                  <a:noFill/>
                  <a:prstDash val="sysDot"/>
                </a:ln>
                <a:solidFill>
                  <a:srgbClr val="FF0000"/>
                </a:solidFill>
                <a:latin typeface="Times New Roman" panose="02020603050405020304" charset="0"/>
                <a:cs typeface="Times New Roman" panose="02020603050405020304" charset="0"/>
              </a:rPr>
              <a:t>保健因素</a:t>
            </a:r>
            <a:endParaRPr lang="zh-CN" altLang="en-US" sz="1600">
              <a:ln>
                <a:noFill/>
                <a:prstDash val="sysDot"/>
              </a:ln>
              <a:solidFill>
                <a:srgbClr val="FF0000"/>
              </a:solidFill>
              <a:latin typeface="Times New Roman" panose="02020603050405020304" charset="0"/>
              <a:cs typeface="Times New Roman" panose="02020603050405020304" charset="0"/>
            </a:endParaRPr>
          </a:p>
          <a:p>
            <a:pPr indent="457200" algn="l" fontAlgn="auto">
              <a:lnSpc>
                <a:spcPct val="150000"/>
              </a:lnSpc>
              <a:spcBef>
                <a:spcPct val="0"/>
              </a:spcBef>
              <a:spcAft>
                <a:spcPct val="0"/>
              </a:spcAft>
            </a:pPr>
            <a:r>
              <a:rPr lang="en-US" altLang="zh-CN" sz="1600">
                <a:ln>
                  <a:noFill/>
                  <a:prstDash val="sysDot"/>
                </a:ln>
                <a:solidFill>
                  <a:srgbClr val="FF0000"/>
                </a:solidFill>
                <a:latin typeface="Times New Roman" panose="02020603050405020304" charset="0"/>
                <a:cs typeface="Times New Roman" panose="02020603050405020304" charset="0"/>
              </a:rPr>
              <a:t>不能直接点燃员工的工作激情,</a:t>
            </a:r>
            <a:r>
              <a:rPr lang="en-US" altLang="zh-CN" sz="1600">
                <a:ln>
                  <a:noFill/>
                  <a:prstDash val="sysDot"/>
                </a:ln>
                <a:solidFill>
                  <a:schemeClr val="tx1">
                    <a:lumMod val="85000"/>
                    <a:lumOff val="15000"/>
                  </a:schemeClr>
                </a:solidFill>
                <a:latin typeface="Times New Roman" panose="02020603050405020304" charset="0"/>
                <a:cs typeface="Times New Roman" panose="02020603050405020304" charset="0"/>
              </a:rPr>
              <a:t>但对于保持员工的工作热情,</a:t>
            </a:r>
            <a:r>
              <a:rPr lang="en-US" altLang="zh-CN" sz="1600">
                <a:ln>
                  <a:noFill/>
                  <a:prstDash val="sysDot"/>
                </a:ln>
                <a:solidFill>
                  <a:srgbClr val="FF0000"/>
                </a:solidFill>
                <a:latin typeface="Times New Roman" panose="02020603050405020304" charset="0"/>
                <a:cs typeface="Times New Roman" panose="02020603050405020304" charset="0"/>
              </a:rPr>
              <a:t>稳定现有工作状态</a:t>
            </a:r>
            <a:r>
              <a:rPr lang="en-US" altLang="zh-CN" sz="1600">
                <a:ln>
                  <a:noFill/>
                  <a:prstDash val="sysDot"/>
                </a:ln>
                <a:solidFill>
                  <a:schemeClr val="tx1">
                    <a:lumMod val="85000"/>
                    <a:lumOff val="15000"/>
                  </a:schemeClr>
                </a:solidFill>
                <a:latin typeface="Times New Roman" panose="02020603050405020304" charset="0"/>
                <a:cs typeface="Times New Roman" panose="02020603050405020304" charset="0"/>
              </a:rPr>
              <a:t>以及预防不满情绪至关重要</a:t>
            </a: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a:t>
            </a: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endParaRPr>
          </a:p>
          <a:p>
            <a:pPr indent="457200" algn="l"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例如，管理政策、监管系统、工作环境、人际关系、薪资水平、福利待遇、职位地位以及工作安全等。</a:t>
            </a: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endParaRPr>
          </a:p>
        </p:txBody>
      </p:sp>
    </p:spTree>
    <p:custDataLst>
      <p:tags r:id="rId7"/>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62985" y="1571625"/>
            <a:ext cx="6071235" cy="3695065"/>
          </a:xfrm>
          <a:prstGeom prst="rect">
            <a:avLst/>
          </a:prstGeom>
          <a:noFill/>
          <a:ln w="6350" cmpd="sng">
            <a:solidFill>
              <a:srgbClr val="FFC000"/>
            </a:solidFill>
            <a:prstDash val="solid"/>
          </a:ln>
        </p:spPr>
        <p:txBody>
          <a:bodyPr wrap="square" rtlCol="0" anchor="t">
            <a:noAutofit/>
          </a:bodyPr>
          <a:p>
            <a:endParaRPr lang="zh-CN" altLang="en-US" sz="2000" b="1" dirty="0">
              <a:solidFill>
                <a:srgbClr val="FF0000"/>
              </a:solidFill>
              <a:cs typeface="+mn-ea"/>
            </a:endParaRPr>
          </a:p>
          <a:p>
            <a:r>
              <a:rPr lang="zh-CN" altLang="en-US" sz="2000" b="1" dirty="0">
                <a:solidFill>
                  <a:srgbClr val="FF0000"/>
                </a:solidFill>
                <a:cs typeface="+mn-ea"/>
              </a:rPr>
              <a:t>课程要求</a:t>
            </a:r>
            <a:endParaRPr lang="zh-CN" altLang="en-US" sz="2000" b="1" dirty="0">
              <a:solidFill>
                <a:srgbClr val="FF0000"/>
              </a:solidFill>
              <a:cs typeface="+mn-ea"/>
            </a:endParaRPr>
          </a:p>
          <a:p>
            <a:endParaRPr lang="zh-CN" altLang="en-US"/>
          </a:p>
          <a:p>
            <a:pPr indent="457200" fontAlgn="auto">
              <a:lnSpc>
                <a:spcPct val="150000"/>
              </a:lnSpc>
            </a:pPr>
            <a:r>
              <a:rPr lang="zh-CN" altLang="en-US" sz="1600" dirty="0">
                <a:solidFill>
                  <a:srgbClr val="000000"/>
                </a:solidFill>
                <a:cs typeface="+mn-ea"/>
              </a:rPr>
              <a:t>(1)掌握管理的概念、性质与基本职能;了解管理者的层次与类型，了解管理者应具备的素质;掌握管理者在实际工作中需运用的技能。</a:t>
            </a:r>
            <a:endParaRPr lang="zh-CN" altLang="en-US" sz="1600" dirty="0">
              <a:solidFill>
                <a:srgbClr val="000000"/>
              </a:solidFill>
              <a:cs typeface="+mn-ea"/>
            </a:endParaRPr>
          </a:p>
          <a:p>
            <a:pPr indent="457200" fontAlgn="auto">
              <a:lnSpc>
                <a:spcPct val="150000"/>
              </a:lnSpc>
            </a:pPr>
            <a:r>
              <a:rPr lang="zh-CN" altLang="en-US" sz="1600" dirty="0">
                <a:solidFill>
                  <a:srgbClr val="000000"/>
                </a:solidFill>
                <a:cs typeface="+mn-ea"/>
              </a:rPr>
              <a:t>(2)了解组织环境的概念、类型与特点;掌握组织环境的内容及其分析方法。</a:t>
            </a:r>
            <a:endParaRPr lang="zh-CN" altLang="en-US" sz="1600" dirty="0">
              <a:solidFill>
                <a:srgbClr val="000000"/>
              </a:solidFill>
              <a:cs typeface="+mn-ea"/>
            </a:endParaRPr>
          </a:p>
          <a:p>
            <a:pPr indent="457200" fontAlgn="auto">
              <a:lnSpc>
                <a:spcPct val="150000"/>
              </a:lnSpc>
            </a:pPr>
            <a:r>
              <a:rPr lang="zh-CN" altLang="en-US" sz="1600" dirty="0">
                <a:solidFill>
                  <a:srgbClr val="000000"/>
                </a:solidFill>
                <a:cs typeface="+mn-ea"/>
              </a:rPr>
              <a:t>(3)理解管理理论的形成与发展;了解现代管理理论发展的最新趋势。</a:t>
            </a:r>
            <a:endParaRPr lang="zh-CN" altLang="en-US" sz="1600" dirty="0">
              <a:solidFill>
                <a:srgbClr val="000000"/>
              </a:solidFill>
              <a:cs typeface="+mn-ea"/>
            </a:endParaRPr>
          </a:p>
        </p:txBody>
      </p:sp>
    </p:spTree>
  </p:cSld>
  <p:clrMapOvr>
    <a:masterClrMapping/>
  </p:clrMapOvr>
  <p:transition spd="slow" advClick="0" advTm="3000">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5"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行为科学</a:t>
            </a:r>
            <a:r>
              <a:rPr kumimoji="0" lang="zh-CN" altLang="en-US" sz="2800" b="1" i="0" u="none" strike="noStrike" kern="0" cap="none" spc="0" normalizeH="0" baseline="0" noProof="0" dirty="0">
                <a:ln>
                  <a:noFill/>
                </a:ln>
                <a:solidFill>
                  <a:schemeClr val="accent1"/>
                </a:solidFill>
                <a:effectLst/>
                <a:uLnTx/>
                <a:uFillTx/>
                <a:cs typeface="+mn-ea"/>
                <a:sym typeface="+mn-lt"/>
              </a:rPr>
              <a:t>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4" name="任意多边形: 形状 16"/>
          <p:cNvSpPr/>
          <p:nvPr>
            <p:custDataLst>
              <p:tags r:id="rId2"/>
            </p:custDataLst>
          </p:nvPr>
        </p:nvSpPr>
        <p:spPr>
          <a:xfrm rot="2700000">
            <a:off x="1218565" y="1737360"/>
            <a:ext cx="1952625" cy="1964690"/>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5" name="矩形 4"/>
          <p:cNvSpPr/>
          <p:nvPr>
            <p:custDataLst>
              <p:tags r:id="rId3"/>
            </p:custDataLst>
          </p:nvPr>
        </p:nvSpPr>
        <p:spPr>
          <a:xfrm>
            <a:off x="0" y="2235200"/>
            <a:ext cx="4537075" cy="969010"/>
          </a:xfrm>
          <a:prstGeom prst="rect">
            <a:avLst/>
          </a:prstGeom>
          <a:noFill/>
        </p:spPr>
        <p:txBody>
          <a:bodyPr wrap="square" lIns="0" tIns="0" rIns="0" bIns="0" rtlCol="0" anchor="ctr" anchorCtr="0">
            <a:noAutofit/>
          </a:bodyPr>
          <a:p>
            <a:pPr algn="ctr">
              <a:spcBef>
                <a:spcPct val="0"/>
              </a:spcBef>
              <a:spcAft>
                <a:spcPct val="0"/>
              </a:spcAft>
            </a:pPr>
            <a:r>
              <a:rPr lang="en-US" altLang="zh-CN" sz="2400" b="1">
                <a:solidFill>
                  <a:srgbClr val="FF0000"/>
                </a:solidFill>
                <a:latin typeface="+mn-ea"/>
                <a:cs typeface="+mn-ea"/>
              </a:rPr>
              <a:t>X-Y</a:t>
            </a:r>
            <a:r>
              <a:rPr lang="zh-CN" altLang="en-US" sz="2400" b="1">
                <a:solidFill>
                  <a:srgbClr val="FF0000"/>
                </a:solidFill>
                <a:latin typeface="+mn-ea"/>
                <a:cs typeface="+mn-ea"/>
              </a:rPr>
              <a:t>理论</a:t>
            </a:r>
            <a:endParaRPr lang="zh-CN" altLang="en-US" sz="2400" b="1">
              <a:solidFill>
                <a:srgbClr val="FF0000"/>
              </a:solidFill>
              <a:latin typeface="+mn-ea"/>
              <a:cs typeface="+mn-ea"/>
            </a:endParaRPr>
          </a:p>
          <a:p>
            <a:pPr algn="ctr">
              <a:spcBef>
                <a:spcPct val="0"/>
              </a:spcBef>
              <a:spcAft>
                <a:spcPct val="0"/>
              </a:spcAft>
            </a:pPr>
            <a:r>
              <a:rPr lang="zh-CN" altLang="en-US" sz="2400" b="1">
                <a:solidFill>
                  <a:srgbClr val="FF0000"/>
                </a:solidFill>
                <a:latin typeface="+mn-ea"/>
                <a:cs typeface="+mn-ea"/>
              </a:rPr>
              <a:t>（麦格雷戈</a:t>
            </a:r>
            <a:r>
              <a:rPr lang="zh-CN" altLang="en-US" sz="2400" b="1">
                <a:solidFill>
                  <a:srgbClr val="FF0000"/>
                </a:solidFill>
                <a:latin typeface="+mn-ea"/>
                <a:cs typeface="+mn-ea"/>
              </a:rPr>
              <a:t>）</a:t>
            </a:r>
            <a:endParaRPr lang="zh-CN" altLang="en-US" sz="2400" b="1">
              <a:solidFill>
                <a:srgbClr val="FF0000"/>
              </a:solidFill>
              <a:latin typeface="+mn-ea"/>
              <a:cs typeface="+mn-ea"/>
            </a:endParaRPr>
          </a:p>
        </p:txBody>
      </p:sp>
      <p:cxnSp>
        <p:nvCxnSpPr>
          <p:cNvPr id="44" name="直接连接符 43"/>
          <p:cNvCxnSpPr/>
          <p:nvPr>
            <p:custDataLst>
              <p:tags r:id="rId4"/>
            </p:custDataLst>
          </p:nvPr>
        </p:nvCxnSpPr>
        <p:spPr>
          <a:xfrm>
            <a:off x="1014095" y="3479165"/>
            <a:ext cx="1016317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矩形 47"/>
          <p:cNvSpPr/>
          <p:nvPr>
            <p:custDataLst>
              <p:tags r:id="rId5"/>
            </p:custDataLst>
          </p:nvPr>
        </p:nvSpPr>
        <p:spPr>
          <a:xfrm>
            <a:off x="3896360" y="946150"/>
            <a:ext cx="5754370" cy="2384425"/>
          </a:xfrm>
          <a:prstGeom prst="rect">
            <a:avLst/>
          </a:prstGeom>
          <a:noFill/>
        </p:spPr>
        <p:txBody>
          <a:bodyPr wrap="square" lIns="0" tIns="0" rIns="0" bIns="0" anchor="t" anchorCtr="0">
            <a:noAutofit/>
          </a:bodyPr>
          <a:p>
            <a:pPr indent="0" algn="ctr" fontAlgn="auto">
              <a:lnSpc>
                <a:spcPct val="200000"/>
              </a:lnSpc>
              <a:spcBef>
                <a:spcPct val="0"/>
              </a:spcBef>
              <a:spcAft>
                <a:spcPct val="0"/>
              </a:spcAft>
            </a:pP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 </a:t>
            </a:r>
            <a:r>
              <a:rPr lang="en-US" altLang="zh-CN" sz="1600">
                <a:ln>
                  <a:noFill/>
                  <a:prstDash val="sysDot"/>
                </a:ln>
                <a:solidFill>
                  <a:srgbClr val="FF0000"/>
                </a:solidFill>
                <a:latin typeface="Times New Roman" panose="02020603050405020304" charset="0"/>
                <a:cs typeface="Times New Roman" panose="02020603050405020304" charset="0"/>
              </a:rPr>
              <a:t>X</a:t>
            </a:r>
            <a:r>
              <a:rPr lang="zh-CN" altLang="en-US" sz="1600">
                <a:ln>
                  <a:noFill/>
                  <a:prstDash val="sysDot"/>
                </a:ln>
                <a:solidFill>
                  <a:srgbClr val="FF0000"/>
                </a:solidFill>
                <a:latin typeface="Times New Roman" panose="02020603050405020304" charset="0"/>
                <a:cs typeface="Times New Roman" panose="02020603050405020304" charset="0"/>
              </a:rPr>
              <a:t>理论</a:t>
            </a:r>
            <a:endParaRPr lang="zh-CN" altLang="en-US" sz="1600">
              <a:ln>
                <a:noFill/>
                <a:prstDash val="sysDot"/>
              </a:ln>
              <a:solidFill>
                <a:srgbClr val="FF0000"/>
              </a:solidFill>
              <a:latin typeface="Times New Roman" panose="02020603050405020304" charset="0"/>
              <a:cs typeface="Times New Roman" panose="02020603050405020304" charset="0"/>
            </a:endParaRPr>
          </a:p>
          <a:p>
            <a:pPr indent="406400" algn="l"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大多数人本质上倾向于享乐而排斥劳动，只要有机会，他们就会逃避工作；普遍缺乏进取心，回避责任，更愿意被领导；坚决反对变革，并将安全感视为至高无上。</a:t>
            </a: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endParaRPr>
          </a:p>
          <a:p>
            <a:pPr indent="406400" algn="l"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该理论认为，为了促使人们投入工作，</a:t>
            </a:r>
            <a:r>
              <a:rPr lang="zh-CN" altLang="en-US" sz="1600">
                <a:ln>
                  <a:noFill/>
                  <a:prstDash val="sysDot"/>
                </a:ln>
                <a:solidFill>
                  <a:srgbClr val="FF0000"/>
                </a:solidFill>
                <a:latin typeface="Times New Roman" panose="02020603050405020304" charset="0"/>
                <a:cs typeface="Times New Roman" panose="02020603050405020304" charset="0"/>
              </a:rPr>
              <a:t>必须采取严格的管理措施、施加威胁并持续施压</a:t>
            </a: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a:t>
            </a: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endParaRPr>
          </a:p>
          <a:p>
            <a:pPr algn="l">
              <a:lnSpc>
                <a:spcPct val="150000"/>
              </a:lnSpc>
              <a:spcBef>
                <a:spcPct val="0"/>
              </a:spcBef>
              <a:spcAft>
                <a:spcPct val="0"/>
              </a:spcAft>
            </a:pPr>
            <a:endParaRPr lang="en-US" altLang="zh-CN" sz="1600">
              <a:ln>
                <a:noFill/>
                <a:prstDash val="sysDot"/>
              </a:ln>
              <a:solidFill>
                <a:schemeClr val="tx1">
                  <a:lumMod val="85000"/>
                  <a:lumOff val="15000"/>
                </a:schemeClr>
              </a:solidFill>
              <a:latin typeface="Times New Roman" panose="02020603050405020304" charset="0"/>
              <a:cs typeface="Times New Roman" panose="02020603050405020304" charset="0"/>
            </a:endParaRPr>
          </a:p>
        </p:txBody>
      </p:sp>
      <p:sp>
        <p:nvSpPr>
          <p:cNvPr id="2" name="矩形 1"/>
          <p:cNvSpPr/>
          <p:nvPr>
            <p:custDataLst>
              <p:tags r:id="rId6"/>
            </p:custDataLst>
          </p:nvPr>
        </p:nvSpPr>
        <p:spPr>
          <a:xfrm>
            <a:off x="3896360" y="3479165"/>
            <a:ext cx="5754370" cy="3255645"/>
          </a:xfrm>
          <a:prstGeom prst="rect">
            <a:avLst/>
          </a:prstGeom>
          <a:noFill/>
        </p:spPr>
        <p:txBody>
          <a:bodyPr wrap="square" lIns="0" tIns="0" rIns="0" bIns="0" anchor="t" anchorCtr="0">
            <a:noAutofit/>
          </a:bodyPr>
          <a:p>
            <a:pPr indent="0" algn="ctr" fontAlgn="auto">
              <a:lnSpc>
                <a:spcPct val="200000"/>
              </a:lnSpc>
              <a:spcBef>
                <a:spcPct val="0"/>
              </a:spcBef>
              <a:spcAft>
                <a:spcPct val="0"/>
              </a:spcAft>
            </a:pP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 </a:t>
            </a:r>
            <a:r>
              <a:rPr lang="en-US" altLang="zh-CN" sz="1600">
                <a:ln>
                  <a:noFill/>
                  <a:prstDash val="sysDot"/>
                </a:ln>
                <a:solidFill>
                  <a:srgbClr val="FF0000"/>
                </a:solidFill>
                <a:latin typeface="Times New Roman" panose="02020603050405020304" charset="0"/>
                <a:cs typeface="Times New Roman" panose="02020603050405020304" charset="0"/>
              </a:rPr>
              <a:t>Y</a:t>
            </a:r>
            <a:r>
              <a:rPr lang="zh-CN" altLang="en-US" sz="1600">
                <a:ln>
                  <a:noFill/>
                  <a:prstDash val="sysDot"/>
                </a:ln>
                <a:solidFill>
                  <a:srgbClr val="FF0000"/>
                </a:solidFill>
                <a:latin typeface="Times New Roman" panose="02020603050405020304" charset="0"/>
                <a:cs typeface="Times New Roman" panose="02020603050405020304" charset="0"/>
              </a:rPr>
              <a:t>理论</a:t>
            </a:r>
            <a:endParaRPr lang="zh-CN" altLang="en-US" sz="1600">
              <a:ln>
                <a:noFill/>
                <a:prstDash val="sysDot"/>
              </a:ln>
              <a:solidFill>
                <a:srgbClr val="FF0000"/>
              </a:solidFill>
              <a:latin typeface="Times New Roman" panose="02020603050405020304" charset="0"/>
              <a:cs typeface="Times New Roman" panose="02020603050405020304" charset="0"/>
            </a:endParaRPr>
          </a:p>
          <a:p>
            <a:pPr indent="406400" algn="l"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人们并非天生厌恶工作，对他们而言，工作就像休闲娱乐一样自然；控制和威胁并非促使人们为组织目标努力的唯一手段，人们有能力进行自我指导和自我管理以追求自己的目标。</a:t>
            </a: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endParaRPr>
          </a:p>
          <a:p>
            <a:pPr indent="406400" algn="l" fontAlgn="auto">
              <a:lnSpc>
                <a:spcPct val="150000"/>
              </a:lnSpc>
              <a:spcBef>
                <a:spcPct val="0"/>
              </a:spcBef>
              <a:spcAft>
                <a:spcPct val="0"/>
              </a:spcAft>
              <a:extLst>
                <a:ext uri="{35155182-B16C-46BC-9424-99874614C6A1}">
                  <wpsdc:indentchars xmlns:wpsdc="http://www.wps.cn/officeDocument/2017/drawingmlCustomData" val="200" checksum="1740828767"/>
                </a:ext>
              </a:extLst>
            </a:pP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该理论认为，对目标的贡献与所获得的成果直接相关，</a:t>
            </a:r>
            <a:r>
              <a:rPr lang="zh-CN" altLang="en-US" sz="1600">
                <a:ln>
                  <a:noFill/>
                  <a:prstDash val="sysDot"/>
                </a:ln>
                <a:solidFill>
                  <a:srgbClr val="FF0000"/>
                </a:solidFill>
                <a:latin typeface="Times New Roman" panose="02020603050405020304" charset="0"/>
                <a:cs typeface="Times New Roman" panose="02020603050405020304" charset="0"/>
              </a:rPr>
              <a:t>满足自尊和自我实现的需求是激励人们为组织目标努力的最关键因素</a:t>
            </a:r>
            <a:r>
              <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rPr>
              <a:t>。</a:t>
            </a:r>
            <a:endParaRPr lang="zh-CN" altLang="en-US" sz="1600">
              <a:ln>
                <a:noFill/>
                <a:prstDash val="sysDot"/>
              </a:ln>
              <a:solidFill>
                <a:schemeClr val="tx1">
                  <a:lumMod val="85000"/>
                  <a:lumOff val="15000"/>
                </a:schemeClr>
              </a:solidFill>
              <a:latin typeface="Times New Roman" panose="02020603050405020304" charset="0"/>
              <a:cs typeface="Times New Roman" panose="02020603050405020304" charset="0"/>
            </a:endParaRPr>
          </a:p>
        </p:txBody>
      </p:sp>
    </p:spTree>
    <p:custDataLst>
      <p:tags r:id="rId7"/>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down)">
                                      <p:cBhvr>
                                        <p:cTn id="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20"/>
          <p:cNvGrpSpPr/>
          <p:nvPr>
            <p:custDataLst>
              <p:tags r:id="rId1"/>
            </p:custDataLst>
          </p:nvPr>
        </p:nvGrpSpPr>
        <p:grpSpPr>
          <a:xfrm>
            <a:off x="1669152" y="1432681"/>
            <a:ext cx="8251937" cy="4809849"/>
            <a:chOff x="1064741" y="1843186"/>
            <a:chExt cx="6994457" cy="4077107"/>
          </a:xfrm>
        </p:grpSpPr>
        <p:sp>
          <p:nvSpPr>
            <p:cNvPr id="7" name="Oval 68"/>
            <p:cNvSpPr>
              <a:spLocks noChangeArrowheads="1"/>
            </p:cNvSpPr>
            <p:nvPr>
              <p:custDataLst>
                <p:tags r:id="rId2"/>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8" name="Rectangle 2"/>
            <p:cNvSpPr/>
            <p:nvPr>
              <p:custDataLst>
                <p:tags r:id="rId3"/>
              </p:custDataLst>
            </p:nvPr>
          </p:nvSpPr>
          <p:spPr bwMode="auto">
            <a:xfrm>
              <a:off x="1215295" y="1877591"/>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id-ID" b="1" dirty="0">
                  <a:solidFill>
                    <a:schemeClr val="lt1"/>
                  </a:solidFill>
                  <a:cs typeface="+mn-ea"/>
                  <a:sym typeface="+mn-lt"/>
                </a:rPr>
                <a:t>1</a:t>
              </a:r>
              <a:endParaRPr lang="id-ID" b="1" dirty="0">
                <a:solidFill>
                  <a:schemeClr val="lt1"/>
                </a:solidFill>
                <a:cs typeface="+mn-ea"/>
                <a:sym typeface="+mn-lt"/>
              </a:endParaRPr>
            </a:p>
          </p:txBody>
        </p:sp>
        <p:grpSp>
          <p:nvGrpSpPr>
            <p:cNvPr id="9" name="组合 23"/>
            <p:cNvGrpSpPr/>
            <p:nvPr/>
          </p:nvGrpSpPr>
          <p:grpSpPr>
            <a:xfrm>
              <a:off x="1816749" y="1985053"/>
              <a:ext cx="6242449" cy="3935240"/>
              <a:chOff x="2697421" y="1237005"/>
              <a:chExt cx="6242449" cy="3935240"/>
            </a:xfrm>
          </p:grpSpPr>
          <p:sp>
            <p:nvSpPr>
              <p:cNvPr id="10" name="TextBox 24"/>
              <p:cNvSpPr txBox="1"/>
              <p:nvPr>
                <p:custDataLst>
                  <p:tags r:id="rId4"/>
                </p:custDataLst>
              </p:nvPr>
            </p:nvSpPr>
            <p:spPr>
              <a:xfrm>
                <a:off x="2829289" y="1770962"/>
                <a:ext cx="6110581" cy="3401283"/>
              </a:xfrm>
              <a:prstGeom prst="rect">
                <a:avLst/>
              </a:prstGeom>
              <a:noFill/>
              <a:ln>
                <a:noFill/>
              </a:ln>
            </p:spPr>
            <p:txBody>
              <a:bodyPr wrap="square" rtlCol="0">
                <a:noAutofit/>
              </a:bodyPr>
              <a:lstStyle/>
              <a:p>
                <a:pPr indent="406400" fontAlgn="auto">
                  <a:lnSpc>
                    <a:spcPct val="100000"/>
                  </a:lnSpc>
                  <a:extLst>
                    <a:ext uri="{35155182-B16C-46BC-9424-99874614C6A1}">
                      <wpsdc:indentchars xmlns:wpsdc="http://www.wps.cn/officeDocument/2017/drawingmlCustomData" val="200" checksum="1740828767"/>
                    </a:ext>
                  </a:extLst>
                </a:pPr>
                <a:r>
                  <a:rPr lang="zh-CN" altLang="en-US" sz="1600" dirty="0">
                    <a:solidFill>
                      <a:srgbClr val="C00000"/>
                    </a:solidFill>
                    <a:cs typeface="+mn-ea"/>
                    <a:sym typeface="+mn-lt"/>
                  </a:rPr>
                  <a:t>巴纳德</a:t>
                </a:r>
                <a:r>
                  <a:rPr lang="zh-CN" altLang="en-US" sz="1600" dirty="0">
                    <a:solidFill>
                      <a:srgbClr val="000000"/>
                    </a:solidFill>
                    <a:cs typeface="+mn-ea"/>
                    <a:sym typeface="+mn-lt"/>
                  </a:rPr>
                  <a:t>首创，《经理人员的职能》。</a:t>
                </a:r>
                <a:endParaRPr lang="zh-CN" altLang="en-US" sz="1600" dirty="0">
                  <a:solidFill>
                    <a:srgbClr val="000000"/>
                  </a:solidFill>
                  <a:cs typeface="+mn-ea"/>
                  <a:sym typeface="+mn-lt"/>
                </a:endParaRPr>
              </a:p>
              <a:p>
                <a:pPr indent="406400" fontAlgn="auto">
                  <a:lnSpc>
                    <a:spcPct val="100000"/>
                  </a:lnSpc>
                  <a:extLst>
                    <a:ext uri="{35155182-B16C-46BC-9424-99874614C6A1}">
                      <wpsdc:indentchars xmlns:wpsdc="http://www.wps.cn/officeDocument/2017/drawingmlCustomData" val="200" checksum="1740828767"/>
                    </a:ext>
                  </a:extLst>
                </a:pPr>
                <a:endParaRPr lang="zh-CN" altLang="en-US" sz="1600" dirty="0">
                  <a:solidFill>
                    <a:srgbClr val="000000"/>
                  </a:solidFill>
                  <a:cs typeface="+mn-ea"/>
                  <a:sym typeface="+mn-lt"/>
                </a:endParaRPr>
              </a:p>
              <a:p>
                <a:pPr indent="406400" fontAlgn="auto">
                  <a:lnSpc>
                    <a:spcPct val="100000"/>
                  </a:lnSpc>
                  <a:extLst>
                    <a:ext uri="{35155182-B16C-46BC-9424-99874614C6A1}">
                      <wpsdc:indentchars xmlns:wpsdc="http://www.wps.cn/officeDocument/2017/drawingmlCustomData" val="200" checksum="1740828767"/>
                    </a:ext>
                  </a:extLst>
                </a:pPr>
                <a:r>
                  <a:rPr lang="zh-CN" altLang="en-US" sz="1600" dirty="0">
                    <a:solidFill>
                      <a:srgbClr val="C00000"/>
                    </a:solidFill>
                    <a:cs typeface="+mn-ea"/>
                    <a:sym typeface="+mn-lt"/>
                  </a:rPr>
                  <a:t>主要观点：</a:t>
                </a:r>
                <a:endParaRPr lang="zh-CN" altLang="en-US" sz="1600" dirty="0">
                  <a:solidFill>
                    <a:srgbClr val="C00000"/>
                  </a:solidFill>
                  <a:cs typeface="+mn-ea"/>
                  <a:sym typeface="+mn-lt"/>
                </a:endParaRPr>
              </a:p>
              <a:p>
                <a:pPr indent="406400" fontAlgn="auto">
                  <a:lnSpc>
                    <a:spcPct val="50000"/>
                  </a:lnSpc>
                  <a:extLst>
                    <a:ext uri="{35155182-B16C-46BC-9424-99874614C6A1}">
                      <wpsdc:indentchars xmlns:wpsdc="http://www.wps.cn/officeDocument/2017/drawingmlCustomData" val="200" checksum="1740828767"/>
                    </a:ext>
                  </a:extLst>
                </a:pPr>
                <a:endParaRPr lang="zh-CN" altLang="en-US" sz="1600" dirty="0">
                  <a:solidFill>
                    <a:srgbClr val="C00000"/>
                  </a:solidFill>
                  <a:cs typeface="+mn-ea"/>
                  <a:sym typeface="+mn-lt"/>
                </a:endParaRPr>
              </a:p>
              <a:p>
                <a:pPr indent="406400" fontAlgn="auto">
                  <a:lnSpc>
                    <a:spcPct val="100000"/>
                  </a:lnSpc>
                  <a:extLst>
                    <a:ext uri="{35155182-B16C-46BC-9424-99874614C6A1}">
                      <wpsdc:indentchars xmlns:wpsdc="http://www.wps.cn/officeDocument/2017/drawingmlCustomData" val="200" checksum="1740828767"/>
                    </a:ext>
                  </a:extLst>
                </a:pPr>
                <a:r>
                  <a:rPr lang="en-US" altLang="zh-CN" sz="1600" dirty="0">
                    <a:solidFill>
                      <a:srgbClr val="000000"/>
                    </a:solidFill>
                    <a:cs typeface="+mn-ea"/>
                    <a:sym typeface="+mn-lt"/>
                  </a:rPr>
                  <a:t>（1）</a:t>
                </a:r>
                <a:r>
                  <a:rPr lang="en-US" altLang="zh-CN" sz="1600" dirty="0">
                    <a:solidFill>
                      <a:srgbClr val="C00000"/>
                    </a:solidFill>
                    <a:cs typeface="+mn-ea"/>
                    <a:sym typeface="+mn-lt"/>
                  </a:rPr>
                  <a:t>组织是一个人与人的合作系统</a:t>
                </a:r>
                <a:r>
                  <a:rPr lang="en-US" altLang="zh-CN" sz="1600" dirty="0">
                    <a:solidFill>
                      <a:srgbClr val="000000"/>
                    </a:solidFill>
                    <a:cs typeface="+mn-ea"/>
                    <a:sym typeface="+mn-lt"/>
                  </a:rPr>
                  <a:t>，是协作系统的一种形式，由物质系统、人员系统、社会系统和组织系统四个子系统构成。</a:t>
                </a:r>
                <a:endParaRPr lang="en-US" altLang="zh-CN" sz="1600" dirty="0">
                  <a:solidFill>
                    <a:srgbClr val="000000"/>
                  </a:solidFill>
                  <a:cs typeface="+mn-ea"/>
                  <a:sym typeface="+mn-lt"/>
                </a:endParaRPr>
              </a:p>
              <a:p>
                <a:pPr lvl="0" indent="406400" fontAlgn="auto">
                  <a:lnSpc>
                    <a:spcPct val="130000"/>
                  </a:lnSpc>
                  <a:extLst>
                    <a:ext uri="{35155182-B16C-46BC-9424-99874614C6A1}">
                      <wpsdc:indentchars xmlns:wpsdc="http://www.wps.cn/officeDocument/2017/drawingmlCustomData" val="200" checksum="1740828767"/>
                    </a:ext>
                  </a:extLst>
                </a:pPr>
                <a:r>
                  <a:rPr lang="en-US" altLang="zh-CN" sz="1600" dirty="0">
                    <a:solidFill>
                      <a:srgbClr val="000000"/>
                    </a:solidFill>
                    <a:cs typeface="+mn-ea"/>
                    <a:sym typeface="+mn-lt"/>
                  </a:rPr>
                  <a:t>（2）</a:t>
                </a:r>
                <a:r>
                  <a:rPr lang="en-US" altLang="zh-CN" sz="1600" dirty="0">
                    <a:solidFill>
                      <a:srgbClr val="C00000"/>
                    </a:solidFill>
                    <a:cs typeface="+mn-ea"/>
                    <a:sym typeface="+mn-lt"/>
                  </a:rPr>
                  <a:t>权力接受理论</a:t>
                </a:r>
                <a:r>
                  <a:rPr lang="en-US" altLang="zh-CN" sz="1600" dirty="0">
                    <a:solidFill>
                      <a:srgbClr val="000000"/>
                    </a:solidFill>
                    <a:cs typeface="+mn-ea"/>
                    <a:sym typeface="+mn-lt"/>
                  </a:rPr>
                  <a:t>，即组织成员是否会接受命令，这是基于他们是否认为这个命令是其组织权威发出的，以及他们是否认为执行这个命令有助于组织目标的实现。</a:t>
                </a:r>
                <a:endParaRPr lang="en-US" altLang="zh-CN" sz="1600" dirty="0">
                  <a:solidFill>
                    <a:srgbClr val="000000"/>
                  </a:solidFill>
                  <a:cs typeface="+mn-ea"/>
                  <a:sym typeface="+mn-lt"/>
                </a:endParaRPr>
              </a:p>
              <a:p>
                <a:pPr lvl="0" indent="406400" fontAlgn="auto">
                  <a:lnSpc>
                    <a:spcPct val="130000"/>
                  </a:lnSpc>
                  <a:extLst>
                    <a:ext uri="{35155182-B16C-46BC-9424-99874614C6A1}">
                      <wpsdc:indentchars xmlns:wpsdc="http://www.wps.cn/officeDocument/2017/drawingmlCustomData" val="200" checksum="1740828767"/>
                    </a:ext>
                  </a:extLst>
                </a:pPr>
                <a:r>
                  <a:rPr lang="en-US" altLang="zh-CN" sz="1600" dirty="0">
                    <a:solidFill>
                      <a:srgbClr val="000000"/>
                    </a:solidFill>
                    <a:cs typeface="+mn-ea"/>
                    <a:sym typeface="+mn-lt"/>
                  </a:rPr>
                  <a:t>（3）</a:t>
                </a:r>
                <a:r>
                  <a:rPr lang="en-US" altLang="zh-CN" sz="1600" dirty="0">
                    <a:solidFill>
                      <a:srgbClr val="C00000"/>
                    </a:solidFill>
                    <a:cs typeface="+mn-ea"/>
                    <a:sym typeface="+mn-lt"/>
                  </a:rPr>
                  <a:t>诱因和贡献平衡论</a:t>
                </a:r>
                <a:r>
                  <a:rPr lang="en-US" altLang="zh-CN" sz="1600" dirty="0">
                    <a:solidFill>
                      <a:srgbClr val="000000"/>
                    </a:solidFill>
                    <a:cs typeface="+mn-ea"/>
                    <a:sym typeface="+mn-lt"/>
                  </a:rPr>
                  <a:t>，即组织提供的诱因与成员对组织的贡献之间必须保持平衡。</a:t>
                </a:r>
                <a:endParaRPr lang="en-US" altLang="zh-CN" sz="1600" dirty="0">
                  <a:solidFill>
                    <a:srgbClr val="000000"/>
                  </a:solidFill>
                  <a:cs typeface="+mn-ea"/>
                  <a:sym typeface="+mn-lt"/>
                </a:endParaRPr>
              </a:p>
              <a:p>
                <a:pPr lvl="0" indent="406400" fontAlgn="auto">
                  <a:lnSpc>
                    <a:spcPct val="130000"/>
                  </a:lnSpc>
                  <a:extLst>
                    <a:ext uri="{35155182-B16C-46BC-9424-99874614C6A1}">
                      <wpsdc:indentchars xmlns:wpsdc="http://www.wps.cn/officeDocument/2017/drawingmlCustomData" val="200" checksum="1740828767"/>
                    </a:ext>
                  </a:extLst>
                </a:pPr>
                <a:r>
                  <a:rPr lang="en-US" altLang="zh-CN" sz="1600" dirty="0">
                    <a:solidFill>
                      <a:srgbClr val="000000"/>
                    </a:solidFill>
                    <a:cs typeface="+mn-ea"/>
                    <a:sym typeface="+mn-lt"/>
                  </a:rPr>
                  <a:t>（4）</a:t>
                </a:r>
                <a:r>
                  <a:rPr lang="en-US" altLang="zh-CN" sz="1600" dirty="0">
                    <a:solidFill>
                      <a:srgbClr val="C00000"/>
                    </a:solidFill>
                    <a:cs typeface="+mn-ea"/>
                    <a:sym typeface="+mn-lt"/>
                  </a:rPr>
                  <a:t>信息交流原则</a:t>
                </a:r>
                <a:r>
                  <a:rPr lang="en-US" altLang="zh-CN" sz="1600" dirty="0">
                    <a:solidFill>
                      <a:srgbClr val="000000"/>
                    </a:solidFill>
                    <a:cs typeface="+mn-ea"/>
                    <a:sym typeface="+mn-lt"/>
                  </a:rPr>
                  <a:t>，组织中的信息交流是保持组织稳定和发展的重要因素。</a:t>
                </a:r>
                <a:endParaRPr lang="en-US" altLang="zh-CN" sz="1600" dirty="0">
                  <a:solidFill>
                    <a:srgbClr val="000000"/>
                  </a:solidFill>
                  <a:cs typeface="+mn-ea"/>
                  <a:sym typeface="+mn-lt"/>
                </a:endParaRPr>
              </a:p>
            </p:txBody>
          </p:sp>
          <p:sp>
            <p:nvSpPr>
              <p:cNvPr id="11" name="TextBox 25"/>
              <p:cNvSpPr txBox="1"/>
              <p:nvPr>
                <p:custDataLst>
                  <p:tags r:id="rId5"/>
                </p:custDataLst>
              </p:nvPr>
            </p:nvSpPr>
            <p:spPr>
              <a:xfrm>
                <a:off x="2697421" y="1237005"/>
                <a:ext cx="3035275" cy="466136"/>
              </a:xfrm>
              <a:prstGeom prst="rect">
                <a:avLst/>
              </a:prstGeom>
              <a:noFill/>
              <a:ln>
                <a:noFill/>
              </a:ln>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社会系统学派</a:t>
                </a:r>
                <a:endParaRPr lang="zh-CN" altLang="en-US" sz="2000" b="1" cap="all" dirty="0">
                  <a:solidFill>
                    <a:srgbClr val="000000"/>
                  </a:solidFill>
                  <a:cs typeface="+mn-ea"/>
                  <a:sym typeface="+mn-lt"/>
                </a:endParaRPr>
              </a:p>
            </p:txBody>
          </p:sp>
        </p:grpSp>
      </p:grpSp>
      <p:sp>
        <p:nvSpPr>
          <p:cNvPr id="3" name="01"/>
          <p:cNvSpPr>
            <a:spLocks noChangeAspect="1"/>
          </p:cNvSpPr>
          <p:nvPr>
            <p:custDataLst>
              <p:tags r:id="rId6"/>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现代管理理论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p:cNvSpPr/>
          <p:nvPr/>
        </p:nvSpPr>
        <p:spPr>
          <a:xfrm>
            <a:off x="1257935" y="1258570"/>
            <a:ext cx="9875520" cy="4865370"/>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down)">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26"/>
          <p:cNvGrpSpPr/>
          <p:nvPr>
            <p:custDataLst>
              <p:tags r:id="rId1"/>
            </p:custDataLst>
          </p:nvPr>
        </p:nvGrpSpPr>
        <p:grpSpPr>
          <a:xfrm>
            <a:off x="2092169" y="1696511"/>
            <a:ext cx="7813785" cy="4634589"/>
            <a:chOff x="1064741" y="1843186"/>
            <a:chExt cx="6623073" cy="3928547"/>
          </a:xfrm>
        </p:grpSpPr>
        <p:sp>
          <p:nvSpPr>
            <p:cNvPr id="13" name="Oval 68"/>
            <p:cNvSpPr>
              <a:spLocks noChangeArrowheads="1"/>
            </p:cNvSpPr>
            <p:nvPr>
              <p:custDataLst>
                <p:tags r:id="rId2"/>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14" name="Rectangle 2"/>
            <p:cNvSpPr/>
            <p:nvPr>
              <p:custDataLst>
                <p:tags r:id="rId3"/>
              </p:custDataLst>
            </p:nvPr>
          </p:nvSpPr>
          <p:spPr bwMode="auto">
            <a:xfrm>
              <a:off x="1215295" y="1891975"/>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2</a:t>
              </a:r>
              <a:endParaRPr lang="en-US" b="1" dirty="0">
                <a:solidFill>
                  <a:schemeClr val="dk1">
                    <a:lumMod val="75000"/>
                    <a:lumOff val="25000"/>
                  </a:schemeClr>
                </a:solidFill>
                <a:cs typeface="+mn-ea"/>
                <a:sym typeface="+mn-lt"/>
              </a:endParaRPr>
            </a:p>
          </p:txBody>
        </p:sp>
        <p:grpSp>
          <p:nvGrpSpPr>
            <p:cNvPr id="15" name="组合 29"/>
            <p:cNvGrpSpPr/>
            <p:nvPr/>
          </p:nvGrpSpPr>
          <p:grpSpPr>
            <a:xfrm>
              <a:off x="1817825" y="1985592"/>
              <a:ext cx="5869989" cy="3786141"/>
              <a:chOff x="2698497" y="1237544"/>
              <a:chExt cx="5869989" cy="3786141"/>
            </a:xfrm>
          </p:grpSpPr>
          <p:sp>
            <p:nvSpPr>
              <p:cNvPr id="16" name="TextBox 30"/>
              <p:cNvSpPr txBox="1"/>
              <p:nvPr>
                <p:custDataLst>
                  <p:tags r:id="rId4"/>
                </p:custDataLst>
              </p:nvPr>
            </p:nvSpPr>
            <p:spPr>
              <a:xfrm>
                <a:off x="2753935" y="1928135"/>
                <a:ext cx="5814551" cy="3095550"/>
              </a:xfrm>
              <a:prstGeom prst="rect">
                <a:avLst/>
              </a:prstGeom>
              <a:noFill/>
            </p:spPr>
            <p:txBody>
              <a:bodyPr wrap="square" rtlCol="0">
                <a:noAutofit/>
              </a:bodyPr>
              <a:lstStyle/>
              <a:p>
                <a:pPr lvl="0" indent="457200" fontAlgn="auto">
                  <a:lnSpc>
                    <a:spcPct val="150000"/>
                  </a:lnSpc>
                </a:pPr>
                <a:r>
                  <a:rPr lang="zh-CN" altLang="en-US" sz="1600" dirty="0">
                    <a:solidFill>
                      <a:schemeClr val="tx1"/>
                    </a:solidFill>
                    <a:cs typeface="+mn-ea"/>
                    <a:sym typeface="+mn-lt"/>
                  </a:rPr>
                  <a:t>（</a:t>
                </a:r>
                <a:r>
                  <a:rPr lang="en-US" altLang="zh-CN" sz="1600" dirty="0">
                    <a:solidFill>
                      <a:schemeClr val="tx1"/>
                    </a:solidFill>
                    <a:cs typeface="+mn-ea"/>
                    <a:sym typeface="+mn-lt"/>
                  </a:rPr>
                  <a:t>1</a:t>
                </a:r>
                <a:r>
                  <a:rPr lang="zh-CN" altLang="en-US" sz="1600" dirty="0">
                    <a:solidFill>
                      <a:schemeClr val="tx1"/>
                    </a:solidFill>
                    <a:cs typeface="+mn-ea"/>
                    <a:sym typeface="+mn-lt"/>
                  </a:rPr>
                  <a:t>）</a:t>
                </a:r>
                <a:r>
                  <a:rPr lang="zh-CN" altLang="en-US" sz="1600" dirty="0">
                    <a:solidFill>
                      <a:srgbClr val="C00000"/>
                    </a:solidFill>
                    <a:cs typeface="+mn-ea"/>
                    <a:sym typeface="+mn-lt"/>
                  </a:rPr>
                  <a:t>西蒙</a:t>
                </a:r>
                <a:r>
                  <a:rPr lang="zh-CN" altLang="en-US" sz="1600" dirty="0">
                    <a:solidFill>
                      <a:srgbClr val="000000"/>
                    </a:solidFill>
                    <a:cs typeface="+mn-ea"/>
                    <a:sym typeface="+mn-lt"/>
                  </a:rPr>
                  <a:t>提出，核心观点强调决策在管理活动中的至关重要性，决策被视为管理活动的中心环节。</a:t>
                </a:r>
                <a:endParaRPr lang="zh-CN" altLang="en-US" sz="1600" dirty="0">
                  <a:solidFill>
                    <a:srgbClr val="000000"/>
                  </a:solidFill>
                  <a:cs typeface="+mn-ea"/>
                  <a:sym typeface="+mn-lt"/>
                </a:endParaRPr>
              </a:p>
              <a:p>
                <a:pPr lvl="0" indent="457200" fontAlgn="auto">
                  <a:lnSpc>
                    <a:spcPct val="150000"/>
                  </a:lnSpc>
                </a:pPr>
                <a:r>
                  <a:rPr lang="zh-CN" altLang="en-US" sz="1600" dirty="0">
                    <a:solidFill>
                      <a:srgbClr val="000000"/>
                    </a:solidFill>
                    <a:cs typeface="+mn-ea"/>
                    <a:sym typeface="+mn-lt"/>
                  </a:rPr>
                  <a:t>（</a:t>
                </a:r>
                <a:r>
                  <a:rPr lang="en-US" altLang="zh-CN" sz="1600" dirty="0">
                    <a:solidFill>
                      <a:srgbClr val="000000"/>
                    </a:solidFill>
                    <a:cs typeface="+mn-ea"/>
                    <a:sym typeface="+mn-lt"/>
                  </a:rPr>
                  <a:t>2</a:t>
                </a:r>
                <a:r>
                  <a:rPr lang="zh-CN" altLang="en-US" sz="1600" dirty="0">
                    <a:solidFill>
                      <a:srgbClr val="000000"/>
                    </a:solidFill>
                    <a:cs typeface="+mn-ea"/>
                    <a:sym typeface="+mn-lt"/>
                  </a:rPr>
                  <a:t>）将</a:t>
                </a:r>
                <a:r>
                  <a:rPr lang="zh-CN" altLang="en-US" sz="1600" dirty="0">
                    <a:solidFill>
                      <a:srgbClr val="FF0000"/>
                    </a:solidFill>
                    <a:cs typeface="+mn-ea"/>
                    <a:sym typeface="+mn-lt"/>
                  </a:rPr>
                  <a:t>决策过程分为四个阶段</a:t>
                </a:r>
                <a:r>
                  <a:rPr lang="zh-CN" altLang="en-US" sz="1600" dirty="0">
                    <a:solidFill>
                      <a:srgbClr val="000000"/>
                    </a:solidFill>
                    <a:cs typeface="+mn-ea"/>
                    <a:sym typeface="+mn-lt"/>
                  </a:rPr>
                  <a:t>：搜集情况；制定计划，确立目标和方向；选定具体计划，细化行动步骤；评价计划，确保其实施的可行性。</a:t>
                </a:r>
                <a:endParaRPr lang="zh-CN" altLang="en-US" sz="1600" dirty="0">
                  <a:solidFill>
                    <a:srgbClr val="000000"/>
                  </a:solidFill>
                  <a:cs typeface="+mn-ea"/>
                  <a:sym typeface="+mn-lt"/>
                </a:endParaRPr>
              </a:p>
              <a:p>
                <a:pPr lvl="0" indent="457200" fontAlgn="auto">
                  <a:lnSpc>
                    <a:spcPct val="150000"/>
                  </a:lnSpc>
                </a:pPr>
                <a:r>
                  <a:rPr lang="zh-CN" altLang="en-US" sz="1600" dirty="0">
                    <a:solidFill>
                      <a:srgbClr val="000000"/>
                    </a:solidFill>
                    <a:cs typeface="+mn-ea"/>
                    <a:sym typeface="+mn-lt"/>
                  </a:rPr>
                  <a:t>（</a:t>
                </a:r>
                <a:r>
                  <a:rPr lang="en-US" altLang="zh-CN" sz="1600" dirty="0">
                    <a:solidFill>
                      <a:srgbClr val="000000"/>
                    </a:solidFill>
                    <a:cs typeface="+mn-ea"/>
                    <a:sym typeface="+mn-lt"/>
                  </a:rPr>
                  <a:t>3</a:t>
                </a:r>
                <a:r>
                  <a:rPr lang="zh-CN" altLang="en-US" sz="1600" dirty="0">
                    <a:solidFill>
                      <a:srgbClr val="000000"/>
                    </a:solidFill>
                    <a:cs typeface="+mn-ea"/>
                    <a:sym typeface="+mn-lt"/>
                  </a:rPr>
                  <a:t>）采用“</a:t>
                </a:r>
                <a:r>
                  <a:rPr lang="zh-CN" altLang="en-US" sz="1600" dirty="0">
                    <a:solidFill>
                      <a:srgbClr val="FF0000"/>
                    </a:solidFill>
                    <a:cs typeface="+mn-ea"/>
                    <a:sym typeface="+mn-lt"/>
                  </a:rPr>
                  <a:t>令人满意”的原则</a:t>
                </a:r>
                <a:r>
                  <a:rPr lang="zh-CN" altLang="en-US" sz="1600" dirty="0">
                    <a:solidFill>
                      <a:srgbClr val="000000"/>
                    </a:solidFill>
                    <a:cs typeface="+mn-ea"/>
                    <a:sym typeface="+mn-lt"/>
                  </a:rPr>
                  <a:t>来代替传统的“最优化”追求。</a:t>
                </a:r>
                <a:endParaRPr lang="zh-CN" altLang="en-US" sz="1600" dirty="0">
                  <a:solidFill>
                    <a:srgbClr val="000000"/>
                  </a:solidFill>
                  <a:cs typeface="+mn-ea"/>
                  <a:sym typeface="+mn-lt"/>
                </a:endParaRPr>
              </a:p>
              <a:p>
                <a:pPr lvl="0" indent="457200" fontAlgn="auto">
                  <a:lnSpc>
                    <a:spcPct val="150000"/>
                  </a:lnSpc>
                </a:pPr>
                <a:r>
                  <a:rPr lang="zh-CN" altLang="en-US" sz="1600" dirty="0">
                    <a:solidFill>
                      <a:srgbClr val="000000"/>
                    </a:solidFill>
                    <a:cs typeface="+mn-ea"/>
                    <a:sym typeface="+mn-lt"/>
                  </a:rPr>
                  <a:t>（</a:t>
                </a:r>
                <a:r>
                  <a:rPr lang="en-US" altLang="zh-CN" sz="1600" dirty="0">
                    <a:solidFill>
                      <a:srgbClr val="000000"/>
                    </a:solidFill>
                    <a:cs typeface="+mn-ea"/>
                    <a:sym typeface="+mn-lt"/>
                  </a:rPr>
                  <a:t>4</a:t>
                </a:r>
                <a:r>
                  <a:rPr lang="zh-CN" altLang="en-US" sz="1600" dirty="0">
                    <a:solidFill>
                      <a:srgbClr val="000000"/>
                    </a:solidFill>
                    <a:cs typeface="+mn-ea"/>
                    <a:sym typeface="+mn-lt"/>
                  </a:rPr>
                  <a:t>）将组织决策明确划分为</a:t>
                </a:r>
                <a:r>
                  <a:rPr lang="zh-CN" altLang="en-US" sz="1600" dirty="0">
                    <a:solidFill>
                      <a:srgbClr val="FF0000"/>
                    </a:solidFill>
                    <a:cs typeface="+mn-ea"/>
                    <a:sym typeface="+mn-lt"/>
                  </a:rPr>
                  <a:t>程序化决策</a:t>
                </a:r>
                <a:r>
                  <a:rPr lang="zh-CN" altLang="en-US" sz="1600" dirty="0">
                    <a:solidFill>
                      <a:schemeClr val="tx1"/>
                    </a:solidFill>
                    <a:cs typeface="+mn-ea"/>
                    <a:sym typeface="+mn-lt"/>
                  </a:rPr>
                  <a:t>和</a:t>
                </a:r>
                <a:r>
                  <a:rPr lang="zh-CN" altLang="en-US" sz="1600" dirty="0">
                    <a:solidFill>
                      <a:srgbClr val="FF0000"/>
                    </a:solidFill>
                    <a:cs typeface="+mn-ea"/>
                    <a:sym typeface="+mn-lt"/>
                  </a:rPr>
                  <a:t>非程序化决策</a:t>
                </a:r>
                <a:r>
                  <a:rPr lang="zh-CN" altLang="en-US" sz="1600" dirty="0">
                    <a:solidFill>
                      <a:srgbClr val="000000"/>
                    </a:solidFill>
                    <a:cs typeface="+mn-ea"/>
                    <a:sym typeface="+mn-lt"/>
                  </a:rPr>
                  <a:t>两大类。</a:t>
                </a:r>
                <a:endParaRPr lang="zh-CN" altLang="en-US" sz="1600" dirty="0">
                  <a:solidFill>
                    <a:srgbClr val="000000"/>
                  </a:solidFill>
                  <a:cs typeface="+mn-ea"/>
                  <a:sym typeface="+mn-lt"/>
                </a:endParaRPr>
              </a:p>
            </p:txBody>
          </p:sp>
          <p:sp>
            <p:nvSpPr>
              <p:cNvPr id="17" name="TextBox 31"/>
              <p:cNvSpPr txBox="1"/>
              <p:nvPr>
                <p:custDataLst>
                  <p:tags r:id="rId5"/>
                </p:custDataLst>
              </p:nvPr>
            </p:nvSpPr>
            <p:spPr>
              <a:xfrm>
                <a:off x="2698497" y="1237544"/>
                <a:ext cx="3035275" cy="466136"/>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决策理论学派</a:t>
                </a:r>
                <a:endParaRPr lang="zh-CN" altLang="en-US" sz="2000" b="1" cap="all" dirty="0">
                  <a:solidFill>
                    <a:srgbClr val="000000"/>
                  </a:solidFill>
                  <a:cs typeface="+mn-ea"/>
                  <a:sym typeface="+mn-lt"/>
                </a:endParaRPr>
              </a:p>
            </p:txBody>
          </p:sp>
        </p:grpSp>
      </p:grpSp>
      <p:sp>
        <p:nvSpPr>
          <p:cNvPr id="3" name="01"/>
          <p:cNvSpPr>
            <a:spLocks noChangeAspect="1"/>
          </p:cNvSpPr>
          <p:nvPr>
            <p:custDataLst>
              <p:tags r:id="rId6"/>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现代管理理论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p:cNvSpPr/>
          <p:nvPr/>
        </p:nvSpPr>
        <p:spPr>
          <a:xfrm>
            <a:off x="1558290" y="1384935"/>
            <a:ext cx="9032875" cy="4283075"/>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down)">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32"/>
          <p:cNvGrpSpPr/>
          <p:nvPr>
            <p:custDataLst>
              <p:tags r:id="rId1"/>
            </p:custDataLst>
          </p:nvPr>
        </p:nvGrpSpPr>
        <p:grpSpPr>
          <a:xfrm>
            <a:off x="1884422" y="1334642"/>
            <a:ext cx="8074771" cy="4689200"/>
            <a:chOff x="1064741" y="1843186"/>
            <a:chExt cx="6844288" cy="3974839"/>
          </a:xfrm>
        </p:grpSpPr>
        <p:sp>
          <p:nvSpPr>
            <p:cNvPr id="19" name="Oval 68"/>
            <p:cNvSpPr>
              <a:spLocks noChangeArrowheads="1"/>
            </p:cNvSpPr>
            <p:nvPr>
              <p:custDataLst>
                <p:tags r:id="rId2"/>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20" name="Rectangle 2"/>
            <p:cNvSpPr/>
            <p:nvPr>
              <p:custDataLst>
                <p:tags r:id="rId3"/>
              </p:custDataLst>
            </p:nvPr>
          </p:nvSpPr>
          <p:spPr bwMode="auto">
            <a:xfrm>
              <a:off x="1200777" y="1903830"/>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3</a:t>
              </a:r>
              <a:endParaRPr lang="en-US" b="1" dirty="0">
                <a:solidFill>
                  <a:schemeClr val="dk1">
                    <a:lumMod val="75000"/>
                    <a:lumOff val="25000"/>
                  </a:schemeClr>
                </a:solidFill>
                <a:cs typeface="+mn-ea"/>
                <a:sym typeface="+mn-lt"/>
              </a:endParaRPr>
            </a:p>
          </p:txBody>
        </p:sp>
        <p:grpSp>
          <p:nvGrpSpPr>
            <p:cNvPr id="21" name="组合 35"/>
            <p:cNvGrpSpPr/>
            <p:nvPr/>
          </p:nvGrpSpPr>
          <p:grpSpPr>
            <a:xfrm>
              <a:off x="1816749" y="1991513"/>
              <a:ext cx="6092280" cy="3826512"/>
              <a:chOff x="2697421" y="1243465"/>
              <a:chExt cx="6092280" cy="3826512"/>
            </a:xfrm>
          </p:grpSpPr>
          <p:sp>
            <p:nvSpPr>
              <p:cNvPr id="22" name="TextBox 36"/>
              <p:cNvSpPr txBox="1"/>
              <p:nvPr>
                <p:custDataLst>
                  <p:tags r:id="rId4"/>
                </p:custDataLst>
              </p:nvPr>
            </p:nvSpPr>
            <p:spPr>
              <a:xfrm>
                <a:off x="2697421" y="1797338"/>
                <a:ext cx="6092280" cy="3272639"/>
              </a:xfrm>
              <a:prstGeom prst="rect">
                <a:avLst/>
              </a:prstGeom>
              <a:noFill/>
            </p:spPr>
            <p:txBody>
              <a:bodyPr wrap="square" rtlCol="0">
                <a:noAutofit/>
              </a:bodyPr>
              <a:lstStyle/>
              <a:p>
                <a:pPr lvl="0" indent="457200" algn="l" fontAlgn="auto">
                  <a:lnSpc>
                    <a:spcPct val="150000"/>
                  </a:lnSpc>
                </a:pPr>
                <a:r>
                  <a:rPr lang="zh-CN" altLang="en-US" sz="1600" dirty="0">
                    <a:solidFill>
                      <a:srgbClr val="000000"/>
                    </a:solidFill>
                    <a:cs typeface="+mn-ea"/>
                    <a:sym typeface="+mn-lt"/>
                  </a:rPr>
                  <a:t>代表性学者有</a:t>
                </a:r>
                <a:r>
                  <a:rPr lang="zh-CN" altLang="en-US" sz="1600" dirty="0">
                    <a:solidFill>
                      <a:srgbClr val="FF0000"/>
                    </a:solidFill>
                    <a:cs typeface="+mn-ea"/>
                    <a:sym typeface="+mn-lt"/>
                  </a:rPr>
                  <a:t>理查德·约翰逊、弗里蒙特·卡斯特以及詹斯·罗森茨韦格</a:t>
                </a:r>
                <a:r>
                  <a:rPr lang="zh-CN" altLang="en-US" sz="1600" dirty="0">
                    <a:solidFill>
                      <a:srgbClr val="000000"/>
                    </a:solidFill>
                    <a:cs typeface="+mn-ea"/>
                    <a:sym typeface="+mn-lt"/>
                  </a:rPr>
                  <a:t>。这三位学者合著的</a:t>
                </a:r>
                <a:r>
                  <a:rPr lang="zh-CN" altLang="en-US" sz="1600" dirty="0">
                    <a:solidFill>
                      <a:srgbClr val="FF0000"/>
                    </a:solidFill>
                    <a:cs typeface="+mn-ea"/>
                    <a:sym typeface="+mn-lt"/>
                  </a:rPr>
                  <a:t>《系统理论与管理》</a:t>
                </a:r>
                <a:r>
                  <a:rPr lang="zh-CN" altLang="en-US" sz="1600" dirty="0">
                    <a:solidFill>
                      <a:srgbClr val="000000"/>
                    </a:solidFill>
                    <a:cs typeface="+mn-ea"/>
                    <a:sym typeface="+mn-lt"/>
                  </a:rPr>
                  <a:t>被誉为系统理论学派的经典之作。</a:t>
                </a:r>
                <a:endParaRPr lang="zh-CN" altLang="en-US" sz="1600" dirty="0">
                  <a:solidFill>
                    <a:srgbClr val="000000"/>
                  </a:solidFill>
                  <a:cs typeface="+mn-ea"/>
                  <a:sym typeface="+mn-lt"/>
                </a:endParaRPr>
              </a:p>
              <a:p>
                <a:pPr lvl="0" indent="457200" algn="l" fontAlgn="auto">
                  <a:lnSpc>
                    <a:spcPct val="50000"/>
                  </a:lnSpc>
                </a:pPr>
                <a:endParaRPr lang="zh-CN" altLang="en-US" sz="1600" dirty="0">
                  <a:solidFill>
                    <a:srgbClr val="000000"/>
                  </a:solidFill>
                  <a:cs typeface="+mn-ea"/>
                  <a:sym typeface="+mn-lt"/>
                </a:endParaRPr>
              </a:p>
              <a:p>
                <a:pPr lvl="0" indent="457200" algn="l" fontAlgn="auto">
                  <a:lnSpc>
                    <a:spcPct val="150000"/>
                  </a:lnSpc>
                </a:pPr>
                <a:r>
                  <a:rPr lang="zh-CN" altLang="en-US" sz="1600" dirty="0">
                    <a:solidFill>
                      <a:srgbClr val="FF0000"/>
                    </a:solidFill>
                    <a:cs typeface="+mn-ea"/>
                    <a:sym typeface="+mn-lt"/>
                  </a:rPr>
                  <a:t>核心观点</a:t>
                </a:r>
                <a:r>
                  <a:rPr lang="zh-CN" altLang="en-US" sz="1600" dirty="0">
                    <a:solidFill>
                      <a:srgbClr val="000000"/>
                    </a:solidFill>
                    <a:cs typeface="+mn-ea"/>
                    <a:sym typeface="+mn-lt"/>
                  </a:rPr>
                  <a:t>：</a:t>
                </a:r>
                <a:endParaRPr lang="zh-CN" altLang="en-US" sz="1600" dirty="0">
                  <a:solidFill>
                    <a:srgbClr val="000000"/>
                  </a:solidFill>
                  <a:cs typeface="+mn-ea"/>
                  <a:sym typeface="+mn-lt"/>
                </a:endParaRPr>
              </a:p>
              <a:p>
                <a:pPr lvl="0" indent="457200" algn="l" fontAlgn="auto">
                  <a:lnSpc>
                    <a:spcPct val="150000"/>
                  </a:lnSpc>
                </a:pPr>
                <a:r>
                  <a:rPr lang="zh-CN" altLang="en-US" sz="1600" dirty="0">
                    <a:solidFill>
                      <a:srgbClr val="000000"/>
                    </a:solidFill>
                    <a:cs typeface="+mn-ea"/>
                    <a:sym typeface="+mn-lt"/>
                  </a:rPr>
                  <a:t>（</a:t>
                </a:r>
                <a:r>
                  <a:rPr lang="en-US" altLang="zh-CN" sz="1600" dirty="0">
                    <a:solidFill>
                      <a:srgbClr val="000000"/>
                    </a:solidFill>
                    <a:cs typeface="+mn-ea"/>
                    <a:sym typeface="+mn-lt"/>
                  </a:rPr>
                  <a:t>1</a:t>
                </a:r>
                <a:r>
                  <a:rPr lang="zh-CN" altLang="en-US" sz="1600" dirty="0">
                    <a:solidFill>
                      <a:srgbClr val="000000"/>
                    </a:solidFill>
                    <a:cs typeface="+mn-ea"/>
                    <a:sym typeface="+mn-lt"/>
                  </a:rPr>
                  <a:t>）组织由</a:t>
                </a:r>
                <a:r>
                  <a:rPr lang="zh-CN" altLang="en-US" sz="1600" dirty="0">
                    <a:solidFill>
                      <a:srgbClr val="FF0000"/>
                    </a:solidFill>
                    <a:cs typeface="+mn-ea"/>
                    <a:sym typeface="+mn-lt"/>
                  </a:rPr>
                  <a:t>五个分系统</a:t>
                </a:r>
                <a:r>
                  <a:rPr lang="zh-CN" altLang="en-US" sz="1600" dirty="0">
                    <a:solidFill>
                      <a:srgbClr val="000000"/>
                    </a:solidFill>
                    <a:cs typeface="+mn-ea"/>
                    <a:sym typeface="+mn-lt"/>
                  </a:rPr>
                  <a:t>构成：目标与价值、技术、社会心理、组织结构和管理。</a:t>
                </a:r>
                <a:endParaRPr lang="zh-CN" altLang="en-US" sz="1600" dirty="0">
                  <a:solidFill>
                    <a:srgbClr val="000000"/>
                  </a:solidFill>
                  <a:cs typeface="+mn-ea"/>
                  <a:sym typeface="+mn-lt"/>
                </a:endParaRPr>
              </a:p>
              <a:p>
                <a:pPr lvl="0" indent="457200" algn="l" fontAlgn="auto">
                  <a:lnSpc>
                    <a:spcPct val="150000"/>
                  </a:lnSpc>
                </a:pPr>
                <a:r>
                  <a:rPr lang="zh-CN" altLang="en-US" sz="1600" dirty="0">
                    <a:solidFill>
                      <a:srgbClr val="000000"/>
                    </a:solidFill>
                    <a:cs typeface="+mn-ea"/>
                    <a:sym typeface="+mn-lt"/>
                  </a:rPr>
                  <a:t>（</a:t>
                </a:r>
                <a:r>
                  <a:rPr lang="en-US" altLang="zh-CN" sz="1600" dirty="0">
                    <a:solidFill>
                      <a:srgbClr val="000000"/>
                    </a:solidFill>
                    <a:cs typeface="+mn-ea"/>
                    <a:sym typeface="+mn-lt"/>
                  </a:rPr>
                  <a:t>2</a:t>
                </a:r>
                <a:r>
                  <a:rPr lang="zh-CN" altLang="en-US" sz="1600" dirty="0">
                    <a:solidFill>
                      <a:srgbClr val="000000"/>
                    </a:solidFill>
                    <a:cs typeface="+mn-ea"/>
                    <a:sym typeface="+mn-lt"/>
                  </a:rPr>
                  <a:t>）企业的发展和壮大受到人为因素、物资、机器及其他资源和要素的共同影响。</a:t>
                </a:r>
                <a:endParaRPr lang="zh-CN" altLang="en-US" sz="1600" dirty="0">
                  <a:solidFill>
                    <a:srgbClr val="000000"/>
                  </a:solidFill>
                  <a:cs typeface="+mn-ea"/>
                  <a:sym typeface="+mn-lt"/>
                </a:endParaRPr>
              </a:p>
              <a:p>
                <a:pPr lvl="0" indent="457200" algn="l" fontAlgn="auto">
                  <a:lnSpc>
                    <a:spcPct val="150000"/>
                  </a:lnSpc>
                </a:pPr>
                <a:r>
                  <a:rPr lang="zh-CN" altLang="en-US" sz="1600" dirty="0">
                    <a:solidFill>
                      <a:srgbClr val="000000"/>
                    </a:solidFill>
                    <a:cs typeface="+mn-ea"/>
                    <a:sym typeface="+mn-lt"/>
                  </a:rPr>
                  <a:t>（</a:t>
                </a:r>
                <a:r>
                  <a:rPr lang="en-US" altLang="zh-CN" sz="1600" dirty="0">
                    <a:solidFill>
                      <a:srgbClr val="000000"/>
                    </a:solidFill>
                    <a:cs typeface="+mn-ea"/>
                    <a:sym typeface="+mn-lt"/>
                  </a:rPr>
                  <a:t>3</a:t>
                </a:r>
                <a:r>
                  <a:rPr lang="zh-CN" altLang="en-US" sz="1600" dirty="0">
                    <a:solidFill>
                      <a:srgbClr val="000000"/>
                    </a:solidFill>
                    <a:cs typeface="+mn-ea"/>
                    <a:sym typeface="+mn-lt"/>
                  </a:rPr>
                  <a:t>）企业被视为一个</a:t>
                </a:r>
                <a:r>
                  <a:rPr lang="zh-CN" altLang="en-US" sz="1600" dirty="0">
                    <a:solidFill>
                      <a:srgbClr val="FF0000"/>
                    </a:solidFill>
                    <a:cs typeface="+mn-ea"/>
                    <a:sym typeface="+mn-lt"/>
                  </a:rPr>
                  <a:t>投入—产出系统</a:t>
                </a:r>
                <a:r>
                  <a:rPr lang="zh-CN" altLang="en-US" sz="1600" dirty="0">
                    <a:solidFill>
                      <a:srgbClr val="000000"/>
                    </a:solidFill>
                    <a:cs typeface="+mn-ea"/>
                    <a:sym typeface="+mn-lt"/>
                  </a:rPr>
                  <a:t>。投入包括物资、劳动力和各类信息，而产出则是多样化的产品。</a:t>
                </a:r>
                <a:endParaRPr lang="zh-CN" altLang="en-US" sz="1600" dirty="0">
                  <a:solidFill>
                    <a:srgbClr val="000000"/>
                  </a:solidFill>
                  <a:cs typeface="+mn-ea"/>
                  <a:sym typeface="+mn-lt"/>
                </a:endParaRPr>
              </a:p>
            </p:txBody>
          </p:sp>
          <p:sp>
            <p:nvSpPr>
              <p:cNvPr id="23" name="TextBox 37"/>
              <p:cNvSpPr txBox="1"/>
              <p:nvPr>
                <p:custDataLst>
                  <p:tags r:id="rId5"/>
                </p:custDataLst>
              </p:nvPr>
            </p:nvSpPr>
            <p:spPr>
              <a:xfrm>
                <a:off x="2697421" y="1243465"/>
                <a:ext cx="3035275" cy="466136"/>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系统理论学派</a:t>
                </a:r>
                <a:endParaRPr lang="zh-CN" altLang="en-US" sz="2000" b="1" cap="all" dirty="0">
                  <a:solidFill>
                    <a:srgbClr val="000000"/>
                  </a:solidFill>
                  <a:cs typeface="+mn-ea"/>
                  <a:sym typeface="+mn-lt"/>
                </a:endParaRPr>
              </a:p>
            </p:txBody>
          </p:sp>
        </p:grpSp>
      </p:grpSp>
      <p:sp>
        <p:nvSpPr>
          <p:cNvPr id="3" name="01"/>
          <p:cNvSpPr>
            <a:spLocks noChangeAspect="1"/>
          </p:cNvSpPr>
          <p:nvPr>
            <p:custDataLst>
              <p:tags r:id="rId6"/>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现代管理理论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p:cNvSpPr/>
          <p:nvPr/>
        </p:nvSpPr>
        <p:spPr>
          <a:xfrm>
            <a:off x="1762125" y="1210310"/>
            <a:ext cx="8528050" cy="4904105"/>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down)">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现代管理理论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grpSp>
        <p:nvGrpSpPr>
          <p:cNvPr id="50" name="组合 49"/>
          <p:cNvGrpSpPr/>
          <p:nvPr/>
        </p:nvGrpSpPr>
        <p:grpSpPr>
          <a:xfrm>
            <a:off x="2347595" y="1538605"/>
            <a:ext cx="7755890" cy="4302760"/>
            <a:chOff x="3412" y="2316"/>
            <a:chExt cx="12214" cy="6776"/>
          </a:xfrm>
        </p:grpSpPr>
        <p:grpSp>
          <p:nvGrpSpPr>
            <p:cNvPr id="24" name="组合 38"/>
            <p:cNvGrpSpPr/>
            <p:nvPr>
              <p:custDataLst>
                <p:tags r:id="rId2"/>
              </p:custDataLst>
            </p:nvPr>
          </p:nvGrpSpPr>
          <p:grpSpPr>
            <a:xfrm>
              <a:off x="3412" y="2316"/>
              <a:ext cx="12214" cy="6777"/>
              <a:chOff x="1064741" y="1842952"/>
              <a:chExt cx="6574095" cy="3647809"/>
            </a:xfrm>
          </p:grpSpPr>
          <p:sp>
            <p:nvSpPr>
              <p:cNvPr id="25" name="Oval 68"/>
              <p:cNvSpPr>
                <a:spLocks noChangeArrowheads="1"/>
              </p:cNvSpPr>
              <p:nvPr>
                <p:custDataLst>
                  <p:tags r:id="rId3"/>
                </p:custDataLst>
              </p:nvPr>
            </p:nvSpPr>
            <p:spPr bwMode="auto">
              <a:xfrm flipH="1">
                <a:off x="1064741" y="1843186"/>
                <a:ext cx="752008" cy="750378"/>
              </a:xfrm>
              <a:prstGeom prst="ellipse">
                <a:avLst/>
              </a:prstGeom>
              <a:solidFill>
                <a:srgbClr val="ED7D31"/>
              </a:solidFill>
              <a:ln w="57150">
                <a:noFill/>
                <a:round/>
              </a:ln>
              <a:effectLst/>
            </p:spPr>
            <p:txBody>
              <a:bodyPr vert="horz" wrap="square" lIns="121867" tIns="60933" rIns="121867" bIns="60933" numCol="1" anchor="t" anchorCtr="0" compatLnSpc="1"/>
              <a:lstStyle/>
              <a:p>
                <a:endParaRPr lang="en-US" sz="1200" dirty="0">
                  <a:solidFill>
                    <a:schemeClr val="lt1"/>
                  </a:solidFill>
                  <a:cs typeface="+mn-ea"/>
                  <a:sym typeface="+mn-lt"/>
                </a:endParaRPr>
              </a:p>
            </p:txBody>
          </p:sp>
          <p:sp>
            <p:nvSpPr>
              <p:cNvPr id="26" name="Rectangle 2"/>
              <p:cNvSpPr/>
              <p:nvPr>
                <p:custDataLst>
                  <p:tags r:id="rId4"/>
                </p:custDataLst>
              </p:nvPr>
            </p:nvSpPr>
            <p:spPr bwMode="auto">
              <a:xfrm>
                <a:off x="1200777" y="1900583"/>
                <a:ext cx="479934" cy="641350"/>
              </a:xfrm>
              <a:prstGeom prst="rect">
                <a:avLst/>
              </a:prstGeom>
              <a:no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lt1"/>
                    </a:solidFill>
                    <a:cs typeface="+mn-ea"/>
                    <a:sym typeface="+mn-lt"/>
                  </a:rPr>
                  <a:t>4</a:t>
                </a:r>
                <a:endParaRPr lang="en-US" b="1" dirty="0">
                  <a:solidFill>
                    <a:schemeClr val="lt1"/>
                  </a:solidFill>
                  <a:cs typeface="+mn-ea"/>
                  <a:sym typeface="+mn-lt"/>
                </a:endParaRPr>
              </a:p>
            </p:txBody>
          </p:sp>
          <p:grpSp>
            <p:nvGrpSpPr>
              <p:cNvPr id="27" name="组合 41"/>
              <p:cNvGrpSpPr/>
              <p:nvPr/>
            </p:nvGrpSpPr>
            <p:grpSpPr>
              <a:xfrm>
                <a:off x="1816749" y="1842952"/>
                <a:ext cx="5822087" cy="3647809"/>
                <a:chOff x="2697421" y="1094904"/>
                <a:chExt cx="5822087" cy="3647809"/>
              </a:xfrm>
            </p:grpSpPr>
            <p:sp>
              <p:nvSpPr>
                <p:cNvPr id="28" name="TextBox 42"/>
                <p:cNvSpPr txBox="1"/>
                <p:nvPr>
                  <p:custDataLst>
                    <p:tags r:id="rId5"/>
                  </p:custDataLst>
                </p:nvPr>
              </p:nvSpPr>
              <p:spPr>
                <a:xfrm>
                  <a:off x="2820677" y="1482992"/>
                  <a:ext cx="5698831" cy="3259721"/>
                </a:xfrm>
                <a:prstGeom prst="rect">
                  <a:avLst/>
                </a:prstGeom>
                <a:noFill/>
              </p:spPr>
              <p:txBody>
                <a:bodyPr wrap="square" rtlCol="0">
                  <a:noAutofit/>
                </a:bodyPr>
                <a:lstStyle/>
                <a:p>
                  <a:pPr indent="457200" fontAlgn="auto">
                    <a:lnSpc>
                      <a:spcPct val="150000"/>
                    </a:lnSpc>
                  </a:pPr>
                  <a:r>
                    <a:rPr lang="zh-CN" altLang="en-US" sz="1600" dirty="0">
                      <a:solidFill>
                        <a:srgbClr val="000000"/>
                      </a:solidFill>
                      <a:cs typeface="+mn-ea"/>
                      <a:sym typeface="+mn-lt"/>
                    </a:rPr>
                    <a:t>代表人物有</a:t>
                  </a:r>
                  <a:r>
                    <a:rPr lang="zh-CN" altLang="en-US" sz="1600" dirty="0">
                      <a:solidFill>
                        <a:srgbClr val="FF0000"/>
                      </a:solidFill>
                      <a:cs typeface="+mn-ea"/>
                      <a:sym typeface="+mn-lt"/>
                    </a:rPr>
                    <a:t>彼得·德鲁克、欧内斯特·戴尔、艾尔弗雷德·斯隆</a:t>
                  </a:r>
                  <a:r>
                    <a:rPr lang="zh-CN" altLang="en-US" sz="1600" dirty="0">
                      <a:solidFill>
                        <a:srgbClr val="000000"/>
                      </a:solidFill>
                      <a:cs typeface="+mn-ea"/>
                      <a:sym typeface="+mn-lt"/>
                    </a:rPr>
                    <a:t>等。</a:t>
                  </a:r>
                  <a:endParaRPr lang="zh-CN" altLang="en-US" sz="1600" dirty="0">
                    <a:solidFill>
                      <a:srgbClr val="000000"/>
                    </a:solidFill>
                    <a:cs typeface="+mn-ea"/>
                    <a:sym typeface="+mn-lt"/>
                  </a:endParaRPr>
                </a:p>
                <a:p>
                  <a:pPr indent="457200" fontAlgn="auto">
                    <a:lnSpc>
                      <a:spcPct val="150000"/>
                    </a:lnSpc>
                  </a:pPr>
                  <a:r>
                    <a:rPr lang="zh-CN" altLang="en-US" sz="1600" dirty="0">
                      <a:solidFill>
                        <a:srgbClr val="FF0000"/>
                      </a:solidFill>
                      <a:cs typeface="+mn-ea"/>
                      <a:sym typeface="+mn-lt"/>
                    </a:rPr>
                    <a:t>核心思想</a:t>
                  </a:r>
                  <a:r>
                    <a:rPr lang="zh-CN" altLang="en-US" sz="1600" dirty="0">
                      <a:solidFill>
                        <a:srgbClr val="000000"/>
                      </a:solidFill>
                      <a:cs typeface="+mn-ea"/>
                      <a:sym typeface="+mn-lt"/>
                    </a:rPr>
                    <a:t>：管理研究应基于知识与责任，着重于实践应用；管理者的首要职责是深刻理解和把握本组织的特定目标和使命。</a:t>
                  </a:r>
                  <a:endParaRPr lang="zh-CN" altLang="en-US" sz="1600" dirty="0">
                    <a:solidFill>
                      <a:srgbClr val="000000"/>
                    </a:solidFill>
                    <a:cs typeface="+mn-ea"/>
                    <a:sym typeface="+mn-lt"/>
                  </a:endParaRPr>
                </a:p>
                <a:p>
                  <a:pPr>
                    <a:lnSpc>
                      <a:spcPct val="100000"/>
                    </a:lnSpc>
                  </a:pPr>
                  <a:endParaRPr lang="zh-CN" altLang="en-US" sz="1600" dirty="0">
                    <a:solidFill>
                      <a:srgbClr val="000000"/>
                    </a:solidFill>
                    <a:cs typeface="+mn-ea"/>
                    <a:sym typeface="+mn-lt"/>
                  </a:endParaRPr>
                </a:p>
              </p:txBody>
            </p:sp>
            <p:sp>
              <p:nvSpPr>
                <p:cNvPr id="29" name="TextBox 43"/>
                <p:cNvSpPr txBox="1"/>
                <p:nvPr>
                  <p:custDataLst>
                    <p:tags r:id="rId6"/>
                  </p:custDataLst>
                </p:nvPr>
              </p:nvSpPr>
              <p:spPr>
                <a:xfrm>
                  <a:off x="2697421" y="1094904"/>
                  <a:ext cx="3035275" cy="466136"/>
                </a:xfrm>
                <a:prstGeom prst="rect">
                  <a:avLst/>
                </a:prstGeom>
                <a:noFill/>
              </p:spPr>
              <p:txBody>
                <a:bodyPr wrap="square" lIns="243684" tIns="121843" rIns="243684" bIns="121843" rtlCol="0">
                  <a:spAutoFit/>
                </a:bodyPr>
                <a:lstStyle/>
                <a:p>
                  <a:pPr lvl="0">
                    <a:spcBef>
                      <a:spcPct val="0"/>
                    </a:spcBef>
                    <a:buFont typeface="Arial" panose="020B0604020202020204" pitchFamily="34" charset="0"/>
                    <a:defRPr/>
                  </a:pPr>
                  <a:r>
                    <a:rPr lang="zh-CN" altLang="en-US" sz="2000" b="1" cap="all" dirty="0">
                      <a:solidFill>
                        <a:srgbClr val="000000"/>
                      </a:solidFill>
                      <a:cs typeface="+mn-ea"/>
                      <a:sym typeface="+mn-lt"/>
                    </a:rPr>
                    <a:t>经验主义学派</a:t>
                  </a:r>
                  <a:endParaRPr lang="zh-CN" altLang="en-US" sz="2000" b="1" cap="all" dirty="0">
                    <a:solidFill>
                      <a:srgbClr val="000000"/>
                    </a:solidFill>
                    <a:cs typeface="+mn-ea"/>
                    <a:sym typeface="+mn-lt"/>
                  </a:endParaRPr>
                </a:p>
              </p:txBody>
            </p:sp>
          </p:grpSp>
        </p:grpSp>
        <p:grpSp>
          <p:nvGrpSpPr>
            <p:cNvPr id="49" name="组合 48"/>
            <p:cNvGrpSpPr/>
            <p:nvPr/>
          </p:nvGrpSpPr>
          <p:grpSpPr>
            <a:xfrm>
              <a:off x="3428" y="5400"/>
              <a:ext cx="11353" cy="3224"/>
              <a:chOff x="3111" y="6078"/>
              <a:chExt cx="11353" cy="3224"/>
            </a:xfrm>
          </p:grpSpPr>
          <p:grpSp>
            <p:nvGrpSpPr>
              <p:cNvPr id="43" name="组合 47"/>
              <p:cNvGrpSpPr/>
              <p:nvPr/>
            </p:nvGrpSpPr>
            <p:grpSpPr>
              <a:xfrm rot="0">
                <a:off x="4532" y="6192"/>
                <a:ext cx="9933" cy="3111"/>
                <a:chOff x="2697421" y="1161110"/>
                <a:chExt cx="5346106" cy="1674454"/>
              </a:xfrm>
            </p:grpSpPr>
            <p:sp>
              <p:nvSpPr>
                <p:cNvPr id="44" name="TextBox 48"/>
                <p:cNvSpPr txBox="1"/>
                <p:nvPr>
                  <p:custDataLst>
                    <p:tags r:id="rId7"/>
                  </p:custDataLst>
                </p:nvPr>
              </p:nvSpPr>
              <p:spPr>
                <a:xfrm>
                  <a:off x="2829284" y="1627761"/>
                  <a:ext cx="5214243" cy="1207803"/>
                </a:xfrm>
                <a:prstGeom prst="rect">
                  <a:avLst/>
                </a:prstGeom>
                <a:noFill/>
              </p:spPr>
              <p:txBody>
                <a:bodyPr wrap="square" rtlCol="0">
                  <a:noAutofit/>
                </a:bodyPr>
                <a:p>
                  <a:pPr indent="457200" fontAlgn="auto">
                    <a:lnSpc>
                      <a:spcPct val="150000"/>
                    </a:lnSpc>
                  </a:pPr>
                  <a:r>
                    <a:rPr lang="en-US" altLang="zh-CN" sz="1600" dirty="0">
                      <a:solidFill>
                        <a:srgbClr val="000000"/>
                      </a:solidFill>
                      <a:cs typeface="+mn-ea"/>
                      <a:sym typeface="+mn-lt"/>
                    </a:rPr>
                    <a:t>20</a:t>
                  </a:r>
                  <a:r>
                    <a:rPr lang="zh-CN" altLang="en-US" sz="1600" dirty="0">
                      <a:solidFill>
                        <a:srgbClr val="000000"/>
                      </a:solidFill>
                      <a:cs typeface="+mn-ea"/>
                      <a:sym typeface="+mn-lt"/>
                    </a:rPr>
                    <a:t>世纪</a:t>
                  </a:r>
                  <a:r>
                    <a:rPr lang="en-US" altLang="zh-CN" sz="1600" dirty="0">
                      <a:solidFill>
                        <a:srgbClr val="000000"/>
                      </a:solidFill>
                      <a:cs typeface="+mn-ea"/>
                      <a:sym typeface="+mn-lt"/>
                    </a:rPr>
                    <a:t>60</a:t>
                  </a:r>
                  <a:r>
                    <a:rPr lang="zh-CN" altLang="en-US" sz="1600" dirty="0">
                      <a:solidFill>
                        <a:srgbClr val="000000"/>
                      </a:solidFill>
                      <a:cs typeface="+mn-ea"/>
                      <a:sym typeface="+mn-lt"/>
                    </a:rPr>
                    <a:t>年代末、</a:t>
                  </a:r>
                  <a:r>
                    <a:rPr lang="en-US" altLang="zh-CN" sz="1600" dirty="0">
                      <a:solidFill>
                        <a:srgbClr val="000000"/>
                      </a:solidFill>
                      <a:cs typeface="+mn-ea"/>
                      <a:sym typeface="+mn-lt"/>
                    </a:rPr>
                    <a:t>70</a:t>
                  </a:r>
                  <a:r>
                    <a:rPr lang="zh-CN" altLang="en-US" sz="1600" dirty="0">
                      <a:solidFill>
                        <a:srgbClr val="000000"/>
                      </a:solidFill>
                      <a:cs typeface="+mn-ea"/>
                      <a:sym typeface="+mn-lt"/>
                    </a:rPr>
                    <a:t>年代初在西方兴起，代表人物有</a:t>
                  </a:r>
                  <a:r>
                    <a:rPr lang="zh-CN" altLang="en-US" sz="1600" dirty="0">
                      <a:solidFill>
                        <a:srgbClr val="FF0000"/>
                      </a:solidFill>
                      <a:cs typeface="+mn-ea"/>
                      <a:sym typeface="+mn-lt"/>
                    </a:rPr>
                    <a:t>弗雷德·卢桑斯、弗雷德·菲德勒和琼·伍德沃德</a:t>
                  </a:r>
                  <a:r>
                    <a:rPr lang="zh-CN" altLang="en-US" sz="1600" dirty="0">
                      <a:solidFill>
                        <a:srgbClr val="000000"/>
                      </a:solidFill>
                      <a:cs typeface="+mn-ea"/>
                      <a:sym typeface="+mn-lt"/>
                    </a:rPr>
                    <a:t>等。</a:t>
                  </a:r>
                  <a:endParaRPr lang="zh-CN" altLang="en-US" sz="1600" dirty="0">
                    <a:solidFill>
                      <a:srgbClr val="000000"/>
                    </a:solidFill>
                    <a:cs typeface="+mn-ea"/>
                    <a:sym typeface="+mn-lt"/>
                  </a:endParaRPr>
                </a:p>
                <a:p>
                  <a:pPr indent="457200" fontAlgn="auto">
                    <a:lnSpc>
                      <a:spcPct val="150000"/>
                    </a:lnSpc>
                  </a:pPr>
                  <a:r>
                    <a:rPr lang="zh-CN" altLang="en-US" sz="1600" dirty="0">
                      <a:solidFill>
                        <a:srgbClr val="000000"/>
                      </a:solidFill>
                      <a:cs typeface="+mn-ea"/>
                      <a:sym typeface="+mn-lt"/>
                    </a:rPr>
                    <a:t>该学派认为，在企业管理实践中，不存在一成不变或普遍适用的“最佳”管理理念和策略。</a:t>
                  </a:r>
                  <a:endParaRPr lang="zh-CN" altLang="en-US" sz="1600" dirty="0">
                    <a:solidFill>
                      <a:srgbClr val="000000"/>
                    </a:solidFill>
                    <a:cs typeface="+mn-ea"/>
                    <a:sym typeface="+mn-lt"/>
                  </a:endParaRPr>
                </a:p>
              </p:txBody>
            </p:sp>
            <p:sp>
              <p:nvSpPr>
                <p:cNvPr id="45" name="TextBox 49"/>
                <p:cNvSpPr txBox="1"/>
                <p:nvPr>
                  <p:custDataLst>
                    <p:tags r:id="rId8"/>
                  </p:custDataLst>
                </p:nvPr>
              </p:nvSpPr>
              <p:spPr>
                <a:xfrm>
                  <a:off x="2697421" y="1161110"/>
                  <a:ext cx="3035275" cy="466136"/>
                </a:xfrm>
                <a:prstGeom prst="rect">
                  <a:avLst/>
                </a:prstGeom>
                <a:noFill/>
              </p:spPr>
              <p:txBody>
                <a:bodyPr wrap="square" lIns="243684" tIns="121843" rIns="243684" bIns="121843" rtlCol="0">
                  <a:spAutoFit/>
                </a:bodyPr>
                <a:p>
                  <a:pPr>
                    <a:spcBef>
                      <a:spcPct val="0"/>
                    </a:spcBef>
                    <a:buFont typeface="Arial" panose="020B0604020202020204" pitchFamily="34" charset="0"/>
                    <a:defRPr/>
                  </a:pPr>
                  <a:r>
                    <a:rPr lang="zh-CN" altLang="en-US" sz="2000" b="1" cap="all" dirty="0">
                      <a:solidFill>
                        <a:srgbClr val="000000"/>
                      </a:solidFill>
                      <a:cs typeface="+mn-ea"/>
                      <a:sym typeface="+mn-lt"/>
                    </a:rPr>
                    <a:t>权变理论学派</a:t>
                  </a:r>
                  <a:endParaRPr lang="zh-CN" altLang="en-US" sz="2000" b="1" cap="all" dirty="0">
                    <a:solidFill>
                      <a:srgbClr val="000000"/>
                    </a:solidFill>
                    <a:cs typeface="+mn-ea"/>
                    <a:sym typeface="+mn-lt"/>
                  </a:endParaRPr>
                </a:p>
              </p:txBody>
            </p:sp>
          </p:grpSp>
          <p:grpSp>
            <p:nvGrpSpPr>
              <p:cNvPr id="48" name="组合 47"/>
              <p:cNvGrpSpPr/>
              <p:nvPr/>
            </p:nvGrpSpPr>
            <p:grpSpPr>
              <a:xfrm>
                <a:off x="3111" y="6078"/>
                <a:ext cx="1396" cy="1408"/>
                <a:chOff x="3036" y="6043"/>
                <a:chExt cx="1396" cy="1394"/>
              </a:xfrm>
            </p:grpSpPr>
            <p:sp>
              <p:nvSpPr>
                <p:cNvPr id="46" name="Oval 68"/>
                <p:cNvSpPr>
                  <a:spLocks noChangeArrowheads="1"/>
                </p:cNvSpPr>
                <p:nvPr>
                  <p:custDataLst>
                    <p:tags r:id="rId9"/>
                  </p:custDataLst>
                </p:nvPr>
              </p:nvSpPr>
              <p:spPr bwMode="auto">
                <a:xfrm flipH="1">
                  <a:off x="3036" y="6043"/>
                  <a:ext cx="1397" cy="1394"/>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p>
                  <a:endParaRPr lang="en-US" sz="1200" dirty="0">
                    <a:solidFill>
                      <a:schemeClr val="dk1">
                        <a:lumMod val="75000"/>
                        <a:lumOff val="25000"/>
                      </a:schemeClr>
                    </a:solidFill>
                    <a:cs typeface="+mn-ea"/>
                    <a:sym typeface="+mn-lt"/>
                  </a:endParaRPr>
                </a:p>
              </p:txBody>
            </p:sp>
            <p:sp>
              <p:nvSpPr>
                <p:cNvPr id="47" name="Rectangle 2"/>
                <p:cNvSpPr/>
                <p:nvPr>
                  <p:custDataLst>
                    <p:tags r:id="rId10"/>
                  </p:custDataLst>
                </p:nvPr>
              </p:nvSpPr>
              <p:spPr bwMode="auto">
                <a:xfrm>
                  <a:off x="3288" y="6185"/>
                  <a:ext cx="892" cy="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5</a:t>
                  </a:r>
                  <a:endParaRPr lang="en-US" b="1" dirty="0">
                    <a:solidFill>
                      <a:schemeClr val="dk1">
                        <a:lumMod val="75000"/>
                        <a:lumOff val="25000"/>
                      </a:schemeClr>
                    </a:solidFill>
                    <a:cs typeface="+mn-ea"/>
                    <a:sym typeface="+mn-lt"/>
                  </a:endParaRPr>
                </a:p>
              </p:txBody>
            </p:sp>
          </p:grpSp>
        </p:grpSp>
      </p:grpSp>
      <p:sp>
        <p:nvSpPr>
          <p:cNvPr id="51" name="矩形 50"/>
          <p:cNvSpPr/>
          <p:nvPr/>
        </p:nvSpPr>
        <p:spPr>
          <a:xfrm>
            <a:off x="1897380" y="1278255"/>
            <a:ext cx="8499475" cy="4864735"/>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50"/>
          <p:cNvGrpSpPr/>
          <p:nvPr>
            <p:custDataLst>
              <p:tags r:id="rId1"/>
            </p:custDataLst>
          </p:nvPr>
        </p:nvGrpSpPr>
        <p:grpSpPr>
          <a:xfrm>
            <a:off x="1970252" y="1608777"/>
            <a:ext cx="8095726" cy="4480285"/>
            <a:chOff x="1064741" y="1843186"/>
            <a:chExt cx="6862050" cy="3797749"/>
          </a:xfrm>
        </p:grpSpPr>
        <p:sp>
          <p:nvSpPr>
            <p:cNvPr id="37" name="Oval 68"/>
            <p:cNvSpPr>
              <a:spLocks noChangeArrowheads="1"/>
            </p:cNvSpPr>
            <p:nvPr>
              <p:custDataLst>
                <p:tags r:id="rId2"/>
              </p:custDataLst>
            </p:nvPr>
          </p:nvSpPr>
          <p:spPr bwMode="auto">
            <a:xfrm flipH="1">
              <a:off x="1064741" y="1843186"/>
              <a:ext cx="752008" cy="750378"/>
            </a:xfrm>
            <a:prstGeom prst="ellipse">
              <a:avLst/>
            </a:prstGeom>
            <a:noFill/>
            <a:ln w="57150">
              <a:solidFill>
                <a:schemeClr val="accent6">
                  <a:lumMod val="60000"/>
                  <a:lumOff val="40000"/>
                </a:schemeClr>
              </a:solidFill>
              <a:round/>
            </a:ln>
            <a:effectLst/>
          </p:spPr>
          <p:txBody>
            <a:bodyPr vert="horz" wrap="square" lIns="121867" tIns="60933" rIns="121867" bIns="60933" numCol="1" anchor="t" anchorCtr="0" compatLnSpc="1"/>
            <a:lstStyle/>
            <a:p>
              <a:endParaRPr lang="en-US" sz="1200" dirty="0">
                <a:solidFill>
                  <a:schemeClr val="dk1">
                    <a:lumMod val="75000"/>
                    <a:lumOff val="25000"/>
                  </a:schemeClr>
                </a:solidFill>
                <a:cs typeface="+mn-ea"/>
                <a:sym typeface="+mn-lt"/>
              </a:endParaRPr>
            </a:p>
          </p:txBody>
        </p:sp>
        <p:sp>
          <p:nvSpPr>
            <p:cNvPr id="38" name="Rectangle 2"/>
            <p:cNvSpPr/>
            <p:nvPr>
              <p:custDataLst>
                <p:tags r:id="rId3"/>
              </p:custDataLst>
            </p:nvPr>
          </p:nvSpPr>
          <p:spPr bwMode="auto">
            <a:xfrm>
              <a:off x="1203747" y="1896014"/>
              <a:ext cx="47993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spcBef>
                  <a:spcPct val="0"/>
                </a:spcBef>
                <a:buFont typeface="Arial" panose="020B0604020202020204" pitchFamily="34" charset="0"/>
                <a:defRPr/>
              </a:pPr>
              <a:r>
                <a:rPr lang="en-US" b="1" dirty="0">
                  <a:solidFill>
                    <a:schemeClr val="dk1">
                      <a:lumMod val="75000"/>
                      <a:lumOff val="25000"/>
                    </a:schemeClr>
                  </a:solidFill>
                  <a:cs typeface="+mn-ea"/>
                  <a:sym typeface="+mn-lt"/>
                </a:rPr>
                <a:t>6</a:t>
              </a:r>
              <a:endParaRPr lang="en-US" b="1" dirty="0">
                <a:solidFill>
                  <a:schemeClr val="dk1">
                    <a:lumMod val="75000"/>
                    <a:lumOff val="25000"/>
                  </a:schemeClr>
                </a:solidFill>
                <a:cs typeface="+mn-ea"/>
                <a:sym typeface="+mn-lt"/>
              </a:endParaRPr>
            </a:p>
          </p:txBody>
        </p:sp>
        <p:grpSp>
          <p:nvGrpSpPr>
            <p:cNvPr id="39" name="组合 53"/>
            <p:cNvGrpSpPr/>
            <p:nvPr/>
          </p:nvGrpSpPr>
          <p:grpSpPr>
            <a:xfrm>
              <a:off x="1815673" y="1908620"/>
              <a:ext cx="6111118" cy="3732315"/>
              <a:chOff x="2696345" y="1160572"/>
              <a:chExt cx="6111118" cy="3732315"/>
            </a:xfrm>
          </p:grpSpPr>
          <p:sp>
            <p:nvSpPr>
              <p:cNvPr id="40" name="TextBox 54"/>
              <p:cNvSpPr txBox="1"/>
              <p:nvPr>
                <p:custDataLst>
                  <p:tags r:id="rId4"/>
                </p:custDataLst>
              </p:nvPr>
            </p:nvSpPr>
            <p:spPr>
              <a:xfrm>
                <a:off x="2829289" y="1626708"/>
                <a:ext cx="5978174" cy="3266179"/>
              </a:xfrm>
              <a:prstGeom prst="rect">
                <a:avLst/>
              </a:prstGeom>
              <a:noFill/>
            </p:spPr>
            <p:txBody>
              <a:bodyPr wrap="square" rtlCol="0">
                <a:noAutofit/>
              </a:bodyPr>
              <a:lstStyle/>
              <a:p>
                <a:pPr lvl="0" indent="457200" fontAlgn="auto">
                  <a:lnSpc>
                    <a:spcPct val="150000"/>
                  </a:lnSpc>
                </a:pPr>
                <a:r>
                  <a:rPr lang="zh-CN" altLang="en-US" sz="1600" dirty="0">
                    <a:solidFill>
                      <a:srgbClr val="000000"/>
                    </a:solidFill>
                    <a:cs typeface="+mn-ea"/>
                    <a:sym typeface="+mn-lt"/>
                  </a:rPr>
                  <a:t>杰出代表包括</a:t>
                </a:r>
                <a:r>
                  <a:rPr lang="zh-CN" altLang="en-US" sz="1600" dirty="0">
                    <a:solidFill>
                      <a:srgbClr val="FF0000"/>
                    </a:solidFill>
                    <a:cs typeface="+mn-ea"/>
                    <a:sym typeface="+mn-lt"/>
                  </a:rPr>
                  <a:t>埃尔伍德·斯潘赛·伯法、希尔</a:t>
                </a:r>
                <a:r>
                  <a:rPr lang="zh-CN" altLang="en-US" sz="1600" dirty="0">
                    <a:solidFill>
                      <a:srgbClr val="000000"/>
                    </a:solidFill>
                    <a:cs typeface="+mn-ea"/>
                    <a:sym typeface="+mn-lt"/>
                  </a:rPr>
                  <a:t>等。</a:t>
                </a:r>
                <a:endParaRPr lang="zh-CN" altLang="en-US" sz="1600" dirty="0">
                  <a:solidFill>
                    <a:srgbClr val="000000"/>
                  </a:solidFill>
                  <a:cs typeface="+mn-ea"/>
                  <a:sym typeface="+mn-lt"/>
                </a:endParaRPr>
              </a:p>
              <a:p>
                <a:pPr lvl="0" indent="457200" fontAlgn="auto">
                  <a:lnSpc>
                    <a:spcPct val="150000"/>
                  </a:lnSpc>
                </a:pPr>
                <a:r>
                  <a:rPr lang="zh-CN" altLang="en-US" sz="1600" dirty="0">
                    <a:solidFill>
                      <a:srgbClr val="000000"/>
                    </a:solidFill>
                    <a:cs typeface="+mn-ea"/>
                    <a:sym typeface="+mn-lt"/>
                  </a:rPr>
                  <a:t>该学派</a:t>
                </a:r>
                <a:r>
                  <a:rPr lang="zh-CN" altLang="en-US" sz="1600" dirty="0">
                    <a:solidFill>
                      <a:srgbClr val="FF0000"/>
                    </a:solidFill>
                    <a:cs typeface="+mn-ea"/>
                    <a:sym typeface="+mn-lt"/>
                  </a:rPr>
                  <a:t>将数学引入管理领域</a:t>
                </a:r>
                <a:r>
                  <a:rPr lang="zh-CN" altLang="en-US" sz="1600" dirty="0">
                    <a:solidFill>
                      <a:srgbClr val="000000"/>
                    </a:solidFill>
                    <a:cs typeface="+mn-ea"/>
                    <a:sym typeface="+mn-lt"/>
                  </a:rPr>
                  <a:t>，运用科学的计量方法来研究和解决管理问题，使管理问题的研究由定性分析发展为</a:t>
                </a:r>
                <a:r>
                  <a:rPr lang="zh-CN" altLang="en-US" sz="1600" dirty="0">
                    <a:solidFill>
                      <a:srgbClr val="FF0000"/>
                    </a:solidFill>
                    <a:cs typeface="+mn-ea"/>
                    <a:sym typeface="+mn-lt"/>
                  </a:rPr>
                  <a:t>定量分析</a:t>
                </a:r>
                <a:r>
                  <a:rPr lang="zh-CN" altLang="en-US" sz="1600" dirty="0">
                    <a:solidFill>
                      <a:srgbClr val="000000"/>
                    </a:solidFill>
                    <a:cs typeface="+mn-ea"/>
                    <a:sym typeface="+mn-lt"/>
                  </a:rPr>
                  <a:t>。</a:t>
                </a:r>
                <a:endParaRPr lang="zh-CN" altLang="en-US" sz="1600" dirty="0">
                  <a:solidFill>
                    <a:srgbClr val="000000"/>
                  </a:solidFill>
                  <a:cs typeface="+mn-ea"/>
                  <a:sym typeface="+mn-lt"/>
                </a:endParaRPr>
              </a:p>
              <a:p>
                <a:pPr lvl="0" indent="457200" fontAlgn="auto">
                  <a:lnSpc>
                    <a:spcPct val="150000"/>
                  </a:lnSpc>
                </a:pPr>
                <a:r>
                  <a:rPr lang="zh-CN" altLang="en-US" sz="1600" dirty="0">
                    <a:solidFill>
                      <a:srgbClr val="FF0000"/>
                    </a:solidFill>
                    <a:cs typeface="+mn-ea"/>
                    <a:sym typeface="+mn-lt"/>
                  </a:rPr>
                  <a:t>在解决组织问题</a:t>
                </a:r>
                <a:r>
                  <a:rPr lang="zh-CN" altLang="en-US" sz="1600" dirty="0">
                    <a:solidFill>
                      <a:srgbClr val="FF0000"/>
                    </a:solidFill>
                    <a:cs typeface="+mn-ea"/>
                    <a:sym typeface="+mn-lt"/>
                  </a:rPr>
                  <a:t>时遵循一套完整的七步流程</a:t>
                </a:r>
                <a:r>
                  <a:rPr lang="zh-CN" altLang="en-US" sz="1600" dirty="0">
                    <a:solidFill>
                      <a:srgbClr val="000000"/>
                    </a:solidFill>
                    <a:cs typeface="+mn-ea"/>
                    <a:sym typeface="+mn-lt"/>
                  </a:rPr>
                  <a:t>：（</a:t>
                </a:r>
                <a:r>
                  <a:rPr lang="en-US" altLang="zh-CN" sz="1600" dirty="0">
                    <a:solidFill>
                      <a:srgbClr val="000000"/>
                    </a:solidFill>
                    <a:cs typeface="+mn-ea"/>
                    <a:sym typeface="+mn-lt"/>
                  </a:rPr>
                  <a:t>1</a:t>
                </a:r>
                <a:r>
                  <a:rPr lang="zh-CN" altLang="en-US" sz="1600" dirty="0">
                    <a:solidFill>
                      <a:srgbClr val="000000"/>
                    </a:solidFill>
                    <a:cs typeface="+mn-ea"/>
                    <a:sym typeface="+mn-lt"/>
                  </a:rPr>
                  <a:t>）通过细致的观察和分析识别问题；（</a:t>
                </a:r>
                <a:r>
                  <a:rPr lang="en-US" altLang="zh-CN" sz="1600" dirty="0">
                    <a:solidFill>
                      <a:srgbClr val="000000"/>
                    </a:solidFill>
                    <a:cs typeface="+mn-ea"/>
                    <a:sym typeface="+mn-lt"/>
                  </a:rPr>
                  <a:t>2</a:t>
                </a:r>
                <a:r>
                  <a:rPr lang="zh-CN" altLang="en-US" sz="1600" dirty="0">
                    <a:solidFill>
                      <a:srgbClr val="000000"/>
                    </a:solidFill>
                    <a:cs typeface="+mn-ea"/>
                    <a:sym typeface="+mn-lt"/>
                  </a:rPr>
                  <a:t>）明确界定问题所在；（</a:t>
                </a:r>
                <a:r>
                  <a:rPr lang="en-US" altLang="zh-CN" sz="1600" dirty="0">
                    <a:solidFill>
                      <a:srgbClr val="000000"/>
                    </a:solidFill>
                    <a:cs typeface="+mn-ea"/>
                    <a:sym typeface="+mn-lt"/>
                  </a:rPr>
                  <a:t>3</a:t>
                </a:r>
                <a:r>
                  <a:rPr lang="zh-CN" altLang="en-US" sz="1600" dirty="0">
                    <a:solidFill>
                      <a:srgbClr val="000000"/>
                    </a:solidFill>
                    <a:cs typeface="+mn-ea"/>
                    <a:sym typeface="+mn-lt"/>
                  </a:rPr>
                  <a:t>）构建数学模型以深入理解问题的本质；（</a:t>
                </a:r>
                <a:r>
                  <a:rPr lang="en-US" altLang="zh-CN" sz="1600" dirty="0">
                    <a:solidFill>
                      <a:srgbClr val="000000"/>
                    </a:solidFill>
                    <a:cs typeface="+mn-ea"/>
                    <a:sym typeface="+mn-lt"/>
                  </a:rPr>
                  <a:t>4</a:t>
                </a:r>
                <a:r>
                  <a:rPr lang="zh-CN" altLang="en-US" sz="1600" dirty="0">
                    <a:solidFill>
                      <a:srgbClr val="000000"/>
                    </a:solidFill>
                    <a:cs typeface="+mn-ea"/>
                    <a:sym typeface="+mn-lt"/>
                  </a:rPr>
                  <a:t>）推导出有效的解决方案；（</a:t>
                </a:r>
                <a:r>
                  <a:rPr lang="en-US" altLang="zh-CN" sz="1600" dirty="0">
                    <a:solidFill>
                      <a:srgbClr val="000000"/>
                    </a:solidFill>
                    <a:cs typeface="+mn-ea"/>
                    <a:sym typeface="+mn-lt"/>
                  </a:rPr>
                  <a:t>5</a:t>
                </a:r>
                <a:r>
                  <a:rPr lang="zh-CN" altLang="en-US" sz="1600" dirty="0">
                    <a:solidFill>
                      <a:srgbClr val="000000"/>
                    </a:solidFill>
                    <a:cs typeface="+mn-ea"/>
                    <a:sym typeface="+mn-lt"/>
                  </a:rPr>
                  <a:t>）对模型和解决方案进行严格的验证；（</a:t>
                </a:r>
                <a:r>
                  <a:rPr lang="en-US" altLang="zh-CN" sz="1600" dirty="0">
                    <a:solidFill>
                      <a:srgbClr val="000000"/>
                    </a:solidFill>
                    <a:cs typeface="+mn-ea"/>
                    <a:sym typeface="+mn-lt"/>
                  </a:rPr>
                  <a:t>6</a:t>
                </a:r>
                <a:r>
                  <a:rPr lang="zh-CN" altLang="en-US" sz="1600" dirty="0">
                    <a:solidFill>
                      <a:srgbClr val="000000"/>
                    </a:solidFill>
                    <a:cs typeface="+mn-ea"/>
                    <a:sym typeface="+mn-lt"/>
                  </a:rPr>
                  <a:t>）建立一套控制机制以确保解决方案的实施效果；（</a:t>
                </a:r>
                <a:r>
                  <a:rPr lang="en-US" altLang="zh-CN" sz="1600" dirty="0">
                    <a:solidFill>
                      <a:srgbClr val="000000"/>
                    </a:solidFill>
                    <a:cs typeface="+mn-ea"/>
                    <a:sym typeface="+mn-lt"/>
                  </a:rPr>
                  <a:t>7</a:t>
                </a:r>
                <a:r>
                  <a:rPr lang="zh-CN" altLang="en-US" sz="1600" dirty="0">
                    <a:solidFill>
                      <a:srgbClr val="000000"/>
                    </a:solidFill>
                    <a:cs typeface="+mn-ea"/>
                    <a:sym typeface="+mn-lt"/>
                  </a:rPr>
                  <a:t>）将经过验证的解决方案付诸实践。</a:t>
                </a:r>
                <a:endParaRPr lang="zh-CN" altLang="en-US" sz="1600" dirty="0">
                  <a:solidFill>
                    <a:srgbClr val="000000"/>
                  </a:solidFill>
                  <a:cs typeface="+mn-ea"/>
                  <a:sym typeface="+mn-lt"/>
                </a:endParaRPr>
              </a:p>
            </p:txBody>
          </p:sp>
          <p:sp>
            <p:nvSpPr>
              <p:cNvPr id="41" name="TextBox 55"/>
              <p:cNvSpPr txBox="1"/>
              <p:nvPr>
                <p:custDataLst>
                  <p:tags r:id="rId5"/>
                </p:custDataLst>
              </p:nvPr>
            </p:nvSpPr>
            <p:spPr>
              <a:xfrm>
                <a:off x="2696345" y="1160572"/>
                <a:ext cx="3035275" cy="466136"/>
              </a:xfrm>
              <a:prstGeom prst="rect">
                <a:avLst/>
              </a:prstGeom>
              <a:noFill/>
            </p:spPr>
            <p:txBody>
              <a:bodyPr wrap="square" lIns="243684" tIns="121843" rIns="243684" bIns="121843" rtlCol="0">
                <a:spAutoFit/>
              </a:bodyPr>
              <a:lstStyle/>
              <a:p>
                <a:pPr>
                  <a:spcBef>
                    <a:spcPct val="0"/>
                  </a:spcBef>
                  <a:buFont typeface="Arial" panose="020B0604020202020204" pitchFamily="34" charset="0"/>
                  <a:defRPr/>
                </a:pPr>
                <a:r>
                  <a:rPr lang="zh-CN" altLang="en-US" sz="2000" b="1" cap="all" dirty="0">
                    <a:solidFill>
                      <a:srgbClr val="000000"/>
                    </a:solidFill>
                    <a:cs typeface="+mn-ea"/>
                    <a:sym typeface="+mn-lt"/>
                  </a:rPr>
                  <a:t>管理科学学派</a:t>
                </a:r>
                <a:endParaRPr lang="zh-CN" altLang="en-US" sz="2000" b="1" dirty="0">
                  <a:solidFill>
                    <a:schemeClr val="dk1">
                      <a:lumMod val="75000"/>
                      <a:lumOff val="25000"/>
                    </a:schemeClr>
                  </a:solidFill>
                  <a:cs typeface="+mn-ea"/>
                  <a:sym typeface="+mn-lt"/>
                </a:endParaRPr>
              </a:p>
            </p:txBody>
          </p:sp>
        </p:grpSp>
      </p:grpSp>
      <p:sp>
        <p:nvSpPr>
          <p:cNvPr id="3" name="01"/>
          <p:cNvSpPr>
            <a:spLocks noChangeAspect="1"/>
          </p:cNvSpPr>
          <p:nvPr>
            <p:custDataLst>
              <p:tags r:id="rId6"/>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4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现代管理理论</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矩形 1"/>
          <p:cNvSpPr/>
          <p:nvPr/>
        </p:nvSpPr>
        <p:spPr>
          <a:xfrm>
            <a:off x="1548765" y="1336040"/>
            <a:ext cx="9148445" cy="4380865"/>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down)">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íSľïḑe"/>
          <p:cNvSpPr txBox="1"/>
          <p:nvPr/>
        </p:nvSpPr>
        <p:spPr>
          <a:xfrm>
            <a:off x="1044575" y="383223"/>
            <a:ext cx="62655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中国传统管理思想及其相关文化</a:t>
            </a:r>
            <a:r>
              <a:rPr kumimoji="0" lang="zh-CN" altLang="en-US" sz="2800" b="1" i="0" u="none" strike="noStrike" kern="0" cap="none" spc="0" normalizeH="0" baseline="0" noProof="0" dirty="0">
                <a:ln>
                  <a:noFill/>
                </a:ln>
                <a:solidFill>
                  <a:schemeClr val="accent1"/>
                </a:solidFill>
                <a:effectLst/>
                <a:uLnTx/>
                <a:uFillTx/>
                <a:cs typeface="+mn-ea"/>
                <a:sym typeface="+mn-lt"/>
              </a:rPr>
              <a:t>背景</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文本框 1"/>
          <p:cNvSpPr txBox="1"/>
          <p:nvPr/>
        </p:nvSpPr>
        <p:spPr>
          <a:xfrm>
            <a:off x="3115945" y="2008505"/>
            <a:ext cx="6096000" cy="3692525"/>
          </a:xfrm>
          <a:prstGeom prst="rect">
            <a:avLst/>
          </a:prstGeom>
          <a:noFill/>
        </p:spPr>
        <p:txBody>
          <a:bodyPr wrap="square" rtlCol="0" anchor="t">
            <a:spAutoFit/>
          </a:bodyPr>
          <a:p>
            <a:pPr indent="457200" fontAlgn="auto">
              <a:lnSpc>
                <a:spcPct val="150000"/>
              </a:lnSpc>
            </a:pPr>
            <a:r>
              <a:rPr lang="zh-CN" altLang="en-US"/>
              <a:t>我国传统管理思想体系：治国、治生、治</a:t>
            </a:r>
            <a:r>
              <a:rPr lang="zh-CN" altLang="en-US"/>
              <a:t>身。</a:t>
            </a:r>
            <a:endParaRPr lang="zh-CN" altLang="en-US"/>
          </a:p>
          <a:p>
            <a:pPr indent="457200" fontAlgn="auto">
              <a:lnSpc>
                <a:spcPct val="150000"/>
              </a:lnSpc>
            </a:pPr>
            <a:endParaRPr lang="zh-CN" altLang="en-US"/>
          </a:p>
          <a:p>
            <a:pPr indent="457200" fontAlgn="auto">
              <a:lnSpc>
                <a:spcPct val="150000"/>
              </a:lnSpc>
            </a:pPr>
            <a:r>
              <a:rPr lang="zh-CN" altLang="en-US"/>
              <a:t>我国传统管理哲学蕴含着“刚柔并济”的辩证智慧：“凡事预则立，不预则废”；“赏功罚过，赏贵信，罚贵必”；“威不两错，政不二门”；“民为贵，社稷次之，君为轻”；“天人合一”“知行合一”。</a:t>
            </a:r>
            <a:endParaRPr lang="zh-CN" altLang="en-US"/>
          </a:p>
          <a:p>
            <a:pPr indent="457200" fontAlgn="auto">
              <a:lnSpc>
                <a:spcPct val="150000"/>
              </a:lnSpc>
            </a:pPr>
            <a:endParaRPr lang="zh-CN" altLang="en-US"/>
          </a:p>
          <a:p>
            <a:pPr indent="457200" fontAlgn="auto">
              <a:lnSpc>
                <a:spcPct val="150000"/>
              </a:lnSpc>
            </a:pPr>
            <a:endParaRPr lang="zh-CN" altLang="en-US"/>
          </a:p>
          <a:p>
            <a:endParaRPr lang="zh-CN" altLang="en-US"/>
          </a:p>
        </p:txBody>
      </p:sp>
      <p:sp>
        <p:nvSpPr>
          <p:cNvPr id="4" name="矩形 3"/>
          <p:cNvSpPr/>
          <p:nvPr/>
        </p:nvSpPr>
        <p:spPr>
          <a:xfrm>
            <a:off x="2960370" y="1611630"/>
            <a:ext cx="6406515" cy="3635375"/>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椭圆 25"/>
          <p:cNvSpPr/>
          <p:nvPr>
            <p:custDataLst>
              <p:tags r:id="rId1"/>
            </p:custDataLst>
          </p:nvPr>
        </p:nvSpPr>
        <p:spPr>
          <a:xfrm rot="10800000">
            <a:off x="5176034" y="2486783"/>
            <a:ext cx="1896378" cy="1896378"/>
          </a:xfrm>
          <a:prstGeom prst="ellipse">
            <a:avLst/>
          </a:prstGeom>
          <a:solidFill>
            <a:srgbClr val="F1A96E">
              <a:alpha val="8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 name="01"/>
          <p:cNvSpPr>
            <a:spLocks noChangeAspect="1"/>
          </p:cNvSpPr>
          <p:nvPr>
            <p:custDataLst>
              <p:tags r:id="rId2"/>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11" name="íSľïḑe"/>
          <p:cNvSpPr txBox="1"/>
          <p:nvPr/>
        </p:nvSpPr>
        <p:spPr>
          <a:xfrm>
            <a:off x="1044575" y="383223"/>
            <a:ext cx="626554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管理理论的新</a:t>
            </a:r>
            <a:r>
              <a:rPr kumimoji="0" lang="zh-CN" altLang="en-US" sz="2800" b="1" i="0" u="none" strike="noStrike" kern="0" cap="none" spc="0" normalizeH="0" baseline="0" noProof="0" dirty="0">
                <a:ln>
                  <a:noFill/>
                </a:ln>
                <a:solidFill>
                  <a:schemeClr val="accent1"/>
                </a:solidFill>
                <a:effectLst/>
                <a:uLnTx/>
                <a:uFillTx/>
                <a:cs typeface="+mn-ea"/>
                <a:sym typeface="+mn-lt"/>
              </a:rPr>
              <a:t>发展</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2" name="椭圆 1"/>
          <p:cNvSpPr/>
          <p:nvPr>
            <p:custDataLst>
              <p:tags r:id="rId3"/>
            </p:custDataLst>
          </p:nvPr>
        </p:nvSpPr>
        <p:spPr>
          <a:xfrm rot="10800000">
            <a:off x="5952317" y="1147901"/>
            <a:ext cx="1896378" cy="1896378"/>
          </a:xfrm>
          <a:prstGeom prst="ellipse">
            <a:avLst/>
          </a:prstGeom>
          <a:solidFill>
            <a:srgbClr val="75AFED">
              <a:alpha val="8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椭圆 3"/>
          <p:cNvSpPr/>
          <p:nvPr>
            <p:custDataLst>
              <p:tags r:id="rId4"/>
            </p:custDataLst>
          </p:nvPr>
        </p:nvSpPr>
        <p:spPr>
          <a:xfrm rot="10800000">
            <a:off x="4358926" y="1147901"/>
            <a:ext cx="1896378" cy="1896378"/>
          </a:xfrm>
          <a:prstGeom prst="ellipse">
            <a:avLst/>
          </a:prstGeom>
          <a:solidFill>
            <a:srgbClr val="ED7D31">
              <a:alpha val="8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5"/>
            </p:custDataLst>
          </p:nvPr>
        </p:nvSpPr>
        <p:spPr>
          <a:xfrm>
            <a:off x="3960495" y="4451350"/>
            <a:ext cx="4900930" cy="1612265"/>
          </a:xfrm>
          <a:prstGeom prst="rect">
            <a:avLst/>
          </a:prstGeom>
        </p:spPr>
        <p:txBody>
          <a:bodyPr wrap="square" lIns="0" tIns="0" rIns="0" bIns="0">
            <a:noAutofit/>
          </a:bodyPr>
          <a:p>
            <a:pPr indent="457200" algn="l" fontAlgn="auto">
              <a:lnSpc>
                <a:spcPct val="130000"/>
              </a:lnSpc>
              <a:spcBef>
                <a:spcPct val="0"/>
              </a:spcBef>
              <a:spcAft>
                <a:spcPct val="0"/>
              </a:spcAft>
            </a:pPr>
            <a:r>
              <a:rPr lang="en-US" altLang="zh-CN" sz="1600" dirty="0">
                <a:solidFill>
                  <a:schemeClr val="tx1">
                    <a:lumMod val="85000"/>
                    <a:lumOff val="15000"/>
                  </a:schemeClr>
                </a:solidFill>
                <a:latin typeface="+mn-ea"/>
                <a:cs typeface="+mn-ea"/>
                <a:sym typeface="+mn-ea"/>
              </a:rPr>
              <a:t>20</a:t>
            </a:r>
            <a:r>
              <a:rPr lang="zh-CN" altLang="en-US" sz="1600" dirty="0">
                <a:solidFill>
                  <a:schemeClr val="tx1">
                    <a:lumMod val="85000"/>
                    <a:lumOff val="15000"/>
                  </a:schemeClr>
                </a:solidFill>
                <a:latin typeface="+mn-ea"/>
                <a:cs typeface="+mn-ea"/>
                <a:sym typeface="+mn-ea"/>
              </a:rPr>
              <a:t>世纪</a:t>
            </a:r>
            <a:r>
              <a:rPr lang="en-US" altLang="zh-CN" sz="1600" dirty="0">
                <a:solidFill>
                  <a:schemeClr val="tx1">
                    <a:lumMod val="85000"/>
                    <a:lumOff val="15000"/>
                  </a:schemeClr>
                </a:solidFill>
                <a:latin typeface="+mn-ea"/>
                <a:cs typeface="+mn-ea"/>
                <a:sym typeface="+mn-ea"/>
              </a:rPr>
              <a:t>90</a:t>
            </a:r>
            <a:r>
              <a:rPr lang="zh-CN" altLang="en-US" sz="1600" dirty="0">
                <a:solidFill>
                  <a:schemeClr val="tx1">
                    <a:lumMod val="85000"/>
                    <a:lumOff val="15000"/>
                  </a:schemeClr>
                </a:solidFill>
                <a:latin typeface="+mn-ea"/>
                <a:cs typeface="+mn-ea"/>
                <a:sym typeface="+mn-ea"/>
              </a:rPr>
              <a:t>年代，</a:t>
            </a:r>
            <a:r>
              <a:rPr lang="zh-CN" altLang="en-US" sz="1600" dirty="0">
                <a:solidFill>
                  <a:srgbClr val="FF0000"/>
                </a:solidFill>
                <a:latin typeface="+mn-ea"/>
                <a:cs typeface="+mn-ea"/>
                <a:sym typeface="+mn-ea"/>
              </a:rPr>
              <a:t>彼得·圣吉《第五项修炼》</a:t>
            </a:r>
            <a:r>
              <a:rPr lang="zh-CN" altLang="en-US" sz="1600" dirty="0">
                <a:solidFill>
                  <a:schemeClr val="tx1">
                    <a:lumMod val="85000"/>
                    <a:lumOff val="15000"/>
                  </a:schemeClr>
                </a:solidFill>
                <a:latin typeface="+mn-ea"/>
                <a:cs typeface="+mn-ea"/>
                <a:sym typeface="+mn-ea"/>
              </a:rPr>
              <a:t>是里程碑之作。</a:t>
            </a:r>
            <a:endParaRPr lang="zh-CN" altLang="en-US" sz="1600" dirty="0">
              <a:solidFill>
                <a:schemeClr val="tx1">
                  <a:lumMod val="85000"/>
                  <a:lumOff val="15000"/>
                </a:schemeClr>
              </a:solidFill>
              <a:latin typeface="+mn-ea"/>
              <a:cs typeface="+mn-ea"/>
              <a:sym typeface="+mn-ea"/>
            </a:endParaRPr>
          </a:p>
          <a:p>
            <a:pPr indent="457200" algn="l" fontAlgn="auto">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该理论指出，未来真正杰出的企业将转型为能够激发成员全身心投入并持续培养其学习能力的组织。</a:t>
            </a:r>
            <a:endParaRPr lang="zh-CN" altLang="en-US" sz="1600" dirty="0">
              <a:solidFill>
                <a:schemeClr val="tx1">
                  <a:lumMod val="85000"/>
                  <a:lumOff val="15000"/>
                </a:schemeClr>
              </a:solidFill>
              <a:latin typeface="+mn-ea"/>
              <a:cs typeface="+mn-ea"/>
            </a:endParaRPr>
          </a:p>
          <a:p>
            <a:pPr indent="457200" algn="l" fontAlgn="auto">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成员需掌握</a:t>
            </a:r>
            <a:r>
              <a:rPr lang="zh-CN" altLang="en-US" sz="1600" dirty="0">
                <a:solidFill>
                  <a:srgbClr val="FF0000"/>
                </a:solidFill>
                <a:latin typeface="+mn-ea"/>
                <a:cs typeface="+mn-ea"/>
                <a:sym typeface="+mn-ea"/>
              </a:rPr>
              <a:t>五大核心技能</a:t>
            </a:r>
            <a:r>
              <a:rPr lang="zh-CN" altLang="en-US" sz="1600" dirty="0">
                <a:solidFill>
                  <a:schemeClr val="tx1">
                    <a:lumMod val="85000"/>
                    <a:lumOff val="15000"/>
                  </a:schemeClr>
                </a:solidFill>
                <a:latin typeface="+mn-ea"/>
                <a:cs typeface="+mn-ea"/>
                <a:sym typeface="+mn-ea"/>
              </a:rPr>
              <a:t>：自我超越、改善心智模式、建立共同愿景、团队学习及系统思考。</a:t>
            </a:r>
            <a:endParaRPr lang="zh-CN" altLang="en-US" sz="1600" dirty="0">
              <a:solidFill>
                <a:schemeClr val="tx1">
                  <a:lumMod val="85000"/>
                  <a:lumOff val="15000"/>
                </a:schemeClr>
              </a:solidFill>
              <a:latin typeface="+mn-ea"/>
              <a:cs typeface="+mn-ea"/>
            </a:endParaRPr>
          </a:p>
        </p:txBody>
      </p:sp>
      <p:sp>
        <p:nvSpPr>
          <p:cNvPr id="12" name="矩形 11"/>
          <p:cNvSpPr/>
          <p:nvPr>
            <p:custDataLst>
              <p:tags r:id="rId6"/>
            </p:custDataLst>
          </p:nvPr>
        </p:nvSpPr>
        <p:spPr>
          <a:xfrm>
            <a:off x="5478145" y="3442970"/>
            <a:ext cx="1420495" cy="37020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1"/>
                </a:solidFill>
                <a:latin typeface="+mn-ea"/>
                <a:cs typeface="+mn-ea"/>
              </a:rPr>
              <a:t>学习型组织</a:t>
            </a:r>
            <a:r>
              <a:rPr lang="zh-CN" altLang="en-US" sz="2000" b="1" kern="0">
                <a:solidFill>
                  <a:schemeClr val="accent1"/>
                </a:solidFill>
                <a:latin typeface="+mn-ea"/>
                <a:cs typeface="+mn-ea"/>
              </a:rPr>
              <a:t>理论</a:t>
            </a:r>
            <a:endParaRPr lang="zh-CN" altLang="en-US" sz="2000" b="1" kern="0">
              <a:solidFill>
                <a:schemeClr val="accent1"/>
              </a:solidFill>
              <a:latin typeface="+mn-ea"/>
              <a:cs typeface="+mn-ea"/>
            </a:endParaRPr>
          </a:p>
        </p:txBody>
      </p:sp>
      <p:sp>
        <p:nvSpPr>
          <p:cNvPr id="13" name="矩形 12"/>
          <p:cNvSpPr/>
          <p:nvPr>
            <p:custDataLst>
              <p:tags r:id="rId7"/>
            </p:custDataLst>
          </p:nvPr>
        </p:nvSpPr>
        <p:spPr>
          <a:xfrm>
            <a:off x="8104505" y="1578610"/>
            <a:ext cx="3181985" cy="2331085"/>
          </a:xfrm>
          <a:prstGeom prst="rect">
            <a:avLst/>
          </a:prstGeom>
        </p:spPr>
        <p:txBody>
          <a:bodyPr wrap="square" lIns="0" tIns="0" rIns="0" bIns="0">
            <a:noAutofit/>
          </a:bodyPr>
          <a:p>
            <a:pPr indent="457200" algn="just" fontAlgn="auto">
              <a:lnSpc>
                <a:spcPct val="130000"/>
              </a:lnSpc>
              <a:spcBef>
                <a:spcPct val="0"/>
              </a:spcBef>
              <a:spcAft>
                <a:spcPct val="0"/>
              </a:spcAft>
            </a:pPr>
            <a:r>
              <a:rPr lang="zh-CN" altLang="en-US" sz="1600" dirty="0">
                <a:solidFill>
                  <a:schemeClr val="tx1">
                    <a:lumMod val="85000"/>
                    <a:lumOff val="15000"/>
                  </a:schemeClr>
                </a:solidFill>
                <a:latin typeface="+mn-ea"/>
                <a:cs typeface="+mn-ea"/>
              </a:rPr>
              <a:t>由</a:t>
            </a:r>
            <a:r>
              <a:rPr lang="zh-CN" altLang="en-US" sz="1600" dirty="0">
                <a:solidFill>
                  <a:srgbClr val="FF0000"/>
                </a:solidFill>
                <a:latin typeface="+mn-ea"/>
                <a:cs typeface="+mn-ea"/>
              </a:rPr>
              <a:t>迈克尔·哈默</a:t>
            </a:r>
            <a:r>
              <a:rPr lang="zh-CN" altLang="en-US" sz="1600" dirty="0">
                <a:solidFill>
                  <a:schemeClr val="tx1"/>
                </a:solidFill>
                <a:latin typeface="+mn-ea"/>
                <a:cs typeface="+mn-ea"/>
              </a:rPr>
              <a:t>和</a:t>
            </a:r>
            <a:r>
              <a:rPr lang="zh-CN" altLang="en-US" sz="1600" dirty="0">
                <a:solidFill>
                  <a:srgbClr val="FF0000"/>
                </a:solidFill>
                <a:latin typeface="+mn-ea"/>
                <a:cs typeface="+mn-ea"/>
              </a:rPr>
              <a:t>詹姆斯·钱皮</a:t>
            </a:r>
            <a:r>
              <a:rPr lang="zh-CN" altLang="en-US" sz="1600" dirty="0">
                <a:solidFill>
                  <a:schemeClr val="tx1">
                    <a:lumMod val="85000"/>
                    <a:lumOff val="15000"/>
                  </a:schemeClr>
                </a:solidFill>
                <a:latin typeface="+mn-ea"/>
                <a:cs typeface="+mn-ea"/>
              </a:rPr>
              <a:t>提出。企业必须勇于舍弃传统的运营方式和工作模式，以工作流程为中心，重新设计企业的经营策略、管理方法和运营手段。</a:t>
            </a:r>
            <a:endParaRPr lang="zh-CN" altLang="en-US" sz="1600" dirty="0">
              <a:solidFill>
                <a:schemeClr val="tx1">
                  <a:lumMod val="85000"/>
                  <a:lumOff val="15000"/>
                </a:schemeClr>
              </a:solidFill>
              <a:latin typeface="+mn-ea"/>
              <a:cs typeface="+mn-ea"/>
            </a:endParaRPr>
          </a:p>
        </p:txBody>
      </p:sp>
      <p:sp>
        <p:nvSpPr>
          <p:cNvPr id="14" name="矩形 13"/>
          <p:cNvSpPr/>
          <p:nvPr>
            <p:custDataLst>
              <p:tags r:id="rId8"/>
            </p:custDataLst>
          </p:nvPr>
        </p:nvSpPr>
        <p:spPr>
          <a:xfrm>
            <a:off x="6462395" y="1898650"/>
            <a:ext cx="1021715" cy="370205"/>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2"/>
                </a:solidFill>
                <a:latin typeface="+mn-ea"/>
                <a:cs typeface="+mn-ea"/>
              </a:rPr>
              <a:t>企业再造</a:t>
            </a:r>
            <a:r>
              <a:rPr lang="zh-CN" altLang="en-US" sz="2000" b="1" kern="0">
                <a:solidFill>
                  <a:schemeClr val="accent2"/>
                </a:solidFill>
                <a:latin typeface="+mn-ea"/>
                <a:cs typeface="+mn-ea"/>
              </a:rPr>
              <a:t>理论</a:t>
            </a:r>
            <a:endParaRPr lang="zh-CN" altLang="en-US" sz="2000" b="1" kern="0">
              <a:solidFill>
                <a:schemeClr val="accent2"/>
              </a:solidFill>
              <a:latin typeface="+mn-ea"/>
              <a:cs typeface="+mn-ea"/>
            </a:endParaRPr>
          </a:p>
        </p:txBody>
      </p:sp>
      <p:sp>
        <p:nvSpPr>
          <p:cNvPr id="24" name="矩形 23"/>
          <p:cNvSpPr/>
          <p:nvPr>
            <p:custDataLst>
              <p:tags r:id="rId9"/>
            </p:custDataLst>
          </p:nvPr>
        </p:nvSpPr>
        <p:spPr>
          <a:xfrm>
            <a:off x="1137920" y="1148080"/>
            <a:ext cx="3133725" cy="3235325"/>
          </a:xfrm>
          <a:prstGeom prst="rect">
            <a:avLst/>
          </a:prstGeom>
        </p:spPr>
        <p:txBody>
          <a:bodyPr wrap="square" lIns="0" tIns="0" rIns="0" bIns="0">
            <a:noAutofit/>
          </a:bodyPr>
          <a:p>
            <a:pPr indent="457200" algn="l" fontAlgn="auto">
              <a:lnSpc>
                <a:spcPct val="130000"/>
              </a:lnSpc>
              <a:spcBef>
                <a:spcPct val="0"/>
              </a:spcBef>
              <a:spcAft>
                <a:spcPct val="0"/>
              </a:spcAft>
            </a:pPr>
            <a:r>
              <a:rPr lang="zh-CN" altLang="en-US" sz="1600" dirty="0">
                <a:solidFill>
                  <a:srgbClr val="FF0000"/>
                </a:solidFill>
                <a:latin typeface="+mn-ea"/>
                <a:cs typeface="+mn-ea"/>
              </a:rPr>
              <a:t>伊戈尔·安索夫《从战略计划到战略管理》</a:t>
            </a:r>
            <a:r>
              <a:rPr lang="zh-CN" altLang="en-US" sz="1600" dirty="0">
                <a:solidFill>
                  <a:schemeClr val="tx1">
                    <a:lumMod val="85000"/>
                    <a:lumOff val="15000"/>
                  </a:schemeClr>
                </a:solidFill>
                <a:latin typeface="+mn-ea"/>
                <a:cs typeface="+mn-ea"/>
              </a:rPr>
              <a:t>，初步构建现代战略管理理论体系的框架。</a:t>
            </a:r>
            <a:endParaRPr lang="zh-CN" altLang="en-US" sz="1600" dirty="0">
              <a:solidFill>
                <a:schemeClr val="tx1">
                  <a:lumMod val="85000"/>
                  <a:lumOff val="15000"/>
                </a:schemeClr>
              </a:solidFill>
              <a:latin typeface="+mn-ea"/>
              <a:cs typeface="+mn-ea"/>
            </a:endParaRPr>
          </a:p>
          <a:p>
            <a:pPr indent="457200" algn="l" fontAlgn="auto">
              <a:lnSpc>
                <a:spcPct val="130000"/>
              </a:lnSpc>
              <a:spcBef>
                <a:spcPct val="0"/>
              </a:spcBef>
              <a:spcAft>
                <a:spcPct val="0"/>
              </a:spcAft>
            </a:pPr>
            <a:r>
              <a:rPr lang="zh-CN" altLang="en-US" sz="1600" dirty="0">
                <a:solidFill>
                  <a:srgbClr val="FF0000"/>
                </a:solidFill>
                <a:latin typeface="+mn-ea"/>
                <a:cs typeface="+mn-ea"/>
              </a:rPr>
              <a:t>乔治·斯坦纳</a:t>
            </a:r>
            <a:r>
              <a:rPr lang="zh-CN" altLang="en-US" sz="1600" dirty="0">
                <a:solidFill>
                  <a:schemeClr val="tx1">
                    <a:lumMod val="85000"/>
                    <a:lumOff val="15000"/>
                  </a:schemeClr>
                </a:solidFill>
                <a:latin typeface="+mn-ea"/>
                <a:cs typeface="+mn-ea"/>
              </a:rPr>
              <a:t>等人对该理论进行了进一步的深化。</a:t>
            </a:r>
            <a:endParaRPr lang="zh-CN" altLang="en-US" sz="1600" dirty="0">
              <a:solidFill>
                <a:schemeClr val="tx1">
                  <a:lumMod val="85000"/>
                  <a:lumOff val="15000"/>
                </a:schemeClr>
              </a:solidFill>
              <a:latin typeface="+mn-ea"/>
              <a:cs typeface="+mn-ea"/>
            </a:endParaRPr>
          </a:p>
          <a:p>
            <a:pPr indent="457200" algn="l" fontAlgn="auto">
              <a:lnSpc>
                <a:spcPct val="130000"/>
              </a:lnSpc>
              <a:spcBef>
                <a:spcPct val="0"/>
              </a:spcBef>
              <a:spcAft>
                <a:spcPct val="0"/>
              </a:spcAft>
            </a:pPr>
            <a:r>
              <a:rPr lang="zh-CN" altLang="en-US" sz="1600" dirty="0">
                <a:solidFill>
                  <a:srgbClr val="FF0000"/>
                </a:solidFill>
                <a:latin typeface="+mn-ea"/>
                <a:cs typeface="+mn-ea"/>
              </a:rPr>
              <a:t>迈克尔·波特《竞争战略》</a:t>
            </a:r>
            <a:r>
              <a:rPr lang="zh-CN" altLang="en-US" sz="1600" dirty="0">
                <a:solidFill>
                  <a:schemeClr val="tx1">
                    <a:lumMod val="85000"/>
                    <a:lumOff val="15000"/>
                  </a:schemeClr>
                </a:solidFill>
                <a:latin typeface="+mn-ea"/>
                <a:cs typeface="+mn-ea"/>
              </a:rPr>
              <a:t>将战略管理理论推至新的高度。</a:t>
            </a:r>
            <a:endParaRPr lang="zh-CN" altLang="en-US" sz="1600" dirty="0">
              <a:solidFill>
                <a:schemeClr val="tx1">
                  <a:lumMod val="85000"/>
                  <a:lumOff val="15000"/>
                </a:schemeClr>
              </a:solidFill>
              <a:latin typeface="+mn-ea"/>
              <a:cs typeface="+mn-ea"/>
            </a:endParaRPr>
          </a:p>
          <a:p>
            <a:pPr indent="457200" algn="l" fontAlgn="auto">
              <a:lnSpc>
                <a:spcPct val="130000"/>
              </a:lnSpc>
              <a:spcBef>
                <a:spcPct val="0"/>
              </a:spcBef>
              <a:spcAft>
                <a:spcPct val="0"/>
              </a:spcAft>
            </a:pPr>
            <a:r>
              <a:rPr lang="zh-CN" altLang="en-US" sz="1600" dirty="0">
                <a:solidFill>
                  <a:srgbClr val="FF0000"/>
                </a:solidFill>
                <a:latin typeface="+mn-ea"/>
                <a:cs typeface="+mn-ea"/>
              </a:rPr>
              <a:t>核心</a:t>
            </a:r>
            <a:r>
              <a:rPr lang="zh-CN" altLang="en-US" sz="1600" dirty="0">
                <a:solidFill>
                  <a:schemeClr val="tx1">
                    <a:lumMod val="85000"/>
                    <a:lumOff val="15000"/>
                  </a:schemeClr>
                </a:solidFill>
                <a:latin typeface="+mn-ea"/>
                <a:cs typeface="+mn-ea"/>
              </a:rPr>
              <a:t>在于探讨企业组织与其所处环境之间的互动，特别是如何适应充满变数和风险的外部环境。</a:t>
            </a:r>
            <a:endParaRPr lang="en-US" altLang="zh-CN" sz="1600" dirty="0">
              <a:solidFill>
                <a:schemeClr val="tx1">
                  <a:lumMod val="85000"/>
                  <a:lumOff val="15000"/>
                </a:schemeClr>
              </a:solidFill>
              <a:latin typeface="+mn-ea"/>
              <a:cs typeface="+mn-ea"/>
            </a:endParaRPr>
          </a:p>
        </p:txBody>
      </p:sp>
      <p:sp>
        <p:nvSpPr>
          <p:cNvPr id="25" name="矩形 24"/>
          <p:cNvSpPr/>
          <p:nvPr>
            <p:custDataLst>
              <p:tags r:id="rId10"/>
            </p:custDataLst>
          </p:nvPr>
        </p:nvSpPr>
        <p:spPr>
          <a:xfrm>
            <a:off x="4575810" y="1487170"/>
            <a:ext cx="1120775" cy="775970"/>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1"/>
                </a:solidFill>
                <a:latin typeface="+mn-ea"/>
                <a:cs typeface="+mn-ea"/>
              </a:rPr>
              <a:t>战略管理</a:t>
            </a:r>
            <a:r>
              <a:rPr lang="zh-CN" altLang="en-US" sz="2000" b="1" kern="0">
                <a:solidFill>
                  <a:schemeClr val="accent1"/>
                </a:solidFill>
                <a:latin typeface="+mn-ea"/>
                <a:cs typeface="+mn-ea"/>
              </a:rPr>
              <a:t>理论</a:t>
            </a:r>
            <a:endParaRPr lang="zh-CN" altLang="en-US" sz="2000" b="1" kern="0">
              <a:solidFill>
                <a:schemeClr val="accent1"/>
              </a:solidFill>
              <a:latin typeface="+mn-ea"/>
              <a:cs typeface="+mn-ea"/>
            </a:endParaRPr>
          </a:p>
        </p:txBody>
      </p:sp>
    </p:spTree>
    <p:custDataLst>
      <p:tags r:id="rId11"/>
    </p:custData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166745" y="1597660"/>
            <a:ext cx="6038215" cy="3498850"/>
          </a:xfrm>
          <a:prstGeom prst="ellipse">
            <a:avLst/>
          </a:prstGeom>
          <a:solidFill>
            <a:schemeClr val="tx2">
              <a:lumMod val="75000"/>
            </a:schemeClr>
          </a:solidFill>
          <a:ln>
            <a:solidFill>
              <a:srgbClr val="FFC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矩形 23"/>
          <p:cNvSpPr/>
          <p:nvPr>
            <p:custDataLst>
              <p:tags r:id="rId1"/>
            </p:custDataLst>
          </p:nvPr>
        </p:nvSpPr>
        <p:spPr>
          <a:xfrm>
            <a:off x="3996055" y="2569845"/>
            <a:ext cx="4379595" cy="1873885"/>
          </a:xfrm>
          <a:prstGeom prst="rect">
            <a:avLst/>
          </a:prstGeom>
        </p:spPr>
        <p:txBody>
          <a:bodyPr wrap="square" lIns="0" tIns="0" rIns="0" bIns="0">
            <a:noAutofit/>
          </a:bodyPr>
          <a:p>
            <a:pPr algn="ctr">
              <a:lnSpc>
                <a:spcPct val="150000"/>
              </a:lnSpc>
              <a:spcBef>
                <a:spcPct val="0"/>
              </a:spcBef>
              <a:spcAft>
                <a:spcPct val="0"/>
              </a:spcAft>
            </a:pPr>
            <a:r>
              <a:rPr lang="en-US" sz="2000" b="1" dirty="0">
                <a:solidFill>
                  <a:schemeClr val="tx1"/>
                </a:solidFill>
                <a:latin typeface="+mn-ea"/>
                <a:cs typeface="+mn-ea"/>
              </a:rPr>
              <a:t>1.</a:t>
            </a:r>
            <a:r>
              <a:rPr lang="zh-CN" sz="2000" b="1" dirty="0">
                <a:solidFill>
                  <a:schemeClr val="tx1"/>
                </a:solidFill>
                <a:latin typeface="+mn-ea"/>
                <a:cs typeface="+mn-ea"/>
              </a:rPr>
              <a:t>请同学回顾本章学习的内容。</a:t>
            </a:r>
            <a:endParaRPr lang="zh-CN" sz="2000" b="1" dirty="0">
              <a:solidFill>
                <a:schemeClr val="tx1"/>
              </a:solidFill>
              <a:latin typeface="+mn-ea"/>
              <a:cs typeface="+mn-ea"/>
            </a:endParaRPr>
          </a:p>
          <a:p>
            <a:pPr algn="ctr">
              <a:lnSpc>
                <a:spcPct val="150000"/>
              </a:lnSpc>
              <a:spcBef>
                <a:spcPct val="0"/>
              </a:spcBef>
              <a:spcAft>
                <a:spcPct val="0"/>
              </a:spcAft>
            </a:pPr>
            <a:endParaRPr lang="zh-CN" sz="2000" b="1" dirty="0">
              <a:solidFill>
                <a:schemeClr val="tx1"/>
              </a:solidFill>
              <a:latin typeface="+mn-ea"/>
              <a:cs typeface="+mn-ea"/>
            </a:endParaRPr>
          </a:p>
          <a:p>
            <a:pPr algn="ctr">
              <a:lnSpc>
                <a:spcPct val="150000"/>
              </a:lnSpc>
              <a:spcBef>
                <a:spcPct val="0"/>
              </a:spcBef>
              <a:spcAft>
                <a:spcPct val="0"/>
              </a:spcAft>
            </a:pPr>
            <a:r>
              <a:rPr lang="en-US" sz="2000" b="1" dirty="0">
                <a:solidFill>
                  <a:schemeClr val="tx1"/>
                </a:solidFill>
                <a:latin typeface="+mn-ea"/>
                <a:cs typeface="+mn-ea"/>
              </a:rPr>
              <a:t>2.</a:t>
            </a:r>
            <a:r>
              <a:rPr lang="zh-CN" altLang="en-US" sz="2000" b="1" dirty="0">
                <a:solidFill>
                  <a:schemeClr val="tx1"/>
                </a:solidFill>
                <a:latin typeface="+mn-ea"/>
                <a:cs typeface="+mn-ea"/>
              </a:rPr>
              <a:t>请</a:t>
            </a:r>
            <a:r>
              <a:rPr lang="zh-CN" altLang="en-US" sz="2000" b="1" dirty="0">
                <a:solidFill>
                  <a:schemeClr val="tx1"/>
                </a:solidFill>
                <a:latin typeface="+mn-ea"/>
                <a:cs typeface="+mn-ea"/>
              </a:rPr>
              <a:t>同学完成课后练习。</a:t>
            </a:r>
            <a:endParaRPr lang="zh-CN" altLang="en-US" sz="2000" b="1" dirty="0">
              <a:solidFill>
                <a:schemeClr val="tx1"/>
              </a:solidFill>
              <a:latin typeface="+mn-ea"/>
              <a:cs typeface="+mn-ea"/>
            </a:endParaRPr>
          </a:p>
        </p:txBody>
      </p:sp>
      <p:sp>
        <p:nvSpPr>
          <p:cNvPr id="14" name="íSľïḑe"/>
          <p:cNvSpPr txBox="1"/>
          <p:nvPr/>
        </p:nvSpPr>
        <p:spPr>
          <a:xfrm>
            <a:off x="1044575" y="383223"/>
            <a:ext cx="4170680"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本章小结与课后</a:t>
            </a:r>
            <a:r>
              <a:rPr kumimoji="0" lang="zh-CN" altLang="en-US" sz="2800" b="1" i="0" u="none" strike="noStrike" kern="0" cap="none" spc="0" normalizeH="0" baseline="0" noProof="0" dirty="0">
                <a:ln>
                  <a:noFill/>
                </a:ln>
                <a:solidFill>
                  <a:schemeClr val="accent1"/>
                </a:solidFill>
                <a:effectLst/>
                <a:uLnTx/>
                <a:uFillTx/>
                <a:cs typeface="+mn-ea"/>
                <a:sym typeface="+mn-lt"/>
              </a:rPr>
              <a:t>练习</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22675" y="2332043"/>
            <a:ext cx="5950661" cy="1859343"/>
            <a:chOff x="5293" y="3674"/>
            <a:chExt cx="9371" cy="2928"/>
          </a:xfrm>
        </p:grpSpPr>
        <p:sp>
          <p:nvSpPr>
            <p:cNvPr id="31" name="标题 3"/>
            <p:cNvSpPr txBox="1"/>
            <p:nvPr/>
          </p:nvSpPr>
          <p:spPr>
            <a:xfrm>
              <a:off x="5293" y="4688"/>
              <a:ext cx="9371" cy="191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600" spc="300" dirty="0">
                  <a:solidFill>
                    <a:schemeClr val="accent1"/>
                  </a:solidFill>
                  <a:latin typeface="+mn-lt"/>
                  <a:ea typeface="+mn-ea"/>
                  <a:cs typeface="+mn-ea"/>
                  <a:sym typeface="+mn-lt"/>
                </a:rPr>
                <a:t>管</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理</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概</a:t>
              </a:r>
              <a:r>
                <a:rPr lang="en-US" altLang="zh-CN" sz="6600" spc="300" dirty="0">
                  <a:solidFill>
                    <a:schemeClr val="accent1"/>
                  </a:solidFill>
                  <a:latin typeface="+mn-lt"/>
                  <a:ea typeface="+mn-ea"/>
                  <a:cs typeface="+mn-ea"/>
                  <a:sym typeface="+mn-lt"/>
                </a:rPr>
                <a:t> </a:t>
              </a:r>
              <a:r>
                <a:rPr lang="zh-CN" altLang="en-US" sz="6600" spc="300" dirty="0">
                  <a:solidFill>
                    <a:schemeClr val="accent1"/>
                  </a:solidFill>
                  <a:latin typeface="+mn-lt"/>
                  <a:ea typeface="+mn-ea"/>
                  <a:cs typeface="+mn-ea"/>
                  <a:sym typeface="+mn-lt"/>
                </a:rPr>
                <a:t>述</a:t>
              </a:r>
              <a:endParaRPr lang="zh-CN" altLang="en-US" sz="6600" spc="300" dirty="0">
                <a:solidFill>
                  <a:schemeClr val="accent1"/>
                </a:solidFill>
                <a:latin typeface="+mn-lt"/>
                <a:ea typeface="+mn-ea"/>
                <a:cs typeface="+mn-ea"/>
                <a:sym typeface="+mn-lt"/>
              </a:endParaRPr>
            </a:p>
          </p:txBody>
        </p:sp>
        <p:sp>
          <p:nvSpPr>
            <p:cNvPr id="32" name="矩形 31"/>
            <p:cNvSpPr/>
            <p:nvPr/>
          </p:nvSpPr>
          <p:spPr>
            <a:xfrm>
              <a:off x="7746" y="3674"/>
              <a:ext cx="2448" cy="1016"/>
            </a:xfrm>
            <a:prstGeom prst="rect">
              <a:avLst/>
            </a:prstGeom>
          </p:spPr>
          <p:txBody>
            <a:bodyPr wrap="none">
              <a:spAutoFit/>
            </a:bodyPr>
            <a:lstStyle/>
            <a:p>
              <a:r>
                <a:rPr lang="zh-CN" altLang="en-US" sz="3600" dirty="0">
                  <a:solidFill>
                    <a:srgbClr val="000000"/>
                  </a:solidFill>
                  <a:cs typeface="+mn-ea"/>
                  <a:sym typeface="+mn-lt"/>
                </a:rPr>
                <a:t>第一</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grpSp>
      <p:sp>
        <p:nvSpPr>
          <p:cNvPr id="33" name="文本框 9"/>
          <p:cNvSpPr txBox="1"/>
          <p:nvPr>
            <p:custDataLst>
              <p:tags r:id="rId1"/>
            </p:custDataLst>
          </p:nvPr>
        </p:nvSpPr>
        <p:spPr>
          <a:xfrm>
            <a:off x="1219816" y="4052912"/>
            <a:ext cx="5253200" cy="414020"/>
          </a:xfrm>
          <a:prstGeom prst="rect">
            <a:avLst/>
          </a:prstGeom>
          <a:noFill/>
        </p:spPr>
        <p:txBody>
          <a:bodyPr wrap="square" rtlCol="0">
            <a:spAutoFit/>
          </a:bodyPr>
          <a:lstStyle>
            <a:defPPr>
              <a:defRPr lang="zh-CN"/>
            </a:defPPr>
            <a:lvl1pPr lvl="0">
              <a:lnSpc>
                <a:spcPct val="150000"/>
              </a:lnSpc>
              <a:defRPr sz="1400">
                <a:solidFill>
                  <a:prstClr val="white">
                    <a:lumMod val="50000"/>
                  </a:prstClr>
                </a:solidFill>
                <a:latin typeface="思源黑体 CN Light" panose="020B0300000000000000" pitchFamily="34" charset="-122"/>
                <a:ea typeface="思源黑体 CN Light" panose="020B0300000000000000" pitchFamily="34" charset="-122"/>
              </a:defRPr>
            </a:lvl1pPr>
          </a:lstStyle>
          <a:p>
            <a:endParaRPr lang="zh-CN" altLang="en-US" dirty="0">
              <a:solidFill>
                <a:srgbClr val="000000"/>
              </a:solidFill>
              <a:latin typeface="+mn-lt"/>
              <a:ea typeface="+mn-ea"/>
              <a:cs typeface="+mn-ea"/>
              <a:sym typeface="+mn-lt"/>
            </a:endParaRPr>
          </a:p>
        </p:txBody>
      </p:sp>
    </p:spTree>
  </p:cSld>
  <p:clrMapOvr>
    <a:masterClrMapping/>
  </p:clrMapOvr>
  <p:transition spd="slow" advClick="0" advTm="3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01"/>
          <p:cNvSpPr>
            <a:spLocks noChangeAspect="1"/>
          </p:cNvSpPr>
          <p:nvPr>
            <p:custDataLst>
              <p:tags r:id="rId1"/>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 name="íSľïḑe"/>
          <p:cNvSpPr txBox="1"/>
          <p:nvPr/>
        </p:nvSpPr>
        <p:spPr>
          <a:xfrm>
            <a:off x="1044575" y="598805"/>
            <a:ext cx="4351655" cy="499745"/>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管理的</a:t>
            </a:r>
            <a:r>
              <a:rPr lang="zh-CN" altLang="en-US" sz="2800" kern="0" noProof="0" dirty="0">
                <a:ln>
                  <a:noFill/>
                </a:ln>
                <a:solidFill>
                  <a:srgbClr val="FF0000"/>
                </a:solidFill>
                <a:effectLst/>
                <a:uLnTx/>
                <a:uFillTx/>
                <a:cs typeface="+mn-ea"/>
                <a:sym typeface="+mn-lt"/>
              </a:rPr>
              <a:t>概念</a:t>
            </a:r>
            <a:r>
              <a:rPr lang="zh-CN" altLang="en-US" sz="2800" kern="0" noProof="0" dirty="0">
                <a:ln>
                  <a:noFill/>
                </a:ln>
                <a:solidFill>
                  <a:schemeClr val="accent1"/>
                </a:solidFill>
                <a:effectLst/>
                <a:uLnTx/>
                <a:uFillTx/>
                <a:cs typeface="+mn-ea"/>
                <a:sym typeface="+mn-lt"/>
              </a:rPr>
              <a:t>及内涵</a:t>
            </a:r>
            <a:endParaRPr kumimoji="0" lang="zh-CN" altLang="en-US" sz="2800" b="1" i="0" u="none" strike="noStrike" kern="0" cap="none" spc="0" normalizeH="0" baseline="0" noProof="0" dirty="0">
              <a:ln>
                <a:noFill/>
              </a:ln>
              <a:solidFill>
                <a:schemeClr val="accent1"/>
              </a:solidFill>
              <a:effectLst/>
              <a:uLnTx/>
              <a:uFillTx/>
              <a:cs typeface="+mn-ea"/>
              <a:sym typeface="+mn-lt"/>
            </a:endParaRPr>
          </a:p>
          <a:p>
            <a:pPr marL="0" marR="0" lvl="0" indent="0" algn="l"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
        <p:nvSpPr>
          <p:cNvPr id="6" name="矩形 5"/>
          <p:cNvSpPr/>
          <p:nvPr/>
        </p:nvSpPr>
        <p:spPr>
          <a:xfrm>
            <a:off x="6844030" y="1804035"/>
            <a:ext cx="1777365" cy="398780"/>
          </a:xfrm>
          <a:prstGeom prst="rect">
            <a:avLst/>
          </a:prstGeom>
        </p:spPr>
        <p:txBody>
          <a:bodyPr wrap="square">
            <a:spAutoFit/>
          </a:bodyPr>
          <a:lstStyle/>
          <a:p>
            <a:pPr>
              <a:buSzPct val="25000"/>
              <a:defRPr/>
            </a:pPr>
            <a:r>
              <a:rPr lang="zh-CN" altLang="en-US" sz="2000" b="1" cap="all" dirty="0">
                <a:solidFill>
                  <a:srgbClr val="FF0000"/>
                </a:solidFill>
                <a:cs typeface="+mn-ea"/>
                <a:sym typeface="+mn-lt"/>
              </a:rPr>
              <a:t>管理的概念</a:t>
            </a:r>
            <a:endParaRPr lang="zh-CN" altLang="en-US" sz="2000" b="1" cap="all" dirty="0">
              <a:solidFill>
                <a:srgbClr val="FF0000"/>
              </a:solidFill>
              <a:cs typeface="+mn-ea"/>
              <a:sym typeface="+mn-lt"/>
            </a:endParaRPr>
          </a:p>
        </p:txBody>
      </p:sp>
      <p:sp>
        <p:nvSpPr>
          <p:cNvPr id="23" name="矩形 22"/>
          <p:cNvSpPr/>
          <p:nvPr/>
        </p:nvSpPr>
        <p:spPr>
          <a:xfrm>
            <a:off x="4864100" y="2437765"/>
            <a:ext cx="5622925" cy="2994025"/>
          </a:xfrm>
          <a:prstGeom prst="rect">
            <a:avLst/>
          </a:prstGeom>
        </p:spPr>
        <p:txBody>
          <a:bodyPr wrap="square">
            <a:noAutofit/>
          </a:bodyPr>
          <a:lstStyle/>
          <a:p>
            <a:pPr lvl="0" indent="457200" algn="just" fontAlgn="auto">
              <a:lnSpc>
                <a:spcPct val="130000"/>
              </a:lnSpc>
            </a:pPr>
            <a:r>
              <a:rPr lang="zh-CN" altLang="en-US" sz="1600" dirty="0">
                <a:solidFill>
                  <a:srgbClr val="000000"/>
                </a:solidFill>
                <a:cs typeface="+mn-ea"/>
                <a:sym typeface="+mn-lt"/>
              </a:rPr>
              <a:t>“负责某项工作使顺利进行”。</a:t>
            </a:r>
            <a:endParaRPr lang="zh-CN" altLang="en-US" sz="1600" dirty="0">
              <a:solidFill>
                <a:srgbClr val="000000"/>
              </a:solidFill>
              <a:cs typeface="+mn-ea"/>
              <a:sym typeface="+mn-lt"/>
            </a:endParaRPr>
          </a:p>
          <a:p>
            <a:pPr lvl="0" indent="457200" algn="just" fontAlgn="auto">
              <a:lnSpc>
                <a:spcPct val="130000"/>
              </a:lnSpc>
            </a:pPr>
            <a:r>
              <a:rPr lang="zh-CN" altLang="en-US" sz="1600" dirty="0">
                <a:solidFill>
                  <a:srgbClr val="000000"/>
                </a:solidFill>
                <a:cs typeface="+mn-ea"/>
                <a:sym typeface="+mn-lt"/>
              </a:rPr>
              <a:t>管理是一定环境下的组织中的管理者，通过计划、组织、领导和控制等职能协调他人的活动，带领人们有效实现组织目标的艺术过程。</a:t>
            </a:r>
            <a:endParaRPr lang="zh-CN" altLang="en-US" sz="1600" dirty="0">
              <a:solidFill>
                <a:srgbClr val="000000"/>
              </a:solidFill>
              <a:cs typeface="+mn-ea"/>
              <a:sym typeface="+mn-lt"/>
            </a:endParaRPr>
          </a:p>
          <a:p>
            <a:pPr lvl="0" indent="457200" algn="just" fontAlgn="auto">
              <a:lnSpc>
                <a:spcPct val="130000"/>
              </a:lnSpc>
            </a:pPr>
            <a:endParaRPr lang="zh-CN" altLang="en-US" sz="1600" dirty="0">
              <a:solidFill>
                <a:srgbClr val="000000"/>
              </a:solidFill>
              <a:cs typeface="+mn-ea"/>
              <a:sym typeface="+mn-lt"/>
            </a:endParaRPr>
          </a:p>
          <a:p>
            <a:pPr lvl="0" indent="457200" algn="just" fontAlgn="auto">
              <a:lnSpc>
                <a:spcPct val="130000"/>
              </a:lnSpc>
            </a:pPr>
            <a:r>
              <a:rPr lang="zh-CN" altLang="en-US" sz="1600" dirty="0">
                <a:solidFill>
                  <a:srgbClr val="000000"/>
                </a:solidFill>
                <a:cs typeface="+mn-ea"/>
                <a:sym typeface="+mn-lt"/>
              </a:rPr>
              <a:t>无论是政府机构、军事组织，还是企业、医院、学校乃至家庭，管理活动都如影随形，成为维持秩序和推动进步的重要力量。</a:t>
            </a:r>
            <a:endParaRPr lang="zh-CN" altLang="en-US" sz="1600" dirty="0">
              <a:solidFill>
                <a:srgbClr val="000000"/>
              </a:solidFill>
              <a:cs typeface="+mn-ea"/>
              <a:sym typeface="+mn-lt"/>
            </a:endParaRPr>
          </a:p>
          <a:p>
            <a:pPr lvl="0" indent="457200" algn="just" fontAlgn="auto">
              <a:lnSpc>
                <a:spcPct val="130000"/>
              </a:lnSpc>
            </a:pPr>
            <a:endParaRPr lang="zh-CN" altLang="en-US" sz="1600" dirty="0">
              <a:solidFill>
                <a:srgbClr val="000000"/>
              </a:solidFill>
              <a:cs typeface="+mn-ea"/>
              <a:sym typeface="+mn-lt"/>
            </a:endParaRPr>
          </a:p>
          <a:p>
            <a:pPr lvl="0" indent="457200" algn="just" fontAlgn="auto">
              <a:lnSpc>
                <a:spcPct val="130000"/>
              </a:lnSpc>
            </a:pPr>
            <a:endParaRPr lang="zh-CN" altLang="en-US" sz="1400" dirty="0">
              <a:solidFill>
                <a:srgbClr val="000000"/>
              </a:solidFill>
              <a:cs typeface="+mn-ea"/>
              <a:sym typeface="+mn-lt"/>
            </a:endParaRPr>
          </a:p>
          <a:p>
            <a:pPr lvl="0" indent="457200" fontAlgn="auto">
              <a:lnSpc>
                <a:spcPct val="130000"/>
              </a:lnSpc>
            </a:pPr>
            <a:endParaRPr lang="zh-CN" altLang="en-US" sz="1400" dirty="0">
              <a:solidFill>
                <a:srgbClr val="000000"/>
              </a:solidFill>
              <a:cs typeface="+mn-ea"/>
              <a:sym typeface="+mn-lt"/>
            </a:endParaRPr>
          </a:p>
          <a:p>
            <a:pPr lvl="0" algn="just">
              <a:lnSpc>
                <a:spcPct val="130000"/>
              </a:lnSpc>
            </a:pPr>
            <a:endParaRPr lang="zh-CN" altLang="en-US" sz="1400" dirty="0">
              <a:solidFill>
                <a:srgbClr val="000000"/>
              </a:solidFill>
              <a:cs typeface="+mn-ea"/>
              <a:sym typeface="+mn-lt"/>
            </a:endParaRPr>
          </a:p>
        </p:txBody>
      </p:sp>
      <p:pic>
        <p:nvPicPr>
          <p:cNvPr id="2" name="图片 1" descr="C:/Users/Administrator/Desktop/P-10224627-10212058-3840x2389.jpgP-10224627-10212058-3840x2389"/>
          <p:cNvPicPr>
            <a:picLocks noChangeAspect="1"/>
          </p:cNvPicPr>
          <p:nvPr/>
        </p:nvPicPr>
        <p:blipFill>
          <a:blip r:embed="rId2"/>
          <a:srcRect l="9563" r="9563"/>
          <a:stretch>
            <a:fillRect/>
          </a:stretch>
        </p:blipFill>
        <p:spPr>
          <a:xfrm>
            <a:off x="734695" y="2144395"/>
            <a:ext cx="3699510" cy="2845435"/>
          </a:xfrm>
          <a:custGeom>
            <a:avLst/>
            <a:gdLst>
              <a:gd name="connsiteX0" fmla="*/ 1168400 w 2336800"/>
              <a:gd name="connsiteY0" fmla="*/ 0 h 2336800"/>
              <a:gd name="connsiteX1" fmla="*/ 2336800 w 2336800"/>
              <a:gd name="connsiteY1" fmla="*/ 1168400 h 2336800"/>
              <a:gd name="connsiteX2" fmla="*/ 1168400 w 2336800"/>
              <a:gd name="connsiteY2" fmla="*/ 2336800 h 2336800"/>
              <a:gd name="connsiteX3" fmla="*/ 0 w 2336800"/>
              <a:gd name="connsiteY3" fmla="*/ 1168400 h 2336800"/>
              <a:gd name="connsiteX4" fmla="*/ 1168400 w 2336800"/>
              <a:gd name="connsiteY4" fmla="*/ 0 h 23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6800" h="2336800">
                <a:moveTo>
                  <a:pt x="1168400" y="0"/>
                </a:moveTo>
                <a:cubicBezTo>
                  <a:pt x="1813690" y="0"/>
                  <a:pt x="2336800" y="523110"/>
                  <a:pt x="2336800" y="1168400"/>
                </a:cubicBezTo>
                <a:cubicBezTo>
                  <a:pt x="2336800" y="1813690"/>
                  <a:pt x="1813690" y="2336800"/>
                  <a:pt x="1168400" y="2336800"/>
                </a:cubicBezTo>
                <a:cubicBezTo>
                  <a:pt x="523110" y="2336800"/>
                  <a:pt x="0" y="1813690"/>
                  <a:pt x="0" y="1168400"/>
                </a:cubicBezTo>
                <a:cubicBezTo>
                  <a:pt x="0" y="523110"/>
                  <a:pt x="523110" y="0"/>
                  <a:pt x="1168400" y="0"/>
                </a:cubicBezTo>
                <a:close/>
              </a:path>
            </a:pathLst>
          </a:custGeom>
        </p:spPr>
      </p:pic>
      <p:sp>
        <p:nvSpPr>
          <p:cNvPr id="3" name="矩形 2"/>
          <p:cNvSpPr/>
          <p:nvPr/>
        </p:nvSpPr>
        <p:spPr>
          <a:xfrm>
            <a:off x="4769485" y="1480820"/>
            <a:ext cx="5795010" cy="4018915"/>
          </a:xfrm>
          <a:prstGeom prst="rect">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par>
                          <p:cTn id="18" fill="hold">
                            <p:stCondLst>
                              <p:cond delay="1000"/>
                            </p:stCondLst>
                            <p:childTnLst>
                              <p:par>
                                <p:cTn id="19" presetID="21" presetClass="entr" presetSubtype="1"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heel(1)">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95531" y="5506192"/>
            <a:ext cx="629920" cy="81280"/>
            <a:chOff x="11043920" y="6238240"/>
            <a:chExt cx="629920" cy="81280"/>
          </a:xfrm>
          <a:solidFill>
            <a:srgbClr val="ED7D31"/>
          </a:solidFill>
        </p:grpSpPr>
        <p:sp>
          <p:nvSpPr>
            <p:cNvPr id="7" name="椭圆 6"/>
            <p:cNvSpPr/>
            <p:nvPr>
              <p:custDataLst>
                <p:tags r:id="rId1"/>
              </p:custDataLst>
            </p:nvPr>
          </p:nvSpPr>
          <p:spPr>
            <a:xfrm>
              <a:off x="1159256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 name="椭圆 7"/>
            <p:cNvSpPr/>
            <p:nvPr>
              <p:custDataLst>
                <p:tags r:id="rId2"/>
              </p:custDataLst>
            </p:nvPr>
          </p:nvSpPr>
          <p:spPr>
            <a:xfrm>
              <a:off x="1131824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椭圆 8"/>
            <p:cNvSpPr/>
            <p:nvPr>
              <p:custDataLst>
                <p:tags r:id="rId3"/>
              </p:custDataLst>
            </p:nvPr>
          </p:nvSpPr>
          <p:spPr>
            <a:xfrm>
              <a:off x="11043920" y="6238240"/>
              <a:ext cx="81280" cy="812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Rounded Rectangle 88"/>
          <p:cNvSpPr/>
          <p:nvPr>
            <p:custDataLst>
              <p:tags r:id="rId4"/>
            </p:custDataLst>
          </p:nvPr>
        </p:nvSpPr>
        <p:spPr>
          <a:xfrm>
            <a:off x="6111291" y="2157510"/>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1" name="Rounded Rectangle 94"/>
          <p:cNvSpPr/>
          <p:nvPr>
            <p:custDataLst>
              <p:tags r:id="rId5"/>
            </p:custDataLst>
          </p:nvPr>
        </p:nvSpPr>
        <p:spPr>
          <a:xfrm>
            <a:off x="6111291" y="299313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2" name="Rounded Rectangle 98"/>
          <p:cNvSpPr/>
          <p:nvPr>
            <p:custDataLst>
              <p:tags r:id="rId6"/>
            </p:custDataLst>
          </p:nvPr>
        </p:nvSpPr>
        <p:spPr>
          <a:xfrm>
            <a:off x="6111291" y="3943054"/>
            <a:ext cx="482827" cy="46900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3" name="Rounded Rectangle 115"/>
          <p:cNvSpPr/>
          <p:nvPr>
            <p:custDataLst>
              <p:tags r:id="rId7"/>
            </p:custDataLst>
          </p:nvPr>
        </p:nvSpPr>
        <p:spPr>
          <a:xfrm>
            <a:off x="6111291" y="497870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cs typeface="+mn-ea"/>
              <a:sym typeface="+mn-lt"/>
            </a:endParaRPr>
          </a:p>
        </p:txBody>
      </p:sp>
      <p:sp>
        <p:nvSpPr>
          <p:cNvPr id="14" name="文本框 13"/>
          <p:cNvSpPr txBox="1"/>
          <p:nvPr/>
        </p:nvSpPr>
        <p:spPr>
          <a:xfrm>
            <a:off x="6772275" y="1917700"/>
            <a:ext cx="4525010" cy="829945"/>
          </a:xfrm>
          <a:prstGeom prst="rect">
            <a:avLst/>
          </a:prstGeom>
          <a:noFill/>
        </p:spPr>
        <p:txBody>
          <a:bodyPr wrap="square" rtlCol="0">
            <a:spAutoFit/>
          </a:bodyPr>
          <a:lstStyle/>
          <a:p>
            <a:pPr lvl="0" indent="457200" fontAlgn="auto">
              <a:lnSpc>
                <a:spcPct val="150000"/>
              </a:lnSpc>
            </a:pPr>
            <a:r>
              <a:rPr lang="zh-CN" altLang="en-US" sz="1600" dirty="0">
                <a:solidFill>
                  <a:srgbClr val="FF0000"/>
                </a:solidFill>
                <a:cs typeface="+mn-ea"/>
                <a:sym typeface="+mn-lt"/>
              </a:rPr>
              <a:t>基本职能</a:t>
            </a:r>
            <a:r>
              <a:rPr lang="zh-CN" altLang="en-US" sz="1600" dirty="0">
                <a:solidFill>
                  <a:srgbClr val="000000"/>
                </a:solidFill>
                <a:cs typeface="+mn-ea"/>
                <a:sym typeface="+mn-lt"/>
              </a:rPr>
              <a:t>涵盖了计划、组织、领导和控制，这些环节相互衔接，共同构成了管理的核心流程。</a:t>
            </a:r>
            <a:endParaRPr lang="zh-CN" altLang="en-US" sz="1600" dirty="0">
              <a:solidFill>
                <a:srgbClr val="000000"/>
              </a:solidFill>
              <a:cs typeface="+mn-ea"/>
              <a:sym typeface="+mn-lt"/>
            </a:endParaRPr>
          </a:p>
        </p:txBody>
      </p:sp>
      <p:sp>
        <p:nvSpPr>
          <p:cNvPr id="15" name="文本框 14"/>
          <p:cNvSpPr txBox="1"/>
          <p:nvPr/>
        </p:nvSpPr>
        <p:spPr>
          <a:xfrm>
            <a:off x="6772275" y="2772410"/>
            <a:ext cx="4446905" cy="829945"/>
          </a:xfrm>
          <a:prstGeom prst="rect">
            <a:avLst/>
          </a:prstGeom>
          <a:noFill/>
        </p:spPr>
        <p:txBody>
          <a:bodyPr wrap="square" rtlCol="0">
            <a:spAutoFit/>
          </a:bodyPr>
          <a:lstStyle/>
          <a:p>
            <a:pPr indent="457200" fontAlgn="auto">
              <a:lnSpc>
                <a:spcPct val="150000"/>
              </a:lnSpc>
            </a:pPr>
            <a:r>
              <a:rPr lang="zh-CN" altLang="en-US" sz="1600" dirty="0">
                <a:solidFill>
                  <a:srgbClr val="FF0000"/>
                </a:solidFill>
                <a:cs typeface="+mn-ea"/>
                <a:sym typeface="+mn-lt"/>
              </a:rPr>
              <a:t>本质</a:t>
            </a:r>
            <a:r>
              <a:rPr lang="zh-CN" altLang="en-US" sz="1600" dirty="0">
                <a:solidFill>
                  <a:srgbClr val="000000"/>
                </a:solidFill>
                <a:cs typeface="+mn-ea"/>
                <a:sym typeface="+mn-lt"/>
              </a:rPr>
              <a:t>在于协调各方资源，确保“做正确的事”与“正确地做</a:t>
            </a:r>
            <a:r>
              <a:rPr lang="zh-CN" altLang="en-US" sz="1600" dirty="0">
                <a:solidFill>
                  <a:srgbClr val="000000"/>
                </a:solidFill>
                <a:cs typeface="+mn-ea"/>
                <a:sym typeface="+mn-lt"/>
              </a:rPr>
              <a:t>事”两者兼得。</a:t>
            </a:r>
            <a:endParaRPr lang="zh-CN" altLang="en-US" sz="1600" dirty="0">
              <a:solidFill>
                <a:srgbClr val="000000"/>
              </a:solidFill>
              <a:cs typeface="+mn-ea"/>
              <a:sym typeface="+mn-lt"/>
            </a:endParaRPr>
          </a:p>
        </p:txBody>
      </p:sp>
      <p:sp>
        <p:nvSpPr>
          <p:cNvPr id="16" name="文本框 15"/>
          <p:cNvSpPr txBox="1"/>
          <p:nvPr/>
        </p:nvSpPr>
        <p:spPr>
          <a:xfrm>
            <a:off x="6772275" y="3544570"/>
            <a:ext cx="4603115" cy="1198880"/>
          </a:xfrm>
          <a:prstGeom prst="rect">
            <a:avLst/>
          </a:prstGeom>
          <a:noFill/>
        </p:spPr>
        <p:txBody>
          <a:bodyPr wrap="square" rtlCol="0">
            <a:spAutoFit/>
          </a:bodyPr>
          <a:lstStyle/>
          <a:p>
            <a:pPr lvl="0" indent="457200" fontAlgn="auto">
              <a:lnSpc>
                <a:spcPct val="150000"/>
              </a:lnSpc>
            </a:pPr>
            <a:r>
              <a:rPr lang="zh-CN" altLang="en-US" sz="1600" dirty="0">
                <a:solidFill>
                  <a:srgbClr val="FF0000"/>
                </a:solidFill>
                <a:cs typeface="+mn-ea"/>
                <a:sym typeface="+mn-lt"/>
              </a:rPr>
              <a:t>核心任务</a:t>
            </a:r>
            <a:r>
              <a:rPr lang="zh-CN" altLang="en-US" sz="1600" dirty="0">
                <a:solidFill>
                  <a:srgbClr val="000000"/>
                </a:solidFill>
                <a:cs typeface="+mn-ea"/>
                <a:sym typeface="+mn-lt"/>
              </a:rPr>
              <a:t>在于整合，将组织内的人力、物力、财力、市场、技术、信息和组织形象等多元资源进行有效融合，以达到资源高效利用的目的。</a:t>
            </a:r>
            <a:endParaRPr lang="zh-CN" altLang="en-US" sz="1600" dirty="0">
              <a:solidFill>
                <a:srgbClr val="000000"/>
              </a:solidFill>
              <a:cs typeface="+mn-ea"/>
              <a:sym typeface="+mn-lt"/>
            </a:endParaRPr>
          </a:p>
        </p:txBody>
      </p:sp>
      <p:sp>
        <p:nvSpPr>
          <p:cNvPr id="17" name="文本框 16"/>
          <p:cNvSpPr txBox="1"/>
          <p:nvPr/>
        </p:nvSpPr>
        <p:spPr>
          <a:xfrm>
            <a:off x="6772275" y="4652645"/>
            <a:ext cx="4446905" cy="1198880"/>
          </a:xfrm>
          <a:prstGeom prst="rect">
            <a:avLst/>
          </a:prstGeom>
          <a:noFill/>
        </p:spPr>
        <p:txBody>
          <a:bodyPr wrap="square" rtlCol="0">
            <a:spAutoFit/>
          </a:bodyPr>
          <a:lstStyle/>
          <a:p>
            <a:pPr indent="457200" fontAlgn="auto">
              <a:lnSpc>
                <a:spcPct val="150000"/>
              </a:lnSpc>
            </a:pPr>
            <a:r>
              <a:rPr lang="zh-CN" altLang="en-US" sz="1600" dirty="0">
                <a:solidFill>
                  <a:srgbClr val="FF0000"/>
                </a:solidFill>
                <a:cs typeface="+mn-ea"/>
                <a:sym typeface="+mn-lt"/>
              </a:rPr>
              <a:t>在特定的环境下进行</a:t>
            </a:r>
            <a:r>
              <a:rPr lang="zh-CN" altLang="en-US" sz="1600" dirty="0">
                <a:solidFill>
                  <a:srgbClr val="000000"/>
                </a:solidFill>
                <a:cs typeface="+mn-ea"/>
                <a:sym typeface="+mn-lt"/>
              </a:rPr>
              <a:t>，要求管理者具备敏锐的市场洞察力和应变能力，以便根据实际情况做出最佳选择。</a:t>
            </a:r>
            <a:endParaRPr lang="zh-CN" altLang="en-US" sz="1600" dirty="0">
              <a:solidFill>
                <a:srgbClr val="000000"/>
              </a:solidFill>
              <a:cs typeface="+mn-ea"/>
              <a:sym typeface="+mn-lt"/>
            </a:endParaRPr>
          </a:p>
        </p:txBody>
      </p:sp>
      <p:grpSp>
        <p:nvGrpSpPr>
          <p:cNvPr id="18" name="组合 17"/>
          <p:cNvGrpSpPr/>
          <p:nvPr/>
        </p:nvGrpSpPr>
        <p:grpSpPr>
          <a:xfrm>
            <a:off x="5486400" y="1045843"/>
            <a:ext cx="5527040" cy="4832985"/>
            <a:chOff x="1290320" y="1569686"/>
            <a:chExt cx="6878320" cy="3985026"/>
          </a:xfrm>
        </p:grpSpPr>
        <p:cxnSp>
          <p:nvCxnSpPr>
            <p:cNvPr id="19" name="直接连接符 18"/>
            <p:cNvCxnSpPr/>
            <p:nvPr/>
          </p:nvCxnSpPr>
          <p:spPr>
            <a:xfrm>
              <a:off x="1290320" y="1569686"/>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cxnSp>
          <p:nvCxnSpPr>
            <p:cNvPr id="20" name="直接连接符 19"/>
            <p:cNvCxnSpPr/>
            <p:nvPr/>
          </p:nvCxnSpPr>
          <p:spPr>
            <a:xfrm>
              <a:off x="1290320" y="5554712"/>
              <a:ext cx="6878320" cy="0"/>
            </a:xfrm>
            <a:prstGeom prst="line">
              <a:avLst/>
            </a:prstGeom>
            <a:ln>
              <a:solidFill>
                <a:srgbClr val="002FA7"/>
              </a:solidFill>
            </a:ln>
          </p:spPr>
          <p:style>
            <a:lnRef idx="1">
              <a:schemeClr val="accent3"/>
            </a:lnRef>
            <a:fillRef idx="0">
              <a:schemeClr val="accent3"/>
            </a:fillRef>
            <a:effectRef idx="0">
              <a:schemeClr val="accent3"/>
            </a:effectRef>
            <a:fontRef idx="minor">
              <a:schemeClr val="tx1"/>
            </a:fontRef>
          </p:style>
        </p:cxnSp>
      </p:grpSp>
      <p:sp>
        <p:nvSpPr>
          <p:cNvPr id="29" name="TextBox 8"/>
          <p:cNvSpPr txBox="1"/>
          <p:nvPr>
            <p:custDataLst>
              <p:tags r:id="rId8"/>
            </p:custDataLst>
          </p:nvPr>
        </p:nvSpPr>
        <p:spPr>
          <a:xfrm>
            <a:off x="5946405" y="2178011"/>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02</a:t>
            </a:r>
            <a:endParaRPr lang="en-US" altLang="zh-CN" sz="2000" b="1" dirty="0">
              <a:solidFill>
                <a:schemeClr val="lt1"/>
              </a:solidFill>
              <a:cs typeface="+mn-ea"/>
              <a:sym typeface="+mn-lt"/>
            </a:endParaRPr>
          </a:p>
        </p:txBody>
      </p:sp>
      <p:grpSp>
        <p:nvGrpSpPr>
          <p:cNvPr id="26" name="组合 25"/>
          <p:cNvGrpSpPr/>
          <p:nvPr/>
        </p:nvGrpSpPr>
        <p:grpSpPr>
          <a:xfrm>
            <a:off x="5938520" y="3007360"/>
            <a:ext cx="832182" cy="1368459"/>
            <a:chOff x="7796" y="4976"/>
            <a:chExt cx="1311" cy="2155"/>
          </a:xfrm>
        </p:grpSpPr>
        <p:sp>
          <p:nvSpPr>
            <p:cNvPr id="27" name="TextBox 8"/>
            <p:cNvSpPr txBox="1"/>
            <p:nvPr>
              <p:custDataLst>
                <p:tags r:id="rId9"/>
              </p:custDataLst>
            </p:nvPr>
          </p:nvSpPr>
          <p:spPr>
            <a:xfrm>
              <a:off x="7796" y="4976"/>
              <a:ext cx="1292" cy="668"/>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03</a:t>
              </a:r>
              <a:endParaRPr lang="en-US" altLang="zh-CN" sz="2000" b="1" dirty="0">
                <a:solidFill>
                  <a:schemeClr val="lt1"/>
                </a:solidFill>
                <a:cs typeface="+mn-ea"/>
                <a:sym typeface="+mn-lt"/>
              </a:endParaRPr>
            </a:p>
          </p:txBody>
        </p:sp>
        <p:sp>
          <p:nvSpPr>
            <p:cNvPr id="30" name="TextBox 8"/>
            <p:cNvSpPr txBox="1"/>
            <p:nvPr>
              <p:custDataLst>
                <p:tags r:id="rId10"/>
              </p:custDataLst>
            </p:nvPr>
          </p:nvSpPr>
          <p:spPr>
            <a:xfrm>
              <a:off x="7815" y="6463"/>
              <a:ext cx="1292" cy="668"/>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04</a:t>
              </a:r>
              <a:endParaRPr lang="en-US" altLang="zh-CN" sz="2000" b="1" dirty="0">
                <a:solidFill>
                  <a:schemeClr val="lt1"/>
                </a:solidFill>
                <a:cs typeface="+mn-ea"/>
                <a:sym typeface="+mn-lt"/>
              </a:endParaRPr>
            </a:p>
          </p:txBody>
        </p:sp>
      </p:grpSp>
      <p:sp>
        <p:nvSpPr>
          <p:cNvPr id="31" name="TextBox 8"/>
          <p:cNvSpPr txBox="1"/>
          <p:nvPr>
            <p:custDataLst>
              <p:tags r:id="rId11"/>
            </p:custDataLst>
          </p:nvPr>
        </p:nvSpPr>
        <p:spPr>
          <a:xfrm>
            <a:off x="5949107" y="4998969"/>
            <a:ext cx="820117" cy="424180"/>
          </a:xfrm>
          <a:prstGeom prst="rect">
            <a:avLst/>
          </a:prstGeom>
          <a:noFill/>
        </p:spPr>
        <p:txBody>
          <a:bodyPr wrap="square" lIns="117199" tIns="58599" rIns="117199" bIns="58599" rtlCol="0">
            <a:spAutoFit/>
          </a:bodyPr>
          <a:lstStyle/>
          <a:p>
            <a:pPr algn="ctr">
              <a:defRPr/>
            </a:pPr>
            <a:r>
              <a:rPr lang="en-US" altLang="zh-CN" sz="2000" b="1" dirty="0">
                <a:solidFill>
                  <a:schemeClr val="lt1"/>
                </a:solidFill>
                <a:cs typeface="+mn-ea"/>
                <a:sym typeface="+mn-lt"/>
              </a:rPr>
              <a:t>05</a:t>
            </a:r>
            <a:endParaRPr lang="en-US" altLang="zh-CN" sz="2000" b="1" dirty="0">
              <a:solidFill>
                <a:schemeClr val="lt1"/>
              </a:solidFill>
              <a:cs typeface="+mn-ea"/>
              <a:sym typeface="+mn-lt"/>
            </a:endParaRPr>
          </a:p>
        </p:txBody>
      </p:sp>
      <p:pic>
        <p:nvPicPr>
          <p:cNvPr id="32" name="图片 31" descr="C:/Users/Administrator/Desktop/45212e3746e7e20497a49398acaecbd8.png45212e3746e7e20497a49398acaecbd8"/>
          <p:cNvPicPr>
            <a:picLocks noChangeAspect="1"/>
          </p:cNvPicPr>
          <p:nvPr/>
        </p:nvPicPr>
        <p:blipFill>
          <a:blip r:embed="rId12"/>
          <a:srcRect t="2278" b="2278"/>
          <a:stretch>
            <a:fillRect/>
          </a:stretch>
        </p:blipFill>
        <p:spPr>
          <a:xfrm>
            <a:off x="589915" y="1919605"/>
            <a:ext cx="4683125" cy="3438525"/>
          </a:xfrm>
          <a:custGeom>
            <a:avLst/>
            <a:gdLst>
              <a:gd name="connsiteX0" fmla="*/ 589212 w 3740400"/>
              <a:gd name="connsiteY0" fmla="*/ 0 h 3535200"/>
              <a:gd name="connsiteX1" fmla="*/ 3151188 w 3740400"/>
              <a:gd name="connsiteY1" fmla="*/ 0 h 3535200"/>
              <a:gd name="connsiteX2" fmla="*/ 3740400 w 3740400"/>
              <a:gd name="connsiteY2" fmla="*/ 589212 h 3535200"/>
              <a:gd name="connsiteX3" fmla="*/ 3740400 w 3740400"/>
              <a:gd name="connsiteY3" fmla="*/ 2945988 h 3535200"/>
              <a:gd name="connsiteX4" fmla="*/ 3151188 w 3740400"/>
              <a:gd name="connsiteY4" fmla="*/ 3535200 h 3535200"/>
              <a:gd name="connsiteX5" fmla="*/ 589212 w 3740400"/>
              <a:gd name="connsiteY5" fmla="*/ 3535200 h 3535200"/>
              <a:gd name="connsiteX6" fmla="*/ 0 w 3740400"/>
              <a:gd name="connsiteY6" fmla="*/ 2945988 h 3535200"/>
              <a:gd name="connsiteX7" fmla="*/ 0 w 3740400"/>
              <a:gd name="connsiteY7" fmla="*/ 589212 h 3535200"/>
              <a:gd name="connsiteX8" fmla="*/ 589212 w 3740400"/>
              <a:gd name="connsiteY8" fmla="*/ 0 h 35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0400" h="3535200">
                <a:moveTo>
                  <a:pt x="589212" y="0"/>
                </a:moveTo>
                <a:lnTo>
                  <a:pt x="3151188" y="0"/>
                </a:lnTo>
                <a:cubicBezTo>
                  <a:pt x="3476601" y="0"/>
                  <a:pt x="3740400" y="263799"/>
                  <a:pt x="3740400" y="589212"/>
                </a:cubicBezTo>
                <a:lnTo>
                  <a:pt x="3740400" y="2945988"/>
                </a:lnTo>
                <a:cubicBezTo>
                  <a:pt x="3740400" y="3271401"/>
                  <a:pt x="3476601" y="3535200"/>
                  <a:pt x="3151188" y="3535200"/>
                </a:cubicBezTo>
                <a:lnTo>
                  <a:pt x="589212" y="3535200"/>
                </a:lnTo>
                <a:cubicBezTo>
                  <a:pt x="263799" y="3535200"/>
                  <a:pt x="0" y="3271401"/>
                  <a:pt x="0" y="2945988"/>
                </a:cubicBezTo>
                <a:lnTo>
                  <a:pt x="0" y="589212"/>
                </a:lnTo>
                <a:cubicBezTo>
                  <a:pt x="0" y="263799"/>
                  <a:pt x="263799" y="0"/>
                  <a:pt x="589212" y="0"/>
                </a:cubicBezTo>
                <a:close/>
              </a:path>
            </a:pathLst>
          </a:custGeom>
        </p:spPr>
      </p:pic>
      <p:sp>
        <p:nvSpPr>
          <p:cNvPr id="33" name="01"/>
          <p:cNvSpPr>
            <a:spLocks noChangeAspect="1"/>
          </p:cNvSpPr>
          <p:nvPr>
            <p:custDataLst>
              <p:tags r:id="rId13"/>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4" name="íSľïḑe"/>
          <p:cNvSpPr txBox="1"/>
          <p:nvPr/>
        </p:nvSpPr>
        <p:spPr>
          <a:xfrm>
            <a:off x="1044575" y="383223"/>
            <a:ext cx="3343275"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管理的概念及</a:t>
            </a:r>
            <a:r>
              <a:rPr kumimoji="0" lang="zh-CN" altLang="en-US" sz="2800" b="1" i="0" u="none" strike="noStrike" kern="0" cap="none" spc="0" normalizeH="0" baseline="0" noProof="0" dirty="0">
                <a:ln>
                  <a:noFill/>
                </a:ln>
                <a:solidFill>
                  <a:srgbClr val="FF0000"/>
                </a:solidFill>
                <a:effectLst/>
                <a:uLnTx/>
                <a:uFillTx/>
                <a:cs typeface="+mn-ea"/>
                <a:sym typeface="+mn-lt"/>
              </a:rPr>
              <a:t>内涵</a:t>
            </a:r>
            <a:endParaRPr kumimoji="0" lang="zh-CN" altLang="en-US" sz="2800" b="1" i="0" u="none" strike="noStrike" kern="0" cap="none" spc="0" normalizeH="0" baseline="0" noProof="0" dirty="0">
              <a:ln>
                <a:noFill/>
              </a:ln>
              <a:solidFill>
                <a:srgbClr val="FF0000"/>
              </a:solidFill>
              <a:effectLst/>
              <a:uLnTx/>
              <a:uFillTx/>
              <a:cs typeface="+mn-ea"/>
              <a:sym typeface="+mn-lt"/>
            </a:endParaRPr>
          </a:p>
        </p:txBody>
      </p:sp>
      <p:sp>
        <p:nvSpPr>
          <p:cNvPr id="2" name="Rounded Rectangle 94"/>
          <p:cNvSpPr/>
          <p:nvPr>
            <p:custDataLst>
              <p:tags r:id="rId14"/>
            </p:custDataLst>
          </p:nvPr>
        </p:nvSpPr>
        <p:spPr>
          <a:xfrm>
            <a:off x="6111291" y="1264662"/>
            <a:ext cx="482827" cy="469003"/>
          </a:xfrm>
          <a:prstGeom prst="round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solidFill>
                <a:schemeClr val="lt1"/>
              </a:solidFill>
              <a:cs typeface="+mn-ea"/>
              <a:sym typeface="+mn-lt"/>
            </a:endParaRPr>
          </a:p>
        </p:txBody>
      </p:sp>
      <p:sp>
        <p:nvSpPr>
          <p:cNvPr id="4" name="TextBox 8"/>
          <p:cNvSpPr txBox="1"/>
          <p:nvPr>
            <p:custDataLst>
              <p:tags r:id="rId15"/>
            </p:custDataLst>
          </p:nvPr>
        </p:nvSpPr>
        <p:spPr>
          <a:xfrm>
            <a:off x="5952120" y="1263611"/>
            <a:ext cx="820117" cy="424180"/>
          </a:xfrm>
          <a:prstGeom prst="rect">
            <a:avLst/>
          </a:prstGeom>
          <a:noFill/>
        </p:spPr>
        <p:txBody>
          <a:bodyPr wrap="square" lIns="117199" tIns="58599" rIns="117199" bIns="58599" rtlCol="0">
            <a:spAutoFit/>
          </a:bodyPr>
          <a:p>
            <a:pPr algn="ctr">
              <a:defRPr/>
            </a:pPr>
            <a:r>
              <a:rPr lang="en-US" altLang="zh-CN" sz="2000" b="1" dirty="0">
                <a:solidFill>
                  <a:schemeClr val="lt1"/>
                </a:solidFill>
                <a:cs typeface="+mn-ea"/>
                <a:sym typeface="+mn-lt"/>
              </a:rPr>
              <a:t>01</a:t>
            </a:r>
            <a:endParaRPr lang="en-US" altLang="zh-CN" sz="2000" b="1" dirty="0">
              <a:solidFill>
                <a:schemeClr val="lt1"/>
              </a:solidFill>
              <a:cs typeface="+mn-ea"/>
              <a:sym typeface="+mn-lt"/>
            </a:endParaRPr>
          </a:p>
        </p:txBody>
      </p:sp>
      <p:sp>
        <p:nvSpPr>
          <p:cNvPr id="23" name="文本框 22"/>
          <p:cNvSpPr txBox="1"/>
          <p:nvPr/>
        </p:nvSpPr>
        <p:spPr>
          <a:xfrm>
            <a:off x="6772275" y="1080135"/>
            <a:ext cx="4446905" cy="829945"/>
          </a:xfrm>
          <a:prstGeom prst="rect">
            <a:avLst/>
          </a:prstGeom>
          <a:noFill/>
        </p:spPr>
        <p:txBody>
          <a:bodyPr wrap="square" rtlCol="0">
            <a:spAutoFit/>
          </a:bodyPr>
          <a:p>
            <a:pPr lvl="0" indent="457200" fontAlgn="auto">
              <a:lnSpc>
                <a:spcPct val="150000"/>
              </a:lnSpc>
            </a:pPr>
            <a:r>
              <a:rPr lang="zh-CN" altLang="en-US" sz="1600" dirty="0">
                <a:solidFill>
                  <a:srgbClr val="FF0000"/>
                </a:solidFill>
                <a:cs typeface="+mn-ea"/>
                <a:sym typeface="+mn-lt"/>
              </a:rPr>
              <a:t>终极目标</a:t>
            </a:r>
            <a:r>
              <a:rPr lang="zh-CN" altLang="en-US" sz="1600" dirty="0">
                <a:solidFill>
                  <a:srgbClr val="000000"/>
                </a:solidFill>
                <a:cs typeface="+mn-ea"/>
                <a:sym typeface="+mn-lt"/>
              </a:rPr>
              <a:t>在于推动组织目标的实现，这是管理工作的根本出发点和落脚点。</a:t>
            </a:r>
            <a:endParaRPr lang="zh-CN" altLang="en-US" sz="1600" dirty="0">
              <a:solidFill>
                <a:srgbClr val="000000"/>
              </a:solidFill>
              <a:cs typeface="+mn-ea"/>
              <a:sym typeface="+mn-lt"/>
            </a:endParaRPr>
          </a:p>
        </p:txBody>
      </p:sp>
      <p:sp>
        <p:nvSpPr>
          <p:cNvPr id="35" name="矩形 34"/>
          <p:cNvSpPr/>
          <p:nvPr/>
        </p:nvSpPr>
        <p:spPr>
          <a:xfrm>
            <a:off x="6111240" y="638810"/>
            <a:ext cx="1603375" cy="398780"/>
          </a:xfrm>
          <a:prstGeom prst="rect">
            <a:avLst/>
          </a:prstGeom>
        </p:spPr>
        <p:txBody>
          <a:bodyPr wrap="square">
            <a:spAutoFit/>
          </a:bodyPr>
          <a:p>
            <a:pPr>
              <a:buSzPct val="25000"/>
              <a:defRPr/>
            </a:pPr>
            <a:r>
              <a:rPr lang="zh-CN" altLang="en-US" sz="2000" b="1" cap="all" dirty="0">
                <a:solidFill>
                  <a:srgbClr val="FF0000"/>
                </a:solidFill>
                <a:cs typeface="+mn-ea"/>
                <a:sym typeface="+mn-lt"/>
              </a:rPr>
              <a:t>管理的内涵</a:t>
            </a:r>
            <a:endParaRPr lang="zh-CN" altLang="en-US" sz="2000" b="1" cap="all" dirty="0">
              <a:solidFill>
                <a:srgbClr val="FF0000"/>
              </a:solidFill>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par>
                                <p:cTn id="24" presetID="22" presetClass="entr" presetSubtype="4"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down)">
                                      <p:cBhvr>
                                        <p:cTn id="26" dur="500"/>
                                        <p:tgtEl>
                                          <p:spTgt spid="1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down)">
                                      <p:cBhvr>
                                        <p:cTn id="41" dur="500"/>
                                        <p:tgtEl>
                                          <p:spTgt spid="29"/>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wipe(down)">
                                      <p:cBhvr>
                                        <p:cTn id="44" dur="500"/>
                                        <p:tgtEl>
                                          <p:spTgt spid="3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down)">
                                      <p:cBhvr>
                                        <p:cTn id="49" dur="500"/>
                                        <p:tgtEl>
                                          <p:spTgt spid="3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down)">
                                      <p:cBhvr>
                                        <p:cTn id="52" dur="500"/>
                                        <p:tgtEl>
                                          <p:spTgt spid="34"/>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wipe(down)">
                                      <p:cBhvr>
                                        <p:cTn id="55" dur="500"/>
                                        <p:tgtEl>
                                          <p:spTgt spid="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down)">
                                      <p:cBhvr>
                                        <p:cTn id="58" dur="500"/>
                                        <p:tgtEl>
                                          <p:spTgt spid="4"/>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00"/>
                                        <p:tgtEl>
                                          <p:spTgt spid="23"/>
                                        </p:tgtEl>
                                      </p:cBhvr>
                                    </p:animEffect>
                                  </p:childTnLst>
                                </p:cTn>
                              </p:par>
                            </p:childTnLst>
                          </p:cTn>
                        </p:par>
                        <p:par>
                          <p:cTn id="62" fill="hold">
                            <p:stCondLst>
                              <p:cond delay="500"/>
                            </p:stCondLst>
                            <p:childTnLst>
                              <p:par>
                                <p:cTn id="63" presetID="9" presetClass="entr" presetSubtype="0"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dissolve">
                                      <p:cBhvr>
                                        <p:cTn id="6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p:bldP spid="15" grpId="0"/>
      <p:bldP spid="16" grpId="0"/>
      <p:bldP spid="17" grpId="0"/>
      <p:bldP spid="29" grpId="0"/>
      <p:bldP spid="31" grpId="0"/>
      <p:bldP spid="33" grpId="0" bldLvl="0" animBg="1"/>
      <p:bldP spid="34" grpId="0" bldLvl="0" animBg="1"/>
      <p:bldP spid="2" grpId="0" bldLvl="0" animBg="1"/>
      <p:bldP spid="4" grpId="0"/>
      <p:bldP spid="23"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îSľîḋè"/>
          <p:cNvSpPr/>
          <p:nvPr>
            <p:custDataLst>
              <p:tags r:id="rId1"/>
            </p:custDataLst>
          </p:nvPr>
        </p:nvSpPr>
        <p:spPr>
          <a:xfrm>
            <a:off x="5782310" y="1958975"/>
            <a:ext cx="1506855" cy="150685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sp>
        <p:nvSpPr>
          <p:cNvPr id="21" name="i$ľîďé"/>
          <p:cNvSpPr/>
          <p:nvPr>
            <p:custDataLst>
              <p:tags r:id="rId2"/>
            </p:custDataLst>
          </p:nvPr>
        </p:nvSpPr>
        <p:spPr>
          <a:xfrm>
            <a:off x="4857750" y="2893060"/>
            <a:ext cx="1264920" cy="1264920"/>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dirty="0">
              <a:solidFill>
                <a:schemeClr val="lt1"/>
              </a:solidFill>
              <a:cs typeface="+mn-ea"/>
              <a:sym typeface="+mn-lt"/>
            </a:endParaRPr>
          </a:p>
        </p:txBody>
      </p:sp>
      <p:sp>
        <p:nvSpPr>
          <p:cNvPr id="22" name="ïslîḋe"/>
          <p:cNvSpPr/>
          <p:nvPr>
            <p:custDataLst>
              <p:tags r:id="rId3"/>
            </p:custDataLst>
          </p:nvPr>
        </p:nvSpPr>
        <p:spPr>
          <a:xfrm>
            <a:off x="7306310" y="1584325"/>
            <a:ext cx="494665" cy="494665"/>
          </a:xfrm>
          <a:prstGeom prst="roundRect">
            <a:avLst/>
          </a:pr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2</a:t>
            </a:r>
            <a:endParaRPr lang="en-US" altLang="zh-CN" b="1" dirty="0">
              <a:solidFill>
                <a:schemeClr val="lt1"/>
              </a:solidFill>
              <a:cs typeface="+mn-ea"/>
              <a:sym typeface="+mn-lt"/>
            </a:endParaRPr>
          </a:p>
        </p:txBody>
      </p:sp>
      <p:sp>
        <p:nvSpPr>
          <p:cNvPr id="23" name="ïsļíďé"/>
          <p:cNvSpPr/>
          <p:nvPr>
            <p:custDataLst>
              <p:tags r:id="rId4"/>
            </p:custDataLst>
          </p:nvPr>
        </p:nvSpPr>
        <p:spPr>
          <a:xfrm>
            <a:off x="4391025" y="2373630"/>
            <a:ext cx="494665" cy="494665"/>
          </a:xfrm>
          <a:prstGeom prst="roundRect">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b="1" dirty="0">
                <a:solidFill>
                  <a:schemeClr val="lt1"/>
                </a:solidFill>
                <a:cs typeface="+mn-ea"/>
                <a:sym typeface="+mn-lt"/>
              </a:rPr>
              <a:t>1</a:t>
            </a:r>
            <a:endParaRPr lang="en-US" altLang="zh-CN" b="1" dirty="0">
              <a:solidFill>
                <a:schemeClr val="lt1"/>
              </a:solidFill>
              <a:cs typeface="+mn-ea"/>
              <a:sym typeface="+mn-lt"/>
            </a:endParaRPr>
          </a:p>
        </p:txBody>
      </p:sp>
      <p:sp>
        <p:nvSpPr>
          <p:cNvPr id="24" name="îsḷïďè"/>
          <p:cNvSpPr/>
          <p:nvPr>
            <p:custDataLst>
              <p:tags r:id="rId5"/>
            </p:custDataLst>
          </p:nvPr>
        </p:nvSpPr>
        <p:spPr>
          <a:xfrm>
            <a:off x="7099300" y="1833880"/>
            <a:ext cx="345440" cy="358140"/>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rgbClr val="ED7D3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sp>
        <p:nvSpPr>
          <p:cNvPr id="28" name="islíḋe"/>
          <p:cNvSpPr/>
          <p:nvPr>
            <p:custDataLst>
              <p:tags r:id="rId6"/>
            </p:custDataLst>
          </p:nvPr>
        </p:nvSpPr>
        <p:spPr>
          <a:xfrm flipH="1">
            <a:off x="4720590" y="2771775"/>
            <a:ext cx="324485" cy="283845"/>
          </a:xfrm>
          <a:custGeom>
            <a:avLst/>
            <a:gdLst>
              <a:gd name="connsiteX0" fmla="*/ 323406 w 540544"/>
              <a:gd name="connsiteY0" fmla="*/ 0 h 561182"/>
              <a:gd name="connsiteX1" fmla="*/ 540544 w 540544"/>
              <a:gd name="connsiteY1" fmla="*/ 0 h 561182"/>
              <a:gd name="connsiteX2" fmla="*/ 540544 w 540544"/>
              <a:gd name="connsiteY2" fmla="*/ 239285 h 561182"/>
              <a:gd name="connsiteX3" fmla="*/ 529037 w 540544"/>
              <a:gd name="connsiteY3" fmla="*/ 238125 h 561182"/>
              <a:gd name="connsiteX4" fmla="*/ 279402 w 540544"/>
              <a:gd name="connsiteY4" fmla="*/ 487760 h 561182"/>
              <a:gd name="connsiteX5" fmla="*/ 284474 w 540544"/>
              <a:gd name="connsiteY5" fmla="*/ 538070 h 561182"/>
              <a:gd name="connsiteX6" fmla="*/ 291649 w 540544"/>
              <a:gd name="connsiteY6" fmla="*/ 561182 h 561182"/>
              <a:gd name="connsiteX7" fmla="*/ 0 w 540544"/>
              <a:gd name="connsiteY7" fmla="*/ 561182 h 561182"/>
              <a:gd name="connsiteX8" fmla="*/ 0 w 540544"/>
              <a:gd name="connsiteY8" fmla="*/ 249200 h 561182"/>
              <a:gd name="connsiteX9" fmla="*/ 24701 w 540544"/>
              <a:gd name="connsiteY9" fmla="*/ 256868 h 561182"/>
              <a:gd name="connsiteX10" fmla="*/ 75011 w 540544"/>
              <a:gd name="connsiteY10" fmla="*/ 261940 h 561182"/>
              <a:gd name="connsiteX11" fmla="*/ 324646 w 540544"/>
              <a:gd name="connsiteY11" fmla="*/ 12305 h 561182"/>
              <a:gd name="connsiteX12" fmla="*/ 323406 w 540544"/>
              <a:gd name="connsiteY12" fmla="*/ 0 h 56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0544" h="561182">
                <a:moveTo>
                  <a:pt x="323406" y="0"/>
                </a:moveTo>
                <a:lnTo>
                  <a:pt x="540544" y="0"/>
                </a:lnTo>
                <a:lnTo>
                  <a:pt x="540544" y="239285"/>
                </a:lnTo>
                <a:lnTo>
                  <a:pt x="529037" y="238125"/>
                </a:lnTo>
                <a:cubicBezTo>
                  <a:pt x="391167" y="238125"/>
                  <a:pt x="279402" y="349890"/>
                  <a:pt x="279402" y="487760"/>
                </a:cubicBezTo>
                <a:cubicBezTo>
                  <a:pt x="279402" y="504994"/>
                  <a:pt x="281149" y="521820"/>
                  <a:pt x="284474" y="538070"/>
                </a:cubicBezTo>
                <a:lnTo>
                  <a:pt x="291649" y="561182"/>
                </a:lnTo>
                <a:lnTo>
                  <a:pt x="0" y="561182"/>
                </a:lnTo>
                <a:lnTo>
                  <a:pt x="0" y="249200"/>
                </a:lnTo>
                <a:lnTo>
                  <a:pt x="24701" y="256868"/>
                </a:lnTo>
                <a:cubicBezTo>
                  <a:pt x="40952" y="260194"/>
                  <a:pt x="57777" y="261940"/>
                  <a:pt x="75011" y="261940"/>
                </a:cubicBezTo>
                <a:cubicBezTo>
                  <a:pt x="212881" y="261940"/>
                  <a:pt x="324646" y="150175"/>
                  <a:pt x="324646" y="12305"/>
                </a:cubicBezTo>
                <a:lnTo>
                  <a:pt x="323406" y="0"/>
                </a:lnTo>
                <a:close/>
              </a:path>
            </a:pathLst>
          </a:cu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cxnSp>
        <p:nvCxnSpPr>
          <p:cNvPr id="9" name="直接连接符 8"/>
          <p:cNvCxnSpPr/>
          <p:nvPr>
            <p:custDataLst>
              <p:tags r:id="rId7"/>
            </p:custDataLst>
          </p:nvPr>
        </p:nvCxnSpPr>
        <p:spPr>
          <a:xfrm>
            <a:off x="7869330" y="2078741"/>
            <a:ext cx="3624488" cy="0"/>
          </a:xfrm>
          <a:prstGeom prst="line">
            <a:avLst/>
          </a:prstGeom>
          <a:ln w="3175" cap="rnd">
            <a:solidFill>
              <a:srgbClr val="ED7D31"/>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8"/>
            </p:custDataLst>
          </p:nvPr>
        </p:nvCxnSpPr>
        <p:spPr>
          <a:xfrm>
            <a:off x="763905" y="2459906"/>
            <a:ext cx="3625215" cy="0"/>
          </a:xfrm>
          <a:prstGeom prst="line">
            <a:avLst/>
          </a:prstGeom>
          <a:ln w="3175" cap="rnd">
            <a:solidFill>
              <a:schemeClr val="accent6">
                <a:lumMod val="60000"/>
                <a:lumOff val="4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 name="îsliḋé"/>
          <p:cNvSpPr txBox="1"/>
          <p:nvPr>
            <p:custDataLst>
              <p:tags r:id="rId9"/>
            </p:custDataLst>
          </p:nvPr>
        </p:nvSpPr>
        <p:spPr>
          <a:xfrm>
            <a:off x="7965440" y="1193800"/>
            <a:ext cx="2237105" cy="885190"/>
          </a:xfrm>
          <a:prstGeom prst="rect">
            <a:avLst/>
          </a:prstGeom>
          <a:noFill/>
          <a:ln>
            <a:noFill/>
          </a:ln>
        </p:spPr>
        <p:txBody>
          <a:bodyPr wrap="none" lIns="91440" tIns="45720" rIns="91440" bIns="45720" anchor="ctr" anchorCtr="0">
            <a:normAutofit lnSpcReduction="20000"/>
          </a:bodyPr>
          <a:lstStyle/>
          <a:p>
            <a:pPr lvl="0" algn="l">
              <a:lnSpc>
                <a:spcPct val="150000"/>
              </a:lnSpc>
              <a:buClrTx/>
              <a:buSzTx/>
              <a:buFontTx/>
              <a:defRPr/>
            </a:pPr>
            <a:r>
              <a:rPr lang="zh-CN" altLang="en-US" sz="2000" b="1" cap="all" dirty="0">
                <a:solidFill>
                  <a:srgbClr val="FF0000"/>
                </a:solidFill>
                <a:cs typeface="+mn-ea"/>
                <a:sym typeface="+mn-lt"/>
              </a:rPr>
              <a:t>管理的科学性和艺术性</a:t>
            </a:r>
            <a:endParaRPr lang="zh-CN" altLang="en-US" sz="2000" b="1" cap="all" dirty="0">
              <a:solidFill>
                <a:srgbClr val="FF0000"/>
              </a:solidFill>
              <a:cs typeface="+mn-ea"/>
              <a:sym typeface="+mn-lt"/>
            </a:endParaRPr>
          </a:p>
        </p:txBody>
      </p:sp>
      <p:sp>
        <p:nvSpPr>
          <p:cNvPr id="13" name="î$ḻïḑê"/>
          <p:cNvSpPr txBox="1"/>
          <p:nvPr/>
        </p:nvSpPr>
        <p:spPr>
          <a:xfrm>
            <a:off x="7525385" y="2277110"/>
            <a:ext cx="4180205" cy="875030"/>
          </a:xfrm>
          <a:prstGeom prst="rect">
            <a:avLst/>
          </a:prstGeom>
          <a:noFill/>
          <a:ln>
            <a:noFill/>
          </a:ln>
        </p:spPr>
        <p:txBody>
          <a:bodyPr lIns="91440" tIns="45720" rIns="91440" bIns="45720" anchor="t" anchorCtr="0">
            <a:noAutofit/>
          </a:bodyPr>
          <a:lstStyle/>
          <a:p>
            <a:pPr lvl="0" indent="457200" algn="just" fontAlgn="auto">
              <a:lnSpc>
                <a:spcPct val="130000"/>
              </a:lnSpc>
            </a:pPr>
            <a:r>
              <a:rPr lang="zh-CN" altLang="en-US" sz="1600" dirty="0">
                <a:solidFill>
                  <a:srgbClr val="FF0000"/>
                </a:solidFill>
                <a:cs typeface="+mn-ea"/>
                <a:sym typeface="+mn-lt"/>
              </a:rPr>
              <a:t>管理是一门科学，</a:t>
            </a:r>
            <a:r>
              <a:rPr lang="zh-CN" altLang="en-US" sz="1600" dirty="0">
                <a:solidFill>
                  <a:srgbClr val="000000"/>
                </a:solidFill>
                <a:cs typeface="+mn-ea"/>
                <a:sym typeface="+mn-lt"/>
              </a:rPr>
              <a:t>是人类探索、发现、总结和遵循客观规律，在逻辑的基础上建立系统化的理论体系，可在实践中应用管理原理和原则，使管理成为理论指导下的规范化的理性行为。</a:t>
            </a:r>
            <a:endParaRPr lang="zh-CN" altLang="en-US" sz="1600" dirty="0">
              <a:solidFill>
                <a:srgbClr val="000000"/>
              </a:solidFill>
              <a:cs typeface="+mn-ea"/>
              <a:sym typeface="+mn-lt"/>
            </a:endParaRPr>
          </a:p>
          <a:p>
            <a:pPr lvl="0" indent="457200" algn="just" fontAlgn="auto">
              <a:lnSpc>
                <a:spcPct val="130000"/>
              </a:lnSpc>
            </a:pPr>
            <a:r>
              <a:rPr lang="zh-CN" altLang="en-US" sz="1600" dirty="0">
                <a:solidFill>
                  <a:srgbClr val="FF0000"/>
                </a:solidFill>
                <a:cs typeface="+mn-ea"/>
                <a:sym typeface="+mn-lt"/>
              </a:rPr>
              <a:t>管理是一门艺术。</a:t>
            </a:r>
            <a:r>
              <a:rPr lang="zh-CN" altLang="en-US" sz="1600" dirty="0">
                <a:solidFill>
                  <a:srgbClr val="000000"/>
                </a:solidFill>
                <a:cs typeface="+mn-ea"/>
                <a:sym typeface="+mn-lt"/>
              </a:rPr>
              <a:t>必须在管理实践中运用管理艺术，充分发挥人的积极性、主动性和创造性，灵活地把管理知识与具体的管理活动结合起来，以获得满意的管理效果。</a:t>
            </a:r>
            <a:endParaRPr lang="zh-CN" altLang="en-US" sz="1600" dirty="0">
              <a:solidFill>
                <a:srgbClr val="000000"/>
              </a:solidFill>
              <a:cs typeface="+mn-ea"/>
              <a:sym typeface="+mn-lt"/>
            </a:endParaRPr>
          </a:p>
          <a:p>
            <a:pPr lvl="0" indent="457200" algn="just" fontAlgn="auto">
              <a:lnSpc>
                <a:spcPct val="130000"/>
              </a:lnSpc>
            </a:pPr>
            <a:r>
              <a:rPr lang="zh-CN" altLang="en-US" sz="1600" dirty="0">
                <a:solidFill>
                  <a:srgbClr val="000000"/>
                </a:solidFill>
                <a:cs typeface="+mn-ea"/>
                <a:sym typeface="+mn-lt"/>
              </a:rPr>
              <a:t>要求管理者既要注重管理理论的学习，又要重视在管理实践中灵活地运用管理理论。</a:t>
            </a:r>
            <a:endParaRPr lang="zh-CN" altLang="en-US" sz="1600" dirty="0">
              <a:solidFill>
                <a:srgbClr val="000000"/>
              </a:solidFill>
              <a:cs typeface="+mn-ea"/>
              <a:sym typeface="+mn-lt"/>
            </a:endParaRPr>
          </a:p>
        </p:txBody>
      </p:sp>
      <p:sp>
        <p:nvSpPr>
          <p:cNvPr id="16" name="iṧlïďe"/>
          <p:cNvSpPr txBox="1"/>
          <p:nvPr>
            <p:custDataLst>
              <p:tags r:id="rId10"/>
            </p:custDataLst>
          </p:nvPr>
        </p:nvSpPr>
        <p:spPr>
          <a:xfrm>
            <a:off x="897890" y="1291590"/>
            <a:ext cx="3266440" cy="1442085"/>
          </a:xfrm>
          <a:prstGeom prst="rect">
            <a:avLst/>
          </a:prstGeom>
          <a:noFill/>
          <a:ln>
            <a:noFill/>
          </a:ln>
        </p:spPr>
        <p:txBody>
          <a:bodyPr wrap="none" lIns="91440" tIns="45720" rIns="91440" bIns="45720" anchor="ctr" anchorCtr="0">
            <a:normAutofit/>
          </a:bodyPr>
          <a:lstStyle/>
          <a:p>
            <a:pPr lvl="0" indent="0" algn="l" fontAlgn="auto">
              <a:lnSpc>
                <a:spcPct val="150000"/>
              </a:lnSpc>
              <a:defRPr/>
            </a:pPr>
            <a:r>
              <a:rPr lang="zh-CN" altLang="en-US" sz="2000" b="1" cap="all" dirty="0">
                <a:solidFill>
                  <a:srgbClr val="FF0000"/>
                </a:solidFill>
                <a:cs typeface="+mn-ea"/>
                <a:sym typeface="+mn-lt"/>
              </a:rPr>
              <a:t>管理的自然属性和社会属性</a:t>
            </a:r>
            <a:endParaRPr lang="zh-CN" altLang="en-US" sz="2000" b="1" cap="all" dirty="0">
              <a:solidFill>
                <a:srgbClr val="FF0000"/>
              </a:solidFill>
              <a:cs typeface="+mn-ea"/>
              <a:sym typeface="+mn-lt"/>
            </a:endParaRPr>
          </a:p>
        </p:txBody>
      </p:sp>
      <p:sp>
        <p:nvSpPr>
          <p:cNvPr id="17" name="iśľide"/>
          <p:cNvSpPr txBox="1"/>
          <p:nvPr/>
        </p:nvSpPr>
        <p:spPr>
          <a:xfrm>
            <a:off x="671830" y="2599055"/>
            <a:ext cx="3719195" cy="3164840"/>
          </a:xfrm>
          <a:prstGeom prst="rect">
            <a:avLst/>
          </a:prstGeom>
          <a:noFill/>
          <a:ln>
            <a:noFill/>
          </a:ln>
        </p:spPr>
        <p:txBody>
          <a:bodyPr lIns="91440" tIns="45720" rIns="91440" bIns="45720" anchor="t" anchorCtr="0">
            <a:noAutofit/>
          </a:bodyPr>
          <a:lstStyle/>
          <a:p>
            <a:pPr lvl="0" indent="457200" algn="just" fontAlgn="auto">
              <a:lnSpc>
                <a:spcPct val="130000"/>
              </a:lnSpc>
            </a:pPr>
            <a:r>
              <a:rPr lang="zh-CN" altLang="en-US" sz="1600" dirty="0">
                <a:solidFill>
                  <a:srgbClr val="FF0000"/>
                </a:solidFill>
                <a:cs typeface="+mn-ea"/>
                <a:sym typeface="+mn-lt"/>
              </a:rPr>
              <a:t>自然属性</a:t>
            </a:r>
            <a:r>
              <a:rPr lang="zh-CN" altLang="en-US" sz="1600" dirty="0">
                <a:solidFill>
                  <a:srgbClr val="000000"/>
                </a:solidFill>
                <a:cs typeface="+mn-ea"/>
                <a:sym typeface="+mn-lt"/>
              </a:rPr>
              <a:t>指处理人与自然的关系、合理组织生产力的属性，表现为管理的一般职能。</a:t>
            </a:r>
            <a:endParaRPr lang="zh-CN" altLang="en-US" sz="1600" dirty="0">
              <a:solidFill>
                <a:srgbClr val="000000"/>
              </a:solidFill>
              <a:cs typeface="+mn-ea"/>
              <a:sym typeface="+mn-lt"/>
            </a:endParaRPr>
          </a:p>
          <a:p>
            <a:pPr indent="457200" algn="just" fontAlgn="auto">
              <a:lnSpc>
                <a:spcPct val="130000"/>
              </a:lnSpc>
            </a:pPr>
            <a:r>
              <a:rPr lang="zh-CN" altLang="en-US" sz="1600" dirty="0">
                <a:solidFill>
                  <a:srgbClr val="FF0000"/>
                </a:solidFill>
                <a:cs typeface="+mn-ea"/>
                <a:sym typeface="+mn-lt"/>
              </a:rPr>
              <a:t>社会属性</a:t>
            </a:r>
            <a:r>
              <a:rPr lang="zh-CN" altLang="en-US" sz="1600" dirty="0">
                <a:solidFill>
                  <a:srgbClr val="000000"/>
                </a:solidFill>
                <a:cs typeface="+mn-ea"/>
                <a:sym typeface="+mn-lt"/>
              </a:rPr>
              <a:t>指处理人与人之间的关系、维护社会生产关系的属性，表现为管理的特殊职能。</a:t>
            </a:r>
            <a:endParaRPr lang="zh-CN" altLang="en-US" sz="1600" dirty="0">
              <a:solidFill>
                <a:srgbClr val="000000"/>
              </a:solidFill>
              <a:cs typeface="+mn-ea"/>
              <a:sym typeface="+mn-lt"/>
            </a:endParaRPr>
          </a:p>
          <a:p>
            <a:pPr indent="457200" algn="just" fontAlgn="auto">
              <a:lnSpc>
                <a:spcPct val="130000"/>
              </a:lnSpc>
            </a:pPr>
            <a:r>
              <a:rPr lang="zh-CN" altLang="en-US" sz="1600" dirty="0">
                <a:solidFill>
                  <a:srgbClr val="000000"/>
                </a:solidFill>
                <a:cs typeface="+mn-ea"/>
                <a:sym typeface="+mn-lt"/>
              </a:rPr>
              <a:t>自然属性和社会属性是管理的二重性，相互联系又相互制约，均属于管理的根本属性。</a:t>
            </a:r>
            <a:endParaRPr lang="zh-CN" altLang="en-US" sz="1600" dirty="0">
              <a:solidFill>
                <a:srgbClr val="000000"/>
              </a:solidFill>
              <a:cs typeface="+mn-ea"/>
              <a:sym typeface="+mn-lt"/>
            </a:endParaRPr>
          </a:p>
        </p:txBody>
      </p:sp>
      <p:sp>
        <p:nvSpPr>
          <p:cNvPr id="3" name="矩形 2"/>
          <p:cNvSpPr/>
          <p:nvPr>
            <p:custDataLst>
              <p:tags r:id="rId11"/>
            </p:custDataLst>
          </p:nvPr>
        </p:nvSpPr>
        <p:spPr>
          <a:xfrm>
            <a:off x="5151755" y="3152140"/>
            <a:ext cx="760095" cy="82994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根本</a:t>
            </a:r>
            <a:endParaRPr lang="zh-CN" altLang="en-US" sz="2000" b="1" dirty="0">
              <a:solidFill>
                <a:schemeClr val="lt1"/>
              </a:solidFill>
              <a:cs typeface="+mn-ea"/>
              <a:sym typeface="+mn-lt"/>
            </a:endParaRPr>
          </a:p>
          <a:p>
            <a:pPr lvl="0">
              <a:lnSpc>
                <a:spcPct val="120000"/>
              </a:lnSpc>
              <a:spcBef>
                <a:spcPct val="0"/>
              </a:spcBef>
              <a:buSzPct val="25000"/>
              <a:defRPr/>
            </a:pPr>
            <a:r>
              <a:rPr lang="zh-CN" altLang="en-US" sz="2000" b="1" dirty="0">
                <a:solidFill>
                  <a:schemeClr val="lt1"/>
                </a:solidFill>
                <a:cs typeface="+mn-ea"/>
                <a:sym typeface="+mn-lt"/>
              </a:rPr>
              <a:t>属性</a:t>
            </a:r>
            <a:endParaRPr lang="zh-CN" altLang="en-US" sz="2000" b="1" dirty="0">
              <a:solidFill>
                <a:schemeClr val="lt1"/>
              </a:solidFill>
              <a:cs typeface="+mn-ea"/>
              <a:sym typeface="+mn-lt"/>
            </a:endParaRPr>
          </a:p>
        </p:txBody>
      </p:sp>
      <p:sp>
        <p:nvSpPr>
          <p:cNvPr id="6" name="矩形 5"/>
          <p:cNvSpPr/>
          <p:nvPr>
            <p:custDataLst>
              <p:tags r:id="rId12"/>
            </p:custDataLst>
          </p:nvPr>
        </p:nvSpPr>
        <p:spPr>
          <a:xfrm>
            <a:off x="6164580" y="2225675"/>
            <a:ext cx="973455" cy="829945"/>
          </a:xfrm>
          <a:prstGeom prst="rect">
            <a:avLst/>
          </a:prstGeom>
          <a:noFill/>
        </p:spPr>
        <p:txBody>
          <a:bodyPr wrap="square">
            <a:spAutoFit/>
          </a:bodyPr>
          <a:lstStyle/>
          <a:p>
            <a:pPr lvl="0">
              <a:lnSpc>
                <a:spcPct val="120000"/>
              </a:lnSpc>
              <a:spcBef>
                <a:spcPct val="0"/>
              </a:spcBef>
              <a:buSzPct val="25000"/>
              <a:defRPr/>
            </a:pPr>
            <a:r>
              <a:rPr lang="zh-CN" altLang="en-US" sz="2000" b="1" dirty="0">
                <a:solidFill>
                  <a:schemeClr val="lt1"/>
                </a:solidFill>
                <a:cs typeface="+mn-ea"/>
                <a:sym typeface="+mn-lt"/>
              </a:rPr>
              <a:t>特殊</a:t>
            </a:r>
            <a:endParaRPr lang="zh-CN" altLang="en-US" sz="2000" b="1" dirty="0">
              <a:solidFill>
                <a:schemeClr val="lt1"/>
              </a:solidFill>
              <a:cs typeface="+mn-ea"/>
              <a:sym typeface="+mn-lt"/>
            </a:endParaRPr>
          </a:p>
          <a:p>
            <a:pPr lvl="0">
              <a:lnSpc>
                <a:spcPct val="120000"/>
              </a:lnSpc>
              <a:spcBef>
                <a:spcPct val="0"/>
              </a:spcBef>
              <a:buSzPct val="25000"/>
              <a:defRPr/>
            </a:pPr>
            <a:r>
              <a:rPr lang="zh-CN" altLang="en-US" sz="2000" b="1" dirty="0">
                <a:solidFill>
                  <a:schemeClr val="lt1"/>
                </a:solidFill>
                <a:cs typeface="+mn-ea"/>
                <a:sym typeface="+mn-lt"/>
              </a:rPr>
              <a:t>属性</a:t>
            </a:r>
            <a:endParaRPr lang="zh-CN" altLang="en-US" sz="2000" b="1" dirty="0">
              <a:solidFill>
                <a:schemeClr val="lt1"/>
              </a:solidFill>
              <a:cs typeface="+mn-ea"/>
              <a:sym typeface="+mn-lt"/>
            </a:endParaRPr>
          </a:p>
        </p:txBody>
      </p:sp>
      <p:sp>
        <p:nvSpPr>
          <p:cNvPr id="19" name="01"/>
          <p:cNvSpPr>
            <a:spLocks noChangeAspect="1"/>
          </p:cNvSpPr>
          <p:nvPr>
            <p:custDataLst>
              <p:tags r:id="rId13"/>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32"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sz="2800" kern="0" noProof="0" dirty="0">
                <a:ln>
                  <a:noFill/>
                </a:ln>
                <a:solidFill>
                  <a:schemeClr val="accent1"/>
                </a:solidFill>
                <a:effectLst/>
                <a:uLnTx/>
                <a:uFillTx/>
                <a:cs typeface="+mn-ea"/>
                <a:sym typeface="+mn-lt"/>
              </a:rPr>
              <a:t>管理的性质</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strips(downLeft)">
                                      <p:cBhvr>
                                        <p:cTn id="13" dur="500"/>
                                        <p:tgtEl>
                                          <p:spTgt spid="12"/>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trips(downLeft)">
                                      <p:cBhvr>
                                        <p:cTn id="16" dur="500"/>
                                        <p:tgtEl>
                                          <p:spTgt spid="13"/>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trips(downLeft)">
                                      <p:cBhvr>
                                        <p:cTn id="19" dur="500"/>
                                        <p:tgtEl>
                                          <p:spTgt spid="16"/>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Left)">
                                      <p:cBhvr>
                                        <p:cTn id="22" dur="500"/>
                                        <p:tgtEl>
                                          <p:spTgt spid="1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down)">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17" grpId="0"/>
      <p:bldP spid="3" grpId="0"/>
      <p:bldP spid="6" grpId="0"/>
      <p:bldP spid="19" grpId="0" bldLvl="0" animBg="1"/>
      <p:bldP spid="3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custDataLst>
              <p:tags r:id="rId1"/>
            </p:custDataLst>
          </p:nvPr>
        </p:nvGrpSpPr>
        <p:grpSpPr>
          <a:xfrm>
            <a:off x="3746497" y="1215390"/>
            <a:ext cx="7890509" cy="1316355"/>
            <a:chOff x="2366542" y="954376"/>
            <a:chExt cx="6211409" cy="946496"/>
          </a:xfrm>
        </p:grpSpPr>
        <p:sp>
          <p:nvSpPr>
            <p:cNvPr id="26" name="矩形 25"/>
            <p:cNvSpPr/>
            <p:nvPr>
              <p:custDataLst>
                <p:tags r:id="rId2"/>
              </p:custDataLst>
            </p:nvPr>
          </p:nvSpPr>
          <p:spPr>
            <a:xfrm>
              <a:off x="2366542" y="1140662"/>
              <a:ext cx="6211409" cy="760210"/>
            </a:xfrm>
            <a:prstGeom prst="rect">
              <a:avLst/>
            </a:prstGeom>
          </p:spPr>
          <p:txBody>
            <a:bodyPr wrap="square" lIns="0" tIns="0" rIns="0" bIns="0" anchor="t" anchorCtr="0">
              <a:noAutofit/>
            </a:bodyPr>
            <a:lstStyle/>
            <a:p>
              <a:pPr lvl="0" indent="457200" algn="just" fontAlgn="auto">
                <a:lnSpc>
                  <a:spcPct val="150000"/>
                </a:lnSpc>
              </a:pPr>
              <a:r>
                <a:rPr lang="zh-CN" altLang="en-US" sz="1600" dirty="0">
                  <a:solidFill>
                    <a:srgbClr val="000000"/>
                  </a:solidFill>
                  <a:cs typeface="+mn-ea"/>
                  <a:sym typeface="+mn-lt"/>
                </a:rPr>
                <a:t>主要任务是在收集大量基础资料的前提下，对组织未来环境的发展趋势做出预测，根据预测的结果和组织拥有的可支配资源树立组织目标，然后制定各种实现目标的方案、措施和具体步骤，为组织目标的实现做出完整的筹划。</a:t>
              </a:r>
              <a:endParaRPr lang="zh-CN" altLang="en-US" sz="1600" dirty="0">
                <a:solidFill>
                  <a:srgbClr val="000000"/>
                </a:solidFill>
                <a:cs typeface="+mn-ea"/>
                <a:sym typeface="+mn-lt"/>
              </a:endParaRPr>
            </a:p>
          </p:txBody>
        </p:sp>
        <p:sp>
          <p:nvSpPr>
            <p:cNvPr id="27" name="矩形 26"/>
            <p:cNvSpPr/>
            <p:nvPr>
              <p:custDataLst>
                <p:tags r:id="rId3"/>
              </p:custDataLst>
            </p:nvPr>
          </p:nvSpPr>
          <p:spPr>
            <a:xfrm>
              <a:off x="2381540" y="954376"/>
              <a:ext cx="1411505" cy="166199"/>
            </a:xfrm>
            <a:prstGeom prst="rect">
              <a:avLst/>
            </a:prstGeom>
          </p:spPr>
          <p:txBody>
            <a:bodyPr wrap="none" lIns="0" tIns="0" rIns="0" bIns="0" anchor="t" anchorCtr="0">
              <a:noAutofit/>
            </a:bodyPr>
            <a:lstStyle/>
            <a:p>
              <a:pPr lvl="0">
                <a:defRPr/>
              </a:pPr>
              <a:r>
                <a:rPr lang="zh-CN" altLang="en-US" sz="2000" b="1" cap="all" dirty="0">
                  <a:solidFill>
                    <a:srgbClr val="FF0000"/>
                  </a:solidFill>
                  <a:cs typeface="+mn-ea"/>
                  <a:sym typeface="+mn-lt"/>
                </a:rPr>
                <a:t>计划职能</a:t>
              </a:r>
              <a:endParaRPr lang="zh-CN" altLang="en-US" sz="2000" b="1" cap="all" dirty="0">
                <a:solidFill>
                  <a:srgbClr val="FF0000"/>
                </a:solidFill>
                <a:cs typeface="+mn-ea"/>
                <a:sym typeface="+mn-lt"/>
              </a:endParaRPr>
            </a:p>
          </p:txBody>
        </p:sp>
      </p:grpSp>
      <p:grpSp>
        <p:nvGrpSpPr>
          <p:cNvPr id="28" name="组合 27"/>
          <p:cNvGrpSpPr/>
          <p:nvPr>
            <p:custDataLst>
              <p:tags r:id="rId4"/>
            </p:custDataLst>
          </p:nvPr>
        </p:nvGrpSpPr>
        <p:grpSpPr>
          <a:xfrm>
            <a:off x="3765550" y="2622549"/>
            <a:ext cx="7829550" cy="1416051"/>
            <a:chOff x="2981086" y="1947900"/>
            <a:chExt cx="5683996" cy="1018181"/>
          </a:xfrm>
        </p:grpSpPr>
        <p:sp>
          <p:nvSpPr>
            <p:cNvPr id="29" name="矩形 28"/>
            <p:cNvSpPr/>
            <p:nvPr>
              <p:custDataLst>
                <p:tags r:id="rId5"/>
              </p:custDataLst>
            </p:nvPr>
          </p:nvSpPr>
          <p:spPr>
            <a:xfrm>
              <a:off x="2981086" y="2152450"/>
              <a:ext cx="5683996" cy="813631"/>
            </a:xfrm>
            <a:prstGeom prst="rect">
              <a:avLst/>
            </a:prstGeom>
          </p:spPr>
          <p:txBody>
            <a:bodyPr wrap="square" lIns="0" tIns="0" rIns="0" bIns="0" anchor="t" anchorCtr="0">
              <a:noAutofit/>
            </a:bodyPr>
            <a:lstStyle/>
            <a:p>
              <a:pPr indent="457200" algn="just" fontAlgn="auto">
                <a:lnSpc>
                  <a:spcPct val="150000"/>
                </a:lnSpc>
              </a:pPr>
              <a:r>
                <a:rPr lang="zh-CN" altLang="en-US" sz="1600" dirty="0">
                  <a:solidFill>
                    <a:srgbClr val="000000"/>
                  </a:solidFill>
                  <a:cs typeface="+mn-ea"/>
                  <a:sym typeface="+mn-lt"/>
                </a:rPr>
                <a:t>两层含义：一是进行组织结构设计、构建和调整；二是为达成计划目标所进行的必要的组织过程。</a:t>
              </a:r>
              <a:endParaRPr lang="zh-CN" altLang="en-US" sz="1600" dirty="0">
                <a:solidFill>
                  <a:srgbClr val="000000"/>
                </a:solidFill>
                <a:cs typeface="+mn-ea"/>
                <a:sym typeface="+mn-lt"/>
              </a:endParaRPr>
            </a:p>
          </p:txBody>
        </p:sp>
        <p:sp>
          <p:nvSpPr>
            <p:cNvPr id="30" name="矩形 29"/>
            <p:cNvSpPr/>
            <p:nvPr>
              <p:custDataLst>
                <p:tags r:id="rId6"/>
              </p:custDataLst>
            </p:nvPr>
          </p:nvSpPr>
          <p:spPr>
            <a:xfrm>
              <a:off x="3007478" y="1947900"/>
              <a:ext cx="1411505" cy="166199"/>
            </a:xfrm>
            <a:prstGeom prst="rect">
              <a:avLst/>
            </a:prstGeom>
          </p:spPr>
          <p:txBody>
            <a:bodyPr wrap="none" lIns="0" tIns="0" rIns="0" bIns="0" anchor="t" anchorCtr="0">
              <a:noAutofit/>
            </a:bodyPr>
            <a:lstStyle/>
            <a:p>
              <a:pPr>
                <a:defRPr/>
              </a:pPr>
              <a:r>
                <a:rPr lang="zh-CN" altLang="en-US" sz="2000" b="1" cap="all" dirty="0">
                  <a:solidFill>
                    <a:srgbClr val="FF0000"/>
                  </a:solidFill>
                  <a:cs typeface="+mn-ea"/>
                  <a:sym typeface="+mn-lt"/>
                </a:rPr>
                <a:t>组织职能</a:t>
              </a:r>
              <a:endParaRPr lang="zh-CN" altLang="en-US" sz="2000" b="1" cap="all" dirty="0">
                <a:solidFill>
                  <a:srgbClr val="FF0000"/>
                </a:solidFill>
                <a:cs typeface="+mn-ea"/>
                <a:sym typeface="+mn-lt"/>
              </a:endParaRPr>
            </a:p>
          </p:txBody>
        </p:sp>
      </p:grpSp>
      <p:grpSp>
        <p:nvGrpSpPr>
          <p:cNvPr id="31" name="组合 30"/>
          <p:cNvGrpSpPr/>
          <p:nvPr>
            <p:custDataLst>
              <p:tags r:id="rId7"/>
            </p:custDataLst>
          </p:nvPr>
        </p:nvGrpSpPr>
        <p:grpSpPr>
          <a:xfrm>
            <a:off x="3766184" y="3736975"/>
            <a:ext cx="7828916" cy="2703195"/>
            <a:chOff x="2719667" y="2786643"/>
            <a:chExt cx="5984399" cy="1943671"/>
          </a:xfrm>
        </p:grpSpPr>
        <p:sp>
          <p:nvSpPr>
            <p:cNvPr id="32" name="矩形 31"/>
            <p:cNvSpPr/>
            <p:nvPr>
              <p:custDataLst>
                <p:tags r:id="rId8"/>
              </p:custDataLst>
            </p:nvPr>
          </p:nvSpPr>
          <p:spPr>
            <a:xfrm>
              <a:off x="2719667" y="2996671"/>
              <a:ext cx="5984399" cy="1733643"/>
            </a:xfrm>
            <a:prstGeom prst="rect">
              <a:avLst/>
            </a:prstGeom>
          </p:spPr>
          <p:txBody>
            <a:bodyPr wrap="square" lIns="0" tIns="0" rIns="0" bIns="0" anchor="t" anchorCtr="0">
              <a:noAutofit/>
            </a:bodyPr>
            <a:lstStyle/>
            <a:p>
              <a:pPr lvl="0" indent="457200" algn="just" fontAlgn="auto">
                <a:lnSpc>
                  <a:spcPct val="150000"/>
                </a:lnSpc>
              </a:pPr>
              <a:r>
                <a:rPr lang="zh-CN" altLang="en-US" sz="1600" dirty="0">
                  <a:solidFill>
                    <a:srgbClr val="000000"/>
                  </a:solidFill>
                  <a:cs typeface="+mn-ea"/>
                  <a:sym typeface="+mn-lt"/>
                </a:rPr>
                <a:t>指各级管理者利用各自的职位权力和个人影响力去指挥和影响下属，为实现组织目标而努力。</a:t>
              </a:r>
              <a:endParaRPr lang="zh-CN" altLang="en-US" sz="1600" dirty="0">
                <a:solidFill>
                  <a:srgbClr val="000000"/>
                </a:solidFill>
                <a:cs typeface="+mn-ea"/>
                <a:sym typeface="+mn-lt"/>
              </a:endParaRPr>
            </a:p>
          </p:txBody>
        </p:sp>
        <p:sp>
          <p:nvSpPr>
            <p:cNvPr id="33" name="矩形 32"/>
            <p:cNvSpPr/>
            <p:nvPr>
              <p:custDataLst>
                <p:tags r:id="rId9"/>
              </p:custDataLst>
            </p:nvPr>
          </p:nvSpPr>
          <p:spPr>
            <a:xfrm>
              <a:off x="2759469" y="2786643"/>
              <a:ext cx="1411505" cy="166199"/>
            </a:xfrm>
            <a:prstGeom prst="rect">
              <a:avLst/>
            </a:prstGeom>
          </p:spPr>
          <p:txBody>
            <a:bodyPr wrap="none" lIns="0" tIns="0" rIns="0" bIns="0" anchor="t" anchorCtr="0">
              <a:noAutofit/>
            </a:bodyPr>
            <a:lstStyle/>
            <a:p>
              <a:pPr lvl="0">
                <a:defRPr/>
              </a:pPr>
              <a:r>
                <a:rPr lang="zh-CN" altLang="en-US" sz="2000" b="1" cap="all" dirty="0">
                  <a:solidFill>
                    <a:srgbClr val="FF0000"/>
                  </a:solidFill>
                  <a:cs typeface="+mn-ea"/>
                  <a:sym typeface="+mn-lt"/>
                </a:rPr>
                <a:t>领导职能</a:t>
              </a:r>
              <a:endParaRPr lang="zh-CN" altLang="en-US" sz="2000" b="1" cap="all" dirty="0">
                <a:solidFill>
                  <a:srgbClr val="FF0000"/>
                </a:solidFill>
                <a:cs typeface="+mn-ea"/>
                <a:sym typeface="+mn-lt"/>
              </a:endParaRPr>
            </a:p>
          </p:txBody>
        </p:sp>
      </p:grpSp>
      <p:grpSp>
        <p:nvGrpSpPr>
          <p:cNvPr id="34" name="组合 33"/>
          <p:cNvGrpSpPr/>
          <p:nvPr>
            <p:custDataLst>
              <p:tags r:id="rId10"/>
            </p:custDataLst>
          </p:nvPr>
        </p:nvGrpSpPr>
        <p:grpSpPr>
          <a:xfrm>
            <a:off x="3747135" y="4826636"/>
            <a:ext cx="7777480" cy="1555750"/>
            <a:chOff x="3019496" y="3661317"/>
            <a:chExt cx="5590382" cy="1118628"/>
          </a:xfrm>
        </p:grpSpPr>
        <p:sp>
          <p:nvSpPr>
            <p:cNvPr id="35" name="矩形 34"/>
            <p:cNvSpPr/>
            <p:nvPr>
              <p:custDataLst>
                <p:tags r:id="rId11"/>
              </p:custDataLst>
            </p:nvPr>
          </p:nvSpPr>
          <p:spPr>
            <a:xfrm>
              <a:off x="3019496" y="3861757"/>
              <a:ext cx="5590382" cy="918188"/>
            </a:xfrm>
            <a:prstGeom prst="rect">
              <a:avLst/>
            </a:prstGeom>
          </p:spPr>
          <p:txBody>
            <a:bodyPr wrap="square" lIns="0" tIns="0" rIns="0" bIns="0" anchor="t" anchorCtr="0">
              <a:noAutofit/>
            </a:bodyPr>
            <a:lstStyle/>
            <a:p>
              <a:pPr indent="457200" algn="just" fontAlgn="auto">
                <a:lnSpc>
                  <a:spcPct val="150000"/>
                </a:lnSpc>
              </a:pPr>
              <a:r>
                <a:rPr lang="zh-CN" altLang="en-US" sz="1600" dirty="0">
                  <a:solidFill>
                    <a:srgbClr val="000000"/>
                  </a:solidFill>
                  <a:cs typeface="+mn-ea"/>
                  <a:sym typeface="+mn-lt"/>
                </a:rPr>
                <a:t>检查组织活动是否按既定的计划、标准和方法进行，及时发现偏差、分析原因并进行纠正。计划是控制的标准和前提，控制的目的是实现计划。</a:t>
              </a:r>
              <a:endParaRPr lang="zh-CN" altLang="en-US" sz="1600" dirty="0">
                <a:solidFill>
                  <a:srgbClr val="000000"/>
                </a:solidFill>
                <a:cs typeface="+mn-ea"/>
                <a:sym typeface="+mn-lt"/>
              </a:endParaRPr>
            </a:p>
          </p:txBody>
        </p:sp>
        <p:sp>
          <p:nvSpPr>
            <p:cNvPr id="36" name="矩形 35"/>
            <p:cNvSpPr/>
            <p:nvPr>
              <p:custDataLst>
                <p:tags r:id="rId12"/>
              </p:custDataLst>
            </p:nvPr>
          </p:nvSpPr>
          <p:spPr>
            <a:xfrm>
              <a:off x="3050991" y="3661317"/>
              <a:ext cx="1411505" cy="166199"/>
            </a:xfrm>
            <a:prstGeom prst="rect">
              <a:avLst/>
            </a:prstGeom>
          </p:spPr>
          <p:txBody>
            <a:bodyPr wrap="none" lIns="0" tIns="0" rIns="0" bIns="0" anchor="t" anchorCtr="0">
              <a:noAutofit/>
            </a:bodyPr>
            <a:lstStyle/>
            <a:p>
              <a:pPr>
                <a:defRPr/>
              </a:pPr>
              <a:r>
                <a:rPr lang="zh-CN" altLang="en-US" sz="2000" b="1" cap="all" dirty="0">
                  <a:solidFill>
                    <a:srgbClr val="FF0000"/>
                  </a:solidFill>
                  <a:cs typeface="+mn-ea"/>
                  <a:sym typeface="+mn-lt"/>
                </a:rPr>
                <a:t>控制职能</a:t>
              </a:r>
              <a:endParaRPr lang="zh-CN" altLang="en-US" sz="2000" b="1" cap="all" dirty="0">
                <a:solidFill>
                  <a:srgbClr val="FF0000"/>
                </a:solidFill>
                <a:cs typeface="+mn-ea"/>
                <a:sym typeface="+mn-lt"/>
              </a:endParaRPr>
            </a:p>
          </p:txBody>
        </p:sp>
      </p:grpSp>
      <p:grpSp>
        <p:nvGrpSpPr>
          <p:cNvPr id="37" name="组合 36"/>
          <p:cNvGrpSpPr/>
          <p:nvPr>
            <p:custDataLst>
              <p:tags r:id="rId13"/>
            </p:custDataLst>
          </p:nvPr>
        </p:nvGrpSpPr>
        <p:grpSpPr>
          <a:xfrm>
            <a:off x="1079297" y="1432619"/>
            <a:ext cx="1788353" cy="1788353"/>
            <a:chOff x="955219" y="1110420"/>
            <a:chExt cx="1285875" cy="1285875"/>
          </a:xfrm>
        </p:grpSpPr>
        <p:sp>
          <p:nvSpPr>
            <p:cNvPr id="38" name="菱形 37"/>
            <p:cNvSpPr/>
            <p:nvPr>
              <p:custDataLst>
                <p:tags r:id="rId14"/>
              </p:custDataLst>
            </p:nvPr>
          </p:nvSpPr>
          <p:spPr>
            <a:xfrm>
              <a:off x="955219" y="1110420"/>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39" name="菱形 38"/>
            <p:cNvSpPr/>
            <p:nvPr>
              <p:custDataLst>
                <p:tags r:id="rId15"/>
              </p:custDataLst>
            </p:nvPr>
          </p:nvSpPr>
          <p:spPr>
            <a:xfrm>
              <a:off x="1148436" y="130689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0" name="组合 39"/>
          <p:cNvGrpSpPr/>
          <p:nvPr>
            <p:custDataLst>
              <p:tags r:id="rId16"/>
            </p:custDataLst>
          </p:nvPr>
        </p:nvGrpSpPr>
        <p:grpSpPr>
          <a:xfrm>
            <a:off x="2029888" y="2393341"/>
            <a:ext cx="1788353" cy="1788353"/>
            <a:chOff x="1638720" y="1801206"/>
            <a:chExt cx="1285875" cy="1285875"/>
          </a:xfrm>
        </p:grpSpPr>
        <p:sp>
          <p:nvSpPr>
            <p:cNvPr id="41" name="菱形 40"/>
            <p:cNvSpPr/>
            <p:nvPr>
              <p:custDataLst>
                <p:tags r:id="rId17"/>
              </p:custDataLst>
            </p:nvPr>
          </p:nvSpPr>
          <p:spPr>
            <a:xfrm>
              <a:off x="1638720" y="1801206"/>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2" name="菱形 41"/>
            <p:cNvSpPr/>
            <p:nvPr>
              <p:custDataLst>
                <p:tags r:id="rId18"/>
              </p:custDataLst>
            </p:nvPr>
          </p:nvSpPr>
          <p:spPr>
            <a:xfrm>
              <a:off x="1835194" y="2001841"/>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grpSp>
        <p:nvGrpSpPr>
          <p:cNvPr id="43" name="组合 42"/>
          <p:cNvGrpSpPr/>
          <p:nvPr>
            <p:custDataLst>
              <p:tags r:id="rId19"/>
            </p:custDataLst>
          </p:nvPr>
        </p:nvGrpSpPr>
        <p:grpSpPr>
          <a:xfrm>
            <a:off x="1079297" y="3347586"/>
            <a:ext cx="1788353" cy="1788353"/>
            <a:chOff x="955219" y="2487334"/>
            <a:chExt cx="1285875" cy="1285875"/>
          </a:xfrm>
        </p:grpSpPr>
        <p:sp>
          <p:nvSpPr>
            <p:cNvPr id="44" name="菱形 43"/>
            <p:cNvSpPr/>
            <p:nvPr>
              <p:custDataLst>
                <p:tags r:id="rId20"/>
              </p:custDataLst>
            </p:nvPr>
          </p:nvSpPr>
          <p:spPr>
            <a:xfrm>
              <a:off x="955219" y="2487334"/>
              <a:ext cx="1285875" cy="1285875"/>
            </a:xfrm>
            <a:prstGeom prst="diamond">
              <a:avLst/>
            </a:prstGeom>
            <a:solidFill>
              <a:srgbClr val="ED7D31"/>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2800">
                <a:solidFill>
                  <a:schemeClr val="lt1"/>
                </a:solidFill>
                <a:cs typeface="+mn-ea"/>
                <a:sym typeface="+mn-lt"/>
              </a:endParaRPr>
            </a:p>
          </p:txBody>
        </p:sp>
        <p:sp>
          <p:nvSpPr>
            <p:cNvPr id="45" name="菱形 44"/>
            <p:cNvSpPr/>
            <p:nvPr>
              <p:custDataLst>
                <p:tags r:id="rId21"/>
              </p:custDataLst>
            </p:nvPr>
          </p:nvSpPr>
          <p:spPr>
            <a:xfrm>
              <a:off x="1149521" y="2688430"/>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lt1"/>
                </a:solidFill>
                <a:cs typeface="+mn-ea"/>
                <a:sym typeface="+mn-lt"/>
              </a:endParaRPr>
            </a:p>
          </p:txBody>
        </p:sp>
      </p:grpSp>
      <p:grpSp>
        <p:nvGrpSpPr>
          <p:cNvPr id="46" name="组合 45"/>
          <p:cNvGrpSpPr/>
          <p:nvPr>
            <p:custDataLst>
              <p:tags r:id="rId22"/>
            </p:custDataLst>
          </p:nvPr>
        </p:nvGrpSpPr>
        <p:grpSpPr>
          <a:xfrm>
            <a:off x="2029888" y="4308308"/>
            <a:ext cx="1788353" cy="1788353"/>
            <a:chOff x="1638720" y="3178120"/>
            <a:chExt cx="1285875" cy="1285875"/>
          </a:xfrm>
        </p:grpSpPr>
        <p:sp>
          <p:nvSpPr>
            <p:cNvPr id="47" name="菱形 46"/>
            <p:cNvSpPr/>
            <p:nvPr>
              <p:custDataLst>
                <p:tags r:id="rId23"/>
              </p:custDataLst>
            </p:nvPr>
          </p:nvSpPr>
          <p:spPr>
            <a:xfrm>
              <a:off x="1638720" y="3178120"/>
              <a:ext cx="1285875" cy="1285875"/>
            </a:xfrm>
            <a:prstGeom prst="diamond">
              <a:avLst/>
            </a:prstGeom>
            <a:solidFill>
              <a:schemeClr val="accent6">
                <a:lumMod val="60000"/>
                <a:lumOff val="40000"/>
              </a:schemeClr>
            </a:solidFill>
            <a:ln>
              <a:solidFill>
                <a:schemeClr val="l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sz="1450">
                <a:solidFill>
                  <a:schemeClr val="lt1"/>
                </a:solidFill>
                <a:cs typeface="+mn-ea"/>
                <a:sym typeface="+mn-lt"/>
              </a:endParaRPr>
            </a:p>
          </p:txBody>
        </p:sp>
        <p:sp>
          <p:nvSpPr>
            <p:cNvPr id="48" name="菱形 47"/>
            <p:cNvSpPr/>
            <p:nvPr>
              <p:custDataLst>
                <p:tags r:id="rId24"/>
              </p:custDataLst>
            </p:nvPr>
          </p:nvSpPr>
          <p:spPr>
            <a:xfrm>
              <a:off x="1835194" y="3370134"/>
              <a:ext cx="892926" cy="892926"/>
            </a:xfrm>
            <a:prstGeom prst="diamond">
              <a:avLst/>
            </a:prstGeom>
            <a:solidFill>
              <a:schemeClr val="l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lt1"/>
                </a:solidFill>
                <a:cs typeface="+mn-ea"/>
                <a:sym typeface="+mn-lt"/>
              </a:endParaRPr>
            </a:p>
          </p:txBody>
        </p:sp>
      </p:grpSp>
      <p:sp>
        <p:nvSpPr>
          <p:cNvPr id="57" name="01"/>
          <p:cNvSpPr>
            <a:spLocks noChangeAspect="1"/>
          </p:cNvSpPr>
          <p:nvPr>
            <p:custDataLst>
              <p:tags r:id="rId25"/>
            </p:custDataLst>
          </p:nvPr>
        </p:nvSpPr>
        <p:spPr>
          <a:xfrm rot="248774">
            <a:off x="508136" y="409584"/>
            <a:ext cx="518539" cy="518546"/>
          </a:xfrm>
          <a:prstGeom prst="donut">
            <a:avLst>
              <a:gd name="adj" fmla="val 17306"/>
            </a:avLst>
          </a:prstGeom>
          <a:gradFill>
            <a:gsLst>
              <a:gs pos="16000">
                <a:srgbClr val="75AFED">
                  <a:lumMod val="60000"/>
                  <a:lumOff val="40000"/>
                </a:srgbClr>
              </a:gs>
              <a:gs pos="100000">
                <a:srgbClr val="D1E4F9">
                  <a:lumMod val="20000"/>
                  <a:lumOff val="8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sp>
        <p:nvSpPr>
          <p:cNvPr id="58" name="íSľïḑe"/>
          <p:cNvSpPr txBox="1"/>
          <p:nvPr/>
        </p:nvSpPr>
        <p:spPr>
          <a:xfrm>
            <a:off x="1044743" y="383319"/>
            <a:ext cx="2534616" cy="521970"/>
          </a:xfrm>
          <a:prstGeom prst="rect">
            <a:avLst/>
          </a:prstGeom>
          <a:noFill/>
          <a:ln w="1270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accent1"/>
                </a:solidFill>
                <a:effectLst/>
                <a:uLnTx/>
                <a:uFillTx/>
                <a:cs typeface="+mn-ea"/>
                <a:sym typeface="+mn-lt"/>
              </a:rPr>
              <a:t>管理的职能</a:t>
            </a:r>
            <a:endParaRPr kumimoji="0" lang="zh-CN" altLang="en-US" sz="2800" b="1" i="0" u="none" strike="noStrike" kern="0" cap="none" spc="0" normalizeH="0" baseline="0" noProof="0" dirty="0">
              <a:ln>
                <a:noFill/>
              </a:ln>
              <a:solidFill>
                <a:schemeClr val="accent1"/>
              </a:solidFill>
              <a:effectLst/>
              <a:uLnTx/>
              <a:uFillTx/>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trips(downLeft)">
                                      <p:cBhvr>
                                        <p:cTn id="7" dur="500"/>
                                        <p:tgtEl>
                                          <p:spTgt spid="25"/>
                                        </p:tgtEl>
                                      </p:cBhvr>
                                    </p:animEffect>
                                  </p:childTnLst>
                                </p:cTn>
                              </p:par>
                              <p:par>
                                <p:cTn id="8" presetID="18" presetClass="entr" presetSubtype="12"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strips(downLeft)">
                                      <p:cBhvr>
                                        <p:cTn id="10" dur="500"/>
                                        <p:tgtEl>
                                          <p:spTgt spid="28"/>
                                        </p:tgtEl>
                                      </p:cBhvr>
                                    </p:animEffect>
                                  </p:childTnLst>
                                </p:cTn>
                              </p:par>
                              <p:par>
                                <p:cTn id="11" presetID="18" presetClass="entr" presetSubtype="12"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strips(downLeft)">
                                      <p:cBhvr>
                                        <p:cTn id="13" dur="500"/>
                                        <p:tgtEl>
                                          <p:spTgt spid="31"/>
                                        </p:tgtEl>
                                      </p:cBhvr>
                                    </p:animEffect>
                                  </p:childTnLst>
                                </p:cTn>
                              </p:par>
                              <p:par>
                                <p:cTn id="14" presetID="18" presetClass="entr" presetSubtype="12"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strips(downLeft)">
                                      <p:cBhvr>
                                        <p:cTn id="16" dur="500"/>
                                        <p:tgtEl>
                                          <p:spTgt spid="34"/>
                                        </p:tgtEl>
                                      </p:cBhvr>
                                    </p:animEffect>
                                  </p:childTnLst>
                                </p:cTn>
                              </p:par>
                              <p:par>
                                <p:cTn id="17" presetID="18" presetClass="entr" presetSubtype="12"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strips(downLeft)">
                                      <p:cBhvr>
                                        <p:cTn id="19" dur="500"/>
                                        <p:tgtEl>
                                          <p:spTgt spid="37"/>
                                        </p:tgtEl>
                                      </p:cBhvr>
                                    </p:animEffect>
                                  </p:childTnLst>
                                </p:cTn>
                              </p:par>
                              <p:par>
                                <p:cTn id="20" presetID="18" presetClass="entr" presetSubtype="12"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strips(downLeft)">
                                      <p:cBhvr>
                                        <p:cTn id="22" dur="500"/>
                                        <p:tgtEl>
                                          <p:spTgt spid="40"/>
                                        </p:tgtEl>
                                      </p:cBhvr>
                                    </p:animEffect>
                                  </p:childTnLst>
                                </p:cTn>
                              </p:par>
                              <p:par>
                                <p:cTn id="23" presetID="18" presetClass="entr" presetSubtype="12"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strips(downLeft)">
                                      <p:cBhvr>
                                        <p:cTn id="25" dur="500"/>
                                        <p:tgtEl>
                                          <p:spTgt spid="43"/>
                                        </p:tgtEl>
                                      </p:cBhvr>
                                    </p:animEffect>
                                  </p:childTnLst>
                                </p:cTn>
                              </p:par>
                              <p:par>
                                <p:cTn id="26" presetID="18" presetClass="entr" presetSubtype="12"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strips(downLeft)">
                                      <p:cBhvr>
                                        <p:cTn id="28" dur="500"/>
                                        <p:tgtEl>
                                          <p:spTgt spid="4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down)">
                                      <p:cBhvr>
                                        <p:cTn id="33" dur="500"/>
                                        <p:tgtEl>
                                          <p:spTgt spid="5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down)">
                                      <p:cBhvr>
                                        <p:cTn id="3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63265" y="2158365"/>
            <a:ext cx="7519035" cy="2203450"/>
            <a:chOff x="1263" y="3216"/>
            <a:chExt cx="11841" cy="3470"/>
          </a:xfrm>
        </p:grpSpPr>
        <p:sp>
          <p:nvSpPr>
            <p:cNvPr id="31" name="标题 3"/>
            <p:cNvSpPr txBox="1"/>
            <p:nvPr/>
          </p:nvSpPr>
          <p:spPr>
            <a:xfrm>
              <a:off x="1263" y="4772"/>
              <a:ext cx="11841" cy="1914"/>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000" b="1" kern="1200">
                  <a:solidFill>
                    <a:schemeClr val="accent1">
                      <a:lumMod val="50000"/>
                    </a:schemeClr>
                  </a:solidFill>
                  <a:latin typeface="+mj-lt"/>
                  <a:ea typeface="+mj-ea"/>
                  <a:cs typeface="+mj-cs"/>
                </a:defRPr>
              </a:lvl1pPr>
            </a:lstStyle>
            <a:p>
              <a:pPr lvl="0"/>
              <a:r>
                <a:rPr lang="zh-CN" altLang="en-US" sz="6500" spc="300" dirty="0">
                  <a:solidFill>
                    <a:schemeClr val="accent1"/>
                  </a:solidFill>
                  <a:latin typeface="+mn-lt"/>
                  <a:ea typeface="+mn-ea"/>
                  <a:cs typeface="+mn-ea"/>
                  <a:sym typeface="+mn-lt"/>
                </a:rPr>
                <a:t>管理者与管理技能</a:t>
              </a:r>
              <a:endParaRPr lang="zh-CN" altLang="en-US" sz="6500" spc="300" dirty="0">
                <a:solidFill>
                  <a:schemeClr val="accent1"/>
                </a:solidFill>
                <a:latin typeface="+mn-lt"/>
                <a:ea typeface="+mn-ea"/>
                <a:cs typeface="+mn-ea"/>
                <a:sym typeface="+mn-lt"/>
              </a:endParaRPr>
            </a:p>
          </p:txBody>
        </p:sp>
        <p:sp>
          <p:nvSpPr>
            <p:cNvPr id="32" name="矩形 31"/>
            <p:cNvSpPr/>
            <p:nvPr/>
          </p:nvSpPr>
          <p:spPr>
            <a:xfrm>
              <a:off x="5060" y="3216"/>
              <a:ext cx="2448" cy="1016"/>
            </a:xfrm>
            <a:prstGeom prst="rect">
              <a:avLst/>
            </a:prstGeom>
          </p:spPr>
          <p:txBody>
            <a:bodyPr wrap="none">
              <a:spAutoFit/>
            </a:bodyPr>
            <a:lstStyle/>
            <a:p>
              <a:r>
                <a:rPr lang="zh-CN" altLang="en-US" sz="3600" dirty="0">
                  <a:solidFill>
                    <a:srgbClr val="000000"/>
                  </a:solidFill>
                  <a:cs typeface="+mn-ea"/>
                  <a:sym typeface="+mn-lt"/>
                </a:rPr>
                <a:t>第二</a:t>
              </a:r>
              <a:r>
                <a:rPr lang="zh-CN" altLang="en-US" sz="3600" dirty="0">
                  <a:solidFill>
                    <a:srgbClr val="000000"/>
                  </a:solidFill>
                  <a:cs typeface="+mn-ea"/>
                  <a:sym typeface="+mn-lt"/>
                </a:rPr>
                <a:t>节</a:t>
              </a:r>
              <a:endParaRPr lang="zh-CN" altLang="en-US" sz="3600" dirty="0">
                <a:solidFill>
                  <a:srgbClr val="000000"/>
                </a:solidFill>
                <a:cs typeface="+mn-ea"/>
                <a:sym typeface="+mn-lt"/>
              </a:endParaRPr>
            </a:p>
          </p:txBody>
        </p:sp>
      </p:grpSp>
    </p:spTree>
  </p:cSld>
  <p:clrMapOvr>
    <a:masterClrMapping/>
  </p:clrMapOvr>
  <p:transition spd="slow" advClick="0" advTm="3000">
    <p:cover/>
  </p:transition>
  <p:timing>
    <p:tnLst>
      <p:par>
        <p:cTn id="1" dur="indefinite" restart="never" nodeType="tmRoot"/>
      </p:par>
    </p:tnLst>
  </p:timing>
</p:sld>
</file>

<file path=ppt/tags/tag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0.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1459_4*m_h_a*1_2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项标题"/>
  <p:tag name="KSO_WM_DIAGRAM_USE_COLOR_VALUE" val="{&quot;color_scheme&quot;:1,&quot;color_type&quot;:1,&quot;theme_color_indexes&quot;:[8,9,8,9,8,9]}"/>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59_4*m_i*1_1"/>
  <p:tag name="KSO_WM_TEMPLATE_CATEGORY" val="diagram"/>
  <p:tag name="KSO_WM_TEMPLATE_INDEX" val="20231459"/>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UNIT_TYPE" val="m_i"/>
  <p:tag name="KSO_WM_UNIT_INDEX" val="1_1"/>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400000214576721,&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1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1459_4*m_h_i*1_3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9,8,9,8,9]}"/>
</p:tagLst>
</file>

<file path=ppt/tags/tag1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31459_4*m_h_i*1_3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9,8,9,8,9]}"/>
</p:tagLst>
</file>

<file path=ppt/tags/tag1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31459_4*m_h_i*1_3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9,8,9,8,9]}"/>
</p:tagLst>
</file>

<file path=ppt/tags/tag1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31459_4*m_h_i*1_3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1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1459_4*m_h_f*1_3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
  <p:tag name="KSO_WM_DIAGRAM_USE_COLOR_VALUE" val="{&quot;color_scheme&quot;:1,&quot;color_type&quot;:1,&quot;theme_color_indexes&quot;:[8,9,8,9,8,9]}"/>
</p:tagLst>
</file>

<file path=ppt/tags/tag1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1459_4*m_h_a*1_3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项标题"/>
  <p:tag name="KSO_WM_DIAGRAM_USE_COLOR_VALUE" val="{&quot;color_scheme&quot;:1,&quot;color_type&quot;:1,&quot;theme_color_indexes&quot;:[8,9,8,9,8,9]}"/>
</p:tagLst>
</file>

<file path=ppt/tags/tag1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31459_4*m_h_i*1_5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9,8,9,8,9]}"/>
</p:tagLst>
</file>

<file path=ppt/tags/tag1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31459_4*m_h_i*1_5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9,8,9,8,9]}"/>
</p:tagLst>
</file>

<file path=ppt/tags/tag1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212.34283464566934,&quot;left&quot;:52.82881889763779,&quot;top&quot;:213.82559055118108,&quot;width&quot;:821.4571653543308}"/>
</p:tagLst>
</file>

<file path=ppt/tags/tag1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31459_4*m_h_i*1_5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9,8,9,8,9]}"/>
</p:tagLst>
</file>

<file path=ppt/tags/tag1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31459_4*m_h_i*1_5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1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1459_4*m_h_f*1_5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
  <p:tag name="KSO_WM_DIAGRAM_USE_COLOR_VALUE" val="{&quot;color_scheme&quot;:1,&quot;color_type&quot;:1,&quot;theme_color_indexes&quot;:[8,9,8,9,8,9]}"/>
</p:tagLst>
</file>

<file path=ppt/tags/tag1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5_1"/>
  <p:tag name="KSO_WM_UNIT_ID" val="diagram20231459_4*m_h_a*1_5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项标题"/>
  <p:tag name="KSO_WM_DIAGRAM_USE_COLOR_VALUE" val="{&quot;color_scheme&quot;:1,&quot;color_type&quot;:1,&quot;theme_color_indexes&quot;:[8,9,8,9,8,9]}"/>
</p:tagLst>
</file>

<file path=ppt/tags/tag1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31459_4*m_h_i*1_4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9,8,9,8,9]}"/>
</p:tagLst>
</file>

<file path=ppt/tags/tag1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31459_4*m_h_i*1_4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9,8,9,8,9]}"/>
</p:tagLst>
</file>

<file path=ppt/tags/tag1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31459_4*m_h_i*1_4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1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1459_4*m_h_f*1_4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
  <p:tag name="KSO_WM_DIAGRAM_USE_COLOR_VALUE" val="{&quot;color_scheme&quot;:1,&quot;color_type&quot;:1,&quot;theme_color_indexes&quot;:[8,9,8,9,8,9]}"/>
</p:tagLst>
</file>

<file path=ppt/tags/tag1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4_1"/>
  <p:tag name="KSO_WM_UNIT_ID" val="diagram20231459_4*m_h_a*1_4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项标题"/>
  <p:tag name="KSO_WM_DIAGRAM_USE_COLOR_VALUE" val="{&quot;color_scheme&quot;:1,&quot;color_type&quot;:1,&quot;theme_color_indexes&quot;:[8,9,8,9,8,9]}"/>
</p:tagLst>
</file>

<file path=ppt/tags/tag119.xml><?xml version="1.0" encoding="utf-8"?>
<p:tagLst xmlns:p="http://schemas.openxmlformats.org/presentationml/2006/main">
  <p:tag name="RESOURCE_RECORD_KEY" val="{&quot;70&quot;:[3318871,3318493]}"/>
</p:tagLst>
</file>

<file path=ppt/tags/tag12.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12.34283464566934,&quot;left&quot;:52.82881889763779,&quot;top&quot;:213.82559055118108,&quot;width&quot;:821.4571653543308}"/>
</p:tagLst>
</file>

<file path=ppt/tags/tag12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TABLE_ENDDRAG_ORIGIN_RECT" val="811*315"/>
  <p:tag name="TABLE_ENDDRAG_RECT" val="29*131*811*315"/>
</p:tagLst>
</file>

<file path=ppt/tags/tag12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23.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435.0891360449603,&quot;left&quot;:54.25,&quot;top&quot;:104.91086395503972,&quot;width&quot;:85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2*l_h_f*1_1_1"/>
  <p:tag name="KSO_WM_TEMPLATE_CATEGORY" val="diagram"/>
  <p:tag name="KSO_WM_UNIT_LAYERLEVEL" val="1_1_1"/>
  <p:tag name="KSO_WM_BEAUTIFY_FLAG" val="#wm#"/>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800000011920929,&quot;colorType&quot;:1,&quot;foreColorIndex&quot;:5,&quot;transparency&quot;:0},&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PRESET_TEXT" val="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2*l_h_a*1_1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38_2*l_h_i*1_1_1"/>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2*l_h_i*1_1_2"/>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2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435.0891360449603,&quot;left&quot;:54.25,&quot;top&quot;:104.91086395503972,&quot;width&quot;:85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2*l_h_f*1_2_1"/>
  <p:tag name="KSO_WM_TEMPLATE_CATEGORY" val="diagram"/>
  <p:tag name="KSO_WM_UNIT_LAYERLEVEL" val="1_1_1"/>
  <p:tag name="KSO_WM_BEAUTIFY_FLAG" val="#wm#"/>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800000011920929,&quot;colorType&quot;:1,&quot;foreColorIndex&quot;:8,&quot;transparency&quot;:0},&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PRESET_TEXT" val="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2*l_h_a*1_2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38_2*l_h_i*1_2_1"/>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3.xml><?xml version="1.0" encoding="utf-8"?>
<p:tagLst xmlns:p="http://schemas.openxmlformats.org/presentationml/2006/main">
  <p:tag name="KSO_WM_DIAGRAM_VIRTUALLY_FRAME" val="{&quot;height&quot;:212.34283464566934,&quot;left&quot;:52.82881889763779,&quot;top&quot;:213.82559055118108,&quot;width&quot;:821.4571653543308}"/>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2*l_h_i*1_2_2"/>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13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435.0891360449603,&quot;left&quot;:54.25,&quot;top&quot;:104.91086395503972,&quot;width&quot;:85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2*l_h_f*1_3_1"/>
  <p:tag name="KSO_WM_TEMPLATE_CATEGORY" val="diagram"/>
  <p:tag name="KSO_WM_UNIT_LAYERLEVEL" val="1_1_1"/>
  <p:tag name="KSO_WM_BEAUTIFY_FLAG" val="#wm#"/>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800000011920929,&quot;colorType&quot;:1,&quot;foreColorIndex&quot;:5,&quot;transparency&quot;:0},&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PRESET_TEXT" val="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2*l_h_a*1_3_1"/>
  <p:tag name="KSO_WM_TEMPLATE_CATEGORY" val="diagram"/>
  <p:tag name="KSO_WM_TEMPLATE_INDEX" val="20231438"/>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438_2*l_h_i*1_3_1"/>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2*l_h_i*1_3_2"/>
  <p:tag name="KSO_WM_TEMPLATE_CATEGORY" val="diagram"/>
  <p:tag name="KSO_WM_TEMPLATE_INDEX" val="20231438"/>
  <p:tag name="KSO_WM_UNIT_LAYERLEVEL" val="1_1_1"/>
  <p:tag name="KSO_WM_TAG_VERSION" val="3.0"/>
  <p:tag name="KSO_WM_BEAUTIFY_FLAG" val="#wm#"/>
  <p:tag name="KSO_WM_DIAGRAM_MAX_ITEMCNT" val="6"/>
  <p:tag name="KSO_WM_DIAGRAM_MIN_ITEMCNT" val="2"/>
  <p:tag name="KSO_WM_DIAGRAM_VIRTUALLY_FRAME" val="{&quot;height&quot;:435.0891360449603,&quot;left&quot;:54.25,&quot;top&quot;:104.91086395503972,&quot;width&quot;:851.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135.xml><?xml version="1.0" encoding="utf-8"?>
<p:tagLst xmlns:p="http://schemas.openxmlformats.org/presentationml/2006/main">
  <p:tag name="RESOURCE_RECORD_KEY" val="{&quot;70&quot;:[3318297]}"/>
</p:tagLst>
</file>

<file path=ppt/tags/tag13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37.xml><?xml version="1.0" encoding="utf-8"?>
<p:tagLst xmlns:p="http://schemas.openxmlformats.org/presentationml/2006/main">
  <p:tag name="TABLE_ENDDRAG_ORIGIN_RECT" val="816*346"/>
  <p:tag name="TABLE_ENDDRAG_RECT" val="82*152*816*346"/>
</p:tagLst>
</file>

<file path=ppt/tags/tag138.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139.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1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212.34283464566934,&quot;left&quot;:52.82881889763779,&quot;top&quot;:213.82559055118108,&quot;width&quot;:821.4571653543308}"/>
</p:tagLst>
</file>

<file path=ppt/tags/tag14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5"/>
  <p:tag name="KSO_WM_UNIT_TEXT_FILL_FORE_SCHEMECOLOR_INDEX" val="16"/>
  <p:tag name="KSO_WM_UNIT_TEXT_FILL_TYPE" val="1"/>
</p:tagLst>
</file>

<file path=ppt/tags/tag141.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5"/>
  <p:tag name="KSO_WM_UNIT_TEXT_FILL_FORE_SCHEMECOLOR_INDEX" val="16"/>
  <p:tag name="KSO_WM_UNIT_TEXT_FILL_TYPE" val="1"/>
</p:tagLst>
</file>

<file path=ppt/tags/tag14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3.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67.77441555233455,&quot;top&quot;:94.69999389648437,&quot;width&quot;:840.2999938964844}"/>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45.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67.77441555233455,&quot;top&quot;:94.69999389648437,&quot;width&quot;:840.2999938964844}"/>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6.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67.77441555233455,&quot;top&quot;:94.69999389648437,&quot;width&quot;:840.2999938964844}"/>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47.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437.3000061035156,&quot;left&quot;:67.77441555233455,&quot;top&quot;:94.69999389648437,&quot;width&quot;:840.2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1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67.77441555233455,&quot;top&quot;:94.69999389648437,&quot;width&quot;:840.2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49.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437.3000061035156,&quot;left&quot;:67.77441555233455,&quot;top&quot;:94.69999389648437,&quot;width&quot;:840.2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15.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12.34283464566934,&quot;left&quot;:52.82881889763779,&quot;top&quot;:213.82559055118108,&quot;width&quot;:821.4571653543308}"/>
</p:tagLst>
</file>

<file path=ppt/tags/tag1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67.77441555233455,&quot;top&quot;:94.69999389648437,&quot;width&quot;:840.2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51.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67.77441555233455,&quot;top&quot;:94.69999389648437,&quot;width&quot;:840.2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1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67.77441555233455,&quot;top&quot;:94.69999389648437,&quot;width&quot;:840.29999389648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153.xml><?xml version="1.0" encoding="utf-8"?>
<p:tagLst xmlns:p="http://schemas.openxmlformats.org/presentationml/2006/main">
  <p:tag name="RESOURCE_RECORD_KEY" val="{&quot;70&quot;:[3322227]}"/>
</p:tagLst>
</file>

<file path=ppt/tags/tag15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344.6653543307086,&quot;left&quot;:525.8072440944882,&quot;top&quot;:112.9236220472441,&quot;width&quot;:379.99519685039365}"/>
</p:tagLst>
</file>

<file path=ppt/tags/tag15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44.6653543307086,&quot;left&quot;:525.8072440944882,&quot;top&quot;:112.9236220472441,&quot;width&quot;:379.99519685039365}"/>
</p:tagLst>
</file>

<file path=ppt/tags/tag15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44.6653543307086,&quot;left&quot;:525.8072440944882,&quot;top&quot;:112.9236220472441,&quot;width&quot;:379.99519685039365}"/>
</p:tagLst>
</file>

<file path=ppt/tags/tag157.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344.6653543307086,&quot;left&quot;:525.8072440944882,&quot;top&quot;:112.9236220472441,&quot;width&quot;:379.99519685039365}"/>
</p:tagLst>
</file>

<file path=ppt/tags/tag158.xml><?xml version="1.0" encoding="utf-8"?>
<p:tagLst xmlns:p="http://schemas.openxmlformats.org/presentationml/2006/main">
  <p:tag name="KSO_WM_UNIT_LINE_FORE_SCHEMECOLOR_INDEX_BRIGHTNESS" val="0"/>
  <p:tag name="KSO_WM_UNIT_LINE_FORE_SCHEMECOLOR_INDEX" val="14"/>
  <p:tag name="KSO_WM_UNIT_LINE_FILL_TYPE" val="2"/>
  <p:tag name="KSO_WM_DIAGRAM_VIRTUALLY_FRAME" val="{&quot;height&quot;:344.6653543307086,&quot;left&quot;:525.8072440944882,&quot;top&quot;:112.9236220472441,&quot;width&quot;:379.99519685039365}"/>
</p:tagLst>
</file>

<file path=ppt/tags/tag159.xml><?xml version="1.0" encoding="utf-8"?>
<p:tagLst xmlns:p="http://schemas.openxmlformats.org/presentationml/2006/main">
  <p:tag name="KSO_WM_UNIT_LINE_FORE_SCHEMECOLOR_INDEX_BRIGHTNESS" val="0"/>
  <p:tag name="KSO_WM_UNIT_LINE_FORE_SCHEMECOLOR_INDEX" val="14"/>
  <p:tag name="KSO_WM_UNIT_LINE_FILL_TYPE" val="2"/>
  <p:tag name="KSO_WM_DIAGRAM_VIRTUALLY_FRAME" val="{&quot;height&quot;:344.6653543307086,&quot;left&quot;:525.8072440944882,&quot;top&quot;:112.9236220472441,&quot;width&quot;:379.99519685039365}"/>
</p:tagLst>
</file>

<file path=ppt/tags/tag16.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12.34283464566934,&quot;left&quot;:52.82881889763779,&quot;top&quot;:213.82559055118108,&quot;width&quot;:821.4571653543308}"/>
</p:tagLst>
</file>

<file path=ppt/tags/tag160.xml><?xml version="1.0" encoding="utf-8"?>
<p:tagLst xmlns:p="http://schemas.openxmlformats.org/presentationml/2006/main">
  <p:tag name="KSO_WM_UNIT_TEXT_FILL_FORE_SCHEMECOLOR_INDEX_BRIGHTNESS" val="-0.75"/>
  <p:tag name="KSO_WM_UNIT_TEXT_FILL_FORE_SCHEMECOLOR_INDEX" val="16"/>
  <p:tag name="KSO_WM_UNIT_TEXT_FILL_TYPE" val="1"/>
</p:tagLst>
</file>

<file path=ppt/tags/tag161.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75"/>
  <p:tag name="KSO_WM_UNIT_TEXT_FILL_FORE_SCHEMECOLOR_INDEX" val="16"/>
  <p:tag name="KSO_WM_UNIT_TEXT_FILL_TYPE" val="1"/>
</p:tagLst>
</file>

<file path=ppt/tags/tag16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16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DIAGRAM_VIRTUALLY_FRAME" val="{&quot;height&quot;:307.1418897637795,&quot;left&quot;:91.42929133858267,&quot;top&quot;:152.2211811023622,&quot;width&quot;:786.3048031496062}"/>
</p:tagLst>
</file>

<file path=ppt/tags/tag16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7"/>
  <p:tag name="KSO_WM_UNIT_FILL_FORE_SCHEMECOLOR_INDEX_2" val="5"/>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DIAGRAM_VIRTUALLY_FRAME" val="{&quot;height&quot;:307.1418897637795,&quot;left&quot;:91.42929133858267,&quot;top&quot;:152.2211811023622,&quot;width&quot;:786.3048031496062}"/>
</p:tagLst>
</file>

<file path=ppt/tags/tag16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DIAGRAM_VIRTUALLY_FRAME" val="{&quot;height&quot;:212.34283464566934,&quot;left&quot;:52.82881889763779,&quot;top&quot;:213.82559055118108,&quot;width&quot;:821.4571653543308}"/>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i*1_3"/>
  <p:tag name="KSO_WM_TEMPLATE_CATEGORY" val="diagram"/>
  <p:tag name="KSO_WM_TEMPLATE_INDEX" val="20236929"/>
  <p:tag name="KSO_WM_UNIT_LAYERLEVEL" val="1_1"/>
  <p:tag name="KSO_WM_TAG_VERSION" val="3.0"/>
  <p:tag name="KSO_WM_BEAUTIFY_FLAG" val="#wm#"/>
  <p:tag name="KSO_WM_UNIT_TYPE" val="m_i"/>
  <p:tag name="KSO_WM_UNIT_INDEX" val="1_3"/>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LINE_FORE_SCHEMECOLOR_INDEX" val="13"/>
  <p:tag name="KSO_WM_DIAGRAM_MAX_ITEMCNT" val="12"/>
  <p:tag name="KSO_WM_DIAGRAM_MIN_ITEMCNT" val="3"/>
  <p:tag name="KSO_WM_DIAGRAM_COLOR_MATCH_VALUE" val="{&quot;shape&quot;:{&quot;fill&quot;:{&quot;type&quot;:0},&quot;glow&quot;:{&quot;colorType&quot;:0},&quot;line&quot;:{&quot;solidLine&quot;:{&quot;brightness&quot;:0.5,&quot;colorType&quot;:1,&quot;foreColorIndex&quot;:13,&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i*1_4"/>
  <p:tag name="KSO_WM_TEMPLATE_CATEGORY" val="diagram"/>
  <p:tag name="KSO_WM_TEMPLATE_INDEX" val="20236929"/>
  <p:tag name="KSO_WM_UNIT_LAYERLEVEL" val="1_1"/>
  <p:tag name="KSO_WM_TAG_VERSION" val="3.0"/>
  <p:tag name="KSO_WM_BEAUTIFY_FLAG" val="#wm#"/>
  <p:tag name="KSO_WM_UNIT_TYPE" val="m_i"/>
  <p:tag name="KSO_WM_UNIT_INDEX" val="1_4"/>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LINE_FORE_SCHEMECOLOR_INDEX" val="13"/>
  <p:tag name="KSO_WM_DIAGRAM_MAX_ITEMCNT" val="12"/>
  <p:tag name="KSO_WM_DIAGRAM_MIN_ITEMCNT" val="3"/>
  <p:tag name="KSO_WM_DIAGRAM_COLOR_MATCH_VALUE" val="{&quot;shape&quot;:{&quot;fill&quot;:{&quot;type&quot;:0},&quot;glow&quot;:{&quot;colorType&quot;:0},&quot;line&quot;:{&quot;solidLine&quot;:{&quot;brightness&quot;:0.5,&quot;colorType&quot;:1,&quot;foreColorIndex&quot;:13,&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i*1_5"/>
  <p:tag name="KSO_WM_TEMPLATE_CATEGORY" val="diagram"/>
  <p:tag name="KSO_WM_TEMPLATE_INDEX" val="20236929"/>
  <p:tag name="KSO_WM_UNIT_LAYERLEVEL" val="1_1"/>
  <p:tag name="KSO_WM_TAG_VERSION" val="3.0"/>
  <p:tag name="KSO_WM_BEAUTIFY_FLAG" val="#wm#"/>
  <p:tag name="KSO_WM_UNIT_TYPE" val="m_i"/>
  <p:tag name="KSO_WM_UNIT_INDEX" val="1_5"/>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FILL_TYPE" val="1"/>
  <p:tag name="KSO_WM_UNIT_FILL_FORE_SCHEMECOLOR_INDEX" val="13"/>
  <p:tag name="KSO_WM_UNIT_FILL_FORE_SCHEMECOLOR_INDEX_BRIGHTNESS" val="0.5"/>
  <p:tag name="KSO_WM_DIAGRAM_MAX_ITEMCNT" val="12"/>
  <p:tag name="KSO_WM_DIAGRAM_MIN_ITEMCNT" val="3"/>
  <p:tag name="KSO_WM_DIAGRAM_COLOR_MATCH_VALUE" val="{&quot;shape&quot;:{&quot;fill&quot;:{&quot;solid&quot;:{&quot;brightness&quot;:0.5,&quot;colorType&quot;:1,&quot;foreColorIndex&quot;:13,&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i*1_6"/>
  <p:tag name="KSO_WM_TEMPLATE_CATEGORY" val="diagram"/>
  <p:tag name="KSO_WM_TEMPLATE_INDEX" val="20236929"/>
  <p:tag name="KSO_WM_UNIT_LAYERLEVEL" val="1_1"/>
  <p:tag name="KSO_WM_TAG_VERSION" val="3.0"/>
  <p:tag name="KSO_WM_BEAUTIFY_FLAG" val="#wm#"/>
  <p:tag name="KSO_WM_UNIT_TYPE" val="m_i"/>
  <p:tag name="KSO_WM_UNIT_INDEX" val="1_6"/>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FILL_TYPE" val="1"/>
  <p:tag name="KSO_WM_UNIT_FILL_FORE_SCHEMECOLOR_INDEX" val="13"/>
  <p:tag name="KSO_WM_UNIT_FILL_FORE_SCHEMECOLOR_INDEX_BRIGHTNESS" val="0.5"/>
  <p:tag name="KSO_WM_DIAGRAM_MAX_ITEMCNT" val="12"/>
  <p:tag name="KSO_WM_DIAGRAM_MIN_ITEMCNT" val="3"/>
  <p:tag name="KSO_WM_DIAGRAM_COLOR_MATCH_VALUE" val="{&quot;shape&quot;:{&quot;fill&quot;:{&quot;solid&quot;:{&quot;brightness&quot;:0.5,&quot;colorType&quot;:1,&quot;foreColorIndex&quot;:13,&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h_i*1_1_2"/>
  <p:tag name="KSO_WM_TEMPLATE_CATEGORY" val="diagram"/>
  <p:tag name="KSO_WM_TEMPLATE_INDEX" val="20236929"/>
  <p:tag name="KSO_WM_UNIT_LAYERLEVEL" val="1_1_1"/>
  <p:tag name="KSO_WM_TAG_VERSION" val="3.0"/>
  <p:tag name="KSO_WM_BEAUTIFY_FLAG" val="#wm#"/>
  <p:tag name="KSO_WM_UNIT_TYPE" val="m_h_i"/>
  <p:tag name="KSO_WM_UNIT_INDEX" val="1_1_2"/>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h_i*1_3_2"/>
  <p:tag name="KSO_WM_TEMPLATE_CATEGORY" val="diagram"/>
  <p:tag name="KSO_WM_TEMPLATE_INDEX" val="20236929"/>
  <p:tag name="KSO_WM_UNIT_LAYERLEVEL" val="1_1_1"/>
  <p:tag name="KSO_WM_TAG_VERSION" val="3.0"/>
  <p:tag name="KSO_WM_BEAUTIFY_FLAG" val="#wm#"/>
  <p:tag name="KSO_WM_UNIT_TYPE" val="m_h_i"/>
  <p:tag name="KSO_WM_UNIT_INDEX" val="1_3_2"/>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h_i*1_5_2"/>
  <p:tag name="KSO_WM_TEMPLATE_CATEGORY" val="diagram"/>
  <p:tag name="KSO_WM_TEMPLATE_INDEX" val="20236929"/>
  <p:tag name="KSO_WM_UNIT_LAYERLEVEL" val="1_1_1"/>
  <p:tag name="KSO_WM_TAG_VERSION" val="3.0"/>
  <p:tag name="KSO_WM_BEAUTIFY_FLAG" val="#wm#"/>
  <p:tag name="KSO_WM_UNIT_TYPE" val="m_h_i"/>
  <p:tag name="KSO_WM_UNIT_INDEX" val="1_5_2"/>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h_a*1_11_1"/>
  <p:tag name="KSO_WM_TEMPLATE_CATEGORY" val="diagram"/>
  <p:tag name="KSO_WM_TEMPLATE_INDEX" val="20236929"/>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11_1"/>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VALUE" val="5"/>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h_a*1_10_1"/>
  <p:tag name="KSO_WM_TEMPLATE_CATEGORY" val="diagram"/>
  <p:tag name="KSO_WM_TEMPLATE_INDEX" val="20236929"/>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10_1"/>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VALUE" val="5"/>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h_a*1_9_1"/>
  <p:tag name="KSO_WM_TEMPLATE_CATEGORY" val="diagram"/>
  <p:tag name="KSO_WM_TEMPLATE_INDEX" val="20236929"/>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9_1"/>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VALUE" val="5"/>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8.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12.34283464566934,&quot;left&quot;:52.82881889763779,&quot;top&quot;:213.82559055118108,&quot;width&quot;:821.4571653543308}"/>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h_i*1_5_2"/>
  <p:tag name="KSO_WM_TEMPLATE_CATEGORY" val="diagram"/>
  <p:tag name="KSO_WM_TEMPLATE_INDEX" val="20236929"/>
  <p:tag name="KSO_WM_UNIT_LAYERLEVEL" val="1_1_1"/>
  <p:tag name="KSO_WM_TAG_VERSION" val="3.0"/>
  <p:tag name="KSO_WM_UNIT_TYPE" val="m_h_i"/>
  <p:tag name="KSO_WM_UNIT_INDEX" val="1_5_2"/>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9*m_h_a*1_9_1"/>
  <p:tag name="KSO_WM_TEMPLATE_CATEGORY" val="diagram"/>
  <p:tag name="KSO_WM_TEMPLATE_INDEX" val="20236929"/>
  <p:tag name="KSO_WM_UNIT_LAYERLEVEL" val="1_1_1"/>
  <p:tag name="KSO_WM_TAG_VERSION" val="3.0"/>
  <p:tag name="KSO_WM_UNIT_ISCONTENTSTITLE" val="0"/>
  <p:tag name="KSO_WM_UNIT_ISNUMDGMTITLE" val="0"/>
  <p:tag name="KSO_WM_UNIT_NOCLEAR" val="0"/>
  <p:tag name="KSO_WM_UNIT_TYPE" val="m_h_a"/>
  <p:tag name="KSO_WM_UNIT_INDEX" val="1_9_1"/>
  <p:tag name="KSO_WM_DIAGRAM_GROUP_CODE" val="m1-1"/>
  <p:tag name="KSO_WM_DIAGRAM_VERSION" val="3"/>
  <p:tag name="KSO_WM_DIAGRAM_COLOR_TRICK" val="1"/>
  <p:tag name="KSO_WM_DIAGRAM_COLOR_TEXT_CAN_REMOVE" val="n"/>
  <p:tag name="KSO_WM_DIAGRAM_VIRTUALLY_FRAME" val="{&quot;height&quot;:338.1942519685041,&quot;left&quot;:-15.1,&quot;top&quot;:108.45,&quot;width&quot;:399.90330708661423}"/>
  <p:tag name="KSO_WM_UNIT_VALUE" val="5"/>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7,8,7,8,7,8]}"/>
</p:tagLst>
</file>

<file path=ppt/tags/tag182.xml><?xml version="1.0" encoding="utf-8"?>
<p:tagLst xmlns:p="http://schemas.openxmlformats.org/presentationml/2006/main">
  <p:tag name="RESOURCE_RECORD_KEY" val="{&quot;70&quot;:[3314133,3317130,3327976]}"/>
</p:tagLst>
</file>

<file path=ppt/tags/tag183.xml><?xml version="1.0" encoding="utf-8"?>
<p:tagLst xmlns:p="http://schemas.openxmlformats.org/presentationml/2006/main">
  <p:tag name="KSO_WM_DIAGRAM_VIRTUALLY_FRAME" val="{&quot;height&quot;:587.65,&quot;left&quot;:27.05,&quot;top&quot;:29.1,&quot;width&quot;:893.3}"/>
</p:tagLst>
</file>

<file path=ppt/tags/tag18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587.65,&quot;left&quot;:27.05,&quot;top&quot;:29.1,&quot;width&quot;:893.3}"/>
</p:tagLst>
</file>

<file path=ppt/tags/tag185.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587.65,&quot;left&quot;:27.05,&quot;top&quot;:29.1,&quot;width&quot;:893.3}"/>
</p:tagLst>
</file>

<file path=ppt/tags/tag18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87.65,&quot;left&quot;:27.05,&quot;top&quot;:29.1,&quot;width&quot;:893.3}"/>
</p:tagLst>
</file>

<file path=ppt/tags/tag18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8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587.65,&quot;left&quot;:27.05,&quot;top&quot;:29.1,&quot;width&quot;:893.3}"/>
</p:tagLst>
</file>

<file path=ppt/tags/tag18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587.65,&quot;left&quot;:27.05,&quot;top&quot;:29.1,&quot;width&quot;:893.3}"/>
</p:tagLst>
</file>

<file path=ppt/tags/tag19.xml><?xml version="1.0" encoding="utf-8"?>
<p:tagLst xmlns:p="http://schemas.openxmlformats.org/presentationml/2006/main">
  <p:tag name="KSO_WM_DIAGRAM_VIRTUALLY_FRAME" val="{&quot;height&quot;:212.34283464566934,&quot;left&quot;:52.82881889763779,&quot;top&quot;:213.82559055118108,&quot;width&quot;:821.4571653543308}"/>
</p:tagLst>
</file>

<file path=ppt/tags/tag190.xml><?xml version="1.0" encoding="utf-8"?>
<p:tagLst xmlns:p="http://schemas.openxmlformats.org/presentationml/2006/main">
  <p:tag name="KSO_WM_DIAGRAM_VIRTUALLY_FRAME" val="{&quot;height&quot;:587.65,&quot;left&quot;:27.05,&quot;top&quot;:29.1,&quot;width&quot;:893.3}"/>
</p:tagLst>
</file>

<file path=ppt/tags/tag191.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87.65,&quot;left&quot;:27.05,&quot;top&quot;:29.1,&quot;width&quot;:893.3}"/>
</p:tagLst>
</file>

<file path=ppt/tags/tag19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3.xml><?xml version="1.0" encoding="utf-8"?>
<p:tagLst xmlns:p="http://schemas.openxmlformats.org/presentationml/2006/main">
  <p:tag name="KSO_WM_DIAGRAM_VIRTUALLY_FRAME" val="{&quot;height&quot;:587.65,&quot;left&quot;:27.05,&quot;top&quot;:29.1,&quot;width&quot;:893.3}"/>
</p:tagLst>
</file>

<file path=ppt/tags/tag194.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587.65,&quot;left&quot;:27.05,&quot;top&quot;:29.1,&quot;width&quot;:893.3}"/>
</p:tagLst>
</file>

<file path=ppt/tags/tag195.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587.65,&quot;left&quot;:27.05,&quot;top&quot;:29.1,&quot;width&quot;:893.3}"/>
</p:tagLst>
</file>

<file path=ppt/tags/tag19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87.65,&quot;left&quot;:27.05,&quot;top&quot;:29.1,&quot;width&quot;:893.3}"/>
</p:tagLst>
</file>

<file path=ppt/tags/tag19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199.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h_i*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2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DIAGRAM_VIRTUALLY_FRAME" val="{&quot;height&quot;:212.34283464566934,&quot;left&quot;:52.82881889763779,&quot;top&quot;:213.82559055118108,&quot;width&quot;:821.4571653543308}"/>
</p:tagLst>
</file>

<file path=ppt/tags/tag200.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h_a*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201.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i*1_1"/>
  <p:tag name="KSO_WM_TEMPLATE_CATEGORY" val="diagram"/>
  <p:tag name="KSO_WM_TEMPLATE_INDEX" val="2023333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02.xml><?xml version="1.0" encoding="utf-8"?>
<p:tagLst xmlns:p="http://schemas.openxmlformats.org/presentationml/2006/main">
  <p:tag name="KSO_WM_DIAGRAM_VIRTUALLY_FRAME" val="{&quot;height&quot;:342.93212890625,&quot;left&quot;:65.47386698463394,&quot;top&quot;:98.54388886342204,&quot;width&quot;:829.1512424086848}"/>
  <p:tag name="KSO_WM_UNIT_HIGHLIGHT" val="0"/>
  <p:tag name="KSO_WM_UNIT_COMPATIBLE" val="0"/>
  <p:tag name="KSO_WM_UNIT_DIAGRAM_ISNUMVISUAL" val="0"/>
  <p:tag name="KSO_WM_UNIT_DIAGRAM_ISREFERUNIT" val="0"/>
  <p:tag name="KSO_WM_UNIT_ID" val="diagram20233331_2*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RESOURCE_RECORD_KEY" val="{&quot;70&quot;:[3323403]}"/>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TEXT_FILL_FORE_SCHEMECOLOR_INDEX_BRIGHTNESS" val="0.4"/>
  <p:tag name="KSO_WM_UNIT_TEXT_FILL_FORE_SCHEMECOLOR_INDEX" val="10"/>
  <p:tag name="KSO_WM_UNIT_TEXT_FILL_TYPE" val="1"/>
  <p:tag name="KSO_WM_DIAGRAM_VIRTUALLY_FRAME" val="{&quot;height&quot;:212.34283464566934,&quot;left&quot;:52.82881889763779,&quot;top&quot;:213.82559055118108,&quot;width&quot;:821.4571653543308}"/>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h_i*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14.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h_a*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215.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i*1_1"/>
  <p:tag name="KSO_WM_TEMPLATE_CATEGORY" val="diagram"/>
  <p:tag name="KSO_WM_TEMPLATE_INDEX" val="2023333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12.34283464566934,&quot;left&quot;:52.82881889763779,&quot;top&quot;:213.82559055118108,&quot;width&quot;:821.4571653543308}"/>
</p:tagLst>
</file>

<file path=ppt/tags/tag220.xml><?xml version="1.0" encoding="utf-8"?>
<p:tagLst xmlns:p="http://schemas.openxmlformats.org/presentationml/2006/main">
  <p:tag name="RESOURCE_RECORD_KEY" val="{&quot;70&quot;:[3323403]}"/>
</p:tagLst>
</file>

<file path=ppt/tags/tag22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2.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h_i*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23.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h_a*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224.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i*1_1"/>
  <p:tag name="KSO_WM_TEMPLATE_CATEGORY" val="diagram"/>
  <p:tag name="KSO_WM_TEMPLATE_INDEX" val="2023333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25.xml><?xml version="1.0" encoding="utf-8"?>
<p:tagLst xmlns:p="http://schemas.openxmlformats.org/presentationml/2006/main">
  <p:tag name="KSO_WM_DIAGRAM_VIRTUALLY_FRAME" val="{&quot;height&quot;:342.93212890625,&quot;left&quot;:65.47386698463394,&quot;top&quot;:98.54388886342204,&quot;width&quot;:829.1512424086848}"/>
  <p:tag name="KSO_WM_UNIT_HIGHLIGHT" val="0"/>
  <p:tag name="KSO_WM_UNIT_COMPATIBLE" val="0"/>
  <p:tag name="KSO_WM_UNIT_DIAGRAM_ISNUMVISUAL" val="0"/>
  <p:tag name="KSO_WM_UNIT_DIAGRAM_ISREFERUNIT" val="0"/>
  <p:tag name="KSO_WM_UNIT_ID" val="diagram20233331_2*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226.xml><?xml version="1.0" encoding="utf-8"?>
<p:tagLst xmlns:p="http://schemas.openxmlformats.org/presentationml/2006/main">
  <p:tag name="KSO_WM_DIAGRAM_VIRTUALLY_FRAME" val="{&quot;height&quot;:342.93212890625,&quot;left&quot;:65.47386698463394,&quot;top&quot;:98.54388886342204,&quot;width&quot;:829.1512424086848}"/>
  <p:tag name="KSO_WM_UNIT_HIGHLIGHT" val="0"/>
  <p:tag name="KSO_WM_UNIT_COMPATIBLE" val="0"/>
  <p:tag name="KSO_WM_UNIT_DIAGRAM_ISNUMVISUAL" val="0"/>
  <p:tag name="KSO_WM_UNIT_DIAGRAM_ISREFERUNIT" val="0"/>
  <p:tag name="KSO_WM_UNIT_ID" val="diagram20233331_2*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DIAGRAM_USE_COLOR_VALUE" val="{&quot;color_scheme&quot;:1,&quot;color_type&quot;:1,&quot;theme_color_indexes&quot;:[5,6,5,6,5,6]}"/>
  <p:tag name="KSO_WM_BEAUTIFY_FLAG" val=""/>
</p:tagLst>
</file>

<file path=ppt/tags/tag227.xml><?xml version="1.0" encoding="utf-8"?>
<p:tagLst xmlns:p="http://schemas.openxmlformats.org/presentationml/2006/main">
  <p:tag name="RESOURCE_RECORD_KEY" val="{&quot;70&quot;:[3323403]}"/>
</p:tagLst>
</file>

<file path=ppt/tags/tag22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h_i*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6,5,6,5,6]}"/>
</p:tagLst>
</file>

<file path=ppt/tags/tag23.xml><?xml version="1.0" encoding="utf-8"?>
<p:tagLst xmlns:p="http://schemas.openxmlformats.org/presentationml/2006/main">
  <p:tag name="PA" val="v5.1.0"/>
</p:tagLst>
</file>

<file path=ppt/tags/tag230.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h_a*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231.xml><?xml version="1.0" encoding="utf-8"?>
<p:tagLst xmlns:p="http://schemas.openxmlformats.org/presentationml/2006/main">
  <p:tag name="KSO_WM_DIAGRAM_VIRTUALLY_FRAME" val="{&quot;height&quot;:427.906111136578,&quot;left&quot;:63.823866984633945,&quot;top&quot;:73.54388886342204,&quot;width&quot;:837.476133015366}"/>
  <p:tag name="KSO_WM_UNIT_HIGHLIGHT" val="0"/>
  <p:tag name="KSO_WM_UNIT_COMPATIBLE" val="0"/>
  <p:tag name="KSO_WM_UNIT_DIAGRAM_ISNUMVISUAL" val="0"/>
  <p:tag name="KSO_WM_UNIT_DIAGRAM_ISREFERUNIT" val="0"/>
  <p:tag name="KSO_WM_UNIT_ID" val="diagram20233331_2*l_i*1_1"/>
  <p:tag name="KSO_WM_TEMPLATE_CATEGORY" val="diagram"/>
  <p:tag name="KSO_WM_TEMPLATE_INDEX" val="2023333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232.xml><?xml version="1.0" encoding="utf-8"?>
<p:tagLst xmlns:p="http://schemas.openxmlformats.org/presentationml/2006/main">
  <p:tag name="KSO_WM_DIAGRAM_VIRTUALLY_FRAME" val="{&quot;height&quot;:342.93212890625,&quot;left&quot;:65.47386698463394,&quot;top&quot;:98.54388886342204,&quot;width&quot;:829.1512424086848}"/>
  <p:tag name="KSO_WM_UNIT_HIGHLIGHT" val="0"/>
  <p:tag name="KSO_WM_UNIT_COMPATIBLE" val="0"/>
  <p:tag name="KSO_WM_UNIT_DIAGRAM_ISNUMVISUAL" val="0"/>
  <p:tag name="KSO_WM_UNIT_DIAGRAM_ISREFERUNIT" val="0"/>
  <p:tag name="KSO_WM_UNIT_ID" val="diagram20233331_2*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DIAGRAM_USE_COLOR_VALUE" val="{&quot;color_scheme&quot;:1,&quot;color_type&quot;:1,&quot;theme_color_indexes&quot;:[5,6,5,6,5,6]}"/>
</p:tagLst>
</file>

<file path=ppt/tags/tag233.xml><?xml version="1.0" encoding="utf-8"?>
<p:tagLst xmlns:p="http://schemas.openxmlformats.org/presentationml/2006/main">
  <p:tag name="KSO_WM_DIAGRAM_VIRTUALLY_FRAME" val="{&quot;height&quot;:342.93212890625,&quot;left&quot;:65.47386698463394,&quot;top&quot;:98.54388886342204,&quot;width&quot;:829.1512424086848}"/>
  <p:tag name="KSO_WM_UNIT_HIGHLIGHT" val="0"/>
  <p:tag name="KSO_WM_UNIT_COMPATIBLE" val="0"/>
  <p:tag name="KSO_WM_UNIT_DIAGRAM_ISNUMVISUAL" val="0"/>
  <p:tag name="KSO_WM_UNIT_DIAGRAM_ISREFERUNIT" val="0"/>
  <p:tag name="KSO_WM_UNIT_ID" val="diagram20233331_2*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DIAGRAM_USE_COLOR_VALUE" val="{&quot;color_scheme&quot;:1,&quot;color_type&quot;:1,&quot;theme_color_indexes&quot;:[5,6,5,6,5,6]}"/>
  <p:tag name="KSO_WM_BEAUTIFY_FLAG" val=""/>
</p:tagLst>
</file>

<file path=ppt/tags/tag234.xml><?xml version="1.0" encoding="utf-8"?>
<p:tagLst xmlns:p="http://schemas.openxmlformats.org/presentationml/2006/main">
  <p:tag name="RESOURCE_RECORD_KEY" val="{&quot;70&quot;:[3323403]}"/>
</p:tagLst>
</file>

<file path=ppt/tags/tag235.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36.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95.0142877614138,&quot;left&quot;:18.92929133858262,&quot;top&quot;:70.5711811023622,&quot;width&quot;:927.9548031496066}"/>
</p:tagLst>
</file>

<file path=ppt/tags/tag237.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95.0142877614138,&quot;left&quot;:18.92929133858262,&quot;top&quot;:70.5711811023622,&quot;width&quot;:927.9548031496066}"/>
</p:tagLst>
</file>

<file path=ppt/tags/tag238.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39.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4.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0.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1.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42.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595.0142877614138,&quot;left&quot;:18.92929133858262,&quot;top&quot;:70.5711811023622,&quot;width&quot;:927.9548031496066}"/>
</p:tagLst>
</file>

<file path=ppt/tags/tag243.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95.0142877614138,&quot;left&quot;:18.92929133858262,&quot;top&quot;:70.5711811023622,&quot;width&quot;:927.9548031496066}"/>
</p:tagLst>
</file>

<file path=ppt/tags/tag244.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45.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4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48.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595.0142877614138,&quot;left&quot;:18.92929133858262,&quot;top&quot;:70.5711811023622,&quot;width&quot;:927.9548031496066}"/>
</p:tagLst>
</file>

<file path=ppt/tags/tag249.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95.0142877614138,&quot;left&quot;:18.92929133858262,&quot;top&quot;:70.5711811023622,&quot;width&quot;:927.9548031496066}"/>
</p:tagLst>
</file>

<file path=ppt/tags/tag2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50.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51.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52.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3.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55.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95.0142877614138,&quot;left&quot;:18.92929133858262,&quot;top&quot;:70.5711811023622,&quot;width&quot;:927.9548031496066}"/>
</p:tagLst>
</file>

<file path=ppt/tags/tag256.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595.0142877614138,&quot;left&quot;:18.92929133858262,&quot;top&quot;:70.5711811023622,&quot;width&quot;:927.9548031496066}"/>
</p:tagLst>
</file>

<file path=ppt/tags/tag257.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58.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59.xml><?xml version="1.0" encoding="utf-8"?>
<p:tagLst xmlns:p="http://schemas.openxmlformats.org/presentationml/2006/main">
  <p:tag name="KSO_WM_DIAGRAM_VIRTUALLY_FRAME" val="{&quot;height&quot;:595.0142877614138,&quot;left&quot;:18.92929133858262,&quot;top&quot;:70.5711811023622,&quot;width&quot;:927.9548031496066}"/>
  <p:tag name="KSO_WM_BEAUTIFY_FLAG" val=""/>
</p:tagLst>
</file>

<file path=ppt/tags/tag2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60.xml><?xml version="1.0" encoding="utf-8"?>
<p:tagLst xmlns:p="http://schemas.openxmlformats.org/presentationml/2006/main">
  <p:tag name="KSO_WM_DIAGRAM_VIRTUALLY_FRAME" val="{&quot;height&quot;:595.0142877614138,&quot;left&quot;:18.92929133858262,&quot;top&quot;:70.5711811023622,&quot;width&quot;:927.9548031496066}"/>
  <p:tag name="KSO_WM_BEAUTIFY_FLAG" val=""/>
</p:tagLst>
</file>

<file path=ppt/tags/tag261.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595.0142877614138,&quot;left&quot;:18.92929133858262,&quot;top&quot;:70.5711811023622,&quot;width&quot;:927.9548031496066}"/>
  <p:tag name="KSO_WM_BEAUTIFY_FLAG" val=""/>
</p:tagLst>
</file>

<file path=ppt/tags/tag262.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95.0142877614138,&quot;left&quot;:18.92929133858262,&quot;top&quot;:70.5711811023622,&quot;width&quot;:927.9548031496066}"/>
  <p:tag name="KSO_WM_BEAUTIFY_FLAG" val=""/>
</p:tagLst>
</file>

<file path=ppt/tags/tag263.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64.xml><?xml version="1.0" encoding="utf-8"?>
<p:tagLst xmlns:p="http://schemas.openxmlformats.org/presentationml/2006/main">
  <p:tag name="KSO_WM_UNIT_LINE_FORE_SCHEMECOLOR_INDEX_BRIGHTNESS" val="0.4"/>
  <p:tag name="KSO_WM_UNIT_LINE_FORE_SCHEMECOLOR_INDEX" val="10"/>
  <p:tag name="KSO_WM_UNIT_LINE_FILL_TYPE" val="2"/>
  <p:tag name="KSO_WM_UNIT_TEXT_FILL_FORE_SCHEMECOLOR_INDEX_BRIGHTNESS" val="0.25"/>
  <p:tag name="KSO_WM_UNIT_TEXT_FILL_FORE_SCHEMECOLOR_INDEX" val="13"/>
  <p:tag name="KSO_WM_UNIT_TEXT_FILL_TYPE" val="1"/>
  <p:tag name="KSO_WM_DIAGRAM_VIRTUALLY_FRAME" val="{&quot;height&quot;:595.0142877614138,&quot;left&quot;:18.92929133858262,&quot;top&quot;:70.5711811023622,&quot;width&quot;:927.9548031496066}"/>
</p:tagLst>
</file>

<file path=ppt/tags/tag265.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95.0142877614138,&quot;left&quot;:18.92929133858262,&quot;top&quot;:70.5711811023622,&quot;width&quot;:927.9548031496066}"/>
</p:tagLst>
</file>

<file path=ppt/tags/tag266.xml><?xml version="1.0" encoding="utf-8"?>
<p:tagLst xmlns:p="http://schemas.openxmlformats.org/presentationml/2006/main">
  <p:tag name="KSO_WM_DIAGRAM_VIRTUALLY_FRAME" val="{&quot;height&quot;:595.0142877614138,&quot;left&quot;:18.92929133858262,&quot;top&quot;:70.5711811023622,&quot;width&quot;:927.9548031496066}"/>
</p:tagLst>
</file>

<file path=ppt/tags/tag267.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DIAGRAM_VIRTUALLY_FRAME" val="{&quot;height&quot;:595.0142877614138,&quot;left&quot;:18.92929133858262,&quot;top&quot;:70.5711811023622,&quot;width&quot;:927.9548031496066}"/>
</p:tagLst>
</file>

<file path=ppt/tags/tag268.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69.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70.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38.603543307086625,&quot;top&quot;:82.29999389648438,&quot;width&quot;:861.570866141732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7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272.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38.603543307086625,&quot;top&quot;:82.29999389648438,&quot;width&quot;:861.570866141732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73.xml><?xml version="1.0" encoding="utf-8"?>
<p:tagLst xmlns:p="http://schemas.openxmlformats.org/presentationml/2006/main">
  <p:tag name="KSO_WM_BEAUTIFY_FLAG" val="#wm#"/>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38.603543307086625,&quot;top&quot;:82.29999389648438,&quot;width&quot;:861.570866141732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74.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437.3000061035156,&quot;left&quot;:38.603543307086625,&quot;top&quot;:82.29999389648438,&quot;width&quot;:861.57086614173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2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38.603543307086625,&quot;top&quot;:82.29999389648438,&quot;width&quot;:861.57086614173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276.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437.3000061035156,&quot;left&quot;:38.603543307086625,&quot;top&quot;:82.29999389648438,&quot;width&quot;:861.57086614173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2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38.603543307086625,&quot;top&quot;:82.29999389648438,&quot;width&quot;:861.57086614173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278.xml><?xml version="1.0" encoding="utf-8"?>
<p:tagLst xmlns:p="http://schemas.openxmlformats.org/presentationml/2006/main">
  <p:tag name="KSO_WM_BEAUTIFY_FLAG" val="#wm#"/>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38.603543307086625,&quot;top&quot;:82.29999389648438,&quot;width&quot;:861.57086614173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2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7.3000061035156,&quot;left&quot;:38.603543307086625,&quot;top&quot;:82.29999389648438,&quot;width&quot;:861.570866141732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28.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280.xml><?xml version="1.0" encoding="utf-8"?>
<p:tagLst xmlns:p="http://schemas.openxmlformats.org/presentationml/2006/main">
  <p:tag name="RESOURCE_RECORD_KEY" val="{&quot;70&quot;:[3322227]}"/>
</p:tagLst>
</file>

<file path=ppt/tags/tag2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430.45001220703125,&quot;left&quot;:59.87441555233454,&quot;top&quot;:82.29999389648438,&quot;width&quot;:840.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DIAGRAM_USE_COLOR_VALUE" val="{&quot;color_scheme&quot;:1,&quot;color_type&quot;:1,&quot;theme_color_indexes&quot;:[5,6,5,6,5,6]}"/>
</p:tagLst>
</file>

<file path=ppt/tags/tag282.xml><?xml version="1.0" encoding="utf-8"?>
<p:tagLst xmlns:p="http://schemas.openxmlformats.org/presentationml/2006/main">
  <p:tag name="commondata" val="eyJoZGlkIjoiNzQzYjU2ZDlkMWI0MjVlMjY0NGZkOGQ2YWU3M2VmMWIifQ=="/>
  <p:tag name="resource_record_key" val="{&quot;13&quot;:[20174678],&quot;70&quot;:[3318867,3318871,3318493,3318297,3314133,3317130,3327976,3323403,3322227]}"/>
</p:tagLst>
</file>

<file path=ppt/tags/tag2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3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4.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4"/>
  <p:tag name="KSO_WM_UNIT_TEXT_FILL_FORE_SCHEMECOLOR_INDEX" val="10"/>
  <p:tag name="KSO_WM_UNIT_TEXT_FILL_TYPE" val="1"/>
</p:tagLst>
</file>

<file path=ppt/tags/tag40.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41.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42.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43.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44.xml><?xml version="1.0" encoding="utf-8"?>
<p:tagLst xmlns:p="http://schemas.openxmlformats.org/presentationml/2006/main">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DIAGRAM_VIRTUALLY_FRAME" val="{&quot;height&quot;:218.25,&quot;left&quot;:52.75,&quot;top&quot;:124.75,&quot;width&quot;:852.2750393700786}"/>
</p:tagLst>
</file>

<file path=ppt/tags/tag45.xml><?xml version="1.0" encoding="utf-8"?>
<p:tagLst xmlns:p="http://schemas.openxmlformats.org/presentationml/2006/main">
  <p:tag name="KSO_WM_DIAGRAM_VIRTUALLY_FRAME" val="{&quot;height&quot;:218.25,&quot;left&quot;:52.75,&quot;top&quot;:124.75,&quot;width&quot;:852.2750393700786}"/>
</p:tagLst>
</file>

<file path=ppt/tags/tag46.xml><?xml version="1.0" encoding="utf-8"?>
<p:tagLst xmlns:p="http://schemas.openxmlformats.org/presentationml/2006/main">
  <p:tag name="KSO_WM_UNIT_LINE_FORE_SCHEMECOLOR_INDEX_BRIGHTNESS" val="0.4"/>
  <p:tag name="KSO_WM_UNIT_LINE_FORE_SCHEMECOLOR_INDEX" val="10"/>
  <p:tag name="KSO_WM_UNIT_LINE_FILL_TYPE" val="2"/>
  <p:tag name="KSO_WM_DIAGRAM_VIRTUALLY_FRAME" val="{&quot;height&quot;:218.25,&quot;left&quot;:52.75,&quot;top&quot;:124.75,&quot;width&quot;:852.2750393700786}"/>
</p:tagLst>
</file>

<file path=ppt/tags/tag47.xml><?xml version="1.0" encoding="utf-8"?>
<p:tagLst xmlns:p="http://schemas.openxmlformats.org/presentationml/2006/main">
  <p:tag name="KSO_WM_DIAGRAM_VIRTUALLY_FRAME" val="{&quot;height&quot;:218.25,&quot;left&quot;:52.75,&quot;top&quot;:124.75,&quot;width&quot;:852.2750393700786}"/>
</p:tagLst>
</file>

<file path=ppt/tags/tag48.xml><?xml version="1.0" encoding="utf-8"?>
<p:tagLst xmlns:p="http://schemas.openxmlformats.org/presentationml/2006/main">
  <p:tag name="KSO_WM_DIAGRAM_VIRTUALLY_FRAME" val="{&quot;height&quot;:218.25,&quot;left&quot;:52.75,&quot;top&quot;:124.75,&quot;width&quot;:852.2750393700786}"/>
</p:tagLst>
</file>

<file path=ppt/tags/tag4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18.25,&quot;left&quot;:52.75,&quot;top&quot;:124.75,&quot;width&quot;:852.2750393700786}"/>
</p:tagLst>
</file>

<file path=ppt/tags/tag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5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DIAGRAM_VIRTUALLY_FRAME" val="{&quot;height&quot;:218.25,&quot;left&quot;:52.75,&quot;top&quot;:124.75,&quot;width&quot;:852.2750393700786}"/>
</p:tagLst>
</file>

<file path=ppt/tags/tag51.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53.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54.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55.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56.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57.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58.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59.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6.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60.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61.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62.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63.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64.xml><?xml version="1.0" encoding="utf-8"?>
<p:tagLst xmlns:p="http://schemas.openxmlformats.org/presentationml/2006/main">
  <p:tag name="KSO_WM_DIAGRAM_VIRTUALLY_FRAME" val="{&quot;height&quot;:585.176228072687,&quot;left&quot;:83.63952755905511,&quot;top&quot;:97.76637137597541,&quot;width&quot;:852.300308202676}"/>
</p:tagLst>
</file>

<file path=ppt/tags/tag65.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585.176228072687,&quot;left&quot;:83.63952755905511,&quot;top&quot;:97.76637137597541,&quot;width&quot;:852.300308202676}"/>
</p:tagLst>
</file>

<file path=ppt/tags/tag6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585.176228072687,&quot;left&quot;:83.63952755905511,&quot;top&quot;:97.76637137597541,&quot;width&quot;:852.300308202676}"/>
</p:tagLst>
</file>

<file path=ppt/tags/tag67.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68.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587.2426115205419,&quot;left&quot;:83.63952755905511,&quot;top&quot;:95.69998792812058,&quot;width&quot;:852.300308202676}"/>
</p:tagLst>
</file>

<file path=ppt/tags/tag6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587.2426115205419,&quot;left&quot;:83.63952755905511,&quot;top&quot;:95.69998792812058,&quot;width&quot;:852.300308202676}"/>
</p:tagLst>
</file>

<file path=ppt/tags/tag7.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70.xml><?xml version="1.0" encoding="utf-8"?>
<p:tagLst xmlns:p="http://schemas.openxmlformats.org/presentationml/2006/main">
  <p:tag name="KSO_WM_DIAGRAM_VIRTUALLY_FRAME" val="{&quot;height&quot;:585.176228072687,&quot;left&quot;:83.63952755905511,&quot;top&quot;:97.76637137597541,&quot;width&quot;:852.300308202676}"/>
</p:tagLst>
</file>

<file path=ppt/tags/tag71.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585.176228072687,&quot;left&quot;:83.63952755905511,&quot;top&quot;:97.76637137597541,&quot;width&quot;:852.300308202676}"/>
</p:tagLst>
</file>

<file path=ppt/tags/tag7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585.176228072687,&quot;left&quot;:83.63952755905511,&quot;top&quot;:97.76637137597541,&quot;width&quot;:852.300308202676}"/>
</p:tagLst>
</file>

<file path=ppt/tags/tag73.xml><?xml version="1.0" encoding="utf-8"?>
<p:tagLst xmlns:p="http://schemas.openxmlformats.org/presentationml/2006/main">
  <p:tag name="KSO_WM_DIAGRAM_VIRTUALLY_FRAME" val="{&quot;height&quot;:587.2426115205419,&quot;left&quot;:83.63952755905511,&quot;top&quot;:95.69998792812058,&quot;width&quot;:852.300308202676}"/>
</p:tagLst>
</file>

<file path=ppt/tags/tag74.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DIAGRAM_VIRTUALLY_FRAME" val="{&quot;height&quot;:587.2426115205419,&quot;left&quot;:83.63952755905511,&quot;top&quot;:95.69998792812058,&quot;width&quot;:852.300308202676}"/>
</p:tagLst>
</file>

<file path=ppt/tags/tag7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DIAGRAM_VIRTUALLY_FRAME" val="{&quot;height&quot;:587.2426115205419,&quot;left&quot;:83.63952755905511,&quot;top&quot;:95.69998792812058,&quot;width&quot;:852.300308202676}"/>
</p:tagLst>
</file>

<file path=ppt/tags/tag76.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77.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636_2*n_h_i*1_1_1"/>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71.4249284350778,&quot;left&quot;:-163.59850742610425,&quot;top&quot;:72.38759124996159,&quot;width&quot;:1080.1985074261042}"/>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71.4249284350778,&quot;left&quot;:-163.59850742610425,&quot;top&quot;:72.38759124996159,&quot;width&quot;:1080.198507426104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5,6,5,6,5,6]}"/>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71.4249284350778,&quot;left&quot;:-163.59850742610425,&quot;top&quot;:72.38759124996159,&quot;width&quot;:1080.198507426104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5,6,5,6,5,6]}"/>
</p:tagLst>
</file>

<file path=ppt/tags/tag8.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71.4249284350778,&quot;left&quot;:-163.59850742610425,&quot;top&quot;:72.38759124996159,&quot;width&quot;:1080.198507426104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DIAGRAM_USE_COLOR_VALUE" val="{&quot;color_scheme&quot;:1,&quot;color_type&quot;:1,&quot;theme_color_indexes&quot;:[5,6,5,6,5,6]}"/>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1.4249284350778,&quot;left&quot;:-163.59850742610425,&quot;top&quot;:72.38759124996159,&quot;width&quot;:1080.19850742610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1.4249284350778,&quot;left&quot;:-163.59850742610425,&quot;top&quot;:72.38759124996159,&quot;width&quot;:1080.19850742610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1.4249284350778,&quot;left&quot;:-163.59850742610425,&quot;top&quot;:72.38759124996159,&quot;width&quot;:1080.19850742610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8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71.4249284350778,&quot;left&quot;:-163.59850742610425,&quot;top&quot;:72.38759124996159,&quot;width&quot;:1080.198507426104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PRESET_TEXT" val="添加项标题"/>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85.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RESOURCE_RECORD_KEY" val="{&quot;13&quot;:[20174678],&quot;70&quot;:[3318867]}"/>
</p:tagLst>
</file>

<file path=ppt/tags/tag87.xml><?xml version="1.0" encoding="utf-8"?>
<p:tagLst xmlns:p="http://schemas.openxmlformats.org/presentationml/2006/main">
  <p:tag name="KSO_WM_UNIT_FILL_FORE_SCHEMECOLOR_INDEX_1_BRIGHTNESS" val="0.4"/>
  <p:tag name="KSO_WM_UNIT_FILL_FORE_SCHEMECOLOR_INDEX_1" val="10"/>
  <p:tag name="KSO_WM_UNIT_FILL_FORE_SCHEMECOLOR_INDEX_1_POS" val="0.16"/>
  <p:tag name="KSO_WM_UNIT_FILL_FORE_SCHEMECOLOR_INDEX_1_TRANS" val="0"/>
  <p:tag name="KSO_WM_UNIT_FILL_FORE_SCHEMECOLOR_INDEX_2_BRIGHTNESS" val="0.8"/>
  <p:tag name="KSO_WM_UNIT_FILL_FORE_SCHEMECOLOR_INDEX_2" val="10"/>
  <p:tag name="KSO_WM_UNIT_FILL_FORE_SCHEMECOLOR_INDEX_2_POS" val="1"/>
  <p:tag name="KSO_WM_UNIT_FILL_FORE_SCHEMECOLOR_INDEX_2_TRANS" val="0"/>
  <p:tag name="KSO_WM_UNIT_FILL_GRADIENT_TYPE" val="0"/>
  <p:tag name="KSO_WM_UNIT_FILL_GRADIENT_ANGLE" val="90"/>
  <p:tag name="KSO_WM_UNIT_FILL_GRADIENT_DIRECTION" val="1"/>
  <p:tag name="KSO_WM_UNIT_FILL_TYPE" val="3"/>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31459_4*m_h_i*1_4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9,8,9,8,9]}"/>
</p:tagLst>
</file>

<file path=ppt/tags/tag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31459_4*m_h_i*1_2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9,8,9,8,9]}"/>
</p:tagLst>
</file>

<file path=ppt/tags/tag9.xml><?xml version="1.0" encoding="utf-8"?>
<p:tagLst xmlns:p="http://schemas.openxmlformats.org/presentationml/2006/main">
  <p:tag name="KSO_WM_UNIT_FILL_FORE_SCHEMECOLOR_INDEX_BRIGHTNESS" val="0.4"/>
  <p:tag name="KSO_WM_UNIT_FILL_FORE_SCHEMECOLOR_INDEX" val="10"/>
  <p:tag name="KSO_WM_UNIT_FILL_TYPE" val="1"/>
  <p:tag name="KSO_WM_UNIT_LINE_FORE_SCHEMECOLOR_INDEX_BRIGHTNESS" val="0"/>
  <p:tag name="KSO_WM_UNIT_LINE_FORE_SCHEMECOLOR_INDEX" val="14"/>
  <p:tag name="KSO_WM_UNIT_LINE_FILL_TYPE" val="2"/>
</p:tagLst>
</file>

<file path=ppt/tags/tag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1459_4*m_h_i*1_1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9,8,9,8,9]}"/>
</p:tagLst>
</file>

<file path=ppt/tags/tag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31459_4*m_h_i*1_1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9,8,9,8,9]}"/>
</p:tagLst>
</file>

<file path=ppt/tags/tag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31459_4*m_h_i*1_1_1"/>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14,&quot;transparency&quot;:1},&quot;type&quot;:1},&quot;glow&quot;:{&quot;colorType&quot;:0},&quot;line&quot;:{&quot;gradient&quot;:[{&quot;brightness&quot;:0,&quot;colorType&quot;:1,&quot;foreColorIndex&quot;:5,&quot;pos&quot;:0,&quot;transparency&quot;:0},{&quot;brightness&quot;:0,&quot;colorType&quot;:1,&quot;foreColorIndex&quot;:5,&quot;pos&quot;:0.800000011920929,&quot;transparency&quot;:1}],&quot;type&quot;:2},&quot;shadow&quot;:{&quot;colorType&quot;:0},&quot;threeD&quot;:{&quot;curvedSurface&quot;:{&quot;brightness&quot;:0,&quot;colorType&quot;:2,&quot;rgb&quot;:&quot;#000000&quot;},&quot;depth&quot;:{&quot;colorType&quot;:0}}},&quot;text&quot;:{&quot;fill&quot;:{&quot;solid&quot;:{&quot;brightness&quot;:0.25,&quot;colorType&quot;:2,&quot;rgb&quot;:&quot;#40404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4"/>
  <p:tag name="KSO_WM_UNIT_FILL_FORE_SCHEMECOLOR_INDEX_BRIGHTNESS" val="0"/>
  <p:tag name="KSO_WM_DIAGRAM_USE_COLOR_VALUE" val="{&quot;color_scheme&quot;:1,&quot;color_type&quot;:1,&quot;theme_color_indexes&quot;:[8,9,8,9,8,9]}"/>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31459_4*m_h_i*1_1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1459_4*m_h_f*1_1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
  <p:tag name="KSO_WM_DIAGRAM_USE_COLOR_VALUE" val="{&quot;color_scheme&quot;:1,&quot;color_type&quot;:1,&quot;theme_color_indexes&quot;:[8,9,8,9,8,9]}"/>
</p:tagLst>
</file>

<file path=ppt/tags/tag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1459_4*m_h_a*1_1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项标题"/>
  <p:tag name="KSO_WM_DIAGRAM_USE_COLOR_VALUE" val="{&quot;color_scheme&quot;:1,&quot;color_type&quot;:1,&quot;theme_color_indexes&quot;:[8,9,8,9,8,9]}"/>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1459_4*m_h_i*1_2_2"/>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5,&quot;transparency&quot;:0.69999998807907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8,9,8,9,8,9]}"/>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31459_4*m_h_i*1_2_4"/>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8,9,8,9,8,9]}"/>
</p:tagLst>
</file>

<file path=ppt/tags/tag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31459_4*m_h_i*1_2_3"/>
  <p:tag name="KSO_WM_TEMPLATE_CATEGORY" val="diagram"/>
  <p:tag name="KSO_WM_TEMPLATE_INDEX" val="20231459"/>
  <p:tag name="KSO_WM_UNIT_LAYERLEVEL" val="1_1_1"/>
  <p:tag name="KSO_WM_TAG_VERSION" val="3.0"/>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8,9,8,9,8,9]}"/>
</p:tagLst>
</file>

<file path=ppt/tags/tag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1459_4*m_h_f*1_2_1"/>
  <p:tag name="KSO_WM_TEMPLATE_CATEGORY" val="diagram"/>
  <p:tag name="KSO_WM_TEMPLATE_INDEX" val="2023145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m1-1"/>
  <p:tag name="KSO_WM_BEAUTIFY_FLAG" val="#wm#"/>
  <p:tag name="KSO_WM_DIAGRAM_MAX_ITEMCNT" val="6"/>
  <p:tag name="KSO_WM_DIAGRAM_MIN_ITEMCNT" val="2"/>
  <p:tag name="KSO_WM_DIAGRAM_VIRTUALLY_FRAME" val="{&quot;height&quot;:430.1677523779681,&quot;left&quot;:55.62503937007874,&quot;top&quot;:79.9322476220319,&quot;width&quot;:850.39370078740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您的项正文，文字是您思想的提炼，请尽量言简意赅的阐述"/>
  <p:tag name="KSO_WM_DIAGRAM_USE_COLOR_VALUE" val="{&quot;color_scheme&quot;:1,&quot;color_type&quot;:1,&quot;theme_color_indexes&quot;:[8,9,8,9,8,9]}"/>
</p:tagLst>
</file>

<file path=ppt/theme/theme1.xml><?xml version="1.0" encoding="utf-8"?>
<a:theme xmlns:a="http://schemas.openxmlformats.org/drawingml/2006/main" name="1_Office 主题​​">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2EFFD"/>
      </a:dk2>
      <a:lt2>
        <a:srgbClr val="FEFEFF"/>
      </a:lt2>
      <a:accent1>
        <a:srgbClr val="003C83"/>
      </a:accent1>
      <a:accent2>
        <a:srgbClr val="015CB7"/>
      </a:accent2>
      <a:accent3>
        <a:srgbClr val="2573C5"/>
      </a:accent3>
      <a:accent4>
        <a:srgbClr val="3785D8"/>
      </a:accent4>
      <a:accent5>
        <a:srgbClr val="3D90E9"/>
      </a:accent5>
      <a:accent6>
        <a:srgbClr val="1D7ADC"/>
      </a:accent6>
      <a:hlink>
        <a:srgbClr val="0563C1"/>
      </a:hlink>
      <a:folHlink>
        <a:srgbClr val="954F72"/>
      </a:folHlink>
    </a:clrScheme>
    <a:fontScheme name="f03vjfi4">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6292</Words>
  <Application>WPS 演示</Application>
  <PresentationFormat>宽屏</PresentationFormat>
  <Paragraphs>538</Paragraphs>
  <Slides>38</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38</vt:i4>
      </vt:variant>
    </vt:vector>
  </HeadingPairs>
  <TitlesOfParts>
    <vt:vector size="53" baseType="lpstr">
      <vt:lpstr>Arial</vt:lpstr>
      <vt:lpstr>宋体</vt:lpstr>
      <vt:lpstr>Wingdings</vt:lpstr>
      <vt:lpstr>思源黑体 CN Heavy</vt:lpstr>
      <vt:lpstr>黑体</vt:lpstr>
      <vt:lpstr>方正兰亭大黑_GBK</vt:lpstr>
      <vt:lpstr>思源黑体 CN Light</vt:lpstr>
      <vt:lpstr>华文中宋</vt:lpstr>
      <vt:lpstr>思源黑体 CN</vt:lpstr>
      <vt:lpstr>微软雅黑</vt:lpstr>
      <vt:lpstr>Arial Unicode MS</vt:lpstr>
      <vt:lpstr>Calibri</vt:lpstr>
      <vt:lpstr>Times New Roman</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蓝天</cp:lastModifiedBy>
  <cp:revision>101</cp:revision>
  <dcterms:created xsi:type="dcterms:W3CDTF">2023-11-08T11:26:00Z</dcterms:created>
  <dcterms:modified xsi:type="dcterms:W3CDTF">2024-09-06T00:53:12Z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4EBA5E931F2D289358704B650C8085F7_43</vt:lpwstr>
  </property>
  <property fmtid="{D5CDD505-2E9C-101B-9397-08002B2CF9AE}" pid="3" name="KSOProductBuildVer">
    <vt:lpwstr>2052-12.1.0.17827</vt:lpwstr>
  </property>
</Properties>
</file>