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6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3" r:id="rId14"/>
    <p:sldId id="274" r:id="rId15"/>
    <p:sldId id="276" r:id="rId16"/>
    <p:sldId id="278" r:id="rId17"/>
    <p:sldId id="279" r:id="rId18"/>
    <p:sldId id="399" r:id="rId19"/>
    <p:sldId id="281" r:id="rId20"/>
    <p:sldId id="282" r:id="rId21"/>
    <p:sldId id="283" r:id="rId22"/>
    <p:sldId id="284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5" r:id="rId31"/>
    <p:sldId id="296" r:id="rId32"/>
    <p:sldId id="297" r:id="rId33"/>
    <p:sldId id="300" r:id="rId34"/>
    <p:sldId id="301" r:id="rId35"/>
    <p:sldId id="302" r:id="rId36"/>
    <p:sldId id="303" r:id="rId37"/>
    <p:sldId id="304" r:id="rId38"/>
    <p:sldId id="305" r:id="rId39"/>
    <p:sldId id="307" r:id="rId40"/>
    <p:sldId id="308" r:id="rId41"/>
    <p:sldId id="309" r:id="rId42"/>
    <p:sldId id="310" r:id="rId43"/>
    <p:sldId id="311" r:id="rId44"/>
    <p:sldId id="314" r:id="rId45"/>
    <p:sldId id="315" r:id="rId46"/>
    <p:sldId id="401" r:id="rId47"/>
    <p:sldId id="316" r:id="rId48"/>
    <p:sldId id="317" r:id="rId49"/>
    <p:sldId id="318" r:id="rId50"/>
    <p:sldId id="320" r:id="rId51"/>
    <p:sldId id="332" r:id="rId52"/>
    <p:sldId id="333" r:id="rId53"/>
    <p:sldId id="334" r:id="rId54"/>
    <p:sldId id="335" r:id="rId55"/>
    <p:sldId id="336" r:id="rId56"/>
    <p:sldId id="337" r:id="rId57"/>
    <p:sldId id="339" r:id="rId58"/>
    <p:sldId id="405" r:id="rId59"/>
    <p:sldId id="340" r:id="rId60"/>
    <p:sldId id="406" r:id="rId61"/>
    <p:sldId id="342" r:id="rId62"/>
    <p:sldId id="343" r:id="rId63"/>
    <p:sldId id="345" r:id="rId64"/>
    <p:sldId id="347" r:id="rId65"/>
    <p:sldId id="348" r:id="rId66"/>
    <p:sldId id="350" r:id="rId67"/>
    <p:sldId id="407" r:id="rId68"/>
    <p:sldId id="351" r:id="rId69"/>
    <p:sldId id="408" r:id="rId70"/>
    <p:sldId id="352" r:id="rId71"/>
    <p:sldId id="354" r:id="rId72"/>
    <p:sldId id="357" r:id="rId73"/>
    <p:sldId id="409" r:id="rId74"/>
    <p:sldId id="410" r:id="rId75"/>
    <p:sldId id="359" r:id="rId76"/>
    <p:sldId id="360" r:id="rId77"/>
    <p:sldId id="361" r:id="rId78"/>
    <p:sldId id="364" r:id="rId79"/>
    <p:sldId id="366" r:id="rId80"/>
    <p:sldId id="367" r:id="rId81"/>
    <p:sldId id="369" r:id="rId82"/>
    <p:sldId id="370" r:id="rId83"/>
    <p:sldId id="371" r:id="rId84"/>
    <p:sldId id="373" r:id="rId85"/>
    <p:sldId id="375" r:id="rId86"/>
    <p:sldId id="377" r:id="rId87"/>
    <p:sldId id="379" r:id="rId88"/>
    <p:sldId id="411" r:id="rId89"/>
    <p:sldId id="412" r:id="rId90"/>
    <p:sldId id="382" r:id="rId91"/>
    <p:sldId id="413" r:id="rId92"/>
    <p:sldId id="383" r:id="rId93"/>
    <p:sldId id="385" r:id="rId94"/>
    <p:sldId id="388" r:id="rId95"/>
    <p:sldId id="414" r:id="rId96"/>
    <p:sldId id="415" r:id="rId97"/>
    <p:sldId id="389" r:id="rId98"/>
    <p:sldId id="416" r:id="rId99"/>
    <p:sldId id="417" r:id="rId100"/>
    <p:sldId id="392" r:id="rId101"/>
    <p:sldId id="393" r:id="rId102"/>
    <p:sldId id="394" r:id="rId103"/>
    <p:sldId id="396" r:id="rId104"/>
    <p:sldId id="418" r:id="rId10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2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2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2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2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80be28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9CD29ED-E5A1-4985-B1AE-F931CF55E54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压轴题四 力、电综合计算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80be28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0FBCC78-E9E2-4E3F-BF39-8B83D32EC1F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7340667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5bb1af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0da219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7340667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e85bb1af0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b0da219ba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第34讲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压轴题四 力、电综合计算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880be28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280362B-E789-4DDE-A3D3-E6251823BA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7340667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5bb1af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0da219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7340667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e85bb1af0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b0da219ba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第34讲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压轴题四 力、电综合计算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6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12D3851-E37F-8510-0C1A-B7DAA92B335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CE00ED9-F001-4899-A354-BAAD9E9EC5B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FD0C3BD-4397-49E2-A9C8-9008D3ACC6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7340667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5bb1af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0da219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7340667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e85bb1af0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b0da219ba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7936498-30E1-450C-8273-BB4990F63ED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7340667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5bb1af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0da219b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27340667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e85bb1af0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b0da219ba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7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0.png"/><Relationship Id="rId4" Type="http://schemas.openxmlformats.org/officeDocument/2006/relationships/image" Target="../media/image21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png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0.png"/><Relationship Id="rId4" Type="http://schemas.openxmlformats.org/officeDocument/2006/relationships/image" Target="../media/image1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6.png"/><Relationship Id="rId4" Type="http://schemas.openxmlformats.org/officeDocument/2006/relationships/image" Target="../media/image1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0.png"/><Relationship Id="rId4" Type="http://schemas.openxmlformats.org/officeDocument/2006/relationships/image" Target="../media/image5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1.jpeg"/><Relationship Id="rId4" Type="http://schemas.openxmlformats.org/officeDocument/2006/relationships/image" Target="../media/image13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3.jpeg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9.png"/><Relationship Id="rId4" Type="http://schemas.openxmlformats.org/officeDocument/2006/relationships/image" Target="../media/image16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2.png"/><Relationship Id="rId4" Type="http://schemas.openxmlformats.org/officeDocument/2006/relationships/image" Target="../media/image17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54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0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2.png"/><Relationship Id="rId4" Type="http://schemas.openxmlformats.org/officeDocument/2006/relationships/image" Target="../media/image18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8.png"/><Relationship Id="rId5" Type="http://schemas.openxmlformats.org/officeDocument/2006/relationships/image" Target="../media/image187.png"/><Relationship Id="rId4" Type="http://schemas.openxmlformats.org/officeDocument/2006/relationships/image" Target="../media/image4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0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3.png"/><Relationship Id="rId4" Type="http://schemas.openxmlformats.org/officeDocument/2006/relationships/image" Target="../media/image192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8.png"/><Relationship Id="rId4" Type="http://schemas.openxmlformats.org/officeDocument/2006/relationships/image" Target="../media/image19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7.jpeg"/><Relationship Id="rId4" Type="http://schemas.openxmlformats.org/officeDocument/2006/relationships/image" Target="../media/image20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4.png"/><Relationship Id="rId4" Type="http://schemas.openxmlformats.org/officeDocument/2006/relationships/image" Target="../media/image81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6.png"/><Relationship Id="rId4" Type="http://schemas.openxmlformats.org/officeDocument/2006/relationships/image" Target="../media/image205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9.png"/><Relationship Id="rId4" Type="http://schemas.openxmlformats.org/officeDocument/2006/relationships/image" Target="../media/image208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0a017a1d?vcp=1&amp;pid=e85bb1af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题型一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滑动变阻器类力电综合模型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BD.1_1#73aa2aa18?sp=1&amp;vcp=1&amp;vis=1&amp;pid=c0a017a1d&amp;color=0,0,0&amp;vtp=1&amp;vaab=1&amp;bbb=1&amp;hb=1"/>
              <p:cNvSpPr/>
              <p:nvPr/>
            </p:nvSpPr>
            <p:spPr>
              <a:xfrm>
                <a:off x="539496" y="1263495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（2024·浙江杭州·中考）图34-1甲是一个电子拉力计原理图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，硬质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弹簧右端和金属滑片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固定在一起（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间的摩擦不计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）；电压表量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的匀称电阻丝，阻值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BD.1_1#73aa2aa18?sp=1&amp;vcp=1&amp;vis=1&amp;pid=c0a017a1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19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1_2#73aa2aa18?iti=1&amp;vcp=1&amp;vis=1&amp;pid=c0a017a1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4809" y="3429000"/>
            <a:ext cx="5119116" cy="247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_3#73aa2aa18?iti=1&amp;vcp=1&amp;vis=1&amp;pid=c0a017a1d&amp;color=0,0,0&amp;vtp=1&amp;vaab=1&amp;bbb=1"/>
          <p:cNvSpPr/>
          <p:nvPr/>
        </p:nvSpPr>
        <p:spPr>
          <a:xfrm>
            <a:off x="5545392" y="582731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83_1#c8ecf7021?iti=119&amp;htil=62&amp;vcp=1&amp;vis=1&amp;pid=82cf4a5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694944"/>
            <a:ext cx="4873752" cy="494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83_2#c8ecf7021?iti=119&amp;htil=62&amp;vcp=1&amp;vis=1&amp;pid=82cf4a5f7&amp;color=0,0,0&amp;vtp=1&amp;vaab=1&amp;bbb=1"/>
          <p:cNvSpPr/>
          <p:nvPr/>
        </p:nvSpPr>
        <p:spPr>
          <a:xfrm>
            <a:off x="8500019" y="574979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图B34-8</a:t>
            </a:r>
            <a:endParaRPr lang="en-US" altLang="zh-CN" sz="2800" dirty="0"/>
          </a:p>
        </p:txBody>
      </p:sp>
      <p:sp>
        <p:nvSpPr>
          <p:cNvPr id="4" name="QC_6_BD.183_3#c8ecf7021?htil=62&amp;vcp=1&amp;vis=1&amp;pid=82cf4a5f7&amp;color=0,0,0&amp;vtp=1&amp;vaab=1&amp;bt=1&amp;bbb=1&amp;hb=1"/>
          <p:cNvSpPr/>
          <p:nvPr/>
        </p:nvSpPr>
        <p:spPr>
          <a:xfrm>
            <a:off x="539496" y="557784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（1）图B34-8甲中，甲、乙分别为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N.185_1#c8ecf7021.blank?vcp=1&amp;vis=1&amp;pid=82cf4a5f7&amp;color=0,0,0&amp;vpa=1&amp;vtp=1&amp;vaab=1"/>
          <p:cNvSpPr/>
          <p:nvPr/>
        </p:nvSpPr>
        <p:spPr>
          <a:xfrm>
            <a:off x="5845715" y="52730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6_BD.183_4#c8ecf7021.choices?htil=62&amp;vcp=1&amp;vis=1&amp;pid=82cf4a5f7&amp;color=0,0,0&amp;vtp=1&amp;vaab=1&amp;bbb=1"/>
          <p:cNvSpPr/>
          <p:nvPr/>
        </p:nvSpPr>
        <p:spPr>
          <a:xfrm>
            <a:off x="539496" y="1824863"/>
            <a:ext cx="609904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6992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A.给水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、注水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.注水、给水</a:t>
            </a:r>
            <a:endParaRPr lang="en-US" altLang="zh-CN" sz="2800" dirty="0"/>
          </a:p>
        </p:txBody>
      </p:sp>
      <p:sp>
        <p:nvSpPr>
          <p:cNvPr id="7" name="QC_6_AS.1_1#c8ecf7021?htil=62&amp;vcp=1&amp;vis=1&amp;pid=82cf4a5f7&amp;color=0,0,0&amp;vtp=1&amp;vaab=1&amp;bbb=1&amp;hb=1"/>
          <p:cNvSpPr/>
          <p:nvPr/>
        </p:nvSpPr>
        <p:spPr>
          <a:xfrm>
            <a:off x="539496" y="2454338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解：给水装置始终不停歇给水，由题图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甲可知甲装置不受衔铁的影响，所以甲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装置是不停歇的给水装置；当衔铁刚好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被吸下时，动触点与静触点断开，乙装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置不再工作，所以乙装置是会停止的注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水装置，故选A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86_2#0b317ed0c?iti=120&amp;vcp=1&amp;vis=1&amp;pid=82cf4a5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0075" y="1814897"/>
            <a:ext cx="3810064" cy="383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86_3#0b317ed0c?iti=120&amp;vcp=1&amp;vis=1&amp;pid=82cf4a5f7&amp;color=0,0,0&amp;vtp=1&amp;vaab=1&amp;bbb=1"/>
          <p:cNvSpPr/>
          <p:nvPr/>
        </p:nvSpPr>
        <p:spPr>
          <a:xfrm>
            <a:off x="9913017" y="5775420"/>
            <a:ext cx="1325562" cy="5777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0b317ed0c?htil=63&amp;vcp=1&amp;vis=1&amp;pid=82cf4a5f7&amp;color=0,0,0&amp;vtp=1&amp;vaab=1&amp;bt=1&amp;bbb=1&amp;hb=1&amp;hs=1"/>
              <p:cNvSpPr/>
              <p:nvPr/>
            </p:nvSpPr>
            <p:spPr>
              <a:xfrm>
                <a:off x="520405" y="1207973"/>
                <a:ext cx="8833104" cy="257644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当通过线圈的电流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时，衔铁刚好被吸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下，注水装置停止注水，此时控制电路的总电阻为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此时压敏电阻的阻值为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0b317ed0c?htil=63&amp;vcp=1&amp;vis=1&amp;pid=82cf4a5f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405" y="1207973"/>
                <a:ext cx="8833104" cy="2576449"/>
              </a:xfrm>
              <a:prstGeom prst="rect">
                <a:avLst/>
              </a:prstGeom>
              <a:blipFill rotWithShape="1">
                <a:blip r:embed="rId4"/>
                <a:stretch>
                  <a:fillRect l="-4" t="-8" r="7" b="-36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0b317ed0c?iti=121&amp;htil=63&amp;vcp=1&amp;vis=1&amp;pid=82cf4a5f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5048" y="1632025"/>
            <a:ext cx="3803475" cy="390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0b317ed0c?iti=121&amp;htil=63&amp;vcp=1&amp;vis=1&amp;pid=82cf4a5f7&amp;color=0,0,0&amp;vtp=1&amp;vaab=1&amp;bbb=1"/>
          <p:cNvSpPr/>
          <p:nvPr/>
        </p:nvSpPr>
        <p:spPr>
          <a:xfrm>
            <a:off x="9718108" y="5785682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0b317ed0c?htil=63&amp;vcp=1&amp;vis=1&amp;pid=82cf4a5f7&amp;color=0,0,0&amp;vtp=1&amp;vaab=1&amp;bt=1&amp;bbb=1&amp;hb=1&amp;hs=1"/>
              <p:cNvSpPr/>
              <p:nvPr/>
            </p:nvSpPr>
            <p:spPr>
              <a:xfrm>
                <a:off x="636487" y="836828"/>
                <a:ext cx="11112011" cy="23020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由题图乙可知，当压敏电阻的阻值为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时，受力板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受到的压力为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，受力板受到的压强为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0.02 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则水箱内水的高度为</a:t>
                </a:r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0b317ed0c?htil=63&amp;vcp=1&amp;vis=1&amp;pid=82cf4a5f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487" y="836828"/>
                <a:ext cx="11112011" cy="2302053"/>
              </a:xfrm>
              <a:prstGeom prst="rect">
                <a:avLst/>
              </a:prstGeom>
              <a:blipFill rotWithShape="1">
                <a:blip r:embed="rId4"/>
                <a:stretch>
                  <a:fillRect l="-2" t="-23" r="3" b="-7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f27ef271f?iti=123&amp;htil=65&amp;vcp=1&amp;vis=1&amp;pid=82cf4a5f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5494" y="970259"/>
            <a:ext cx="3197905" cy="330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f27ef271f?iti=123&amp;htil=65&amp;vcp=1&amp;vis=1&amp;pid=82cf4a5f7&amp;color=0,0,0&amp;vtp=1&amp;vaab=1&amp;bbb=1"/>
          <p:cNvSpPr/>
          <p:nvPr/>
        </p:nvSpPr>
        <p:spPr>
          <a:xfrm>
            <a:off x="9859714" y="466839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f27ef271f?htil=65&amp;vcp=1&amp;vis=1&amp;pid=82cf4a5f7&amp;color=0,0,0&amp;vtp=1&amp;vaab=1&amp;bt=1&amp;bbb=1&amp;hb=1&amp;hs=1"/>
              <p:cNvSpPr/>
              <p:nvPr/>
            </p:nvSpPr>
            <p:spPr>
              <a:xfrm>
                <a:off x="539496" y="784224"/>
                <a:ext cx="8330184" cy="38273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由工作电路可知，注水装置和给水装置是并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联的，都工作时干路电流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当水箱水位上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时注水装置停止注水，当水位下降至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时注水装置又开始注水，则注水装置从水位为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始注水，在水位为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时停止注水，注水的总体积为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)=0.9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f27ef271f?htil=65&amp;vcp=1&amp;vis=1&amp;pid=82cf4a5f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4224"/>
                <a:ext cx="8330184" cy="3827399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922" b="-1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f27ef271f?htil=65&amp;vcp=1&amp;vis=1&amp;pid=82cf4a5f7&amp;color=0,0,0&amp;vtp=1&amp;vaab=1&amp;bt=1&amp;bbb=1&amp;hb=1&amp;hs=1"/>
              <p:cNvSpPr/>
              <p:nvPr/>
            </p:nvSpPr>
            <p:spPr>
              <a:xfrm>
                <a:off x="539995" y="4606227"/>
                <a:ext cx="11112011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注水的同时给水装置一直工作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，所以注水时间为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0.9 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0.3 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min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−0.12 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min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f27ef271f?htil=65&amp;vcp=1&amp;vis=1&amp;pid=82cf4a5f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606227"/>
                <a:ext cx="11112011" cy="1447800"/>
              </a:xfrm>
              <a:prstGeom prst="rect">
                <a:avLst/>
              </a:prstGeom>
              <a:blipFill rotWithShape="1">
                <a:blip r:embed="rId5"/>
                <a:stretch>
                  <a:fillRect l="-2" t="-40" r="4" b="-44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f27ef271f?htil=65&amp;vcp=1&amp;vis=1&amp;pid=82cf4a5f7&amp;color=0,0,0&amp;vtp=1&amp;vaab=1&amp;bt=1&amp;bbb=1&amp;hb=1&amp;hs=1&amp;htil=1"/>
              <p:cNvSpPr/>
              <p:nvPr/>
            </p:nvSpPr>
            <p:spPr>
              <a:xfrm>
                <a:off x="539995" y="1640132"/>
                <a:ext cx="8321557" cy="319100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注水装置工作时的电流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注水装置从最低水位加注至最高水位的过程中所消耗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的电能为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=1.32×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f27ef271f?htil=65&amp;vcp=1&amp;vis=1&amp;pid=82cf4a5f7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1640132"/>
                <a:ext cx="8321557" cy="3191002"/>
              </a:xfrm>
              <a:prstGeom prst="rect">
                <a:avLst/>
              </a:prstGeom>
              <a:blipFill rotWithShape="1">
                <a:blip r:embed="rId2"/>
                <a:stretch>
                  <a:fillRect l="-3" t="-18" r="2" b="-2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f27ef271f?iti=142&amp;htil=65&amp;vcp=1&amp;vis=1&amp;pid=82cf4a5f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970" y="1780676"/>
            <a:ext cx="265176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f27ef271f?iti=142&amp;htil=65&amp;vcp=1&amp;vis=1&amp;pid=82cf4a5f7&amp;color=0,0,0&amp;vtp=1&amp;vaab=1&amp;bbb=1"/>
          <p:cNvSpPr/>
          <p:nvPr/>
        </p:nvSpPr>
        <p:spPr>
          <a:xfrm>
            <a:off x="9567069" y="465087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_1#ee65f5678?vcp=1&amp;vis=1&amp;pid=73aa2aa18&amp;color=0,0,0&amp;vtp=1&amp;vaab=1&amp;bt=1&amp;bbb=1"/>
              <p:cNvSpPr/>
              <p:nvPr/>
            </p:nvSpPr>
            <p:spPr>
              <a:xfrm>
                <a:off x="542544" y="67421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（1）要保证电压表能正常工作，电路中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至少应为多少？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2_1#ee65f5678?vcp=1&amp;vis=1&amp;pid=73aa2aa1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544" y="674211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2" t="-86" r="2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3_1#73aa2aa18?iti=2&amp;vcp=1&amp;vis=1&amp;pid=73aa2aa1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3425" y="3737323"/>
            <a:ext cx="5236031" cy="252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_2#73aa2aa18?iti=2&amp;vcp=1&amp;vis=1&amp;pid=73aa2aa18&amp;color=0,0,0&amp;vtp=1&amp;vaab=1&amp;bbb=1"/>
          <p:cNvSpPr/>
          <p:nvPr/>
        </p:nvSpPr>
        <p:spPr>
          <a:xfrm>
            <a:off x="4547933" y="535708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4_1#a50ec9dc9?vcp=1&amp;vis=1&amp;pid=73aa2aa18&amp;color=0,0,0&amp;vtp=1&amp;vaab=1&amp;bbb=1"/>
              <p:cNvSpPr/>
              <p:nvPr/>
            </p:nvSpPr>
            <p:spPr>
              <a:xfrm>
                <a:off x="542544" y="135699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2）当拉环不受拉力时，滑片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处于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，闭合开关后电压表的读数为多少？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5" name="QO_6_BD.4_1#a50ec9dc9?vcp=1&amp;vis=1&amp;pid=73aa2aa1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544" y="1356995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r="-3439" b="-12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5_1#0707a47d7?vcp=1&amp;vis=1&amp;pid=73aa2aa18&amp;color=0,0,0&amp;vtp=1&amp;vaab=1&amp;bt=1&amp;bbb=1&amp;hb=1"/>
              <p:cNvSpPr/>
              <p:nvPr/>
            </p:nvSpPr>
            <p:spPr>
              <a:xfrm>
                <a:off x="542544" y="191065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（3）已知该弹簧伸长的长度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与所受拉力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间的关系如图34-1乙所示，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，通过计算说明，开关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闭合后，当电压表指针指在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作用在拉环上水平向右的拉力为多大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?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此拉力计的量程是多少？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5_1#0707a47d7?vcp=1&amp;vis=1&amp;pid=73aa2aa1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544" y="1910652"/>
                <a:ext cx="11109960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2" t="-31" r="-3410" b="-3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73aa2aa18?vcp=1&amp;vis=1&amp;pid=c0a017a1d&amp;color=0,0,0&amp;vtp=1&amp;vaab=1&amp;bt=1&amp;bbb=1&amp;hb=1"/>
              <p:cNvSpPr/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（1）由题图甲知，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串联，电压表测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。为保证电压表正常工作，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至少应分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𝑎𝑃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取最大值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对应取最小值，由欧姆定律算出电流，再进一步算出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的最小值。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2）当滑片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端时，开关闭合后电压表被短接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，由此分析判断电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压表的示数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。（3）当电压表的示数为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，可先用欧姆定律求出电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路中的电流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，进而求出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𝑎𝑃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移动的距离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图像即可得出此时拉环上拉力的大小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的最大移动距离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，对比图像即可确定拉力计的量程。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73aa2aa18?vcp=1&amp;vis=1&amp;pid=c0a017a1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4203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73aa2aa18?vcp=1&amp;vis=1&amp;pid=c0a017a1d&amp;color=0,0,0&amp;mp=1&amp;vtp=1&amp;vaab=1&amp;bt=1&amp;bbb=1&amp;hb=1"/>
              <p:cNvSpPr/>
              <p:nvPr/>
            </p:nvSpPr>
            <p:spPr>
              <a:xfrm>
                <a:off x="539496" y="62150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拉力计一般是滑动变阻器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𝑎𝑃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滑大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与弹簧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结合，通常有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。此外，结合电表量程，根据滑动变阻器滑片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滑大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两端时的边界条件分析求解也是解题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73aa2aa18?vcp=1&amp;vis=1&amp;pid=c0a017a1d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150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EX.1_1#73aa2aa18?iti=4&amp;vcp=1&amp;vis=1&amp;pid=c0a017a1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4216" y="3247041"/>
            <a:ext cx="4169664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EX.1_1#73aa2aa18?iti=4&amp;vcp=1&amp;vis=1&amp;pid=c0a017a1d&amp;color=0,0,0&amp;vtp=1&amp;vaab=1&amp;bbb=1"/>
          <p:cNvSpPr/>
          <p:nvPr/>
        </p:nvSpPr>
        <p:spPr>
          <a:xfrm>
            <a:off x="5554535" y="538572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8_2#ee65f5678?iti=5&amp;vcp=1&amp;vis=1&amp;pid=73aa2aa1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8989" y="2991326"/>
            <a:ext cx="5148072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8_3#ee65f5678?iti=5&amp;vcp=1&amp;vis=1&amp;pid=73aa2aa18&amp;color=0,0,0&amp;vtp=1&amp;vaab=1&amp;bbb=1"/>
          <p:cNvSpPr/>
          <p:nvPr/>
        </p:nvSpPr>
        <p:spPr>
          <a:xfrm>
            <a:off x="8668513" y="559635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ee65f5678?htil=1&amp;vcp=1&amp;vis=1&amp;pid=73aa2aa18&amp;color=0,0,0&amp;mp=1&amp;vtp=1&amp;vaab=1&amp;bt=1&amp;bbb=1&amp;hb=1&amp;hs=1"/>
              <p:cNvSpPr/>
              <p:nvPr/>
            </p:nvSpPr>
            <p:spPr>
              <a:xfrm>
                <a:off x="539995" y="1388650"/>
                <a:ext cx="1092848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由电路图可知，滑片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的移动不影响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的连接方式，要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保证电压表能正常工作，即滑片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端时电压表示数不超过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数正好为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电路中的电流为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ee65f5678?htil=1&amp;vcp=1&amp;vis=1&amp;pid=73aa2aa1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1388650"/>
                <a:ext cx="10928486" cy="2496757"/>
              </a:xfrm>
              <a:prstGeom prst="rect">
                <a:avLst/>
              </a:prstGeom>
              <a:blipFill>
                <a:blip r:embed="rId4"/>
                <a:stretch>
                  <a:fillRect l="-2009" r="-1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ee65f5678?htil=1&amp;vcp=1&amp;vis=1&amp;pid=73aa2aa18&amp;color=0,0,0&amp;mp=1&amp;vtp=1&amp;vaab=1&amp;bt=1&amp;bbb=1&amp;hb=1&amp;hs=1"/>
              <p:cNvSpPr/>
              <p:nvPr/>
            </p:nvSpPr>
            <p:spPr>
              <a:xfrm>
                <a:off x="723519" y="3214338"/>
                <a:ext cx="11112011" cy="2032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ee65f5678?htil=1&amp;vcp=1&amp;vis=1&amp;pid=73aa2aa1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519" y="3214338"/>
                <a:ext cx="11112011" cy="2032000"/>
              </a:xfrm>
              <a:prstGeom prst="rect">
                <a:avLst/>
              </a:prstGeom>
              <a:blipFill rotWithShape="1">
                <a:blip r:embed="rId5"/>
                <a:stretch>
                  <a:fillRect l="-2" t="-30" r="4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AN.1_1#a50ec9dc9?vcp=1&amp;vis=1&amp;pid=73aa2aa18&amp;color=0,0,0&amp;vtp=1&amp;vaab=1&amp;bbb=1"/>
              <p:cNvSpPr/>
              <p:nvPr/>
            </p:nvSpPr>
            <p:spPr>
              <a:xfrm>
                <a:off x="539496" y="1724755"/>
                <a:ext cx="11634788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端时，开关闭合后电压表被短接，其示数为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AN.1_1#a50ec9dc9?vcp=1&amp;vis=1&amp;pid=73aa2aa1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24755"/>
                <a:ext cx="11634788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1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AN.1_1#a50ec9dc9?iti=7&amp;vcp=1&amp;vis=1&amp;pid=73aa2aa1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408142"/>
            <a:ext cx="5550408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AN.1_1#a50ec9dc9?iti=7&amp;vcp=1&amp;vis=1&amp;pid=73aa2aa18&amp;color=0,0,0&amp;vtp=1&amp;vaab=1&amp;bbb=1"/>
          <p:cNvSpPr/>
          <p:nvPr/>
        </p:nvSpPr>
        <p:spPr>
          <a:xfrm>
            <a:off x="5549964" y="516861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0707a47d7?iti=9&amp;htil=2&amp;vcp=1&amp;vis=1&amp;pid=73aa2aa1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7613" y="572688"/>
            <a:ext cx="3200400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0707a47d7?iti=9&amp;htil=2&amp;vcp=1&amp;vis=1&amp;pid=73aa2aa18&amp;color=0,0,0&amp;vtp=1&amp;vaab=1&amp;bbb=1"/>
          <p:cNvSpPr/>
          <p:nvPr/>
        </p:nvSpPr>
        <p:spPr>
          <a:xfrm>
            <a:off x="9353300" y="228160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0707a47d7?htil=2&amp;vcp=1&amp;vis=1&amp;pid=73aa2aa18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7781544" cy="267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电路中的电流为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+45 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时，与电压表并联部分电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阻的阻值为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𝑎𝑃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0707a47d7?htil=2&amp;vcp=1&amp;vis=1&amp;pid=73aa2aa1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781544" cy="2679700"/>
              </a:xfrm>
              <a:prstGeom prst="rect">
                <a:avLst/>
              </a:prstGeom>
              <a:blipFill rotWithShape="1">
                <a:blip r:embed="rId4"/>
                <a:stretch>
                  <a:fillRect l="-5" t="-2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0707a47d7?htil=2&amp;vcp=1&amp;vis=1&amp;pid=73aa2aa18&amp;color=0,0,0&amp;mp=1&amp;vtp=1&amp;vaab=1&amp;bt=1&amp;bbb=1&amp;hb=1&amp;hs=1"/>
              <p:cNvSpPr/>
              <p:nvPr/>
            </p:nvSpPr>
            <p:spPr>
              <a:xfrm>
                <a:off x="539496" y="3234100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弹簧的伸长量为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，此时拉环上拉力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由于电阻丝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的长度为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的最大移动距离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题图乙可知，此时拉环上拉力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，即拉力计的量程为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0707a47d7?htil=2&amp;vcp=1&amp;vis=1&amp;pid=73aa2aa1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34100"/>
                <a:ext cx="11112011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2" r="-265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4_1#fe2197f8f?iti=10&amp;htil=3&amp;vcp=1&amp;vis=1&amp;pid=c0a017a1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6932" y="923512"/>
            <a:ext cx="2600082" cy="338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4_2#fe2197f8f?iti=10&amp;htil=3&amp;vcp=1&amp;vis=1&amp;pid=c0a017a1d&amp;color=0,0,0&amp;vtp=1&amp;vaab=1&amp;bbb=1"/>
          <p:cNvSpPr/>
          <p:nvPr/>
        </p:nvSpPr>
        <p:spPr>
          <a:xfrm>
            <a:off x="9482460" y="4439636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4_3#fe2197f8f?htil=3&amp;sp=1&amp;vcp=1&amp;vis=1&amp;pid=c0a017a1d&amp;color=0,0,0&amp;vtp=1&amp;vaab=1&amp;bt=1&amp;bbb=1&amp;hb=1&amp;hs=1"/>
              <p:cNvSpPr/>
              <p:nvPr/>
            </p:nvSpPr>
            <p:spPr>
              <a:xfrm>
                <a:off x="539496" y="543274"/>
                <a:ext cx="7808976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（2024·浙江绍兴·中考）小敏看到超载车损坏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公路的新闻报道后，设计了一个称量车重的模拟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电路，将载重量转化成电流表示数，如图34-2甲所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示，电路由电源，称重计（电流表，量程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弹簧和开关组成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已知电源电压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且电阻的大小与其接入的长度成正比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弹簧的长度与受到压力之间的关系如图34-2乙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所示，当没有载物时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变阻器滑片指向上端，电流表示数是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4_3#fe2197f8f?htil=3&amp;sp=1&amp;vcp=1&amp;vis=1&amp;pid=c0a017a1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3274"/>
                <a:ext cx="7808976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38250" b="-27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4_3#fe2197f8f?htil=3&amp;sp=1&amp;vcp=1&amp;vis=1&amp;pid=c0a017a1d&amp;color=0,0,0&amp;vtp=1&amp;vaab=1&amp;bt=1&amp;bbb=1&amp;hb=1&amp;hs=1&amp;htil=1"/>
          <p:cNvSpPr/>
          <p:nvPr/>
        </p:nvSpPr>
        <p:spPr>
          <a:xfrm>
            <a:off x="539496" y="1317170"/>
            <a:ext cx="8082719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5_1#aaeb446be?vcp=1&amp;vis=1&amp;pid=fe2197f8f&amp;color=0,0,0&amp;vtp=1&amp;vaab=1&amp;bbb=1&amp;htil=1"/>
              <p:cNvSpPr/>
              <p:nvPr/>
            </p:nvSpPr>
            <p:spPr>
              <a:xfrm>
                <a:off x="539497" y="763513"/>
                <a:ext cx="8082719" cy="553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多大？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15_1#aaeb446be?vcp=1&amp;vis=1&amp;pid=fe2197f8f&amp;color=0,0,0&amp;vtp=1&amp;vaab=1&amp;bb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763513"/>
                <a:ext cx="8082719" cy="553657"/>
              </a:xfrm>
              <a:prstGeom prst="rect">
                <a:avLst/>
              </a:prstGeom>
              <a:blipFill rotWithShape="1">
                <a:blip r:embed="rId2"/>
                <a:stretch>
                  <a:fillRect l="-5" t="-44" r="2" b="-12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6_BD.16_1#649fbef81?vcp=1&amp;vis=1&amp;pid=fe2197f8f&amp;color=0,0,0&amp;vtp=1&amp;vaab=1&amp;bbb=1&amp;htil=1"/>
          <p:cNvSpPr/>
          <p:nvPr/>
        </p:nvSpPr>
        <p:spPr>
          <a:xfrm>
            <a:off x="539497" y="1319900"/>
            <a:ext cx="8082719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（2）最大载重时，该模拟电路的电流表示数多大？</a:t>
            </a:r>
            <a:endParaRPr lang="en-US" altLang="zh-CN" sz="2800" dirty="0"/>
          </a:p>
        </p:txBody>
      </p:sp>
      <p:pic>
        <p:nvPicPr>
          <p:cNvPr id="5" name="QO_5_BD.14_1#fe2197f8f?iti=124&amp;htil=3&amp;vcp=1&amp;vis=1&amp;pid=c0a017a1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9215" y="1457714"/>
            <a:ext cx="2600082" cy="338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BD.14_2#fe2197f8f?iti=124&amp;htil=3&amp;vcp=1&amp;vis=1&amp;pid=c0a017a1d&amp;color=0,0,0&amp;vtp=1&amp;vaab=1&amp;bbb=1"/>
          <p:cNvSpPr/>
          <p:nvPr/>
        </p:nvSpPr>
        <p:spPr>
          <a:xfrm>
            <a:off x="9504743" y="4941453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17_1#2603daf02?vcp=1&amp;vis=1&amp;pid=fe2197f8f&amp;color=0,0,0&amp;vtp=1&amp;vaab=1&amp;bt=1&amp;bbb=1&amp;hb=1"/>
              <p:cNvSpPr/>
              <p:nvPr/>
            </p:nvSpPr>
            <p:spPr>
              <a:xfrm>
                <a:off x="542544" y="185482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（3）小华认为达到最大称量时，该模拟电路的电流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表示数应当超过满量程的一半，则应选择定值电阻</a:t>
                </a:r>
                <a:endParaRPr lang="en-US" altLang="zh-CN" sz="2800" b="0" i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中哪个电阻替换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？替换后，达到最大称量时，电流表示数多大？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BD.17_1#2603daf02?vcp=1&amp;vis=1&amp;pid=fe2197f8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544" y="1854824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2" t="-34" r="2" b="-40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fe2197f8f?iti=12&amp;htil=4&amp;vcp=1&amp;vis=1&amp;pid=c0a017a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7344" y="1029176"/>
            <a:ext cx="3163824" cy="412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fe2197f8f?iti=12&amp;htil=4&amp;vcp=1&amp;vis=1&amp;pid=c0a017a1d&amp;color=0,0,0&amp;vtp=1&amp;vaab=1&amp;bbb=1"/>
          <p:cNvSpPr/>
          <p:nvPr/>
        </p:nvSpPr>
        <p:spPr>
          <a:xfrm>
            <a:off x="9504743" y="52801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图34-2</a:t>
            </a:r>
            <a:endParaRPr lang="en-US" altLang="zh-CN" sz="2800" dirty="0"/>
          </a:p>
        </p:txBody>
      </p:sp>
      <p:sp>
        <p:nvSpPr>
          <p:cNvPr id="4" name="QO_5_EX.1_1#fe2197f8f?htil=4&amp;vcp=1&amp;vis=1&amp;pid=c0a017a1d&amp;color=0,0,0&amp;vtp=1&amp;vaab=1&amp;bt=1&amp;bbb=1&amp;hb=1"/>
          <p:cNvSpPr/>
          <p:nvPr/>
        </p:nvSpPr>
        <p:spPr>
          <a:xfrm>
            <a:off x="539496" y="1010888"/>
            <a:ext cx="78089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（1）由题图甲可知，没有载重时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变阻器全部接入电路，由串联电路特点与欧姆定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律可以求出定值电阻阻值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。（2）载重最大时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簧的长度最小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求出滑动变阻器接入电路的阻值，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然后由串联电路特点与欧姆定律求出电路电流。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）根据串联电路特点与欧姆定律求出电阻的阻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值范围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，然后选择定值电阻。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cf027f70e.fixed?vcp=1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1#cf027f70e.fixed?vcp=1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fe2197f8f?iti=13&amp;htil=5&amp;vcp=1&amp;vis=1&amp;pid=c0a017a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0988" y="1088612"/>
            <a:ext cx="3163824" cy="412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fe2197f8f?iti=13&amp;htil=5&amp;vcp=1&amp;vis=1&amp;pid=c0a017a1d&amp;color=0,0,0&amp;vtp=1&amp;vaab=1&amp;bbb=1"/>
          <p:cNvSpPr/>
          <p:nvPr/>
        </p:nvSpPr>
        <p:spPr>
          <a:xfrm>
            <a:off x="9418387" y="533955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图34-2</a:t>
            </a:r>
            <a:endParaRPr lang="en-US" altLang="zh-CN" sz="2800" dirty="0"/>
          </a:p>
        </p:txBody>
      </p:sp>
      <p:sp>
        <p:nvSpPr>
          <p:cNvPr id="4" name="QO_5_EX.1_1#fe2197f8f?htil=5&amp;vcp=1&amp;vis=1&amp;pid=c0a017a1d&amp;color=0,0,0&amp;mp=1&amp;vtp=1&amp;vaab=1&amp;bt=1&amp;bbb=1&amp;hb=1"/>
          <p:cNvSpPr/>
          <p:nvPr/>
        </p:nvSpPr>
        <p:spPr>
          <a:xfrm>
            <a:off x="539496" y="951452"/>
            <a:ext cx="78089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滑动变阻器类称重计的极值问题，常涉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及电路安全分析，要抓住滑动变阻器的原理及其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两个端点的边界条件，结合电表量程进行分析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本题中电阻的选择是在保证电路安全的前提下进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行的，因此要求出电阻的取值范围，再确定所选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的电阻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0_1#aaeb446be?iti=14&amp;htil=6&amp;vcp=1&amp;vis=1&amp;pid=fe2197f8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1205" y="787781"/>
            <a:ext cx="3163824" cy="412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20_2#aaeb446be?iti=14&amp;htil=6&amp;vcp=1&amp;vis=1&amp;pid=fe2197f8f&amp;color=0,0,0&amp;vtp=1&amp;vaab=1&amp;bbb=1"/>
          <p:cNvSpPr/>
          <p:nvPr/>
        </p:nvSpPr>
        <p:spPr>
          <a:xfrm>
            <a:off x="9368604" y="502539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aaeb446be?htil=6&amp;vcp=1&amp;vis=1&amp;pid=fe2197f8f&amp;color=0,0,0&amp;vtp=1&amp;vaab=1&amp;bbb=1&amp;hb=1"/>
              <p:cNvSpPr/>
              <p:nvPr/>
            </p:nvSpPr>
            <p:spPr>
              <a:xfrm>
                <a:off x="539496" y="1324102"/>
                <a:ext cx="7808976" cy="45131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当没有载物时，变阻器滑片指在上端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接入电路中的电阻最大，电流表示数为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电路总电阻为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因串联电路中总电阻等于各分电阻之和，所以定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值电阻的阻值为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aaeb446be?htil=6&amp;vcp=1&amp;vis=1&amp;pid=fe2197f8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4102"/>
                <a:ext cx="7808976" cy="4513199"/>
              </a:xfrm>
              <a:prstGeom prst="rect">
                <a:avLst/>
              </a:prstGeom>
              <a:blipFill>
                <a:blip r:embed="rId4"/>
                <a:stretch>
                  <a:fillRect l="-2810" r="-234" b="-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22_1#649fbef81?iti=15&amp;htil=7&amp;vcp=1&amp;vis=1&amp;pid=fe2197f8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4391" y="739648"/>
            <a:ext cx="2843784" cy="371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22_2#649fbef81?iti=15&amp;htil=7&amp;vcp=1&amp;vis=1&amp;pid=fe2197f8f&amp;color=0,0,0&amp;vtp=1&amp;vaab=1&amp;bbb=1"/>
          <p:cNvSpPr/>
          <p:nvPr/>
        </p:nvSpPr>
        <p:spPr>
          <a:xfrm>
            <a:off x="9551770" y="456577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649fbef81?htil=7&amp;vcp=1&amp;vis=1&amp;pid=fe2197f8f&amp;color=0,0,0&amp;vtp=1&amp;vaab=1&amp;bbb=1&amp;hb=1&amp;hs=1"/>
              <p:cNvSpPr/>
              <p:nvPr/>
            </p:nvSpPr>
            <p:spPr>
              <a:xfrm>
                <a:off x="539496" y="1349057"/>
                <a:ext cx="8129016" cy="3779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由题图乙可知，弹簧的最大压缩量为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因滑动变阻器电阻的大小与其接入的长度成正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比，故变阻器接入电路中的电阻为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则该模拟电路的电流表示数为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649fbef81?htil=7&amp;vcp=1&amp;vis=1&amp;pid=fe2197f8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49057"/>
                <a:ext cx="8129016" cy="37794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2" b="-1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649fbef81?htil=7&amp;vcp=1&amp;vis=1&amp;pid=fe2197f8f&amp;color=0,0,0&amp;vtp=1&amp;vaab=1&amp;bbb=1&amp;hb=1&amp;hs=1"/>
              <p:cNvSpPr/>
              <p:nvPr/>
            </p:nvSpPr>
            <p:spPr>
              <a:xfrm>
                <a:off x="539995" y="5128514"/>
                <a:ext cx="11112011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≈0.11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649fbef81?htil=7&amp;vcp=1&amp;vis=1&amp;pid=fe2197f8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128514"/>
                <a:ext cx="11112011" cy="736600"/>
              </a:xfrm>
              <a:prstGeom prst="rect">
                <a:avLst/>
              </a:prstGeom>
              <a:blipFill rotWithShape="1">
                <a:blip r:embed="rId5"/>
                <a:stretch>
                  <a:fillRect l="-2" t="-34" r="4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2603daf02?iti=17&amp;htil=9&amp;vcp=1&amp;vis=1&amp;pid=fe2197f8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6288" y="807598"/>
            <a:ext cx="3186216" cy="415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2603daf02?iti=17&amp;htil=9&amp;vcp=1&amp;vis=1&amp;pid=fe2197f8f&amp;color=0,0,0&amp;vtp=1&amp;vaab=1&amp;bbb=1"/>
          <p:cNvSpPr/>
          <p:nvPr/>
        </p:nvSpPr>
        <p:spPr>
          <a:xfrm>
            <a:off x="9604890" y="5137457"/>
            <a:ext cx="1089025" cy="47421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2603daf02?htil=9&amp;vcp=1&amp;vis=1&amp;pid=fe2197f8f&amp;color=0,0,0&amp;vtp=1&amp;vaab=1&amp;bt=1&amp;bbb=1&amp;hb=1&amp;hs=1"/>
              <p:cNvSpPr/>
              <p:nvPr/>
            </p:nvSpPr>
            <p:spPr>
              <a:xfrm>
                <a:off x="539496" y="554400"/>
                <a:ext cx="7808976" cy="44063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电流要超过量程的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一半，则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&lt;14.7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电路最大电流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≥1.33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综上可知，电阻应选择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交换后，最大称量时，电流表示数为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+12 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≈0.47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2603daf02?htil=9&amp;vcp=1&amp;vis=1&amp;pid=fe2197f8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808976" cy="4406329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2" b="-29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38ec7e47?vcp=1&amp;pid=c0a017a1d&amp;color=0,0,0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26_1#cfb68cdfb?sp=1&amp;vcp=1&amp;vis=1&amp;pid=738ec7e47&amp;color=0,0,0&amp;vtp=1&amp;vaab=1&amp;bbb=1&amp;hb=1"/>
              <p:cNvSpPr/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（2023·湖北恩施·中考）某实践小组用一个最大阻值为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的直滑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电位器、电压为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的锂电池等元件，设计了一个电子秤，其工作电路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如图34-3甲所示，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是个保护电阻，电压表连入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 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量程。当开关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接通，秤盘中未放物体时，表盘的示数为0；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当放物体质量最大，滑片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滑到最下端时，电表示数达到最大。求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26_1#cfb68cdfb?sp=1&amp;vcp=1&amp;vis=1&amp;pid=738ec7e4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111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BD.26_2#cfb68cdfb?iti=18&amp;vcp=1&amp;vis=1&amp;pid=738ec7e4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6882" y="3929097"/>
            <a:ext cx="3657600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26_3#cfb68cdfb?iti=18&amp;vcp=1&amp;vis=1&amp;pid=738ec7e47&amp;color=0,0,0&amp;vtp=1&amp;vaab=1&amp;bbb=1"/>
          <p:cNvSpPr/>
          <p:nvPr/>
        </p:nvSpPr>
        <p:spPr>
          <a:xfrm>
            <a:off x="10782554" y="5164458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BD.27_1#20fa0ac3e?vcp=1&amp;vis=1&amp;pid=cfb68cdfb&amp;color=0,0,0&amp;vtp=1&amp;vaab=1&amp;bbb=1"/>
              <p:cNvSpPr/>
              <p:nvPr/>
            </p:nvSpPr>
            <p:spPr>
              <a:xfrm>
                <a:off x="320421" y="441169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7_BD.27_1#20fa0ac3e?vcp=1&amp;vis=1&amp;pid=cfb68cdf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21" y="4411697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64" r="3" b="-1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7_BD.28_1#bc7081666?vcp=1&amp;vis=1&amp;pid=cfb68cdfb&amp;color=0,0,0&amp;vtp=1&amp;vaab=1&amp;bbb=1"/>
          <p:cNvSpPr/>
          <p:nvPr/>
        </p:nvSpPr>
        <p:spPr>
          <a:xfrm>
            <a:off x="320421" y="49698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（2）电路所消耗的功率；</a:t>
            </a:r>
            <a:endParaRPr lang="en-US" altLang="zh-CN" sz="2800" dirty="0"/>
          </a:p>
        </p:txBody>
      </p:sp>
      <p:sp>
        <p:nvSpPr>
          <p:cNvPr id="8" name="QO_7_BD.29_1#ecf60c644?vcp=1&amp;vis=1&amp;pid=cfb68cdfb&amp;color=0,0,0&amp;vtp=1&amp;vaab=1&amp;bbb=1"/>
          <p:cNvSpPr/>
          <p:nvPr/>
        </p:nvSpPr>
        <p:spPr>
          <a:xfrm>
            <a:off x="320421" y="55933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（3）小敏同学还分享了另一种设计，如图34-3乙所示，请对此作出评价；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0_1#cac55e489?vcp=1&amp;vis=1&amp;pid=cfb68cdfb&amp;color=0,0,0&amp;vtp=1&amp;vaab=1&amp;bt=1&amp;bbb=1&amp;hb=1"/>
          <p:cNvSpPr/>
          <p:nvPr/>
        </p:nvSpPr>
        <p:spPr>
          <a:xfrm>
            <a:off x="539496" y="772636"/>
            <a:ext cx="11109960" cy="1912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（4）若用一个压敏电阻代替直滑电位器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（电路符号为</a:t>
            </a:r>
            <a:r>
              <a:rPr lang="en-US" altLang="zh-CN" sz="3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），其阻值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随所受压力变化情况如下表所示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请自选合适的元件，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按上述要求，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设计一个工作电路图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（只画电路部分）。</a:t>
            </a:r>
            <a:endParaRPr lang="en-US" altLang="zh-CN" sz="2800" dirty="0"/>
          </a:p>
        </p:txBody>
      </p:sp>
      <p:pic>
        <p:nvPicPr>
          <p:cNvPr id="3" name="QO_7_BD.30_1#cac55e489?vcp=1&amp;vis=1&amp;pid=cfb68cdfb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3273" y="768064"/>
            <a:ext cx="822960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O_7_BD.39_2#cac55e489?colgroup=7,4,4,4,4,4&amp;vcp=1&amp;vis=1&amp;pid=cfb68cdfb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095625"/>
              <a:ext cx="5556502" cy="1619250"/>
            </p:xfrm>
            <a:graphic>
              <a:graphicData uri="http://schemas.openxmlformats.org/drawingml/2006/table">
                <a:tbl>
                  <a:tblPr/>
                  <a:tblGrid>
                    <a:gridCol w="13902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3324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3324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3324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3324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3324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8096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096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O_7_BD.39_2#cac55e489?colgroup=7,4,4,4,4,4&amp;vcp=1&amp;vis=1&amp;pid=cfb68cdfb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095625"/>
              <a:ext cx="5556502" cy="1619250"/>
            </p:xfrm>
            <a:graphic>
              <a:graphicData uri="http://schemas.openxmlformats.org/drawingml/2006/table">
                <a:tbl>
                  <a:tblPr/>
                  <a:tblGrid>
                    <a:gridCol w="1390277"/>
                    <a:gridCol w="833245"/>
                    <a:gridCol w="833245"/>
                    <a:gridCol w="833245"/>
                    <a:gridCol w="833245"/>
                    <a:gridCol w="833245"/>
                  </a:tblGrid>
                  <a:tr h="8096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096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8" name="QO_6_BD.39_3#cac55e489?iti=25&amp;vcp=1&amp;vis=1&amp;pid=cfb68cdf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7144" y="2965641"/>
            <a:ext cx="5047348" cy="2301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6_BD.39_4#cac55e489?iti=25&amp;vcp=1&amp;vis=1&amp;pid=cfb68cdfb&amp;color=0,0,0&amp;vtp=1&amp;vaab=1&amp;bbb=1"/>
          <p:cNvSpPr/>
          <p:nvPr/>
        </p:nvSpPr>
        <p:spPr>
          <a:xfrm>
            <a:off x="8846305" y="526732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33_1#20fa0ac3e?vcp=1&amp;vis=1&amp;pid=cfb68cdfb&amp;color=0,0,0&amp;vtp=1&amp;vaab=1&amp;bt=1&amp;bbb=1"/>
              <p:cNvSpPr/>
              <p:nvPr/>
            </p:nvSpPr>
            <p:spPr>
              <a:xfrm>
                <a:off x="539496" y="75028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33_1#20fa0ac3e?vcp=1&amp;vis=1&amp;pid=cfb68cdf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0284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63" r="3" b="-1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33_2#20fa0ac3e?iti=20&amp;vcp=1&amp;vis=1&amp;pid=cfb68cdf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5648" y="1441037"/>
            <a:ext cx="8686800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3_3#20fa0ac3e?iti=20&amp;vcp=1&amp;vis=1&amp;pid=cfb68cdfb&amp;color=0,0,0&amp;vtp=1&amp;vaab=1&amp;bbb=1"/>
          <p:cNvSpPr/>
          <p:nvPr/>
        </p:nvSpPr>
        <p:spPr>
          <a:xfrm>
            <a:off x="5554535" y="552738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N.1_1#20fa0ac3e?iti=21&amp;htil=10&amp;vcp=1&amp;vis=1&amp;pid=cfb68cdf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5688" y="714026"/>
            <a:ext cx="3621024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AN.1_1#20fa0ac3e?iti=21&amp;htil=10&amp;vcp=1&amp;vis=1&amp;pid=cfb68cdfb&amp;color=0,0,0&amp;vtp=1&amp;vaab=1&amp;bbb=1"/>
          <p:cNvSpPr/>
          <p:nvPr/>
        </p:nvSpPr>
        <p:spPr>
          <a:xfrm>
            <a:off x="9151687" y="250523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AN.1_1#20fa0ac3e?htil=10&amp;vcp=1&amp;vis=1&amp;pid=cfb68cdfb&amp;color=0,0,0&amp;mp=1&amp;vtp=1&amp;vaab=1&amp;bt=1&amp;bbb=1&amp;hb=1&amp;hs=1"/>
              <p:cNvSpPr/>
              <p:nvPr/>
            </p:nvSpPr>
            <p:spPr>
              <a:xfrm>
                <a:off x="539496" y="695738"/>
                <a:ext cx="7360920" cy="267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当放物体质量最大，滑片滑到最下端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时，电表示数达到最大，为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此时电路中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AN.1_1#20fa0ac3e?htil=10&amp;vcp=1&amp;vis=1&amp;pid=cfb68cdfb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5738"/>
                <a:ext cx="7360920" cy="2679700"/>
              </a:xfrm>
              <a:prstGeom prst="rect">
                <a:avLst/>
              </a:prstGeom>
              <a:blipFill>
                <a:blip r:embed="rId4"/>
                <a:stretch>
                  <a:fillRect l="-2983" r="-1574" b="-2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20fa0ac3e?htil=10&amp;vcp=1&amp;vis=1&amp;pid=cfb68cdfb&amp;color=0,0,0&amp;mp=1&amp;vtp=1&amp;vaab=1&amp;bt=1&amp;bbb=1&amp;hb=1&amp;hs=1"/>
              <p:cNvSpPr/>
              <p:nvPr/>
            </p:nvSpPr>
            <p:spPr>
              <a:xfrm>
                <a:off x="539995" y="3360389"/>
                <a:ext cx="11112011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由串联电路电压的特点可知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20fa0ac3e?htil=10&amp;vcp=1&amp;vis=1&amp;pid=cfb68cdfb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360389"/>
                <a:ext cx="11112011" cy="2540000"/>
              </a:xfrm>
              <a:prstGeom prst="rect">
                <a:avLst/>
              </a:prstGeom>
              <a:blipFill rotWithShape="1">
                <a:blip r:embed="rId5"/>
                <a:stretch>
                  <a:fillRect l="-2" t="-24" r="4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6_BD.35_2#bc7081666?iti=22&amp;vcp=1&amp;vis=1&amp;pid=cfb68cd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9544" y="1451324"/>
            <a:ext cx="5779008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35_3#bc7081666?iti=22&amp;vcp=1&amp;vis=1&amp;pid=cfb68cdfb&amp;color=0,0,0&amp;vtp=1&amp;vaab=1&amp;bbb=1"/>
          <p:cNvSpPr/>
          <p:nvPr/>
        </p:nvSpPr>
        <p:spPr>
          <a:xfrm>
            <a:off x="5554535" y="421179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bc7081666?vcp=1&amp;vis=1&amp;pid=cfb68cdfb&amp;color=0,0,0&amp;vtp=1&amp;vaab=1&amp;bbb=1"/>
              <p:cNvSpPr/>
              <p:nvPr/>
            </p:nvSpPr>
            <p:spPr>
              <a:xfrm>
                <a:off x="539496" y="4864513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电路所消耗的电功率为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×1. 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 036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bc7081666?vcp=1&amp;vis=1&amp;pid=cfb68cdf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64513"/>
                <a:ext cx="11109960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6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6_AN.1_1#ecf60c644?iti=24&amp;htil=11&amp;vcp=1&amp;vis=1&amp;pid=cfb68cdf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0144" y="1558036"/>
            <a:ext cx="3621024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AN.1_1#ecf60c644?iti=24&amp;htil=11&amp;vcp=1&amp;vis=1&amp;pid=cfb68cdfb&amp;color=0,0,0&amp;vtp=1&amp;vaab=1&amp;bbb=1"/>
          <p:cNvSpPr/>
          <p:nvPr/>
        </p:nvSpPr>
        <p:spPr>
          <a:xfrm>
            <a:off x="9276143" y="334924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AN.1_1#ecf60c644?htil=11&amp;vcp=1&amp;vis=1&amp;pid=cfb68cdfb&amp;color=0,0,0&amp;mp=1&amp;vtp=1&amp;vaab=1&amp;bt=1&amp;bbb=1&amp;hb=1&amp;hs=1"/>
              <p:cNvSpPr/>
              <p:nvPr/>
            </p:nvSpPr>
            <p:spPr>
              <a:xfrm>
                <a:off x="539496" y="1539748"/>
                <a:ext cx="736092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题图甲中，直滑电阻始终接入了最大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阻值，电路中的电流较小，根据公式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知，实践小组的这个电子秤使用时电功率很小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题图乙中，直滑电阻接入电路的阻值随所称物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7_AN.1_1#ecf60c644?htil=11&amp;vcp=1&amp;vis=1&amp;pid=cfb68cdfb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9748"/>
                <a:ext cx="736092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0" r="-2790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O_7_AN.1_1#ecf60c644?htil=11&amp;vcp=1&amp;vis=1&amp;pid=cfb68cdfb&amp;color=0,0,0&amp;mp=1&amp;vtp=1&amp;vaab=1&amp;bt=1&amp;bbb=1&amp;hb=1&amp;hs=1"/>
          <p:cNvSpPr/>
          <p:nvPr/>
        </p:nvSpPr>
        <p:spPr>
          <a:xfrm>
            <a:off x="539496" y="41111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体的质量不同而不同，质量越小电路中接入的电阻越小，电流越大，电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路的电功率越大，使用相同时间时更费电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7340667d.fixed?vcp=1&amp;pid=880be287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力、电综合计算</a:t>
            </a:r>
            <a:endParaRPr lang="en-US" altLang="zh-CN" sz="4000" dirty="0"/>
          </a:p>
        </p:txBody>
      </p:sp>
      <p:sp>
        <p:nvSpPr>
          <p:cNvPr id="3" name="C_3_BD#27340667d.fixed?vcp=1&amp;pid=880be287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N.1_1#cac55e489?vcp=1&amp;vis=1&amp;pid=cfb68cdfb&amp;color=0,0,0&amp;vtp=1&amp;vaab=1&amp;bt=1&amp;bbb=1&amp;hb=1"/>
          <p:cNvSpPr/>
          <p:nvPr/>
        </p:nvSpPr>
        <p:spPr>
          <a:xfrm>
            <a:off x="539496" y="93189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由表格中数据可知，压敏电阻的阻值随压力的增大而减小，为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了使压力变大时仪表示数变大，应将电压表并联在定值电阻两端，电路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部分如答图34-1所示。</a:t>
            </a:r>
            <a:endParaRPr lang="en-US" altLang="zh-CN" sz="2800" dirty="0"/>
          </a:p>
        </p:txBody>
      </p:sp>
      <p:pic>
        <p:nvPicPr>
          <p:cNvPr id="3" name="QO_7_AN.1_1#cac55e489?iti=26&amp;vcp=1&amp;vis=1&amp;pid=cfb68cd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03311" y="2337244"/>
            <a:ext cx="3163824" cy="232257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cac55e489?iti=26&amp;vcp=1&amp;vis=1&amp;pid=cfb68cdfb&amp;color=0,0,0&amp;vtp=1&amp;vaab=1&amp;bbb=1"/>
          <p:cNvSpPr/>
          <p:nvPr/>
        </p:nvSpPr>
        <p:spPr>
          <a:xfrm>
            <a:off x="9062910" y="4787614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答图34-1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O_7_BD.39_2#cac55e489?colgroup=7,4,4,4,4,4&amp;vcp=1&amp;vis=1&amp;pid=cfb68cdfb&amp;color=0,0,0&amp;vtp=1&amp;vaab=1&amp;bbb=1"/>
              <p:cNvGraphicFramePr>
                <a:graphicFrameLocks noGrp="1"/>
              </p:cNvGraphicFramePr>
              <p:nvPr/>
            </p:nvGraphicFramePr>
            <p:xfrm>
              <a:off x="1130046" y="3267425"/>
              <a:ext cx="5556502" cy="1619250"/>
            </p:xfrm>
            <a:graphic>
              <a:graphicData uri="http://schemas.openxmlformats.org/drawingml/2006/table">
                <a:tbl>
                  <a:tblPr/>
                  <a:tblGrid>
                    <a:gridCol w="139027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3324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3324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3324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3324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3324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8096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096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O_7_BD.39_2#cac55e489?colgroup=7,4,4,4,4,4&amp;vcp=1&amp;vis=1&amp;pid=cfb68cdfb&amp;color=0,0,0&amp;vtp=1&amp;vaab=1&amp;bbb=1"/>
              <p:cNvGraphicFramePr>
                <a:graphicFrameLocks noGrp="1"/>
              </p:cNvGraphicFramePr>
              <p:nvPr/>
            </p:nvGraphicFramePr>
            <p:xfrm>
              <a:off x="1130046" y="3267425"/>
              <a:ext cx="5556502" cy="1619250"/>
            </p:xfrm>
            <a:graphic>
              <a:graphicData uri="http://schemas.openxmlformats.org/drawingml/2006/table">
                <a:tbl>
                  <a:tblPr/>
                  <a:tblGrid>
                    <a:gridCol w="1390277"/>
                    <a:gridCol w="833245"/>
                    <a:gridCol w="833245"/>
                    <a:gridCol w="833245"/>
                    <a:gridCol w="833245"/>
                    <a:gridCol w="833245"/>
                  </a:tblGrid>
                  <a:tr h="8096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096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41_1#140b57532?iti=27&amp;htil=12&amp;vcp=1&amp;vis=1&amp;pid=738ec7e4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8055" y="637540"/>
            <a:ext cx="3523615" cy="178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41_2#140b57532?iti=27&amp;htil=12&amp;vcp=1&amp;vis=1&amp;pid=738ec7e47&amp;color=0,0,0&amp;vtp=1&amp;vaab=1&amp;bbb=1"/>
          <p:cNvSpPr/>
          <p:nvPr/>
        </p:nvSpPr>
        <p:spPr>
          <a:xfrm>
            <a:off x="9555035" y="231886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图34-4</a:t>
            </a:r>
            <a:endParaRPr lang="en-US" altLang="zh-CN" sz="2800" dirty="0"/>
          </a:p>
        </p:txBody>
      </p:sp>
      <p:sp>
        <p:nvSpPr>
          <p:cNvPr id="4" name="QO_6_BD.41_3#140b57532?htil=12&amp;sp=1&amp;vcp=1&amp;vis=1&amp;pid=738ec7e47&amp;color=0,0,0&amp;vtp=1&amp;vaab=1&amp;bt=1&amp;bbb=1&amp;hb=1&amp;hs=1"/>
          <p:cNvSpPr/>
          <p:nvPr/>
        </p:nvSpPr>
        <p:spPr>
          <a:xfrm>
            <a:off x="539496" y="619093"/>
            <a:ext cx="79095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）小孟在实验室设计了一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款测量物体重力的装置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，其示意图如图34-4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甲所示，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物体放在有弹簧支撑的托盘上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，弹簧底部固定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装置可以通过电表示数转换测出重力大小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42_1#6c43a5a0f?htil=12&amp;vcp=1&amp;vis=1&amp;pid=140b57532&amp;color=0,0,0&amp;vtp=1&amp;vaab=1&amp;bbb=1&amp;hs=1"/>
              <p:cNvSpPr/>
              <p:nvPr/>
            </p:nvSpPr>
            <p:spPr>
              <a:xfrm>
                <a:off x="539496" y="503691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，当电流表示数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时，求物体的重力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42_1#6c43a5a0f?htil=12&amp;vcp=1&amp;vis=1&amp;pid=140b5753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36915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BD.43_1#300484626?htil=12&amp;vcp=1&amp;vis=1&amp;pid=140b57532&amp;color=0,0,0&amp;vtp=1&amp;vaab=1&amp;bbb=1&amp;hs=1"/>
              <p:cNvSpPr/>
              <p:nvPr/>
            </p:nvSpPr>
            <p:spPr>
              <a:xfrm>
                <a:off x="539496" y="565858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（2）在保证电路各元件安全的情况下，求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的变化范围。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7_BD.43_1#300484626?htil=12&amp;vcp=1&amp;vis=1&amp;pid=140b5753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58580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41_3#140b57532?htil=12&amp;sp=1&amp;vcp=1&amp;vis=1&amp;pid=738ec7e47&amp;color=0,0,0&amp;vtp=1&amp;vaab=1&amp;bt=1&amp;bbb=1&amp;hb=1&amp;hs=1"/>
              <p:cNvSpPr/>
              <p:nvPr/>
            </p:nvSpPr>
            <p:spPr>
              <a:xfrm>
                <a:off x="539496" y="3117437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乙是变阻器接入电路中的阻值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与被测物体重力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的关系图像。电源电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，变阻器标有“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BD.41_3#140b57532?htil=12&amp;sp=1&amp;vcp=1&amp;vis=1&amp;pid=738ec7e4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7437"/>
                <a:ext cx="11112011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3" t="-12" r="5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6_BD.44_2#6c43a5a0f?iti=28&amp;vcp=1&amp;vis=1&amp;pid=140b5753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6560" y="1910080"/>
            <a:ext cx="4882896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44_3#6c43a5a0f?iti=28&amp;vcp=1&amp;vis=1&amp;pid=140b57532&amp;color=0,0,0&amp;vtp=1&amp;vaab=1&amp;bbb=1"/>
          <p:cNvSpPr/>
          <p:nvPr/>
        </p:nvSpPr>
        <p:spPr>
          <a:xfrm>
            <a:off x="8893303" y="454644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6c43a5a0f?vcp=1&amp;vis=1&amp;pid=140b57532&amp;color=0,0,0&amp;vtp=1&amp;vaab=1&amp;bt=1&amp;bbb=1"/>
              <p:cNvSpPr/>
              <p:nvPr/>
            </p:nvSpPr>
            <p:spPr>
              <a:xfrm>
                <a:off x="674687" y="2203609"/>
                <a:ext cx="11109960" cy="3182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当电流表示数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时，电路中的总电阻为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根据题图乙可知，此时物体重力为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6c43a5a0f?vcp=1&amp;vis=1&amp;pid=140b57532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87" y="2203609"/>
                <a:ext cx="11109960" cy="3182557"/>
              </a:xfrm>
              <a:prstGeom prst="rect">
                <a:avLst/>
              </a:prstGeom>
              <a:blipFill>
                <a:blip r:embed="rId4"/>
                <a:stretch>
                  <a:fillRect l="-1976" b="-59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N.1_1#300484626?iti=31&amp;htil=13&amp;vcp=1&amp;vis=1&amp;pid=140b5753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9550" y="1910537"/>
            <a:ext cx="4172648" cy="208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AN.1_1#300484626?iti=31&amp;htil=13&amp;vcp=1&amp;vis=1&amp;pid=140b57532&amp;color=0,0,0&amp;vtp=1&amp;vaab=1&amp;bbb=1"/>
          <p:cNvSpPr/>
          <p:nvPr/>
        </p:nvSpPr>
        <p:spPr>
          <a:xfrm>
            <a:off x="9631113" y="399686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AN.1_1#300484626?htil=13&amp;vcp=1&amp;vis=1&amp;pid=140b57532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7872984" cy="25743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因电压表的量程为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能通过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的最大电流为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V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结合电流表量程、滑动变阻器允许通过的最大电流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可得，电路的最大电流为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AN.1_1#300484626?htil=13&amp;vcp=1&amp;vis=1&amp;pid=140b57532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872984" cy="2574354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621" b="-3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300484626?htil=13&amp;vcp=1&amp;vis=1&amp;pid=140b57532&amp;color=0,0,0&amp;mp=1&amp;vtp=1&amp;vaab=1&amp;bt=1&amp;bbb=1&amp;hb=1&amp;hs=1"/>
              <p:cNvSpPr/>
              <p:nvPr/>
            </p:nvSpPr>
            <p:spPr>
              <a:xfrm>
                <a:off x="559543" y="3070244"/>
                <a:ext cx="11112011" cy="25743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的最小阻值为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Pmin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max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当物体重力为0时，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取最大阻值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此时电路安全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Pmax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的变化范围为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18∼50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300484626?htil=13&amp;vcp=1&amp;vis=1&amp;pid=140b57532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543" y="3070244"/>
                <a:ext cx="11112011" cy="2574354"/>
              </a:xfrm>
              <a:prstGeom prst="rect">
                <a:avLst/>
              </a:prstGeom>
              <a:blipFill rotWithShape="1">
                <a:blip r:embed="rId5"/>
                <a:stretch>
                  <a:fillRect l="-1" t="-1" r="-15" b="-3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1c18f9d4?vcp=1&amp;pid=e85bb1af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敏感元件类力电综合模型</a:t>
            </a:r>
            <a:endParaRPr lang="en-US" altLang="zh-CN" sz="3200" dirty="0"/>
          </a:p>
        </p:txBody>
      </p:sp>
      <p:pic>
        <p:nvPicPr>
          <p:cNvPr id="3" name="QO_5_BD.48_1#b2ee8d5a8?iti=32&amp;htil=14&amp;vcp=1&amp;vis=1&amp;pid=81c18f9d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9095" y="1548321"/>
            <a:ext cx="3317853" cy="302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48_2#b2ee8d5a8?iti=32&amp;htil=14&amp;vcp=1&amp;vis=1&amp;pid=81c18f9d4&amp;color=0,0,0&amp;vtp=1&amp;vaab=1&amp;bbb=1"/>
          <p:cNvSpPr/>
          <p:nvPr/>
        </p:nvSpPr>
        <p:spPr>
          <a:xfrm>
            <a:off x="9655619" y="469636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48_3#b2ee8d5a8?htil=14&amp;sp=1&amp;vcp=1&amp;vis=1&amp;pid=81c18f9d4&amp;color=0,0,0&amp;vtp=1&amp;vaab=1&amp;bbb=1&amp;hb=1&amp;hs=1"/>
              <p:cNvSpPr/>
              <p:nvPr/>
            </p:nvSpPr>
            <p:spPr>
              <a:xfrm>
                <a:off x="539496" y="1263495"/>
                <a:ext cx="8110728" cy="4428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（2024·湖南·中考）超载存在安全隐患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，交通部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门常用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“地磅”检测货车是否超载。图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34-5甲是小枫设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计的模拟地磅原理的简化电路图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规格可选，电压表（选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量程），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力敏电阻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的阻值随所受压力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变化关系如图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34-5乙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。力敏电阻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上方紧密连接一轻质绝缘平板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测时将货车模型静置于其上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48_3#b2ee8d5a8?htil=14&amp;sp=1&amp;vcp=1&amp;vis=1&amp;pid=81c18f9d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8110728" cy="4428554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-3708" b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49_1#504545a16?vcp=1&amp;vis=1&amp;pid=b2ee8d5a8&amp;color=0,0,0&amp;vtp=1&amp;vaab=1&amp;bbb=1&amp;hs=1"/>
              <p:cNvSpPr/>
              <p:nvPr/>
            </p:nvSpPr>
            <p:spPr>
              <a:xfrm>
                <a:off x="539496" y="573307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（1）当货车模型总质量为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时，货车模型所受的总重力；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49_1#504545a16?vcp=1&amp;vis=1&amp;pid=b2ee8d5a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33079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50_1#7a2cdb3b0?vcp=1&amp;vis=1&amp;pid=b2ee8d5a8&amp;color=0,0,0&amp;vtp=1&amp;vaab=1&amp;bt=1&amp;bbb=1&amp;hb=1"/>
              <p:cNvSpPr/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（2）如果用图34-5甲所示电路检测，当定值电阻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，静置在绝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缘平板上的货车模型总质量越大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，请分析说明电压表示数如何变化；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50_1#7a2cdb3b0?vcp=1&amp;vis=1&amp;pid=b2ee8d5a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4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51_1#b2ee8d5a8?iti=33&amp;vcp=1&amp;vis=1&amp;pid=b2ee8d5a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4800" y="1635760"/>
            <a:ext cx="4057650" cy="364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1_2#b2ee8d5a8?iti=33&amp;vcp=1&amp;vis=1&amp;pid=b2ee8d5a8&amp;color=0,0,0&amp;vtp=1&amp;vaab=1&amp;bbb=1"/>
          <p:cNvSpPr/>
          <p:nvPr/>
        </p:nvSpPr>
        <p:spPr>
          <a:xfrm>
            <a:off x="9626664" y="5566868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52_1#fb4c45d32?vcp=1&amp;vis=1&amp;pid=b2ee8d5a8&amp;color=0,0,0&amp;vtp=1&amp;vaab=1&amp;bbb=1&amp;hb=1"/>
              <p:cNvSpPr/>
              <p:nvPr/>
            </p:nvSpPr>
            <p:spPr>
              <a:xfrm>
                <a:off x="539496" y="1635760"/>
                <a:ext cx="7251954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（3）小枫将电压表改接到定值电阻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如图34-5丙所示，且将电压表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刻度线处设置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为货车模型总质量最大值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，超过此刻度线代表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超载。如果设定检测的货车模型总质量不超过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52_1#fb4c45d32?vcp=1&amp;vis=1&amp;pid=b2ee8d5a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35760"/>
                <a:ext cx="7251954" cy="1509332"/>
              </a:xfrm>
              <a:prstGeom prst="rect">
                <a:avLst/>
              </a:prstGeom>
              <a:blipFill rotWithShape="1">
                <a:blip r:embed="rId5"/>
                <a:stretch>
                  <a:fillRect l="-5" r="-2320" b="-70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b2ee8d5a8?iti=34&amp;htil=15&amp;vcp=1&amp;vis=1&amp;pid=81c18f9d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9096" y="642810"/>
            <a:ext cx="2862072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b2ee8d5a8?iti=34&amp;htil=15&amp;vcp=1&amp;vis=1&amp;pid=81c18f9d4&amp;color=0,0,0&amp;vtp=1&amp;vaab=1&amp;bbb=1"/>
          <p:cNvSpPr/>
          <p:nvPr/>
        </p:nvSpPr>
        <p:spPr>
          <a:xfrm>
            <a:off x="9655619" y="337585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b2ee8d5a8?htil=15&amp;vcp=1&amp;vis=1&amp;pid=81c18f9d4&amp;color=0,0,0&amp;vtp=1&amp;vaab=1&amp;bt=1&amp;bbb=1&amp;hb=1&amp;hs=1"/>
              <p:cNvSpPr/>
              <p:nvPr/>
            </p:nvSpPr>
            <p:spPr>
              <a:xfrm>
                <a:off x="539496" y="615378"/>
                <a:ext cx="811072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（1）货车模型所受的总重力由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已知，代入数据计算即可。（2）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分析电路知，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串联，电压表测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的阻值随压力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的增大而减小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，由此分析电压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表示数的变化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。（3）题图丙中，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据此结合题意分析求解。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b2ee8d5a8?htil=15&amp;vcp=1&amp;vis=1&amp;pid=81c18f9d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5378"/>
                <a:ext cx="811072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3536" b="-1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EX.1_1#b2ee8d5a8?htil=15&amp;vcp=1&amp;vis=1&amp;pid=81c18f9d4&amp;color=0,0,0&amp;vtp=1&amp;vaab=1&amp;bt=1&amp;bbb=1&amp;hb=1&amp;hs=1"/>
              <p:cNvSpPr/>
              <p:nvPr/>
            </p:nvSpPr>
            <p:spPr>
              <a:xfrm>
                <a:off x="539995" y="4382770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敏感元件类力电综合计算问题，要先分析电路连接情况，明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确电表测量对象，再根据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图像和敏感元件的受力特点分析电阻变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化情况，由此结合题意进一步进行电路的动态分析与计算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EX.1_1#b2ee8d5a8?htil=15&amp;vcp=1&amp;vis=1&amp;pid=81c18f9d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82770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2" r="4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54_2#504545a16?iti=35&amp;vcp=1&amp;vis=1&amp;pid=b2ee8d5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9279" y="1821816"/>
            <a:ext cx="4494175" cy="404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4_3#504545a16?iti=35&amp;vcp=1&amp;vis=1&amp;pid=b2ee8d5a8&amp;color=0,0,0&amp;vtp=1&amp;vaab=1&amp;bbb=1"/>
          <p:cNvSpPr/>
          <p:nvPr/>
        </p:nvSpPr>
        <p:spPr>
          <a:xfrm>
            <a:off x="8758275" y="58623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504545a16?vcp=1&amp;vis=1&amp;pid=b2ee8d5a8&amp;color=0,0,0&amp;vtp=1&amp;vaab=1&amp;bbb=1"/>
              <p:cNvSpPr/>
              <p:nvPr/>
            </p:nvSpPr>
            <p:spPr>
              <a:xfrm>
                <a:off x="558546" y="1097407"/>
                <a:ext cx="7718679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货车模型总质量为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，则其所受重力为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504545a16?vcp=1&amp;vis=1&amp;pid=b2ee8d5a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546" y="1097407"/>
                <a:ext cx="7718679" cy="1193419"/>
              </a:xfrm>
              <a:prstGeom prst="rect">
                <a:avLst/>
              </a:prstGeom>
              <a:blipFill>
                <a:blip r:embed="rId4"/>
                <a:stretch>
                  <a:fillRect l="-2844" r="-8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56_1#7a2cdb3b0?iti=36&amp;htil=16&amp;vcp=1&amp;vis=1&amp;pid=b2ee8d5a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0224" y="675861"/>
            <a:ext cx="3473436" cy="316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56_2#7a2cdb3b0?iti=36&amp;htil=16&amp;vcp=1&amp;vis=1&amp;pid=b2ee8d5a8&amp;color=0,0,0&amp;vtp=1&amp;vaab=1&amp;bbb=1"/>
          <p:cNvSpPr/>
          <p:nvPr/>
        </p:nvSpPr>
        <p:spPr>
          <a:xfrm>
            <a:off x="9842429" y="383857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7a2cdb3b0?htil=16&amp;vcp=1&amp;vis=1&amp;pid=b2ee8d5a8&amp;color=0,0,0&amp;vtp=1&amp;vaab=1&amp;bbb=1&amp;hb=1&amp;hs=1"/>
              <p:cNvSpPr/>
              <p:nvPr/>
            </p:nvSpPr>
            <p:spPr>
              <a:xfrm>
                <a:off x="368046" y="671829"/>
                <a:ext cx="811072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由题图甲可知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串联，电压表与力敏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并联，货车模型总质量越大，重力越大，则对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绝缘平板的压力越大，由题图乙可知，力敏电阻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7a2cdb3b0?htil=16&amp;vcp=1&amp;vis=1&amp;pid=b2ee8d5a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046" y="671829"/>
                <a:ext cx="8110728" cy="1849057"/>
              </a:xfrm>
              <a:prstGeom prst="rect">
                <a:avLst/>
              </a:prstGeom>
              <a:blipFill>
                <a:blip r:embed="rId4"/>
                <a:stretch>
                  <a:fillRect l="-2630" r="-2029" b="-10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7a2cdb3b0?htil=16&amp;vcp=1&amp;vis=1&amp;pid=b2ee8d5a8&amp;color=0,0,0&amp;vtp=1&amp;vaab=1&amp;bbb=1&amp;hb=1&amp;hs=1"/>
              <p:cNvSpPr/>
              <p:nvPr/>
            </p:nvSpPr>
            <p:spPr>
              <a:xfrm>
                <a:off x="368047" y="2526029"/>
                <a:ext cx="839495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阻值越小，则电路的总电阻越小，根据欧姆定律可知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电路的电流越大，则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两端的电压越大，根据串联分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压可知，力敏电阻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两端的电压越小，所以电压表的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示数越小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7a2cdb3b0?htil=16&amp;vcp=1&amp;vis=1&amp;pid=b2ee8d5a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047" y="2526029"/>
                <a:ext cx="8394954" cy="1849057"/>
              </a:xfrm>
              <a:prstGeom prst="rect">
                <a:avLst/>
              </a:prstGeom>
              <a:blipFill>
                <a:blip r:embed="rId5"/>
                <a:stretch>
                  <a:fillRect l="-2540" r="-3846" b="-46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fb4c45d32?iti=38&amp;htil=17&amp;vcp=1&amp;vis=1&amp;pid=b2ee8d5a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9200" y="999558"/>
            <a:ext cx="3240294" cy="295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fb4c45d32?iti=38&amp;htil=17&amp;vcp=1&amp;vis=1&amp;pid=b2ee8d5a8&amp;color=0,0,0&amp;vtp=1&amp;vaab=1&amp;bbb=1"/>
          <p:cNvSpPr/>
          <p:nvPr/>
        </p:nvSpPr>
        <p:spPr>
          <a:xfrm>
            <a:off x="9606602" y="421493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fb4c45d32?htil=17&amp;vcp=1&amp;vis=1&amp;pid=b2ee8d5a8&amp;color=0,0,0&amp;vtp=1&amp;vaab=1&amp;bt=1&amp;bbb=1&amp;hb=1&amp;hs=1"/>
              <p:cNvSpPr/>
              <p:nvPr/>
            </p:nvSpPr>
            <p:spPr>
              <a:xfrm>
                <a:off x="539496" y="731234"/>
                <a:ext cx="8110728" cy="3728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串联，电压表与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并联，当货车模型总质量为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时，则其所受重力为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由题图乙可知，此时力敏电阻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由题意知，将电压表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刻度线处设置为货车模型总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质量最大值，根据串联分压可得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fb4c45d32?htil=17&amp;vcp=1&amp;vis=1&amp;pid=b2ee8d5a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1234"/>
                <a:ext cx="8110728" cy="37286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897" b="-18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fb4c45d32?htil=17&amp;vcp=1&amp;vis=1&amp;pid=b2ee8d5a8&amp;color=0,0,0&amp;vtp=1&amp;vaab=1&amp;bt=1&amp;bbb=1&amp;hb=1&amp;hs=1"/>
              <p:cNvSpPr/>
              <p:nvPr/>
            </p:nvSpPr>
            <p:spPr>
              <a:xfrm>
                <a:off x="539995" y="4459891"/>
                <a:ext cx="11112011" cy="147129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fb4c45d32?htil=17&amp;vcp=1&amp;vis=1&amp;pid=b2ee8d5a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59891"/>
                <a:ext cx="11112011" cy="1471295"/>
              </a:xfrm>
              <a:prstGeom prst="rect">
                <a:avLst/>
              </a:prstGeom>
              <a:blipFill rotWithShape="1">
                <a:blip r:embed="rId5"/>
                <a:stretch>
                  <a:fillRect l="-2" t="-19" r="4" b="-2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P_4_BD#82ac35374?colgroup=2,27&amp;vcp=1&amp;pid=27340667d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0805574"/>
                  </p:ext>
                </p:extLst>
              </p:nvPr>
            </p:nvGraphicFramePr>
            <p:xfrm>
              <a:off x="539496" y="2388584"/>
              <a:ext cx="11112603" cy="2785428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674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78542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命题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以串联电路中的拉力传感器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压力传感器或距离传感器为背景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结合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图像考查力与串联电路的相关规律和欧姆定律的综合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计算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与日常生活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工程实践和社会发展结合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体现跨学科实践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最后一问</a:t>
                          </a:r>
                          <a:r>
                            <a:rPr lang="zh-CN" altLang="en-US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为开放性问题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常涉及电路设计或电表改装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需要进行动态电路分析或设计方案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难度为中档偏高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P_4_BD#82ac35374?colgroup=2,27&amp;vcp=1&amp;pid=27340667d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60805574"/>
                  </p:ext>
                </p:extLst>
              </p:nvPr>
            </p:nvGraphicFramePr>
            <p:xfrm>
              <a:off x="539496" y="2388584"/>
              <a:ext cx="11112603" cy="2785428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674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78542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命题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347" t="-1092" r="-60" b="-58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0_1#f6c3570a5?iti=39&amp;htil=18&amp;vcp=1&amp;vis=1&amp;pid=81c18f9d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7452" y="572688"/>
            <a:ext cx="3416221" cy="240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60_2#f6c3570a5?iti=39&amp;htil=18&amp;vcp=1&amp;vis=1&amp;pid=81c18f9d4&amp;color=0,0,0&amp;vtp=1&amp;vaab=1&amp;bbb=1"/>
          <p:cNvSpPr/>
          <p:nvPr/>
        </p:nvSpPr>
        <p:spPr>
          <a:xfrm>
            <a:off x="9131050" y="3103100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60_3#f6c3570a5?htil=18&amp;sp=1&amp;vcp=1&amp;vis=1&amp;pid=81c18f9d4&amp;color=0,0,0&amp;vtp=1&amp;vaab=1&amp;bt=1&amp;bbb=1&amp;hb=1&amp;hs=1"/>
              <p:cNvSpPr/>
              <p:nvPr/>
            </p:nvSpPr>
            <p:spPr>
              <a:xfrm>
                <a:off x="539496" y="554400"/>
                <a:ext cx="7095744" cy="3071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（2024·福州·中考）为反对奢侈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，响应 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光盘行动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”，小明为自助餐厅的餐桌设计了 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光盘仪”，餐盘放在载盘台上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，若盘内剩余食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物的质量达到或超过规定值，人一旦离开餐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，提示器就会发出提示音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。其原理图如图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34-6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所示，电源电压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，提示器的电阻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60_3#f6c3570a5?htil=18&amp;sp=1&amp;vcp=1&amp;vis=1&amp;pid=81c18f9d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095744" cy="3071432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1065" b="-1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4" name="QO_5_BD.60_4#f6c3570a5?colgroup=11,2,1,2,2,2,2,2,1&amp;vcp=1&amp;vis=1&amp;pid=81c18f9d4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496" y="4703744"/>
              <a:ext cx="11045952" cy="1078230"/>
            </p:xfrm>
            <a:graphic>
              <a:graphicData uri="http://schemas.openxmlformats.org/drawingml/2006/table">
                <a:tbl>
                  <a:tblPr/>
                  <a:tblGrid>
                    <a:gridCol w="42519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503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88696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88696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658368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载盘台所载质量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𝑚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传感器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4" name="QO_5_BD.60_4#f6c3570a5?colgroup=11,2,1,2,2,2,2,2,1&amp;vcp=1&amp;vis=1&amp;pid=81c18f9d4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496" y="4703744"/>
              <a:ext cx="11045952" cy="1078230"/>
            </p:xfrm>
            <a:graphic>
              <a:graphicData uri="http://schemas.openxmlformats.org/drawingml/2006/table">
                <a:tbl>
                  <a:tblPr/>
                  <a:tblGrid>
                    <a:gridCol w="4251960"/>
                    <a:gridCol w="877824"/>
                    <a:gridCol w="850392"/>
                    <a:gridCol w="877824"/>
                    <a:gridCol w="877824"/>
                    <a:gridCol w="877824"/>
                    <a:gridCol w="886968"/>
                    <a:gridCol w="886968"/>
                    <a:gridCol w="658368"/>
                  </a:tblGrid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61_1#f4c4a8ea4?vcp=1&amp;vis=1&amp;pid=f6c3570a5&amp;color=0,0,0&amp;vtp=1&amp;vaab=1&amp;bbb=1&amp;hs=1"/>
              <p:cNvSpPr/>
              <p:nvPr/>
            </p:nvSpPr>
            <p:spPr>
              <a:xfrm>
                <a:off x="539496" y="5910244"/>
                <a:ext cx="11109960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（1）当载盘台所载质量是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的阻值和电路中的电流是多少？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61_1#f4c4a8ea4?vcp=1&amp;vis=1&amp;pid=f6c3570a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10244"/>
                <a:ext cx="11109960" cy="467932"/>
              </a:xfrm>
              <a:prstGeom prst="rect">
                <a:avLst/>
              </a:prstGeom>
              <a:blipFill rotWithShape="1">
                <a:blip r:embed="rId6"/>
                <a:stretch>
                  <a:fillRect l="-3" t="-64" r="3" b="-8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60_3#f6c3570a5?htil=18&amp;sp=1&amp;vcp=1&amp;vis=1&amp;pid=81c18f9d4&amp;color=0,0,0&amp;vtp=1&amp;vaab=1&amp;bt=1&amp;bbb=1&amp;hb=1&amp;hs=1"/>
              <p:cNvSpPr/>
              <p:nvPr/>
            </p:nvSpPr>
            <p:spPr>
              <a:xfrm>
                <a:off x="539995" y="3586144"/>
                <a:ext cx="11112011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，传感器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的阻值随载盘台所载质量改变的关系如下表所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60_3#f6c3570a5?htil=18&amp;sp=1&amp;vcp=1&amp;vis=1&amp;pid=81c18f9d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586144"/>
                <a:ext cx="11112011" cy="988632"/>
              </a:xfrm>
              <a:prstGeom prst="rect">
                <a:avLst/>
              </a:prstGeom>
              <a:blipFill rotWithShape="1">
                <a:blip r:embed="rId7"/>
                <a:stretch>
                  <a:fillRect l="-2" t="-30" r="4" b="-4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62_1#1bf4d719b?vcp=1&amp;vis=1&amp;pid=f6c3570a5&amp;color=0,0,0&amp;vtp=1&amp;vaab=1&amp;bt=1&amp;bbb=1"/>
              <p:cNvSpPr/>
              <p:nvPr/>
            </p:nvSpPr>
            <p:spPr>
              <a:xfrm>
                <a:off x="539496" y="758920"/>
                <a:ext cx="11634788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（2）在第（1）问的基础上，通电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产生的热量是多少？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62_1#1bf4d719b?vcp=1&amp;vis=1&amp;pid=f6c3570a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8920"/>
                <a:ext cx="11634788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1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63_1#f6c3570a5?iti=40&amp;vcp=1&amp;vis=1&amp;pid=f6c3570a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3088" y="1449673"/>
            <a:ext cx="3922776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63_2#f6c3570a5?iti=40&amp;vcp=1&amp;vis=1&amp;pid=f6c3570a5&amp;color=0,0,0&amp;vtp=1&amp;vaab=1&amp;bbb=1"/>
          <p:cNvSpPr/>
          <p:nvPr/>
        </p:nvSpPr>
        <p:spPr>
          <a:xfrm>
            <a:off x="5549964" y="431072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64_1#5e0ae26b4?vcp=1&amp;vis=1&amp;pid=f6c3570a5&amp;color=0,0,0&amp;vtp=1&amp;vaab=1&amp;bbb=1&amp;hb=1"/>
              <p:cNvSpPr/>
              <p:nvPr/>
            </p:nvSpPr>
            <p:spPr>
              <a:xfrm>
                <a:off x="539496" y="487867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（3）当电路中的电流达到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时，提示器会发出提示音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，此时盘内剩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余食物的质量是多少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？（已知空餐盘质量为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64_1#5e0ae26b4?vcp=1&amp;vis=1&amp;pid=f6c3570a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78673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50" r="-780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f6c3570a5?iti=41&amp;htil=19&amp;vcp=1&amp;vis=1&amp;pid=81c18f9d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7841" y="581831"/>
            <a:ext cx="3048338" cy="216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f6c3570a5?iti=41&amp;htil=19&amp;vcp=1&amp;vis=1&amp;pid=81c18f9d4&amp;color=0,0,0&amp;vtp=1&amp;vaab=1&amp;bbb=1"/>
          <p:cNvSpPr/>
          <p:nvPr/>
        </p:nvSpPr>
        <p:spPr>
          <a:xfrm>
            <a:off x="9407497" y="2876723"/>
            <a:ext cx="1089025" cy="5222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f6c3570a5?htil=19&amp;vcp=1&amp;vis=1&amp;pid=81c18f9d4&amp;color=0,0,0&amp;vtp=1&amp;vaab=1&amp;bt=1&amp;bbb=1&amp;hb=1&amp;hs=1"/>
              <p:cNvSpPr/>
              <p:nvPr/>
            </p:nvSpPr>
            <p:spPr>
              <a:xfrm>
                <a:off x="539496" y="554400"/>
                <a:ext cx="7626096" cy="2928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（1）分析电路知，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，故电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，根据表中数据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找出载盘台所载质量是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，代入数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据计算即可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。（2）电流通过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产生的热量由</a:t>
                </a: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计算，代入数据计算即可。（3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）先求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f6c3570a5?htil=19&amp;vcp=1&amp;vis=1&amp;pid=81c18f9d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626096" cy="29285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1381" b="-1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EX.1_1#f6c3570a5?htil=19&amp;vcp=1&amp;vis=1&amp;pid=81c18f9d4&amp;color=0,0,0&amp;vtp=1&amp;vaab=1&amp;bt=1&amp;bbb=1&amp;hb=1&amp;hs=1"/>
              <p:cNvSpPr/>
              <p:nvPr/>
            </p:nvSpPr>
            <p:spPr>
              <a:xfrm>
                <a:off x="539496" y="3480987"/>
                <a:ext cx="11112011" cy="2852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出传感器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的电阻，查表得出此时载盘所载总质量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由此可求出剩余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食物的质量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在力敏元件的力电综合计算问题中，涉及表格数据时，要从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问题出发，根据电路特点算出敏感元件的电阻值，再对照表格数据获取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所需数据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EX.1_1#f6c3570a5?htil=19&amp;vcp=1&amp;vis=1&amp;pid=81c18f9d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80987"/>
                <a:ext cx="11112011" cy="2852357"/>
              </a:xfrm>
              <a:prstGeom prst="rect">
                <a:avLst/>
              </a:prstGeom>
              <a:blipFill rotWithShape="1">
                <a:blip r:embed="rId5"/>
                <a:stretch>
                  <a:fillRect l="-3" t="-19" r="-92" b="-19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6_1#f4c4a8ea4?iti=42&amp;htil=20&amp;vcp=1&amp;vis=1&amp;pid=f6c3570a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2210" y="815721"/>
            <a:ext cx="3886200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66_2#f4c4a8ea4?iti=42&amp;htil=20&amp;vcp=1&amp;vis=1&amp;pid=f6c3570a5&amp;color=0,0,0&amp;vtp=1&amp;vaab=1&amp;bbb=1"/>
          <p:cNvSpPr/>
          <p:nvPr/>
        </p:nvSpPr>
        <p:spPr>
          <a:xfrm>
            <a:off x="9140798" y="367106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f4c4a8ea4?htil=20&amp;vcp=1&amp;vis=1&amp;pid=f6c3570a5&amp;color=0,0,0&amp;vtp=1&amp;vaab=1&amp;bbb=1&amp;hb=1&amp;hs=1"/>
              <p:cNvSpPr/>
              <p:nvPr/>
            </p:nvSpPr>
            <p:spPr>
              <a:xfrm>
                <a:off x="646466" y="690181"/>
                <a:ext cx="709574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由题表数据可知，当载盘台所载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则此时电路中的总电阻为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f4c4a8ea4?htil=20&amp;vcp=1&amp;vis=1&amp;pid=f6c3570a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466" y="690181"/>
                <a:ext cx="7095744" cy="2496757"/>
              </a:xfrm>
              <a:prstGeom prst="rect">
                <a:avLst/>
              </a:prstGeom>
              <a:blipFill>
                <a:blip r:embed="rId4"/>
                <a:stretch>
                  <a:fillRect l="-30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f4c4a8ea4?htil=20&amp;vcp=1&amp;vis=1&amp;pid=f6c3570a5&amp;color=0,0,0&amp;vtp=1&amp;vaab=1&amp;bbb=1&amp;hb=1&amp;hs=1"/>
              <p:cNvSpPr/>
              <p:nvPr/>
            </p:nvSpPr>
            <p:spPr>
              <a:xfrm>
                <a:off x="723165" y="2673223"/>
                <a:ext cx="11112011" cy="127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电路中的电流为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f4c4a8ea4?htil=20&amp;vcp=1&amp;vis=1&amp;pid=f6c3570a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165" y="2673223"/>
                <a:ext cx="11112011" cy="1270000"/>
              </a:xfrm>
              <a:prstGeom prst="rect">
                <a:avLst/>
              </a:prstGeom>
              <a:blipFill>
                <a:blip r:embed="rId5"/>
                <a:stretch>
                  <a:fillRect l="-1976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1bf4d719b?vcp=1&amp;vis=1&amp;pid=f6c3570a5&amp;color=0,0,0&amp;vtp=1&amp;vaab=1&amp;bbb=1">
                <a:extLst>
                  <a:ext uri="{FF2B5EF4-FFF2-40B4-BE49-F238E27FC236}">
                    <a16:creationId xmlns:a16="http://schemas.microsoft.com/office/drawing/2014/main" id="{BE55AAB6-7254-403E-AEF8-9F72E42D3E2B}"/>
                  </a:ext>
                </a:extLst>
              </p:cNvPr>
              <p:cNvSpPr/>
              <p:nvPr/>
            </p:nvSpPr>
            <p:spPr>
              <a:xfrm>
                <a:off x="541020" y="4070032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产生的热量为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1bf4d719b?vcp=1&amp;vis=1&amp;pid=f6c3570a5&amp;color=0,0,0&amp;vtp=1&amp;vaab=1&amp;bbb=1">
                <a:extLst>
                  <a:ext uri="{FF2B5EF4-FFF2-40B4-BE49-F238E27FC236}">
                    <a16:creationId xmlns:a16="http://schemas.microsoft.com/office/drawing/2014/main" id="{BE55AAB6-7254-403E-AEF8-9F72E42D3E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070032"/>
                <a:ext cx="11109960" cy="1193419"/>
              </a:xfrm>
              <a:prstGeom prst="rect">
                <a:avLst/>
              </a:prstGeom>
              <a:blipFill>
                <a:blip r:embed="rId6"/>
                <a:stretch>
                  <a:fillRect l="-1976" b="-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5e0ae26b4?iti=45&amp;htil=21&amp;vcp=1&amp;vis=1&amp;pid=f6c3570a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4682" y="765746"/>
            <a:ext cx="3886200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5e0ae26b4?iti=45&amp;htil=21&amp;vcp=1&amp;vis=1&amp;pid=f6c3570a5&amp;color=0,0,0&amp;vtp=1&amp;vaab=1&amp;bbb=1"/>
          <p:cNvSpPr/>
          <p:nvPr/>
        </p:nvSpPr>
        <p:spPr>
          <a:xfrm>
            <a:off x="9103269" y="362680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5e0ae26b4?htil=21&amp;vcp=1&amp;vis=1&amp;pid=f6c3570a5&amp;color=0,0,0&amp;vtp=1&amp;vaab=1&amp;bt=1&amp;bbb=1&amp;hb=1&amp;hs=1"/>
              <p:cNvSpPr/>
              <p:nvPr/>
            </p:nvSpPr>
            <p:spPr>
              <a:xfrm>
                <a:off x="539496" y="738314"/>
                <a:ext cx="7095744" cy="31746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当电路中的电流达到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中的总电阻为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此时传感器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5e0ae26b4?htil=21&amp;vcp=1&amp;vis=1&amp;pid=f6c3570a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8314"/>
                <a:ext cx="7095744" cy="3174619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b="-2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5e0ae26b4?htil=21&amp;vcp=1&amp;vis=1&amp;pid=f6c3570a5&amp;color=0,0,0&amp;vtp=1&amp;vaab=1&amp;bt=1&amp;bbb=1&amp;hb=1&amp;hs=1"/>
              <p:cNvSpPr/>
              <p:nvPr/>
            </p:nvSpPr>
            <p:spPr>
              <a:xfrm>
                <a:off x="539995" y="3912933"/>
                <a:ext cx="11112011" cy="190023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查表可知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，此时载盘所载质量为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则剩余食物的质量为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盘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 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5e0ae26b4?htil=21&amp;vcp=1&amp;vis=1&amp;pid=f6c3570a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912933"/>
                <a:ext cx="11112011" cy="1900238"/>
              </a:xfrm>
              <a:prstGeom prst="rect">
                <a:avLst/>
              </a:prstGeom>
              <a:blipFill rotWithShape="1">
                <a:blip r:embed="rId5"/>
                <a:stretch>
                  <a:fillRect l="-2" t="-3" r="4" b="-3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faf3f7bd?vcp=1&amp;pid=81c18f9d4&amp;color=0,0,0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6_BD.72_1#ffb186658?iti=46&amp;htil=22&amp;vcp=1&amp;vis=1&amp;pid=afaf3f7b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3719" y="1302428"/>
            <a:ext cx="2970657" cy="4253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2_2#ffb186658?iti=46&amp;htil=22&amp;vcp=1&amp;vis=1&amp;pid=afaf3f7bd&amp;color=0,0,0&amp;vtp=1&amp;vaab=1&amp;bbb=1"/>
          <p:cNvSpPr/>
          <p:nvPr/>
        </p:nvSpPr>
        <p:spPr>
          <a:xfrm>
            <a:off x="10134536" y="5590760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72_3#ffb186658?htil=22&amp;sp=1&amp;vcp=1&amp;vis=1&amp;pid=afaf3f7bd&amp;color=0,0,0&amp;vtp=1&amp;vaab=1&amp;bbb=1&amp;hb=1"/>
              <p:cNvSpPr/>
              <p:nvPr/>
            </p:nvSpPr>
            <p:spPr>
              <a:xfrm>
                <a:off x="539496" y="1267240"/>
                <a:ext cx="890625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（2024·四川眉山·中考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）小龙设计了一个自动注水喷淋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，电路原理如图34-7甲所示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。控制电路的电源电压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为定值电阻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，圆柱体水箱底面积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为压敏电阻置于水箱底部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，阻值随水位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变化关系如图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34-7乙。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工作电路包括注水系统和喷淋系统，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电源电压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。电磁铁线圈电阻忽略不计。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72_3#ffb186658?htil=22&amp;sp=1&amp;vcp=1&amp;vis=1&amp;pid=afaf3f7b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906256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4" t="-11" r="-4248" b="-1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72_4#ffb186658?vcp=1&amp;vis=1&amp;pid=afaf3f7bd&amp;color=0,0,0&amp;vtp=1&amp;vaab=1&amp;bbb=1&amp;hb=1&amp;htil=1"/>
              <p:cNvSpPr/>
              <p:nvPr/>
            </p:nvSpPr>
            <p:spPr>
              <a:xfrm>
                <a:off x="539497" y="1221228"/>
                <a:ext cx="8888985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①当水箱内的水位上升到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，通过电磁铁线圈的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，衔铁恰好被吸下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，注水系统停止工作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时电流表示数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当水位下降到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时，衔铁恰好被拉起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，注水系统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开始工作，此时电流表示数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72_4#ffb186658?vcp=1&amp;vis=1&amp;pid=afaf3f7bd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1221228"/>
                <a:ext cx="8888985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4" t="-4" r="-471" b="-2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72_1#ffb186658?iti=125&amp;htil=22&amp;vcp=1&amp;vis=1&amp;pid=afaf3f7b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8482" y="1332538"/>
            <a:ext cx="2667978" cy="381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2_2#ffb186658?iti=125&amp;htil=22&amp;vcp=1&amp;vis=1&amp;pid=afaf3f7bd&amp;color=0,0,0&amp;vtp=1&amp;vaab=1&amp;bbb=1"/>
          <p:cNvSpPr/>
          <p:nvPr/>
        </p:nvSpPr>
        <p:spPr>
          <a:xfrm>
            <a:off x="10017353" y="5054540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2_5#ffb186658?vcp=1&amp;vis=1&amp;pid=afaf3f7bd&amp;color=0,0,0&amp;vtp=1&amp;vaab=1&amp;bt=1&amp;bbb=1"/>
          <p:cNvSpPr/>
          <p:nvPr/>
        </p:nvSpPr>
        <p:spPr>
          <a:xfrm>
            <a:off x="-50266" y="4909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求：</a:t>
            </a:r>
            <a:endParaRPr lang="en-US" altLang="zh-CN" sz="2800" dirty="0"/>
          </a:p>
        </p:txBody>
      </p:sp>
      <p:pic>
        <p:nvPicPr>
          <p:cNvPr id="3" name="QO_6_BD.72_6#ffb186658?iti=47&amp;vcp=1&amp;vis=1&amp;pid=afaf3f7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7226" y="1565384"/>
            <a:ext cx="3115844" cy="431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2_7#ffb186658?iti=47&amp;vcp=1&amp;vis=1&amp;pid=afaf3f7bd&amp;color=0,0,0&amp;vtp=1&amp;vaab=1&amp;bbb=1"/>
          <p:cNvSpPr/>
          <p:nvPr/>
        </p:nvSpPr>
        <p:spPr>
          <a:xfrm>
            <a:off x="9736393" y="5973472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73_1#1ae9d1b18?vcp=1&amp;vis=1&amp;pid=ffb186658&amp;color=0,0,0&amp;vtp=1&amp;vaab=1&amp;bbb=1"/>
              <p:cNvSpPr/>
              <p:nvPr/>
            </p:nvSpPr>
            <p:spPr>
              <a:xfrm>
                <a:off x="434721" y="1022332"/>
                <a:ext cx="11109960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（1）当水箱内水位达到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时，控制电路中压敏电阻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的电功率；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73_1#1ae9d1b18?vcp=1&amp;vis=1&amp;pid=ffb18665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721" y="1022332"/>
                <a:ext cx="11109960" cy="467932"/>
              </a:xfrm>
              <a:prstGeom prst="rect">
                <a:avLst/>
              </a:prstGeom>
              <a:blipFill rotWithShape="1">
                <a:blip r:embed="rId4"/>
                <a:stretch>
                  <a:fillRect l="-3" t="-132" r="3" b="-8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BD.74_1#b1b567ce9?vcp=1&amp;vis=1&amp;pid=ffb186658&amp;color=0,0,0&amp;vtp=1&amp;vaab=1&amp;bbb=1"/>
              <p:cNvSpPr/>
              <p:nvPr/>
            </p:nvSpPr>
            <p:spPr>
              <a:xfrm>
                <a:off x="434721" y="1565384"/>
                <a:ext cx="11109960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7_BD.74_1#b1b567ce9?vcp=1&amp;vis=1&amp;pid=ffb18665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721" y="1565384"/>
                <a:ext cx="11109960" cy="467932"/>
              </a:xfrm>
              <a:prstGeom prst="rect">
                <a:avLst/>
              </a:prstGeom>
              <a:blipFill rotWithShape="1">
                <a:blip r:embed="rId5"/>
                <a:stretch>
                  <a:fillRect l="-3" t="-23" r="3" b="-85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BD.75_1#0f9722742?vcp=1&amp;vis=1&amp;pid=ffb186658&amp;color=0,0,0&amp;vtp=1&amp;vaab=1&amp;bbb=1&amp;hb=1"/>
              <p:cNvSpPr/>
              <p:nvPr/>
            </p:nvSpPr>
            <p:spPr>
              <a:xfrm>
                <a:off x="434721" y="2043158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（3）已知喷淋系统一直喷水，每秒钟喷水恒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注水系统工作时，每秒钟给水箱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0.004 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水箱注满一次水，工作电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路消耗的电能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7_BD.75_1#0f9722742?vcp=1&amp;vis=1&amp;pid=ffb18665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721" y="2043158"/>
                <a:ext cx="11109960" cy="1509332"/>
              </a:xfrm>
              <a:prstGeom prst="rect">
                <a:avLst/>
              </a:prstGeom>
              <a:blipFill rotWithShape="1">
                <a:blip r:embed="rId6"/>
                <a:stretch>
                  <a:fillRect l="-3" t="-24" r="3" b="-37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6_1#1ae9d1b18?iti=48&amp;htil=23&amp;vcp=1&amp;vis=1&amp;pid=ffb18665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7698" y="1278699"/>
            <a:ext cx="2560320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76_2#1ae9d1b18?iti=48&amp;htil=23&amp;vcp=1&amp;vis=1&amp;pid=ffb186658&amp;color=0,0,0&amp;vtp=1&amp;vaab=1&amp;bbb=1"/>
          <p:cNvSpPr/>
          <p:nvPr/>
        </p:nvSpPr>
        <p:spPr>
          <a:xfrm>
            <a:off x="9703346" y="49935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1ae9d1b18?htil=23&amp;vcp=1&amp;vis=1&amp;pid=ffb186658&amp;color=0,0,0&amp;vtp=1&amp;vaab=1&amp;bbb=1&amp;hb=1"/>
              <p:cNvSpPr/>
              <p:nvPr/>
            </p:nvSpPr>
            <p:spPr>
              <a:xfrm>
                <a:off x="555218" y="771715"/>
                <a:ext cx="8412480" cy="31365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由题图甲知，控制电路中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串联，由题图乙可知，当水箱内水位达到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，此时控制电路中电流为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的功率为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1ae9d1b18?htil=23&amp;vcp=1&amp;vis=1&amp;pid=ffb18665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218" y="771715"/>
                <a:ext cx="8412480" cy="3136519"/>
              </a:xfrm>
              <a:prstGeom prst="rect">
                <a:avLst/>
              </a:prstGeom>
              <a:blipFill>
                <a:blip r:embed="rId4"/>
                <a:stretch>
                  <a:fillRect l="-2536" b="-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8_1#b1b567ce9?iti=49&amp;htil=24&amp;vcp=1&amp;vis=1&amp;pid=ffb18665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2403" y="1298924"/>
            <a:ext cx="2560320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78_2#b1b567ce9?iti=49&amp;htil=24&amp;vcp=1&amp;vis=1&amp;pid=ffb186658&amp;color=0,0,0&amp;vtp=1&amp;vaab=1&amp;bbb=1"/>
          <p:cNvSpPr/>
          <p:nvPr/>
        </p:nvSpPr>
        <p:spPr>
          <a:xfrm>
            <a:off x="9258050" y="474443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b1b567ce9?htil=24&amp;vcp=1&amp;vis=1&amp;pid=ffb186658&amp;color=0,0,0&amp;vtp=1&amp;vaab=1&amp;bbb=1"/>
              <p:cNvSpPr/>
              <p:nvPr/>
            </p:nvSpPr>
            <p:spPr>
              <a:xfrm>
                <a:off x="539496" y="1835245"/>
                <a:ext cx="8412480" cy="25269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当水位为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时，控制电路的总电阻为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b1b567ce9?htil=24&amp;vcp=1&amp;vis=1&amp;pid=ffb18665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5245"/>
                <a:ext cx="8412480" cy="2526919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5" b="-3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P_4_BD#82ac35374?colgroup=2,27&amp;vcp=1&amp;pid=27340667d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981644"/>
              <a:ext cx="11112603" cy="3599307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674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59930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（1）串联电路：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6800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𝑈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𝑈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𝑊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𝑈𝐼𝑡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,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𝑃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𝑈𝐼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6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2）欧姆定律：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（变形式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𝐼𝑅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3）电路安全：多个元件有额定值的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最大电流取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大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额小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同时注意电流表和电压表的量程限制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P_4_BD#82ac35374?colgroup=2,27&amp;vcp=1&amp;pid=27340667d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981644"/>
              <a:ext cx="11112603" cy="3599307"/>
            </p:xfrm>
            <a:graphic>
              <a:graphicData uri="http://schemas.openxmlformats.org/drawingml/2006/table">
                <a:tbl>
                  <a:tblPr/>
                  <a:tblGrid>
                    <a:gridCol w="945199"/>
                    <a:gridCol w="10167404"/>
                  </a:tblGrid>
                  <a:tr h="359918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4_BD#82ac35374?colgroup=2,27&amp;vcp=1&amp;pid=27340667d&amp;color=0,0,0&amp;vtp=1&amp;vaab=1&amp;bt=1&amp;bbb=1"/>
          <p:cNvSpPr txBox="1"/>
          <p:nvPr/>
        </p:nvSpPr>
        <p:spPr>
          <a:xfrm>
            <a:off x="10933954" y="127323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N.1_1#0f9722742?iti=51&amp;htil=26&amp;vcp=1&amp;vis=1&amp;pid=ffb18665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1985" y="835851"/>
            <a:ext cx="2560320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AN.1_1#0f9722742?iti=51&amp;htil=26&amp;vcp=1&amp;vis=1&amp;pid=ffb186658&amp;color=0,0,0&amp;vtp=1&amp;vaab=1&amp;bbb=1"/>
          <p:cNvSpPr/>
          <p:nvPr/>
        </p:nvSpPr>
        <p:spPr>
          <a:xfrm>
            <a:off x="9717632" y="455644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AN.1_1#0f9722742?htil=26&amp;vcp=1&amp;vis=1&amp;pid=ffb186658&amp;color=0,0,0&amp;vtp=1&amp;vaab=1&amp;bt=1&amp;bbb=1&amp;hb=1&amp;hs=1"/>
              <p:cNvSpPr/>
              <p:nvPr/>
            </p:nvSpPr>
            <p:spPr>
              <a:xfrm>
                <a:off x="539496" y="817563"/>
                <a:ext cx="8412480" cy="4592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由工作电路可知，注水系统和喷淋系统是并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联的，两者都工作时干路电流为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注水系统从水位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开始注水到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，注水的总体积为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)=0.45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注水的同时喷淋系统一直工作，所以注水时间为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0.45 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0.004 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−0.001 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工作电路消耗的电能为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AN.1_1#0f9722742?htil=26&amp;vcp=1&amp;vis=1&amp;pid=ffb18665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17563"/>
                <a:ext cx="8412480" cy="4592257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5" b="-1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0f9722742?htil=26&amp;vcp=1&amp;vis=1&amp;pid=ffb186658&amp;color=0,0,0&amp;vtp=1&amp;vaab=1&amp;bt=1&amp;bbb=1&amp;hb=1&amp;hs=1"/>
              <p:cNvSpPr/>
              <p:nvPr/>
            </p:nvSpPr>
            <p:spPr>
              <a:xfrm>
                <a:off x="539995" y="5408613"/>
                <a:ext cx="11112011" cy="5457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0f9722742?htil=26&amp;vcp=1&amp;vis=1&amp;pid=ffb18665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408613"/>
                <a:ext cx="11112011" cy="545719"/>
              </a:xfrm>
              <a:prstGeom prst="rect">
                <a:avLst/>
              </a:prstGeom>
              <a:blipFill rotWithShape="1">
                <a:blip r:embed="rId5"/>
                <a:stretch>
                  <a:fillRect l="-2" t="-58" r="4" b="-13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6#b2013f9e4?vcp=1&amp;pid=afaf3f7bd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57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60&lt;/m&gt;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6#b2013f9e4?vcp=1&amp;pid=afaf3f7bd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b0da219ba.fixed?vcp=1&amp;pid=880be287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力、电综合计算</a:t>
            </a:r>
            <a:endParaRPr lang="en-US" altLang="zh-CN" sz="4000" dirty="0"/>
          </a:p>
        </p:txBody>
      </p:sp>
      <p:sp>
        <p:nvSpPr>
          <p:cNvPr id="3" name="C_3_BD#b0da219ba.fixed?vcp=1&amp;pid=880be287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第34讲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压轴题四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力、电综合计算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f8817500?vcp=1&amp;pid=b0da219ba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O_5_BD.99_1#1247e3216?iti=63&amp;htil=34&amp;vcp=1&amp;vis=1&amp;pid=ef88175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2020" y="1285528"/>
            <a:ext cx="3566160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99_2#1247e3216?iti=63&amp;htil=34&amp;vcp=1&amp;vis=1&amp;pid=ef8817500&amp;color=0,0,0&amp;vtp=1&amp;vaab=1&amp;bbb=1"/>
          <p:cNvSpPr/>
          <p:nvPr/>
        </p:nvSpPr>
        <p:spPr>
          <a:xfrm>
            <a:off x="9122319" y="366195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99_3#1247e3216?htil=34&amp;sp=1&amp;vcp=1&amp;vis=1&amp;pid=ef8817500&amp;color=0,0,0&amp;vtp=1&amp;vaab=1&amp;bbb=1&amp;hb=1&amp;hs=1"/>
              <p:cNvSpPr/>
              <p:nvPr/>
            </p:nvSpPr>
            <p:spPr>
              <a:xfrm>
                <a:off x="539496" y="1267240"/>
                <a:ext cx="74157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（2024·湖南长沙·模拟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）某物理兴趣小组设计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了一个拉力传感器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，工作原理如图B34-1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𝑁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均为绝缘材料，将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固定在地面上，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间是可伸缩导线（电阻不计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），弹簧上端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固定在一起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99_3#1247e3216?htil=34&amp;sp=1&amp;vcp=1&amp;vis=1&amp;pid=ef881750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41578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100_1#fc38ff466?vcp=1&amp;vis=1&amp;pid=1247e3216&amp;color=0,0,0&amp;vtp=1&amp;vaab=1&amp;bbb=1&amp;hs=1"/>
              <p:cNvSpPr/>
              <p:nvPr/>
            </p:nvSpPr>
            <p:spPr>
              <a:xfrm>
                <a:off x="539496" y="567973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接入电路的阻值大小；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100_1#fc38ff466?vcp=1&amp;vis=1&amp;pid=1247e3216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79739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BD.99_3#1247e3216?htil=34&amp;sp=1&amp;vcp=1&amp;vis=1&amp;pid=ef8817500&amp;color=0,0,0&amp;vtp=1&amp;vaab=1&amp;bbb=1&amp;hb=1&amp;hs=1"/>
              <p:cNvSpPr/>
              <p:nvPr/>
            </p:nvSpPr>
            <p:spPr>
              <a:xfrm>
                <a:off x="539496" y="440097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竖直向上。闭合开关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，电流表示数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5_BD.99_3#1247e3216?htil=34&amp;sp=1&amp;vcp=1&amp;vis=1&amp;pid=ef881750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00976"/>
                <a:ext cx="11112011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35" r="-235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01_1#b3eb2e9c0?vcp=1&amp;vis=1&amp;pid=1247e3216&amp;color=0,0,0&amp;vtp=1&amp;vaab=1&amp;bt=1&amp;bbb=1"/>
              <p:cNvSpPr/>
              <p:nvPr/>
            </p:nvSpPr>
            <p:spPr>
              <a:xfrm>
                <a:off x="539496" y="82623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产生的热量；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01_1#b3eb2e9c0?vcp=1&amp;vis=1&amp;pid=1247e3216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6230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02_1#1247e3216?iti=64&amp;vcp=1&amp;vis=1&amp;pid=1247e321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3325" y="2811753"/>
            <a:ext cx="4004310" cy="247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02_2#1247e3216?iti=64&amp;vcp=1&amp;vis=1&amp;pid=1247e3216&amp;color=0,0,0&amp;vtp=1&amp;vaab=1&amp;bbb=1"/>
          <p:cNvSpPr/>
          <p:nvPr/>
        </p:nvSpPr>
        <p:spPr>
          <a:xfrm>
            <a:off x="9179592" y="552970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03_1#f88354a5b?vcp=1&amp;vis=1&amp;pid=1247e3216&amp;color=0,0,0&amp;vtp=1&amp;vaab=1&amp;bbb=1&amp;hb=1"/>
              <p:cNvSpPr/>
              <p:nvPr/>
            </p:nvSpPr>
            <p:spPr>
              <a:xfrm>
                <a:off x="539496" y="142725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（3）已知拉力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的大小与滑动变阻器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接入电路的阻值大小成正比例关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的数值；拉动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时，求拉力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03_1#f88354a5b?vcp=1&amp;vis=1&amp;pid=1247e321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27258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2" r="-751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4_1#fc38ff466?iti=65&amp;htil=35&amp;vcp=1&amp;vis=1&amp;pid=1247e321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822801"/>
            <a:ext cx="5422392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04_2#fc38ff466?iti=65&amp;htil=35&amp;vcp=1&amp;vis=1&amp;pid=1247e3216&amp;color=0,0,0&amp;vtp=1&amp;vaab=1&amp;bbb=1"/>
          <p:cNvSpPr/>
          <p:nvPr/>
        </p:nvSpPr>
        <p:spPr>
          <a:xfrm>
            <a:off x="8257191" y="431822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fc38ff466?htil=35&amp;vcp=1&amp;vis=1&amp;pid=1247e3216&amp;color=0,0,0&amp;vtp=1&amp;vaab=1&amp;bbb=1&amp;hb=1"/>
              <p:cNvSpPr/>
              <p:nvPr/>
            </p:nvSpPr>
            <p:spPr>
              <a:xfrm>
                <a:off x="560832" y="1068292"/>
                <a:ext cx="5559552" cy="3886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解：由题图可知，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串联，电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压表测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两端的电压，电流表测电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路中的电流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时，电流表示数为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接入电路的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fc38ff466?htil=35&amp;vcp=1&amp;vis=1&amp;pid=1247e321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832" y="1068292"/>
                <a:ext cx="5559552" cy="3886200"/>
              </a:xfrm>
              <a:prstGeom prst="rect">
                <a:avLst/>
              </a:prstGeom>
              <a:blipFill>
                <a:blip r:embed="rId4"/>
                <a:stretch>
                  <a:fillRect l="-3838" r="-8772" b="-2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6_1#b3eb2e9c0?iti=66&amp;htil=36&amp;vcp=1&amp;vis=1&amp;pid=1247e321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180" y="964502"/>
            <a:ext cx="5422392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06_2#b3eb2e9c0?iti=66&amp;htil=36&amp;vcp=1&amp;vis=1&amp;pid=1247e3216&amp;color=0,0,0&amp;vtp=1&amp;vaab=1&amp;bbb=1"/>
          <p:cNvSpPr/>
          <p:nvPr/>
        </p:nvSpPr>
        <p:spPr>
          <a:xfrm>
            <a:off x="8147595" y="445992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b3eb2e9c0?htil=36&amp;vcp=1&amp;vis=1&amp;pid=1247e3216&amp;color=0,0,0&amp;vtp=1&amp;vaab=1&amp;bbb=1&amp;hb=1&amp;hs=1"/>
              <p:cNvSpPr/>
              <p:nvPr/>
            </p:nvSpPr>
            <p:spPr>
              <a:xfrm>
                <a:off x="539496" y="2216531"/>
                <a:ext cx="5559552" cy="309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因串联电路中总电压等于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各分电压之和，故拉力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产生的热量为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b3eb2e9c0?htil=36&amp;vcp=1&amp;vis=1&amp;pid=1247e321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16531"/>
                <a:ext cx="5559552" cy="3093657"/>
              </a:xfrm>
              <a:prstGeom prst="rect">
                <a:avLst/>
              </a:prstGeom>
              <a:blipFill rotWithShape="1">
                <a:blip r:embed="rId4"/>
                <a:stretch>
                  <a:fillRect l="-7" t="-12" r="9" b="-22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b3eb2e9c0?htil=36&amp;vcp=1&amp;vis=1&amp;pid=1247e3216&amp;color=0,0,0&amp;vtp=1&amp;vaab=1&amp;bbb=1&amp;hb=1&amp;hs=1"/>
              <p:cNvSpPr/>
              <p:nvPr/>
            </p:nvSpPr>
            <p:spPr>
              <a:xfrm>
                <a:off x="539995" y="5310188"/>
                <a:ext cx="11112011" cy="5457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b3eb2e9c0?htil=36&amp;vcp=1&amp;vis=1&amp;pid=1247e321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310188"/>
                <a:ext cx="11112011" cy="545719"/>
              </a:xfrm>
              <a:prstGeom prst="rect">
                <a:avLst/>
              </a:prstGeom>
              <a:blipFill rotWithShape="1">
                <a:blip r:embed="rId5"/>
                <a:stretch>
                  <a:fillRect l="-2" t="-58" r="4" b="-13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f88354a5b?iti=68&amp;htil=37&amp;vcp=1&amp;vis=1&amp;pid=1247e321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5667" y="733488"/>
            <a:ext cx="2386584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f88354a5b?iti=68&amp;htil=37&amp;vcp=1&amp;vis=1&amp;pid=1247e3216&amp;color=0,0,0&amp;vtp=1&amp;vaab=1&amp;bbb=1"/>
          <p:cNvSpPr/>
          <p:nvPr/>
        </p:nvSpPr>
        <p:spPr>
          <a:xfrm>
            <a:off x="9516178" y="2387536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f88354a5b?htil=37&amp;vcp=1&amp;vis=1&amp;pid=1247e3216&amp;color=0,0,0&amp;vtp=1&amp;vaab=1&amp;bt=1&amp;bbb=1"/>
              <p:cNvSpPr/>
              <p:nvPr/>
            </p:nvSpPr>
            <p:spPr>
              <a:xfrm>
                <a:off x="539496" y="596328"/>
                <a:ext cx="8586216" cy="535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B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由题意知，拉力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的大小与滑动变阻器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的关系式为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整理并将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,2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代入，可得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因串联电路中各处的电流相等，则电路中的电流为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f88354a5b?htil=37&amp;vcp=1&amp;vis=1&amp;pid=1247e3216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6328"/>
                <a:ext cx="8586216" cy="5359400"/>
              </a:xfrm>
              <a:prstGeom prst="rect">
                <a:avLst/>
              </a:prstGeom>
              <a:blipFill rotWithShape="1">
                <a:blip r:embed="rId4"/>
                <a:stretch>
                  <a:fillRect l="-4" t="-1" r="1" b="-119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f88354a5b?htil=37&amp;vcp=1&amp;vis=1&amp;pid=1247e3216&amp;color=0,0,0&amp;vtp=1&amp;vaab=1&amp;bt=1&amp;bbb=1&amp;htil=1"/>
              <p:cNvSpPr/>
              <p:nvPr/>
            </p:nvSpPr>
            <p:spPr>
              <a:xfrm>
                <a:off x="539496" y="2248209"/>
                <a:ext cx="8578088" cy="18411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f88354a5b?htil=37&amp;vcp=1&amp;vis=1&amp;pid=1247e3216&amp;color=0,0,0&amp;vtp=1&amp;vaab=1&amp;bt=1&amp;bb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48209"/>
                <a:ext cx="8578088" cy="1841119"/>
              </a:xfrm>
              <a:prstGeom prst="rect">
                <a:avLst/>
              </a:prstGeom>
              <a:blipFill rotWithShape="1">
                <a:blip r:embed="rId2"/>
                <a:stretch>
                  <a:fillRect l="-4" t="-17" r="3" b="-4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f88354a5b?iti=129&amp;htil=37&amp;vcp=1&amp;vis=1&amp;pid=1247e321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7396" y="2388751"/>
            <a:ext cx="2386584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f88354a5b?iti=129&amp;htil=37&amp;vcp=1&amp;vis=1&amp;pid=1247e3216&amp;color=0,0,0&amp;vtp=1&amp;vaab=1&amp;bbb=1"/>
          <p:cNvSpPr/>
          <p:nvPr/>
        </p:nvSpPr>
        <p:spPr>
          <a:xfrm>
            <a:off x="8107907" y="4042800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10_1#42ca0e1c8?iti=69&amp;htil=38&amp;vcp=1&amp;vis=1&amp;pid=ef88175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0562" y="729416"/>
            <a:ext cx="4173787" cy="207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10_2#42ca0e1c8?iti=69&amp;htil=38&amp;vcp=1&amp;vis=1&amp;pid=ef8817500&amp;color=0,0,0&amp;vtp=1&amp;vaab=1&amp;bbb=1"/>
          <p:cNvSpPr/>
          <p:nvPr/>
        </p:nvSpPr>
        <p:spPr>
          <a:xfrm>
            <a:off x="9108032" y="284556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10_3#42ca0e1c8?htil=38&amp;sp=1&amp;vcp=1&amp;vis=1&amp;pid=ef8817500&amp;color=0,0,0&amp;vtp=1&amp;vaab=1&amp;bt=1&amp;bbb=1&amp;hb=1&amp;hs=1"/>
              <p:cNvSpPr/>
              <p:nvPr/>
            </p:nvSpPr>
            <p:spPr>
              <a:xfrm>
                <a:off x="539496" y="880618"/>
                <a:ext cx="732434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（2023·天津·模拟）小明设计了一个电子秤，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用电压表的读数来反映物体质量的大小。图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B34-2甲是电子秤原理图，托盘轻弹簧上端和金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固定在一起，滑片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组成滑动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10_3#42ca0e1c8?htil=38&amp;sp=1&amp;vcp=1&amp;vis=1&amp;pid=ef881750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0618"/>
                <a:ext cx="732434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0" r="-876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BD.110_3#42ca0e1c8?htil=38&amp;sp=1&amp;vcp=1&amp;vis=1&amp;pid=ef8817500&amp;color=0,0,0&amp;vtp=1&amp;vaab=1&amp;bt=1&amp;bbb=1&amp;hb=1&amp;hs=1"/>
              <p:cNvSpPr/>
              <p:nvPr/>
            </p:nvSpPr>
            <p:spPr>
              <a:xfrm>
                <a:off x="539496" y="3417062"/>
                <a:ext cx="11112011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变阻器，当托盘上不放重物时，滑片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正好接触在电阻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的最上端，当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托盘上放上物体后，滑片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随弹簧下移，电压表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的一端接在金属滑道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上，滑道与滑片接触良好。电源电压为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定值电阻阻值为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滑动变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阻器的最大阻值为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，其长度为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8" name="QO_5_BD.110_3#42ca0e1c8?htil=38&amp;sp=1&amp;vcp=1&amp;vis=1&amp;pid=ef881750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7062"/>
                <a:ext cx="11112011" cy="2590800"/>
              </a:xfrm>
              <a:prstGeom prst="rect">
                <a:avLst/>
              </a:prstGeom>
              <a:blipFill rotWithShape="1">
                <a:blip r:embed="rId5"/>
                <a:stretch>
                  <a:fillRect l="-3" t="-5" r="-830" b="-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P_4_BD#82ac35374?colgroup=2,27&amp;vcp=1&amp;pid=27340667d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183999"/>
              <a:ext cx="11112603" cy="4912360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674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07188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（4）动态电路分析：先确定电阻变化情况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再分析电流变化情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况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最后分析电压变化情况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不变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变大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则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变大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由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变小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变小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知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变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（也可根据“串联电路中电压与电阻成正比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”迅速判断电压的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变化情况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(5)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图像：已知力敏元件受到的压力或电阻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可由图像得出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对应的电阻或力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若相应数值在图像上不能直接读出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则需求出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的关系式（正比关系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𝑘𝑅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直线关系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𝑘𝑅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反比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关系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𝑘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再代入数据计算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P_4_BD#82ac35374?colgroup=2,27&amp;vcp=1&amp;pid=27340667d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183999"/>
              <a:ext cx="11112603" cy="4912360"/>
            </p:xfrm>
            <a:graphic>
              <a:graphicData uri="http://schemas.openxmlformats.org/drawingml/2006/table">
                <a:tbl>
                  <a:tblPr/>
                  <a:tblGrid>
                    <a:gridCol w="945199"/>
                    <a:gridCol w="10167404"/>
                  </a:tblGrid>
                  <a:tr h="48895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规律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解读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4_BD#82ac35374?colgroup=2,27&amp;vcp=1&amp;pid=27340667d&amp;color=0,0,0&amp;vtp=1&amp;vaab=1&amp;bt=1&amp;bbb=1"/>
          <p:cNvSpPr txBox="1"/>
          <p:nvPr/>
        </p:nvSpPr>
        <p:spPr>
          <a:xfrm>
            <a:off x="10933954" y="55440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10_3#42ca0e1c8?htil=38&amp;sp=1&amp;vcp=1&amp;vis=1&amp;pid=ef8817500&amp;color=0,0,0&amp;vtp=1&amp;vaab=1&amp;bt=1&amp;bbb=1&amp;hb=1&amp;hs=1&amp;htil=1"/>
              <p:cNvSpPr/>
              <p:nvPr/>
            </p:nvSpPr>
            <p:spPr>
              <a:xfrm>
                <a:off x="539496" y="1000941"/>
                <a:ext cx="7307073" cy="179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spc="-990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小明探究了托盘上放的物体质量与滑动变阻器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下移距离的关系，并画出了图B34-2乙所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示关系图像。请回答下列问题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10_3#42ca0e1c8?htil=38&amp;sp=1&amp;vcp=1&amp;vis=1&amp;pid=ef881750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00941"/>
                <a:ext cx="7307073" cy="1795082"/>
              </a:xfrm>
              <a:prstGeom prst="rect">
                <a:avLst/>
              </a:prstGeom>
              <a:blipFill rotWithShape="1">
                <a:blip r:embed="rId2"/>
                <a:stretch>
                  <a:fillRect l="-5" t="-10" r="7" b="-3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6_BD.111_1#4061971fe?htil=38&amp;vcp=1&amp;vis=1&amp;pid=42ca0e1c8&amp;color=0,0,0&amp;vtp=1&amp;vaab=1&amp;bbb=1&amp;hb=1&amp;htil=1&amp;hs=1"/>
          <p:cNvSpPr/>
          <p:nvPr/>
        </p:nvSpPr>
        <p:spPr>
          <a:xfrm>
            <a:off x="539497" y="2848936"/>
            <a:ext cx="7307073" cy="1769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（1）根据电子秤原理图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，判断哪一个电压表的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读数可以反映物体质量的大小，并简要说明理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12_1#b9f5c8075?htil=38&amp;vcp=1&amp;vis=1&amp;pid=42ca0e1c8&amp;color=0,0,0&amp;vtp=1&amp;vaab=1&amp;bbb=1&amp;htil=1&amp;hb=1&amp;hs=1"/>
              <p:cNvSpPr/>
              <p:nvPr/>
            </p:nvSpPr>
            <p:spPr>
              <a:xfrm>
                <a:off x="539995" y="4690119"/>
                <a:ext cx="11112011" cy="52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（2）当托盘上放的重物质量为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112_1#b9f5c8075?htil=38&amp;vcp=1&amp;vis=1&amp;pid=42ca0e1c8&amp;color=0,0,0&amp;vtp=1&amp;vaab=1&amp;bbb=1&amp;htil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690119"/>
                <a:ext cx="11112011" cy="525082"/>
              </a:xfrm>
              <a:prstGeom prst="rect">
                <a:avLst/>
              </a:prstGeom>
              <a:blipFill rotWithShape="1">
                <a:blip r:embed="rId3"/>
                <a:stretch>
                  <a:fillRect l="-2" t="-2" r="4" b="-11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13_1#d6c60d15f?htil=38&amp;vcp=1&amp;vis=1&amp;pid=42ca0e1c8&amp;color=0,0,0&amp;vtp=1&amp;vaab=1&amp;bbb=1&amp;htil=1&amp;hb=1&amp;hs=1"/>
              <p:cNvSpPr/>
              <p:nvPr/>
            </p:nvSpPr>
            <p:spPr>
              <a:xfrm>
                <a:off x="539995" y="5292861"/>
                <a:ext cx="11112011" cy="52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（3）求电压表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与托盘上所放重物质量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13_1#d6c60d15f?htil=38&amp;vcp=1&amp;vis=1&amp;pid=42ca0e1c8&amp;color=0,0,0&amp;vtp=1&amp;vaab=1&amp;bbb=1&amp;htil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292861"/>
                <a:ext cx="11112011" cy="525082"/>
              </a:xfrm>
              <a:prstGeom prst="rect">
                <a:avLst/>
              </a:prstGeom>
              <a:blipFill rotWithShape="1">
                <a:blip r:embed="rId4"/>
                <a:stretch>
                  <a:fillRect l="-2" t="-26" r="4" b="-112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5_BD.110_1#42ca0e1c8?iti=130&amp;htil=38&amp;vcp=1&amp;vis=1&amp;pid=ef88175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2925" y="1622063"/>
            <a:ext cx="4904352" cy="2439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BD.110_2#42ca0e1c8?iti=130&amp;htil=38&amp;vcp=1&amp;vis=1&amp;pid=ef8817500&amp;color=0,0,0&amp;vtp=1&amp;vaab=1&amp;bbb=1"/>
          <p:cNvSpPr/>
          <p:nvPr/>
        </p:nvSpPr>
        <p:spPr>
          <a:xfrm>
            <a:off x="9122320" y="4166570"/>
            <a:ext cx="1325562" cy="5446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4061971fe?vcp=1&amp;vis=1&amp;pid=42ca0e1c8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解：由题图甲可知变阻器的最大阻值始终接入电路中，电路电流不变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两端电压的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示数不变，而随着托盘中物体的质量变大，与电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并联部分的滑动变阻器的阻值越大，由串联电路的分压规律可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知，电压表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的示数变大，所以电压表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的读数可以反映物体质量的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4061971fe?vcp=1&amp;vis=1&amp;pid=42ca0e1c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11" b="-2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4061971fe?iti=71&amp;vcp=1&amp;vis=1&amp;pid=42ca0e1c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9980" y="3203139"/>
            <a:ext cx="5292039" cy="254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4061971fe?iti=71&amp;vcp=1&amp;vis=1&amp;pid=42ca0e1c8&amp;color=0,0,0&amp;vtp=1&amp;vaab=1&amp;bbb=1"/>
          <p:cNvSpPr/>
          <p:nvPr/>
        </p:nvSpPr>
        <p:spPr>
          <a:xfrm>
            <a:off x="5431696" y="583651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b9f5c8075?iti=73&amp;htil=39&amp;vcp=1&amp;vis=1&amp;pid=42ca0e1c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3830" y="1414780"/>
            <a:ext cx="4295775" cy="211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b9f5c8075?iti=73&amp;htil=39&amp;vcp=1&amp;vis=1&amp;pid=42ca0e1c8&amp;color=0,0,0&amp;vtp=1&amp;vaab=1&amp;bbb=1"/>
          <p:cNvSpPr/>
          <p:nvPr/>
        </p:nvSpPr>
        <p:spPr>
          <a:xfrm>
            <a:off x="9082759" y="362016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b9f5c8075?htil=39&amp;vcp=1&amp;vis=1&amp;pid=42ca0e1c8&amp;color=0,0,0&amp;mp=1&amp;vtp=1&amp;vaab=1&amp;bt=1&amp;bbb=1&amp;hb=1&amp;hs=1"/>
              <p:cNvSpPr/>
              <p:nvPr/>
            </p:nvSpPr>
            <p:spPr>
              <a:xfrm>
                <a:off x="539496" y="1646079"/>
                <a:ext cx="727862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当托盘中重物质量为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𝑀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时，由题图乙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下移的距离为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，与电压表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部分的滑动变阻器的阻值为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此时电路中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b9f5c8075?htil=39&amp;vcp=1&amp;vis=1&amp;pid=42ca0e1c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46079"/>
                <a:ext cx="727862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-79" b="-2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AN.1_1#b9f5c8075?htil=39&amp;vcp=1&amp;vis=1&amp;pid=42ca0e1c8&amp;color=0,0,0&amp;mp=1&amp;vtp=1&amp;vaab=1&amp;bt=1&amp;bbb=1&amp;hb=1&amp;hs=1"/>
              <p:cNvSpPr/>
              <p:nvPr/>
            </p:nvSpPr>
            <p:spPr>
              <a:xfrm>
                <a:off x="539995" y="4133310"/>
                <a:ext cx="11112011" cy="1727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6_AN.1_1#b9f5c8075?htil=39&amp;vcp=1&amp;vis=1&amp;pid=42ca0e1c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133310"/>
                <a:ext cx="11112011" cy="1727200"/>
              </a:xfrm>
              <a:prstGeom prst="rect">
                <a:avLst/>
              </a:prstGeom>
              <a:blipFill rotWithShape="1">
                <a:blip r:embed="rId5"/>
                <a:stretch>
                  <a:fillRect l="-2" t="-6" r="4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d6c60d15f?iti=75&amp;htil=40&amp;vcp=1&amp;vis=1&amp;pid=42ca0e1c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2211" y="1400523"/>
            <a:ext cx="4966440" cy="244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d6c60d15f?iti=75&amp;htil=40&amp;vcp=1&amp;vis=1&amp;pid=42ca0e1c8&amp;color=0,0,0&amp;vtp=1&amp;vaab=1&amp;bbb=1"/>
          <p:cNvSpPr/>
          <p:nvPr/>
        </p:nvSpPr>
        <p:spPr>
          <a:xfrm>
            <a:off x="9071583" y="543029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d6c60d15f?htil=40&amp;vcp=1&amp;vis=1&amp;pid=42ca0e1c8&amp;color=0,0,0&amp;mp=1&amp;vtp=1&amp;vaab=1&amp;bt=1&amp;bbb=1&amp;hb=1&amp;hs=1"/>
              <p:cNvSpPr/>
              <p:nvPr/>
            </p:nvSpPr>
            <p:spPr>
              <a:xfrm>
                <a:off x="539496" y="1144809"/>
                <a:ext cx="7278624" cy="29997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下移的距离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则与电压表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并联部分的滑动变阻器的阻值为</a:t>
                </a:r>
                <a:endParaRPr lang="en-US" altLang="zh-CN" sz="2800" dirty="0"/>
              </a:p>
              <a:p>
                <a:pPr latinLnBrk="1">
                  <a:lnSpc>
                    <a:spcPts val="7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𝐿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</m:sub>
                            </m:sSub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d6c60d15f?htil=40&amp;vcp=1&amp;vis=1&amp;pid=42ca0e1c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4809"/>
                <a:ext cx="7278624" cy="2999740"/>
              </a:xfrm>
              <a:prstGeom prst="rect">
                <a:avLst/>
              </a:prstGeom>
              <a:blipFill rotWithShape="1">
                <a:blip r:embed="rId4"/>
                <a:stretch>
                  <a:fillRect l="-5" t="-18" b="-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AN.1_1#d6c60d15f?htil=40&amp;vcp=1&amp;vis=1&amp;pid=42ca0e1c8&amp;color=0,0,0&amp;mp=1&amp;vtp=1&amp;vaab=1&amp;bt=1&amp;bbb=1&amp;hb=1&amp;hs=1"/>
              <p:cNvSpPr/>
              <p:nvPr/>
            </p:nvSpPr>
            <p:spPr>
              <a:xfrm>
                <a:off x="539995" y="4141629"/>
                <a:ext cx="11112011" cy="12886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6_AN.1_1#d6c60d15f?htil=40&amp;vcp=1&amp;vis=1&amp;pid=42ca0e1c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141629"/>
                <a:ext cx="11112011" cy="1288669"/>
              </a:xfrm>
              <a:prstGeom prst="rect">
                <a:avLst/>
              </a:prstGeom>
              <a:blipFill rotWithShape="1">
                <a:blip r:embed="rId5"/>
                <a:stretch>
                  <a:fillRect l="-2" t="-12" r="4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0_1#7986a6e81?iti=76&amp;htil=41&amp;vcp=1&amp;vis=1&amp;pid=ef881750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8089" y="929481"/>
            <a:ext cx="3758184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20_2#7986a6e81?iti=76&amp;htil=41&amp;vcp=1&amp;vis=1&amp;pid=ef8817500&amp;color=0,0,0&amp;vtp=1&amp;vaab=1&amp;bbb=1"/>
          <p:cNvSpPr/>
          <p:nvPr/>
        </p:nvSpPr>
        <p:spPr>
          <a:xfrm>
            <a:off x="9004400" y="320532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20_3#7986a6e81?htil=41&amp;sp=1&amp;vcp=1&amp;vis=1&amp;pid=ef8817500&amp;color=0,0,0&amp;vtp=1&amp;vaab=1&amp;bt=1&amp;bbb=1&amp;hb=1&amp;hs=1"/>
              <p:cNvSpPr/>
              <p:nvPr/>
            </p:nvSpPr>
            <p:spPr>
              <a:xfrm>
                <a:off x="539496" y="911193"/>
                <a:ext cx="721461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（2024·云南·模拟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）压力传感器的原理图如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B34-3所示，其中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𝑁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均为绝缘材料，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间有可收缩的导线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，弹簧上端和滑动变阻器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固定在一起。电源电压为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的阻值变化范围为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的变化量成正比。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20_3#7986a6e81?htil=41&amp;sp=1&amp;vcp=1&amp;vis=1&amp;pid=ef881750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1193"/>
                <a:ext cx="7214616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2" b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21_1#a8cd1fb1f?vcp=1&amp;vis=1&amp;pid=7986a6e81&amp;color=0,0,0&amp;vtp=1&amp;vaab=1&amp;bbb=1&amp;hs=1"/>
              <p:cNvSpPr/>
              <p:nvPr/>
            </p:nvSpPr>
            <p:spPr>
              <a:xfrm>
                <a:off x="539496" y="474481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，此时电流表示数是多少？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21_1#a8cd1fb1f?vcp=1&amp;vis=1&amp;pid=7986a6e8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44815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122_1#ad4093657?vcp=1&amp;vis=1&amp;pid=7986a6e81&amp;color=0,0,0&amp;vtp=1&amp;vaab=1&amp;bbb=1&amp;hs=1"/>
              <p:cNvSpPr/>
              <p:nvPr/>
            </p:nvSpPr>
            <p:spPr>
              <a:xfrm>
                <a:off x="539496" y="536648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（2）当电流表的示数为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时，请写出关于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的函数关系式。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122_1#ad4093657?vcp=1&amp;vis=1&amp;pid=7986a6e8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66480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3_1#a8cd1fb1f?iti=77&amp;htil=42&amp;vcp=1&amp;vis=1&amp;pid=7986a6e8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5945" y="792861"/>
            <a:ext cx="5422392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23_2#a8cd1fb1f?iti=77&amp;htil=42&amp;vcp=1&amp;vis=1&amp;pid=7986a6e81&amp;color=0,0,0&amp;vtp=1&amp;vaab=1&amp;bbb=1"/>
          <p:cNvSpPr/>
          <p:nvPr/>
        </p:nvSpPr>
        <p:spPr>
          <a:xfrm>
            <a:off x="8174360" y="396824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a8cd1fb1f?htil=42&amp;vcp=1&amp;vis=1&amp;pid=7986a6e81&amp;color=0,0,0&amp;vtp=1&amp;vaab=1&amp;bbb=1&amp;hb=1"/>
              <p:cNvSpPr/>
              <p:nvPr/>
            </p:nvSpPr>
            <p:spPr>
              <a:xfrm>
                <a:off x="643663" y="988822"/>
                <a:ext cx="5559552" cy="3975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两端的电压，电流表测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电路中的电流。由题意知，当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则此时电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路中的电流为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a8cd1fb1f?htil=42&amp;vcp=1&amp;vis=1&amp;pid=7986a6e8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663" y="988822"/>
                <a:ext cx="5559552" cy="3975100"/>
              </a:xfrm>
              <a:prstGeom prst="rect">
                <a:avLst/>
              </a:prstGeom>
              <a:blipFill>
                <a:blip r:embed="rId4"/>
                <a:stretch>
                  <a:fillRect l="-3947" b="-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ad4093657?iti=79&amp;htil=43&amp;vcp=1&amp;vis=1&amp;pid=7986a6e8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0094" y="914908"/>
            <a:ext cx="5422392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ad4093657?iti=79&amp;htil=43&amp;vcp=1&amp;vis=1&amp;pid=7986a6e81&amp;color=0,0,0&amp;vtp=1&amp;vaab=1&amp;bbb=1"/>
          <p:cNvSpPr/>
          <p:nvPr/>
        </p:nvSpPr>
        <p:spPr>
          <a:xfrm>
            <a:off x="8098509" y="409600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ad4093657?htil=43&amp;vcp=1&amp;vis=1&amp;pid=7986a6e81&amp;color=0,0,0&amp;vtp=1&amp;vaab=1&amp;bt=1&amp;bbb=1&amp;hb=1&amp;hs=1"/>
              <p:cNvSpPr/>
              <p:nvPr/>
            </p:nvSpPr>
            <p:spPr>
              <a:xfrm>
                <a:off x="539496" y="887476"/>
                <a:ext cx="5559552" cy="37808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由题意可知，压力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的变化量成正比，设为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𝐾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带入上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𝐾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𝐾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ad4093657?htil=43&amp;vcp=1&amp;vis=1&amp;pid=7986a6e8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7476"/>
                <a:ext cx="5559552" cy="3780854"/>
              </a:xfrm>
              <a:prstGeom prst="rect">
                <a:avLst/>
              </a:prstGeom>
              <a:blipFill rotWithShape="1">
                <a:blip r:embed="rId4"/>
                <a:stretch>
                  <a:fillRect l="-7" t="-10" r="9" b="-2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ad4093657?htil=43&amp;vcp=1&amp;vis=1&amp;pid=7986a6e81&amp;color=0,0,0&amp;vtp=1&amp;vaab=1&amp;bt=1&amp;bbb=1&amp;hb=1&amp;hs=1"/>
              <p:cNvSpPr/>
              <p:nvPr/>
            </p:nvSpPr>
            <p:spPr>
              <a:xfrm>
                <a:off x="539995" y="4664964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当电流表的示数为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时，电路中的总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ad4093657?htil=43&amp;vcp=1&amp;vis=1&amp;pid=7986a6e8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664964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2" t="-20" r="4" b="-99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ad4093657?htil=43&amp;vcp=1&amp;vis=1&amp;pid=7986a6e81&amp;color=0,0,0&amp;vtp=1&amp;vaab=1&amp;bt=1&amp;bbb=1&amp;hb=1&amp;hs=1&amp;htil=1"/>
              <p:cNvSpPr/>
              <p:nvPr/>
            </p:nvSpPr>
            <p:spPr>
              <a:xfrm>
                <a:off x="539995" y="634143"/>
                <a:ext cx="7603880" cy="50609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滑动变阻器接入电路中的电阻为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的函数关系式为</a:t>
                </a:r>
                <a:endParaRPr lang="en-US" altLang="zh-CN" sz="2800" dirty="0"/>
              </a:p>
              <a:p>
                <a:pPr latinLnBrk="1">
                  <a:lnSpc>
                    <a:spcPts val="7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=0.5×(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−4)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ad4093657?htil=43&amp;vcp=1&amp;vis=1&amp;pid=7986a6e81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634143"/>
                <a:ext cx="7603880" cy="5060950"/>
              </a:xfrm>
              <a:prstGeom prst="rect">
                <a:avLst/>
              </a:prstGeom>
              <a:blipFill rotWithShape="1">
                <a:blip r:embed="rId2"/>
                <a:stretch>
                  <a:fillRect l="-3" t="-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ad4093657?iti=131&amp;htil=43&amp;vcp=1&amp;vis=1&amp;pid=7986a6e8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1221" y="2870187"/>
            <a:ext cx="4053063" cy="228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ad4093657?iti=131&amp;htil=43&amp;vcp=1&amp;vis=1&amp;pid=7986a6e81&amp;color=0,0,0&amp;vtp=1&amp;vaab=1&amp;bbb=1"/>
          <p:cNvSpPr/>
          <p:nvPr/>
        </p:nvSpPr>
        <p:spPr>
          <a:xfrm>
            <a:off x="8960007" y="539813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7_1#129c0f069?iti=80&amp;htil=44&amp;vcp=1&amp;vis=1&amp;pid=ef88175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0445" y="649605"/>
            <a:ext cx="3477260" cy="201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27_2#129c0f069?iti=80&amp;htil=44&amp;vcp=1&amp;vis=1&amp;pid=ef8817500&amp;color=0,0,0&amp;vtp=1&amp;vaab=1&amp;bbb=1"/>
          <p:cNvSpPr/>
          <p:nvPr/>
        </p:nvSpPr>
        <p:spPr>
          <a:xfrm>
            <a:off x="9482487" y="249545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27_3#129c0f069?htil=44&amp;sp=1&amp;vcp=1&amp;vis=1&amp;pid=ef8817500&amp;color=0,0,0&amp;vtp=1&amp;vaab=1&amp;bt=1&amp;bbb=1&amp;hb=1&amp;hs=1"/>
              <p:cNvSpPr/>
              <p:nvPr/>
            </p:nvSpPr>
            <p:spPr>
              <a:xfrm>
                <a:off x="539496" y="631095"/>
                <a:ext cx="801014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（2023·江苏宿迁·中考）图B34-4甲所示是一种自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动测定水箱内水面高度的装置。电源电压恒为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电流表的量程为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电压表的量程为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b="0" i="0" kern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是定值电阻，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是压力传感器。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的位置固定不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27_3#129c0f069?htil=44&amp;sp=1&amp;vcp=1&amp;vis=1&amp;pid=ef881750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31095"/>
                <a:ext cx="801014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2" r="-4130" b="-3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5_BD.127_3#129c0f069?htil=44&amp;sp=1&amp;vcp=1&amp;vis=1&amp;pid=ef8817500&amp;color=0,0,0&amp;vtp=1&amp;vaab=1&amp;bt=1&amp;bbb=1&amp;hb=1&amp;hs=1"/>
              <p:cNvSpPr/>
              <p:nvPr/>
            </p:nvSpPr>
            <p:spPr>
              <a:xfrm>
                <a:off x="539496" y="3065939"/>
                <a:ext cx="11112011" cy="31830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动，其电阻随压力的变化关系如图B34-4乙所示。杠杆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点转动，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端悬挂一重力为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下底面距离容器底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端始终压在传感器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杆重忽略不计，杆始终静止在水平位置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O_5_BD.127_3#129c0f069?htil=44&amp;sp=1&amp;vcp=1&amp;vis=1&amp;pid=ef881750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65939"/>
                <a:ext cx="11112011" cy="3183001"/>
              </a:xfrm>
              <a:prstGeom prst="rect">
                <a:avLst/>
              </a:prstGeom>
              <a:blipFill rotWithShape="1">
                <a:blip r:embed="rId5"/>
                <a:stretch>
                  <a:fillRect l="-3" t="-5" r="-1590" b="-1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28_1#90cc80d33?htil=44&amp;vcp=1&amp;vis=1&amp;pid=129c0f069&amp;color=0,0,0&amp;vtp=1&amp;vaab=1&amp;bbb=1&amp;htil=1&amp;hb=1&amp;hs=1"/>
              <p:cNvSpPr/>
              <p:nvPr/>
            </p:nvSpPr>
            <p:spPr>
              <a:xfrm>
                <a:off x="406147" y="373425"/>
                <a:ext cx="7992873" cy="1166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1）水箱内水面高度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&lt;1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时，求压力传感器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受到杆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端的压力大小。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O_6_BD.128_1#90cc80d33?htil=44&amp;vcp=1&amp;vis=1&amp;pid=129c0f069&amp;color=0,0,0&amp;vtp=1&amp;vaab=1&amp;bbb=1&amp;htil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47" y="373425"/>
                <a:ext cx="7992873" cy="1166432"/>
              </a:xfrm>
              <a:prstGeom prst="rect">
                <a:avLst/>
              </a:prstGeom>
              <a:blipFill rotWithShape="1">
                <a:blip r:embed="rId2"/>
                <a:stretch>
                  <a:fillRect l="-5" t="-4" r="6" b="-5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29_1#5c02246eb?htil=44&amp;vcp=1&amp;vis=1&amp;pid=129c0f069&amp;color=0,0,0&amp;vtp=1&amp;vaab=1&amp;bbb=1&amp;htil=1&amp;hb=1&amp;hs=1"/>
              <p:cNvSpPr/>
              <p:nvPr/>
            </p:nvSpPr>
            <p:spPr>
              <a:xfrm>
                <a:off x="406147" y="1537398"/>
                <a:ext cx="7992873" cy="1166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（2）水箱内水面高度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时，电流表的示数为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129_1#5c02246eb?htil=44&amp;vcp=1&amp;vis=1&amp;pid=129c0f069&amp;color=0,0,0&amp;vtp=1&amp;vaab=1&amp;bbb=1&amp;htil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47" y="1537398"/>
                <a:ext cx="7992873" cy="1166432"/>
              </a:xfrm>
              <a:prstGeom prst="rect">
                <a:avLst/>
              </a:prstGeom>
              <a:blipFill rotWithShape="1">
                <a:blip r:embed="rId3"/>
                <a:stretch>
                  <a:fillRect l="-5" t="-5" r="-923" b="-56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30_1#59d7c9f1b?vcp=1&amp;vis=1&amp;pid=129c0f069&amp;color=0,0,0&amp;vtp=1&amp;vaab=1&amp;bbb=1&amp;hb=1&amp;htil=1"/>
              <p:cNvSpPr/>
              <p:nvPr/>
            </p:nvSpPr>
            <p:spPr>
              <a:xfrm>
                <a:off x="406147" y="2705798"/>
                <a:ext cx="7992873" cy="24345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（3）水箱内水面高度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时，随着水面的升高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用于显示水面高度的电表示数会增大，应该选用图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甲电路中的哪个表显示水面高度？该装置能显示水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面的最大高度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最大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为多少厘米？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130_1#59d7c9f1b?vcp=1&amp;vis=1&amp;pid=129c0f069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47" y="2705798"/>
                <a:ext cx="7992873" cy="243452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5372" b="-2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31_1#27129bd8b?vcp=1&amp;vis=1&amp;pid=129c0f069&amp;color=0,0,0&amp;vtp=1&amp;vaab=1&amp;bbb=1&amp;hb=1&amp;htil=1&amp;hs=1"/>
              <p:cNvSpPr/>
              <p:nvPr/>
            </p:nvSpPr>
            <p:spPr>
              <a:xfrm>
                <a:off x="406645" y="5140325"/>
                <a:ext cx="11112011" cy="11918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（4）要增大该装置显示水面的最大高度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最大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，应将支点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适当向什么方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向移动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31_1#27129bd8b?vcp=1&amp;vis=1&amp;pid=129c0f069&amp;color=0,0,0&amp;vtp=1&amp;vaab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5" y="5140325"/>
                <a:ext cx="11112011" cy="1191832"/>
              </a:xfrm>
              <a:prstGeom prst="rect">
                <a:avLst/>
              </a:prstGeom>
              <a:blipFill rotWithShape="1">
                <a:blip r:embed="rId5"/>
                <a:stretch>
                  <a:fillRect l="-2" r="4" b="-5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5_BD.127_1#129c0f069?iti=132&amp;htil=44&amp;vcp=1&amp;vis=1&amp;pid=ef88175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8830" y="866140"/>
            <a:ext cx="3674745" cy="212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BD.127_2#129c0f069?iti=132&amp;htil=44&amp;vcp=1&amp;vis=1&amp;pid=ef8817500&amp;color=0,0,0&amp;vtp=1&amp;vaab=1&amp;bbb=1"/>
          <p:cNvSpPr/>
          <p:nvPr/>
        </p:nvSpPr>
        <p:spPr>
          <a:xfrm>
            <a:off x="9530562" y="3244750"/>
            <a:ext cx="1325562" cy="5478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P_4_BD#82ac35374?colgroup=2,27&amp;vcp=1&amp;pid=27340667d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75884"/>
              <a:ext cx="11112603" cy="2810828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674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81082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突破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攻略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（1）进行受力分析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明确相关元件的受力情况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2）进行电路分析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明确电路的连接情况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确定电压表和电流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表的测量对象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3）分析力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电如何结合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一般通过力敏元件（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）或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滑动变阻器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图像）进行结合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P_4_BD#82ac35374?colgroup=2,27&amp;vcp=1&amp;pid=27340667d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75884"/>
              <a:ext cx="11112603" cy="2810828"/>
            </p:xfrm>
            <a:graphic>
              <a:graphicData uri="http://schemas.openxmlformats.org/drawingml/2006/table">
                <a:tbl>
                  <a:tblPr/>
                  <a:tblGrid>
                    <a:gridCol w="945199"/>
                    <a:gridCol w="10167404"/>
                  </a:tblGrid>
                  <a:tr h="281114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突破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攻略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4_BD#82ac35374?colgroup=2,27&amp;vcp=1&amp;pid=27340667d&amp;color=0,0,0&amp;vtp=1&amp;vaab=1&amp;bt=1&amp;bbb=1"/>
          <p:cNvSpPr txBox="1"/>
          <p:nvPr/>
        </p:nvSpPr>
        <p:spPr>
          <a:xfrm>
            <a:off x="10933954" y="16674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90cc80d33?iti=82&amp;htil=45&amp;vcp=1&amp;vis=1&amp;pid=129c0f0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5700" y="2039604"/>
            <a:ext cx="4355856" cy="251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90cc80d33?iti=82&amp;htil=45&amp;vcp=1&amp;vis=1&amp;pid=129c0f069&amp;color=0,0,0&amp;vtp=1&amp;vaab=1&amp;bbb=1"/>
          <p:cNvSpPr/>
          <p:nvPr/>
        </p:nvSpPr>
        <p:spPr>
          <a:xfrm>
            <a:off x="9153116" y="4555105"/>
            <a:ext cx="1325562" cy="79794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90cc80d33?htil=45&amp;vcp=1&amp;vis=1&amp;pid=129c0f069&amp;color=0,0,0&amp;mp=1&amp;vtp=1&amp;vaab=1&amp;bt=1&amp;bbb=1&amp;hb=1&amp;hs=1"/>
              <p:cNvSpPr/>
              <p:nvPr/>
            </p:nvSpPr>
            <p:spPr>
              <a:xfrm>
                <a:off x="644271" y="1864868"/>
                <a:ext cx="8010144" cy="24888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解：水箱内水面高度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没有受到浮力的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作用，则杠杆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端受到的作用力为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𝑀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90cc80d33?htil=45&amp;vcp=1&amp;vis=1&amp;pid=129c0f0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271" y="1864868"/>
                <a:ext cx="8010144" cy="2488819"/>
              </a:xfrm>
              <a:prstGeom prst="rect">
                <a:avLst/>
              </a:prstGeom>
              <a:blipFill rotWithShape="1">
                <a:blip r:embed="rId4"/>
                <a:stretch>
                  <a:fillRect l="-5" t="-20" b="-3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AN.1_1#90cc80d33?htil=45&amp;vcp=1&amp;vis=1&amp;pid=129c0f069&amp;color=0,0,0&amp;mp=1&amp;vtp=1&amp;vaab=1&amp;bt=1&amp;bbb=1&amp;hb=1&amp;hs=1"/>
              <p:cNvSpPr/>
              <p:nvPr/>
            </p:nvSpPr>
            <p:spPr>
              <a:xfrm>
                <a:off x="644770" y="4380482"/>
                <a:ext cx="11112011" cy="1384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根据杠杆平衡条件可知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，压力传感器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6_AN.1_1#90cc80d33?htil=45&amp;vcp=1&amp;vis=1&amp;pid=129c0f0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770" y="4380482"/>
                <a:ext cx="11112011" cy="1384300"/>
              </a:xfrm>
              <a:prstGeom prst="rect">
                <a:avLst/>
              </a:prstGeom>
              <a:blipFill rotWithShape="1">
                <a:blip r:embed="rId5"/>
                <a:stretch>
                  <a:fillRect l="-2" t="-18" r="4" b="-1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5c02246eb?vcp=1&amp;vis=1&amp;pid=129c0f069&amp;color=0,0,0&amp;vtp=1&amp;vaab=1&amp;bt=1&amp;bbb=1&amp;hb=1"/>
              <p:cNvSpPr/>
              <p:nvPr/>
            </p:nvSpPr>
            <p:spPr>
              <a:xfrm>
                <a:off x="541020" y="1811700"/>
                <a:ext cx="11109960" cy="293204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水箱内水面高度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时，压力传感器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端的压力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，由题图乙可知，此时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。由题图甲知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串联，电流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时，电路总电阻为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5c02246eb?vcp=1&amp;vis=1&amp;pid=129c0f06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1811700"/>
                <a:ext cx="11109960" cy="2932049"/>
              </a:xfrm>
              <a:prstGeom prst="rect">
                <a:avLst/>
              </a:prstGeom>
              <a:blipFill rotWithShape="1">
                <a:blip r:embed="rId3"/>
                <a:stretch>
                  <a:fillRect t="-2" b="-23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5_AN.1_1#5c02246eb?iti=84&amp;vcp=1&amp;vis=1&amp;pid=129c0f06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9316" y="3055366"/>
            <a:ext cx="4507969" cy="253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AN.1_1#5c02246eb?iti=84&amp;vcp=1&amp;vis=1&amp;pid=129c0f069&amp;color=0,0,0&amp;vtp=1&amp;vaab=1&amp;bbb=1"/>
          <p:cNvSpPr/>
          <p:nvPr/>
        </p:nvSpPr>
        <p:spPr>
          <a:xfrm>
            <a:off x="9396984" y="5890151"/>
            <a:ext cx="1325562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59d7c9f1b?iti=86&amp;htil=46&amp;vcp=1&amp;vis=1&amp;pid=129c0f0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5675" y="581660"/>
            <a:ext cx="3523615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59d7c9f1b?iti=86&amp;htil=46&amp;vcp=1&amp;vis=1&amp;pid=129c0f069&amp;color=0,0,0&amp;vtp=1&amp;vaab=1&amp;bbb=1"/>
          <p:cNvSpPr/>
          <p:nvPr/>
        </p:nvSpPr>
        <p:spPr>
          <a:xfrm>
            <a:off x="9481634" y="2336528"/>
            <a:ext cx="1325562" cy="5574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59d7c9f1b?htil=46&amp;vcp=1&amp;vis=1&amp;pid=129c0f069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8010144" cy="2449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水箱内水面高度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时，随着水面的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升高，圆柱体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受到的浮力变大，杠杆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端受到的力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变小，则压力传感器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端的压力变小；由题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的阻值变大，总电阻变大，电流变小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59d7c9f1b?htil=46&amp;vcp=1&amp;vis=1&amp;pid=129c0f0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010144" cy="244913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1514" b="-26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59d7c9f1b?htil=46&amp;vcp=1&amp;vis=1&amp;pid=129c0f069&amp;color=0,0,0&amp;mp=1&amp;vtp=1&amp;vaab=1&amp;bt=1&amp;bbb=1&amp;hb=1&amp;hs=1"/>
              <p:cNvSpPr/>
              <p:nvPr/>
            </p:nvSpPr>
            <p:spPr>
              <a:xfrm>
                <a:off x="539995" y="2998388"/>
                <a:ext cx="11112011" cy="317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即电流表的示数变小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两端的电压变小，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两端的电压变大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，即电压表示数变大。故应该选用题图甲电路中的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电压表显示水面高度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。由以上分析可知，水面高度越大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，压力传感器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端的压力越小，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的阻值越大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。当电压表的示数最大时，水面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最高。当电压表的示数达到最大值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59d7c9f1b?htil=46&amp;vcp=1&amp;vis=1&amp;pid=129c0f0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998388"/>
                <a:ext cx="11112011" cy="3175000"/>
              </a:xfrm>
              <a:prstGeom prst="rect">
                <a:avLst/>
              </a:prstGeom>
              <a:blipFill rotWithShape="1">
                <a:blip r:embed="rId5"/>
                <a:stretch>
                  <a:fillRect l="-2" t="-17" r="4" b="-20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59d7c9f1b?htil=46&amp;vcp=1&amp;vis=1&amp;pid=129c0f069&amp;color=0,0,0&amp;mp=1&amp;vtp=1&amp;vaab=1&amp;bt=1&amp;bbb=1&amp;hb=1&amp;hs=1&amp;htil=1"/>
              <p:cNvSpPr/>
              <p:nvPr/>
            </p:nvSpPr>
            <p:spPr>
              <a:xfrm>
                <a:off x="539995" y="585501"/>
                <a:ext cx="7992373" cy="5410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电路中的电流为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接入电路的电阻为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max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的函数关系式为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 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即此时压力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传感器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 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端的作用力为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59d7c9f1b?htil=46&amp;vcp=1&amp;vis=1&amp;pid=129c0f069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85501"/>
                <a:ext cx="7992373" cy="5410200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6" b="-11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59d7c9f1b?iti=133&amp;htil=46&amp;vcp=1&amp;vis=1&amp;pid=129c0f0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6720" y="725805"/>
            <a:ext cx="4010660" cy="231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59d7c9f1b?iti=133&amp;htil=46&amp;vcp=1&amp;vis=1&amp;pid=129c0f069&amp;color=0,0,0&amp;vtp=1&amp;vaab=1&amp;bbb=1"/>
          <p:cNvSpPr/>
          <p:nvPr/>
        </p:nvSpPr>
        <p:spPr>
          <a:xfrm>
            <a:off x="9389364" y="301026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59d7c9f1b?htil=46&amp;vcp=1&amp;vis=1&amp;pid=129c0f069&amp;color=0,0,0&amp;mp=1&amp;vtp=1&amp;vaab=1&amp;bt=1&amp;bbb=1&amp;hb=1&amp;hs=1&amp;htil=1"/>
              <p:cNvSpPr/>
              <p:nvPr/>
            </p:nvSpPr>
            <p:spPr>
              <a:xfrm>
                <a:off x="539995" y="672465"/>
                <a:ext cx="7992373" cy="54192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=11.25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排开水的体积为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11.25 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=1.125×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浸入水中的深度为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1.125×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柱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该装置能显示水面的最大高度为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最大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59d7c9f1b?htil=46&amp;vcp=1&amp;vis=1&amp;pid=129c0f069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672465"/>
                <a:ext cx="7992373" cy="5419217"/>
              </a:xfrm>
              <a:prstGeom prst="rect">
                <a:avLst/>
              </a:prstGeom>
              <a:blipFill rotWithShape="1">
                <a:blip r:embed="rId2"/>
                <a:stretch>
                  <a:fillRect l="-3" r="6" b="-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59d7c9f1b?iti=134&amp;htil=46&amp;vcp=1&amp;vis=1&amp;pid=129c0f0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4280" y="520700"/>
            <a:ext cx="4234180" cy="244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59d7c9f1b?iti=134&amp;htil=46&amp;vcp=1&amp;vis=1&amp;pid=129c0f069&amp;color=0,0,0&amp;vtp=1&amp;vaab=1&amp;bbb=1"/>
          <p:cNvSpPr/>
          <p:nvPr/>
        </p:nvSpPr>
        <p:spPr>
          <a:xfrm>
            <a:off x="9418955" y="3237230"/>
            <a:ext cx="1325245" cy="1122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27129bd8b?iti=88&amp;htil=47&amp;vcp=1&amp;vis=1&amp;pid=129c0f0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8190" y="1381760"/>
            <a:ext cx="3735070" cy="2160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27129bd8b?iti=88&amp;htil=47&amp;vcp=1&amp;vis=1&amp;pid=129c0f069&amp;color=0,0,0&amp;vtp=1&amp;vaab=1&amp;bbb=1"/>
          <p:cNvSpPr/>
          <p:nvPr/>
        </p:nvSpPr>
        <p:spPr>
          <a:xfrm>
            <a:off x="9410546" y="367001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27129bd8b?htil=47&amp;vcp=1&amp;vis=1&amp;pid=129c0f069&amp;color=0,0,0&amp;mp=1&amp;vtp=1&amp;vaab=1&amp;bt=1&amp;bbb=1&amp;hb=1&amp;hs=1"/>
              <p:cNvSpPr/>
              <p:nvPr/>
            </p:nvSpPr>
            <p:spPr>
              <a:xfrm>
                <a:off x="539496" y="1796510"/>
                <a:ext cx="8010144" cy="2667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水面的最大高度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最大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增大，则圆柱体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到的浮力变大，由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端受到的作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变小；根据杠杆平衡条件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为杠杆长度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27129bd8b?htil=47&amp;vcp=1&amp;vis=1&amp;pid=129c0f0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96510"/>
                <a:ext cx="8010144" cy="2667000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-840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27129bd8b?htil=47&amp;vcp=1&amp;vis=1&amp;pid=129c0f069&amp;color=0,0,0&amp;mp=1&amp;vtp=1&amp;vaab=1&amp;bt=1&amp;bbb=1&amp;hb=1&amp;hs=1"/>
              <p:cNvSpPr/>
              <p:nvPr/>
            </p:nvSpPr>
            <p:spPr>
              <a:xfrm>
                <a:off x="539496" y="4467574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端作用力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不变的情况下，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变小，则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，即应将支点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向右移动。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27129bd8b?htil=47&amp;vcp=1&amp;vis=1&amp;pid=129c0f0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67574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63" r="-2453" b="-1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40_1#f342f6027?iti=89&amp;htil=48&amp;vcp=1&amp;vis=1&amp;pid=ef88175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5470" y="414020"/>
            <a:ext cx="2565400" cy="370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40_2#f342f6027?iti=89&amp;htil=48&amp;vcp=1&amp;vis=1&amp;pid=ef8817500&amp;color=0,0,0&amp;vtp=1&amp;vaab=1&amp;bbb=1"/>
          <p:cNvSpPr/>
          <p:nvPr/>
        </p:nvSpPr>
        <p:spPr>
          <a:xfrm>
            <a:off x="10022432" y="393798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40_3#f342f6027?htil=48&amp;sp=1&amp;vcp=1&amp;vis=1&amp;pid=ef8817500&amp;color=0,0,0&amp;vtp=1&amp;vaab=1&amp;bt=1&amp;bbb=1&amp;hb=1&amp;hs=1"/>
              <p:cNvSpPr/>
              <p:nvPr/>
            </p:nvSpPr>
            <p:spPr>
              <a:xfrm>
                <a:off x="539496" y="621252"/>
                <a:ext cx="887882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（2024·湖南衡阳·模拟）如图B34-5甲所示的装置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保持不变，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，导电性能良好的金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属弹簧和金属指针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的电阻和重力均不计，金属块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是一根水平放置的粗细均匀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、总长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的金属棒，其电阻随长度均匀变化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，总电阻为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，两端都被固定在绝缘支架上，它对指针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无压力，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40_3#f342f6027?htil=48&amp;sp=1&amp;vcp=1&amp;vis=1&amp;pid=ef881750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1252"/>
                <a:ext cx="887882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4" t="-6" r="-1545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140_3#f342f6027?htil=48&amp;sp=1&amp;vcp=1&amp;vis=1&amp;pid=ef8817500&amp;color=0,0,0&amp;vtp=1&amp;vaab=1&amp;bt=1&amp;bbb=1&amp;hb=1&amp;hs=1"/>
              <p:cNvSpPr/>
              <p:nvPr/>
            </p:nvSpPr>
            <p:spPr>
              <a:xfrm>
                <a:off x="539496" y="438959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且接触良好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。绝缘板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，当它从金属块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和地面间被抽出时，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它的上下表面分别与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和地面之间产生的摩擦力为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，且均为接触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面间压力的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0.2倍，当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置于金属棒左端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点时，弹簧恰好处于原长。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140_3#f342f6027?htil=48&amp;sp=1&amp;vcp=1&amp;vis=1&amp;pid=ef881750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9596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2281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41_1#ebcab0544?vcp=1&amp;vis=1&amp;pid=f342f6027&amp;color=0,0,0&amp;vtp=1&amp;vaab=1&amp;bt=1&amp;bbb=1"/>
              <p:cNvSpPr/>
              <p:nvPr/>
            </p:nvSpPr>
            <p:spPr>
              <a:xfrm>
                <a:off x="462915" y="71183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置于金属的左端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点时，电流表的示数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为多少?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41_1#ebcab0544?vcp=1&amp;vis=1&amp;pid=f342f602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15" y="711834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t="-115" b="-122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42_1#f342f6027?iti=90&amp;vcp=1&amp;vis=1&amp;pid=f342f60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2550" y="1168462"/>
            <a:ext cx="3076575" cy="443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42_2#f342f6027?iti=90&amp;vcp=1&amp;vis=1&amp;pid=f342f6027&amp;color=0,0,0&amp;vtp=1&amp;vaab=1&amp;bbb=1"/>
          <p:cNvSpPr/>
          <p:nvPr/>
        </p:nvSpPr>
        <p:spPr>
          <a:xfrm>
            <a:off x="9756045" y="553761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43_1#f02f3d5ef?vcp=1&amp;vis=1&amp;pid=f342f6027&amp;color=0,0,0&amp;vtp=1&amp;vaab=1&amp;bt=1&amp;bbb=1&amp;hb=1"/>
              <p:cNvSpPr/>
              <p:nvPr/>
            </p:nvSpPr>
            <p:spPr>
              <a:xfrm>
                <a:off x="462915" y="129851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（2）用水平拉力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与地面之间匀速抽出，当金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属块保持静止时，求弹簧拉力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和水平拉力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43_1#f02f3d5ef?vcp=1&amp;vis=1&amp;pid=f342f602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15" y="129851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t="-48" b="-7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145_1#f9ca9bba7?vcp=1&amp;vis=1&amp;pid=f342f6027&amp;color=0,0,0&amp;vtp=1&amp;vaab=1&amp;bt=1&amp;bbb=1&amp;hb=1"/>
              <p:cNvSpPr/>
              <p:nvPr/>
            </p:nvSpPr>
            <p:spPr>
              <a:xfrm>
                <a:off x="462915" y="2497500"/>
                <a:ext cx="8204835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（3）用水平向右的拉力拉动金属块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，使指针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逐渐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从最左端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点向右移动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，直至运动到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点，试求出电流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表的示数和指针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移动的距离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之间的关系式，并在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图B34-5乙中画出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的图像。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145_1#f9ca9bba7?vcp=1&amp;vis=1&amp;pid=f342f602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15" y="2497500"/>
                <a:ext cx="8204835" cy="1943100"/>
              </a:xfrm>
              <a:prstGeom prst="rect">
                <a:avLst/>
              </a:prstGeom>
              <a:blipFill rotWithShape="1">
                <a:blip r:embed="rId6"/>
                <a:stretch>
                  <a:fillRect t="-2" r="-1308" b="-333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47_1#ebcab0544?iti=93&amp;htil=49&amp;vcp=1&amp;vis=1&amp;pid=f342f60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4354" y="805148"/>
            <a:ext cx="3136392" cy="45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47_2#ebcab0544?iti=93&amp;htil=49&amp;vcp=1&amp;vis=1&amp;pid=f342f6027&amp;color=0,0,0&amp;vtp=1&amp;vaab=1&amp;bbb=1"/>
          <p:cNvSpPr/>
          <p:nvPr/>
        </p:nvSpPr>
        <p:spPr>
          <a:xfrm>
            <a:off x="9289769" y="533714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ebcab0544?htil=49&amp;vcp=1&amp;vis=1&amp;pid=f342f6027&amp;color=0,0,0&amp;vtp=1&amp;vaab=1&amp;bbb=1&amp;hb=1"/>
              <p:cNvSpPr/>
              <p:nvPr/>
            </p:nvSpPr>
            <p:spPr>
              <a:xfrm>
                <a:off x="539496" y="1984089"/>
                <a:ext cx="7845552" cy="1384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的左端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点时，此时电阻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，电流表的示数为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ebcab0544?htil=49&amp;vcp=1&amp;vis=1&amp;pid=f342f602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4089"/>
                <a:ext cx="7845552" cy="1384300"/>
              </a:xfrm>
              <a:prstGeom prst="rect">
                <a:avLst/>
              </a:prstGeom>
              <a:blipFill>
                <a:blip r:embed="rId4"/>
                <a:stretch>
                  <a:fillRect l="-2797" b="-40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f02f3d5ef?iti=95&amp;htil=51&amp;vcp=1&amp;vis=1&amp;pid=f342f602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7108" y="581832"/>
            <a:ext cx="2872878" cy="424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f02f3d5ef?iti=95&amp;htil=51&amp;vcp=1&amp;vis=1&amp;pid=f342f6027&amp;color=0,0,0&amp;vtp=1&amp;vaab=1&amp;bbb=1"/>
          <p:cNvSpPr/>
          <p:nvPr/>
        </p:nvSpPr>
        <p:spPr>
          <a:xfrm>
            <a:off x="9390766" y="4955331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f02f3d5ef?htil=51&amp;vcp=1&amp;vis=1&amp;pid=f342f6027&amp;color=0,0,0&amp;vtp=1&amp;vaab=1&amp;bt=1&amp;bbb=1&amp;hb=1&amp;hs=1"/>
              <p:cNvSpPr/>
              <p:nvPr/>
            </p:nvSpPr>
            <p:spPr>
              <a:xfrm>
                <a:off x="539496" y="554400"/>
                <a:ext cx="7845552" cy="5198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静止时，受力平衡，弹簧对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的向左的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向的右摩擦力，即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的摩擦力相互作用，则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向左的摩擦力等于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向右的摩擦力，绝缘板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到地面的摩擦力为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)=0.2(20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匀速直线运动时，它受到向右的拉力等于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向左的摩擦力和地面对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向左的摩擦力之和，即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f02f3d5ef?htil=51&amp;vcp=1&amp;vis=1&amp;pid=f342f602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845552" cy="5198682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738" b="-12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P_4_BD#82ac35374?colgroup=2,27&amp;vcp=1&amp;pid=27340667d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098516"/>
              <a:ext cx="11112603" cy="3365564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674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36556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突破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攻略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（4）从问题入手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抓住电源电压和定值电阻这两个不变量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合电路的特点和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图像列出关系式进行求解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5）根据电路元件的额定值或电路规定的极值进行检验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必要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时要进行进一步的讨论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6）在进行电路设计方案的分析时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要先列出相关物理量的关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系式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再根据关系式进行分析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P_4_BD#82ac35374?colgroup=2,27&amp;vcp=1&amp;pid=27340667d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098516"/>
              <a:ext cx="11112603" cy="3365564"/>
            </p:xfrm>
            <a:graphic>
              <a:graphicData uri="http://schemas.openxmlformats.org/drawingml/2006/table">
                <a:tbl>
                  <a:tblPr/>
                  <a:tblGrid>
                    <a:gridCol w="945199"/>
                    <a:gridCol w="10167404"/>
                  </a:tblGrid>
                  <a:tr h="33655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突破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攻略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4_BD#82ac35374?colgroup=2,27&amp;vcp=1&amp;pid=27340667d&amp;color=0,0,0&amp;vtp=1&amp;vaab=1&amp;bt=1&amp;bbb=1"/>
          <p:cNvSpPr txBox="1"/>
          <p:nvPr/>
        </p:nvSpPr>
        <p:spPr>
          <a:xfrm>
            <a:off x="10933954" y="139011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51_1#f9ca9bba7?iti=96&amp;htil=52&amp;vcp=1&amp;vis=1&amp;pid=f342f602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4107" y="805148"/>
            <a:ext cx="3136392" cy="45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51_2#f9ca9bba7?iti=96&amp;htil=52&amp;vcp=1&amp;vis=1&amp;pid=f342f6027&amp;color=0,0,0&amp;vtp=1&amp;vaab=1&amp;bbb=1"/>
          <p:cNvSpPr/>
          <p:nvPr/>
        </p:nvSpPr>
        <p:spPr>
          <a:xfrm>
            <a:off x="9351460" y="535543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图B34-5</a:t>
            </a:r>
            <a:endParaRPr lang="en-US" altLang="zh-CN" sz="2800" dirty="0"/>
          </a:p>
        </p:txBody>
      </p:sp>
      <p:grpSp>
        <p:nvGrpSpPr>
          <p:cNvPr id="5" name="组合 4"/>
          <p:cNvGrpSpPr/>
          <p:nvPr/>
        </p:nvGrpSpPr>
        <p:grpSpPr>
          <a:xfrm>
            <a:off x="535210" y="655288"/>
            <a:ext cx="11286172" cy="3475609"/>
            <a:chOff x="604779" y="1671161"/>
            <a:chExt cx="11286172" cy="347560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QO_6_AN.1_1#f9ca9bba7?htil=53&amp;vcp=1&amp;vis=1&amp;pid=f342f6027&amp;color=0,0,0&amp;vtp=1&amp;vaab=1&amp;bbb=1&amp;hb=1&amp;hs=1"/>
                <p:cNvSpPr/>
                <p:nvPr/>
              </p:nvSpPr>
              <p:spPr>
                <a:xfrm>
                  <a:off x="604779" y="1671161"/>
                  <a:ext cx="8174736" cy="336550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ts val="5100"/>
                    </a:lnSpc>
                  </a:pPr>
                  <a:r>
                    <a:rPr lang="zh-CN" altLang="en-US" sz="280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（</a:t>
                  </a:r>
                  <a:r>
                    <a:rPr lang="en-US" altLang="zh-CN" sz="280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3</a:t>
                  </a:r>
                  <a:r>
                    <a:rPr lang="zh-CN" altLang="en-US" sz="280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）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指针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𝑃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移动的距离为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𝑥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时，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接入电路中的电阻为</a:t>
                  </a:r>
                  <a:endParaRPr lang="en-US" altLang="zh-CN" sz="2800" dirty="0"/>
                </a:p>
                <a:p>
                  <a:pPr latinLnBrk="1">
                    <a:lnSpc>
                      <a:spcPts val="540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′=(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𝐿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−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𝑥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)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𝐿</m:t>
                          </m:r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=(1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m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−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𝑥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)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12 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Ω</m:t>
                          </m:r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=12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−12 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m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⋅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𝑥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  <a:p>
                  <a:pPr latinLnBrk="1">
                    <a:lnSpc>
                      <a:spcPts val="51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电流表的示数为</a:t>
                  </a:r>
                  <a:endParaRPr lang="en-US" altLang="zh-CN" sz="2800" dirty="0"/>
                </a:p>
                <a:p>
                  <a:pPr latinLnBrk="1">
                    <a:lnSpc>
                      <a:spcPts val="5800"/>
                    </a:lnSpc>
                  </a:pP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𝐼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𝑈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′+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V</m:t>
                          </m:r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12 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Ω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−12 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Ω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/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⋅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+8 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Ω</m:t>
                          </m:r>
                        </m:den>
                      </m:f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6" name="QO_6_AN.1_1#f9ca9bba7?htil=53&amp;vcp=1&amp;vis=1&amp;pid=f342f6027&amp;color=0,0,0&amp;vtp=1&amp;vaab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4779" y="1671161"/>
                  <a:ext cx="8174736" cy="3365500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QO_6_AN.1_1#f9ca9bba7?htil=53&amp;vcp=1&amp;vis=1&amp;pid=f342f6027&amp;color=0,0,0&amp;vtp=1&amp;vaab=1&amp;bbb=1&amp;hb=1&amp;hs=1"/>
                <p:cNvSpPr/>
                <p:nvPr/>
              </p:nvSpPr>
              <p:spPr>
                <a:xfrm>
                  <a:off x="778940" y="4410170"/>
                  <a:ext cx="11112011" cy="73660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latinLnBrk="1">
                    <a:lnSpc>
                      <a:spcPts val="5800"/>
                    </a:lnSpc>
                  </a:pP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V</m:t>
                          </m:r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20 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Ω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−12 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Ω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/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⋅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10−6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𝑥</m:t>
                          </m:r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A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)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7" name="QO_6_AN.1_1#f9ca9bba7?htil=53&amp;vcp=1&amp;vis=1&amp;pid=f342f6027&amp;color=0,0,0&amp;vtp=1&amp;vaab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8940" y="4410170"/>
                  <a:ext cx="11112011" cy="736600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f9ca9bba7?htil=54&amp;vcp=1&amp;vis=1&amp;pid=f342f6027&amp;color=0,0,0&amp;mp=1&amp;vtp=1&amp;vaab=1&amp;bt=1&amp;bbb=1"/>
              <p:cNvSpPr/>
              <p:nvPr/>
            </p:nvSpPr>
            <p:spPr>
              <a:xfrm>
                <a:off x="539496" y="634556"/>
                <a:ext cx="8878824" cy="554177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10−6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的关系为一次函数关系；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当滑片在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端时，电流表示数的倒数为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小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×0=2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当滑片在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端时，电流表示数的倒数为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大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×1=0.8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图像如答图34-1所示。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f9ca9bba7?htil=54&amp;vcp=1&amp;vis=1&amp;pid=f342f6027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34556"/>
                <a:ext cx="8878824" cy="5541772"/>
              </a:xfrm>
              <a:prstGeom prst="rect">
                <a:avLst/>
              </a:prstGeom>
              <a:blipFill rotWithShape="1">
                <a:blip r:embed="rId3"/>
                <a:stretch>
                  <a:fillRect l="-4" t="-3" b="-1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6_AN.1_1#f9ca9bba7?iti=97&amp;htil=53&amp;vcp=1&amp;vis=1&amp;pid=f342f6027&amp;color=0,0,0&amp;tib=255,255,255&amp;vtp=1&amp;vaab=1&amp;bt=1&amp;hs=1&amp;hs=1" descr="preencoded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05168" y="1169765"/>
            <a:ext cx="2798064" cy="25968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AN.1_1#f9ca9bba7?iti=97&amp;htil=53&amp;vcp=1&amp;vis=1&amp;pid=f342f6027&amp;color=0,0,0&amp;vtp=1&amp;vaab=1&amp;bbb=1"/>
          <p:cNvSpPr/>
          <p:nvPr/>
        </p:nvSpPr>
        <p:spPr>
          <a:xfrm>
            <a:off x="9659688" y="389366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图34-1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53_1#4f5c2b47c?sp=1&amp;vcp=1&amp;vis=1&amp;pid=ef8817500&amp;color=0,0,0&amp;vtp=1&amp;vaab=1&amp;bt=1&amp;bbb=1&amp;hb=1"/>
              <p:cNvSpPr/>
              <p:nvPr/>
            </p:nvSpPr>
            <p:spPr>
              <a:xfrm>
                <a:off x="539496" y="554400"/>
                <a:ext cx="11109960" cy="56495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技术研究小组在实验室模仿工程师做“钢梁承重后的下垂量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的测试，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他们用厚钢尺制成了一座跨度为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的桥梁（如图B34-6甲所示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），并设计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了一个方便读取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“厚钢尺桥梁受压后下垂量”的测试仪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，测试仪由压力传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感器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与外部电路组成（如图B34-6乙所示）。已测得跨度为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，在一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定范围内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，其所受压力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与下垂量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满足关系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已知电源电压不变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时，电流表示数为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时，电路中的电流为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；当压力</a:t>
                </a: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时，电路中的电流为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相差</a:t>
                </a: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。传感器的电阻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的关系图像是一条直线（如图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B34-6丙所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），忽略传感器与钢梁自重产生的影响。求：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53_1#4f5c2b47c?sp=1&amp;vcp=1&amp;vis=1&amp;pid=ef881750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649532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2151" b="-9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53_2#4f5c2b47c?iti=99&amp;vcp=1&amp;vis=1&amp;pid=ef8817500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3201" y="1942338"/>
            <a:ext cx="4800600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53_3#4f5c2b47c?iti=99&amp;vcp=1&amp;vis=1&amp;pid=ef8817500&amp;color=0,0,0&amp;mp=1&amp;vtp=1&amp;vaab=1&amp;bbb=1"/>
          <p:cNvSpPr/>
          <p:nvPr/>
        </p:nvSpPr>
        <p:spPr>
          <a:xfrm>
            <a:off x="8689245" y="5643340"/>
            <a:ext cx="132556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54_1#eaff03699?vcp=1&amp;vis=1&amp;pid=4f5c2b47c&amp;color=0,0,0&amp;vtp=1&amp;vaab=1&amp;bbb=1"/>
              <p:cNvSpPr/>
              <p:nvPr/>
            </p:nvSpPr>
            <p:spPr>
              <a:xfrm>
                <a:off x="539496" y="49580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154_1#eaff03699?vcp=1&amp;vis=1&amp;pid=4f5c2b47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5808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92" r="3" b="-12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55_1#93efc570c?vcp=1&amp;vis=1&amp;pid=4f5c2b47c&amp;color=0,0,0&amp;vtp=1&amp;vaab=1&amp;bt=1&amp;bbb=1"/>
              <p:cNvSpPr/>
              <p:nvPr/>
            </p:nvSpPr>
            <p:spPr>
              <a:xfrm>
                <a:off x="539496" y="114792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（2）当桥梁的下垂量为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时，压力传感器受到的压力；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55_1#93efc570c?vcp=1&amp;vis=1&amp;pid=4f5c2b47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7921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6_BD.157_1#1b147a427?vcp=1&amp;vis=1&amp;pid=4f5c2b47c&amp;color=0,0,0&amp;vtp=1&amp;vaab=1&amp;bbb=1"/>
          <p:cNvSpPr/>
          <p:nvPr/>
        </p:nvSpPr>
        <p:spPr>
          <a:xfrm>
            <a:off x="541020" y="17799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（3）当压力为零时，电路中的总电阻；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158_1#5c3fa24d2?vcp=1&amp;vis=1&amp;pid=4f5c2b47c&amp;color=0,0,0&amp;vtp=1&amp;vaab=1&amp;bbb=1"/>
              <p:cNvSpPr/>
              <p:nvPr/>
            </p:nvSpPr>
            <p:spPr>
              <a:xfrm>
                <a:off x="541020" y="240160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的差值。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BD.158_1#5c3fa24d2?vcp=1&amp;vis=1&amp;pid=4f5c2b47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2401601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t="-6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59_2#eaff03699?iti=101&amp;vcp=1&amp;vis=1&amp;pid=4f5c2b4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5080" y="1504029"/>
            <a:ext cx="5422392" cy="408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59_3#eaff03699?iti=101&amp;vcp=1&amp;vis=1&amp;pid=4f5c2b47c&amp;color=0,0,0&amp;vtp=1&amp;vaab=1&amp;bbb=1"/>
          <p:cNvSpPr/>
          <p:nvPr/>
        </p:nvSpPr>
        <p:spPr>
          <a:xfrm>
            <a:off x="8403495" y="571839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eaff03699?vcp=1&amp;vis=1&amp;pid=4f5c2b47c&amp;color=0,0,0&amp;vtp=1&amp;vaab=1&amp;bt=1&amp;bbb=1&amp;hb=1"/>
              <p:cNvSpPr/>
              <p:nvPr/>
            </p:nvSpPr>
            <p:spPr>
              <a:xfrm>
                <a:off x="539496" y="1297128"/>
                <a:ext cx="5815584" cy="207778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的电压，电压表的示数为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，根据欧姆定律得</a:t>
                </a:r>
                <a:endParaRPr lang="en-US" altLang="zh-CN" sz="2800" dirty="0"/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eaff03699?vcp=1&amp;vis=1&amp;pid=4f5c2b47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97128"/>
                <a:ext cx="5815584" cy="2077784"/>
              </a:xfrm>
              <a:prstGeom prst="rect">
                <a:avLst/>
              </a:prstGeom>
              <a:blipFill>
                <a:blip r:embed="rId4"/>
                <a:stretch>
                  <a:fillRect l="-3774" r="-8595" b="-1017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61_2#93efc570c?iti=103&amp;vcp=1&amp;vis=1&amp;pid=4f5c2b4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506" y="1874361"/>
            <a:ext cx="4425696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61_3#93efc570c?iti=103&amp;vcp=1&amp;vis=1&amp;pid=4f5c2b47c&amp;color=0,0,0&amp;vtp=1&amp;vaab=1&amp;bbb=1"/>
          <p:cNvSpPr/>
          <p:nvPr/>
        </p:nvSpPr>
        <p:spPr>
          <a:xfrm>
            <a:off x="9027573" y="534806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93efc570c?vcp=1&amp;vis=1&amp;pid=4f5c2b47c&amp;color=0,0,0&amp;vtp=1&amp;vaab=1&amp;bt=1&amp;bbb=1"/>
              <p:cNvSpPr/>
              <p:nvPr/>
            </p:nvSpPr>
            <p:spPr>
              <a:xfrm>
                <a:off x="444246" y="1964100"/>
                <a:ext cx="6718554" cy="207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与下垂量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满足关系式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𝑘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𝑘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93efc570c?vcp=1&amp;vis=1&amp;pid=4f5c2b47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246" y="1964100"/>
                <a:ext cx="6718554" cy="2070100"/>
              </a:xfrm>
              <a:prstGeom prst="rect">
                <a:avLst/>
              </a:prstGeom>
              <a:blipFill rotWithShape="1">
                <a:blip r:embed="rId4"/>
                <a:stretch>
                  <a:fillRect l="-6" t="-2" b="-31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63_2#1b147a427?iti=105&amp;vcp=1&amp;vis=1&amp;pid=4f5c2b4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1564" y="1975104"/>
            <a:ext cx="3849624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63_3#1b147a427?iti=105&amp;vcp=1&amp;vis=1&amp;pid=4f5c2b47c&amp;color=0,0,0&amp;vtp=1&amp;vaab=1&amp;bbb=1"/>
          <p:cNvSpPr/>
          <p:nvPr/>
        </p:nvSpPr>
        <p:spPr>
          <a:xfrm>
            <a:off x="9203595" y="500989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1b147a427?vcp=1&amp;vis=1&amp;pid=4f5c2b47c&amp;color=0,0,0&amp;vtp=1&amp;vaab=1&amp;bt=1&amp;bbb=1&amp;hb=1"/>
              <p:cNvSpPr/>
              <p:nvPr/>
            </p:nvSpPr>
            <p:spPr>
              <a:xfrm>
                <a:off x="400812" y="1975104"/>
                <a:ext cx="11109960" cy="18842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由题图丙可知，压力为零时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根据串联电阻的规律，此时电路中的总电阻为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1b147a427?vcp=1&amp;vis=1&amp;pid=4f5c2b47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812" y="1975104"/>
                <a:ext cx="11109960" cy="1884299"/>
              </a:xfrm>
              <a:prstGeom prst="rect">
                <a:avLst/>
              </a:prstGeom>
              <a:blipFill rotWithShape="1">
                <a:blip r:embed="rId4"/>
                <a:stretch>
                  <a:fillRect l="-1" t="-13" r="1" b="-4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5c3fa24d2?iti=108&amp;htil=56&amp;vcp=1&amp;vis=1&amp;pid=4f5c2b47c&amp;color=0,0,0&amp;mp=1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00" y="1211098"/>
            <a:ext cx="4038790" cy="306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95262" y="1168381"/>
            <a:ext cx="11157769" cy="5224266"/>
            <a:chOff x="495262" y="1168381"/>
            <a:chExt cx="11157769" cy="5224266"/>
          </a:xfrm>
        </p:grpSpPr>
        <p:sp>
          <p:nvSpPr>
            <p:cNvPr id="6" name="QO_5_AN.1_1#5c3fa24d2?iti=108&amp;htil=56&amp;vcp=1&amp;vis=1&amp;pid=4f5c2b47c&amp;color=0,0,0&amp;mp=1&amp;vtp=1&amp;vaab=1&amp;bbb=1"/>
            <p:cNvSpPr/>
            <p:nvPr/>
          </p:nvSpPr>
          <p:spPr>
            <a:xfrm>
              <a:off x="9175972" y="4451712"/>
              <a:ext cx="1325562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图B34-6</a:t>
              </a:r>
              <a:endParaRPr lang="en-US" altLang="zh-CN" sz="28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QO_6_AN.1_1#5c3fa24d2?htil=56&amp;vcp=1&amp;vis=1&amp;pid=4f5c2b47c&amp;color=0,0,0&amp;mp=1&amp;vtp=1&amp;vaab=1&amp;bt=1&amp;bbb=1&amp;hb=1&amp;hs=1"/>
                <p:cNvSpPr/>
                <p:nvPr/>
              </p:nvSpPr>
              <p:spPr>
                <a:xfrm>
                  <a:off x="495262" y="1168381"/>
                  <a:ext cx="7067587" cy="442855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ts val="5100"/>
                    </a:lnSpc>
                  </a:pPr>
                  <a:r>
                    <a:rPr lang="zh-CN" altLang="en-US" sz="280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（</a:t>
                  </a:r>
                  <a:r>
                    <a:rPr lang="en-US" altLang="zh-CN" sz="280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4</a:t>
                  </a:r>
                  <a:r>
                    <a:rPr lang="zh-CN" altLang="en-US" sz="280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）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传感器的电阻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𝑅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与压力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𝐹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的关系</a:t>
                  </a:r>
                  <a:endPara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endParaRPr>
                </a:p>
                <a:p>
                  <a:pPr latinLnBrk="1">
                    <a:lnSpc>
                      <a:spcPts val="51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图像是一条直线，设关系式为</a:t>
                  </a:r>
                  <a:endPara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endParaRPr>
                </a:p>
                <a:p>
                  <a:pPr latinLnBrk="1">
                    <a:lnSpc>
                      <a:spcPts val="5100"/>
                    </a:lnSpc>
                  </a:pP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𝑅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𝑎𝐹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𝑏</m:t>
                      </m:r>
                      <m:r>
                        <a:rPr lang="en-US" altLang="zh-CN" sz="2800" b="0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 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 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①</a:t>
                  </a:r>
                  <a:endParaRPr lang="en-US" altLang="zh-CN" sz="2800" dirty="0"/>
                </a:p>
                <a:p>
                  <a:pPr latinLnBrk="1">
                    <a:lnSpc>
                      <a:spcPts val="5100"/>
                    </a:lnSpc>
                  </a:pP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将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(0,30 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  <m:r>
                        <a:rPr lang="en-US" altLang="zh-CN" sz="2800" b="0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)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、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(60 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,0)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两组数据代入上式可得到</a:t>
                  </a:r>
                  <a:endParaRPr lang="en-US" altLang="zh-CN" sz="2800" dirty="0"/>
                </a:p>
                <a:p>
                  <a:pPr latinLnBrk="1">
                    <a:lnSpc>
                      <a:spcPts val="5100"/>
                    </a:lnSpc>
                  </a:pP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30 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𝑎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×0+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𝑏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，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=60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𝑎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+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𝑏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  <a:p>
                  <a:pPr latinLnBrk="1">
                    <a:lnSpc>
                      <a:spcPts val="49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解得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𝑎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=−0.5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，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𝑏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=30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7" name="QO_6_AN.1_1#5c3fa24d2?htil=56&amp;vcp=1&amp;vis=1&amp;pid=4f5c2b47c&amp;color=0,0,0&amp;mp=1&amp;vtp=1&amp;vaab=1&amp;bt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262" y="1168381"/>
                  <a:ext cx="7067587" cy="4428554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QO_6_AN.1_1#5c3fa24d2?htil=56&amp;vcp=1&amp;vis=1&amp;pid=4f5c2b47c&amp;color=0,0,0&amp;mp=1&amp;vtp=1&amp;vaab=1&amp;bt=1&amp;bbb=1&amp;hb=1&amp;hs=1"/>
                <p:cNvSpPr/>
                <p:nvPr/>
              </p:nvSpPr>
              <p:spPr>
                <a:xfrm>
                  <a:off x="541020" y="5097247"/>
                  <a:ext cx="11112011" cy="129540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latinLnBrk="1">
                    <a:lnSpc>
                      <a:spcPts val="51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故传感器的电阻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𝑅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与压力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𝐹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的关系式为</a:t>
                  </a:r>
                  <a:endParaRPr lang="en-US" altLang="zh-CN" sz="2800" dirty="0"/>
                </a:p>
                <a:p>
                  <a:pPr latinLnBrk="1">
                    <a:lnSpc>
                      <a:spcPts val="5100"/>
                    </a:lnSpc>
                  </a:pP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𝑅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=−0.5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𝐹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+30 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②</a:t>
                  </a:r>
                  <a:endParaRPr lang="en-US" altLang="zh-CN" sz="2800" dirty="0"/>
                </a:p>
                <a:p>
                  <a:pPr latinLnBrk="1">
                    <a:lnSpc>
                      <a:spcPct val="150000"/>
                    </a:lnSpc>
                  </a:pP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8" name="QO_6_AN.1_1#5c3fa24d2?htil=56&amp;vcp=1&amp;vis=1&amp;pid=4f5c2b47c&amp;color=0,0,0&amp;mp=1&amp;vtp=1&amp;vaab=1&amp;bt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1020" y="5097247"/>
                  <a:ext cx="11112011" cy="1295400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5c3fa24d2?htil=56&amp;vcp=1&amp;vis=1&amp;pid=4f5c2b47c&amp;color=0,0,0&amp;mp=1&amp;vtp=1&amp;vaab=1&amp;bt=1&amp;bbb=1&amp;hb=1&amp;hs=1&amp;htil=1"/>
              <p:cNvSpPr/>
              <p:nvPr/>
            </p:nvSpPr>
            <p:spPr>
              <a:xfrm>
                <a:off x="539995" y="554400"/>
                <a:ext cx="6200149" cy="5715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时，代入②得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=−0.5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时，代入②得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所以电阻为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时电路总电阻更大，电流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更小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电源电压不变，由串联电路电阻的规律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及欧姆定律有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5c3fa24d2?htil=56&amp;vcp=1&amp;vis=1&amp;pid=4f5c2b47c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54400"/>
                <a:ext cx="6200149" cy="5715000"/>
              </a:xfrm>
              <a:prstGeom prst="rect">
                <a:avLst/>
              </a:prstGeom>
              <a:blipFill rotWithShape="1">
                <a:blip r:embed="rId2"/>
                <a:stretch>
                  <a:fillRect l="-4" t="-1" r="4" b="-22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5c3fa24d2?iti=135&amp;htil=56&amp;vcp=1&amp;vis=1&amp;pid=4f5c2b47c&amp;color=0,0,0&amp;mp=1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2373" y="694944"/>
            <a:ext cx="4764024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5c3fa24d2?iti=135&amp;htil=56&amp;vcp=1&amp;vis=1&amp;pid=4f5c2b47c&amp;color=0,0,0&amp;mp=1&amp;vtp=1&amp;vaab=1&amp;bbb=1"/>
          <p:cNvSpPr/>
          <p:nvPr/>
        </p:nvSpPr>
        <p:spPr>
          <a:xfrm>
            <a:off x="8511604" y="444296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5c3fa24d2?htil=56&amp;vcp=1&amp;vis=1&amp;pid=4f5c2b47c&amp;color=0,0,0&amp;mp=1&amp;vtp=1&amp;vaab=1&amp;bt=1&amp;bbb=1&amp;hb=1&amp;hs=1&amp;htil=1"/>
              <p:cNvSpPr/>
              <p:nvPr/>
            </p:nvSpPr>
            <p:spPr>
              <a:xfrm>
                <a:off x="539750" y="554355"/>
                <a:ext cx="7904480" cy="48609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代入数据有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)×(10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由③可知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的差值为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5c3fa24d2?htil=56&amp;vcp=1&amp;vis=1&amp;pid=4f5c2b47c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554355"/>
                <a:ext cx="7904480" cy="486092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5c3fa24d2?iti=136&amp;htil=56&amp;vcp=1&amp;vis=1&amp;pid=4f5c2b47c&amp;color=0,0,0&amp;mp=1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6396" y="694944"/>
            <a:ext cx="4224268" cy="321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5c3fa24d2?iti=136&amp;htil=56&amp;vcp=1&amp;vis=1&amp;pid=4f5c2b47c&amp;color=0,0,0&amp;mp=1&amp;vtp=1&amp;vaab=1&amp;bbb=1"/>
          <p:cNvSpPr/>
          <p:nvPr/>
        </p:nvSpPr>
        <p:spPr>
          <a:xfrm>
            <a:off x="8469950" y="4032712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e85bb1af0.fixed?vcp=1&amp;pid=880be287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力、电综合计算</a:t>
            </a:r>
            <a:endParaRPr lang="en-US" altLang="zh-CN" sz="4000" dirty="0"/>
          </a:p>
        </p:txBody>
      </p:sp>
      <p:sp>
        <p:nvSpPr>
          <p:cNvPr id="3" name="C_3_BD#e85bb1af0.fixed?vcp=1&amp;pid=880be287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abfd263f?vcp=1&amp;pid=b0da219ba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O_5_BD.167_1#356c9ec45?iti=109&amp;htil=57&amp;vcp=1&amp;vis=1&amp;pid=5abfd26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0688" y="1285528"/>
            <a:ext cx="3840480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67_2#356c9ec45?iti=109&amp;htil=57&amp;vcp=1&amp;vis=1&amp;pid=5abfd263f&amp;color=0,0,0&amp;vtp=1&amp;vaab=1&amp;bbb=1"/>
          <p:cNvSpPr/>
          <p:nvPr/>
        </p:nvSpPr>
        <p:spPr>
          <a:xfrm>
            <a:off x="9048147" y="336020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167_3#356c9ec45?htil=57&amp;sp=1&amp;vcp=1&amp;vis=1&amp;pid=5abfd263f&amp;color=0,0,0&amp;vtp=1&amp;vaab=1&amp;bbb=1&amp;hb=1&amp;hs=1"/>
              <p:cNvSpPr/>
              <p:nvPr/>
            </p:nvSpPr>
            <p:spPr>
              <a:xfrm>
                <a:off x="539496" y="1267240"/>
                <a:ext cx="714146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（2023·江苏苏州·模拟）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在综合实践活动中，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科技小组设计了一个能反映水平风力大小的装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，如图B34-7甲所示，电源电压恒为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为定值电阻，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为额定电压是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的灯泡，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关系的部分数据如图B34-7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167_3#356c9ec45?htil=57&amp;sp=1&amp;vcp=1&amp;vis=1&amp;pid=5abfd263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14146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3032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5_BD.167_3#356c9ec45?htil=57&amp;sp=1&amp;vcp=1&amp;vis=1&amp;pid=5abfd263f&amp;color=0,0,0&amp;vtp=1&amp;vaab=1&amp;bbb=1&amp;hb=1&amp;hs=1"/>
              <p:cNvSpPr/>
              <p:nvPr/>
            </p:nvSpPr>
            <p:spPr>
              <a:xfrm>
                <a:off x="539496" y="4400976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、阻值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且粗细均匀的电阻丝（电阻丝的阻值与长度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成正比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𝑂𝑃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、电阻均不计的金属细杆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，下端连接一个重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9" name="QO_5_BD.167_3#356c9ec45?htil=57&amp;sp=1&amp;vcp=1&amp;vis=1&amp;pid=5abfd263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00976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5" b="-49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67_3#356c9ec45?htil=57&amp;sp=1&amp;vcp=1&amp;vis=1&amp;pid=5abfd263f&amp;color=0,0,0&amp;vtp=1&amp;vaab=1&amp;bbb=1&amp;hb=1&amp;hs=1&amp;htil=1"/>
              <p:cNvSpPr/>
              <p:nvPr/>
            </p:nvSpPr>
            <p:spPr>
              <a:xfrm>
                <a:off x="539496" y="946204"/>
                <a:ext cx="712419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圆球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，无风时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𝑂𝑃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下垂并与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；有风时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绕悬挂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转动，风对球的作用力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的方向始终水平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向右。已知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始终与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好且无摩擦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67_3#356c9ec45?htil=57&amp;sp=1&amp;vcp=1&amp;vis=1&amp;pid=5abfd263f&amp;color=0,0,0&amp;vtp=1&amp;vaab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6204"/>
                <a:ext cx="7124192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5" t="-2" r="7" b="-21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68_1#55f37ad11?htil=57&amp;vcp=1&amp;vis=1&amp;pid=356c9ec45&amp;color=0,0,0&amp;vtp=1&amp;vaab=1&amp;bbb=1&amp;htil=1"/>
              <p:cNvSpPr/>
              <p:nvPr/>
            </p:nvSpPr>
            <p:spPr>
              <a:xfrm>
                <a:off x="539496" y="4140082"/>
                <a:ext cx="7124192" cy="553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（1）电流表示数为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时，灯泡的电阻；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168_1#55f37ad11?htil=57&amp;vcp=1&amp;vis=1&amp;pid=356c9ec45&amp;color=0,0,0&amp;vtp=1&amp;vaab=1&amp;bb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40082"/>
                <a:ext cx="7124192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5" t="-93" r="7" b="-12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69_1#c5e288124?htil=57&amp;vcp=1&amp;vis=1&amp;pid=356c9ec45&amp;color=0,0,0&amp;vtp=1&amp;vaab=1&amp;bbb=1&amp;htil=1&amp;hs=1"/>
              <p:cNvSpPr/>
              <p:nvPr/>
            </p:nvSpPr>
            <p:spPr>
              <a:xfrm>
                <a:off x="539995" y="4761747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（2）无风时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消耗的电功率；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169_1#c5e288124?htil=57&amp;vcp=1&amp;vis=1&amp;pid=356c9ec45&amp;color=0,0,0&amp;vtp=1&amp;vaab=1&amp;bb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61747"/>
                <a:ext cx="11112011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93" r="4" b="-12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6_BD.170_1#18ee5f27b?htil=57&amp;vcp=1&amp;vis=1&amp;pid=356c9ec45&amp;color=0,0,0&amp;vtp=1&amp;vaab=1&amp;bbb=1&amp;htil=1&amp;hb=1&amp;hs=1"/>
          <p:cNvSpPr/>
          <p:nvPr/>
        </p:nvSpPr>
        <p:spPr>
          <a:xfrm>
            <a:off x="539995" y="5318134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（3）为保护电路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，允许风对球施加的最大作用力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QO_5_BD.167_1#356c9ec45?iti=137&amp;htil=57&amp;vcp=1&amp;vis=1&amp;pid=5abfd26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6332" y="1695956"/>
            <a:ext cx="3840480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BD.167_2#356c9ec45?iti=137&amp;htil=57&amp;vcp=1&amp;vis=1&amp;pid=5abfd263f&amp;color=0,0,0&amp;vtp=1&amp;vaab=1&amp;bbb=1"/>
          <p:cNvSpPr/>
          <p:nvPr/>
        </p:nvSpPr>
        <p:spPr>
          <a:xfrm>
            <a:off x="8953791" y="377062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55f37ad11?iti=111&amp;htil=58&amp;vcp=1&amp;vis=1&amp;pid=356c9ec4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6510" y="1777746"/>
            <a:ext cx="3877056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55f37ad11?iti=111&amp;htil=58&amp;vcp=1&amp;vis=1&amp;pid=356c9ec45&amp;color=0,0,0&amp;vtp=1&amp;vaab=1&amp;bbb=1"/>
          <p:cNvSpPr/>
          <p:nvPr/>
        </p:nvSpPr>
        <p:spPr>
          <a:xfrm>
            <a:off x="9102257" y="385241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55f37ad11?htil=58&amp;vcp=1&amp;vis=1&amp;pid=356c9ec45&amp;color=0,0,0&amp;mp=1&amp;vtp=1&amp;vaab=1&amp;bt=1&amp;bbb=1&amp;hb=1&amp;hs=1"/>
              <p:cNvSpPr/>
              <p:nvPr/>
            </p:nvSpPr>
            <p:spPr>
              <a:xfrm>
                <a:off x="630559" y="1750314"/>
                <a:ext cx="710488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由题图甲可知，灯泡、定值电阻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和电阻丝串联。因串联电路电流处处相等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故当电流表示数为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时，通过灯泡的电流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由题图乙可知此时灯泡两端的电压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根据欧姆定律可得，灯泡的电阻为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55f37ad11?htil=58&amp;vcp=1&amp;vis=1&amp;pid=356c9ec45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559" y="1750314"/>
                <a:ext cx="7104888" cy="3144457"/>
              </a:xfrm>
              <a:prstGeom prst="rect">
                <a:avLst/>
              </a:prstGeom>
              <a:blipFill>
                <a:blip r:embed="rId4"/>
                <a:stretch>
                  <a:fillRect l="-3002" r="-3087" b="-6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AN.1_1#55f37ad11?htil=58&amp;vcp=1&amp;vis=1&amp;pid=356c9ec45&amp;color=0,0,0&amp;mp=1&amp;vtp=1&amp;vaab=1&amp;bt=1&amp;bbb=1&amp;hb=1&amp;hs=1"/>
              <p:cNvSpPr/>
              <p:nvPr/>
            </p:nvSpPr>
            <p:spPr>
              <a:xfrm>
                <a:off x="631058" y="4877626"/>
                <a:ext cx="11112011" cy="8300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L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6_AN.1_1#55f37ad11?htil=58&amp;vcp=1&amp;vis=1&amp;pid=356c9ec45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058" y="4877626"/>
                <a:ext cx="11112011" cy="830009"/>
              </a:xfrm>
              <a:prstGeom prst="rect">
                <a:avLst/>
              </a:prstGeom>
              <a:blipFill rotWithShape="1">
                <a:blip r:embed="rId5"/>
                <a:stretch>
                  <a:fillRect l="-5" t="-23" b="-8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c5e288124?iti=113&amp;htil=59&amp;vcp=1&amp;vis=1&amp;pid=356c9ec4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7117" y="1962435"/>
            <a:ext cx="3877056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c5e288124?iti=113&amp;htil=59&amp;vcp=1&amp;vis=1&amp;pid=356c9ec45&amp;color=0,0,0&amp;vtp=1&amp;vaab=1&amp;bbb=1"/>
          <p:cNvSpPr/>
          <p:nvPr/>
        </p:nvSpPr>
        <p:spPr>
          <a:xfrm>
            <a:off x="8982864" y="403710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c5e288124?htil=59&amp;vcp=1&amp;vis=1&amp;pid=356c9ec45&amp;color=0,0,0&amp;mp=1&amp;vtp=1&amp;vaab=1&amp;bt=1&amp;bbb=1&amp;hb=1&amp;hs=1"/>
              <p:cNvSpPr/>
              <p:nvPr/>
            </p:nvSpPr>
            <p:spPr>
              <a:xfrm>
                <a:off x="536946" y="1313624"/>
                <a:ext cx="7104888" cy="309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无风时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下垂并与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端接触，电阻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丝接入电路中的阻值最大，即为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欧姆定律可得电阻丝两端的电压为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根据串联电路中总电压等于各部分两端电压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c5e288124?htil=59&amp;vcp=1&amp;vis=1&amp;pid=356c9ec45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46" y="1313624"/>
                <a:ext cx="7104888" cy="3093657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r="3" b="-2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AN.1_1#c5e288124?htil=59&amp;vcp=1&amp;vis=1&amp;pid=356c9ec45&amp;color=0,0,0&amp;mp=1&amp;vtp=1&amp;vaab=1&amp;bt=1&amp;bbb=1&amp;hb=1&amp;hs=1"/>
              <p:cNvSpPr/>
              <p:nvPr/>
            </p:nvSpPr>
            <p:spPr>
              <a:xfrm>
                <a:off x="537445" y="4407281"/>
                <a:ext cx="11112011" cy="194767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之和，可得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消耗的电功率为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6_AN.1_1#c5e288124?htil=59&amp;vcp=1&amp;vis=1&amp;pid=356c9ec45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45" y="4407281"/>
                <a:ext cx="11112011" cy="1947673"/>
              </a:xfrm>
              <a:prstGeom prst="rect">
                <a:avLst/>
              </a:prstGeom>
              <a:blipFill rotWithShape="1">
                <a:blip r:embed="rId5"/>
                <a:stretch>
                  <a:fillRect l="-2" t="-20" r="3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N.1_1#18ee5f27b?iti=115&amp;htil=60&amp;vcp=1&amp;vis=1&amp;pid=356c9ec45&amp;color=0,0,0&amp;tib=255,255,255&amp;vtp=1&amp;vaab=1&amp;bt=1&amp;hs=1&amp;hs=1" descr="preencoded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35858" y="557784"/>
            <a:ext cx="2843784" cy="2880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AN.1_1#18ee5f27b?iti=115&amp;htil=60&amp;vcp=1&amp;vis=1&amp;pid=356c9ec45&amp;color=0,0,0&amp;vtp=1&amp;vaab=1&amp;bbb=1"/>
          <p:cNvSpPr/>
          <p:nvPr/>
        </p:nvSpPr>
        <p:spPr>
          <a:xfrm>
            <a:off x="9317169" y="3565144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答图B34-2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18ee5f27b?htil=60&amp;vcp=1&amp;vis=1&amp;pid=356c9ec45&amp;color=0,0,0&amp;vtp=1&amp;vaab=1&amp;bbb=1&amp;hb=1&amp;hs=1"/>
              <p:cNvSpPr/>
              <p:nvPr/>
            </p:nvSpPr>
            <p:spPr>
              <a:xfrm>
                <a:off x="539496" y="545084"/>
                <a:ext cx="8129016" cy="38189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根据欧姆定律可得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由于灯泡的额定电压为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则电路中允许通过的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最大电流等于灯泡正常工作时通过的电流，由题图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乙可知电路允许通过的最大电流为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风对球的作用力最大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转动的角度最大，设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的接触点为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，则根据欧姆定律可得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18ee5f27b?htil=60&amp;vcp=1&amp;vis=1&amp;pid=356c9ec4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5084"/>
                <a:ext cx="8129016" cy="3818954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61" b="-2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18ee5f27b?htil=60&amp;vcp=1&amp;vis=1&amp;pid=356c9ec45&amp;color=0,0,0&amp;vtp=1&amp;vaab=1&amp;bbb=1&amp;hb=1&amp;hs=1"/>
              <p:cNvSpPr/>
              <p:nvPr/>
            </p:nvSpPr>
            <p:spPr>
              <a:xfrm>
                <a:off x="539496" y="4364038"/>
                <a:ext cx="11112011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因串联电路中总电压等于各部分电阻两端电压之和，故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18ee5f27b?htil=60&amp;vcp=1&amp;vis=1&amp;pid=356c9ec4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64038"/>
                <a:ext cx="11112011" cy="1905000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1841" b="-335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18ee5f27b?htil=60&amp;vcp=1&amp;vis=1&amp;pid=356c9ec45&amp;color=0,0,0&amp;vtp=1&amp;vaab=1&amp;bbb=1&amp;hb=1&amp;hs=1&amp;htil=1"/>
              <p:cNvSpPr/>
              <p:nvPr/>
            </p:nvSpPr>
            <p:spPr>
              <a:xfrm>
                <a:off x="539496" y="554400"/>
                <a:ext cx="8120888" cy="5611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根据欧姆定律可得此时电阻丝连入电路的电阻为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𝐵𝐶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由于电阻丝的电阻与电阻丝的长度成正比，则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视为一根杠杆，如答图B34-2所示，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的力臂为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𝑂𝐷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的力臂为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，根据杠杆平衡条件得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18ee5f27b?htil=60&amp;vcp=1&amp;vis=1&amp;pid=356c9ec45&amp;color=0,0,0&amp;vtp=1&amp;vaab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120888" cy="5611432"/>
              </a:xfrm>
              <a:prstGeom prst="rect">
                <a:avLst/>
              </a:prstGeom>
              <a:blipFill rotWithShape="1">
                <a:blip r:embed="rId2"/>
                <a:stretch>
                  <a:fillRect l="-5" t="-1" r="3" b="-1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6_AN.1_1#18ee5f27b?iti=138&amp;htil=60&amp;vcp=1&amp;vis=1&amp;pid=356c9ec45&amp;color=0,0,0&amp;tib=255,255,255&amp;vtp=1&amp;vaab=1&amp;bt=1&amp;hs=1&amp;hs=1" descr="preencoded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13443" y="557784"/>
            <a:ext cx="2843784" cy="2880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AN.1_1#18ee5f27b?iti=138&amp;htil=60&amp;vcp=1&amp;vis=1&amp;pid=356c9ec45&amp;color=0,0,0&amp;vtp=1&amp;vaab=1&amp;bbb=1"/>
          <p:cNvSpPr/>
          <p:nvPr/>
        </p:nvSpPr>
        <p:spPr>
          <a:xfrm>
            <a:off x="9294754" y="3565144"/>
            <a:ext cx="1681162" cy="5478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答图B34-2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18ee5f27b?vcp=1&amp;vis=1&amp;pid=356c9ec45&amp;color=0,0,0&amp;vtp=1&amp;vaab=1&amp;bbb=1&amp;htil=1"/>
              <p:cNvSpPr/>
              <p:nvPr/>
            </p:nvSpPr>
            <p:spPr>
              <a:xfrm>
                <a:off x="539496" y="970502"/>
                <a:ext cx="8120888" cy="485756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𝑂𝐷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𝐷𝑃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𝑂𝐴𝐶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rPr>
                      <m:t>△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𝑂𝐷𝑃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，根据相似三角形的知识可得</a:t>
                </a:r>
                <a:endParaRPr lang="en-US" altLang="zh-CN" sz="100" dirty="0"/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𝑂𝐴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𝐷𝑃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则允许风对球施加的最大作用力为</a:t>
                </a:r>
                <a:endParaRPr lang="en-US" altLang="zh-CN" sz="100" dirty="0"/>
              </a:p>
              <a:p>
                <a:pPr latinLnBrk="1">
                  <a:lnSpc>
                    <a:spcPts val="7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𝑂𝐴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O_6_AN.1_1#18ee5f27b?vcp=1&amp;vis=1&amp;pid=356c9ec45&amp;color=0,0,0&amp;vtp=1&amp;vaab=1&amp;bb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70502"/>
                <a:ext cx="8120888" cy="4857560"/>
              </a:xfrm>
              <a:prstGeom prst="rect">
                <a:avLst/>
              </a:prstGeom>
              <a:blipFill rotWithShape="1">
                <a:blip r:embed="rId2"/>
                <a:stretch>
                  <a:fillRect l="-5" t="-5" r="3" b="-1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18ee5f27b?iti=139&amp;htil=60&amp;vcp=1&amp;vis=1&amp;pid=356c9ec45&amp;color=0,0,0&amp;tib=255,255,255&amp;vtp=1&amp;vaab=1&amp;bt=1&amp;hs=1&amp;hs=1" descr="preencoded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700139" y="973886"/>
            <a:ext cx="2843784" cy="2880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18ee5f27b?iti=139&amp;htil=60&amp;vcp=1&amp;vis=1&amp;pid=356c9ec45&amp;color=0,0,0&amp;vtp=1&amp;vaab=1&amp;bbb=1"/>
          <p:cNvSpPr/>
          <p:nvPr/>
        </p:nvSpPr>
        <p:spPr>
          <a:xfrm>
            <a:off x="9281450" y="3981246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答图B34-2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77_1#82cf4a5f7?iti=116&amp;htil=61&amp;vcp=1&amp;vis=1&amp;pid=5abfd26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0184" y="960906"/>
            <a:ext cx="3861816" cy="397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77_2#82cf4a5f7?iti=116&amp;htil=61&amp;vcp=1&amp;vis=1&amp;pid=5abfd263f&amp;color=0,0,0&amp;vtp=1&amp;vaab=1&amp;bbb=1"/>
          <p:cNvSpPr/>
          <p:nvPr/>
        </p:nvSpPr>
        <p:spPr>
          <a:xfrm>
            <a:off x="9317895" y="477212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77_3#82cf4a5f7?htil=61&amp;sp=1&amp;vcp=1&amp;vis=1&amp;pid=5abfd263f&amp;color=0,0,0&amp;vtp=1&amp;vaab=1&amp;bt=1&amp;bbb=1&amp;hb=1&amp;hs=1"/>
              <p:cNvSpPr/>
              <p:nvPr/>
            </p:nvSpPr>
            <p:spPr>
              <a:xfrm>
                <a:off x="539496" y="1225264"/>
                <a:ext cx="7671816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（2024·贵州遵义·模拟）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遵义某现代农业园内，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一批名贵果树苗急需持续浇灌。正在园区研学的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某中学创客小组为园区设计了一个自动给水系统，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B34-8甲所示。控制电路的电源电压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恒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，线圈电阻不计，定值电阻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为压敏电阻，其阻值随所受压力的变化图像如图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B34-8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乙所示。工作电路电源电压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77_3#82cf4a5f7?htil=61&amp;sp=1&amp;vcp=1&amp;vis=1&amp;pid=5abfd263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7671816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3260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77_3#82cf4a5f7?htil=61&amp;sp=1&amp;vcp=1&amp;vis=1&amp;pid=5abfd263f&amp;color=0,0,0&amp;vtp=1&amp;vaab=1&amp;bt=1&amp;bbb=1&amp;hb=1&amp;hs=1&amp;htil=1"/>
              <p:cNvSpPr/>
              <p:nvPr/>
            </p:nvSpPr>
            <p:spPr>
              <a:xfrm>
                <a:off x="539496" y="355620"/>
                <a:ext cx="7663688" cy="60405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包括注水装置和给水装置两部分（图中未明确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图B34-8丙为系统结构简图，其中压敏电阻位于圆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柱形水箱底部的受力板正下方，受力板面积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水箱底面积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给水装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置始终不停歇给水，当通过线圈的电流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时，衔铁刚好被吸下，注水装置停止注水，此时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电流表示数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；当水箱水位下降至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时，衔铁刚好被拉回，注水装置又开始向水箱注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水，此时电流表示数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77_3#82cf4a5f7?htil=61&amp;sp=1&amp;vcp=1&amp;vis=1&amp;pid=5abfd263f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5620"/>
                <a:ext cx="7663688" cy="6040501"/>
              </a:xfrm>
              <a:prstGeom prst="rect">
                <a:avLst/>
              </a:prstGeom>
              <a:blipFill rotWithShape="1">
                <a:blip r:embed="rId2"/>
                <a:stretch>
                  <a:fillRect l="-5" r="-3369" b="-1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5_BD.177_1#82cf4a5f7?iti=140&amp;htil=61&amp;vcp=1&amp;vis=1&amp;pid=5abfd26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1413" y="1066420"/>
            <a:ext cx="3669977" cy="378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BD.177_2#82cf4a5f7?iti=140&amp;htil=61&amp;vcp=1&amp;vis=1&amp;pid=5abfd263f&amp;color=0,0,0&amp;vtp=1&amp;vaab=1&amp;bbb=1"/>
          <p:cNvSpPr/>
          <p:nvPr/>
        </p:nvSpPr>
        <p:spPr>
          <a:xfrm>
            <a:off x="9403621" y="5035442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78_1#c8ecf7021?vcp=1&amp;vis=1&amp;pid=82cf4a5f7&amp;color=0,0,0&amp;vtp=1&amp;vaab=1&amp;bbb=1&amp;htil=1"/>
          <p:cNvSpPr/>
          <p:nvPr/>
        </p:nvSpPr>
        <p:spPr>
          <a:xfrm>
            <a:off x="539496" y="1310948"/>
            <a:ext cx="7663688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（1）图B34-8甲中，甲、乙分别为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装置。</a:t>
            </a:r>
            <a:endParaRPr lang="en-US" altLang="zh-CN" sz="2800" dirty="0"/>
          </a:p>
        </p:txBody>
      </p:sp>
      <p:sp>
        <p:nvSpPr>
          <p:cNvPr id="3" name="QC_6_BD.178_2#c8ecf7021.choices?vcp=1&amp;vis=1&amp;pid=82cf4a5f7&amp;color=0,0,0&amp;vtp=1&amp;vaab=1&amp;bbb=1&amp;htil=1&amp;hb=1"/>
          <p:cNvSpPr/>
          <p:nvPr/>
        </p:nvSpPr>
        <p:spPr>
          <a:xfrm>
            <a:off x="539496" y="1946601"/>
            <a:ext cx="7663688" cy="720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756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A.给水、注水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B.注水、给水</a:t>
            </a:r>
            <a:endParaRPr lang="en-US" altLang="zh-CN" sz="2800" dirty="0"/>
          </a:p>
        </p:txBody>
      </p:sp>
      <p:pic>
        <p:nvPicPr>
          <p:cNvPr id="4" name="QO_5_BD.177_1#82cf4a5f7?iti=141&amp;htil=61&amp;vcp=1&amp;vis=1&amp;pid=5abfd26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8783" y="901310"/>
            <a:ext cx="3532777" cy="364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177_2#82cf4a5f7?iti=141&amp;htil=61&amp;vcp=1&amp;vis=1&amp;pid=5abfd263f&amp;color=0,0,0&amp;vtp=1&amp;vaab=1&amp;bbb=1"/>
          <p:cNvSpPr/>
          <p:nvPr/>
        </p:nvSpPr>
        <p:spPr>
          <a:xfrm>
            <a:off x="9660795" y="460743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图B34-8</a:t>
            </a:r>
            <a:endParaRPr lang="en-US" altLang="zh-CN" sz="2800" dirty="0"/>
          </a:p>
        </p:txBody>
      </p:sp>
      <p:sp>
        <p:nvSpPr>
          <p:cNvPr id="6" name="QO_6_BD.179_1#0b317ed0c?vcp=1&amp;vis=1&amp;pid=82cf4a5f7&amp;color=0,0,0&amp;vtp=1&amp;vaab=1&amp;bt=1&amp;bbb=1"/>
          <p:cNvSpPr/>
          <p:nvPr/>
        </p:nvSpPr>
        <p:spPr>
          <a:xfrm>
            <a:off x="521208" y="26670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（2）求当注水装置停止注水时，水箱内水位的高度。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181_1#f27ef271f?vcp=1&amp;vis=1&amp;pid=82cf4a5f7&amp;color=0,0,0&amp;vtp=1&amp;vaab=1&amp;bt=1&amp;bbb=1&amp;hb=1"/>
              <p:cNvSpPr/>
              <p:nvPr/>
            </p:nvSpPr>
            <p:spPr>
              <a:xfrm>
                <a:off x="521208" y="3340377"/>
                <a:ext cx="812749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（3）若注水装置每分钟向水箱注水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给水装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置每分钟给水量为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求注水装置从最低水位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加注至最高水位的过程中所消耗的电能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BD.181_1#f27ef271f?vcp=1&amp;vis=1&amp;pid=82cf4a5f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208" y="3340377"/>
                <a:ext cx="8127492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6" t="-23" b="-6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5469</Words>
  <Application>Microsoft Office PowerPoint</Application>
  <PresentationFormat>宽屏</PresentationFormat>
  <Paragraphs>891</Paragraphs>
  <Slides>104</Slides>
  <Notes>88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104</vt:i4>
      </vt:variant>
    </vt:vector>
  </HeadingPairs>
  <TitlesOfParts>
    <vt:vector size="114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20</cp:revision>
  <dcterms:created xsi:type="dcterms:W3CDTF">2024-12-11T13:19:00Z</dcterms:created>
  <dcterms:modified xsi:type="dcterms:W3CDTF">2025-07-24T08:45:29Z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C56E30F05FD0474AB43618194E4F3E33_12</vt:lpwstr>
  </property>
  <property fmtid="{D5CDD505-2E9C-101B-9397-08002B2CF9AE}" pid="3" name="KSOProductBuildVer">
    <vt:lpwstr>2052-12.1.0.18912</vt:lpwstr>
  </property>
</Properties>
</file>