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10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361" r:id="rId20"/>
    <p:sldId id="273" r:id="rId21"/>
    <p:sldId id="274" r:id="rId22"/>
    <p:sldId id="275" r:id="rId23"/>
    <p:sldId id="276" r:id="rId24"/>
    <p:sldId id="277" r:id="rId25"/>
    <p:sldId id="278" r:id="rId26"/>
    <p:sldId id="354" r:id="rId27"/>
    <p:sldId id="279" r:id="rId28"/>
    <p:sldId id="280" r:id="rId29"/>
    <p:sldId id="281" r:id="rId30"/>
    <p:sldId id="283" r:id="rId31"/>
    <p:sldId id="284" r:id="rId32"/>
    <p:sldId id="285" r:id="rId33"/>
    <p:sldId id="286" r:id="rId34"/>
    <p:sldId id="288" r:id="rId35"/>
    <p:sldId id="287" r:id="rId36"/>
    <p:sldId id="362" r:id="rId37"/>
    <p:sldId id="289" r:id="rId38"/>
    <p:sldId id="290" r:id="rId39"/>
    <p:sldId id="291" r:id="rId40"/>
    <p:sldId id="292" r:id="rId41"/>
    <p:sldId id="294" r:id="rId42"/>
    <p:sldId id="295" r:id="rId43"/>
    <p:sldId id="296" r:id="rId44"/>
    <p:sldId id="445" r:id="rId45"/>
    <p:sldId id="297" r:id="rId46"/>
    <p:sldId id="298" r:id="rId47"/>
    <p:sldId id="299" r:id="rId48"/>
    <p:sldId id="300" r:id="rId49"/>
    <p:sldId id="301" r:id="rId50"/>
    <p:sldId id="302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55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9" r:id="rId77"/>
    <p:sldId id="444" r:id="rId78"/>
    <p:sldId id="331" r:id="rId79"/>
    <p:sldId id="357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59" r:id="rId90"/>
    <p:sldId id="341" r:id="rId91"/>
    <p:sldId id="342" r:id="rId92"/>
    <p:sldId id="343" r:id="rId93"/>
    <p:sldId id="344" r:id="rId94"/>
    <p:sldId id="345" r:id="rId95"/>
    <p:sldId id="360" r:id="rId96"/>
    <p:sldId id="346" r:id="rId97"/>
    <p:sldId id="348" r:id="rId98"/>
    <p:sldId id="349" r:id="rId99"/>
    <p:sldId id="351" r:id="rId10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presProps" Target="presProp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5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5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5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5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ec6b20f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11738CF-0525-4A1D-8937-AF48493E854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透镜及其应用 凸透镜成像的规律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ec6b20f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DFA3C32-E744-433D-BB54-6392D8D0944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a81de3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954fa4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34ae1f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670c5a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a81de3e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b954fa42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34ae1f9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4670c5af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透镜及其应用 凸透镜成像的规律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ec6b20f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C09C2D7-11EC-47A4-B558-0E595D731CF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a81de3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954fa4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34ae1f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670c5a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a81de3e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b954fa42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34ae1f9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4670c5af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透镜及其应用 凸透镜成像的规律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4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F59C713-DF4B-4B1B-B3FE-A8CFCDBF8A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4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4F78228-3B8E-4C1A-9933-C0470F244C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a81de3e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954fa4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34ae1f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670c5a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a81de3ea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b954fa42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34ae1f9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4670c5af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F9B33E4-CEFC-4F32-A5BE-58C70FB801B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a81de3e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954fa4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34ae1f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670c5a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a81de3ea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b954fa42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34ae1f9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4670c5af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ec6b20f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11738CF-0525-4A1D-8937-AF48493E854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透镜及其应用 凸透镜成像的规律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ec6b20f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DFA3C32-E744-433D-BB54-6392D8D0944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a81de3e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954fa4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34ae1f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670c5a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a81de3ea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b954fa42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34ae1f9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4670c5af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透镜及其应用 凸透镜成像的规律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ec6b20f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C09C2D7-11EC-47A4-B558-0E595D731CF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a81de3e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954fa4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34ae1f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670c5a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a81de3ea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b954fa42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34ae1f9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4670c5af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透镜及其应用 凸透镜成像的规律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AD731FB-E856-4B5A-1812-04C584F47C6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F59C713-DF4B-4B1B-B3FE-A8CFCDBF8A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4F78228-3B8E-4C1A-9933-C0470F244C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a81de3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954fa4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34ae1f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670c5a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a81de3e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b954fa42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34ae1f9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4670c5af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F9B33E4-CEFC-4F32-A5BE-58C70FB801B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a81de3e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954fa4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34ae1f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4670c5a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a81de3e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b954fa42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34ae1f9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4670c5af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://www.guishiyun.com/res_view.aspx?id=4398&amp;rid=26" TargetMode="Externa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image" Target="../media/image3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image" Target="../media/image30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9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0.pn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8.png"/><Relationship Id="rId4" Type="http://schemas.openxmlformats.org/officeDocument/2006/relationships/image" Target="../media/image46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9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a25ed82d?sp=1&amp;vcp=1&amp;pid=1ef8a46ce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平行光“聚焦法”测焦距：将凸透镜正对平行光（如太阳光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动凸透镜和光屏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，直至在光屏上承接到一个最小、最亮的光斑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斑到凸透镜的距离即为该透镜的焦距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_1#35ebdc393?sp=1&amp;vcp=1&amp;vis=1&amp;pid=1ef8a46ce&amp;color=0,0,0&amp;vtp=1&amp;vaab=1&amp;bt=1&amp;bbb=1"/>
          <p:cNvSpPr/>
          <p:nvPr/>
        </p:nvSpPr>
        <p:spPr>
          <a:xfrm>
            <a:off x="539496" y="15360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请在图3-1中画出两条入射光线通过凸透镜后的光线。</a:t>
            </a:r>
            <a:endParaRPr lang="en-US" altLang="zh-CN" sz="2800" dirty="0"/>
          </a:p>
        </p:txBody>
      </p:sp>
      <p:pic>
        <p:nvPicPr>
          <p:cNvPr id="3" name="QO_7_BD.6_2#35ebdc393?iti=1&amp;htil=2&amp;vcp=1&amp;vis=1&amp;pid=1ef8a46c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0472" y="2827401"/>
            <a:ext cx="3566160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_3#35ebdc393?iti=1&amp;htil=2&amp;vcp=1&amp;vis=1&amp;pid=1ef8a46ce&amp;color=0,0,0&amp;vtp=1&amp;vaab=1&amp;bbb=1"/>
          <p:cNvSpPr/>
          <p:nvPr/>
        </p:nvSpPr>
        <p:spPr>
          <a:xfrm>
            <a:off x="2817939" y="4728337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</a:t>
            </a:r>
            <a:endParaRPr lang="en-US" altLang="zh-CN" sz="2800" dirty="0"/>
          </a:p>
        </p:txBody>
      </p:sp>
      <p:sp>
        <p:nvSpPr>
          <p:cNvPr id="5" name="QO_7_AN.1_1#35ebdc393?htil=2&amp;vcp=1&amp;vis=1&amp;pid=1ef8a46ce&amp;color=0,0,0&amp;vtp=1&amp;vaab=1&amp;bbb=1"/>
          <p:cNvSpPr/>
          <p:nvPr/>
        </p:nvSpPr>
        <p:spPr>
          <a:xfrm>
            <a:off x="6080760" y="2155888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如答图3-1所示</a:t>
            </a:r>
            <a:endParaRPr lang="en-US" altLang="zh-CN" sz="2800" dirty="0"/>
          </a:p>
        </p:txBody>
      </p:sp>
      <p:pic>
        <p:nvPicPr>
          <p:cNvPr id="6" name="QO_7_AN.1_1#35ebdc393?iti=2&amp;htil=2&amp;vcp=1&amp;vis=1&amp;pid=1ef8a46c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827401"/>
            <a:ext cx="3730752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AN.1_1#35ebdc393?iti=2&amp;htil=2&amp;vcp=1&amp;vis=1&amp;pid=1ef8a46ce&amp;color=0,0,0&amp;vtp=1&amp;vaab=1&amp;bbb=1"/>
          <p:cNvSpPr/>
          <p:nvPr/>
        </p:nvSpPr>
        <p:spPr>
          <a:xfrm>
            <a:off x="7331011" y="4728337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EX.1_1#35ebdc393?vcp=1&amp;vis=1&amp;pid=1ef8a46ce&amp;color=0,0,0&amp;mp=1&amp;vtp=1&amp;vaab=1&amp;bt=1&amp;bbb=1"/>
          <p:cNvSpPr/>
          <p:nvPr/>
        </p:nvSpPr>
        <p:spPr>
          <a:xfrm>
            <a:off x="539496" y="1591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透镜的三条特殊光线如图3-2所示。</a:t>
            </a:r>
            <a:endParaRPr lang="en-US" altLang="zh-CN" sz="2800" dirty="0"/>
          </a:p>
        </p:txBody>
      </p:sp>
      <p:pic>
        <p:nvPicPr>
          <p:cNvPr id="3" name="QO_7_EX.1_1#35ebdc393?iti=3&amp;vcp=1&amp;vis=1&amp;pid=1ef8a46c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36192" y="2273141"/>
            <a:ext cx="912571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EX.1_1#35ebdc393?iti=3&amp;vcp=1&amp;vis=1&amp;pid=1ef8a46ce&amp;color=0,0,0&amp;vtp=1&amp;vaab=1&amp;bbb=1"/>
          <p:cNvSpPr/>
          <p:nvPr/>
        </p:nvSpPr>
        <p:spPr>
          <a:xfrm>
            <a:off x="5643435" y="4686141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e4bc9f03?vcp=1&amp;pid=1ef8a46c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B_8_BD.9_1#75253e406?sp=1&amp;vcp=1&amp;vis=1&amp;pid=9e4bc9f03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下列四个透镜中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，属于凸透镜的有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，属于凹透镜的有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均填编号）</a:t>
            </a:r>
            <a:endParaRPr lang="en-US" altLang="zh-CN" sz="2800" dirty="0"/>
          </a:p>
        </p:txBody>
      </p:sp>
      <p:sp>
        <p:nvSpPr>
          <p:cNvPr id="4" name="QB_8_AN.10_1#75253e406.blank?vcp=1&amp;vis=1&amp;pid=9e4bc9f03&amp;color=0,0,0&amp;vpa=4&amp;vtp=1&amp;vaab=1&amp;bbb=1"/>
          <p:cNvSpPr/>
          <p:nvPr/>
        </p:nvSpPr>
        <p:spPr>
          <a:xfrm>
            <a:off x="6150515" y="12367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②③</a:t>
            </a:r>
            <a:endParaRPr lang="en-US" altLang="zh-CN" sz="2800" dirty="0"/>
          </a:p>
        </p:txBody>
      </p:sp>
      <p:sp>
        <p:nvSpPr>
          <p:cNvPr id="5" name="QB_8_AN.12_1#75253e406.blank?vcp=1&amp;vis=1&amp;pid=9e4bc9f03&amp;color=0,0,0&amp;vpa=5&amp;vtp=1&amp;vaab=1&amp;bbb=1"/>
          <p:cNvSpPr/>
          <p:nvPr/>
        </p:nvSpPr>
        <p:spPr>
          <a:xfrm>
            <a:off x="10062114" y="12367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①④</a:t>
            </a:r>
            <a:endParaRPr lang="en-US" altLang="zh-CN" sz="2800" dirty="0"/>
          </a:p>
        </p:txBody>
      </p:sp>
      <p:pic>
        <p:nvPicPr>
          <p:cNvPr id="6" name="QB_8_BD.11_1#75253e406?vcp=1&amp;vis=1&amp;pid=9e4bc9f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2604561"/>
            <a:ext cx="5221224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3_1#59eef2cbf?sp=1&amp;vcp=1&amp;vis=1&amp;pid=9e4bc9f03&amp;color=0,0,0&amp;vtp=1&amp;vaab=1&amp;bt=1&amp;bbb=1"/>
          <p:cNvSpPr/>
          <p:nvPr/>
        </p:nvSpPr>
        <p:spPr>
          <a:xfrm>
            <a:off x="539496" y="132111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如图3-3所示，请完成光线通过透镜后的光路。</a:t>
            </a:r>
            <a:endParaRPr lang="en-US" altLang="zh-CN" sz="2800" dirty="0"/>
          </a:p>
        </p:txBody>
      </p:sp>
      <p:pic>
        <p:nvPicPr>
          <p:cNvPr id="3" name="QO_8_BD.13_2#59eef2cbf?iti=4&amp;htil=3&amp;vcp=1&amp;vis=1&amp;pid=9e4bc9f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5376" y="2749677"/>
            <a:ext cx="2798064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3_3#59eef2cbf?iti=4&amp;htil=3&amp;vcp=1&amp;vis=1&amp;pid=9e4bc9f03&amp;color=0,0,0&amp;vtp=1&amp;vaab=1&amp;bbb=1"/>
          <p:cNvSpPr/>
          <p:nvPr/>
        </p:nvSpPr>
        <p:spPr>
          <a:xfrm>
            <a:off x="2808796" y="4943221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图3-3</a:t>
            </a:r>
            <a:endParaRPr lang="en-US" altLang="zh-CN" sz="2800" dirty="0"/>
          </a:p>
        </p:txBody>
      </p:sp>
      <p:sp>
        <p:nvSpPr>
          <p:cNvPr id="5" name="QO_8_AN.1_1#59eef2cbf?htil=3&amp;vcp=1&amp;vis=1&amp;pid=9e4bc9f03&amp;color=0,0,0&amp;vtp=1&amp;vaab=1&amp;bbb=1"/>
          <p:cNvSpPr/>
          <p:nvPr/>
        </p:nvSpPr>
        <p:spPr>
          <a:xfrm>
            <a:off x="6080760" y="1941004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如答图3-2所示</a:t>
            </a:r>
            <a:endParaRPr lang="en-US" altLang="zh-CN" sz="2800" dirty="0"/>
          </a:p>
        </p:txBody>
      </p:sp>
      <p:pic>
        <p:nvPicPr>
          <p:cNvPr id="6" name="QO_8_AN.1_1#59eef2cbf?iti=5&amp;htil=3&amp;vcp=1&amp;vis=1&amp;pid=9e4bc9f0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621661"/>
            <a:ext cx="3410712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8_AN.1_1#59eef2cbf?iti=5&amp;htil=3&amp;vcp=1&amp;vis=1&amp;pid=9e4bc9f03&amp;color=0,0,0&amp;vtp=1&amp;vaab=1&amp;bbb=1"/>
          <p:cNvSpPr/>
          <p:nvPr/>
        </p:nvSpPr>
        <p:spPr>
          <a:xfrm>
            <a:off x="7170992" y="4943221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c9a5d58c?vcp=1&amp;pid=eb954fa4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凸透镜成像的规律及其应用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3a1d8832c?vcp=1&amp;pid=0c9a5d58c&amp;color=0,0,0&amp;vtp=1&amp;vaab=1&amp;bbb=1"/>
              <p:cNvSpPr/>
              <p:nvPr/>
            </p:nvSpPr>
            <p:spPr>
              <a:xfrm>
                <a:off x="539496" y="1263495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凸透镜成像的规律：①一倍焦距分虚实，内虚外实；②二倍焦距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分大小，远小近大；③成实像时，物近像远像变大，物远像近像变小；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④成虚像时，物近像近像变小。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kumimoji="0" lang="en-US" altLang="zh-CN" sz="2800" b="0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r>
                      <a:rPr kumimoji="0" lang="en-US" altLang="zh-CN" sz="2800" b="0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时成倒立、等大的实像，且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kumimoji="0" lang="en-US" altLang="zh-CN" sz="2800" b="0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kumimoji="0" lang="en-US" altLang="zh-CN" sz="2800" b="0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r>
                      <a:rPr kumimoji="0" lang="en-US" altLang="zh-CN" sz="2800" b="0" i="0" u="none" strike="noStrike" kern="1200" cap="none" spc="-5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据此可以确定焦距。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凸透镜对光的作用属于光的折射现象，因此凸透镜成像时，光路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也是可逆的。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3a1d8832c?vcp=1&amp;pid=0c9a5d58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3157" b="-1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_1#3a8281b00?sp=1&amp;vcp=1&amp;vis=1&amp;pid=0c9a5d58c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）小明用自制的“水凸透镜”探究凸透镜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成像规律，当蜡烛、“水凸透镜”和光屏位于如图3-4所示的位置时，光屏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上呈现烛焰清晰的像。下列说法正确的是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15_2#3a8281b00?iti=6&amp;htil=4&amp;vcp=1&amp;vis=1&amp;pid=0c9a5d58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7425" y="3182112"/>
            <a:ext cx="4507992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5_3#3a8281b00?iti=6&amp;htil=4&amp;vcp=1&amp;vis=1&amp;pid=0c9a5d58c&amp;color=0,0,0&amp;vtp=1&amp;vaab=1&amp;bbb=1"/>
          <p:cNvSpPr/>
          <p:nvPr/>
        </p:nvSpPr>
        <p:spPr>
          <a:xfrm>
            <a:off x="8835808" y="501904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5_4#3a8281b00.choices?htil=4&amp;vcp=1&amp;vis=1&amp;pid=0c9a5d58c&amp;color=0,0,0&amp;vtp=1&amp;vaab=1&amp;bbb=1"/>
              <p:cNvSpPr/>
              <p:nvPr/>
            </p:nvSpPr>
            <p:spPr>
              <a:xfrm>
                <a:off x="539496" y="3128200"/>
                <a:ext cx="64739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A.此时成像特点与照相机的相同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.此时“水凸透镜”的焦距为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.调节“水凸透镜”的厚度可改变其焦距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.蜡烛燃烧变短，光屏上的像会向上移动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5_4#3a8281b00.choices?htil=4&amp;vcp=1&amp;vis=1&amp;pid=0c9a5d58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8200"/>
                <a:ext cx="647395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8" r="8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3a8281b00?iti=7&amp;htil=5&amp;vcp=1&amp;vis=1&amp;pid=0c9a5d58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3899" y="670782"/>
            <a:ext cx="4544568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3a8281b00?iti=7&amp;htil=5&amp;vcp=1&amp;vis=1&amp;pid=0c9a5d58c&amp;color=0,0,0&amp;vtp=1&amp;vaab=1&amp;bbb=1"/>
          <p:cNvSpPr/>
          <p:nvPr/>
        </p:nvSpPr>
        <p:spPr>
          <a:xfrm>
            <a:off x="8840570" y="250771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3a8281b00?htil=5&amp;vcp=1&amp;vis=1&amp;pid=0c9a5d58c&amp;color=0,0,0&amp;mp=1&amp;vtp=1&amp;vaab=1&amp;bt=1&amp;bbb=1&amp;hb=1&amp;hs=1"/>
              <p:cNvSpPr/>
              <p:nvPr/>
            </p:nvSpPr>
            <p:spPr>
              <a:xfrm>
                <a:off x="539496" y="643350"/>
                <a:ext cx="643737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，物距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，像距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=69.0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=29.0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物距小于像距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，所以此时应成倒立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、放大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3a8281b00?htil=5&amp;vcp=1&amp;vis=1&amp;pid=0c9a5d58c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3350"/>
                <a:ext cx="643737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4" r="-698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3a8281b00?htil=5&amp;vcp=1&amp;vis=1&amp;pid=0c9a5d58c&amp;color=0,0,0&amp;mp=1&amp;vtp=1&amp;vaab=1&amp;bt=1&amp;bbb=1&amp;hb=1&amp;hs=1"/>
              <p:cNvSpPr/>
              <p:nvPr/>
            </p:nvSpPr>
            <p:spPr>
              <a:xfrm>
                <a:off x="539496" y="3087338"/>
                <a:ext cx="11112011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的实像，此时成像特点与照相机的不同，故A错误。若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图中光屏上不成像，故B错误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。“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水凸透镜”的厚度变大，会聚作用变强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水透镜的焦距变小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 “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水凸透镜”的厚度变小，会聚作用变弱，水透镜的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焦距变大，故C正确。蜡烛燃烧变短后，烛焰的位置向下移动，由“光线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过透镜的光心不改变方向”可知，像的位置向上移动，故D正确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3a8281b00?htil=5&amp;vcp=1&amp;vis=1&amp;pid=0c9a5d58c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87338"/>
                <a:ext cx="11112011" cy="3144457"/>
              </a:xfrm>
              <a:prstGeom prst="rect">
                <a:avLst/>
              </a:prstGeom>
              <a:blipFill rotWithShape="1">
                <a:blip r:embed="rId5"/>
                <a:stretch>
                  <a:fillRect l="-3" t="-19" r="-1875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_1#3a8281b00?sp=1&amp;vcp=1&amp;vis=1&amp;pid=0c9a5d58c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）小明用自制的“水凸透镜”探究凸透镜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成像规律，当蜡烛、“水凸透镜”和光屏位于如图3-4所示的位置时，光屏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上呈现烛焰清晰的像。下列说法正确的是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6_1#3a8281b00.bracket?vcp=1&amp;vis=1&amp;pid=0c9a5d58c&amp;color=0,0,0&amp;vpa=6&amp;vtp=1&amp;vaab=1&amp;bbb=1"/>
          <p:cNvSpPr/>
          <p:nvPr/>
        </p:nvSpPr>
        <p:spPr>
          <a:xfrm>
            <a:off x="7268114" y="2486533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CD</a:t>
            </a:r>
            <a:endParaRPr lang="en-US" altLang="zh-CN" sz="2800" dirty="0"/>
          </a:p>
        </p:txBody>
      </p:sp>
      <p:pic>
        <p:nvPicPr>
          <p:cNvPr id="4" name="QC_7_BD.15_2#3a8281b00?iti=6&amp;htil=4&amp;vcp=1&amp;vis=1&amp;pid=0c9a5d58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7425" y="3182112"/>
            <a:ext cx="4507992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5_3#3a8281b00?iti=6&amp;htil=4&amp;vcp=1&amp;vis=1&amp;pid=0c9a5d58c&amp;color=0,0,0&amp;vtp=1&amp;vaab=1&amp;bbb=1"/>
          <p:cNvSpPr/>
          <p:nvPr/>
        </p:nvSpPr>
        <p:spPr>
          <a:xfrm>
            <a:off x="8835808" y="501904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5_4#3a8281b00.choices?htil=4&amp;vcp=1&amp;vis=1&amp;pid=0c9a5d58c&amp;color=0,0,0&amp;vtp=1&amp;vaab=1&amp;bbb=1"/>
              <p:cNvSpPr/>
              <p:nvPr/>
            </p:nvSpPr>
            <p:spPr>
              <a:xfrm>
                <a:off x="539496" y="3128200"/>
                <a:ext cx="64739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A.此时成像特点与照相机的相同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.此时“水凸透镜”的焦距为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.调节“水凸透镜”的厚度可改变其焦距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.蜡烛燃烧变短，光屏上的像会向上移动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5_4#3a8281b00.choices?htil=4&amp;vcp=1&amp;vis=1&amp;pid=0c9a5d58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8200"/>
                <a:ext cx="647395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8" r="8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3a8281b00?iti=8&amp;htil=6&amp;vcp=1&amp;vis=1&amp;pid=0c9a5d58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8317" y="1237996"/>
            <a:ext cx="4544568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3a8281b00?iti=8&amp;htil=6&amp;vcp=1&amp;vis=1&amp;pid=0c9a5d58c&amp;color=0,0,0&amp;vtp=1&amp;vaab=1&amp;bbb=1"/>
          <p:cNvSpPr/>
          <p:nvPr/>
        </p:nvSpPr>
        <p:spPr>
          <a:xfrm>
            <a:off x="8884988" y="307492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图3-4</a:t>
            </a:r>
            <a:endParaRPr lang="en-US" altLang="zh-CN" sz="2800" dirty="0"/>
          </a:p>
        </p:txBody>
      </p:sp>
      <p:sp>
        <p:nvSpPr>
          <p:cNvPr id="4" name="QC_7_EX.1_1#3a8281b00?htil=6&amp;vcp=1&amp;vis=1&amp;pid=0c9a5d58c&amp;color=0,0,0&amp;mp=1&amp;vtp=1&amp;vaab=1&amp;bt=1&amp;bbb=1&amp;hb=1&amp;hs=1"/>
          <p:cNvSpPr/>
          <p:nvPr/>
        </p:nvSpPr>
        <p:spPr>
          <a:xfrm>
            <a:off x="539496" y="1219708"/>
            <a:ext cx="64373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根据凸透镜成像规律解决问题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的关键是抓住物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、像的大小与物距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、像距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的大小的对应关系，并结合成像规律确定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焦距的范围或大小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当像距大于物距时，</a:t>
            </a:r>
            <a:endParaRPr lang="en-US" altLang="zh-CN" sz="2800" dirty="0"/>
          </a:p>
        </p:txBody>
      </p:sp>
      <p:sp>
        <p:nvSpPr>
          <p:cNvPr id="5" name="QC_7_EX.1_1#3a8281b00?htil=6&amp;vcp=1&amp;vis=1&amp;pid=0c9a5d58c&amp;color=0,0,0&amp;mp=1&amp;vtp=1&amp;vaab=1&amp;bt=1&amp;bbb=1&amp;hb=1&amp;hs=1"/>
          <p:cNvSpPr/>
          <p:nvPr/>
        </p:nvSpPr>
        <p:spPr>
          <a:xfrm>
            <a:off x="539995" y="3791140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成放大的像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;当像距小于物距时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，成缩小的像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;当像距等于物距时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，成等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大的像。 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水凸透镜”的厚度变大，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会聚作用变强，它的焦距变小；“水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凸透镜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的厚度变小，会聚作用变弱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，它的焦距变大。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5104fae6.fixed?vcp=1&amp;pid=3c6808036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05104fae6.fixed?vcp=1&amp;pid=3c6808036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05104fae6.fixed?vcp=1&amp;pid=3c6808036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声与光的世界</a:t>
            </a:r>
            <a:endParaRPr lang="en-US" altLang="zh-CN" sz="4400" dirty="0"/>
          </a:p>
        </p:txBody>
      </p:sp>
      <p:sp>
        <p:nvSpPr>
          <p:cNvPr id="5" name="C_3_BD#05104fae6.fixed?vcp=1&amp;pid=3c6808036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光现象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e90671d0?vcp=1&amp;pid=0c9a5d58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19_1#4fc900473?sp=1&amp;vcp=1&amp;vis=1&amp;pid=fe90671d0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（2024·广西贵港·模拟）（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）如图3-5所示，在探究凸透镜成像规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律的实验中，光屏上恰好得到烛焰清晰的像。下列说法正确的是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5" name="QC_8_BD.19_2#4fc900473?iti=9&amp;htil=7&amp;vcp=1&amp;vis=1&amp;pid=fe90671d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2505" y="2604561"/>
            <a:ext cx="427939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9_3#4fc900473?iti=9&amp;htil=7&amp;vcp=1&amp;vis=1&amp;pid=fe90671d0&amp;color=0,0,0&amp;vtp=1&amp;vaab=1&amp;bbb=1"/>
          <p:cNvSpPr/>
          <p:nvPr/>
        </p:nvSpPr>
        <p:spPr>
          <a:xfrm>
            <a:off x="8986588" y="3874561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19_4#4fc900473.choices?htil=7&amp;vcp=1&amp;vis=1&amp;pid=fe90671d0&amp;color=0,0,0&amp;vtp=1&amp;vaab=1&amp;bbb=1&amp;hb=1"/>
              <p:cNvSpPr/>
              <p:nvPr/>
            </p:nvSpPr>
            <p:spPr>
              <a:xfrm>
                <a:off x="539496" y="2477561"/>
                <a:ext cx="67025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A.该凸透镜的焦距可能为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.此成像规律与照相机的原理相同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.光屏上成的是倒立、放大的实像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.当物体从距透镜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处向远离透镜的方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向移动时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，所成的像逐渐变小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19_4#4fc900473.choices?htil=7&amp;vcp=1&amp;vis=1&amp;pid=fe90671d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67025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4" r="-2" b="-2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AS.1_1#4fc900473?vcp=1&amp;vis=1&amp;pid=fe90671d0&amp;color=0,0,0&amp;vtp=1&amp;vaab=1&amp;bt=1&amp;bbb=1&amp;hb=1"/>
              <p:cNvSpPr/>
              <p:nvPr/>
            </p:nvSpPr>
            <p:spPr>
              <a:xfrm>
                <a:off x="539496" y="73123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由题图可知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此时物距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小于像距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故成倒立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大的实像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其应用是投影仪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则题图中光屏上不成像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当物体从距透镜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处向远离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透镜的方向移动时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物距变大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像与物移动的方向相同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可知像距会变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故像逐渐变小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AS.1_1#4fc900473?vcp=1&amp;vis=1&amp;pid=fe90671d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123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111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8_AS.1_1#4fc900473?iti=10&amp;vcp=1&amp;vis=1&amp;pid=fe90671d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988022"/>
            <a:ext cx="5458968" cy="144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S.1_1#4fc900473?iti=10&amp;vcp=1&amp;vis=1&amp;pid=fe90671d0&amp;color=0,0,0&amp;vtp=1&amp;vaab=1&amp;bbb=1"/>
          <p:cNvSpPr/>
          <p:nvPr/>
        </p:nvSpPr>
        <p:spPr>
          <a:xfrm>
            <a:off x="5638864" y="555977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图3-5</a:t>
            </a:r>
            <a:endParaRPr lang="en-US" altLang="zh-CN" sz="2800" dirty="0"/>
          </a:p>
        </p:txBody>
      </p:sp>
      <p:sp>
        <p:nvSpPr>
          <p:cNvPr id="5" name="QC_8_AN.20_1#4fc900473.bracket?vcp=1&amp;vis=1&amp;pid=fe90671d0&amp;color=0,0,0&amp;vpa=7&amp;vtp=1&amp;vaab=1&amp;bbb=1"/>
          <p:cNvSpPr/>
          <p:nvPr/>
        </p:nvSpPr>
        <p:spPr>
          <a:xfrm>
            <a:off x="1080951" y="3875691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22_1#f39215cc8?vcp=1&amp;vis=1&amp;pid=fe90671d0&amp;color=0,0,0&amp;vtp=1&amp;vaab=1&amp;bt=1&amp;bbb=1&amp;hb=1"/>
              <p:cNvSpPr/>
              <p:nvPr/>
            </p:nvSpPr>
            <p:spPr>
              <a:xfrm>
                <a:off x="539496" y="153339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（2024·上海·中考）光具座上有凸透镜、光屏及发光源各一个，当光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屏和凸透镜的距离为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时，在光屏上成缩小的像。小王把光屏沿着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光具座移动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后，再次移动光源的位置使其成清晰的像。对于该像的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情况，下列说法正确的是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BD.22_1#f39215cc8?vcp=1&amp;vis=1&amp;pid=fe90671d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339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-259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8_BD.22_2#f39215cc8.choices?vcp=1&amp;vis=1&amp;pid=fe90671d0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A.一定成放大的像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B.可能成缩小的像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C.成像可能比原来小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D.成像一定比原来小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AS.1_1#f39215cc8?vcp=1&amp;vis=1&amp;pid=fe90671d0&amp;color=0,0,0&amp;vtp=1&amp;vaab=1&amp;bt=1&amp;bbb=1&amp;hb=1"/>
              <p:cNvSpPr/>
              <p:nvPr/>
            </p:nvSpPr>
            <p:spPr>
              <a:xfrm>
                <a:off x="539496" y="448384"/>
                <a:ext cx="11109960" cy="5938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当光屏和凸透镜的距离为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在光屏上成缩小的像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若将光屏沿着光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具座靠近凸透镜移动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则此时光屏距透镜的距离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光屏上没有像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与题意不符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故必是将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光屏沿着光具座远离凸透镜移动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再次移动光源的位置其使成清晰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与原来相比像距变大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像变大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C、D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错误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根据前提条件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讨论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′&lt;2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成倒立缩小的实像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成倒立等大的实像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′&gt;2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&lt;7.5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成倒立放大的实像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综上可知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错误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最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后讨论可取特殊值进行快速验证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AS.1_1#f39215cc8?vcp=1&amp;vis=1&amp;pid=fe90671d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8384"/>
                <a:ext cx="11109960" cy="5938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2843" b="-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23_1#f39215cc8.bracket?vcp=1&amp;vis=1&amp;pid=fe90671d0&amp;color=0,0,0&amp;vpa=8&amp;vtp=1&amp;vaab=1"/>
          <p:cNvSpPr/>
          <p:nvPr/>
        </p:nvSpPr>
        <p:spPr>
          <a:xfrm>
            <a:off x="6403006" y="581902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【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bd2d3af1?vcp=1&amp;pid=eb954fa42&amp;color=68,178,231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生活中的透镜</a:t>
            </a:r>
            <a:endParaRPr lang="en-US" altLang="zh-CN" sz="3200" dirty="0"/>
          </a:p>
        </p:txBody>
      </p:sp>
      <p:sp>
        <p:nvSpPr>
          <p:cNvPr id="3" name="P_7#eac6a51c3?vcp=1&amp;pid=cbd2d3af1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常见光学仪器及其工作原理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4" name="P_7_BD#eac6a51c3?colgroup=6,23&amp;vcp=1&amp;pid=cbd2d3af1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592866"/>
              <a:ext cx="11091672" cy="3600135"/>
            </p:xfrm>
            <a:graphic>
              <a:graphicData uri="http://schemas.openxmlformats.org/drawingml/2006/table">
                <a:tbl>
                  <a:tblPr/>
                  <a:tblGrid>
                    <a:gridCol w="24048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686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光学仪器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工作原理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放大镜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𝑢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物体通过凸透镜成正立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放大的虚像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9278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照相机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摄像机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𝑢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&gt;2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物体通过凸透镜成倒立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缩小的实像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9278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投影仪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幻灯机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𝑢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&lt;2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物体通过凸透镜成倒立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放大的实像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望远镜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物镜相当于照相机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目镜相当于放大镜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4" name="P_7_BD#eac6a51c3?colgroup=6,23&amp;vcp=1&amp;pid=cbd2d3af1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2592866"/>
              <a:ext cx="11091672" cy="3562035"/>
            </p:xfrm>
            <a:graphic>
              <a:graphicData uri="http://schemas.openxmlformats.org/drawingml/2006/table">
                <a:tbl>
                  <a:tblPr/>
                  <a:tblGrid>
                    <a:gridCol w="2404872"/>
                    <a:gridCol w="8686800"/>
                  </a:tblGrid>
                  <a:tr h="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光学仪器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工作原理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放大镜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176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照相机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摄像机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176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投影仪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幻灯机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望远镜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物镜相当于照相机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目镜相当于放大镜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eac6a51c3?colgroup=6,23&amp;vcp=1&amp;pid=cbd2d3af1&amp;color=0,0,0&amp;vtp=1&amp;vaab=1&amp;bbb=1&amp;hb=1"/>
          <p:cNvGraphicFramePr>
            <a:graphicFrameLocks noGrp="1"/>
          </p:cNvGraphicFramePr>
          <p:nvPr/>
        </p:nvGraphicFramePr>
        <p:xfrm>
          <a:off x="539496" y="2940376"/>
          <a:ext cx="11091672" cy="1672528"/>
        </p:xfrm>
        <a:graphic>
          <a:graphicData uri="http://schemas.openxmlformats.org/drawingml/2006/table">
            <a:tbl>
              <a:tblPr/>
              <a:tblGrid>
                <a:gridCol w="2404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光学仪器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工作原理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显微镜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物镜相当于投影仪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目镜相当于放大镜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潜望镜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平面镜成像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P_7_BD#eac6a51c3?colgroup=6,23&amp;vcp=1&amp;pid=cbd2d3af1&amp;color=0,0,0&amp;vtp=1&amp;vaab=1&amp;bbb=1&amp;hb=1"/>
          <p:cNvSpPr txBox="1"/>
          <p:nvPr/>
        </p:nvSpPr>
        <p:spPr>
          <a:xfrm>
            <a:off x="9091168" y="2241286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5_1#d762c56fb?sp=1&amp;vcp=1&amp;vis=1&amp;pid=cbd2d3af1&amp;color=0,0,0&amp;vtp=1&amp;vaab=1&amp;bt=1&amp;bbb=1"/>
          <p:cNvSpPr/>
          <p:nvPr/>
        </p:nvSpPr>
        <p:spPr>
          <a:xfrm>
            <a:off x="539496" y="12961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如图3-6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所示的眼镜片是(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7_1#d762c56fb.bracket?vcp=1&amp;vis=1&amp;pid=cbd2d3af1&amp;color=0,0,0&amp;vpa=9&amp;vtp=1&amp;vaab=1"/>
          <p:cNvSpPr/>
          <p:nvPr/>
        </p:nvSpPr>
        <p:spPr>
          <a:xfrm>
            <a:off x="8466678" y="12828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7_BD.25_2#d762c56fb?iti=11&amp;vcp=1&amp;vis=1&amp;pid=cbd2d3af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9472" y="1982343"/>
            <a:ext cx="2359152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5_3#d762c56fb?iti=11&amp;vcp=1&amp;vis=1&amp;pid=cbd2d3af1&amp;color=0,0,0&amp;vtp=1&amp;vaab=1&amp;bbb=1"/>
          <p:cNvSpPr/>
          <p:nvPr/>
        </p:nvSpPr>
        <p:spPr>
          <a:xfrm>
            <a:off x="5643435" y="3060319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图3-6</a:t>
            </a:r>
            <a:endParaRPr lang="en-US" altLang="zh-CN" sz="2800" dirty="0"/>
          </a:p>
        </p:txBody>
      </p:sp>
      <p:sp>
        <p:nvSpPr>
          <p:cNvPr id="6" name="QC_7_BD.25_4#d762c56fb.choices?vcp=1&amp;vis=1&amp;pid=cbd2d3af1&amp;color=0,0,0&amp;vtp=1&amp;vaab=1&amp;bbb=1"/>
          <p:cNvSpPr/>
          <p:nvPr/>
        </p:nvSpPr>
        <p:spPr>
          <a:xfrm>
            <a:off x="539496" y="369862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.凸面镜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B.凹面镜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C.凸透镜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.凹透镜</a:t>
            </a:r>
            <a:endParaRPr lang="en-US" altLang="zh-CN" sz="2800" dirty="0"/>
          </a:p>
        </p:txBody>
      </p:sp>
      <p:sp>
        <p:nvSpPr>
          <p:cNvPr id="7" name="QC_7_AS.1_1#d762c56fb?vcp=1&amp;vis=1&amp;pid=cbd2d3af1&amp;color=0,0,0&amp;vtp=1&amp;vaab=1&amp;bbb=1&amp;hb=1"/>
          <p:cNvSpPr/>
          <p:nvPr/>
        </p:nvSpPr>
        <p:spPr>
          <a:xfrm>
            <a:off x="539496" y="432809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题图中的眼镜片将字放大，成正立、放大的虚像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，故该眼镜片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是凸透镜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d762c56fb?iti=12&amp;htil=8&amp;vcp=1&amp;vis=1&amp;pid=cbd2d3af1&amp;color=0,0,0&amp;tib=255,255,255&amp;vtp=1&amp;vaab=1&amp;bt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6846" y="1237964"/>
            <a:ext cx="3584448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d762c56fb?iti=12&amp;htil=8&amp;vcp=1&amp;vis=1&amp;pid=cbd2d3af1&amp;color=0,0,0&amp;vtp=1&amp;vaab=1&amp;bbb=1"/>
          <p:cNvSpPr/>
          <p:nvPr/>
        </p:nvSpPr>
        <p:spPr>
          <a:xfrm>
            <a:off x="9333457" y="493112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图3-7</a:t>
            </a:r>
            <a:endParaRPr lang="en-US" altLang="zh-CN" sz="2800" dirty="0"/>
          </a:p>
        </p:txBody>
      </p:sp>
      <p:sp>
        <p:nvSpPr>
          <p:cNvPr id="4" name="QC_7_EX.1_1#d762c56fb?htil=8&amp;vcp=1&amp;vis=1&amp;pid=cbd2d3af1&amp;color=0,0,0&amp;vtp=1&amp;vaab=1&amp;bbb=1&amp;hb=1"/>
          <p:cNvSpPr/>
          <p:nvPr/>
        </p:nvSpPr>
        <p:spPr>
          <a:xfrm>
            <a:off x="539496" y="1225264"/>
            <a:ext cx="739749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判断镜片类型的方法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透过镜片观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察物体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若物体成倒立的像或成正立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放大的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则镜片为凸透镜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若物体成正立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缩小的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则镜片为凹透镜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让灯光或太阳光穿过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镜片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在镜片下方放一张白纸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在白纸上出现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镜片的投影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投影中央为亮斑的是凸透镜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影中央为暗影的是凹透镜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3-7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74555b5b?vcp=1&amp;pid=cbd2d3af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29_1#dc7237d38?vcp=1&amp;vis=1&amp;pid=774555b5b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（2024·广西桂林·模拟）毕业照给同学们留下了美好的青春记忆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照时(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0_1#dc7237d38.bracket?vcp=1&amp;vis=1&amp;pid=774555b5b&amp;color=0,0,0&amp;vpa=10&amp;vtp=1&amp;vaab=1"/>
          <p:cNvSpPr/>
          <p:nvPr/>
        </p:nvSpPr>
        <p:spPr>
          <a:xfrm>
            <a:off x="15277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9_2#dc7237d38.choices?vcp=1&amp;vis=1&amp;pid=774555b5b&amp;color=0,0,0&amp;vtp=1&amp;vaab=1&amp;bbb=1"/>
          <p:cNvSpPr/>
          <p:nvPr/>
        </p:nvSpPr>
        <p:spPr>
          <a:xfrm>
            <a:off x="464765" y="246859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A.照相机镜头相当于凹透镜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B.同学们应站在镜头一倍焦距以内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C.照相机成缩小的实像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D.想让成的像变大，镜头应远离同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学们</a:t>
            </a:r>
            <a:endParaRPr lang="en-US" altLang="zh-CN" sz="2800" dirty="0"/>
          </a:p>
        </p:txBody>
      </p:sp>
      <p:sp>
        <p:nvSpPr>
          <p:cNvPr id="6" name="QC_8_AS.1_1#dc7237d38?vcp=1&amp;vis=1&amp;pid=774555b5b&amp;color=0,0,0&amp;vtp=1&amp;vaab=1&amp;bt=1&amp;bbb=1&amp;hb=1"/>
          <p:cNvSpPr/>
          <p:nvPr/>
        </p:nvSpPr>
        <p:spPr>
          <a:xfrm>
            <a:off x="5895920" y="1867918"/>
            <a:ext cx="597223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照相机镜头相当于凸透镜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照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相机利用凸透镜成倒立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缩小的实像的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原理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照相时同学们应在凸透镜的二倍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焦距之外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故选项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确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想让所成的像变大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应增大像距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减小物距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即镜头应靠近同学们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选项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2_1#5cbd9d32d?sp=1&amp;vcp=1&amp;vis=1&amp;pid=774555b5b&amp;color=0,0,0&amp;vtp=1&amp;vaab=1&amp;bt=1&amp;bbb=1&amp;hb=1"/>
          <p:cNvSpPr/>
          <p:nvPr/>
        </p:nvSpPr>
        <p:spPr>
          <a:xfrm>
            <a:off x="539496" y="88442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（2024·江苏苏州·中考）公共场所的宣传投影如图3-8甲所示，装在高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处的投影灯照在地面上出现图案，投影灯的内部结构如图3-8乙所示。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8_BD.32_2#5cbd9d32d?iti=13&amp;htil=9&amp;vcp=1&amp;vis=1&amp;pid=774555b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9825" y="2456815"/>
            <a:ext cx="4088130" cy="2721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32_3#5cbd9d32d?iti=13&amp;htil=9&amp;vcp=1&amp;vis=1&amp;pid=774555b5b&amp;color=0,0,0&amp;vtp=1&amp;vaab=1&amp;bbb=1"/>
          <p:cNvSpPr/>
          <p:nvPr/>
        </p:nvSpPr>
        <p:spPr>
          <a:xfrm>
            <a:off x="9769475" y="5530850"/>
            <a:ext cx="911225" cy="7219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图3-8</a:t>
            </a:r>
            <a:endParaRPr lang="en-US" altLang="zh-CN" sz="2800" dirty="0"/>
          </a:p>
        </p:txBody>
      </p:sp>
      <p:sp>
        <p:nvSpPr>
          <p:cNvPr id="6" name="QC_8_BD.32_4#5cbd9d32d.choices?htil=9&amp;vcp=1&amp;vis=1&amp;pid=774555b5b&amp;color=0,0,0&amp;vtp=1&amp;vaab=1&amp;bbb=1&amp;hb=1"/>
          <p:cNvSpPr/>
          <p:nvPr/>
        </p:nvSpPr>
        <p:spPr>
          <a:xfrm>
            <a:off x="539496" y="2808160"/>
            <a:ext cx="827532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.不同方向的人都能看到图案是因为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光在地面发生了漫反射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.该投影灯的成像原理与照相机相同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.调小镜头与图片的距离，图案变小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.地面上看到的是放大的虚像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a81de3ea.fixed?vcp=1&amp;pid=3ec6b20f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透镜及其应用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凸透镜成像的规律</a:t>
            </a:r>
            <a:endParaRPr lang="en-US" altLang="zh-CN" sz="4000" dirty="0"/>
          </a:p>
        </p:txBody>
      </p:sp>
      <p:sp>
        <p:nvSpPr>
          <p:cNvPr id="3" name="C_5_BD#8a81de3ea.fixed?vcp=1&amp;pid=3ec6b20f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5cbd9d32d?iti=14&amp;htil=10&amp;vcp=1&amp;vis=1&amp;pid=774555b5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2968" y="1240536"/>
            <a:ext cx="3328416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5cbd9d32d?iti=14&amp;htil=10&amp;vcp=1&amp;vis=1&amp;pid=774555b5b&amp;color=0,0,0&amp;vtp=1&amp;vaab=1&amp;bbb=1"/>
          <p:cNvSpPr/>
          <p:nvPr/>
        </p:nvSpPr>
        <p:spPr>
          <a:xfrm>
            <a:off x="9421563" y="357124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图3-8</a:t>
            </a:r>
            <a:endParaRPr lang="en-US" altLang="zh-CN" sz="2800" dirty="0"/>
          </a:p>
        </p:txBody>
      </p:sp>
      <p:sp>
        <p:nvSpPr>
          <p:cNvPr id="4" name="QC_8_AS.1_1#5cbd9d32d?htil=10&amp;vcp=1&amp;vis=1&amp;pid=774555b5b&amp;color=0,0,0&amp;vtp=1&amp;vaab=1&amp;bt=1&amp;bbb=1&amp;hb=1&amp;hs=1"/>
          <p:cNvSpPr/>
          <p:nvPr/>
        </p:nvSpPr>
        <p:spPr>
          <a:xfrm>
            <a:off x="539496" y="1222248"/>
            <a:ext cx="765352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不同方向的人都能看到图案是因为光在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地面发生了漫反射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该投影灯的成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像原理与投影仪相同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利用了凸透镜成倒立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大的实像的原理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所以物距应该在一倍焦距和二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倍焦距之间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像距在二倍焦距以外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调小镜头与</a:t>
            </a:r>
            <a:endParaRPr lang="en-US" altLang="zh-CN" sz="2800" dirty="0"/>
          </a:p>
        </p:txBody>
      </p:sp>
      <p:sp>
        <p:nvSpPr>
          <p:cNvPr id="5" name="QC_8_AS.1_1#5cbd9d32d?htil=10&amp;vcp=1&amp;vis=1&amp;pid=774555b5b&amp;color=0,0,0&amp;vtp=1&amp;vaab=1&amp;bt=1&amp;bbb=1&amp;hb=1&amp;hs=1"/>
          <p:cNvSpPr/>
          <p:nvPr/>
        </p:nvSpPr>
        <p:spPr>
          <a:xfrm>
            <a:off x="539995" y="44286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图片的距离时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物距变小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像距变大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像变大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即图案变大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选项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、D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8_AN.33_1#5cbd9d32d.bracket?vcp=1&amp;vis=1&amp;pid=774555b5b&amp;color=0,0,0&amp;vpa=11&amp;vtp=1&amp;vaab=1"/>
          <p:cNvSpPr/>
          <p:nvPr/>
        </p:nvSpPr>
        <p:spPr>
          <a:xfrm>
            <a:off x="1041940" y="56300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9b8d21b0?vcp=1&amp;pid=eb954fa42&amp;color=68,178,231&amp;vtp=1&amp;vaab=1&amp;bt=1&amp;bbb=1"/>
          <p:cNvSpPr/>
          <p:nvPr/>
        </p:nvSpPr>
        <p:spPr>
          <a:xfrm>
            <a:off x="539496" y="554400"/>
            <a:ext cx="11109960" cy="6078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眼睛和眼镜</a:t>
            </a:r>
            <a:endParaRPr lang="en-US" altLang="zh-CN" sz="3200" dirty="0"/>
          </a:p>
        </p:txBody>
      </p:sp>
      <p:sp>
        <p:nvSpPr>
          <p:cNvPr id="3" name="P_7#16344287f?vcp=1&amp;pid=d9b8d21b0&amp;color=0,0,0&amp;vtp=1&amp;vaab=1&amp;bbb=1"/>
          <p:cNvSpPr/>
          <p:nvPr/>
        </p:nvSpPr>
        <p:spPr>
          <a:xfrm>
            <a:off x="539496" y="1143472"/>
            <a:ext cx="11109960" cy="5290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眼睛的成像原理与照相机相似，晶状体和角膜的共同作用相当于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凸透镜，视网膜相当于光屏，成倒立、缩小的实像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近视眼：晶状体太厚，折光能力太强，像落在视网膜的前方，矫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正方法是佩戴凹透镜（相当于削薄晶状体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远视眼：晶状体太薄，折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光能力太弱，像落在视网膜的后方，矫正方法是佩戴凸透镜（相当于加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厚晶状体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在光路图中，一般用平行光线表示来自远处的光，用从同一点发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出的光线表示来自近处的光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5_1#33e6a134f?iti=15&amp;htil=11&amp;vcp=1&amp;vis=1&amp;pid=d9b8d21b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500092"/>
            <a:ext cx="4873752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5_2#33e6a134f?iti=15&amp;htil=11&amp;vcp=1&amp;vis=1&amp;pid=d9b8d21b0&amp;color=0,0,0&amp;vtp=1&amp;vaab=1&amp;bbb=1"/>
          <p:cNvSpPr/>
          <p:nvPr/>
        </p:nvSpPr>
        <p:spPr>
          <a:xfrm>
            <a:off x="8738680" y="480920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35_3#33e6a134f?htil=11&amp;sp=1&amp;vcp=1&amp;vis=1&amp;pid=d9b8d21b0&amp;color=0,0,0&amp;vtp=1&amp;vaab=1&amp;bt=1&amp;bbb=1&amp;hb=1"/>
              <p:cNvSpPr/>
              <p:nvPr/>
            </p:nvSpPr>
            <p:spPr>
              <a:xfrm>
                <a:off x="539496" y="1481804"/>
                <a:ext cx="609904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（2024·四川宜宾·中考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）据专家介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12∼18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岁是青少年近视的高发期，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爱眼护眼势在必行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。如图3-9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选填“甲”或“乙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”）图表示近视眼成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像原理，应佩戴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选填“丙”或“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丁”）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图的眼镜进行矫正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35_3#33e6a134f?htil=11&amp;sp=1&amp;vcp=1&amp;vis=1&amp;pid=d9b8d21b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81804"/>
                <a:ext cx="609904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9" r="-5274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EX.1_1#33e6a134f?vcp=1&amp;vis=1&amp;pid=d9b8d21b0&amp;color=0,0,0&amp;vtp=1&amp;vaab=1&amp;bt=1&amp;bbb=1&amp;hb=1"/>
          <p:cNvSpPr/>
          <p:nvPr/>
        </p:nvSpPr>
        <p:spPr>
          <a:xfrm>
            <a:off x="539496" y="81962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近视眼镜是凹透镜，对光有发散作用（使会聚点后移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视眼镜是凸透镜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，对光有会聚作用（使会聚点前移）。</a:t>
            </a:r>
            <a:endParaRPr lang="en-US" altLang="zh-CN" sz="2800" dirty="0"/>
          </a:p>
        </p:txBody>
      </p:sp>
      <p:pic>
        <p:nvPicPr>
          <p:cNvPr id="3" name="QB_7_EX.1_1#33e6a134f?iti=17&amp;vcp=1&amp;vis=1&amp;pid=d9b8d21b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156555"/>
            <a:ext cx="4910328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EX.1_1#33e6a134f?iti=17&amp;vcp=1&amp;vis=1&amp;pid=d9b8d21b0&amp;color=0,0,0&amp;vtp=1&amp;vaab=1&amp;bbb=1"/>
          <p:cNvSpPr/>
          <p:nvPr/>
        </p:nvSpPr>
        <p:spPr>
          <a:xfrm>
            <a:off x="5638864" y="5465667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33e6a134f?iti=16&amp;htil=12&amp;vcp=1&amp;vis=1&amp;pid=d9b8d21b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572688"/>
            <a:ext cx="4873752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33e6a134f?iti=16&amp;htil=12&amp;vcp=1&amp;vis=1&amp;pid=d9b8d21b0&amp;color=0,0,0&amp;vtp=1&amp;vaab=1&amp;bbb=1"/>
          <p:cNvSpPr/>
          <p:nvPr/>
        </p:nvSpPr>
        <p:spPr>
          <a:xfrm>
            <a:off x="8738680" y="388180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图3-9</a:t>
            </a:r>
            <a:endParaRPr lang="en-US" altLang="zh-CN" sz="2800" dirty="0"/>
          </a:p>
        </p:txBody>
      </p:sp>
      <p:sp>
        <p:nvSpPr>
          <p:cNvPr id="4" name="QB_7_AS.1_1#33e6a134f?htil=12&amp;vcp=1&amp;vis=1&amp;pid=d9b8d21b0&amp;color=0,0,0&amp;vtp=1&amp;vaab=1&amp;bt=1&amp;bbb=1&amp;hb=1&amp;hs=1"/>
          <p:cNvSpPr/>
          <p:nvPr/>
        </p:nvSpPr>
        <p:spPr>
          <a:xfrm>
            <a:off x="539496" y="554400"/>
            <a:ext cx="609904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近视眼是晶状体太厚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眼球在前后方向太长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），折光能力太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使得来自远方的光在视网膜前会聚，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即像成在视网膜的前方，故题图乙是近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视眼的成像原理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应佩戴凹透镜矫正。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题图丙中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，物体通过镜片成正立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、放大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的虚像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，此时镜片是放大镜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，故题图丙</a:t>
            </a:r>
            <a:endParaRPr lang="en-US" altLang="zh-CN" sz="2800" dirty="0"/>
          </a:p>
        </p:txBody>
      </p:sp>
      <p:sp>
        <p:nvSpPr>
          <p:cNvPr id="5" name="QB_7_AS.1_1#33e6a134f?htil=12&amp;vcp=1&amp;vis=1&amp;pid=d9b8d21b0&amp;color=0,0,0&amp;vtp=1&amp;vaab=1&amp;bt=1&amp;bbb=1&amp;hb=1&amp;hs=1"/>
          <p:cNvSpPr/>
          <p:nvPr/>
        </p:nvSpPr>
        <p:spPr>
          <a:xfrm>
            <a:off x="539496" y="504353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中的镜片是凸透镜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；题图丁中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，物体通过镜片成正立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、缩小的虚像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题图丁中的镜片是凹透镜，近视眼应佩戴题图丁中的眼镜进行矫正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5_1#33e6a134f?iti=15&amp;htil=11&amp;vcp=1&amp;vis=1&amp;pid=d9b8d21b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500092"/>
            <a:ext cx="4873752" cy="318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5_2#33e6a134f?iti=15&amp;htil=11&amp;vcp=1&amp;vis=1&amp;pid=d9b8d21b0&amp;color=0,0,0&amp;vtp=1&amp;vaab=1&amp;bbb=1"/>
          <p:cNvSpPr/>
          <p:nvPr/>
        </p:nvSpPr>
        <p:spPr>
          <a:xfrm>
            <a:off x="8738680" y="480920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35_3#33e6a134f?htil=11&amp;sp=1&amp;vcp=1&amp;vis=1&amp;pid=d9b8d21b0&amp;color=0,0,0&amp;vtp=1&amp;vaab=1&amp;bt=1&amp;bbb=1&amp;hb=1"/>
              <p:cNvSpPr/>
              <p:nvPr/>
            </p:nvSpPr>
            <p:spPr>
              <a:xfrm>
                <a:off x="539496" y="1481804"/>
                <a:ext cx="609904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（2024·四川宜宾·中考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）据专家介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12∼18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岁是青少年近视的高发期，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爱眼护眼势在必行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。如图3-9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选填“甲”或“乙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”）图表示近视眼成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像原理，应佩戴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选填“丙”或“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丁”）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图的眼镜进行矫正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35_3#33e6a134f?htil=11&amp;sp=1&amp;vcp=1&amp;vis=1&amp;pid=d9b8d21b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81804"/>
                <a:ext cx="609904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9" r="-5274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36_1#33e6a134f.blank?vcp=1&amp;vis=1&amp;pid=d9b8d21b0&amp;color=0,0,0&amp;vpa=12&amp;vtp=1&amp;vaab=1"/>
          <p:cNvSpPr/>
          <p:nvPr/>
        </p:nvSpPr>
        <p:spPr>
          <a:xfrm>
            <a:off x="5913977" y="274672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6" name="QB_7_AN.37_1#33e6a134f.blank?vcp=1&amp;vis=1&amp;pid=d9b8d21b0&amp;color=0,0,0&amp;vpa=13&amp;vtp=1&amp;vaab=1"/>
          <p:cNvSpPr/>
          <p:nvPr/>
        </p:nvSpPr>
        <p:spPr>
          <a:xfrm>
            <a:off x="3039014" y="404212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0d4569aa?vcp=1&amp;pid=d9b8d21b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B_8_BD.40_1#fc8b283ee?sp=1&amp;vcp=1&amp;vis=1&amp;pid=80d4569a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人的眼球结构如图3-10所示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，眼睛的成像原理跟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凹”）透镜类似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相当于光屏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41_1#fc8b283ee.blank?vcp=1&amp;vis=1&amp;pid=80d4569aa&amp;color=0,0,0&amp;vpa=14&amp;vtp=1&amp;vaab=1"/>
          <p:cNvSpPr/>
          <p:nvPr/>
        </p:nvSpPr>
        <p:spPr>
          <a:xfrm>
            <a:off x="8225378" y="123676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凸</a:t>
            </a:r>
            <a:endParaRPr lang="en-US" altLang="zh-CN" sz="2800" dirty="0"/>
          </a:p>
        </p:txBody>
      </p:sp>
      <p:sp>
        <p:nvSpPr>
          <p:cNvPr id="5" name="QB_8_AN.43_1#fc8b283ee.blank?vcp=1&amp;vis=1&amp;pid=80d4569aa&amp;color=0,0,0&amp;vpa=15&amp;vtp=1&amp;vaab=1&amp;bbb=1"/>
          <p:cNvSpPr/>
          <p:nvPr/>
        </p:nvSpPr>
        <p:spPr>
          <a:xfrm>
            <a:off x="4064540" y="18635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视网膜</a:t>
            </a:r>
            <a:endParaRPr lang="en-US" altLang="zh-CN" sz="2800" dirty="0"/>
          </a:p>
        </p:txBody>
      </p:sp>
      <p:pic>
        <p:nvPicPr>
          <p:cNvPr id="6" name="QB_8_BD.42_1#fc8b283ee?iti=18&amp;vcp=1&amp;vis=1&amp;pid=80d4569a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64" y="2604561"/>
            <a:ext cx="3849624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42_2#fc8b283ee?iti=18&amp;vcp=1&amp;vis=1&amp;pid=80d4569aa&amp;color=0,0,0&amp;vtp=1&amp;vaab=1&amp;bbb=1"/>
          <p:cNvSpPr/>
          <p:nvPr/>
        </p:nvSpPr>
        <p:spPr>
          <a:xfrm>
            <a:off x="5549964" y="473409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44_1#69dfa430d?iti=19&amp;htil=13&amp;vcp=1&amp;vis=1&amp;pid=80d4569a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5535" y="910336"/>
            <a:ext cx="3191256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44_2#69dfa430d?iti=19&amp;htil=13&amp;vcp=1&amp;vis=1&amp;pid=80d4569aa&amp;color=0,0,0&amp;vtp=1&amp;vaab=1&amp;bbb=1"/>
          <p:cNvSpPr/>
          <p:nvPr/>
        </p:nvSpPr>
        <p:spPr>
          <a:xfrm>
            <a:off x="9493255" y="2564384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图3-11</a:t>
            </a:r>
            <a:endParaRPr lang="en-US" altLang="zh-CN" sz="2800" dirty="0"/>
          </a:p>
        </p:txBody>
      </p:sp>
      <p:sp>
        <p:nvSpPr>
          <p:cNvPr id="4" name="QC_8_BD.44_3#69dfa430d?htil=13&amp;sp=1&amp;vcp=1&amp;vis=1&amp;pid=80d4569aa&amp;color=0,0,0&amp;vtp=1&amp;vaab=1&amp;bt=1&amp;bbb=1&amp;hb=1&amp;hs=1"/>
          <p:cNvSpPr/>
          <p:nvPr/>
        </p:nvSpPr>
        <p:spPr>
          <a:xfrm>
            <a:off x="539496" y="892048"/>
            <a:ext cx="779068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）小明用自制的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水凸透镜”（向水透镜里注水时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，水透镜的焦距将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）来探究凸透镜成像规律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，当他把自己的近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视眼镜给水透镜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“戴上”时，如图3-11所示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，光屏上</a:t>
            </a:r>
            <a:endParaRPr lang="en-US" altLang="zh-CN" sz="2800" dirty="0"/>
          </a:p>
        </p:txBody>
      </p:sp>
      <p:sp>
        <p:nvSpPr>
          <p:cNvPr id="5" name="QC_8_AN.45_1#69dfa430d.bracket?vcp=1&amp;vis=1&amp;pid=80d4569aa&amp;color=0,0,0&amp;vpa=16&amp;vtp=1&amp;vaab=1&amp;bbb=1"/>
          <p:cNvSpPr/>
          <p:nvPr/>
        </p:nvSpPr>
        <p:spPr>
          <a:xfrm>
            <a:off x="2277014" y="4097845"/>
            <a:ext cx="773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</a:t>
            </a:r>
            <a:endParaRPr lang="en-US" altLang="zh-CN" sz="2800" dirty="0"/>
          </a:p>
        </p:txBody>
      </p:sp>
      <p:sp>
        <p:nvSpPr>
          <p:cNvPr id="6" name="QC_8_BD.44_4#69dfa430d.choices?vcp=1&amp;vis=1&amp;pid=80d4569aa&amp;color=0,0,0&amp;vtp=1&amp;vaab=1&amp;bbb=1&amp;hs=1"/>
          <p:cNvSpPr/>
          <p:nvPr/>
        </p:nvSpPr>
        <p:spPr>
          <a:xfrm>
            <a:off x="539496" y="47404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A.对“水透镜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”注水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.将光屏和蜡烛同时靠近“水透镜”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.将光屏靠近“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水透镜”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.将光屏远离“水透镜”</a:t>
            </a:r>
            <a:endParaRPr lang="en-US" altLang="zh-CN" sz="2800" dirty="0"/>
          </a:p>
        </p:txBody>
      </p:sp>
      <p:sp>
        <p:nvSpPr>
          <p:cNvPr id="7" name="QC_8_BD.44_3#69dfa430d?htil=13&amp;sp=1&amp;vcp=1&amp;vis=1&amp;pid=80d4569aa&amp;color=0,0,0&amp;vtp=1&amp;vaab=1&amp;bt=1&amp;bbb=1&amp;hb=1&amp;hs=1"/>
          <p:cNvSpPr/>
          <p:nvPr/>
        </p:nvSpPr>
        <p:spPr>
          <a:xfrm>
            <a:off x="539496" y="34634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原来清晰的像变得模糊。为了能在光屏上重新得到清晰的像，下列操作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可行的是(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aa34ae1f9.fixed?vcp=1&amp;pid=3ec6b20f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透镜及其应用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凸透镜成像的规律</a:t>
            </a:r>
            <a:endParaRPr lang="en-US" altLang="zh-CN" sz="4000" dirty="0"/>
          </a:p>
        </p:txBody>
      </p:sp>
      <p:sp>
        <p:nvSpPr>
          <p:cNvPr id="3" name="C_5_BD#aa34ae1f9.fixed?vcp=1&amp;pid=3ec6b20f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4d5cfe2c?vcp=1&amp;pid=aa34ae1f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探究凸透镜成像的规律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8" name="P_7_BD#6fd7941a6?colgroup=2,15,11&amp;vcp=1&amp;pid=74d5cfe2c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430762" cy="4693920"/>
            </p:xfrm>
            <a:graphic>
              <a:graphicData uri="http://schemas.openxmlformats.org/drawingml/2006/table">
                <a:tbl>
                  <a:tblPr/>
                  <a:tblGrid>
                    <a:gridCol w="10972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7881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54533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64903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（1）</a:t>
                          </a: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调节烛焰</a:t>
                          </a:r>
                          <a:r>
                            <a:rPr lang="en-US" altLang="zh-CN" sz="280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、</a:t>
                          </a: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凸透镜和光屏</a:t>
                          </a:r>
                          <a:r>
                            <a:rPr lang="en-US" altLang="zh-CN" sz="280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，</a:t>
                          </a: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使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三者的中心大致在同一高度</a:t>
                          </a:r>
                          <a:r>
                            <a:rPr lang="en-US" altLang="zh-CN" sz="280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，</a:t>
                          </a: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使像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成在光屏的中央</a:t>
                          </a:r>
                        </a:p>
                        <a:p>
                          <a:pPr marL="0" lv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（2）</a:t>
                          </a: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光具座长度有限</a:t>
                          </a:r>
                          <a:r>
                            <a:rPr lang="en-US" altLang="zh-CN" sz="280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，</a:t>
                          </a: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要注意物距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适当</a:t>
                          </a:r>
                          <a:r>
                            <a:rPr lang="en-US" altLang="zh-CN" sz="280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，</a:t>
                          </a: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否则像距太大</a:t>
                          </a:r>
                          <a:r>
                            <a:rPr lang="en-US" altLang="zh-CN" sz="280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，</a:t>
                          </a: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光屏接收不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到像</a:t>
                          </a:r>
                          <a:r>
                            <a:rPr lang="en-US" altLang="zh-CN" sz="280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；</a:t>
                          </a: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此外</a:t>
                          </a:r>
                          <a:r>
                            <a:rPr lang="en-US" altLang="zh-CN" sz="280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，</a:t>
                          </a: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物体与光屏间距离不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能小于</a:t>
                          </a: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4</a:t>
                          </a: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倍焦距</a:t>
                          </a: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𝑢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=2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280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 </a:t>
                          </a: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时</a:t>
                          </a:r>
                          <a:r>
                            <a:rPr lang="en-US" altLang="zh-CN" sz="280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，</a:t>
                          </a: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物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与像的间距最小</a:t>
                          </a: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）</a:t>
                          </a:r>
                          <a:r>
                            <a:rPr lang="en-US" altLang="zh-CN" sz="280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，</a:t>
                          </a: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否则不能在光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屏上承接到像</a:t>
                          </a:r>
                          <a:endParaRPr lang="en-US" altLang="zh-CN" sz="2800" dirty="0"/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（</a:t>
                          </a: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3）</a:t>
                          </a:r>
                          <a:r>
                            <a:rPr lang="en-US" altLang="zh-CN" sz="28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成虚像时</a:t>
                          </a:r>
                          <a:r>
                            <a:rPr lang="en-US" altLang="zh-CN" sz="280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，</a:t>
                          </a: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眼睛应从光屏一侧</a:t>
                          </a:r>
                          <a:endParaRPr lang="en-US" altLang="zh-CN" sz="28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  <a:sym typeface="+mn-ea"/>
                            </a:rPr>
                            <a:t>透过透镜观察烛焰的像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实验装置</a:t>
                          </a:r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8" name="P_7_BD#6fd7941a6?colgroup=2,15,11&amp;vcp=1&amp;pid=74d5cfe2c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430635" cy="4693920"/>
            </p:xfrm>
            <a:graphic>
              <a:graphicData uri="http://schemas.openxmlformats.org/drawingml/2006/table">
                <a:tbl>
                  <a:tblPr/>
                  <a:tblGrid>
                    <a:gridCol w="1097280"/>
                    <a:gridCol w="5788152"/>
                    <a:gridCol w="4545330"/>
                  </a:tblGrid>
                  <a:tr h="46939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实验装置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P_7_BD#6fd7941a6?colgroup=2,15,11&amp;vcp=1&amp;pid=74d5cfe2c&amp;color=0,0,0&amp;vtp=1&amp;vaab=1&amp;bbb=1&amp;hb=1&amp;uw=1"/>
          <p:cNvSpPr/>
          <p:nvPr/>
        </p:nvSpPr>
        <p:spPr>
          <a:xfrm>
            <a:off x="4553576" y="191111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6fd7941a6?colgroup=2,15,11&amp;vcp=1&amp;pid=74d5cfe2c&amp;color=0,0,0&amp;vtp=1&amp;vaab=1&amp;bbb=1&amp;hb=1&amp;uw=1"/>
          <p:cNvSpPr/>
          <p:nvPr/>
        </p:nvSpPr>
        <p:spPr>
          <a:xfrm>
            <a:off x="5975976" y="191111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6fd7941a6?colgroup=2,15,11&amp;vcp=1&amp;pid=74d5cfe2c&amp;color=0,0,0&amp;vtp=1&amp;vaab=1&amp;bbb=1&amp;hb=1&amp;uw=1"/>
          <p:cNvSpPr/>
          <p:nvPr/>
        </p:nvSpPr>
        <p:spPr>
          <a:xfrm>
            <a:off x="6674476" y="1911110"/>
            <a:ext cx="65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6fd7941a6?colgroup=2,15,11&amp;vcp=1&amp;pid=74d5cfe2c&amp;color=0,0,0&amp;vtp=1&amp;vaab=1&amp;bbb=1&amp;hb=1&amp;uw=1"/>
          <p:cNvSpPr/>
          <p:nvPr/>
        </p:nvSpPr>
        <p:spPr>
          <a:xfrm>
            <a:off x="4197976" y="2472925"/>
            <a:ext cx="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_7_BD#6fd7941a6.table_image?tii=1&amp;vcp=1&amp;pid=74d5cfe2c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7920" y="3032760"/>
            <a:ext cx="4413250" cy="136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8507cab72?vcp=1&amp;pid=8a81de3e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9072" y="554400"/>
            <a:ext cx="8750808" cy="579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P_7_BD#6fd7941a6?colgroup=2,27&amp;vcp=1&amp;pid=74d5cfe2c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37912"/>
              <a:ext cx="11112761" cy="3886772"/>
            </p:xfrm>
            <a:graphic>
              <a:graphicData uri="http://schemas.openxmlformats.org/drawingml/2006/table">
                <a:tbl>
                  <a:tblPr/>
                  <a:tblGrid>
                    <a:gridCol w="108883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2392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88677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𝑢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&gt;2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00" b="0" i="0" u="sng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在光屏一侧成</a:t>
                          </a:r>
                          <a:r>
                            <a:rPr lang="en-US" altLang="zh-CN" sz="2800" b="0" i="0" u="sng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r>
                            <a:rPr lang="en-US" altLang="zh-CN" sz="2800" b="0" i="0" u="sng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u="sng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缩小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</a:t>
                          </a:r>
                          <a:r>
                            <a:rPr lang="en-US" altLang="zh-CN" sz="2800" b="0" i="0" u="sng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此时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&lt;2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𝑢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=2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00" b="0" i="0" u="sng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在光屏一侧成</a:t>
                          </a:r>
                          <a:r>
                            <a:rPr lang="en-US" altLang="zh-CN" sz="2800" b="0" i="0" u="sng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r>
                            <a:rPr lang="en-US" altLang="zh-CN" sz="2800" b="0" i="0" u="sng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u="sng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等大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</a:t>
                          </a:r>
                          <a:r>
                            <a:rPr lang="en-US" altLang="zh-CN" sz="2800" b="0" i="0" u="sng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此时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=2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𝑢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&lt;2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在光屏一侧成</a:t>
                          </a:r>
                          <a:r>
                            <a:rPr lang="en-US" altLang="zh-CN" sz="2800" b="0" i="0" u="sng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r>
                            <a:rPr lang="en-US" altLang="zh-CN" sz="2800" b="0" i="0" u="sng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u="sng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的实像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此时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&gt;2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𝑢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</m:t>
                              </m:r>
                              <m:r>
                                <a:rPr lang="en-US" altLang="zh-CN" sz="2800" b="0" i="0" u="sng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在蜡烛一侧成</a:t>
                          </a:r>
                          <a:r>
                            <a:rPr lang="en-US" altLang="zh-CN" sz="2800" b="0" i="0" u="sng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正立</a:t>
                          </a:r>
                          <a:r>
                            <a:rPr lang="en-US" altLang="zh-CN" sz="2800" b="0" i="0" u="sng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u="sng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</a:t>
                          </a:r>
                          <a:r>
                            <a:rPr lang="en-US" altLang="zh-CN" sz="2800" b="0" i="0" u="sng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虚像</a:t>
                          </a:r>
                          <a:endParaRPr lang="en-US" altLang="zh-CN" sz="2800" b="0" i="0" u="sng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P_7_BD#6fd7941a6?colgroup=2,27&amp;vcp=1&amp;pid=74d5cfe2c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37912"/>
              <a:ext cx="11112761" cy="3886772"/>
            </p:xfrm>
            <a:graphic>
              <a:graphicData uri="http://schemas.openxmlformats.org/drawingml/2006/table">
                <a:tbl>
                  <a:tblPr/>
                  <a:tblGrid>
                    <a:gridCol w="1088833"/>
                    <a:gridCol w="10023928"/>
                  </a:tblGrid>
                  <a:tr h="388683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6fd7941a6?colgroup=2,27&amp;vcp=1&amp;pid=74d5cfe2c&amp;color=0,0,0&amp;vtp=1&amp;vaab=1&amp;bt=1&amp;bbb=1"/>
          <p:cNvSpPr txBox="1"/>
          <p:nvPr/>
        </p:nvSpPr>
        <p:spPr>
          <a:xfrm>
            <a:off x="10934112" y="11295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6fd7941a6?colgroup=2,27&amp;vcp=1&amp;pid=74d5cfe2c&amp;color=0,0,0&amp;vtp=1&amp;vaab=1&amp;bt=1&amp;bbb=1&amp;hb=1&amp;uw=1"/>
          <p:cNvSpPr/>
          <p:nvPr/>
        </p:nvSpPr>
        <p:spPr>
          <a:xfrm>
            <a:off x="2944929" y="18798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6fd7941a6?colgroup=2,27&amp;vcp=1&amp;pid=74d5cfe2c&amp;color=0,0,0&amp;vtp=1&amp;vaab=1&amp;bt=1&amp;bbb=1&amp;hb=1&amp;uw=1"/>
          <p:cNvSpPr/>
          <p:nvPr/>
        </p:nvSpPr>
        <p:spPr>
          <a:xfrm>
            <a:off x="7162472" y="1879822"/>
            <a:ext cx="3556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6fd7941a6?colgroup=2,27&amp;vcp=1&amp;pid=74d5cfe2c&amp;color=0,0,0&amp;vtp=1&amp;vaab=1&amp;bt=1&amp;bbb=1&amp;hb=1&amp;uw=1"/>
          <p:cNvSpPr/>
          <p:nvPr/>
        </p:nvSpPr>
        <p:spPr>
          <a:xfrm>
            <a:off x="1700329" y="24259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6fd7941a6?colgroup=2,27&amp;vcp=1&amp;pid=74d5cfe2c&amp;color=0,0,0&amp;vtp=1&amp;vaab=1&amp;bt=1&amp;bbb=1&amp;hb=1&amp;uw=1"/>
          <p:cNvSpPr/>
          <p:nvPr/>
        </p:nvSpPr>
        <p:spPr>
          <a:xfrm>
            <a:off x="3365045" y="24259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6fd7941a6?colgroup=2,27&amp;vcp=1&amp;pid=74d5cfe2c&amp;color=0,0,0&amp;vtp=1&amp;vaab=1&amp;bt=1&amp;bbb=1&amp;hb=1&amp;uw=1"/>
          <p:cNvSpPr/>
          <p:nvPr/>
        </p:nvSpPr>
        <p:spPr>
          <a:xfrm>
            <a:off x="2944929" y="29847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6fd7941a6?colgroup=2,27&amp;vcp=1&amp;pid=74d5cfe2c&amp;color=0,0,0&amp;vtp=1&amp;vaab=1&amp;bt=1&amp;bbb=1&amp;hb=1&amp;uw=1"/>
          <p:cNvSpPr/>
          <p:nvPr/>
        </p:nvSpPr>
        <p:spPr>
          <a:xfrm>
            <a:off x="7160885" y="2984722"/>
            <a:ext cx="355662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6fd7941a6?colgroup=2,27&amp;vcp=1&amp;pid=74d5cfe2c&amp;color=0,0,0&amp;vtp=1&amp;vaab=1&amp;bt=1&amp;bbb=1&amp;hb=1&amp;uw=1"/>
          <p:cNvSpPr/>
          <p:nvPr/>
        </p:nvSpPr>
        <p:spPr>
          <a:xfrm>
            <a:off x="1700329" y="35308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6fd7941a6?colgroup=2,27&amp;vcp=1&amp;pid=74d5cfe2c&amp;color=0,0,0&amp;vtp=1&amp;vaab=1&amp;bt=1&amp;bbb=1&amp;hb=1&amp;uw=1"/>
          <p:cNvSpPr/>
          <p:nvPr/>
        </p:nvSpPr>
        <p:spPr>
          <a:xfrm>
            <a:off x="2718869" y="35308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6fd7941a6?colgroup=2,27&amp;vcp=1&amp;pid=74d5cfe2c&amp;color=0,0,0&amp;vtp=1&amp;vaab=1&amp;bt=1&amp;bbb=1&amp;hb=1&amp;uw=1"/>
          <p:cNvSpPr/>
          <p:nvPr/>
        </p:nvSpPr>
        <p:spPr>
          <a:xfrm>
            <a:off x="2944929" y="40896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6fd7941a6?colgroup=2,27&amp;vcp=1&amp;pid=74d5cfe2c&amp;color=0,0,0&amp;vtp=1&amp;vaab=1&amp;bt=1&amp;bbb=1&amp;hb=1&amp;uw=1"/>
          <p:cNvSpPr/>
          <p:nvPr/>
        </p:nvSpPr>
        <p:spPr>
          <a:xfrm>
            <a:off x="7807061" y="4089622"/>
            <a:ext cx="355662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6fd7941a6?colgroup=2,27&amp;vcp=1&amp;pid=74d5cfe2c&amp;color=0,0,0&amp;vtp=1&amp;vaab=1&amp;bt=1&amp;bbb=1&amp;hb=1&amp;uw=1"/>
          <p:cNvSpPr/>
          <p:nvPr/>
        </p:nvSpPr>
        <p:spPr>
          <a:xfrm>
            <a:off x="1700329" y="46357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6fd7941a6?colgroup=2,27&amp;vcp=1&amp;pid=74d5cfe2c&amp;color=0,0,0&amp;vtp=1&amp;vaab=1&amp;bt=1&amp;bbb=1&amp;hb=1&amp;uw=1"/>
          <p:cNvSpPr/>
          <p:nvPr/>
        </p:nvSpPr>
        <p:spPr>
          <a:xfrm>
            <a:off x="2720457" y="4635722"/>
            <a:ext cx="63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P_7_BD#6fd7941a6?colgroup=2,27&amp;vcp=1&amp;pid=74d5cfe2c&amp;color=0,0,0&amp;vtp=1&amp;vaab=1&amp;bt=1&amp;bbb=1&amp;hb=1&amp;uw=1"/>
          <p:cNvSpPr/>
          <p:nvPr/>
        </p:nvSpPr>
        <p:spPr>
          <a:xfrm>
            <a:off x="2944929" y="5199094"/>
            <a:ext cx="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P_7_BD#6fd7941a6?colgroup=2,27&amp;vcp=1&amp;pid=74d5cfe2c&amp;color=0,0,0&amp;vtp=1&amp;vaab=1&amp;bt=1&amp;bbb=1&amp;hb=1&amp;uw=1"/>
          <p:cNvSpPr/>
          <p:nvPr/>
        </p:nvSpPr>
        <p:spPr>
          <a:xfrm>
            <a:off x="3790622" y="5199094"/>
            <a:ext cx="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P_7_BD#6fd7941a6?colgroup=2,27&amp;vcp=1&amp;pid=74d5cfe2c&amp;color=0,0,0&amp;vtp=1&amp;vaab=1&amp;bt=1&amp;bbb=1&amp;hb=1&amp;uw=1"/>
          <p:cNvSpPr/>
          <p:nvPr/>
        </p:nvSpPr>
        <p:spPr>
          <a:xfrm>
            <a:off x="6622722" y="5199094"/>
            <a:ext cx="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P_7_BD#6fd7941a6?colgroup=2,27&amp;vcp=1&amp;pid=74d5cfe2c&amp;color=0,0,0&amp;vtp=1&amp;vaab=1&amp;bt=1&amp;bbb=1&amp;hb=1&amp;uw=1"/>
          <p:cNvSpPr/>
          <p:nvPr/>
        </p:nvSpPr>
        <p:spPr>
          <a:xfrm>
            <a:off x="9454822" y="5199094"/>
            <a:ext cx="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P_7_BD#6fd7941a6?colgroup=2,27&amp;vcp=1&amp;pid=74d5cfe2c&amp;color=0,0,0&amp;vtp=1&amp;vaab=1&amp;bt=1&amp;bbb=1&amp;hb=1&amp;uw=1"/>
          <p:cNvSpPr/>
          <p:nvPr/>
        </p:nvSpPr>
        <p:spPr>
          <a:xfrm>
            <a:off x="2944929" y="18798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P_7_BD#6fd7941a6?colgroup=2,27&amp;vcp=1&amp;pid=74d5cfe2c&amp;color=0,0,0&amp;vtp=1&amp;vaab=1&amp;bt=1&amp;bbb=1&amp;hb=1&amp;uw=1"/>
          <p:cNvSpPr/>
          <p:nvPr/>
        </p:nvSpPr>
        <p:spPr>
          <a:xfrm>
            <a:off x="7162472" y="1879822"/>
            <a:ext cx="3556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P_7_BD#6fd7941a6?colgroup=2,27&amp;vcp=1&amp;pid=74d5cfe2c&amp;color=0,0,0&amp;vtp=1&amp;vaab=1&amp;bt=1&amp;bbb=1&amp;hb=1&amp;uw=1"/>
          <p:cNvSpPr/>
          <p:nvPr/>
        </p:nvSpPr>
        <p:spPr>
          <a:xfrm>
            <a:off x="1700329" y="24259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P_7_BD#6fd7941a6?colgroup=2,27&amp;vcp=1&amp;pid=74d5cfe2c&amp;color=0,0,0&amp;vtp=1&amp;vaab=1&amp;bt=1&amp;bbb=1&amp;hb=1&amp;uw=1"/>
          <p:cNvSpPr/>
          <p:nvPr/>
        </p:nvSpPr>
        <p:spPr>
          <a:xfrm>
            <a:off x="3365045" y="24259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P_7_BD#6fd7941a6?colgroup=2,27&amp;vcp=1&amp;pid=74d5cfe2c&amp;color=0,0,0&amp;vtp=1&amp;vaab=1&amp;bt=1&amp;bbb=1&amp;hb=1&amp;uw=1"/>
          <p:cNvSpPr/>
          <p:nvPr/>
        </p:nvSpPr>
        <p:spPr>
          <a:xfrm>
            <a:off x="2944929" y="29847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P_7_BD#6fd7941a6?colgroup=2,27&amp;vcp=1&amp;pid=74d5cfe2c&amp;color=0,0,0&amp;vtp=1&amp;vaab=1&amp;bt=1&amp;bbb=1&amp;hb=1&amp;uw=1"/>
          <p:cNvSpPr/>
          <p:nvPr/>
        </p:nvSpPr>
        <p:spPr>
          <a:xfrm>
            <a:off x="7160885" y="2984722"/>
            <a:ext cx="355662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P_7_BD#6fd7941a6?colgroup=2,27&amp;vcp=1&amp;pid=74d5cfe2c&amp;color=0,0,0&amp;vtp=1&amp;vaab=1&amp;bt=1&amp;bbb=1&amp;hb=1&amp;uw=1"/>
          <p:cNvSpPr/>
          <p:nvPr/>
        </p:nvSpPr>
        <p:spPr>
          <a:xfrm>
            <a:off x="1700329" y="35308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P_7_BD#6fd7941a6?colgroup=2,27&amp;vcp=1&amp;pid=74d5cfe2c&amp;color=0,0,0&amp;vtp=1&amp;vaab=1&amp;bt=1&amp;bbb=1&amp;hb=1&amp;uw=1"/>
          <p:cNvSpPr/>
          <p:nvPr/>
        </p:nvSpPr>
        <p:spPr>
          <a:xfrm>
            <a:off x="2718869" y="35308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P_7_BD#6fd7941a6?colgroup=2,27&amp;vcp=1&amp;pid=74d5cfe2c&amp;color=0,0,0&amp;vtp=1&amp;vaab=1&amp;bt=1&amp;bbb=1&amp;hb=1&amp;uw=1"/>
          <p:cNvSpPr/>
          <p:nvPr/>
        </p:nvSpPr>
        <p:spPr>
          <a:xfrm>
            <a:off x="2944929" y="40896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P_7_BD#6fd7941a6?colgroup=2,27&amp;vcp=1&amp;pid=74d5cfe2c&amp;color=0,0,0&amp;vtp=1&amp;vaab=1&amp;bt=1&amp;bbb=1&amp;hb=1&amp;uw=1"/>
          <p:cNvSpPr/>
          <p:nvPr/>
        </p:nvSpPr>
        <p:spPr>
          <a:xfrm>
            <a:off x="7807061" y="4089622"/>
            <a:ext cx="355662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P_7_BD#6fd7941a6?colgroup=2,27&amp;vcp=1&amp;pid=74d5cfe2c&amp;color=0,0,0&amp;vtp=1&amp;vaab=1&amp;bt=1&amp;bbb=1&amp;hb=1&amp;uw=1"/>
          <p:cNvSpPr/>
          <p:nvPr/>
        </p:nvSpPr>
        <p:spPr>
          <a:xfrm>
            <a:off x="1700329" y="4635722"/>
            <a:ext cx="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P_7_BD#6fd7941a6?colgroup=2,27&amp;vcp=1&amp;pid=74d5cfe2c&amp;color=0,0,0&amp;vtp=1&amp;vaab=1&amp;bt=1&amp;bbb=1&amp;hb=1&amp;uw=1"/>
          <p:cNvSpPr/>
          <p:nvPr/>
        </p:nvSpPr>
        <p:spPr>
          <a:xfrm>
            <a:off x="2720457" y="4635722"/>
            <a:ext cx="63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P_7_BD#6fd7941a6?colgroup=2,27&amp;vcp=1&amp;pid=74d5cfe2c&amp;color=0,0,0&amp;vtp=1&amp;vaab=1&amp;bt=1&amp;bbb=1&amp;hb=1&amp;uw=1"/>
          <p:cNvSpPr/>
          <p:nvPr/>
        </p:nvSpPr>
        <p:spPr>
          <a:xfrm>
            <a:off x="2944929" y="5199094"/>
            <a:ext cx="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P_7_BD#6fd7941a6?colgroup=2,27&amp;vcp=1&amp;pid=74d5cfe2c&amp;color=0,0,0&amp;vtp=1&amp;vaab=1&amp;bt=1&amp;bbb=1&amp;hb=1&amp;uw=1"/>
          <p:cNvSpPr/>
          <p:nvPr/>
        </p:nvSpPr>
        <p:spPr>
          <a:xfrm>
            <a:off x="3790622" y="5199094"/>
            <a:ext cx="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P_7_BD#6fd7941a6?colgroup=2,27&amp;vcp=1&amp;pid=74d5cfe2c&amp;color=0,0,0&amp;vtp=1&amp;vaab=1&amp;bt=1&amp;bbb=1&amp;hb=1&amp;uw=1"/>
          <p:cNvSpPr/>
          <p:nvPr/>
        </p:nvSpPr>
        <p:spPr>
          <a:xfrm>
            <a:off x="6622722" y="5199094"/>
            <a:ext cx="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4" name="P_7_BD#6fd7941a6?colgroup=2,27&amp;vcp=1&amp;pid=74d5cfe2c&amp;color=0,0,0&amp;vtp=1&amp;vaab=1&amp;bt=1&amp;bbb=1&amp;hb=1&amp;uw=1"/>
          <p:cNvSpPr/>
          <p:nvPr/>
        </p:nvSpPr>
        <p:spPr>
          <a:xfrm>
            <a:off x="9454822" y="5199094"/>
            <a:ext cx="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6fd7941a6?colgroup=2,27&amp;vcp=1&amp;pid=74d5cfe2c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557718"/>
          <a:ext cx="11112761" cy="4447160"/>
        </p:xfrm>
        <a:graphic>
          <a:graphicData uri="http://schemas.openxmlformats.org/drawingml/2006/table">
            <a:tbl>
              <a:tblPr/>
              <a:tblGrid>
                <a:gridCol w="1088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239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评估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无论如何移动光屏均承接不到像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常见原因有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凸透镜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光屏的中心不在同一高度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蜡烛在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倍焦距以内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蜡烛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在焦点上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当成放大的实像时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像距较大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光具座长度不够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12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遮住凸透镜一部分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仍能成像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且成像性质不变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但像变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暗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蜡烛与光屏对调后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则原物距变新像距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原像距变新物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像的大小与对调前相反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即若对调前成缩小的像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则对调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后成放大的像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反之亦然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这也说明了光路的可逆性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6fd7941a6?colgroup=2,27&amp;vcp=1&amp;pid=74d5cfe2c&amp;color=0,0,0&amp;mp=1&amp;vtp=1&amp;vaab=1&amp;bt=1&amp;bbb=1"/>
          <p:cNvSpPr txBox="1"/>
          <p:nvPr/>
        </p:nvSpPr>
        <p:spPr>
          <a:xfrm>
            <a:off x="10934112" y="84931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6fd7941a6?colgroup=2,27&amp;vcp=1&amp;pid=74d5cfe2c&amp;color=0,0,0&amp;mp=1&amp;vtp=1&amp;vaab=1&amp;bt=1&amp;bbb=1&amp;hb=1&amp;uw=1"/>
          <p:cNvSpPr/>
          <p:nvPr/>
        </p:nvSpPr>
        <p:spPr>
          <a:xfrm>
            <a:off x="4176829" y="2149189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6fd7941a6?colgroup=2,27&amp;vcp=1&amp;pid=74d5cfe2c&amp;color=0,0,0&amp;mp=1&amp;vtp=1&amp;vaab=1&amp;bt=1&amp;bbb=1&amp;hb=1&amp;uw=1"/>
          <p:cNvSpPr/>
          <p:nvPr/>
        </p:nvSpPr>
        <p:spPr>
          <a:xfrm>
            <a:off x="6310429" y="2149189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6fd7941a6?colgroup=2,27&amp;vcp=1&amp;pid=74d5cfe2c&amp;color=0,0,0&amp;mp=1&amp;vtp=1&amp;vaab=1&amp;bt=1&amp;bbb=1&amp;hb=1&amp;uw=1"/>
          <p:cNvSpPr/>
          <p:nvPr/>
        </p:nvSpPr>
        <p:spPr>
          <a:xfrm>
            <a:off x="8075729" y="2149189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6fd7941a6?colgroup=2,27&amp;vcp=1&amp;pid=74d5cfe2c&amp;color=0,0,0&amp;mp=1&amp;vtp=1&amp;vaab=1&amp;bt=1&amp;bbb=1&amp;hb=1&amp;uw=1"/>
          <p:cNvSpPr/>
          <p:nvPr/>
        </p:nvSpPr>
        <p:spPr>
          <a:xfrm>
            <a:off x="10031529" y="2149189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6fd7941a6?colgroup=2,27&amp;vcp=1&amp;pid=74d5cfe2c&amp;color=0,0,0&amp;mp=1&amp;vtp=1&amp;vaab=1&amp;bt=1&amp;bbb=1&amp;hb=1&amp;uw=1"/>
          <p:cNvSpPr/>
          <p:nvPr/>
        </p:nvSpPr>
        <p:spPr>
          <a:xfrm>
            <a:off x="4176829" y="2149189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6fd7941a6?colgroup=2,27&amp;vcp=1&amp;pid=74d5cfe2c&amp;color=0,0,0&amp;mp=1&amp;vtp=1&amp;vaab=1&amp;bt=1&amp;bbb=1&amp;hb=1&amp;uw=1"/>
          <p:cNvSpPr/>
          <p:nvPr/>
        </p:nvSpPr>
        <p:spPr>
          <a:xfrm>
            <a:off x="6310429" y="2149189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6fd7941a6?colgroup=2,27&amp;vcp=1&amp;pid=74d5cfe2c&amp;color=0,0,0&amp;mp=1&amp;vtp=1&amp;vaab=1&amp;bt=1&amp;bbb=1&amp;hb=1&amp;uw=1"/>
          <p:cNvSpPr/>
          <p:nvPr/>
        </p:nvSpPr>
        <p:spPr>
          <a:xfrm>
            <a:off x="8075729" y="2149189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6fd7941a6?colgroup=2,27&amp;vcp=1&amp;pid=74d5cfe2c&amp;color=0,0,0&amp;mp=1&amp;vtp=1&amp;vaab=1&amp;bt=1&amp;bbb=1&amp;hb=1&amp;uw=1"/>
          <p:cNvSpPr/>
          <p:nvPr/>
        </p:nvSpPr>
        <p:spPr>
          <a:xfrm>
            <a:off x="10031529" y="2149189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6fd7941a6?colgroup=2,27&amp;vcp=1&amp;pid=74d5cfe2c&amp;color=0,0,0&amp;mp=1&amp;vtp=1&amp;vaab=1&amp;bt=1&amp;bbb=1&amp;hb=1&amp;uw=1"/>
          <p:cNvSpPr/>
          <p:nvPr/>
        </p:nvSpPr>
        <p:spPr>
          <a:xfrm>
            <a:off x="8075729" y="5508435"/>
            <a:ext cx="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6fd7941a6?colgroup=2,27&amp;vcp=1&amp;pid=74d5cfe2c&amp;color=0,0,0&amp;mp=1&amp;vtp=1&amp;vaab=1&amp;bt=1&amp;bbb=1&amp;hb=1&amp;uw=1"/>
          <p:cNvSpPr/>
          <p:nvPr/>
        </p:nvSpPr>
        <p:spPr>
          <a:xfrm>
            <a:off x="10209329" y="5508435"/>
            <a:ext cx="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6fd7941a6?colgroup=2,27&amp;vcp=1&amp;pid=74d5cfe2c&amp;color=0,0,0&amp;mp=1&amp;vtp=1&amp;vaab=1&amp;bt=1&amp;bbb=1&amp;hb=1&amp;uw=1"/>
          <p:cNvSpPr/>
          <p:nvPr/>
        </p:nvSpPr>
        <p:spPr>
          <a:xfrm>
            <a:off x="8075729" y="5508435"/>
            <a:ext cx="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6fd7941a6?colgroup=2,27&amp;vcp=1&amp;pid=74d5cfe2c&amp;color=0,0,0&amp;mp=1&amp;vtp=1&amp;vaab=1&amp;bt=1&amp;bbb=1&amp;hb=1&amp;uw=1"/>
          <p:cNvSpPr/>
          <p:nvPr/>
        </p:nvSpPr>
        <p:spPr>
          <a:xfrm>
            <a:off x="10209329" y="5508435"/>
            <a:ext cx="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P_7_BD#6fd7941a6?colgroup=2,27&amp;vcp=1&amp;pid=74d5cfe2c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6"/>
              <a:ext cx="11112761" cy="5042472"/>
            </p:xfrm>
            <a:graphic>
              <a:graphicData uri="http://schemas.openxmlformats.org/drawingml/2006/table">
                <a:tbl>
                  <a:tblPr/>
                  <a:tblGrid>
                    <a:gridCol w="108883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2392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04247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换焦距较大或较小的透镜后像的变化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焦距越小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会聚能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力越强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物距不变时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像距变小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像变小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焦距越大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会聚能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力越弱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物距不变时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像距变大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像变大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𝑢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可根据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𝑢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的点的坐标值确定凸透镜的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焦距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此时有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𝑢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=2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𝑓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用发光二极管代替蜡烛的优势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发光二极管亮度更大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光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源稳定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成像稳定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发光二极管的形状的要求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选择上下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左右都不对称的形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P_7_BD#6fd7941a6?colgroup=2,27&amp;vcp=1&amp;pid=74d5cfe2c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6"/>
              <a:ext cx="11112761" cy="5042472"/>
            </p:xfrm>
            <a:graphic>
              <a:graphicData uri="http://schemas.openxmlformats.org/drawingml/2006/table">
                <a:tbl>
                  <a:tblPr/>
                  <a:tblGrid>
                    <a:gridCol w="1088833"/>
                    <a:gridCol w="10023928"/>
                  </a:tblGrid>
                  <a:tr h="504253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6fd7941a6?colgroup=2,27&amp;vcp=1&amp;pid=74d5cfe2c&amp;color=0,0,0&amp;mp=1&amp;vtp=1&amp;vaab=1&amp;bt=1&amp;bbb=1"/>
          <p:cNvSpPr txBox="1"/>
          <p:nvPr/>
        </p:nvSpPr>
        <p:spPr>
          <a:xfrm>
            <a:off x="10934112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6fd7941a6?colgroup=2,27&amp;vcp=1&amp;pid=74d5cfe2c&amp;color=0,0,0&amp;mp=1&amp;vtp=1&amp;vaab=1&amp;bt=1&amp;bbb=1&amp;hb=1&amp;uw=1"/>
          <p:cNvSpPr/>
          <p:nvPr/>
        </p:nvSpPr>
        <p:spPr>
          <a:xfrm>
            <a:off x="9345729" y="12832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6fd7941a6?colgroup=2,27&amp;vcp=1&amp;pid=74d5cfe2c&amp;color=0,0,0&amp;mp=1&amp;vtp=1&amp;vaab=1&amp;bt=1&amp;bbb=1&amp;hb=1&amp;uw=1"/>
          <p:cNvSpPr/>
          <p:nvPr/>
        </p:nvSpPr>
        <p:spPr>
          <a:xfrm>
            <a:off x="10056929" y="12832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6fd7941a6?colgroup=2,27&amp;vcp=1&amp;pid=74d5cfe2c&amp;color=0,0,0&amp;mp=1&amp;vtp=1&amp;vaab=1&amp;bt=1&amp;bbb=1&amp;hb=1&amp;uw=1"/>
          <p:cNvSpPr/>
          <p:nvPr/>
        </p:nvSpPr>
        <p:spPr>
          <a:xfrm>
            <a:off x="20559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6fd7941a6?colgroup=2,27&amp;vcp=1&amp;pid=74d5cfe2c&amp;color=0,0,0&amp;mp=1&amp;vtp=1&amp;vaab=1&amp;bt=1&amp;bbb=1&amp;hb=1&amp;uw=1"/>
          <p:cNvSpPr/>
          <p:nvPr/>
        </p:nvSpPr>
        <p:spPr>
          <a:xfrm>
            <a:off x="27671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6fd7941a6?colgroup=2,27&amp;vcp=1&amp;pid=74d5cfe2c&amp;color=0,0,0&amp;mp=1&amp;vtp=1&amp;vaab=1&amp;bt=1&amp;bbb=1&amp;hb=1&amp;uw=1"/>
          <p:cNvSpPr/>
          <p:nvPr/>
        </p:nvSpPr>
        <p:spPr>
          <a:xfrm>
            <a:off x="52309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6fd7941a6?colgroup=2,27&amp;vcp=1&amp;pid=74d5cfe2c&amp;color=0,0,0&amp;mp=1&amp;vtp=1&amp;vaab=1&amp;bt=1&amp;bbb=1&amp;hb=1&amp;uw=1"/>
          <p:cNvSpPr/>
          <p:nvPr/>
        </p:nvSpPr>
        <p:spPr>
          <a:xfrm>
            <a:off x="66533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6fd7941a6?colgroup=2,27&amp;vcp=1&amp;pid=74d5cfe2c&amp;color=0,0,0&amp;mp=1&amp;vtp=1&amp;vaab=1&amp;bt=1&amp;bbb=1&amp;hb=1&amp;uw=1"/>
          <p:cNvSpPr/>
          <p:nvPr/>
        </p:nvSpPr>
        <p:spPr>
          <a:xfrm>
            <a:off x="69962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6fd7941a6?colgroup=2,27&amp;vcp=1&amp;pid=74d5cfe2c&amp;color=0,0,0&amp;mp=1&amp;vtp=1&amp;vaab=1&amp;bt=1&amp;bbb=1&amp;hb=1&amp;uw=1"/>
          <p:cNvSpPr/>
          <p:nvPr/>
        </p:nvSpPr>
        <p:spPr>
          <a:xfrm>
            <a:off x="80630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6fd7941a6?colgroup=2,27&amp;vcp=1&amp;pid=74d5cfe2c&amp;color=0,0,0&amp;mp=1&amp;vtp=1&amp;vaab=1&amp;bt=1&amp;bbb=1&amp;hb=1&amp;uw=1"/>
          <p:cNvSpPr/>
          <p:nvPr/>
        </p:nvSpPr>
        <p:spPr>
          <a:xfrm>
            <a:off x="3821229" y="35311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6fd7941a6?colgroup=2,27&amp;vcp=1&amp;pid=74d5cfe2c&amp;color=0,0,0&amp;mp=1&amp;vtp=1&amp;vaab=1&amp;bt=1&amp;bbb=1&amp;hb=1&amp;uw=1"/>
          <p:cNvSpPr/>
          <p:nvPr/>
        </p:nvSpPr>
        <p:spPr>
          <a:xfrm>
            <a:off x="5490898" y="35311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6fd7941a6?colgroup=2,27&amp;vcp=1&amp;pid=74d5cfe2c&amp;color=0,0,0&amp;mp=1&amp;vtp=1&amp;vaab=1&amp;bt=1&amp;bbb=1&amp;hb=1&amp;uw=1"/>
          <p:cNvSpPr/>
          <p:nvPr/>
        </p:nvSpPr>
        <p:spPr>
          <a:xfrm>
            <a:off x="9345729" y="12832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6fd7941a6?colgroup=2,27&amp;vcp=1&amp;pid=74d5cfe2c&amp;color=0,0,0&amp;mp=1&amp;vtp=1&amp;vaab=1&amp;bt=1&amp;bbb=1&amp;hb=1&amp;uw=1"/>
          <p:cNvSpPr/>
          <p:nvPr/>
        </p:nvSpPr>
        <p:spPr>
          <a:xfrm>
            <a:off x="10056929" y="12832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P_7_BD#6fd7941a6?colgroup=2,27&amp;vcp=1&amp;pid=74d5cfe2c&amp;color=0,0,0&amp;mp=1&amp;vtp=1&amp;vaab=1&amp;bt=1&amp;bbb=1&amp;hb=1&amp;uw=1"/>
          <p:cNvSpPr/>
          <p:nvPr/>
        </p:nvSpPr>
        <p:spPr>
          <a:xfrm>
            <a:off x="20559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P_7_BD#6fd7941a6?colgroup=2,27&amp;vcp=1&amp;pid=74d5cfe2c&amp;color=0,0,0&amp;mp=1&amp;vtp=1&amp;vaab=1&amp;bt=1&amp;bbb=1&amp;hb=1&amp;uw=1"/>
          <p:cNvSpPr/>
          <p:nvPr/>
        </p:nvSpPr>
        <p:spPr>
          <a:xfrm>
            <a:off x="27671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P_7_BD#6fd7941a6?colgroup=2,27&amp;vcp=1&amp;pid=74d5cfe2c&amp;color=0,0,0&amp;mp=1&amp;vtp=1&amp;vaab=1&amp;bt=1&amp;bbb=1&amp;hb=1&amp;uw=1"/>
          <p:cNvSpPr/>
          <p:nvPr/>
        </p:nvSpPr>
        <p:spPr>
          <a:xfrm>
            <a:off x="52309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P_7_BD#6fd7941a6?colgroup=2,27&amp;vcp=1&amp;pid=74d5cfe2c&amp;color=0,0,0&amp;mp=1&amp;vtp=1&amp;vaab=1&amp;bt=1&amp;bbb=1&amp;hb=1&amp;uw=1"/>
          <p:cNvSpPr/>
          <p:nvPr/>
        </p:nvSpPr>
        <p:spPr>
          <a:xfrm>
            <a:off x="66533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P_7_BD#6fd7941a6?colgroup=2,27&amp;vcp=1&amp;pid=74d5cfe2c&amp;color=0,0,0&amp;mp=1&amp;vtp=1&amp;vaab=1&amp;bt=1&amp;bbb=1&amp;hb=1&amp;uw=1"/>
          <p:cNvSpPr/>
          <p:nvPr/>
        </p:nvSpPr>
        <p:spPr>
          <a:xfrm>
            <a:off x="69962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P_7_BD#6fd7941a6?colgroup=2,27&amp;vcp=1&amp;pid=74d5cfe2c&amp;color=0,0,0&amp;mp=1&amp;vtp=1&amp;vaab=1&amp;bt=1&amp;bbb=1&amp;hb=1&amp;uw=1"/>
          <p:cNvSpPr/>
          <p:nvPr/>
        </p:nvSpPr>
        <p:spPr>
          <a:xfrm>
            <a:off x="8063029" y="18420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P_7_BD#6fd7941a6?colgroup=2,27&amp;vcp=1&amp;pid=74d5cfe2c&amp;color=0,0,0&amp;mp=1&amp;vtp=1&amp;vaab=1&amp;bt=1&amp;bbb=1&amp;hb=1&amp;uw=1"/>
          <p:cNvSpPr/>
          <p:nvPr/>
        </p:nvSpPr>
        <p:spPr>
          <a:xfrm>
            <a:off x="3821229" y="35311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P_7_BD#6fd7941a6?colgroup=2,27&amp;vcp=1&amp;pid=74d5cfe2c&amp;color=0,0,0&amp;mp=1&amp;vtp=1&amp;vaab=1&amp;bt=1&amp;bbb=1&amp;hb=1&amp;uw=1"/>
          <p:cNvSpPr/>
          <p:nvPr/>
        </p:nvSpPr>
        <p:spPr>
          <a:xfrm>
            <a:off x="5490898" y="3531184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7_AN.40_1#89bcaf548.blank?vaa=1&amp;vcp=1&amp;vis=1&amp;pid=e21a53df0&amp;color=0,0,0&amp;vpa=26&amp;vtp=1&amp;vaab=1&amp;bbb=1">
            <a:extLst>
              <a:ext uri="{FF2B5EF4-FFF2-40B4-BE49-F238E27FC236}">
                <a16:creationId xmlns:a16="http://schemas.microsoft.com/office/drawing/2014/main" id="{AB8EABCC-D0A0-4ED8-B834-58032FB78EF0}"/>
              </a:ext>
            </a:extLst>
          </p:cNvPr>
          <p:cNvSpPr/>
          <p:nvPr/>
        </p:nvSpPr>
        <p:spPr>
          <a:xfrm>
            <a:off x="1654285" y="1808985"/>
            <a:ext cx="3808935" cy="211238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just" latinLnBrk="1">
              <a:lnSpc>
                <a:spcPts val="49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扫描二维码或者在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PPT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播放下点击二维码即可观看实验微课</a:t>
            </a:r>
            <a:endParaRPr lang="en-US" altLang="zh-CN" sz="2800" b="1" dirty="0"/>
          </a:p>
        </p:txBody>
      </p:sp>
      <p:sp>
        <p:nvSpPr>
          <p:cNvPr id="6" name="箭头: 右 42">
            <a:extLst>
              <a:ext uri="{FF2B5EF4-FFF2-40B4-BE49-F238E27FC236}">
                <a16:creationId xmlns:a16="http://schemas.microsoft.com/office/drawing/2014/main" id="{F4272A8A-6FD9-4D60-9CED-35BF91D23C4E}"/>
              </a:ext>
            </a:extLst>
          </p:cNvPr>
          <p:cNvSpPr>
            <a:spLocks noChangeAspect="1"/>
          </p:cNvSpPr>
          <p:nvPr/>
        </p:nvSpPr>
        <p:spPr>
          <a:xfrm>
            <a:off x="6132132" y="2362642"/>
            <a:ext cx="900691" cy="720552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 w="6055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AFB339-2CE0-48C9-BF5B-E5BAF1D43D58}"/>
              </a:ext>
            </a:extLst>
          </p:cNvPr>
          <p:cNvSpPr txBox="1"/>
          <p:nvPr/>
        </p:nvSpPr>
        <p:spPr>
          <a:xfrm>
            <a:off x="7480055" y="3648780"/>
            <a:ext cx="23409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探究凸透镜的成像规律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>
            <a:hlinkClick r:id="rId2"/>
            <a:extLst>
              <a:ext uri="{FF2B5EF4-FFF2-40B4-BE49-F238E27FC236}">
                <a16:creationId xmlns:a16="http://schemas.microsoft.com/office/drawing/2014/main" id="{1E8A0F37-17EE-456B-AC5F-44A3B37386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4544" y="1602254"/>
            <a:ext cx="1888882" cy="1914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4924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46_1#7d52423f4?iti=20&amp;htil=14&amp;vcp=1&amp;vis=1&amp;pid=74d5cfe2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48918"/>
            <a:ext cx="5422392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46_2#7d52423f4?iti=20&amp;htil=14&amp;vcp=1&amp;vis=1&amp;pid=74d5cfe2c&amp;color=0,0,0&amp;vtp=1&amp;vaab=1&amp;bbb=1"/>
          <p:cNvSpPr/>
          <p:nvPr/>
        </p:nvSpPr>
        <p:spPr>
          <a:xfrm>
            <a:off x="8375459" y="268693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46_3#7d52423f4?htil=14&amp;vcp=1&amp;vis=1&amp;pid=74d5cfe2c&amp;color=0,0,0&amp;vtp=1&amp;vaab=1&amp;bt=1&amp;bbb=1&amp;hb=1&amp;hs=1"/>
              <p:cNvSpPr/>
              <p:nvPr/>
            </p:nvSpPr>
            <p:spPr>
              <a:xfrm>
                <a:off x="539496" y="1221486"/>
                <a:ext cx="555955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小华用焦距为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的凸透镜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探究凸透镜成像规律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46_3#7d52423f4?htil=14&amp;vcp=1&amp;vis=1&amp;pid=74d5cfe2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1486"/>
                <a:ext cx="555955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7" t="-32" r="9" b="-5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BD.47_1#db42db909?htil=14&amp;vcp=1&amp;vis=1&amp;pid=7d52423f4&amp;color=0,0,0&amp;vtp=1&amp;vaab=1&amp;bbb=1&amp;hb=1&amp;hs=1"/>
          <p:cNvSpPr/>
          <p:nvPr/>
        </p:nvSpPr>
        <p:spPr>
          <a:xfrm>
            <a:off x="539496" y="2500947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（1）实验前，应调整烛焰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、凸透镜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和光屏三者的中心大致在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BD.48_1#605c8375c?sp=1&amp;vcp=1&amp;vis=1&amp;pid=7d52423f4&amp;color=0,0,0&amp;vtp=1&amp;vaab=1&amp;bbb=1&amp;hb=1&amp;hs=1"/>
          <p:cNvSpPr/>
          <p:nvPr/>
        </p:nvSpPr>
        <p:spPr>
          <a:xfrm>
            <a:off x="539496" y="377793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（2）当各器材位置如图3-12所示时，在光屏上成烛焰清晰的像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烛焰的成像特点与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（选填“照相机”“投影仪”或“放大镜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”）的成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像特点相同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9_1#e4b2b2889?vcp=1&amp;vis=1&amp;pid=7d52423f4&amp;color=0,0,0&amp;mp=1&amp;vtp=1&amp;vaab=1&amp;bt=1&amp;bbb=1&amp;hb=1"/>
          <p:cNvSpPr/>
          <p:nvPr/>
        </p:nvSpPr>
        <p:spPr>
          <a:xfrm>
            <a:off x="539496" y="79197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（3）实验时，若用一张纸片遮住了凸透镜的上半部，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则光屏上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选填“能”或“不能”）成完整的像。</a:t>
            </a:r>
            <a:endParaRPr lang="en-US" altLang="zh-CN" sz="2800" dirty="0"/>
          </a:p>
        </p:txBody>
      </p:sp>
      <p:pic>
        <p:nvPicPr>
          <p:cNvPr id="3" name="QB_8_BD.50_1#7d52423f4?iti=21&amp;vcp=1&amp;vis=1&amp;pid=7d52423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120773"/>
            <a:ext cx="5458968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50_2#7d52423f4?iti=21&amp;vcp=1&amp;vis=1&amp;pid=7d52423f4&amp;color=0,0,0&amp;vtp=1&amp;vaab=1&amp;bbb=1"/>
          <p:cNvSpPr/>
          <p:nvPr/>
        </p:nvSpPr>
        <p:spPr>
          <a:xfrm>
            <a:off x="5549964" y="356450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图3-12</a:t>
            </a:r>
            <a:endParaRPr lang="en-US" altLang="zh-CN" sz="2800" dirty="0"/>
          </a:p>
        </p:txBody>
      </p:sp>
      <p:sp>
        <p:nvSpPr>
          <p:cNvPr id="5" name="QB_8_BD.51_1#03267fc64?vcp=1&amp;vis=1&amp;pid=7d52423f4&amp;color=0,0,0&amp;vtp=1&amp;vaab=1&amp;bbb=1&amp;hb=1"/>
          <p:cNvSpPr/>
          <p:nvPr/>
        </p:nvSpPr>
        <p:spPr>
          <a:xfrm>
            <a:off x="539496" y="42131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）小华将一副老花镜的镜片放在烛焰与凸透镜之间且靠近凸透镜的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，若保持蜡烛的位置不变，仅将光屏向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端移动适当距离，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光屏上即可重新成烛焰清晰的像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52_1#db42db909?iti=22&amp;htil=15&amp;vcp=1&amp;vis=1&amp;pid=7d52423f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9752" y="572688"/>
            <a:ext cx="448056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52_2#db42db909?iti=22&amp;htil=15&amp;vcp=1&amp;vis=1&amp;pid=7d52423f4&amp;color=0,0,0&amp;vtp=1&amp;vaab=1&amp;bbb=1"/>
          <p:cNvSpPr/>
          <p:nvPr/>
        </p:nvSpPr>
        <p:spPr>
          <a:xfrm>
            <a:off x="8855520" y="179125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图3-12</a:t>
            </a:r>
            <a:endParaRPr lang="en-US" altLang="zh-CN" sz="2800" dirty="0"/>
          </a:p>
        </p:txBody>
      </p:sp>
      <p:sp>
        <p:nvSpPr>
          <p:cNvPr id="4" name="QB_8_BD.52_3#db42db909?htil=15&amp;vcp=1&amp;vis=1&amp;pid=7d52423f4&amp;color=0,0,0&amp;vtp=1&amp;vaab=1&amp;bt=1&amp;bbb=1&amp;hb=1&amp;hs=1"/>
          <p:cNvSpPr/>
          <p:nvPr/>
        </p:nvSpPr>
        <p:spPr>
          <a:xfrm>
            <a:off x="539496" y="554400"/>
            <a:ext cx="65013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（1）实验前，应调整烛焰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、凸透镜和光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屏三者的中心大致在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db42db909.blank?vcp=1&amp;vis=1&amp;pid=7d52423f4&amp;color=0,0,0&amp;vpa=17&amp;vtp=1&amp;vaab=1&amp;bbb=1"/>
          <p:cNvSpPr/>
          <p:nvPr/>
        </p:nvSpPr>
        <p:spPr>
          <a:xfrm>
            <a:off x="3750215" y="115066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同一高度</a:t>
            </a:r>
            <a:endParaRPr lang="en-US" altLang="zh-CN" sz="2800" dirty="0"/>
          </a:p>
        </p:txBody>
      </p:sp>
      <p:sp>
        <p:nvSpPr>
          <p:cNvPr id="8" name="QB_8_BD.54_3#605c8375c?htil=16&amp;sp=1&amp;vcp=1&amp;vis=1&amp;pid=7d52423f4&amp;color=0,0,0&amp;vtp=1&amp;vaab=1&amp;bbb=1&amp;hb=1&amp;hs=1"/>
          <p:cNvSpPr/>
          <p:nvPr/>
        </p:nvSpPr>
        <p:spPr>
          <a:xfrm>
            <a:off x="539496" y="2434317"/>
            <a:ext cx="6592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（2）当各器材位置如图3-12所示时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屏上成烛焰清晰的像，此时烛焰的成像特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选填“照相机”“投影仪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放大镜”）的成像特点相同。</a:t>
            </a:r>
            <a:endParaRPr lang="en-US" altLang="zh-CN" sz="2800" dirty="0"/>
          </a:p>
        </p:txBody>
      </p:sp>
      <p:sp>
        <p:nvSpPr>
          <p:cNvPr id="9" name="QB_8_AN.2_1#605c8375c.blank?vcp=1&amp;vis=1&amp;pid=7d52423f4&amp;color=0,0,0&amp;vpa=18&amp;vtp=1&amp;vaab=1&amp;bbb=1"/>
          <p:cNvSpPr/>
          <p:nvPr/>
        </p:nvSpPr>
        <p:spPr>
          <a:xfrm>
            <a:off x="1261015" y="369923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照相机</a:t>
            </a:r>
            <a:endParaRPr lang="en-US" altLang="zh-CN" sz="2800" dirty="0"/>
          </a:p>
        </p:txBody>
      </p:sp>
      <p:sp>
        <p:nvSpPr>
          <p:cNvPr id="10" name="QB_8_BD.56_1#e4b2b2889?vcp=1&amp;vis=1&amp;pid=7d52423f4&amp;color=0,0,0&amp;vtp=1&amp;vaab=1&amp;bbb=1&amp;hb=1&amp;hs=1"/>
          <p:cNvSpPr/>
          <p:nvPr/>
        </p:nvSpPr>
        <p:spPr>
          <a:xfrm>
            <a:off x="539496" y="499971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（3）实验时，若用一张纸片遮住了凸透镜的上半部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，则光屏上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选填“能”或“不能”）成完整的像。</a:t>
            </a:r>
            <a:endParaRPr lang="en-US" altLang="zh-CN" sz="2800" dirty="0"/>
          </a:p>
        </p:txBody>
      </p:sp>
      <p:sp>
        <p:nvSpPr>
          <p:cNvPr id="11" name="QB_8_AN.57_1#e4b2b2889.blank?vcp=1&amp;vis=1&amp;pid=7d52423f4&amp;color=0,0,0&amp;vpa=19&amp;vtp=1&amp;vaab=1"/>
          <p:cNvSpPr/>
          <p:nvPr/>
        </p:nvSpPr>
        <p:spPr>
          <a:xfrm>
            <a:off x="10328814" y="496923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9" grpId="0" build="p" animBg="1"/>
      <p:bldP spid="11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58_1#03267fc64?iti=24&amp;htil=17&amp;vcp=1&amp;vis=1&amp;pid=7d52423f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586658"/>
            <a:ext cx="5422392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58_2#03267fc64?iti=24&amp;htil=17&amp;vcp=1&amp;vis=1&amp;pid=7d52423f4&amp;color=0,0,0&amp;vtp=1&amp;vaab=1&amp;bbb=1"/>
          <p:cNvSpPr/>
          <p:nvPr/>
        </p:nvSpPr>
        <p:spPr>
          <a:xfrm>
            <a:off x="8351589" y="201642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图3-12</a:t>
            </a:r>
            <a:endParaRPr lang="en-US" altLang="zh-CN" sz="2800" dirty="0"/>
          </a:p>
        </p:txBody>
      </p:sp>
      <p:sp>
        <p:nvSpPr>
          <p:cNvPr id="4" name="QB_8_BD.58_3#03267fc64?htil=17&amp;vcp=1&amp;vis=1&amp;pid=7d52423f4&amp;color=0,0,0&amp;vtp=1&amp;vaab=1&amp;bt=1&amp;bbb=1&amp;hb=1&amp;hs=1"/>
          <p:cNvSpPr/>
          <p:nvPr/>
        </p:nvSpPr>
        <p:spPr>
          <a:xfrm>
            <a:off x="539496" y="554400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）小华将一副老花镜的镜片放在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烛焰与凸透镜之间且靠近凸透镜的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，若保持蜡烛的位置不变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将光屏向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端移动适当距离，光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屏上即可重新成烛焰清晰的像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60_1#03267fc64.blank?vcp=1&amp;vis=1&amp;pid=7d52423f4&amp;color=0,0,0&amp;vpa=20&amp;vtp=1&amp;vaab=1"/>
          <p:cNvSpPr/>
          <p:nvPr/>
        </p:nvSpPr>
        <p:spPr>
          <a:xfrm>
            <a:off x="1972214" y="246702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dirty="0"/>
          </a:p>
        </p:txBody>
      </p:sp>
      <p:sp>
        <p:nvSpPr>
          <p:cNvPr id="6" name="QB_8_AS.1_1#03267fc64?vcp=1&amp;vis=1&amp;pid=7d52423f4&amp;color=0,0,0&amp;vtp=1&amp;vaab=1&amp;bbb=1&amp;hb=1&amp;hs=1"/>
          <p:cNvSpPr/>
          <p:nvPr/>
        </p:nvSpPr>
        <p:spPr>
          <a:xfrm>
            <a:off x="539496" y="37608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老花镜是用来矫正远视眼的凸透镜，对光线有会聚作用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。将一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副老花镜的镜片放在烛焰与凸透镜之间且靠近凸透镜的位置，若保持光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屏的位置不变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，此时清晰的像成在光屏的左侧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，要在光屏上重新承接到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烛焰清晰的像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，光屏应向左移动。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c15bcd3e?vcp=1&amp;pid=74d5cfe2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5" name="QO_8_BD.61_3#41efed763?htil=18&amp;vcp=1&amp;vis=1&amp;pid=6c15bcd3e&amp;color=0,0,0&amp;vtp=1&amp;vaab=1&amp;bbb=1&amp;hs=1"/>
          <p:cNvSpPr/>
          <p:nvPr/>
        </p:nvSpPr>
        <p:spPr>
          <a:xfrm>
            <a:off x="539496" y="1275833"/>
            <a:ext cx="635508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在上例实验中：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BD.62_1#77b0f534d?htil=18&amp;vcp=1&amp;vis=1&amp;pid=41efed763&amp;color=0,0,0&amp;vtp=1&amp;vaab=1&amp;bbb=1&amp;hb=1&amp;hs=1"/>
              <p:cNvSpPr/>
              <p:nvPr/>
            </p:nvSpPr>
            <p:spPr>
              <a:xfrm>
                <a:off x="539496" y="1908029"/>
                <a:ext cx="635508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（1）若保持图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3-12中蜡烛和光屏的位置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,移动透镜至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刻度线处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光屏上能再次呈现清晰的像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9_BD.62_1#77b0f534d?htil=18&amp;vcp=1&amp;vis=1&amp;pid=41efed76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8029"/>
                <a:ext cx="635508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6" t="-26" r="-1003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BD.63_1#e634793b7?vcp=1&amp;vis=1&amp;pid=41efed763&amp;color=0,0,0&amp;vtp=1&amp;vaab=1&amp;bbb=1&amp;hb=1&amp;hs=1"/>
              <p:cNvSpPr/>
              <p:nvPr/>
            </p:nvSpPr>
            <p:spPr>
              <a:xfrm>
                <a:off x="539496" y="383842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（2）若保持蜡烛和透镜的位置不变,更换凸透镜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,在光具座上向左移动光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,光屏上又出现了清晰的像,这表明像距变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,由此推断更换的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凸透镜对光的会聚能力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,此透镜的焦距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大于”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小于”或“等于”）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9_BD.63_1#e634793b7?vcp=1&amp;vis=1&amp;pid=41efed76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38429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20" r="-111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B_8_BD.52_1#db42db909?iti=22&amp;htil=15&amp;vcp=1&amp;vis=1&amp;pid=7d52423f4&amp;color=0,0,0&amp;tib=255,255,255&amp;vtp=1&amp;vaab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9752" y="1424858"/>
            <a:ext cx="448056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B_8_BD.52_2#db42db909?iti=22&amp;htil=15&amp;vcp=1&amp;vis=1&amp;pid=7d52423f4&amp;color=0,0,0&amp;vtp=1&amp;vaab=1&amp;bbb=1"/>
          <p:cNvSpPr/>
          <p:nvPr/>
        </p:nvSpPr>
        <p:spPr>
          <a:xfrm>
            <a:off x="8855520" y="264342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64_1#64bdfb1cf?vcp=1&amp;vis=1&amp;pid=41efed763&amp;color=0,0,0&amp;mp=1&amp;vtp=1&amp;vaab=1&amp;bt=1&amp;bbb=1&amp;hb=1"/>
          <p:cNvSpPr/>
          <p:nvPr/>
        </p:nvSpPr>
        <p:spPr>
          <a:xfrm>
            <a:off x="539496" y="137766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（3）实验过程中，燃烧的蜡烛逐渐变短，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光屏上烛焰的像会逐渐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移动。为了使像能再次成在光屏的中心，小明应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调整凸透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。（均选填“向上”或“向下”）</a:t>
            </a:r>
            <a:endParaRPr lang="en-US" altLang="zh-CN" sz="2800" dirty="0"/>
          </a:p>
        </p:txBody>
      </p:sp>
      <p:pic>
        <p:nvPicPr>
          <p:cNvPr id="5" name="QB_8_BD.52_1#db42db909?iti=22&amp;htil=15&amp;vcp=1&amp;vis=1&amp;pid=7d52423f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6682" y="3185078"/>
            <a:ext cx="448056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52_2#db42db909?iti=22&amp;htil=15&amp;vcp=1&amp;vis=1&amp;pid=7d52423f4&amp;color=0,0,0&amp;vtp=1&amp;vaab=1&amp;bbb=1"/>
          <p:cNvSpPr/>
          <p:nvPr/>
        </p:nvSpPr>
        <p:spPr>
          <a:xfrm>
            <a:off x="8422450" y="440364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8507cab72?vcp=1&amp;pid=8a81de3ea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496" y="763524"/>
            <a:ext cx="8823960" cy="533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66_1#333b4a3d8?sp=1&amp;vcp=1&amp;vis=1&amp;pid=41efed763&amp;color=0,0,0&amp;vtp=1&amp;vaab=1&amp;bt=1&amp;bbb=1&amp;hb=1"/>
              <p:cNvSpPr/>
              <p:nvPr/>
            </p:nvSpPr>
            <p:spPr>
              <a:xfrm>
                <a:off x="539496" y="196897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（4）张老师用发光二极管制作了一个“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”形光源（图3-13甲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）代替蜡烛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刻度线处，透镜的位置保持不变，移动光屏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，则光屏上得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到的清晰的像应该是图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3-13乙中的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（填字母代号）。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66_1#333b4a3d8?sp=1&amp;vcp=1&amp;vis=1&amp;pid=41efed76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6897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9_BD.67_1#41efed763?iti=27&amp;vcp=1&amp;vis=1&amp;pid=41efed76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955764"/>
            <a:ext cx="5458968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67_2#41efed763?iti=27&amp;vcp=1&amp;vis=1&amp;pid=41efed763&amp;color=0,0,0&amp;vtp=1&amp;vaab=1&amp;bbb=1"/>
          <p:cNvSpPr/>
          <p:nvPr/>
        </p:nvSpPr>
        <p:spPr>
          <a:xfrm>
            <a:off x="5549964" y="564918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图3-13</a:t>
            </a:r>
            <a:endParaRPr lang="en-US" altLang="zh-CN" sz="2800" dirty="0"/>
          </a:p>
        </p:txBody>
      </p:sp>
      <p:pic>
        <p:nvPicPr>
          <p:cNvPr id="5" name="QB_8_BD.52_1#db42db909?iti=22&amp;htil=15&amp;vcp=1&amp;vis=1&amp;pid=7d52423f4&amp;color=0,0,0&amp;tib=255,255,255&amp;vtp=1&amp;vaab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0755" y="558800"/>
            <a:ext cx="5704205" cy="139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52_2#db42db909?iti=22&amp;htil=15&amp;vcp=1&amp;vis=1&amp;pid=7d52423f4&amp;color=0,0,0&amp;vtp=1&amp;vaab=1&amp;bbb=1"/>
          <p:cNvSpPr/>
          <p:nvPr/>
        </p:nvSpPr>
        <p:spPr>
          <a:xfrm>
            <a:off x="1997520" y="97337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BD.68_3#77b0f534d?htil=19&amp;vcp=1&amp;vis=1&amp;pid=41efed763&amp;color=0,0,0&amp;mp=1&amp;vtp=1&amp;vaab=1&amp;bt=1&amp;bbb=1&amp;hb=1&amp;hs=1"/>
              <p:cNvSpPr/>
              <p:nvPr/>
            </p:nvSpPr>
            <p:spPr>
              <a:xfrm>
                <a:off x="539496" y="1077468"/>
                <a:ext cx="631850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（1）若保持图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3-12中蜡烛和光屏的位置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不变,移动透镜至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刻度线处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屏上能再次呈现清晰的像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BD.68_3#77b0f534d?htil=19&amp;vcp=1&amp;vis=1&amp;pid=41efed763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77468"/>
                <a:ext cx="6318504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6" t="-27" b="-3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9_AN.1_1#77b0f534d.blank?vcp=1&amp;vis=1&amp;pid=41efed763&amp;color=0,0,0&amp;mp=1&amp;vpa=21&amp;vtp=1&amp;vaab=1&amp;bbb=1"/>
          <p:cNvSpPr/>
          <p:nvPr/>
        </p:nvSpPr>
        <p:spPr>
          <a:xfrm>
            <a:off x="3089815" y="1694688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35.0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BD.70_1#e634793b7?vcp=1&amp;vis=1&amp;pid=41efed763&amp;color=0,0,0&amp;vtp=1&amp;vaab=1&amp;bbb=1&amp;hb=1&amp;hs=1"/>
              <p:cNvSpPr/>
              <p:nvPr/>
            </p:nvSpPr>
            <p:spPr>
              <a:xfrm>
                <a:off x="539496" y="32933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（2）若保持蜡烛和透镜的位置不变,更换凸透镜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,在光具座上向左移动光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,光屏上又出现了清晰的像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,这表明像距变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了,由此推断更换的凸透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镜对光的会聚能力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,此透镜的焦距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选填“大于”“小于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等于”）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9_BD.70_1#e634793b7?vcp=1&amp;vis=1&amp;pid=41efed76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93300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8" r="-111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9_AN.71_1#e634793b7.blank?vcp=1&amp;vis=1&amp;pid=41efed763&amp;color=0,0,0&amp;vpa=22&amp;vtp=1&amp;vaab=1"/>
          <p:cNvSpPr/>
          <p:nvPr/>
        </p:nvSpPr>
        <p:spPr>
          <a:xfrm>
            <a:off x="7128414" y="391052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8" name="QB_9_AN.72_1#e634793b7.blank?vcp=1&amp;vis=1&amp;pid=41efed763&amp;color=0,0,0&amp;vpa=23&amp;vtp=1&amp;vaab=1&amp;bbb=1"/>
          <p:cNvSpPr/>
          <p:nvPr/>
        </p:nvSpPr>
        <p:spPr>
          <a:xfrm>
            <a:off x="3394615" y="45582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较强</a:t>
            </a:r>
            <a:endParaRPr lang="en-US" altLang="zh-CN" sz="2800" dirty="0"/>
          </a:p>
        </p:txBody>
      </p:sp>
      <p:sp>
        <p:nvSpPr>
          <p:cNvPr id="9" name="QB_9_AN.73_1#e634793b7.blank?vcp=1&amp;vis=1&amp;pid=41efed763&amp;color=0,0,0&amp;vpa=24&amp;vtp=1&amp;vaab=1&amp;bbb=1"/>
          <p:cNvSpPr/>
          <p:nvPr/>
        </p:nvSpPr>
        <p:spPr>
          <a:xfrm>
            <a:off x="6683914" y="45582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小于</a:t>
            </a:r>
            <a:endParaRPr lang="en-US" altLang="zh-CN" sz="2800" dirty="0"/>
          </a:p>
        </p:txBody>
      </p:sp>
      <p:pic>
        <p:nvPicPr>
          <p:cNvPr id="10" name="QB_8_BD.52_1#db42db909?iti=22&amp;htil=15&amp;vcp=1&amp;vis=1&amp;pid=7d52423f4&amp;color=0,0,0&amp;tib=255,255,255&amp;vtp=1&amp;vaab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9752" y="935908"/>
            <a:ext cx="448056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B_8_BD.52_2#db42db909?iti=22&amp;htil=15&amp;vcp=1&amp;vis=1&amp;pid=7d52423f4&amp;color=0,0,0&amp;vtp=1&amp;vaab=1&amp;bbb=1"/>
          <p:cNvSpPr/>
          <p:nvPr/>
        </p:nvSpPr>
        <p:spPr>
          <a:xfrm>
            <a:off x="8855520" y="215447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9_BD.74_3#64bdfb1cf?htil=20&amp;vcp=1&amp;vis=1&amp;pid=41efed763&amp;color=0,0,0&amp;mp=1&amp;vtp=1&amp;vaab=1&amp;bt=1&amp;bbb=1&amp;hb=1"/>
          <p:cNvSpPr/>
          <p:nvPr/>
        </p:nvSpPr>
        <p:spPr>
          <a:xfrm>
            <a:off x="539496" y="1865344"/>
            <a:ext cx="631850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（3）实验过程中，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燃烧的蜡烛逐渐变短，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光屏上烛焰的像会逐渐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移动。为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了使像能再次成在光屏的中心，小明应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调整凸透镜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。（均选填“向上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向下”）</a:t>
            </a:r>
            <a:endParaRPr lang="en-US" altLang="zh-CN" sz="2800" dirty="0"/>
          </a:p>
        </p:txBody>
      </p:sp>
      <p:sp>
        <p:nvSpPr>
          <p:cNvPr id="5" name="QB_9_AN.75_1#64bdfb1cf.blank?vcp=1&amp;vis=1&amp;pid=41efed763&amp;color=0,0,0&amp;mp=1&amp;vpa=25&amp;vtp=1&amp;vaab=1&amp;bbb=1"/>
          <p:cNvSpPr/>
          <p:nvPr/>
        </p:nvSpPr>
        <p:spPr>
          <a:xfrm>
            <a:off x="4105815" y="24825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向上</a:t>
            </a:r>
            <a:endParaRPr lang="en-US" altLang="zh-CN" sz="2800" dirty="0"/>
          </a:p>
        </p:txBody>
      </p:sp>
      <p:sp>
        <p:nvSpPr>
          <p:cNvPr id="6" name="QB_9_AN.76_1#64bdfb1cf.blank?vcp=1&amp;vis=1&amp;pid=41efed763&amp;color=0,0,0&amp;mp=1&amp;vpa=26&amp;vtp=1&amp;vaab=1&amp;bbb=1"/>
          <p:cNvSpPr/>
          <p:nvPr/>
        </p:nvSpPr>
        <p:spPr>
          <a:xfrm>
            <a:off x="549815" y="37779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向下</a:t>
            </a:r>
            <a:endParaRPr lang="en-US" altLang="zh-CN" sz="2800" dirty="0"/>
          </a:p>
        </p:txBody>
      </p:sp>
      <p:pic>
        <p:nvPicPr>
          <p:cNvPr id="7" name="QB_8_BD.52_1#db42db909?iti=22&amp;htil=15&amp;vcp=1&amp;vis=1&amp;pid=7d52423f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9752" y="2458638"/>
            <a:ext cx="4480560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8_BD.52_2#db42db909?iti=22&amp;htil=15&amp;vcp=1&amp;vis=1&amp;pid=7d52423f4&amp;color=0,0,0&amp;vtp=1&amp;vaab=1&amp;bbb=1"/>
          <p:cNvSpPr/>
          <p:nvPr/>
        </p:nvSpPr>
        <p:spPr>
          <a:xfrm>
            <a:off x="8855520" y="367720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77_1#333b4a3d8?sp=1&amp;vcp=1&amp;vis=1&amp;pid=41efed763&amp;color=0,0,0&amp;mp=1&amp;vtp=1&amp;vaab=1&amp;bt=1&amp;bbb=1&amp;hb=1"/>
              <p:cNvSpPr/>
              <p:nvPr/>
            </p:nvSpPr>
            <p:spPr>
              <a:xfrm>
                <a:off x="539496" y="206676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（4）张老师用发光二极管制作了一个“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”形光源（图3-13甲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）代替蜡烛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刻度线处，透镜的位置保持不变，移动光屏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，则光屏上得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到的清晰的像应该是图3-13乙中的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填字母代号）。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77_1#333b4a3d8?sp=1&amp;vcp=1&amp;vis=1&amp;pid=41efed763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6676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78_1#333b4a3d8.blank?vcp=1&amp;vis=1&amp;pid=41efed763&amp;color=0,0,0&amp;mp=1&amp;vpa=27&amp;vtp=1&amp;vaab=1"/>
          <p:cNvSpPr/>
          <p:nvPr/>
        </p:nvSpPr>
        <p:spPr>
          <a:xfrm>
            <a:off x="5799677" y="331073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B_9_BD.77_2#333b4a3d8?iti=30&amp;vcp=1&amp;vis=1&amp;pid=41efed76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053554"/>
            <a:ext cx="5458968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9_BD.77_3#333b4a3d8?iti=30&amp;vcp=1&amp;vis=1&amp;pid=41efed763&amp;color=0,0,0&amp;vtp=1&amp;vaab=1&amp;bbb=1"/>
          <p:cNvSpPr/>
          <p:nvPr/>
        </p:nvSpPr>
        <p:spPr>
          <a:xfrm>
            <a:off x="5522024" y="569109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图3-13</a:t>
            </a:r>
            <a:endParaRPr lang="en-US" altLang="zh-CN" sz="2800" dirty="0"/>
          </a:p>
        </p:txBody>
      </p:sp>
      <p:pic>
        <p:nvPicPr>
          <p:cNvPr id="6" name="QB_8_BD.52_1#db42db909?iti=22&amp;htil=15&amp;vcp=1&amp;vis=1&amp;pid=7d52423f4&amp;color=0,0,0&amp;tib=255,255,255&amp;vtp=1&amp;vaab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2325" y="572770"/>
            <a:ext cx="5668010" cy="138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52_2#db42db909?iti=22&amp;htil=15&amp;vcp=1&amp;vis=1&amp;pid=7d52423f4&amp;color=0,0,0&amp;vtp=1&amp;vaab=1&amp;bbb=1"/>
          <p:cNvSpPr/>
          <p:nvPr/>
        </p:nvSpPr>
        <p:spPr>
          <a:xfrm>
            <a:off x="1848930" y="118482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59845fd61?vcp=1&amp;pid=6c15bcd3e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请完成第162~165页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4670c5af.fixed?vcp=1&amp;pid=3ec6b20f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透镜及其应用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凸透镜成像的规律</a:t>
            </a:r>
            <a:endParaRPr lang="en-US" altLang="zh-CN" sz="4000" dirty="0"/>
          </a:p>
        </p:txBody>
      </p:sp>
      <p:sp>
        <p:nvSpPr>
          <p:cNvPr id="3" name="C_5_BD#84670c5af.fixed?vcp=1&amp;pid=3ec6b20f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透镜及其应用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凸透镜成像的规律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d19d5ca6?vcp=1&amp;pid=84670c5af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79_1#f636c8b54?vcp=1&amp;vis=1&amp;pid=2d19d5ca6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传统文化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晋代《博物志》中有“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削冰令圆，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举以向日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，以艾承其影，则得火”的用冰取火的发明记载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，其实质是将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冰块制作成(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80_1#f636c8b54.bracket?vcp=1&amp;vis=1&amp;pid=2d19d5ca6&amp;color=0,0,0&amp;vpa=28&amp;vtp=1&amp;vaab=1"/>
          <p:cNvSpPr/>
          <p:nvPr/>
        </p:nvSpPr>
        <p:spPr>
          <a:xfrm>
            <a:off x="2594514" y="25493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79_2#f636c8b54.choices?vcp=1&amp;vis=1&amp;pid=2d19d5ca6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.平面镜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B.凸透镜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C.凹透镜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.三棱镜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1_1#3f0543df4?vcp=1&amp;vis=1&amp;pid=2d19d5ca6&amp;color=0,0,0&amp;mp=1&amp;vtp=1&amp;vaab=1&amp;bt=1&amp;bbb=1&amp;hb=1"/>
          <p:cNvSpPr/>
          <p:nvPr/>
        </p:nvSpPr>
        <p:spPr>
          <a:xfrm>
            <a:off x="539496" y="11121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（2024·广西百色·模拟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）下列透镜中最适合用来观察细小物体的是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3f0543df4.bracket?vcp=1&amp;vis=1&amp;pid=2d19d5ca6&amp;color=0,0,0&amp;mp=1&amp;vpa=29&amp;vtp=1&amp;vaab=1"/>
          <p:cNvSpPr/>
          <p:nvPr/>
        </p:nvSpPr>
        <p:spPr>
          <a:xfrm>
            <a:off x="816515" y="17464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81_2#3f0543df4.choices?vcp=1&amp;vis=1&amp;pid=2d19d5ca6&amp;color=0,0,0&amp;vtp=1&amp;vaab=1&amp;bbb=1"/>
          <p:cNvSpPr/>
          <p:nvPr/>
        </p:nvSpPr>
        <p:spPr>
          <a:xfrm>
            <a:off x="539496" y="2313908"/>
            <a:ext cx="11109960" cy="21377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9100"/>
              </a:lnSpc>
              <a:tabLst>
                <a:tab pos="2987040" algn="l"/>
                <a:tab pos="5834380" algn="l"/>
                <a:tab pos="85674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04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104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107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107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7_BD.81_2#3f0543df4.choice_image?vcp=1&amp;vis=1&amp;pid=2d19d5ca6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176" y="2372963"/>
            <a:ext cx="1060704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81_2#3f0543df4.choice_image?vcp=1&amp;vis=1&amp;pid=2d19d5ca6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721" y="2409539"/>
            <a:ext cx="96012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81_2#3f0543df4.choice_image?vcp=1&amp;vis=1&amp;pid=2d19d5ca6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2775" y="2318099"/>
            <a:ext cx="85039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81_2#3f0543df4.choice_image?vcp=1&amp;vis=1&amp;pid=2d19d5ca6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9312" y="2336387"/>
            <a:ext cx="804672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BD.83_1#5ea4be1b7?vcp=1&amp;vis=1&amp;pid=2d19d5ca6&amp;color=0,0,0&amp;vtp=1&amp;vaab=1&amp;bbb=1"/>
          <p:cNvSpPr/>
          <p:nvPr/>
        </p:nvSpPr>
        <p:spPr>
          <a:xfrm>
            <a:off x="539496" y="45211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（2024·广西玉林·模拟）下列光学仪器中，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成实像的是(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7_AN.84_1#5ea4be1b7.bracket?vcp=1&amp;vis=1&amp;pid=2d19d5ca6&amp;color=0,0,0&amp;vpa=30&amp;vtp=1&amp;vaab=1"/>
          <p:cNvSpPr/>
          <p:nvPr/>
        </p:nvSpPr>
        <p:spPr>
          <a:xfrm>
            <a:off x="9500139" y="45078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1" name="QC_7_BD.83_2#5ea4be1b7.choices?vcp=1&amp;vis=1&amp;pid=2d19d5ca6&amp;color=0,0,0&amp;vtp=1&amp;vaab=1&amp;bbb=1"/>
          <p:cNvSpPr/>
          <p:nvPr/>
        </p:nvSpPr>
        <p:spPr>
          <a:xfrm>
            <a:off x="539496" y="51446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.潜望镜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B.照相机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C.放大镜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.平面镜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10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5_1#bd5a6086c?vcp=1&amp;vis=1&amp;pid=2d19d5ca6&amp;color=0,0,0&amp;mp=1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科技应用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购物支付已进入“刷脸”时代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，消费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者结账时只需面对摄像头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，经系统自动拍照扫描等，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确认相关信息后，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即可迅速完成交易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86_1#bd5a6086c.bracket?vcp=1&amp;vis=1&amp;pid=2d19d5ca6&amp;color=0,0,0&amp;mp=1&amp;vpa=31&amp;vtp=1&amp;vaab=1"/>
          <p:cNvSpPr/>
          <p:nvPr/>
        </p:nvSpPr>
        <p:spPr>
          <a:xfrm>
            <a:off x="6861714" y="24865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85_2#bd5a6086c.choices?vcp=1&amp;vis=1&amp;pid=2d19d5ca6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A.摄像头相当于凹透镜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.摄像头成像特点与照相机相同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.“刷脸”时，面部位于摄像头两倍焦距以内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.“刷脸”时，面部经摄像头成正立、缩小的实像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87_1#e2adc9f94?iti=31&amp;htil=21&amp;vcp=1&amp;vis=1&amp;pid=2d19d5ca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8457" y="572688"/>
            <a:ext cx="5961888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7_2#e2adc9f94?iti=31&amp;htil=21&amp;vcp=1&amp;vis=1&amp;pid=2d19d5ca6&amp;color=0,0,0&amp;vtp=1&amp;vaab=1&amp;bbb=1"/>
          <p:cNvSpPr/>
          <p:nvPr/>
        </p:nvSpPr>
        <p:spPr>
          <a:xfrm>
            <a:off x="8055520" y="227245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87_3#e2adc9f94?htil=21&amp;sp=1&amp;vcp=1&amp;vis=1&amp;pid=2d19d5ca6&amp;color=0,0,0&amp;vtp=1&amp;vaab=1&amp;bt=1&amp;bbb=1&amp;hb=1&amp;hs=1"/>
              <p:cNvSpPr/>
              <p:nvPr/>
            </p:nvSpPr>
            <p:spPr>
              <a:xfrm>
                <a:off x="539496" y="554400"/>
                <a:ext cx="50200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（2024·江苏无锡·中考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）用焦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距为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的凸透镜探究凸透镜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成像的规律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，将点燃的蜡烛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、凸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透镜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光屏置于光具座上如图B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87_3#e2adc9f94?htil=21&amp;sp=1&amp;vcp=1&amp;vis=1&amp;pid=2d19d5ca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502005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8" t="-2" r="-1136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BD.87_4#e2adc9f94.choices?htil=21&amp;vcp=1&amp;vis=1&amp;pid=2d19d5ca6&amp;color=0,0,0&amp;vtp=1&amp;vaab=1&amp;bbb=1&amp;hs=1"/>
          <p:cNvSpPr/>
          <p:nvPr/>
        </p:nvSpPr>
        <p:spPr>
          <a:xfrm>
            <a:off x="539496" y="374749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A.只向左移动光屏至适当位置，光屏上能呈现烛焰缩小的像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.只向右移动光屏至适当位置，光屏上能呈现烛焰放大的像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.只向右移动蜡烛至适当位置，光屏上能呈现烛焰放大的像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.只移动凸透镜至适当位置，光屏上能呈现烛焰等大的像</a:t>
            </a:r>
            <a:endParaRPr lang="en-US" altLang="zh-CN" sz="2800" dirty="0"/>
          </a:p>
        </p:txBody>
      </p:sp>
      <p:sp>
        <p:nvSpPr>
          <p:cNvPr id="7" name="QC_7_BD.87_3#e2adc9f94?htil=21&amp;sp=1&amp;vcp=1&amp;vis=1&amp;pid=2d19d5ca6&amp;color=0,0,0&amp;vtp=1&amp;vaab=1&amp;bt=1&amp;bbb=1&amp;hb=1&amp;hs=1"/>
          <p:cNvSpPr/>
          <p:nvPr/>
        </p:nvSpPr>
        <p:spPr>
          <a:xfrm>
            <a:off x="539995" y="311802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3-1所示的位置。下列说法正确的是(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d23051fd?vcp=1&amp;pid=8a81de3e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pic>
        <p:nvPicPr>
          <p:cNvPr id="3" name="QB_7_BD.1_1#35bf37647?htil=1&amp;vcp=1&amp;vis=1&amp;pid=cd23051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640" y="1285528"/>
            <a:ext cx="4233672" cy="4224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_2#35bf37647?htil=1&amp;vcp=1&amp;vis=1&amp;pid=cd23051fd&amp;color=0,0,0&amp;vtp=1&amp;vaab=1&amp;bbb=1&amp;hb=1"/>
          <p:cNvSpPr/>
          <p:nvPr/>
        </p:nvSpPr>
        <p:spPr>
          <a:xfrm>
            <a:off x="539496" y="1267240"/>
            <a:ext cx="67482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图中画出了光线通过透镜（图中未画出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的情形，其中属于凸透镜的是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凹透镜的是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。（均填序号）</a:t>
            </a:r>
            <a:endParaRPr lang="en-US" altLang="zh-CN" sz="2800" dirty="0"/>
          </a:p>
        </p:txBody>
      </p:sp>
      <p:sp>
        <p:nvSpPr>
          <p:cNvPr id="5" name="QB_7_AN.2_1#35bf37647.blank?vcp=1&amp;vis=1&amp;pid=cd23051fd&amp;color=0,0,0&amp;vpa=1&amp;vtp=1&amp;vaab=1"/>
          <p:cNvSpPr/>
          <p:nvPr/>
        </p:nvSpPr>
        <p:spPr>
          <a:xfrm>
            <a:off x="5172615" y="188446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6" name="QB_7_AN.3_1#35bf37647.blank?vcp=1&amp;vis=1&amp;pid=cd23051fd&amp;color=0,0,0&amp;vpa=2&amp;vtp=1&amp;vaab=1&amp;bbb=1"/>
          <p:cNvSpPr/>
          <p:nvPr/>
        </p:nvSpPr>
        <p:spPr>
          <a:xfrm>
            <a:off x="2327814" y="25112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e2adc9f94?iti=32&amp;htil=22&amp;vcp=1&amp;vis=1&amp;pid=2d19d5ca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2477" y="894333"/>
            <a:ext cx="5806440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e2adc9f94?iti=32&amp;htil=22&amp;vcp=1&amp;vis=1&amp;pid=2d19d5ca6&amp;color=0,0,0&amp;vtp=1&amp;vaab=1&amp;bbb=1"/>
          <p:cNvSpPr/>
          <p:nvPr/>
        </p:nvSpPr>
        <p:spPr>
          <a:xfrm>
            <a:off x="8141816" y="2548381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e2adc9f94?htil=22&amp;vcp=1&amp;vis=1&amp;pid=2d19d5ca6&amp;color=0,0,0&amp;vtp=1&amp;vaab=1&amp;bt=1&amp;bbb=1&amp;hb=1&amp;hs=1"/>
              <p:cNvSpPr/>
              <p:nvPr/>
            </p:nvSpPr>
            <p:spPr>
              <a:xfrm>
                <a:off x="539496" y="876046"/>
                <a:ext cx="5166360" cy="5156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，此时物距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已知凸透镜的焦距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。只向左或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向右移动光屏至适当位置，仍然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，凸透镜不能成像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、B错误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；只向右移动蜡烛至适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当位置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成正立放大的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e2adc9f94?htil=22&amp;vcp=1&amp;vis=1&amp;pid=2d19d5ca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6046"/>
                <a:ext cx="5166360" cy="5156200"/>
              </a:xfrm>
              <a:prstGeom prst="rect">
                <a:avLst/>
              </a:prstGeom>
              <a:blipFill rotWithShape="1">
                <a:blip r:embed="rId4"/>
                <a:stretch>
                  <a:fillRect l="-7" t="-7" r="-6359" b="-124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e2adc9f94?htil=22&amp;vcp=1&amp;vis=1&amp;pid=2d19d5ca6&amp;color=0,0,0&amp;vtp=1&amp;vaab=1&amp;bt=1&amp;bbb=1&amp;hb=1&amp;hs=1&amp;htil=1"/>
              <p:cNvSpPr/>
              <p:nvPr/>
            </p:nvSpPr>
            <p:spPr>
              <a:xfrm>
                <a:off x="539496" y="599916"/>
                <a:ext cx="5158232" cy="50494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虚像，光屏上不能呈现像，选项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C错误；将凸透镜移动到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度线处时，物距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像距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−55.0 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=20.0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光屏上能呈现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烛焰等大的像，选项D正确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e2adc9f94?htil=22&amp;vcp=1&amp;vis=1&amp;pid=2d19d5ca6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9916"/>
                <a:ext cx="5158232" cy="5049457"/>
              </a:xfrm>
              <a:prstGeom prst="rect">
                <a:avLst/>
              </a:prstGeom>
              <a:blipFill rotWithShape="1">
                <a:blip r:embed="rId2"/>
                <a:stretch>
                  <a:fillRect l="-7" t="-9" r="-6527" b="-1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AS.1_1#e2adc9f94?iti=62&amp;htil=22&amp;vcp=1&amp;vis=1&amp;pid=2d19d5ca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3012" y="740460"/>
            <a:ext cx="5806440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e2adc9f94?iti=62&amp;htil=22&amp;vcp=1&amp;vis=1&amp;pid=2d19d5ca6&amp;color=0,0,0&amp;vtp=1&amp;vaab=1&amp;bbb=1"/>
          <p:cNvSpPr/>
          <p:nvPr/>
        </p:nvSpPr>
        <p:spPr>
          <a:xfrm>
            <a:off x="8102351" y="239450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</a:t>
            </a:r>
            <a:endParaRPr lang="en-US" altLang="zh-CN" sz="2800" dirty="0"/>
          </a:p>
        </p:txBody>
      </p:sp>
      <p:sp>
        <p:nvSpPr>
          <p:cNvPr id="5" name="QC_7_AN.88_1#e2adc9f94.bracket?vcp=1&amp;vis=1&amp;pid=2d19d5ca6&amp;color=0,0,0&amp;vpa=32&amp;vtp=1&amp;vaab=1"/>
          <p:cNvSpPr/>
          <p:nvPr/>
        </p:nvSpPr>
        <p:spPr>
          <a:xfrm>
            <a:off x="1029738" y="572422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0_1#7ba6ea4f3?vcp=1&amp;vis=1&amp;pid=2d19d5ca6&amp;color=0,0,0&amp;vtp=1&amp;vaab=1&amp;bt=1&amp;bbb=1&amp;hb=1"/>
          <p:cNvSpPr/>
          <p:nvPr/>
        </p:nvSpPr>
        <p:spPr>
          <a:xfrm>
            <a:off x="539496" y="15260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（2024·广西河池·模拟）关于近视眼及其矫正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91_1#7ba6ea4f3.bracket?vcp=1&amp;vis=1&amp;pid=2d19d5ca6&amp;color=0,0,0&amp;vpa=33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90_2#7ba6ea4f3.choices?vcp=1&amp;vis=1&amp;pid=2d19d5ca6&amp;color=0,0,0&amp;vtp=1&amp;vaab=1&amp;bbb=1"/>
          <p:cNvSpPr/>
          <p:nvPr/>
        </p:nvSpPr>
        <p:spPr>
          <a:xfrm>
            <a:off x="539496" y="280092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A.远处物体成像在视网膜的前方，应佩戴凹透镜矫正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.远处物体成像在视网膜的前方，应佩戴凸透镜矫正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.远处物体成像在视网膜的后方，应佩戴凹透镜矫正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.远处物体成像在视网膜的后方，应佩戴凸透镜矫正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2_1#1f95e9e66?sp=1&amp;vcp=1&amp;vis=1&amp;pid=2d19d5ca6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（2024·重庆A卷·中考）如图B3-2所示，智能快递车正在运送包裹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户通过人脸识别取货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下列分析正确的是(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93_1#1f95e9e66.bracket?vcp=1&amp;vis=1&amp;pid=2d19d5ca6&amp;color=0,0,0&amp;vpa=34&amp;vtp=1&amp;vaab=1"/>
          <p:cNvSpPr/>
          <p:nvPr/>
        </p:nvSpPr>
        <p:spPr>
          <a:xfrm>
            <a:off x="72173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7_BD.92_2#1f95e9e66?iti=33&amp;htil=23&amp;vcp=1&amp;vis=1&amp;pid=2d19d5c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0634" y="2858897"/>
            <a:ext cx="2404872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2_3#1f95e9e66?iti=33&amp;htil=23&amp;vcp=1&amp;vis=1&amp;pid=2d19d5ca6&amp;color=0,0,0&amp;vtp=1&amp;vaab=1&amp;bbb=1"/>
          <p:cNvSpPr/>
          <p:nvPr/>
        </p:nvSpPr>
        <p:spPr>
          <a:xfrm>
            <a:off x="9469189" y="4750689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图B3-2</a:t>
            </a:r>
            <a:endParaRPr lang="en-US" altLang="zh-CN" sz="2800" dirty="0"/>
          </a:p>
        </p:txBody>
      </p:sp>
      <p:sp>
        <p:nvSpPr>
          <p:cNvPr id="6" name="QC_7_BD.92_4#1f95e9e66.choices?htil=23&amp;vcp=1&amp;vis=1&amp;pid=2d19d5ca6&amp;color=0,0,0&amp;vtp=1&amp;vaab=1&amp;bbb=1"/>
          <p:cNvSpPr/>
          <p:nvPr/>
        </p:nvSpPr>
        <p:spPr>
          <a:xfrm>
            <a:off x="539496" y="2804985"/>
            <a:ext cx="85770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A.用户看见快递车，是因为光在它表面发生了折射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.地面出现快递车的影子，是光的直线传播形成的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.智能快递车上的摄像头利用了光的反射原理工作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.人脸识别时，人通过摄像头成倒立、等大的虚像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4_1#c867f93b7?sp=1&amp;vcp=1&amp;vis=1&amp;pid=2d19d5ca6&amp;color=0,0,0&amp;vtp=1&amp;vaab=1&amp;bt=1&amp;bbb=1&amp;hb=1"/>
          <p:cNvSpPr/>
          <p:nvPr/>
        </p:nvSpPr>
        <p:spPr>
          <a:xfrm>
            <a:off x="539496" y="111223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（2024·广西贺州·模拟）如图B3-3所示的四个透镜中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，属于凸透镜的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，属于凹透镜的有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两空均填编号）</a:t>
            </a:r>
            <a:endParaRPr lang="en-US" altLang="zh-CN" sz="2800" dirty="0"/>
          </a:p>
        </p:txBody>
      </p:sp>
      <p:sp>
        <p:nvSpPr>
          <p:cNvPr id="3" name="QB_7_AN.95_1#c867f93b7.blank?vcp=1&amp;vis=1&amp;pid=2d19d5ca6&amp;color=0,0,0&amp;vpa=35&amp;vtp=1&amp;vaab=1&amp;bbb=1"/>
          <p:cNvSpPr/>
          <p:nvPr/>
        </p:nvSpPr>
        <p:spPr>
          <a:xfrm>
            <a:off x="905415" y="170849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②③</a:t>
            </a:r>
            <a:endParaRPr lang="en-US" altLang="zh-CN" sz="2800" dirty="0"/>
          </a:p>
        </p:txBody>
      </p:sp>
      <p:sp>
        <p:nvSpPr>
          <p:cNvPr id="4" name="QB_7_AN.97_1#c867f93b7.blank?vcp=1&amp;vis=1&amp;pid=2d19d5ca6&amp;color=0,0,0&amp;vpa=36&amp;vtp=1&amp;vaab=1&amp;bbb=1"/>
          <p:cNvSpPr/>
          <p:nvPr/>
        </p:nvSpPr>
        <p:spPr>
          <a:xfrm>
            <a:off x="4817015" y="170849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①④</a:t>
            </a:r>
            <a:endParaRPr lang="en-US" altLang="zh-CN" sz="2800" dirty="0"/>
          </a:p>
        </p:txBody>
      </p:sp>
      <p:pic>
        <p:nvPicPr>
          <p:cNvPr id="5" name="QB_7_BD.96_1#c867f93b7?iti=34&amp;vcp=1&amp;vis=1&amp;pid=2d19d5c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4800" y="2449163"/>
            <a:ext cx="395935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96_2#c867f93b7?iti=34&amp;vcp=1&amp;vis=1&amp;pid=2d19d5ca6&amp;color=0,0,0&amp;vtp=1&amp;vaab=1&amp;bbb=1"/>
          <p:cNvSpPr/>
          <p:nvPr/>
        </p:nvSpPr>
        <p:spPr>
          <a:xfrm>
            <a:off x="5520595" y="5173059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98_1#0729b30ff?iti=35&amp;htil=24&amp;vcp=1&amp;vis=1&amp;pid=2d19d5ca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83208" y="848106"/>
            <a:ext cx="173736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98_2#0729b30ff?iti=35&amp;htil=24&amp;vcp=1&amp;vis=1&amp;pid=2d19d5ca6&amp;color=0,0,0&amp;vtp=1&amp;vaab=1&amp;bbb=1"/>
          <p:cNvSpPr/>
          <p:nvPr/>
        </p:nvSpPr>
        <p:spPr>
          <a:xfrm>
            <a:off x="10178007" y="289534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图B3-4</a:t>
            </a:r>
            <a:endParaRPr lang="en-US" altLang="zh-CN" sz="2800" dirty="0"/>
          </a:p>
        </p:txBody>
      </p:sp>
      <p:sp>
        <p:nvSpPr>
          <p:cNvPr id="4" name="QB_7_BD.98_3#0729b30ff?htil=24&amp;sp=1&amp;vcp=1&amp;vis=1&amp;pid=2d19d5ca6&amp;color=0,0,0&amp;vtp=1&amp;vaab=1&amp;bt=1&amp;bbb=1&amp;hb=1&amp;hs=1"/>
          <p:cNvSpPr/>
          <p:nvPr/>
        </p:nvSpPr>
        <p:spPr>
          <a:xfrm>
            <a:off x="539496" y="829818"/>
            <a:ext cx="923544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科技前沿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如图B3-4所示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，航天员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王亚平在中国空间站用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“水球”做成像实验，“水球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”成像的原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理与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选填“放大镜”或“照相机”）的相同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的是倒立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缩小的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选填“实”或“虚”）像。</a:t>
            </a:r>
            <a:endParaRPr lang="en-US" altLang="zh-CN" sz="2800" dirty="0"/>
          </a:p>
        </p:txBody>
      </p:sp>
      <p:sp>
        <p:nvSpPr>
          <p:cNvPr id="5" name="QB_7_AN.2_1#0729b30ff.blank?vcp=1&amp;vis=1&amp;pid=2d19d5ca6&amp;color=0,0,0&amp;vpa=37&amp;vtp=1&amp;vaab=1&amp;bbb=1"/>
          <p:cNvSpPr/>
          <p:nvPr/>
        </p:nvSpPr>
        <p:spPr>
          <a:xfrm>
            <a:off x="1438815" y="2094738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照相机</a:t>
            </a:r>
            <a:endParaRPr lang="en-US" altLang="zh-CN" sz="2800" dirty="0"/>
          </a:p>
        </p:txBody>
      </p:sp>
      <p:sp>
        <p:nvSpPr>
          <p:cNvPr id="6" name="QB_7_AN.1_1#0729b30ff.blank?vcp=1&amp;vis=1&amp;pid=2d19d5ca6&amp;color=0,0,0&amp;vpa=38&amp;vtp=1&amp;vaab=1"/>
          <p:cNvSpPr/>
          <p:nvPr/>
        </p:nvSpPr>
        <p:spPr>
          <a:xfrm>
            <a:off x="3572415" y="2721483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</a:t>
            </a:r>
            <a:endParaRPr lang="en-US" altLang="zh-CN" sz="2800" dirty="0"/>
          </a:p>
        </p:txBody>
      </p:sp>
      <p:sp>
        <p:nvSpPr>
          <p:cNvPr id="7" name="QB_7_BD.101_1#2300b6b60?vcp=1&amp;vis=1&amp;pid=2d19d5ca6&amp;color=0,0,0&amp;vtp=1&amp;vaab=1&amp;bbb=1&amp;hb=1&amp;hs=1"/>
          <p:cNvSpPr/>
          <p:nvPr/>
        </p:nvSpPr>
        <p:spPr>
          <a:xfrm>
            <a:off x="539496" y="35409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（2024·广西南宁·模拟）在较暗的室内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，手持一个凸透镜在白墙和点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燃的蜡烛间移动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（凸透镜离墙近些），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在墙上能看到烛焰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选填“正立”或“倒立”）缩小的像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，根据这个原理可制成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选填“照相机”或“投影仪”）。</a:t>
            </a:r>
            <a:endParaRPr lang="en-US" altLang="zh-CN" sz="2800" dirty="0"/>
          </a:p>
        </p:txBody>
      </p:sp>
      <p:sp>
        <p:nvSpPr>
          <p:cNvPr id="8" name="QB_7_AN.102_1#2300b6b60.blank?vcp=1&amp;vis=1&amp;pid=2d19d5ca6&amp;color=0,0,0&amp;vpa=39&amp;vtp=1&amp;vaab=1&amp;bbb=1"/>
          <p:cNvSpPr/>
          <p:nvPr/>
        </p:nvSpPr>
        <p:spPr>
          <a:xfrm>
            <a:off x="9617614" y="415817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倒立</a:t>
            </a:r>
            <a:endParaRPr lang="en-US" altLang="zh-CN" sz="2800" dirty="0"/>
          </a:p>
        </p:txBody>
      </p:sp>
      <p:sp>
        <p:nvSpPr>
          <p:cNvPr id="9" name="QB_7_AN.103_1#2300b6b60.blank?vcp=1&amp;vis=1&amp;pid=2d19d5ca6&amp;color=0,0,0&amp;vpa=40&amp;vtp=1&amp;vaab=1&amp;bbb=1"/>
          <p:cNvSpPr/>
          <p:nvPr/>
        </p:nvSpPr>
        <p:spPr>
          <a:xfrm>
            <a:off x="9357264" y="480587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照相机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4_1#161fc91c7?sp=1&amp;vcp=1&amp;vis=1&amp;pid=2d19d5ca6&amp;color=0,0,0&amp;vtp=1&amp;vaab=1&amp;bt=1&amp;bbb=1"/>
          <p:cNvSpPr/>
          <p:nvPr/>
        </p:nvSpPr>
        <p:spPr>
          <a:xfrm>
            <a:off x="539496" y="139884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（2024·广西贵港·模拟）请在图B3-5中画出对应的入射光线或折射光线。</a:t>
            </a:r>
            <a:endParaRPr lang="en-US" altLang="zh-CN" sz="2800" spc="-50" dirty="0"/>
          </a:p>
        </p:txBody>
      </p:sp>
      <p:pic>
        <p:nvPicPr>
          <p:cNvPr id="3" name="QO_7_BD.104_2#161fc91c7?iti=36&amp;htil=25&amp;vcp=1&amp;vis=1&amp;pid=2d19d5c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9888" y="2690241"/>
            <a:ext cx="3749040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4_3#161fc91c7?iti=36&amp;htil=25&amp;vcp=1&amp;vis=1&amp;pid=2d19d5ca6&amp;color=0,0,0&amp;vtp=1&amp;vaab=1&amp;bbb=1"/>
          <p:cNvSpPr/>
          <p:nvPr/>
        </p:nvSpPr>
        <p:spPr>
          <a:xfrm>
            <a:off x="2690527" y="4865497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图B3-5</a:t>
            </a:r>
            <a:endParaRPr lang="en-US" altLang="zh-CN" sz="2800" dirty="0"/>
          </a:p>
        </p:txBody>
      </p:sp>
      <p:sp>
        <p:nvSpPr>
          <p:cNvPr id="5" name="QO_7_AN.1_1#161fc91c7?htil=25&amp;vcp=1&amp;vis=1&amp;pid=2d19d5ca6&amp;color=0,0,0&amp;vtp=1&amp;vaab=1&amp;bbb=1"/>
          <p:cNvSpPr/>
          <p:nvPr/>
        </p:nvSpPr>
        <p:spPr>
          <a:xfrm>
            <a:off x="6080760" y="2018728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如答图3-1所示</a:t>
            </a:r>
            <a:endParaRPr lang="en-US" altLang="zh-CN" sz="2800" dirty="0"/>
          </a:p>
        </p:txBody>
      </p:sp>
      <p:pic>
        <p:nvPicPr>
          <p:cNvPr id="6" name="QO_7_AN.1_1#161fc91c7?iti=37&amp;htil=25&amp;vcp=1&amp;vis=1&amp;pid=2d19d5ca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699385"/>
            <a:ext cx="4041648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AN.1_1#161fc91c7?iti=37&amp;htil=25&amp;vcp=1&amp;vis=1&amp;pid=2d19d5ca6&amp;color=0,0,0&amp;vtp=1&amp;vaab=1&amp;bbb=1"/>
          <p:cNvSpPr/>
          <p:nvPr/>
        </p:nvSpPr>
        <p:spPr>
          <a:xfrm>
            <a:off x="7486459" y="4865497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06_1#b84e29643?sp=1&amp;vcp=1&amp;vis=1&amp;pid=2d19d5ca6&amp;color=0,0,0&amp;vtp=1&amp;vaab=1&amp;bt=1&amp;bbb=1&amp;hb=1"/>
          <p:cNvSpPr/>
          <p:nvPr/>
        </p:nvSpPr>
        <p:spPr>
          <a:xfrm>
            <a:off x="539496" y="7574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（2024·广西南宁·模拟）小明同学不注意用眼卫生，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造成了高度近视，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请在图B3-6中画出远处物体发出的两束入射光线经他的晶状体折射后对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应的光线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06_2#b84e29643?iti=38&amp;htil=26&amp;vcp=1&amp;vis=1&amp;pid=2d19d5c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6464" y="3399790"/>
            <a:ext cx="3675888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6_3#b84e29643?iti=38&amp;htil=26&amp;vcp=1&amp;vis=1&amp;pid=2d19d5ca6&amp;color=0,0,0&amp;vtp=1&amp;vaab=1&amp;bbb=1"/>
          <p:cNvSpPr/>
          <p:nvPr/>
        </p:nvSpPr>
        <p:spPr>
          <a:xfrm>
            <a:off x="2690527" y="552018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图B3-6</a:t>
            </a:r>
            <a:endParaRPr lang="en-US" altLang="zh-CN" sz="2800" dirty="0"/>
          </a:p>
        </p:txBody>
      </p:sp>
      <p:sp>
        <p:nvSpPr>
          <p:cNvPr id="5" name="QO_7_AN.1_1#b84e29643?htil=26&amp;vcp=1&amp;vis=1&amp;pid=2d19d5ca6&amp;color=0,0,0&amp;vtp=1&amp;vaab=1&amp;bbb=1"/>
          <p:cNvSpPr/>
          <p:nvPr/>
        </p:nvSpPr>
        <p:spPr>
          <a:xfrm>
            <a:off x="6080760" y="2673413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如答图3-2所示</a:t>
            </a:r>
            <a:endParaRPr lang="en-US" altLang="zh-CN" sz="2800" dirty="0"/>
          </a:p>
        </p:txBody>
      </p:sp>
      <p:pic>
        <p:nvPicPr>
          <p:cNvPr id="6" name="QO_7_AN.1_1#b84e29643?iti=39&amp;htil=26&amp;vcp=1&amp;vis=1&amp;pid=2d19d5ca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354070"/>
            <a:ext cx="3337560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AN.1_1#b84e29643?iti=39&amp;htil=26&amp;vcp=1&amp;vis=1&amp;pid=2d19d5ca6&amp;color=0,0,0&amp;vtp=1&amp;vaab=1&amp;bbb=1"/>
          <p:cNvSpPr/>
          <p:nvPr/>
        </p:nvSpPr>
        <p:spPr>
          <a:xfrm>
            <a:off x="7134416" y="5520182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8_1#ae4a24e59?iti=40&amp;htil=27&amp;vcp=1&amp;vis=1&amp;pid=2d19d5ca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7496" y="1237996"/>
            <a:ext cx="3493008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8_2#ae4a24e59?iti=40&amp;htil=27&amp;vcp=1&amp;vis=1&amp;pid=2d19d5ca6&amp;color=0,0,0&amp;vtp=1&amp;vaab=1&amp;bbb=1"/>
          <p:cNvSpPr/>
          <p:nvPr/>
        </p:nvSpPr>
        <p:spPr>
          <a:xfrm>
            <a:off x="9300119" y="4297934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图B3-7</a:t>
            </a:r>
            <a:endParaRPr lang="en-US" altLang="zh-CN" sz="2800" dirty="0"/>
          </a:p>
        </p:txBody>
      </p:sp>
      <p:sp>
        <p:nvSpPr>
          <p:cNvPr id="4" name="QO_7_BD.108_3#ae4a24e59?htil=27&amp;sp=1&amp;vcp=1&amp;vis=1&amp;pid=2d19d5ca6&amp;color=0,0,0&amp;vtp=1&amp;vaab=1&amp;bt=1&amp;bbb=1&amp;hb=1"/>
          <p:cNvSpPr/>
          <p:nvPr/>
        </p:nvSpPr>
        <p:spPr>
          <a:xfrm>
            <a:off x="539496" y="1219708"/>
            <a:ext cx="747979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（2024·陕西A卷·中考）小明做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“探究凸透镜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成像的规律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”的实验装置如图B3-7甲所示。</a:t>
            </a:r>
            <a:endParaRPr lang="en-US" altLang="zh-CN" sz="2800" dirty="0"/>
          </a:p>
        </p:txBody>
      </p:sp>
      <p:sp>
        <p:nvSpPr>
          <p:cNvPr id="5" name="QB_8_BD.109_1#c948acbfd?htil=27&amp;vcp=1&amp;vis=1&amp;pid=ae4a24e59&amp;color=0,0,0&amp;vtp=1&amp;vaab=1&amp;bbb=1&amp;hb=1"/>
          <p:cNvSpPr/>
          <p:nvPr/>
        </p:nvSpPr>
        <p:spPr>
          <a:xfrm>
            <a:off x="539496" y="2502725"/>
            <a:ext cx="747979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（1）实验时，调节烛焰中心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、凸透镜光心和光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屏中心在同一高度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，其目的是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BD.110_1#daea5df3c?htil=27&amp;vcp=1&amp;vis=1&amp;pid=ae4a24e59&amp;color=0,0,0&amp;vtp=1&amp;vaab=1&amp;bbb=1&amp;hb=1"/>
          <p:cNvSpPr/>
          <p:nvPr/>
        </p:nvSpPr>
        <p:spPr>
          <a:xfrm>
            <a:off x="539496" y="3779710"/>
            <a:ext cx="74797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（2）固定凸透镜的位置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，将蜡烛放在距离凸透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镜较远处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，此时应移动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直至出现最清晰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，记录物距、像距、像的性质。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11_1#312c998a9?sp=1&amp;vcp=1&amp;vis=1&amp;pid=ae4a24e59&amp;color=0,0,0&amp;mp=1&amp;vtp=1&amp;vaab=1&amp;bt=1&amp;bbb=1&amp;hb=1"/>
              <p:cNvSpPr/>
              <p:nvPr/>
            </p:nvSpPr>
            <p:spPr>
              <a:xfrm>
                <a:off x="539496" y="796480"/>
                <a:ext cx="11109960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（3）改变物距，重复上述操作，多次实验，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将实验数据记录在下表中。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分析数据可知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：当物距大于凸透镜焦距时，物距减小，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像距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凸透镜的焦距：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11_1#312c998a9?sp=1&amp;vcp=1&amp;vis=1&amp;pid=ae4a24e59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6480"/>
                <a:ext cx="11109960" cy="1837754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711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8" name="QB_8_BD.113_2#312c998a9?colgroup=4,3,3,17&amp;vcp=1&amp;vis=1&amp;pid=ae4a24e59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761424"/>
              <a:ext cx="11055096" cy="3320543"/>
            </p:xfrm>
            <a:graphic>
              <a:graphicData uri="http://schemas.openxmlformats.org/drawingml/2006/table">
                <a:tbl>
                  <a:tblPr/>
                  <a:tblGrid>
                    <a:gridCol w="16642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179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179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物距/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像距/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像的性质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56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正立或倒立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放大或缩小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虚像或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17.7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8" name="QB_8_BD.113_2#312c998a9?colgroup=4,3,3,17&amp;vcp=1&amp;vis=1&amp;pid=ae4a24e59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761424"/>
              <a:ext cx="11055096" cy="3320543"/>
            </p:xfrm>
            <a:graphic>
              <a:graphicData uri="http://schemas.openxmlformats.org/drawingml/2006/table">
                <a:tbl>
                  <a:tblPr/>
                  <a:tblGrid>
                    <a:gridCol w="1664208"/>
                    <a:gridCol w="1517904"/>
                    <a:gridCol w="1517904"/>
                    <a:gridCol w="2075688"/>
                    <a:gridCol w="2075688"/>
                    <a:gridCol w="2203704"/>
                  </a:tblGrid>
                  <a:tr h="54610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像的性质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</a:tr>
                  <a:tr h="539560">
                    <a:tc vMerge="1">
                      <a:tcPr/>
                    </a:tc>
                    <a:tc vMerge="1">
                      <a:tcPr/>
                    </a:tc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正立或倒立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放大或缩小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虚像或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17.7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_1#9a479b64a?vcp=1&amp;vis=1&amp;pid=cd23051fd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用照相机拍摄集体照时，人全站好后发现有一些人没有进入画面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使所有的人全部进入画面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摄影师应使(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5_1#9a479b64a.bracket?vcp=1&amp;vis=1&amp;pid=cd23051fd&amp;color=0,0,0&amp;vpa=3&amp;vtp=1&amp;vaab=1"/>
          <p:cNvSpPr/>
          <p:nvPr/>
        </p:nvSpPr>
        <p:spPr>
          <a:xfrm>
            <a:off x="6861714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4_2#9a479b64a.choices?vcp=1&amp;vis=1&amp;pid=cd23051fd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A.照相机离人近一些，将镜头往前伸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.照相机离人近一些，将镜头往后缩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.照相机离人远一些，将镜头往前伸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.照相机离人远一些，将镜头往后缩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4_1#60b8e65ab?vcp=1&amp;vis=1&amp;pid=ae4a24e59&amp;color=0,0,0&amp;vtp=1&amp;vaab=1&amp;bt=1&amp;bbb=1&amp;hb=1"/>
          <p:cNvSpPr/>
          <p:nvPr/>
        </p:nvSpPr>
        <p:spPr>
          <a:xfrm>
            <a:off x="539495" y="8777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（4）当光屏上出现清晰的像时，小明不小心用手指尖遮挡住了凸透镜的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一部分，这时光屏上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（选填“仍能”或“不能”）成烛焰完整的像。</a:t>
            </a:r>
            <a:endParaRPr lang="en-US" altLang="zh-CN" sz="2800" spc="-50" dirty="0"/>
          </a:p>
        </p:txBody>
      </p:sp>
      <p:pic>
        <p:nvPicPr>
          <p:cNvPr id="3" name="QO_7_BD.115_1#ae4a24e59?iti=42&amp;vcp=1&amp;vis=1&amp;pid=ae4a24e5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0575" y="2058699"/>
            <a:ext cx="4522851" cy="372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15_2#ae4a24e59?iti=42&amp;vcp=1&amp;vis=1&amp;pid=ae4a24e59&amp;color=0,0,0&amp;vtp=1&amp;vaab=1&amp;bbb=1"/>
          <p:cNvSpPr/>
          <p:nvPr/>
        </p:nvSpPr>
        <p:spPr>
          <a:xfrm>
            <a:off x="5520595" y="5844064"/>
            <a:ext cx="1147762" cy="6519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6_1#f232246e8?vcp=1&amp;vis=1&amp;pid=ae4a24e59&amp;color=0,0,0&amp;vtp=1&amp;vaab=1&amp;bt=1&amp;bbb=1&amp;hb=1"/>
          <p:cNvSpPr/>
          <p:nvPr/>
        </p:nvSpPr>
        <p:spPr>
          <a:xfrm>
            <a:off x="539496" y="71243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（5）实验中，小明将自己的眼镜放在蜡烛和凸透镜之间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，发现光屏上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原来清晰的像变模糊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。将光屏适当靠近凸透镜后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，光屏上再次出现清晰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，由此可判断小明佩戴的是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（选填“近视”或“远视”）眼镜。</a:t>
            </a:r>
            <a:endParaRPr lang="en-US" altLang="zh-CN" sz="2800" dirty="0"/>
          </a:p>
        </p:txBody>
      </p:sp>
      <p:pic>
        <p:nvPicPr>
          <p:cNvPr id="3" name="QO_7_BD.117_1#ae4a24e59?iti=43&amp;vcp=1&amp;vis=1&amp;pid=ae4a24e5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4525" y="2592070"/>
            <a:ext cx="4587875" cy="377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17_2#ae4a24e59?iti=43&amp;vcp=1&amp;vis=1&amp;pid=ae4a24e59&amp;color=0,0,0&amp;vtp=1&amp;vaab=1&amp;bbb=1"/>
          <p:cNvSpPr/>
          <p:nvPr/>
        </p:nvSpPr>
        <p:spPr>
          <a:xfrm>
            <a:off x="1504220" y="388185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18_1#86cd8f10c?vcp=1&amp;vis=1&amp;pid=ae4a24e59&amp;color=0,0,0&amp;vtp=1&amp;vaab=1&amp;bt=1&amp;bbb=1&amp;hb=1"/>
              <p:cNvSpPr/>
              <p:nvPr/>
            </p:nvSpPr>
            <p:spPr>
              <a:xfrm>
                <a:off x="539496" y="69529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（6）如图B3-7乙所示，当无人机在高空拍摄地面场景时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，所成的像最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靠近图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B3-7丙中凸透镜主光轴上的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”）点。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18_1#86cd8f10c?vcp=1&amp;vis=1&amp;pid=ae4a24e5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5293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-2180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19_1#ae4a24e59?iti=44&amp;vcp=1&amp;vis=1&amp;pid=ae4a24e5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4135" y="2032000"/>
            <a:ext cx="4354195" cy="358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19_2#ae4a24e59?iti=44&amp;vcp=1&amp;vis=1&amp;pid=ae4a24e59&amp;color=0,0,0&amp;vtp=1&amp;vaab=1&amp;bbb=1"/>
          <p:cNvSpPr/>
          <p:nvPr/>
        </p:nvSpPr>
        <p:spPr>
          <a:xfrm>
            <a:off x="6308122" y="482114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图B3-7</a:t>
            </a:r>
            <a:endParaRPr lang="en-US" altLang="zh-CN" sz="2800" dirty="0"/>
          </a:p>
        </p:txBody>
      </p:sp>
      <p:sp>
        <p:nvSpPr>
          <p:cNvPr id="5" name="QB_8_BD.120_1#130ba6266?vcp=1&amp;vis=1&amp;pid=ae4a24e59&amp;color=0,0,0&amp;vtp=1&amp;vaab=1&amp;bbb=1"/>
          <p:cNvSpPr/>
          <p:nvPr/>
        </p:nvSpPr>
        <p:spPr>
          <a:xfrm>
            <a:off x="539496" y="55900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（7）生活中常用的放大镜应用了表中第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次实验的成像规律。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445" y="2155825"/>
            <a:ext cx="7372350" cy="265747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21_1#c948acbfd?iti=45&amp;htil=28&amp;vcp=1&amp;vis=1&amp;pid=ae4a24e5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065752"/>
            <a:ext cx="4873752" cy="405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21_2#c948acbfd?iti=45&amp;htil=28&amp;vcp=1&amp;vis=1&amp;pid=ae4a24e59&amp;color=0,0,0&amp;vtp=1&amp;vaab=1&amp;bbb=1"/>
          <p:cNvSpPr/>
          <p:nvPr/>
        </p:nvSpPr>
        <p:spPr>
          <a:xfrm>
            <a:off x="8620411" y="5243544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图B3-7</a:t>
            </a:r>
            <a:endParaRPr lang="en-US" altLang="zh-CN" sz="2800" dirty="0"/>
          </a:p>
        </p:txBody>
      </p:sp>
      <p:sp>
        <p:nvSpPr>
          <p:cNvPr id="4" name="QB_8_BD.121_3#c948acbfd?htil=28&amp;vcp=1&amp;vis=1&amp;pid=ae4a24e59&amp;color=0,0,0&amp;vtp=1&amp;vaab=1&amp;bt=1&amp;bbb=1&amp;hb=1"/>
          <p:cNvSpPr/>
          <p:nvPr/>
        </p:nvSpPr>
        <p:spPr>
          <a:xfrm>
            <a:off x="539496" y="1047464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（1）实验时，调节烛焰中心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、凸透镜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光心和光屏中心在同一高度，其目的是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c948acbfd.blank?vcp=1&amp;vis=1&amp;pid=ae4a24e59&amp;color=0,0,0&amp;vpa=41&amp;vtp=1&amp;vaab=1&amp;bbb=1"/>
          <p:cNvSpPr/>
          <p:nvPr/>
        </p:nvSpPr>
        <p:spPr>
          <a:xfrm>
            <a:off x="549815" y="2291429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使像成在光屏中央</a:t>
            </a:r>
            <a:endParaRPr lang="en-US" altLang="zh-CN" sz="2800" dirty="0"/>
          </a:p>
        </p:txBody>
      </p:sp>
      <p:sp>
        <p:nvSpPr>
          <p:cNvPr id="6" name="QB_8_BD.123_1#daea5df3c?htil=28&amp;vcp=1&amp;vis=1&amp;pid=ae4a24e59&amp;color=0,0,0&amp;vtp=1&amp;vaab=1&amp;bbb=1&amp;hb=1"/>
          <p:cNvSpPr/>
          <p:nvPr/>
        </p:nvSpPr>
        <p:spPr>
          <a:xfrm>
            <a:off x="539496" y="2971196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（2）固定凸透镜的位置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，将蜡烛放在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距离凸透镜较远处，此时应移动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直至出现最清晰的像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，记录物距、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像距、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像的性质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2_1#daea5df3c.blank?vcp=1&amp;vis=1&amp;pid=ae4a24e59&amp;color=0,0,0&amp;vpa=42&amp;vtp=1&amp;vaab=1&amp;bbb=1"/>
          <p:cNvSpPr/>
          <p:nvPr/>
        </p:nvSpPr>
        <p:spPr>
          <a:xfrm>
            <a:off x="5528215" y="358841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25_1#312c998a9?sp=1&amp;vcp=1&amp;vis=1&amp;pid=ae4a24e59&amp;color=0,0,0&amp;vtp=1&amp;vaab=1&amp;bt=1&amp;bbb=1&amp;hb=1"/>
              <p:cNvSpPr/>
              <p:nvPr/>
            </p:nvSpPr>
            <p:spPr>
              <a:xfrm>
                <a:off x="539496" y="758381"/>
                <a:ext cx="11109960" cy="18377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（3）改变物距，重复上述操作，多次实验，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将实验数据记录在下表中。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分析数据可知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：当物距大于凸透镜焦距时，物距减小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，像距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凸透镜的焦距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25_1#312c998a9?sp=1&amp;vcp=1&amp;vis=1&amp;pid=ae4a24e5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8381"/>
                <a:ext cx="11109960" cy="1837754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711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3" name="QB_8_BD.125_2#312c998a9?colgroup=4,3,3,17&amp;vcp=1&amp;vis=1&amp;pid=ae4a24e59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723324"/>
              <a:ext cx="11055096" cy="3363596"/>
            </p:xfrm>
            <a:graphic>
              <a:graphicData uri="http://schemas.openxmlformats.org/drawingml/2006/table">
                <a:tbl>
                  <a:tblPr/>
                  <a:tblGrid>
                    <a:gridCol w="16642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179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179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3956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物距/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像距/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像的性质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56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正立或倒立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放大或缩小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虚像或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17.7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3" name="QB_8_BD.125_2#312c998a9?colgroup=4,3,3,17&amp;vcp=1&amp;vis=1&amp;pid=ae4a24e59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723324"/>
              <a:ext cx="11055096" cy="3363596"/>
            </p:xfrm>
            <a:graphic>
              <a:graphicData uri="http://schemas.openxmlformats.org/drawingml/2006/table">
                <a:tbl>
                  <a:tblPr/>
                  <a:tblGrid>
                    <a:gridCol w="1664208"/>
                    <a:gridCol w="1517904"/>
                    <a:gridCol w="1517904"/>
                    <a:gridCol w="2075688"/>
                    <a:gridCol w="2075688"/>
                    <a:gridCol w="2203704"/>
                  </a:tblGrid>
                  <a:tr h="54610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像的性质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</a:tr>
                  <a:tr h="539560">
                    <a:tc vMerge="1">
                      <a:tcPr/>
                    </a:tc>
                    <a:tc vMerge="1">
                      <a:tcPr/>
                    </a:tc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正立或倒立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放大或缩小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虚像或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缩小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17.7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虚像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8_AN.126_1#312c998a9.blank?vcp=1&amp;vis=1&amp;pid=ae4a24e59&amp;color=0,0,0&amp;vpa=43&amp;vtp=1&amp;vaab=1&amp;bbb=1"/>
          <p:cNvSpPr/>
          <p:nvPr/>
        </p:nvSpPr>
        <p:spPr>
          <a:xfrm>
            <a:off x="9795414" y="137560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28_1#60b8e65ab?iti=47&amp;htil=29&amp;vcp=1&amp;vis=1&amp;pid=ae4a24e5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572688"/>
            <a:ext cx="4873752" cy="405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28_2#60b8e65ab?iti=47&amp;htil=29&amp;vcp=1&amp;vis=1&amp;pid=ae4a24e59&amp;color=0,0,0&amp;vtp=1&amp;vaab=1&amp;bbb=1"/>
          <p:cNvSpPr/>
          <p:nvPr/>
        </p:nvSpPr>
        <p:spPr>
          <a:xfrm>
            <a:off x="8588919" y="475048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图B3-7</a:t>
            </a:r>
            <a:endParaRPr lang="en-US" altLang="zh-CN" sz="2800" dirty="0"/>
          </a:p>
        </p:txBody>
      </p:sp>
      <p:sp>
        <p:nvSpPr>
          <p:cNvPr id="4" name="QB_8_BD.128_3#60b8e65ab?htil=29&amp;vcp=1&amp;vis=1&amp;pid=ae4a24e59&amp;color=0,0,0&amp;vtp=1&amp;vaab=1&amp;bt=1&amp;bbb=1&amp;hb=1&amp;hs=1"/>
          <p:cNvSpPr/>
          <p:nvPr/>
        </p:nvSpPr>
        <p:spPr>
          <a:xfrm>
            <a:off x="539496" y="554400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（4）当光屏上出现清晰的像时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不小心用手指尖遮挡住了凸透镜的一部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分，这时光屏上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选填“仍能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不能”）成烛焰完整的像。</a:t>
            </a:r>
            <a:endParaRPr lang="en-US" altLang="zh-CN" sz="2800" dirty="0"/>
          </a:p>
        </p:txBody>
      </p:sp>
      <p:sp>
        <p:nvSpPr>
          <p:cNvPr id="5" name="QB_8_AN.1_1#60b8e65ab.blank?vcp=1&amp;vis=1&amp;pid=ae4a24e59&amp;color=0,0,0&amp;vpa=44&amp;vtp=1&amp;vaab=1&amp;bbb=1"/>
          <p:cNvSpPr/>
          <p:nvPr/>
        </p:nvSpPr>
        <p:spPr>
          <a:xfrm>
            <a:off x="3039014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仍能</a:t>
            </a:r>
            <a:endParaRPr lang="en-US" altLang="zh-CN" sz="2800" dirty="0"/>
          </a:p>
        </p:txBody>
      </p:sp>
      <p:sp>
        <p:nvSpPr>
          <p:cNvPr id="6" name="QB_8_BD.130_1#f232246e8?htil=29&amp;vcp=1&amp;vis=1&amp;pid=ae4a24e59&amp;color=0,0,0&amp;vtp=1&amp;vaab=1&amp;bbb=1&amp;hb=1&amp;hs=1"/>
          <p:cNvSpPr/>
          <p:nvPr/>
        </p:nvSpPr>
        <p:spPr>
          <a:xfrm>
            <a:off x="539496" y="3125832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，小明将自己的眼镜放在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蜡烛和凸透镜之间，发现光屏上原来清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晰的像变模糊。将光屏适当靠近凸透镜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，光屏上再次出现清晰的像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</a:t>
            </a:r>
            <a:endParaRPr lang="en-US" altLang="zh-CN" sz="2800" dirty="0"/>
          </a:p>
        </p:txBody>
      </p:sp>
      <p:sp>
        <p:nvSpPr>
          <p:cNvPr id="7" name="QB_8_AN.131_1#f232246e8.blank?vcp=1&amp;vis=1&amp;pid=ae4a24e59&amp;color=0,0,0&amp;vpa=45&amp;vtp=1&amp;vaab=1&amp;bbb=1"/>
          <p:cNvSpPr/>
          <p:nvPr/>
        </p:nvSpPr>
        <p:spPr>
          <a:xfrm>
            <a:off x="3395113" y="563198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远视</a:t>
            </a:r>
            <a:endParaRPr lang="en-US" altLang="zh-CN" sz="2800" dirty="0"/>
          </a:p>
        </p:txBody>
      </p:sp>
      <p:sp>
        <p:nvSpPr>
          <p:cNvPr id="8" name="QB_8_BD.130_1#f232246e8?htil=29&amp;vcp=1&amp;vis=1&amp;pid=ae4a24e59&amp;color=0,0,0&amp;vtp=1&amp;vaab=1&amp;bbb=1&amp;hb=1&amp;hs=1"/>
          <p:cNvSpPr/>
          <p:nvPr/>
        </p:nvSpPr>
        <p:spPr>
          <a:xfrm>
            <a:off x="539995" y="568342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判断小明佩戴的是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近视” 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“远视”）眼镜。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18_1#86cd8f10c?vcp=1&amp;vis=1&amp;pid=ae4a24e59&amp;color=0,0,0&amp;vtp=1&amp;vaab=1&amp;bt=1&amp;bbb=1&amp;hb=1"/>
              <p:cNvSpPr/>
              <p:nvPr/>
            </p:nvSpPr>
            <p:spPr>
              <a:xfrm>
                <a:off x="539496" y="69529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（6）如图B3-7乙所示，当无人机在高空拍摄地面场景时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，所成的像最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靠近图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B3-7丙中凸透镜主光轴上的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”）点。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18_1#86cd8f10c?vcp=1&amp;vis=1&amp;pid=ae4a24e5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5293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-2180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19_1#ae4a24e59?iti=44&amp;vcp=1&amp;vis=1&amp;pid=ae4a24e5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4135" y="2032000"/>
            <a:ext cx="4298950" cy="354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19_2#ae4a24e59?iti=44&amp;vcp=1&amp;vis=1&amp;pid=ae4a24e59&amp;color=0,0,0&amp;vtp=1&amp;vaab=1&amp;bbb=1"/>
          <p:cNvSpPr/>
          <p:nvPr/>
        </p:nvSpPr>
        <p:spPr>
          <a:xfrm>
            <a:off x="6207157" y="482114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图B3-7</a:t>
            </a:r>
            <a:endParaRPr lang="en-US" altLang="zh-CN" sz="2800" dirty="0"/>
          </a:p>
        </p:txBody>
      </p:sp>
      <p:sp>
        <p:nvSpPr>
          <p:cNvPr id="5" name="QB_8_BD.120_1#130ba6266?vcp=1&amp;vis=1&amp;pid=ae4a24e59&amp;color=0,0,0&amp;vtp=1&amp;vaab=1&amp;bbb=1"/>
          <p:cNvSpPr/>
          <p:nvPr/>
        </p:nvSpPr>
        <p:spPr>
          <a:xfrm>
            <a:off x="539496" y="55900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（7）生活中常用的放大镜应用了表中第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次实验的成像规律。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445" y="2155825"/>
            <a:ext cx="7372350" cy="26574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1_1#86cd8f10c.blank?vcp=1&amp;vis=1&amp;pid=ae4a24e59&amp;color=0,0,0&amp;vpa=46&amp;vtp=1&amp;vaab=1&amp;bbb=1"/>
              <p:cNvSpPr/>
              <p:nvPr/>
            </p:nvSpPr>
            <p:spPr>
              <a:xfrm>
                <a:off x="6372924" y="1491773"/>
                <a:ext cx="38087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1_1#86cd8f10c.blank?vcp=1&amp;vis=1&amp;pid=ae4a24e59&amp;color=0,0,0&amp;vpa=4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924" y="1491773"/>
                <a:ext cx="380873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17" t="-39" r="150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2_1#130ba6266.blank?vcp=1&amp;vis=1&amp;pid=ae4a24e59&amp;color=0,0,0&amp;vpa=47&amp;vtp=1&amp;vaab=1"/>
          <p:cNvSpPr/>
          <p:nvPr/>
        </p:nvSpPr>
        <p:spPr>
          <a:xfrm>
            <a:off x="7247160" y="5575903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2c19fb5e?vcp=1&amp;pid=84670c5af&amp;color=68,178,23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7_BD.136_1#3d7c07b4a?iti=49&amp;htil=31&amp;vcp=1&amp;vis=1&amp;pid=02c19fb5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5905" y="3140710"/>
            <a:ext cx="2994025" cy="322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36_2#3d7c07b4a?iti=49&amp;htil=31&amp;vcp=1&amp;vis=1&amp;pid=02c19fb5e&amp;color=0,0,0&amp;vtp=1&amp;vaab=1&amp;bbb=1"/>
          <p:cNvSpPr/>
          <p:nvPr/>
        </p:nvSpPr>
        <p:spPr>
          <a:xfrm>
            <a:off x="3868578" y="4687096"/>
            <a:ext cx="11477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图B3-8</a:t>
            </a:r>
            <a:endParaRPr lang="en-US" altLang="zh-CN" sz="2800" dirty="0"/>
          </a:p>
        </p:txBody>
      </p:sp>
      <p:sp>
        <p:nvSpPr>
          <p:cNvPr id="5" name="QC_7_BD.136_3#3d7c07b4a?htil=31&amp;sp=1&amp;vcp=1&amp;vis=1&amp;pid=02c19fb5e&amp;color=0,0,0&amp;vtp=1&amp;vaab=1&amp;bbb=1&amp;hb=1"/>
          <p:cNvSpPr/>
          <p:nvPr/>
        </p:nvSpPr>
        <p:spPr>
          <a:xfrm>
            <a:off x="539496" y="1267240"/>
            <a:ext cx="883310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B3-8甲所示一幅漫画立在桌面上，小明把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一个装有水的圆柱形玻璃杯放在漫画前，惊奇地发现，透过水杯看到漫画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中的老鼠变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“胖”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了，还掉头奔向猫，如图B3-8乙所示。下列关于此现象的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说法正确的是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6_4#3d7c07b4a.choices?vcp=1&amp;vis=1&amp;pid=02c19fb5e&amp;color=0,0,0&amp;vtp=1&amp;vaab=1&amp;bbb=1&amp;htil=1&amp;hb=1"/>
          <p:cNvSpPr/>
          <p:nvPr/>
        </p:nvSpPr>
        <p:spPr>
          <a:xfrm>
            <a:off x="539496" y="1522444"/>
            <a:ext cx="88249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A.透过水杯看到变“胖”的老鼠是虚像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.装有水的圆柱形玻璃杯相当于一个凹透镜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.将漫画逐渐靠近水杯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，透过水杯看到的老鼠始终是掉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头的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.将漫画离水杯远一些，透过水杯看到的老鼠会变“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瘦”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一些</a:t>
            </a:r>
            <a:endParaRPr lang="en-US" altLang="zh-CN" sz="2800" dirty="0"/>
          </a:p>
        </p:txBody>
      </p:sp>
      <p:pic>
        <p:nvPicPr>
          <p:cNvPr id="3" name="QC_7_BD.136_1#3d7c07b4a?iti=63&amp;htil=31&amp;vcp=1&amp;vis=1&amp;pid=02c19fb5e&amp;color=0,0,0&amp;tib=255,255,255&amp;vtp=1&amp;vaab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2472" y="2272196"/>
            <a:ext cx="2139696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36_2#3d7c07b4a?iti=63&amp;htil=31&amp;vcp=1&amp;vis=1&amp;pid=02c19fb5e&amp;color=0,0,0&amp;vtp=1&amp;vaab=1&amp;bbb=1"/>
          <p:cNvSpPr/>
          <p:nvPr/>
        </p:nvSpPr>
        <p:spPr>
          <a:xfrm>
            <a:off x="9818439" y="4703484"/>
            <a:ext cx="11477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3d7c07b4a?iti=50&amp;htil=32&amp;vcp=1&amp;vis=1&amp;pid=02c19fb5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0963" y="572688"/>
            <a:ext cx="3392424" cy="356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3d7c07b4a?iti=50&amp;htil=32&amp;vcp=1&amp;vis=1&amp;pid=02c19fb5e&amp;color=0,0,0&amp;vtp=1&amp;vaab=1&amp;bbb=1"/>
          <p:cNvSpPr/>
          <p:nvPr/>
        </p:nvSpPr>
        <p:spPr>
          <a:xfrm>
            <a:off x="9303293" y="426584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图B3-8</a:t>
            </a:r>
            <a:endParaRPr lang="en-US" altLang="zh-CN" sz="2800" dirty="0"/>
          </a:p>
        </p:txBody>
      </p:sp>
      <p:sp>
        <p:nvSpPr>
          <p:cNvPr id="4" name="QC_7_AS.1_1#3d7c07b4a?htil=32&amp;vcp=1&amp;vis=1&amp;pid=02c19fb5e&amp;color=0,0,0&amp;vtp=1&amp;vaab=1&amp;bt=1&amp;bbb=1&amp;hb=1&amp;hs=1"/>
          <p:cNvSpPr/>
          <p:nvPr/>
        </p:nvSpPr>
        <p:spPr>
          <a:xfrm>
            <a:off x="539496" y="554400"/>
            <a:ext cx="758952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圆柱形玻璃杯盛满水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，圆柱形玻璃杯中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的水中间厚边缘薄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，形成水凸透镜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；该凸透镜能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使图片横向放大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、颠倒；由题图乙可知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老鼠的像与题图甲中的老鼠相比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，是放大的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右颠倒的实像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，选项A、B错误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。将漫画逐渐靠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近水杯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，当物距小于焦距时，成正立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、放大的虚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，透过水杯看到的老鼠还是向右跑的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，不是掉</a:t>
            </a:r>
            <a:endParaRPr lang="en-US" altLang="zh-CN" sz="2800" dirty="0"/>
          </a:p>
        </p:txBody>
      </p:sp>
      <p:sp>
        <p:nvSpPr>
          <p:cNvPr id="5" name="QC_7_AS.1_1#3d7c07b4a?htil=32&amp;vcp=1&amp;vis=1&amp;pid=02c19fb5e&amp;color=0,0,0&amp;vtp=1&amp;vaab=1&amp;bt=1&amp;bbb=1&amp;hb=1&amp;hs=1"/>
          <p:cNvSpPr/>
          <p:nvPr/>
        </p:nvSpPr>
        <p:spPr>
          <a:xfrm>
            <a:off x="539995" y="504353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头的，选项C错误。将漫画离水杯再远一些，物距变大，像距变小，像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变小，透过水杯看到的老鼠会变“瘦”一些，选项D正确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1_1#86cd8f10c.blank?vcp=1&amp;vis=1&amp;pid=ae4a24e59&amp;color=0,0,0&amp;vpa=46&amp;vtp=1&amp;vaab=1&amp;bbb=1"/>
              <p:cNvSpPr/>
              <p:nvPr/>
            </p:nvSpPr>
            <p:spPr>
              <a:xfrm>
                <a:off x="9905749" y="5763368"/>
                <a:ext cx="38087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【</m:t>
                      </m:r>
                      <m:r>
                        <a:rPr lang="zh-CN" altLang="en-US" sz="280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答案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】</m:t>
                      </m:r>
                      <m:r>
                        <m:rPr>
                          <m:sty m:val="p"/>
                        </m:rPr>
                        <a:rPr lang="en-US" altLang="zh-CN" sz="2800" b="0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D</m:t>
                      </m:r>
                    </m:oMath>
                  </m:oMathPara>
                </a14:m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1_1#86cd8f10c.blank?vcp=1&amp;vis=1&amp;pid=ae4a24e59&amp;color=0,0,0&amp;vpa=4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5749" y="5763368"/>
                <a:ext cx="38087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1" t="-27" r="-336045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eb954fa42.fixed?vcp=1&amp;pid=3ec6b20f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透镜及其应用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凸透镜成像的规律</a:t>
            </a:r>
            <a:endParaRPr lang="en-US" altLang="zh-CN" sz="4000" dirty="0"/>
          </a:p>
        </p:txBody>
      </p:sp>
      <p:sp>
        <p:nvSpPr>
          <p:cNvPr id="3" name="C_5_BD#eb954fa42.fixed?sp=1&amp;vcp=1&amp;pid=3ec6b20f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9_1#b86571573?sp=1&amp;vcp=1&amp;vis=1&amp;pid=02c19fb5e&amp;color=0,0,0&amp;vtp=1&amp;vaab=1&amp;bt=1&amp;bbb=1&amp;hb=1"/>
          <p:cNvSpPr/>
          <p:nvPr/>
        </p:nvSpPr>
        <p:spPr>
          <a:xfrm>
            <a:off x="539496" y="554400"/>
            <a:ext cx="11109960" cy="14728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75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75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（2024·天津·中考）（</a:t>
            </a:r>
            <a:r>
              <a:rPr lang="en-US" altLang="zh-CN" sz="275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75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）在用一凸透镜研究其成像的规律时，某</a:t>
            </a:r>
            <a:endParaRPr lang="en-US" altLang="zh-CN" sz="275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75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同学得到的部分实验信息如下表所示。根据表中信息判定下列说法正确</a:t>
            </a:r>
            <a:endParaRPr lang="en-US" altLang="zh-CN" sz="275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900"/>
              </a:lnSpc>
            </a:pPr>
            <a:r>
              <a:rPr lang="en-US" altLang="zh-CN" sz="275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75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75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75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7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9" name="QC_7_BD.139_2#b86571573?colgroup=4,7,9,7&amp;vcp=1&amp;vis=1&amp;pid=02c19fb5e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151044"/>
              <a:ext cx="11064240" cy="2110297"/>
            </p:xfrm>
            <a:graphic>
              <a:graphicData uri="http://schemas.openxmlformats.org/drawingml/2006/table">
                <a:tbl>
                  <a:tblPr/>
                  <a:tblGrid>
                    <a:gridCol w="18836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57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1828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75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物距/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75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75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像的性质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像距/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75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067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r>
                            <a:rPr lang="en-US" altLang="zh-CN" sz="275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等大</a:t>
                          </a:r>
                          <a:r>
                            <a:rPr lang="en-US" altLang="zh-CN" sz="275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3067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3067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r>
                            <a:rPr lang="en-US" altLang="zh-CN" sz="275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r>
                            <a:rPr lang="en-US" altLang="zh-CN" sz="275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9" name="QC_7_BD.139_2#b86571573?colgroup=4,7,9,7&amp;vcp=1&amp;vis=1&amp;pid=02c19fb5e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151044"/>
              <a:ext cx="11064240" cy="2110297"/>
            </p:xfrm>
            <a:graphic>
              <a:graphicData uri="http://schemas.openxmlformats.org/drawingml/2006/table">
                <a:tbl>
                  <a:tblPr/>
                  <a:tblGrid>
                    <a:gridCol w="1883664"/>
                    <a:gridCol w="2761488"/>
                    <a:gridCol w="3657600"/>
                    <a:gridCol w="2761488"/>
                  </a:tblGrid>
                  <a:tr h="5181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75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75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像的性质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3067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r>
                            <a:rPr lang="en-US" altLang="zh-CN" sz="275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等大</a:t>
                          </a:r>
                          <a:r>
                            <a:rPr lang="en-US" altLang="zh-CN" sz="275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067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3067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倒立</a:t>
                          </a:r>
                          <a:r>
                            <a:rPr lang="en-US" altLang="zh-CN" sz="275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放大</a:t>
                          </a:r>
                          <a:r>
                            <a:rPr lang="en-US" altLang="zh-CN" sz="275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实像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:r>
                            <a:rPr lang="en-US" altLang="zh-CN" sz="275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275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39_3#b86571573.choices?vcp=1&amp;vis=1&amp;pid=02c19fb5e&amp;color=0,0,0&amp;vtp=1&amp;vaab=1&amp;bbb=1"/>
              <p:cNvSpPr/>
              <p:nvPr/>
            </p:nvSpPr>
            <p:spPr>
              <a:xfrm>
                <a:off x="539496" y="4398944"/>
                <a:ext cx="11109960" cy="19808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75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A.第1次实验的像距为</a:t>
                </a:r>
                <a14:m>
                  <m:oMath xmlns:m="http://schemas.openxmlformats.org/officeDocument/2006/math">
                    <m:r>
                      <a:rPr lang="en-US" altLang="zh-CN" sz="2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750" dirty="0"/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75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75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.第2次实验成倒立、缩小的实像</a:t>
                </a:r>
                <a:endParaRPr lang="en-US" altLang="zh-CN" sz="2750" dirty="0"/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75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75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.第3次实验成像特点与照相机成像特点相同</a:t>
                </a:r>
                <a:endParaRPr lang="en-US" altLang="zh-CN" sz="275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75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75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.若物距是</a:t>
                </a:r>
                <a14:m>
                  <m:oMath xmlns:m="http://schemas.openxmlformats.org/officeDocument/2006/math">
                    <m:r>
                      <a:rPr lang="en-US" altLang="zh-CN" sz="2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75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75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，物体通过透镜所成的像是虚像</a:t>
                </a:r>
                <a:endParaRPr lang="en-US" altLang="zh-CN" sz="2750" dirty="0"/>
              </a:p>
            </p:txBody>
          </p:sp>
        </mc:Choice>
        <mc:Fallback xmlns="">
          <p:sp>
            <p:nvSpPr>
              <p:cNvPr id="5" name="QC_7_BD.139_3#b86571573.choices?vcp=1&amp;vis=1&amp;pid=02c19fb5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8944"/>
                <a:ext cx="11109960" cy="1980883"/>
              </a:xfrm>
              <a:prstGeom prst="rect">
                <a:avLst/>
              </a:prstGeom>
              <a:blipFill rotWithShape="1">
                <a:blip r:embed="rId4"/>
                <a:stretch>
                  <a:fillRect l="-3" t="-15" r="3" b="-1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b86571573?vcp=1&amp;vis=1&amp;pid=02c19fb5e&amp;color=0,0,0&amp;vtp=1&amp;vaab=1&amp;bt=1&amp;bbb=1&amp;hb=1"/>
              <p:cNvSpPr/>
              <p:nvPr/>
            </p:nvSpPr>
            <p:spPr>
              <a:xfrm>
                <a:off x="539496" y="1225264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第1次实验中，物距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，成倒立、等大的实像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，选项A正确；第2次实验中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，物距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，此时成倒立缩小的实像，选项B正确；第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3次实验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，成倒立放大的实像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，其应用是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幻灯机和投影仪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，与照相机成像特点（倒立、缩小、实像）不同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错误；若物距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，成倒立、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放大的实像，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b86571573?vcp=1&amp;vis=1&amp;pid=02c19fb5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111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40_1#b86571573.bracket?vcp=1&amp;vis=1&amp;pid=02c19fb5e&amp;color=0,0,0&amp;vpa=49&amp;vtp=1&amp;vaab=1&amp;bbb=1"/>
          <p:cNvSpPr/>
          <p:nvPr/>
        </p:nvSpPr>
        <p:spPr>
          <a:xfrm>
            <a:off x="977646" y="5793785"/>
            <a:ext cx="739775" cy="4519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800"/>
              </a:lnSpc>
            </a:pPr>
            <a:r>
              <a:rPr lang="en-US" altLang="zh-CN" sz="27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7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7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75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</a:t>
            </a:r>
            <a:endParaRPr lang="en-US" altLang="zh-CN" sz="27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42_1#fd0df127d?sp=1&amp;vcp=1&amp;vis=1&amp;pid=02c19fb5e&amp;color=0,0,0&amp;vtp=1&amp;vaab=1&amp;bt=1&amp;bbb=1&amp;hb=1"/>
              <p:cNvSpPr/>
              <p:nvPr/>
            </p:nvSpPr>
            <p:spPr>
              <a:xfrm>
                <a:off x="539496" y="115135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（2024·广西南宁·模拟）（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多选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）小明在重阳节送奶奶一个带放大镜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的指甲刀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（如图B3-9），放大镜的焦距为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，下列关于此放大镜的说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42_1#fd0df127d?sp=1&amp;vcp=1&amp;vis=1&amp;pid=02c19fb5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5135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259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142_2#fd0df127d?iti=51&amp;htil=33&amp;vcp=1&amp;vis=1&amp;pid=02c19fb5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7247" y="3128994"/>
            <a:ext cx="1911096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42_3#fd0df127d?iti=51&amp;htil=33&amp;vcp=1&amp;vis=1&amp;pid=02c19fb5e&amp;color=0,0,0&amp;vtp=1&amp;vaab=1&amp;bbb=1"/>
          <p:cNvSpPr/>
          <p:nvPr/>
        </p:nvSpPr>
        <p:spPr>
          <a:xfrm>
            <a:off x="8538914" y="513965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42_4#fd0df127d.choices?htil=33&amp;vcp=1&amp;vis=1&amp;pid=02c19fb5e&amp;color=0,0,0&amp;vtp=1&amp;vaab=1&amp;bbb=1"/>
              <p:cNvSpPr/>
              <p:nvPr/>
            </p:nvSpPr>
            <p:spPr>
              <a:xfrm>
                <a:off x="539496" y="3075082"/>
                <a:ext cx="906170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A.放大镜对光有发散作用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.刀口到放大镜的距离应调到小于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.看到的是指甲正立、放大的虚像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.该类型透镜可用来矫正近视眼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42_4#fd0df127d.choices?htil=33&amp;vcp=1&amp;vis=1&amp;pid=02c19fb5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75082"/>
                <a:ext cx="9061704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4" t="-17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fd0df127d?iti=52&amp;htil=34&amp;vcp=1&amp;vis=1&amp;pid=02c19fb5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6676" y="1563592"/>
            <a:ext cx="2441448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fd0df127d?iti=52&amp;htil=34&amp;vcp=1&amp;vis=1&amp;pid=02c19fb5e&amp;color=0,0,0&amp;vtp=1&amp;vaab=1&amp;bbb=1"/>
          <p:cNvSpPr/>
          <p:nvPr/>
        </p:nvSpPr>
        <p:spPr>
          <a:xfrm>
            <a:off x="9833518" y="407717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fd0df127d?htil=34&amp;vcp=1&amp;vis=1&amp;pid=02c19fb5e&amp;color=0,0,0&amp;vtp=1&amp;vaab=1&amp;bt=1&amp;bbb=1&amp;hb=1"/>
              <p:cNvSpPr/>
              <p:nvPr/>
            </p:nvSpPr>
            <p:spPr>
              <a:xfrm>
                <a:off x="539496" y="1545304"/>
                <a:ext cx="854049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放大镜是凸透镜，对光有会聚作用，选项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放大镜的成像条件是物距小于凸透镜的一倍焦距，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故刀口到放大镜的距离应调到小于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，根据凸透镜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成像规律可知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，看到的是指甲正立、放大的虚像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B、C正确；放大镜是凸透镜，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可用来矫正远视眼，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fd0df127d?htil=34&amp;vcp=1&amp;vis=1&amp;pid=02c19fb5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8540496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4" t="-9" r="-1084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143_1#fd0df127d.bracket?vcp=1&amp;vis=1&amp;pid=02c19fb5e&amp;color=0,0,0&amp;vpa=50&amp;vtp=1&amp;vaab=1&amp;bbb=1"/>
          <p:cNvSpPr/>
          <p:nvPr/>
        </p:nvSpPr>
        <p:spPr>
          <a:xfrm>
            <a:off x="1007014" y="5224240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45_1#615f73508?sp=1&amp;vcp=1&amp;vis=1&amp;pid=02c19fb5e&amp;color=0,0,0&amp;vtp=1&amp;vaab=1&amp;bt=1&amp;bbb=1&amp;hb=1"/>
          <p:cNvSpPr/>
          <p:nvPr/>
        </p:nvSpPr>
        <p:spPr>
          <a:xfrm>
            <a:off x="539496" y="77720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科技前沿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光刻技术的工作原理如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B3-10所示，用紫外光照射镂空掩膜，调整镂空掩膜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、缩图透镜的位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，恰好能在硅片上成极小的清晰的像，从而实现集成电路的“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光刻”。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145_2#615f73508?iti=53&amp;htil=35&amp;vcp=1&amp;vis=1&amp;pid=02c19fb5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418" y="3402552"/>
            <a:ext cx="1746504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45_3#615f73508?iti=53&amp;htil=35&amp;vcp=1&amp;vis=1&amp;pid=02c19fb5e&amp;color=0,0,0&amp;vtp=1&amp;vaab=1&amp;bbb=1"/>
          <p:cNvSpPr/>
          <p:nvPr/>
        </p:nvSpPr>
        <p:spPr>
          <a:xfrm>
            <a:off x="9735889" y="551380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图B3-10</a:t>
            </a:r>
            <a:endParaRPr lang="en-US" altLang="zh-CN" sz="2800" dirty="0"/>
          </a:p>
        </p:txBody>
      </p:sp>
      <p:sp>
        <p:nvSpPr>
          <p:cNvPr id="6" name="QC_7_BD.145_4#615f73508.choices?htil=35&amp;vcp=1&amp;vis=1&amp;pid=02c19fb5e&amp;color=0,0,0&amp;vtp=1&amp;vaab=1&amp;bbb=1"/>
          <p:cNvSpPr/>
          <p:nvPr/>
        </p:nvSpPr>
        <p:spPr>
          <a:xfrm>
            <a:off x="539496" y="3348640"/>
            <a:ext cx="888796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A.缩图透镜相当于凸透镜，凸透镜可以用于矫正近视眼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.镂空掩膜位于缩图透镜的二倍焦距以内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.镂空掩膜的像是倒立缩小的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.硅片相当于光屏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615f73508?iti=54&amp;htil=36&amp;vcp=1&amp;vis=1&amp;pid=02c19fb5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9325" y="620395"/>
            <a:ext cx="3512820" cy="404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615f73508?iti=54&amp;htil=36&amp;vcp=1&amp;vis=1&amp;pid=02c19fb5e&amp;color=0,0,0&amp;vtp=1&amp;vaab=1&amp;bbb=1"/>
          <p:cNvSpPr/>
          <p:nvPr/>
        </p:nvSpPr>
        <p:spPr>
          <a:xfrm>
            <a:off x="9392193" y="479040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图B3-10</a:t>
            </a:r>
            <a:endParaRPr lang="en-US" altLang="zh-CN" sz="2800" dirty="0"/>
          </a:p>
        </p:txBody>
      </p:sp>
      <p:sp>
        <p:nvSpPr>
          <p:cNvPr id="4" name="QC_7_AS.1_1#615f73508?htil=36&amp;vcp=1&amp;vis=1&amp;pid=02c19fb5e&amp;color=0,0,0&amp;vtp=1&amp;vaab=1&amp;bt=1&amp;bbb=1&amp;hb=1"/>
          <p:cNvSpPr/>
          <p:nvPr/>
        </p:nvSpPr>
        <p:spPr>
          <a:xfrm>
            <a:off x="539496" y="1225264"/>
            <a:ext cx="8010144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用紫外光照射镂空掩膜，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调整镂空掩膜、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缩图透镜的位置，恰好能在硅片上成极小的清晰的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，从而实现集成电路的“光刻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”。缩图透镜相当于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凸透镜，此时镂空掩膜位于缩图透镜的二倍焦距以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，成的是倒立、缩小的实像，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硅片相当于光屏，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用来承接缩图透镜成的实像。近视眼要用凹透镜矫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。综上可知，选项A、B错误，选项C、D正确。</a:t>
            </a:r>
            <a:endParaRPr lang="en-US" altLang="zh-CN" sz="2800" dirty="0"/>
          </a:p>
        </p:txBody>
      </p:sp>
      <p:sp>
        <p:nvSpPr>
          <p:cNvPr id="5" name="QC_7_AN.146_1#615f73508.bracket?vcp=1&amp;vis=1&amp;pid=02c19fb5e&amp;color=0,0,0&amp;vpa=51&amp;vtp=1&amp;vaab=1&amp;bbb=1"/>
          <p:cNvSpPr/>
          <p:nvPr/>
        </p:nvSpPr>
        <p:spPr>
          <a:xfrm>
            <a:off x="997490" y="5665121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83a37d7e?vcp=1&amp;pid=84670c5af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O_7_BD.148_1#24e052ce8?iti=55&amp;htil=37&amp;vcp=1&amp;vis=1&amp;pid=583a37d7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3300" y="3203575"/>
            <a:ext cx="4923790" cy="3081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8_2#24e052ce8?iti=55&amp;htil=37&amp;vcp=1&amp;vis=1&amp;pid=583a37d7e&amp;color=0,0,0&amp;vtp=1&amp;vaab=1&amp;bbb=1"/>
          <p:cNvSpPr/>
          <p:nvPr/>
        </p:nvSpPr>
        <p:spPr>
          <a:xfrm>
            <a:off x="3074475" y="4624609"/>
            <a:ext cx="1312354" cy="5271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图B3-11</a:t>
            </a:r>
            <a:endParaRPr lang="en-US" altLang="zh-CN" sz="2800" dirty="0"/>
          </a:p>
        </p:txBody>
      </p:sp>
      <p:sp>
        <p:nvSpPr>
          <p:cNvPr id="5" name="QO_7_BD.148_3#24e052ce8?sp=1&amp;vcp=1&amp;vis=1&amp;pid=583a37d7e&amp;color=0,0,0&amp;vtp=1&amp;vaab=1&amp;bbb=1&amp;hb=1"/>
          <p:cNvSpPr/>
          <p:nvPr/>
        </p:nvSpPr>
        <p:spPr>
          <a:xfrm>
            <a:off x="539496" y="125081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（2024·广西柳州·模拟）同学们用如图B3-11甲的装置探究影响凸透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镜成像虚实的因素，进行如下实验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BD.149_1#8554f351b?vcp=1&amp;vis=1&amp;pid=24e052ce8&amp;color=0,0,0&amp;vtp=1&amp;vaab=1&amp;bbb=1&amp;hb=1"/>
          <p:cNvSpPr/>
          <p:nvPr/>
        </p:nvSpPr>
        <p:spPr>
          <a:xfrm>
            <a:off x="539496" y="252780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（1）为更好地观察实验现象，应选择在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（选填“较暗”或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”）的环境下进行实验。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0_1#915eb6624?vcp=1&amp;vis=1&amp;pid=24e052ce8&amp;color=0,0,0&amp;mp=1&amp;vtp=1&amp;vaab=1&amp;bt=1&amp;bbb=1&amp;hb=1"/>
          <p:cNvSpPr/>
          <p:nvPr/>
        </p:nvSpPr>
        <p:spPr>
          <a:xfrm>
            <a:off x="539496" y="420857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（2）用手电筒的光水平照射凸透镜，通过确定光的会聚点来测量凸透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镜的焦距，在相同实验条件下，小丁和小刚测量相同透镜的焦距，小刚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的测量结果总比小丁的测量结果小，经对比发现两人使用的手电筒略有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不同（如图B3-11乙），则使用手电筒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的测量结果准确度较高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小刚使用的应该是手电筒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7_BD.153_1#24e052ce8?iti=57&amp;vcp=1&amp;vis=1&amp;pid=24e052ce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23840" y="3303270"/>
            <a:ext cx="5020945" cy="306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53_2#24e052ce8?iti=57&amp;vcp=1&amp;vis=1&amp;pid=24e052ce8&amp;color=0,0,0&amp;vtp=1&amp;vaab=1&amp;bbb=1"/>
          <p:cNvSpPr/>
          <p:nvPr/>
        </p:nvSpPr>
        <p:spPr>
          <a:xfrm>
            <a:off x="3510439" y="4488559"/>
            <a:ext cx="1312354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52_1#70a22b345?vcp=1&amp;vis=1&amp;pid=24e052ce8&amp;color=0,0,0&amp;mp=1&amp;vtp=1&amp;vaab=1&amp;bbb=1&amp;h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（3）正确测出焦距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后，点燃蜡烛继续实验。发现当物距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屏上不能出现烛焰的像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，但直接用眼睛透过透镜能观察到烛焰的像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明该像是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（选填“实”或“虚”）像；当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选填“能”或“不能”）观察到烛焰的像；当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，光屏上能出现烛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焰的像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，说明该像是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（选填“实”或“虚”）像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。同学们分析得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出结论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：像的虚实由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的大小关系决定。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52_1#70a22b345?vcp=1&amp;vis=1&amp;pid=24e052ce8&amp;color=0,0,0&amp;mp=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 rotWithShape="1">
                <a:blip r:embed="rId2"/>
                <a:stretch>
                  <a:fillRect l="-3" t="-9" r="-111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4_1#8554f351b?iti=58&amp;htil=38&amp;vcp=1&amp;vis=1&amp;pid=24e052ce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5280" y="1056132"/>
            <a:ext cx="3675888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4_2#8554f351b?iti=58&amp;htil=38&amp;vcp=1&amp;vis=1&amp;pid=24e052ce8&amp;color=0,0,0&amp;vtp=1&amp;vaab=1&amp;bbb=1"/>
          <p:cNvSpPr/>
          <p:nvPr/>
        </p:nvSpPr>
        <p:spPr>
          <a:xfrm>
            <a:off x="9137047" y="3472561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BD.154_3#8554f351b?htil=38&amp;vcp=1&amp;vis=1&amp;pid=24e052ce8&amp;color=0,0,0&amp;vtp=1&amp;vaab=1&amp;bt=1&amp;bbb=1&amp;hb=1&amp;hs=1"/>
          <p:cNvSpPr/>
          <p:nvPr/>
        </p:nvSpPr>
        <p:spPr>
          <a:xfrm>
            <a:off x="539496" y="918972"/>
            <a:ext cx="73060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（1）为更好地观察实验现象，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应选择在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选填“较暗”或“较亮”）的环境下进行实验。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AN.1_1#8554f351b.blank?vcp=1&amp;vis=1&amp;pid=24e052ce8&amp;color=0,0,0&amp;vpa=52&amp;vtp=1&amp;vaab=1&amp;bbb=1"/>
          <p:cNvSpPr/>
          <p:nvPr/>
        </p:nvSpPr>
        <p:spPr>
          <a:xfrm>
            <a:off x="6861714" y="88849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较暗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8_BD.156_1#915eb6624?htil=38&amp;vcp=1&amp;vis=1&amp;pid=24e052ce8&amp;color=0,0,0&amp;vtp=1&amp;vaab=1&amp;bbb=1&amp;hb=1&amp;hs=1"/>
          <p:cNvSpPr/>
          <p:nvPr/>
        </p:nvSpPr>
        <p:spPr>
          <a:xfrm>
            <a:off x="539496" y="2193861"/>
            <a:ext cx="73060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（2）用手电筒的光水平照射凸透镜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，通过确定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光的会聚点来测量凸透镜的焦距，在相同实验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条件下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，小丁和小刚测量相同透镜的焦距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57_1#915eb6624.blank?vcp=1&amp;vis=1&amp;pid=24e052ce8&amp;color=0,0,0&amp;vpa=53&amp;vtp=1&amp;vaab=1&amp;bbb=1"/>
              <p:cNvSpPr/>
              <p:nvPr/>
            </p:nvSpPr>
            <p:spPr>
              <a:xfrm>
                <a:off x="6989001" y="4872037"/>
                <a:ext cx="40989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157_1#915eb6624.blank?vcp=1&amp;vis=1&amp;pid=24e052ce8&amp;color=0,0,0&amp;vpa=5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9001" y="4872037"/>
                <a:ext cx="40989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47" t="-79" r="124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158_1#915eb6624.blank?vcp=1&amp;vis=1&amp;pid=24e052ce8&amp;color=0,0,0&amp;vpa=54&amp;vtp=1&amp;vaab=1&amp;bbb=1"/>
              <p:cNvSpPr/>
              <p:nvPr/>
            </p:nvSpPr>
            <p:spPr>
              <a:xfrm>
                <a:off x="4690809" y="5503354"/>
                <a:ext cx="40989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158_1#915eb6624.blank?vcp=1&amp;vis=1&amp;pid=24e052ce8&amp;color=0,0,0&amp;vpa=5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0809" y="5503354"/>
                <a:ext cx="40989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6" t="-110" r="93" b="-7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8_BD.156_1#915eb6624?htil=38&amp;vcp=1&amp;vis=1&amp;pid=24e052ce8&amp;color=0,0,0&amp;vtp=1&amp;vaab=1&amp;bbb=1&amp;hb=1&amp;hs=1"/>
          <p:cNvSpPr/>
          <p:nvPr/>
        </p:nvSpPr>
        <p:spPr>
          <a:xfrm>
            <a:off x="539496" y="4124261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刚的测量结果总比小丁的测量结果小，经对比发现两人使用的手电筒略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如图B3-11乙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则使用手电筒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的测量结果准确度较高，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小刚使用的应该是手电筒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ef8a46ce?vcp=1&amp;pid=eb954fa4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透镜对光的作用</a:t>
            </a:r>
            <a:endParaRPr lang="en-US" altLang="zh-CN" sz="3200" dirty="0"/>
          </a:p>
        </p:txBody>
      </p:sp>
      <p:sp>
        <p:nvSpPr>
          <p:cNvPr id="3" name="P_7#6a25ed82d?vcp=1&amp;pid=1ef8a46ce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凸透镜对光有会聚作用，指的是折射光的方向比入射光的方向更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靠近主光轴，即通过凸透镜的光将向主光轴方向偏折；凹透镜对光有发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散作用，指的是折射光的方向比入射光的方向更偏离主光轴，即通过凹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透镜的光将向远离主光轴方向偏折。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凸透镜的三条特殊光线：简记为“过光心不变，过焦点平行，平行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过焦点”。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9_1#70a22b345?iti=59&amp;htil=39&amp;vcp=1&amp;vis=1&amp;pid=24e052ce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8976" y="980662"/>
            <a:ext cx="382219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9_2#70a22b345?iti=59&amp;htil=39&amp;vcp=1&amp;vis=1&amp;pid=24e052ce8&amp;color=0,0,0&amp;vtp=1&amp;vaab=1&amp;bbb=1"/>
          <p:cNvSpPr/>
          <p:nvPr/>
        </p:nvSpPr>
        <p:spPr>
          <a:xfrm>
            <a:off x="9063895" y="3485102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59_3#70a22b345?htil=39&amp;vcp=1&amp;vis=1&amp;pid=24e052ce8&amp;color=0,0,0&amp;vtp=1&amp;vaab=1&amp;bt=1&amp;bbb=1&amp;hb=1&amp;hs=1"/>
              <p:cNvSpPr/>
              <p:nvPr/>
            </p:nvSpPr>
            <p:spPr>
              <a:xfrm>
                <a:off x="539496" y="953230"/>
                <a:ext cx="715975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（3）正确测出焦距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点燃蜡烛继续实验。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发现当物距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，光屏上不能出现烛焰的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但直接用眼睛透过透镜能观察到烛焰的像，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说明该像是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选填“实”或“虚”）像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选填“能”或“不能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”）观察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59_3#70a22b345?htil=39&amp;vcp=1&amp;vis=1&amp;pid=24e052ce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53230"/>
                <a:ext cx="715975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5678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60_1#70a22b345.blank?vcp=1&amp;vis=1&amp;pid=24e052ce8&amp;color=0,0,0&amp;vpa=55&amp;vtp=1&amp;vaab=1"/>
          <p:cNvSpPr/>
          <p:nvPr/>
        </p:nvSpPr>
        <p:spPr>
          <a:xfrm>
            <a:off x="2505614" y="286585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虚</a:t>
            </a:r>
            <a:endParaRPr lang="en-US" altLang="zh-CN" sz="2800" dirty="0"/>
          </a:p>
        </p:txBody>
      </p:sp>
      <p:sp>
        <p:nvSpPr>
          <p:cNvPr id="6" name="QB_8_AN.161_1#70a22b345.blank?vcp=1&amp;vis=1&amp;pid=24e052ce8&amp;color=0,0,0&amp;vpa=56&amp;vtp=1&amp;vaab=1&amp;bbb=1"/>
          <p:cNvSpPr/>
          <p:nvPr/>
        </p:nvSpPr>
        <p:spPr>
          <a:xfrm>
            <a:off x="2143221" y="349259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7" name="QB_8_AN.162_1#70a22b345.blank?vcp=1&amp;vis=1&amp;pid=24e052ce8&amp;color=0,0,0&amp;vpa=57&amp;vtp=1&amp;vaab=1"/>
          <p:cNvSpPr/>
          <p:nvPr/>
        </p:nvSpPr>
        <p:spPr>
          <a:xfrm>
            <a:off x="10501408" y="402713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159_3#70a22b345?htil=39&amp;vcp=1&amp;vis=1&amp;pid=24e052ce8&amp;color=0,0,0&amp;vtp=1&amp;vaab=1&amp;bt=1&amp;bbb=1&amp;hb=1&amp;hs=1"/>
              <p:cNvSpPr/>
              <p:nvPr/>
            </p:nvSpPr>
            <p:spPr>
              <a:xfrm>
                <a:off x="539496" y="40576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到烛焰的像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，光屏上能出现烛焰的像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说明该像是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选填“实”或“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虚”）像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。同学们分析得出结论：像的虚实由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𝑢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关系决定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8_BD.159_3#70a22b345?htil=39&amp;vcp=1&amp;vis=1&amp;pid=24e052ce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57618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5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3_1#dd992adea?iti=60&amp;htil=40&amp;vcp=1&amp;vis=1&amp;pid=583a37d7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9410" y="923290"/>
            <a:ext cx="4120515" cy="2931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3_2#dd992adea?iti=60&amp;htil=40&amp;vcp=1&amp;vis=1&amp;pid=583a37d7e&amp;color=0,0,0&amp;vtp=1&amp;vaab=1&amp;bbb=1"/>
          <p:cNvSpPr/>
          <p:nvPr/>
        </p:nvSpPr>
        <p:spPr>
          <a:xfrm>
            <a:off x="8802914" y="414147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图B3-12</a:t>
            </a:r>
            <a:endParaRPr lang="en-US" altLang="zh-CN" sz="2800" dirty="0"/>
          </a:p>
        </p:txBody>
      </p:sp>
      <p:sp>
        <p:nvSpPr>
          <p:cNvPr id="4" name="QO_7_BD.163_3#dd992adea?htil=40&amp;sp=1&amp;vcp=1&amp;vis=1&amp;pid=583a37d7e&amp;color=0,0,0&amp;vtp=1&amp;vaab=1&amp;bt=1&amp;bbb=1&amp;hb=1&amp;hs=1"/>
          <p:cNvSpPr/>
          <p:nvPr/>
        </p:nvSpPr>
        <p:spPr>
          <a:xfrm>
            <a:off x="539496" y="904748"/>
            <a:ext cx="737006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（2024·山东烟台·中考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）在探究近视眼和远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视眼成因与矫正的主题实践中，该小组利用橡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皮膜和注射器制作了水透镜来模拟眼睛的晶状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，打开夹子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，通过注射器向橡皮膜中注水或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抽水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，来改变橡皮膜凸起的程度，如图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B3-12甲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。具体操作如下：</a:t>
            </a:r>
            <a:endParaRPr lang="en-US" altLang="zh-CN" sz="2800" dirty="0"/>
          </a:p>
        </p:txBody>
      </p:sp>
      <p:sp>
        <p:nvSpPr>
          <p:cNvPr id="5" name="QB_8_BD.164_1#5bfd58cc7?vcp=1&amp;vis=1&amp;pid=dd992adea&amp;color=0,0,0&amp;vtp=1&amp;vaab=1&amp;bbb=1&amp;hb=1&amp;hs=1"/>
          <p:cNvSpPr/>
          <p:nvPr/>
        </p:nvSpPr>
        <p:spPr>
          <a:xfrm>
            <a:off x="539496" y="47461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（1）将蜡烛、水透镜和光屏依次摆放在水平光具座上，点燃蜡烛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烛焰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、水透镜和光屏三者的中心在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2cca4e7e2?sp=1&amp;vcp=1&amp;pid=dd992adea&amp;color=0,0,0&amp;vtp=1&amp;vaab=1&amp;bt=1&amp;bbb=1&amp;hb=1&amp;htil=1"/>
          <p:cNvSpPr/>
          <p:nvPr/>
        </p:nvSpPr>
        <p:spPr>
          <a:xfrm>
            <a:off x="539496" y="554400"/>
            <a:ext cx="73527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（2）将蜡烛放在离水透镜较远的位置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，移动光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屏，直到屏上出现烛焰清晰的像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B3-12乙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，记下此时光屏所在的位置。</a:t>
            </a:r>
            <a:endParaRPr lang="en-US" altLang="zh-CN" sz="2800" dirty="0"/>
          </a:p>
        </p:txBody>
      </p:sp>
      <p:sp>
        <p:nvSpPr>
          <p:cNvPr id="3" name="QB_8_BD.165_1#33e37cab8?vcp=1&amp;vis=1&amp;pid=dd992adea&amp;color=0,0,0&amp;vtp=1&amp;vaab=1&amp;bbb=1&amp;hb=1&amp;htil=1"/>
          <p:cNvSpPr/>
          <p:nvPr/>
        </p:nvSpPr>
        <p:spPr>
          <a:xfrm>
            <a:off x="539496" y="2478132"/>
            <a:ext cx="735279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（3）用注射器向水透镜里加适量的水，水透镜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对光的偏折能力变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此时屏上的像变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得模糊，这是模拟近视眼看远处物体的情况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将光屏慢慢靠近水透镜，直到光屏上出现清晰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的像，这说明近视眼所成的像在视网膜的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163_1#dd992adea?iti=64&amp;htil=40&amp;vcp=1&amp;vis=1&amp;pid=583a37d7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9415" y="558800"/>
            <a:ext cx="4060825" cy="288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63_2#dd992adea?iti=64&amp;htil=40&amp;vcp=1&amp;vis=1&amp;pid=583a37d7e&amp;color=0,0,0&amp;vtp=1&amp;vaab=1&amp;bbb=1"/>
          <p:cNvSpPr/>
          <p:nvPr/>
        </p:nvSpPr>
        <p:spPr>
          <a:xfrm>
            <a:off x="9162447" y="396765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6_1#763af37a5?vcp=1&amp;vis=1&amp;pid=dd992adea&amp;color=0,0,0&amp;mp=1&amp;vtp=1&amp;vaab=1&amp;bt=1&amp;bbb=1&amp;hb=1"/>
          <p:cNvSpPr/>
          <p:nvPr/>
        </p:nvSpPr>
        <p:spPr>
          <a:xfrm>
            <a:off x="539496" y="80845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（4）将光屏移回原来标记的位置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，选择不同的眼镜在烛焰和水透镜之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间前后移动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，直到光屏上出现清晰的像，如图B3-12丙所示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，这说明矫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正近视眼应佩戴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透镜。</a:t>
            </a:r>
            <a:endParaRPr lang="en-US" altLang="zh-CN" sz="2800" dirty="0"/>
          </a:p>
        </p:txBody>
      </p:sp>
      <p:pic>
        <p:nvPicPr>
          <p:cNvPr id="3" name="QO_7_BD.167_1#dd992adea?iti=61&amp;vcp=1&amp;vis=1&amp;pid=dd992ade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6525" y="2307590"/>
            <a:ext cx="5438140" cy="386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7_2#dd992adea?iti=61&amp;vcp=1&amp;vis=1&amp;pid=dd992adea&amp;color=0,0,0&amp;vtp=1&amp;vaab=1&amp;bbb=1"/>
          <p:cNvSpPr/>
          <p:nvPr/>
        </p:nvSpPr>
        <p:spPr>
          <a:xfrm>
            <a:off x="3721005" y="432241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2851" y="604834"/>
            <a:ext cx="11158331" cy="2632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（5）从水透镜里向外抽取适量的水，再次实验，探究远视眼的成因和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矫正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（6）眼睛是心灵的窗户，我们要增强保护视力的意识，做到科学用眼，</a:t>
            </a:r>
          </a:p>
          <a:p>
            <a:pPr marL="0" marR="0" lvl="0" indent="0" algn="l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积极防控近视。请写出一条预防近视的措施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_BD#aff8dbb97?sp=1&amp;vcp=1&amp;pid=dd992adea&amp;color=0,0,0&amp;mp=1&amp;vtp=1&amp;vaab=1&amp;bt=1&amp;bbb=1&amp;hb=1"/>
          <p:cNvSpPr/>
          <p:nvPr/>
        </p:nvSpPr>
        <p:spPr>
          <a:xfrm>
            <a:off x="539496" y="61320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（1）将蜡烛、水透镜和光屏依次摆放在水平光具座上，点燃蜡烛，使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烛焰、水透镜和光屏三者的中心在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aff8dbb97.blank?vcp=1&amp;vis=1&amp;pid=dd992adea&amp;color=0,0,0&amp;vpa=58&amp;vtp=1&amp;vaab=1&amp;bbb=1"/>
          <p:cNvSpPr/>
          <p:nvPr/>
        </p:nvSpPr>
        <p:spPr>
          <a:xfrm>
            <a:off x="5883815" y="1238863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同一高度</a:t>
            </a:r>
            <a:endParaRPr lang="en-US" altLang="zh-CN" sz="2800" dirty="0"/>
          </a:p>
        </p:txBody>
      </p:sp>
      <p:sp>
        <p:nvSpPr>
          <p:cNvPr id="6" name="P_8_BD#2cca4e7e2?sp=1&amp;vcp=1&amp;vis=1&amp;pid=dd992adea&amp;color=0,0,0&amp;vtp=1&amp;vaab=1&amp;bbb=1&amp;hb=1"/>
          <p:cNvSpPr/>
          <p:nvPr/>
        </p:nvSpPr>
        <p:spPr>
          <a:xfrm>
            <a:off x="539496" y="18932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（2）将蜡烛放在离水透镜较远的位置，移动光屏，直到屏上出现烛焰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清晰的像，如图B3-12乙所示，记下此时光屏所在的位置。</a:t>
            </a:r>
            <a:endParaRPr lang="en-US" altLang="zh-CN" sz="2800" dirty="0"/>
          </a:p>
        </p:txBody>
      </p:sp>
      <p:pic>
        <p:nvPicPr>
          <p:cNvPr id="3" name="QO_7_BD.167_1#dd992adea?iti=61&amp;vcp=1&amp;vis=1&amp;pid=dd992ade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8536" y="3165856"/>
            <a:ext cx="361188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7_2#dd992adea?iti=61&amp;vcp=1&amp;vis=1&amp;pid=dd992adea&amp;color=0,0,0&amp;vtp=1&amp;vaab=1&amp;bbb=1"/>
          <p:cNvSpPr/>
          <p:nvPr/>
        </p:nvSpPr>
        <p:spPr>
          <a:xfrm>
            <a:off x="5431695" y="5862320"/>
            <a:ext cx="1325562" cy="5252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1_1#33e37cab8?vcp=1&amp;vis=1&amp;pid=dd992adea&amp;color=0,0,0&amp;mp=1&amp;vtp=1&amp;vaab=1&amp;bt=1&amp;bbb=1&amp;hb=1"/>
          <p:cNvSpPr/>
          <p:nvPr/>
        </p:nvSpPr>
        <p:spPr>
          <a:xfrm>
            <a:off x="539496" y="156286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（3）用注射器向水透镜里加适量的水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，水透镜对光的偏折能力变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此时屏上的像变得模糊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，这是模拟近视眼看远处物体的情况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。将光屏慢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慢靠近水透镜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，直到光屏上出现清晰的像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，这说明近视眼所成的像在视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网膜的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73_1#33e37cab8.blank?vcp=1&amp;vis=1&amp;pid=dd992adea&amp;color=0,0,0&amp;mp=1&amp;vpa=59&amp;vtp=1&amp;vaab=1"/>
          <p:cNvSpPr/>
          <p:nvPr/>
        </p:nvSpPr>
        <p:spPr>
          <a:xfrm>
            <a:off x="10684414" y="153238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</a:t>
            </a:r>
            <a:endParaRPr lang="en-US" altLang="zh-CN" sz="2800" dirty="0"/>
          </a:p>
        </p:txBody>
      </p:sp>
      <p:sp>
        <p:nvSpPr>
          <p:cNvPr id="4" name="QB_8_AN.174_1#33e37cab8.blank?vcp=1&amp;vis=1&amp;pid=dd992adea&amp;color=0,0,0&amp;mp=1&amp;vpa=60&amp;vtp=1&amp;vaab=1&amp;bbb=1"/>
          <p:cNvSpPr/>
          <p:nvPr/>
        </p:nvSpPr>
        <p:spPr>
          <a:xfrm>
            <a:off x="1616614" y="345452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前方</a:t>
            </a:r>
            <a:endParaRPr lang="en-US" altLang="zh-CN" sz="2800" dirty="0"/>
          </a:p>
        </p:txBody>
      </p:sp>
      <p:sp>
        <p:nvSpPr>
          <p:cNvPr id="5" name="QB_8_AS.1_1#33e37cab8?vcp=1&amp;vis=1&amp;pid=dd992adea&amp;color=0,0,0&amp;vtp=1&amp;vaab=1&amp;bbb=1&amp;hb=1"/>
          <p:cNvSpPr/>
          <p:nvPr/>
        </p:nvSpPr>
        <p:spPr>
          <a:xfrm>
            <a:off x="539496" y="41261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用注射器向水透镜里加适量的水，水透镜变厚，焦距变短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透镜对光的偏折能力变强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5_1#763af37a5?vcp=1&amp;vis=1&amp;pid=dd992adea&amp;color=0,0,0&amp;vtp=1&amp;vaab=1&amp;bt=1&amp;bbb=1&amp;hb=1"/>
          <p:cNvSpPr/>
          <p:nvPr/>
        </p:nvSpPr>
        <p:spPr>
          <a:xfrm>
            <a:off x="539496" y="15435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（4）将光屏移回原来标记的位置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，选择不同的眼镜在烛焰和水透镜之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间前后移动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，直到光屏上出现清晰的像，如图B3-12丙所示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，这说明矫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正近视眼应佩戴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透镜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77_1#763af37a5.blank?vcp=1&amp;vis=1&amp;pid=dd992adea&amp;color=0,0,0&amp;vpa=61&amp;vtp=1&amp;vaab=1"/>
          <p:cNvSpPr/>
          <p:nvPr/>
        </p:nvSpPr>
        <p:spPr>
          <a:xfrm>
            <a:off x="3039014" y="2787523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凹</a:t>
            </a:r>
            <a:endParaRPr lang="en-US" altLang="zh-CN" sz="2800" dirty="0"/>
          </a:p>
        </p:txBody>
      </p:sp>
      <p:sp>
        <p:nvSpPr>
          <p:cNvPr id="4" name="QB_8_AS.1_1#763af37a5?vcp=1&amp;vis=1&amp;pid=dd992adea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根据近视眼的成因可知，远处来的光线经晶状体后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，在视网膜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前会聚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，这是晶状体太厚，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聚光能力太强或眼球前后距离太远造成的，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要佩戴对光有发散作用的凹透镜矫正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8_1#72fb68a75?vcp=1&amp;vis=1&amp;pid=dd992adea&amp;color=0,0,0&amp;mp=1&amp;vtp=1&amp;vaab=1&amp;bt=1&amp;bbb=1&amp;hb=1"/>
          <p:cNvSpPr/>
          <p:nvPr/>
        </p:nvSpPr>
        <p:spPr>
          <a:xfrm>
            <a:off x="539496" y="15775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6）眼睛是心灵的窗户，我们要增强保护视力的意识，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做到科学用眼，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积极防控近视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请写出一条预防近视的措施：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B_8_AN.180_1#72fb68a75.blank?vcp=1&amp;vis=1&amp;pid=dd992adea&amp;color=0,0,0&amp;mp=1&amp;vpa=62&amp;vtp=1&amp;vaab=1&amp;bbb=1"/>
          <p:cNvSpPr/>
          <p:nvPr/>
        </p:nvSpPr>
        <p:spPr>
          <a:xfrm>
            <a:off x="7499889" y="2173827"/>
            <a:ext cx="4094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不躺卧看书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（合理即可）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72fb68a75?vcp=1&amp;vis=1&amp;pid=dd992adea&amp;color=0,0,0&amp;vtp=1&amp;vaab=1&amp;bbb=1&amp;hb=1"/>
              <p:cNvSpPr/>
              <p:nvPr/>
            </p:nvSpPr>
            <p:spPr>
              <a:xfrm>
                <a:off x="539496" y="278749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预防近视的措施：读书姿势要正确，眼与书的距离要在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；看书、看电视或使用电脑一小时后要休息一下，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要远眺几分钟；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要定期检查视力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，认真做眼保健操；不在直射的强光下看书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；不在光线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暗的地方看书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；不躺卧看书；不走路看书；等等。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72fb68a75?vcp=1&amp;vis=1&amp;pid=dd992ade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8749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111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8_BD#aff8dbb97?sp=1&amp;vcp=1&amp;vis=1&amp;pid=dd992adea&amp;color=0,0,0&amp;vtp=1&amp;vaab=1&amp;bt=1&amp;bbb=1&amp;hb=1"/>
          <p:cNvSpPr/>
          <p:nvPr/>
        </p:nvSpPr>
        <p:spPr>
          <a:xfrm>
            <a:off x="539496" y="4930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（5）从水透镜里向外抽取适量的水，再次实验，探究远视眼的成因和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矫正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4420</Words>
  <Application>Microsoft Office PowerPoint</Application>
  <PresentationFormat>宽屏</PresentationFormat>
  <Paragraphs>945</Paragraphs>
  <Slides>98</Slides>
  <Notes>92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98</vt:i4>
      </vt:variant>
    </vt:vector>
  </HeadingPairs>
  <TitlesOfParts>
    <vt:vector size="109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13</cp:revision>
  <dcterms:created xsi:type="dcterms:W3CDTF">2024-12-11T08:51:00Z</dcterms:created>
  <dcterms:modified xsi:type="dcterms:W3CDTF">2025-07-24T01:37:32Z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1CAD40FFA70649229C3F480BB02A6632_12</vt:lpwstr>
  </property>
  <property fmtid="{D5CDD505-2E9C-101B-9397-08002B2CF9AE}" pid="3" name="KSOProductBuildVer">
    <vt:lpwstr>2052-12.1.0.18912</vt:lpwstr>
  </property>
</Properties>
</file>