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1"/>
  </p:sldMasterIdLst>
  <p:notesMasterIdLst>
    <p:notesMasterId r:id="rId31"/>
  </p:notesMasterIdLst>
  <p:sldIdLst>
    <p:sldId id="297" r:id="rId2"/>
    <p:sldId id="298" r:id="rId3"/>
    <p:sldId id="299" r:id="rId4"/>
    <p:sldId id="300" r:id="rId5"/>
    <p:sldId id="316" r:id="rId6"/>
    <p:sldId id="318" r:id="rId7"/>
    <p:sldId id="317" r:id="rId8"/>
    <p:sldId id="304" r:id="rId9"/>
    <p:sldId id="324" r:id="rId10"/>
    <p:sldId id="325" r:id="rId11"/>
    <p:sldId id="326" r:id="rId12"/>
    <p:sldId id="327" r:id="rId13"/>
    <p:sldId id="328" r:id="rId14"/>
    <p:sldId id="353" r:id="rId15"/>
    <p:sldId id="305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9" r:id="rId24"/>
    <p:sldId id="341" r:id="rId25"/>
    <p:sldId id="342" r:id="rId26"/>
    <p:sldId id="308" r:id="rId27"/>
    <p:sldId id="345" r:id="rId28"/>
    <p:sldId id="347" r:id="rId29"/>
    <p:sldId id="31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A96E"/>
    <a:srgbClr val="ED7D31"/>
    <a:srgbClr val="002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6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80" y="-56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676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5" Type="http://schemas.openxmlformats.org/officeDocument/2006/relationships/tags" Target="../tags/tag70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75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58778" y="1332614"/>
            <a:ext cx="9379819" cy="313932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66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  <a:endParaRPr lang="en-US" altLang="zh-CN" sz="6600" b="1" dirty="0" smtClean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Section 5     </a:t>
            </a:r>
            <a:r>
              <a:rPr lang="zh-CN" altLang="en-US" sz="6000" b="1" dirty="0" smtClean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动词</a:t>
            </a:r>
            <a:endParaRPr lang="zh-CN" altLang="en-US" sz="60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íSľïḑe"/>
          <p:cNvSpPr txBox="1"/>
          <p:nvPr/>
        </p:nvSpPr>
        <p:spPr>
          <a:xfrm>
            <a:off x="1044742" y="105696"/>
            <a:ext cx="7459178" cy="107721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（三）动词的形式变化：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3200" kern="0" dirty="0">
                <a:solidFill>
                  <a:srgbClr val="FF0000"/>
                </a:solidFill>
                <a:cs typeface="+mn-ea"/>
                <a:sym typeface="+mn-lt"/>
              </a:rPr>
              <a:t>3. </a:t>
            </a:r>
            <a:r>
              <a:rPr lang="zh-CN" altLang="en-US" sz="3200" kern="0" dirty="0">
                <a:solidFill>
                  <a:srgbClr val="FF0000"/>
                </a:solidFill>
                <a:cs typeface="+mn-ea"/>
                <a:sym typeface="+mn-lt"/>
              </a:rPr>
              <a:t>动词过去式和过去分词的规则变化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5B98A43F-9443-448C-AFBA-C33BD2A0B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54721"/>
              </p:ext>
            </p:extLst>
          </p:nvPr>
        </p:nvGraphicFramePr>
        <p:xfrm>
          <a:off x="490068" y="1332017"/>
          <a:ext cx="11473332" cy="5143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8127">
                  <a:extLst>
                    <a:ext uri="{9D8B030D-6E8A-4147-A177-3AD203B41FA5}">
                      <a16:colId xmlns="" xmlns:a16="http://schemas.microsoft.com/office/drawing/2014/main" val="535440933"/>
                    </a:ext>
                  </a:extLst>
                </a:gridCol>
                <a:gridCol w="2071235">
                  <a:extLst>
                    <a:ext uri="{9D8B030D-6E8A-4147-A177-3AD203B41FA5}">
                      <a16:colId xmlns="" xmlns:a16="http://schemas.microsoft.com/office/drawing/2014/main" val="1348394583"/>
                    </a:ext>
                  </a:extLst>
                </a:gridCol>
                <a:gridCol w="2355522">
                  <a:extLst>
                    <a:ext uri="{9D8B030D-6E8A-4147-A177-3AD203B41FA5}">
                      <a16:colId xmlns="" xmlns:a16="http://schemas.microsoft.com/office/drawing/2014/main" val="3222280322"/>
                    </a:ext>
                  </a:extLst>
                </a:gridCol>
                <a:gridCol w="2328448">
                  <a:extLst>
                    <a:ext uri="{9D8B030D-6E8A-4147-A177-3AD203B41FA5}">
                      <a16:colId xmlns="" xmlns:a16="http://schemas.microsoft.com/office/drawing/2014/main" val="1020231476"/>
                    </a:ext>
                  </a:extLst>
                </a:gridCol>
              </a:tblGrid>
              <a:tr h="6558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规则变化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过去形式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过去分词形式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5989026"/>
                  </a:ext>
                </a:extLst>
              </a:tr>
              <a:tr h="279943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）一般情况下，直接在词尾加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-ed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locked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locked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0908448"/>
                  </a:ext>
                </a:extLst>
              </a:tr>
              <a:tr h="2799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2278395"/>
                  </a:ext>
                </a:extLst>
              </a:tr>
              <a:tr h="279943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）以不发音的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结尾的动词，词尾只加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-d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6442476"/>
                  </a:ext>
                </a:extLst>
              </a:tr>
              <a:tr h="2799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smiled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smiled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1884195"/>
                  </a:ext>
                </a:extLst>
              </a:tr>
              <a:tr h="279943">
                <a:tc row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）以“辅音字母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+y”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结尾的动词，要把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改为</a:t>
                      </a:r>
                      <a:r>
                        <a:rPr lang="en-US" altLang="zh-CN" sz="2000" b="0" kern="1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-ed;“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以元音字母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+y”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结尾的动词，直接在词尾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+-ed.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copy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copied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copied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86910889"/>
                  </a:ext>
                </a:extLst>
              </a:tr>
              <a:tr h="2799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supply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supplied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supplied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43559971"/>
                  </a:ext>
                </a:extLst>
              </a:tr>
              <a:tr h="5250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000" kern="1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enjoy</a:t>
                      </a:r>
                      <a:endParaRPr lang="zh-CN" sz="2000" kern="1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2751132"/>
                  </a:ext>
                </a:extLst>
              </a:tr>
              <a:tr h="279943">
                <a:tc row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）以重读闭音节结尾且末尾只有一个辅音字母的动词，即以“辅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辅”结尾的动词，先双写词尾的辅音字母，再加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-ed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admit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admitted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admitted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4346969"/>
                  </a:ext>
                </a:extLst>
              </a:tr>
              <a:tr h="2799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referred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referred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3067268"/>
                  </a:ext>
                </a:extLst>
              </a:tr>
              <a:tr h="5191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000" kern="1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</a:t>
                      </a:r>
                      <a:endParaRPr lang="zh-CN" sz="2000" kern="1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planned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planned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1389202"/>
                  </a:ext>
                </a:extLst>
              </a:tr>
              <a:tr h="8107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）以“一个元音字母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+l”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结尾的动词，英式英语中要双写字母</a:t>
                      </a:r>
                      <a:r>
                        <a:rPr lang="en-US" altLang="zh-CN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l,</a:t>
                      </a:r>
                      <a:r>
                        <a:rPr lang="zh-CN" altLang="en-US" sz="2000" b="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美式英语不用。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travelled</a:t>
                      </a:r>
                      <a:r>
                        <a:rPr lang="zh-CN" altLang="en-US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（英）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traveled</a:t>
                      </a:r>
                      <a:r>
                        <a:rPr lang="zh-CN" altLang="en-US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（美）</a:t>
                      </a:r>
                      <a:endParaRPr lang="zh-CN" sz="2000" kern="1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fr-FR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travelled</a:t>
                      </a:r>
                      <a:r>
                        <a:rPr lang="zh-CN" altLang="fr-FR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（英）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fr-FR" altLang="zh-CN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traveled</a:t>
                      </a:r>
                      <a:r>
                        <a:rPr lang="zh-CN" altLang="fr-FR" sz="2000" kern="1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（美）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endParaRPr lang="zh-CN" sz="2000" kern="1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09775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6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íSľïḑe"/>
          <p:cNvSpPr txBox="1"/>
          <p:nvPr/>
        </p:nvSpPr>
        <p:spPr>
          <a:xfrm>
            <a:off x="1044742" y="167251"/>
            <a:ext cx="8708858" cy="954107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（三）动词的形式变化：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2800" kern="0" dirty="0">
                <a:solidFill>
                  <a:srgbClr val="FF0000"/>
                </a:solidFill>
                <a:cs typeface="+mn-ea"/>
                <a:sym typeface="+mn-lt"/>
              </a:rPr>
              <a:t>4.</a:t>
            </a:r>
            <a:r>
              <a:rPr lang="zh-CN" altLang="en-US" sz="2800" kern="0" dirty="0">
                <a:solidFill>
                  <a:srgbClr val="FF0000"/>
                </a:solidFill>
                <a:cs typeface="+mn-ea"/>
                <a:sym typeface="+mn-lt"/>
              </a:rPr>
              <a:t>动词过去式和过去分词的不规则变化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87D1AD87-620D-D9E4-9883-9C6D37264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629231"/>
              </p:ext>
            </p:extLst>
          </p:nvPr>
        </p:nvGraphicFramePr>
        <p:xfrm>
          <a:off x="416560" y="1122817"/>
          <a:ext cx="11350898" cy="5563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91629">
                  <a:extLst>
                    <a:ext uri="{9D8B030D-6E8A-4147-A177-3AD203B41FA5}">
                      <a16:colId xmlns="" xmlns:a16="http://schemas.microsoft.com/office/drawing/2014/main" val="2093613411"/>
                    </a:ext>
                  </a:extLst>
                </a:gridCol>
                <a:gridCol w="1865967">
                  <a:extLst>
                    <a:ext uri="{9D8B030D-6E8A-4147-A177-3AD203B41FA5}">
                      <a16:colId xmlns="" xmlns:a16="http://schemas.microsoft.com/office/drawing/2014/main" val="1212511167"/>
                    </a:ext>
                  </a:extLst>
                </a:gridCol>
                <a:gridCol w="1981786">
                  <a:extLst>
                    <a:ext uri="{9D8B030D-6E8A-4147-A177-3AD203B41FA5}">
                      <a16:colId xmlns="" xmlns:a16="http://schemas.microsoft.com/office/drawing/2014/main" val="260164308"/>
                    </a:ext>
                  </a:extLst>
                </a:gridCol>
                <a:gridCol w="2211516">
                  <a:extLst>
                    <a:ext uri="{9D8B030D-6E8A-4147-A177-3AD203B41FA5}">
                      <a16:colId xmlns="" xmlns:a16="http://schemas.microsoft.com/office/drawing/2014/main" val="499648396"/>
                    </a:ext>
                  </a:extLst>
                </a:gridCol>
              </a:tblGrid>
              <a:tr h="549117"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不规则变化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过去形式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过去分词</a:t>
                      </a:r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68562019"/>
                  </a:ext>
                </a:extLst>
              </a:tr>
              <a:tr h="549117">
                <a:tc>
                  <a:txBody>
                    <a:bodyPr/>
                    <a:lstStyle/>
                    <a:p>
                      <a:pPr algn="l"/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）动词原形、过去形式和过去分词相同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hit/cut/hurt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hit/cut/hurt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hit/cut/hurt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05646834"/>
                  </a:ext>
                </a:extLst>
              </a:tr>
              <a:tr h="516924">
                <a:tc rowSpan="3">
                  <a:txBody>
                    <a:bodyPr/>
                    <a:lstStyle/>
                    <a:p>
                      <a:pPr algn="l"/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）动词的过去形式和过去分词相同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kept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kept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6473556"/>
                  </a:ext>
                </a:extLst>
              </a:tr>
              <a:tr h="5122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thought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thought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1993483"/>
                  </a:ext>
                </a:extLst>
              </a:tr>
              <a:tr h="3947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found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found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7553527"/>
                  </a:ext>
                </a:extLst>
              </a:tr>
              <a:tr h="532589">
                <a:tc rowSpan="3">
                  <a:txBody>
                    <a:bodyPr/>
                    <a:lstStyle/>
                    <a:p>
                      <a:pPr algn="l"/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）动词原形、过去形式和过去分词都不相同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9028"/>
                  </a:ext>
                </a:extLst>
              </a:tr>
              <a:tr h="3947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saw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seen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7287658"/>
                  </a:ext>
                </a:extLst>
              </a:tr>
              <a:tr h="3947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choose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chose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chosen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05317606"/>
                  </a:ext>
                </a:extLst>
              </a:tr>
              <a:tr h="545119">
                <a:tc rowSpan="2">
                  <a:txBody>
                    <a:bodyPr/>
                    <a:lstStyle/>
                    <a:p>
                      <a:pPr algn="l"/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）动词原形和过去分词相同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become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became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become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6097340"/>
                  </a:ext>
                </a:extLst>
              </a:tr>
              <a:tr h="4699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48572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876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59368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助动词</a:t>
            </a:r>
          </a:p>
        </p:txBody>
      </p:sp>
      <p:sp>
        <p:nvSpPr>
          <p:cNvPr id="2" name="标题 3"/>
          <p:cNvSpPr txBox="1"/>
          <p:nvPr/>
        </p:nvSpPr>
        <p:spPr>
          <a:xfrm>
            <a:off x="1301731" y="4180471"/>
            <a:ext cx="10727709" cy="20502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000000"/>
                </a:solidFill>
                <a:cs typeface="+mn-ea"/>
                <a:sym typeface="+mn-lt"/>
              </a:rPr>
              <a:t>助动词本身没有实际意义，不单独作谓语，是“辅助性”动词，有时态、人称和数的变化。助动词主要用于辅助其他动词构成否定句、祈使句或疑问句以及不同的时态、语态、语气等，可用作替代词。</a:t>
            </a:r>
            <a:endParaRPr lang="zh-CN" altLang="en-US" sz="3200" b="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281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86080" y="1798446"/>
            <a:ext cx="112079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cs typeface="+mn-ea"/>
                <a:sym typeface="+mn-lt"/>
              </a:rPr>
              <a:t>常见的助动词如下：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656FF064-D69B-64FA-BDF2-416E2F7D3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818713"/>
              </p:ext>
            </p:extLst>
          </p:nvPr>
        </p:nvGraphicFramePr>
        <p:xfrm>
          <a:off x="772885" y="2464782"/>
          <a:ext cx="10821126" cy="40199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7313">
                  <a:extLst>
                    <a:ext uri="{9D8B030D-6E8A-4147-A177-3AD203B41FA5}">
                      <a16:colId xmlns="" xmlns:a16="http://schemas.microsoft.com/office/drawing/2014/main" val="3509783504"/>
                    </a:ext>
                  </a:extLst>
                </a:gridCol>
                <a:gridCol w="2608617">
                  <a:extLst>
                    <a:ext uri="{9D8B030D-6E8A-4147-A177-3AD203B41FA5}">
                      <a16:colId xmlns="" xmlns:a16="http://schemas.microsoft.com/office/drawing/2014/main" val="4042331106"/>
                    </a:ext>
                  </a:extLst>
                </a:gridCol>
                <a:gridCol w="2285518">
                  <a:extLst>
                    <a:ext uri="{9D8B030D-6E8A-4147-A177-3AD203B41FA5}">
                      <a16:colId xmlns="" xmlns:a16="http://schemas.microsoft.com/office/drawing/2014/main" val="3468840207"/>
                    </a:ext>
                  </a:extLst>
                </a:gridCol>
                <a:gridCol w="1737313">
                  <a:extLst>
                    <a:ext uri="{9D8B030D-6E8A-4147-A177-3AD203B41FA5}">
                      <a16:colId xmlns="" xmlns:a16="http://schemas.microsoft.com/office/drawing/2014/main" val="4045072945"/>
                    </a:ext>
                  </a:extLst>
                </a:gridCol>
                <a:gridCol w="2452365">
                  <a:extLst>
                    <a:ext uri="{9D8B030D-6E8A-4147-A177-3AD203B41FA5}">
                      <a16:colId xmlns="" xmlns:a16="http://schemas.microsoft.com/office/drawing/2014/main" val="1885505982"/>
                    </a:ext>
                  </a:extLst>
                </a:gridCol>
              </a:tblGrid>
              <a:tr h="31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助动词原形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现在时态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过去时态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进行时态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完成时态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47739487"/>
                  </a:ext>
                </a:extLst>
              </a:tr>
              <a:tr h="31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is/am/are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was/were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being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been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5432452"/>
                  </a:ext>
                </a:extLst>
              </a:tr>
              <a:tr h="31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have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have/has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4238489"/>
                  </a:ext>
                </a:extLst>
              </a:tr>
              <a:tr h="31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do/dose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43724209"/>
                  </a:ext>
                </a:extLst>
              </a:tr>
              <a:tr h="31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shall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shall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should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7923411"/>
                  </a:ext>
                </a:extLst>
              </a:tr>
              <a:tr h="31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will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will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0758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4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0"/>
          <p:cNvGrpSpPr/>
          <p:nvPr/>
        </p:nvGrpSpPr>
        <p:grpSpPr>
          <a:xfrm>
            <a:off x="324166" y="1120418"/>
            <a:ext cx="5971942" cy="3301868"/>
            <a:chOff x="1063687" y="1736376"/>
            <a:chExt cx="4937425" cy="2682364"/>
          </a:xfrm>
        </p:grpSpPr>
        <p:sp>
          <p:nvSpPr>
            <p:cNvPr id="7" name="Oval 6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1063687" y="1846529"/>
              <a:ext cx="752008" cy="750378"/>
            </a:xfrm>
            <a:prstGeom prst="ellipse">
              <a:avLst/>
            </a:prstGeom>
            <a:solidFill>
              <a:srgbClr val="ED7D31"/>
            </a:solidFill>
            <a:ln w="57150">
              <a:noFill/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6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"/>
            <p:cNvSpPr/>
            <p:nvPr>
              <p:custDataLst>
                <p:tags r:id="rId9"/>
              </p:custDataLst>
            </p:nvPr>
          </p:nvSpPr>
          <p:spPr bwMode="auto">
            <a:xfrm>
              <a:off x="1215295" y="1877591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id-ID" sz="2400" b="1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</a:p>
          </p:txBody>
        </p:sp>
        <p:grpSp>
          <p:nvGrpSpPr>
            <p:cNvPr id="9" name="组合 23"/>
            <p:cNvGrpSpPr/>
            <p:nvPr/>
          </p:nvGrpSpPr>
          <p:grpSpPr>
            <a:xfrm>
              <a:off x="1929228" y="1736376"/>
              <a:ext cx="4071884" cy="2682364"/>
              <a:chOff x="2809900" y="988328"/>
              <a:chExt cx="4071884" cy="2682364"/>
            </a:xfrm>
          </p:grpSpPr>
          <p:sp>
            <p:nvSpPr>
              <p:cNvPr id="11" name="TextBox 25"/>
              <p:cNvSpPr txBox="1"/>
              <p:nvPr/>
            </p:nvSpPr>
            <p:spPr>
              <a:xfrm>
                <a:off x="2865610" y="988328"/>
                <a:ext cx="4016174" cy="1539283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800" b="1" cap="all" dirty="0">
                    <a:solidFill>
                      <a:srgbClr val="000000"/>
                    </a:solidFill>
                    <a:cs typeface="+mn-ea"/>
                    <a:sym typeface="+mn-lt"/>
                  </a:rPr>
                  <a:t>辅助行为动词构成否定句、祈使句或疑问句</a:t>
                </a:r>
              </a:p>
            </p:txBody>
          </p:sp>
          <p:sp>
            <p:nvSpPr>
              <p:cNvPr id="10" name="TextBox 24"/>
              <p:cNvSpPr txBox="1"/>
              <p:nvPr/>
            </p:nvSpPr>
            <p:spPr>
              <a:xfrm>
                <a:off x="2809900" y="1716439"/>
                <a:ext cx="3884405" cy="1954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I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don’t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 like it anymore.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我再也不喜欢它了。（否定）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íSľïḑe"/>
          <p:cNvSpPr txBox="1"/>
          <p:nvPr/>
        </p:nvSpPr>
        <p:spPr>
          <a:xfrm>
            <a:off x="1044742" y="321139"/>
            <a:ext cx="5630378" cy="64633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（二）助动词的用法</a:t>
            </a:r>
          </a:p>
        </p:txBody>
      </p:sp>
      <p:grpSp>
        <p:nvGrpSpPr>
          <p:cNvPr id="2" name="组合 20">
            <a:extLst>
              <a:ext uri="{FF2B5EF4-FFF2-40B4-BE49-F238E27FC236}">
                <a16:creationId xmlns="" xmlns:a16="http://schemas.microsoft.com/office/drawing/2014/main" id="{2F06405D-3800-DADB-B2A6-6AC2C65DCC7C}"/>
              </a:ext>
            </a:extLst>
          </p:cNvPr>
          <p:cNvGrpSpPr/>
          <p:nvPr/>
        </p:nvGrpSpPr>
        <p:grpSpPr>
          <a:xfrm>
            <a:off x="324166" y="4043557"/>
            <a:ext cx="5971942" cy="2630501"/>
            <a:chOff x="1063687" y="1736376"/>
            <a:chExt cx="4937425" cy="2136962"/>
          </a:xfrm>
        </p:grpSpPr>
        <p:sp>
          <p:nvSpPr>
            <p:cNvPr id="4" name="Oval 68">
              <a:extLst>
                <a:ext uri="{FF2B5EF4-FFF2-40B4-BE49-F238E27FC236}">
                  <a16:creationId xmlns="" xmlns:a16="http://schemas.microsoft.com/office/drawing/2014/main" id="{E107A0CB-4B96-4FF2-2962-5C43F992D624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1063687" y="1846529"/>
              <a:ext cx="752008" cy="75037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121867" tIns="60933" rIns="121867" bIns="60933" numCol="1" anchor="t" anchorCtr="0" compatLnSpc="1"/>
            <a:lstStyle/>
            <a:p>
              <a:endParaRPr lang="en-US" sz="16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2">
              <a:extLst>
                <a:ext uri="{FF2B5EF4-FFF2-40B4-BE49-F238E27FC236}">
                  <a16:creationId xmlns="" xmlns:a16="http://schemas.microsoft.com/office/drawing/2014/main" id="{E7A41506-3D7D-ED18-26D2-586C13FB3E5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1215295" y="1877591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altLang="zh-CN" sz="2400" b="1" dirty="0">
                  <a:solidFill>
                    <a:schemeClr val="lt1"/>
                  </a:solidFill>
                  <a:cs typeface="+mn-ea"/>
                  <a:sym typeface="+mn-lt"/>
                </a:rPr>
                <a:t>2</a:t>
              </a:r>
              <a:endParaRPr lang="id-ID" sz="24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23">
              <a:extLst>
                <a:ext uri="{FF2B5EF4-FFF2-40B4-BE49-F238E27FC236}">
                  <a16:creationId xmlns="" xmlns:a16="http://schemas.microsoft.com/office/drawing/2014/main" id="{463FBBE0-0F28-C636-DBA9-5599F089F262}"/>
                </a:ext>
              </a:extLst>
            </p:cNvPr>
            <p:cNvGrpSpPr/>
            <p:nvPr/>
          </p:nvGrpSpPr>
          <p:grpSpPr>
            <a:xfrm>
              <a:off x="1929228" y="1736376"/>
              <a:ext cx="4071884" cy="2136962"/>
              <a:chOff x="2809900" y="988328"/>
              <a:chExt cx="4071884" cy="2136962"/>
            </a:xfrm>
          </p:grpSpPr>
          <p:sp>
            <p:nvSpPr>
              <p:cNvPr id="14" name="TextBox 25">
                <a:extLst>
                  <a:ext uri="{FF2B5EF4-FFF2-40B4-BE49-F238E27FC236}">
                    <a16:creationId xmlns="" xmlns:a16="http://schemas.microsoft.com/office/drawing/2014/main" id="{AF0527AD-E235-FB1C-A9D8-5914F7C5B7A4}"/>
                  </a:ext>
                </a:extLst>
              </p:cNvPr>
              <p:cNvSpPr txBox="1"/>
              <p:nvPr/>
            </p:nvSpPr>
            <p:spPr>
              <a:xfrm>
                <a:off x="2865610" y="988328"/>
                <a:ext cx="4016174" cy="549942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800" b="1" cap="all" dirty="0">
                    <a:solidFill>
                      <a:srgbClr val="000000"/>
                    </a:solidFill>
                    <a:cs typeface="+mn-ea"/>
                    <a:sym typeface="+mn-lt"/>
                  </a:rPr>
                  <a:t>辅助行为动词构成各种时态</a:t>
                </a:r>
              </a:p>
            </p:txBody>
          </p:sp>
          <p:sp>
            <p:nvSpPr>
              <p:cNvPr id="15" name="TextBox 24">
                <a:extLst>
                  <a:ext uri="{FF2B5EF4-FFF2-40B4-BE49-F238E27FC236}">
                    <a16:creationId xmlns="" xmlns:a16="http://schemas.microsoft.com/office/drawing/2014/main" id="{DC030E09-675E-C7AE-10F0-C6AD40822020}"/>
                  </a:ext>
                </a:extLst>
              </p:cNvPr>
              <p:cNvSpPr txBox="1"/>
              <p:nvPr/>
            </p:nvSpPr>
            <p:spPr>
              <a:xfrm>
                <a:off x="2809900" y="1538270"/>
                <a:ext cx="3884405" cy="1587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I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have been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in Beijing three times.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我去过北京三次。（现在完成时）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1B52248-C9AD-719F-90A9-61869E6BC8A9}"/>
              </a:ext>
            </a:extLst>
          </p:cNvPr>
          <p:cNvGrpSpPr/>
          <p:nvPr/>
        </p:nvGrpSpPr>
        <p:grpSpPr>
          <a:xfrm>
            <a:off x="6363491" y="1120418"/>
            <a:ext cx="5971942" cy="2453583"/>
            <a:chOff x="1063687" y="1736376"/>
            <a:chExt cx="4937425" cy="1993236"/>
          </a:xfrm>
        </p:grpSpPr>
        <p:sp>
          <p:nvSpPr>
            <p:cNvPr id="22" name="Oval 68">
              <a:extLst>
                <a:ext uri="{FF2B5EF4-FFF2-40B4-BE49-F238E27FC236}">
                  <a16:creationId xmlns="" xmlns:a16="http://schemas.microsoft.com/office/drawing/2014/main" id="{501D9C11-BDC4-FC0A-5F6E-570C25EEFA3D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1063687" y="1846529"/>
              <a:ext cx="752008" cy="750378"/>
            </a:xfrm>
            <a:prstGeom prst="ellipse">
              <a:avLst/>
            </a:prstGeom>
            <a:solidFill>
              <a:srgbClr val="00B050"/>
            </a:solidFill>
            <a:ln w="57150">
              <a:solidFill>
                <a:srgbClr val="00B050"/>
              </a:solidFill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6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">
              <a:extLst>
                <a:ext uri="{FF2B5EF4-FFF2-40B4-BE49-F238E27FC236}">
                  <a16:creationId xmlns="" xmlns:a16="http://schemas.microsoft.com/office/drawing/2014/main" id="{747C5E35-FD8E-5001-C74F-FC7A4C81937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1215295" y="1877591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altLang="zh-CN" sz="2400" b="1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  <a:endParaRPr lang="id-ID" sz="24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20DDA318-5ED5-609F-365D-9D3490F1F2F2}"/>
                </a:ext>
              </a:extLst>
            </p:cNvPr>
            <p:cNvGrpSpPr/>
            <p:nvPr/>
          </p:nvGrpSpPr>
          <p:grpSpPr>
            <a:xfrm>
              <a:off x="1929228" y="1736376"/>
              <a:ext cx="4071884" cy="1993236"/>
              <a:chOff x="2809900" y="988328"/>
              <a:chExt cx="4071884" cy="1993236"/>
            </a:xfrm>
          </p:grpSpPr>
          <p:sp>
            <p:nvSpPr>
              <p:cNvPr id="25" name="TextBox 25">
                <a:extLst>
                  <a:ext uri="{FF2B5EF4-FFF2-40B4-BE49-F238E27FC236}">
                    <a16:creationId xmlns="" xmlns:a16="http://schemas.microsoft.com/office/drawing/2014/main" id="{74B66F75-8E14-4C43-FD80-2203AC18880C}"/>
                  </a:ext>
                </a:extLst>
              </p:cNvPr>
              <p:cNvSpPr txBox="1"/>
              <p:nvPr/>
            </p:nvSpPr>
            <p:spPr>
              <a:xfrm>
                <a:off x="2865610" y="988328"/>
                <a:ext cx="4016174" cy="549942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800" b="1" cap="all" dirty="0">
                    <a:solidFill>
                      <a:srgbClr val="000000"/>
                    </a:solidFill>
                    <a:cs typeface="+mn-ea"/>
                    <a:sym typeface="+mn-lt"/>
                  </a:rPr>
                  <a:t>辅助行为动词构成被动语态</a:t>
                </a:r>
              </a:p>
            </p:txBody>
          </p:sp>
          <p:sp>
            <p:nvSpPr>
              <p:cNvPr id="26" name="TextBox 24">
                <a:extLst>
                  <a:ext uri="{FF2B5EF4-FFF2-40B4-BE49-F238E27FC236}">
                    <a16:creationId xmlns="" xmlns:a16="http://schemas.microsoft.com/office/drawing/2014/main" id="{8BC57779-C1A6-8E69-4231-CE1F5631C19B}"/>
                  </a:ext>
                </a:extLst>
              </p:cNvPr>
              <p:cNvSpPr txBox="1"/>
              <p:nvPr/>
            </p:nvSpPr>
            <p:spPr>
              <a:xfrm>
                <a:off x="2809900" y="1394544"/>
                <a:ext cx="3884405" cy="1587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The meeting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will be delayed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to next week.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会议将推迟到下周举行。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6F2258F-2C01-728B-36D6-EA3F1A8F8C70}"/>
              </a:ext>
            </a:extLst>
          </p:cNvPr>
          <p:cNvGrpSpPr/>
          <p:nvPr/>
        </p:nvGrpSpPr>
        <p:grpSpPr>
          <a:xfrm>
            <a:off x="6363491" y="4043557"/>
            <a:ext cx="5971942" cy="2453583"/>
            <a:chOff x="1063687" y="1736376"/>
            <a:chExt cx="4937425" cy="1993236"/>
          </a:xfrm>
        </p:grpSpPr>
        <p:sp>
          <p:nvSpPr>
            <p:cNvPr id="28" name="Oval 68">
              <a:extLst>
                <a:ext uri="{FF2B5EF4-FFF2-40B4-BE49-F238E27FC236}">
                  <a16:creationId xmlns="" xmlns:a16="http://schemas.microsoft.com/office/drawing/2014/main" id="{0E620460-1A2E-4C13-A56F-29EC9DC5A39F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1063687" y="1846529"/>
              <a:ext cx="752008" cy="750378"/>
            </a:xfrm>
            <a:prstGeom prst="ellipse">
              <a:avLst/>
            </a:prstGeom>
            <a:solidFill>
              <a:srgbClr val="FFC000"/>
            </a:solidFill>
            <a:ln w="57150">
              <a:solidFill>
                <a:srgbClr val="FFC000"/>
              </a:solidFill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6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">
              <a:extLst>
                <a:ext uri="{FF2B5EF4-FFF2-40B4-BE49-F238E27FC236}">
                  <a16:creationId xmlns="" xmlns:a16="http://schemas.microsoft.com/office/drawing/2014/main" id="{B20341F2-22F7-9E89-7ABE-F53FEFECEF4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1215295" y="1877591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altLang="zh-CN" sz="2400" b="1" dirty="0">
                  <a:solidFill>
                    <a:schemeClr val="lt1"/>
                  </a:solidFill>
                  <a:cs typeface="+mn-ea"/>
                  <a:sym typeface="+mn-lt"/>
                </a:rPr>
                <a:t>4</a:t>
              </a:r>
              <a:endParaRPr lang="id-ID" sz="24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55D623C-0E8A-398C-1171-D8E3C7A8722F}"/>
                </a:ext>
              </a:extLst>
            </p:cNvPr>
            <p:cNvGrpSpPr/>
            <p:nvPr/>
          </p:nvGrpSpPr>
          <p:grpSpPr>
            <a:xfrm>
              <a:off x="1929228" y="1736376"/>
              <a:ext cx="4071884" cy="1993236"/>
              <a:chOff x="2809900" y="988328"/>
              <a:chExt cx="4071884" cy="1993236"/>
            </a:xfrm>
          </p:grpSpPr>
          <p:sp>
            <p:nvSpPr>
              <p:cNvPr id="31" name="TextBox 25">
                <a:extLst>
                  <a:ext uri="{FF2B5EF4-FFF2-40B4-BE49-F238E27FC236}">
                    <a16:creationId xmlns="" xmlns:a16="http://schemas.microsoft.com/office/drawing/2014/main" id="{35F5C56D-47B3-9252-9703-4CC3824C14A0}"/>
                  </a:ext>
                </a:extLst>
              </p:cNvPr>
              <p:cNvSpPr txBox="1"/>
              <p:nvPr/>
            </p:nvSpPr>
            <p:spPr>
              <a:xfrm>
                <a:off x="2865610" y="988328"/>
                <a:ext cx="4016174" cy="549942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800" b="1" cap="all" dirty="0">
                    <a:solidFill>
                      <a:srgbClr val="000000"/>
                    </a:solidFill>
                    <a:cs typeface="+mn-ea"/>
                    <a:sym typeface="+mn-lt"/>
                  </a:rPr>
                  <a:t>辅助其他动词构成各种语气</a:t>
                </a:r>
              </a:p>
            </p:txBody>
          </p:sp>
          <p:sp>
            <p:nvSpPr>
              <p:cNvPr id="32" name="TextBox 24">
                <a:extLst>
                  <a:ext uri="{FF2B5EF4-FFF2-40B4-BE49-F238E27FC236}">
                    <a16:creationId xmlns="" xmlns:a16="http://schemas.microsoft.com/office/drawing/2014/main" id="{F18749B0-B6B0-087B-33C5-F3891E4D6B4D}"/>
                  </a:ext>
                </a:extLst>
              </p:cNvPr>
              <p:cNvSpPr txBox="1"/>
              <p:nvPr/>
            </p:nvSpPr>
            <p:spPr>
              <a:xfrm>
                <a:off x="2809900" y="1394544"/>
                <a:ext cx="3884405" cy="1587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You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do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 look very nice with this dress.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lt"/>
                  </a:rPr>
                  <a:t>你穿这条裙子确实很好看。（强调）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32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55329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FOUR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57054" y="2560750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情态动词</a:t>
            </a:r>
          </a:p>
        </p:txBody>
      </p:sp>
      <p:sp>
        <p:nvSpPr>
          <p:cNvPr id="2" name="矩形 1"/>
          <p:cNvSpPr/>
          <p:nvPr/>
        </p:nvSpPr>
        <p:spPr>
          <a:xfrm>
            <a:off x="1157054" y="4041895"/>
            <a:ext cx="106387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情态动词是辅助性动词，不能独立使用，必须和动词原形一起组成谓语，构成不同的时态和语态，以表达不同的意思。情态动词主要用于表明对某一行为的态度和观点，包括能力、可能、义务、必要、允诺、建议、禁止、愿望、猜测、责备等。常见的情态动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can, could, may, might, shall, should, will, would, dare, need, must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5237883" y="305697"/>
            <a:ext cx="3775488" cy="615948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807394" y="6265849"/>
            <a:ext cx="114119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will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 able to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sing that song after a hard practice.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经过刻苦的练习，我就能唱那首歌了。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71457" y="382694"/>
            <a:ext cx="278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1. can/could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5305988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68704701-FBFD-5705-6C0A-77E7E9D9E465}"/>
              </a:ext>
            </a:extLst>
          </p:cNvPr>
          <p:cNvSpPr/>
          <p:nvPr/>
        </p:nvSpPr>
        <p:spPr>
          <a:xfrm>
            <a:off x="660400" y="925261"/>
            <a:ext cx="182880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(1) </a:t>
            </a:r>
            <a:r>
              <a:rPr lang="zh-CN" altLang="en-US" sz="2400" dirty="0">
                <a:latin typeface="+mj-lt"/>
              </a:rPr>
              <a:t>表能力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DAB03CAC-BCE0-BAF0-DACC-A35123A48172}"/>
              </a:ext>
            </a:extLst>
          </p:cNvPr>
          <p:cNvSpPr/>
          <p:nvPr/>
        </p:nvSpPr>
        <p:spPr>
          <a:xfrm>
            <a:off x="660400" y="2034752"/>
            <a:ext cx="503936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(2) </a:t>
            </a:r>
            <a:r>
              <a:rPr lang="zh-CN" altLang="en-US" sz="2400" dirty="0">
                <a:latin typeface="+mj-lt"/>
              </a:rPr>
              <a:t>表请求许可、允许、告诫或建议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AEBCC5C-1DD5-D7D0-207F-55B10DAB9428}"/>
              </a:ext>
            </a:extLst>
          </p:cNvPr>
          <p:cNvSpPr txBox="1"/>
          <p:nvPr/>
        </p:nvSpPr>
        <p:spPr>
          <a:xfrm>
            <a:off x="711200" y="1552761"/>
            <a:ext cx="100888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could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swim across the river when he was young. 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他年轻的时候可以游过这条河。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770C159-E1E5-79E0-3342-4E609A4357A6}"/>
              </a:ext>
            </a:extLst>
          </p:cNvPr>
          <p:cNvSpPr txBox="1"/>
          <p:nvPr/>
        </p:nvSpPr>
        <p:spPr>
          <a:xfrm>
            <a:off x="711200" y="2742291"/>
            <a:ext cx="97856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Could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I sit here?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我能坐这里吗？（请求允许）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84486751-B83D-BFA7-AD39-A79802E68976}"/>
              </a:ext>
            </a:extLst>
          </p:cNvPr>
          <p:cNvSpPr/>
          <p:nvPr/>
        </p:nvSpPr>
        <p:spPr>
          <a:xfrm>
            <a:off x="660537" y="3255593"/>
            <a:ext cx="240792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(3) </a:t>
            </a:r>
            <a:r>
              <a:rPr lang="zh-CN" altLang="en-US" sz="2400" dirty="0">
                <a:latin typeface="+mj-lt"/>
              </a:rPr>
              <a:t>表示可能性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C748F26-2CB9-2577-F3A5-861B3EB96B07}"/>
              </a:ext>
            </a:extLst>
          </p:cNvPr>
          <p:cNvSpPr txBox="1"/>
          <p:nvPr/>
        </p:nvSpPr>
        <p:spPr>
          <a:xfrm>
            <a:off x="701040" y="3924116"/>
            <a:ext cx="11328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can’t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be here at that time.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那个时候他不可能在这里。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4851534-2FC4-6B9D-3C88-4D132C9D01B4}"/>
              </a:ext>
            </a:extLst>
          </p:cNvPr>
          <p:cNvSpPr/>
          <p:nvPr/>
        </p:nvSpPr>
        <p:spPr>
          <a:xfrm>
            <a:off x="670910" y="4402228"/>
            <a:ext cx="903224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(4) </a:t>
            </a:r>
            <a:r>
              <a:rPr lang="zh-CN" altLang="en-US" sz="2400" dirty="0">
                <a:latin typeface="+mj-lt"/>
              </a:rPr>
              <a:t>含遗憾或责备之意；还可以表示对过去情况可能性的推测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ED64FA6-BA1E-1239-3BD6-1C53DB4B3918}"/>
              </a:ext>
            </a:extLst>
          </p:cNvPr>
          <p:cNvSpPr txBox="1"/>
          <p:nvPr/>
        </p:nvSpPr>
        <p:spPr>
          <a:xfrm>
            <a:off x="762000" y="5105941"/>
            <a:ext cx="11206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could have done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better if I had enough time. 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如果我有足够的时间，我会做得更好。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D423D20E-4A5F-2971-0BF2-F3990B66A0AF}"/>
              </a:ext>
            </a:extLst>
          </p:cNvPr>
          <p:cNvSpPr/>
          <p:nvPr/>
        </p:nvSpPr>
        <p:spPr>
          <a:xfrm>
            <a:off x="700613" y="5590190"/>
            <a:ext cx="11279215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+mj-lt"/>
              </a:rPr>
              <a:t>注意：</a:t>
            </a:r>
            <a:r>
              <a:rPr lang="en-US" altLang="zh-CN" sz="2000" dirty="0">
                <a:latin typeface="+mj-lt"/>
              </a:rPr>
              <a:t>be able to</a:t>
            </a:r>
            <a:r>
              <a:rPr lang="zh-CN" altLang="en-US" sz="2000" dirty="0">
                <a:latin typeface="+mj-lt"/>
              </a:rPr>
              <a:t>往往指经过一番努力才能获得的能力时态形式，有时态、单复数形式变化</a:t>
            </a:r>
          </a:p>
        </p:txBody>
      </p:sp>
    </p:spTree>
    <p:extLst>
      <p:ext uri="{BB962C8B-B14F-4D97-AF65-F5344CB8AC3E}">
        <p14:creationId xmlns:p14="http://schemas.microsoft.com/office/powerpoint/2010/main" val="232185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3" grpId="0" animBg="1"/>
      <p:bldP spid="6" grpId="0"/>
      <p:bldP spid="9" grpId="0"/>
      <p:bldP spid="12" grpId="0" animBg="1"/>
      <p:bldP spid="15" grpId="0"/>
      <p:bldP spid="16" grpId="0" animBg="1"/>
      <p:bldP spid="18" grpId="0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5237883" y="305697"/>
            <a:ext cx="3775488" cy="615948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882285" y="5512174"/>
            <a:ext cx="104274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John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may/might have left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for Shanghai at that time.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约翰那时可能已经动身去上海了。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71457" y="382694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en-US" altLang="zh-CN" sz="2400" b="1">
                <a:solidFill>
                  <a:srgbClr val="000000"/>
                </a:solidFill>
                <a:cs typeface="+mn-ea"/>
                <a:sym typeface="+mn-lt"/>
              </a:rPr>
              <a:t>2. may/might</a:t>
            </a:r>
            <a:r>
              <a:rPr lang="zh-CN" altLang="en-US" sz="2400" b="1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zh-CN" altLang="en-US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398445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6C028BF0-F5F3-139F-9A2C-000749AA2A9B}"/>
              </a:ext>
            </a:extLst>
          </p:cNvPr>
          <p:cNvSpPr/>
          <p:nvPr/>
        </p:nvSpPr>
        <p:spPr>
          <a:xfrm>
            <a:off x="660400" y="925261"/>
            <a:ext cx="182880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(1) </a:t>
            </a:r>
            <a:r>
              <a:rPr lang="zh-CN" altLang="en-US" sz="2800" dirty="0">
                <a:latin typeface="+mj-lt"/>
              </a:rPr>
              <a:t>表能力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3F15C1D-718D-DBA6-A8D5-C2DEE0DF84AA}"/>
              </a:ext>
            </a:extLst>
          </p:cNvPr>
          <p:cNvSpPr txBox="1"/>
          <p:nvPr/>
        </p:nvSpPr>
        <p:spPr>
          <a:xfrm>
            <a:off x="881380" y="1605050"/>
            <a:ext cx="6537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may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go now.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你可以走了。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270156FB-BFEB-E224-BC54-AB1CD97B3998}"/>
              </a:ext>
            </a:extLst>
          </p:cNvPr>
          <p:cNvSpPr/>
          <p:nvPr/>
        </p:nvSpPr>
        <p:spPr>
          <a:xfrm>
            <a:off x="660400" y="2085764"/>
            <a:ext cx="510032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(2) </a:t>
            </a:r>
            <a:r>
              <a:rPr lang="zh-CN" altLang="en-US" sz="2800" dirty="0">
                <a:latin typeface="+mj-lt"/>
              </a:rPr>
              <a:t>表示可以做或可能发生的事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0FF88C0-C770-8944-A567-ECAEC85579CF}"/>
              </a:ext>
            </a:extLst>
          </p:cNvPr>
          <p:cNvSpPr txBox="1"/>
          <p:nvPr/>
        </p:nvSpPr>
        <p:spPr>
          <a:xfrm>
            <a:off x="881379" y="2765851"/>
            <a:ext cx="107072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here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may/might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not be enough time to go to the airport.  </a:t>
            </a: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可能没有足够的时间去机场了。</a:t>
            </a:r>
            <a:endParaRPr lang="zh-CN" altLang="en-US" sz="2400" dirty="0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481045-0CE0-580D-9609-EA9C2BEDCAE6}"/>
              </a:ext>
            </a:extLst>
          </p:cNvPr>
          <p:cNvSpPr/>
          <p:nvPr/>
        </p:nvSpPr>
        <p:spPr>
          <a:xfrm>
            <a:off x="660400" y="3647281"/>
            <a:ext cx="625856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(3) may </a:t>
            </a:r>
            <a:r>
              <a:rPr lang="zh-CN" altLang="en-US" sz="2800" dirty="0">
                <a:latin typeface="+mj-lt"/>
              </a:rPr>
              <a:t>可表示希望、祈求、祝愿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F90A05D-5383-752E-B57A-978B37899D58}"/>
              </a:ext>
            </a:extLst>
          </p:cNvPr>
          <p:cNvSpPr txBox="1"/>
          <p:nvPr/>
        </p:nvSpPr>
        <p:spPr>
          <a:xfrm>
            <a:off x="927503" y="4295984"/>
            <a:ext cx="6537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May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you be lucky!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祝你好运！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BCE3DD65-CF9F-8A1E-B89A-63A8874A76FF}"/>
              </a:ext>
            </a:extLst>
          </p:cNvPr>
          <p:cNvSpPr/>
          <p:nvPr/>
        </p:nvSpPr>
        <p:spPr>
          <a:xfrm>
            <a:off x="660400" y="4902103"/>
            <a:ext cx="1126744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(4) may/might+ have+</a:t>
            </a:r>
            <a:r>
              <a:rPr lang="zh-CN" altLang="en-US" sz="2800" dirty="0">
                <a:latin typeface="+mj-lt"/>
              </a:rPr>
              <a:t>过去分词，表示对过去可能性的推测</a:t>
            </a:r>
          </a:p>
        </p:txBody>
      </p:sp>
    </p:spTree>
    <p:extLst>
      <p:ext uri="{BB962C8B-B14F-4D97-AF65-F5344CB8AC3E}">
        <p14:creationId xmlns:p14="http://schemas.microsoft.com/office/powerpoint/2010/main" val="402696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 animBg="1"/>
      <p:bldP spid="9" grpId="0"/>
      <p:bldP spid="10" grpId="0" animBg="1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5237882" y="366963"/>
            <a:ext cx="4668117" cy="55468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1457" y="382694"/>
            <a:ext cx="398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en-US" altLang="zh-CN" sz="2400" b="1">
                <a:solidFill>
                  <a:srgbClr val="000000"/>
                </a:solidFill>
                <a:cs typeface="+mn-ea"/>
                <a:sym typeface="+mn-lt"/>
              </a:rPr>
              <a:t>3. should </a:t>
            </a:r>
            <a:r>
              <a:rPr lang="zh-CN" altLang="en-US" sz="2400" b="1">
                <a:solidFill>
                  <a:srgbClr val="000000"/>
                </a:solidFill>
                <a:cs typeface="+mn-ea"/>
                <a:sym typeface="+mn-lt"/>
              </a:rPr>
              <a:t>和 </a:t>
            </a:r>
            <a:r>
              <a:rPr lang="en-US" altLang="zh-CN" sz="2400" b="1">
                <a:solidFill>
                  <a:srgbClr val="000000"/>
                </a:solidFill>
                <a:cs typeface="+mn-ea"/>
                <a:sym typeface="+mn-lt"/>
              </a:rPr>
              <a:t>ought to </a:t>
            </a:r>
            <a:r>
              <a:rPr lang="zh-CN" altLang="en-US" sz="2400" b="1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zh-CN" altLang="en-US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398445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0F16B80D-E565-D2CF-5B94-ED4CC709FD3A}"/>
              </a:ext>
            </a:extLst>
          </p:cNvPr>
          <p:cNvSpPr/>
          <p:nvPr/>
        </p:nvSpPr>
        <p:spPr>
          <a:xfrm>
            <a:off x="660400" y="925261"/>
            <a:ext cx="833120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(1) </a:t>
            </a:r>
            <a:r>
              <a:rPr lang="zh-CN" altLang="en-US" sz="2400" dirty="0">
                <a:latin typeface="+mj-lt"/>
              </a:rPr>
              <a:t>表示道义上的责任、义务或要求，有时表示劝告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5C49A2F-2416-B796-9BB0-6B769BA3AC20}"/>
              </a:ext>
            </a:extLst>
          </p:cNvPr>
          <p:cNvSpPr txBox="1"/>
          <p:nvPr/>
        </p:nvSpPr>
        <p:spPr>
          <a:xfrm>
            <a:off x="1125582" y="1570459"/>
            <a:ext cx="97862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should/ought to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pay more attention to what your teacher says.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你应该多注意老师说的话。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03AF6A77-3C64-6662-AE16-B3C7634E58D8}"/>
              </a:ext>
            </a:extLst>
          </p:cNvPr>
          <p:cNvSpPr/>
          <p:nvPr/>
        </p:nvSpPr>
        <p:spPr>
          <a:xfrm>
            <a:off x="660400" y="2339305"/>
            <a:ext cx="312928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(2) </a:t>
            </a:r>
            <a:r>
              <a:rPr lang="zh-CN" altLang="en-US" sz="2400" dirty="0">
                <a:latin typeface="+mj-lt"/>
              </a:rPr>
              <a:t>表示推测和可能性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97AEEEA-B6F5-3AC3-448B-07310E84054A}"/>
              </a:ext>
            </a:extLst>
          </p:cNvPr>
          <p:cNvSpPr txBox="1"/>
          <p:nvPr/>
        </p:nvSpPr>
        <p:spPr>
          <a:xfrm>
            <a:off x="1125582" y="3008334"/>
            <a:ext cx="9583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If the train is up to time, my parents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should/ought to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be here any minute now.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如果火车准时到的话，我父母应该随时会到。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5A608B30-F656-655D-0F3E-259152E0A0B9}"/>
              </a:ext>
            </a:extLst>
          </p:cNvPr>
          <p:cNvSpPr/>
          <p:nvPr/>
        </p:nvSpPr>
        <p:spPr>
          <a:xfrm>
            <a:off x="660400" y="3777180"/>
            <a:ext cx="576072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(3) </a:t>
            </a:r>
            <a:r>
              <a:rPr lang="zh-CN" altLang="en-US" sz="2400" dirty="0">
                <a:latin typeface="+mj-lt"/>
              </a:rPr>
              <a:t>表示意外、惊异、失望、愤怒等情绪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75968A9-C1BC-B34C-684F-6DAD7CAF7E32}"/>
              </a:ext>
            </a:extLst>
          </p:cNvPr>
          <p:cNvSpPr txBox="1"/>
          <p:nvPr/>
        </p:nvSpPr>
        <p:spPr>
          <a:xfrm>
            <a:off x="1125583" y="4470370"/>
            <a:ext cx="6537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Why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should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I trust him?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我为什么要信任他？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242B0898-AF6D-E5EF-F0CD-56E20A827433}"/>
              </a:ext>
            </a:extLst>
          </p:cNvPr>
          <p:cNvSpPr/>
          <p:nvPr/>
        </p:nvSpPr>
        <p:spPr>
          <a:xfrm>
            <a:off x="660400" y="5008988"/>
            <a:ext cx="10800080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+mj-lt"/>
              </a:rPr>
              <a:t>(4) should/ought to+ have +</a:t>
            </a:r>
            <a:r>
              <a:rPr lang="zh-CN" altLang="en-US" sz="2400" dirty="0">
                <a:latin typeface="+mj-lt"/>
              </a:rPr>
              <a:t>过去分词，表示对过去的推测；否定式表示“本不该”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E27BD73-39D1-2ECB-4BA3-3D4D9457EC64}"/>
              </a:ext>
            </a:extLst>
          </p:cNvPr>
          <p:cNvSpPr txBox="1"/>
          <p:nvPr/>
        </p:nvSpPr>
        <p:spPr>
          <a:xfrm>
            <a:off x="1125582" y="5832677"/>
            <a:ext cx="93696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Mike 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should not have asked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her for help.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麦克本不应该向她求助的。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2223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9" grpId="0"/>
      <p:bldP spid="10" grpId="0" animBg="1"/>
      <p:bldP spid="12" grpId="0"/>
      <p:bldP spid="13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5237882" y="366963"/>
            <a:ext cx="4668117" cy="55468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1044743" y="5759408"/>
            <a:ext cx="9684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 ground is wet. It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must have rained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last night.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地面是湿的，昨晚一定下雨了。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71457" y="382694"/>
            <a:ext cx="398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4. must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have to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398445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25506A9B-EEC3-E68B-4209-DDD32E9A8583}"/>
              </a:ext>
            </a:extLst>
          </p:cNvPr>
          <p:cNvSpPr/>
          <p:nvPr/>
        </p:nvSpPr>
        <p:spPr>
          <a:xfrm>
            <a:off x="710256" y="935684"/>
            <a:ext cx="4410384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(1) </a:t>
            </a:r>
            <a:r>
              <a:rPr lang="zh-CN" altLang="en-US" sz="2800" dirty="0">
                <a:latin typeface="+mj-lt"/>
              </a:rPr>
              <a:t>表示“必须，不得不”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E46AA21-8320-6CCE-5020-716BB4AF31A7}"/>
              </a:ext>
            </a:extLst>
          </p:cNvPr>
          <p:cNvSpPr txBox="1"/>
          <p:nvPr/>
        </p:nvSpPr>
        <p:spPr>
          <a:xfrm>
            <a:off x="1033980" y="1561486"/>
            <a:ext cx="105890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My father said I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mus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 go with him.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父亲说我必须和他一起去。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had to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do it myself because no one can help me.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我不得不自己做，因为没人能帮我。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D05B38DF-B04F-5CC7-6FC0-65FB155AF73B}"/>
              </a:ext>
            </a:extLst>
          </p:cNvPr>
          <p:cNvSpPr/>
          <p:nvPr/>
        </p:nvSpPr>
        <p:spPr>
          <a:xfrm>
            <a:off x="710256" y="2736137"/>
            <a:ext cx="6483024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(2)</a:t>
            </a:r>
            <a:r>
              <a:rPr lang="zh-CN" altLang="en-US" sz="2800" dirty="0">
                <a:latin typeface="+mj-lt"/>
              </a:rPr>
              <a:t>对现在或将来情况的肯定推断和揣测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2E1C798-07AF-4D75-FC0C-53D679DB9DE6}"/>
              </a:ext>
            </a:extLst>
          </p:cNvPr>
          <p:cNvSpPr txBox="1"/>
          <p:nvPr/>
        </p:nvSpPr>
        <p:spPr>
          <a:xfrm>
            <a:off x="1033980" y="3214167"/>
            <a:ext cx="104976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Mr. Brown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must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be very tired after such a long trip.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经过这么长时间的旅行，布朗先生一定很累了。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B8491B63-8E1D-F7C5-838E-56A10D5D0E52}"/>
              </a:ext>
            </a:extLst>
          </p:cNvPr>
          <p:cNvSpPr/>
          <p:nvPr/>
        </p:nvSpPr>
        <p:spPr>
          <a:xfrm>
            <a:off x="710256" y="4047317"/>
            <a:ext cx="10821344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(3) must not/mustn’t</a:t>
            </a:r>
            <a:r>
              <a:rPr lang="zh-CN" altLang="en-US" sz="2800" dirty="0">
                <a:latin typeface="+mj-lt"/>
              </a:rPr>
              <a:t>强调禁止；</a:t>
            </a:r>
            <a:r>
              <a:rPr lang="en-US" altLang="zh-CN" sz="2800" dirty="0">
                <a:latin typeface="+mj-lt"/>
              </a:rPr>
              <a:t>don’t have to </a:t>
            </a:r>
            <a:r>
              <a:rPr lang="zh-CN" altLang="en-US" sz="2800" dirty="0">
                <a:latin typeface="+mj-lt"/>
              </a:rPr>
              <a:t>意为“不必、没有必要”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D5B58B1-CD2D-44B6-985D-D6F4B2568C8F}"/>
              </a:ext>
            </a:extLst>
          </p:cNvPr>
          <p:cNvSpPr txBox="1"/>
          <p:nvPr/>
        </p:nvSpPr>
        <p:spPr>
          <a:xfrm>
            <a:off x="1033980" y="4620970"/>
            <a:ext cx="6537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mustn’t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smoke here.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你不能在这抽烟。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AEA675CB-5C98-7643-38CB-5AABCAF74B5D}"/>
              </a:ext>
            </a:extLst>
          </p:cNvPr>
          <p:cNvSpPr/>
          <p:nvPr/>
        </p:nvSpPr>
        <p:spPr>
          <a:xfrm>
            <a:off x="710256" y="5160174"/>
            <a:ext cx="10821344" cy="631026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(4) must have+</a:t>
            </a:r>
            <a:r>
              <a:rPr lang="zh-CN" altLang="en-US" sz="2800" dirty="0">
                <a:latin typeface="+mj-lt"/>
              </a:rPr>
              <a:t>过去分词表示对过去的肯定推测，具有较大的可能性</a:t>
            </a:r>
          </a:p>
        </p:txBody>
      </p:sp>
    </p:spTree>
    <p:extLst>
      <p:ext uri="{BB962C8B-B14F-4D97-AF65-F5344CB8AC3E}">
        <p14:creationId xmlns:p14="http://schemas.microsoft.com/office/powerpoint/2010/main" val="201029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 animBg="1"/>
      <p:bldP spid="9" grpId="0"/>
      <p:bldP spid="10" grpId="0" animBg="1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9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0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21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6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17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18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670926" y="431816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4" name="íSľïḑe"/>
          <p:cNvSpPr txBox="1"/>
          <p:nvPr>
            <p:custDataLst>
              <p:tags r:id="rId2"/>
            </p:custDataLst>
          </p:nvPr>
        </p:nvSpPr>
        <p:spPr>
          <a:xfrm>
            <a:off x="498046" y="2041510"/>
            <a:ext cx="1765514" cy="830997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动词的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概念和分类</a:t>
            </a:r>
          </a:p>
        </p:txBody>
      </p:sp>
      <p:cxnSp>
        <p:nvCxnSpPr>
          <p:cNvPr id="16" name="išlïḑé"/>
          <p:cNvCxnSpPr/>
          <p:nvPr/>
        </p:nvCxnSpPr>
        <p:spPr>
          <a:xfrm flipV="1">
            <a:off x="1218012" y="2883393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3"/>
            </p:custDataLst>
          </p:nvPr>
        </p:nvSpPr>
        <p:spPr>
          <a:xfrm>
            <a:off x="2286453" y="4339499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</a:p>
        </p:txBody>
      </p:sp>
      <p:sp>
        <p:nvSpPr>
          <p:cNvPr id="18" name="iS1iḓè"/>
          <p:cNvSpPr txBox="1"/>
          <p:nvPr>
            <p:custDataLst>
              <p:tags r:id="rId4"/>
            </p:custDataLst>
          </p:nvPr>
        </p:nvSpPr>
        <p:spPr>
          <a:xfrm>
            <a:off x="2286453" y="2243488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实义动词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ïślíḓê"/>
          <p:cNvCxnSpPr/>
          <p:nvPr>
            <p:custDataLst>
              <p:tags r:id="rId5"/>
            </p:custDataLst>
          </p:nvPr>
        </p:nvCxnSpPr>
        <p:spPr>
          <a:xfrm flipV="1">
            <a:off x="2845830" y="2883393"/>
            <a:ext cx="0" cy="1445660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6"/>
            </p:custDataLst>
          </p:nvPr>
        </p:nvSpPr>
        <p:spPr>
          <a:xfrm>
            <a:off x="3901980" y="4339499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</a:p>
        </p:txBody>
      </p:sp>
      <p:sp>
        <p:nvSpPr>
          <p:cNvPr id="22" name="îṧḻiḍê"/>
          <p:cNvSpPr txBox="1"/>
          <p:nvPr>
            <p:custDataLst>
              <p:tags r:id="rId7"/>
            </p:custDataLst>
          </p:nvPr>
        </p:nvSpPr>
        <p:spPr>
          <a:xfrm>
            <a:off x="3822447" y="2243487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助动词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iśľíḑê"/>
          <p:cNvCxnSpPr/>
          <p:nvPr/>
        </p:nvCxnSpPr>
        <p:spPr>
          <a:xfrm flipV="1">
            <a:off x="4430095" y="2883393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5" name="ïSļîḓè"/>
          <p:cNvSpPr/>
          <p:nvPr>
            <p:custDataLst>
              <p:tags r:id="rId8"/>
            </p:custDataLst>
          </p:nvPr>
        </p:nvSpPr>
        <p:spPr>
          <a:xfrm>
            <a:off x="5511667" y="4339499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</a:p>
        </p:txBody>
      </p:sp>
      <p:sp>
        <p:nvSpPr>
          <p:cNvPr id="26" name="ísḷíḍè"/>
          <p:cNvSpPr txBox="1"/>
          <p:nvPr>
            <p:custDataLst>
              <p:tags r:id="rId9"/>
            </p:custDataLst>
          </p:nvPr>
        </p:nvSpPr>
        <p:spPr>
          <a:xfrm>
            <a:off x="5263481" y="2243487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情态动词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8" name="íš1ïdè"/>
          <p:cNvCxnSpPr/>
          <p:nvPr>
            <p:custDataLst>
              <p:tags r:id="rId10"/>
            </p:custDataLst>
          </p:nvPr>
        </p:nvCxnSpPr>
        <p:spPr>
          <a:xfrm flipV="1">
            <a:off x="6036139" y="2883393"/>
            <a:ext cx="0" cy="1445660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2" name="íš1ïdè">
            <a:extLst>
              <a:ext uri="{FF2B5EF4-FFF2-40B4-BE49-F238E27FC236}">
                <a16:creationId xmlns="" xmlns:a16="http://schemas.microsoft.com/office/drawing/2014/main" id="{C6C7AE26-17EC-4949-4A5C-66EA630FF475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V="1">
            <a:off x="9526362" y="2893839"/>
            <a:ext cx="0" cy="1445660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3" name="ïSļîḓè">
            <a:extLst>
              <a:ext uri="{FF2B5EF4-FFF2-40B4-BE49-F238E27FC236}">
                <a16:creationId xmlns="" xmlns:a16="http://schemas.microsoft.com/office/drawing/2014/main" id="{48EC7E8C-0218-0F36-E761-2E00D276C9C1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005755" y="4339499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</a:p>
        </p:txBody>
      </p:sp>
      <p:sp>
        <p:nvSpPr>
          <p:cNvPr id="29" name="ísḷíḍè">
            <a:extLst>
              <a:ext uri="{FF2B5EF4-FFF2-40B4-BE49-F238E27FC236}">
                <a16:creationId xmlns="" xmlns:a16="http://schemas.microsoft.com/office/drawing/2014/main" id="{97E49FC4-B771-E154-CD82-E3E9F1A8F8CE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174712" y="2276244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系动词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iś1îḋe">
            <a:extLst>
              <a:ext uri="{FF2B5EF4-FFF2-40B4-BE49-F238E27FC236}">
                <a16:creationId xmlns="" xmlns:a16="http://schemas.microsoft.com/office/drawing/2014/main" id="{6EDC9F44-B008-68CA-8394-B981E4C3158B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235174" y="4339499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</a:p>
        </p:txBody>
      </p:sp>
      <p:sp>
        <p:nvSpPr>
          <p:cNvPr id="34" name="ísḷíḍè">
            <a:extLst>
              <a:ext uri="{FF2B5EF4-FFF2-40B4-BE49-F238E27FC236}">
                <a16:creationId xmlns="" xmlns:a16="http://schemas.microsoft.com/office/drawing/2014/main" id="{8BC6DE5F-7608-000A-3875-9013C5DE35E9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748124" y="2052396"/>
            <a:ext cx="2139721" cy="830997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典型例题</a:t>
            </a:r>
            <a:r>
              <a:rPr lang="en-US" altLang="zh-CN" sz="2400" kern="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+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课后练习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6" name="iśľíḑê">
            <a:extLst>
              <a:ext uri="{FF2B5EF4-FFF2-40B4-BE49-F238E27FC236}">
                <a16:creationId xmlns="" xmlns:a16="http://schemas.microsoft.com/office/drawing/2014/main" id="{4AF2568A-1071-C3FB-49E5-D5F567429F7C}"/>
              </a:ext>
            </a:extLst>
          </p:cNvPr>
          <p:cNvCxnSpPr/>
          <p:nvPr/>
        </p:nvCxnSpPr>
        <p:spPr>
          <a:xfrm flipV="1">
            <a:off x="7782260" y="2883393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7" grpId="0" bldLvl="0" animBg="1"/>
      <p:bldP spid="18" grpId="0" bldLvl="0" animBg="1"/>
      <p:bldP spid="21" grpId="0" bldLvl="0" animBg="1"/>
      <p:bldP spid="22" grpId="0" bldLvl="0" animBg="1"/>
      <p:bldP spid="25" grpId="0" bldLvl="0" animBg="1"/>
      <p:bldP spid="26" grpId="0" bldLvl="0" animBg="1"/>
      <p:bldP spid="3" grpId="0" bldLvl="0" animBg="1"/>
      <p:bldP spid="29" grpId="0" bldLvl="0" animBg="1"/>
      <p:bldP spid="32" grpId="0" bldLvl="0" animBg="1"/>
      <p:bldP spid="3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5237882" y="366963"/>
            <a:ext cx="4668117" cy="55468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1033980" y="6273916"/>
            <a:ext cx="114119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He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would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work deep into the night.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他会工作到深夜。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71457" y="382694"/>
            <a:ext cx="398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5. will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would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398445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643BF8D-9933-379B-9579-16DEF3B32A74}"/>
              </a:ext>
            </a:extLst>
          </p:cNvPr>
          <p:cNvSpPr/>
          <p:nvPr/>
        </p:nvSpPr>
        <p:spPr>
          <a:xfrm>
            <a:off x="710256" y="1047444"/>
            <a:ext cx="8626784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(1)</a:t>
            </a:r>
            <a:r>
              <a:rPr lang="zh-CN" altLang="en-US" sz="2800" dirty="0">
                <a:latin typeface="+mj-lt"/>
              </a:rPr>
              <a:t>表示请求时</a:t>
            </a:r>
            <a:r>
              <a:rPr lang="en-US" altLang="zh-CN" sz="2800" dirty="0">
                <a:latin typeface="+mj-lt"/>
              </a:rPr>
              <a:t>would </a:t>
            </a:r>
            <a:r>
              <a:rPr lang="zh-CN" altLang="en-US" sz="2800" dirty="0">
                <a:latin typeface="+mj-lt"/>
              </a:rPr>
              <a:t>更委婉；</a:t>
            </a:r>
            <a:r>
              <a:rPr lang="en-US" altLang="zh-CN" sz="2800" dirty="0">
                <a:latin typeface="+mj-lt"/>
              </a:rPr>
              <a:t>will </a:t>
            </a:r>
            <a:r>
              <a:rPr lang="zh-CN" altLang="en-US" sz="2800" dirty="0">
                <a:latin typeface="+mj-lt"/>
              </a:rPr>
              <a:t>用于一般的习惯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3965C56-833E-D476-95C4-976B1F73B3EA}"/>
              </a:ext>
            </a:extLst>
          </p:cNvPr>
          <p:cNvSpPr txBox="1"/>
          <p:nvPr/>
        </p:nvSpPr>
        <p:spPr>
          <a:xfrm>
            <a:off x="1039263" y="1603539"/>
            <a:ext cx="108572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Would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 sand the message to my family, please?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你能把这个消息传给我的家人吗？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157211C-09FC-5325-177C-0753626BF97B}"/>
              </a:ext>
            </a:extLst>
          </p:cNvPr>
          <p:cNvSpPr/>
          <p:nvPr/>
        </p:nvSpPr>
        <p:spPr>
          <a:xfrm>
            <a:off x="710256" y="2248678"/>
            <a:ext cx="5527984" cy="740540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(2) will </a:t>
            </a:r>
            <a:r>
              <a:rPr lang="zh-CN" altLang="en-US" sz="2800" dirty="0">
                <a:latin typeface="+mj-lt"/>
              </a:rPr>
              <a:t>和</a:t>
            </a:r>
            <a:r>
              <a:rPr lang="en-US" altLang="zh-CN" sz="2800" dirty="0">
                <a:latin typeface="+mj-lt"/>
              </a:rPr>
              <a:t>would</a:t>
            </a:r>
            <a:r>
              <a:rPr lang="zh-CN" altLang="en-US" sz="2800" dirty="0">
                <a:latin typeface="+mj-lt"/>
              </a:rPr>
              <a:t>都可以表示推测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3BEEC3F-0EBD-B155-CA3F-6D2D72D2DBBE}"/>
              </a:ext>
            </a:extLst>
          </p:cNvPr>
          <p:cNvSpPr txBox="1"/>
          <p:nvPr/>
        </p:nvSpPr>
        <p:spPr>
          <a:xfrm>
            <a:off x="1039263" y="3200823"/>
            <a:ext cx="100554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There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will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be a heavy rain soon.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很快就要下大雨了。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AEDB8740-55C5-86D9-81BD-76F917D534D0}"/>
              </a:ext>
            </a:extLst>
          </p:cNvPr>
          <p:cNvSpPr/>
          <p:nvPr/>
        </p:nvSpPr>
        <p:spPr>
          <a:xfrm>
            <a:off x="710256" y="3737362"/>
            <a:ext cx="10857270" cy="878981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(3) will</a:t>
            </a:r>
            <a:r>
              <a:rPr lang="zh-CN" altLang="en-US" sz="2800" dirty="0">
                <a:latin typeface="+mj-lt"/>
              </a:rPr>
              <a:t>可以表示命令、强迫；表示客观事实；表示意图或允诺；表示能力（拟人化）等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207BAD1-D9D1-DDD6-28AF-88B81387E33D}"/>
              </a:ext>
            </a:extLst>
          </p:cNvPr>
          <p:cNvSpPr txBox="1"/>
          <p:nvPr/>
        </p:nvSpPr>
        <p:spPr>
          <a:xfrm>
            <a:off x="1033980" y="4758584"/>
            <a:ext cx="9562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You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will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get the pay after this work.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做完这项工作你会得到报酬的。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F317A3BD-F440-8FCF-DE5B-1084F575D742}"/>
              </a:ext>
            </a:extLst>
          </p:cNvPr>
          <p:cNvSpPr/>
          <p:nvPr/>
        </p:nvSpPr>
        <p:spPr>
          <a:xfrm>
            <a:off x="710256" y="5276814"/>
            <a:ext cx="10857270" cy="878981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(4)</a:t>
            </a:r>
            <a:r>
              <a:rPr lang="zh-CN" altLang="en-US" sz="2800" dirty="0">
                <a:latin typeface="+mj-lt"/>
              </a:rPr>
              <a:t>注：</a:t>
            </a:r>
            <a:r>
              <a:rPr lang="en-US" altLang="zh-CN" sz="2800" dirty="0">
                <a:latin typeface="+mj-lt"/>
              </a:rPr>
              <a:t>would </a:t>
            </a:r>
            <a:r>
              <a:rPr lang="zh-CN" altLang="en-US" sz="2800" dirty="0">
                <a:latin typeface="+mj-lt"/>
              </a:rPr>
              <a:t>与</a:t>
            </a:r>
            <a:r>
              <a:rPr lang="en-US" altLang="zh-CN" sz="2800" dirty="0">
                <a:latin typeface="+mj-lt"/>
              </a:rPr>
              <a:t>used to </a:t>
            </a:r>
            <a:r>
              <a:rPr lang="zh-CN" altLang="en-US" sz="2800" dirty="0">
                <a:latin typeface="+mj-lt"/>
              </a:rPr>
              <a:t>的区别：</a:t>
            </a:r>
            <a:r>
              <a:rPr lang="en-US" altLang="zh-CN" sz="2800" dirty="0">
                <a:latin typeface="+mj-lt"/>
              </a:rPr>
              <a:t>would </a:t>
            </a:r>
            <a:r>
              <a:rPr lang="zh-CN" altLang="en-US" sz="2800" dirty="0">
                <a:latin typeface="+mj-lt"/>
              </a:rPr>
              <a:t>用于描述过去的习惯或例行活动；</a:t>
            </a:r>
            <a:r>
              <a:rPr lang="en-US" altLang="zh-CN" sz="2800" dirty="0">
                <a:latin typeface="+mj-lt"/>
              </a:rPr>
              <a:t>used to </a:t>
            </a:r>
            <a:r>
              <a:rPr lang="zh-CN" altLang="en-US" sz="2800" dirty="0">
                <a:latin typeface="+mj-lt"/>
              </a:rPr>
              <a:t>强调过去的习惯性动作或状态，现已不存在</a:t>
            </a:r>
          </a:p>
        </p:txBody>
      </p:sp>
    </p:spTree>
    <p:extLst>
      <p:ext uri="{BB962C8B-B14F-4D97-AF65-F5344CB8AC3E}">
        <p14:creationId xmlns:p14="http://schemas.microsoft.com/office/powerpoint/2010/main" val="32398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 animBg="1"/>
      <p:bldP spid="9" grpId="0"/>
      <p:bldP spid="10" grpId="0" animBg="1"/>
      <p:bldP spid="12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4028842" y="307756"/>
            <a:ext cx="4668117" cy="55468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lt1"/>
                </a:solidFill>
                <a:cs typeface="+mn-ea"/>
                <a:sym typeface="+mn-lt"/>
              </a:rPr>
              <a:t>6. need </a:t>
            </a:r>
            <a:r>
              <a:rPr lang="zh-CN" altLang="en-US" sz="2400" b="1" dirty="0">
                <a:solidFill>
                  <a:schemeClr val="lt1"/>
                </a:solidFill>
                <a:cs typeface="+mn-ea"/>
                <a:sym typeface="+mn-lt"/>
              </a:rPr>
              <a:t>和 </a:t>
            </a:r>
            <a:r>
              <a:rPr lang="en-US" altLang="zh-CN" sz="2400" b="1" dirty="0">
                <a:solidFill>
                  <a:schemeClr val="lt1"/>
                </a:solidFill>
                <a:cs typeface="+mn-ea"/>
                <a:sym typeface="+mn-lt"/>
              </a:rPr>
              <a:t>dare</a:t>
            </a:r>
            <a:r>
              <a:rPr lang="zh-CN" altLang="en-US" sz="2400" b="1" dirty="0">
                <a:solidFill>
                  <a:schemeClr val="lt1"/>
                </a:solidFill>
                <a:cs typeface="+mn-ea"/>
                <a:sym typeface="+mn-lt"/>
              </a:rPr>
              <a:t>的用法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1135380" y="5879310"/>
            <a:ext cx="10020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She was a witness, but she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dare not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speak anything of it.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她是目击者，但她不敢说出来。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398445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B572589-5C96-DA15-1374-DAEA8FC434EC}"/>
              </a:ext>
            </a:extLst>
          </p:cNvPr>
          <p:cNvSpPr/>
          <p:nvPr/>
        </p:nvSpPr>
        <p:spPr>
          <a:xfrm>
            <a:off x="834915" y="1112033"/>
            <a:ext cx="10682577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(1) need </a:t>
            </a:r>
            <a:r>
              <a:rPr lang="zh-CN" altLang="en-US" sz="2800" dirty="0">
                <a:latin typeface="+mj-lt"/>
              </a:rPr>
              <a:t>做行为动词表示“需要，有必要”，否定式意为“不必”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203F89C-D633-DFF1-1932-91B83CD45A46}"/>
              </a:ext>
            </a:extLst>
          </p:cNvPr>
          <p:cNvSpPr txBox="1"/>
          <p:nvPr/>
        </p:nvSpPr>
        <p:spPr>
          <a:xfrm>
            <a:off x="1135380" y="1857103"/>
            <a:ext cx="100406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—May I change a dress?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我要换一条裙子吗？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Bef>
                <a:spcPct val="0"/>
              </a:spcBef>
              <a:buSzPct val="25000"/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—No, you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needn’t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. This one is perfectly suit.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不用，这件很合适。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854236A3-C5AD-EEF7-C8FC-D6E26C184920}"/>
              </a:ext>
            </a:extLst>
          </p:cNvPr>
          <p:cNvSpPr/>
          <p:nvPr/>
        </p:nvSpPr>
        <p:spPr>
          <a:xfrm>
            <a:off x="834915" y="2804110"/>
            <a:ext cx="7862043" cy="55468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(2) needn’t have +</a:t>
            </a:r>
            <a:r>
              <a:rPr lang="zh-CN" altLang="en-US" sz="2800" dirty="0">
                <a:latin typeface="+mj-lt"/>
              </a:rPr>
              <a:t>过去分词，意为“本不必做</a:t>
            </a:r>
            <a:r>
              <a:rPr lang="en-US" altLang="zh-CN" sz="2800" dirty="0">
                <a:latin typeface="+mj-lt"/>
              </a:rPr>
              <a:t>……”</a:t>
            </a:r>
            <a:endParaRPr lang="zh-CN" altLang="en-US" sz="2800" dirty="0"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1305DE8-1AFE-E956-75FF-E741CDB3B004}"/>
              </a:ext>
            </a:extLst>
          </p:cNvPr>
          <p:cNvSpPr txBox="1"/>
          <p:nvPr/>
        </p:nvSpPr>
        <p:spPr>
          <a:xfrm>
            <a:off x="1135380" y="3409295"/>
            <a:ext cx="91973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John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needn’t have made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an apologize for this. He did nothing wrong.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约翰本不必为此道歉的，他没有做错什么。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D487997C-D6D1-8BEA-4363-BF10BD5A032B}"/>
              </a:ext>
            </a:extLst>
          </p:cNvPr>
          <p:cNvSpPr/>
          <p:nvPr/>
        </p:nvSpPr>
        <p:spPr>
          <a:xfrm>
            <a:off x="834915" y="4360838"/>
            <a:ext cx="11092925" cy="1491322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(3) dare</a:t>
            </a:r>
            <a:r>
              <a:rPr lang="zh-CN" altLang="en-US" sz="2800" dirty="0">
                <a:latin typeface="+mj-lt"/>
              </a:rPr>
              <a:t>做行为动词表示“敢于，挑激”，否定式为</a:t>
            </a:r>
            <a:r>
              <a:rPr lang="en-US" altLang="zh-CN" sz="2800" dirty="0">
                <a:latin typeface="+mj-lt"/>
              </a:rPr>
              <a:t>don’t/doesn’t/didn’t dare to do...</a:t>
            </a:r>
            <a:r>
              <a:rPr lang="zh-CN" altLang="en-US" sz="2800" dirty="0">
                <a:latin typeface="+mj-lt"/>
              </a:rPr>
              <a:t>；做情态动词时，表示“敢于，胆敢”，否定形式为</a:t>
            </a:r>
            <a:r>
              <a:rPr lang="en-US" altLang="zh-CN" sz="2800" dirty="0">
                <a:latin typeface="+mj-lt"/>
              </a:rPr>
              <a:t>dare not/</a:t>
            </a:r>
            <a:r>
              <a:rPr lang="en-US" altLang="zh-CN" sz="2800" dirty="0" err="1">
                <a:latin typeface="+mj-lt"/>
              </a:rPr>
              <a:t>daren’t</a:t>
            </a:r>
            <a:r>
              <a:rPr lang="zh-CN" altLang="en-US" sz="2800" dirty="0">
                <a:latin typeface="+mj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8570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 animBg="1"/>
      <p:bldP spid="9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4099962" y="749821"/>
            <a:ext cx="4668117" cy="55468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cs typeface="+mn-ea"/>
                <a:sym typeface="+mn-lt"/>
              </a:rPr>
              <a:t>7. shall </a:t>
            </a:r>
            <a:r>
              <a:rPr lang="zh-CN" altLang="en-US" sz="2000" b="1">
                <a:cs typeface="+mn-ea"/>
                <a:sym typeface="+mn-lt"/>
              </a:rPr>
              <a:t>的用法</a:t>
            </a:r>
            <a:endParaRPr lang="zh-CN" altLang="en-US" sz="20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821546" y="3089791"/>
            <a:ext cx="100148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What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shall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we do this afternoon?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我们今天下午做什么？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82694"/>
            <a:ext cx="398445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情态动词的用法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DBE43962-E51A-7E10-F77E-CCA4EEC4642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494915" y="4239710"/>
            <a:ext cx="4668117" cy="55468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cs typeface="+mn-ea"/>
                <a:sym typeface="+mn-lt"/>
              </a:rPr>
              <a:t>8. had better </a:t>
            </a:r>
            <a:r>
              <a:rPr lang="zh-CN" altLang="en-US" sz="2000" b="1">
                <a:cs typeface="+mn-ea"/>
                <a:sym typeface="+mn-lt"/>
              </a:rPr>
              <a:t>和 </a:t>
            </a:r>
            <a:r>
              <a:rPr lang="en-US" altLang="zh-CN" sz="2000" b="1">
                <a:cs typeface="+mn-ea"/>
                <a:sym typeface="+mn-lt"/>
              </a:rPr>
              <a:t>would rather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704D2DF-F673-472A-4F79-6733ACD7E905}"/>
              </a:ext>
            </a:extLst>
          </p:cNvPr>
          <p:cNvSpPr txBox="1"/>
          <p:nvPr/>
        </p:nvSpPr>
        <p:spPr>
          <a:xfrm>
            <a:off x="821548" y="5829254"/>
            <a:ext cx="108407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You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’d better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not disturb him at that time.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你最好不要在这个时候打扰他。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例：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I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would rather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stay at home this weekend.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这周末我宁愿待在家里。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1E130D4E-480E-8AF4-35D9-3DC657AD9781}"/>
              </a:ext>
            </a:extLst>
          </p:cNvPr>
          <p:cNvSpPr/>
          <p:nvPr/>
        </p:nvSpPr>
        <p:spPr>
          <a:xfrm>
            <a:off x="761924" y="1488482"/>
            <a:ext cx="10840796" cy="1362161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+mj-lt"/>
              </a:rPr>
              <a:t>在主语为第一、三人称的疑问句中，</a:t>
            </a:r>
            <a:r>
              <a:rPr lang="en-US" altLang="zh-CN" sz="2800" dirty="0">
                <a:latin typeface="+mj-lt"/>
              </a:rPr>
              <a:t>shall </a:t>
            </a:r>
            <a:r>
              <a:rPr lang="zh-CN" altLang="en-US" sz="2800" dirty="0">
                <a:latin typeface="+mj-lt"/>
              </a:rPr>
              <a:t>表示建议、征求对方的意见；在主语为第二、三人称的肯定句中，</a:t>
            </a:r>
            <a:r>
              <a:rPr lang="en-US" altLang="zh-CN" sz="2800" dirty="0">
                <a:latin typeface="+mj-lt"/>
              </a:rPr>
              <a:t>shall </a:t>
            </a:r>
            <a:r>
              <a:rPr lang="zh-CN" altLang="en-US" sz="2800" dirty="0">
                <a:latin typeface="+mj-lt"/>
              </a:rPr>
              <a:t>表示决心、许诺或命令等。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EB0829F0-7082-E76F-02BB-0C1FE9EDD7F8}"/>
              </a:ext>
            </a:extLst>
          </p:cNvPr>
          <p:cNvSpPr/>
          <p:nvPr/>
        </p:nvSpPr>
        <p:spPr>
          <a:xfrm>
            <a:off x="761924" y="4917930"/>
            <a:ext cx="8493836" cy="799011"/>
          </a:xfrm>
          <a:prstGeom prst="roundRect">
            <a:avLst/>
          </a:prstGeom>
          <a:solidFill>
            <a:srgbClr val="F1A96E"/>
          </a:solidFill>
          <a:ln>
            <a:solidFill>
              <a:srgbClr val="F1A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lt"/>
              </a:rPr>
              <a:t>had better </a:t>
            </a:r>
            <a:r>
              <a:rPr lang="zh-CN" altLang="en-US" sz="2800" dirty="0">
                <a:latin typeface="+mj-lt"/>
              </a:rPr>
              <a:t>表示“最好</a:t>
            </a:r>
            <a:r>
              <a:rPr lang="en-US" altLang="zh-CN" sz="2800" dirty="0">
                <a:latin typeface="+mj-lt"/>
              </a:rPr>
              <a:t>……” </a:t>
            </a:r>
            <a:r>
              <a:rPr lang="zh-CN" altLang="en-US" sz="2800" dirty="0">
                <a:latin typeface="+mj-lt"/>
              </a:rPr>
              <a:t>；</a:t>
            </a:r>
            <a:r>
              <a:rPr lang="en-US" altLang="zh-CN" sz="2800" dirty="0">
                <a:latin typeface="+mj-lt"/>
              </a:rPr>
              <a:t>would rather </a:t>
            </a:r>
            <a:r>
              <a:rPr lang="zh-CN" altLang="en-US" sz="2800" dirty="0">
                <a:latin typeface="+mj-lt"/>
              </a:rPr>
              <a:t>表示“宁愿”</a:t>
            </a:r>
          </a:p>
        </p:txBody>
      </p:sp>
    </p:spTree>
    <p:extLst>
      <p:ext uri="{BB962C8B-B14F-4D97-AF65-F5344CB8AC3E}">
        <p14:creationId xmlns:p14="http://schemas.microsoft.com/office/powerpoint/2010/main" val="363686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/>
      <p:bldP spid="2" grpId="0" animBg="1"/>
      <p:bldP spid="4" grpId="0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9141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FIVE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系动词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7E51CD8-4087-4C8E-35EE-2171365FCA03}"/>
              </a:ext>
            </a:extLst>
          </p:cNvPr>
          <p:cNvSpPr/>
          <p:nvPr/>
        </p:nvSpPr>
        <p:spPr>
          <a:xfrm>
            <a:off x="2008776" y="4180470"/>
            <a:ext cx="9797143" cy="2219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连系动词也叫系动词，其词义不完整，不能单独作谓语，必须和其后的表语构成系表结构。系动词也会有时态和数的变化。</a:t>
            </a:r>
          </a:p>
        </p:txBody>
      </p:sp>
    </p:spTree>
    <p:extLst>
      <p:ext uri="{BB962C8B-B14F-4D97-AF65-F5344CB8AC3E}">
        <p14:creationId xmlns:p14="http://schemas.microsoft.com/office/powerpoint/2010/main" val="321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0"/>
          <p:cNvGrpSpPr/>
          <p:nvPr/>
        </p:nvGrpSpPr>
        <p:grpSpPr>
          <a:xfrm>
            <a:off x="785232" y="1160325"/>
            <a:ext cx="4766710" cy="1220807"/>
            <a:chOff x="1064741" y="1736377"/>
            <a:chExt cx="4768181" cy="1221251"/>
          </a:xfrm>
        </p:grpSpPr>
        <p:sp>
          <p:nvSpPr>
            <p:cNvPr id="7" name="Oval 6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solidFill>
              <a:srgbClr val="ED7D31"/>
            </a:solidFill>
            <a:ln w="57150">
              <a:noFill/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"/>
            <p:cNvSpPr/>
            <p:nvPr>
              <p:custDataLst>
                <p:tags r:id="rId14"/>
              </p:custDataLst>
            </p:nvPr>
          </p:nvSpPr>
          <p:spPr bwMode="auto">
            <a:xfrm>
              <a:off x="1215295" y="1877591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id-ID" sz="2000" b="1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</a:p>
          </p:txBody>
        </p:sp>
        <p:grpSp>
          <p:nvGrpSpPr>
            <p:cNvPr id="9" name="组合 23"/>
            <p:cNvGrpSpPr/>
            <p:nvPr/>
          </p:nvGrpSpPr>
          <p:grpSpPr>
            <a:xfrm>
              <a:off x="1816749" y="1736377"/>
              <a:ext cx="4016173" cy="1221251"/>
              <a:chOff x="2697421" y="988329"/>
              <a:chExt cx="4016173" cy="1221251"/>
            </a:xfrm>
          </p:grpSpPr>
          <p:sp>
            <p:nvSpPr>
              <p:cNvPr id="10" name="TextBox 24"/>
              <p:cNvSpPr txBox="1"/>
              <p:nvPr/>
            </p:nvSpPr>
            <p:spPr>
              <a:xfrm>
                <a:off x="2829189" y="1705028"/>
                <a:ext cx="3884405" cy="504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① 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This </a:t>
                </a:r>
                <a:r>
                  <a:rPr lang="en-US" altLang="zh-CN" sz="2000" b="1" i="1" dirty="0">
                    <a:solidFill>
                      <a:srgbClr val="000000"/>
                    </a:solidFill>
                    <a:cs typeface="+mn-ea"/>
                    <a:sym typeface="+mn-lt"/>
                  </a:rPr>
                  <a:t>is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 my father. </a:t>
                </a: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这是我父亲。</a:t>
                </a:r>
                <a:endParaRPr lang="en-US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25"/>
              <p:cNvSpPr txBox="1"/>
              <p:nvPr/>
            </p:nvSpPr>
            <p:spPr>
              <a:xfrm>
                <a:off x="2697421" y="988329"/>
                <a:ext cx="3035275" cy="985086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表示判断、状态：</a:t>
                </a:r>
                <a:r>
                  <a:rPr lang="en-US" altLang="zh-CN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be</a:t>
                </a: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（是）</a:t>
                </a:r>
              </a:p>
            </p:txBody>
          </p:sp>
        </p:grpSp>
      </p:grpSp>
      <p:grpSp>
        <p:nvGrpSpPr>
          <p:cNvPr id="12" name="组合 26"/>
          <p:cNvGrpSpPr/>
          <p:nvPr/>
        </p:nvGrpSpPr>
        <p:grpSpPr>
          <a:xfrm>
            <a:off x="6096000" y="1160324"/>
            <a:ext cx="5642280" cy="1252740"/>
            <a:chOff x="1064741" y="1736376"/>
            <a:chExt cx="5644021" cy="1253192"/>
          </a:xfrm>
        </p:grpSpPr>
        <p:sp>
          <p:nvSpPr>
            <p:cNvPr id="13" name="Oval 6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noFill/>
            <a:ln w="57150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"/>
            <p:cNvSpPr/>
            <p:nvPr>
              <p:custDataLst>
                <p:tags r:id="rId12"/>
              </p:custDataLst>
            </p:nvPr>
          </p:nvSpPr>
          <p:spPr bwMode="auto">
            <a:xfrm>
              <a:off x="1215295" y="1891975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grpSp>
          <p:nvGrpSpPr>
            <p:cNvPr id="15" name="组合 29"/>
            <p:cNvGrpSpPr/>
            <p:nvPr/>
          </p:nvGrpSpPr>
          <p:grpSpPr>
            <a:xfrm>
              <a:off x="1816748" y="1736376"/>
              <a:ext cx="4892014" cy="1253192"/>
              <a:chOff x="2697420" y="988328"/>
              <a:chExt cx="4892014" cy="1253192"/>
            </a:xfrm>
          </p:grpSpPr>
          <p:sp>
            <p:nvSpPr>
              <p:cNvPr id="17" name="TextBox 31"/>
              <p:cNvSpPr txBox="1"/>
              <p:nvPr/>
            </p:nvSpPr>
            <p:spPr>
              <a:xfrm>
                <a:off x="2697420" y="988328"/>
                <a:ext cx="4892014" cy="985090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表示持续状态：</a:t>
                </a:r>
                <a:r>
                  <a:rPr lang="en-US" altLang="zh-CN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continue, remain, stay, hold, keep, rest, sit, stand</a:t>
                </a: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等</a:t>
                </a:r>
              </a:p>
            </p:txBody>
          </p:sp>
          <p:sp>
            <p:nvSpPr>
              <p:cNvPr id="16" name="TextBox 30"/>
              <p:cNvSpPr txBox="1"/>
              <p:nvPr/>
            </p:nvSpPr>
            <p:spPr>
              <a:xfrm>
                <a:off x="2829189" y="1736968"/>
                <a:ext cx="3884405" cy="504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② 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Please </a:t>
                </a:r>
                <a:r>
                  <a:rPr lang="en-US" altLang="zh-CN" sz="2000" b="1" i="1" dirty="0">
                    <a:solidFill>
                      <a:srgbClr val="000000"/>
                    </a:solidFill>
                    <a:cs typeface="+mn-ea"/>
                    <a:sym typeface="+mn-lt"/>
                  </a:rPr>
                  <a:t>keep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 quiet. </a:t>
                </a: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请保持安静。</a:t>
                </a:r>
                <a:endParaRPr lang="en-US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32"/>
          <p:cNvGrpSpPr/>
          <p:nvPr/>
        </p:nvGrpSpPr>
        <p:grpSpPr>
          <a:xfrm>
            <a:off x="785232" y="2827126"/>
            <a:ext cx="4766710" cy="2025215"/>
            <a:chOff x="1064741" y="1736376"/>
            <a:chExt cx="4768181" cy="2025951"/>
          </a:xfrm>
        </p:grpSpPr>
        <p:sp>
          <p:nvSpPr>
            <p:cNvPr id="19" name="Oval 6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noFill/>
            <a:ln w="57150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2"/>
            <p:cNvSpPr/>
            <p:nvPr>
              <p:custDataLst>
                <p:tags r:id="rId10"/>
              </p:custDataLst>
            </p:nvPr>
          </p:nvSpPr>
          <p:spPr bwMode="auto">
            <a:xfrm>
              <a:off x="1200777" y="1903830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  <p:grpSp>
          <p:nvGrpSpPr>
            <p:cNvPr id="21" name="组合 35"/>
            <p:cNvGrpSpPr/>
            <p:nvPr/>
          </p:nvGrpSpPr>
          <p:grpSpPr>
            <a:xfrm>
              <a:off x="1816749" y="1736376"/>
              <a:ext cx="4016173" cy="2025951"/>
              <a:chOff x="2697421" y="988328"/>
              <a:chExt cx="4016173" cy="2025951"/>
            </a:xfrm>
          </p:grpSpPr>
          <p:sp>
            <p:nvSpPr>
              <p:cNvPr id="22" name="TextBox 36"/>
              <p:cNvSpPr txBox="1"/>
              <p:nvPr/>
            </p:nvSpPr>
            <p:spPr>
              <a:xfrm>
                <a:off x="2829189" y="2306135"/>
                <a:ext cx="3884405" cy="70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③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The water </a:t>
                </a:r>
                <a:r>
                  <a:rPr lang="en-US" altLang="zh-CN" sz="2000" b="1" i="1" dirty="0">
                    <a:solidFill>
                      <a:srgbClr val="000000"/>
                    </a:solidFill>
                    <a:cs typeface="+mn-ea"/>
                    <a:sym typeface="+mn-lt"/>
                  </a:rPr>
                  <a:t>turned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 black. </a:t>
                </a: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水变成了黑色。</a:t>
                </a:r>
                <a:endParaRPr lang="en-US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37"/>
              <p:cNvSpPr txBox="1"/>
              <p:nvPr/>
            </p:nvSpPr>
            <p:spPr>
              <a:xfrm>
                <a:off x="2697421" y="988328"/>
                <a:ext cx="3884405" cy="1354553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表示变化：</a:t>
                </a:r>
                <a:r>
                  <a:rPr lang="en-US" altLang="zh-CN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turn, grow, become, come, get, go, run</a:t>
                </a: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等</a:t>
                </a:r>
                <a:endPara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38"/>
          <p:cNvGrpSpPr/>
          <p:nvPr/>
        </p:nvGrpSpPr>
        <p:grpSpPr>
          <a:xfrm>
            <a:off x="6096000" y="2781605"/>
            <a:ext cx="5892800" cy="1672507"/>
            <a:chOff x="1064741" y="1736376"/>
            <a:chExt cx="5894618" cy="1673114"/>
          </a:xfrm>
        </p:grpSpPr>
        <p:sp>
          <p:nvSpPr>
            <p:cNvPr id="25" name="Oval 6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solidFill>
              <a:srgbClr val="ED7D31"/>
            </a:solidFill>
            <a:ln w="57150">
              <a:noFill/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"/>
            <p:cNvSpPr/>
            <p:nvPr>
              <p:custDataLst>
                <p:tags r:id="rId8"/>
              </p:custDataLst>
            </p:nvPr>
          </p:nvSpPr>
          <p:spPr bwMode="auto">
            <a:xfrm>
              <a:off x="1200777" y="1900583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sz="2000" b="1" dirty="0">
                  <a:solidFill>
                    <a:schemeClr val="lt1"/>
                  </a:solidFill>
                  <a:cs typeface="+mn-ea"/>
                  <a:sym typeface="+mn-lt"/>
                </a:rPr>
                <a:t>4</a:t>
              </a:r>
            </a:p>
          </p:txBody>
        </p:sp>
        <p:grpSp>
          <p:nvGrpSpPr>
            <p:cNvPr id="27" name="组合 41"/>
            <p:cNvGrpSpPr/>
            <p:nvPr/>
          </p:nvGrpSpPr>
          <p:grpSpPr>
            <a:xfrm>
              <a:off x="1816749" y="1736376"/>
              <a:ext cx="5142610" cy="1673114"/>
              <a:chOff x="2697421" y="988328"/>
              <a:chExt cx="5142610" cy="1673114"/>
            </a:xfrm>
          </p:grpSpPr>
          <p:sp>
            <p:nvSpPr>
              <p:cNvPr id="28" name="TextBox 42"/>
              <p:cNvSpPr txBox="1"/>
              <p:nvPr/>
            </p:nvSpPr>
            <p:spPr>
              <a:xfrm>
                <a:off x="2849246" y="1953301"/>
                <a:ext cx="4740188" cy="7081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④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My sister </a:t>
                </a:r>
                <a:r>
                  <a:rPr lang="en-US" altLang="zh-CN" sz="2000" b="1" i="1" dirty="0">
                    <a:solidFill>
                      <a:srgbClr val="000000"/>
                    </a:solidFill>
                    <a:cs typeface="+mn-ea"/>
                    <a:sym typeface="+mn-lt"/>
                  </a:rPr>
                  <a:t>felt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 happy to receive the present. </a:t>
                </a: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姐姐收到礼物感到很开心。</a:t>
                </a:r>
                <a:endParaRPr lang="en-US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TextBox 43"/>
              <p:cNvSpPr txBox="1"/>
              <p:nvPr/>
            </p:nvSpPr>
            <p:spPr>
              <a:xfrm>
                <a:off x="2697421" y="988328"/>
                <a:ext cx="5142610" cy="985087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 lvl="0"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表示感觉：</a:t>
                </a:r>
                <a:r>
                  <a:rPr lang="en-US" altLang="zh-CN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feel, smell, sound, taste</a:t>
                </a: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等。有时具有被动含义</a:t>
                </a:r>
              </a:p>
            </p:txBody>
          </p:sp>
        </p:grpSp>
      </p:grpSp>
      <p:grpSp>
        <p:nvGrpSpPr>
          <p:cNvPr id="30" name="组合 44"/>
          <p:cNvGrpSpPr/>
          <p:nvPr/>
        </p:nvGrpSpPr>
        <p:grpSpPr>
          <a:xfrm>
            <a:off x="785232" y="5007698"/>
            <a:ext cx="4766710" cy="1538990"/>
            <a:chOff x="1064741" y="1736376"/>
            <a:chExt cx="4768181" cy="1539548"/>
          </a:xfrm>
        </p:grpSpPr>
        <p:sp>
          <p:nvSpPr>
            <p:cNvPr id="31" name="Oval 6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solidFill>
              <a:srgbClr val="ED7D31"/>
            </a:solidFill>
            <a:ln w="57150">
              <a:noFill/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"/>
            <p:cNvSpPr/>
            <p:nvPr>
              <p:custDataLst>
                <p:tags r:id="rId6"/>
              </p:custDataLst>
            </p:nvPr>
          </p:nvSpPr>
          <p:spPr bwMode="auto">
            <a:xfrm>
              <a:off x="1200777" y="1894794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sz="2000" b="1" dirty="0">
                  <a:solidFill>
                    <a:schemeClr val="lt1"/>
                  </a:solidFill>
                  <a:cs typeface="+mn-ea"/>
                  <a:sym typeface="+mn-lt"/>
                </a:rPr>
                <a:t>5</a:t>
              </a:r>
            </a:p>
          </p:txBody>
        </p:sp>
        <p:grpSp>
          <p:nvGrpSpPr>
            <p:cNvPr id="33" name="组合 47"/>
            <p:cNvGrpSpPr/>
            <p:nvPr/>
          </p:nvGrpSpPr>
          <p:grpSpPr>
            <a:xfrm>
              <a:off x="1816749" y="1736376"/>
              <a:ext cx="4016173" cy="1539548"/>
              <a:chOff x="2697421" y="988328"/>
              <a:chExt cx="4016173" cy="1539548"/>
            </a:xfrm>
          </p:grpSpPr>
          <p:sp>
            <p:nvSpPr>
              <p:cNvPr id="34" name="TextBox 48"/>
              <p:cNvSpPr txBox="1"/>
              <p:nvPr/>
            </p:nvSpPr>
            <p:spPr>
              <a:xfrm>
                <a:off x="2829189" y="1819734"/>
                <a:ext cx="3884405" cy="708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⑤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It </a:t>
                </a:r>
                <a:r>
                  <a:rPr lang="en-US" altLang="zh-CN" sz="2000" b="1" i="1" dirty="0">
                    <a:solidFill>
                      <a:srgbClr val="000000"/>
                    </a:solidFill>
                    <a:cs typeface="+mn-ea"/>
                    <a:sym typeface="+mn-lt"/>
                  </a:rPr>
                  <a:t>seems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 that I met you before. </a:t>
                </a: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我好像以前见过你。</a:t>
                </a:r>
                <a:endParaRPr lang="en-US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49"/>
              <p:cNvSpPr txBox="1"/>
              <p:nvPr/>
            </p:nvSpPr>
            <p:spPr>
              <a:xfrm>
                <a:off x="2697421" y="988328"/>
                <a:ext cx="3750987" cy="985086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表示推测：</a:t>
                </a:r>
                <a:r>
                  <a:rPr lang="en-US" altLang="zh-CN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seem, appear, look</a:t>
                </a: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等</a:t>
                </a:r>
              </a:p>
            </p:txBody>
          </p:sp>
        </p:grpSp>
      </p:grpSp>
      <p:grpSp>
        <p:nvGrpSpPr>
          <p:cNvPr id="36" name="组合 50"/>
          <p:cNvGrpSpPr/>
          <p:nvPr/>
        </p:nvGrpSpPr>
        <p:grpSpPr>
          <a:xfrm>
            <a:off x="6096000" y="5058975"/>
            <a:ext cx="5892800" cy="1625343"/>
            <a:chOff x="1064741" y="1736376"/>
            <a:chExt cx="5894619" cy="1625936"/>
          </a:xfrm>
        </p:grpSpPr>
        <p:sp>
          <p:nvSpPr>
            <p:cNvPr id="37" name="Oval 6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noFill/>
            <a:ln w="57150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2"/>
            <p:cNvSpPr/>
            <p:nvPr>
              <p:custDataLst>
                <p:tags r:id="rId3"/>
              </p:custDataLst>
            </p:nvPr>
          </p:nvSpPr>
          <p:spPr bwMode="auto">
            <a:xfrm>
              <a:off x="1203747" y="1896014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704020202090204" pitchFamily="34" charset="0"/>
                <a:defRPr/>
              </a:pPr>
              <a:r>
                <a:rPr 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</a:t>
              </a:r>
            </a:p>
          </p:txBody>
        </p:sp>
        <p:grpSp>
          <p:nvGrpSpPr>
            <p:cNvPr id="39" name="组合 53"/>
            <p:cNvGrpSpPr/>
            <p:nvPr/>
          </p:nvGrpSpPr>
          <p:grpSpPr>
            <a:xfrm>
              <a:off x="1816749" y="1736376"/>
              <a:ext cx="5142611" cy="1625936"/>
              <a:chOff x="2697421" y="988328"/>
              <a:chExt cx="5142611" cy="1625936"/>
            </a:xfrm>
          </p:grpSpPr>
          <p:sp>
            <p:nvSpPr>
              <p:cNvPr id="40" name="TextBox 54"/>
              <p:cNvSpPr txBox="1"/>
              <p:nvPr/>
            </p:nvSpPr>
            <p:spPr>
              <a:xfrm>
                <a:off x="2829189" y="1906121"/>
                <a:ext cx="5010843" cy="7081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⑥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This cloth has </a:t>
                </a:r>
                <a:r>
                  <a:rPr lang="en-US" altLang="zh-CN" sz="2000" b="1" i="1" dirty="0">
                    <a:solidFill>
                      <a:srgbClr val="000000"/>
                    </a:solidFill>
                    <a:cs typeface="+mn-ea"/>
                    <a:sym typeface="+mn-lt"/>
                  </a:rPr>
                  <a:t>worn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 thin.  </a:t>
                </a: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这布已经磨得很薄了。</a:t>
                </a:r>
                <a:endParaRPr lang="en-US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TextBox 55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697421" y="988328"/>
                <a:ext cx="5142611" cy="985088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704020202090204" pitchFamily="34" charset="0"/>
                  <a:defRPr/>
                </a:pPr>
                <a:r>
                  <a:rPr lang="zh-CN" altLang="en-US" sz="2400" b="1" dirty="0">
                    <a:cs typeface="+mn-ea"/>
                    <a:sym typeface="+mn-lt"/>
                  </a:rPr>
                  <a:t>含有被动属性意义：</a:t>
                </a:r>
                <a:r>
                  <a:rPr lang="en-US" altLang="zh-CN" sz="2400" b="1" dirty="0">
                    <a:cs typeface="+mn-ea"/>
                    <a:sym typeface="+mn-lt"/>
                  </a:rPr>
                  <a:t>work, wear, prove</a:t>
                </a:r>
                <a:r>
                  <a:rPr lang="zh-CN" altLang="en-US" sz="2400" b="1" dirty="0">
                    <a:cs typeface="+mn-ea"/>
                    <a:sym typeface="+mn-lt"/>
                  </a:rPr>
                  <a:t>等。</a:t>
                </a:r>
              </a:p>
            </p:txBody>
          </p:sp>
        </p:grpSp>
      </p:grpSp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íSľïḑe"/>
          <p:cNvSpPr txBox="1"/>
          <p:nvPr/>
        </p:nvSpPr>
        <p:spPr>
          <a:xfrm>
            <a:off x="1044742" y="351917"/>
            <a:ext cx="4883119" cy="5847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defRPr/>
            </a:pPr>
            <a:r>
              <a:rPr lang="zh-CN" altLang="en-US" sz="3200" kern="0" dirty="0">
                <a:solidFill>
                  <a:schemeClr val="accent1"/>
                </a:solidFill>
                <a:cs typeface="+mn-ea"/>
                <a:sym typeface="+mn-lt"/>
              </a:rPr>
              <a:t>系动词的基本用法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38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4140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SIX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765575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典型例题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课后练习</a:t>
            </a:r>
          </a:p>
        </p:txBody>
      </p:sp>
    </p:spTree>
    <p:extLst>
      <p:ext uri="{BB962C8B-B14F-4D97-AF65-F5344CB8AC3E}">
        <p14:creationId xmlns:p14="http://schemas.microsoft.com/office/powerpoint/2010/main" val="333637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şḻidê"/>
          <p:cNvSpPr txBox="1"/>
          <p:nvPr/>
        </p:nvSpPr>
        <p:spPr>
          <a:xfrm>
            <a:off x="671194" y="1177925"/>
            <a:ext cx="10170977" cy="479833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1. Special allowances were_______ to the employee who had made contributions.</a:t>
            </a: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       A. delivered      B. discount        C. demonstrate       D. distributed</a:t>
            </a: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2. I _______ my English test easily, but I made too many silly mistakes.</a:t>
            </a: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A. would pass    B. must have passed     C. could have passed  D. can pass</a:t>
            </a: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iśḷïḓê"/>
          <p:cNvSpPr txBox="1"/>
          <p:nvPr/>
        </p:nvSpPr>
        <p:spPr>
          <a:xfrm>
            <a:off x="2457405" y="2546755"/>
            <a:ext cx="9135988" cy="116527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deliver: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递送，宣布；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discount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：认为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……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不重要，打折扣；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demonstrate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：证明；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distribute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：分发，分配。根据题意应选被动式</a:t>
            </a:r>
          </a:p>
        </p:txBody>
      </p:sp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2" y="351917"/>
            <a:ext cx="3766743" cy="5847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单项选择题</a:t>
            </a:r>
          </a:p>
        </p:txBody>
      </p:sp>
      <p:sp>
        <p:nvSpPr>
          <p:cNvPr id="2" name="i$ļiḑe">
            <a:extLst>
              <a:ext uri="{FF2B5EF4-FFF2-40B4-BE49-F238E27FC236}">
                <a16:creationId xmlns="" xmlns:a16="http://schemas.microsoft.com/office/drawing/2014/main" id="{CA3DCB06-50FE-4865-B87E-021ACA5BB15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22416" y="2710722"/>
            <a:ext cx="889635" cy="889803"/>
          </a:xfrm>
          <a:prstGeom prst="roundRect">
            <a:avLst>
              <a:gd name="adj" fmla="val 15000"/>
            </a:avLst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 lvl="0" algn="ctr">
              <a:defRPr sz="3200"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解析</a:t>
            </a:r>
            <a:endParaRPr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="" xmlns:a16="http://schemas.microsoft.com/office/drawing/2014/main" id="{5C23969F-DF1F-5FEF-442D-6854D0EE21D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7404" y="3744685"/>
            <a:ext cx="10673481" cy="128476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i$ļiḑe">
            <a:extLst>
              <a:ext uri="{FF2B5EF4-FFF2-40B4-BE49-F238E27FC236}">
                <a16:creationId xmlns="" xmlns:a16="http://schemas.microsoft.com/office/drawing/2014/main" id="{6FAD5199-B180-B8C3-D1CF-674BB19EBFF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422416" y="5359077"/>
            <a:ext cx="889635" cy="889803"/>
          </a:xfrm>
          <a:prstGeom prst="roundRect">
            <a:avLst>
              <a:gd name="adj" fmla="val 15000"/>
            </a:avLst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 lvl="0" algn="ctr">
              <a:defRPr sz="3200"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解析</a:t>
            </a:r>
            <a:endParaRPr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iśḷïḓê">
            <a:extLst>
              <a:ext uri="{FF2B5EF4-FFF2-40B4-BE49-F238E27FC236}">
                <a16:creationId xmlns="" xmlns:a16="http://schemas.microsoft.com/office/drawing/2014/main" id="{E0E5FB98-33C5-688B-BDE5-4E59963BF6E0}"/>
              </a:ext>
            </a:extLst>
          </p:cNvPr>
          <p:cNvSpPr txBox="1"/>
          <p:nvPr/>
        </p:nvSpPr>
        <p:spPr>
          <a:xfrm>
            <a:off x="2457405" y="5221342"/>
            <a:ext cx="9135988" cy="1165272"/>
          </a:xfrm>
          <a:prstGeom prst="rect">
            <a:avLst/>
          </a:prstGeom>
          <a:noFill/>
        </p:spPr>
        <p:txBody>
          <a:bodyPr wrap="square" rtlCol="0" anchor="ctr">
            <a:normAutofit fontScale="92500"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。根据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made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可以推断用该选用过去完成式，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must have done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：表示</a:t>
            </a:r>
          </a:p>
          <a:p>
            <a:pPr lvl="0"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对过去情况的推测，意为“一定做了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……”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could have done: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表示过去本可以做某事但实际上却没有做。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EF4B53E-58F9-999F-D570-C31549C1C2E7}"/>
              </a:ext>
            </a:extLst>
          </p:cNvPr>
          <p:cNvSpPr txBox="1"/>
          <p:nvPr/>
        </p:nvSpPr>
        <p:spPr>
          <a:xfrm>
            <a:off x="4328160" y="1177925"/>
            <a:ext cx="483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D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BE4FF74-98A0-36D6-7522-8D63E8906B34}"/>
              </a:ext>
            </a:extLst>
          </p:cNvPr>
          <p:cNvSpPr txBox="1"/>
          <p:nvPr/>
        </p:nvSpPr>
        <p:spPr>
          <a:xfrm>
            <a:off x="1524000" y="3873161"/>
            <a:ext cx="483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C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şḻidê"/>
          <p:cNvSpPr txBox="1"/>
          <p:nvPr/>
        </p:nvSpPr>
        <p:spPr>
          <a:xfrm>
            <a:off x="671194" y="1003749"/>
            <a:ext cx="10170977" cy="479833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1. The unemployment rate (expect) ___________ to be lower this year than ever.</a:t>
            </a: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2. She agree (present) ____________ himself at the meeting.</a:t>
            </a: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3. My father (enjoy) _______ talking about the football game.</a:t>
            </a: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  <a:p>
            <a:pPr>
              <a:lnSpc>
                <a:spcPct val="18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iśḷïḓê"/>
          <p:cNvSpPr txBox="1"/>
          <p:nvPr/>
        </p:nvSpPr>
        <p:spPr>
          <a:xfrm>
            <a:off x="2154471" y="1953427"/>
            <a:ext cx="9135988" cy="75024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填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is expected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。题干的主语是物，是动作的承受者，应该用被动语态。</a:t>
            </a:r>
          </a:p>
        </p:txBody>
      </p:sp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2" y="351917"/>
            <a:ext cx="3766743" cy="5847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填空题</a:t>
            </a:r>
          </a:p>
        </p:txBody>
      </p:sp>
      <p:sp>
        <p:nvSpPr>
          <p:cNvPr id="2" name="i$ļiḑe">
            <a:extLst>
              <a:ext uri="{FF2B5EF4-FFF2-40B4-BE49-F238E27FC236}">
                <a16:creationId xmlns="" xmlns:a16="http://schemas.microsoft.com/office/drawing/2014/main" id="{CA3DCB06-50FE-4865-B87E-021ACA5BB15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19482" y="1835639"/>
            <a:ext cx="889635" cy="889803"/>
          </a:xfrm>
          <a:prstGeom prst="roundRect">
            <a:avLst>
              <a:gd name="adj" fmla="val 15000"/>
            </a:avLst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 lvl="0" algn="ctr">
              <a:defRPr sz="3200"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解析</a:t>
            </a:r>
            <a:endParaRPr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="" xmlns:a16="http://schemas.microsoft.com/office/drawing/2014/main" id="{5C23969F-DF1F-5FEF-442D-6854D0EE21D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7404" y="2830287"/>
            <a:ext cx="10673481" cy="128476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i$ļiḑe">
            <a:extLst>
              <a:ext uri="{FF2B5EF4-FFF2-40B4-BE49-F238E27FC236}">
                <a16:creationId xmlns="" xmlns:a16="http://schemas.microsoft.com/office/drawing/2014/main" id="{6FAD5199-B180-B8C3-D1CF-674BB19EBFF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19481" y="3735948"/>
            <a:ext cx="889635" cy="889803"/>
          </a:xfrm>
          <a:prstGeom prst="roundRect">
            <a:avLst>
              <a:gd name="adj" fmla="val 15000"/>
            </a:avLst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 lvl="0" algn="ctr">
              <a:defRPr sz="3200"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解析</a:t>
            </a:r>
            <a:endParaRPr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iśḷïḓê">
            <a:extLst>
              <a:ext uri="{FF2B5EF4-FFF2-40B4-BE49-F238E27FC236}">
                <a16:creationId xmlns="" xmlns:a16="http://schemas.microsoft.com/office/drawing/2014/main" id="{E0E5FB98-33C5-688B-BDE5-4E59963BF6E0}"/>
              </a:ext>
            </a:extLst>
          </p:cNvPr>
          <p:cNvSpPr txBox="1"/>
          <p:nvPr/>
        </p:nvSpPr>
        <p:spPr>
          <a:xfrm>
            <a:off x="2154471" y="3707713"/>
            <a:ext cx="9135988" cy="71188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填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to present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。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agree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同意，后接动词不定式：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agree to do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sth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。</a:t>
            </a:r>
          </a:p>
        </p:txBody>
      </p:sp>
      <p:sp>
        <p:nvSpPr>
          <p:cNvPr id="4" name="i$ļiḑe">
            <a:extLst>
              <a:ext uri="{FF2B5EF4-FFF2-40B4-BE49-F238E27FC236}">
                <a16:creationId xmlns="" xmlns:a16="http://schemas.microsoft.com/office/drawing/2014/main" id="{6DA2E303-EEAB-065D-B5A2-DCA1A4E113B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94429" y="5706262"/>
            <a:ext cx="889635" cy="889803"/>
          </a:xfrm>
          <a:prstGeom prst="roundRect">
            <a:avLst>
              <a:gd name="adj" fmla="val 15000"/>
            </a:avLst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 lvl="0" algn="ctr">
              <a:defRPr sz="3200"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解析</a:t>
            </a:r>
            <a:endParaRPr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śḷïḓê">
            <a:extLst>
              <a:ext uri="{FF2B5EF4-FFF2-40B4-BE49-F238E27FC236}">
                <a16:creationId xmlns="" xmlns:a16="http://schemas.microsoft.com/office/drawing/2014/main" id="{ABA44245-5D00-F08D-E415-CFE292C40609}"/>
              </a:ext>
            </a:extLst>
          </p:cNvPr>
          <p:cNvSpPr txBox="1"/>
          <p:nvPr/>
        </p:nvSpPr>
        <p:spPr>
          <a:xfrm>
            <a:off x="2009116" y="5880438"/>
            <a:ext cx="9135988" cy="71188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>
              <a:defRPr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填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enjoys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。考查谓语动词第三人称单数一般时态的用法。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AC1FF415-7FB0-672D-248F-DF3E2C90774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71194" y="4757077"/>
            <a:ext cx="10673481" cy="128476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659CE97-D39A-F04F-E491-A0F093E32659}"/>
              </a:ext>
            </a:extLst>
          </p:cNvPr>
          <p:cNvSpPr txBox="1"/>
          <p:nvPr/>
        </p:nvSpPr>
        <p:spPr>
          <a:xfrm>
            <a:off x="5080317" y="1092191"/>
            <a:ext cx="2712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is expected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9CA03EB-D10A-6793-17CF-F05FA14A07B9}"/>
              </a:ext>
            </a:extLst>
          </p:cNvPr>
          <p:cNvSpPr txBox="1"/>
          <p:nvPr/>
        </p:nvSpPr>
        <p:spPr>
          <a:xfrm>
            <a:off x="3607683" y="3124922"/>
            <a:ext cx="2712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to present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D7C9163-5956-51BB-DEB1-D98A8C9F0E2C}"/>
              </a:ext>
            </a:extLst>
          </p:cNvPr>
          <p:cNvSpPr txBox="1"/>
          <p:nvPr/>
        </p:nvSpPr>
        <p:spPr>
          <a:xfrm>
            <a:off x="3295531" y="4963910"/>
            <a:ext cx="2712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enjoys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37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5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996355E-D814-18B0-F9DB-E4495FDA5870}"/>
              </a:ext>
            </a:extLst>
          </p:cNvPr>
          <p:cNvSpPr txBox="1"/>
          <p:nvPr/>
        </p:nvSpPr>
        <p:spPr>
          <a:xfrm>
            <a:off x="695234" y="920018"/>
            <a:ext cx="1104972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一、单项选择题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Betty had the highest performance in the department this month. She______  have worked hard.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A. ought to        B. should           C. must          D. may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When you complain about the unfair in your life, you should_____ that life isn’t always fair.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A. realize         B. arrange           C. explain        D. discuss 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There is a traffic jam. I _____  arrive a bit late.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A. can            B. might            C. must          D. dare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二、填空题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With the final exam (approach)___________, student have to study hard.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He finally became (qualify) ________ for the job after two years’ training.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This movie was a nightmare for me. I (should) ________ have watched it.</a:t>
            </a:r>
          </a:p>
        </p:txBody>
      </p:sp>
      <p:sp>
        <p:nvSpPr>
          <p:cNvPr id="2" name="01">
            <a:extLst>
              <a:ext uri="{FF2B5EF4-FFF2-40B4-BE49-F238E27FC236}">
                <a16:creationId xmlns="" xmlns:a16="http://schemas.microsoft.com/office/drawing/2014/main" id="{89802F88-73CB-5A72-AD65-5BC01664DE27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ľïḑe">
            <a:extLst>
              <a:ext uri="{FF2B5EF4-FFF2-40B4-BE49-F238E27FC236}">
                <a16:creationId xmlns="" xmlns:a16="http://schemas.microsoft.com/office/drawing/2014/main" id="{6E54FD38-A19A-5A2C-BF81-4AE0CB15E91D}"/>
              </a:ext>
            </a:extLst>
          </p:cNvPr>
          <p:cNvSpPr txBox="1"/>
          <p:nvPr/>
        </p:nvSpPr>
        <p:spPr>
          <a:xfrm>
            <a:off x="1044742" y="351917"/>
            <a:ext cx="3766743" cy="5847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dirty="0">
                <a:solidFill>
                  <a:schemeClr val="accent1"/>
                </a:solidFill>
                <a:cs typeface="+mn-ea"/>
                <a:sym typeface="+mn-lt"/>
              </a:rPr>
              <a:t>课后练习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E36F720-F459-AABA-F46F-6F44A1362F28}"/>
              </a:ext>
            </a:extLst>
          </p:cNvPr>
          <p:cNvSpPr txBox="1"/>
          <p:nvPr/>
        </p:nvSpPr>
        <p:spPr>
          <a:xfrm>
            <a:off x="1625917" y="1833871"/>
            <a:ext cx="7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C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E6ED181-6236-49AE-1344-DE28B749C92A}"/>
              </a:ext>
            </a:extLst>
          </p:cNvPr>
          <p:cNvSpPr txBox="1"/>
          <p:nvPr/>
        </p:nvSpPr>
        <p:spPr>
          <a:xfrm>
            <a:off x="10028237" y="2697471"/>
            <a:ext cx="7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1EC5007-A4CE-B49B-DECD-385F30C746D6}"/>
              </a:ext>
            </a:extLst>
          </p:cNvPr>
          <p:cNvSpPr txBox="1"/>
          <p:nvPr/>
        </p:nvSpPr>
        <p:spPr>
          <a:xfrm>
            <a:off x="4770845" y="3947151"/>
            <a:ext cx="7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B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E164EB6-4746-7E9F-500A-6ED21630530B}"/>
              </a:ext>
            </a:extLst>
          </p:cNvPr>
          <p:cNvSpPr txBox="1"/>
          <p:nvPr/>
        </p:nvSpPr>
        <p:spPr>
          <a:xfrm>
            <a:off x="5654448" y="5247631"/>
            <a:ext cx="2730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approaching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507055C-798C-447D-F1E8-D1A7978E0ED4}"/>
              </a:ext>
            </a:extLst>
          </p:cNvPr>
          <p:cNvSpPr txBox="1"/>
          <p:nvPr/>
        </p:nvSpPr>
        <p:spPr>
          <a:xfrm>
            <a:off x="5126286" y="5603231"/>
            <a:ext cx="2730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qualified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3ABC4FA-4B7C-BBDE-73BC-AE669EA6A800}"/>
              </a:ext>
            </a:extLst>
          </p:cNvPr>
          <p:cNvSpPr txBox="1"/>
          <p:nvPr/>
        </p:nvSpPr>
        <p:spPr>
          <a:xfrm>
            <a:off x="7785053" y="6046564"/>
            <a:ext cx="2730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shouldn’t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48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>
            <a:extLst>
              <a:ext uri="{FF2B5EF4-FFF2-40B4-BE49-F238E27FC236}">
                <a16:creationId xmlns="" xmlns:a16="http://schemas.microsoft.com/office/drawing/2014/main" id="{E9092862-3542-3982-2B8F-0EDCB94F7E1D}"/>
              </a:ext>
            </a:extLst>
          </p:cNvPr>
          <p:cNvSpPr txBox="1"/>
          <p:nvPr/>
        </p:nvSpPr>
        <p:spPr>
          <a:xfrm>
            <a:off x="3604160" y="2821429"/>
            <a:ext cx="498367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THANK YOU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动词的概念和分类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21139"/>
            <a:ext cx="4188994" cy="64633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（一）动词的概念</a:t>
            </a: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946726" y="2513590"/>
            <a:ext cx="739834" cy="7287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600" b="1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  <a:endParaRPr sz="3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946726" y="1300611"/>
            <a:ext cx="739834" cy="728744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6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  <a:endParaRPr sz="36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86560" y="1166873"/>
            <a:ext cx="9657894" cy="1077218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动词是英语中最重要的词类之一，它可以表示动作、状态、过程、变化等意义。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8B09F15-55B9-CABB-2EF4-463790242FD7}"/>
              </a:ext>
            </a:extLst>
          </p:cNvPr>
          <p:cNvSpPr txBox="1"/>
          <p:nvPr/>
        </p:nvSpPr>
        <p:spPr>
          <a:xfrm>
            <a:off x="1686560" y="2362496"/>
            <a:ext cx="97637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动词在句子中的作用和功能，主要取决于它是否充当谓语成分。</a:t>
            </a:r>
            <a:endParaRPr lang="zh-CN" altLang="en-US" sz="3200" dirty="0"/>
          </a:p>
        </p:txBody>
      </p:sp>
      <p:sp>
        <p:nvSpPr>
          <p:cNvPr id="3" name="01">
            <a:extLst>
              <a:ext uri="{FF2B5EF4-FFF2-40B4-BE49-F238E27FC236}">
                <a16:creationId xmlns="" xmlns:a16="http://schemas.microsoft.com/office/drawing/2014/main" id="{D811CD38-BEF4-10BD-D990-D49302E28B5E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5" y="3744637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>
            <a:extLst>
              <a:ext uri="{FF2B5EF4-FFF2-40B4-BE49-F238E27FC236}">
                <a16:creationId xmlns="" xmlns:a16="http://schemas.microsoft.com/office/drawing/2014/main" id="{F2512CF5-EA1D-ABBC-7B9A-2DC7C8357D34}"/>
              </a:ext>
            </a:extLst>
          </p:cNvPr>
          <p:cNvSpPr txBox="1"/>
          <p:nvPr/>
        </p:nvSpPr>
        <p:spPr>
          <a:xfrm>
            <a:off x="1044742" y="3581966"/>
            <a:ext cx="7438858" cy="64633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defRPr/>
            </a:pPr>
            <a:r>
              <a:rPr lang="zh-CN" altLang="en-US" sz="3600" kern="0" noProof="0" dirty="0">
                <a:solidFill>
                  <a:schemeClr val="accent1"/>
                </a:solidFill>
                <a:cs typeface="+mn-ea"/>
                <a:sym typeface="+mn-lt"/>
              </a:rPr>
              <a:t>（二）动词的分类：按意义来划分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8090A78-2E68-0FEB-112E-240B8A97B2D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44742" y="4492759"/>
            <a:ext cx="644169" cy="64416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74A03AC-2426-4012-F980-606171B5B298}"/>
              </a:ext>
            </a:extLst>
          </p:cNvPr>
          <p:cNvSpPr txBox="1"/>
          <p:nvPr/>
        </p:nvSpPr>
        <p:spPr>
          <a:xfrm>
            <a:off x="1686560" y="4616818"/>
            <a:ext cx="2005117" cy="396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行为动词</a:t>
            </a:r>
            <a:endParaRPr lang="en-US" altLang="zh-CN" sz="32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（实义动词）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FC4975D7-787A-2682-EF2B-37F2FDB725B7}"/>
              </a:ext>
            </a:extLst>
          </p:cNvPr>
          <p:cNvSpPr/>
          <p:nvPr/>
        </p:nvSpPr>
        <p:spPr>
          <a:xfrm>
            <a:off x="1042391" y="5822315"/>
            <a:ext cx="644169" cy="644169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FA26F76-B95C-1B67-5612-D3630127F69F}"/>
              </a:ext>
            </a:extLst>
          </p:cNvPr>
          <p:cNvSpPr txBox="1"/>
          <p:nvPr/>
        </p:nvSpPr>
        <p:spPr>
          <a:xfrm>
            <a:off x="1686560" y="5918298"/>
            <a:ext cx="2280096" cy="45220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系动词</a:t>
            </a:r>
            <a:endParaRPr lang="en-US" altLang="zh-CN" sz="32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左大括号 15">
            <a:extLst>
              <a:ext uri="{FF2B5EF4-FFF2-40B4-BE49-F238E27FC236}">
                <a16:creationId xmlns="" xmlns:a16="http://schemas.microsoft.com/office/drawing/2014/main" id="{88BCD673-055C-7BB6-590C-6702D6BF8981}"/>
              </a:ext>
            </a:extLst>
          </p:cNvPr>
          <p:cNvSpPr/>
          <p:nvPr/>
        </p:nvSpPr>
        <p:spPr>
          <a:xfrm>
            <a:off x="3811208" y="4412071"/>
            <a:ext cx="155448" cy="80554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B058A19-4D23-35C3-2D8E-5E2A0E9AD0DE}"/>
              </a:ext>
            </a:extLst>
          </p:cNvPr>
          <p:cNvSpPr txBox="1"/>
          <p:nvPr/>
        </p:nvSpPr>
        <p:spPr>
          <a:xfrm>
            <a:off x="3888932" y="4281251"/>
            <a:ext cx="3019108" cy="9644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>
              <a:spcBef>
                <a:spcPct val="0"/>
              </a:spcBef>
              <a:buFont typeface="Arial" panose="020B0704020202090204" pitchFamily="34" charset="0"/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及物动词</a:t>
            </a:r>
            <a:endParaRPr lang="en-US" altLang="zh-CN" sz="32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不及物动词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F631339E-9CCB-B758-D339-5EB7EE16C92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233575" y="4370549"/>
            <a:ext cx="644169" cy="64416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84AFF38-6B3F-9384-2CB6-61360FCFDA41}"/>
              </a:ext>
            </a:extLst>
          </p:cNvPr>
          <p:cNvSpPr txBox="1"/>
          <p:nvPr/>
        </p:nvSpPr>
        <p:spPr>
          <a:xfrm>
            <a:off x="9024842" y="4390717"/>
            <a:ext cx="2356873" cy="45220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情态动词</a:t>
            </a:r>
            <a:endParaRPr lang="en-US" altLang="zh-CN" sz="32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95493DC3-F24F-032D-D14D-922022EB7561}"/>
              </a:ext>
            </a:extLst>
          </p:cNvPr>
          <p:cNvSpPr/>
          <p:nvPr/>
        </p:nvSpPr>
        <p:spPr>
          <a:xfrm>
            <a:off x="8236445" y="5822314"/>
            <a:ext cx="644169" cy="644169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205B8A1-F5A3-666A-A030-D430E1A3BFD0}"/>
              </a:ext>
            </a:extLst>
          </p:cNvPr>
          <p:cNvSpPr txBox="1"/>
          <p:nvPr/>
        </p:nvSpPr>
        <p:spPr>
          <a:xfrm>
            <a:off x="9024842" y="5918298"/>
            <a:ext cx="2218476" cy="45220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助动词</a:t>
            </a:r>
            <a:endParaRPr lang="en-US" altLang="zh-CN" sz="32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377892D1-E8CC-95CF-90DC-19778518BDCD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1848346" y="3424846"/>
            <a:ext cx="8495308" cy="21089"/>
          </a:xfrm>
          <a:prstGeom prst="line">
            <a:avLst/>
          </a:prstGeom>
          <a:ln w="19050" cap="rnd">
            <a:solidFill>
              <a:schemeClr val="accent6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/>
      <p:bldP spid="7" grpId="0"/>
      <p:bldP spid="3" grpId="0" bldLvl="0" animBg="1"/>
      <p:bldP spid="6" grpId="0" bldLvl="0" animBg="1"/>
      <p:bldP spid="9" grpId="0" bldLvl="0" animBg="1"/>
      <p:bldP spid="10" grpId="0"/>
      <p:bldP spid="11" grpId="0" bldLvl="0" animBg="1"/>
      <p:bldP spid="15" grpId="0"/>
      <p:bldP spid="16" grpId="0" animBg="1"/>
      <p:bldP spid="17" grpId="0"/>
      <p:bldP spid="20" grpId="0" bldLvl="0" animBg="1"/>
      <p:bldP spid="21" grpId="0"/>
      <p:bldP spid="22" grpId="0" bldLvl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52477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实义动词</a:t>
            </a:r>
          </a:p>
        </p:txBody>
      </p:sp>
    </p:spTree>
    <p:extLst>
      <p:ext uri="{BB962C8B-B14F-4D97-AF65-F5344CB8AC3E}">
        <p14:creationId xmlns:p14="http://schemas.microsoft.com/office/powerpoint/2010/main" val="262501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265241" y="999975"/>
            <a:ext cx="10022519" cy="1231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后面能直接跟宾语（不定式、动名词、双宾语等）；通常可以用于被动语态。</a:t>
            </a:r>
          </a:p>
        </p:txBody>
      </p:sp>
      <p:sp>
        <p:nvSpPr>
          <p:cNvPr id="23" name="平行四边形 22"/>
          <p:cNvSpPr/>
          <p:nvPr>
            <p:custDataLst>
              <p:tags r:id="rId1"/>
            </p:custDataLst>
          </p:nvPr>
        </p:nvSpPr>
        <p:spPr>
          <a:xfrm>
            <a:off x="2156107" y="3583611"/>
            <a:ext cx="7723709" cy="205942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2656" y="38503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743" y="321139"/>
            <a:ext cx="2534616" cy="64633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1. 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及物动词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0568319-85FC-06C9-6230-F4CBD5FD2629}"/>
              </a:ext>
            </a:extLst>
          </p:cNvPr>
          <p:cNvSpPr txBox="1"/>
          <p:nvPr/>
        </p:nvSpPr>
        <p:spPr>
          <a:xfrm>
            <a:off x="1808480" y="2136636"/>
            <a:ext cx="10383521" cy="13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(1) His speech </a:t>
            </a:r>
            <a:r>
              <a:rPr lang="en-US" altLang="zh-CN" sz="2800" b="1" i="1" dirty="0">
                <a:solidFill>
                  <a:srgbClr val="000000"/>
                </a:solidFill>
                <a:cs typeface="+mn-ea"/>
                <a:sym typeface="+mn-lt"/>
              </a:rPr>
              <a:t>inspired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 the audience. 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他的讲话鼓舞了观众。</a:t>
            </a:r>
          </a:p>
          <a:p>
            <a:pPr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(2) She </a:t>
            </a:r>
            <a:r>
              <a:rPr lang="en-US" altLang="zh-CN" sz="2800" b="1" i="1" dirty="0">
                <a:solidFill>
                  <a:srgbClr val="000000"/>
                </a:solidFill>
                <a:cs typeface="+mn-ea"/>
                <a:sym typeface="+mn-lt"/>
              </a:rPr>
              <a:t>agreed</a:t>
            </a:r>
            <a:r>
              <a:rPr lang="en-US" altLang="zh-CN" sz="2800" b="1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cs typeface="+mn-ea"/>
                <a:sym typeface="+mn-lt"/>
              </a:rPr>
              <a:t>to present 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himself at the meeting. 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她同意出席会议。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71FBF04-FA67-C88F-05C4-0AA668CFDECF}"/>
              </a:ext>
            </a:extLst>
          </p:cNvPr>
          <p:cNvSpPr txBox="1"/>
          <p:nvPr/>
        </p:nvSpPr>
        <p:spPr>
          <a:xfrm>
            <a:off x="1265241" y="4745681"/>
            <a:ext cx="10581319" cy="1231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3200" b="1" dirty="0">
                <a:solidFill>
                  <a:srgbClr val="000000"/>
                </a:solidFill>
                <a:cs typeface="+mn-ea"/>
                <a:sym typeface="+mn-lt"/>
              </a:rPr>
              <a:t>后面不能直接跟宾语，跟宾语时应在动词后面加上相应的介词；不能用于被动语态，如</a:t>
            </a:r>
            <a:r>
              <a:rPr lang="en-US" altLang="zh-CN" sz="3200" b="1" dirty="0">
                <a:solidFill>
                  <a:srgbClr val="000000"/>
                </a:solidFill>
                <a:cs typeface="+mn-ea"/>
                <a:sym typeface="+mn-lt"/>
              </a:rPr>
              <a:t>come, rise, fall, arise </a:t>
            </a:r>
            <a:r>
              <a:rPr lang="zh-CN" altLang="en-US" sz="3200" b="1" dirty="0">
                <a:solidFill>
                  <a:srgbClr val="000000"/>
                </a:solidFill>
                <a:cs typeface="+mn-ea"/>
                <a:sym typeface="+mn-lt"/>
              </a:rPr>
              <a:t>等。</a:t>
            </a:r>
          </a:p>
        </p:txBody>
      </p:sp>
      <p:sp>
        <p:nvSpPr>
          <p:cNvPr id="3" name="01">
            <a:extLst>
              <a:ext uri="{FF2B5EF4-FFF2-40B4-BE49-F238E27FC236}">
                <a16:creationId xmlns="" xmlns:a16="http://schemas.microsoft.com/office/drawing/2014/main" id="{8E302381-ABD4-0FE3-017C-9814D5731CCF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2656" y="4209067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ľïḑe">
            <a:extLst>
              <a:ext uri="{FF2B5EF4-FFF2-40B4-BE49-F238E27FC236}">
                <a16:creationId xmlns="" xmlns:a16="http://schemas.microsoft.com/office/drawing/2014/main" id="{F434B430-DE02-A49B-F496-365DC093CA2C}"/>
              </a:ext>
            </a:extLst>
          </p:cNvPr>
          <p:cNvSpPr txBox="1"/>
          <p:nvPr/>
        </p:nvSpPr>
        <p:spPr>
          <a:xfrm>
            <a:off x="1044742" y="4085304"/>
            <a:ext cx="3273257" cy="64633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 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不及物动词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69480" y="5977493"/>
            <a:ext cx="6029639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(1) The bell </a:t>
            </a:r>
            <a:r>
              <a:rPr lang="en-US" altLang="zh-CN" sz="2800" b="1" i="1" dirty="0">
                <a:solidFill>
                  <a:srgbClr val="000000"/>
                </a:solidFill>
                <a:cs typeface="+mn-ea"/>
                <a:sym typeface="+mn-lt"/>
              </a:rPr>
              <a:t>rang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门铃响了。</a:t>
            </a:r>
          </a:p>
        </p:txBody>
      </p:sp>
    </p:spTree>
    <p:extLst>
      <p:ext uri="{BB962C8B-B14F-4D97-AF65-F5344CB8AC3E}">
        <p14:creationId xmlns:p14="http://schemas.microsoft.com/office/powerpoint/2010/main" val="310660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2" y="321139"/>
            <a:ext cx="3943818" cy="64633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（二）动词短语</a:t>
            </a:r>
          </a:p>
        </p:txBody>
      </p:sp>
      <p:sp>
        <p:nvSpPr>
          <p:cNvPr id="24" name="矩形: 圆角 23"/>
          <p:cNvSpPr/>
          <p:nvPr>
            <p:custDataLst>
              <p:tags r:id="rId2"/>
            </p:custDataLst>
          </p:nvPr>
        </p:nvSpPr>
        <p:spPr>
          <a:xfrm>
            <a:off x="793684" y="1000150"/>
            <a:ext cx="3362960" cy="6993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1. </a:t>
            </a:r>
            <a:r>
              <a:rPr lang="zh-CN" altLang="en-US" sz="2800" dirty="0">
                <a:cs typeface="+mn-ea"/>
                <a:sym typeface="+mn-lt"/>
              </a:rPr>
              <a:t>动词</a:t>
            </a:r>
            <a:r>
              <a:rPr lang="en-US" altLang="zh-CN" sz="2800" dirty="0">
                <a:cs typeface="+mn-ea"/>
                <a:sym typeface="+mn-lt"/>
              </a:rPr>
              <a:t>+</a:t>
            </a:r>
            <a:r>
              <a:rPr lang="zh-CN" altLang="en-US" sz="2800" dirty="0">
                <a:cs typeface="+mn-ea"/>
                <a:sym typeface="+mn-lt"/>
              </a:rPr>
              <a:t>介词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567368B-5E41-0145-D0BB-517083F19C29}"/>
              </a:ext>
            </a:extLst>
          </p:cNvPr>
          <p:cNvSpPr txBox="1"/>
          <p:nvPr/>
        </p:nvSpPr>
        <p:spPr>
          <a:xfrm>
            <a:off x="793684" y="1577583"/>
            <a:ext cx="10908248" cy="58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You must </a:t>
            </a:r>
            <a:r>
              <a:rPr lang="en-US" altLang="zh-CN" sz="2400" b="1" i="1" dirty="0">
                <a:solidFill>
                  <a:srgbClr val="000000"/>
                </a:solidFill>
                <a:cs typeface="+mn-ea"/>
                <a:sym typeface="+mn-lt"/>
              </a:rPr>
              <a:t>look into 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the matter immediately. 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你必须马上调查这件事。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805D1D8-89CD-F1A8-0C46-05680FAAF6C4}"/>
              </a:ext>
            </a:extLst>
          </p:cNvPr>
          <p:cNvSpPr txBox="1"/>
          <p:nvPr/>
        </p:nvSpPr>
        <p:spPr>
          <a:xfrm>
            <a:off x="793684" y="2854369"/>
            <a:ext cx="9884476" cy="1140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She believes the best way to </a:t>
            </a:r>
            <a:r>
              <a:rPr lang="en-US" altLang="zh-CN" sz="2400" b="1" i="1" dirty="0">
                <a:solidFill>
                  <a:srgbClr val="000000"/>
                </a:solidFill>
                <a:cs typeface="+mn-ea"/>
                <a:sym typeface="+mn-lt"/>
              </a:rPr>
              <a:t>win over 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this group is to get them to train themselves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．她认为赢得这个团队的最好办法就是让他们自主训练。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136C5C9C-E1BE-9B72-F2AF-B4B75B69502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7405" y="2246456"/>
            <a:ext cx="3362960" cy="6993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2. </a:t>
            </a:r>
            <a:r>
              <a:rPr lang="zh-CN" altLang="en-US" sz="2800">
                <a:cs typeface="+mn-ea"/>
                <a:sym typeface="+mn-lt"/>
              </a:rPr>
              <a:t>动词</a:t>
            </a:r>
            <a:r>
              <a:rPr lang="en-US" altLang="zh-CN" sz="2800">
                <a:cs typeface="+mn-ea"/>
                <a:sym typeface="+mn-lt"/>
              </a:rPr>
              <a:t>+</a:t>
            </a:r>
            <a:r>
              <a:rPr lang="zh-CN" altLang="en-US" sz="2800">
                <a:cs typeface="+mn-ea"/>
                <a:sym typeface="+mn-lt"/>
              </a:rPr>
              <a:t>副词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0270CCD0-BCD1-2D5D-E883-2448D659C5C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67405" y="3975640"/>
            <a:ext cx="3362960" cy="6993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3. </a:t>
            </a:r>
            <a:r>
              <a:rPr lang="zh-CN" altLang="en-US" sz="2800">
                <a:cs typeface="+mn-ea"/>
                <a:sym typeface="+mn-lt"/>
              </a:rPr>
              <a:t>动词</a:t>
            </a:r>
            <a:r>
              <a:rPr lang="en-US" altLang="zh-CN" sz="2800">
                <a:cs typeface="+mn-ea"/>
                <a:sym typeface="+mn-lt"/>
              </a:rPr>
              <a:t>+</a:t>
            </a:r>
            <a:r>
              <a:rPr lang="zh-CN" altLang="en-US" sz="2800">
                <a:cs typeface="+mn-ea"/>
                <a:sym typeface="+mn-lt"/>
              </a:rPr>
              <a:t>名词</a:t>
            </a:r>
            <a:r>
              <a:rPr lang="en-US" altLang="zh-CN" sz="2800">
                <a:cs typeface="+mn-ea"/>
                <a:sym typeface="+mn-lt"/>
              </a:rPr>
              <a:t>+</a:t>
            </a:r>
            <a:r>
              <a:rPr lang="zh-CN" altLang="en-US" sz="2800">
                <a:cs typeface="+mn-ea"/>
                <a:sym typeface="+mn-lt"/>
              </a:rPr>
              <a:t>介词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8577E1A-65A0-6E73-6DF4-DA91ABD0D0EF}"/>
              </a:ext>
            </a:extLst>
          </p:cNvPr>
          <p:cNvSpPr txBox="1"/>
          <p:nvPr/>
        </p:nvSpPr>
        <p:spPr>
          <a:xfrm>
            <a:off x="793684" y="4769459"/>
            <a:ext cx="10796234" cy="58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cs typeface="+mn-ea"/>
                <a:sym typeface="+mn-lt"/>
              </a:rPr>
              <a:t>To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this I didn't </a:t>
            </a:r>
            <a:r>
              <a:rPr lang="en-US" altLang="zh-CN" sz="2400" b="1" i="1" dirty="0">
                <a:solidFill>
                  <a:srgbClr val="000000"/>
                </a:solidFill>
                <a:cs typeface="+mn-ea"/>
                <a:sym typeface="+mn-lt"/>
              </a:rPr>
              <a:t>pay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the slightest </a:t>
            </a:r>
            <a:r>
              <a:rPr lang="en-US" altLang="zh-CN" sz="2400" b="1" i="1" dirty="0">
                <a:solidFill>
                  <a:srgbClr val="000000"/>
                </a:solidFill>
                <a:cs typeface="+mn-ea"/>
                <a:sym typeface="+mn-lt"/>
              </a:rPr>
              <a:t>attention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这些一点也没引起我的注意。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E457711E-74C3-04A8-3EB9-D9978B33AD1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93684" y="5451428"/>
            <a:ext cx="3362960" cy="6993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4. </a:t>
            </a:r>
            <a:r>
              <a:rPr lang="zh-CN" altLang="en-US" sz="2800">
                <a:cs typeface="+mn-ea"/>
                <a:sym typeface="+mn-lt"/>
              </a:rPr>
              <a:t>动词</a:t>
            </a:r>
            <a:r>
              <a:rPr lang="en-US" altLang="zh-CN" sz="2800">
                <a:cs typeface="+mn-ea"/>
                <a:sym typeface="+mn-lt"/>
              </a:rPr>
              <a:t>+</a:t>
            </a:r>
            <a:r>
              <a:rPr lang="zh-CN" altLang="en-US" sz="2800">
                <a:cs typeface="+mn-ea"/>
                <a:sym typeface="+mn-lt"/>
              </a:rPr>
              <a:t>副词</a:t>
            </a:r>
            <a:r>
              <a:rPr lang="en-US" altLang="zh-CN" sz="2800">
                <a:cs typeface="+mn-ea"/>
                <a:sym typeface="+mn-lt"/>
              </a:rPr>
              <a:t>+</a:t>
            </a:r>
            <a:r>
              <a:rPr lang="zh-CN" altLang="en-US" sz="2800">
                <a:cs typeface="+mn-ea"/>
                <a:sym typeface="+mn-lt"/>
              </a:rPr>
              <a:t>介词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003780F-7605-374C-F57C-C36A3C00C602}"/>
              </a:ext>
            </a:extLst>
          </p:cNvPr>
          <p:cNvSpPr txBox="1"/>
          <p:nvPr/>
        </p:nvSpPr>
        <p:spPr>
          <a:xfrm>
            <a:off x="767405" y="6130551"/>
            <a:ext cx="9855200" cy="58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例：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The old policy must be </a:t>
            </a:r>
            <a:r>
              <a:rPr lang="en-US" altLang="zh-CN" sz="2400" b="1" i="1" dirty="0">
                <a:solidFill>
                  <a:srgbClr val="000000"/>
                </a:solidFill>
                <a:cs typeface="+mn-ea"/>
                <a:sym typeface="+mn-lt"/>
              </a:rPr>
              <a:t>done away with</a:t>
            </a: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旧的政策必须废除。</a:t>
            </a:r>
          </a:p>
        </p:txBody>
      </p:sp>
    </p:spTree>
    <p:extLst>
      <p:ext uri="{BB962C8B-B14F-4D97-AF65-F5344CB8AC3E}">
        <p14:creationId xmlns:p14="http://schemas.microsoft.com/office/powerpoint/2010/main" val="331482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/>
      <p:bldP spid="4" grpId="0"/>
      <p:bldP spid="6" grpId="0" animBg="1"/>
      <p:bldP spid="7" grpId="0" animBg="1"/>
      <p:bldP spid="8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íSľïḑe"/>
          <p:cNvSpPr txBox="1"/>
          <p:nvPr/>
        </p:nvSpPr>
        <p:spPr>
          <a:xfrm>
            <a:off x="1044742" y="105695"/>
            <a:ext cx="8566618" cy="107721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（三）动词的形式变化：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3200" kern="0" dirty="0">
                <a:solidFill>
                  <a:srgbClr val="FF0000"/>
                </a:solidFill>
                <a:cs typeface="+mn-ea"/>
                <a:sym typeface="+mn-lt"/>
              </a:rPr>
              <a:t>1. </a:t>
            </a:r>
            <a:r>
              <a:rPr lang="zh-CN" altLang="en-US" sz="3200" kern="0" dirty="0">
                <a:solidFill>
                  <a:srgbClr val="FF0000"/>
                </a:solidFill>
                <a:cs typeface="+mn-ea"/>
                <a:sym typeface="+mn-lt"/>
              </a:rPr>
              <a:t>动词的第三人称单数的变化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22574EB7-51D6-AC8A-0858-AFC1406F2F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617808"/>
              </p:ext>
            </p:extLst>
          </p:nvPr>
        </p:nvGraphicFramePr>
        <p:xfrm>
          <a:off x="1096916" y="1368107"/>
          <a:ext cx="10810603" cy="4790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86463">
                  <a:extLst>
                    <a:ext uri="{9D8B030D-6E8A-4147-A177-3AD203B41FA5}">
                      <a16:colId xmlns="" xmlns:a16="http://schemas.microsoft.com/office/drawing/2014/main" val="1309861217"/>
                    </a:ext>
                  </a:extLst>
                </a:gridCol>
                <a:gridCol w="5924140">
                  <a:extLst>
                    <a:ext uri="{9D8B030D-6E8A-4147-A177-3AD203B41FA5}">
                      <a16:colId xmlns="" xmlns:a16="http://schemas.microsoft.com/office/drawing/2014/main" val="3822203856"/>
                    </a:ext>
                  </a:extLst>
                </a:gridCol>
              </a:tblGrid>
              <a:tr h="432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动词的第三人称单数规则变化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09155152"/>
                  </a:ext>
                </a:extLst>
              </a:tr>
              <a:tr h="93987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）一般情况下，直接在动词词尾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+-s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take-takes     make-make      run-runs  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sing-sings      look-looks      get-gets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4505531"/>
                  </a:ext>
                </a:extLst>
              </a:tr>
              <a:tr h="125315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-s,-x,-</a:t>
                      </a:r>
                      <a:r>
                        <a:rPr lang="en-US" altLang="zh-CN" sz="28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,-</a:t>
                      </a:r>
                      <a:r>
                        <a:rPr lang="en-US" altLang="zh-CN" sz="28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结尾的动词以及部分以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-o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在词尾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do-does        go-goes        miss-misses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teach-teaches   wash-washes    fix-fixes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69362328"/>
                  </a:ext>
                </a:extLst>
              </a:tr>
              <a:tr h="156644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）以“辅音字母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+y”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结尾的动词，要把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改为</a:t>
                      </a:r>
                      <a:r>
                        <a:rPr lang="en-US" altLang="zh-CN" sz="28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-es;“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以元音字母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+y”</a:t>
                      </a: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结尾的动词，直接在词尾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+-s.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fly-flies       carry-carries    marry-marries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study-studies   try-tries       cry-cries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say-says       play-plays     buy-buys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86303966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动词的第三人称单数不规则变化：</a:t>
                      </a:r>
                      <a:r>
                        <a:rPr lang="en-US" altLang="zh-CN" sz="28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have-has   be-is/was </a:t>
                      </a:r>
                      <a:endParaRPr lang="zh-CN" sz="28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6775171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íSľïḑe"/>
          <p:cNvSpPr txBox="1"/>
          <p:nvPr/>
        </p:nvSpPr>
        <p:spPr>
          <a:xfrm>
            <a:off x="1044742" y="351917"/>
            <a:ext cx="9775658" cy="5847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（三）动词的形式变化：</a:t>
            </a:r>
            <a:r>
              <a:rPr lang="en-US" altLang="zh-CN" sz="3200" kern="0" dirty="0">
                <a:solidFill>
                  <a:srgbClr val="FF0000"/>
                </a:solidFill>
                <a:cs typeface="+mn-ea"/>
                <a:sym typeface="+mn-lt"/>
              </a:rPr>
              <a:t>2. </a:t>
            </a:r>
            <a:r>
              <a:rPr lang="zh-CN" altLang="en-US" sz="3200" kern="0" dirty="0">
                <a:solidFill>
                  <a:srgbClr val="FF0000"/>
                </a:solidFill>
                <a:cs typeface="+mn-ea"/>
                <a:sym typeface="+mn-lt"/>
              </a:rPr>
              <a:t>动词</a:t>
            </a:r>
            <a:r>
              <a:rPr lang="en-US" altLang="zh-CN" sz="3200" kern="0" dirty="0">
                <a:solidFill>
                  <a:srgbClr val="FF0000"/>
                </a:solidFill>
                <a:cs typeface="+mn-ea"/>
                <a:sym typeface="+mn-lt"/>
              </a:rPr>
              <a:t>-</a:t>
            </a:r>
            <a:r>
              <a:rPr lang="en-US" altLang="zh-CN" sz="3200" kern="0" dirty="0" err="1">
                <a:solidFill>
                  <a:srgbClr val="FF0000"/>
                </a:solidFill>
                <a:cs typeface="+mn-ea"/>
                <a:sym typeface="+mn-lt"/>
              </a:rPr>
              <a:t>ing</a:t>
            </a:r>
            <a:r>
              <a:rPr lang="zh-CN" altLang="en-US" sz="3200" kern="0" dirty="0">
                <a:solidFill>
                  <a:srgbClr val="FF0000"/>
                </a:solidFill>
                <a:cs typeface="+mn-ea"/>
                <a:sym typeface="+mn-lt"/>
              </a:rPr>
              <a:t>形式的变化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AFFF23EA-C977-5DA6-B3A8-B347D50FD1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964699"/>
              </p:ext>
            </p:extLst>
          </p:nvPr>
        </p:nvGraphicFramePr>
        <p:xfrm>
          <a:off x="490068" y="1246887"/>
          <a:ext cx="11397131" cy="50367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52580">
                  <a:extLst>
                    <a:ext uri="{9D8B030D-6E8A-4147-A177-3AD203B41FA5}">
                      <a16:colId xmlns="" xmlns:a16="http://schemas.microsoft.com/office/drawing/2014/main" val="2951979202"/>
                    </a:ext>
                  </a:extLst>
                </a:gridCol>
                <a:gridCol w="5544551">
                  <a:extLst>
                    <a:ext uri="{9D8B030D-6E8A-4147-A177-3AD203B41FA5}">
                      <a16:colId xmlns="" xmlns:a16="http://schemas.microsoft.com/office/drawing/2014/main" val="780389565"/>
                    </a:ext>
                  </a:extLst>
                </a:gridCol>
              </a:tblGrid>
              <a:tr h="432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形式的变化规则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37193405"/>
                  </a:ext>
                </a:extLst>
              </a:tr>
              <a:tr h="48129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）一般情况下，直接在词尾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endParaRPr lang="en-US" altLang="zh-CN" sz="20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look-looking    send-sending    think-thinking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5761279"/>
                  </a:ext>
                </a:extLst>
              </a:tr>
              <a:tr h="89734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）以不发音的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-e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结尾的动词，去掉字母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，再加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；以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ee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结尾的动词，直接在词尾加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take-taking     make-making     hope-hoping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agree-agreeing    see-seeing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5865403"/>
                  </a:ext>
                </a:extLst>
              </a:tr>
              <a:tr h="95237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）以重读闭音节结尾且末尾只有一个辅音字母的动词，即以“辅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辅”结尾的动词，先双写词尾的辅音字母，再加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stop-stopping    run-running     chat-chatting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swim-swimming     begin-beginning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put-putting     drop-dropping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20405652"/>
                  </a:ext>
                </a:extLst>
              </a:tr>
              <a:tr h="118791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）以“一个元音字母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+l”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结尾的动词，英式英语中要双写字母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l,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美式英语不用。“两个元音字母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+l”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结尾的动词，直接加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cancel-cancelling</a:t>
                      </a:r>
                      <a:r>
                        <a:rPr lang="zh-CN" altLang="en-US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（英）</a:t>
                      </a: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-canceling</a:t>
                      </a:r>
                      <a:r>
                        <a:rPr lang="zh-CN" altLang="en-US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（美）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quarrel-quarrelling</a:t>
                      </a:r>
                      <a:r>
                        <a:rPr lang="zh-CN" altLang="en-US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（英）</a:t>
                      </a: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-quarreling</a:t>
                      </a:r>
                      <a:r>
                        <a:rPr lang="zh-CN" altLang="en-US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（美）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deal-dealing          reveal-revealing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9908575"/>
                  </a:ext>
                </a:extLst>
              </a:tr>
              <a:tr h="47618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）以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ie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结尾的动词，要把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ie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改为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，再加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tie-tying      lie-lying      die-dying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01019291"/>
                  </a:ext>
                </a:extLst>
              </a:tr>
              <a:tr h="5883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）一些以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ic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结尾的动词，要先在词尾加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-k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，再加</a:t>
                      </a:r>
                      <a:r>
                        <a:rPr lang="en-US" altLang="zh-CN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panic-panicking       picnic-picnicking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traffic-trafficking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88485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2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3120</Words>
  <Application>Microsoft Office PowerPoint</Application>
  <PresentationFormat>自定义</PresentationFormat>
  <Paragraphs>369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93</cp:revision>
  <dcterms:created xsi:type="dcterms:W3CDTF">2023-11-08T11:26:17Z</dcterms:created>
  <dcterms:modified xsi:type="dcterms:W3CDTF">2024-09-20T08:53:45Z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