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19" r:id="rId14"/>
    <p:sldId id="268" r:id="rId15"/>
    <p:sldId id="269" r:id="rId16"/>
    <p:sldId id="270" r:id="rId17"/>
    <p:sldId id="271" r:id="rId18"/>
    <p:sldId id="320" r:id="rId19"/>
    <p:sldId id="274" r:id="rId20"/>
    <p:sldId id="275" r:id="rId21"/>
    <p:sldId id="276" r:id="rId22"/>
    <p:sldId id="277" r:id="rId23"/>
    <p:sldId id="321" r:id="rId24"/>
    <p:sldId id="278" r:id="rId25"/>
    <p:sldId id="279" r:id="rId26"/>
    <p:sldId id="322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317" r:id="rId43"/>
    <p:sldId id="318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e008b7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E7C8934-7BF4-4CB2-9B41-BBA943C983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长度和时间的测量 运动的描述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e008b7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BD8B2E7-12EA-4DDB-8992-CED8F9B24B7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620950d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cc80c9b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00a0af0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2258c7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620950da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2cc80c9bd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00a0af07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e2258c76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长度和时间的测量 运动的描述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e008b7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D349A75-9022-429F-A6B7-5E73823477F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620950d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cc80c9b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00a0af0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2258c7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620950da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2cc80c9bd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00a0af07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e2258c76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长度和时间的测量 运动的描述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4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57C9BA5-8977-E636-DD30-4F83A728162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AFA3FF0-D2CE-4BE5-8612-9F750056D9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56DDEF9-6429-4A6A-BC3C-30E484DE6AA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620950d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cc80c9b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00a0af0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2258c7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620950da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2cc80c9bd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00a0af07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e2258c76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71D3255-704B-4CC4-8895-0FF8D6434B0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620950d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cc80c9b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00a0af0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2258c7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620950da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2cc80c9bd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00a0af07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e2258c76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1.png"/><Relationship Id="rId4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png"/><Relationship Id="rId5" Type="http://schemas.openxmlformats.org/officeDocument/2006/relationships/image" Target="../media/image42.png"/><Relationship Id="rId4" Type="http://schemas.openxmlformats.org/officeDocument/2006/relationships/image" Target="../media/image1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3319478f?vcp=1&amp;pid=2cc80c9b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长度的测量</a:t>
            </a:r>
            <a:endParaRPr lang="en-US" altLang="zh-CN" sz="3200" dirty="0"/>
          </a:p>
        </p:txBody>
      </p:sp>
      <p:sp>
        <p:nvSpPr>
          <p:cNvPr id="3" name="P_7#019db4796?vcp=1&amp;pid=b3319478f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掌握刻度尺的使用（正放、紧靠）和读数要求（正视、估读）。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通过多次测量求平均值减小误差，结果保留到分度值的下一位。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微小长度（如纸张厚度）的测量要用累积法。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注意：①在测量起点不是零刻度线的情况下，测量结果必须是测量终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点和起点的刻度值之差；②多次测量求平均值，计算时要注意剔除偏差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很大的无效数据；③当物体的一端与某条刻度线对齐时，则分度值的下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一位估读为“0”。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7_1#a3dd905e5?sp=1&amp;vcp=1&amp;vis=1&amp;pid=b3319478f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（2024·四川宜宾·中考）小云学了长度测量以后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，在分组探究活动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估计教室里所用课桌的高度约为80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填合适的长度单位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）；然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后又用刻度尺测量橡皮擦的长度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，如图5-2所示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，图中橡皮擦的长度为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7_1#a3dd905e5?sp=1&amp;vcp=1&amp;vis=1&amp;pid=b3319478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7_BD.9_1#a3dd905e5?iti=2&amp;vcp=1&amp;vis=1&amp;pid=b3319478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64" y="3154344"/>
            <a:ext cx="3849624" cy="134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9_2#a3dd905e5?iti=2&amp;vcp=1&amp;vis=1&amp;pid=b3319478f&amp;color=0,0,0&amp;vtp=1&amp;vaab=1&amp;bbb=1"/>
          <p:cNvSpPr/>
          <p:nvPr/>
        </p:nvSpPr>
        <p:spPr>
          <a:xfrm>
            <a:off x="5638864" y="4625512"/>
            <a:ext cx="911225" cy="563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EX.1_1#a3dd905e5?vcp=1&amp;vis=1&amp;pid=b3319478f&amp;color=0,0,0&amp;vtp=1&amp;vaab=1&amp;bt=1&amp;bbb=1&amp;hb=1"/>
          <p:cNvSpPr/>
          <p:nvPr/>
        </p:nvSpPr>
        <p:spPr>
          <a:xfrm>
            <a:off x="539496" y="109724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使用刻度尺测量物体长度时，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首先要明确刻度尺的分度值，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并确定是否从零刻度线量起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；读数时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，除准确读出分度值的数字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准确值）外，还要估读到分度值的下一位（估计值）。估读值是“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时不能省略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。记录的测量结果要有准确值、估计值和单位。</a:t>
            </a:r>
            <a:endParaRPr lang="en-US" altLang="zh-CN" sz="2800" dirty="0"/>
          </a:p>
        </p:txBody>
      </p:sp>
      <p:pic>
        <p:nvPicPr>
          <p:cNvPr id="3" name="QB_7_EX.1_1#a3dd905e5?iti=3&amp;vcp=1&amp;vis=1&amp;pid=b3319478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664" y="3722592"/>
            <a:ext cx="3849624" cy="134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EX.1_1#a3dd905e5?iti=3&amp;vcp=1&amp;vis=1&amp;pid=b3319478f&amp;color=0,0,0&amp;vtp=1&amp;vaab=1&amp;bbb=1"/>
          <p:cNvSpPr/>
          <p:nvPr/>
        </p:nvSpPr>
        <p:spPr>
          <a:xfrm>
            <a:off x="5638864" y="519376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7_1#a3dd905e5?sp=1&amp;vcp=1&amp;vis=1&amp;pid=b3319478f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（2024·四川宜宾·中考）小云学了长度测量以后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，在分组探究活动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估计教室里所用课桌的高度约为80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填合适的长度单位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）；然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后又用刻度尺测量橡皮擦的长度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，如图5-2所示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，图中橡皮擦的长度为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7_1#a3dd905e5?sp=1&amp;vcp=1&amp;vis=1&amp;pid=b3319478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8_1#a3dd905e5.blank?vcp=1&amp;vis=1&amp;pid=b3319478f&amp;color=0,0,0&amp;vpa=4&amp;vtp=1&amp;vaab=1&amp;bbb=1"/>
              <p:cNvSpPr/>
              <p:nvPr/>
            </p:nvSpPr>
            <p:spPr>
              <a:xfrm>
                <a:off x="6633907" y="1303001"/>
                <a:ext cx="6334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8_1#a3dd905e5.blank?vcp=1&amp;vis=1&amp;pid=b3319478f&amp;color=0,0,0&amp;vpa=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3907" y="1303001"/>
                <a:ext cx="63341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153" r="60" b="-7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1_1#a3dd905e5.blank?vcp=1&amp;vis=1&amp;pid=b3319478f&amp;color=0,0,0&amp;vpa=5&amp;vtp=1&amp;vaab=1&amp;bbb=1"/>
          <p:cNvSpPr/>
          <p:nvPr/>
        </p:nvSpPr>
        <p:spPr>
          <a:xfrm>
            <a:off x="511715" y="2449241"/>
            <a:ext cx="88106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3.10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S.1_1#a3dd905e5?vcp=1&amp;vis=1&amp;pid=b3319478f&amp;color=0,0,0&amp;vtp=1&amp;vaab=1&amp;bbb=1&amp;hb=1"/>
              <p:cNvSpPr/>
              <p:nvPr/>
            </p:nvSpPr>
            <p:spPr>
              <a:xfrm>
                <a:off x="539496" y="519904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课桌的高度约为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题图中刻度尺的分度值为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，物体的始端对齐零刻度线，物体的长度为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7_AS.1_1#a3dd905e5?vcp=1&amp;vis=1&amp;pid=b3319478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99044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25" r="3" b="-5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9920" y="2671445"/>
            <a:ext cx="4665345" cy="25228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84ff1c06?vcp=1&amp;pid=b3319478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13_1#05785d068?vcp=1&amp;vis=1&amp;pid=a84ff1c0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）下列工具中最适合用于测量立定跳远成绩的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4_1#05785d068.bracket?vcp=1&amp;vis=1&amp;pid=a84ff1c06&amp;color=0,0,0&amp;vpa=6&amp;vtp=1&amp;vaab=1"/>
          <p:cNvSpPr/>
          <p:nvPr/>
        </p:nvSpPr>
        <p:spPr>
          <a:xfrm>
            <a:off x="11721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C_8_BD.13_2#05785d068.choice_image?htil=1&amp;vcp=1&amp;vis=1&amp;pid=a84ff1c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604561"/>
            <a:ext cx="2267712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3_3#05785d068?htil=1&amp;vcp=1&amp;vis=1&amp;pid=a84ff1c06&amp;color=0,0,0&amp;vtp=1&amp;vaab=1&amp;bbb=1"/>
          <p:cNvSpPr/>
          <p:nvPr/>
        </p:nvSpPr>
        <p:spPr>
          <a:xfrm>
            <a:off x="539496" y="4140753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A.量角器</a:t>
            </a:r>
            <a:endParaRPr lang="en-US" altLang="zh-CN" sz="2800" dirty="0"/>
          </a:p>
        </p:txBody>
      </p:sp>
      <p:pic>
        <p:nvPicPr>
          <p:cNvPr id="7" name="QC_8_BD.13_4#05785d068.choice_image?htil=1&amp;vcp=1&amp;vis=1&amp;pid=a84ff1c0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604561"/>
            <a:ext cx="1856232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8_BD.13_5#05785d068?htil=1&amp;vcp=1&amp;vis=1&amp;pid=a84ff1c06&amp;color=0,0,0&amp;vtp=1&amp;vaab=1&amp;bbb=1"/>
          <p:cNvSpPr/>
          <p:nvPr/>
        </p:nvSpPr>
        <p:spPr>
          <a:xfrm>
            <a:off x="3319272" y="4140753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B.卷尺</a:t>
            </a:r>
            <a:endParaRPr lang="en-US" altLang="zh-CN" sz="2800" dirty="0"/>
          </a:p>
        </p:txBody>
      </p:sp>
      <p:pic>
        <p:nvPicPr>
          <p:cNvPr id="9" name="QC_8_BD.13_6#05785d068.choice_image?htil=1&amp;vcp=1&amp;vis=1&amp;pid=a84ff1c06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604561"/>
            <a:ext cx="2249424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8_BD.13_7#05785d068?htil=1&amp;vcp=1&amp;vis=1&amp;pid=a84ff1c06&amp;color=0,0,0&amp;vtp=1&amp;vaab=1&amp;bbb=1"/>
          <p:cNvSpPr/>
          <p:nvPr/>
        </p:nvSpPr>
        <p:spPr>
          <a:xfrm>
            <a:off x="6099048" y="4140753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C.直尺</a:t>
            </a:r>
            <a:endParaRPr lang="en-US" altLang="zh-CN" sz="2800" dirty="0"/>
          </a:p>
        </p:txBody>
      </p:sp>
      <p:pic>
        <p:nvPicPr>
          <p:cNvPr id="11" name="QC_8_BD.13_8#05785d068.choice_image?htil=1&amp;vcp=1&amp;vis=1&amp;pid=a84ff1c06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2604561"/>
            <a:ext cx="2221992" cy="141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8_BD.13_9#05785d068?htil=1&amp;vcp=1&amp;vis=1&amp;pid=a84ff1c06&amp;color=0,0,0&amp;vtp=1&amp;vaab=1&amp;bbb=1"/>
          <p:cNvSpPr/>
          <p:nvPr/>
        </p:nvSpPr>
        <p:spPr>
          <a:xfrm>
            <a:off x="8869680" y="4140753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D.三角板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15_1#709356c17?iti=4&amp;htil=1&amp;vcp=1&amp;vis=1&amp;pid=a84ff1c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73525" y="1650968"/>
            <a:ext cx="1691640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15_2#709356c17?iti=4&amp;htil=1&amp;vcp=1&amp;vis=1&amp;pid=a84ff1c06&amp;color=0,0,0&amp;vtp=1&amp;vaab=1&amp;bbb=1"/>
          <p:cNvSpPr/>
          <p:nvPr/>
        </p:nvSpPr>
        <p:spPr>
          <a:xfrm>
            <a:off x="10263732" y="4643088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图5-3</a:t>
            </a:r>
            <a:endParaRPr lang="en-US" altLang="zh-CN" sz="2800" dirty="0"/>
          </a:p>
        </p:txBody>
      </p:sp>
      <p:sp>
        <p:nvSpPr>
          <p:cNvPr id="4" name="QC_8_BD.15_3#709356c17?htil=1&amp;sp=1&amp;vcp=1&amp;vis=1&amp;pid=a84ff1c06&amp;color=0,0,0&amp;vtp=1&amp;vaab=1&amp;bt=1&amp;bbb=1&amp;hb=1"/>
          <p:cNvSpPr/>
          <p:nvPr/>
        </p:nvSpPr>
        <p:spPr>
          <a:xfrm>
            <a:off x="539496" y="1632680"/>
            <a:ext cx="92811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（2024·桂林·模拟）小宇拿着一瓶矿泉水，如图5-3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请估测该瓶子的高约为(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17_1#709356c17.bracket?vcp=1&amp;vis=1&amp;pid=a84ff1c06&amp;color=0,0,0&amp;vpa=7&amp;vtp=1&amp;vaab=1"/>
          <p:cNvSpPr/>
          <p:nvPr/>
        </p:nvSpPr>
        <p:spPr>
          <a:xfrm>
            <a:off x="4372515" y="226704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BD.15_4#709356c17.choices?htil=1&amp;vcp=1&amp;vis=1&amp;pid=a84ff1c06&amp;color=0,0,0&amp;vtp=1&amp;vaab=1&amp;bbb=1"/>
              <p:cNvSpPr/>
              <p:nvPr/>
            </p:nvSpPr>
            <p:spPr>
              <a:xfrm>
                <a:off x="539496" y="2907887"/>
                <a:ext cx="92811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193290" algn="l"/>
                    <a:tab pos="4551680" algn="l"/>
                    <a:tab pos="691007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BD.15_4#709356c17.choices?htil=1&amp;vcp=1&amp;vis=1&amp;pid=a84ff1c0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07887"/>
                <a:ext cx="92811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4" t="-40" r="4" b="-14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AS.1_1#709356c17?htil=1&amp;vcp=1&amp;vis=1&amp;pid=a84ff1c06&amp;color=0,0,0&amp;vtp=1&amp;vaab=1&amp;bbb=1&amp;hb=1"/>
              <p:cNvSpPr/>
              <p:nvPr/>
            </p:nvSpPr>
            <p:spPr>
              <a:xfrm>
                <a:off x="539496" y="3473799"/>
                <a:ext cx="92811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中学生拳头的宽度在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左右，由题图可知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子的高度相当于两个拳头的高度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左右。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AS.1_1#709356c17?htil=1&amp;vcp=1&amp;vis=1&amp;pid=a84ff1c0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73799"/>
                <a:ext cx="92811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4" t="-29" r="4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86964e41?vcp=1&amp;pid=2cc80c9b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时间的测量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ebc37f7d5?vcp=1&amp;pid=d86964e41&amp;color=0,0,0&amp;vtp=1&amp;vaab=1&amp;bbb=1"/>
              <p:cNvSpPr/>
              <p:nvPr/>
            </p:nvSpPr>
            <p:spPr>
              <a:xfrm>
                <a:off x="539496" y="1263495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  <a:endParaRPr lang="en-US" altLang="zh-CN" sz="28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机械停表的外圈读数以秒为单位，内圈以分为单位，机械停表的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读数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内圈读数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外圈读数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为方便读数，停表外圈常有两种刻度，分别为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0∼30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30∼60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读哪一种刻度要由内圈指针的位置来确定，若内圈指针已过半分钟刻度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线，则外圈指针按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30∼60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读数，否则外圈指针按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0∼30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读数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ebc37f7d5?vcp=1&amp;pid=d86964e4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4798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8_1#848f6cffe?sp=1&amp;vcp=1&amp;vis=1&amp;pid=d86964e41&amp;color=0,0,0&amp;vtp=1&amp;vaab=1&amp;bt=1&amp;bbb=1"/>
              <p:cNvSpPr/>
              <p:nvPr/>
            </p:nvSpPr>
            <p:spPr>
              <a:xfrm>
                <a:off x="539496" y="61083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（2023·广西梧州·模拟）如图5-4所示，</a:t>
                </a:r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停表的读数是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8_1#848f6cffe?sp=1&amp;vcp=1&amp;vis=1&amp;pid=d86964e41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0838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9" r="3" b="-124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7_BD.18_2#848f6cffe?iti=5&amp;vcp=1&amp;vis=1&amp;pid=d86964e4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6925" y="1167765"/>
            <a:ext cx="4871085" cy="404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18_3#848f6cffe?iti=5&amp;vcp=1&amp;vis=1&amp;pid=d86964e41&amp;color=0,0,0&amp;vtp=1&amp;vaab=1&amp;bbb=1"/>
          <p:cNvSpPr/>
          <p:nvPr/>
        </p:nvSpPr>
        <p:spPr>
          <a:xfrm>
            <a:off x="8910051" y="5434432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EX.1_1#848f6cffe?htil=3&amp;vcp=1&amp;vis=1&amp;pid=d86964e41&amp;color=0,0,0&amp;vtp=1&amp;vaab=1&amp;bt=1&amp;bbb=1&amp;hb=1"/>
              <p:cNvSpPr/>
              <p:nvPr/>
            </p:nvSpPr>
            <p:spPr>
              <a:xfrm>
                <a:off x="403694" y="1868319"/>
                <a:ext cx="819302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停表的秒针沿大表盘转动，分针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沿小表盘转动。停表的读数方法：先确定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小表盘的读数（单位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注意看小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表盘的指针是否超过半分钟刻度线，即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判定它是指向前半分钟还是后半分钟，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最后确定大表盘的读数（单位为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EX.1_1#848f6cffe?htil=3&amp;vcp=1&amp;vis=1&amp;pid=d86964e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694" y="1868319"/>
                <a:ext cx="8193024" cy="3144457"/>
              </a:xfrm>
              <a:prstGeom prst="rect">
                <a:avLst/>
              </a:prstGeom>
              <a:blipFill rotWithShape="1">
                <a:blip r:embed="rId5"/>
                <a:stretch>
                  <a:fillRect l="-6" t="-5" r="1" b="-23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8_1#848f6cffe?sp=1&amp;vcp=1&amp;vis=1&amp;pid=d86964e41&amp;color=0,0,0&amp;vtp=1&amp;vaab=1&amp;bt=1&amp;bbb=1"/>
              <p:cNvSpPr/>
              <p:nvPr/>
            </p:nvSpPr>
            <p:spPr>
              <a:xfrm>
                <a:off x="539496" y="59686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（2023·广西梧州·模拟）如图5-4所示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停表的读数是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8_1#848f6cffe?sp=1&amp;vcp=1&amp;vis=1&amp;pid=d86964e41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6868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9" r="3" b="-124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9_1#848f6cffe.blank?vcp=1&amp;vis=1&amp;pid=d86964e41&amp;color=0,0,0&amp;vpa=8&amp;vtp=1&amp;vaab=1&amp;bbb=1"/>
          <p:cNvSpPr/>
          <p:nvPr/>
        </p:nvSpPr>
        <p:spPr>
          <a:xfrm>
            <a:off x="2693258" y="1156938"/>
            <a:ext cx="1058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337.5</a:t>
            </a:r>
            <a:endParaRPr lang="en-US" altLang="zh-CN" sz="2800" dirty="0"/>
          </a:p>
        </p:txBody>
      </p:sp>
      <p:pic>
        <p:nvPicPr>
          <p:cNvPr id="4" name="QB_7_BD.18_2#848f6cffe?iti=5&amp;vcp=1&amp;vis=1&amp;pid=d86964e4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94855" y="1150620"/>
            <a:ext cx="4827270" cy="400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18_3#848f6cffe?iti=5&amp;vcp=1&amp;vis=1&amp;pid=d86964e41&amp;color=0,0,0&amp;vtp=1&amp;vaab=1&amp;bbb=1"/>
          <p:cNvSpPr/>
          <p:nvPr/>
        </p:nvSpPr>
        <p:spPr>
          <a:xfrm>
            <a:off x="9237661" y="5171196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S.1_1#848f6cffe?htil=2&amp;vcp=1&amp;vis=1&amp;pid=d86964e41&amp;color=0,0,0&amp;vtp=1&amp;vaab=1&amp;bt=1&amp;bbb=1&amp;hb=1"/>
              <p:cNvSpPr/>
              <p:nvPr/>
            </p:nvSpPr>
            <p:spPr>
              <a:xfrm>
                <a:off x="521842" y="2327397"/>
                <a:ext cx="755294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停表小表盘的分度值是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大表盘的分度值是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，小表盘指针在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间，且偏过半分钟刻度线，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则大表盘的指针按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30∼60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读数，因此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停表读数为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37.5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=337.5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S.1_1#848f6cffe?htil=2&amp;vcp=1&amp;vis=1&amp;pid=d86964e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842" y="2327397"/>
                <a:ext cx="7552944" cy="3144457"/>
              </a:xfrm>
              <a:prstGeom prst="rect">
                <a:avLst/>
              </a:prstGeom>
              <a:blipFill rotWithShape="1">
                <a:blip r:embed="rId5"/>
                <a:stretch>
                  <a:fillRect l="-7" t="-4" r="2" b="-2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a0696e9c?vcp=1&amp;pid=d86964e4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8_BD.22_1#62fa2e03f?sp=1&amp;vcp=1&amp;vis=1&amp;pid=aa0696e9c&amp;color=0,0,0&amp;vtp=1&amp;vaab=1&amp;bbb=1"/>
              <p:cNvSpPr/>
              <p:nvPr/>
            </p:nvSpPr>
            <p:spPr>
              <a:xfrm>
                <a:off x="539496" y="1275833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如图5-5所示，四个计时器能成功地记录下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短跑时间的是(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8_BD.22_1#62fa2e03f?sp=1&amp;vcp=1&amp;vis=1&amp;pid=aa0696e9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5833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3" b="-12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8_BD.22_2#62fa2e03f?iti=8&amp;vcp=1&amp;vis=1&amp;pid=aa0696e9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1415" y="1907540"/>
            <a:ext cx="4881880" cy="438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22_3#62fa2e03f?iti=8&amp;vcp=1&amp;vis=1&amp;pid=aa0696e9c&amp;color=0,0,0&amp;vtp=1&amp;vaab=1&amp;bbb=1"/>
          <p:cNvSpPr/>
          <p:nvPr/>
        </p:nvSpPr>
        <p:spPr>
          <a:xfrm>
            <a:off x="4726078" y="4261015"/>
            <a:ext cx="911225" cy="6360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图5-5</a:t>
            </a:r>
            <a:endParaRPr lang="en-US" altLang="zh-CN" sz="2800" dirty="0"/>
          </a:p>
        </p:txBody>
      </p:sp>
      <p:sp>
        <p:nvSpPr>
          <p:cNvPr id="7" name="QC_8_BD.22_4#62fa2e03f.choices?vcp=1&amp;vis=1&amp;pid=aa0696e9c&amp;color=0,0,0&amp;vtp=1&amp;vaab=1&amp;bbb=1"/>
          <p:cNvSpPr/>
          <p:nvPr/>
        </p:nvSpPr>
        <p:spPr>
          <a:xfrm>
            <a:off x="611923" y="222039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A.只有甲和乙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B.只有丙和丁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C.只有乙和丙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D.只有乙和丁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a708f424.fixed?vcp=1&amp;pid=529ceffd1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da708f424.fixed?vcp=1&amp;pid=529ceffd1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da708f424.fixed?vcp=1&amp;pid=529ceffd1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第二部分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物质与机械运动</a:t>
            </a:r>
            <a:endParaRPr lang="en-US" altLang="zh-CN" sz="4400" dirty="0"/>
          </a:p>
        </p:txBody>
      </p:sp>
      <p:sp>
        <p:nvSpPr>
          <p:cNvPr id="5" name="C_3_BD#da708f424.fixed?vcp=1&amp;pid=529ceffd1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机械运动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AS.1_1#62fa2e03f?iti=9&amp;htil=4&amp;vcp=1&amp;vis=1&amp;pid=aa0696e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790" y="496570"/>
            <a:ext cx="4955540" cy="457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62fa2e03f?iti=9&amp;htil=4&amp;vcp=1&amp;vis=1&amp;pid=aa0696e9c&amp;color=0,0,0&amp;vtp=1&amp;vaab=1&amp;bbb=1"/>
          <p:cNvSpPr/>
          <p:nvPr/>
        </p:nvSpPr>
        <p:spPr>
          <a:xfrm>
            <a:off x="8974999" y="511121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AS.1_1#62fa2e03f?htil=4&amp;vcp=1&amp;vis=1&amp;pid=aa0696e9c&amp;color=0,0,0&amp;vtp=1&amp;vaab=1&amp;bt=1&amp;bbb=1&amp;hb=1"/>
              <p:cNvSpPr/>
              <p:nvPr/>
            </p:nvSpPr>
            <p:spPr>
              <a:xfrm>
                <a:off x="191516" y="928338"/>
                <a:ext cx="801014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中学生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跑成绩在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11∼13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，一般要求测时精度为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，题图甲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中的石英钟和题图乙中的电子手表计时精度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达不到要求；题图丙中的机械停表和题图丁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中的电子停表符合要求。综上可知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，选项A、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C、D错误，选项B正确。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AS.1_1#62fa2e03f?htil=4&amp;vcp=1&amp;vis=1&amp;pid=aa0696e9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516" y="928338"/>
                <a:ext cx="801014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b="-23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N.23_1#62fa2e03f.bracket?vcp=1&amp;vis=1&amp;pid=aa0696e9c&amp;color=0,0,0&amp;vpa=9&amp;vtp=1&amp;vaab=1"/>
          <p:cNvSpPr/>
          <p:nvPr/>
        </p:nvSpPr>
        <p:spPr>
          <a:xfrm>
            <a:off x="1098006" y="50221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25_1#2fb1f961d?sp=1&amp;vcp=1&amp;vis=1&amp;pid=aa0696e9c&amp;color=0,0,0&amp;vtp=1&amp;vaab=1&amp;bt=1&amp;bbb=1&amp;hb=1"/>
              <p:cNvSpPr/>
              <p:nvPr/>
            </p:nvSpPr>
            <p:spPr>
              <a:xfrm>
                <a:off x="539496" y="110867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如图5-6甲所示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，小木块的长度为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；如图5-6乙所示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，按下停表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的按钮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1开始计时，一段时间后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，按下按钮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选填“1”或“2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”）停止计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时，停表的示数为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25_1#2fb1f961d?sp=1&amp;vcp=1&amp;vis=1&amp;pid=aa0696e9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867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-711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8_BD.28_1#2fb1f961d?iti=10&amp;vcp=1&amp;vis=1&amp;pid=aa0696e9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8895" y="2618105"/>
            <a:ext cx="6120130" cy="274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28_2#2fb1f961d?iti=10&amp;vcp=1&amp;vis=1&amp;pid=aa0696e9c&amp;color=0,0,0&amp;vtp=1&amp;vaab=1&amp;bbb=1"/>
          <p:cNvSpPr/>
          <p:nvPr/>
        </p:nvSpPr>
        <p:spPr>
          <a:xfrm>
            <a:off x="6085904" y="545792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AS.1_1#2fb1f961d?iti=11&amp;htil=5&amp;vcp=1&amp;vis=1&amp;pid=aa0696e9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3490" y="581660"/>
            <a:ext cx="4490720" cy="204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2fb1f961d?htil=5&amp;vcp=1&amp;vis=1&amp;pid=aa0696e9c&amp;color=0,0,0&amp;vtp=1&amp;vaab=1&amp;bt=1&amp;bbb=1&amp;hb=1&amp;hs=1"/>
              <p:cNvSpPr/>
              <p:nvPr/>
            </p:nvSpPr>
            <p:spPr>
              <a:xfrm>
                <a:off x="539496" y="554400"/>
                <a:ext cx="840333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题图甲中刻度尺的分度值为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；由于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物体左端与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5.00 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对齐，右端与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7.47 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对齐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所以物体的长度为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=7.47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−5.00 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2fb1f961d?htil=5&amp;vcp=1&amp;vis=1&amp;pid=aa0696e9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403336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2" b="-50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S.1_1#2fb1f961d?htil=5&amp;vcp=1&amp;vis=1&amp;pid=aa0696e9c&amp;color=0,0,0&amp;vtp=1&amp;vaab=1&amp;bt=1&amp;bbb=1&amp;hb=1&amp;hs=1"/>
              <p:cNvSpPr/>
              <p:nvPr/>
            </p:nvSpPr>
            <p:spPr>
              <a:xfrm>
                <a:off x="539496" y="2525376"/>
                <a:ext cx="11112011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2.47 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题图乙中，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按钮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1为启动、停止按钮，按下按钮1时开始计时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一段时间后，再按下按钮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1停止计时；按钮2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是归零按钮。停表的大表盘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是秒针刻度盘，大表盘一整圈的时间是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，分度值是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，秒针读数是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；小表盘是分针刻度盘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，一整圈的时间是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，分成6个大格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每一大格是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，每一大格又分成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5个小格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，所以小表盘的分度值是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，分针读数为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，停表的示数为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AS.1_1#2fb1f961d?htil=5&amp;vcp=1&amp;vis=1&amp;pid=aa0696e9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25376"/>
                <a:ext cx="11112011" cy="3792157"/>
              </a:xfrm>
              <a:prstGeom prst="rect">
                <a:avLst/>
              </a:prstGeom>
              <a:blipFill rotWithShape="1">
                <a:blip r:embed="rId5"/>
                <a:stretch>
                  <a:fillRect l="-3" t="-16" r="-1241" b="-2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25_1#2fb1f961d?sp=1&amp;vcp=1&amp;vis=1&amp;pid=aa0696e9c&amp;color=0,0,0&amp;vtp=1&amp;vaab=1&amp;bt=1&amp;bbb=1&amp;hb=1"/>
              <p:cNvSpPr/>
              <p:nvPr/>
            </p:nvSpPr>
            <p:spPr>
              <a:xfrm>
                <a:off x="539496" y="110867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如图5-6甲所示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，小木块的长度为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；如图5-6乙所示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，按下停表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的按钮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1开始计时，一段时间后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，按下按钮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选填“1”或“2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”）停止计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时，停表的示数为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25_1#2fb1f961d?sp=1&amp;vcp=1&amp;vis=1&amp;pid=aa0696e9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867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-711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26_1#2fb1f961d.blank?vcp=1&amp;vis=1&amp;pid=aa0696e9c&amp;color=0,0,0&amp;vpa=10&amp;vtp=1&amp;vaab=1&amp;bbb=1"/>
          <p:cNvSpPr/>
          <p:nvPr/>
        </p:nvSpPr>
        <p:spPr>
          <a:xfrm>
            <a:off x="5875877" y="1078198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2.47</a:t>
            </a:r>
            <a:endParaRPr lang="en-US" altLang="zh-CN" sz="2800" dirty="0"/>
          </a:p>
        </p:txBody>
      </p:sp>
      <p:sp>
        <p:nvSpPr>
          <p:cNvPr id="4" name="QB_8_AN.27_1#2fb1f961d.blank?vcp=1&amp;vis=1&amp;pid=aa0696e9c&amp;color=0,0,0&amp;vpa=11&amp;vtp=1&amp;vaab=1"/>
          <p:cNvSpPr/>
          <p:nvPr/>
        </p:nvSpPr>
        <p:spPr>
          <a:xfrm>
            <a:off x="7128414" y="1725898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sp>
        <p:nvSpPr>
          <p:cNvPr id="5" name="QB_8_AN.29_1#2fb1f961d.blank?vcp=1&amp;vis=1&amp;pid=aa0696e9c&amp;color=0,0,0&amp;vpa=12&amp;vtp=1&amp;vaab=1&amp;bbb=1"/>
          <p:cNvSpPr/>
          <p:nvPr/>
        </p:nvSpPr>
        <p:spPr>
          <a:xfrm>
            <a:off x="3394615" y="2352643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</a:t>
            </a:r>
            <a:endParaRPr lang="en-US" altLang="zh-CN" sz="2800" dirty="0"/>
          </a:p>
        </p:txBody>
      </p:sp>
      <p:pic>
        <p:nvPicPr>
          <p:cNvPr id="6" name="QB_8_BD.28_1#2fb1f961d?iti=10&amp;vcp=1&amp;vis=1&amp;pid=aa0696e9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8895" y="2414270"/>
            <a:ext cx="5982970" cy="267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28_2#2fb1f961d?iti=10&amp;vcp=1&amp;vis=1&amp;pid=aa0696e9c&amp;color=0,0,0&amp;vtp=1&amp;vaab=1&amp;bbb=1"/>
          <p:cNvSpPr/>
          <p:nvPr/>
        </p:nvSpPr>
        <p:spPr>
          <a:xfrm>
            <a:off x="5638864" y="522043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15ada3dc?vcp=1&amp;pid=2cc80c9b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运动和静止的相对性</a:t>
            </a:r>
            <a:endParaRPr lang="en-US" altLang="zh-CN" sz="3200" dirty="0"/>
          </a:p>
        </p:txBody>
      </p:sp>
      <p:sp>
        <p:nvSpPr>
          <p:cNvPr id="3" name="P_7#bee80fa4e?vcp=1&amp;pid=f15ada3dc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参照物的选择是任意的，但不能将被研究的物体本身作为参照物。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参照物一旦被确定，我们就认定该物体是静止的。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物体的运动和静止是相对的，与参照物的选取有关。若被研究的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物体与参照物的相对位置发生变化，则物体是运动的。若被研究的物体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与参照物的相对位置不变，则物体是静止的。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选取的参照物不同，物体的运动状态可能不同。日常生活中描述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物体的运动时，一般是以地面为参照物的。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31_1#9d79b5814?iti=12&amp;htil=6&amp;vcp=1&amp;vis=1&amp;pid=f15ada3d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0807" y="572688"/>
            <a:ext cx="2496312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1_2#9d79b5814?iti=12&amp;htil=6&amp;vcp=1&amp;vis=1&amp;pid=f15ada3dc&amp;color=0,0,0&amp;vtp=1&amp;vaab=1&amp;bbb=1"/>
          <p:cNvSpPr/>
          <p:nvPr/>
        </p:nvSpPr>
        <p:spPr>
          <a:xfrm>
            <a:off x="9753350" y="238218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图5-7</a:t>
            </a:r>
            <a:endParaRPr lang="en-US" altLang="zh-CN" sz="2800" dirty="0"/>
          </a:p>
        </p:txBody>
      </p:sp>
      <p:sp>
        <p:nvSpPr>
          <p:cNvPr id="4" name="QC_7_BD.31_3#9d79b5814?htil=6&amp;sp=1&amp;vcp=1&amp;vis=1&amp;pid=f15ada3dc&amp;color=0,0,0&amp;vtp=1&amp;vaab=1&amp;bt=1&amp;bbb=1&amp;hb=1&amp;hs=1"/>
          <p:cNvSpPr/>
          <p:nvPr/>
        </p:nvSpPr>
        <p:spPr>
          <a:xfrm>
            <a:off x="539496" y="554400"/>
            <a:ext cx="847648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广西·中考）如图5-7所示，2024年广西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民族体育炫”板鞋竞速比赛中，运动员看到广告牌向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后退，所选择的参照物是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31_4#9d79b5814.choices?htil=6&amp;vcp=1&amp;vis=1&amp;pid=f15ada3dc&amp;color=0,0,0&amp;vtp=1&amp;vaab=1&amp;bbb=1"/>
          <p:cNvSpPr/>
          <p:nvPr/>
        </p:nvSpPr>
        <p:spPr>
          <a:xfrm>
            <a:off x="539496" y="2470322"/>
            <a:ext cx="8476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14220" algn="l"/>
                <a:tab pos="3990340" algn="l"/>
                <a:tab pos="63220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.跑道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B.板鞋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C.观众席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.广告牌</a:t>
            </a:r>
            <a:endParaRPr lang="en-US" altLang="zh-CN" sz="2800" dirty="0"/>
          </a:p>
        </p:txBody>
      </p:sp>
      <p:sp>
        <p:nvSpPr>
          <p:cNvPr id="8" name="QC_7_EX.1_1#9d79b5814?vcp=1&amp;vis=1&amp;pid=f15ada3dc&amp;color=0,0,0&amp;vtp=1&amp;vaab=1&amp;bt=1&amp;bbb=1&amp;hb=1"/>
          <p:cNvSpPr/>
          <p:nvPr/>
        </p:nvSpPr>
        <p:spPr>
          <a:xfrm>
            <a:off x="539496" y="329103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一个物体运动状态的确定，关键取决于所选取的参照物。由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运动状态判断所选参照物时，可用假设法，即假设选项中的物体为所选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参照物，若由此得出题干物体的运动状态与题目所述相符，则该假设正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确，否则该假设错误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31_1#9d79b5814?iti=12&amp;htil=6&amp;vcp=1&amp;vis=1&amp;pid=f15ada3d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0807" y="572688"/>
            <a:ext cx="2496312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1_2#9d79b5814?iti=12&amp;htil=6&amp;vcp=1&amp;vis=1&amp;pid=f15ada3dc&amp;color=0,0,0&amp;vtp=1&amp;vaab=1&amp;bbb=1"/>
          <p:cNvSpPr/>
          <p:nvPr/>
        </p:nvSpPr>
        <p:spPr>
          <a:xfrm>
            <a:off x="9753350" y="238218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图5-7</a:t>
            </a:r>
            <a:endParaRPr lang="en-US" altLang="zh-CN" sz="2800" dirty="0"/>
          </a:p>
        </p:txBody>
      </p:sp>
      <p:sp>
        <p:nvSpPr>
          <p:cNvPr id="4" name="QC_7_BD.31_3#9d79b5814?htil=6&amp;sp=1&amp;vcp=1&amp;vis=1&amp;pid=f15ada3dc&amp;color=0,0,0&amp;vtp=1&amp;vaab=1&amp;bt=1&amp;bbb=1&amp;hb=1&amp;hs=1"/>
          <p:cNvSpPr/>
          <p:nvPr/>
        </p:nvSpPr>
        <p:spPr>
          <a:xfrm>
            <a:off x="539496" y="554400"/>
            <a:ext cx="847648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广西·中考）如图5-7所示，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2024年广西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民族体育炫”板鞋竞速比赛中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，运动员看到广告牌向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所选择的参照物是(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33_1#9d79b5814.bracket?vcp=1&amp;vis=1&amp;pid=f15ada3dc&amp;color=0,0,0&amp;vpa=13&amp;vtp=1&amp;vaab=1"/>
          <p:cNvSpPr/>
          <p:nvPr/>
        </p:nvSpPr>
        <p:spPr>
          <a:xfrm>
            <a:off x="4728115" y="18364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31_4#9d79b5814.choices?htil=6&amp;vcp=1&amp;vis=1&amp;pid=f15ada3dc&amp;color=0,0,0&amp;vtp=1&amp;vaab=1&amp;bbb=1"/>
          <p:cNvSpPr/>
          <p:nvPr/>
        </p:nvSpPr>
        <p:spPr>
          <a:xfrm>
            <a:off x="539496" y="2470322"/>
            <a:ext cx="84764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14220" algn="l"/>
                <a:tab pos="3990340" algn="l"/>
                <a:tab pos="63220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.跑道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B.板鞋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C.观众席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.广告牌</a:t>
            </a:r>
            <a:endParaRPr lang="en-US" altLang="zh-CN" sz="2800" dirty="0"/>
          </a:p>
        </p:txBody>
      </p:sp>
      <p:sp>
        <p:nvSpPr>
          <p:cNvPr id="7" name="QC_7_AS.1_1#9d79b5814?vcp=1&amp;vis=1&amp;pid=f15ada3dc&amp;color=0,0,0&amp;vtp=1&amp;vaab=1&amp;bbb=1&amp;hb=1&amp;hs=1"/>
          <p:cNvSpPr/>
          <p:nvPr/>
        </p:nvSpPr>
        <p:spPr>
          <a:xfrm>
            <a:off x="539496" y="3099797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以跑道为参照物，广告牌相对跑道的位置没有发生改变，故广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告牌相对跑道静止，选项A错误；板鞋相对地面向前运动，故以板鞋为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参照物，广告牌向后退，选项B正确；以观众席为参照物，观众席相对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广告牌的位置没有发生改变，故广告牌相对观众席静止，选项C错误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研究物体运动时，不选择物体本身为参照物，选项D错误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4ad373ae?vcp=1&amp;pid=f15ada3d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35_1#375d70cad?vcp=1&amp;vis=1&amp;pid=34ad373ae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（2024·广西南宁·模拟）某火车站并列停靠着甲、乙两列火车，甲车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上的乘客突然发现自己所在的列车向东运动了，关于两列火车运动情况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的说法可能正确的是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35_2#375d70cad.choices?vcp=1&amp;vis=1&amp;pid=34ad373ae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A.甲车不动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，乙车向东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.甲车不动，乙车向西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.甲车向西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，乙车不动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.甲车向西，乙车向东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375d70cad?vcp=1&amp;vis=1&amp;pid=34ad373ae&amp;color=0,0,0&amp;vtp=1&amp;vaab=1&amp;bt=1&amp;bbb=1&amp;hb=1"/>
          <p:cNvSpPr/>
          <p:nvPr/>
        </p:nvSpPr>
        <p:spPr>
          <a:xfrm>
            <a:off x="541020" y="901909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若甲车不动，乙车向东，甲车上的乘客会发现自己所在的列车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向西运动，选项A错误；若甲车不动，乙车向西，以乙车为参照物，甲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车上的乘客会发现自己所在的列车向东运动，选项B正确；若甲车向西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乙车不动，以乙车为参照物，甲车上的乘客会发现自己所在的列车向西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运动，选项C错误；甲车向西，乙车向东，甲车上的乘客会发现自己所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在的列车向西运动，选项D错误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8_AN.36_1#375d70cad.bracket?vcp=1&amp;vis=1&amp;pid=34ad373ae&amp;color=0,0,0&amp;vpa=14&amp;vtp=1&amp;vaab=1"/>
          <p:cNvSpPr/>
          <p:nvPr/>
        </p:nvSpPr>
        <p:spPr>
          <a:xfrm>
            <a:off x="1085116" y="47668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38_1#d40395d4a?iti=14&amp;htil=7&amp;vcp=1&amp;vis=1&amp;pid=34ad373a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2008" y="1875536"/>
            <a:ext cx="2898648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38_2#d40395d4a?iti=14&amp;htil=7&amp;vcp=1&amp;vis=1&amp;pid=34ad373ae&amp;color=0,0,0&amp;vtp=1&amp;vaab=1&amp;bbb=1"/>
          <p:cNvSpPr/>
          <p:nvPr/>
        </p:nvSpPr>
        <p:spPr>
          <a:xfrm>
            <a:off x="9655719" y="3986784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图5-8</a:t>
            </a:r>
            <a:endParaRPr lang="en-US" altLang="zh-CN" sz="2800" dirty="0"/>
          </a:p>
        </p:txBody>
      </p:sp>
      <p:sp>
        <p:nvSpPr>
          <p:cNvPr id="4" name="QC_8_BD.38_3#d40395d4a?htil=7&amp;sp=1&amp;vcp=1&amp;vis=1&amp;pid=34ad373ae&amp;color=0,0,0&amp;vtp=1&amp;vaab=1&amp;bt=1&amp;bbb=1&amp;hb=1"/>
          <p:cNvSpPr/>
          <p:nvPr/>
        </p:nvSpPr>
        <p:spPr>
          <a:xfrm>
            <a:off x="539496" y="1857248"/>
            <a:ext cx="808329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（2024·黑龙江牡丹江·中考）2024年6月2日6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时23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，嫦娥六号成功着陆在月球背面南极，如图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5-8所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。此时，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相对于嫦娥六号静止的是(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39_1#d40395d4a.bracket?vcp=1&amp;vis=1&amp;pid=34ad373ae&amp;color=0,0,0&amp;vpa=15&amp;vtp=1&amp;vaab=1"/>
          <p:cNvSpPr/>
          <p:nvPr/>
        </p:nvSpPr>
        <p:spPr>
          <a:xfrm>
            <a:off x="6506114" y="313931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8_BD.38_4#d40395d4a.choices?htil=7&amp;vcp=1&amp;vis=1&amp;pid=34ad373ae&amp;color=0,0,0&amp;vtp=1&amp;vaab=1&amp;bbb=1"/>
          <p:cNvSpPr/>
          <p:nvPr/>
        </p:nvSpPr>
        <p:spPr>
          <a:xfrm>
            <a:off x="539496" y="3780980"/>
            <a:ext cx="80832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14909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.月球南极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.地球南极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14909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C.太阳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.中国空间站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620950da.fixed?vcp=1&amp;pid=de008b75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长度和时间的测量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运动的描述</a:t>
            </a:r>
            <a:endParaRPr lang="en-US" altLang="zh-CN" sz="4000" dirty="0"/>
          </a:p>
        </p:txBody>
      </p:sp>
      <p:sp>
        <p:nvSpPr>
          <p:cNvPr id="3" name="C_5_BD#b620950da.fixed?vcp=1&amp;pid=de008b752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ee71e72f?vcp=1&amp;pid=2cc80c9b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误差与错误</a:t>
            </a:r>
            <a:endParaRPr lang="en-US" altLang="zh-CN" sz="3200" dirty="0"/>
          </a:p>
        </p:txBody>
      </p:sp>
      <p:sp>
        <p:nvSpPr>
          <p:cNvPr id="3" name="P_7#1ad073843?vcp=1&amp;pid=9ee71e72f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endParaRPr lang="en-US" altLang="zh-CN" sz="2800" dirty="0"/>
          </a:p>
        </p:txBody>
      </p:sp>
      <p:graphicFrame>
        <p:nvGraphicFramePr>
          <p:cNvPr id="30" name="P_7_BD#1ad073843?colgroup=4,14,11&amp;vcp=1&amp;pid=9ee71e72f&amp;color=0,0,0&amp;vtp=1&amp;vaab=1&amp;bbb=1&amp;hb=1"/>
          <p:cNvGraphicFramePr>
            <a:graphicFrameLocks noGrp="1"/>
          </p:cNvGraphicFramePr>
          <p:nvPr/>
        </p:nvGraphicFramePr>
        <p:xfrm>
          <a:off x="539496" y="1958766"/>
          <a:ext cx="11082528" cy="3348484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8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15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误差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产生原因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仪器的精确度有限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法不完善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外界环境对仪器的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影响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观察者估读时的偏差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不遵守仪器的使用规则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记录测量结果时粗心或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不规范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可否避免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不可避免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可以避免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数据特征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数据一般比较接近真实值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数据一般远远偏离真实值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40_1#ff77aa23d?vcp=1&amp;vis=1&amp;pid=9ee71e72f&amp;color=0,0,0&amp;vtp=1&amp;vaab=1&amp;bt=1&amp;bbb=1"/>
          <p:cNvSpPr/>
          <p:nvPr/>
        </p:nvSpPr>
        <p:spPr>
          <a:xfrm>
            <a:off x="539496" y="938752"/>
            <a:ext cx="86379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41_1#02a43ebd1?vcp=1&amp;vis=1&amp;pid=ff77aa23d&amp;color=0,0,0&amp;vtp=1&amp;vaab=1&amp;bbb=1&amp;hb=1"/>
              <p:cNvSpPr/>
              <p:nvPr/>
            </p:nvSpPr>
            <p:spPr>
              <a:xfrm>
                <a:off x="539496" y="156644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（1）用刻度尺测量物体的长度需要多次测量，多次测量的目的是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有四名同学先后对同一物体进行四次精确测量，记录结果分别为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14.72 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14.71 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14.82 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14.73 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其中记录结果错误的是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，物体的长度应为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41_1#02a43ebd1?vcp=1&amp;vis=1&amp;pid=ff77aa23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6449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-1300" b="-2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BD.42_1#39906d001?vcp=1&amp;vis=1&amp;pid=ff77aa23d&amp;color=0,0,0&amp;vtp=1&amp;vaab=1&amp;bbb=1&amp;hb=1"/>
          <p:cNvSpPr/>
          <p:nvPr/>
        </p:nvSpPr>
        <p:spPr>
          <a:xfrm>
            <a:off x="539496" y="40587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（2）有一把刻度尺是用金属材料做成的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，这种金属材料受温度变化的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影响很明显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，在严冬季节用它测量物体的长度时，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其测量结果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选填“偏大”“偏小”或“不变”）。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EX.1_1#ff77aa23d?vcp=1&amp;vis=1&amp;pid=9ee71e72f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求平均值减小误差时的注意事项：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①应先剔除测量数据中的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错误数据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，如读数明显错误的数据、小数位数不够或多余的数据。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平均值的结果要保留与测量值相同的小数位数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若求平均值时除不尽，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则采用四舍五入法保留与测量值相同的小数位数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44_1#02a43ebd1?vcp=1&amp;vis=1&amp;pid=ff77aa23d&amp;color=0,0,0&amp;vtp=1&amp;vaab=1&amp;bt=1&amp;bbb=1&amp;hb=1"/>
              <p:cNvSpPr/>
              <p:nvPr/>
            </p:nvSpPr>
            <p:spPr>
              <a:xfrm>
                <a:off x="539496" y="82651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（1）用刻度尺测量物体的长度需要多次测量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，多次测量的目的是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有四名同学先后对同一物体进行四次精确测量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，记录结果分别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14.72 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14.71 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14.82 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14.73 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，其中记录结果错误的是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，物体的长度应为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44_1#02a43ebd1?vcp=1&amp;vis=1&amp;pid=ff77aa23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6516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-820" b="-2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46_1#02a43ebd1.blank?vcp=1&amp;vis=1&amp;pid=ff77aa23d&amp;color=0,0,0&amp;vpa=16&amp;vtp=1&amp;vaab=1&amp;bbb=1&amp;hb=1"/>
          <p:cNvSpPr/>
          <p:nvPr/>
        </p:nvSpPr>
        <p:spPr>
          <a:xfrm>
            <a:off x="539496" y="79603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减小误差</a:t>
            </a:r>
            <a:endParaRPr lang="en-US" altLang="zh-CN" sz="2800" dirty="0"/>
          </a:p>
        </p:txBody>
      </p:sp>
      <p:sp>
        <p:nvSpPr>
          <p:cNvPr id="4" name="QB_8_AN.47_1#02a43ebd1.blank?vcp=1&amp;vis=1&amp;pid=ff77aa23d&amp;color=0,0,0&amp;vpa=17&amp;vtp=1&amp;vaab=1&amp;bbb=1"/>
          <p:cNvSpPr/>
          <p:nvPr/>
        </p:nvSpPr>
        <p:spPr>
          <a:xfrm>
            <a:off x="511715" y="2718181"/>
            <a:ext cx="1058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14.82</a:t>
            </a:r>
            <a:endParaRPr lang="en-US" altLang="zh-CN" sz="2800" dirty="0"/>
          </a:p>
        </p:txBody>
      </p:sp>
      <p:sp>
        <p:nvSpPr>
          <p:cNvPr id="5" name="QB_8_AN.48_1#02a43ebd1.blank?vcp=1&amp;vis=1&amp;pid=ff77aa23d&amp;color=0,0,0&amp;vpa=18&amp;vtp=1&amp;vaab=1&amp;bbb=1"/>
          <p:cNvSpPr/>
          <p:nvPr/>
        </p:nvSpPr>
        <p:spPr>
          <a:xfrm>
            <a:off x="4875752" y="2718181"/>
            <a:ext cx="1058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14.72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S.1_1#02a43ebd1?vcp=1&amp;vis=1&amp;pid=ff77aa23d&amp;color=0,0,0&amp;vtp=1&amp;vaab=1&amp;bbb=1&amp;hb=1"/>
              <p:cNvSpPr/>
              <p:nvPr/>
            </p:nvSpPr>
            <p:spPr>
              <a:xfrm>
                <a:off x="539496" y="3316732"/>
                <a:ext cx="11109960" cy="259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用刻度尺测量物体长度时要估读到分度值的下一位，多次测量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的目的是减小由于估读带来的误差。分析数据可知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14.82 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与其他数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据相差过大，是错误数据，应剔除，则物体的长度应为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14.72 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+14.71 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+14.73 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=14.72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AS.1_1#02a43ebd1?vcp=1&amp;vis=1&amp;pid=ff77aa23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16732"/>
                <a:ext cx="11109960" cy="2590800"/>
              </a:xfrm>
              <a:prstGeom prst="rect">
                <a:avLst/>
              </a:prstGeom>
              <a:blipFill rotWithShape="1">
                <a:blip r:embed="rId4"/>
                <a:stretch>
                  <a:fillRect l="-3" t="-5" r="-179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9_1#39906d001?vcp=1&amp;vis=1&amp;pid=ff77aa23d&amp;color=0,0,0&amp;vtp=1&amp;vaab=1&amp;bt=1&amp;bbb=1&amp;hb=1"/>
          <p:cNvSpPr/>
          <p:nvPr/>
        </p:nvSpPr>
        <p:spPr>
          <a:xfrm>
            <a:off x="539496" y="186359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（2）有一把刻度尺是用金属材料做成的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，这种金属材料受温度变化的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影响很明显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，在严冬季节用它测量物体的长度时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，其测量结果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选填“偏大”“偏小”或“不变”）。</a:t>
            </a:r>
            <a:endParaRPr lang="en-US" altLang="zh-CN" sz="2800" dirty="0"/>
          </a:p>
        </p:txBody>
      </p:sp>
      <p:sp>
        <p:nvSpPr>
          <p:cNvPr id="3" name="QB_8_AN.51_1#39906d001.blank?vcp=1&amp;vis=1&amp;pid=ff77aa23d&amp;color=0,0,0&amp;vpa=19&amp;vtp=1&amp;vaab=1&amp;bbb=1"/>
          <p:cNvSpPr/>
          <p:nvPr/>
        </p:nvSpPr>
        <p:spPr>
          <a:xfrm>
            <a:off x="10151014" y="248081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偏大</a:t>
            </a:r>
            <a:endParaRPr lang="en-US" altLang="zh-CN" sz="2800" dirty="0"/>
          </a:p>
        </p:txBody>
      </p:sp>
      <p:sp>
        <p:nvSpPr>
          <p:cNvPr id="4" name="QB_8_AS.1_1#39906d001?vcp=1&amp;vis=1&amp;pid=ff77aa23d&amp;color=0,0,0&amp;vtp=1&amp;vaab=1&amp;bbb=1&amp;hb=1"/>
          <p:cNvSpPr/>
          <p:nvPr/>
        </p:nvSpPr>
        <p:spPr>
          <a:xfrm>
            <a:off x="539496" y="37873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在严冬季节用它测量物体的长度时，由于刻度尺受冷收缩，相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邻刻度线之间的距离变小，故测量结果偏大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b378c913?vcp=1&amp;pid=9ee71e72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C_8_BD.52_1#88c2af07b?iti=15&amp;htil=8&amp;vcp=1&amp;vis=1&amp;pid=0b378c91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4455" y="3509010"/>
            <a:ext cx="5703570" cy="2497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52_2#88c2af07b?iti=15&amp;htil=8&amp;vcp=1&amp;vis=1&amp;pid=0b378c913&amp;color=0,0,0&amp;vtp=1&amp;vaab=1&amp;bbb=1"/>
          <p:cNvSpPr/>
          <p:nvPr/>
        </p:nvSpPr>
        <p:spPr>
          <a:xfrm>
            <a:off x="8730615" y="5841365"/>
            <a:ext cx="911225" cy="5664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图5-9</a:t>
            </a:r>
            <a:endParaRPr lang="en-US" altLang="zh-CN" sz="2800" dirty="0"/>
          </a:p>
        </p:txBody>
      </p:sp>
      <p:sp>
        <p:nvSpPr>
          <p:cNvPr id="5" name="QC_8_BD.52_3#88c2af07b?htil=8&amp;sp=1&amp;vcp=1&amp;vis=1&amp;pid=0b378c913&amp;color=0,0,0&amp;vtp=1&amp;vaab=1&amp;bbb=1&amp;hb=1"/>
          <p:cNvSpPr/>
          <p:nvPr/>
        </p:nvSpPr>
        <p:spPr>
          <a:xfrm>
            <a:off x="539496" y="1267240"/>
            <a:ext cx="876909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某小组的同学学习长度测量后讨论交流的情景如图5-9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53_1#88c2af07b.bracket?vcp=1&amp;vis=1&amp;pid=0b378c913&amp;color=0,0,0&amp;vpa=20&amp;vtp=1&amp;vaab=1"/>
          <p:cNvSpPr/>
          <p:nvPr/>
        </p:nvSpPr>
        <p:spPr>
          <a:xfrm>
            <a:off x="4728115" y="15942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8_BD.52_4#88c2af07b.choices?htil=8&amp;vcp=1&amp;vis=1&amp;pid=0b378c913&amp;color=0,0,0&amp;vtp=1&amp;vaab=1&amp;bbb=1&amp;hb=1"/>
          <p:cNvSpPr/>
          <p:nvPr/>
        </p:nvSpPr>
        <p:spPr>
          <a:xfrm>
            <a:off x="539496" y="2215369"/>
            <a:ext cx="876909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A.估读可以减小误差，测量端对应整刻度线时不需要估读</a:t>
            </a:r>
            <a:endParaRPr lang="en-US" altLang="zh-CN" sz="2800" spc="-50" dirty="0"/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.用皮尺测量时不能拽太紧，否则会使测量结果偏大</a:t>
            </a:r>
            <a:endParaRPr lang="en-US" altLang="zh-CN" sz="2800" dirty="0"/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C.测铅笔长度时通过多次测量求平均值的方法可以减小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误差</a:t>
            </a:r>
            <a:endParaRPr lang="en-US" altLang="zh-CN" sz="2800" dirty="0"/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.测量时多估读几位数可以减小误差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00a0af07.fixed?vcp=1&amp;pid=de008b75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长度和时间的测量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运动的描述</a:t>
            </a:r>
            <a:endParaRPr lang="en-US" altLang="zh-CN" sz="4000" dirty="0"/>
          </a:p>
        </p:txBody>
      </p:sp>
      <p:sp>
        <p:nvSpPr>
          <p:cNvPr id="3" name="C_5_BD#300a0af07.fixed?vcp=1&amp;pid=de008b752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d21411e1?vcp=1&amp;pid=300a0af07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用刻度尺测量物体的长度</a:t>
            </a:r>
            <a:endParaRPr lang="en-US" altLang="zh-CN" sz="3200" dirty="0"/>
          </a:p>
        </p:txBody>
      </p:sp>
      <p:graphicFrame>
        <p:nvGraphicFramePr>
          <p:cNvPr id="37" name="P_7_BD#0095a9bb9?colgroup=2,27&amp;vcp=1&amp;pid=5d21411e1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82528" cy="1810004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1000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900"/>
                        </a:lnSpc>
                      </a:pPr>
                      <a:r>
                        <a:rPr lang="en-US" altLang="zh-CN" sz="78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0095a9bb9.table_image?tii=1&amp;vcp=1&amp;pid=5d21411e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1076" y="1443019"/>
            <a:ext cx="9637776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P_7_BD#0095a9bb9?colgroup=2,27&amp;vcp=1&amp;pid=5d21411e1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08448"/>
          <a:ext cx="11082528" cy="3945700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57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零刻度是否磨损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分度值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相邻两条刻度线所代表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的长度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它决定测量的精确程度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量程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测量范围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将零刻度线与被测物体的一端对齐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有刻度线的一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边要紧靠被测物体并保持平行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不能歪斜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读数时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视线应垂直于被测物体与刻度尺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应估读到分度值的下一位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会记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记录的测量数据包括数字和单位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95a9bb9?colgroup=2,27&amp;vcp=1&amp;pid=5d21411e1&amp;color=0,0,0&amp;mp=1&amp;vtp=1&amp;vaab=1&amp;bt=1&amp;bbb=1"/>
          <p:cNvSpPr txBox="1"/>
          <p:nvPr/>
        </p:nvSpPr>
        <p:spPr>
          <a:xfrm>
            <a:off x="10903879" y="11000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0095a9bb9?colgroup=2,27&amp;vcp=1&amp;pid=5d21411e1&amp;color=0,0,0&amp;mp=1&amp;vtp=1&amp;vaab=1&amp;bt=1&amp;bbb=1&amp;hb=1&amp;uw=1"/>
          <p:cNvSpPr/>
          <p:nvPr/>
        </p:nvSpPr>
        <p:spPr>
          <a:xfrm>
            <a:off x="6377804" y="18329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0095a9bb9?colgroup=2,27&amp;vcp=1&amp;pid=5d21411e1&amp;color=0,0,0&amp;mp=1&amp;vtp=1&amp;vaab=1&amp;bt=1&amp;bbb=1&amp;hb=1&amp;uw=1"/>
          <p:cNvSpPr/>
          <p:nvPr/>
        </p:nvSpPr>
        <p:spPr>
          <a:xfrm>
            <a:off x="7444604" y="18329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0095a9bb9?colgroup=2,27&amp;vcp=1&amp;pid=5d21411e1&amp;color=0,0,0&amp;mp=1&amp;vtp=1&amp;vaab=1&amp;bt=1&amp;bbb=1&amp;hb=1&amp;uw=1"/>
          <p:cNvSpPr/>
          <p:nvPr/>
        </p:nvSpPr>
        <p:spPr>
          <a:xfrm>
            <a:off x="4955404" y="40935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0095a9bb9?colgroup=2,27&amp;vcp=1&amp;pid=5d21411e1&amp;color=0,0,0&amp;mp=1&amp;vtp=1&amp;vaab=1&amp;bt=1&amp;bbb=1&amp;hb=1&amp;uw=1"/>
          <p:cNvSpPr/>
          <p:nvPr/>
        </p:nvSpPr>
        <p:spPr>
          <a:xfrm>
            <a:off x="9933804" y="40935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0095a9bb9?colgroup=2,27&amp;vcp=1&amp;pid=5d21411e1&amp;color=0,0,0&amp;mp=1&amp;vtp=1&amp;vaab=1&amp;bt=1&amp;bbb=1&amp;hb=1&amp;uw=1"/>
          <p:cNvSpPr/>
          <p:nvPr/>
        </p:nvSpPr>
        <p:spPr>
          <a:xfrm>
            <a:off x="3545704" y="46650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0095a9bb9?colgroup=2,27&amp;vcp=1&amp;pid=5d21411e1&amp;color=0,0,0&amp;mp=1&amp;vtp=1&amp;vaab=1&amp;bt=1&amp;bbb=1&amp;hb=1&amp;uw=1"/>
          <p:cNvSpPr/>
          <p:nvPr/>
        </p:nvSpPr>
        <p:spPr>
          <a:xfrm>
            <a:off x="7457304" y="46650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0095a9bb9?colgroup=2,27&amp;vcp=1&amp;pid=5d21411e1&amp;color=0,0,0&amp;vtp=1&amp;vaab=1&amp;bt=1&amp;bbb=1&amp;hb=1"/>
          <p:cNvGraphicFramePr>
            <a:graphicFrameLocks noGrp="1"/>
          </p:cNvGraphicFramePr>
          <p:nvPr/>
        </p:nvGraphicFramePr>
        <p:xfrm>
          <a:off x="539496" y="2379853"/>
          <a:ext cx="11082528" cy="2802890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0289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评估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被测物体末端与整数刻度线对齐时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读数要注意补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估读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被测物体起始端与非零整数刻度线对齐时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被测物体的长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度为末端与始端对应刻度值之差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多次测量取平均值的目的是减小误差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95a9bb9?colgroup=2,27&amp;vcp=1&amp;pid=5d21411e1&amp;color=0,0,0&amp;vtp=1&amp;vaab=1&amp;bt=1&amp;bbb=1"/>
          <p:cNvSpPr txBox="1"/>
          <p:nvPr/>
        </p:nvSpPr>
        <p:spPr>
          <a:xfrm>
            <a:off x="10903879" y="167144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0095a9bb9?colgroup=2,27&amp;vcp=1&amp;pid=5d21411e1&amp;color=0,0,0&amp;vtp=1&amp;vaab=1&amp;bt=1&amp;bbb=1&amp;hb=1&amp;uw=1"/>
          <p:cNvSpPr/>
          <p:nvPr/>
        </p:nvSpPr>
        <p:spPr>
          <a:xfrm>
            <a:off x="8155804" y="240846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0095a9bb9?colgroup=2,27&amp;vcp=1&amp;pid=5d21411e1&amp;color=0,0,0&amp;vtp=1&amp;vaab=1&amp;bt=1&amp;bbb=1&amp;hb=1&amp;uw=1"/>
          <p:cNvSpPr/>
          <p:nvPr/>
        </p:nvSpPr>
        <p:spPr>
          <a:xfrm>
            <a:off x="3012304" y="296726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0095a9bb9?colgroup=2,27&amp;vcp=1&amp;pid=5d21411e1&amp;color=0,0,0&amp;vtp=1&amp;vaab=1&amp;bt=1&amp;bbb=1&amp;hb=1&amp;uw=1"/>
          <p:cNvSpPr/>
          <p:nvPr/>
        </p:nvSpPr>
        <p:spPr>
          <a:xfrm>
            <a:off x="6746104" y="4672044"/>
            <a:ext cx="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0095a9bb9?colgroup=2,27&amp;vcp=1&amp;pid=5d21411e1&amp;color=0,0,0&amp;vtp=1&amp;vaab=1&amp;bt=1&amp;bbb=1&amp;hb=1&amp;uw=1"/>
          <p:cNvSpPr/>
          <p:nvPr/>
        </p:nvSpPr>
        <p:spPr>
          <a:xfrm>
            <a:off x="8168504" y="4672044"/>
            <a:ext cx="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ee1f3481?vcp=1&amp;pid=b620950d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635508"/>
            <a:ext cx="11018520" cy="558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0095a9bb9?colgroup=2,27&amp;vcp=1&amp;pid=5d21411e1&amp;color=0,0,0&amp;vtp=1&amp;vaab=1&amp;bt=1&amp;bbb=1&amp;hb=1"/>
          <p:cNvGraphicFramePr>
            <a:graphicFrameLocks noGrp="1"/>
          </p:cNvGraphicFramePr>
          <p:nvPr/>
        </p:nvGraphicFramePr>
        <p:xfrm>
          <a:off x="539496" y="1821148"/>
          <a:ext cx="11082528" cy="3920300"/>
        </p:xfrm>
        <a:graphic>
          <a:graphicData uri="http://schemas.openxmlformats.org/drawingml/2006/table">
            <a:tbl>
              <a:tblPr/>
              <a:tblGrid>
                <a:gridCol w="978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04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203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分度值越小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测量精度越高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须根据实际需要选择量程和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分度值合适的测量仪器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在对多次测量得到的数据取平均值时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须剔除错误数据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与其他数据偏差较大的数据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长度的特殊测量方法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累积法测微小长度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如图丙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辅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助工具法测量特殊形状物体的长度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如图丁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等量替代法测量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曲线的长度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滚轮法测跑道的长度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0095a9bb9?colgroup=2,27&amp;vcp=1&amp;pid=5d21411e1&amp;color=0,0,0&amp;vtp=1&amp;vaab=1&amp;bt=1&amp;bbb=1"/>
          <p:cNvSpPr txBox="1"/>
          <p:nvPr/>
        </p:nvSpPr>
        <p:spPr>
          <a:xfrm>
            <a:off x="10903879" y="11127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0095a9bb9?colgroup=2,27&amp;vcp=1&amp;pid=5d21411e1&amp;color=0,0,0&amp;vtp=1&amp;vaab=1&amp;bt=1&amp;bbb=1&amp;hb=1&amp;uw=1"/>
          <p:cNvSpPr/>
          <p:nvPr/>
        </p:nvSpPr>
        <p:spPr>
          <a:xfrm>
            <a:off x="2478904" y="18456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0095a9bb9?colgroup=2,27&amp;vcp=1&amp;pid=5d21411e1&amp;color=0,0,0&amp;vtp=1&amp;vaab=1&amp;bt=1&amp;bbb=1&amp;hb=1&amp;uw=1"/>
          <p:cNvSpPr/>
          <p:nvPr/>
        </p:nvSpPr>
        <p:spPr>
          <a:xfrm>
            <a:off x="4256904" y="18456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0095a9bb9?colgroup=2,27&amp;vcp=1&amp;pid=5d21411e1&amp;color=0,0,0&amp;vtp=1&amp;vaab=1&amp;bt=1&amp;bbb=1&amp;hb=1&amp;uw=1"/>
          <p:cNvSpPr/>
          <p:nvPr/>
        </p:nvSpPr>
        <p:spPr>
          <a:xfrm>
            <a:off x="5311004" y="18456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0095a9bb9?colgroup=2,27&amp;vcp=1&amp;pid=5d21411e1&amp;color=0,0,0&amp;vtp=1&amp;vaab=1&amp;bt=1&amp;bbb=1&amp;hb=1&amp;uw=1"/>
          <p:cNvSpPr/>
          <p:nvPr/>
        </p:nvSpPr>
        <p:spPr>
          <a:xfrm>
            <a:off x="6733404" y="18456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0095a9bb9?colgroup=2,27&amp;vcp=1&amp;pid=5d21411e1&amp;color=0,0,0&amp;vtp=1&amp;vaab=1&amp;bt=1&amp;bbb=1&amp;hb=1&amp;uw=1"/>
          <p:cNvSpPr/>
          <p:nvPr/>
        </p:nvSpPr>
        <p:spPr>
          <a:xfrm>
            <a:off x="8511404" y="29759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0095a9bb9?colgroup=2,27&amp;vcp=1&amp;pid=5d21411e1&amp;color=0,0,0&amp;vtp=1&amp;vaab=1&amp;bt=1&amp;bbb=1&amp;hb=1&amp;uw=1"/>
          <p:cNvSpPr/>
          <p:nvPr/>
        </p:nvSpPr>
        <p:spPr>
          <a:xfrm>
            <a:off x="6568304" y="35347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0095a9bb9?colgroup=2,27&amp;vcp=1&amp;pid=5d21411e1&amp;color=0,0,0&amp;vtp=1&amp;vaab=1&amp;bt=1&amp;bbb=1&amp;hb=1&amp;uw=1"/>
          <p:cNvSpPr/>
          <p:nvPr/>
        </p:nvSpPr>
        <p:spPr>
          <a:xfrm>
            <a:off x="3545704" y="41062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0095a9bb9?colgroup=2,27&amp;vcp=1&amp;pid=5d21411e1&amp;color=0,0,0&amp;vtp=1&amp;vaab=1&amp;bt=1&amp;bbb=1&amp;hb=1&amp;uw=1"/>
          <p:cNvSpPr/>
          <p:nvPr/>
        </p:nvSpPr>
        <p:spPr>
          <a:xfrm>
            <a:off x="5679304" y="4106290"/>
            <a:ext cx="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54_1#5ee25faf1?iti=16&amp;htil=9&amp;vcp=1&amp;vis=1&amp;pid=5d21411e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7380" y="2066290"/>
            <a:ext cx="5967730" cy="380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54_2#5ee25faf1?iti=16&amp;htil=9&amp;vcp=1&amp;vis=1&amp;pid=5d21411e1&amp;color=0,0,0&amp;vtp=1&amp;vaab=1&amp;bbb=1"/>
          <p:cNvSpPr/>
          <p:nvPr/>
        </p:nvSpPr>
        <p:spPr>
          <a:xfrm>
            <a:off x="5551487" y="579710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图5-10</a:t>
            </a:r>
            <a:endParaRPr lang="en-US" altLang="zh-CN" sz="2800" dirty="0"/>
          </a:p>
        </p:txBody>
      </p:sp>
      <p:sp>
        <p:nvSpPr>
          <p:cNvPr id="4" name="QO_7_BD.54_3#5ee25faf1?htil=9&amp;vcp=1&amp;vis=1&amp;pid=5d21411e1&amp;color=0,0,0&amp;vtp=1&amp;vaab=1&amp;bt=1&amp;bbb=1"/>
          <p:cNvSpPr/>
          <p:nvPr/>
        </p:nvSpPr>
        <p:spPr>
          <a:xfrm>
            <a:off x="539496" y="1567943"/>
            <a:ext cx="742492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在“长度的测量”实验中：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55_1#7eddd8de8?htil=9&amp;sp=1&amp;vcp=1&amp;vis=1&amp;pid=5ee25faf1&amp;color=0,0,0&amp;vtp=1&amp;vaab=1&amp;bbb=1&amp;hb=1"/>
              <p:cNvSpPr/>
              <p:nvPr/>
            </p:nvSpPr>
            <p:spPr>
              <a:xfrm>
                <a:off x="539995" y="4343758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（1）如图5-10甲所示，小明用刻度尺和三角板测量硬币的直径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度尺的分度值是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，测得硬币的直径是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55_1#7eddd8de8?htil=9&amp;sp=1&amp;vcp=1&amp;vis=1&amp;pid=5ee25faf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43758"/>
                <a:ext cx="11112011" cy="1201357"/>
              </a:xfrm>
              <a:prstGeom prst="rect">
                <a:avLst/>
              </a:prstGeom>
              <a:blipFill rotWithShape="1">
                <a:blip r:embed="rId2"/>
                <a:stretch>
                  <a:fillRect l="-2" t="-30" r="4" b="-5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8_BD.57_1#5ee25faf1?iti=17&amp;vcp=1&amp;vis=1&amp;pid=5ee25faf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7680" y="597535"/>
            <a:ext cx="5904230" cy="372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57_2#5ee25faf1?iti=17&amp;vcp=1&amp;vis=1&amp;pid=5ee25faf1&amp;color=0,0,0&amp;vtp=1&amp;vaab=1&amp;bbb=1"/>
          <p:cNvSpPr/>
          <p:nvPr/>
        </p:nvSpPr>
        <p:spPr>
          <a:xfrm>
            <a:off x="2230184" y="2861777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BD.56_1#a2749477e?vcp=1&amp;vis=1&amp;pid=5ee25faf1&amp;color=0,0,0&amp;mp=1&amp;vtp=1&amp;vaab=1&amp;bbb=1&amp;hb=1"/>
              <p:cNvSpPr/>
              <p:nvPr/>
            </p:nvSpPr>
            <p:spPr>
              <a:xfrm>
                <a:off x="539496" y="55758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（2）如图5-10乙所示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，小明把一条薄厚均匀的纸带紧密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环绕在圆柱形铅笔上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，直至恰好能套进一个圆环内，纸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带环绕了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，则纸带的厚度是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（填字母代号）。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BD.56_1#a2749477e?vcp=1&amp;vis=1&amp;pid=5ee25faf1&amp;color=0,0,0&amp;mp=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584"/>
                <a:ext cx="11109960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3" t="-3" r="3" b="-5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8_BD.58_1#a2749477e.choices?vcp=1&amp;vis=1&amp;pid=5ee25faf1&amp;color=0,0,0&amp;vtp=1&amp;vaab=1&amp;bbb=1"/>
              <p:cNvSpPr/>
              <p:nvPr/>
            </p:nvSpPr>
            <p:spPr>
              <a:xfrm>
                <a:off x="539750" y="2499995"/>
                <a:ext cx="5193665" cy="81851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7000"/>
                  </a:lnSpc>
                  <a:tabLst>
                    <a:tab pos="3952875" algn="l"/>
                    <a:tab pos="786765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   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8_BD.58_1#a2749477e.choices?vcp=1&amp;vis=1&amp;pid=5ee25faf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2499995"/>
                <a:ext cx="5193665" cy="818515"/>
              </a:xfrm>
              <a:prstGeom prst="rect">
                <a:avLst/>
              </a:prstGeom>
              <a:blipFill rotWithShape="1">
                <a:blip r:embed="rId3"/>
                <a:stretch>
                  <a:fillRect b="-86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59_1#fdee3289e?sp=1&amp;vcp=1&amp;vis=1&amp;pid=5ee25faf1&amp;color=0,0,0&amp;vtp=1&amp;vaab=1&amp;bbb=1&amp;hb=1"/>
              <p:cNvSpPr/>
              <p:nvPr/>
            </p:nvSpPr>
            <p:spPr>
              <a:xfrm>
                <a:off x="430854" y="3510909"/>
                <a:ext cx="11109960" cy="221993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（3）为了测量一根细铜丝的直径，小明将这根细铜丝紧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密缠绕在铅笔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杆上，一共绕了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23匝，如图5-10丙所示，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则23匝铜丝在铅笔杆上的总长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，计算得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出铜丝的直径约为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（保留1位小数）。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59_1#fdee3289e?sp=1&amp;vcp=1&amp;vis=1&amp;pid=5ee25faf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854" y="3510909"/>
                <a:ext cx="11109960" cy="2219936"/>
              </a:xfrm>
              <a:prstGeom prst="rect">
                <a:avLst/>
              </a:prstGeom>
              <a:blipFill rotWithShape="1">
                <a:blip r:embed="rId4"/>
                <a:stretch>
                  <a:fillRect l="-3" t="-28" r="3" b="-16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4200" y="930275"/>
            <a:ext cx="2172335" cy="2512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0995" y="3890645"/>
            <a:ext cx="2923540" cy="1179830"/>
          </a:xfrm>
          <a:prstGeom prst="rect">
            <a:avLst/>
          </a:prstGeom>
        </p:spPr>
      </p:pic>
      <p:sp>
        <p:nvSpPr>
          <p:cNvPr id="7" name="QB_8_BD.57_2#5ee25faf1?iti=17&amp;vcp=1&amp;vis=1&amp;pid=5ee25faf1&amp;color=0,0,0&amp;vtp=1&amp;vaab=1&amp;bbb=1"/>
          <p:cNvSpPr/>
          <p:nvPr/>
        </p:nvSpPr>
        <p:spPr>
          <a:xfrm>
            <a:off x="10320719" y="5517982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60_1#7eddd8de8?iti=18&amp;htil=10&amp;vcp=1&amp;vis=1&amp;pid=5ee25faf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0880" y="1614392"/>
            <a:ext cx="4590288" cy="295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60_2#7eddd8de8?iti=18&amp;htil=10&amp;vcp=1&amp;vis=1&amp;pid=5ee25faf1&amp;color=0,0,0&amp;vtp=1&amp;vaab=1&amp;bbb=1"/>
          <p:cNvSpPr/>
          <p:nvPr/>
        </p:nvSpPr>
        <p:spPr>
          <a:xfrm>
            <a:off x="8791511" y="46949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60_3#7eddd8de8?htil=10&amp;sp=1&amp;vcp=1&amp;vis=1&amp;pid=5ee25faf1&amp;color=0,0,0&amp;vtp=1&amp;vaab=1&amp;bt=1&amp;bbb=1&amp;hb=1"/>
              <p:cNvSpPr/>
              <p:nvPr/>
            </p:nvSpPr>
            <p:spPr>
              <a:xfrm>
                <a:off x="539496" y="1596104"/>
                <a:ext cx="63916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（1）如图5-10甲所示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，小明用刻度尺和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三角板测量硬币的直径，该刻度尺的分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度值是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，测得硬币的直径是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60_3#7eddd8de8?htil=10&amp;sp=1&amp;vcp=1&amp;vis=1&amp;pid=5ee25faf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96104"/>
                <a:ext cx="639165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14" r="-1657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61_1#7eddd8de8.blank?vcp=1&amp;vis=1&amp;pid=5ee25faf1&amp;color=0,0,0&amp;vpa=21&amp;vtp=1&amp;vaab=1&amp;bbb=1"/>
          <p:cNvSpPr/>
          <p:nvPr/>
        </p:nvSpPr>
        <p:spPr>
          <a:xfrm>
            <a:off x="1578514" y="2861024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62_1#7eddd8de8.blank?vcp=1&amp;vis=1&amp;pid=5ee25faf1&amp;color=0,0,0&amp;vpa=22&amp;vtp=1&amp;vaab=1&amp;bbb=1&amp;hb=1"/>
              <p:cNvSpPr/>
              <p:nvPr/>
            </p:nvSpPr>
            <p:spPr>
              <a:xfrm>
                <a:off x="539496" y="2853404"/>
                <a:ext cx="6391656" cy="12204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1.55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1.53∼1.57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均可）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62_1#7eddd8de8.blank?vcp=1&amp;vis=1&amp;pid=5ee25faf1&amp;color=0,0,0&amp;vpa=22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53404"/>
                <a:ext cx="6391656" cy="1220407"/>
              </a:xfrm>
              <a:prstGeom prst="rect">
                <a:avLst/>
              </a:prstGeom>
              <a:blipFill rotWithShape="1">
                <a:blip r:embed="rId5"/>
                <a:stretch>
                  <a:fillRect l="-6" t="-29" r="2" b="-60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63_1#a2749477e?iti=19&amp;htil=11&amp;vcp=1&amp;vis=1&amp;pid=5ee25faf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2440" y="572770"/>
            <a:ext cx="5370195" cy="343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63_2#a2749477e?iti=19&amp;htil=11&amp;vcp=1&amp;vis=1&amp;pid=5ee25faf1&amp;color=0,0,0&amp;vtp=1&amp;vaab=1&amp;bbb=1"/>
          <p:cNvSpPr/>
          <p:nvPr/>
        </p:nvSpPr>
        <p:spPr>
          <a:xfrm>
            <a:off x="7127051" y="3439715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63_3#a2749477e?htil=11&amp;vcp=1&amp;vis=1&amp;pid=5ee25faf1&amp;color=0,0,0&amp;vtp=1&amp;vaab=1&amp;bt=1&amp;bbb=1&amp;hb=1&amp;hs=1"/>
              <p:cNvSpPr/>
              <p:nvPr/>
            </p:nvSpPr>
            <p:spPr>
              <a:xfrm>
                <a:off x="539496" y="554400"/>
                <a:ext cx="659282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（2）如图5-10乙所示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，小明把一条薄厚均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匀的纸带紧密环绕在圆柱形铅笔上，直至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恰好能套进一个圆环内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，纸带环绕了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圈，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则纸带的厚度是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填字母代号）。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BD.63_3#a2749477e?htil=11&amp;vcp=1&amp;vis=1&amp;pid=5ee25faf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59282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2" r="-1676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N.1_1#a2749477e.blank?vcp=1&amp;vis=1&amp;pid=5ee25faf1&amp;color=0,0,0&amp;vpa=23&amp;vtp=1&amp;vaab=1"/>
          <p:cNvSpPr/>
          <p:nvPr/>
        </p:nvSpPr>
        <p:spPr>
          <a:xfrm>
            <a:off x="3013614" y="24460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8_BD.63_4#a2749477e.choices?htil=11&amp;vcp=1&amp;vis=1&amp;pid=5ee25faf1&amp;color=0,0,0&amp;vtp=1&amp;vaab=1&amp;bbb=1"/>
              <p:cNvSpPr/>
              <p:nvPr/>
            </p:nvSpPr>
            <p:spPr>
              <a:xfrm>
                <a:off x="539496" y="3052745"/>
                <a:ext cx="6592824" cy="81826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7000"/>
                  </a:lnSpc>
                  <a:tabLst>
                    <a:tab pos="2447290" algn="l"/>
                    <a:tab pos="485648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8_BD.63_4#a2749477e.choices?htil=11&amp;vcp=1&amp;vis=1&amp;pid=5ee25faf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2745"/>
                <a:ext cx="6592824" cy="818261"/>
              </a:xfrm>
              <a:prstGeom prst="rect">
                <a:avLst/>
              </a:prstGeom>
              <a:blipFill rotWithShape="1">
                <a:blip r:embed="rId5"/>
                <a:stretch>
                  <a:fillRect l="-6" t="-37" b="-8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65_1#fdee3289e?sp=1&amp;vcp=1&amp;vis=1&amp;pid=5ee25faf1&amp;color=0,0,0&amp;vtp=1&amp;vaab=1&amp;bbb=1&amp;hb=1&amp;hs=1"/>
              <p:cNvSpPr/>
              <p:nvPr/>
            </p:nvSpPr>
            <p:spPr>
              <a:xfrm>
                <a:off x="539496" y="387602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（3）为了测量一根细铜丝的直径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，小明将这根细铜丝紧密缠绕在铅笔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杆上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，一共绕了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匝，如图5-10丙所示，则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23匝铜丝在铅笔杆上的总长度为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计算得出铜丝的直径约为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（保留1位小数）。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65_1#fdee3289e?sp=1&amp;vcp=1&amp;vis=1&amp;pid=5ee25faf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76022"/>
                <a:ext cx="11109960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3" t="-25" r="3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66_1#fdee3289e.blank?vcp=1&amp;vis=1&amp;pid=5ee25faf1&amp;color=0,0,0&amp;vpa=24&amp;vtp=1&amp;vaab=1&amp;bbb=1"/>
          <p:cNvSpPr/>
          <p:nvPr/>
        </p:nvSpPr>
        <p:spPr>
          <a:xfrm>
            <a:off x="9698578" y="5140942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1.60</a:t>
            </a:r>
            <a:endParaRPr lang="en-US" altLang="zh-CN" sz="2800" dirty="0"/>
          </a:p>
        </p:txBody>
      </p:sp>
      <p:sp>
        <p:nvSpPr>
          <p:cNvPr id="9" name="QB_8_AN.67_1#fdee3289e.blank?vcp=1&amp;vis=1&amp;pid=5ee25faf1&amp;color=0,0,0&amp;vpa=25&amp;vtp=1&amp;vaab=1&amp;bbb=1"/>
          <p:cNvSpPr/>
          <p:nvPr/>
        </p:nvSpPr>
        <p:spPr>
          <a:xfrm>
            <a:off x="4423315" y="5767687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65a0bd63?vcp=1&amp;pid=5d21411e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9_BD.68_1#c5f7bdceb?sp=1&amp;vcp=1&amp;vis=1&amp;pid=f7d8c9450&amp;color=0,0,0&amp;vtp=1&amp;vaab=1&amp;bbb=1&amp;hb=1"/>
              <p:cNvSpPr/>
              <p:nvPr/>
            </p:nvSpPr>
            <p:spPr>
              <a:xfrm>
                <a:off x="539496" y="1267240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（1）下列实验中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，涉及的研究方法与上例实验中测量纸带厚度的方法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相同的有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（填序号）。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①用量筒和水测出100枚大头针的体积，求一枚大头针的体积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②测量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脉搏跳动的次数，求出脉搏跳动一次所需的时间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③测量课本长度时,取5次测量值的平均值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④测量一本书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页的总厚度，再除以100，得出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1张纸的厚度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9_BD.68_1#c5f7bdceb?sp=1&amp;vcp=1&amp;vis=1&amp;pid=f7d8c945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1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9_AN.70_1#c5f7bdceb.blank?vcp=1&amp;vis=1&amp;pid=f7d8c9450&amp;color=0,0,0&amp;vpa=26&amp;vtp=1&amp;vaab=1&amp;bbb=1"/>
          <p:cNvSpPr/>
          <p:nvPr/>
        </p:nvSpPr>
        <p:spPr>
          <a:xfrm>
            <a:off x="1972214" y="188446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①②④</a:t>
            </a:r>
            <a:endParaRPr lang="en-US" altLang="zh-CN" sz="2800" dirty="0"/>
          </a:p>
        </p:txBody>
      </p:sp>
      <p:sp>
        <p:nvSpPr>
          <p:cNvPr id="9" name="QB_9_AS.1_1#c5f7bdceb?vcp=1&amp;vis=1&amp;pid=f7d8c9450&amp;color=0,0,0&amp;vtp=1&amp;vaab=1&amp;bbb=1&amp;hb=1"/>
          <p:cNvSpPr/>
          <p:nvPr/>
        </p:nvSpPr>
        <p:spPr>
          <a:xfrm>
            <a:off x="539496" y="503597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在测量微小量时，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我们常常将微小的量积累成一个比较大的量，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测量纸带的厚度就应用了累积法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71_1#59cd06df7?vcp=1&amp;vis=1&amp;pid=f7d8c9450&amp;color=0,0,0&amp;vtp=1&amp;vaab=1&amp;bt=1&amp;bbb=1&amp;hb=1"/>
          <p:cNvSpPr/>
          <p:nvPr/>
        </p:nvSpPr>
        <p:spPr>
          <a:xfrm>
            <a:off x="539496" y="21810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（2）若小明在将细铜丝绕线时，匝与匝之间有间隙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，则细铜丝直径的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测量值将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选填“偏大”“偏小”或“不变”）。</a:t>
            </a:r>
            <a:endParaRPr lang="en-US" altLang="zh-CN" sz="2800" dirty="0"/>
          </a:p>
        </p:txBody>
      </p:sp>
      <p:sp>
        <p:nvSpPr>
          <p:cNvPr id="3" name="QB_9_AN.73_1#59cd06df7.blank?vcp=1&amp;vis=1&amp;pid=f7d8c9450&amp;color=0,0,0&amp;vpa=27&amp;vtp=1&amp;vaab=1&amp;bbb=1"/>
          <p:cNvSpPr/>
          <p:nvPr/>
        </p:nvSpPr>
        <p:spPr>
          <a:xfrm>
            <a:off x="1972214" y="277736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偏大</a:t>
            </a:r>
            <a:endParaRPr lang="en-US" altLang="zh-CN" sz="2800" dirty="0"/>
          </a:p>
        </p:txBody>
      </p:sp>
      <p:sp>
        <p:nvSpPr>
          <p:cNvPr id="4" name="QB_9_AS.1_1#59cd06df7?vcp=1&amp;vis=1&amp;pid=f7d8c9450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若在绕细铜丝时没有紧密排绕而是留有间隙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，会使铜丝在铅笔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杆上的总长度偏大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，导致测得细铜丝的直径偏大。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8#47e9c91c0?vcp=1&amp;pid=965a0bd63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169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170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8#47e9c91c0?vcp=1&amp;pid=965a0bd6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1e2258c76.fixed?vcp=1&amp;pid=de008b75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长度和时间的测量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运动的描述</a:t>
            </a:r>
            <a:endParaRPr lang="en-US" altLang="zh-CN" sz="4000" dirty="0"/>
          </a:p>
        </p:txBody>
      </p:sp>
      <p:sp>
        <p:nvSpPr>
          <p:cNvPr id="3" name="C_5_BD#1e2258c76.fixed?vcp=1&amp;pid=de008b752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第5讲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长度和时间的测量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运动的描述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ee1f3481?vcp=1&amp;pid=b620950da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924812"/>
            <a:ext cx="11073384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6f7f12f2?vcp=1&amp;pid=1e2258c76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74_1#e5911e9a5?vcp=1&amp;vis=1&amp;pid=96f7f12f2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（2024·广西梧州·模拟）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科技前沿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中国建材集团制造出一种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“超薄玻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”，这种玻璃只比一张纸略厚一点，而且很结实，小汽车撞不碎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国制造又一次刷新了世界纪录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。这种“超薄玻璃”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的厚度是(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76_1#e5911e9a5.bracket?vcp=1&amp;vis=1&amp;pid=96f7f12f2&amp;color=0,0,0&amp;vpa=28&amp;vtp=1&amp;vaab=1"/>
          <p:cNvSpPr/>
          <p:nvPr/>
        </p:nvSpPr>
        <p:spPr>
          <a:xfrm>
            <a:off x="9665239" y="25493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74_2#e5911e9a5.choices?vcp=1&amp;vis=1&amp;pid=96f7f12f2&amp;color=0,0,0&amp;vtp=1&amp;vaab=1&amp;bbb=1"/>
              <p:cNvSpPr/>
              <p:nvPr/>
            </p:nvSpPr>
            <p:spPr>
              <a:xfrm>
                <a:off x="539496" y="318355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4640" algn="l"/>
                    <a:tab pos="5593080" algn="l"/>
                    <a:tab pos="849122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74_2#e5911e9a5.choices?vcp=1&amp;vis=1&amp;pid=96f7f12f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83554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AS.1_1#e5911e9a5?vcp=1&amp;vis=1&amp;pid=96f7f12f2&amp;color=0,0,0&amp;vtp=1&amp;vaab=1&amp;bbb=1&amp;hb=1"/>
              <p:cNvSpPr/>
              <p:nvPr/>
            </p:nvSpPr>
            <p:spPr>
              <a:xfrm>
                <a:off x="539496" y="374946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一张纸的厚度约为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，这种玻璃只比一张纸略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厚一点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，选项C中的数据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与此相符，故选C。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AS.1_1#e5911e9a5?vcp=1&amp;vis=1&amp;pid=96f7f12f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49466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35" r="3" b="-5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77_1#b7f340077?iti=20&amp;htil=12&amp;vcp=1&amp;vis=1&amp;pid=96f7f12f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9040" y="641350"/>
            <a:ext cx="4780280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7_2#b7f340077?iti=20&amp;htil=12&amp;vcp=1&amp;vis=1&amp;pid=96f7f12f2&amp;color=0,0,0&amp;vtp=1&amp;vaab=1&amp;bbb=1"/>
          <p:cNvSpPr/>
          <p:nvPr/>
        </p:nvSpPr>
        <p:spPr>
          <a:xfrm>
            <a:off x="9105265" y="2616200"/>
            <a:ext cx="1147445" cy="7385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图B5-1</a:t>
            </a:r>
            <a:endParaRPr lang="en-US" altLang="zh-CN" sz="2800" dirty="0"/>
          </a:p>
        </p:txBody>
      </p:sp>
      <p:sp>
        <p:nvSpPr>
          <p:cNvPr id="4" name="QC_7_BD.77_3#b7f340077?htil=12&amp;sp=1&amp;vcp=1&amp;vis=1&amp;pid=96f7f12f2&amp;color=0,0,0&amp;vtp=1&amp;vaab=1&amp;bt=1&amp;bbb=1&amp;hb=1&amp;hs=1"/>
          <p:cNvSpPr/>
          <p:nvPr/>
        </p:nvSpPr>
        <p:spPr>
          <a:xfrm>
            <a:off x="539496" y="623062"/>
            <a:ext cx="70774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（2024·湖北·中考）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传统文化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我国古代把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女子一拃长称为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“咫”，男子一拃长称为“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尺”，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B5-1所示。“咫尺之间”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用来比喻相距很近，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“咫”与“尺”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的长度相差大约为(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_1#b7f340077.bracket?vcp=1&amp;vis=1&amp;pid=96f7f12f2&amp;color=0,0,0&amp;vpa=29&amp;vtp=1&amp;vaab=1"/>
          <p:cNvSpPr/>
          <p:nvPr/>
        </p:nvSpPr>
        <p:spPr>
          <a:xfrm>
            <a:off x="6067965" y="25528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77_4#b7f340077.choices?vcp=1&amp;vis=1&amp;pid=96f7f12f2&amp;color=0,0,0&amp;vtp=1&amp;vaab=1&amp;bbb=1&amp;hs=1"/>
              <p:cNvSpPr/>
              <p:nvPr/>
            </p:nvSpPr>
            <p:spPr>
              <a:xfrm>
                <a:off x="539496" y="318668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77_4#b7f340077.choices?vcp=1&amp;vis=1&amp;pid=96f7f12f2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86684"/>
                <a:ext cx="11109960" cy="555244"/>
              </a:xfrm>
              <a:prstGeom prst="rect">
                <a:avLst/>
              </a:prstGeom>
              <a:blipFill rotWithShape="1">
                <a:blip r:embed="rId4"/>
                <a:stretch>
                  <a:fillRect l="-3" t="-46" r="3" b="-14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BD.79_1#afec29624?vcp=1&amp;vis=1&amp;pid=96f7f12f2&amp;color=0,0,0&amp;vtp=1&amp;vaab=1&amp;bbb=1&amp;hb=1&amp;hs=1"/>
          <p:cNvSpPr/>
          <p:nvPr/>
        </p:nvSpPr>
        <p:spPr>
          <a:xfrm>
            <a:off x="539496" y="375259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传统文化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荀子《劝学》中的“不积跬步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以至千里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”，其中“跬”为单脚迈出一次的距离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。一名普通中学生正常行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，一“跬”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的距离最接近(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7_AN.80_1#afec29624.bracket?vcp=1&amp;vis=1&amp;pid=96f7f12f2&amp;color=0,0,0&amp;vpa=30&amp;vtp=1&amp;vaab=1"/>
          <p:cNvSpPr/>
          <p:nvPr/>
        </p:nvSpPr>
        <p:spPr>
          <a:xfrm>
            <a:off x="5042440" y="50346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7_BD.79_2#afec29624.choices?vcp=1&amp;vis=1&amp;pid=96f7f12f2&amp;color=0,0,0&amp;vtp=1&amp;vaab=1&amp;bbb=1&amp;hs=1"/>
              <p:cNvSpPr/>
              <p:nvPr/>
            </p:nvSpPr>
            <p:spPr>
              <a:xfrm>
                <a:off x="539496" y="5672074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C_7_BD.79_2#afec29624.choices?vcp=1&amp;vis=1&amp;pid=96f7f12f2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72074"/>
                <a:ext cx="11109960" cy="555244"/>
              </a:xfrm>
              <a:prstGeom prst="rect">
                <a:avLst/>
              </a:prstGeom>
              <a:blipFill rotWithShape="1">
                <a:blip r:embed="rId5"/>
                <a:stretch>
                  <a:fillRect l="-3" t="-46" r="3" b="-14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1_1#c63d9cb54?vcp=1&amp;vis=1&amp;pid=96f7f12f2&amp;color=0,0,0&amp;vtp=1&amp;vaab=1&amp;bt=1&amp;bbb=1&amp;hb=1"/>
          <p:cNvSpPr/>
          <p:nvPr/>
        </p:nvSpPr>
        <p:spPr>
          <a:xfrm>
            <a:off x="539496" y="15779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（2024·辽宁·中考）为保护视力，应认真做好眼保健操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，做一遍眼保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健操的时间大约是(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c63d9cb54.bracket?vcp=1&amp;vis=1&amp;pid=96f7f12f2&amp;color=0,0,0&amp;vpa=31&amp;vtp=1&amp;vaab=1"/>
          <p:cNvSpPr/>
          <p:nvPr/>
        </p:nvSpPr>
        <p:spPr>
          <a:xfrm>
            <a:off x="3661315" y="22123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81_2#c63d9cb54.choices?vcp=1&amp;vis=1&amp;pid=96f7f12f2&amp;color=0,0,0&amp;vtp=1&amp;vaab=1&amp;bbb=1"/>
              <p:cNvSpPr/>
              <p:nvPr/>
            </p:nvSpPr>
            <p:spPr>
              <a:xfrm>
                <a:off x="539496" y="2853150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37815" algn="l"/>
                    <a:tab pos="5662930" algn="l"/>
                    <a:tab pos="8488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81_2#c63d9cb54.choices?vcp=1&amp;vis=1&amp;pid=96f7f12f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53150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14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BD.83_1#b205eb731?vcp=1&amp;vis=1&amp;pid=96f7f12f2&amp;color=0,0,0&amp;vtp=1&amp;vaab=1&amp;bbb=1&amp;hb=1"/>
          <p:cNvSpPr/>
          <p:nvPr/>
        </p:nvSpPr>
        <p:spPr>
          <a:xfrm>
            <a:off x="539496" y="34190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（2023·广西·中考）在行驶的动车上看到路边的树木向后退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，所选的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参照物是(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84_1#b205eb731.bracket?vcp=1&amp;vis=1&amp;pid=96f7f12f2&amp;color=0,0,0&amp;vpa=32&amp;vtp=1&amp;vaab=1"/>
          <p:cNvSpPr/>
          <p:nvPr/>
        </p:nvSpPr>
        <p:spPr>
          <a:xfrm>
            <a:off x="2238914" y="40534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7_BD.83_2#b205eb731.choices?vcp=1&amp;vis=1&amp;pid=96f7f12f2&amp;color=0,0,0&amp;vtp=1&amp;vaab=1&amp;bbb=1"/>
          <p:cNvSpPr/>
          <p:nvPr/>
        </p:nvSpPr>
        <p:spPr>
          <a:xfrm>
            <a:off x="539496" y="469782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B.远山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C.动车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.树木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5_1#26d47ef6f?vcp=1&amp;vis=1&amp;pid=96f7f12f2&amp;color=0,0,0&amp;vtp=1&amp;vaab=1&amp;bt=1&amp;bbb=1&amp;hb=1"/>
          <p:cNvSpPr/>
          <p:nvPr/>
        </p:nvSpPr>
        <p:spPr>
          <a:xfrm>
            <a:off x="539496" y="122605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（2024·广西北海·模拟）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传统文化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《吕氏春秋·察今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》记载了刻舟求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剑的故事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，其中有这样的文字“舟已行矣，而剑不行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”，从物理角度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，“剑不行”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所选择的参照物是(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87_1#26d47ef6f.bracket?vcp=1&amp;vis=1&amp;pid=96f7f12f2&amp;color=0,0,0&amp;vpa=33&amp;vtp=1&amp;vaab=1"/>
          <p:cNvSpPr/>
          <p:nvPr/>
        </p:nvSpPr>
        <p:spPr>
          <a:xfrm>
            <a:off x="5753640" y="25081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85_2#26d47ef6f.choices?vcp=1&amp;vis=1&amp;pid=96f7f12f2&amp;color=0,0,0&amp;vtp=1&amp;vaab=1&amp;bbb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B.岸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C.流水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.舟中人</a:t>
            </a:r>
            <a:endParaRPr lang="en-US" altLang="zh-CN" sz="2800" dirty="0"/>
          </a:p>
        </p:txBody>
      </p:sp>
      <p:sp>
        <p:nvSpPr>
          <p:cNvPr id="5" name="QC_7_AS.1_1#26d47ef6f?vcp=1&amp;vis=1&amp;pid=96f7f12f2&amp;color=0,0,0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“舟已行矣，而剑不行”，意思是舟已经向前行驶了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，但剑没有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，“剑不行”即剑相对于参照物是静止的。以岸为参照物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，剑相对于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岸的位置没有发生变化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，即剑相对于岸是静止的。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88_1#ce862f6c1?vcp=1&amp;vis=1&amp;pid=96f7f12f2&amp;color=0,0,0&amp;vtp=1&amp;vaab=1&amp;bt=1&amp;bbb=1&amp;hb=1"/>
              <p:cNvSpPr/>
              <p:nvPr/>
            </p:nvSpPr>
            <p:spPr>
              <a:xfrm>
                <a:off x="521081" y="73466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小娟走路的步长约为40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填适当单位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），她从篮球场的一端走到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另一端共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70步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，由此可估算篮球场的长度为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88_1#ce862f6c1?vcp=1&amp;vis=1&amp;pid=96f7f12f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081" y="734663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ce862f6c1.blank?vcp=1&amp;vis=1&amp;pid=96f7f12f2&amp;color=0,0,0&amp;vpa=34&amp;vtp=1&amp;vaab=1&amp;bbb=1"/>
              <p:cNvSpPr/>
              <p:nvPr/>
            </p:nvSpPr>
            <p:spPr>
              <a:xfrm>
                <a:off x="4411408" y="836072"/>
                <a:ext cx="6334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_1#ce862f6c1.blank?vcp=1&amp;vis=1&amp;pid=96f7f12f2&amp;color=0,0,0&amp;vpa=3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1408" y="836072"/>
                <a:ext cx="63341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102" r="60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2_1#ce862f6c1.blank?vcp=1&amp;vis=1&amp;pid=96f7f12f2&amp;color=0,0,0&amp;vpa=35&amp;vtp=1&amp;vaab=1&amp;bbb=1"/>
          <p:cNvSpPr/>
          <p:nvPr/>
        </p:nvSpPr>
        <p:spPr>
          <a:xfrm>
            <a:off x="7306214" y="1335373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B_7_BD.91_1#c1a749aab?iti=21&amp;htil=13&amp;vcp=1&amp;vis=1&amp;pid=96f7f12f2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7740" y="1497330"/>
            <a:ext cx="7467600" cy="4018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91_2#c1a749aab?iti=21&amp;htil=13&amp;vcp=1&amp;vis=1&amp;pid=96f7f12f2&amp;color=0,0,0&amp;vtp=1&amp;vaab=1&amp;bbb=1"/>
          <p:cNvSpPr/>
          <p:nvPr/>
        </p:nvSpPr>
        <p:spPr>
          <a:xfrm>
            <a:off x="8417718" y="5532215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图B5-2甲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91_3#c1a749aab?htil=13&amp;sp=1&amp;vcp=1&amp;vis=1&amp;pid=96f7f12f2&amp;color=0,0,0&amp;vtp=1&amp;vaab=1&amp;bbb=1&amp;hb=1"/>
              <p:cNvSpPr/>
              <p:nvPr/>
            </p:nvSpPr>
            <p:spPr>
              <a:xfrm>
                <a:off x="521081" y="2180304"/>
                <a:ext cx="677570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（2024·广东汕头·模拟）如图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B5-2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甲所示，读数时视线正确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物体的长度为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B5-2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乙所示，停表的读数为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91_3#c1a749aab?htil=13&amp;sp=1&amp;vcp=1&amp;vis=1&amp;pid=96f7f12f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081" y="2180304"/>
                <a:ext cx="6775704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6" t="-14" b="-55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92_1#c1a749aab.blank?vcp=1&amp;vis=1&amp;pid=96f7f12f2&amp;color=0,0,0&amp;vpa=36&amp;vtp=1&amp;vaab=1"/>
          <p:cNvSpPr/>
          <p:nvPr/>
        </p:nvSpPr>
        <p:spPr>
          <a:xfrm>
            <a:off x="1303560" y="342871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</a:p>
        </p:txBody>
      </p:sp>
      <p:sp>
        <p:nvSpPr>
          <p:cNvPr id="9" name="QB_7_AN.93_1#c1a749aab.blank?vcp=1&amp;vis=1&amp;pid=96f7f12f2&amp;color=0,0,0&amp;vpa=37&amp;vtp=1&amp;vaab=1&amp;bbb=1"/>
          <p:cNvSpPr/>
          <p:nvPr/>
        </p:nvSpPr>
        <p:spPr>
          <a:xfrm>
            <a:off x="2645314" y="4030059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2.45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94_1#c1a749aab.blank?vcp=1&amp;vis=1&amp;pid=96f7f12f2&amp;color=0,0,0&amp;vpa=38&amp;vtp=1&amp;vaab=1&amp;bbb=1"/>
          <p:cNvSpPr/>
          <p:nvPr/>
        </p:nvSpPr>
        <p:spPr>
          <a:xfrm>
            <a:off x="521239" y="5346414"/>
            <a:ext cx="1058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217.5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8" grpId="0" build="p" animBg="1"/>
      <p:bldP spid="9" grpId="0" build="p" animBg="1"/>
      <p:bldP spid="10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5703841c?vcp=1&amp;pid=1e2258c76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7_BD.95_1#00079d2d5?sp=1&amp;vcp=1&amp;vis=1&amp;pid=35703841c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（2024·四川成都·模拟）在向前行驶过程中，小汽车司机从后视镜中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观察到一辆越野车如图B5-2甲所示，下一时刻越野车在后视镜中的位置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如图B5-2乙所示。则下列说法正确的是(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5" name="QC_7_BD.95_2#00079d2d5?iti=22&amp;htil=14&amp;vcp=1&amp;vis=1&amp;pid=35703841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8735" y="3245485"/>
            <a:ext cx="5727700" cy="202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95_3#00079d2d5?iti=22&amp;htil=14&amp;vcp=1&amp;vis=1&amp;pid=35703841c&amp;color=0,0,0&amp;vtp=1&amp;vaab=1&amp;bbb=1"/>
          <p:cNvSpPr/>
          <p:nvPr/>
        </p:nvSpPr>
        <p:spPr>
          <a:xfrm>
            <a:off x="8392069" y="5620176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图B5-2</a:t>
            </a:r>
            <a:endParaRPr lang="en-US" altLang="zh-CN" sz="2800" dirty="0"/>
          </a:p>
        </p:txBody>
      </p:sp>
      <p:sp>
        <p:nvSpPr>
          <p:cNvPr id="7" name="QC_7_BD.95_4#00079d2d5.choices?htil=14&amp;vcp=1&amp;vis=1&amp;pid=35703841c&amp;color=0,0,0&amp;vtp=1&amp;vaab=1&amp;bbb=1"/>
          <p:cNvSpPr/>
          <p:nvPr/>
        </p:nvSpPr>
        <p:spPr>
          <a:xfrm>
            <a:off x="539496" y="3191364"/>
            <a:ext cx="721461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A.越野车相对于小汽车是运动的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.越野车相对于路面是静止的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.小汽车相对于越野车是向前运动的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.小汽车向前行驶的速度比越野车快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00079d2d5?vcp=1&amp;vis=1&amp;pid=35703841c&amp;color=0,0,0&amp;vtp=1&amp;vaab=1&amp;bt=1&amp;bbb=1&amp;hb=1"/>
          <p:cNvSpPr/>
          <p:nvPr/>
        </p:nvSpPr>
        <p:spPr>
          <a:xfrm>
            <a:off x="539496" y="115135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后视镜中的越野车的像看起来变大了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，是因为越野车与小汽车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的距离变小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，说明越野车比小汽车行驶的速度大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，小汽车相对于越野车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是向后运动的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7_AS.1_1#00079d2d5?iti=23&amp;vcp=1&amp;vis=1&amp;pid=35703841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128994"/>
            <a:ext cx="5458968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00079d2d5?iti=23&amp;vcp=1&amp;vis=1&amp;pid=35703841c&amp;color=0,0,0&amp;vtp=1&amp;vaab=1&amp;bbb=1"/>
          <p:cNvSpPr/>
          <p:nvPr/>
        </p:nvSpPr>
        <p:spPr>
          <a:xfrm>
            <a:off x="5520595" y="513965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图B5-2</a:t>
            </a:r>
            <a:endParaRPr lang="en-US" altLang="zh-CN" sz="2800" dirty="0"/>
          </a:p>
        </p:txBody>
      </p:sp>
      <p:sp>
        <p:nvSpPr>
          <p:cNvPr id="5" name="QC_7_AN.96_1#00079d2d5.bracket?vcp=1&amp;vis=1&amp;pid=35703841c&amp;color=0,0,0&amp;vpa=39&amp;vtp=1&amp;vaab=1"/>
          <p:cNvSpPr/>
          <p:nvPr/>
        </p:nvSpPr>
        <p:spPr>
          <a:xfrm>
            <a:off x="1094657" y="300040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8_1#b8a590cc2?sp=1&amp;vcp=1&amp;vis=1&amp;pid=35703841c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（2024·湖北·中考）科技前沿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2024年5月28日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，神舟十八号航天员圆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满完成出舱任务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。如图B5-3所示，搭乘机械臂的航天员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A已为空间站安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装好空间碎片防护装置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，航天员B正在出舱。以空间站为参照物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，安装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好的防护装置是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，航天员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99_1#b8a590cc2.blank?vcp=1&amp;vis=1&amp;pid=35703841c&amp;color=0,0,0&amp;vpa=40&amp;vtp=1&amp;vaab=1&amp;bbb=1"/>
          <p:cNvSpPr/>
          <p:nvPr/>
        </p:nvSpPr>
        <p:spPr>
          <a:xfrm>
            <a:off x="3039014" y="244924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静止</a:t>
            </a:r>
            <a:endParaRPr lang="en-US" altLang="zh-CN" sz="2800" dirty="0"/>
          </a:p>
        </p:txBody>
      </p:sp>
      <p:sp>
        <p:nvSpPr>
          <p:cNvPr id="4" name="QB_7_AN.101_1#b8a590cc2.blank?vcp=1&amp;vis=1&amp;pid=35703841c&amp;color=0,0,0&amp;vpa=41&amp;vtp=1&amp;vaab=1&amp;bbb=1"/>
          <p:cNvSpPr/>
          <p:nvPr/>
        </p:nvSpPr>
        <p:spPr>
          <a:xfrm>
            <a:off x="6475953" y="244924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</a:t>
            </a:r>
            <a:endParaRPr lang="en-US" altLang="zh-CN" sz="2800" dirty="0"/>
          </a:p>
        </p:txBody>
      </p:sp>
      <p:pic>
        <p:nvPicPr>
          <p:cNvPr id="5" name="QB_7_BD.100_1#b8a590cc2?iti=24&amp;vcp=1&amp;vis=1&amp;pid=35703841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185" y="3154045"/>
            <a:ext cx="6078220" cy="316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00_2#b8a590cc2?iti=24&amp;vcp=1&amp;vis=1&amp;pid=35703841c&amp;color=0,0,0&amp;vtp=1&amp;vaab=1&amp;bbb=1"/>
          <p:cNvSpPr/>
          <p:nvPr/>
        </p:nvSpPr>
        <p:spPr>
          <a:xfrm>
            <a:off x="1891697" y="4377354"/>
            <a:ext cx="1147762" cy="563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图B5-3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02_1#0f242357a?sp=1&amp;vcp=1&amp;vis=1&amp;pid=35703841c&amp;color=0,0,0&amp;vtp=1&amp;vaab=1&amp;bt=1&amp;bbb=1"/>
              <p:cNvSpPr/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填合适的数值或单位：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①一名中学生的身高约16.5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②细铅笔芯的直径是0.7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4×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02_1#0f242357a?sp=1&amp;vcp=1&amp;vis=1&amp;pid=35703841c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103_1#0f242357a.blank?vcp=1&amp;vis=1&amp;pid=35703841c&amp;color=0,0,0&amp;vpa=42&amp;vtp=1&amp;vaab=1&amp;bbb=1"/>
              <p:cNvSpPr/>
              <p:nvPr/>
            </p:nvSpPr>
            <p:spPr>
              <a:xfrm>
                <a:off x="4741609" y="2605436"/>
                <a:ext cx="67310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103_1#0f242357a.blank?vcp=1&amp;vis=1&amp;pid=35703841c&amp;color=0,0,0&amp;vpa=4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1609" y="2605436"/>
                <a:ext cx="67310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8" r="10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104_1#0f242357a.blank?vcp=1&amp;vis=1&amp;pid=35703841c&amp;color=0,0,0&amp;vpa=43&amp;vtp=1&amp;vaab=1&amp;bbb=1"/>
              <p:cNvSpPr/>
              <p:nvPr/>
            </p:nvSpPr>
            <p:spPr>
              <a:xfrm>
                <a:off x="4246309" y="3257708"/>
                <a:ext cx="77152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104_1#0f242357a.blank?vcp=1&amp;vis=1&amp;pid=35703841c&amp;color=0,0,0&amp;vpa=4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6309" y="3257708"/>
                <a:ext cx="771525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8" t="-39" r="8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105_1#0f242357a.blank?vcp=1&amp;vis=1&amp;pid=35703841c&amp;color=0,0,0&amp;vpa=44&amp;vtp=1&amp;vaab=1&amp;bbb=1"/>
              <p:cNvSpPr/>
              <p:nvPr/>
            </p:nvSpPr>
            <p:spPr>
              <a:xfrm>
                <a:off x="2257552" y="3896328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105_1#0f242357a.blank?vcp=1&amp;vis=1&amp;pid=35703841c&amp;color=0,0,0&amp;vpa=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7552" y="3896328"/>
                <a:ext cx="1349058" cy="412369"/>
              </a:xfrm>
              <a:prstGeom prst="rect">
                <a:avLst/>
              </a:prstGeom>
              <a:blipFill rotWithShape="1">
                <a:blip r:embed="rId6"/>
                <a:stretch>
                  <a:fillRect l="-9" t="-146" r="33" b="-7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AN.106_1#0f242357a.blank?vcp=1&amp;vis=1&amp;pid=35703841c&amp;color=0,0,0&amp;vpa=45&amp;vtp=1&amp;vaab=1&amp;bbb=1"/>
          <p:cNvSpPr/>
          <p:nvPr/>
        </p:nvSpPr>
        <p:spPr>
          <a:xfrm>
            <a:off x="3185129" y="4404709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7_1#7b7c425cd?sp=1&amp;vcp=1&amp;vis=1&amp;pid=35703841c&amp;color=0,0,0&amp;vtp=1&amp;vaab=1&amp;bt=1&amp;bbb=1&amp;hb=1"/>
          <p:cNvSpPr/>
          <p:nvPr/>
        </p:nvSpPr>
        <p:spPr>
          <a:xfrm>
            <a:off x="539496" y="95323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如图B5-4所示，用刻度尺测量木块的长度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，其中正确的操作是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选填“甲”或“乙”）；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用刻度尺测量木块的长度需要多次测量求平均值，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多次测量的目的是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7_BD.107_2#7b7c425cd?iti=25&amp;vcp=1&amp;vis=1&amp;pid=35703841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0" y="2935446"/>
            <a:ext cx="8531352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07_3#7b7c425cd?iti=25&amp;vcp=1&amp;vis=1&amp;pid=35703841c&amp;color=0,0,0&amp;vtp=1&amp;vaab=1&amp;bbb=1"/>
          <p:cNvSpPr/>
          <p:nvPr/>
        </p:nvSpPr>
        <p:spPr>
          <a:xfrm>
            <a:off x="5520595" y="5375878"/>
            <a:ext cx="11477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图B5-4</a:t>
            </a:r>
            <a:endParaRPr lang="en-US" altLang="zh-CN" sz="2800" dirty="0"/>
          </a:p>
        </p:txBody>
      </p:sp>
      <p:sp>
        <p:nvSpPr>
          <p:cNvPr id="5" name="QB_7_AN.108_1#7b7c425cd.blank?vcp=1&amp;vis=1&amp;pid=35703841c&amp;color=0,0,0&amp;vpa=46&amp;vtp=1&amp;vaab=1"/>
          <p:cNvSpPr/>
          <p:nvPr/>
        </p:nvSpPr>
        <p:spPr>
          <a:xfrm>
            <a:off x="10595514" y="92275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6" name="QB_7_AN.109_1#7b7c425cd.blank?vcp=1&amp;vis=1&amp;pid=35703841c&amp;color=0,0,0&amp;vpa=47&amp;vtp=1&amp;vaab=1&amp;bbb=1"/>
          <p:cNvSpPr/>
          <p:nvPr/>
        </p:nvSpPr>
        <p:spPr>
          <a:xfrm>
            <a:off x="3394615" y="2197195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减少实验误差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ee1f3481?vcp=1&amp;pid=b620950da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508760"/>
            <a:ext cx="11073384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10f239f7?vcp=1&amp;pid=1e2258c76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10_1#6901f9095?vcp=1&amp;vis=1&amp;pid=810f239f7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小明五次测量课本的宽度，结果分别为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18.52 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18.52 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18.10 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18.50 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18.51 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10_1#6901f9095?vcp=1&amp;vis=1&amp;pid=810f239f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3" b="-5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10_2#6901f9095.choices?vcp=1&amp;vis=1&amp;pid=810f239f7&amp;color=0,0,0&amp;vtp=1&amp;vaab=1&amp;bbb=1"/>
              <p:cNvSpPr/>
              <p:nvPr/>
            </p:nvSpPr>
            <p:spPr>
              <a:xfrm>
                <a:off x="539496" y="2477561"/>
                <a:ext cx="11109960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A.小明所用刻度尺的分度值是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18.50 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中最后一位“0”无意义，可以去掉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.多次测量的目的是消除误差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.最后结果应记作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18.51 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10_2#6901f9095.choices?vcp=1&amp;vis=1&amp;pid=810f239f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7561"/>
                <a:ext cx="11109960" cy="2498344"/>
              </a:xfrm>
              <a:prstGeom prst="rect">
                <a:avLst/>
              </a:prstGeom>
              <a:blipFill rotWithShape="1">
                <a:blip r:embed="rId4"/>
                <a:stretch>
                  <a:fillRect l="-3" t="-17" r="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6901f9095?vcp=1&amp;vis=1&amp;pid=810f239f7&amp;color=0,0,0&amp;vtp=1&amp;vaab=1&amp;bt=1&amp;bbb=1&amp;hb=1"/>
              <p:cNvSpPr/>
              <p:nvPr/>
            </p:nvSpPr>
            <p:spPr>
              <a:xfrm>
                <a:off x="539496" y="1089724"/>
                <a:ext cx="11109960" cy="4533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测量长度时要估读到分度值的下一位，由测量数据可知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所用的刻度尺的分度值为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，选项A错误；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18.50 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中最后一位“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0”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是估读的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，反映了刻度尺的精确程度，有意义，不可以去掉，选项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；估读时有时偏大，有时偏小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，多次测量的目的是通过求平均值来减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小误差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，而不是消除误差，误差不可避免，选项C错误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；测量数据中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18.10 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与其他数据相差过大，是错误的，应该剔除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，最后结果为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18.52 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+18.52 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+18.50 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+18.51 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=18.51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，选项D正确。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6901f9095?vcp=1&amp;vis=1&amp;pid=810f239f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89724"/>
                <a:ext cx="11109960" cy="4533900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79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11_1#6901f9095.bracket?vcp=1&amp;vis=1&amp;pid=810f239f7&amp;color=0,0,0&amp;vpa=48&amp;vtp=1&amp;vaab=1"/>
          <p:cNvSpPr/>
          <p:nvPr/>
        </p:nvSpPr>
        <p:spPr>
          <a:xfrm>
            <a:off x="1005443" y="563305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13_1#d0c14d86a?vcp=1&amp;vis=1&amp;pid=810f239f7&amp;color=0,0,0&amp;vtp=1&amp;vaab=1&amp;bt=1&amp;bbb=1"/>
          <p:cNvSpPr/>
          <p:nvPr/>
        </p:nvSpPr>
        <p:spPr>
          <a:xfrm>
            <a:off x="539496" y="107194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（多选）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下列有关长度的测量正确的是(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14_1#d0c14d86a.bracket?vcp=1&amp;vis=1&amp;pid=810f239f7&amp;color=0,0,0&amp;vpa=49&amp;vtp=1&amp;vaab=1&amp;bbb=1"/>
          <p:cNvSpPr/>
          <p:nvPr/>
        </p:nvSpPr>
        <p:spPr>
          <a:xfrm>
            <a:off x="7331614" y="1058609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BCD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13_2#d0c14d86a.choices?vcp=1&amp;vis=1&amp;pid=810f239f7&amp;color=0,0,0&amp;vtp=1&amp;vaab=1&amp;bbb=1&amp;hb=1"/>
              <p:cNvSpPr/>
              <p:nvPr/>
            </p:nvSpPr>
            <p:spPr>
              <a:xfrm>
                <a:off x="539496" y="1704212"/>
                <a:ext cx="11109960" cy="3886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A.测量地图上路线的长度，用一根有弹性的棉线与铁路线重合来测量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.使用三角板和刻度尺组合，可测出硬币的直径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.测自行车通过的路程，可先记下车轮转过的圈数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，再乘以车轮的周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.把金属丝密绕在铅笔上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𝑁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圈，测出密绕部分的长度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，则金属丝直径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𝑁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13_2#d0c14d86a.choices?vcp=1&amp;vis=1&amp;pid=810f239f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04212"/>
                <a:ext cx="11109960" cy="3886200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3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1b847d0e?vcp=1&amp;pid=b620950d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_1#4fb9e5dee?vcp=1&amp;vis=1&amp;pid=b1b847d0e&amp;color=0,0,0&amp;vtp=1&amp;vaab=1&amp;bbb=1"/>
              <p:cNvSpPr/>
              <p:nvPr/>
            </p:nvSpPr>
            <p:spPr>
              <a:xfrm>
                <a:off x="539496" y="1275833"/>
                <a:ext cx="11634788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如图5-1所示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，刻度尺甲的示数为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，刻度尺乙的示数为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1_1#4fb9e5dee?vcp=1&amp;vis=1&amp;pid=b1b847d0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5833"/>
                <a:ext cx="11634788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1" b="-12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2_1#4fb9e5dee.blank?vcp=1&amp;vis=1&amp;pid=b1b847d0e&amp;color=0,0,0&amp;vpa=1&amp;vtp=1&amp;vaab=1&amp;bbb=1"/>
          <p:cNvSpPr/>
          <p:nvPr/>
        </p:nvSpPr>
        <p:spPr>
          <a:xfrm>
            <a:off x="5875877" y="1224398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2.4</a:t>
            </a:r>
            <a:endParaRPr lang="en-US" altLang="zh-CN" sz="2800" dirty="0"/>
          </a:p>
        </p:txBody>
      </p:sp>
      <p:sp>
        <p:nvSpPr>
          <p:cNvPr id="5" name="QB_7_AN.4_1#4fb9e5dee.blank?vcp=1&amp;vis=1&amp;pid=b1b847d0e&amp;color=0,0,0&amp;vpa=2&amp;vtp=1&amp;vaab=1&amp;bbb=1"/>
          <p:cNvSpPr/>
          <p:nvPr/>
        </p:nvSpPr>
        <p:spPr>
          <a:xfrm>
            <a:off x="10239914" y="1224398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2.40</a:t>
            </a:r>
            <a:endParaRPr lang="en-US" altLang="zh-CN" sz="2800" dirty="0"/>
          </a:p>
        </p:txBody>
      </p:sp>
      <p:pic>
        <p:nvPicPr>
          <p:cNvPr id="6" name="QB_7_BD.3_1#4fb9e5dee?iti=1&amp;vcp=1&amp;vis=1&amp;pid=b1b847d0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1144" y="1961941"/>
            <a:ext cx="3026664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3_2#4fb9e5dee?iti=1&amp;vcp=1&amp;vis=1&amp;pid=b1b847d0e&amp;color=0,0,0&amp;vtp=1&amp;vaab=1&amp;bbb=1"/>
          <p:cNvSpPr/>
          <p:nvPr/>
        </p:nvSpPr>
        <p:spPr>
          <a:xfrm>
            <a:off x="5638864" y="4539533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_1#840f81287?vcp=1&amp;vis=1&amp;pid=b1b847d0e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关于物理实验中的错误和误差，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6_1#840f81287.bracket?vcp=1&amp;vis=1&amp;pid=b1b847d0e&amp;color=0,0,0&amp;vpa=3&amp;vtp=1&amp;vaab=1"/>
          <p:cNvSpPr/>
          <p:nvPr/>
        </p:nvSpPr>
        <p:spPr>
          <a:xfrm>
            <a:off x="8906414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5_2#840f81287.choices?vcp=1&amp;vis=1&amp;pid=b1b847d0e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A.随着科学的发展，人们将能彻底消除误差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.错误只能减少，不能消除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.误差的产生可能与测量工具有关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.测量时多估读几位数值就可以减少误差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cc80c9bd.fixed?vcp=1&amp;pid=de008b752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长度和时间的测量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运动的描述</a:t>
            </a:r>
            <a:endParaRPr lang="en-US" altLang="zh-CN" sz="4000" dirty="0"/>
          </a:p>
        </p:txBody>
      </p:sp>
      <p:sp>
        <p:nvSpPr>
          <p:cNvPr id="3" name="C_5_BD#2cc80c9bd.fixed?vcp=1&amp;pid=de008b752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2569</Words>
  <Application>Microsoft Office PowerPoint</Application>
  <PresentationFormat>宽屏</PresentationFormat>
  <Paragraphs>496</Paragraphs>
  <Slides>62</Slides>
  <Notes>60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2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10</cp:revision>
  <dcterms:created xsi:type="dcterms:W3CDTF">2024-12-11T09:08:00Z</dcterms:created>
  <dcterms:modified xsi:type="dcterms:W3CDTF">2025-07-24T01:42:05Z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FA84FB30E6284DCAAD99FC37EA0E7836_12</vt:lpwstr>
  </property>
  <property fmtid="{D5CDD505-2E9C-101B-9397-08002B2CF9AE}" pid="3" name="KSOProductBuildVer">
    <vt:lpwstr>2052-12.1.0.18912</vt:lpwstr>
  </property>
</Properties>
</file>