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30" r:id="rId75"/>
    <p:sldId id="331" r:id="rId76"/>
    <p:sldId id="332" r:id="rId77"/>
    <p:sldId id="333" r:id="rId78"/>
    <p:sldId id="334" r:id="rId79"/>
    <p:sldId id="348" r:id="rId80"/>
    <p:sldId id="335" r:id="rId81"/>
    <p:sldId id="336" r:id="rId82"/>
    <p:sldId id="337" r:id="rId83"/>
    <p:sldId id="338" r:id="rId84"/>
    <p:sldId id="339" r:id="rId85"/>
    <p:sldId id="340" r:id="rId86"/>
    <p:sldId id="349" r:id="rId87"/>
    <p:sldId id="341" r:id="rId88"/>
    <p:sldId id="342" r:id="rId89"/>
    <p:sldId id="343" r:id="rId90"/>
    <p:sldId id="344" r:id="rId91"/>
    <p:sldId id="347" r:id="rId9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3" autoAdjust="0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483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D53DE5-6B38-4B97-A527-C1608C3892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A3768E-A613-4D97-9363-F46E7CE7FE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aac2fa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90738A-6E31-48BB-BC95-80AC6F6228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明清时期：统一多民族国家的巩固与发展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63E9140-33B8-9FBC-1A10-142E01BA5F8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B0CBF9-3CEB-4032-90E6-369F6B55A1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FDCA56-3A85-4572-83E5-C5C7D8215B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60E983-18FC-42FC-B542-A042E42A29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aa3f2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96017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d6a7f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de3086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aa3f205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4960170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d6a7f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de30868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23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c9991aae?colgroup=2,1,3,12,7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46305"/>
              </p:ext>
            </p:extLst>
          </p:nvPr>
        </p:nvGraphicFramePr>
        <p:xfrm>
          <a:off x="539496" y="2199640"/>
          <a:ext cx="11064240" cy="3403600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633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璋强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革官制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（2）地方：将行中书省的权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力一分为三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三司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分封诸子为王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驻守各地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监控地方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巩固皇室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800"/>
                        </a:lnSpc>
                      </a:pPr>
                      <a:r>
                        <a:rPr lang="en-US" altLang="zh-CN" sz="1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7c9991aae.table_image?iti=2&amp;tii=4&amp;vcp=1&amp;pid=195ae89f3&amp;color=0,0,0&amp;mp=1&amp;vtp=1&amp;vaab=1&amp;bbb=1"/>
          <p:cNvSpPr/>
          <p:nvPr/>
        </p:nvSpPr>
        <p:spPr>
          <a:xfrm>
            <a:off x="9471311" y="47774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朱元璋像</a:t>
            </a:r>
            <a:endParaRPr lang="en-US" altLang="zh-CN" sz="2800" dirty="0"/>
          </a:p>
        </p:txBody>
      </p:sp>
      <p:sp>
        <p:nvSpPr>
          <p:cNvPr id="2" name="P_7_BD#7c9991aae?colgroup=2,1,3,12,7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240449C4-C364-0DC9-C197-9CCECB9959C3}"/>
              </a:ext>
            </a:extLst>
          </p:cNvPr>
          <p:cNvSpPr txBox="1"/>
          <p:nvPr/>
        </p:nvSpPr>
        <p:spPr>
          <a:xfrm>
            <a:off x="10885591" y="14912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朱元璋.png"/>
          <p:cNvPicPr/>
          <p:nvPr/>
        </p:nvPicPr>
        <p:blipFill>
          <a:blip r:embed="rId3"/>
          <a:srcRect l="10638" r="5319" b="18485"/>
          <a:stretch>
            <a:fillRect/>
          </a:stretch>
        </p:blipFill>
        <p:spPr>
          <a:xfrm>
            <a:off x="9237313" y="2409158"/>
            <a:ext cx="1737360" cy="236829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c9991aae?colgroup=3,2,4,18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958921"/>
              </p:ext>
            </p:extLst>
          </p:nvPr>
        </p:nvGraphicFramePr>
        <p:xfrm>
          <a:off x="539496" y="2376836"/>
          <a:ext cx="11112522" cy="2808924"/>
        </p:xfrm>
        <a:graphic>
          <a:graphicData uri="http://schemas.openxmlformats.org/drawingml/2006/table">
            <a:tbl>
              <a:tblPr/>
              <a:tblGrid>
                <a:gridCol w="138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建立厂卫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锦衣卫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（明成祖成立东厂）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地方和中央的各个部门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既互不统属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又互相牵制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自直接向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使皇权高度集中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大为加强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c9991aae?colgroup=3,2,4,18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8F45109D-273E-5F07-44BD-9BEBFF601A21}"/>
              </a:ext>
            </a:extLst>
          </p:cNvPr>
          <p:cNvSpPr txBox="1"/>
          <p:nvPr/>
        </p:nvSpPr>
        <p:spPr>
          <a:xfrm>
            <a:off x="10933872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7c9991aae?colgroup=4,2,22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635062"/>
              </p:ext>
            </p:extLst>
          </p:nvPr>
        </p:nvGraphicFramePr>
        <p:xfrm>
          <a:off x="539496" y="2660078"/>
          <a:ext cx="11112934" cy="2242884"/>
        </p:xfrm>
        <a:graphic>
          <a:graphicData uri="http://schemas.openxmlformats.org/drawingml/2006/table">
            <a:tbl>
              <a:tblPr/>
              <a:tblGrid>
                <a:gridCol w="1642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改革科举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规定考试的题目必须来自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“四书”“五经”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考生对题目的解释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的《四书集注》为标准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不得随意发挥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规定行文格式为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八股文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禁锢思想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应试的人成为皇帝旨意的顺从者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c9991aae?colgroup=4,2,22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46E642AA-B676-A9E2-2EE1-BC8898FECB11}"/>
              </a:ext>
            </a:extLst>
          </p:cNvPr>
          <p:cNvSpPr txBox="1"/>
          <p:nvPr/>
        </p:nvSpPr>
        <p:spPr>
          <a:xfrm>
            <a:off x="109342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7c9991aae?colgroup=4,2,22&amp;vcp=1&amp;pid=195ae89f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411296"/>
              </p:ext>
            </p:extLst>
          </p:nvPr>
        </p:nvGraphicFramePr>
        <p:xfrm>
          <a:off x="539496" y="1544732"/>
          <a:ext cx="11112934" cy="4473132"/>
        </p:xfrm>
        <a:graphic>
          <a:graphicData uri="http://schemas.openxmlformats.org/drawingml/2006/table">
            <a:tbl>
              <a:tblPr/>
              <a:tblGrid>
                <a:gridCol w="1642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引进原产于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甘薯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马铃薯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日葵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（1）棉纺织业：从南方推向北方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涌现出一批棉纺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织业基地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（2）丝织业：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是丝织业中心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（3）制瓷业：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景德镇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是全国的制瓷中心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青花瓷器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畅销海内外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是全国性的商贸城市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出现有名的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如晋商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徽商等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c9991aae?colgroup=4,2,22&amp;vcp=1&amp;pid=195ae89f3&amp;color=0,0,0&amp;vtp=1&amp;vaab=1&amp;bt=1&amp;bbb=1">
            <a:extLst>
              <a:ext uri="{FF2B5EF4-FFF2-40B4-BE49-F238E27FC236}">
                <a16:creationId xmlns:a16="http://schemas.microsoft.com/office/drawing/2014/main" id="{6CE17236-185E-28A1-6570-E1C821DFFF40}"/>
              </a:ext>
            </a:extLst>
          </p:cNvPr>
          <p:cNvSpPr txBox="1"/>
          <p:nvPr/>
        </p:nvSpPr>
        <p:spPr>
          <a:xfrm>
            <a:off x="1093428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01c6d57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e45910959?iti=3&amp;vcp=1&amp;pid=1801c6d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1295191"/>
            <a:ext cx="630021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45910959?iti=3&amp;vcp=1&amp;pid=1801c6d57&amp;color=0,0,0&amp;vtp=1&amp;vaab=1&amp;bbb=1"/>
          <p:cNvSpPr/>
          <p:nvPr/>
        </p:nvSpPr>
        <p:spPr>
          <a:xfrm>
            <a:off x="4453795" y="3077255"/>
            <a:ext cx="3281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明朝中央机构示意图</a:t>
            </a:r>
            <a:endParaRPr lang="en-US" altLang="zh-CN" sz="2800" dirty="0"/>
          </a:p>
        </p:txBody>
      </p:sp>
      <p:pic>
        <p:nvPicPr>
          <p:cNvPr id="5" name="P_7_BD#e45910959?iti=4&amp;vcp=1&amp;pid=1801c6d5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348"/>
          <a:stretch>
            <a:fillRect/>
          </a:stretch>
        </p:blipFill>
        <p:spPr>
          <a:xfrm>
            <a:off x="6059837" y="3771691"/>
            <a:ext cx="304758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e45910959?iti=4&amp;vcp=1&amp;pid=1801c6d57&amp;color=0,0,0&amp;vtp=1&amp;vaab=1&amp;bbb=1"/>
          <p:cNvSpPr/>
          <p:nvPr/>
        </p:nvSpPr>
        <p:spPr>
          <a:xfrm>
            <a:off x="5169567" y="5764067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举子看榜图</a:t>
            </a:r>
            <a:endParaRPr lang="en-US" altLang="zh-CN" sz="2800" dirty="0"/>
          </a:p>
        </p:txBody>
      </p:sp>
      <p:pic>
        <p:nvPicPr>
          <p:cNvPr id="7" name="图片 6" descr="举子看榜图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97682" y="3771691"/>
            <a:ext cx="3062155" cy="18653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4d2dc9e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bb1a8213?sp=1&amp;vcp=1&amp;pid=684d2dc9e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中国古代不曾有宰相的朝代是清朝而不是明朝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因为明朝初期仍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实行丞相制度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但在明太祖时废除了丞相制度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明朝中期以后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私营手工业在许多行业取代以前占主导地位的官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营手工业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官营手工业的地位遭到削弱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这主要是因为商品经济的发展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（时空观念）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玉米等高产作物的引进对中国的影响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了粮食产量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缓解了人口增长的压力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传统的农业生产结构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推动了白银货币化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密切了中国与世界的联系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fe993b9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明朝的对外关系</a:t>
            </a:r>
            <a:endParaRPr lang="en-US" altLang="zh-CN" sz="3200" dirty="0"/>
          </a:p>
        </p:txBody>
      </p:sp>
      <p:sp>
        <p:nvSpPr>
          <p:cNvPr id="3" name="C_6_BD#b677b17b7?vcp=1&amp;pid=7efe993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8ca904b?vcp=1&amp;pid=b677b17b7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通过郑和下西洋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戚继光抗倭等史事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了解明朝的对外关系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881012d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a010be109?colgroup=4,2,22&amp;vcp=1&amp;pid=d788101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5783"/>
              </p:ext>
            </p:extLst>
          </p:nvPr>
        </p:nvGraphicFramePr>
        <p:xfrm>
          <a:off x="539496" y="1295191"/>
          <a:ext cx="11112524" cy="1121220"/>
        </p:xfrm>
        <a:graphic>
          <a:graphicData uri="http://schemas.openxmlformats.org/drawingml/2006/table">
            <a:tbl>
              <a:tblPr/>
              <a:tblGrid>
                <a:gridCol w="161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提高明朝在国外的地位和威望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示中国富强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用中国的货物去换取海外的奇珍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a010be109?colgroup=4,2,16,5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400408"/>
              </p:ext>
            </p:extLst>
          </p:nvPr>
        </p:nvGraphicFramePr>
        <p:xfrm>
          <a:off x="539496" y="1802098"/>
          <a:ext cx="11064240" cy="3958400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9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明朝经济繁荣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国力雄厚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世界上的强国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明朝造船技术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航海技术先进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郑和能力卓越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1405—1433年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率领船队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7次下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“西洋”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先后到达亚洲和非洲的30多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个国家和地区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最远到达非洲东海岸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和红海沿岸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010be109.table_image?iti=5&amp;tii=5&amp;vcp=1&amp;pid=d7881012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5208" y="2497042"/>
            <a:ext cx="172821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010be109.table_image?iti=5&amp;tii=6&amp;vcp=1&amp;pid=d7881012d&amp;color=0,0,0&amp;mp=1&amp;vtp=1&amp;vaab=1&amp;bbb=1"/>
          <p:cNvSpPr/>
          <p:nvPr/>
        </p:nvSpPr>
        <p:spPr>
          <a:xfrm>
            <a:off x="9955435" y="4562570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郑和像</a:t>
            </a:r>
            <a:endParaRPr lang="en-US" altLang="zh-CN" sz="2800" dirty="0"/>
          </a:p>
        </p:txBody>
      </p:sp>
      <p:sp>
        <p:nvSpPr>
          <p:cNvPr id="2" name="P_7_BD#a010be109?colgroup=4,2,16,5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9571C16D-A68F-A088-3554-0815E5A57E33}"/>
              </a:ext>
            </a:extLst>
          </p:cNvPr>
          <p:cNvSpPr txBox="1"/>
          <p:nvPr/>
        </p:nvSpPr>
        <p:spPr>
          <a:xfrm>
            <a:off x="10885591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365696"/>
              </p:ext>
            </p:extLst>
          </p:nvPr>
        </p:nvGraphicFramePr>
        <p:xfrm>
          <a:off x="539496" y="2382710"/>
          <a:ext cx="11112524" cy="2797176"/>
        </p:xfrm>
        <a:graphic>
          <a:graphicData uri="http://schemas.openxmlformats.org/drawingml/2006/table">
            <a:tbl>
              <a:tblPr/>
              <a:tblGrid>
                <a:gridCol w="161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4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次数多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航行范围广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堪称世界航海史上的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空前壮举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增进了中国与亚非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国家和地区的相互了解和友好往来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开创了西太平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洋与印度洋之间的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亚非海上交通线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为人类的航海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事业作出了伟大贡献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9BB7C6ED-5449-9059-1A65-3A55873D7D5B}"/>
              </a:ext>
            </a:extLst>
          </p:cNvPr>
          <p:cNvSpPr txBox="1"/>
          <p:nvPr/>
        </p:nvSpPr>
        <p:spPr>
          <a:xfrm>
            <a:off x="1093387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15777"/>
              </p:ext>
            </p:extLst>
          </p:nvPr>
        </p:nvGraphicFramePr>
        <p:xfrm>
          <a:off x="539496" y="1262806"/>
          <a:ext cx="11073384" cy="5076572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国力减弱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海防松懈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“倭患”日益严重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戚家军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九战九捷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平定浙东地区的倭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戚继光率军进入福建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与其他抗倭将领一起抗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使东南沿海的倭患基本解除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600"/>
                        </a:lnSpc>
                      </a:pPr>
                      <a:r>
                        <a:rPr lang="en-US" altLang="zh-CN" sz="13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戚继光领导的抗倭战争是一场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他是我国历史上一位伟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a010be109.table_image?iti=6&amp;tii=8&amp;vcp=1&amp;pid=d7881012d&amp;color=0,0,0&amp;mp=1&amp;vtp=1&amp;vaab=1&amp;bbb=1"/>
          <p:cNvSpPr/>
          <p:nvPr/>
        </p:nvSpPr>
        <p:spPr>
          <a:xfrm>
            <a:off x="9507886" y="49067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戚继光像</a:t>
            </a:r>
            <a:endParaRPr lang="en-US" altLang="zh-CN" sz="2800" dirty="0"/>
          </a:p>
        </p:txBody>
      </p:sp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2FBF21E7-82DC-A8D9-0E96-34FF1D4E2EFC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戚继光.jpg"/>
          <p:cNvPicPr/>
          <p:nvPr/>
        </p:nvPicPr>
        <p:blipFill>
          <a:blip r:embed="rId3"/>
          <a:srcRect l="3750" b="39622"/>
          <a:stretch>
            <a:fillRect/>
          </a:stretch>
        </p:blipFill>
        <p:spPr>
          <a:xfrm>
            <a:off x="9153144" y="2734024"/>
            <a:ext cx="2212848" cy="20457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a010be109?colgroup=4,2,22&amp;vcp=1&amp;pid=d7881012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387780"/>
              </p:ext>
            </p:extLst>
          </p:nvPr>
        </p:nvGraphicFramePr>
        <p:xfrm>
          <a:off x="539496" y="2943320"/>
          <a:ext cx="11112523" cy="1675956"/>
        </p:xfrm>
        <a:graphic>
          <a:graphicData uri="http://schemas.openxmlformats.org/drawingml/2006/table">
            <a:tbl>
              <a:tblPr/>
              <a:tblGrid>
                <a:gridCol w="1664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取在澳门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葡萄牙攫取了在我国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广东澳门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1573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葡萄牙获得了在澳门的租借居住权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但澳门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的领土主权仍然属于中国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010be109?colgroup=4,2,22&amp;vcp=1&amp;pid=d7881012d&amp;color=0,0,0&amp;mp=1&amp;vtp=1&amp;vaab=1&amp;bt=1&amp;bbb=1">
            <a:extLst>
              <a:ext uri="{FF2B5EF4-FFF2-40B4-BE49-F238E27FC236}">
                <a16:creationId xmlns:a16="http://schemas.microsoft.com/office/drawing/2014/main" id="{A42531EC-EF07-3BAF-6ACD-4B522D11FF03}"/>
              </a:ext>
            </a:extLst>
          </p:cNvPr>
          <p:cNvSpPr txBox="1"/>
          <p:nvPr/>
        </p:nvSpPr>
        <p:spPr>
          <a:xfrm>
            <a:off x="10933874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7bdbc7e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57a96874?sp=1&amp;vcp=1&amp;pid=4e7bdbc7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比较郑和下西洋与欧洲“地理大发现”</a:t>
            </a:r>
            <a:endParaRPr lang="en-US" altLang="zh-CN" sz="2800" dirty="0"/>
          </a:p>
        </p:txBody>
      </p:sp>
      <p:graphicFrame>
        <p:nvGraphicFramePr>
          <p:cNvPr id="23" name="P_7_BD#d57a96874?colgroup=2,14,12&amp;vcp=1&amp;pid=4e7bdbc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54075"/>
              </p:ext>
            </p:extLst>
          </p:nvPr>
        </p:nvGraphicFramePr>
        <p:xfrm>
          <a:off x="539496" y="1929556"/>
          <a:ext cx="11082528" cy="335572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地理大发现”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宣扬国威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加强与海外诸国的联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满足统治阶级对异域珍宝的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攫取暴利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封建制度下的政治行为和不计经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济效益的贡赐贸易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（政治优先）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资本主义性质的海外殖民活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d57a96874?colgroup=2,14,12&amp;vcp=1&amp;pid=4e7bdbc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44764"/>
              </p:ext>
            </p:extLst>
          </p:nvPr>
        </p:nvGraphicFramePr>
        <p:xfrm>
          <a:off x="539496" y="1548701"/>
          <a:ext cx="11082528" cy="446519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地理大发现”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贡赐贸易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倍偿其价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造成重大损耗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缺乏生命力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明清时期实行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航海业每况愈下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为资本原始积累驱动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航海事业蒸蒸日上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促进了中国与亚非国家的友好往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（和平外交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但贡赐贸易无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益于国计民生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无法持续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为新兴资产阶级开启了新的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活动场所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促进资本主义迅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加强了世界各地的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57a96874?colgroup=2,14,12&amp;vcp=1&amp;pid=4e7bdbc7e&amp;color=0,0,0&amp;mp=1&amp;vtp=1&amp;vaab=1&amp;bt=1&amp;bbb=1">
            <a:extLst>
              <a:ext uri="{FF2B5EF4-FFF2-40B4-BE49-F238E27FC236}">
                <a16:creationId xmlns:a16="http://schemas.microsoft.com/office/drawing/2014/main" id="{E8F353F5-4758-1049-8197-0E8C2D2D10F4}"/>
              </a:ext>
            </a:extLst>
          </p:cNvPr>
          <p:cNvSpPr txBox="1"/>
          <p:nvPr/>
        </p:nvSpPr>
        <p:spPr>
          <a:xfrm>
            <a:off x="10903879" y="8402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bab157f6?vcp=1&amp;pid=7efe993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ecb1cc30?sp=1&amp;vcp=1&amp;pid=4bab157f6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郑和下西洋中的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指今文莱以西的东南亚和印度洋一带海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域及沿岸地区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而现在的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泛指欧洲国家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郑和下西洋体现了郑和大无畏的精神和克服困难的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毅力与勇气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戚继光抗倭体现了戚继光不为名利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以国家和民族安危为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己任的爱国主义精神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718835a?vcp=1&amp;pid=c49601704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明朝的科技、建筑与文学（2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e154f7934?vcp=1&amp;pid=63718835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121188f7?vcp=1&amp;pid=e154f7934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农政全书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认识明朝的科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技成就及其影响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通过了解小说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戏曲的繁荣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知道明清时期文学艺术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c57e0cd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4a81e092e?colgroup=1,3,6,8,8&amp;vcp=1&amp;pid=e3c57e0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628223"/>
              </p:ext>
            </p:extLst>
          </p:nvPr>
        </p:nvGraphicFramePr>
        <p:xfrm>
          <a:off x="539496" y="1295191"/>
          <a:ext cx="11114710" cy="2783332"/>
        </p:xfrm>
        <a:graphic>
          <a:graphicData uri="http://schemas.openxmlformats.org/drawingml/2006/table">
            <a:tbl>
              <a:tblPr/>
              <a:tblGrid>
                <a:gridCol w="53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2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3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19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《本草纲目》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李时珍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宋应星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徐光启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1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药物学著作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科技巨著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农业科学巨著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4a81e092e?colgroup=1,3,6,8,8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830710"/>
              </p:ext>
            </p:extLst>
          </p:nvPr>
        </p:nvGraphicFramePr>
        <p:xfrm>
          <a:off x="539496" y="1591532"/>
          <a:ext cx="11114710" cy="4508500"/>
        </p:xfrm>
        <a:graphic>
          <a:graphicData uri="http://schemas.openxmlformats.org/drawingml/2006/table">
            <a:tbl>
              <a:tblPr/>
              <a:tblGrid>
                <a:gridCol w="53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2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3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191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《本草纲目》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99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医药史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占有重要地位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1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的工艺百科全书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22400"/>
                        </a:lnSpc>
                      </a:pPr>
                      <a:r>
                        <a:rPr lang="en-US" altLang="zh-CN" sz="12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全面总结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了我国古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代农业生产的先进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经验等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10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a81e092e.table_image?iti=7&amp;tii=10&amp;vcp=1&amp;pid=e3c57e0cd&amp;color=0,0,0&amp;mp=1&amp;vtp=1&amp;vaab=1&amp;bbb=1"/>
          <p:cNvSpPr/>
          <p:nvPr/>
        </p:nvSpPr>
        <p:spPr>
          <a:xfrm>
            <a:off x="2947472" y="526465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李时珍像</a:t>
            </a:r>
            <a:endParaRPr lang="en-US" altLang="zh-CN" sz="2800" dirty="0"/>
          </a:p>
        </p:txBody>
      </p:sp>
      <p:sp>
        <p:nvSpPr>
          <p:cNvPr id="6" name="P_7_BD#4a81e092e.table_image?iti=8&amp;tii=12&amp;vcp=1&amp;pid=e3c57e0cd&amp;color=0,0,0&amp;mp=1&amp;vtp=1&amp;vaab=1&amp;bbb=1"/>
          <p:cNvSpPr/>
          <p:nvPr/>
        </p:nvSpPr>
        <p:spPr>
          <a:xfrm>
            <a:off x="5286827" y="536933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《天工开物》插图</a:t>
            </a:r>
            <a:endParaRPr lang="en-US" altLang="zh-CN" sz="2800" dirty="0"/>
          </a:p>
        </p:txBody>
      </p:sp>
      <p:sp>
        <p:nvSpPr>
          <p:cNvPr id="8" name="P_7_BD#4a81e092e.table_image?iti=9&amp;tii=14&amp;vcp=1&amp;pid=e3c57e0cd&amp;color=0,0,0&amp;mp=1&amp;vtp=1&amp;vaab=1&amp;bbb=1"/>
          <p:cNvSpPr/>
          <p:nvPr/>
        </p:nvSpPr>
        <p:spPr>
          <a:xfrm>
            <a:off x="8581743" y="5395277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《农政全书》书影</a:t>
            </a:r>
            <a:endParaRPr lang="en-US" altLang="zh-CN" sz="2800" dirty="0"/>
          </a:p>
        </p:txBody>
      </p:sp>
      <p:sp>
        <p:nvSpPr>
          <p:cNvPr id="2" name="P_7_BD#4a81e092e?colgroup=1,3,6,8,8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7FA82840-9E55-686C-F424-4E7DBC33681D}"/>
              </a:ext>
            </a:extLst>
          </p:cNvPr>
          <p:cNvSpPr txBox="1"/>
          <p:nvPr/>
        </p:nvSpPr>
        <p:spPr>
          <a:xfrm>
            <a:off x="10936061" y="8831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10" name="图片 9" descr="《天工开物》插图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626280" y="3616738"/>
            <a:ext cx="2338337" cy="1752600"/>
          </a:xfrm>
          <a:prstGeom prst="rect">
            <a:avLst/>
          </a:prstGeom>
        </p:spPr>
      </p:pic>
      <p:pic>
        <p:nvPicPr>
          <p:cNvPr id="11" name="图片 10" descr="李时珍.jpg"/>
          <p:cNvPicPr/>
          <p:nvPr/>
        </p:nvPicPr>
        <p:blipFill>
          <a:blip r:embed="rId4" cstate="print"/>
          <a:srcRect l="8491" t="6061" r="6604" b="17843"/>
          <a:stretch>
            <a:fillRect/>
          </a:stretch>
        </p:blipFill>
        <p:spPr>
          <a:xfrm>
            <a:off x="2947472" y="3582162"/>
            <a:ext cx="1344168" cy="1682496"/>
          </a:xfrm>
          <a:prstGeom prst="rect">
            <a:avLst/>
          </a:prstGeom>
        </p:spPr>
      </p:pic>
      <p:pic>
        <p:nvPicPr>
          <p:cNvPr id="12" name="图片 11" descr="农政全书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79773" y="4080034"/>
            <a:ext cx="1856288" cy="12893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4a81e092e?colgroup=1,2,11,3,9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086330"/>
              </p:ext>
            </p:extLst>
          </p:nvPr>
        </p:nvGraphicFramePr>
        <p:xfrm>
          <a:off x="539496" y="2376836"/>
          <a:ext cx="11114556" cy="2808924"/>
        </p:xfrm>
        <a:graphic>
          <a:graphicData uri="http://schemas.openxmlformats.org/drawingml/2006/table">
            <a:tbl>
              <a:tblPr/>
              <a:tblGrid>
                <a:gridCol w="758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2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022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防御北方蒙古贵族南扰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起止点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东起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鸭绿江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嘉峪关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形成一个完整的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军事防御体系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同时成为各民族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交往的纽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万里长城常被视为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中华民族精神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的象征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a81e092e?colgroup=1,2,11,3,9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F6DEFFE7-F96B-4710-0AAB-2EF5E4969E74}"/>
              </a:ext>
            </a:extLst>
          </p:cNvPr>
          <p:cNvSpPr txBox="1"/>
          <p:nvPr/>
        </p:nvSpPr>
        <p:spPr>
          <a:xfrm>
            <a:off x="10935906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4a81e092e?colgroup=1,2,16,7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318963"/>
              </p:ext>
            </p:extLst>
          </p:nvPr>
        </p:nvGraphicFramePr>
        <p:xfrm>
          <a:off x="539496" y="1262806"/>
          <a:ext cx="11115726" cy="5085716"/>
        </p:xfrm>
        <a:graphic>
          <a:graphicData uri="http://schemas.openxmlformats.org/drawingml/2006/table">
            <a:tbl>
              <a:tblPr/>
              <a:tblGrid>
                <a:gridCol w="85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4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5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41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明成祖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6000"/>
                        </a:lnSpc>
                      </a:pPr>
                      <a:r>
                        <a:rPr lang="en-US" altLang="zh-CN" sz="20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在元大都的基础上扩建和改造发展起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有宫城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内城和外城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宫城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紫禁城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是北京城的核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平面呈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凸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由一条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中轴线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纵贯南北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均衡布局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紫禁城是当时世界上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最宏大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最辉煌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皇家建筑群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4a81e092e.table_image?iti=10&amp;tii=16&amp;vcp=1&amp;pid=e3c57e0cd&amp;color=0,0,0&amp;mp=1&amp;vtp=1&amp;vaab=1&amp;bbb=1&amp;hb=1"/>
          <p:cNvSpPr/>
          <p:nvPr/>
        </p:nvSpPr>
        <p:spPr>
          <a:xfrm>
            <a:off x="8918856" y="4766768"/>
            <a:ext cx="263347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明朝北京城平面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2" name="P_7_BD#4a81e092e?colgroup=1,2,16,7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D689FBA3-390A-1A77-D1DF-7F73A5CAB535}"/>
              </a:ext>
            </a:extLst>
          </p:cNvPr>
          <p:cNvSpPr txBox="1"/>
          <p:nvPr/>
        </p:nvSpPr>
        <p:spPr>
          <a:xfrm>
            <a:off x="1093707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06142613502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073856" y="1766807"/>
            <a:ext cx="2270903" cy="27431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aa3f2050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baa3f2050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4a81e092e?colgroup=3,5,3,15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252226"/>
              </p:ext>
            </p:extLst>
          </p:nvPr>
        </p:nvGraphicFramePr>
        <p:xfrm>
          <a:off x="539496" y="2107056"/>
          <a:ext cx="11113458" cy="3355024"/>
        </p:xfrm>
        <a:graphic>
          <a:graphicData uri="http://schemas.openxmlformats.org/drawingml/2006/table">
            <a:tbl>
              <a:tblPr/>
              <a:tblGrid>
                <a:gridCol w="1521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0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俗演义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罗贯中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最为流行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的长篇历史小说之一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《水浒传》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施耐庵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官逼民反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运用白话描写故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事进程和人物性格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《西游记》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吴承恩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是一部富于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浪漫主义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色彩的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神话小说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4a81e092e?colgroup=3,5,3,15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6E5C9CE7-FA4B-4543-24DB-533C7A791EFB}"/>
              </a:ext>
            </a:extLst>
          </p:cNvPr>
          <p:cNvSpPr txBox="1"/>
          <p:nvPr/>
        </p:nvSpPr>
        <p:spPr>
          <a:xfrm>
            <a:off x="10934809" y="1398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4a81e092e?colgroup=3,5,3,15&amp;vcp=1&amp;pid=e3c57e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880705"/>
              </p:ext>
            </p:extLst>
          </p:nvPr>
        </p:nvGraphicFramePr>
        <p:xfrm>
          <a:off x="539496" y="2390298"/>
          <a:ext cx="11113458" cy="2788540"/>
        </p:xfrm>
        <a:graphic>
          <a:graphicData uri="http://schemas.openxmlformats.org/drawingml/2006/table">
            <a:tbl>
              <a:tblPr/>
              <a:tblGrid>
                <a:gridCol w="1521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0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《牡丹亭》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汤显祖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内心描写细致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有力地批判了吃人的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封建礼教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《徐霞客游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徐霞客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地理学巨著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也是文学名著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a81e092e?colgroup=3,5,3,15&amp;vcp=1&amp;pid=e3c57e0cd&amp;color=0,0,0&amp;mp=1&amp;vtp=1&amp;vaab=1&amp;bt=1&amp;bbb=1">
            <a:extLst>
              <a:ext uri="{FF2B5EF4-FFF2-40B4-BE49-F238E27FC236}">
                <a16:creationId xmlns:a16="http://schemas.microsoft.com/office/drawing/2014/main" id="{9A942A1B-6523-C0F5-804D-936D312C1FF3}"/>
              </a:ext>
            </a:extLst>
          </p:cNvPr>
          <p:cNvSpPr txBox="1"/>
          <p:nvPr/>
        </p:nvSpPr>
        <p:spPr>
          <a:xfrm>
            <a:off x="10934809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e1e1fbe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3b418ccf?sp=1&amp;vcp=1&amp;pid=42e1e1fb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明清时期中国科技发展逐步陷入停滞的原因与启示</a:t>
            </a:r>
            <a:endParaRPr lang="en-US" altLang="zh-CN" sz="2800" dirty="0"/>
          </a:p>
        </p:txBody>
      </p:sp>
      <p:graphicFrame>
        <p:nvGraphicFramePr>
          <p:cNvPr id="33" name="P_7_BD#b3b418ccf?colgroup=1,28&amp;vcp=1&amp;pid=42e1e1f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68884"/>
              </p:ext>
            </p:extLst>
          </p:nvPr>
        </p:nvGraphicFramePr>
        <p:xfrm>
          <a:off x="539496" y="1929556"/>
          <a:ext cx="11082528" cy="3351912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封建君主专制制度日益腐朽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闭关锁国政策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阻碍了资本主义萌芽的发展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自给自足的自然经济不能提供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近代科技发展的物质基础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八股取士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文字狱等文化专制措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施禁锢了人们的思想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摧残了人才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阻碍了近代科技的发展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我国要坚持科教兴国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创新驱动发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展等战略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不断扩大对外开放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我们要培养创新意识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b0f40c1?vcp=1&amp;pid=6371883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33219f95?sp=1&amp;vcp=1&amp;pid=d5b0f40c1&amp;color=0,0,0&amp;vtp=1&amp;vaab=1&amp;bb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最早记载番薯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传入我国的文献是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农政全书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明朝北京城的特点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以紫禁城为核心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中轴对称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布局均衡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现了明朝皇权至上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中央集权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等级森严的政治特点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047428d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明朝的灭亡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统一多民族国家的巩固和发展</a:t>
            </a:r>
            <a:endParaRPr lang="en-US" altLang="zh-CN" sz="3200" dirty="0"/>
          </a:p>
        </p:txBody>
      </p:sp>
      <p:sp>
        <p:nvSpPr>
          <p:cNvPr id="3" name="C_6_BD#40cee100b?vcp=1&amp;pid=eb047428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24c42cec?vcp=1&amp;pid=40cee100b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通过了解郑成功收复台湾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清朝在台湾的建制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册封达赖和班禅以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及设置驻藏大臣等中央政权在边疆地区的各种举措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认识西藏地区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疆地区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南海诸岛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台湾及其包括钓鱼岛在内的附属岛屿是中国的领土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理解统一多民族国家版图奠定的重要意义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8fba2b6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6" name="P_7_BD#11dd5d40b?colgroup=4,2,22&amp;vcp=1&amp;pid=6d8fba2b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867541"/>
              </p:ext>
            </p:extLst>
          </p:nvPr>
        </p:nvGraphicFramePr>
        <p:xfrm>
          <a:off x="539496" y="1295191"/>
          <a:ext cx="11112523" cy="4473132"/>
        </p:xfrm>
        <a:graphic>
          <a:graphicData uri="http://schemas.openxmlformats.org/drawingml/2006/table">
            <a:tbl>
              <a:tblPr/>
              <a:tblGrid>
                <a:gridCol w="169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均田免赋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的口号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1644年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李自成在西安建立大顺政权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李自成率起义军攻进北京城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满洲兴起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和清兵入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1616年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努尔哈赤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基本统一女真各部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国号大金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史称后金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皇太极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改族名为满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改国号为大清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明朝灭亡以后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明军将领吴三桂降清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引清军入关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并与清军联合击败李自成的军队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11dd5d40b?colgroup=4,2,22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278234"/>
              </p:ext>
            </p:extLst>
          </p:nvPr>
        </p:nvGraphicFramePr>
        <p:xfrm>
          <a:off x="539496" y="1538858"/>
          <a:ext cx="11112523" cy="4484880"/>
        </p:xfrm>
        <a:graphic>
          <a:graphicData uri="http://schemas.openxmlformats.org/drawingml/2006/table">
            <a:tbl>
              <a:tblPr/>
              <a:tblGrid>
                <a:gridCol w="169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清军南下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消灭明朝政权的残余势力和各地反清力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维护政治上的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大一统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2）思想文化：推崇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继承历代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文化传统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明朝末期（1624年）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荷兰殖民者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侵占台湾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台湾重新回到祖国的怀抱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郑成功是我国历史上的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11dd5d40b?colgroup=4,2,22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C2679D88-D15B-8CCA-CB7F-425BEEAF7834}"/>
              </a:ext>
            </a:extLst>
          </p:cNvPr>
          <p:cNvSpPr txBox="1"/>
          <p:nvPr/>
        </p:nvSpPr>
        <p:spPr>
          <a:xfrm>
            <a:off x="1093387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11dd5d40b?colgroup=5,3,3,16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23334"/>
              </p:ext>
            </p:extLst>
          </p:nvPr>
        </p:nvGraphicFramePr>
        <p:xfrm>
          <a:off x="539495" y="1827974"/>
          <a:ext cx="11316707" cy="3906648"/>
        </p:xfrm>
        <a:graphic>
          <a:graphicData uri="http://schemas.openxmlformats.org/drawingml/2006/table">
            <a:tbl>
              <a:tblPr/>
              <a:tblGrid>
                <a:gridCol w="2196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36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清军进攻台湾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台湾归入清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朝的版图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成为中国的一个行省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加强了中央政府对台湾的管辖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巩固了东南海防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促进了台湾社会经济发展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3,16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4E729142-F3EE-9967-5695-347A00249D2D}"/>
              </a:ext>
            </a:extLst>
          </p:cNvPr>
          <p:cNvSpPr txBox="1"/>
          <p:nvPr/>
        </p:nvSpPr>
        <p:spPr>
          <a:xfrm>
            <a:off x="1089473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11dd5d40b?colgroup=5,3,20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068219"/>
              </p:ext>
            </p:extLst>
          </p:nvPr>
        </p:nvGraphicFramePr>
        <p:xfrm>
          <a:off x="539496" y="2105342"/>
          <a:ext cx="11112523" cy="3351912"/>
        </p:xfrm>
        <a:graphic>
          <a:graphicData uri="http://schemas.openxmlformats.org/drawingml/2006/table">
            <a:tbl>
              <a:tblPr/>
              <a:tblGrid>
                <a:gridCol w="2146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册封达赖喇嘛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驻藏大臣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设立噶厦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颁布《钦定藏内善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后章程》29条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实施金瓶掣签制度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康熙皇帝平定准噶尔部噶尔丹叛乱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乾隆皇帝平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小和卓叛乱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巴锡领导土尔扈特部回归祖国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20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BAA19DCC-2E26-6513-6F15-9FBADB84542C}"/>
              </a:ext>
            </a:extLst>
          </p:cNvPr>
          <p:cNvSpPr txBox="1"/>
          <p:nvPr/>
        </p:nvSpPr>
        <p:spPr>
          <a:xfrm>
            <a:off x="1093387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11dd5d40b?colgroup=5,3,20&amp;vcp=1&amp;pid=6d8fba2b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638859"/>
              </p:ext>
            </p:extLst>
          </p:nvPr>
        </p:nvGraphicFramePr>
        <p:xfrm>
          <a:off x="539496" y="2382710"/>
          <a:ext cx="11112523" cy="2797176"/>
        </p:xfrm>
        <a:graphic>
          <a:graphicData uri="http://schemas.openxmlformats.org/drawingml/2006/table">
            <a:tbl>
              <a:tblPr/>
              <a:tblGrid>
                <a:gridCol w="2146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清政府对边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疆地区的管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雅克萨之战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中俄签订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边界条约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《尼布楚条约》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新疆地区自古以来就是中国领土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可分割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的一部分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铸牢中华民族共同体意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自觉维护祖国统一和民族团结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1dd5d40b?colgroup=5,3,20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26FDFA57-436A-4457-CD3B-173429CE1976}"/>
              </a:ext>
            </a:extLst>
          </p:cNvPr>
          <p:cNvSpPr txBox="1"/>
          <p:nvPr/>
        </p:nvSpPr>
        <p:spPr>
          <a:xfrm>
            <a:off x="1093387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abc5481a?vcp=1&amp;pid=baa3f20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e3925d5b?vcp=1&amp;pid=3abc54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11dd5d40b?colgroup=5,24&amp;vcp=1&amp;pid=6d8fba2b6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356263"/>
              </p:ext>
            </p:extLst>
          </p:nvPr>
        </p:nvGraphicFramePr>
        <p:xfrm>
          <a:off x="539496" y="2441956"/>
          <a:ext cx="11113033" cy="3587652"/>
        </p:xfrm>
        <a:graphic>
          <a:graphicData uri="http://schemas.openxmlformats.org/drawingml/2006/table">
            <a:tbl>
              <a:tblPr/>
              <a:tblGrid>
                <a:gridCol w="1714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876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1900"/>
                        </a:lnSpc>
                      </a:pPr>
                      <a:r>
                        <a:rPr lang="en-US" altLang="zh-CN" sz="12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1dd5d40b.table_image?tii=17&amp;vcp=1&amp;pid=6d8fba2b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7277" y="2820377"/>
            <a:ext cx="8954570" cy="283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11dd5d40b?colgroup=5,24&amp;vcp=1&amp;pid=6d8fba2b6&amp;color=0,0,0&amp;mp=1&amp;vtp=1&amp;vaab=1&amp;bt=1&amp;bbb=1">
            <a:extLst>
              <a:ext uri="{FF2B5EF4-FFF2-40B4-BE49-F238E27FC236}">
                <a16:creationId xmlns:a16="http://schemas.microsoft.com/office/drawing/2014/main" id="{7A024438-AA38-48C8-5ED3-D95D6011D748}"/>
              </a:ext>
            </a:extLst>
          </p:cNvPr>
          <p:cNvSpPr txBox="1"/>
          <p:nvPr/>
        </p:nvSpPr>
        <p:spPr>
          <a:xfrm>
            <a:off x="10934384" y="17335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d244118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_BD#4d4021658?sp=1&amp;vcp=1&amp;pid=98d244118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史料实证）台湾、西藏、新疆地区自古以来就是我国领土不可分割的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一部分</a:t>
            </a:r>
            <a:endParaRPr lang="en-US" altLang="zh-CN" sz="2800" dirty="0"/>
          </a:p>
        </p:txBody>
      </p:sp>
      <p:graphicFrame>
        <p:nvGraphicFramePr>
          <p:cNvPr id="42" name="P_7_BD#4d4021658?colgroup=3,26&amp;vcp=1&amp;pid=98d2441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49697"/>
              </p:ext>
            </p:extLst>
          </p:nvPr>
        </p:nvGraphicFramePr>
        <p:xfrm>
          <a:off x="539496" y="2572176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三国时期：孙权派卫温到达夷洲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隋朝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：隋炀帝派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人三到流求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设澎湖巡检司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管辖澎湖和琉球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：1662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：1684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设置台湾府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隶属福建省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台湾正式建省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的一个行省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4d4021658?colgroup=3,26&amp;vcp=1&amp;pid=98d2441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791349"/>
              </p:ext>
            </p:extLst>
          </p:nvPr>
        </p:nvGraphicFramePr>
        <p:xfrm>
          <a:off x="539496" y="2388584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文成公主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金城公主入藏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唐蕃会盟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设立宣慰使司都元帅府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由宣政院直接统辖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西藏正式归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属中央政权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册封达赖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班禅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设置驻藏大臣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在西藏地方设立噶厦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颁布《钦定藏内善后章程》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金瓶掣签制度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4021658?colgroup=3,26&amp;vcp=1&amp;pid=98d244118&amp;color=0,0,0&amp;mp=1&amp;vtp=1&amp;vaab=1&amp;bt=1&amp;bbb=1">
            <a:extLst>
              <a:ext uri="{FF2B5EF4-FFF2-40B4-BE49-F238E27FC236}">
                <a16:creationId xmlns:a16="http://schemas.microsoft.com/office/drawing/2014/main" id="{0EDC9ED4-E84C-A4A7-15FE-45F03614FA31}"/>
              </a:ext>
            </a:extLst>
          </p:cNvPr>
          <p:cNvSpPr txBox="1"/>
          <p:nvPr/>
        </p:nvSpPr>
        <p:spPr>
          <a:xfrm>
            <a:off x="10913023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4d4021658?colgroup=3,26&amp;vcp=1&amp;pid=98d2441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919483"/>
              </p:ext>
            </p:extLst>
          </p:nvPr>
        </p:nvGraphicFramePr>
        <p:xfrm>
          <a:off x="539496" y="2388584"/>
          <a:ext cx="11091672" cy="27854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张骞出使西域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西汉设置西域都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西域正式归属中央政权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设置安西都护府和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北庭都护府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设置北庭都元帅府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熙皇帝平定准噶尔部噶尔丹叛乱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乾隆皇帝平定大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小和卓叛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清军驻扎新疆各部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设置哨所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4021658?colgroup=3,26&amp;vcp=1&amp;pid=98d244118&amp;color=0,0,0&amp;vtp=1&amp;vaab=1&amp;bt=1&amp;bbb=1">
            <a:extLst>
              <a:ext uri="{FF2B5EF4-FFF2-40B4-BE49-F238E27FC236}">
                <a16:creationId xmlns:a16="http://schemas.microsoft.com/office/drawing/2014/main" id="{C78216DB-9DA8-CD97-598C-D5D4660E629C}"/>
              </a:ext>
            </a:extLst>
          </p:cNvPr>
          <p:cNvSpPr txBox="1"/>
          <p:nvPr/>
        </p:nvSpPr>
        <p:spPr>
          <a:xfrm>
            <a:off x="10913023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2c1716f?vcp=1&amp;pid=eb04742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739e1544?sp=1&amp;vcp=1&amp;pid=6d2c1716f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秦朝修筑驰道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汉朝发行五铢钱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元朝设立宣政院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郑成功收复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这些历史事件在客观上的共同意义是维护了国家统一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清朝在治理边疆时采取因地制宜的政策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体现了因俗而治的特点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5f1ea01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清朝前期社会经济的发展</a:t>
            </a:r>
            <a:endParaRPr lang="en-US" altLang="zh-CN" sz="3200" dirty="0"/>
          </a:p>
        </p:txBody>
      </p:sp>
      <p:sp>
        <p:nvSpPr>
          <p:cNvPr id="3" name="C_6_BD#800fa5688?vcp=1&amp;pid=775f1ea0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4a939256?vcp=1&amp;pid=800fa568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通过了解明清时期的经济改革和全球性经济互动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初步认识这一阶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段中国经济发展的内因和外因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319ece5?vcp=1&amp;pid=775f1ea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7" name="P_7_BD#61df2c1f5?colgroup=2,2,24&amp;vcp=1&amp;pid=17319ece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67251"/>
              </p:ext>
            </p:extLst>
          </p:nvPr>
        </p:nvGraphicFramePr>
        <p:xfrm>
          <a:off x="539496" y="1295191"/>
          <a:ext cx="11082528" cy="3930144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明朝末年的大动荡对社会经济造成严重的破坏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推行垦荒政策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兴修水利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改进种植技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改良新品种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等高产作物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耕地面积不断扩大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粮食产量大幅度提高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经济作物的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种植面积不断扩大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有利于社会的稳定和繁荣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推动手工业和城镇商品经济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7_BD#61df2c1f5?colgroup=2,2,24&amp;vcp=1&amp;pid=17319ece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457984"/>
              </p:ext>
            </p:extLst>
          </p:nvPr>
        </p:nvGraphicFramePr>
        <p:xfrm>
          <a:off x="539496" y="2382710"/>
          <a:ext cx="11082528" cy="279717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手工业品种繁多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产品精良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出现了比较成熟的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形成了由农村集市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城镇市场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区域性市场和全国性市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场组成的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工商业市镇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（盛泽镇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汉口镇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大都市工商业繁荣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形成了一些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大的商帮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1df2c1f5?colgroup=2,2,24&amp;vcp=1&amp;pid=17319ece5&amp;color=0,0,0&amp;mp=1&amp;vtp=1&amp;vaab=1&amp;bt=1&amp;bbb=1">
            <a:extLst>
              <a:ext uri="{FF2B5EF4-FFF2-40B4-BE49-F238E27FC236}">
                <a16:creationId xmlns:a16="http://schemas.microsoft.com/office/drawing/2014/main" id="{101A3E87-258D-1F06-8005-60D17EB8D952}"/>
              </a:ext>
            </a:extLst>
          </p:cNvPr>
          <p:cNvSpPr txBox="1"/>
          <p:nvPr/>
        </p:nvSpPr>
        <p:spPr>
          <a:xfrm>
            <a:off x="1090387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7_BD#61df2c1f5?colgroup=2,2,24&amp;vcp=1&amp;pid=17319ece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39016"/>
              </p:ext>
            </p:extLst>
          </p:nvPr>
        </p:nvGraphicFramePr>
        <p:xfrm>
          <a:off x="539496" y="2376836"/>
          <a:ext cx="11082528" cy="2808924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人口的数量有了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很大的增长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清朝前期经济发展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社会安定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增加了劳动力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扩大了商品销售市场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人地矛盾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土地过度开垦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水土流失严重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造成社会压力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响经济的持续发展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61df2c1f5?colgroup=2,2,24&amp;vcp=1&amp;pid=17319ece5&amp;color=0,0,0&amp;mp=1&amp;vtp=1&amp;vaab=1&amp;bt=1&amp;bbb=1">
            <a:extLst>
              <a:ext uri="{FF2B5EF4-FFF2-40B4-BE49-F238E27FC236}">
                <a16:creationId xmlns:a16="http://schemas.microsoft.com/office/drawing/2014/main" id="{1C83C70D-35B7-7604-16C3-FDF99371FBE8}"/>
              </a:ext>
            </a:extLst>
          </p:cNvPr>
          <p:cNvSpPr txBox="1"/>
          <p:nvPr/>
        </p:nvSpPr>
        <p:spPr>
          <a:xfrm>
            <a:off x="10903879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70742b0?vcp=1&amp;pid=775f1ea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1798e55a?sp=1&amp;vcp=1&amp;pid=a270742b0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在江南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华南的一些地区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经济作物的种植面积扩大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传统的粮食生产比重降低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这一现象表明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华南地区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农产品的商品化程度提高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随着商品经济的发展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人们的价值观念发生变化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儒家思想仍然是当时社会的主流思想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af16660?vcp=1&amp;pid=baa3f20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f5ab967a?colgroup=4,25&amp;vcp=1&amp;pid=efaf166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130891"/>
              </p:ext>
            </p:extLst>
          </p:nvPr>
        </p:nvGraphicFramePr>
        <p:xfrm>
          <a:off x="539496" y="1295191"/>
          <a:ext cx="11082528" cy="505136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统一多民族国家得到进一步巩固和发展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权制度空前强化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封建制度走向衰落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农耕经济高度发展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商品经济空前活跃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资本主义萌芽出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现并缓慢发展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市民文化兴起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文化专制加强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西方近代科技传入中国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中国传统科技进入总结阶段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民族交融进一步加强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由开放逐步走向闭关自守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文化交流受阻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国人民开始反侵略斗争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8bc8051?vcp=1&amp;pid=c49601704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考点6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清朝君主专制的强化（2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f204fb52b?vcp=1&amp;pid=218bc805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9df72b8a?vcp=1&amp;pid=f204fb52b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通过了解明清时期加强皇权的举措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初步认识君主专制带来的社会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弊端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通过清中叶以来的政治腐败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故步自封和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世纪的国际局势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识当时中国社会面临的严重危机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19677a18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2" name="P_7_BD#0f879aa98?colgroup=4,3,21&amp;vcp=1&amp;pid=319677a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813916"/>
              </p:ext>
            </p:extLst>
          </p:nvPr>
        </p:nvGraphicFramePr>
        <p:xfrm>
          <a:off x="539496" y="1295191"/>
          <a:ext cx="11073384" cy="3375408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军机处的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议政王大臣会议限制皇权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康熙时设立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南书房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接为皇帝草拟谕旨和处理奏章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雍正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设立军机处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辅助皇帝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处理政务的最重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要的中枢机构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军政大事完全由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提高了行政效率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使君主专制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049052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大力提倡尊孔读经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大规模进行整理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文献和编纂书籍的活动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对全国书籍进行全面检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收缴并销毁禁书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文字狱造成社会恐怖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摧残了人才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禁锢了人们的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学术的发展和进步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23847D90-9AA6-D657-B3FF-48F1B3FE5249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673025"/>
              </p:ext>
            </p:extLst>
          </p:nvPr>
        </p:nvGraphicFramePr>
        <p:xfrm>
          <a:off x="539496" y="2660078"/>
          <a:ext cx="11073384" cy="224244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官僚体制结构性腐败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官僚机构臃肿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出现财政危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军备废弛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土地兼并严重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社会贫富分化严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民众生活困苦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国力日益虚弱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社会危机重重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E9C35771-3857-4EC2-E96D-747385F66C5A}"/>
              </a:ext>
            </a:extLst>
          </p:cNvPr>
          <p:cNvSpPr txBox="1"/>
          <p:nvPr/>
        </p:nvSpPr>
        <p:spPr>
          <a:xfrm>
            <a:off x="1089473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0f879aa98?colgroup=4,3,21&amp;vcp=1&amp;pid=319677a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44308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自给自足的封建经济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十分稳定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清朝统治者认为天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朝物产丰富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不需要同外国进行经济交流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治者担心国家领土主权受到侵犯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惧怕沿海人民同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外国人交往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会危及自己的统治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严格限制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对外贸易和对外交往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mp=1&amp;vtp=1&amp;vaab=1&amp;bt=1&amp;bbb=1">
            <a:extLst>
              <a:ext uri="{FF2B5EF4-FFF2-40B4-BE49-F238E27FC236}">
                <a16:creationId xmlns:a16="http://schemas.microsoft.com/office/drawing/2014/main" id="{BDD23A26-A2D4-7535-EF93-ACB8140931FD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0f879aa98?colgroup=4,3,21&amp;vcp=1&amp;pid=319677a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813720"/>
              </p:ext>
            </p:extLst>
          </p:nvPr>
        </p:nvGraphicFramePr>
        <p:xfrm>
          <a:off x="539496" y="2105342"/>
          <a:ext cx="11073384" cy="3351912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禁海令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严厉限制海上贸易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强迫山东至广东沿海居民内迁数十里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限制外商来华贸易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只开放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一处作为对外通商口岸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广州十三行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统一经营对外贸易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曾起到过一定的自卫作用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但使中国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逐渐落伍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879aa98?colgroup=4,3,21&amp;vcp=1&amp;pid=319677a18&amp;color=0,0,0&amp;vtp=1&amp;vaab=1&amp;bt=1&amp;bbb=1">
            <a:extLst>
              <a:ext uri="{FF2B5EF4-FFF2-40B4-BE49-F238E27FC236}">
                <a16:creationId xmlns:a16="http://schemas.microsoft.com/office/drawing/2014/main" id="{70DC1088-9533-CA66-625B-DE273466370D}"/>
              </a:ext>
            </a:extLst>
          </p:cNvPr>
          <p:cNvSpPr txBox="1"/>
          <p:nvPr/>
        </p:nvSpPr>
        <p:spPr>
          <a:xfrm>
            <a:off x="1089473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1f198ef7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6fae36ee?sp=1&amp;vcp=1&amp;pid=41f198ef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明清时期中国社会发展迟滞的原因与启示</a:t>
            </a:r>
            <a:endParaRPr lang="en-US" altLang="zh-CN" sz="2800" dirty="0"/>
          </a:p>
        </p:txBody>
      </p:sp>
      <p:graphicFrame>
        <p:nvGraphicFramePr>
          <p:cNvPr id="57" name="P_7_BD#06fae36ee?colgroup=2,27&amp;vcp=1&amp;pid=41f198e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91394"/>
              </p:ext>
            </p:extLst>
          </p:nvPr>
        </p:nvGraphicFramePr>
        <p:xfrm>
          <a:off x="539496" y="1929556"/>
          <a:ext cx="11082528" cy="335191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自然经济始终占主导地位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其封闭性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保守性限制了商品经济的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君主专制进一步强化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压制了商品经济的发展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统治者通过各种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经济措施限制手工业规模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征收重税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压制民营手工业的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推行闭关锁国政策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对外贸易受到严格限制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使中国丧失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了对外贸易的主动权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文化的交流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06fae36ee?colgroup=2,27&amp;vcp=1&amp;pid=41f198ef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851652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封建传统理学占统治地位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儒学的轻利思想和封建专制的强化压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抑了人们的思想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使人们的思想观念落后陈旧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社会上抑商和歧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视商人的思想根深蒂固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限制了商品经济的发展和资本主义萌芽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制定政策要顺应历史发展潮流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只有开放包容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主动求变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促进社会的发展和进步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6fae36ee?colgroup=2,27&amp;vcp=1&amp;pid=41f198ef7&amp;color=0,0,0&amp;vtp=1&amp;vaab=1&amp;bt=1&amp;bbb=1">
            <a:extLst>
              <a:ext uri="{FF2B5EF4-FFF2-40B4-BE49-F238E27FC236}">
                <a16:creationId xmlns:a16="http://schemas.microsoft.com/office/drawing/2014/main" id="{52C8F006-447F-8EB7-6405-88476A423B71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1154695?vcp=1&amp;pid=218bc80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169f77f3?sp=1&amp;vcp=1&amp;pid=2b115469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中国古代君主专制中央集权制度的发展趋势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皇权不断加强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权不断削弱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直至相权被废除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中央权力不断加强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地方权力不断削弱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明朝的内阁和清朝的军机处都不能直接领导六部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内阁大学士和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军机大臣都不是宰相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都没有决策权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169f77f3?sp=1&amp;vcp=1&amp;pid=2b1154695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闭关锁国政策既禁止中国人出海贸易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也限制外商来华贸易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严格限制对外贸易和对外交往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但不是一概排除西方事物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也不是禁绝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中国的对外贸易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更不是封闭边界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固守疆域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当时还有广州一处通商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49601704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c49601704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3eeac218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考点7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清朝前期的文学艺术</a:t>
            </a:r>
            <a:endParaRPr lang="en-US" altLang="zh-CN" sz="3200" dirty="0"/>
          </a:p>
        </p:txBody>
      </p:sp>
      <p:sp>
        <p:nvSpPr>
          <p:cNvPr id="3" name="C_6_BD#293de5e18?vcp=1&amp;pid=a3eeac21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d0b333af?vcp=1&amp;pid=293de5e1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通过了解小说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戏曲的繁荣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知道明清时期文学艺术的特色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c987aff?vcp=1&amp;pid=a3eeac2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62" name="P_7_BD#d210a4cf8?colgroup=2,2,24&amp;vcp=1&amp;pid=51c987af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27488"/>
              </p:ext>
            </p:extLst>
          </p:nvPr>
        </p:nvGraphicFramePr>
        <p:xfrm>
          <a:off x="539496" y="1295191"/>
          <a:ext cx="11091672" cy="2797176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市民文化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曹雪芹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《红楼梦》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（艺术成就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薛四大家族的兴衰变化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了封建社会走向衰亡的历史命运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是世界文化宝库中不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可多得的文学名著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P_7_BD#d210a4cf8?colgroup=2,2,24&amp;vcp=1&amp;pid=51c987a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190667"/>
              </p:ext>
            </p:extLst>
          </p:nvPr>
        </p:nvGraphicFramePr>
        <p:xfrm>
          <a:off x="539496" y="2105342"/>
          <a:ext cx="11091672" cy="335191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又称昆剧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将诗词歌赋等形式糅合在一起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柔美的舞姿相结合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明朝时期成熟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清朝前期到达顶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清朝中期后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由于脱离民众和现实生活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逐渐走向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汤显祖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牡丹亭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清朝洪昇的《长生殿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尚任的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《桃花扇》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10a4cf8?colgroup=2,2,24&amp;vcp=1&amp;pid=51c987aff&amp;color=0,0,0&amp;mp=1&amp;vtp=1&amp;vaab=1&amp;bt=1&amp;bbb=1">
            <a:extLst>
              <a:ext uri="{FF2B5EF4-FFF2-40B4-BE49-F238E27FC236}">
                <a16:creationId xmlns:a16="http://schemas.microsoft.com/office/drawing/2014/main" id="{62D03262-B70A-706C-7AFA-945A715469A0}"/>
              </a:ext>
            </a:extLst>
          </p:cNvPr>
          <p:cNvSpPr txBox="1"/>
          <p:nvPr/>
        </p:nvSpPr>
        <p:spPr>
          <a:xfrm>
            <a:off x="1091302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P_7_BD#d210a4cf8?colgroup=2,2,24&amp;vcp=1&amp;pid=51c987a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119396"/>
              </p:ext>
            </p:extLst>
          </p:nvPr>
        </p:nvGraphicFramePr>
        <p:xfrm>
          <a:off x="539496" y="2937446"/>
          <a:ext cx="11091672" cy="1687704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皮黄戏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博采其他剧种的优点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又带有北京的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地方特色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最主要的剧种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10a4cf8?colgroup=2,2,24&amp;vcp=1&amp;pid=51c987aff&amp;color=0,0,0&amp;mp=1&amp;vtp=1&amp;vaab=1&amp;bt=1&amp;bbb=1">
            <a:extLst>
              <a:ext uri="{FF2B5EF4-FFF2-40B4-BE49-F238E27FC236}">
                <a16:creationId xmlns:a16="http://schemas.microsoft.com/office/drawing/2014/main" id="{E3F06360-1C1A-B974-A7C5-77195D86BE52}"/>
              </a:ext>
            </a:extLst>
          </p:cNvPr>
          <p:cNvSpPr txBox="1"/>
          <p:nvPr/>
        </p:nvSpPr>
        <p:spPr>
          <a:xfrm>
            <a:off x="10913023" y="2229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f884a02?vcp=1&amp;pid=a3eeac2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1f7d13ae?sp=1&amp;vcp=1&amp;pid=47f884a0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明清时期商品经济发展对思想文化的影响及对其的认识</a:t>
            </a:r>
            <a:endParaRPr lang="en-US" altLang="zh-CN" sz="2800" dirty="0"/>
          </a:p>
        </p:txBody>
      </p:sp>
      <p:graphicFrame>
        <p:nvGraphicFramePr>
          <p:cNvPr id="65" name="P_7_BD#c1f7d13ae?colgroup=2,20,6&amp;vcp=1&amp;pid=47f884a0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94461"/>
              </p:ext>
            </p:extLst>
          </p:nvPr>
        </p:nvGraphicFramePr>
        <p:xfrm>
          <a:off x="539496" y="1929556"/>
          <a:ext cx="11082528" cy="277679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明清工商业地位日渐突出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重农抑商的传统思想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受到挑战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进步思想家提出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工商皆本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反映了发展商品经济的要求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符合历史发展的趋势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社会存在决定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济基础决定上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层建筑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P_7_BD#c1f7d13ae?colgroup=2,20,6&amp;vcp=1&amp;pid=47f884a0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827104"/>
              </p:ext>
            </p:extLst>
          </p:nvPr>
        </p:nvGraphicFramePr>
        <p:xfrm>
          <a:off x="539496" y="2112930"/>
          <a:ext cx="11082528" cy="33432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由于商品经济的发展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明代书法呈现平民化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俗化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个性化的趋势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国文学艺术繁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荣兴盛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城市商品经济繁荣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传统社会秩序松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价值观念逐渐变化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这一时期出现了众多风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格独特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不拘成法的画家和画派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f7d13ae?colgroup=2,20,6&amp;vcp=1&amp;pid=47f884a02&amp;color=0,0,0&amp;mp=1&amp;vtp=1&amp;vaab=1&amp;bt=1&amp;bbb=1">
            <a:extLst>
              <a:ext uri="{FF2B5EF4-FFF2-40B4-BE49-F238E27FC236}">
                <a16:creationId xmlns:a16="http://schemas.microsoft.com/office/drawing/2014/main" id="{F27363EB-F06A-A1A7-8D94-023BE1314AFA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P_7_BD#c1f7d13ae?colgroup=2,20,6&amp;vcp=1&amp;pid=47f884a0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96072"/>
              </p:ext>
            </p:extLst>
          </p:nvPr>
        </p:nvGraphicFramePr>
        <p:xfrm>
          <a:off x="539496" y="2112930"/>
          <a:ext cx="11082528" cy="33432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明清时期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一大批工商业市镇兴起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这为通俗文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学的发展提供了良好的社会环境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市民阶层的壮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使小说这种文学形式的读者队伍扩大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科学技术由发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展转为停滞正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是对当时社会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况的反映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江南的科举状元人数明显多于北方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小说等文学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南方更显著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f7d13ae?colgroup=2,20,6&amp;vcp=1&amp;pid=47f884a02&amp;color=0,0,0&amp;mp=1&amp;vtp=1&amp;vaab=1&amp;bt=1&amp;bbb=1">
            <a:extLst>
              <a:ext uri="{FF2B5EF4-FFF2-40B4-BE49-F238E27FC236}">
                <a16:creationId xmlns:a16="http://schemas.microsoft.com/office/drawing/2014/main" id="{221074F7-5B41-E921-2A20-992BA16109EA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0d6a7f8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4000" dirty="0"/>
          </a:p>
        </p:txBody>
      </p:sp>
      <p:sp>
        <p:nvSpPr>
          <p:cNvPr id="3" name="C_4_BD#f70d6a7f8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eeb25762?sp=1&amp;vaa=1&amp;vcp=1&amp;vis=1&amp;pid=f70d6a7f8&amp;color=0,0,0&amp;vtp=1&amp;vaab=1&amp;bt=1&amp;bbb=1&amp;hb=1"/>
          <p:cNvSpPr/>
          <p:nvPr/>
        </p:nvSpPr>
        <p:spPr>
          <a:xfrm>
            <a:off x="539496" y="11334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【历史解释】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（2024·湖北·中考）与明朝鼎盛时期相比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，清朝前期人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口数量有了很大变化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（见下图）。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出现这一变化的原因是(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ceeb25762?iti=11&amp;vaa=1&amp;vcp=1&amp;vis=1&amp;pid=f70d6a7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2470372"/>
            <a:ext cx="4498848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1_3#ceeb25762?iti=11&amp;vaa=1&amp;vcp=1&amp;vis=1&amp;pid=f70d6a7f8&amp;color=0,0,0&amp;vtp=1&amp;vaab=1&amp;bbb=1"/>
          <p:cNvSpPr/>
          <p:nvPr/>
        </p:nvSpPr>
        <p:spPr>
          <a:xfrm>
            <a:off x="2680367" y="4508468"/>
            <a:ext cx="6837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明朝鼎盛时期和清朝前期人口数量变化情况</a:t>
            </a:r>
            <a:endParaRPr lang="en-US" altLang="zh-CN" sz="2800" dirty="0"/>
          </a:p>
        </p:txBody>
      </p:sp>
      <p:sp>
        <p:nvSpPr>
          <p:cNvPr id="6" name="QC_5_BD.1_4#ceeb25762.choices?vaa=1&amp;vcp=1&amp;vis=1&amp;pid=f70d6a7f8&amp;color=0,0,0&amp;vtp=1&amp;vaab=1&amp;bbb=1"/>
          <p:cNvSpPr/>
          <p:nvPr/>
        </p:nvSpPr>
        <p:spPr>
          <a:xfrm>
            <a:off x="539496" y="51518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A.市民文化丰富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B.禁海令的颁布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C.手工工场成熟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D.社会经济发展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eeb25762?vaa=1&amp;vcp=1&amp;vis=1&amp;pid=f70d6a7f8&amp;color=0,0,0&amp;vtp=1&amp;vaab=1&amp;bt=1&amp;bbb=1&amp;hb=1"/>
          <p:cNvSpPr/>
          <p:nvPr/>
        </p:nvSpPr>
        <p:spPr>
          <a:xfrm>
            <a:off x="539496" y="1286359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图表反映清朝前期人口数量有大幅度提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清朝前期的统治者采取了一系列恢复社会经济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的措施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使得经济发展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国力增强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社会安定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人口的数量有了很大的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2_1#ceeb25762?vaa=1&amp;vcp=1&amp;vis=1&amp;pid=f70d6a7f8&amp;color=0,0,0&amp;vtp=1&amp;vaab=1&amp;bbb=1"/>
          <p:cNvSpPr/>
          <p:nvPr/>
        </p:nvSpPr>
        <p:spPr>
          <a:xfrm>
            <a:off x="539496" y="390557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D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41716a0?vcp=1&amp;pid=c4960170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明朝的统治</a:t>
            </a:r>
            <a:endParaRPr lang="en-US" altLang="zh-CN" sz="3200" dirty="0"/>
          </a:p>
        </p:txBody>
      </p:sp>
      <p:sp>
        <p:nvSpPr>
          <p:cNvPr id="3" name="C_6_BD#acf51608c?vcp=1&amp;pid=7641716a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da72fda4?vcp=1&amp;pid=acf51608c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通过了解明清时期加强皇权的举措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初步认识君主专制带来的社会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弊端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通过了解明清时期的经济改革和全球性经济互动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阶段中国经济发展的内因和外因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a5a89b364?sp=1&amp;vaa=1&amp;vcp=1&amp;vis=1&amp;pid=f70d6a7f8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2.【家国情怀】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（2024·四川德阳·中考，有改动）（6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BD.5_3#a5a89b364?iti=13&amp;htil=1&amp;vaa=1&amp;vcp=1&amp;vis=1&amp;pid=f70d6a7f8&amp;color=0,0,0&amp;vtp=1&amp;vaab=1&amp;bbb=1&amp;hb=1"/>
          <p:cNvSpPr/>
          <p:nvPr/>
        </p:nvSpPr>
        <p:spPr>
          <a:xfrm>
            <a:off x="8721190" y="4321683"/>
            <a:ext cx="2843784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明朝北京城平面图</a:t>
            </a:r>
            <a:endParaRPr lang="en-US" altLang="zh-CN" sz="2800" dirty="0"/>
          </a:p>
        </p:txBody>
      </p:sp>
      <p:sp>
        <p:nvSpPr>
          <p:cNvPr id="5" name="QO_5_BD.5_4#a5a89b364?htil=1&amp;vaa=1&amp;vcp=1&amp;vis=1&amp;pid=f70d6a7f8&amp;color=0,0,0&amp;vtp=1&amp;vaab=1&amp;bbb=1&amp;hb=1"/>
          <p:cNvSpPr/>
          <p:nvPr/>
        </p:nvSpPr>
        <p:spPr>
          <a:xfrm>
            <a:off x="539496" y="2183955"/>
            <a:ext cx="8174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1368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明朝开始改建元大都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将大都北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城墙向南收缩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；1406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开始大规模兴建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；1419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又将原南城墙向南拓展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；1553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再建城南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因此明北京城有内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外城之分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平方千米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城市核心是宫城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城套宫城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内城套皇城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外城在内城南面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/Upload/image/2024/7/202407231542059048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302160" y="2237867"/>
            <a:ext cx="1892808" cy="19568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BD.5_7#a5a89b364?htil=2&amp;vaa=1&amp;vcp=1&amp;vis=1&amp;pid=f70d6a7f8&amp;color=0,0,0&amp;mp=1&amp;vtp=1&amp;vaab=1&amp;bt=1&amp;bbb=1&amp;hb=1"/>
          <p:cNvSpPr/>
          <p:nvPr/>
        </p:nvSpPr>
        <p:spPr>
          <a:xfrm>
            <a:off x="818464" y="1538954"/>
            <a:ext cx="10588287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城套城使北京古代城市形成严密的对外防御体系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北京城的规模之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规划之周密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结构之严谨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在世界上是极其罕见的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其中的宫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城是传统木结构建筑技术的最高体现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明清北京城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古代都城的集大成者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8#a5a89b364?vaa=1&amp;vcp=1&amp;vis=1&amp;pid=f70d6a7f8&amp;color=0,0,0&amp;vtp=1&amp;vaab=1&amp;bt=1&amp;bbb=1&amp;hb=1"/>
          <p:cNvSpPr/>
          <p:nvPr/>
        </p:nvSpPr>
        <p:spPr>
          <a:xfrm>
            <a:off x="539496" y="127086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根据材料并结合所学知识，提取关于明北京城的两条信息，并分别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进行合理推论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可参考示例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从整体或局部提取信息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示例】明北京城城市布局以正方形呈现，四个方位分别筑以天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地、日、月坛，象征着宫城是宇宙的中心，体现出中国古代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天圆地方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a5a89b364?vaa=1&amp;vcp=1&amp;vis=1&amp;pid=f70d6a7f8&amp;color=0,0,0&amp;vtp=1&amp;vaab=1&amp;bt=1&amp;bbb=1&amp;hb=1"/>
          <p:cNvSpPr/>
          <p:nvPr/>
        </p:nvSpPr>
        <p:spPr>
          <a:xfrm>
            <a:off x="539496" y="18315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根据图文材料并结合所学知识分析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之有理即可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a5a89b364?vaa=1&amp;vcp=1&amp;vis=1&amp;pid=f70d6a7f8&amp;color=0,0,0&amp;vtp=1&amp;vaab=1&amp;bt=1&amp;bbb=1&amp;hb=1"/>
          <p:cNvSpPr/>
          <p:nvPr/>
        </p:nvSpPr>
        <p:spPr>
          <a:xfrm>
            <a:off x="539496" y="32701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明北京城有内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外城之分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且面积广阔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城市核心为宫城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体现出皇权至上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注重防御体系建设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明北京城历经多朝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历史悠久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体现了都城建设的长期性和连续性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c64aa1d?vcp=1&amp;pid=f70d6a7f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60166a714?vcp=1&amp;pid=08c64aa1d&amp;color=0,0,0&amp;vtp=1&amp;vaab=1&amp;bbb=1&amp;hb=1"/>
          <p:cNvSpPr/>
          <p:nvPr/>
        </p:nvSpPr>
        <p:spPr>
          <a:xfrm>
            <a:off x="539496" y="15958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本题材料反映了中华优秀传统文化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该类型材料在各地中考中日益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我们在日常学习中应多关注相关社会热点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增强文化自信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2024年7月27日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北京中轴线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中国理想都城秩序的杰作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被列入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世界遗产名录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》。“北京中轴线”纵贯北京老城南北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始建于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13世纪，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形成于16世纪，此后经不断演进发展，形成今天全长7.8千米、世界上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最长的城市轴线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它由古代皇家宫苑建筑、古代皇家祭祀建筑等五大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0166a714?vcp=1&amp;pid=08c64aa1d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类遗存组成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其选址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格局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城市形态和设计体现了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考工记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所记载的理想都城范式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展现了中国古代王朝制度和城市规划传统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见证了北京城市的发展演变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也体现了“中”“和”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的哲学思想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0166a714?vcp=1&amp;pid=08c64aa1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请完成第238—239页［备考练习］习题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e308689.fixed?vcp=1&amp;pid=0aac2fa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3500" dirty="0"/>
          </a:p>
        </p:txBody>
      </p:sp>
      <p:sp>
        <p:nvSpPr>
          <p:cNvPr id="3" name="C_4_BD#4de308689.fixed?vcp=1&amp;pid=0aac2fab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明清时期：统一多民族国家的巩固与发展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4557d75?vcp=1&amp;pid=4de30868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_1#ee55c46f7?vaa=1&amp;vcp=1&amp;vis=1&amp;pid=074557d7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1.（2024·江苏常州·中考）中国历史上的某位皇帝曾训谕其子孙以后做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皇帝时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并不许立丞相，臣下敢有奏请设立者，文武群臣即时劾奏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处以重刑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这位皇帝是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e55c46f7.bracket?vaa=1&amp;vcp=1&amp;vis=1&amp;pid=074557d75&amp;color=0,0,0&amp;vpa=2&amp;vtp=1&amp;vaab=1"/>
          <p:cNvSpPr/>
          <p:nvPr/>
        </p:nvSpPr>
        <p:spPr>
          <a:xfrm>
            <a:off x="4529677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5" name="QC_6_BD.8_2#ee55c46f7.choices?vaa=1&amp;vcp=1&amp;vis=1&amp;pid=074557d75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.汉高祖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B.唐太宗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C.宋太祖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.明太祖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0_1#5aa2358fc?vaa=1&amp;vcp=1&amp;vis=1&amp;pid=074557d75&amp;color=0,0,0&amp;vtp=1&amp;vaab=1&amp;bbb=1&amp;hb=1"/>
          <p:cNvSpPr/>
          <p:nvPr/>
        </p:nvSpPr>
        <p:spPr>
          <a:xfrm>
            <a:off x="539496" y="16893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2.（2024·江西·中考）作品曲文流丽，人物内心描写细致，通过杜丽娘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和柳梦梅的故事，批判了吃人的封建礼教，强烈要求个性自由，堪称明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朝戏曲之冠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该作品是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1_1#5aa2358fc.bracket?vaa=1&amp;vcp=1&amp;vis=1&amp;pid=074557d75&amp;color=0,0,0&amp;vpa=3&amp;vtp=1&amp;vaab=1"/>
          <p:cNvSpPr/>
          <p:nvPr/>
        </p:nvSpPr>
        <p:spPr>
          <a:xfrm>
            <a:off x="4372515" y="29705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0_2#5aa2358fc.choices?vaa=1&amp;vcp=1&amp;vis=1&amp;pid=074557d75&amp;color=0,0,0&amp;vtp=1&amp;vaab=1&amp;bbb=1"/>
          <p:cNvSpPr/>
          <p:nvPr/>
        </p:nvSpPr>
        <p:spPr>
          <a:xfrm>
            <a:off x="539496" y="37970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A.《窦娥冤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B.《长生殿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C.《牡丹亭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D.《红楼梦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5ae89f3?vcp=1&amp;pid=7641716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c9991aae?colgroup=3,2,23&amp;vcp=1&amp;pid=195ae89f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463971"/>
              </p:ext>
            </p:extLst>
          </p:nvPr>
        </p:nvGraphicFramePr>
        <p:xfrm>
          <a:off x="539496" y="1295191"/>
          <a:ext cx="11113033" cy="1121220"/>
        </p:xfrm>
        <a:graphic>
          <a:graphicData uri="http://schemas.openxmlformats.org/drawingml/2006/table">
            <a:tbl>
              <a:tblPr/>
              <a:tblGrid>
                <a:gridCol w="1487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9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1368年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建立明朝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应天府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今南京）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721a7a9?vcp=1&amp;pid=4de308689&amp;color=199,134,85&amp;vtp=1&amp;vaab=1&amp;bt=1&amp;bbb=1"/>
          <p:cNvSpPr/>
          <p:nvPr/>
        </p:nvSpPr>
        <p:spPr>
          <a:xfrm>
            <a:off x="539496" y="554400"/>
            <a:ext cx="11109960" cy="613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2_1#dcc667b12?sp=1&amp;vaa=1&amp;vcp=1&amp;vis=1&amp;pid=ad721a7a9&amp;color=0,0,0&amp;vtp=1&amp;vaab=1&amp;bbb=1&amp;hb=1"/>
          <p:cNvSpPr/>
          <p:nvPr/>
        </p:nvSpPr>
        <p:spPr>
          <a:xfrm>
            <a:off x="539496" y="12320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3.（2024·新疆·中考）某同学在学习历史时搜集了以下三则材料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反映的共同主题是(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3_1#dcc667b12.bracket?vaa=1&amp;vcp=1&amp;vis=1&amp;pid=ad721a7a9&amp;color=0,0,0&amp;vpa=4&amp;vtp=1&amp;vaab=1"/>
          <p:cNvSpPr/>
          <p:nvPr/>
        </p:nvSpPr>
        <p:spPr>
          <a:xfrm>
            <a:off x="3661315" y="18127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2_6#dcc667b12?iti=18&amp;htil=1&amp;vaa=1&amp;vcp=1&amp;vis=1&amp;pid=ad721a7a9&amp;color=0,0,0&amp;vtp=1&amp;vaab=1&amp;bbb=1"/>
          <p:cNvSpPr/>
          <p:nvPr/>
        </p:nvSpPr>
        <p:spPr>
          <a:xfrm>
            <a:off x="928275" y="4172630"/>
            <a:ext cx="2925762" cy="531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郑和宝船（模型）</a:t>
            </a:r>
            <a:endParaRPr lang="en-US" altLang="zh-CN" sz="2800" dirty="0"/>
          </a:p>
        </p:txBody>
      </p:sp>
      <p:sp>
        <p:nvSpPr>
          <p:cNvPr id="9" name="QC_6_BD.12_7#dcc667b12?iti=19&amp;htil=1&amp;vaa=1&amp;vcp=1&amp;vis=1&amp;pid=ad721a7a9&amp;color=0,0,0&amp;vtp=1&amp;vaab=1&amp;bbb=1&amp;hb=1"/>
          <p:cNvSpPr/>
          <p:nvPr/>
        </p:nvSpPr>
        <p:spPr>
          <a:xfrm>
            <a:off x="4343400" y="4172630"/>
            <a:ext cx="3511296" cy="1124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榜葛剌进麒麟图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（局部）</a:t>
            </a:r>
            <a:endParaRPr lang="en-US" altLang="zh-CN" sz="2800" dirty="0"/>
          </a:p>
        </p:txBody>
      </p:sp>
      <p:sp>
        <p:nvSpPr>
          <p:cNvPr id="10" name="QC_6_BD.12_8#dcc667b12?iti=20&amp;htil=1&amp;vaa=1&amp;vcp=1&amp;vis=1&amp;pid=ad721a7a9&amp;color=0,0,0&amp;vtp=1&amp;vaab=1&amp;bbb=1"/>
          <p:cNvSpPr/>
          <p:nvPr/>
        </p:nvSpPr>
        <p:spPr>
          <a:xfrm>
            <a:off x="9041543" y="4172630"/>
            <a:ext cx="1503362" cy="531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戚继光像</a:t>
            </a:r>
            <a:endParaRPr lang="en-US" altLang="zh-CN" sz="2800" dirty="0"/>
          </a:p>
        </p:txBody>
      </p:sp>
      <p:sp>
        <p:nvSpPr>
          <p:cNvPr id="11" name="QC_6_BD.12_9#dcc667b12.choices?vaa=1&amp;vcp=1&amp;vis=1&amp;pid=ad721a7a9&amp;color=0,0,0&amp;vtp=1&amp;vaab=1&amp;bbb=1"/>
          <p:cNvSpPr/>
          <p:nvPr/>
        </p:nvSpPr>
        <p:spPr>
          <a:xfrm>
            <a:off x="539496" y="530004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A.元朝的政治统治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B.明朝的对外关系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C.元朝的科技文化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D.明朝的中外交通</a:t>
            </a:r>
            <a:endParaRPr lang="en-US" altLang="zh-CN" sz="2800" dirty="0"/>
          </a:p>
        </p:txBody>
      </p:sp>
      <p:pic>
        <p:nvPicPr>
          <p:cNvPr id="12" name="图片 11" descr="郑和宝船模型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67844" y="2599862"/>
            <a:ext cx="1691640" cy="1572768"/>
          </a:xfrm>
          <a:prstGeom prst="rect">
            <a:avLst/>
          </a:prstGeom>
        </p:spPr>
      </p:pic>
      <p:pic>
        <p:nvPicPr>
          <p:cNvPr id="13" name="图片 12" descr="t04ec4cbf11e4637335.jpg"/>
          <p:cNvPicPr/>
          <p:nvPr/>
        </p:nvPicPr>
        <p:blipFill>
          <a:blip r:embed="rId4" cstate="print"/>
          <a:srcRect l="17676" t="37216" r="18044" b="5508"/>
          <a:stretch>
            <a:fillRect/>
          </a:stretch>
        </p:blipFill>
        <p:spPr>
          <a:xfrm>
            <a:off x="5509492" y="2599862"/>
            <a:ext cx="1024128" cy="1572768"/>
          </a:xfrm>
          <a:prstGeom prst="rect">
            <a:avLst/>
          </a:prstGeom>
        </p:spPr>
      </p:pic>
      <p:pic>
        <p:nvPicPr>
          <p:cNvPr id="14" name="图片 13" descr="戚继光.jpg"/>
          <p:cNvPicPr/>
          <p:nvPr/>
        </p:nvPicPr>
        <p:blipFill>
          <a:blip r:embed="rId5"/>
          <a:srcRect b="39910"/>
          <a:stretch>
            <a:fillRect/>
          </a:stretch>
        </p:blipFill>
        <p:spPr>
          <a:xfrm>
            <a:off x="9041543" y="2599862"/>
            <a:ext cx="1755648" cy="15727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b9df173cb?vaa=1&amp;vcp=1&amp;vis=1&amp;pid=ad721a7a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4.（2023·山东聊城·中考）康熙帝在《中秋日闻海上捷音》中写道：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里扶桑早挂弓，水犀军指岛门空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海隅久念苍生困，耕凿从今九壤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这里的“捷音”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b9df173cb.bracket?vaa=1&amp;vcp=1&amp;vis=1&amp;pid=ad721a7a9&amp;color=0,0,0&amp;vpa=5&amp;vtp=1&amp;vaab=1"/>
          <p:cNvSpPr/>
          <p:nvPr/>
        </p:nvSpPr>
        <p:spPr>
          <a:xfrm>
            <a:off x="5004340" y="321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14_2#b9df173cb.choices?vaa=1&amp;vcp=1&amp;vis=1&amp;pid=ad721a7a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A.《尼布楚条约》签订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B.东南沿海倭患解除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C.平定噶尔丹叛乱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D.台湾归入清朝版图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3373c1ccd?sp=1&amp;vaa=1&amp;vcp=1&amp;vis=1&amp;pid=ad721a7a9&amp;color=0,0,0&amp;vtp=1&amp;vaab=1&amp;bt=1&amp;bbb=1&amp;hb=1"/>
          <p:cNvSpPr/>
          <p:nvPr/>
        </p:nvSpPr>
        <p:spPr>
          <a:xfrm>
            <a:off x="539496" y="554400"/>
            <a:ext cx="11109960" cy="118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5.（2024·江苏苏州·中考，有改动）我们要铸牢中华民族共同体意识。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下图文物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3373c1ccd.bracket?vaa=1&amp;vcp=1&amp;vis=1&amp;pid=ad721a7a9&amp;color=0,0,0&amp;vpa=6&amp;vtp=1&amp;vaab=1"/>
          <p:cNvSpPr/>
          <p:nvPr/>
        </p:nvSpPr>
        <p:spPr>
          <a:xfrm>
            <a:off x="2238914" y="1182415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6_5#3373c1ccd?iti=21&amp;htil=1&amp;vaa=1&amp;vcp=1&amp;vis=1&amp;pid=ad721a7a9&amp;color=0,0,0&amp;vtp=1&amp;vaab=1&amp;bbb=1"/>
          <p:cNvSpPr/>
          <p:nvPr/>
        </p:nvSpPr>
        <p:spPr>
          <a:xfrm>
            <a:off x="3496171" y="3260516"/>
            <a:ext cx="2528887" cy="56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宣政院印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印文</a:t>
            </a:r>
            <a:endParaRPr lang="en-US" altLang="zh-CN" sz="2800" dirty="0"/>
          </a:p>
        </p:txBody>
      </p:sp>
      <p:sp>
        <p:nvSpPr>
          <p:cNvPr id="7" name="QC_6_BD.16_6#3373c1ccd?iti=22&amp;htil=1&amp;vaa=1&amp;vcp=1&amp;vis=1&amp;pid=ad721a7a9&amp;color=0,0,0&amp;vtp=1&amp;vaab=1&amp;bbb=1"/>
          <p:cNvSpPr/>
          <p:nvPr/>
        </p:nvSpPr>
        <p:spPr>
          <a:xfrm>
            <a:off x="6393024" y="3260516"/>
            <a:ext cx="1712590" cy="56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金奔巴瓶</a:t>
            </a:r>
            <a:endParaRPr lang="en-US" altLang="zh-CN" sz="2800" dirty="0"/>
          </a:p>
        </p:txBody>
      </p:sp>
      <p:sp>
        <p:nvSpPr>
          <p:cNvPr id="8" name="QC_6_BD.16_7#3373c1ccd.choices?vaa=1&amp;vcp=1&amp;vis=1&amp;pid=ad721a7a9&amp;color=0,0,0&amp;vtp=1&amp;vaab=1&amp;bbb=1"/>
          <p:cNvSpPr/>
          <p:nvPr/>
        </p:nvSpPr>
        <p:spPr>
          <a:xfrm>
            <a:off x="539496" y="3907517"/>
            <a:ext cx="11109960" cy="245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A.是中央政府对新疆地区实行有效管辖的证明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B.见证了康熙皇帝册封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班禅额尔德尼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封号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C.证明西藏自古以来就是中国不可分割的一部分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D.肯定了黑龙江、乌苏里江流域都是中国领土</a:t>
            </a:r>
            <a:endParaRPr lang="en-US" altLang="zh-CN" sz="2800" dirty="0"/>
          </a:p>
        </p:txBody>
      </p:sp>
      <p:pic>
        <p:nvPicPr>
          <p:cNvPr id="9" name="图片 8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rcRect l="5375" t="5674" r="4964"/>
          <a:stretch>
            <a:fillRect/>
          </a:stretch>
        </p:blipFill>
        <p:spPr>
          <a:xfrm>
            <a:off x="4113562" y="1743057"/>
            <a:ext cx="1357339" cy="1517459"/>
          </a:xfrm>
          <a:prstGeom prst="rect">
            <a:avLst/>
          </a:prstGeom>
        </p:spPr>
      </p:pic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03017" y="1862310"/>
            <a:ext cx="1193369" cy="139820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1f0da3803?vaa=1&amp;vcp=1&amp;vis=1&amp;pid=ad721a7a9&amp;color=0,0,0&amp;vtp=1&amp;vaab=1&amp;bt=1&amp;bbb=1&amp;hb=1"/>
          <p:cNvSpPr/>
          <p:nvPr/>
        </p:nvSpPr>
        <p:spPr>
          <a:xfrm>
            <a:off x="539496" y="16205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【跨学科·地理】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川西大相岭一带宋元时仍是古木参天，到清道光时，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森林大面积被砍伐，导致长江泥沙量剧增，淤塞河床和湖泊，增大了自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然灾害的频率和强度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造成这一结果的直接原因是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1f0da3803.bracket?vaa=1&amp;vcp=1&amp;vis=1&amp;pid=ad721a7a9&amp;color=0,0,0&amp;vpa=7&amp;vtp=1&amp;vaab=1"/>
          <p:cNvSpPr/>
          <p:nvPr/>
        </p:nvSpPr>
        <p:spPr>
          <a:xfrm>
            <a:off x="8639714" y="29017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8_2#1f0da3803.choices?vaa=1&amp;vcp=1&amp;vis=1&amp;pid=ad721a7a9&amp;color=0,0,0&amp;vtp=1&amp;vaab=1&amp;bbb=1"/>
          <p:cNvSpPr/>
          <p:nvPr/>
        </p:nvSpPr>
        <p:spPr>
          <a:xfrm>
            <a:off x="539496" y="3469608"/>
            <a:ext cx="11109960" cy="1721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A.经济重心南移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      	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B.民族关系紧张</a:t>
            </a:r>
            <a:endParaRPr lang="en-US" altLang="zh-CN" sz="2800" b="0" i="0" spc="-1030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C.人口迅速增长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D.农民起义不断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43e21e9a1?sp=1&amp;vaa=1&amp;vcp=1&amp;vis=1&amp;pid=ad721a7a9&amp;color=0,0,0&amp;vtp=1&amp;vaab=1&amp;bt=1&amp;bbb=1&amp;hb=1"/>
          <p:cNvSpPr/>
          <p:nvPr/>
        </p:nvSpPr>
        <p:spPr>
          <a:xfrm>
            <a:off x="539496" y="10191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7.（2024·重庆A卷·中考，有改动）古钱币中蕴含着丰富的历史信息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列钱币形制的沿革体现了我国古代(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43e21e9a1.bracket?vaa=1&amp;vcp=1&amp;vis=1&amp;pid=ad721a7a9&amp;color=0,0,0&amp;vpa=8&amp;vtp=1&amp;vaab=1"/>
          <p:cNvSpPr/>
          <p:nvPr/>
        </p:nvSpPr>
        <p:spPr>
          <a:xfrm>
            <a:off x="6150515" y="1653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20_7#43e21e9a1?iti=23&amp;htil=1&amp;vaa=1&amp;vcp=1&amp;vis=1&amp;pid=ad721a7a9&amp;color=0,0,0&amp;vtp=1&amp;vaab=1&amp;bbb=1&amp;hb=1"/>
          <p:cNvSpPr/>
          <p:nvPr/>
        </p:nvSpPr>
        <p:spPr>
          <a:xfrm>
            <a:off x="539496" y="3982688"/>
            <a:ext cx="297985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秦圆形方孔半两钱</a:t>
            </a:r>
            <a:endParaRPr lang="en-US" altLang="zh-CN" sz="2800" dirty="0"/>
          </a:p>
        </p:txBody>
      </p:sp>
      <p:sp>
        <p:nvSpPr>
          <p:cNvPr id="9" name="QC_6_BD.20_8#43e21e9a1?iti=24&amp;htil=1&amp;vaa=1&amp;vcp=1&amp;vis=1&amp;pid=ad721a7a9&amp;color=0,0,0&amp;vtp=1&amp;vaab=1&amp;bbb=1"/>
          <p:cNvSpPr/>
          <p:nvPr/>
        </p:nvSpPr>
        <p:spPr>
          <a:xfrm>
            <a:off x="3952907" y="3982688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汉五铢钱</a:t>
            </a:r>
            <a:endParaRPr lang="en-US" altLang="zh-CN" sz="2800" dirty="0"/>
          </a:p>
        </p:txBody>
      </p:sp>
      <p:sp>
        <p:nvSpPr>
          <p:cNvPr id="10" name="QC_6_BD.20_9#43e21e9a1?iti=25&amp;htil=1&amp;vaa=1&amp;vcp=1&amp;vis=1&amp;pid=ad721a7a9&amp;color=0,0,0&amp;vtp=1&amp;vaab=1&amp;bbb=1"/>
          <p:cNvSpPr/>
          <p:nvPr/>
        </p:nvSpPr>
        <p:spPr>
          <a:xfrm>
            <a:off x="6213317" y="3982688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唐开元通宝</a:t>
            </a:r>
            <a:endParaRPr lang="en-US" altLang="zh-CN" sz="2800" dirty="0"/>
          </a:p>
        </p:txBody>
      </p:sp>
      <p:sp>
        <p:nvSpPr>
          <p:cNvPr id="11" name="QC_6_BD.20_10#43e21e9a1?iti=26&amp;htil=1&amp;vaa=1&amp;vcp=1&amp;vis=1&amp;pid=ad721a7a9&amp;color=0,0,0&amp;vtp=1&amp;vaab=1&amp;bbb=1"/>
          <p:cNvSpPr/>
          <p:nvPr/>
        </p:nvSpPr>
        <p:spPr>
          <a:xfrm>
            <a:off x="9128609" y="3936672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清康熙通宝</a:t>
            </a:r>
            <a:endParaRPr lang="en-US" altLang="zh-CN" sz="2800" dirty="0"/>
          </a:p>
        </p:txBody>
      </p:sp>
      <p:sp>
        <p:nvSpPr>
          <p:cNvPr id="12" name="QC_6_BD.20_11#43e21e9a1.choices?vaa=1&amp;vcp=1&amp;vis=1&amp;pid=ad721a7a9&amp;color=0,0,0&amp;vtp=1&amp;vaab=1&amp;bbb=1"/>
          <p:cNvSpPr/>
          <p:nvPr/>
        </p:nvSpPr>
        <p:spPr>
          <a:xfrm>
            <a:off x="539496" y="4618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A.文化的多样性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B.思想的开放性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C.文明的延续性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D.外交的和平性</a:t>
            </a:r>
            <a:endParaRPr lang="en-US" altLang="zh-CN" sz="2800" dirty="0"/>
          </a:p>
        </p:txBody>
      </p:sp>
      <p:pic>
        <p:nvPicPr>
          <p:cNvPr id="13" name="图片 12" descr="半两钱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2707" y="2492216"/>
            <a:ext cx="1490472" cy="1490472"/>
          </a:xfrm>
          <a:prstGeom prst="rect">
            <a:avLst/>
          </a:prstGeom>
        </p:spPr>
      </p:pic>
      <p:pic>
        <p:nvPicPr>
          <p:cNvPr id="14" name="图片 13" descr="五铢钱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90006" y="2492216"/>
            <a:ext cx="1524349" cy="1444456"/>
          </a:xfrm>
          <a:prstGeom prst="rect">
            <a:avLst/>
          </a:prstGeom>
        </p:spPr>
      </p:pic>
      <p:pic>
        <p:nvPicPr>
          <p:cNvPr id="16" name="图片 15" descr="开元通宝.jpg"/>
          <p:cNvPicPr/>
          <p:nvPr/>
        </p:nvPicPr>
        <p:blipFill>
          <a:blip r:embed="rId5"/>
          <a:srcRect t="9732" r="49439" b="7382"/>
          <a:stretch>
            <a:fillRect/>
          </a:stretch>
        </p:blipFill>
        <p:spPr>
          <a:xfrm>
            <a:off x="6645815" y="2492216"/>
            <a:ext cx="1426464" cy="1499616"/>
          </a:xfrm>
          <a:prstGeom prst="rect">
            <a:avLst/>
          </a:prstGeom>
        </p:spPr>
      </p:pic>
      <p:pic>
        <p:nvPicPr>
          <p:cNvPr id="17" name="图片 16" descr="康熙通宝.jfif"/>
          <p:cNvPicPr/>
          <p:nvPr/>
        </p:nvPicPr>
        <p:blipFill>
          <a:blip r:embed="rId6"/>
          <a:srcRect l="15227" t="5568" r="16687" b="12624"/>
          <a:stretch>
            <a:fillRect/>
          </a:stretch>
        </p:blipFill>
        <p:spPr>
          <a:xfrm>
            <a:off x="9330087" y="2492216"/>
            <a:ext cx="1463040" cy="14904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23db48a87?vaa=1&amp;vcp=1&amp;vis=1&amp;pid=ad721a7a9&amp;color=0,0,0&amp;vtp=1&amp;vaab=1&amp;bt=1&amp;bbb=1&amp;hb=1"/>
          <p:cNvSpPr/>
          <p:nvPr/>
        </p:nvSpPr>
        <p:spPr>
          <a:xfrm>
            <a:off x="539496" y="1755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8.（2024·广西·中考）1816年，英国派使团访华，因使臣不愿叩头行礼，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嘉庆皇帝拒绝接见并令其即日回国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这说明清朝统治者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3db48a87.bracket?vaa=1&amp;vcp=1&amp;vis=1&amp;pid=ad721a7a9&amp;color=0,0,0&amp;vpa=9&amp;vtp=1&amp;vaab=1"/>
          <p:cNvSpPr/>
          <p:nvPr/>
        </p:nvSpPr>
        <p:spPr>
          <a:xfrm>
            <a:off x="9350914" y="247095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2_2#23db48a87.choices?vaa=1&amp;vcp=1&amp;vis=1&amp;pid=ad721a7a9&amp;color=0,0,0&amp;vtp=1&amp;vaab=1&amp;bbb=1"/>
          <p:cNvSpPr/>
          <p:nvPr/>
        </p:nvSpPr>
        <p:spPr>
          <a:xfrm>
            <a:off x="539496" y="30387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A.实行文化专制政策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B.维护国家领土完整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C.推行开明民族政策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D.固守天朝上国观念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4_1#5258dc653?vaa=1&amp;vcp=1&amp;vis=1&amp;pid=ad721a7a9&amp;color=0,0,0&amp;vtp=1&amp;vaab=1&amp;bbb=1&amp;hb=1"/>
          <p:cNvSpPr/>
          <p:nvPr/>
        </p:nvSpPr>
        <p:spPr>
          <a:xfrm>
            <a:off x="539496" y="18752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9.（2024·广东深圳·中考，有改动）清朝前期的小说中，大量提及明末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清初外来作物和手工制品，如辣椒、眼镜、玻璃等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这可以用来解释清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5_1#5258dc653.bracket?vaa=1&amp;vcp=1&amp;vis=1&amp;pid=ad721a7a9&amp;color=0,0,0&amp;vpa=10&amp;vtp=1&amp;vaab=1"/>
          <p:cNvSpPr/>
          <p:nvPr/>
        </p:nvSpPr>
        <p:spPr>
          <a:xfrm>
            <a:off x="1172115" y="3156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4_2#5258dc653.choices?vaa=1&amp;vcp=1&amp;vis=1&amp;pid=ad721a7a9&amp;color=0,0,0&amp;vtp=1&amp;vaab=1&amp;bbb=1"/>
          <p:cNvSpPr/>
          <p:nvPr/>
        </p:nvSpPr>
        <p:spPr>
          <a:xfrm>
            <a:off x="539496" y="3843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A.与全球经济的联系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B.社会危机空前严重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C.文学作品脱离现实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D.民族资本主义发展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7bc5d4e?vcp=1&amp;pid=4de308689&amp;color=199,134,85&amp;vtp=1&amp;vaab=1&amp;bt=1&amp;bbb=1"/>
          <p:cNvSpPr/>
          <p:nvPr/>
        </p:nvSpPr>
        <p:spPr>
          <a:xfrm>
            <a:off x="539496" y="435132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6c6fecdd8?sp=1&amp;vaa=1&amp;vcp=1&amp;vis=1&amp;pid=6b7bc5d4e&amp;color=0,0,0&amp;vtp=1&amp;vaab=1&amp;bbb=1&amp;hb=1"/>
          <p:cNvSpPr/>
          <p:nvPr/>
        </p:nvSpPr>
        <p:spPr>
          <a:xfrm>
            <a:off x="539496" y="1103879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（2024·广东广州·中考，有改动）17、18世纪的中国和法国共同绘就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了人类文明交流史上的华彩篇章。阅读材料，完成下列要求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1688年是中法两国正式交往的开启之年。紫禁城和凡尔赛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宫是17、18世纪中法两国交往的见证地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紫禁城中有大量直接从法国订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购的玻璃制品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还有法国数学家白晋等为康熙皇帝学习数学而编译的满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几何原本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等书籍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凡尔赛宫有景德镇出品的印着法国王室标志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的日常用具和大量来自中国的工艺品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诸多法国王室成员成为中国艺术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品的收藏家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摘编自戴逸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简明清史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2#6c6fecdd8?vaa=1&amp;vcp=1&amp;vis=1&amp;pid=6b7bc5d4e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1688年，白晋被法国国王路易十四派遣来到北京，受到康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熙皇帝的接见，并得到任用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。1693年，康熙皇帝派白晋携带赠送给路易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十四的珍贵书籍回法国，并延聘学者来华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。1699年，白晋率领十名数学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家返回北京，并带来路易十四回赠的名贵雕刻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白晋除了在紫禁城传授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科学知识，还将《易经》等中国哲学典籍介绍到法国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。1730年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白晋卒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摘编自白寿彝主编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9d180059d?vaa=1&amp;vcp=1&amp;vis=1&amp;pid=6c6fecdd8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（1）根据材料一、材料二并结合所学知识，概括17、18世纪中法两国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交往的特点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d180059d?vaa=1&amp;vcp=1&amp;vis=1&amp;pid=6c6fecdd8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特点：政府主导，平等交往，开放包容。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c9991aae?colgroup=2,1,3,12,7&amp;vcp=1&amp;pid=195ae89f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10258"/>
              </p:ext>
            </p:extLst>
          </p:nvPr>
        </p:nvGraphicFramePr>
        <p:xfrm>
          <a:off x="539496" y="2085340"/>
          <a:ext cx="11064240" cy="3403600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璋强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革官制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（1）中央：废除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丞相制度和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提升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的职权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使六部直接向皇帝负责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都督府分为五军都督府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队调动和武官任命的权力统归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800"/>
                        </a:lnSpc>
                      </a:pPr>
                      <a:r>
                        <a:rPr lang="en-US" altLang="zh-CN" sz="1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7c9991aae.table_image?iti=1&amp;tii=2&amp;vcp=1&amp;pid=195ae89f3&amp;color=0,0,0&amp;mp=1&amp;vtp=1&amp;vaab=1&amp;bbb=1"/>
          <p:cNvSpPr/>
          <p:nvPr/>
        </p:nvSpPr>
        <p:spPr>
          <a:xfrm>
            <a:off x="9471311" y="47774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朱元璋像</a:t>
            </a:r>
            <a:endParaRPr lang="en-US" altLang="zh-CN" sz="2800" dirty="0"/>
          </a:p>
        </p:txBody>
      </p:sp>
      <p:sp>
        <p:nvSpPr>
          <p:cNvPr id="2" name="P_7_BD#7c9991aae?colgroup=2,1,3,12,7&amp;vcp=1&amp;pid=195ae89f3&amp;color=0,0,0&amp;mp=1&amp;vtp=1&amp;vaab=1&amp;bt=1&amp;bbb=1">
            <a:extLst>
              <a:ext uri="{FF2B5EF4-FFF2-40B4-BE49-F238E27FC236}">
                <a16:creationId xmlns:a16="http://schemas.microsoft.com/office/drawing/2014/main" id="{52717BB5-B921-2B70-8BE2-CE59378632A8}"/>
              </a:ext>
            </a:extLst>
          </p:cNvPr>
          <p:cNvSpPr txBox="1"/>
          <p:nvPr/>
        </p:nvSpPr>
        <p:spPr>
          <a:xfrm>
            <a:off x="10885591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朱元璋.png"/>
          <p:cNvPicPr/>
          <p:nvPr/>
        </p:nvPicPr>
        <p:blipFill>
          <a:blip r:embed="rId3"/>
          <a:srcRect l="10638" r="5319" b="18485"/>
          <a:stretch>
            <a:fillRect/>
          </a:stretch>
        </p:blipFill>
        <p:spPr>
          <a:xfrm>
            <a:off x="9471311" y="2282158"/>
            <a:ext cx="1737360" cy="236829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62ecc02f6?sp=1&amp;vaa=1&amp;vcp=1&amp;vis=1&amp;pid=6c6fecdd8&amp;color=0,0,0&amp;vtp=1&amp;vaab=1&amp;bt=1&amp;bbb=1&amp;hb=1"/>
          <p:cNvSpPr/>
          <p:nvPr/>
        </p:nvSpPr>
        <p:spPr>
          <a:xfrm>
            <a:off x="539496" y="87309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（2）白晋在华30余年，假如他要著书向法国读者介绍当时的中国盛世，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请为该书命名并设计简单的目录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可参照但不必拘泥于示例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【示例】书名：春秋战国——社会大变革的时代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社会动荡中的大变革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铁器时代的经济大发展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大变革时代的多元文化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62ecc02f6?vaa=1&amp;vcp=1&amp;vis=1&amp;pid=6c6fecdd8&amp;color=0,0,0&amp;vtp=1&amp;vaab=1&amp;bbb=1">
            <a:extLst>
              <a:ext uri="{FF2B5EF4-FFF2-40B4-BE49-F238E27FC236}">
                <a16:creationId xmlns:a16="http://schemas.microsoft.com/office/drawing/2014/main" id="{105BAD27-DB0B-465B-A3A6-2A0194941C81}"/>
              </a:ext>
            </a:extLst>
          </p:cNvPr>
          <p:cNvSpPr/>
          <p:nvPr/>
        </p:nvSpPr>
        <p:spPr>
          <a:xfrm>
            <a:off x="847314" y="827682"/>
            <a:ext cx="9261886" cy="3655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书名：盛世王朝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                  目录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第一章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科举考试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公平的选官方式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第二章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活跃的民间市场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第三章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提倡民本的儒家思想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4587531"/>
      </p:ext>
    </p:extLst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2838</Words>
  <Application>Microsoft Office PowerPoint</Application>
  <PresentationFormat>宽屏</PresentationFormat>
  <Paragraphs>862</Paragraphs>
  <Slides>91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100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17</cp:revision>
  <dcterms:created xsi:type="dcterms:W3CDTF">2024-11-29T09:23:57Z</dcterms:created>
  <dcterms:modified xsi:type="dcterms:W3CDTF">2025-08-27T11:26:18Z</dcterms:modified>
  <cp:category/>
  <cp:contentStatus/>
</cp:coreProperties>
</file>