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30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308" r:id="rId42"/>
    <p:sldId id="295" r:id="rId43"/>
    <p:sldId id="309" r:id="rId44"/>
    <p:sldId id="296" r:id="rId45"/>
    <p:sldId id="297" r:id="rId46"/>
    <p:sldId id="310" r:id="rId47"/>
    <p:sldId id="298" r:id="rId48"/>
    <p:sldId id="307" r:id="rId49"/>
    <p:sldId id="299" r:id="rId50"/>
    <p:sldId id="300" r:id="rId51"/>
    <p:sldId id="301" r:id="rId52"/>
    <p:sldId id="302" r:id="rId53"/>
    <p:sldId id="303" r:id="rId5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0322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38ecaa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B969424-4F2C-403E-BA38-73F71660AA0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殖民地人民的反抗与资本主义制度的扩展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38ecaa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F80C394-2C4C-4229-BBB5-342AC6F70CD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c5f144e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6a0ba9d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a94026d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6d9692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c5f144e5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6a0ba9d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a94026d2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6d9692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殖民地人民的反抗与资本主义制度的扩展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38ecaa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532006D-DB64-4E09-9684-0481934B41F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c5f144e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6a0ba9d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a94026d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6d9692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c5f144e5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6a0ba9d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a94026d2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6d9692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殖民地人民的反抗与资本主义制度的扩展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58FF278-E676-82F2-E6EB-27783805A19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3759534-299D-4EFB-B985-510DEFC6316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C8ECC5D-9F7D-4C7F-AC48-6BF23588DFC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c5f144e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6a0ba9d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a94026d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6d9692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c5f144e5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6a0ba9d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a94026d2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6d9692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4FCF675-DAB5-436A-93EC-E9284ECCE99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dc5f144e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6a0ba9d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a94026d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56d9692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c5f144e5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6a0ba9d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5a94026d2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56d9692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7464ad65e?colgroup=2,2,24&amp;vcp=1&amp;pid=f236bae3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045045"/>
              </p:ext>
            </p:extLst>
          </p:nvPr>
        </p:nvGraphicFramePr>
        <p:xfrm>
          <a:off x="539496" y="1607026"/>
          <a:ext cx="11115551" cy="4348544"/>
        </p:xfrm>
        <a:graphic>
          <a:graphicData uri="http://schemas.openxmlformats.org/drawingml/2006/table">
            <a:tbl>
              <a:tblPr/>
              <a:tblGrid>
                <a:gridCol w="971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092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057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大起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19世纪中期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英国完成工业革命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进一步加强了对印度的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经济掠夺和政治压迫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激起印度各阶层人民的强烈不满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2732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（1）爆发：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1857年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印度土兵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先起来反抗英国殖民者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潮席卷了印度北部和中部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军夺取了德里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（2）高潮：英军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攻陷德里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趁势进攻章西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4900"/>
                        </a:lnSpc>
                      </a:pPr>
                      <a:r>
                        <a:rPr lang="en-US" altLang="zh-CN" sz="82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章西女王（约1835—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1858）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464ad65e?colgroup=2,2,24&amp;vcp=1&amp;pid=f236bae3f&amp;color=0,0,0&amp;mp=1&amp;vtp=1&amp;vaab=1&amp;bt=1&amp;bbb=1">
            <a:extLst>
              <a:ext uri="{FF2B5EF4-FFF2-40B4-BE49-F238E27FC236}">
                <a16:creationId xmlns:a16="http://schemas.microsoft.com/office/drawing/2014/main" id="{6872208E-68C2-FA86-73BB-0D5CB4A729AC}"/>
              </a:ext>
            </a:extLst>
          </p:cNvPr>
          <p:cNvSpPr txBox="1"/>
          <p:nvPr/>
        </p:nvSpPr>
        <p:spPr>
          <a:xfrm>
            <a:off x="10936902" y="8986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章西女王1.jpg"/>
          <p:cNvPicPr/>
          <p:nvPr/>
        </p:nvPicPr>
        <p:blipFill>
          <a:blip r:embed="rId3"/>
          <a:srcRect l="12389" t="13580" r="6195" b="16667"/>
          <a:stretch>
            <a:fillRect/>
          </a:stretch>
        </p:blipFill>
        <p:spPr>
          <a:xfrm>
            <a:off x="8842399" y="2863723"/>
            <a:ext cx="1536192" cy="188366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7464ad65e?colgroup=2,2,14,10&amp;vcp=1&amp;pid=f236bae3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058704"/>
              </p:ext>
            </p:extLst>
          </p:nvPr>
        </p:nvGraphicFramePr>
        <p:xfrm>
          <a:off x="539496" y="1607026"/>
          <a:ext cx="11115551" cy="4348544"/>
        </p:xfrm>
        <a:graphic>
          <a:graphicData uri="http://schemas.openxmlformats.org/drawingml/2006/table">
            <a:tbl>
              <a:tblPr/>
              <a:tblGrid>
                <a:gridCol w="971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092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05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22732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大起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（3）结束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章西女王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领导军民与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英军展开激战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直到壮烈牺牲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4900"/>
                        </a:lnSpc>
                      </a:pPr>
                      <a:r>
                        <a:rPr lang="en-US" altLang="zh-CN" sz="82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章西女王（约1835—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1858）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沉重打击了英国殖民者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反映了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印度民族意识的觉醒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世纪中期亚洲民族解放运动的一个重要组成部分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464ad65e?colgroup=2,2,14,10&amp;vcp=1&amp;pid=f236bae3f&amp;color=0,0,0&amp;mp=1&amp;vtp=1&amp;vaab=1&amp;bt=1&amp;bbb=1">
            <a:extLst>
              <a:ext uri="{FF2B5EF4-FFF2-40B4-BE49-F238E27FC236}">
                <a16:creationId xmlns:a16="http://schemas.microsoft.com/office/drawing/2014/main" id="{D3E503A8-8145-46BC-3F34-1065A3372038}"/>
              </a:ext>
            </a:extLst>
          </p:cNvPr>
          <p:cNvSpPr txBox="1"/>
          <p:nvPr/>
        </p:nvSpPr>
        <p:spPr>
          <a:xfrm>
            <a:off x="10936902" y="8986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章西女王1.jpg"/>
          <p:cNvPicPr/>
          <p:nvPr/>
        </p:nvPicPr>
        <p:blipFill>
          <a:blip r:embed="rId3"/>
          <a:srcRect l="12389" t="13580" r="6195" b="16667"/>
          <a:stretch>
            <a:fillRect/>
          </a:stretch>
        </p:blipFill>
        <p:spPr>
          <a:xfrm>
            <a:off x="9192041" y="1742503"/>
            <a:ext cx="1536192" cy="188366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f5194fcf?vcp=1&amp;pid=f66926c85&amp;color=0,0,0&amp;vtp=1&amp;vaab=1&amp;bbb=1">
            <a:extLst>
              <a:ext uri="{FF2B5EF4-FFF2-40B4-BE49-F238E27FC236}">
                <a16:creationId xmlns:a16="http://schemas.microsoft.com/office/drawing/2014/main" id="{82FEBB46-FF2A-6C52-ECF0-E89EF83B14D1}"/>
              </a:ext>
            </a:extLst>
          </p:cNvPr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114219326?vcp=1&amp;pid=9f5194fcf&amp;color=0,0,0&amp;vtp=1&amp;vaab=1&amp;bbb=1">
            <a:extLst>
              <a:ext uri="{FF2B5EF4-FFF2-40B4-BE49-F238E27FC236}">
                <a16:creationId xmlns:a16="http://schemas.microsoft.com/office/drawing/2014/main" id="{1943FD1E-9E1C-B805-0E9D-7B23C68DF88B}"/>
              </a:ext>
            </a:extLst>
          </p:cNvPr>
          <p:cNvSpPr/>
          <p:nvPr/>
        </p:nvSpPr>
        <p:spPr>
          <a:xfrm>
            <a:off x="539496" y="122942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拉丁美洲独立运动的重要意义</a:t>
            </a:r>
            <a:endParaRPr lang="en-US" altLang="zh-CN" sz="2800" dirty="0"/>
          </a:p>
        </p:txBody>
      </p:sp>
      <p:graphicFrame>
        <p:nvGraphicFramePr>
          <p:cNvPr id="4" name="P_7_BD#114219326?colgroup=4,25&amp;vcp=1&amp;pid=9f5194fcf&amp;color=0,0,0&amp;vtp=1&amp;vaab=1&amp;bbb=1&amp;hb=1">
            <a:extLst>
              <a:ext uri="{FF2B5EF4-FFF2-40B4-BE49-F238E27FC236}">
                <a16:creationId xmlns:a16="http://schemas.microsoft.com/office/drawing/2014/main" id="{8064427F-D7C5-8D61-F244-9E2FB71217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372152"/>
              </p:ext>
            </p:extLst>
          </p:nvPr>
        </p:nvGraphicFramePr>
        <p:xfrm>
          <a:off x="539496" y="1911939"/>
          <a:ext cx="11082528" cy="4456812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对拉丁美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沉重打击了西班牙的殖民统治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使拉丁美洲大部分地区摆脱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了殖民统治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是资产阶级革命思想在拉丁美洲的胜利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拉丁美洲国家走上资本主义道路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对欧洲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猛烈冲击了欧洲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美洲的封建制度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对世界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是这一时期世界资产阶级民族民主革命运动高潮的一个重要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组成部分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有利于世界资本主义战胜封建主义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推动了人类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历史的发展进程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6189814"/>
      </p:ext>
    </p:extLst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d43c4894?vcp=1&amp;pid=f66926c8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79859276a?sp=1&amp;vcp=1&amp;pid=ad43c4894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（家国情怀）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玻利瓦尔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圣马丁和章西女王的精神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不畏强敌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英勇反抗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不怕牺牲的爱国主义精神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章西女王是印度民族大起义众多杰出领袖中的一位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她主要在章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西地区领导反英斗争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0122e4e4?vcp=1&amp;pid=06a0ba9d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俄国的改革</a:t>
            </a:r>
            <a:endParaRPr lang="en-US" altLang="zh-CN" sz="3200" dirty="0"/>
          </a:p>
        </p:txBody>
      </p:sp>
      <p:sp>
        <p:nvSpPr>
          <p:cNvPr id="3" name="C_6_BD#e644d2eb7?vcp=1&amp;pid=10122e4e4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e954fabf2?vcp=1&amp;pid=e644d2eb7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通过了解俄国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1861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年改革等史事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初步认识资本主义世界体系的形成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a8af365b?vcp=1&amp;pid=10122e4e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5" name="P_7_BD#b0ceb6439?colgroup=2,2,24&amp;vcp=1&amp;pid=3a8af365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464908"/>
              </p:ext>
            </p:extLst>
          </p:nvPr>
        </p:nvGraphicFramePr>
        <p:xfrm>
          <a:off x="539496" y="1295191"/>
          <a:ext cx="11121156" cy="2808924"/>
        </p:xfrm>
        <a:graphic>
          <a:graphicData uri="http://schemas.openxmlformats.org/drawingml/2006/table">
            <a:tbl>
              <a:tblPr/>
              <a:tblGrid>
                <a:gridCol w="9434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2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899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8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8417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彼得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在沙皇的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专制统治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俄国盛行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农奴制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是一个封闭落后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工商业的发展极其缓慢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17世纪末18世纪初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资本主义色彩的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封建改革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改变俄国的落后面貌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实现富国强兵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7_BD#b0ceb6439?colgroup=2,2,17,6&amp;vcp=1&amp;pid=3a8af365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972937"/>
              </p:ext>
            </p:extLst>
          </p:nvPr>
        </p:nvGraphicFramePr>
        <p:xfrm>
          <a:off x="539496" y="1536700"/>
          <a:ext cx="11118963" cy="4489196"/>
        </p:xfrm>
        <a:graphic>
          <a:graphicData uri="http://schemas.openxmlformats.org/drawingml/2006/table">
            <a:tbl>
              <a:tblPr/>
              <a:tblGrid>
                <a:gridCol w="10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36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060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1812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4891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彼得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（1）政治：建立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中央集权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的行政体制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进一步加强沙皇的专制权力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事：创建一支纪律严明的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新式常备军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（3）经济：鼓励兴办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手工工场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（4）文化：推行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文化教育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派遣留学生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创办科学院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开办学校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创办报纸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（5）社会生活：提倡人们学习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西方的礼节与生活方式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8600"/>
                        </a:lnSpc>
                      </a:pPr>
                      <a:r>
                        <a:rPr lang="en-US" altLang="zh-CN" sz="103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彼得一世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（1672—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1725）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b0ceb6439?colgroup=2,2,17,6&amp;vcp=1&amp;pid=3a8af365b&amp;color=0,0,0&amp;mp=1&amp;vtp=1&amp;vaab=1&amp;bt=1&amp;bbb=1">
            <a:extLst>
              <a:ext uri="{FF2B5EF4-FFF2-40B4-BE49-F238E27FC236}">
                <a16:creationId xmlns:a16="http://schemas.microsoft.com/office/drawing/2014/main" id="{8F66C4E0-8573-0F61-5293-B2F7B28A93E4}"/>
              </a:ext>
            </a:extLst>
          </p:cNvPr>
          <p:cNvSpPr txBox="1"/>
          <p:nvPr/>
        </p:nvSpPr>
        <p:spPr>
          <a:xfrm>
            <a:off x="10940314" y="82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彼得一世.jpg"/>
          <p:cNvPicPr/>
          <p:nvPr/>
        </p:nvPicPr>
        <p:blipFill>
          <a:blip r:embed="rId3"/>
          <a:srcRect l="7759" t="6270" r="6034" b="4549"/>
          <a:stretch>
            <a:fillRect/>
          </a:stretch>
        </p:blipFill>
        <p:spPr>
          <a:xfrm>
            <a:off x="9455069" y="1791430"/>
            <a:ext cx="1856232" cy="235915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b0ceb6439?colgroup=2,2,24&amp;vcp=1&amp;pid=3a8af365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703918"/>
              </p:ext>
            </p:extLst>
          </p:nvPr>
        </p:nvGraphicFramePr>
        <p:xfrm>
          <a:off x="539496" y="2396172"/>
          <a:ext cx="11116670" cy="2780856"/>
        </p:xfrm>
        <a:graphic>
          <a:graphicData uri="http://schemas.openxmlformats.org/drawingml/2006/table">
            <a:tbl>
              <a:tblPr/>
              <a:tblGrid>
                <a:gridCol w="9511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555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彼得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使俄国的经济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军事实力大大增强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为对外扩张准备了条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以强兵和学习西方科学技术为目的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开启了俄国近代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化的进程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农奴制进一步强化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后来成为俄国社会发展的障碍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b0ceb6439?colgroup=2,2,24&amp;vcp=1&amp;pid=3a8af365b&amp;color=0,0,0&amp;mp=1&amp;vtp=1&amp;vaab=1&amp;bt=1&amp;bbb=1">
            <a:extLst>
              <a:ext uri="{FF2B5EF4-FFF2-40B4-BE49-F238E27FC236}">
                <a16:creationId xmlns:a16="http://schemas.microsoft.com/office/drawing/2014/main" id="{42047C49-386C-C211-A744-AE806E1E1506}"/>
              </a:ext>
            </a:extLst>
          </p:cNvPr>
          <p:cNvSpPr txBox="1"/>
          <p:nvPr/>
        </p:nvSpPr>
        <p:spPr>
          <a:xfrm>
            <a:off x="10938021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b0ceb6439?colgroup=2,2,24&amp;vcp=1&amp;pid=3a8af365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440621"/>
              </p:ext>
            </p:extLst>
          </p:nvPr>
        </p:nvGraphicFramePr>
        <p:xfrm>
          <a:off x="539496" y="2390298"/>
          <a:ext cx="11115024" cy="2792604"/>
        </p:xfrm>
        <a:graphic>
          <a:graphicData uri="http://schemas.openxmlformats.org/drawingml/2006/table">
            <a:tbl>
              <a:tblPr/>
              <a:tblGrid>
                <a:gridCol w="9560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0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637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62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48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24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1205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1861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年农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奴制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19世纪中期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农奴制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严重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制约了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俄国的经济发展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1861年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亚历山大二世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颁布了废除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农奴制的法令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自上而下的资产阶级改革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巩固沙皇的统治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0ceb6439?colgroup=2,2,24&amp;vcp=1&amp;pid=3a8af365b&amp;color=0,0,0&amp;mp=1&amp;vtp=1&amp;vaab=1&amp;bt=1&amp;bbb=1">
            <a:extLst>
              <a:ext uri="{FF2B5EF4-FFF2-40B4-BE49-F238E27FC236}">
                <a16:creationId xmlns:a16="http://schemas.microsoft.com/office/drawing/2014/main" id="{01015ADE-3313-E748-C388-8057FAB72106}"/>
              </a:ext>
            </a:extLst>
          </p:cNvPr>
          <p:cNvSpPr txBox="1"/>
          <p:nvPr/>
        </p:nvSpPr>
        <p:spPr>
          <a:xfrm>
            <a:off x="10936375" y="16818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b0ceb6439?colgroup=2,2,24&amp;vcp=1&amp;pid=3a8af365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357290"/>
              </p:ext>
            </p:extLst>
          </p:nvPr>
        </p:nvGraphicFramePr>
        <p:xfrm>
          <a:off x="539496" y="1558194"/>
          <a:ext cx="11116670" cy="4456812"/>
        </p:xfrm>
        <a:graphic>
          <a:graphicData uri="http://schemas.openxmlformats.org/drawingml/2006/table">
            <a:tbl>
              <a:tblPr/>
              <a:tblGrid>
                <a:gridCol w="9511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555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1861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年农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奴制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法令规定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农奴获得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人身自由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可以改变身份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自由转换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职业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农奴在获得解放的同时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可以获得一份土地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必须出钱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赎买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是俄国历史上的一个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重要转折点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改革废除了农奴制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使社会的各个方面出现了新的气象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推动俄国走上了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农奴制的残余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仍然存在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影响着俄国经济与社会的发展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0ceb6439?colgroup=2,2,24&amp;vcp=1&amp;pid=3a8af365b&amp;color=0,0,0&amp;vtp=1&amp;vaab=1&amp;bt=1&amp;bbb=1">
            <a:extLst>
              <a:ext uri="{FF2B5EF4-FFF2-40B4-BE49-F238E27FC236}">
                <a16:creationId xmlns:a16="http://schemas.microsoft.com/office/drawing/2014/main" id="{C754108B-3D2A-9037-9536-5DEEE8597543}"/>
              </a:ext>
            </a:extLst>
          </p:cNvPr>
          <p:cNvSpPr txBox="1"/>
          <p:nvPr/>
        </p:nvSpPr>
        <p:spPr>
          <a:xfrm>
            <a:off x="10938021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453958a7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453958a7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453958a7.fixed?vcp=1&amp;pid=baad7d692&amp;color=0,0,0&amp;vtp=1&amp;vaab=1&amp;bbb=1&amp;hb=1"/>
          <p:cNvSpPr/>
          <p:nvPr/>
        </p:nvSpPr>
        <p:spPr>
          <a:xfrm>
            <a:off x="265176" y="3482340"/>
            <a:ext cx="1158544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世界近现代史（</a:t>
            </a: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九年级上册五至七单元，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2830308a?vcp=1&amp;pid=10122e4e4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636ced567?sp=1&amp;vcp=1&amp;pid=a2830308a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彼得一世改革与洋务运动的相似点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向西方学习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性质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带有资本主义色彩的封建改革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开启了本国近代化的进程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2.1861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年农奴制改革后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俄国仍然是沙皇专制政体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但开始出现一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些民主气息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其社会性质是资本主义社会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4ee653a2?vcp=1&amp;pid=06a0ba9d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美国内战</a:t>
            </a:r>
            <a:endParaRPr lang="en-US" altLang="zh-CN" sz="3200" dirty="0"/>
          </a:p>
        </p:txBody>
      </p:sp>
      <p:sp>
        <p:nvSpPr>
          <p:cNvPr id="3" name="C_6_BD#af92ee30c?vcp=1&amp;pid=14ee653a2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9b2d346ab?vcp=1&amp;pid=af92ee30c&amp;color=0,0,0&amp;vtp=1&amp;vaab=1&amp;bbb=1"/>
          <p:cNvSpPr/>
          <p:nvPr/>
        </p:nvSpPr>
        <p:spPr>
          <a:xfrm>
            <a:off x="539496" y="19442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通过了解美国内战等史事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初步认识资本主义世界体系的形成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ed118fc3?vcp=1&amp;pid=14ee653a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2" name="P_7_BD#b7908b07b?colgroup=2,27&amp;vcp=1&amp;pid=4ed118fc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942314"/>
              </p:ext>
            </p:extLst>
          </p:nvPr>
        </p:nvGraphicFramePr>
        <p:xfrm>
          <a:off x="539496" y="1295191"/>
          <a:ext cx="11113697" cy="4258120"/>
        </p:xfrm>
        <a:graphic>
          <a:graphicData uri="http://schemas.openxmlformats.org/drawingml/2006/table">
            <a:tbl>
              <a:tblPr/>
              <a:tblGrid>
                <a:gridCol w="10938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716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南北方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不同的经济类型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（北方工业资本主义经济与南方种植园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加剧了南北矛盾（焦点是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奴隶制的废存问题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导火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1860年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当选为美国总统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294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latinLnBrk="1" hangingPunct="0">
                        <a:lnSpc>
                          <a:spcPts val="16000"/>
                        </a:lnSpc>
                      </a:pPr>
                      <a:r>
                        <a:rPr lang="en-US" altLang="zh-CN" sz="8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_7_BD#b7908b07b.table_image?tii=6&amp;vcp=1&amp;pid=4ed118fc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9631" y="3629325"/>
            <a:ext cx="7827264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b7908b07b?colgroup=2,27&amp;vcp=1&amp;pid=4ed118fc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477427"/>
              </p:ext>
            </p:extLst>
          </p:nvPr>
        </p:nvGraphicFramePr>
        <p:xfrm>
          <a:off x="539496" y="1552320"/>
          <a:ext cx="11112603" cy="4464496"/>
        </p:xfrm>
        <a:graphic>
          <a:graphicData uri="http://schemas.openxmlformats.org/drawingml/2006/table">
            <a:tbl>
              <a:tblPr/>
              <a:tblGrid>
                <a:gridCol w="1099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7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74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805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美国历史上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第二次资产阶级革命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《宅地法》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《解放黑人奴隶宣言》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鼓励农民到西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部耕种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宣布从1863年元旦起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南方叛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乱地区的奴隶永远获得自由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并可以以自由人的身份加入北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方军队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调动了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农民和黑人奴隶的积极性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他们踊跃参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军作战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扭转了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北方军队在战场上的被动局面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b7908b07b?colgroup=2,27&amp;vcp=1&amp;pid=4ed118fc3&amp;color=0,0,0&amp;vtp=1&amp;vaab=1&amp;bt=1&amp;bbb=1">
            <a:extLst>
              <a:ext uri="{FF2B5EF4-FFF2-40B4-BE49-F238E27FC236}">
                <a16:creationId xmlns:a16="http://schemas.microsoft.com/office/drawing/2014/main" id="{2407946E-D103-BDC9-7C74-BE01C0936546}"/>
              </a:ext>
            </a:extLst>
          </p:cNvPr>
          <p:cNvSpPr txBox="1"/>
          <p:nvPr/>
        </p:nvSpPr>
        <p:spPr>
          <a:xfrm>
            <a:off x="10933954" y="8439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b7908b07b?colgroup=2,21,5&amp;vcp=1&amp;pid=4ed118fc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199944"/>
              </p:ext>
            </p:extLst>
          </p:nvPr>
        </p:nvGraphicFramePr>
        <p:xfrm>
          <a:off x="539496" y="2079466"/>
          <a:ext cx="11113034" cy="3403664"/>
        </p:xfrm>
        <a:graphic>
          <a:graphicData uri="http://schemas.openxmlformats.org/drawingml/2006/table">
            <a:tbl>
              <a:tblPr/>
              <a:tblGrid>
                <a:gridCol w="1097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27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402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277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美国维护了国家统一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废除了奴隶制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清除了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主义发展的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最大障碍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为以后经济的迅速发展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造了条件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3900"/>
                        </a:lnSpc>
                      </a:pPr>
                      <a:r>
                        <a:rPr lang="en-US" altLang="zh-CN" sz="77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林肯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（1809—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1865）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的贡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为维护国家统一和解放黑人奴隶作出了杰出贡献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得到了美国人民衷心的爱戴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成为美国历史上的著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名总统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b7908b07b.table_image?tii=7&amp;vcp=1&amp;pid=4ed118fc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24321" y="2088610"/>
            <a:ext cx="1216152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b7908b07b?colgroup=2,21,5&amp;vcp=1&amp;pid=4ed118fc3&amp;color=0,0,0&amp;mp=1&amp;vtp=1&amp;vaab=1&amp;bt=1&amp;bbb=1">
            <a:extLst>
              <a:ext uri="{FF2B5EF4-FFF2-40B4-BE49-F238E27FC236}">
                <a16:creationId xmlns:a16="http://schemas.microsoft.com/office/drawing/2014/main" id="{6DB6FAE8-1B4C-0036-4331-D51CB21CCFF3}"/>
              </a:ext>
            </a:extLst>
          </p:cNvPr>
          <p:cNvSpPr txBox="1"/>
          <p:nvPr/>
        </p:nvSpPr>
        <p:spPr>
          <a:xfrm>
            <a:off x="10934385" y="137106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b0379bd2?vcp=1&amp;pid=14ee653a2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cfcce259?sp=1&amp;vcp=1&amp;pid=0b0379bd2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比较美国独立战争与美国内战</a:t>
            </a:r>
            <a:endParaRPr lang="en-US" altLang="zh-CN" sz="2800" dirty="0"/>
          </a:p>
        </p:txBody>
      </p:sp>
      <p:graphicFrame>
        <p:nvGraphicFramePr>
          <p:cNvPr id="25" name="P_7_BD#bcfcce259?colgroup=5,10,12&amp;vcp=1&amp;pid=0b0379bd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37745"/>
              </p:ext>
            </p:extLst>
          </p:nvPr>
        </p:nvGraphicFramePr>
        <p:xfrm>
          <a:off x="539496" y="1929556"/>
          <a:ext cx="11064240" cy="2800288"/>
        </p:xfrm>
        <a:graphic>
          <a:graphicData uri="http://schemas.openxmlformats.org/drawingml/2006/table">
            <a:tbl>
              <a:tblPr/>
              <a:tblGrid>
                <a:gridCol w="521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05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美国独立战争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美国内战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英国的殖民统治阻碍了北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美资本主义的发展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南方种植园经济阻碍了美国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斗争对象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英国殖民者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南方种植园奴隶主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赢得民族独立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维护国家统一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7_BD#bcfcce259?colgroup=5,10,12&amp;vcp=1&amp;pid=0b0379bd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227247"/>
              </p:ext>
            </p:extLst>
          </p:nvPr>
        </p:nvGraphicFramePr>
        <p:xfrm>
          <a:off x="539496" y="1829688"/>
          <a:ext cx="11064240" cy="3909760"/>
        </p:xfrm>
        <a:graphic>
          <a:graphicData uri="http://schemas.openxmlformats.org/drawingml/2006/table">
            <a:tbl>
              <a:tblPr/>
              <a:tblGrid>
                <a:gridCol w="521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05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美国独立战争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美国内战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既是民族解放战争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美国历史上第二次资产阶级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实现了民族独立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扫清了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资本主义发展的外部障碍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维护了国家统一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废除了奴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隶制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清除了资本主义发展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的最大障碍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促进了美国资本主义的发展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bcfcce259?colgroup=5,10,12&amp;vcp=1&amp;pid=0b0379bd2&amp;color=0,0,0&amp;mp=1&amp;vtp=1&amp;vaab=1&amp;bt=1&amp;bbb=1">
            <a:extLst>
              <a:ext uri="{FF2B5EF4-FFF2-40B4-BE49-F238E27FC236}">
                <a16:creationId xmlns:a16="http://schemas.microsoft.com/office/drawing/2014/main" id="{EA5DC12D-73D7-D940-7EDA-1D6CF350DD5F}"/>
              </a:ext>
            </a:extLst>
          </p:cNvPr>
          <p:cNvSpPr txBox="1"/>
          <p:nvPr/>
        </p:nvSpPr>
        <p:spPr>
          <a:xfrm>
            <a:off x="10885591" y="11212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6fabda88?vcp=1&amp;pid=14ee653a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635407ec8?sp=1&amp;vcp=1&amp;pid=06fabda88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解放黑人奴隶宣言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颁布后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美国废除了奴隶制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但对黑人的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种族歧视依然存在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北方工业资产阶级取得胜利的根本原因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北方完成工业革命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军事实力远远超过南方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d82756a6?vcp=1&amp;pid=06a0ba9d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日本明治维新</a:t>
            </a:r>
            <a:endParaRPr lang="en-US" altLang="zh-CN" sz="3200" dirty="0"/>
          </a:p>
        </p:txBody>
      </p:sp>
      <p:sp>
        <p:nvSpPr>
          <p:cNvPr id="3" name="C_6_BD#fc2c4482a?vcp=1&amp;pid=8d82756a6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7ed0dedc?vcp=1&amp;pid=fc2c4482a&amp;color=0,0,0&amp;vtp=1&amp;vaab=1&amp;bbb=1"/>
          <p:cNvSpPr/>
          <p:nvPr/>
        </p:nvSpPr>
        <p:spPr>
          <a:xfrm>
            <a:off x="539496" y="1944225"/>
            <a:ext cx="11549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通过了解日本明治维新等史事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初步认识资本主义世界体系的形成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9b18298e?vcp=1&amp;pid=8d82756a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9" name="P_7_BD#12ecee807?colgroup=2,27&amp;vcp=1&amp;pid=69b18298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296851"/>
              </p:ext>
            </p:extLst>
          </p:nvPr>
        </p:nvGraphicFramePr>
        <p:xfrm>
          <a:off x="539496" y="1295191"/>
          <a:ext cx="11112602" cy="3351912"/>
        </p:xfrm>
        <a:graphic>
          <a:graphicData uri="http://schemas.openxmlformats.org/drawingml/2006/table">
            <a:tbl>
              <a:tblPr/>
              <a:tblGrid>
                <a:gridCol w="972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42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（1）幕府统治危机：19世纪中期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德川幕府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推行锁国政策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碍了日本社会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（2）民族危机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打开日本国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其他西方国家接踵而至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幕府统治发生动摇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）前提条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：1868年1月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倒幕派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发动政变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结束了幕府统治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1868年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明治政府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开始实行一系列改革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为榜样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造日本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c5f144e5.fixed?vcp=1&amp;pid=438ecaa6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殖民地人民的反抗与资本主义制度的扩展</a:t>
            </a:r>
            <a:endParaRPr lang="en-US" altLang="zh-CN" sz="4000" dirty="0"/>
          </a:p>
        </p:txBody>
      </p:sp>
      <p:sp>
        <p:nvSpPr>
          <p:cNvPr id="3" name="C_4_BD#dc5f144e5.fixed?vcp=1&amp;pid=438ecaa6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12ecee807?colgroup=2,16,10&amp;vcp=1&amp;pid=69b18298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091389"/>
              </p:ext>
            </p:extLst>
          </p:nvPr>
        </p:nvGraphicFramePr>
        <p:xfrm>
          <a:off x="539496" y="1527778"/>
          <a:ext cx="11073384" cy="4507040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98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96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（1）政治上：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废藩置县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加强中央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（2）军事上：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实行征兵制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建立新式军队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（3）经济上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：推行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地税改革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“殖产兴业”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为口号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力发展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近代经济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）社会生活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：提倡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“文明开化”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改造日本的教育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文化和生活方式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4100"/>
                        </a:lnSpc>
                      </a:pPr>
                      <a:r>
                        <a:rPr lang="en-US" altLang="zh-CN" sz="13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自上而下的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12ecee807.table_image?iti=1&amp;tii=9&amp;vcp=1&amp;pid=69b18298e&amp;color=0,0,0&amp;vtp=1&amp;vaab=1&amp;bbb=1"/>
          <p:cNvSpPr/>
          <p:nvPr/>
        </p:nvSpPr>
        <p:spPr>
          <a:xfrm>
            <a:off x="7923943" y="4631150"/>
            <a:ext cx="32813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明治维新时期的课堂</a:t>
            </a:r>
            <a:endParaRPr lang="en-US" altLang="zh-CN" sz="2800" dirty="0"/>
          </a:p>
        </p:txBody>
      </p:sp>
      <p:sp>
        <p:nvSpPr>
          <p:cNvPr id="2" name="P_7_BD#12ecee807?colgroup=2,16,10&amp;vcp=1&amp;pid=69b18298e&amp;color=0,0,0&amp;vtp=1&amp;vaab=1&amp;bt=1&amp;bbb=1">
            <a:extLst>
              <a:ext uri="{FF2B5EF4-FFF2-40B4-BE49-F238E27FC236}">
                <a16:creationId xmlns:a16="http://schemas.microsoft.com/office/drawing/2014/main" id="{24EC7F05-A24A-B5ED-08FF-B006AE159D1B}"/>
              </a:ext>
            </a:extLst>
          </p:cNvPr>
          <p:cNvSpPr txBox="1"/>
          <p:nvPr/>
        </p:nvSpPr>
        <p:spPr>
          <a:xfrm>
            <a:off x="10894735" y="8193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一轮复习二十六单元明治初期的小学.webp.jpg"/>
          <p:cNvPicPr/>
          <p:nvPr/>
        </p:nvPicPr>
        <p:blipFill>
          <a:blip r:embed="rId3" cstate="print"/>
          <a:srcRect l="12031" t="6736" r="10076" b="9326"/>
          <a:stretch>
            <a:fillRect/>
          </a:stretch>
        </p:blipFill>
        <p:spPr>
          <a:xfrm>
            <a:off x="8279892" y="2555462"/>
            <a:ext cx="2569464" cy="207568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12ecee807?colgroup=2,27&amp;vcp=1&amp;pid=69b18298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213525"/>
              </p:ext>
            </p:extLst>
          </p:nvPr>
        </p:nvGraphicFramePr>
        <p:xfrm>
          <a:off x="539496" y="2660078"/>
          <a:ext cx="11112602" cy="2242440"/>
        </p:xfrm>
        <a:graphic>
          <a:graphicData uri="http://schemas.openxmlformats.org/drawingml/2006/table">
            <a:tbl>
              <a:tblPr/>
              <a:tblGrid>
                <a:gridCol w="972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42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是日本历史的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重大转折点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日本迅速走上了发展资本主义的道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实现了富国强兵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开始跻身资本主义强国之列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保留了大量旧制度的残余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军国主义色彩浓厚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日本强大起来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很快走上了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对外侵略扩张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2ecee807?colgroup=2,27&amp;vcp=1&amp;pid=69b18298e&amp;color=0,0,0&amp;mp=1&amp;vtp=1&amp;vaab=1&amp;bt=1&amp;bbb=1">
            <a:extLst>
              <a:ext uri="{FF2B5EF4-FFF2-40B4-BE49-F238E27FC236}">
                <a16:creationId xmlns:a16="http://schemas.microsoft.com/office/drawing/2014/main" id="{F642CD1F-694A-4E42-AB7B-E0F524847815}"/>
              </a:ext>
            </a:extLst>
          </p:cNvPr>
          <p:cNvSpPr txBox="1"/>
          <p:nvPr/>
        </p:nvSpPr>
        <p:spPr>
          <a:xfrm>
            <a:off x="10933953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070326e4?vcp=1&amp;pid=8d82756a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8dc8e7b76?sp=1&amp;vcp=1&amp;pid=a070326e4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俄国1861年农奴制改革和日本明治维新的异同及启示</a:t>
            </a:r>
            <a:endParaRPr lang="en-US" altLang="zh-CN" sz="2800" dirty="0"/>
          </a:p>
        </p:txBody>
      </p:sp>
      <p:graphicFrame>
        <p:nvGraphicFramePr>
          <p:cNvPr id="32" name="P_7_BD#8dc8e7b76?colgroup=5,9,13&amp;vcp=1&amp;pid=a070326e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216388"/>
              </p:ext>
            </p:extLst>
          </p:nvPr>
        </p:nvGraphicFramePr>
        <p:xfrm>
          <a:off x="539496" y="1929556"/>
          <a:ext cx="11073384" cy="2246250"/>
        </p:xfrm>
        <a:graphic>
          <a:graphicData uri="http://schemas.openxmlformats.org/drawingml/2006/table">
            <a:tbl>
              <a:tblPr/>
              <a:tblGrid>
                <a:gridCol w="594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49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75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俄国1861年农奴制改革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日本明治维新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农奴制危机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内忧外患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面临严重的民族危机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主要内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废除农奴制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学习西方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发展资本主义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7_BD#8dc8e7b76?colgroup=5,9,13&amp;vcp=1&amp;pid=a070326e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78088"/>
              </p:ext>
            </p:extLst>
          </p:nvPr>
        </p:nvGraphicFramePr>
        <p:xfrm>
          <a:off x="539496" y="1531079"/>
          <a:ext cx="11073384" cy="3941892"/>
        </p:xfrm>
        <a:graphic>
          <a:graphicData uri="http://schemas.openxmlformats.org/drawingml/2006/table">
            <a:tbl>
              <a:tblPr/>
              <a:tblGrid>
                <a:gridCol w="594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24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发生在19世纪60年代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改革原因是资本主义发展受到阻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自上而下的资本主义性质的改革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取得成功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走上发展资本主义的道路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局限性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改革不彻底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保留了大量封建残余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黑体" pitchFamily="49" charset="-122"/>
                          <a:ea typeface="黑体" pitchFamily="49" charset="-122"/>
                          <a:cs typeface="Times New Roman" pitchFamily="34" charset="-120"/>
                        </a:rPr>
                        <a:t>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黑体" pitchFamily="49" charset="-122"/>
                          <a:ea typeface="黑体" pitchFamily="49" charset="-122"/>
                          <a:cs typeface="Times New Roman" pitchFamily="34" charset="-120"/>
                        </a:rPr>
                        <a:t>示</a:t>
                      </a:r>
                      <a:endParaRPr lang="en-US" altLang="zh-CN" sz="1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改革要与时俱进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勇于创新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改革要抓住机遇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向先进国家学习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改革要立足国情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实事求是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P_7_BD#8dc8e7b76?colgroup=5,9,13&amp;vcp=1&amp;pid=a070326e4&amp;color=0,0,0&amp;mp=1&amp;vtp=1&amp;vaab=1&amp;bt=1&amp;bbb=1">
            <a:extLst>
              <a:ext uri="{FF2B5EF4-FFF2-40B4-BE49-F238E27FC236}">
                <a16:creationId xmlns:a16="http://schemas.microsoft.com/office/drawing/2014/main" id="{1E71CCB4-5870-D945-5017-79C4E1FA90C9}"/>
              </a:ext>
            </a:extLst>
          </p:cNvPr>
          <p:cNvSpPr txBox="1"/>
          <p:nvPr/>
        </p:nvSpPr>
        <p:spPr>
          <a:xfrm>
            <a:off x="10894735" y="82267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a94026d2.fixed?vcp=1&amp;pid=438ecaa6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殖民地人民的反抗与资本主义制度的扩展</a:t>
            </a:r>
            <a:endParaRPr lang="en-US" altLang="zh-CN" sz="4000" dirty="0"/>
          </a:p>
        </p:txBody>
      </p:sp>
      <p:sp>
        <p:nvSpPr>
          <p:cNvPr id="3" name="C_4_BD#5a94026d2.fixed?vcp=1&amp;pid=438ecaa6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0b2820ccb?vaa=1&amp;vcp=1&amp;vis=1&amp;pid=5a94026d2&amp;color=0,0,0&amp;vtp=1&amp;vaab=1&amp;bt=1&amp;bbb=1&amp;hb=1"/>
          <p:cNvSpPr/>
          <p:nvPr/>
        </p:nvSpPr>
        <p:spPr>
          <a:xfrm>
            <a:off x="539496" y="7767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【历史漫画题】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（2023·重庆B卷·中考，有改动）右图所示漫画于1865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年10月刊登在英国的某杂志上，主题是当年发生于美国的重大事件。画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中举着酒杯的军人对对方说道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噢，兄弟，我们没法都获胜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让我们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握个手，喝点酒吧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下列对该漫画的解读准确的是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5_BD.1_2#0b2820ccb?htil=1&amp;vaa=1&amp;vcp=1&amp;vis=1&amp;pid=5a94026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77058" y="3402076"/>
            <a:ext cx="2020824" cy="267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1_3#0b2820ccb.choices?htil=1&amp;vaa=1&amp;vcp=1&amp;vis=1&amp;pid=5a94026d2&amp;color=0,0,0&amp;vtp=1&amp;vaab=1&amp;bbb=1"/>
          <p:cNvSpPr/>
          <p:nvPr/>
        </p:nvSpPr>
        <p:spPr>
          <a:xfrm>
            <a:off x="539496" y="3348164"/>
            <a:ext cx="896112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A.两名军人分别代表北美大陆军和英国殖民者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B.向全世界宣告美国南北战争北方获胜的消息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C.显示了南北战争后北方军人向南方军人示威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D.双方的握手代表美国南北携手共同走向统一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AS.1_1#0b2820ccb?htil=2&amp;vaa=1&amp;vcp=1&amp;vis=1&amp;pid=5a94026d2&amp;color=0,0,0&amp;vtp=1&amp;vaab=1&amp;bt=1&amp;bbb=1&amp;hb=1&amp;hs=1"/>
          <p:cNvSpPr/>
          <p:nvPr/>
        </p:nvSpPr>
        <p:spPr>
          <a:xfrm>
            <a:off x="539496" y="122945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本题为漫画材料类选择题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根据材料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1865年……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发生于美国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的重大事件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并结合所学知识可知，该事件是美国内战，它以北方的胜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利而告终，从而避免了美国的分裂，D项符合题意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美国内战与英国殖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民者无关；材料未体现</a:t>
            </a:r>
            <a:r>
              <a:rPr lang="zh-CN" altLang="en-US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向全世界宣告美国南北战争北方获胜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；</a:t>
            </a: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材料</a:t>
            </a:r>
            <a:endParaRPr lang="en-US" altLang="zh-CN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中，南北双方最终握手言和，未体现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</a:t>
            </a: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示威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故排除A、B、C三项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endParaRPr lang="en-US" altLang="zh-CN" sz="2800" dirty="0"/>
          </a:p>
        </p:txBody>
      </p:sp>
      <p:sp>
        <p:nvSpPr>
          <p:cNvPr id="4" name="QC_5_AN.2_1#0b2820ccb?vaa=1&amp;vcp=1&amp;vis=1&amp;pid=5a94026d2&amp;color=0,0,0&amp;vtp=1&amp;vaab=1&amp;bbb=1&amp;hs=1"/>
          <p:cNvSpPr/>
          <p:nvPr/>
        </p:nvSpPr>
        <p:spPr>
          <a:xfrm>
            <a:off x="539496" y="45148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bc860c4f?vcp=1&amp;pid=5a94026d2&amp;color=0,0,0&amp;vtp=1&amp;vaab=1&amp;bt=1&amp;bbb=1&amp;hb=1"/>
          <p:cNvSpPr/>
          <p:nvPr/>
        </p:nvSpPr>
        <p:spPr>
          <a:xfrm>
            <a:off x="539496" y="113137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34" charset="-120"/>
              </a:rPr>
              <a:t>方法点拨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漫画材料类试题的解题方法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观察漫画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提取关键信息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名称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内容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时间等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理解漫画的寓意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将漫画与所学知识联系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起来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理解考查的知识点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分析选项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逐一排除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bc860c4f?vcp=1&amp;pid=5a94026d2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请完成第271—272页［备考练习］习题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56d9692c.fixed?vcp=1&amp;pid=438ecaa6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200"/>
              </a:lnSpc>
            </a:pPr>
            <a:r>
              <a:rPr lang="en-US" altLang="zh-CN" sz="3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第29讲</a:t>
            </a:r>
            <a:r>
              <a:rPr lang="en-US" altLang="zh-CN" sz="3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殖民地人民的反抗与资本主义制度的扩展</a:t>
            </a:r>
            <a:endParaRPr lang="en-US" altLang="zh-CN" sz="3400" dirty="0"/>
          </a:p>
        </p:txBody>
      </p:sp>
      <p:sp>
        <p:nvSpPr>
          <p:cNvPr id="3" name="C_4_BD#c56d9692c.fixed?vcp=1&amp;pid=438ecaa6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200"/>
              </a:lnSpc>
            </a:pPr>
            <a:r>
              <a:rPr lang="en-US" altLang="zh-CN" sz="34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34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4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第29讲</a:t>
            </a:r>
            <a:r>
              <a:rPr lang="en-US" altLang="zh-CN" sz="34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4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殖民地人民的反抗与资本主义制度的扩展</a:t>
            </a:r>
            <a:endParaRPr lang="en-US" altLang="zh-CN" sz="34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5ffe72fc?vcp=1&amp;pid=dc5f144e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a65548467?vcp=1&amp;pid=85ffe72f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792" y="1295191"/>
            <a:ext cx="11027664" cy="496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4d418662?vcp=1&amp;pid=c56d9692c&amp;color=199,134,85&amp;vtp=1&amp;vaab=1&amp;bt=1&amp;bbb=1"/>
          <p:cNvSpPr/>
          <p:nvPr/>
        </p:nvSpPr>
        <p:spPr>
          <a:xfrm>
            <a:off x="539496" y="554400"/>
            <a:ext cx="11109960" cy="609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62652dc6b?vaa=1&amp;vcp=1&amp;vis=1&amp;pid=94d418662&amp;color=0,0,0&amp;vtp=1&amp;vaab=1&amp;bbb=1&amp;hb=1"/>
          <p:cNvSpPr/>
          <p:nvPr/>
        </p:nvSpPr>
        <p:spPr>
          <a:xfrm>
            <a:off x="539496" y="1770929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1.（2024·广西贺州·模拟）章西女王宣言：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我绝不会放弃我的章西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谁敢占领章西，绝对没有好下场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该史料可用于研究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_1#62652dc6b.bracket?vaa=1&amp;vcp=1&amp;vis=1&amp;pid=94d418662&amp;color=0,0,0&amp;vpa=2&amp;vtp=1&amp;vaab=1"/>
          <p:cNvSpPr/>
          <p:nvPr/>
        </p:nvSpPr>
        <p:spPr>
          <a:xfrm>
            <a:off x="9292178" y="236319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B</a:t>
            </a:r>
            <a:endParaRPr lang="en-US" altLang="zh-CN" sz="2800" dirty="0"/>
          </a:p>
        </p:txBody>
      </p:sp>
      <p:sp>
        <p:nvSpPr>
          <p:cNvPr id="5" name="QC_6_BD.5_2#62652dc6b.choices?vaa=1&amp;vcp=1&amp;vis=1&amp;pid=94d418662&amp;color=0,0,0&amp;vtp=1&amp;vaab=1&amp;bbb=1"/>
          <p:cNvSpPr/>
          <p:nvPr/>
        </p:nvSpPr>
        <p:spPr>
          <a:xfrm>
            <a:off x="539496" y="2960761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A.日本幕府统治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B.印度民族大起义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C.巴黎公社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D.非洲民族独立运动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7_1#714fd90a9?vaa=1&amp;vcp=1&amp;vis=1&amp;pid=94d418662&amp;color=0,0,0&amp;vtp=1&amp;vaab=1&amp;bbb=1&amp;hb=1"/>
          <p:cNvSpPr/>
          <p:nvPr/>
        </p:nvSpPr>
        <p:spPr>
          <a:xfrm>
            <a:off x="539496" y="1807634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2.（2024·广西柳州·模拟）19世纪中期，随着工业革命的深化，工业资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产阶级要求进一步扫除资本主义发展的障碍，为此进行了一系列有利于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资本主义发展的革命和改革。这一系列改革（革命）包括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8_1#714fd90a9.bracket?vaa=1&amp;vcp=1&amp;vis=1&amp;pid=94d418662&amp;color=0,0,0&amp;vpa=3&amp;vtp=1&amp;vaab=1"/>
          <p:cNvSpPr/>
          <p:nvPr/>
        </p:nvSpPr>
        <p:spPr>
          <a:xfrm>
            <a:off x="9706514" y="299679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7_2#714fd90a9.choices?vaa=1&amp;vcp=1&amp;vis=1&amp;pid=94d418662&amp;color=0,0,0&amp;vtp=1&amp;vaab=1&amp;bbb=1"/>
          <p:cNvSpPr/>
          <p:nvPr/>
        </p:nvSpPr>
        <p:spPr>
          <a:xfrm>
            <a:off x="539496" y="3516991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A.法国大革命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B.俄国农奴制改革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C.太平天国运动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D.中国洋务运动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_1#860481d83?sp=1&amp;vaa=1&amp;vcp=1&amp;vis=1&amp;pid=94d418662&amp;color=0,0,0&amp;vtp=1&amp;vaab=1&amp;bt=1&amp;bbb=1&amp;hb=1"/>
          <p:cNvSpPr/>
          <p:nvPr/>
        </p:nvSpPr>
        <p:spPr>
          <a:xfrm>
            <a:off x="539496" y="20067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3.（2024·广东广州·中考）抓住关键词是学习历史的重要方法之一，与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下列关键词相关的历史事件是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41" name="QC_6_BD.9_2#860481d83?colgroup=30&amp;vaa=1&amp;vcp=1&amp;vis=1&amp;pid=94d418662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7727147"/>
              </p:ext>
            </p:extLst>
          </p:nvPr>
        </p:nvGraphicFramePr>
        <p:xfrm>
          <a:off x="1782305" y="3517081"/>
          <a:ext cx="8415580" cy="566484"/>
        </p:xfrm>
        <a:graphic>
          <a:graphicData uri="http://schemas.openxmlformats.org/drawingml/2006/table">
            <a:tbl>
              <a:tblPr/>
              <a:tblGrid>
                <a:gridCol w="8415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种植园经济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南北矛盾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废奴运动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宅地法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C_6_AN.1_1#860481d83.bracket?vaa=1&amp;vcp=1&amp;vis=1&amp;pid=94d418662&amp;color=0,0,0&amp;vpa=4&amp;vtp=1&amp;vaab=1"/>
          <p:cNvSpPr/>
          <p:nvPr/>
        </p:nvSpPr>
        <p:spPr>
          <a:xfrm>
            <a:off x="5439315" y="264033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9_3#860481d83.choices?vaa=1&amp;vcp=1&amp;vis=1&amp;pid=94d418662&amp;color=0,0,0&amp;vtp=1&amp;vaab=1&amp;bbb=1"/>
          <p:cNvSpPr/>
          <p:nvPr/>
        </p:nvSpPr>
        <p:spPr>
          <a:xfrm>
            <a:off x="539496" y="40835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A.英国1640年革命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B.美国内战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C.俄国1861年农奴制改革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D.日本明治维新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1_1#447cbaae5?vaa=1&amp;vcp=1&amp;vis=1&amp;pid=94d418662&amp;color=0,0,0&amp;vtp=1&amp;vaab=1&amp;bbb=1&amp;hb=1"/>
          <p:cNvSpPr/>
          <p:nvPr/>
        </p:nvSpPr>
        <p:spPr>
          <a:xfrm>
            <a:off x="539496" y="202734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4.（2024·江苏镇江·中考）该国以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东方道德、西方技艺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为口号，向西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方借用了它所盼望的东西，在19世纪末，成功成为亚洲第一个砸碎西方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锁链的国家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推动该国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成功</a:t>
            </a:r>
            <a:r>
              <a:rPr lang="zh-CN" altLang="en-US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的历史事件是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12_1#447cbaae5.bracket?vaa=1&amp;vcp=1&amp;vis=1&amp;pid=94d418662&amp;color=0,0,0&amp;vpa=5&amp;vtp=1&amp;vaab=1"/>
          <p:cNvSpPr/>
          <p:nvPr/>
        </p:nvSpPr>
        <p:spPr>
          <a:xfrm>
            <a:off x="7789608" y="330858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D</a:t>
            </a:r>
            <a:endParaRPr lang="en-US" altLang="zh-CN" sz="2800" dirty="0"/>
          </a:p>
        </p:txBody>
      </p:sp>
      <p:sp>
        <p:nvSpPr>
          <p:cNvPr id="8" name="QC_6_BD.11_2#447cbaae5.choices?vaa=1&amp;vcp=1&amp;vis=1&amp;pid=94d418662&amp;color=0,0,0&amp;vtp=1&amp;vaab=1&amp;bbb=1"/>
          <p:cNvSpPr/>
          <p:nvPr/>
        </p:nvSpPr>
        <p:spPr>
          <a:xfrm>
            <a:off x="539496" y="38764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5642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A.洋务运动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B.大化改新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C.农奴制改革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D.明治维新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3e28c63d?vcp=1&amp;pid=c56d9692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3_1#0cac9d3d0?vaa=1&amp;vcp=1&amp;vis=1&amp;pid=c3e28c63d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5.（2024·广西玉林·模拟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）亚非拉人民争取民族独立的斗争是现代世界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历史进程中的重要内容之一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。拉丁美洲独立运动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、印度民族大起义共同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体现了(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4_1#0cac9d3d0.bracket?vaa=1&amp;vcp=1&amp;vis=1&amp;pid=c3e28c63d&amp;color=0,0,0&amp;vpa=6&amp;vtp=1&amp;vaab=1"/>
          <p:cNvSpPr/>
          <p:nvPr/>
        </p:nvSpPr>
        <p:spPr>
          <a:xfrm>
            <a:off x="1883314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3_2#0cac9d3d0.choices?vaa=1&amp;vcp=1&amp;vis=1&amp;pid=c3e28c63d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.黑人奴隶谋求解放的精神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.维护国家统一的精神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C.殖民地人民的反抗斗争精神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.无产阶级的革命精神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21f47e889?vaa=1&amp;vcp=1&amp;vis=1&amp;pid=c3e28c63d&amp;color=0,0,0&amp;vtp=1&amp;vaab=1&amp;bt=1&amp;bbb=1&amp;hb=1"/>
          <p:cNvSpPr/>
          <p:nvPr/>
        </p:nvSpPr>
        <p:spPr>
          <a:xfrm>
            <a:off x="539496" y="2122145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6.（2024·江苏扬州·中考）在俄国1861年改革中，购买土地的赎金成为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农民的终身债务，甚至传给了儿子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为避免赎金没有着落，村社限制农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民外迁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由此可知，这场改革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21f47e889.bracket?vaa=1&amp;vcp=1&amp;vis=1&amp;pid=c3e28c63d&amp;color=0,0,0&amp;vpa=7&amp;vtp=1&amp;vaab=1"/>
          <p:cNvSpPr/>
          <p:nvPr/>
        </p:nvSpPr>
        <p:spPr>
          <a:xfrm>
            <a:off x="5439315" y="331131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5_2#21f47e889.choices?vaa=1&amp;vcp=1&amp;vis=1&amp;pid=c3e28c63d&amp;color=0,0,0&amp;vtp=1&amp;vaab=1&amp;bbb=1"/>
          <p:cNvSpPr/>
          <p:nvPr/>
        </p:nvSpPr>
        <p:spPr>
          <a:xfrm>
            <a:off x="539496" y="383150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A.彻底清除农奴制的残余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B.阻碍了俄国社会进步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C.提倡学习西方的生活方式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D.是对农民的沉重掠夺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7_1#1d7bcf201?vaa=1&amp;vcp=1&amp;vis=1&amp;pid=c3e28c63d&amp;color=0,0,0&amp;vtp=1&amp;vaab=1&amp;bbb=1&amp;hb=1"/>
          <p:cNvSpPr/>
          <p:nvPr/>
        </p:nvSpPr>
        <p:spPr>
          <a:xfrm>
            <a:off x="539496" y="1783569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7.（2024·福建厦门·模拟）日本资本主义经济的发展仓促且不充分，官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僚与民众缺乏民主意识，宪政体制又将天皇、元老、军部、藩阀等群体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的军事扩张意志急剧放大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这表明明治维新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8_1#1d7bcf201.bracket?vaa=1&amp;vcp=1&amp;vis=1&amp;pid=c3e28c63d&amp;color=0,0,0&amp;vpa=8&amp;vtp=1&amp;vaab=1"/>
          <p:cNvSpPr/>
          <p:nvPr/>
        </p:nvSpPr>
        <p:spPr>
          <a:xfrm>
            <a:off x="7572914" y="297273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7_2#1d7bcf201.choices?vaa=1&amp;vcp=1&amp;vis=1&amp;pid=c3e28c63d&amp;color=0,0,0&amp;vtp=1&amp;vaab=1&amp;bbb=1"/>
          <p:cNvSpPr/>
          <p:nvPr/>
        </p:nvSpPr>
        <p:spPr>
          <a:xfrm>
            <a:off x="539496" y="3492926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A.促进资本主义发展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B.使日本实现富国强兵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C.军国主义色彩浓厚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D.改变日本的社会性质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76d6d35a?vcp=1&amp;pid=c56d9692c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19_1#d7d02ae9f?sp=1&amp;vaa=1&amp;vcp=1&amp;vis=1&amp;pid=e76d6d35a&amp;color=0,0,0&amp;vtp=1&amp;vaab=1&amp;bbb=1&amp;hb=1"/>
          <p:cNvSpPr/>
          <p:nvPr/>
        </p:nvSpPr>
        <p:spPr>
          <a:xfrm>
            <a:off x="539496" y="1267240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观点论述】（2024·广西南宁·模拟，有改动）维护国家统一，反对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国家分裂，是主权国家的神圣职责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。阅读下列材料，回答问题。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战国末期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随着农业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手工业和商业的发展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各地区之间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的经济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文化交往日益密切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为全国大统一提供了必要的经济基础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广大农民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手工业者和商人渴望统一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统治阶级中的有识之士也希望结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束战乱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当时的秦国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因为改革比较彻底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政治稳定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社会经济快速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经过多年的兼并战争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它所拥有的疆土已经超过了其他六国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综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9_1#d7d02ae9f?sp=1&amp;vaa=1&amp;vcp=1&amp;vis=1&amp;pid=e76d6d35a&amp;color=0,0,0&amp;vtp=1&amp;vaab=1&amp;bbb=1&amp;hb=1">
            <a:extLst>
              <a:ext uri="{FF2B5EF4-FFF2-40B4-BE49-F238E27FC236}">
                <a16:creationId xmlns:a16="http://schemas.microsoft.com/office/drawing/2014/main" id="{3739FDF6-BC22-10DA-CCFB-462D0E669B09}"/>
              </a:ext>
            </a:extLst>
          </p:cNvPr>
          <p:cNvSpPr/>
          <p:nvPr/>
        </p:nvSpPr>
        <p:spPr>
          <a:xfrm>
            <a:off x="539496" y="15332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合国力最强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再加上这时有嬴政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李斯等有作为的君臣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统一已经是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水到渠成的历史趋势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摘编自朱绍侯主编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中国古代史教程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7_BD.20_1#18b64ded9?vaa=1&amp;vcp=1&amp;vis=1&amp;pid=d7d02ae9f&amp;color=0,0,0&amp;vtp=1&amp;vaab=1&amp;bbb=1">
            <a:extLst>
              <a:ext uri="{FF2B5EF4-FFF2-40B4-BE49-F238E27FC236}">
                <a16:creationId xmlns:a16="http://schemas.microsoft.com/office/drawing/2014/main" id="{BF43F981-3E92-02A3-1AC6-7DD5FC479A04}"/>
              </a:ext>
            </a:extLst>
          </p:cNvPr>
          <p:cNvSpPr/>
          <p:nvPr/>
        </p:nvSpPr>
        <p:spPr>
          <a:xfrm>
            <a:off x="539496" y="34545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（1）根据材料一，概括有利于秦国完成统一的因素。</a:t>
            </a:r>
            <a:endParaRPr lang="en-US" altLang="zh-CN" sz="2800" dirty="0"/>
          </a:p>
        </p:txBody>
      </p:sp>
      <p:sp>
        <p:nvSpPr>
          <p:cNvPr id="4" name="QO_7_AN.1_1#18b64ded9?vaa=1&amp;vcp=1&amp;vis=1&amp;pid=d7d02ae9f&amp;color=0,0,0&amp;vtp=1&amp;vaab=1&amp;bbb=1&amp;hb=1">
            <a:extLst>
              <a:ext uri="{FF2B5EF4-FFF2-40B4-BE49-F238E27FC236}">
                <a16:creationId xmlns:a16="http://schemas.microsoft.com/office/drawing/2014/main" id="{19C78FE9-4B03-5153-7AB4-9D04A3ED3DB1}"/>
              </a:ext>
            </a:extLst>
          </p:cNvPr>
          <p:cNvSpPr/>
          <p:nvPr/>
        </p:nvSpPr>
        <p:spPr>
          <a:xfrm>
            <a:off x="539496" y="433153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因素：经济发展，各地区交流日益密切；人民渴望安定统一；商鞅变法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后，秦国日益强盛；嬴政雄才大略；等等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946439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681064649?vcp=1&amp;vis=1&amp;pid=d7d02ae9f&amp;color=0,0,0&amp;mp=1&amp;vtp=1&amp;vaab=1&amp;bt=1&amp;bbb=1&amp;hb=1"/>
          <p:cNvSpPr/>
          <p:nvPr/>
        </p:nvSpPr>
        <p:spPr>
          <a:xfrm>
            <a:off x="539496" y="8958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武帝雄才大略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即位之初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卓然罢黜百家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令后学者有所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摘编自宁欣主编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中国古代史资料汇编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  <p:sp>
        <p:nvSpPr>
          <p:cNvPr id="3" name="QO_7_BD.22_1#2971f5ff4?vaa=1&amp;vcp=1&amp;vis=1&amp;pid=d7d02ae9f&amp;color=0,0,0&amp;vtp=1&amp;vaab=1&amp;bbb=1&amp;hb=1"/>
          <p:cNvSpPr/>
          <p:nvPr/>
        </p:nvSpPr>
        <p:spPr>
          <a:xfrm>
            <a:off x="539496" y="28195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（2）材料二反映了汉武帝的哪一项统治措施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？根据材料二并结合所学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，写出其影响。</a:t>
            </a:r>
            <a:endParaRPr lang="en-US" altLang="zh-CN" sz="2800" dirty="0"/>
          </a:p>
        </p:txBody>
      </p:sp>
      <p:sp>
        <p:nvSpPr>
          <p:cNvPr id="4" name="QO_7_AN.1_1#2971f5ff4?vaa=1&amp;vcp=1&amp;vis=1&amp;pid=d7d02ae9f&amp;color=0,0,0&amp;vtp=1&amp;vaab=1&amp;bbb=1&amp;hb=1"/>
          <p:cNvSpPr/>
          <p:nvPr/>
        </p:nvSpPr>
        <p:spPr>
          <a:xfrm>
            <a:off x="539496" y="40965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统治措施：罢黜百家，尊崇儒术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影响：使儒家忠君守礼的思想成为大一统政权的精神支柱；从此儒学居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于主导地位，为历代王朝所推崇，影响深远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70cdbe0f?vcp=1&amp;pid=dc5f144e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ce6d03eab?colgroup=6,23&amp;vcp=1&amp;pid=070cdbe0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262262"/>
              </p:ext>
            </p:extLst>
          </p:nvPr>
        </p:nvGraphicFramePr>
        <p:xfrm>
          <a:off x="539496" y="1295191"/>
          <a:ext cx="11082528" cy="2780856"/>
        </p:xfrm>
        <a:graphic>
          <a:graphicData uri="http://schemas.openxmlformats.org/drawingml/2006/table">
            <a:tbl>
              <a:tblPr/>
              <a:tblGrid>
                <a:gridCol w="2532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4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殖民地人民的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拉丁美洲独立运动兴起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印度民族大起义爆发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资本主义制度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的扩展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俄国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日本通过改革走上发展资本主义的道路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通过内战废除了黑人奴隶制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维护了国家统一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了资本主义制度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d44fe98d2?vcp=1&amp;vis=1&amp;pid=d7d02ae9f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林肯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顺应时势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排除障碍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推动了美国北方走向胜利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完成了美国的第二次资产阶级革命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在这场关系到美利坚民族命运的战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争中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林肯不仅使美国南北双方在政治上统一了起来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在经济上也成为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一个整体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而且废除了黑人奴隶制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这为美国经济的发展扫清了道路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从而使美国能在南北战争后不到30年的时间内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工业生产总值迅速跃居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世界首位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摘编自何华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论美国内战中的林肯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4_1#5d94bf2ad?vaa=1&amp;vcp=1&amp;vis=1&amp;pid=d7d02ae9f&amp;color=0,0,0&amp;mp=1&amp;vtp=1&amp;vaab=1&amp;bt=1&amp;bbb=1&amp;hb=1"/>
          <p:cNvSpPr/>
          <p:nvPr/>
        </p:nvSpPr>
        <p:spPr>
          <a:xfrm>
            <a:off x="539496" y="18610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（3）结合所学知识，写出林肯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推动了美国北方走向胜利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的举措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据材料三，概括美国南北战争的影响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5d94bf2ad?vaa=1&amp;vcp=1&amp;vis=1&amp;pid=d7d02ae9f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举措：颁布《宅地法》和《解放黑人奴隶宣言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》。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影响：经过这场战争，美国维护了国家统一，废除了奴隶制，清除了资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本主义发展的最大障碍，为以后经济的迅速发展创造了条件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_1#8025be61c?vaa=1&amp;vcp=1&amp;vis=1&amp;pid=d7d02ae9f&amp;color=0,0,0&amp;vtp=1&amp;vaab=1&amp;bt=1&amp;bbb=1&amp;hb=1"/>
          <p:cNvSpPr/>
          <p:nvPr/>
        </p:nvSpPr>
        <p:spPr>
          <a:xfrm>
            <a:off x="539496" y="226275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（4）根据上述材料，以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国家统一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为主题提炼一个观点，并结合所学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知识，运用两个史实加以论述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观点明确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有总结提升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8025be61c?vaa=1&amp;vcp=1&amp;vis=1&amp;pid=d7d02ae9f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观点：国家统一促进经济发展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：①公元前221年，秦国完成统一，结束了春秋战国以来长期争战混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乱的局面，建立起我国历史上第一个统一的多民族的封建国家。秦统一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后，采取了一系列巩固统一的措施，促进了经济的发展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由于南北两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种经济制度之间的矛盾不可调和，1861年，美国南北战争爆发。林肯政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府颁布《宅地法》和《解放黑人奴隶宣言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调动了农民和黑人奴隶的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积极性，战争以北方的胜利告终，维护了国家统一，废除了奴隶制，清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除了美国资本主义发展的最大障碍，为美国经济的迅速发展创造了条件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结论：经济发展的前提和保障是国家统一，我们要坚决维护祖国统一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6a0ba9dd.fixed?vcp=1&amp;pid=438ecaa6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殖民地人民的反抗与资本主义制度的扩展</a:t>
            </a:r>
            <a:endParaRPr lang="en-US" altLang="zh-CN" sz="4000" dirty="0"/>
          </a:p>
        </p:txBody>
      </p:sp>
      <p:sp>
        <p:nvSpPr>
          <p:cNvPr id="3" name="C_4_BD#06a0ba9dd.fixed?vcp=1&amp;pid=438ecaa63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66926c85?vcp=1&amp;pid=06a0ba9d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殖民地人民的反抗斗争</a:t>
            </a:r>
            <a:endParaRPr lang="en-US" altLang="zh-CN" sz="3200" dirty="0"/>
          </a:p>
        </p:txBody>
      </p:sp>
      <p:sp>
        <p:nvSpPr>
          <p:cNvPr id="3" name="C_6_BD#3295b5794?vcp=1&amp;pid=f66926c85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76260efef?vcp=1&amp;pid=3295b5794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通过了解拉丁美洲独立运动与印度民族大起义等史事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理解殖民地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民族解放斗争的正义性和艰巨性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236bae3f?vcp=1&amp;pid=f66926c85&amp;color=0,0,0&amp;vtp=1&amp;vaab=1&amp;bt=1&amp;bbb=1"/>
          <p:cNvSpPr/>
          <p:nvPr/>
        </p:nvSpPr>
        <p:spPr>
          <a:xfrm>
            <a:off x="539496" y="448384"/>
            <a:ext cx="11109960" cy="5339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7464ad65e?colgroup=2,2,24&amp;vcp=1&amp;pid=f236bae3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89650"/>
              </p:ext>
            </p:extLst>
          </p:nvPr>
        </p:nvGraphicFramePr>
        <p:xfrm>
          <a:off x="539496" y="1063185"/>
          <a:ext cx="11112365" cy="5251133"/>
        </p:xfrm>
        <a:graphic>
          <a:graphicData uri="http://schemas.openxmlformats.org/drawingml/2006/table">
            <a:tbl>
              <a:tblPr/>
              <a:tblGrid>
                <a:gridCol w="9839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01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8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83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078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861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961927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拉丁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美洲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）拉丁美洲的绝大部分地区处于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西班牙和葡萄牙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的殖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民统治之下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）受到美国独立战争和法国大革命的影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509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18世纪末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世纪初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玻利瓦尔和圣马丁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被誉为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南美的“解放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者”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6500"/>
                        </a:lnSpc>
                      </a:pPr>
                      <a:r>
                        <a:rPr lang="en-US" altLang="zh-CN" sz="91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玻利瓦尔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（1783—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1830）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图片 4" descr="360截图20231016151825008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10082170" y="2901650"/>
            <a:ext cx="1207008" cy="166420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7464ad65e?colgroup=2,2,19,5&amp;vcp=1&amp;pid=f236bae3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763588"/>
              </p:ext>
            </p:extLst>
          </p:nvPr>
        </p:nvGraphicFramePr>
        <p:xfrm>
          <a:off x="539496" y="1504918"/>
          <a:ext cx="11113339" cy="4552760"/>
        </p:xfrm>
        <a:graphic>
          <a:graphicData uri="http://schemas.openxmlformats.org/drawingml/2006/table">
            <a:tbl>
              <a:tblPr/>
              <a:tblGrid>
                <a:gridCol w="978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5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956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755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8627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拉丁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美洲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（1）北部地区：玻利瓦尔解放了哥伦比亚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委内瑞拉和厄瓜多尔等地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大哥伦比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亚共和国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（2）南部地区：圣马丁领导了阿根廷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智利和秘鲁的独立运动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6500"/>
                        </a:lnSpc>
                      </a:pPr>
                      <a:r>
                        <a:rPr lang="en-US" altLang="zh-CN" sz="91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玻利瓦尔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（1783—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1830）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反抗殖民统治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争取民族独立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7464ad65e?colgroup=2,2,19,5&amp;vcp=1&amp;pid=f236bae3f&amp;color=0,0,0&amp;mp=1&amp;vtp=1&amp;vaab=1&amp;bt=1&amp;bbb=1">
            <a:extLst>
              <a:ext uri="{FF2B5EF4-FFF2-40B4-BE49-F238E27FC236}">
                <a16:creationId xmlns:a16="http://schemas.microsoft.com/office/drawing/2014/main" id="{5EC3E331-0C41-3B25-440E-12262C61A1D8}"/>
              </a:ext>
            </a:extLst>
          </p:cNvPr>
          <p:cNvSpPr txBox="1"/>
          <p:nvPr/>
        </p:nvSpPr>
        <p:spPr>
          <a:xfrm>
            <a:off x="10934689" y="7965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360截图20231016151825008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10095416" y="1958784"/>
            <a:ext cx="1207008" cy="166420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1627</Words>
  <Application>Microsoft Office PowerPoint</Application>
  <PresentationFormat>宽屏</PresentationFormat>
  <Paragraphs>500</Paragraphs>
  <Slides>53</Slides>
  <Notes>51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3" baseType="lpstr">
      <vt:lpstr>Arial (正文)</vt:lpstr>
      <vt:lpstr>黑体</vt:lpstr>
      <vt:lpstr>华文隶书</vt:lpstr>
      <vt:lpstr>楷体</vt:lpstr>
      <vt:lpstr>SimSun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11</cp:revision>
  <dcterms:created xsi:type="dcterms:W3CDTF">2024-11-29T16:36:55Z</dcterms:created>
  <dcterms:modified xsi:type="dcterms:W3CDTF">2025-08-27T11:26:27Z</dcterms:modified>
  <cp:category/>
  <cp:contentStatus/>
</cp:coreProperties>
</file>