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tags/tag20.xml" ContentType="application/vnd.openxmlformats-officedocument.presentationml.tags+xml"/>
  <Override PartName="/ppt/tags/tag4.xml" ContentType="application/vnd.openxmlformats-officedocument.presentationml.tags+xml"/>
  <Override PartName="/ppt/tags/tag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301" r:id="rId33"/>
    <p:sldId id="289" r:id="rId34"/>
    <p:sldId id="290" r:id="rId35"/>
    <p:sldId id="291" r:id="rId36"/>
    <p:sldId id="293" r:id="rId37"/>
    <p:sldId id="294" r:id="rId38"/>
    <p:sldId id="296" r:id="rId39"/>
    <p:sldId id="298" r:id="rId4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e297cf6b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1434428-0261-42F9-8963-CF4A902D6B0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第14讲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功 功率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297cf6b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3525A11C-CC8F-4DF6-84CF-DAE1F333176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06b87a7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30446da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e229983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e06b87a7d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8" name="MasterShapeName?linknodeid=e30446da1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ee2299836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第14讲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功 功率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e297cf6b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F4513EB1-898A-4858-8C39-1A3D24F9E4B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06b87a7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30446da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e229983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e06b87a7d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8" name="MasterShapeName?linknodeid=e30446da1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ee2299836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第14讲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功 功率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ba81c2ea30009029dc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384D624-E95D-1DEE-1577-165A83A7B2E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ADD1E54-F87F-43DB-8141-4F0DE7A41C2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0577864D-7DBD-41C5-B006-120186F621D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06b87a7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30446da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e229983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e06b87a7d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8" name="MasterShapeName?linknodeid=e30446da1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ee2299836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53B33B9-ECBA-4849-8E6D-4042D65EC74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06b87a7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30446da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e229983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e06b87a7d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8" name="MasterShapeName?linknodeid=e30446da1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ee2299836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4.xml"/><Relationship Id="rId3" Type="http://schemas.openxmlformats.org/officeDocument/2006/relationships/tags" Target="../tags/tag3.xml"/><Relationship Id="rId7" Type="http://schemas.openxmlformats.org/officeDocument/2006/relationships/image" Target="../media/image16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20.xml"/><Relationship Id="rId11" Type="http://schemas.openxmlformats.org/officeDocument/2006/relationships/image" Target="../media/image18.png"/><Relationship Id="rId5" Type="http://schemas.openxmlformats.org/officeDocument/2006/relationships/notesSlide" Target="../notesSlides/notesSlide17.xml"/><Relationship Id="rId10" Type="http://schemas.openxmlformats.org/officeDocument/2006/relationships/tags" Target="../tags/tag6.xml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26.jpe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3.png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3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3.png"/><Relationship Id="rId5" Type="http://schemas.openxmlformats.org/officeDocument/2006/relationships/image" Target="../media/image31.png"/><Relationship Id="rId4" Type="http://schemas.openxmlformats.org/officeDocument/2006/relationships/image" Target="../media/image7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bbba5808e?vcp=1&amp;pid=008a5dd06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sp>
        <p:nvSpPr>
          <p:cNvPr id="3" name="QB_8_BD.7_1#b58478879?vcp=1&amp;vis=1&amp;pid=bbba5808e&amp;color=0,0,0&amp;vtp=1&amp;vaab=1&amp;bbb=1&amp;hb=1"/>
          <p:cNvSpPr/>
          <p:nvPr/>
        </p:nvSpPr>
        <p:spPr>
          <a:xfrm>
            <a:off x="539496" y="1267240"/>
            <a:ext cx="1110996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（2023·江苏镇江·中考·改编）小华参加校外劳动时，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经历了如下过程：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她用力搬一筐玉米，未能搬起；②她又用力推筐，仍未推动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；在小明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的帮助下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，③他们将这筐玉米抬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到一定高度；接着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④他们将这筐玉米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沿水平方向移动一段距离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；最后他们将这筐玉米放在手推车上，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⑤推着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手推车沿水平路面前往仓库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。上述过程中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，小华和小明对玉米做了功的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阶段有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填序号）。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1_1#b58478879?vcp=1&amp;vis=1&amp;pid=bbba5808e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①②阶段，玉米均未移动，不满足做功的条件；③阶段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，玉米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在二人向上的拉力作用下向上移动了一段距离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，满足做功的条件；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，玉米移动的方向与二人拉力的方向垂直，拉力没有做功；⑤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阶段，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二人没有直接作用在玉米上的力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，他们做功的对象为推车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，推车做的功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使玉米前进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8_1#b58478879.blank?vcp=1&amp;vis=1&amp;pid=bbba5808e&amp;color=0,0,0&amp;vpa=3&amp;vtp=1&amp;vaab=1"/>
          <p:cNvSpPr/>
          <p:nvPr/>
        </p:nvSpPr>
        <p:spPr>
          <a:xfrm>
            <a:off x="1073689" y="5007962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6d285183d?vcp=1&amp;pid=e30446da1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功和功率的计算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abc5d10b9?vcp=1&amp;pid=6d285183d&amp;color=0,0,0&amp;vtp=1&amp;vaab=1&amp;bbb=1"/>
              <p:cNvSpPr/>
              <p:nvPr/>
            </p:nvSpPr>
            <p:spPr>
              <a:xfrm>
                <a:off x="539496" y="1263495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做功越快，功率就越大。做功多，功率不一定大。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功率的计算：①已知做功的时间，用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𝐹𝑠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计算；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②已知物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体做匀速直线运动的速度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，可用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𝐹𝑣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公式中的物理量必须对应同一物体的同一过程，计算时各物理量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要统一用国际单位。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abc5d10b9?vcp=1&amp;pid=6d285183d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3" t="-13" r="3" b="-1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10_1#20ed039ca?vcp=1&amp;vis=1&amp;pid=6d285183d&amp;color=0,0,0&amp;vtp=1&amp;vaab=1&amp;bt=1&amp;bbb=1&amp;hb=1"/>
              <p:cNvSpPr/>
              <p:nvPr/>
            </p:nvSpPr>
            <p:spPr>
              <a:xfrm>
                <a:off x="539496" y="1897221"/>
                <a:ext cx="11109960" cy="121189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（2024·广西·中考）一艘货轮在长江某河段行驶，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内匀速通过</a:t>
                </a: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的路程，其牵引力为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10_1#20ed039ca?vcp=1&amp;vis=1&amp;pid=6d285183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97221"/>
                <a:ext cx="11109960" cy="1211898"/>
              </a:xfrm>
              <a:prstGeom prst="rect">
                <a:avLst/>
              </a:prstGeom>
              <a:blipFill rotWithShape="1">
                <a:blip r:embed="rId3"/>
                <a:stretch>
                  <a:fillRect l="-3" t="-39" r="3" b="-58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8_BD.11_1#0d2875a05?vcp=1&amp;vis=1&amp;pid=20ed039ca&amp;color=0,0,0&amp;vtp=1&amp;vaab=1&amp;bbb=1"/>
          <p:cNvSpPr/>
          <p:nvPr/>
        </p:nvSpPr>
        <p:spPr>
          <a:xfrm>
            <a:off x="539496" y="312035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（1）货轮行驶的速度；</a:t>
            </a:r>
            <a:endParaRPr lang="en-US" altLang="zh-CN" sz="2800" dirty="0"/>
          </a:p>
        </p:txBody>
      </p:sp>
      <p:sp>
        <p:nvSpPr>
          <p:cNvPr id="4" name="QO_8_BD.12_1#452ab4398?vcp=1&amp;vis=1&amp;pid=20ed039ca&amp;color=0,0,0&amp;vtp=1&amp;vaab=1&amp;bbb=1"/>
          <p:cNvSpPr/>
          <p:nvPr/>
        </p:nvSpPr>
        <p:spPr>
          <a:xfrm>
            <a:off x="539496" y="374380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（2）牵引力做的功；</a:t>
            </a:r>
            <a:endParaRPr lang="en-US" altLang="zh-CN" sz="2800" dirty="0"/>
          </a:p>
        </p:txBody>
      </p:sp>
      <p:sp>
        <p:nvSpPr>
          <p:cNvPr id="5" name="QO_8_BD.13_1#332be9e45?vcp=1&amp;vis=1&amp;pid=20ed039ca&amp;color=0,0,0&amp;vtp=1&amp;vaab=1&amp;bbb=1"/>
          <p:cNvSpPr/>
          <p:nvPr/>
        </p:nvSpPr>
        <p:spPr>
          <a:xfrm>
            <a:off x="539496" y="436546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（3）牵引力的功率。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EX.1_1#20ed039ca?vcp=1&amp;vis=1&amp;pid=6d285183d&amp;color=0,0,0&amp;mp=1&amp;vtp=1&amp;vaab=1&amp;bt=1&amp;bbb=1&amp;hb=1"/>
          <p:cNvSpPr/>
          <p:nvPr/>
        </p:nvSpPr>
        <p:spPr>
          <a:xfrm>
            <a:off x="539496" y="282546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涉及功率计算的解答题一般会结合速度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、力等概念进行综合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。此类题目中，前一小题的答案往往是下一小题的条件。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AN.1_1#0d2875a05?vcp=1&amp;vis=1&amp;pid=20ed039ca&amp;color=0,0,0&amp;vtp=1&amp;vaab=1&amp;bbb=1"/>
              <p:cNvSpPr/>
              <p:nvPr/>
            </p:nvSpPr>
            <p:spPr>
              <a:xfrm>
                <a:off x="539496" y="492188"/>
                <a:ext cx="11109960" cy="194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解: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货轮行驶的时间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，行驶的路程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，则行驶的速度为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8_AN.1_1#0d2875a05?vcp=1&amp;vis=1&amp;pid=20ed039ca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2188"/>
                <a:ext cx="11109960" cy="1943100"/>
              </a:xfrm>
              <a:prstGeom prst="rect">
                <a:avLst/>
              </a:prstGeom>
              <a:blipFill rotWithShape="1">
                <a:blip r:embed="rId3"/>
                <a:stretch>
                  <a:fillRect l="-3" t="-3" r="3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2_1#452ab4398?vcp=1&amp;vis=1&amp;pid=20ed039ca&amp;color=0,0,0&amp;vtp=1&amp;vaab=1&amp;bbb=1"/>
              <p:cNvSpPr/>
              <p:nvPr/>
            </p:nvSpPr>
            <p:spPr>
              <a:xfrm>
                <a:off x="539496" y="2892234"/>
                <a:ext cx="11109960" cy="12029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牵引力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，则牵引力做的功为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2_1#452ab4398?vcp=1&amp;vis=1&amp;pid=20ed039ca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92234"/>
                <a:ext cx="11109960" cy="1202944"/>
              </a:xfrm>
              <a:prstGeom prst="rect">
                <a:avLst/>
              </a:prstGeom>
              <a:blipFill rotWithShape="1">
                <a:blip r:embed="rId4"/>
                <a:stretch>
                  <a:fillRect l="-3" t="-37" r="3" b="-65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332be9e45?vcp=1&amp;vis=1&amp;pid=20ed039ca&amp;color=0,0,0&amp;vtp=1&amp;vaab=1&amp;bbb=1"/>
              <p:cNvSpPr/>
              <p:nvPr/>
            </p:nvSpPr>
            <p:spPr>
              <a:xfrm>
                <a:off x="539496" y="4418933"/>
                <a:ext cx="11109960" cy="1371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牵引力的功率为</a:t>
                </a:r>
                <a:endParaRPr lang="en-US" altLang="zh-CN" sz="28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8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332be9e45?vcp=1&amp;vis=1&amp;pid=20ed039ca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18933"/>
                <a:ext cx="11109960" cy="1371600"/>
              </a:xfrm>
              <a:prstGeom prst="rect">
                <a:avLst/>
              </a:prstGeom>
              <a:blipFill rotWithShape="1">
                <a:blip r:embed="rId5"/>
                <a:stretch>
                  <a:fillRect l="-3" t="-44" r="3" b="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2285c494d?vcp=1&amp;pid=6d285183d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BD.21_1#2b4ed3bd4?vcp=1&amp;vis=1&amp;pid=2285c494d&amp;color=0,0,0&amp;vtp=1&amp;vaab=1&amp;bbb=1&amp;hb=1"/>
              <p:cNvSpPr/>
              <p:nvPr/>
            </p:nvSpPr>
            <p:spPr>
              <a:xfrm>
                <a:off x="539496" y="126724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（2024·广西柳州·模拟）一辆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无人配送车，质量为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，在水平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路面上匀速行驶时受到的牵引力是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。若某次配送车在水平路面上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匀速行驶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8_BD.21_1#2b4ed3bd4?vcp=1&amp;vis=1&amp;pid=2285c494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2" r="3" b="-3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9_BD.22_1#4cea404be?vcp=1&amp;vis=1&amp;pid=2b4ed3bd4&amp;color=0,0,0&amp;vtp=1&amp;vaab=1&amp;bbb=1"/>
          <p:cNvSpPr/>
          <p:nvPr/>
        </p:nvSpPr>
        <p:spPr>
          <a:xfrm>
            <a:off x="539496" y="3118276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（1）配送车的平均速度；</a:t>
            </a:r>
            <a:endParaRPr lang="en-US" altLang="zh-CN" sz="2800" dirty="0"/>
          </a:p>
        </p:txBody>
      </p:sp>
      <p:sp>
        <p:nvSpPr>
          <p:cNvPr id="5" name="QO_9_BD.23_1#f25d229dd?vcp=1&amp;vis=1&amp;pid=2b4ed3bd4&amp;color=0,0,0&amp;vtp=1&amp;vaab=1&amp;bbb=1"/>
          <p:cNvSpPr/>
          <p:nvPr/>
        </p:nvSpPr>
        <p:spPr>
          <a:xfrm>
            <a:off x="539496" y="374171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（2）配送车牵引力做的功；</a:t>
            </a:r>
            <a:endParaRPr lang="en-US" altLang="zh-CN" sz="2800" dirty="0"/>
          </a:p>
        </p:txBody>
      </p:sp>
      <p:sp>
        <p:nvSpPr>
          <p:cNvPr id="6" name="QO_9_BD.24_1#606f96c2b?vcp=1&amp;vis=1&amp;pid=2b4ed3bd4&amp;color=0,0,0&amp;vtp=1&amp;vaab=1&amp;bbb=1"/>
          <p:cNvSpPr/>
          <p:nvPr/>
        </p:nvSpPr>
        <p:spPr>
          <a:xfrm>
            <a:off x="539496" y="436338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（3）配送车牵引力做功的功率。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AN.1_1#4cea404be?vcp=1&amp;vis=1&amp;pid=2b4ed3bd4&amp;color=0,0,0&amp;vtp=1&amp;vaab=1&amp;bbb=1"/>
              <p:cNvSpPr/>
              <p:nvPr>
                <p:custDataLst>
                  <p:tags r:id="rId1"/>
                </p:custDataLst>
              </p:nvPr>
            </p:nvSpPr>
            <p:spPr>
              <a:xfrm>
                <a:off x="539496" y="712515"/>
                <a:ext cx="11109960" cy="151676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6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可知，配送车的平均速度为</a:t>
                </a:r>
                <a:endParaRPr lang="en-US" altLang="zh-CN" sz="2800" dirty="0"/>
              </a:p>
              <a:p>
                <a:pPr latinLnBrk="1">
                  <a:lnSpc>
                    <a:spcPts val="6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120 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2×60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9_AN.1_1#4cea404be?vcp=1&amp;vis=1&amp;pid=2b4ed3bd4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6"/>
                </p:custDataLst>
              </p:nvPr>
            </p:nvSpPr>
            <p:spPr>
              <a:xfrm>
                <a:off x="539496" y="712515"/>
                <a:ext cx="11109960" cy="1516761"/>
              </a:xfrm>
              <a:prstGeom prst="rect">
                <a:avLst/>
              </a:prstGeom>
              <a:blipFill rotWithShape="1">
                <a:blip r:embed="rId7"/>
                <a:stretch>
                  <a:fillRect l="-3" t="-3" r="3" b="-29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9_AN.2_1#f25d229dd?vcp=1&amp;vis=1&amp;pid=2b4ed3bd4&amp;color=0,0,0&amp;vtp=1&amp;vaab=1&amp;bbb=1"/>
              <p:cNvSpPr/>
              <p:nvPr>
                <p:custDataLst>
                  <p:tags r:id="rId2"/>
                </p:custDataLst>
              </p:nvPr>
            </p:nvSpPr>
            <p:spPr>
              <a:xfrm>
                <a:off x="539496" y="2751246"/>
                <a:ext cx="11109960" cy="10727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可知，牵引力做功为</a:t>
                </a:r>
                <a:endParaRPr lang="en-US" altLang="zh-CN" sz="2800" dirty="0"/>
              </a:p>
              <a:p>
                <a:pPr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9_AN.2_1#f25d229dd?vcp=1&amp;vis=1&amp;pid=2b4ed3bd4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8"/>
                </p:custDataLst>
              </p:nvPr>
            </p:nvSpPr>
            <p:spPr>
              <a:xfrm>
                <a:off x="539496" y="2751246"/>
                <a:ext cx="11109960" cy="1072769"/>
              </a:xfrm>
              <a:prstGeom prst="rect">
                <a:avLst/>
              </a:prstGeom>
              <a:blipFill rotWithShape="1">
                <a:blip r:embed="rId9"/>
                <a:stretch>
                  <a:fillRect l="-3" t="-40" r="3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9_AN.3_1#606f96c2b?vcp=1&amp;vis=1&amp;pid=2b4ed3bd4&amp;color=0,0,0&amp;vtp=1&amp;vaab=1&amp;bbb=1"/>
              <p:cNvSpPr/>
              <p:nvPr>
                <p:custDataLst>
                  <p:tags r:id="rId3"/>
                </p:custDataLst>
              </p:nvPr>
            </p:nvSpPr>
            <p:spPr>
              <a:xfrm>
                <a:off x="539496" y="4337857"/>
                <a:ext cx="11109960" cy="161702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64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可知，牵引力做功的功率为</a:t>
                </a:r>
                <a:endParaRPr lang="en-US" altLang="zh-CN" sz="2800" dirty="0"/>
              </a:p>
              <a:p>
                <a:pPr latinLnBrk="1">
                  <a:lnSpc>
                    <a:spcPts val="67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2×60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9_AN.3_1#606f96c2b?vcp=1&amp;vis=1&amp;pid=2b4ed3bd4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10"/>
                </p:custDataLst>
              </p:nvPr>
            </p:nvSpPr>
            <p:spPr>
              <a:xfrm>
                <a:off x="539496" y="4337857"/>
                <a:ext cx="11109960" cy="1617028"/>
              </a:xfrm>
              <a:prstGeom prst="rect">
                <a:avLst/>
              </a:prstGeom>
              <a:blipFill rotWithShape="1">
                <a:blip r:embed="rId11"/>
                <a:stretch>
                  <a:fillRect l="-3" t="-11" r="3" b="-2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31_1#b896333c3?iti=1&amp;htil=1&amp;vcp=1&amp;vis=1&amp;pid=2285c494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90090" y="572688"/>
            <a:ext cx="2034622" cy="1578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BD.31_2#b896333c3?iti=1&amp;htil=1&amp;vcp=1&amp;vis=1&amp;pid=2285c494d&amp;color=0,0,0&amp;vtp=1&amp;vaab=1&amp;bbb=1"/>
          <p:cNvSpPr/>
          <p:nvPr/>
        </p:nvSpPr>
        <p:spPr>
          <a:xfrm>
            <a:off x="9862888" y="2278680"/>
            <a:ext cx="1089025" cy="54140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图14-1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BD.31_3#b896333c3?htil=1&amp;sp=1&amp;vcp=1&amp;vis=1&amp;pid=2285c494d&amp;color=0,0,0&amp;vtp=1&amp;vaab=1&amp;bt=1&amp;bbb=1&amp;hb=1&amp;hs=1"/>
              <p:cNvSpPr/>
              <p:nvPr/>
            </p:nvSpPr>
            <p:spPr>
              <a:xfrm>
                <a:off x="539496" y="554400"/>
                <a:ext cx="8604504" cy="23538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（2024·四川成都·中考）2024年1月，“成都造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”飞行汽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AE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在民航西南局的见证下首飞成功，如图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14-1所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示。此飞行汽车是全国首个获民航局适航审定批复的有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人驾驶电动垂直起降飞行器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，其最大航程可达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BD.31_3#b896333c3?htil=1&amp;sp=1&amp;vcp=1&amp;vis=1&amp;pid=2285c494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604504" cy="2353882"/>
              </a:xfrm>
              <a:prstGeom prst="rect">
                <a:avLst/>
              </a:prstGeom>
              <a:blipFill rotWithShape="1">
                <a:blip r:embed="rId4"/>
                <a:stretch>
                  <a:fillRect l="-4" t="-2" r="-1114" b="-25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9_BD.32_1#1fe731b5e?vcp=1&amp;vis=1&amp;pid=b896333c3&amp;color=0,0,0&amp;vtp=1&amp;vaab=1&amp;bbb=1&amp;hb=1&amp;hs=1"/>
              <p:cNvSpPr/>
              <p:nvPr/>
            </p:nvSpPr>
            <p:spPr>
              <a:xfrm>
                <a:off x="539496" y="4063538"/>
                <a:ext cx="11109960" cy="11346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）该飞行汽车从成都市中心到天府国际机场的平均速度是多少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单位：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9_BD.32_1#1fe731b5e?vcp=1&amp;vis=1&amp;pid=b896333c3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63538"/>
                <a:ext cx="11109960" cy="1134682"/>
              </a:xfrm>
              <a:prstGeom prst="rect">
                <a:avLst/>
              </a:prstGeom>
              <a:blipFill rotWithShape="1">
                <a:blip r:embed="rId5"/>
                <a:stretch>
                  <a:fillRect l="-3" t="-15" r="3" b="-51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9_BD.33_1#574255fee?vcp=1&amp;vis=1&amp;pid=b896333c3&amp;color=0,0,0&amp;vtp=1&amp;vaab=1&amp;bbb=1&amp;hb=1&amp;hs=1"/>
              <p:cNvSpPr/>
              <p:nvPr/>
            </p:nvSpPr>
            <p:spPr>
              <a:xfrm>
                <a:off x="539496" y="5206602"/>
                <a:ext cx="11109960" cy="11346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（2）若飞行汽车载着质量为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的乘客竖直匀速上升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，汽车对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该乘客做功为多少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9_BD.33_1#574255fee?vcp=1&amp;vis=1&amp;pid=b896333c3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206602"/>
                <a:ext cx="11109960" cy="1134682"/>
              </a:xfrm>
              <a:prstGeom prst="rect">
                <a:avLst/>
              </a:prstGeom>
              <a:blipFill rotWithShape="1">
                <a:blip r:embed="rId6"/>
                <a:stretch>
                  <a:fillRect l="-3" t="-21" r="3" b="-51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BD.31_3#b896333c3?htil=1&amp;sp=1&amp;vcp=1&amp;vis=1&amp;pid=2285c494d&amp;color=0,0,0&amp;vtp=1&amp;vaab=1&amp;bt=1&amp;bbb=1&amp;hb=1&amp;hs=1"/>
              <p:cNvSpPr/>
              <p:nvPr/>
            </p:nvSpPr>
            <p:spPr>
              <a:xfrm>
                <a:off x="539496" y="2920474"/>
                <a:ext cx="11112011" cy="11346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若该飞行汽车实现通航，从成都市中心出发飞往天府国际机场，航程为</a:t>
                </a: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，仅耗时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BD.31_3#b896333c3?htil=1&amp;sp=1&amp;vcp=1&amp;vis=1&amp;pid=2285c494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920474"/>
                <a:ext cx="11112011" cy="1134682"/>
              </a:xfrm>
              <a:prstGeom prst="rect">
                <a:avLst/>
              </a:prstGeom>
              <a:blipFill rotWithShape="1">
                <a:blip r:embed="rId7"/>
                <a:stretch>
                  <a:fillRect l="-3" t="-10" r="-92" b="-5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9_AN.1_1#1fe731b5e?htil=2&amp;vcp=1&amp;vis=1&amp;pid=b896333c3&amp;color=0,0,0&amp;vtp=1&amp;vaab=1&amp;bbb=1"/>
              <p:cNvSpPr/>
              <p:nvPr/>
            </p:nvSpPr>
            <p:spPr>
              <a:xfrm>
                <a:off x="539496" y="497649"/>
                <a:ext cx="7607808" cy="2540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由题意可知，飞行时间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则飞行汽车在该过程中的平均速度为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0.25 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=272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9_AN.1_1#1fe731b5e?htil=2&amp;vcp=1&amp;vis=1&amp;pid=b896333c3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7649"/>
                <a:ext cx="7607808" cy="2540000"/>
              </a:xfrm>
              <a:prstGeom prst="rect">
                <a:avLst/>
              </a:prstGeom>
              <a:blipFill rotWithShape="1">
                <a:blip r:embed="rId3"/>
                <a:stretch>
                  <a:fillRect l="-5" t="-17" r="3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9_AN.1_1#574255fee?htil=3&amp;vcp=1&amp;vis=1&amp;pid=b896333c3&amp;color=0,0,0&amp;vtp=1&amp;vaab=1&amp;bbb=1"/>
              <p:cNvSpPr/>
              <p:nvPr/>
            </p:nvSpPr>
            <p:spPr>
              <a:xfrm>
                <a:off x="539496" y="3166428"/>
                <a:ext cx="7607808" cy="24602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乘客所受的重力为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则飞行汽车在上升过程中对乘客做功为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9_AN.1_1#574255fee?htil=3&amp;vcp=1&amp;vis=1&amp;pid=b896333c3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66428"/>
                <a:ext cx="7607808" cy="2460244"/>
              </a:xfrm>
              <a:prstGeom prst="rect">
                <a:avLst/>
              </a:prstGeom>
              <a:blipFill rotWithShape="1">
                <a:blip r:embed="rId4"/>
                <a:stretch>
                  <a:fillRect l="-5" t="-13" r="3" b="-32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919a02a5a.fixed?vcp=1&amp;pid=b4be4fb02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919a02a5a.fixed?vcp=1&amp;pid=b4be4fb02&amp;color=68,178,231&amp;vtp=1&amp;vaab=1&amp;bbb=1"/>
          <p:cNvSpPr/>
          <p:nvPr/>
        </p:nvSpPr>
        <p:spPr>
          <a:xfrm>
            <a:off x="265176" y="23591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3#919a02a5a.fixed?vcp=1&amp;pid=b4be4fb02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第三部分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力学</a:t>
            </a:r>
            <a:endParaRPr lang="en-US" altLang="zh-CN" sz="4400" dirty="0"/>
          </a:p>
        </p:txBody>
      </p:sp>
      <p:sp>
        <p:nvSpPr>
          <p:cNvPr id="5" name="C_3_BD#919a02a5a.fixed?vcp=1&amp;pid=b4be4fb02&amp;color=0,0,0&amp;vtp=1&amp;vaab=1&amp;bbb=1"/>
          <p:cNvSpPr/>
          <p:nvPr/>
        </p:nvSpPr>
        <p:spPr>
          <a:xfrm>
            <a:off x="265176" y="468172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第八章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机械和功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8#45802aca6?vcp=1&amp;pid=2285c494d&amp;color=0,0,0&amp;vtp=1&amp;vaab=1&amp;bt=1&amp;bbb=1"/>
              <p:cNvSpPr/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请完成第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197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199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页【备考练习】习题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8#45802aca6?vcp=1&amp;pid=2285c494d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t="-1099" b="-340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ee2299836.fixed?vcp=1&amp;pid=e297cf6b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功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功率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4000" dirty="0"/>
          </a:p>
        </p:txBody>
      </p:sp>
      <p:sp>
        <p:nvSpPr>
          <p:cNvPr id="3" name="C_5_BD#ee2299836.fixed?vcp=1&amp;pid=e297cf6be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第14讲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功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功率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985a1ec7?vcp=1&amp;pid=ee2299836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7_BD.38_1#3e821a499?vcp=1&amp;vis=1&amp;pid=1985a1ec7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（2024·广西贺州·模拟）下图四个情境中，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力对物体做功的是(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39_1#3e821a499.bracket?vcp=1&amp;vis=1&amp;pid=1985a1ec7&amp;color=0,0,0&amp;vpa=4&amp;vtp=1&amp;vaab=1"/>
          <p:cNvSpPr/>
          <p:nvPr/>
        </p:nvSpPr>
        <p:spPr>
          <a:xfrm>
            <a:off x="10566939" y="126249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5" name="QC_7_BD.38_2#3e821a499.choice_image?htil=1&amp;vcp=1&amp;vis=1&amp;pid=1985a1ec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059" y="2638597"/>
            <a:ext cx="2688336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38_3#3e821a499?htil=1&amp;vcp=1&amp;vis=1&amp;pid=1985a1ec7&amp;color=0,0,0&amp;vtp=1&amp;vaab=1&amp;bbb=1"/>
          <p:cNvSpPr/>
          <p:nvPr/>
        </p:nvSpPr>
        <p:spPr>
          <a:xfrm>
            <a:off x="539496" y="4467397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A.用力推小</a:t>
            </a:r>
            <a:endParaRPr lang="en-US" altLang="zh-CN" sz="2800" b="0" i="0" spc="-5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车不动</a:t>
            </a:r>
            <a:endParaRPr lang="en-US" altLang="zh-CN" sz="2800" spc="-50" dirty="0"/>
          </a:p>
        </p:txBody>
      </p:sp>
      <p:pic>
        <p:nvPicPr>
          <p:cNvPr id="7" name="QC_7_BD.38_4#3e821a499.choice_image?htil=1&amp;vcp=1&amp;vis=1&amp;pid=1985a1ec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5304" y="1952797"/>
            <a:ext cx="1426464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C_7_BD.38_5#3e821a499?htil=1&amp;vcp=1&amp;vis=1&amp;pid=1985a1ec7&amp;color=0,0,0&amp;vtp=1&amp;vaab=1&amp;bbb=1"/>
          <p:cNvSpPr/>
          <p:nvPr/>
        </p:nvSpPr>
        <p:spPr>
          <a:xfrm>
            <a:off x="3447288" y="4467397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B.用力拉物</a:t>
            </a:r>
            <a:endParaRPr lang="en-US" altLang="zh-CN" sz="2800" b="0" i="0" spc="-5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体上升</a:t>
            </a:r>
            <a:endParaRPr lang="en-US" altLang="zh-CN" sz="2800" spc="-50" dirty="0"/>
          </a:p>
        </p:txBody>
      </p:sp>
      <p:pic>
        <p:nvPicPr>
          <p:cNvPr id="9" name="QC_7_BD.38_6#3e821a499.choice_image?htil=1&amp;vcp=1&amp;vis=1&amp;pid=1985a1ec7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21554" y="2062525"/>
            <a:ext cx="1124712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C_7_BD.38_7#3e821a499?htil=1&amp;vcp=1&amp;vis=1&amp;pid=1985a1ec7&amp;color=0,0,0&amp;vtp=1&amp;vaab=1&amp;bbb=1"/>
          <p:cNvSpPr/>
          <p:nvPr/>
        </p:nvSpPr>
        <p:spPr>
          <a:xfrm>
            <a:off x="6227064" y="4467397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C.提滑板水</a:t>
            </a:r>
            <a:endParaRPr lang="en-US" altLang="zh-CN" sz="2800" b="0" i="0" spc="-5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平前行</a:t>
            </a:r>
            <a:endParaRPr lang="en-US" altLang="zh-CN" sz="2800" spc="-50" dirty="0"/>
          </a:p>
        </p:txBody>
      </p:sp>
      <p:pic>
        <p:nvPicPr>
          <p:cNvPr id="11" name="QC_7_BD.38_8#3e821a499.choice_image?htil=1&amp;vcp=1&amp;vis=1&amp;pid=1985a1ec7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9680" y="2629453"/>
            <a:ext cx="1901952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2" name="QC_7_BD.38_9#3e821a499?htil=1&amp;vcp=1&amp;vis=1&amp;pid=1985a1ec7&amp;color=0,0,0&amp;vtp=1&amp;vaab=1&amp;bbb=1"/>
          <p:cNvSpPr/>
          <p:nvPr/>
        </p:nvSpPr>
        <p:spPr>
          <a:xfrm>
            <a:off x="9060180" y="4458044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D.用力搬石</a:t>
            </a:r>
            <a:endParaRPr lang="en-US" altLang="zh-CN" sz="2800" b="0" i="0" spc="-5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头未起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40_1#9c3fb598b?iti=4&amp;htil=4&amp;vcp=1&amp;vis=1&amp;pid=1985a1ec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93332" y="1628108"/>
            <a:ext cx="2916936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40_2#9c3fb598b?iti=4&amp;htil=4&amp;vcp=1&amp;vis=1&amp;pid=1985a1ec7&amp;color=0,0,0&amp;vtp=1&amp;vaab=1&amp;bbb=1"/>
          <p:cNvSpPr/>
          <p:nvPr/>
        </p:nvSpPr>
        <p:spPr>
          <a:xfrm>
            <a:off x="9389019" y="468118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图B14-1</a:t>
            </a:r>
            <a:endParaRPr lang="en-US" altLang="zh-CN" sz="2800" dirty="0"/>
          </a:p>
        </p:txBody>
      </p:sp>
      <p:sp>
        <p:nvSpPr>
          <p:cNvPr id="4" name="QC_7_BD.40_3#9c3fb598b?htil=4&amp;sp=1&amp;vcp=1&amp;vis=1&amp;pid=1985a1ec7&amp;color=0,0,0&amp;vtp=1&amp;vaab=1&amp;bt=1&amp;bbb=1&amp;hb=1"/>
          <p:cNvSpPr/>
          <p:nvPr/>
        </p:nvSpPr>
        <p:spPr>
          <a:xfrm>
            <a:off x="539496" y="1609820"/>
            <a:ext cx="80650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（2023·广西南宁·模拟）如图B14-1所示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，小红和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爷爷同时从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1楼出发爬到6楼，小红先到达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。下列说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41_1#9c3fb598b.bracket?vcp=1&amp;vis=1&amp;pid=1985a1ec7&amp;color=0,0,0&amp;vpa=5&amp;vtp=1&amp;vaab=1"/>
          <p:cNvSpPr/>
          <p:nvPr/>
        </p:nvSpPr>
        <p:spPr>
          <a:xfrm>
            <a:off x="2594514" y="289188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C_7_BD.40_4#9c3fb598b.choices?htil=4&amp;vcp=1&amp;vis=1&amp;pid=1985a1ec7&amp;color=0,0,0&amp;vtp=1&amp;vaab=1&amp;bbb=1"/>
          <p:cNvSpPr/>
          <p:nvPr/>
        </p:nvSpPr>
        <p:spPr>
          <a:xfrm>
            <a:off x="539496" y="3533552"/>
            <a:ext cx="80650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14020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.爷爷爬楼的路程长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.爷爷做功的功率较小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14020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C.小红所做的功更多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.小红爬楼的速度较快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42_1#445c789bc?iti=5&amp;htil=5&amp;vcp=1&amp;vis=1&amp;pid=1985a1ec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45736" y="950849"/>
            <a:ext cx="6885432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42_2#445c789bc?iti=5&amp;htil=5&amp;vcp=1&amp;vis=1&amp;pid=1985a1ec7&amp;color=0,0,0&amp;vtp=1&amp;vaab=1&amp;bbb=1"/>
          <p:cNvSpPr/>
          <p:nvPr/>
        </p:nvSpPr>
        <p:spPr>
          <a:xfrm>
            <a:off x="7525671" y="2540889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图B14-2</a:t>
            </a:r>
            <a:endParaRPr lang="en-US" altLang="zh-CN" sz="2800" dirty="0"/>
          </a:p>
        </p:txBody>
      </p:sp>
      <p:sp>
        <p:nvSpPr>
          <p:cNvPr id="4" name="QC_7_BD.42_3#445c789bc?htil=5&amp;sp=1&amp;vcp=1&amp;vis=1&amp;pid=1985a1ec7&amp;color=0,0,0&amp;vtp=1&amp;vaab=1&amp;bt=1&amp;bbb=1&amp;hb=1&amp;hs=1"/>
          <p:cNvSpPr/>
          <p:nvPr/>
        </p:nvSpPr>
        <p:spPr>
          <a:xfrm>
            <a:off x="539496" y="932561"/>
            <a:ext cx="409651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（2024·江苏连云港·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中考）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B14-2所示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，一个人先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后两次用同样的时间、同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样大小的力，将不同质量</a:t>
            </a:r>
            <a:endParaRPr lang="en-US" altLang="zh-CN" sz="2800" dirty="0"/>
          </a:p>
        </p:txBody>
      </p:sp>
      <p:sp>
        <p:nvSpPr>
          <p:cNvPr id="5" name="QC_7_AN.43_1#445c789bc.bracket?vcp=1&amp;vis=1&amp;pid=1985a1ec7&amp;color=0,0,0&amp;vpa=6&amp;vtp=1&amp;vaab=1"/>
          <p:cNvSpPr/>
          <p:nvPr/>
        </p:nvSpPr>
        <p:spPr>
          <a:xfrm>
            <a:off x="8898668" y="413835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42_4#445c789bc.choices?htil=5&amp;vcp=1&amp;vis=1&amp;pid=1985a1ec7&amp;color=0,0,0&amp;vtp=1&amp;vaab=1&amp;bbb=1&amp;hs=1"/>
              <p:cNvSpPr/>
              <p:nvPr/>
            </p:nvSpPr>
            <p:spPr>
              <a:xfrm>
                <a:off x="539496" y="4707890"/>
                <a:ext cx="11109960" cy="12029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42_4#445c789bc.choices?htil=5&amp;vcp=1&amp;vis=1&amp;pid=1985a1ec7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07890"/>
                <a:ext cx="11109960" cy="1202944"/>
              </a:xfrm>
              <a:prstGeom prst="rect">
                <a:avLst/>
              </a:prstGeom>
              <a:blipFill rotWithShape="1">
                <a:blip r:embed="rId4"/>
                <a:stretch>
                  <a:fillRect l="-3" r="3" b="-66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BD.42_3#445c789bc?htil=5&amp;sp=1&amp;vcp=1&amp;vis=1&amp;pid=1985a1ec7&amp;color=0,0,0&amp;vtp=1&amp;vaab=1&amp;bt=1&amp;bbb=1&amp;hb=1&amp;hs=1"/>
              <p:cNvSpPr/>
              <p:nvPr/>
            </p:nvSpPr>
            <p:spPr>
              <a:xfrm>
                <a:off x="539496" y="3503993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的物体在不同的表面上分别移动相同的距离。该力在此过程中所做功的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大小分别为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，功率的大小分别为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𝑃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 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BD.42_3#445c789bc?htil=5&amp;sp=1&amp;vcp=1&amp;vis=1&amp;pid=1985a1ec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503993"/>
                <a:ext cx="11112011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5" r="-92" b="-5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44_1#c252c1201?iti=6&amp;htil=6&amp;vcp=1&amp;vis=1&amp;pid=1985a1ec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73568" y="917956"/>
            <a:ext cx="3657600" cy="95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44_2#c252c1201?iti=6&amp;htil=6&amp;vcp=1&amp;vis=1&amp;pid=1985a1ec7&amp;color=0,0,0&amp;vtp=1&amp;vaab=1&amp;bbb=1"/>
          <p:cNvSpPr/>
          <p:nvPr/>
        </p:nvSpPr>
        <p:spPr>
          <a:xfrm>
            <a:off x="9139587" y="199593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图B14-3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44_3#c252c1201?htil=6&amp;sp=1&amp;vcp=1&amp;vis=1&amp;pid=1985a1ec7&amp;color=0,0,0&amp;vtp=1&amp;vaab=1&amp;bt=1&amp;bbb=1&amp;hb=1&amp;hs=1"/>
              <p:cNvSpPr/>
              <p:nvPr/>
            </p:nvSpPr>
            <p:spPr>
              <a:xfrm>
                <a:off x="539496" y="899668"/>
                <a:ext cx="7324344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（2024·江西·中考）如图B14-3所示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，物块在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大小为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的拉力作用下，在时间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内沿拉力方向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移动的距离为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，则此过程中拉力对物块做的功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，功率为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均用题中所给字母表示）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44_3#c252c1201?htil=6&amp;sp=1&amp;vcp=1&amp;vis=1&amp;pid=1985a1ec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99668"/>
                <a:ext cx="7324344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20" r="-5497" b="-27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_1#c252c1201.blank?vcp=1&amp;vis=1&amp;pid=1985a1ec7&amp;color=0,0,0&amp;vpa=7&amp;vtp=1&amp;vaab=1&amp;bbb=1"/>
              <p:cNvSpPr/>
              <p:nvPr/>
            </p:nvSpPr>
            <p:spPr>
              <a:xfrm>
                <a:off x="969708" y="2916491"/>
                <a:ext cx="56927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1_1#c252c1201.blank?vcp=1&amp;vis=1&amp;pid=1985a1ec7&amp;color=0,0,0&amp;vpa=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9708" y="2916491"/>
                <a:ext cx="569278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11" t="-142" r="67" b="-70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2_1#c252c1201.blank?vcp=1&amp;vis=1&amp;pid=1985a1ec7&amp;color=0,0,0&amp;vpa=8&amp;vtp=1&amp;vaab=1&amp;bbb=1&amp;rh=47.71"/>
              <p:cNvSpPr/>
              <p:nvPr/>
            </p:nvSpPr>
            <p:spPr>
              <a:xfrm>
                <a:off x="3065208" y="2727452"/>
                <a:ext cx="473647" cy="59912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2_1#c252c1201.blank?vcp=1&amp;vis=1&amp;pid=1985a1ec7&amp;color=0,0,0&amp;vpa=8&amp;vtp=1&amp;vaab=1&amp;bbb=1&amp;rh=47.7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5208" y="2727452"/>
                <a:ext cx="473647" cy="599123"/>
              </a:xfrm>
              <a:prstGeom prst="rect">
                <a:avLst/>
              </a:prstGeom>
              <a:blipFill rotWithShape="1">
                <a:blip r:embed="rId6"/>
                <a:stretch>
                  <a:fillRect l="-13" t="-21" b="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47_1#ab0b1c705?vcp=1&amp;vis=1&amp;pid=1985a1ec7&amp;color=0,0,0&amp;vtp=1&amp;vaab=1&amp;bbb=1&amp;hb=1&amp;hs=1"/>
              <p:cNvSpPr/>
              <p:nvPr/>
            </p:nvSpPr>
            <p:spPr>
              <a:xfrm>
                <a:off x="539496" y="3471100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（2024·上海·中考）塔吊吊起重物，在竖直方向匀速上升时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，若以地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面为参照物，则此重物是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选填“运动”或“静止”）的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；若拉力为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，重物上升的距离为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，重物上升所用的时间为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，则拉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力做功为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，功率为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7_BD.47_1#ab0b1c705?vcp=1&amp;vis=1&amp;pid=1985a1ec7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71100"/>
                <a:ext cx="11109960" cy="2496757"/>
              </a:xfrm>
              <a:prstGeom prst="rect">
                <a:avLst/>
              </a:prstGeom>
              <a:blipFill rotWithShape="1">
                <a:blip r:embed="rId7"/>
                <a:stretch>
                  <a:fillRect l="-3" t="-8" r="-620" b="-27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7_AN.48_1#ab0b1c705.blank?vcp=1&amp;vis=1&amp;pid=1985a1ec7&amp;color=0,0,0&amp;vpa=9&amp;vtp=1&amp;vaab=1&amp;bbb=1"/>
          <p:cNvSpPr/>
          <p:nvPr/>
        </p:nvSpPr>
        <p:spPr>
          <a:xfrm>
            <a:off x="4461415" y="408832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7_AN.49_1#ab0b1c705.blank?vcp=1&amp;vis=1&amp;pid=1985a1ec7&amp;color=0,0,0&amp;vpa=10&amp;vtp=1&amp;vaab=1&amp;bbb=1"/>
              <p:cNvSpPr/>
              <p:nvPr/>
            </p:nvSpPr>
            <p:spPr>
              <a:xfrm>
                <a:off x="1998408" y="5480431"/>
                <a:ext cx="1349058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7_AN.49_1#ab0b1c705.blank?vcp=1&amp;vis=1&amp;pid=1985a1ec7&amp;color=0,0,0&amp;vpa=1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8408" y="5480431"/>
                <a:ext cx="1349058" cy="412369"/>
              </a:xfrm>
              <a:prstGeom prst="rect">
                <a:avLst/>
              </a:prstGeom>
              <a:blipFill rotWithShape="1">
                <a:blip r:embed="rId8"/>
                <a:stretch>
                  <a:fillRect l="-5" t="-92" r="28" b="-7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7_AN.50_1#ab0b1c705.blank?vcp=1&amp;vis=1&amp;pid=1985a1ec7&amp;color=0,0,0&amp;vpa=11&amp;vtp=1&amp;vaab=1&amp;bbb=1"/>
              <p:cNvSpPr/>
              <p:nvPr/>
            </p:nvSpPr>
            <p:spPr>
              <a:xfrm>
                <a:off x="4952746" y="5486527"/>
                <a:ext cx="1349058" cy="4123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8×</m:t>
                    </m:r>
                    <m:sSup>
                      <m:sSup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QB_7_AN.50_1#ab0b1c705.blank?vcp=1&amp;vis=1&amp;pid=1985a1ec7&amp;color=0,0,0&amp;vpa=1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2746" y="5486527"/>
                <a:ext cx="1349058" cy="412369"/>
              </a:xfrm>
              <a:prstGeom prst="rect">
                <a:avLst/>
              </a:prstGeom>
              <a:blipFill rotWithShape="1">
                <a:blip r:embed="rId9"/>
                <a:stretch>
                  <a:fillRect l="-28" t="-31" r="5" b="-7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51_1#ea648afd5?vcp=1&amp;vis=1&amp;pid=1985a1ec7&amp;color=0,0,0&amp;vtp=1&amp;vaab=1&amp;bt=1&amp;bbb=1&amp;hb=1"/>
              <p:cNvSpPr/>
              <p:nvPr/>
            </p:nvSpPr>
            <p:spPr>
              <a:xfrm>
                <a:off x="539496" y="2185384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</a:t>
                </a:r>
                <a:r>
                  <a:rPr lang="en-US" altLang="zh-CN" sz="2800" b="1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（2024·江苏苏州·中考节选）小聪在单杠上做引体向上。小明测量了他一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次上升的高度</a:t>
                </a:r>
                <a14:m>
                  <m:oMath xmlns:m="http://schemas.openxmlformats.org/officeDocument/2006/math">
                    <m:r>
                      <a:rPr lang="en-US" altLang="zh-CN" sz="2800" b="0" i="0" spc="-10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spc="-10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</m:oMath>
                </a14:m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次引体向上的时间</a:t>
                </a:r>
                <a14:m>
                  <m:oMath xmlns:m="http://schemas.openxmlformats.org/officeDocument/2006/math">
                    <m:r>
                      <a:rPr lang="en-US" altLang="zh-CN" sz="2800" b="0" i="0" spc="-10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还需要测量</a:t>
                </a:r>
                <a:r>
                  <a:rPr lang="en-US" altLang="zh-CN" sz="2800" i="0" spc="-1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填物</a:t>
                </a:r>
                <a:endParaRPr lang="en-US" altLang="zh-CN" sz="2800" b="0" i="0" spc="-10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理量和符号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），可算出小聪引体向上的功率</a:t>
                </a:r>
                <a14:m>
                  <m:oMath xmlns:m="http://schemas.openxmlformats.org/officeDocument/2006/math">
                    <m:r>
                      <a:rPr lang="en-US" altLang="zh-CN" sz="2800" b="0" i="0" spc="-10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spc="-10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 spc="-1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（用符号表示）。</a:t>
                </a:r>
                <a:endParaRPr lang="en-US" altLang="zh-CN" sz="2800" spc="-1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7_BD.51_1#ea648afd5?vcp=1&amp;vis=1&amp;pid=1985a1ec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85384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14" r="-522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52_1#ea648afd5.blank?vcp=1&amp;vis=1&amp;pid=1985a1ec7&amp;color=0,0,0&amp;vpa=12&amp;vtp=1&amp;vaab=1&amp;bbb=1"/>
              <p:cNvSpPr/>
              <p:nvPr/>
            </p:nvSpPr>
            <p:spPr>
              <a:xfrm>
                <a:off x="8237538" y="2915634"/>
                <a:ext cx="2198434" cy="4185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小聪的重力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AN.52_1#ea648afd5.blank?vcp=1&amp;vis=1&amp;pid=1985a1ec7&amp;color=0,0,0&amp;vpa=1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37538" y="2915634"/>
                <a:ext cx="2198434" cy="418529"/>
              </a:xfrm>
              <a:prstGeom prst="rect">
                <a:avLst/>
              </a:prstGeom>
              <a:blipFill rotWithShape="1">
                <a:blip r:embed="rId4"/>
                <a:stretch>
                  <a:fillRect l="-14" t="-83" r="17" b="-91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53_1#ea648afd5.blank?vcp=1&amp;vis=1&amp;pid=1985a1ec7&amp;color=0,0,0&amp;vpa=13&amp;vtp=1&amp;vaab=1&amp;bbb=1&amp;rh=48.39"/>
              <p:cNvSpPr/>
              <p:nvPr/>
            </p:nvSpPr>
            <p:spPr>
              <a:xfrm>
                <a:off x="7636765" y="3397344"/>
                <a:ext cx="687642" cy="61080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𝑛𝐺h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53_1#ea648afd5.blank?vcp=1&amp;vis=1&amp;pid=1985a1ec7&amp;color=0,0,0&amp;vpa=13&amp;vtp=1&amp;vaab=1&amp;bbb=1&amp;rh=48.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6765" y="3397344"/>
                <a:ext cx="687642" cy="610807"/>
              </a:xfrm>
              <a:prstGeom prst="rect">
                <a:avLst/>
              </a:prstGeom>
              <a:blipFill rotWithShape="1">
                <a:blip r:embed="rId5"/>
                <a:stretch>
                  <a:fillRect l="-37" t="-15" r="28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54_1#df1390c4c?vcp=1&amp;vis=1&amp;pid=1985a1ec7&amp;color=0,0,0&amp;vtp=1&amp;vaab=1&amp;bt=1&amp;bbb=1&amp;hb=1"/>
              <p:cNvSpPr/>
              <p:nvPr/>
            </p:nvSpPr>
            <p:spPr>
              <a:xfrm>
                <a:off x="539496" y="1579721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（2024·云南·中考）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AI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机器人逐渐改变了我们的生活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，我国自主研发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的某款人形机器人身高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1.65 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，质量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。某次测试中该机器人用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竖直向上的力将箱子在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内匀速抬高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54_1#df1390c4c?vcp=1&amp;vis=1&amp;pid=1985a1ec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79721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3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8_BD.55_1#63cbf3969?vcp=1&amp;vis=1&amp;pid=df1390c4c&amp;color=0,0,0&amp;vtp=1&amp;vaab=1&amp;bbb=1"/>
          <p:cNvSpPr/>
          <p:nvPr/>
        </p:nvSpPr>
        <p:spPr>
          <a:xfrm>
            <a:off x="539496" y="3439509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（1）机器人所受的重力；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BD.56_1#536a0e3e9?vcp=1&amp;vis=1&amp;pid=df1390c4c&amp;color=0,0,0&amp;vtp=1&amp;vaab=1&amp;bbb=1"/>
              <p:cNvSpPr/>
              <p:nvPr/>
            </p:nvSpPr>
            <p:spPr>
              <a:xfrm>
                <a:off x="539496" y="4062952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内机器人对箱子所做的功；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BD.56_1#536a0e3e9?vcp=1&amp;vis=1&amp;pid=df1390c4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62952"/>
                <a:ext cx="11109960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3" t="-40" r="3" b="-12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BD.57_1#bb3a06de3?vcp=1&amp;vis=1&amp;pid=df1390c4c&amp;color=0,0,0&amp;vtp=1&amp;vaab=1&amp;bbb=1"/>
              <p:cNvSpPr/>
              <p:nvPr/>
            </p:nvSpPr>
            <p:spPr>
              <a:xfrm>
                <a:off x="539496" y="4684617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内机器人对箱子做功的功率。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BD.57_1#bb3a06de3?vcp=1&amp;vis=1&amp;pid=df1390c4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684617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40" r="3" b="-12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AN.1_1#63cbf3969?vcp=1&amp;vis=1&amp;pid=df1390c4c&amp;color=0,0,0&amp;vtp=1&amp;vaab=1&amp;bbb=1"/>
              <p:cNvSpPr/>
              <p:nvPr/>
            </p:nvSpPr>
            <p:spPr>
              <a:xfrm>
                <a:off x="539496" y="1182097"/>
                <a:ext cx="11109960" cy="11934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机器人所受的重力为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8_AN.1_1#63cbf3969?vcp=1&amp;vis=1&amp;pid=df1390c4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82097"/>
                <a:ext cx="11109960" cy="1193419"/>
              </a:xfrm>
              <a:prstGeom prst="rect">
                <a:avLst/>
              </a:prstGeom>
              <a:blipFill rotWithShape="1">
                <a:blip r:embed="rId3"/>
                <a:stretch>
                  <a:fillRect l="-3" t="-30" r="3" b="-63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2_1#536a0e3e9?vcp=1&amp;vis=1&amp;pid=df1390c4c&amp;color=0,0,0&amp;vtp=1&amp;vaab=1&amp;bbb=1"/>
              <p:cNvSpPr/>
              <p:nvPr/>
            </p:nvSpPr>
            <p:spPr>
              <a:xfrm>
                <a:off x="539496" y="3000674"/>
                <a:ext cx="11109960" cy="11934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内机器人对箱子所做的功为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2_1#536a0e3e9?vcp=1&amp;vis=1&amp;pid=df1390c4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00674"/>
                <a:ext cx="11109960" cy="1193419"/>
              </a:xfrm>
              <a:prstGeom prst="rect">
                <a:avLst/>
              </a:prstGeom>
              <a:blipFill rotWithShape="1">
                <a:blip r:embed="rId4"/>
                <a:stretch>
                  <a:fillRect l="-3" t="-25" r="3" b="-63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AN.3_1#bb3a06de3?vcp=1&amp;vis=1&amp;pid=df1390c4c&amp;color=0,0,0&amp;vtp=1&amp;vaab=1&amp;bbb=1"/>
              <p:cNvSpPr/>
              <p:nvPr/>
            </p:nvSpPr>
            <p:spPr>
              <a:xfrm>
                <a:off x="539496" y="4816139"/>
                <a:ext cx="11109960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内机器人对箱子做功的功率为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AN.3_1#bb3a06de3?vcp=1&amp;vis=1&amp;pid=df1390c4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816139"/>
                <a:ext cx="11109960" cy="1295400"/>
              </a:xfrm>
              <a:prstGeom prst="rect">
                <a:avLst/>
              </a:prstGeom>
              <a:blipFill rotWithShape="1">
                <a:blip r:embed="rId5"/>
                <a:stretch>
                  <a:fillRect l="-3" t="-23" r="3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4a971c8c?vcp=1&amp;pid=ee2299836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7_BD.64_1#960b8d1d0?sp=1&amp;vcp=1&amp;vis=1&amp;pid=b4a971c8c&amp;color=0,0,0&amp;vtp=1&amp;vaab=1&amp;bbb=1&amp;hb=1"/>
              <p:cNvSpPr/>
              <p:nvPr/>
            </p:nvSpPr>
            <p:spPr>
              <a:xfrm>
                <a:off x="539496" y="126724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（2024·广西柳州·模拟）重为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的物体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放在水平桌面上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，利用如图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B14-4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所示的装置使物体以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的速度做匀速直线运动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，弹簧测力计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，不计滑轮和绳子的重力和滑轮组内部的摩擦，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7_BD.64_1#960b8d1d0?sp=1&amp;vcp=1&amp;vis=1&amp;pid=b4a971c8c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2" r="-288" b="-3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7_BD.64_2#960b8d1d0?iti=7&amp;htil=7&amp;vcp=1&amp;vis=1&amp;pid=b4a971c8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60735" y="3245276"/>
            <a:ext cx="3831336" cy="151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64_3#960b8d1d0?iti=7&amp;htil=7&amp;vcp=1&amp;vis=1&amp;pid=b4a971c8c&amp;color=0,0,0&amp;vtp=1&amp;vaab=1&amp;bbb=1"/>
          <p:cNvSpPr/>
          <p:nvPr/>
        </p:nvSpPr>
        <p:spPr>
          <a:xfrm>
            <a:off x="8113622" y="489018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图B14-4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7_BD.64_4#960b8d1d0.choices?htil=7&amp;vcp=1&amp;vis=1&amp;pid=b4a971c8c&amp;color=0,0,0&amp;vtp=1&amp;vaab=1&amp;bbb=1"/>
              <p:cNvSpPr/>
              <p:nvPr/>
            </p:nvSpPr>
            <p:spPr>
              <a:xfrm>
                <a:off x="539496" y="3118276"/>
                <a:ext cx="7150608" cy="24983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A.水平桌面对物体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的摩擦力是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.作用在绳端的拉力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的功率是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做功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7_BD.64_4#960b8d1d0.choices?htil=7&amp;vcp=1&amp;vis=1&amp;pid=b4a971c8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18276"/>
                <a:ext cx="7150608" cy="2498344"/>
              </a:xfrm>
              <a:prstGeom prst="rect">
                <a:avLst/>
              </a:prstGeom>
              <a:blipFill rotWithShape="1">
                <a:blip r:embed="rId5"/>
                <a:stretch>
                  <a:fillRect l="-5" t="-17" r="4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e06b87a7d.fixed?vcp=1&amp;pid=e297cf6b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功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功率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4000" dirty="0"/>
          </a:p>
        </p:txBody>
      </p:sp>
      <p:sp>
        <p:nvSpPr>
          <p:cNvPr id="3" name="C_5_BD#e06b87a7d.fixed?vcp=1&amp;pid=e297cf6be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960b8d1d0?iti=8&amp;htil=8&amp;vcp=1&amp;vis=1&amp;pid=b4a971c8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3707" y="572688"/>
            <a:ext cx="3831336" cy="151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960b8d1d0?iti=8&amp;htil=8&amp;vcp=1&amp;vis=1&amp;pid=b4a971c8c&amp;color=0,0,0&amp;vtp=1&amp;vaab=1&amp;bbb=1"/>
          <p:cNvSpPr/>
          <p:nvPr/>
        </p:nvSpPr>
        <p:spPr>
          <a:xfrm>
            <a:off x="9036594" y="2217592"/>
            <a:ext cx="1325562" cy="515811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图B14-4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960b8d1d0?htil=8&amp;vcp=1&amp;vis=1&amp;pid=b4a971c8c&amp;color=0,0,0&amp;vtp=1&amp;vaab=1&amp;bt=1&amp;bbb=1&amp;hb=1&amp;hs=1"/>
              <p:cNvSpPr/>
              <p:nvPr/>
            </p:nvSpPr>
            <p:spPr>
              <a:xfrm>
                <a:off x="539496" y="554400"/>
                <a:ext cx="7150608" cy="22586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弹簧测力计系在动滑轮的某根绳上与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系在绳端的效果相同，即弹簧测力计的示数等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故B错误；由题图可知，承担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对物体A拉力的绳子股数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所以滑轮组对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AS.1_1#960b8d1d0?htil=8&amp;vcp=1&amp;vis=1&amp;pid=b4a971c8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150608" cy="2258632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1355" b="-23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_1#960b8d1d0?htil=8&amp;vcp=1&amp;vis=1&amp;pid=b4a971c8c&amp;color=0,0,0&amp;vtp=1&amp;vaab=1&amp;bt=1&amp;bbb=1&amp;hb=1&amp;hs=1"/>
              <p:cNvSpPr/>
              <p:nvPr/>
            </p:nvSpPr>
            <p:spPr>
              <a:xfrm>
                <a:off x="539496" y="2735244"/>
                <a:ext cx="11112011" cy="34270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物体A的拉力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=3×3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因为物块做匀速直线运动，所以水平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桌面对物体A的摩擦力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，故A错误。物体A在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内通过的距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离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𝑙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绳子自由端移动的距离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𝑛𝑙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=3×0.1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做功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的功率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0.9 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故C错误，D正确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AS.1_1#960b8d1d0?htil=8&amp;vcp=1&amp;vis=1&amp;pid=b4a971c8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35244"/>
                <a:ext cx="11112011" cy="3427032"/>
              </a:xfrm>
              <a:prstGeom prst="rect">
                <a:avLst/>
              </a:prstGeom>
              <a:blipFill rotWithShape="1">
                <a:blip r:embed="rId5"/>
                <a:stretch>
                  <a:fillRect l="-3" t="-9" r="-1252" b="-15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7_AN.65_1#960b8d1d0.bracket?vcp=1&amp;vis=1&amp;pid=b4a971c8c&amp;color=0,0,0&amp;vpa=14&amp;vtp=1&amp;vaab=1"/>
          <p:cNvSpPr/>
          <p:nvPr/>
        </p:nvSpPr>
        <p:spPr>
          <a:xfrm>
            <a:off x="6096223" y="5602079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67_1#9cc3f83f4?sp=1&amp;vcp=1&amp;vis=1&amp;pid=b4a971c8c&amp;color=0,0,0&amp;mp=1&amp;vtp=1&amp;vaab=1&amp;bt=1&amp;bbb=1&amp;hb=1"/>
              <p:cNvSpPr/>
              <p:nvPr/>
            </p:nvSpPr>
            <p:spPr>
              <a:xfrm>
                <a:off x="539496" y="554400"/>
                <a:ext cx="1110996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9.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（2024·河北·中考）（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多选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）如图B14-5甲所示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，在一次社会实践活动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，小明用一辆小车运送货物时，先后经过同一平直路面上的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三个地点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，图B14-5乙为运动路径示意图。小明先用水平推力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把装有货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物的小车从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匀速推到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，用时为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停车卸货用时为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；再用水平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推力将空车从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匀速推到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，用时为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；两次推力做功之比为2：1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。下列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67_1#9cc3f83f4?sp=1&amp;vcp=1&amp;vis=1&amp;pid=b4a971c8c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7921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465" b="-18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7_BD.67_2#9cc3f83f4?iti=9&amp;vcp=1&amp;vis=1&amp;pid=b4a971c8c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9896" y="4449744"/>
            <a:ext cx="4718304" cy="109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67_3#9cc3f83f4?iti=9&amp;vcp=1&amp;vis=1&amp;pid=b4a971c8c&amp;color=0,0,0&amp;mp=1&amp;vtp=1&amp;vaab=1&amp;bbb=1"/>
          <p:cNvSpPr/>
          <p:nvPr/>
        </p:nvSpPr>
        <p:spPr>
          <a:xfrm>
            <a:off x="5436267" y="567402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图B14-5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BD.67_4#9cc3f83f4.choices?vcp=1&amp;vis=1&amp;pid=b4a971c8c&amp;color=0,0,0&amp;vtp=1&amp;vaab=1&amp;bbb=1"/>
              <p:cNvSpPr/>
              <p:nvPr/>
            </p:nvSpPr>
            <p:spPr>
              <a:xfrm>
                <a:off x="615696" y="763937"/>
                <a:ext cx="11109960" cy="27269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A.小明全程的平均速度为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的过程中，小明的水平推力为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的过程中，小明推力做功的功率为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D.若把空车从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沿原路匀速推回到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，推力做功为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BD.67_4#9cc3f83f4.choices?vcp=1&amp;vis=1&amp;pid=b4a971c8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696" y="763937"/>
                <a:ext cx="11109960" cy="2726944"/>
              </a:xfrm>
              <a:prstGeom prst="rect">
                <a:avLst/>
              </a:prstGeom>
              <a:blipFill rotWithShape="1">
                <a:blip r:embed="rId2"/>
                <a:stretch>
                  <a:fillRect l="-3" t="-1" r="3" b="-29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7_BD.67_2#9cc3f83f4?iti=9&amp;vcp=1&amp;vis=1&amp;pid=b4a971c8c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85394" y="3792525"/>
            <a:ext cx="6486223" cy="1508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7_BD.67_3#9cc3f83f4?iti=9&amp;vcp=1&amp;vis=1&amp;pid=b4a971c8c&amp;color=0,0,0&amp;mp=1&amp;vtp=1&amp;vaab=1&amp;bbb=1"/>
          <p:cNvSpPr/>
          <p:nvPr/>
        </p:nvSpPr>
        <p:spPr>
          <a:xfrm>
            <a:off x="4260848" y="5328733"/>
            <a:ext cx="1533323" cy="54771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图B14-5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1_1#9cc3f83f4?vcp=1&amp;vis=1&amp;pid=b4a971c8c&amp;color=0,0,0&amp;vtp=1&amp;vaab=1&amp;bt=1&amp;bbb=1&amp;hb=1"/>
              <p:cNvSpPr/>
              <p:nvPr/>
            </p:nvSpPr>
            <p:spPr>
              <a:xfrm>
                <a:off x="539496" y="554400"/>
                <a:ext cx="11109960" cy="5880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6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小明全程的平均速度为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，A错误。从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的过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程中，小明的推力所做的功为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的过程中，小明的推力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所做的功为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，由题意可知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=2:1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，解得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B正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74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确。从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的过程中，小明推力做功的功率为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34" charset="-120"/>
                                  </a:rPr>
                                  <m:t>1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den>
                        </m:f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C正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确。小明将车从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推回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的过程中，小车重力与从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推到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𝑐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的过程相同，由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于路面粗糙程度不变，故这两个阶段小车受到的摩擦力相等，做匀速运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动时推力也相等，即推回时的推力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推力做的功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7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，D错误。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AS.1_1#9cc3f83f4?vcp=1&amp;vis=1&amp;pid=b4a971c8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880100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848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7_AN.65_1#960b8d1d0.bracket?vcp=1&amp;vis=1&amp;pid=b4a971c8c&amp;color=0,0,0&amp;vpa=14&amp;vtp=1&amp;vaab=1"/>
          <p:cNvSpPr/>
          <p:nvPr/>
        </p:nvSpPr>
        <p:spPr>
          <a:xfrm>
            <a:off x="6610414" y="566910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】BC</a:t>
            </a:r>
            <a:endParaRPr lang="en-US" altLang="zh-CN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2290" y="5465445"/>
            <a:ext cx="3824605" cy="89916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70_1#3fe69fb64?vcp=1&amp;vis=1&amp;pid=b4a971c8c&amp;color=0,0,0&amp;vtp=1&amp;vaab=1&amp;bt=1&amp;bbb=1&amp;hb=1"/>
              <p:cNvSpPr/>
              <p:nvPr/>
            </p:nvSpPr>
            <p:spPr>
              <a:xfrm>
                <a:off x="539496" y="1255871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（2024·江苏盐城·中考）“鲲龙”国产大型水陆两栖飞机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，最大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起飞质量为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53 500 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，正常的巡航速度为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，一次能将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内吸至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高处。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70_1#3fe69fb64?vcp=1&amp;vis=1&amp;pid=b4a971c8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55871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3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BD.71_1#a64adc901?vcp=1&amp;vis=1&amp;pid=3fe69fb64&amp;color=0,0,0&amp;vtp=1&amp;vaab=1&amp;bbb=1&amp;hb=1"/>
              <p:cNvSpPr/>
              <p:nvPr/>
            </p:nvSpPr>
            <p:spPr>
              <a:xfrm>
                <a:off x="539496" y="3115659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（1）若火场距离最近的水源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，飞机从水源地巡航到火场至少需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要的时间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8_BD.71_1#a64adc901?vcp=1&amp;vis=1&amp;pid=3fe69fb6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15659"/>
                <a:ext cx="11109960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3" t="-29" r="3" b="-5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8_BD.72_1#6864430af?vcp=1&amp;vis=1&amp;pid=3fe69fb64&amp;color=0,0,0&amp;vtp=1&amp;vaab=1&amp;bbb=1"/>
          <p:cNvSpPr/>
          <p:nvPr/>
        </p:nvSpPr>
        <p:spPr>
          <a:xfrm>
            <a:off x="539496" y="439442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（2）飞机的最大起飞重力。</a:t>
            </a:r>
            <a:endParaRPr lang="en-US" altLang="zh-CN" sz="2800" dirty="0"/>
          </a:p>
        </p:txBody>
      </p:sp>
      <p:sp>
        <p:nvSpPr>
          <p:cNvPr id="5" name="QO_8_BD.73_1#1564b785b?vcp=1&amp;vis=1&amp;pid=3fe69fb64&amp;color=0,0,0&amp;vtp=1&amp;vaab=1&amp;bbb=1"/>
          <p:cNvSpPr/>
          <p:nvPr/>
        </p:nvSpPr>
        <p:spPr>
          <a:xfrm>
            <a:off x="539496" y="501608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（3）飞机吸水的功率。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AN.1_1#a64adc901?vcp=1&amp;vis=1&amp;pid=3fe69fb64&amp;color=0,0,0&amp;vtp=1&amp;vaab=1&amp;bbb=1&amp;hb=1"/>
              <p:cNvSpPr/>
              <p:nvPr/>
            </p:nvSpPr>
            <p:spPr>
              <a:xfrm>
                <a:off x="539496" y="552037"/>
                <a:ext cx="11109960" cy="1612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68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，飞机从水源地巡航到火场至少需要的时间为</a:t>
                </a:r>
              </a:p>
              <a:p>
                <a:pPr latinLnBrk="1">
                  <a:lnSpc>
                    <a:spcPts val="5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8_AN.1_1#a64adc901?vcp=1&amp;vis=1&amp;pid=3fe69fb6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2037"/>
                <a:ext cx="11109960" cy="1612900"/>
              </a:xfrm>
              <a:prstGeom prst="rect">
                <a:avLst/>
              </a:prstGeom>
              <a:blipFill rotWithShape="1">
                <a:blip r:embed="rId3"/>
                <a:stretch>
                  <a:fillRect l="-3" t="-14" r="3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2_1#6864430af?vcp=1&amp;vis=1&amp;pid=3fe69fb64&amp;color=0,0,0&amp;vtp=1&amp;vaab=1&amp;bbb=1"/>
              <p:cNvSpPr/>
              <p:nvPr/>
            </p:nvSpPr>
            <p:spPr>
              <a:xfrm>
                <a:off x="539496" y="2165001"/>
                <a:ext cx="11109960" cy="12029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飞机的最大起飞重力为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=53 500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=5.35×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2_1#6864430af?vcp=1&amp;vis=1&amp;pid=3fe69fb64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65001"/>
                <a:ext cx="11109960" cy="1202944"/>
              </a:xfrm>
              <a:prstGeom prst="rect">
                <a:avLst/>
              </a:prstGeom>
              <a:blipFill rotWithShape="1">
                <a:blip r:embed="rId4"/>
                <a:stretch>
                  <a:fillRect l="-3" t="-24" r="3" b="-66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1564b785b?vcp=1&amp;vis=1&amp;pid=3fe69fb64&amp;color=0,0,0&amp;vtp=1&amp;vaab=1&amp;bbb=1"/>
              <p:cNvSpPr/>
              <p:nvPr/>
            </p:nvSpPr>
            <p:spPr>
              <a:xfrm>
                <a:off x="539496" y="3358800"/>
                <a:ext cx="11109960" cy="2667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飞机对水做的功为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飞机吸水的功率为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4.8×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5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1564b785b?vcp=1&amp;vis=1&amp;pid=3fe69fb64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358800"/>
                <a:ext cx="11109960" cy="2667000"/>
              </a:xfrm>
              <a:prstGeom prst="rect">
                <a:avLst/>
              </a:prstGeom>
              <a:blipFill rotWithShape="1">
                <a:blip r:embed="rId5"/>
                <a:stretch>
                  <a:fillRect l="-3" t="-11" r="3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a0599376?vcp=1&amp;pid=ee2299836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pic>
        <p:nvPicPr>
          <p:cNvPr id="3" name="QO_7_BD.80_1#d8b06db8d?iti=10&amp;htil=9&amp;vcp=1&amp;vis=1&amp;pid=ba059937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924" y="1285528"/>
            <a:ext cx="4873752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80_2#d8b06db8d?iti=10&amp;htil=9&amp;vcp=1&amp;vis=1&amp;pid=ba0599376&amp;color=0,0,0&amp;vtp=1&amp;vaab=1&amp;bbb=1"/>
          <p:cNvSpPr/>
          <p:nvPr/>
        </p:nvSpPr>
        <p:spPr>
          <a:xfrm>
            <a:off x="8500019" y="380825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图B14-6</a:t>
            </a:r>
            <a:endParaRPr lang="en-US" altLang="zh-CN" sz="2800" dirty="0"/>
          </a:p>
        </p:txBody>
      </p:sp>
      <p:sp>
        <p:nvSpPr>
          <p:cNvPr id="5" name="QO_7_BD.80_3#d8b06db8d?htil=9&amp;sp=1&amp;vcp=1&amp;vis=1&amp;pid=ba0599376&amp;color=0,0,0&amp;vtp=1&amp;vaab=1&amp;bbb=1&amp;hb=1&amp;hs=1"/>
          <p:cNvSpPr/>
          <p:nvPr/>
        </p:nvSpPr>
        <p:spPr>
          <a:xfrm>
            <a:off x="539496" y="1267240"/>
            <a:ext cx="609904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（2024·甘肃白银·中考）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如图B14-6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所示，电动独轮平衡车深受年轻人的青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睐。爸爸给小东也买了一辆平衡车作礼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，平衡车的一些参数如下表所示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东在广场上的水平路面上以最高速度匀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7_BD.80_3#d8b06db8d?htil=9&amp;sp=1&amp;vcp=1&amp;vis=1&amp;pid=ba0599376&amp;color=0,0,0&amp;vtp=1&amp;vaab=1&amp;bbb=1&amp;hb=1&amp;hs=1"/>
              <p:cNvSpPr/>
              <p:nvPr/>
            </p:nvSpPr>
            <p:spPr>
              <a:xfrm>
                <a:off x="539995" y="4440854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速骑行了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。若小东的质量为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7_BD.80_3#d8b06db8d?htil=9&amp;sp=1&amp;vcp=1&amp;vis=1&amp;pid=ba0599376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440854"/>
                <a:ext cx="11112011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2" t="-54" r="4" b="-1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0" name="QO_7_BD.80_4#d8b06db8d?colgroup=30&amp;vcp=1&amp;vis=1&amp;pid=ba0599376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6572631" y="662985"/>
              <a:ext cx="4716145" cy="2552892"/>
            </p:xfrm>
            <a:graphic>
              <a:graphicData uri="http://schemas.openxmlformats.org/drawingml/2006/table">
                <a:tbl>
                  <a:tblPr/>
                  <a:tblGrid>
                    <a:gridCol w="182499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89115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566484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平衡车参数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净重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10 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kg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含电池组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最高车速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18 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km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h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轮胎接地面积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5 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cm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0" name="QO_7_BD.80_4#d8b06db8d?colgroup=30&amp;vcp=1&amp;vis=1&amp;pid=ba0599376&amp;color=0,0,0&amp;vtp=1&amp;vaab=1&amp;bt=1&amp;bbb=1"/>
              <p:cNvGraphicFramePr>
                <a:graphicFrameLocks noGrp="1"/>
              </p:cNvGraphicFramePr>
              <p:nvPr/>
            </p:nvGraphicFramePr>
            <p:xfrm>
              <a:off x="6572631" y="662985"/>
              <a:ext cx="4716145" cy="2766060"/>
            </p:xfrm>
            <a:graphic>
              <a:graphicData uri="http://schemas.openxmlformats.org/drawingml/2006/table">
                <a:tbl>
                  <a:tblPr/>
                  <a:tblGrid>
                    <a:gridCol w="1824990"/>
                    <a:gridCol w="2891155"/>
                  </a:tblGrid>
                  <a:tr h="566484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平衡车参数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cPr/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净重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664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最高车速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85344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轮胎接地面积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3" name="QO_7_BD.80_5#d8b06db8d?iti=11&amp;vcp=1&amp;vis=1&amp;pid=ba059937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6305" y="589280"/>
            <a:ext cx="4871720" cy="2374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80_6#d8b06db8d?iti=11&amp;vcp=1&amp;vis=1&amp;pid=ba0599376&amp;color=0,0,0&amp;vtp=1&amp;vaab=1&amp;bbb=1"/>
          <p:cNvSpPr/>
          <p:nvPr/>
        </p:nvSpPr>
        <p:spPr>
          <a:xfrm>
            <a:off x="2689765" y="2944413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图B14-6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BD.81_1#bb588712f?vcp=1&amp;vis=1&amp;pid=d8b06db8d&amp;color=0,0,0&amp;vtp=1&amp;vaab=1&amp;bbb=1&amp;hb=1"/>
              <p:cNvSpPr/>
              <p:nvPr/>
            </p:nvSpPr>
            <p:spPr>
              <a:xfrm>
                <a:off x="359791" y="3634531"/>
                <a:ext cx="11109960" cy="11900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（1）小东在水平路面上骑行时，车对地面的压强；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，车对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地面的压力等于人和车受到的总重力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BD.81_1#bb588712f?vcp=1&amp;vis=1&amp;pid=d8b06db8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791" y="3634531"/>
                <a:ext cx="11109960" cy="1190054"/>
              </a:xfrm>
              <a:prstGeom prst="rect">
                <a:avLst/>
              </a:prstGeom>
              <a:blipFill rotWithShape="1">
                <a:blip r:embed="rId5"/>
                <a:stretch>
                  <a:fillRect l="-3" t="-36" r="-225" b="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82_1#636dab459?vcp=1&amp;vis=1&amp;pid=d8b06db8d&amp;color=0,0,0&amp;vtp=1&amp;vaab=1&amp;bt=1&amp;bbb=1"/>
              <p:cNvSpPr/>
              <p:nvPr/>
            </p:nvSpPr>
            <p:spPr>
              <a:xfrm>
                <a:off x="343916" y="4659376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（2）小东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骑行的距离；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BD.82_1#636dab459?vcp=1&amp;vis=1&amp;pid=d8b06db8d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916" y="4659376"/>
                <a:ext cx="11109960" cy="553657"/>
              </a:xfrm>
              <a:prstGeom prst="rect">
                <a:avLst/>
              </a:prstGeom>
              <a:blipFill rotWithShape="1">
                <a:blip r:embed="rId6"/>
                <a:stretch>
                  <a:fillRect l="-3" t="-69" r="3" b="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O_8_BD.84_1#a7fb02881?vcp=1&amp;vis=1&amp;pid=d8b06db8d&amp;color=0,0,0&amp;vtp=1&amp;vaab=1&amp;bbb=1&amp;hb=1"/>
          <p:cNvSpPr/>
          <p:nvPr/>
        </p:nvSpPr>
        <p:spPr>
          <a:xfrm>
            <a:off x="343916" y="532288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ct val="10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（3）若骑行平衡车时所受阻力为人和车总重的0.1倍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，则小东在水平路</a:t>
            </a:r>
          </a:p>
          <a:p>
            <a:pPr latinLnBrk="1">
              <a:lnSpc>
                <a:spcPct val="100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面上以最高速度匀速骑行时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，平衡车的功率。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85_1#bb588712f?iti=13&amp;htil=10&amp;vcp=1&amp;vis=1&amp;pid=d8b06db8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7" y="739394"/>
            <a:ext cx="3683089" cy="1810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85_2#bb588712f?iti=13&amp;htil=10&amp;vcp=1&amp;vis=1&amp;pid=d8b06db8d&amp;color=0,0,0&amp;vtp=1&amp;vaab=1&amp;bbb=1"/>
          <p:cNvSpPr/>
          <p:nvPr/>
        </p:nvSpPr>
        <p:spPr>
          <a:xfrm>
            <a:off x="7936181" y="2676843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图B14-6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bb588712f?vcp=1&amp;vis=1&amp;pid=d8b06db8d&amp;color=0,0,0&amp;vtp=1&amp;vaab=1&amp;bbb=1&amp;hs=1"/>
              <p:cNvSpPr/>
              <p:nvPr/>
            </p:nvSpPr>
            <p:spPr>
              <a:xfrm>
                <a:off x="539496" y="3090863"/>
                <a:ext cx="11109960" cy="194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解：(1)小东在水平路面上骑行时，车对地面的压力为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=(45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车对地面的压强为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550 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−4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bb588712f?vcp=1&amp;vis=1&amp;pid=d8b06db8d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90863"/>
                <a:ext cx="11109960" cy="1943100"/>
              </a:xfrm>
              <a:prstGeom prst="rect">
                <a:avLst/>
              </a:prstGeom>
              <a:blipFill rotWithShape="1">
                <a:blip r:embed="rId4"/>
                <a:stretch>
                  <a:fillRect l="-3" t="-16" r="3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6265" y="915035"/>
            <a:ext cx="3731260" cy="204851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AN.1_1#636dab459?vcp=1&amp;vis=1&amp;pid=d8b06db8d&amp;color=0,0,0&amp;vtp=1&amp;vaab=1&amp;bbb=1"/>
              <p:cNvSpPr/>
              <p:nvPr/>
            </p:nvSpPr>
            <p:spPr>
              <a:xfrm>
                <a:off x="539496" y="4979797"/>
                <a:ext cx="11109960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小东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min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骑行的距离为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×3×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60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AN.1_1#636dab459?vcp=1&amp;vis=1&amp;pid=d8b06db8d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79797"/>
                <a:ext cx="11109960" cy="1295400"/>
              </a:xfrm>
              <a:prstGeom prst="rect">
                <a:avLst/>
              </a:prstGeom>
              <a:blipFill rotWithShape="1">
                <a:blip r:embed="rId6"/>
                <a:stretch>
                  <a:fillRect l="-3" t="-10" r="3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89_1#a7fb02881?iti=15&amp;htil=11&amp;vcp=1&amp;vis=1&amp;pid=d8b06db8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4941" y="809054"/>
            <a:ext cx="4389120" cy="215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89_2#a7fb02881?iti=15&amp;htil=11&amp;vcp=1&amp;vis=1&amp;pid=d8b06db8d&amp;color=0,0,0&amp;vtp=1&amp;vaab=1&amp;bbb=1"/>
          <p:cNvSpPr/>
          <p:nvPr/>
        </p:nvSpPr>
        <p:spPr>
          <a:xfrm>
            <a:off x="8766721" y="309403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图B14-6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a7fb02881?htil=11&amp;vcp=1&amp;vis=1&amp;pid=d8b06db8d&amp;color=0,0,0&amp;vtp=1&amp;vaab=1&amp;bbb=1&amp;hb=1&amp;hs=1"/>
              <p:cNvSpPr/>
              <p:nvPr/>
            </p:nvSpPr>
            <p:spPr>
              <a:xfrm>
                <a:off x="539496" y="2714497"/>
                <a:ext cx="6592824" cy="11934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骑行平衡车时所受阻力为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=0.1×550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a7fb02881?htil=11&amp;vcp=1&amp;vis=1&amp;pid=d8b06db8d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14497"/>
                <a:ext cx="6592824" cy="1193419"/>
              </a:xfrm>
              <a:prstGeom prst="rect">
                <a:avLst/>
              </a:prstGeom>
              <a:blipFill rotWithShape="1">
                <a:blip r:embed="rId4"/>
                <a:stretch>
                  <a:fillRect l="-6" t="-42" b="-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a7fb02881?htil=11&amp;vcp=1&amp;vis=1&amp;pid=d8b06db8d&amp;color=0,0,0&amp;vtp=1&amp;vaab=1&amp;bbb=1&amp;hb=1&amp;hs=1"/>
              <p:cNvSpPr/>
              <p:nvPr/>
            </p:nvSpPr>
            <p:spPr>
              <a:xfrm>
                <a:off x="539995" y="3902583"/>
                <a:ext cx="11112011" cy="194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因为匀速行驶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，所以牵引力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𝑓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平衡车的功率为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×18×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3.6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=275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a7fb02881?htil=11&amp;vcp=1&amp;vis=1&amp;pid=d8b06db8d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902583"/>
                <a:ext cx="11112011" cy="1943100"/>
              </a:xfrm>
              <a:prstGeom prst="rect">
                <a:avLst/>
              </a:prstGeom>
              <a:blipFill rotWithShape="1">
                <a:blip r:embed="rId5"/>
                <a:stretch>
                  <a:fillRect l="-2" t="-26" r="4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19885" y="666115"/>
            <a:ext cx="3731260" cy="204851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5c42792ae?vcp=1&amp;pid=e06b87a7d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13432" y="694944"/>
            <a:ext cx="7571232" cy="546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ebe5603d?vcp=1&amp;pid=e06b87a7d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易错集锦</a:t>
            </a:r>
            <a:endParaRPr lang="en-US" altLang="zh-CN" sz="3200" dirty="0"/>
          </a:p>
        </p:txBody>
      </p:sp>
      <p:sp>
        <p:nvSpPr>
          <p:cNvPr id="3" name="QC_7_BD.1_1#49a4d8cfd?vcp=1&amp;vis=1&amp;pid=4ebe5603d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2_1#49a4d8cfd.bracket?vcp=1&amp;vis=1&amp;pid=4ebe5603d&amp;color=0,0,0&amp;vpa=1&amp;vtp=1&amp;vaab=1&amp;bbb=1"/>
          <p:cNvSpPr/>
          <p:nvPr/>
        </p:nvSpPr>
        <p:spPr>
          <a:xfrm>
            <a:off x="5058315" y="1262498"/>
            <a:ext cx="7318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BD.1_2#49a4d8cfd.choices?vcp=1&amp;vis=1&amp;pid=4ebe5603d&amp;color=0,0,0&amp;vtp=1&amp;vaab=1&amp;bbb=1"/>
              <p:cNvSpPr/>
              <p:nvPr/>
            </p:nvSpPr>
            <p:spPr>
              <a:xfrm>
                <a:off x="539496" y="1908029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A.物体做功越多，则功率越大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.功率越大，则物体做功越快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.在相同的时间内物体做的功越多，功率越大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可知，物体做功的时间越短，功率越大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E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.功率大的机器比功率小的机器做功多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BD.1_2#49a4d8cfd.choices?vcp=1&amp;vis=1&amp;pid=4ebe5603d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08029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6" r="3" b="-2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e30446da1.fixed?vcp=1&amp;pid=e297cf6be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第14讲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功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功率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4000" dirty="0"/>
          </a:p>
        </p:txBody>
      </p:sp>
      <p:sp>
        <p:nvSpPr>
          <p:cNvPr id="3" name="C_5_BD#e30446da1.fixed?vcp=1&amp;pid=e297cf6be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08a5dd06?vcp=1&amp;pid=e30446da1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力是否做功的判断</a:t>
            </a:r>
            <a:endParaRPr lang="en-US" altLang="zh-CN" sz="3200" dirty="0"/>
          </a:p>
        </p:txBody>
      </p:sp>
      <p:sp>
        <p:nvSpPr>
          <p:cNvPr id="3" name="QC_7_BD.3_1#f31e7982c?vcp=1&amp;vis=1&amp;pid=008a5dd06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（2023·江苏连云港·中考）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下列有关功的说法正确的是(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BD.3_2#f31e7982c.choices?vcp=1&amp;vis=1&amp;pid=008a5dd06&amp;color=0,0,0&amp;vtp=1&amp;vaab=1&amp;bbb=1"/>
          <p:cNvSpPr/>
          <p:nvPr/>
        </p:nvSpPr>
        <p:spPr>
          <a:xfrm>
            <a:off x="539496" y="1904854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A.用力推车没有推动，人对车也做了功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.足球在水平地面上滚动时重力对足球没有做功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.运动员举起杠铃在空中静止不动时对杠铃做了功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.学生背着书包在水平路面匀速前进时对书包做了功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EX.1_1#f31e7982c?vcp=1&amp;vis=1&amp;pid=008a5dd06&amp;color=0,0,0&amp;vtp=1&amp;vaab=1&amp;bt=1&amp;bbb=1&amp;hb=1"/>
          <p:cNvSpPr/>
          <p:nvPr/>
        </p:nvSpPr>
        <p:spPr>
          <a:xfrm>
            <a:off x="539496" y="282546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做功的两个必要条件缺一不可。判断做功与否的两个易错点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①力的方向与物体的运动方向是否相同；②力是否直接作用在物体上。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f31e7982c?vcp=1&amp;vis=1&amp;pid=008a5dd06&amp;color=0,0,0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用力推车没有推动，车没有移动距离，人对车没有做功，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故A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；足球在水平地面上滚动时，重力的方向竖直向下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，足球没有在重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力的方向上移动距离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，因此重力没有对足球做功，故B正确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；运动员举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起杠铃在空中静止不动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，运动员对杠铃有力的作用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，但杠铃没有在力的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方向上移动距离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，因此运动员没有对杠铃做功，故C错误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；学生背着书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包在水平路面上行走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，背书包的力的方向竖直向上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，书包没有在力的方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向上移动距离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，因此学生对书包没有做功，故D错误。</a:t>
            </a:r>
            <a:endParaRPr lang="en-US" altLang="zh-CN" sz="2800" dirty="0"/>
          </a:p>
        </p:txBody>
      </p:sp>
      <p:sp>
        <p:nvSpPr>
          <p:cNvPr id="3" name="QC_7_AN.4_1#f31e7982c.bracket?vcp=1&amp;vis=1&amp;pid=008a5dd06&amp;color=0,0,0&amp;vpa=2&amp;vtp=1&amp;vaab=1"/>
          <p:cNvSpPr/>
          <p:nvPr/>
        </p:nvSpPr>
        <p:spPr>
          <a:xfrm>
            <a:off x="1060989" y="562927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2.7350393700787,&quot;left&quot;:42.480000000000004,&quot;top&quot;:43.653543307086615,&quot;width&quot;:874.8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2.7350393700787,&quot;left&quot;:42.480000000000004,&quot;top&quot;:43.653543307086615,&quot;width&quot;:874.8}"/>
</p:tagLst>
</file>

<file path=ppt/tags/tag20.xml><?xml version="1.0" encoding="utf-8"?>
<p:tagLst xmlns:p="http://schemas.openxmlformats.org/presentationml/2006/main">
  <p:tag name="KSO_WM_DIAGRAM_VIRTUALLY_FRAME" val="{&quot;height&quot;:452.7350393700787,&quot;left&quot;:42.480000000000004,&quot;top&quot;:43.653543307086615,&quot;width&quot;:874.8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52.7350393700787,&quot;left&quot;:42.480000000000004,&quot;top&quot;:43.653543307086615,&quot;width&quot;:874.8}"/>
</p:tagLst>
</file>

<file path=ppt/tags/tag4.xml><?xml version="1.0" encoding="utf-8"?>
<p:tagLst xmlns:p="http://schemas.openxmlformats.org/presentationml/2006/main">
  <p:tag name="KSO_WM_DIAGRAM_VIRTUALLY_FRAME" val="{&quot;height&quot;:452.7350393700787,&quot;left&quot;:42.480000000000004,&quot;top&quot;:43.653543307086615,&quot;width&quot;:874.8}"/>
</p:tagLst>
</file>

<file path=ppt/tags/tag6.xml><?xml version="1.0" encoding="utf-8"?>
<p:tagLst xmlns:p="http://schemas.openxmlformats.org/presentationml/2006/main">
  <p:tag name="KSO_WM_DIAGRAM_VIRTUALLY_FRAME" val="{&quot;height&quot;:452.7350393700787,&quot;left&quot;:42.480000000000004,&quot;top&quot;:43.653543307086615,&quot;width&quot;:874.8}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1833</Words>
  <Application>Microsoft Office PowerPoint</Application>
  <PresentationFormat>宽屏</PresentationFormat>
  <Paragraphs>287</Paragraphs>
  <Slides>39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9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9</cp:revision>
  <dcterms:created xsi:type="dcterms:W3CDTF">2024-12-11T04:57:00Z</dcterms:created>
  <dcterms:modified xsi:type="dcterms:W3CDTF">2025-07-24T02:12:58Z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D4C418DB087B4BC1B11C8F4348673187_12</vt:lpwstr>
  </property>
  <property fmtid="{D5CDD505-2E9C-101B-9397-08002B2CF9AE}" pid="3" name="KSOProductBuildVer">
    <vt:lpwstr>2052-12.1.0.18912</vt:lpwstr>
  </property>
</Properties>
</file>