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37"/>
  </p:notesMasterIdLst>
  <p:sldIdLst>
    <p:sldId id="256" r:id="rId2"/>
    <p:sldId id="257" r:id="rId3"/>
    <p:sldId id="258" r:id="rId4"/>
    <p:sldId id="264" r:id="rId5"/>
    <p:sldId id="265" r:id="rId6"/>
    <p:sldId id="266" r:id="rId7"/>
    <p:sldId id="267" r:id="rId8"/>
    <p:sldId id="268" r:id="rId9"/>
    <p:sldId id="371" r:id="rId10"/>
    <p:sldId id="269" r:id="rId11"/>
    <p:sldId id="270" r:id="rId12"/>
    <p:sldId id="271" r:id="rId13"/>
    <p:sldId id="272" r:id="rId14"/>
    <p:sldId id="274" r:id="rId15"/>
    <p:sldId id="372" r:id="rId16"/>
    <p:sldId id="373" r:id="rId17"/>
    <p:sldId id="374" r:id="rId18"/>
    <p:sldId id="276" r:id="rId19"/>
    <p:sldId id="375" r:id="rId20"/>
    <p:sldId id="277" r:id="rId21"/>
    <p:sldId id="378" r:id="rId22"/>
    <p:sldId id="279" r:id="rId23"/>
    <p:sldId id="280" r:id="rId24"/>
    <p:sldId id="281" r:id="rId25"/>
    <p:sldId id="381" r:id="rId26"/>
    <p:sldId id="283" r:id="rId27"/>
    <p:sldId id="383" r:id="rId28"/>
    <p:sldId id="384" r:id="rId29"/>
    <p:sldId id="385" r:id="rId30"/>
    <p:sldId id="284" r:id="rId31"/>
    <p:sldId id="386" r:id="rId32"/>
    <p:sldId id="285" r:id="rId33"/>
    <p:sldId id="288" r:id="rId34"/>
    <p:sldId id="387" r:id="rId35"/>
    <p:sldId id="388" r:id="rId36"/>
    <p:sldId id="389" r:id="rId37"/>
    <p:sldId id="390" r:id="rId38"/>
    <p:sldId id="289" r:id="rId39"/>
    <p:sldId id="391" r:id="rId40"/>
    <p:sldId id="290" r:id="rId41"/>
    <p:sldId id="392" r:id="rId42"/>
    <p:sldId id="393" r:id="rId43"/>
    <p:sldId id="394" r:id="rId44"/>
    <p:sldId id="292" r:id="rId45"/>
    <p:sldId id="395" r:id="rId46"/>
    <p:sldId id="396" r:id="rId47"/>
    <p:sldId id="397" r:id="rId48"/>
    <p:sldId id="294" r:id="rId49"/>
    <p:sldId id="399" r:id="rId50"/>
    <p:sldId id="295" r:id="rId51"/>
    <p:sldId id="401" r:id="rId52"/>
    <p:sldId id="296" r:id="rId53"/>
    <p:sldId id="297" r:id="rId54"/>
    <p:sldId id="299" r:id="rId55"/>
    <p:sldId id="402" r:id="rId56"/>
    <p:sldId id="403" r:id="rId57"/>
    <p:sldId id="300" r:id="rId58"/>
    <p:sldId id="301" r:id="rId59"/>
    <p:sldId id="302" r:id="rId60"/>
    <p:sldId id="303" r:id="rId61"/>
    <p:sldId id="304" r:id="rId62"/>
    <p:sldId id="306" r:id="rId63"/>
    <p:sldId id="404" r:id="rId64"/>
    <p:sldId id="308" r:id="rId65"/>
    <p:sldId id="405" r:id="rId66"/>
    <p:sldId id="406" r:id="rId67"/>
    <p:sldId id="309" r:id="rId68"/>
    <p:sldId id="407" r:id="rId69"/>
    <p:sldId id="311" r:id="rId70"/>
    <p:sldId id="312" r:id="rId71"/>
    <p:sldId id="313" r:id="rId72"/>
    <p:sldId id="408" r:id="rId73"/>
    <p:sldId id="409" r:id="rId74"/>
    <p:sldId id="315" r:id="rId75"/>
    <p:sldId id="316" r:id="rId76"/>
    <p:sldId id="317" r:id="rId77"/>
    <p:sldId id="318" r:id="rId78"/>
    <p:sldId id="319" r:id="rId79"/>
    <p:sldId id="320" r:id="rId80"/>
    <p:sldId id="410" r:id="rId81"/>
    <p:sldId id="322" r:id="rId82"/>
    <p:sldId id="323" r:id="rId83"/>
    <p:sldId id="324" r:id="rId84"/>
    <p:sldId id="411" r:id="rId85"/>
    <p:sldId id="325" r:id="rId86"/>
    <p:sldId id="326" r:id="rId87"/>
    <p:sldId id="328" r:id="rId88"/>
    <p:sldId id="412" r:id="rId89"/>
    <p:sldId id="329" r:id="rId90"/>
    <p:sldId id="413" r:id="rId91"/>
    <p:sldId id="330" r:id="rId92"/>
    <p:sldId id="414" r:id="rId93"/>
    <p:sldId id="415" r:id="rId94"/>
    <p:sldId id="332" r:id="rId95"/>
    <p:sldId id="334" r:id="rId96"/>
    <p:sldId id="416" r:id="rId97"/>
    <p:sldId id="336" r:id="rId98"/>
    <p:sldId id="337" r:id="rId99"/>
    <p:sldId id="338" r:id="rId100"/>
    <p:sldId id="339" r:id="rId101"/>
    <p:sldId id="418" r:id="rId102"/>
    <p:sldId id="419" r:id="rId103"/>
    <p:sldId id="342" r:id="rId104"/>
    <p:sldId id="420" r:id="rId105"/>
    <p:sldId id="421" r:id="rId106"/>
    <p:sldId id="422" r:id="rId107"/>
    <p:sldId id="343" r:id="rId108"/>
    <p:sldId id="344" r:id="rId109"/>
    <p:sldId id="345" r:id="rId110"/>
    <p:sldId id="346" r:id="rId111"/>
    <p:sldId id="424" r:id="rId112"/>
    <p:sldId id="348" r:id="rId113"/>
    <p:sldId id="349" r:id="rId114"/>
    <p:sldId id="350" r:id="rId115"/>
    <p:sldId id="352" r:id="rId116"/>
    <p:sldId id="353" r:id="rId117"/>
    <p:sldId id="425" r:id="rId118"/>
    <p:sldId id="354" r:id="rId119"/>
    <p:sldId id="355" r:id="rId120"/>
    <p:sldId id="356" r:id="rId121"/>
    <p:sldId id="357" r:id="rId122"/>
    <p:sldId id="358" r:id="rId123"/>
    <p:sldId id="360" r:id="rId124"/>
    <p:sldId id="361" r:id="rId125"/>
    <p:sldId id="426" r:id="rId126"/>
    <p:sldId id="362" r:id="rId127"/>
    <p:sldId id="427" r:id="rId128"/>
    <p:sldId id="363" r:id="rId129"/>
    <p:sldId id="365" r:id="rId130"/>
    <p:sldId id="428" r:id="rId131"/>
    <p:sldId id="367" r:id="rId132"/>
    <p:sldId id="430" r:id="rId133"/>
    <p:sldId id="368" r:id="rId134"/>
    <p:sldId id="432" r:id="rId135"/>
    <p:sldId id="433" r:id="rId136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09" d="100"/>
          <a:sy n="109" d="100"/>
        </p:scale>
        <p:origin x="55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presProps" Target="presProps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viewProps" Target="viewProps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26" Type="http://schemas.openxmlformats.org/officeDocument/2006/relationships/slide" Target="slides/slide25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6" Type="http://schemas.openxmlformats.org/officeDocument/2006/relationships/slide" Target="slides/slide1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0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1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2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3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4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8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9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1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60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61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62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64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67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70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71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74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75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76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77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78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79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81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82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83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85</a:t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86</a:t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87</a:t>
            </a:fld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89</a:t>
            </a:fld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91</a:t>
            </a:fld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94</a:t>
            </a:fld>
            <a:endParaRPr 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95</a:t>
            </a:fld>
            <a:endParaRPr 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97</a:t>
            </a:fld>
            <a:endParaRPr 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98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99</a:t>
            </a:fld>
            <a:endParaRPr 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100</a:t>
            </a:fld>
            <a:endParaRPr 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103</a:t>
            </a:fld>
            <a:endParaRPr 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107</a:t>
            </a:fld>
            <a:endParaRPr lang="en-US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108</a:t>
            </a:fld>
            <a:endParaRPr lang="en-US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109</a:t>
            </a:fld>
            <a:endParaRPr lang="en-US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110</a:t>
            </a:fld>
            <a:endParaRPr lang="en-US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112</a:t>
            </a:fld>
            <a:endParaRPr lang="en-US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113</a:t>
            </a:fld>
            <a:endParaRPr lang="en-US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114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115</a:t>
            </a:fld>
            <a:endParaRPr lang="en-US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116</a:t>
            </a:fld>
            <a:endParaRPr lang="en-US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118</a:t>
            </a:fld>
            <a:endParaRPr lang="en-US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119</a:t>
            </a:fld>
            <a:endParaRPr lang="en-US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120</a:t>
            </a:fld>
            <a:endParaRPr lang="en-US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121</a:t>
            </a:fld>
            <a:endParaRPr lang="en-US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122</a:t>
            </a:fld>
            <a:endParaRPr lang="en-US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123</a:t>
            </a:fld>
            <a:endParaRPr lang="en-US"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124</a:t>
            </a:fld>
            <a:endParaRPr lang="en-US"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126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128</a:t>
            </a:fld>
            <a:endParaRPr lang="en-US"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129</a:t>
            </a:fld>
            <a:endParaRPr lang="en-US"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131</a:t>
            </a:fld>
            <a:endParaRPr lang="en-US"/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133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82.xml"/><Relationship Id="rId5" Type="http://schemas.openxmlformats.org/officeDocument/2006/relationships/slide" Target="../slides/slide7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82.xml"/><Relationship Id="rId5" Type="http://schemas.openxmlformats.org/officeDocument/2006/relationships/slide" Target="../slides/slide7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82.xml"/><Relationship Id="rId5" Type="http://schemas.openxmlformats.org/officeDocument/2006/relationships/slide" Target="../slides/slide7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82.xml"/><Relationship Id="rId5" Type="http://schemas.openxmlformats.org/officeDocument/2006/relationships/slide" Target="../slides/slide7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c9566c68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208A6C2B-153E-48DA-BC5B-0EA71CB094D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第33讲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压轴题三 压强和浮力的综合计算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c9566c68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2C4D25B5-5B65-4A22-973F-5584A53ECB0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1ea632a08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27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be6d3949e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838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094978cc4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29984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1ea632a08&amp;color=RGB(64,64,64)">
            <a:hlinkClick r:id="rId3" action="ppaction://hlinksldjump"/>
          </p:cNvPr>
          <p:cNvSpPr/>
          <p:nvPr/>
        </p:nvSpPr>
        <p:spPr>
          <a:xfrm>
            <a:off x="40873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压轴题解读</a:t>
            </a:r>
            <a:endParaRPr lang="en-US" sz="1600" dirty="0"/>
          </a:p>
        </p:txBody>
      </p:sp>
      <p:sp>
        <p:nvSpPr>
          <p:cNvPr id="8" name="MasterShapeName?linknodeid=be6d3949e&amp;color=RGB(64,64,64)">
            <a:hlinkClick r:id="rId5" action="ppaction://hlinksldjump"/>
          </p:cNvPr>
          <p:cNvSpPr/>
          <p:nvPr/>
        </p:nvSpPr>
        <p:spPr>
          <a:xfrm>
            <a:off x="5522976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9" name="MasterShapeName?linknodeid=094978cc4&amp;color=RGB(64,64,64)">
            <a:hlinkClick r:id="rId6" action="ppaction://hlinksldjump"/>
          </p:cNvPr>
          <p:cNvSpPr/>
          <p:nvPr/>
        </p:nvSpPr>
        <p:spPr>
          <a:xfrm>
            <a:off x="690372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第33讲</a:t>
            </a:r>
            <a:endParaRPr lang="en-US" sz="2400" dirty="0"/>
          </a:p>
        </p:txBody>
      </p:sp>
      <p:sp>
        <p:nvSpPr>
          <p:cNvPr id="12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压轴题三 压强和浮力的综合计算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c9566c68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7B682979-6E05-4B49-BB99-98B6AADBA3D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1ea632a08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27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be6d3949e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838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094978cc4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29984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1ea632a08&amp;color=RGB(64,64,64)">
            <a:hlinkClick r:id="rId3" action="ppaction://hlinksldjump"/>
          </p:cNvPr>
          <p:cNvSpPr/>
          <p:nvPr/>
        </p:nvSpPr>
        <p:spPr>
          <a:xfrm>
            <a:off x="40873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压轴题解读</a:t>
            </a:r>
            <a:endParaRPr lang="en-US" sz="1600" dirty="0"/>
          </a:p>
        </p:txBody>
      </p:sp>
      <p:sp>
        <p:nvSpPr>
          <p:cNvPr id="8" name="MasterShapeName?linknodeid=be6d3949e&amp;color=RGB(64,64,64)">
            <a:hlinkClick r:id="rId5" action="ppaction://hlinksldjump"/>
          </p:cNvPr>
          <p:cNvSpPr/>
          <p:nvPr/>
        </p:nvSpPr>
        <p:spPr>
          <a:xfrm>
            <a:off x="5522976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9" name="MasterShapeName?linknodeid=094978cc4&amp;color=RGB(64,64,64)">
            <a:hlinkClick r:id="rId6" action="ppaction://hlinksldjump"/>
          </p:cNvPr>
          <p:cNvSpPr/>
          <p:nvPr/>
        </p:nvSpPr>
        <p:spPr>
          <a:xfrm>
            <a:off x="690372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第33讲</a:t>
            </a:r>
            <a:endParaRPr lang="en-US" sz="2400" dirty="0"/>
          </a:p>
        </p:txBody>
      </p:sp>
      <p:sp>
        <p:nvSpPr>
          <p:cNvPr id="12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压轴题三 压强和浮力的综合计算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physics#pid=6731dba4a85d1b2b6aa200dd#tid=6743e0f51c2ea30009029d6e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36548272-2164-1338-4920-1205B9B4C3A7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DF1AB073-7964-40D6-B79B-635753DB560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D4DF77B8-2B59-4859-B83D-69880432D45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1ea632a08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27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be6d3949e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838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094978cc4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29984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1ea632a08&amp;color=RGB(64,64,64)">
            <a:hlinkClick r:id="rId3" action="ppaction://hlinksldjump"/>
          </p:cNvPr>
          <p:cNvSpPr/>
          <p:nvPr/>
        </p:nvSpPr>
        <p:spPr>
          <a:xfrm>
            <a:off x="40873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压轴题解读</a:t>
            </a:r>
            <a:endParaRPr lang="en-US" sz="1600" dirty="0"/>
          </a:p>
        </p:txBody>
      </p:sp>
      <p:sp>
        <p:nvSpPr>
          <p:cNvPr id="8" name="MasterShapeName?linknodeid=be6d3949e&amp;color=RGB(64,64,64)">
            <a:hlinkClick r:id="rId5" action="ppaction://hlinksldjump"/>
          </p:cNvPr>
          <p:cNvSpPr/>
          <p:nvPr/>
        </p:nvSpPr>
        <p:spPr>
          <a:xfrm>
            <a:off x="5522976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9" name="MasterShapeName?linknodeid=094978cc4&amp;color=RGB(64,64,64)">
            <a:hlinkClick r:id="rId6" action="ppaction://hlinksldjump"/>
          </p:cNvPr>
          <p:cNvSpPr/>
          <p:nvPr/>
        </p:nvSpPr>
        <p:spPr>
          <a:xfrm>
            <a:off x="690372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2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F98B849F-B8C2-4A94-B175-E1EAA0E1247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1ea632a08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27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be6d3949e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838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094978cc4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29984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1ea632a08&amp;color=RGB(64,64,64)">
            <a:hlinkClick r:id="rId3" action="ppaction://hlinksldjump"/>
          </p:cNvPr>
          <p:cNvSpPr/>
          <p:nvPr/>
        </p:nvSpPr>
        <p:spPr>
          <a:xfrm>
            <a:off x="40873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压轴题解读</a:t>
            </a:r>
            <a:endParaRPr lang="en-US" sz="1600" dirty="0"/>
          </a:p>
        </p:txBody>
      </p:sp>
      <p:sp>
        <p:nvSpPr>
          <p:cNvPr id="8" name="MasterShapeName?linknodeid=be6d3949e&amp;color=RGB(64,64,64)">
            <a:hlinkClick r:id="rId5" action="ppaction://hlinksldjump"/>
          </p:cNvPr>
          <p:cNvSpPr/>
          <p:nvPr/>
        </p:nvSpPr>
        <p:spPr>
          <a:xfrm>
            <a:off x="5522976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9" name="MasterShapeName?linknodeid=094978cc4&amp;color=RGB(64,64,64)">
            <a:hlinkClick r:id="rId6" action="ppaction://hlinksldjump"/>
          </p:cNvPr>
          <p:cNvSpPr/>
          <p:nvPr/>
        </p:nvSpPr>
        <p:spPr>
          <a:xfrm>
            <a:off x="690372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2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66.png"/><Relationship Id="rId4" Type="http://schemas.openxmlformats.org/officeDocument/2006/relationships/image" Target="../media/image165.pn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167.png"/><Relationship Id="rId1" Type="http://schemas.openxmlformats.org/officeDocument/2006/relationships/slideLayout" Target="../slideLayouts/slideLayout13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168.png"/><Relationship Id="rId1" Type="http://schemas.openxmlformats.org/officeDocument/2006/relationships/slideLayout" Target="../slideLayouts/slideLayout13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70.png"/><Relationship Id="rId4" Type="http://schemas.openxmlformats.org/officeDocument/2006/relationships/image" Target="../media/image169.pn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171.png"/><Relationship Id="rId1" Type="http://schemas.openxmlformats.org/officeDocument/2006/relationships/slideLayout" Target="../slideLayouts/slideLayout13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172.png"/><Relationship Id="rId1" Type="http://schemas.openxmlformats.org/officeDocument/2006/relationships/slideLayout" Target="../slideLayouts/slideLayout13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173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74.png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78.png"/><Relationship Id="rId5" Type="http://schemas.openxmlformats.org/officeDocument/2006/relationships/image" Target="../media/image177.png"/><Relationship Id="rId4" Type="http://schemas.openxmlformats.org/officeDocument/2006/relationships/image" Target="../media/image176.png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80.png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82.png"/><Relationship Id="rId4" Type="http://schemas.openxmlformats.org/officeDocument/2006/relationships/image" Target="../media/image18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83.png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184.png"/><Relationship Id="rId1" Type="http://schemas.openxmlformats.org/officeDocument/2006/relationships/slideLayout" Target="../slideLayouts/slideLayout13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86.png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87.png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5.jpeg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84.png"/><Relationship Id="rId4" Type="http://schemas.openxmlformats.org/officeDocument/2006/relationships/image" Target="../media/image83.png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3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192.png"/><Relationship Id="rId1" Type="http://schemas.openxmlformats.org/officeDocument/2006/relationships/slideLayout" Target="../slideLayouts/slideLayout13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93.png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4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5.png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89.png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96.png"/><Relationship Id="rId4" Type="http://schemas.openxmlformats.org/officeDocument/2006/relationships/image" Target="../media/image90.png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99.png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01.png"/><Relationship Id="rId4" Type="http://schemas.openxmlformats.org/officeDocument/2006/relationships/image" Target="../media/image200.png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04.png"/><Relationship Id="rId4" Type="http://schemas.openxmlformats.org/officeDocument/2006/relationships/image" Target="../media/image203.png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205.png"/><Relationship Id="rId1" Type="http://schemas.openxmlformats.org/officeDocument/2006/relationships/slideLayout" Target="../slideLayouts/slideLayout13.xml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06.png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7.png"/><Relationship Id="rId1" Type="http://schemas.openxmlformats.org/officeDocument/2006/relationships/slideLayout" Target="../slideLayouts/slideLayout13.xml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04.png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10.png"/><Relationship Id="rId4" Type="http://schemas.openxmlformats.org/officeDocument/2006/relationships/image" Target="../media/image20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211.png"/><Relationship Id="rId1" Type="http://schemas.openxmlformats.org/officeDocument/2006/relationships/slideLayout" Target="../slideLayouts/slideLayout13.xml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12.png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213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14.png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5.pn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16.png"/><Relationship Id="rId4" Type="http://schemas.openxmlformats.org/officeDocument/2006/relationships/image" Target="../media/image67.jpeg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217.png"/><Relationship Id="rId1" Type="http://schemas.openxmlformats.org/officeDocument/2006/relationships/slideLayout" Target="../slideLayouts/slideLayout13.xml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9.png"/><Relationship Id="rId2" Type="http://schemas.openxmlformats.org/officeDocument/2006/relationships/image" Target="../media/image218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8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5.png"/><Relationship Id="rId5" Type="http://schemas.openxmlformats.org/officeDocument/2006/relationships/image" Target="../media/image74.png"/><Relationship Id="rId4" Type="http://schemas.openxmlformats.org/officeDocument/2006/relationships/image" Target="../media/image73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8.png"/><Relationship Id="rId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9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6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2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6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1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3.png"/><Relationship Id="rId5" Type="http://schemas.openxmlformats.org/officeDocument/2006/relationships/image" Target="../media/image92.png"/><Relationship Id="rId4" Type="http://schemas.openxmlformats.org/officeDocument/2006/relationships/image" Target="../media/image91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95.png"/><Relationship Id="rId4" Type="http://schemas.openxmlformats.org/officeDocument/2006/relationships/image" Target="../media/image9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4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99.png"/><Relationship Id="rId4" Type="http://schemas.openxmlformats.org/officeDocument/2006/relationships/image" Target="../media/image98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1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.jpe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1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1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6.png"/><Relationship Id="rId4" Type="http://schemas.openxmlformats.org/officeDocument/2006/relationships/image" Target="../media/image105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1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0.png"/><Relationship Id="rId4" Type="http://schemas.openxmlformats.org/officeDocument/2006/relationships/image" Target="../media/image109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2.png"/><Relationship Id="rId4" Type="http://schemas.openxmlformats.org/officeDocument/2006/relationships/image" Target="../media/image111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1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1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7.png"/><Relationship Id="rId4" Type="http://schemas.openxmlformats.org/officeDocument/2006/relationships/image" Target="../media/image116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0.png"/><Relationship Id="rId5" Type="http://schemas.openxmlformats.org/officeDocument/2006/relationships/image" Target="../media/image119.png"/><Relationship Id="rId4" Type="http://schemas.openxmlformats.org/officeDocument/2006/relationships/image" Target="../media/image19.jpe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8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4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6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28.png"/><Relationship Id="rId1" Type="http://schemas.openxmlformats.org/officeDocument/2006/relationships/slideLayout" Target="../slideLayouts/slideLayout1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5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32.png"/><Relationship Id="rId4" Type="http://schemas.openxmlformats.org/officeDocument/2006/relationships/image" Target="../media/image131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png"/><Relationship Id="rId2" Type="http://schemas.openxmlformats.org/officeDocument/2006/relationships/image" Target="../media/image133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1.jpeg"/><Relationship Id="rId5" Type="http://schemas.openxmlformats.org/officeDocument/2006/relationships/image" Target="../media/image136.png"/><Relationship Id="rId4" Type="http://schemas.openxmlformats.org/officeDocument/2006/relationships/image" Target="../media/image135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38.pn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40.pn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43.png"/><Relationship Id="rId4" Type="http://schemas.openxmlformats.org/officeDocument/2006/relationships/image" Target="../media/image142.pn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144.png"/><Relationship Id="rId1" Type="http://schemas.openxmlformats.org/officeDocument/2006/relationships/slideLayout" Target="../slideLayouts/slideLayout13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4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.jpeg"/><Relationship Id="rId4" Type="http://schemas.openxmlformats.org/officeDocument/2006/relationships/image" Target="../media/image20.pn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png"/><Relationship Id="rId2" Type="http://schemas.openxmlformats.org/officeDocument/2006/relationships/image" Target="../media/image147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2.jpe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49.pn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13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151.png"/><Relationship Id="rId1" Type="http://schemas.openxmlformats.org/officeDocument/2006/relationships/slideLayout" Target="../slideLayouts/slideLayout13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52.pn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53.pn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154.png"/><Relationship Id="rId1" Type="http://schemas.openxmlformats.org/officeDocument/2006/relationships/slideLayout" Target="../slideLayouts/slideLayout13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7" Type="http://schemas.openxmlformats.org/officeDocument/2006/relationships/image" Target="../media/image159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58.png"/><Relationship Id="rId5" Type="http://schemas.openxmlformats.org/officeDocument/2006/relationships/image" Target="../media/image157.png"/><Relationship Id="rId4" Type="http://schemas.openxmlformats.org/officeDocument/2006/relationships/image" Target="../media/image156.pn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3.jpe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72.png"/><Relationship Id="rId4" Type="http://schemas.openxmlformats.org/officeDocument/2006/relationships/image" Target="../media/image60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EX.1_1#82c713ba0?iti=2&amp;htil=2&amp;vcp=1&amp;vis=1&amp;pid=57ebf4644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71239" y="572688"/>
            <a:ext cx="4611673" cy="2293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EX.1_1#82c713ba0?iti=2&amp;htil=2&amp;vcp=1&amp;vis=1&amp;pid=57ebf4644&amp;color=0,0,0&amp;vtp=1&amp;vaab=1&amp;bbb=1"/>
          <p:cNvSpPr/>
          <p:nvPr/>
        </p:nvSpPr>
        <p:spPr>
          <a:xfrm>
            <a:off x="8532563" y="2992738"/>
            <a:ext cx="1089025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图33-1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5_EX.1_1#82c713ba0?htil=2&amp;vcp=1&amp;vis=1&amp;pid=57ebf4644&amp;color=0,0,0&amp;vtp=1&amp;vaab=1&amp;bt=1&amp;bbb=1&amp;hb=1&amp;hs=1"/>
              <p:cNvSpPr/>
              <p:nvPr/>
            </p:nvSpPr>
            <p:spPr>
              <a:xfrm>
                <a:off x="466607" y="378132"/>
                <a:ext cx="6035040" cy="317468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思路分析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（1）已知重力和拉力，浮力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拉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计算。（2）根据作用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力与反作用力可知，容器底部对升降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台增加的压力与浮力大小相等，即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，则容器底部对升降台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5_EX.1_1#82c713ba0?htil=2&amp;vcp=1&amp;vis=1&amp;pid=57ebf4644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6607" y="378132"/>
                <a:ext cx="6035040" cy="3174683"/>
              </a:xfrm>
              <a:prstGeom prst="rect">
                <a:avLst/>
              </a:prstGeom>
              <a:blipFill rotWithShape="1">
                <a:blip r:embed="rId4"/>
                <a:stretch>
                  <a:fillRect l="-9" t="-10" r="9" b="-25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5_EX.1_1#82c713ba0?htil=2&amp;vcp=1&amp;vis=1&amp;pid=57ebf4644&amp;color=0,0,0&amp;vtp=1&amp;vaab=1&amp;bt=1&amp;bbb=1&amp;hb=1&amp;hs=1"/>
              <p:cNvSpPr/>
              <p:nvPr/>
            </p:nvSpPr>
            <p:spPr>
              <a:xfrm>
                <a:off x="466607" y="3543341"/>
                <a:ext cx="11112011" cy="2598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压强变化量可由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Δ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容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计算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</a:p>
              <a:p>
                <a:pPr latinLnBrk="1">
                  <a:lnSpc>
                    <a:spcPts val="5900"/>
                  </a:lnSpc>
                </a:pP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根据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排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算出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排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，由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排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石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浸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以传感器（不动）为参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照物，结合图像，求出升降台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𝐴𝐵</m:t>
                    </m:r>
                  </m:oMath>
                </a14:m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在升高前、后分别到传感器的距离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𝐿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𝐿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再由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𝐿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𝐿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𝐿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求出升高的高度。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5_EX.1_1#82c713ba0?htil=2&amp;vcp=1&amp;vis=1&amp;pid=57ebf4644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6607" y="3543341"/>
                <a:ext cx="11112011" cy="2598357"/>
              </a:xfrm>
              <a:prstGeom prst="rect">
                <a:avLst/>
              </a:prstGeom>
              <a:blipFill rotWithShape="1">
                <a:blip r:embed="rId5"/>
                <a:stretch>
                  <a:fillRect l="-5" t="-2" r="-5257" b="-153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QO_5_AN.1_1#4f7051635?iti=71&amp;htil=44&amp;vcp=1&amp;vis=1&amp;pid=9533072ea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84769" y="1123948"/>
            <a:ext cx="4864608" cy="2322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O_5_AN.1_1#4f7051635?iti=71&amp;htil=44&amp;vcp=1&amp;vis=1&amp;pid=9533072ea&amp;color=0,0,0&amp;vtp=1&amp;vaab=1&amp;bbb=1"/>
          <p:cNvSpPr/>
          <p:nvPr/>
        </p:nvSpPr>
        <p:spPr>
          <a:xfrm>
            <a:off x="9325767" y="3575271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图B33-3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O_6_AN.1_1#4f7051635?htil=44&amp;vcp=1&amp;vis=1&amp;pid=9533072ea&amp;color=0,0,0&amp;vtp=1&amp;vaab=1&amp;bt=1&amp;bbb=1&amp;hb=1&amp;hs=1"/>
              <p:cNvSpPr/>
              <p:nvPr/>
            </p:nvSpPr>
            <p:spPr>
              <a:xfrm>
                <a:off x="485769" y="1316958"/>
                <a:ext cx="6108192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zh-CN" altLang="en-US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</a:t>
                </a:r>
                <a:r>
                  <a:rPr lang="zh-CN" altLang="en-US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物块的重力大小等于入水前绳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子的拉力，由题图乙知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物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=2.4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物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=0.24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第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7 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min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时水面刚好与物块的上表面相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平，有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O_6_AN.1_1#4f7051635?htil=44&amp;vcp=1&amp;vis=1&amp;pid=9533072ea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5769" y="1316958"/>
                <a:ext cx="6108192" cy="3144457"/>
              </a:xfrm>
              <a:prstGeom prst="rect">
                <a:avLst/>
              </a:prstGeom>
              <a:blipFill rotWithShape="1">
                <a:blip r:embed="rId4"/>
                <a:stretch>
                  <a:fillRect l="-10" t="-19" r="2" b="-21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QO_6_AN.1_1#4f7051635?htil=44&amp;vcp=1&amp;vis=1&amp;pid=9533072ea&amp;color=0,0,0&amp;vtp=1&amp;vaab=1&amp;bt=1&amp;bbb=1&amp;hb=1&amp;hs=1"/>
              <p:cNvSpPr/>
              <p:nvPr/>
            </p:nvSpPr>
            <p:spPr>
              <a:xfrm>
                <a:off x="486268" y="4461415"/>
                <a:ext cx="11112011" cy="1524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3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物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=2.4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−0.4 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67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此时有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物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排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浮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水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𝑔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−4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=200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8" name="QO_6_AN.1_1#4f7051635?htil=44&amp;vcp=1&amp;vis=1&amp;pid=9533072ea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6268" y="4461415"/>
                <a:ext cx="11112011" cy="1524000"/>
              </a:xfrm>
              <a:prstGeom prst="rect">
                <a:avLst/>
              </a:prstGeom>
              <a:blipFill rotWithShape="1">
                <a:blip r:embed="rId5"/>
                <a:stretch>
                  <a:fillRect l="-4" t="-35" b="-419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  <p:bldP spid="8" grpId="0" build="p" animBg="1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6_AN.1_1#4f7051635?htil=44&amp;vcp=1&amp;vis=1&amp;pid=9533072ea&amp;color=0,0,0&amp;vtp=1&amp;vaab=1&amp;bt=1&amp;bbb=1&amp;hb=1&amp;hs=1&amp;htil=1"/>
              <p:cNvSpPr/>
              <p:nvPr/>
            </p:nvSpPr>
            <p:spPr>
              <a:xfrm>
                <a:off x="539496" y="870267"/>
                <a:ext cx="7328154" cy="5051425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从第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min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到第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7 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min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注水质量为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注水体积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=300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细绳拉力不为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零，说明细绳一直处于拉直状态，物块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位置没有移动，有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物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容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物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代入数据解得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物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ct val="1500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物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𝑉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物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物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200 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5 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=40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2" name="QO_6_AN.1_1#4f7051635?htil=44&amp;vcp=1&amp;vis=1&amp;pid=9533072ea&amp;color=0,0,0&amp;vtp=1&amp;vaab=1&amp;bt=1&amp;bbb=1&amp;hb=1&amp;hs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70267"/>
                <a:ext cx="7328154" cy="5051425"/>
              </a:xfrm>
              <a:prstGeom prst="rect">
                <a:avLst/>
              </a:prstGeom>
              <a:blipFill rotWithShape="1">
                <a:blip r:embed="rId2"/>
                <a:stretch>
                  <a:fillRect l="-5" t="-6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5_AN.1_1#4f7051635?iti=140&amp;htil=44&amp;vcp=1&amp;vis=1&amp;pid=9533072ea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66560" y="1010810"/>
            <a:ext cx="4864608" cy="2322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AN.1_1#4f7051635?iti=140&amp;htil=44&amp;vcp=1&amp;vis=1&amp;pid=9533072ea&amp;color=0,0,0&amp;vtp=1&amp;vaab=1&amp;bbb=1"/>
          <p:cNvSpPr/>
          <p:nvPr/>
        </p:nvSpPr>
        <p:spPr>
          <a:xfrm>
            <a:off x="8536083" y="3460386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图B33-3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6_AN.1_1#4f7051635?htil=44&amp;vcp=1&amp;vis=1&amp;pid=9533072ea&amp;color=0,0,0&amp;vtp=1&amp;vaab=1&amp;bt=1&amp;bbb=1&amp;hb=1&amp;hs=1&amp;htil=1"/>
              <p:cNvSpPr/>
              <p:nvPr/>
            </p:nvSpPr>
            <p:spPr>
              <a:xfrm>
                <a:off x="539496" y="1022636"/>
                <a:ext cx="6100064" cy="47244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当细绳拉力为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0.9 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时，有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物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水对物块底面的压力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压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提供浮力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故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压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水对物块下表面的压强为</a:t>
                </a:r>
                <a:endParaRPr lang="en-US" altLang="zh-CN" sz="2800" dirty="0"/>
              </a:p>
              <a:p>
                <a:pPr latinLnBrk="1">
                  <a:lnSpc>
                    <a:spcPts val="66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压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物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1.5 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−3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=375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6_AN.1_1#4f7051635?htil=44&amp;vcp=1&amp;vis=1&amp;pid=9533072ea&amp;color=0,0,0&amp;vtp=1&amp;vaab=1&amp;bt=1&amp;bbb=1&amp;hb=1&amp;hs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022636"/>
                <a:ext cx="6100064" cy="4724400"/>
              </a:xfrm>
              <a:prstGeom prst="rect">
                <a:avLst/>
              </a:prstGeom>
              <a:blipFill rotWithShape="1">
                <a:blip r:embed="rId2"/>
                <a:stretch>
                  <a:fillRect l="-6" t="-6" b="-3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5_AN.1_1#4f7051635?iti=141&amp;htil=44&amp;vcp=1&amp;vis=1&amp;pid=9533072ea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26992" y="1163180"/>
            <a:ext cx="4864608" cy="2322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AN.1_1#4f7051635?iti=141&amp;htil=44&amp;vcp=1&amp;vis=1&amp;pid=9533072ea&amp;color=0,0,0&amp;vtp=1&amp;vaab=1&amp;bbb=1"/>
          <p:cNvSpPr/>
          <p:nvPr/>
        </p:nvSpPr>
        <p:spPr>
          <a:xfrm>
            <a:off x="8396515" y="3612755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图B33-3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AN.1_1#ff239271c?iti=73&amp;htil=45&amp;vcp=1&amp;vis=1&amp;pid=9533072ea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03922" y="779271"/>
            <a:ext cx="4873752" cy="2331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AN.1_1#ff239271c?iti=73&amp;htil=45&amp;vcp=1&amp;vis=1&amp;pid=9533072ea&amp;color=0,0,0&amp;vtp=1&amp;vaab=1&amp;bbb=1"/>
          <p:cNvSpPr/>
          <p:nvPr/>
        </p:nvSpPr>
        <p:spPr>
          <a:xfrm>
            <a:off x="8478017" y="3237991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图B33-3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6_AN.1_1#ff239271c?htil=45&amp;vcp=1&amp;vis=1&amp;pid=9533072ea&amp;color=0,0,0&amp;vtp=1&amp;vaab=1&amp;bt=1&amp;bbb=1&amp;hb=1&amp;hs=1"/>
              <p:cNvSpPr/>
              <p:nvPr/>
            </p:nvSpPr>
            <p:spPr>
              <a:xfrm>
                <a:off x="539496" y="751840"/>
                <a:ext cx="6099048" cy="3403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由题题意知，第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7 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min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至第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9 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min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注水质量为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注水体积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=200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物块的上表面距容器口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距离为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𝐿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𝑉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容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6_AN.1_1#ff239271c?htil=45&amp;vcp=1&amp;vis=1&amp;pid=9533072ea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751840"/>
                <a:ext cx="6099048" cy="3403600"/>
              </a:xfrm>
              <a:prstGeom prst="rect">
                <a:avLst/>
              </a:prstGeom>
              <a:blipFill rotWithShape="1">
                <a:blip r:embed="rId4"/>
                <a:stretch>
                  <a:fillRect l="-6" r="-6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6_AN.1_1#ff239271c?htil=45&amp;vcp=1&amp;vis=1&amp;pid=9533072ea&amp;color=0,0,0&amp;vtp=1&amp;vaab=1&amp;bt=1&amp;bbb=1&amp;hb=1&amp;hs=1"/>
              <p:cNvSpPr/>
              <p:nvPr/>
            </p:nvSpPr>
            <p:spPr>
              <a:xfrm>
                <a:off x="465663" y="3389121"/>
                <a:ext cx="11112011" cy="19431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容器的高度为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容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𝐿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物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𝐿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由于每分钟注水和注液的体积是相同的，所以第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min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时液体刚好接触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物块底面。当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0≤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𝑥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≤4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min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时，液体对容器底的压强为</a:t>
                </a:r>
                <a:endParaRPr lang="en-US" altLang="zh-CN" sz="2800" dirty="0">
                  <a:solidFill>
                    <a:srgbClr val="FF0000"/>
                  </a:solidFill>
                  <a:latin typeface="Cambria Math" panose="02040503050406030204" pitchFamily="18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压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容</m:t>
                            </m:r>
                          </m:sub>
                        </m:sSub>
                      </m:den>
                    </m:f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𝐺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液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容</m:t>
                            </m:r>
                          </m:sub>
                        </m:sSub>
                      </m:den>
                    </m:f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液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𝑉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液</m:t>
                            </m:r>
                          </m:sub>
                        </m:s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𝑔</m:t>
                        </m:r>
                      </m:num>
                      <m:den>
                        <m:sSub>
                          <m:sSub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容</m:t>
                            </m:r>
                          </m:sub>
                        </m:sSub>
                      </m:den>
                    </m:f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=150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𝑥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5" name="QO_6_AN.1_1#ff239271c?htil=45&amp;vcp=1&amp;vis=1&amp;pid=9533072ea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5663" y="3389121"/>
                <a:ext cx="11112011" cy="1943100"/>
              </a:xfrm>
              <a:prstGeom prst="rect">
                <a:avLst/>
              </a:prstGeom>
              <a:blipFill rotWithShape="1">
                <a:blip r:embed="rId5"/>
                <a:stretch>
                  <a:fillRect l="-2" t="-6" r="3" b="-996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6_AN.1_1#ff239271c?htil=45&amp;vcp=1&amp;vis=1&amp;pid=9533072ea&amp;color=0,0,0&amp;vtp=1&amp;vaab=1&amp;bt=1&amp;bbb=1&amp;hb=1&amp;hs=1&amp;htil=1"/>
              <p:cNvSpPr/>
              <p:nvPr/>
            </p:nvSpPr>
            <p:spPr>
              <a:xfrm>
                <a:off x="539496" y="568420"/>
                <a:ext cx="6090920" cy="53721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第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min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=600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64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物体密度为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物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物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𝑉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物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3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物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因此继续注液到某一时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刻，物块刚好漂浮，此时有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68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排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浮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液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𝑔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𝐺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物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液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𝑔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=160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67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物块底面浸入深度为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浸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𝑉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物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物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2" name="QO_6_AN.1_1#ff239271c?htil=45&amp;vcp=1&amp;vis=1&amp;pid=9533072ea&amp;color=0,0,0&amp;vtp=1&amp;vaab=1&amp;bt=1&amp;bbb=1&amp;hb=1&amp;hs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68420"/>
                <a:ext cx="6090920" cy="5372100"/>
              </a:xfrm>
              <a:prstGeom prst="rect">
                <a:avLst/>
              </a:prstGeom>
              <a:blipFill rotWithShape="1">
                <a:blip r:embed="rId2"/>
                <a:stretch>
                  <a:fillRect l="-6" t="-2" r="6" b="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5_AN.1_1#ff239271c?iti=142&amp;htil=45&amp;vcp=1&amp;vis=1&amp;pid=9533072ea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86872" y="708963"/>
            <a:ext cx="4873752" cy="2331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AN.1_1#ff239271c?iti=142&amp;htil=45&amp;vcp=1&amp;vis=1&amp;pid=9533072ea&amp;color=0,0,0&amp;vtp=1&amp;vaab=1&amp;bbb=1"/>
          <p:cNvSpPr/>
          <p:nvPr/>
        </p:nvSpPr>
        <p:spPr>
          <a:xfrm>
            <a:off x="8460966" y="3167683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图B33-3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6_AN.1_1#ff239271c?htil=45&amp;vcp=1&amp;vis=1&amp;pid=9533072ea&amp;color=0,0,0&amp;vtp=1&amp;vaab=1&amp;bt=1&amp;bbb=1&amp;hb=1&amp;hs=1&amp;htil=1"/>
              <p:cNvSpPr/>
              <p:nvPr/>
            </p:nvSpPr>
            <p:spPr>
              <a:xfrm>
                <a:off x="539496" y="554400"/>
                <a:ext cx="8137780" cy="57150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从第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min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到物块刚好漂浮时注液的体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积为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容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物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浸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=240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则注液时间为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2.4 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min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min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𝑥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≤6.4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min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时，液体对容器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底的压强为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=600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=(250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𝑥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−400)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𝑡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=6.4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min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=1 200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6.4∼9.4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min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内，物块漂浮并随液面一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起上升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这段时间注液体积为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5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=300 </m:t>
                    </m:r>
                    <m:sSup>
                      <m:sSup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2" name="QO_6_AN.1_1#ff239271c?htil=45&amp;vcp=1&amp;vis=1&amp;pid=9533072ea&amp;color=0,0,0&amp;vtp=1&amp;vaab=1&amp;bt=1&amp;bbb=1&amp;hb=1&amp;hs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8137780" cy="5715000"/>
              </a:xfrm>
              <a:prstGeom prst="rect">
                <a:avLst/>
              </a:prstGeom>
              <a:blipFill rotWithShape="1">
                <a:blip r:embed="rId2"/>
                <a:stretch>
                  <a:fillRect l="-5" t="-1" b="-111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5_AN.1_1#ff239271c?iti=143&amp;htil=45&amp;vcp=1&amp;vis=1&amp;pid=9533072ea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46848" y="694943"/>
            <a:ext cx="4873752" cy="2331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AN.1_1#ff239271c?iti=143&amp;htil=45&amp;vcp=1&amp;vis=1&amp;pid=9533072ea&amp;color=0,0,0&amp;vtp=1&amp;vaab=1&amp;bbb=1"/>
          <p:cNvSpPr/>
          <p:nvPr/>
        </p:nvSpPr>
        <p:spPr>
          <a:xfrm>
            <a:off x="8520943" y="3153663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图B33-3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6_AN.1_1#ff239271c?htil=45&amp;vcp=1&amp;vis=1&amp;pid=9533072ea&amp;color=0,0,0&amp;vtp=1&amp;vaab=1&amp;bt=1&amp;bbb=1&amp;hb=1&amp;hs=1&amp;htil=1"/>
              <p:cNvSpPr/>
              <p:nvPr/>
            </p:nvSpPr>
            <p:spPr>
              <a:xfrm>
                <a:off x="377570" y="449625"/>
                <a:ext cx="8261605" cy="57150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假设无液体溢出，则液面上升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𝑡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=9.4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min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时液体深度为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即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容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，所以假设成立；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6.4 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min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𝑥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≤9.4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min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时，液体对容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器底的压强为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=1 200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′=(150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𝑥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+240)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综上可得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𝑥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的关系式为</a:t>
                </a:r>
                <a:endParaRPr lang="en-US" altLang="zh-CN" sz="2800" dirty="0"/>
              </a:p>
              <a:p>
                <a:pPr latinLnBrk="1">
                  <a:lnSpc>
                    <a:spcPct val="11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2" name="QO_6_AN.1_1#ff239271c?htil=45&amp;vcp=1&amp;vis=1&amp;pid=9533072ea&amp;color=0,0,0&amp;vtp=1&amp;vaab=1&amp;bt=1&amp;bbb=1&amp;hb=1&amp;hs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7570" y="449625"/>
                <a:ext cx="8261605" cy="5715000"/>
              </a:xfrm>
              <a:prstGeom prst="rect">
                <a:avLst/>
              </a:prstGeom>
              <a:blipFill rotWithShape="1">
                <a:blip r:embed="rId2"/>
                <a:stretch>
                  <a:fillRect l="-5" t="-1" b="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5_AN.1_1#ff239271c?iti=144&amp;htil=45&amp;vcp=1&amp;vis=1&amp;pid=9533072ea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14781" y="694943"/>
            <a:ext cx="4873752" cy="2331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AN.1_1#ff239271c?iti=144&amp;htil=45&amp;vcp=1&amp;vis=1&amp;pid=9533072ea&amp;color=0,0,0&amp;vtp=1&amp;vaab=1&amp;bbb=1"/>
          <p:cNvSpPr/>
          <p:nvPr/>
        </p:nvSpPr>
        <p:spPr>
          <a:xfrm>
            <a:off x="8488876" y="3153663"/>
            <a:ext cx="1325562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图B33-3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6_AN.1_1#ff239271c?htil=45&amp;vcp=1&amp;vis=1&amp;pid=9533072ea&amp;color=0,0,0&amp;vtp=1&amp;vaab=1&amp;bt=1&amp;bbb=1&amp;hb=1&amp;hs=1&amp;htil=1"/>
              <p:cNvSpPr/>
              <p:nvPr/>
            </p:nvSpPr>
            <p:spPr>
              <a:xfrm>
                <a:off x="4616196" y="4350947"/>
                <a:ext cx="6090920" cy="173805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algn="l" latinLnBrk="1">
                  <a:lnSpc>
                    <a:spcPct val="110000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eqArr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&amp;</m:t>
                            </m:r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𝑝</m:t>
                            </m:r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=150</m:t>
                            </m:r>
                            <m:sSub>
                              <m:sSubPr>
                                <m:ctrlPr>
                                  <a:rPr lang="en-US" altLang="zh-CN" sz="2800" b="0" i="1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800" b="0" i="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34" charset="-120"/>
                                  </a:rPr>
                                  <m:t>𝑡</m:t>
                                </m:r>
                              </m:e>
                              <m:sub>
                                <m:r>
                                  <a:rPr lang="en-US" altLang="zh-CN" sz="2800" b="0" i="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34" charset="-120"/>
                                  </a:rPr>
                                  <m:t>𝑥</m:t>
                                </m:r>
                              </m:sub>
                            </m:s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Pa</m:t>
                            </m:r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(0≤</m:t>
                            </m:r>
                            <m:sSub>
                              <m:sSubPr>
                                <m:ctrlPr>
                                  <a:rPr lang="en-US" altLang="zh-CN" sz="2800" b="0" i="1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800" b="0" i="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34" charset="-120"/>
                                  </a:rPr>
                                  <m:t>𝑡</m:t>
                                </m:r>
                              </m:e>
                              <m:sub>
                                <m:r>
                                  <a:rPr lang="en-US" altLang="zh-CN" sz="2800" b="0" i="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34" charset="-120"/>
                                  </a:rPr>
                                  <m:t>𝑥</m:t>
                                </m:r>
                              </m:sub>
                            </m:s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≤4 </m:t>
                            </m:r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min</m:t>
                            </m:r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)</m:t>
                            </m:r>
                          </m:e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&amp;</m:t>
                            </m:r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𝑝</m:t>
                            </m:r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=(250 </m:t>
                            </m:r>
                            <m:sSub>
                              <m:sSubPr>
                                <m:ctrlPr>
                                  <a:rPr lang="en-US" altLang="zh-CN" sz="2800" b="0" i="1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800" b="0" i="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34" charset="-120"/>
                                  </a:rPr>
                                  <m:t>𝑡</m:t>
                                </m:r>
                              </m:e>
                              <m:sub>
                                <m:r>
                                  <a:rPr lang="en-US" altLang="zh-CN" sz="2800" b="0" i="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34" charset="-120"/>
                                  </a:rPr>
                                  <m:t>𝑥</m:t>
                                </m:r>
                              </m:sub>
                            </m:s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−400)</m:t>
                            </m:r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Pa</m:t>
                            </m:r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(4 </m:t>
                            </m:r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min</m:t>
                            </m:r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&lt;</m:t>
                            </m:r>
                            <m:sSub>
                              <m:sSubPr>
                                <m:ctrlPr>
                                  <a:rPr lang="en-US" altLang="zh-CN" sz="2800" b="0" i="1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800" b="0" i="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34" charset="-120"/>
                                  </a:rPr>
                                  <m:t>𝑡</m:t>
                                </m:r>
                              </m:e>
                              <m:sub>
                                <m:r>
                                  <a:rPr lang="en-US" altLang="zh-CN" sz="2800" b="0" i="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34" charset="-120"/>
                                  </a:rPr>
                                  <m:t>𝑥</m:t>
                                </m:r>
                              </m:sub>
                            </m:s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≤6.4 </m:t>
                            </m:r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min</m:t>
                            </m:r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)</m:t>
                            </m:r>
                          </m:e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&amp;</m:t>
                            </m:r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𝑝</m:t>
                            </m:r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=(150 </m:t>
                            </m:r>
                            <m:sSub>
                              <m:sSubPr>
                                <m:ctrlPr>
                                  <a:rPr lang="en-US" altLang="zh-CN" sz="2800" b="0" i="1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800" b="0" i="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34" charset="-120"/>
                                  </a:rPr>
                                  <m:t>𝑡</m:t>
                                </m:r>
                              </m:e>
                              <m:sub>
                                <m:r>
                                  <a:rPr lang="en-US" altLang="zh-CN" sz="2800" b="0" i="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34" charset="-120"/>
                                  </a:rPr>
                                  <m:t>𝑥</m:t>
                                </m:r>
                              </m:sub>
                            </m:s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−240)</m:t>
                            </m:r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Pa</m:t>
                            </m:r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(6.4 </m:t>
                            </m:r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min</m:t>
                            </m:r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&lt;</m:t>
                            </m:r>
                            <m:sSub>
                              <m:sSubPr>
                                <m:ctrlPr>
                                  <a:rPr lang="en-US" altLang="zh-CN" sz="2800" b="0" i="1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800" b="0" i="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34" charset="-120"/>
                                  </a:rPr>
                                  <m:t>𝑡</m:t>
                                </m:r>
                              </m:e>
                              <m:sub>
                                <m:r>
                                  <a:rPr lang="en-US" altLang="zh-CN" sz="2800" b="0" i="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34" charset="-120"/>
                                  </a:rPr>
                                  <m:t>𝑥</m:t>
                                </m:r>
                              </m:sub>
                            </m:s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≤9.4 </m:t>
                            </m:r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min</m:t>
                            </m:r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)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6_AN.1_1#ff239271c?htil=45&amp;vcp=1&amp;vis=1&amp;pid=9533072ea&amp;color=0,0,0&amp;vtp=1&amp;vaab=1&amp;bt=1&amp;bbb=1&amp;hb=1&amp;hs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6196" y="4350947"/>
                <a:ext cx="6090920" cy="1738059"/>
              </a:xfrm>
              <a:prstGeom prst="rect">
                <a:avLst/>
              </a:prstGeom>
              <a:blipFill rotWithShape="1">
                <a:blip r:embed="rId4"/>
                <a:stretch>
                  <a:fillRect l="-6" t="-32" r="-20323" b="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  <p:bldP spid="5" grpId="0" build="p" animBg="1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117_1#9146d74c2?iti=74&amp;htil=46&amp;vcp=1&amp;vis=1&amp;pid=3eaa5a1f4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51852" y="572688"/>
            <a:ext cx="2777689" cy="1644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BD.117_2#9146d74c2?iti=74&amp;htil=46&amp;vcp=1&amp;vis=1&amp;pid=3eaa5a1f4&amp;color=0,0,0&amp;vtp=1&amp;vaab=1&amp;bbb=1"/>
          <p:cNvSpPr/>
          <p:nvPr/>
        </p:nvSpPr>
        <p:spPr>
          <a:xfrm>
            <a:off x="9477915" y="2344148"/>
            <a:ext cx="1325562" cy="53498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图B33-4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5_BD.117_3#9146d74c2?htil=46&amp;sp=1&amp;vcp=1&amp;vis=1&amp;pid=3eaa5a1f4&amp;color=0,0,0&amp;vtp=1&amp;vaab=1&amp;bt=1&amp;bbb=1&amp;hb=1&amp;hs=1"/>
              <p:cNvSpPr/>
              <p:nvPr/>
            </p:nvSpPr>
            <p:spPr>
              <a:xfrm>
                <a:off x="539496" y="554400"/>
                <a:ext cx="8001000" cy="235388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8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4.（注液模型）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（2024·江苏泰州·模拟）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如图B33-4</a:t>
                </a: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甲所示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，原长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的弹簧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，下端固定在容器</a:t>
                </a: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的底部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，上端与一正方体相连，正方体重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向容器中慢慢注入某种液体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，弹簧的长度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𝑥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随液体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5_BD.117_3#9146d74c2?htil=46&amp;sp=1&amp;vcp=1&amp;vis=1&amp;pid=3eaa5a1f4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8001000" cy="2353882"/>
              </a:xfrm>
              <a:prstGeom prst="rect">
                <a:avLst/>
              </a:prstGeom>
              <a:blipFill rotWithShape="1">
                <a:blip r:embed="rId4"/>
                <a:stretch>
                  <a:fillRect l="-5" t="-2" r="-3194" b="-25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6_BD.118_1#b021407a2?vcp=1&amp;vis=1&amp;pid=9146d74c2&amp;color=0,0,0&amp;vtp=1&amp;vaab=1&amp;bbb=1&amp;hs=1"/>
              <p:cNvSpPr/>
              <p:nvPr/>
            </p:nvSpPr>
            <p:spPr>
              <a:xfrm>
                <a:off x="539496" y="4692822"/>
                <a:ext cx="11109960" cy="52508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6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𝑘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的值；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6_BD.118_1#b021407a2?vcp=1&amp;vis=1&amp;pid=9146d74c2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692822"/>
                <a:ext cx="11109960" cy="525082"/>
              </a:xfrm>
              <a:prstGeom prst="rect">
                <a:avLst/>
              </a:prstGeom>
              <a:blipFill rotWithShape="1">
                <a:blip r:embed="rId5"/>
                <a:stretch>
                  <a:fillRect l="-3" t="-33" r="3" b="-112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O_6_BD.119_1#c20e40038?vcp=1&amp;vis=1&amp;pid=9146d74c2&amp;color=0,0,0&amp;vtp=1&amp;vaab=1&amp;bbb=1&amp;hs=1"/>
          <p:cNvSpPr/>
          <p:nvPr/>
        </p:nvSpPr>
        <p:spPr>
          <a:xfrm>
            <a:off x="539496" y="5227238"/>
            <a:ext cx="11109960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（2）正方体的密度；</a:t>
            </a:r>
            <a:endParaRPr lang="en-US" altLang="zh-CN" sz="2800" dirty="0"/>
          </a:p>
        </p:txBody>
      </p:sp>
      <p:sp>
        <p:nvSpPr>
          <p:cNvPr id="7" name="QO_6_BD.120_1#1ebdb8bf5?vcp=1&amp;vis=1&amp;pid=9146d74c2&amp;color=0,0,0&amp;vtp=1&amp;vaab=1&amp;bbb=1&amp;hs=1"/>
          <p:cNvSpPr/>
          <p:nvPr/>
        </p:nvSpPr>
        <p:spPr>
          <a:xfrm>
            <a:off x="539496" y="5828710"/>
            <a:ext cx="11109960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（3）正方体上表面刚好与液面相平时，容器底部所受液体的压强。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QO_5_BD.117_3#9146d74c2?htil=46&amp;sp=1&amp;vcp=1&amp;vis=1&amp;pid=3eaa5a1f4&amp;color=0,0,0&amp;vtp=1&amp;vaab=1&amp;bt=1&amp;bbb=1&amp;hb=1&amp;hs=1"/>
              <p:cNvSpPr/>
              <p:nvPr/>
            </p:nvSpPr>
            <p:spPr>
              <a:xfrm>
                <a:off x="539496" y="2887644"/>
                <a:ext cx="11112011" cy="174428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深度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的变化关系如图B33-4乙所示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，正方体有一半浸没在液体中时，弹</a:t>
                </a: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簧恰好处于原长。在弹性限度内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，弹簧的弹力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与其形变量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𝑥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间的关系</a:t>
                </a:r>
              </a:p>
              <a:p>
                <a:pPr latinLnBrk="1">
                  <a:lnSpc>
                    <a:spcPts val="46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𝑘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𝑥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。忽略弹簧的质量和体积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取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，求：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8" name="QO_5_BD.117_3#9146d74c2?htil=46&amp;sp=1&amp;vcp=1&amp;vis=1&amp;pid=3eaa5a1f4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887644"/>
                <a:ext cx="11112011" cy="1744282"/>
              </a:xfrm>
              <a:prstGeom prst="rect">
                <a:avLst/>
              </a:prstGeom>
              <a:blipFill rotWithShape="1">
                <a:blip r:embed="rId6"/>
                <a:stretch>
                  <a:fillRect l="-3" t="-17" r="-270" b="-33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QO_5_BD.121_2#b021407a2?iti=75&amp;vcp=1&amp;vis=1&amp;pid=9146d74c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40218" y="982746"/>
            <a:ext cx="3809238" cy="2199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BD.121_3#b021407a2?iti=75&amp;vcp=1&amp;vis=1&amp;pid=9146d74c2&amp;color=0,0,0&amp;vtp=1&amp;vaab=1&amp;bbb=1"/>
          <p:cNvSpPr/>
          <p:nvPr/>
        </p:nvSpPr>
        <p:spPr>
          <a:xfrm>
            <a:off x="9279795" y="3320968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图B33-4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6_AN.1_1#b021407a2?vcp=1&amp;vis=1&amp;pid=9146d74c2&amp;color=0,0,0&amp;vtp=1&amp;vaab=1&amp;bbb=1&amp;hb=1"/>
              <p:cNvSpPr/>
              <p:nvPr/>
            </p:nvSpPr>
            <p:spPr>
              <a:xfrm>
                <a:off x="539496" y="1108057"/>
                <a:ext cx="11109960" cy="1295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解：由题图乙知，物体放在弹簧上时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弹簧长度为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，所以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𝑘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𝑘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Δ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𝑥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48 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16 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−6 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=4.8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6_AN.1_1#b021407a2?vcp=1&amp;vis=1&amp;pid=9146d74c2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108057"/>
                <a:ext cx="11109960" cy="1295400"/>
              </a:xfrm>
              <a:prstGeom prst="rect">
                <a:avLst/>
              </a:prstGeom>
              <a:blipFill rotWithShape="1">
                <a:blip r:embed="rId4"/>
                <a:stretch>
                  <a:fillRect l="-3" t="-48" r="3" b="-499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123_1#c20e40038?iti=76&amp;htil=47&amp;vcp=1&amp;vis=1&amp;pid=9146d74c2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34641" y="787368"/>
            <a:ext cx="3941064" cy="2295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BD.123_2#c20e40038?iti=76&amp;htil=47&amp;vcp=1&amp;vis=1&amp;pid=9146d74c2&amp;color=0,0,0&amp;vtp=1&amp;vaab=1&amp;bbb=1"/>
          <p:cNvSpPr/>
          <p:nvPr/>
        </p:nvSpPr>
        <p:spPr>
          <a:xfrm>
            <a:off x="8942392" y="3196177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图B33-4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6_AN.1_1#c20e40038?htil=47&amp;vcp=1&amp;vis=1&amp;pid=9146d74c2&amp;color=0,0,0&amp;vtp=1&amp;vaab=1&amp;bbb=1&amp;hb=1&amp;hs=1"/>
              <p:cNvSpPr/>
              <p:nvPr/>
            </p:nvSpPr>
            <p:spPr>
              <a:xfrm>
                <a:off x="539496" y="1323689"/>
                <a:ext cx="7031736" cy="2458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000"/>
                  </a:lnSpc>
                </a:pPr>
                <a:r>
                  <a:rPr lang="zh-CN" altLang="en-US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</a:t>
                </a:r>
                <a:r>
                  <a:rPr lang="zh-CN" altLang="en-US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当液体深度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时，弹簧处于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原长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此时物体浸没的深度为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𝑙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−16 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因为此时有一半浸没，所以正方体棱长为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6_AN.1_1#c20e40038?htil=47&amp;vcp=1&amp;vis=1&amp;pid=9146d74c2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323689"/>
                <a:ext cx="7031736" cy="2458657"/>
              </a:xfrm>
              <a:prstGeom prst="rect">
                <a:avLst/>
              </a:prstGeom>
              <a:blipFill rotWithShape="1">
                <a:blip r:embed="rId4"/>
                <a:stretch>
                  <a:fillRect l="-5" t="-14" r="2" b="-27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6_AN.1_1#c20e40038?htil=47&amp;vcp=1&amp;vis=1&amp;pid=9146d74c2&amp;color=0,0,0&amp;vtp=1&amp;vaab=1&amp;bbb=1&amp;hb=1&amp;hs=1"/>
              <p:cNvSpPr/>
              <p:nvPr/>
            </p:nvSpPr>
            <p:spPr>
              <a:xfrm>
                <a:off x="539995" y="3786346"/>
                <a:ext cx="11112011" cy="2032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正方体的体积为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𝑉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𝑎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=(0.2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=8×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正方体的质量为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𝑔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48 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=4.8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正方体的密度为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4.8 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8×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−3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=0.6×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O_6_AN.1_1#c20e40038?htil=47&amp;vcp=1&amp;vis=1&amp;pid=9146d74c2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3786346"/>
                <a:ext cx="11112011" cy="2032000"/>
              </a:xfrm>
              <a:prstGeom prst="rect">
                <a:avLst/>
              </a:prstGeom>
              <a:blipFill rotWithShape="1">
                <a:blip r:embed="rId5"/>
                <a:stretch>
                  <a:fillRect l="-2" t="-23" r="4" b="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EX.1_1#82c713ba0?iti=3&amp;htil=3&amp;vcp=1&amp;vis=1&amp;pid=57ebf4644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98693" y="1160050"/>
            <a:ext cx="3328416" cy="1673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EX.1_1#82c713ba0?iti=3&amp;htil=3&amp;vcp=1&amp;vis=1&amp;pid=57ebf4644&amp;color=0,0,0&amp;vtp=1&amp;vaab=1&amp;bbb=1"/>
          <p:cNvSpPr/>
          <p:nvPr/>
        </p:nvSpPr>
        <p:spPr>
          <a:xfrm>
            <a:off x="9418388" y="2960401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图33-1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5_EX.1_1#82c713ba0?htil=3&amp;vcp=1&amp;vis=1&amp;pid=57ebf4644&amp;color=0,0,0&amp;mp=1&amp;vtp=1&amp;vaab=1&amp;bt=1&amp;bbb=1&amp;hb=1&amp;hs=1"/>
              <p:cNvSpPr/>
              <p:nvPr/>
            </p:nvSpPr>
            <p:spPr>
              <a:xfrm>
                <a:off x="539496" y="1141762"/>
                <a:ext cx="7653528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方法点拨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入液问题中，在液体未溢出时，液体对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容器底的压力变化量的大小与浮力相等，即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注意，平台上升（或物体下降）的高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度不等于液面上升的高度。柱形容器中，液面高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5_EX.1_1#82c713ba0?htil=3&amp;vcp=1&amp;vis=1&amp;pid=57ebf4644&amp;color=0,0,0&amp;mp=1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141762"/>
                <a:ext cx="7653528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5" t="-1" r="-1283" b="-27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5_EX.1_1#82c713ba0?htil=3&amp;vcp=1&amp;vis=1&amp;pid=57ebf4644&amp;color=0,0,0&amp;mp=1&amp;vtp=1&amp;vaab=1&amp;bt=1&amp;bbb=1&amp;hb=1&amp;hs=1"/>
              <p:cNvSpPr/>
              <p:nvPr/>
            </p:nvSpPr>
            <p:spPr>
              <a:xfrm>
                <a:off x="539496" y="3652551"/>
                <a:ext cx="11112011" cy="20649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68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度的变化可由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𝑉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排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容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计算，平台上升（或物体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68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下降）的高度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𝐿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须选择合适的参考点（一般是定点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再由物体初、末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68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位置到参考点的距离差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𝐿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𝐿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𝐿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计算。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5_EX.1_1#82c713ba0?htil=3&amp;vcp=1&amp;vis=1&amp;pid=57ebf4644&amp;color=0,0,0&amp;mp=1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652551"/>
                <a:ext cx="11112011" cy="2064957"/>
              </a:xfrm>
              <a:prstGeom prst="rect">
                <a:avLst/>
              </a:prstGeom>
              <a:blipFill rotWithShape="1">
                <a:blip r:embed="rId5"/>
                <a:stretch>
                  <a:fillRect l="-3" t="-2" r="-504" b="-254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QO_5_BD.125_2#1ebdb8bf5?iti=77&amp;vcp=1&amp;vis=1&amp;pid=9146d74c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39128" y="2389346"/>
            <a:ext cx="4910328" cy="2834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BD.125_3#1ebdb8bf5?iti=77&amp;vcp=1&amp;vis=1&amp;pid=9146d74c2&amp;color=0,0,0&amp;vtp=1&amp;vaab=1&amp;bbb=1"/>
          <p:cNvSpPr/>
          <p:nvPr/>
        </p:nvSpPr>
        <p:spPr>
          <a:xfrm>
            <a:off x="8531511" y="5350986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图B33-4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6_AN.1_1#1ebdb8bf5?htil=48&amp;vcp=1&amp;vis=1&amp;pid=9146d74c2&amp;color=0,0,0&amp;vtp=1&amp;vaab=1&amp;bt=1&amp;bbb=1&amp;hb=1&amp;hs=1"/>
              <p:cNvSpPr/>
              <p:nvPr/>
            </p:nvSpPr>
            <p:spPr>
              <a:xfrm>
                <a:off x="630936" y="1520793"/>
                <a:ext cx="6108192" cy="318446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zh-CN" altLang="en-US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</a:t>
                </a:r>
                <a:r>
                  <a:rPr lang="zh-CN" altLang="en-US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浸没一半时，由阿基米德原理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⋅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=1.2×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液面与上表面平齐时，有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弹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液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𝑔𝑉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弹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弹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=48 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此时弹簧形变量为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弹</m:t>
                            </m:r>
                          </m:sub>
                        </m:sSub>
                      </m:num>
                      <m:den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𝑘</m:t>
                        </m:r>
                      </m:den>
                    </m:f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48 </m:t>
                        </m:r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num>
                      <m:den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4.8 </m:t>
                        </m:r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den>
                    </m:f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=10 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endParaRPr lang="en-US" altLang="zh-CN" sz="2800" dirty="0"/>
              </a:p>
              <a:p>
                <a:pPr latinLnBrk="1">
                  <a:lnSpc>
                    <a:spcPct val="110000"/>
                  </a:lnSpc>
                </a:pP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5" name="QO_6_AN.1_1#1ebdb8bf5?htil=48&amp;vcp=1&amp;vis=1&amp;pid=9146d74c2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0936" y="1520793"/>
                <a:ext cx="6108192" cy="3184462"/>
              </a:xfrm>
              <a:prstGeom prst="rect">
                <a:avLst/>
              </a:prstGeom>
              <a:blipFill rotWithShape="1">
                <a:blip r:embed="rId4"/>
                <a:stretch>
                  <a:fillRect l="-6" t="-19" r="-16511" b="-774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6_AN.1_1#1ebdb8bf5?htil=48&amp;vcp=1&amp;vis=1&amp;pid=9146d74c2&amp;color=0,0,0&amp;vtp=1&amp;vaab=1&amp;bt=1&amp;bbb=1&amp;hb=1&amp;hs=1&amp;htil=1"/>
              <p:cNvSpPr/>
              <p:nvPr/>
            </p:nvSpPr>
            <p:spPr>
              <a:xfrm>
                <a:off x="539995" y="554400"/>
                <a:ext cx="11232905" cy="585431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液面总深度为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总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𝑥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=0.46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容器底部所受液体的压强为</a:t>
                </a:r>
                <a:endParaRPr lang="en-US" altLang="zh-CN" sz="2800" dirty="0"/>
              </a:p>
              <a:p>
                <a:pPr latinLnBrk="1">
                  <a:lnSpc>
                    <a:spcPts val="52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总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=1.2×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×0.46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=5.52×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6_AN.1_1#1ebdb8bf5?htil=48&amp;vcp=1&amp;vis=1&amp;pid=9146d74c2&amp;color=0,0,0&amp;vtp=1&amp;vaab=1&amp;bt=1&amp;bbb=1&amp;hb=1&amp;hs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554400"/>
                <a:ext cx="11232905" cy="5854319"/>
              </a:xfrm>
              <a:prstGeom prst="rect">
                <a:avLst/>
              </a:prstGeom>
              <a:blipFill rotWithShape="1">
                <a:blip r:embed="rId2"/>
                <a:stretch>
                  <a:fillRect l="-2" t="-1" b="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5_AN.1_1#1ebdb8bf5?iti=146&amp;htil=48&amp;vcp=1&amp;vis=1&amp;pid=9146d74c2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31251" y="3082317"/>
            <a:ext cx="4062698" cy="2367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AN.1_1#1ebdb8bf5?iti=146&amp;htil=48&amp;vcp=1&amp;vis=1&amp;pid=9146d74c2&amp;color=0,0,0&amp;vtp=1&amp;vaab=1&amp;bbb=1"/>
          <p:cNvSpPr/>
          <p:nvPr/>
        </p:nvSpPr>
        <p:spPr>
          <a:xfrm>
            <a:off x="4770438" y="5614670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图B33-4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127_1#bbdab6300?iti=79&amp;htil=49&amp;vcp=1&amp;vis=1&amp;pid=3eaa5a1f4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05203" y="581832"/>
            <a:ext cx="1855894" cy="2589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BD.127_2#bbdab6300?iti=79&amp;htil=49&amp;vcp=1&amp;vis=1&amp;pid=3eaa5a1f4&amp;color=0,0,0&amp;vtp=1&amp;vaab=1&amp;bbb=1"/>
          <p:cNvSpPr/>
          <p:nvPr/>
        </p:nvSpPr>
        <p:spPr>
          <a:xfrm>
            <a:off x="9770369" y="3298616"/>
            <a:ext cx="1325562" cy="53181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图B33-5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5_BD.127_3#bbdab6300?htil=49&amp;sp=1&amp;vcp=1&amp;vis=1&amp;pid=3eaa5a1f4&amp;color=0,0,0&amp;vtp=1&amp;vaab=1&amp;bt=1&amp;bbb=1&amp;hb=1&amp;hs=1"/>
              <p:cNvSpPr/>
              <p:nvPr/>
            </p:nvSpPr>
            <p:spPr>
              <a:xfrm>
                <a:off x="539496" y="554400"/>
                <a:ext cx="8577072" cy="293033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7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5</a:t>
                </a:r>
                <a:r>
                  <a:rPr lang="en-US" altLang="zh-CN" sz="2800" b="1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.（排液模型）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（2024·广东梅州·模拟）底面积为</a:t>
                </a:r>
                <a14:m>
                  <m:oMath xmlns:m="http://schemas.openxmlformats.org/officeDocument/2006/math">
                    <m:r>
                      <a:rPr lang="en-US" altLang="zh-CN" sz="2800" b="0" i="0" spc="-5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𝑆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spc="-5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的薄</a:t>
                </a: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 spc="-5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壁圆柱形容器内装有水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，其底部有一个阀门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spc="-5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</m:t>
                    </m:r>
                  </m:oMath>
                </a14:m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。边长为</a:t>
                </a:r>
                <a14:m>
                  <m:oMath xmlns:m="http://schemas.openxmlformats.org/officeDocument/2006/math">
                    <m:r>
                      <a:rPr lang="en-US" altLang="zh-CN" sz="2800" b="0" i="0" spc="-5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 spc="-5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的正方体物块由一段非弹性细线悬挂，当其总体积的一</a:t>
                </a: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 spc="-5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半露出水面时细线刚好伸直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，如图B33-5所示</a:t>
                </a:r>
                <a:r>
                  <a:rPr lang="en-US" altLang="zh-CN" sz="2800" b="0" i="0" spc="-5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。已知细线</a:t>
                </a: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 spc="-5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能承受的最大拉力为</a:t>
                </a:r>
                <a14:m>
                  <m:oMath xmlns:m="http://schemas.openxmlformats.org/officeDocument/2006/math">
                    <m:r>
                      <a:rPr lang="en-US" altLang="zh-CN" sz="2800" b="0" i="0" spc="-5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𝑇</m:t>
                    </m:r>
                  </m:oMath>
                </a14:m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，水的密度为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spc="-5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，完成下列任务：</a:t>
                </a:r>
                <a:endParaRPr lang="en-US" altLang="zh-CN" sz="2800" spc="-50" dirty="0"/>
              </a:p>
            </p:txBody>
          </p:sp>
        </mc:Choice>
        <mc:Fallback xmlns="">
          <p:sp>
            <p:nvSpPr>
              <p:cNvPr id="4" name="QO_5_BD.127_3#bbdab6300?htil=49&amp;sp=1&amp;vcp=1&amp;vis=1&amp;pid=3eaa5a1f4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8577072" cy="2930335"/>
              </a:xfrm>
              <a:prstGeom prst="rect">
                <a:avLst/>
              </a:prstGeom>
              <a:blipFill rotWithShape="1">
                <a:blip r:embed="rId4"/>
                <a:stretch>
                  <a:fillRect l="-4" t="-2" r="-1275" b="-24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O_6_BD.128_1#76017e963?htil=49&amp;vcp=1&amp;vis=1&amp;pid=bbdab6300&amp;color=0,0,0&amp;vtp=1&amp;vaab=1&amp;bbb=1"/>
          <p:cNvSpPr/>
          <p:nvPr/>
        </p:nvSpPr>
        <p:spPr>
          <a:xfrm>
            <a:off x="539496" y="3480988"/>
            <a:ext cx="8577072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（1）求出物块的密度；</a:t>
            </a:r>
            <a:endParaRPr lang="en-US" altLang="zh-CN" sz="2800" dirty="0"/>
          </a:p>
        </p:txBody>
      </p:sp>
      <p:sp>
        <p:nvSpPr>
          <p:cNvPr id="6" name="QO_6_BD.129_1#776873ffc?vcp=1&amp;vis=1&amp;pid=bbdab6300&amp;color=0,0,0&amp;vtp=1&amp;vaab=1&amp;bbb=1&amp;hb=1&amp;hs=1"/>
          <p:cNvSpPr/>
          <p:nvPr/>
        </p:nvSpPr>
        <p:spPr>
          <a:xfrm>
            <a:off x="539496" y="4059473"/>
            <a:ext cx="11109960" cy="1112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（2）打开阀门使水缓慢流出，当细线断裂的瞬间关闭阀门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，求流出水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的质量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endParaRPr lang="en-US" altLang="zh-CN" sz="2800" dirty="0"/>
          </a:p>
        </p:txBody>
      </p:sp>
      <p:sp>
        <p:nvSpPr>
          <p:cNvPr id="7" name="QO_6_BD.130_1#1cc31bbe7?vcp=1&amp;vis=1&amp;pid=bbdab6300&amp;color=0,0,0&amp;vtp=1&amp;vaab=1&amp;bbb=1&amp;hb=1&amp;hs=1"/>
          <p:cNvSpPr/>
          <p:nvPr/>
        </p:nvSpPr>
        <p:spPr>
          <a:xfrm>
            <a:off x="539496" y="5240765"/>
            <a:ext cx="11109960" cy="1112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（3）细绳断裂后，待物块稳定继续缓慢放出水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，直到木块刚好对容器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底产生压力时关闭阀门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，求水对容器底的压力。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131_1#76017e963?iti=80&amp;htil=50&amp;vcp=1&amp;vis=1&amp;pid=bbdab6300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27164" y="1282446"/>
            <a:ext cx="2404872" cy="3355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BD.131_2#76017e963?iti=80&amp;htil=50&amp;vcp=1&amp;vis=1&amp;pid=bbdab6300&amp;color=0,0,0&amp;vtp=1&amp;vaab=1&amp;bbb=1"/>
          <p:cNvSpPr/>
          <p:nvPr/>
        </p:nvSpPr>
        <p:spPr>
          <a:xfrm>
            <a:off x="9566818" y="4751959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图B33-5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6_AN.1_1#76017e963?htil=50&amp;vcp=1&amp;vis=1&amp;pid=bbdab6300&amp;color=0,0,0&amp;vtp=1&amp;vaab=1&amp;bbb=1&amp;hb=1"/>
              <p:cNvSpPr/>
              <p:nvPr/>
            </p:nvSpPr>
            <p:spPr>
              <a:xfrm>
                <a:off x="539496" y="1891855"/>
                <a:ext cx="8577072" cy="3238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解：当物块总体积的一半露出水面时，细线刚好伸直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（拉力为0），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物块漂浮，此时浮力等于重力，即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由阿基米德原理和重力公式可得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𝑉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物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物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den>
                    </m:f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6_AN.1_1#76017e963?htil=50&amp;vcp=1&amp;vis=1&amp;pid=bbdab6300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91855"/>
                <a:ext cx="8577072" cy="3238500"/>
              </a:xfrm>
              <a:prstGeom prst="rect">
                <a:avLst/>
              </a:prstGeom>
              <a:blipFill rotWithShape="1">
                <a:blip r:embed="rId4"/>
                <a:stretch>
                  <a:fillRect l="-4" t="-6" r="6" b="-5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6_AN.1_1#776873ffc?htil=51&amp;vcp=1&amp;vis=1&amp;pid=bbdab6300&amp;color=0,0,0&amp;vtp=1&amp;vaab=1&amp;bt=1&amp;bbb=1&amp;hb=1&amp;hs=1"/>
              <p:cNvSpPr/>
              <p:nvPr/>
            </p:nvSpPr>
            <p:spPr>
              <a:xfrm>
                <a:off x="216965" y="1067215"/>
                <a:ext cx="11109959" cy="369766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700"/>
                  </a:lnSpc>
                </a:pPr>
                <a:r>
                  <a:rPr lang="zh-CN" altLang="en-US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</a:t>
                </a:r>
                <a:r>
                  <a:rPr lang="zh-CN" altLang="en-US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绳子刚好伸直时，物体受到重力和浮力，则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当细绳断裂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47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的瞬间，物块受到重力、浮力和拉力，则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′+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𝑇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两种状态下浮力的变化量为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𝑇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排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可得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排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𝑇</m:t>
                        </m:r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水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𝑔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排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物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可得</a:t>
                </a:r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水面下降的高度为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𝑇</m:t>
                        </m:r>
                      </m:num>
                      <m:den>
                        <m:sSub>
                          <m:sSub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水</m:t>
                            </m:r>
                          </m:sub>
                        </m:s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𝑔</m:t>
                        </m:r>
                        <m:sSup>
                          <m:sSup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</a:t>
                </a:r>
                <a14:m>
                  <m:oMath xmlns:m="http://schemas.openxmlformats.org/officeDocument/2006/math"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𝑉</m:t>
                    </m:r>
                  </m:oMath>
                </a14:m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𝑉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𝑆h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可得，流出水的质量为</a:t>
                </a:r>
                <a:endParaRPr lang="en-US" altLang="zh-CN" sz="2800" dirty="0"/>
              </a:p>
              <a:p>
                <a:pPr latinLnBrk="1">
                  <a:lnSpc>
                    <a:spcPts val="56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×(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𝑆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p>
                      <m:sSup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𝑎</m:t>
                        </m:r>
                      </m:e>
                      <m:sup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)×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𝑇</m:t>
                        </m:r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(</m:t>
                        </m:r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num>
                      <m:den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𝑔</m:t>
                        </m:r>
                        <m:sSup>
                          <m:sSup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6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5" name="QO_6_AN.1_1#776873ffc?htil=51&amp;vcp=1&amp;vis=1&amp;pid=bbdab6300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6965" y="1067215"/>
                <a:ext cx="11109959" cy="3697669"/>
              </a:xfrm>
              <a:prstGeom prst="rect">
                <a:avLst/>
              </a:prstGeom>
              <a:blipFill>
                <a:blip r:embed="rId3"/>
                <a:stretch>
                  <a:fillRect l="-1976" t="-824" r="-55" b="-229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5_BD.133_2#776873ffc?iti=81&amp;vcp=1&amp;vis=1&amp;pid=bbdab6300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65060" y="2661969"/>
            <a:ext cx="2201745" cy="3026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BD.133_3#776873ffc?iti=81&amp;vcp=1&amp;vis=1&amp;pid=bbdab6300&amp;color=0,0,0&amp;vtp=1&amp;vaab=1&amp;bbb=1"/>
          <p:cNvSpPr/>
          <p:nvPr/>
        </p:nvSpPr>
        <p:spPr>
          <a:xfrm>
            <a:off x="9765951" y="5824141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图B33-5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135_1#1cc31bbe7?iti=83&amp;htil=52&amp;vcp=1&amp;vis=1&amp;pid=bbdab6300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08139" y="690531"/>
            <a:ext cx="2404872" cy="3355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BD.135_2#1cc31bbe7?iti=83&amp;htil=52&amp;vcp=1&amp;vis=1&amp;pid=bbdab6300&amp;color=0,0,0&amp;vtp=1&amp;vaab=1&amp;bbb=1"/>
          <p:cNvSpPr/>
          <p:nvPr/>
        </p:nvSpPr>
        <p:spPr>
          <a:xfrm>
            <a:off x="9747793" y="4173379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图B33-5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6_AN.1_1#1cc31bbe7?htil=52&amp;vcp=1&amp;vis=1&amp;pid=bbdab6300&amp;color=0,0,0&amp;vtp=1&amp;vaab=1&amp;bbb=1&amp;hb=1&amp;hs=1"/>
              <p:cNvSpPr/>
              <p:nvPr/>
            </p:nvSpPr>
            <p:spPr>
              <a:xfrm>
                <a:off x="412748" y="812296"/>
                <a:ext cx="8577072" cy="19431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当物体即将对容器底有压力时，物体还处于漂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浮状态，由（1）可知物体有一半的体积浸在水中，所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以容器内水的深度为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𝑝𝑆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可得水对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6_AN.1_1#1cc31bbe7?htil=52&amp;vcp=1&amp;vis=1&amp;pid=bbdab6300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2748" y="812296"/>
                <a:ext cx="8577072" cy="1943100"/>
              </a:xfrm>
              <a:prstGeom prst="rect">
                <a:avLst/>
              </a:prstGeom>
              <a:blipFill>
                <a:blip r:embed="rId4"/>
                <a:stretch>
                  <a:fillRect l="-2559" r="-1279" b="-50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6_AN.1_1#1cc31bbe7?htil=52&amp;vcp=1&amp;vis=1&amp;pid=bbdab6300&amp;color=0,0,0&amp;vtp=1&amp;vaab=1&amp;bbb=1&amp;hb=1&amp;hs=1"/>
              <p:cNvSpPr/>
              <p:nvPr/>
            </p:nvSpPr>
            <p:spPr>
              <a:xfrm>
                <a:off x="413247" y="2920877"/>
                <a:ext cx="11112011" cy="1295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容器底的压力为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压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𝑆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den>
                    </m:f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𝑔𝑎𝑆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O_6_AN.1_1#1cc31bbe7?htil=52&amp;vcp=1&amp;vis=1&amp;pid=bbdab6300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3247" y="2920877"/>
                <a:ext cx="11112011" cy="1295400"/>
              </a:xfrm>
              <a:prstGeom prst="rect">
                <a:avLst/>
              </a:prstGeom>
              <a:blipFill>
                <a:blip r:embed="rId5"/>
                <a:stretch>
                  <a:fillRect l="-19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137_1#f6e8ef226?iti=84&amp;htil=53&amp;vcp=1&amp;vis=1&amp;pid=3eaa5a1f4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97318" y="883952"/>
            <a:ext cx="4134091" cy="1853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BD.137_2#f6e8ef226?iti=84&amp;htil=53&amp;vcp=1&amp;vis=1&amp;pid=3eaa5a1f4&amp;color=0,0,0&amp;vtp=1&amp;vaab=1&amp;bbb=1"/>
          <p:cNvSpPr/>
          <p:nvPr/>
        </p:nvSpPr>
        <p:spPr>
          <a:xfrm>
            <a:off x="8301582" y="2864900"/>
            <a:ext cx="1325562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图B33-6</a:t>
            </a:r>
            <a:endParaRPr lang="en-US" altLang="zh-CN" sz="2800" dirty="0"/>
          </a:p>
        </p:txBody>
      </p:sp>
      <p:sp>
        <p:nvSpPr>
          <p:cNvPr id="4" name="QO_5_BD.137_3#f6e8ef226?htil=53&amp;sp=1&amp;vcp=1&amp;vis=1&amp;pid=3eaa5a1f4&amp;color=0,0,0&amp;vtp=1&amp;vaab=1&amp;bt=1&amp;bbb=1&amp;hb=1&amp;hs=1"/>
          <p:cNvSpPr/>
          <p:nvPr/>
        </p:nvSpPr>
        <p:spPr>
          <a:xfrm>
            <a:off x="539496" y="865664"/>
            <a:ext cx="5650992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6.（注液模型）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（2024·山东滨州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·中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）“水能载舟，亦能覆舟”出自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《荀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·哀公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》，它告诉我们人民才是社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会的主人！习近平总书记在纪念红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军长征胜利80周年大会上的讲话中</a:t>
            </a:r>
            <a:endParaRPr lang="en-US" altLang="zh-CN" sz="2800" dirty="0"/>
          </a:p>
        </p:txBody>
      </p:sp>
      <p:sp>
        <p:nvSpPr>
          <p:cNvPr id="5" name="QO_5_BD.137_3#f6e8ef226?htil=53&amp;sp=1&amp;vcp=1&amp;vis=1&amp;pid=3eaa5a1f4&amp;color=0,0,0&amp;vtp=1&amp;vaab=1&amp;bt=1&amp;bbb=1&amp;hb=1&amp;hs=1"/>
          <p:cNvSpPr/>
          <p:nvPr/>
        </p:nvSpPr>
        <p:spPr>
          <a:xfrm>
            <a:off x="539496" y="4072096"/>
            <a:ext cx="11112011" cy="19431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告诫全党必须牢记这个道理。习近平总书记说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：“老百姓是天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，老百姓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。忘记了人民，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脱离了人民，我们就会成为无源之水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无本之木，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就会一事无成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。”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从物理学角度来说，浸在水中的物体，当排开水的体</a:t>
            </a:r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5_BD.137_3#f6e8ef226?htil=53&amp;sp=1&amp;vcp=1&amp;vis=1&amp;pid=3eaa5a1f4&amp;color=0,0,0&amp;vtp=1&amp;vaab=1&amp;bt=1&amp;bbb=1&amp;hb=1&amp;hs=1&amp;htil=1"/>
              <p:cNvSpPr/>
              <p:nvPr/>
            </p:nvSpPr>
            <p:spPr>
              <a:xfrm>
                <a:off x="539496" y="898938"/>
                <a:ext cx="6236724" cy="507961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积不同时，浮力和压强会发生怎样的变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化呢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？为了探究这个问题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，某小组设计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如下实验进行探究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如图B33-6甲所示，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质地均匀的长方体物体，质量为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底面积为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−2</m:t>
                        </m:r>
                      </m:sup>
                    </m:sSup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，竖直放入水平桌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面上的薄壁圆柱形容器内（筒壁厚度不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计）。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=1.0×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取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5_BD.137_3#f6e8ef226?htil=53&amp;sp=1&amp;vcp=1&amp;vis=1&amp;pid=3eaa5a1f4&amp;color=0,0,0&amp;vtp=1&amp;vaab=1&amp;bt=1&amp;bbb=1&amp;hb=1&amp;hs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98938"/>
                <a:ext cx="6236724" cy="5079619"/>
              </a:xfrm>
              <a:prstGeom prst="rect">
                <a:avLst/>
              </a:prstGeom>
              <a:blipFill rotWithShape="1">
                <a:blip r:embed="rId2"/>
                <a:stretch>
                  <a:fillRect l="-6" t="-8" r="-1362" b="-14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5_BD.137_1#f6e8ef226?iti=147&amp;htil=53&amp;vcp=1&amp;vis=1&amp;pid=3eaa5a1f4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03220" y="1039482"/>
            <a:ext cx="4134091" cy="1853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BD.137_2#f6e8ef226?iti=147&amp;htil=53&amp;vcp=1&amp;vis=1&amp;pid=3eaa5a1f4&amp;color=0,0,0&amp;vtp=1&amp;vaab=1&amp;bbb=1"/>
          <p:cNvSpPr/>
          <p:nvPr/>
        </p:nvSpPr>
        <p:spPr>
          <a:xfrm>
            <a:off x="8307484" y="3020430"/>
            <a:ext cx="1325562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图B33-6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138_1#896d87266?vcp=1&amp;vis=1&amp;pid=f6e8ef226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（1）求物体对容器底部的压强。</a:t>
            </a:r>
            <a:endParaRPr lang="en-US" altLang="zh-CN" sz="2800" dirty="0"/>
          </a:p>
        </p:txBody>
      </p:sp>
      <p:pic>
        <p:nvPicPr>
          <p:cNvPr id="3" name="QO_5_BD.139_1#f6e8ef226?iti=85&amp;vcp=1&amp;vis=1&amp;pid=f6e8ef22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41064" y="1236009"/>
            <a:ext cx="4315968" cy="1911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BD.139_2#f6e8ef226?iti=85&amp;vcp=1&amp;vis=1&amp;pid=f6e8ef226&amp;color=0,0,0&amp;vtp=1&amp;vaab=1&amp;bbb=1"/>
          <p:cNvSpPr/>
          <p:nvPr/>
        </p:nvSpPr>
        <p:spPr>
          <a:xfrm>
            <a:off x="5436267" y="3274105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图B33-6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6_BD.140_1#801b3bd56?vcp=1&amp;vis=1&amp;pid=f6e8ef226&amp;color=0,0,0&amp;vtp=1&amp;vaab=1&amp;bbb=1&amp;hb=1"/>
              <p:cNvSpPr/>
              <p:nvPr/>
            </p:nvSpPr>
            <p:spPr>
              <a:xfrm>
                <a:off x="539496" y="3852209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（2）向容器内注入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深的水，物体不会倾斜，也没有浮起，如图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B33-6乙所示，求水对容器底部的压强。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6_BD.140_1#801b3bd56?vcp=1&amp;vis=1&amp;pid=f6e8ef226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852209"/>
                <a:ext cx="11109960" cy="1201357"/>
              </a:xfrm>
              <a:prstGeom prst="rect">
                <a:avLst/>
              </a:prstGeom>
              <a:blipFill rotWithShape="1">
                <a:blip r:embed="rId4"/>
                <a:stretch>
                  <a:fillRect l="-3" t="-25" r="3" b="-78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O_6_BD.141_1#45de972e9?vcp=1&amp;vis=1&amp;pid=f6e8ef226&amp;color=0,0,0&amp;vtp=1&amp;vaab=1&amp;bbb=1&amp;hb=1"/>
          <p:cNvSpPr/>
          <p:nvPr/>
        </p:nvSpPr>
        <p:spPr>
          <a:xfrm>
            <a:off x="539496" y="513878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（3）现不断往容器内注水，当注水深度为物体高度的一半时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，物体对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容器底部的压力刚好为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0，如图B33-6丙所示，求物体的密度。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6_BD.142_1#89ec263d2?vcp=1&amp;vis=1&amp;pid=f6e8ef226&amp;color=0,0,0&amp;vtp=1&amp;vaab=1&amp;bt=1&amp;bbb=1&amp;hb=1"/>
              <p:cNvSpPr/>
              <p:nvPr/>
            </p:nvSpPr>
            <p:spPr>
              <a:xfrm>
                <a:off x="539496" y="554400"/>
                <a:ext cx="11109960" cy="189160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（4）在容器内继续注入适量的水，物体静止时如图B33-6丁所示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，将露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出水面的部分切去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，待剩余部分再次静止后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，请推理说明水对容器底部</a:t>
                </a:r>
              </a:p>
              <a:p>
                <a:pPr latinLnBrk="1">
                  <a:lnSpc>
                    <a:spcPts val="52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压强的变化量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与容器对桌面压强的变化量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桌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的大小有何关系。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6_BD.142_1#89ec263d2?vcp=1&amp;vis=1&amp;pid=f6e8ef226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1891602"/>
              </a:xfrm>
              <a:prstGeom prst="rect">
                <a:avLst/>
              </a:prstGeom>
              <a:blipFill rotWithShape="1">
                <a:blip r:embed="rId3"/>
                <a:stretch>
                  <a:fillRect l="-3" t="-2" r="-111" b="-43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5_BD.143_1#f6e8ef226?iti=86&amp;vcp=1&amp;vis=1&amp;pid=f6e8ef226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15184" y="2570144"/>
            <a:ext cx="6949440" cy="3081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BD.143_2#f6e8ef226?iti=86&amp;vcp=1&amp;vis=1&amp;pid=f6e8ef226&amp;color=0,0,0&amp;vtp=1&amp;vaab=1&amp;bbb=1"/>
          <p:cNvSpPr/>
          <p:nvPr/>
        </p:nvSpPr>
        <p:spPr>
          <a:xfrm>
            <a:off x="5427123" y="5778672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图B33-6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QO_5_BD.6_2#ba0a9fe3f?iti=4&amp;vcp=1&amp;vis=1&amp;pid=82c713ba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50792" y="1772888"/>
            <a:ext cx="4096512" cy="2011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BD.6_3#ba0a9fe3f?iti=4&amp;vcp=1&amp;vis=1&amp;pid=82c713ba0&amp;color=0,0,0&amp;vtp=1&amp;vaab=1&amp;bbb=1"/>
          <p:cNvSpPr/>
          <p:nvPr/>
        </p:nvSpPr>
        <p:spPr>
          <a:xfrm>
            <a:off x="5554535" y="3911568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图33-1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6_AN.1_1#ba0a9fe3f?vcp=1&amp;vis=1&amp;pid=82c713ba0&amp;color=0,0,0&amp;vtp=1&amp;vaab=1&amp;bbb=1"/>
              <p:cNvSpPr/>
              <p:nvPr/>
            </p:nvSpPr>
            <p:spPr>
              <a:xfrm>
                <a:off x="539496" y="4490688"/>
                <a:ext cx="11109960" cy="125114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解：拉力为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时，由力的平衡条件可知，此时石块受到的浮力为</a:t>
                </a:r>
                <a:endParaRPr lang="en-US" altLang="zh-CN" sz="2800" dirty="0"/>
              </a:p>
              <a:p>
                <a:pPr latinLnBrk="1">
                  <a:lnSpc>
                    <a:spcPts val="52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拉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−12 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6_AN.1_1#ba0a9fe3f?vcp=1&amp;vis=1&amp;pid=82c713ba0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490688"/>
                <a:ext cx="11109960" cy="1251141"/>
              </a:xfrm>
              <a:prstGeom prst="rect">
                <a:avLst/>
              </a:prstGeom>
              <a:blipFill rotWithShape="1">
                <a:blip r:embed="rId4"/>
                <a:stretch>
                  <a:fillRect l="-3" t="-48" r="3" b="-59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QO_5_BD.144_2#896d87266?iti=87&amp;vcp=1&amp;vis=1&amp;pid=f6e8ef22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59510" y="1236009"/>
            <a:ext cx="4869935" cy="2153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BD.144_3#896d87266?iti=87&amp;vcp=1&amp;vis=1&amp;pid=f6e8ef226&amp;color=0,0,0&amp;vtp=1&amp;vaab=1&amp;bbb=1"/>
          <p:cNvSpPr/>
          <p:nvPr/>
        </p:nvSpPr>
        <p:spPr>
          <a:xfrm>
            <a:off x="5431696" y="3516548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图B33-6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6_AN.1_1#896d87266?vcp=1&amp;vis=1&amp;pid=f6e8ef226&amp;color=0,0,0&amp;vtp=1&amp;vaab=1&amp;bbb=1&amp;hb=1"/>
              <p:cNvSpPr/>
              <p:nvPr/>
            </p:nvSpPr>
            <p:spPr>
              <a:xfrm>
                <a:off x="539496" y="4166597"/>
                <a:ext cx="11109960" cy="1905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0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解：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无水时，物体对容器底的压力等于其重力，即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物体对容器底部的压强为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−2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=1 000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6_AN.1_1#896d87266?vcp=1&amp;vis=1&amp;pid=f6e8ef226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166597"/>
                <a:ext cx="11109960" cy="1905000"/>
              </a:xfrm>
              <a:prstGeom prst="rect">
                <a:avLst/>
              </a:prstGeom>
              <a:blipFill>
                <a:blip r:embed="rId4"/>
                <a:stretch>
                  <a:fillRect l="-1976" b="-51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146_1#801b3bd56?iti=88&amp;htil=54&amp;vcp=1&amp;vis=1&amp;pid=f6e8ef226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92843" y="924370"/>
            <a:ext cx="5422392" cy="2414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BD.146_2#801b3bd56?iti=88&amp;htil=54&amp;vcp=1&amp;vis=1&amp;pid=f6e8ef226&amp;color=0,0,0&amp;vtp=1&amp;vaab=1&amp;bbb=1"/>
          <p:cNvSpPr/>
          <p:nvPr/>
        </p:nvSpPr>
        <p:spPr>
          <a:xfrm>
            <a:off x="8241258" y="3465385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图B33-6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6_AN.1_1#801b3bd56?htil=54&amp;vcp=1&amp;vis=1&amp;pid=f6e8ef226&amp;color=0,0,0&amp;vtp=1&amp;vaab=1&amp;bbb=1&amp;hb=1&amp;hs=1"/>
              <p:cNvSpPr/>
              <p:nvPr/>
            </p:nvSpPr>
            <p:spPr>
              <a:xfrm>
                <a:off x="539995" y="2168683"/>
                <a:ext cx="5559552" cy="1270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0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由题意知，水深度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=0.02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1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5" name="QO_6_AN.1_1#801b3bd56?htil=54&amp;vcp=1&amp;vis=1&amp;pid=f6e8ef226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2168683"/>
                <a:ext cx="5559552" cy="1270000"/>
              </a:xfrm>
              <a:prstGeom prst="rect">
                <a:avLst/>
              </a:prstGeom>
              <a:blipFill>
                <a:blip r:embed="rId4"/>
                <a:stretch>
                  <a:fillRect l="-39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6_AN.1_1#801b3bd56?htil=54&amp;vcp=1&amp;vis=1&amp;pid=f6e8ef226&amp;color=0,0,0&amp;vtp=1&amp;vaab=1&amp;bbb=1&amp;hb=1&amp;hs=1"/>
              <p:cNvSpPr/>
              <p:nvPr/>
            </p:nvSpPr>
            <p:spPr>
              <a:xfrm>
                <a:off x="540494" y="3441669"/>
                <a:ext cx="11112011" cy="119341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则水对容器底部的压强为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=1.0×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×0.02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O_6_AN.1_1#801b3bd56?htil=54&amp;vcp=1&amp;vis=1&amp;pid=f6e8ef226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494" y="3441669"/>
                <a:ext cx="11112011" cy="1193419"/>
              </a:xfrm>
              <a:prstGeom prst="rect">
                <a:avLst/>
              </a:prstGeom>
              <a:blipFill>
                <a:blip r:embed="rId5"/>
                <a:stretch>
                  <a:fillRect l="-1975" b="-5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148_1#45de972e9?iti=89&amp;htil=55&amp;vcp=1&amp;vis=1&amp;pid=f6e8ef226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92440" y="572688"/>
            <a:ext cx="3547872" cy="1581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BD.148_2#45de972e9?iti=89&amp;htil=55&amp;vcp=1&amp;vis=1&amp;pid=f6e8ef226&amp;color=0,0,0&amp;vtp=1&amp;vaab=1&amp;bbb=1"/>
          <p:cNvSpPr/>
          <p:nvPr/>
        </p:nvSpPr>
        <p:spPr>
          <a:xfrm>
            <a:off x="9203595" y="2281600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图B33-6</a:t>
            </a:r>
            <a:endParaRPr lang="en-US" altLang="zh-CN" sz="2800" dirty="0"/>
          </a:p>
        </p:txBody>
      </p:sp>
      <p:sp>
        <p:nvSpPr>
          <p:cNvPr id="5" name="QO_6_AN.1_1#45de972e9?htil=55&amp;vcp=1&amp;vis=1&amp;pid=f6e8ef226&amp;color=0,0,0&amp;vtp=1&amp;vaab=1&amp;bbb=1&amp;hb=1&amp;hs=1"/>
          <p:cNvSpPr/>
          <p:nvPr/>
        </p:nvSpPr>
        <p:spPr>
          <a:xfrm>
            <a:off x="539496" y="2470322"/>
            <a:ext cx="743407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zh-CN" altLang="en-US" sz="280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zh-CN" altLang="en-US" sz="280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当水深为物体高度一半时，物体对容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6_AN.1_1#45de972e9?htil=55&amp;vcp=1&amp;vis=1&amp;pid=f6e8ef226&amp;color=0,0,0&amp;vtp=1&amp;vaab=1&amp;bbb=1&amp;hb=1&amp;hs=1"/>
              <p:cNvSpPr/>
              <p:nvPr/>
            </p:nvSpPr>
            <p:spPr>
              <a:xfrm>
                <a:off x="539995" y="3026709"/>
                <a:ext cx="11112011" cy="331927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72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器底部的压力为0，此时物体所受浮力为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排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den>
                    </m:f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物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3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而物体所受重力为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物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物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物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物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72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此时浮力大小等于重力，则有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den>
                    </m:f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物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物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物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70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故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物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den>
                    </m:f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×1.0×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=0.5×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O_6_AN.1_1#45de972e9?htil=55&amp;vcp=1&amp;vis=1&amp;pid=f6e8ef226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3026709"/>
                <a:ext cx="11112011" cy="3319272"/>
              </a:xfrm>
              <a:prstGeom prst="rect">
                <a:avLst/>
              </a:prstGeom>
              <a:blipFill rotWithShape="1">
                <a:blip r:embed="rId4"/>
                <a:stretch>
                  <a:fillRect l="-2" t="-9" r="4" b="-26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AN.1_1#89ec263d2?iti=91&amp;htil=56&amp;vcp=1&amp;vis=1&amp;pid=f6e8ef226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94655" y="735362"/>
            <a:ext cx="3547872" cy="1581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AN.1_1#89ec263d2?iti=91&amp;htil=56&amp;vcp=1&amp;vis=1&amp;pid=f6e8ef226&amp;color=0,0,0&amp;vtp=1&amp;vaab=1&amp;bbb=1"/>
          <p:cNvSpPr/>
          <p:nvPr/>
        </p:nvSpPr>
        <p:spPr>
          <a:xfrm>
            <a:off x="9105809" y="2444273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图B33-6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6_AN.1_1#89ec263d2?htil=56&amp;vcp=1&amp;vis=1&amp;pid=f6e8ef226&amp;color=0,0,0&amp;vtp=1&amp;vaab=1&amp;bt=1&amp;bbb=1&amp;hb=1&amp;hs=1"/>
              <p:cNvSpPr/>
              <p:nvPr/>
            </p:nvSpPr>
            <p:spPr>
              <a:xfrm>
                <a:off x="539496" y="717073"/>
                <a:ext cx="7434072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4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将物体露出水面部分切去，即切去其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中一半，设切去质量为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。设容器底面积为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𝑆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则容器对桌面压强的变化量为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桌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𝑚𝑔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当物体切去一半后，剩下的一半仍漂浮，故物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6_AN.1_1#89ec263d2?htil=56&amp;vcp=1&amp;vis=1&amp;pid=f6e8ef226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717073"/>
                <a:ext cx="7434072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5" t="-6" r="7" b="-2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6_AN.1_1#89ec263d2?htil=56&amp;vcp=1&amp;vis=1&amp;pid=f6e8ef226&amp;color=0,0,0&amp;vtp=1&amp;vaab=1&amp;bt=1&amp;bbb=1&amp;hb=1&amp;hs=1"/>
              <p:cNvSpPr/>
              <p:nvPr/>
            </p:nvSpPr>
            <p:spPr>
              <a:xfrm>
                <a:off x="539496" y="3223737"/>
                <a:ext cx="11112011" cy="269170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3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体所受浮力变化量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𝑚𝑔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,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水对容器底部压力的变化量等于浮力的变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3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化量，即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𝑚𝑔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9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水对容器底部压强的变化量为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Δ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底</m:t>
                            </m:r>
                          </m:sub>
                        </m:sSub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𝑚𝑔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2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因此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桌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6_AN.1_1#89ec263d2?htil=56&amp;vcp=1&amp;vis=1&amp;pid=f6e8ef226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223737"/>
                <a:ext cx="11112011" cy="2691702"/>
              </a:xfrm>
              <a:prstGeom prst="rect">
                <a:avLst/>
              </a:prstGeom>
              <a:blipFill rotWithShape="1">
                <a:blip r:embed="rId5"/>
                <a:stretch>
                  <a:fillRect l="-3" t="-18" r="5" b="-30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178348819?vcp=1&amp;pid=094978cc4&amp;color=68,178,231&amp;vtp=1&amp;vaab=1&amp;bt=1&amp;bbb=1"/>
          <p:cNvSpPr/>
          <p:nvPr/>
        </p:nvSpPr>
        <p:spPr>
          <a:xfrm>
            <a:off x="539496" y="554400"/>
            <a:ext cx="11109960" cy="65366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冲刺练</a:t>
            </a:r>
            <a:endParaRPr lang="en-US" altLang="zh-CN" sz="3200" dirty="0"/>
          </a:p>
        </p:txBody>
      </p:sp>
      <p:pic>
        <p:nvPicPr>
          <p:cNvPr id="3" name="QO_5_BD.152_1#1c36c1d37?iti=92&amp;htil=57&amp;vcp=1&amp;vis=1&amp;pid=178348819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75459" y="1285528"/>
            <a:ext cx="3547872" cy="1170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BD.152_2#1c36c1d37?iti=92&amp;htil=57&amp;vcp=1&amp;vis=1&amp;pid=178348819&amp;color=0,0,0&amp;vtp=1&amp;vaab=1&amp;bbb=1"/>
          <p:cNvSpPr/>
          <p:nvPr/>
        </p:nvSpPr>
        <p:spPr>
          <a:xfrm>
            <a:off x="9186614" y="2582960"/>
            <a:ext cx="1325562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图B33-7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5_BD.152_3#1c36c1d37?htil=57&amp;sp=1&amp;vcp=1&amp;vis=1&amp;pid=178348819&amp;color=0,0,0&amp;vtp=1&amp;vaab=1&amp;bbb=1&amp;hb=1&amp;hs=1"/>
              <p:cNvSpPr/>
              <p:nvPr/>
            </p:nvSpPr>
            <p:spPr>
              <a:xfrm>
                <a:off x="539496" y="1267240"/>
                <a:ext cx="7434072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7.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（2024·四川成都·中考）科创社的同学设计并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D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打印了一艘长方体轮船模型，为了对轮船进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行测试，准备了一个薄壁长方体容器置于水平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5_BD.152_3#1c36c1d37?htil=57&amp;sp=1&amp;vcp=1&amp;vis=1&amp;pid=178348819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7240"/>
                <a:ext cx="7434072" cy="1849057"/>
              </a:xfrm>
              <a:prstGeom prst="rect">
                <a:avLst/>
              </a:prstGeom>
              <a:blipFill rotWithShape="1">
                <a:blip r:embed="rId4"/>
                <a:stretch>
                  <a:fillRect l="-5" t="-22" r="-2282" b="-36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5_BD.152_3#1c36c1d37?htil=57&amp;sp=1&amp;vcp=1&amp;vis=1&amp;pid=178348819&amp;color=0,0,0&amp;vtp=1&amp;vaab=1&amp;bbb=1&amp;hb=1&amp;hs=1"/>
              <p:cNvSpPr/>
              <p:nvPr/>
            </p:nvSpPr>
            <p:spPr>
              <a:xfrm>
                <a:off x="539496" y="3156376"/>
                <a:ext cx="11112011" cy="2590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地面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，其底面积为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1 800 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，装有深度为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9 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的水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，如图B33-7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甲所示。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轮船的质量为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，底面积为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800 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，总高度为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如图B33-7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乙所示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。轮船的下部有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7个长方体水密隔舱（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以便轮船漏水时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，相互隔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离，确保行船安全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），每个隔舱的内部底面积均为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100 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，高度为</a:t>
                </a:r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6" name="QO_5_BD.152_3#1c36c1d37?htil=57&amp;sp=1&amp;vcp=1&amp;vis=1&amp;pid=178348819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56376"/>
                <a:ext cx="11112011" cy="2590800"/>
              </a:xfrm>
              <a:prstGeom prst="rect">
                <a:avLst/>
              </a:prstGeom>
              <a:blipFill rotWithShape="1">
                <a:blip r:embed="rId5"/>
                <a:stretch>
                  <a:fillRect l="-3" t="-16" r="-3053" b="-246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5_BD.152_3#1c36c1d37?htil=57&amp;sp=1&amp;vcp=1&amp;vis=1&amp;pid=178348819&amp;color=0,0,0&amp;vtp=1&amp;vaab=1&amp;bbb=1&amp;hb=1&amp;hs=1&amp;htil=1"/>
              <p:cNvSpPr/>
              <p:nvPr/>
            </p:nvSpPr>
            <p:spPr>
              <a:xfrm>
                <a:off x="539496" y="2121912"/>
                <a:ext cx="7425944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；轮船的上部可放置货物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，并通过调整货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物位置保持轮船不倾斜。忽略液体扰动等次要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因素，已知水的密度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=1.0×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取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5_BD.152_3#1c36c1d37?htil=57&amp;sp=1&amp;vcp=1&amp;vis=1&amp;pid=178348819&amp;color=0,0,0&amp;vtp=1&amp;vaab=1&amp;bbb=1&amp;hb=1&amp;hs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121912"/>
                <a:ext cx="7425944" cy="2496757"/>
              </a:xfrm>
              <a:prstGeom prst="rect">
                <a:avLst/>
              </a:prstGeom>
              <a:blipFill rotWithShape="1">
                <a:blip r:embed="rId2"/>
                <a:stretch>
                  <a:fillRect l="-5" t="-15" b="-27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5_BD.152_1#1c36c1d37?iti=148&amp;htil=57&amp;vcp=1&amp;vis=1&amp;pid=178348819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28627" y="2871664"/>
            <a:ext cx="3547872" cy="1170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BD.152_2#1c36c1d37?iti=148&amp;htil=57&amp;vcp=1&amp;vis=1&amp;pid=178348819&amp;color=0,0,0&amp;vtp=1&amp;vaab=1&amp;bbb=1"/>
          <p:cNvSpPr/>
          <p:nvPr/>
        </p:nvSpPr>
        <p:spPr>
          <a:xfrm>
            <a:off x="9139782" y="4169096"/>
            <a:ext cx="1325562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图B33-7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153_1#632134acd?vcp=1&amp;vis=1&amp;pid=1c36c1d37&amp;color=0,0,0&amp;vtp=1&amp;vaab=1&amp;bt=1&amp;bbb=1"/>
          <p:cNvSpPr/>
          <p:nvPr/>
        </p:nvSpPr>
        <p:spPr>
          <a:xfrm>
            <a:off x="539496" y="80060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（1）求容器中水的质量。</a:t>
            </a:r>
            <a:endParaRPr lang="en-US" altLang="zh-CN" sz="2800" dirty="0"/>
          </a:p>
        </p:txBody>
      </p:sp>
      <p:pic>
        <p:nvPicPr>
          <p:cNvPr id="3" name="QO_5_BD.154_1#1c36c1d37?iti=93&amp;vcp=1&amp;vis=1&amp;pid=1c36c1d3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08960" y="1482217"/>
            <a:ext cx="5980176" cy="1938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BD.154_2#1c36c1d37?iti=93&amp;vcp=1&amp;vis=1&amp;pid=1c36c1d37&amp;color=0,0,0&amp;vtp=1&amp;vaab=1&amp;bbb=1"/>
          <p:cNvSpPr/>
          <p:nvPr/>
        </p:nvSpPr>
        <p:spPr>
          <a:xfrm>
            <a:off x="5436267" y="3547745"/>
            <a:ext cx="1325562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图B33-7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6_BD.155_1#294e509e6?vcp=1&amp;vis=1&amp;pid=1c36c1d37&amp;color=0,0,0&amp;vtp=1&amp;vaab=1&amp;bbb=1&amp;hb=1"/>
              <p:cNvSpPr/>
              <p:nvPr/>
            </p:nvSpPr>
            <p:spPr>
              <a:xfrm>
                <a:off x="539496" y="4196905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（2）设计组的同学从安全角度设想：在轮船满载（最大载重）时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，假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2个隔舱漏满水，稳定后轮船依然漂浮，且浸入水中的深度为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求满载时货物的质量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6_BD.155_1#294e509e6?vcp=1&amp;vis=1&amp;pid=1c36c1d37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196905"/>
                <a:ext cx="11109960" cy="1849057"/>
              </a:xfrm>
              <a:prstGeom prst="rect">
                <a:avLst/>
              </a:prstGeom>
              <a:blipFill rotWithShape="1">
                <a:blip r:embed="rId4"/>
                <a:stretch>
                  <a:fillRect l="-3" t="-10" r="-3632" b="-37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6_BD.156_1#87964a69e?vcp=1&amp;vis=1&amp;pid=1c36c1d37&amp;color=0,0,0&amp;vtp=1&amp;vaab=1&amp;bbb=1&amp;hb=1"/>
              <p:cNvSpPr/>
              <p:nvPr/>
            </p:nvSpPr>
            <p:spPr>
              <a:xfrm>
                <a:off x="539496" y="2185384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（3）测试组的同学对轮船进行漏水实验：将载货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的轮船置于容器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，通过扎孔使4个隔舱漏入一定质量的水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，然后堵住小孔并保持轮船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不倾斜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，求此时水对轮船外底部的压强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与漏入隔舱内水的质量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𝑥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克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(0&lt;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𝑥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≤4 000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之间的关系式。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6_BD.156_1#87964a69e?vcp=1&amp;vis=1&amp;pid=1c36c1d37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185384"/>
                <a:ext cx="11109960" cy="2496757"/>
              </a:xfrm>
              <a:prstGeom prst="rect">
                <a:avLst/>
              </a:prstGeom>
              <a:blipFill rotWithShape="1">
                <a:blip r:embed="rId2"/>
                <a:stretch>
                  <a:fillRect l="-3" t="-14" r="3" b="-27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QO_5_BD.157_2#632134acd?iti=94&amp;vcp=1&amp;vis=1&amp;pid=1c36c1d3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1236009"/>
            <a:ext cx="5458968" cy="1764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BD.157_3#632134acd?iti=94&amp;vcp=1&amp;vis=1&amp;pid=1c36c1d37&amp;color=0,0,0&amp;vtp=1&amp;vaab=1&amp;bbb=1"/>
          <p:cNvSpPr/>
          <p:nvPr/>
        </p:nvSpPr>
        <p:spPr>
          <a:xfrm>
            <a:off x="5431695" y="3127801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图B33-7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6_AN.1_1#632134acd?vcp=1&amp;vis=1&amp;pid=1c36c1d37&amp;color=0,0,0&amp;vtp=1&amp;vaab=1&amp;bbb=1&amp;hb=1"/>
              <p:cNvSpPr/>
              <p:nvPr/>
            </p:nvSpPr>
            <p:spPr>
              <a:xfrm>
                <a:off x="539496" y="3699809"/>
                <a:ext cx="11109960" cy="255847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解：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已知容器底面积为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1 800 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，装有深度为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9 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的水，即容器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底面积为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0.18 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，装有深度为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0.09 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的水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，所以容器中水的质量为</a:t>
                </a:r>
                <a:endParaRPr lang="en-US" altLang="zh-CN" sz="2800" dirty="0"/>
              </a:p>
              <a:p>
                <a:pPr latinLnBrk="1">
                  <a:lnSpc>
                    <a:spcPts val="53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容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×0.18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×0.09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=16.2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6_AN.1_1#632134acd?vcp=1&amp;vis=1&amp;pid=1c36c1d37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699809"/>
                <a:ext cx="11109960" cy="2558479"/>
              </a:xfrm>
              <a:prstGeom prst="rect">
                <a:avLst/>
              </a:prstGeom>
              <a:blipFill>
                <a:blip r:embed="rId4"/>
                <a:stretch>
                  <a:fillRect l="-1976" r="-8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AN.1_1#294e509e6?iti=96&amp;htil=58&amp;vcp=1&amp;vis=1&amp;pid=1c36c1d37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60776" y="1217294"/>
            <a:ext cx="5943600" cy="1938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AN.1_1#294e509e6?iti=96&amp;htil=58&amp;vcp=1&amp;vis=1&amp;pid=1c36c1d37&amp;color=0,0,0&amp;vtp=1&amp;vaab=1&amp;bbb=1"/>
          <p:cNvSpPr/>
          <p:nvPr/>
        </p:nvSpPr>
        <p:spPr>
          <a:xfrm>
            <a:off x="7969795" y="3282822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图B33-7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6_AN.1_1#294e509e6?htil=58&amp;vcp=1&amp;vis=1&amp;pid=1c36c1d37&amp;color=0,0,0&amp;vtp=1&amp;vaab=1&amp;bt=1&amp;bbb=1&amp;hb=1&amp;hs=1"/>
              <p:cNvSpPr/>
              <p:nvPr/>
            </p:nvSpPr>
            <p:spPr>
              <a:xfrm>
                <a:off x="539496" y="1199006"/>
                <a:ext cx="5038344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将整个轮船（包括漏入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隔舱内的水）看成整体，轮船底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面积为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800 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，即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0.08 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，总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高度为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，即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0.16 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此时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所受浮力为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6_AN.1_1#294e509e6?htil=58&amp;vcp=1&amp;vis=1&amp;pid=1c36c1d37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199006"/>
                <a:ext cx="5038344" cy="3144457"/>
              </a:xfrm>
              <a:prstGeom prst="rect">
                <a:avLst/>
              </a:prstGeom>
              <a:blipFill rotWithShape="1">
                <a:blip r:embed="rId4"/>
                <a:stretch>
                  <a:fillRect l="-8" t="-4" r="-769" b="-21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6_AN.1_1#294e509e6?htil=58&amp;vcp=1&amp;vis=1&amp;pid=1c36c1d37&amp;color=0,0,0&amp;vtp=1&amp;vaab=1&amp;bt=1&amp;bbb=1&amp;hb=1&amp;hs=1"/>
              <p:cNvSpPr/>
              <p:nvPr/>
            </p:nvSpPr>
            <p:spPr>
              <a:xfrm>
                <a:off x="539496" y="4326318"/>
                <a:ext cx="11433429" cy="13208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52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排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船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×0.08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×0.14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=112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5" name="QO_6_AN.1_1#294e509e6?htil=58&amp;vcp=1&amp;vis=1&amp;pid=1c36c1d37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326318"/>
                <a:ext cx="11433429" cy="1320800"/>
              </a:xfrm>
              <a:prstGeom prst="rect">
                <a:avLst/>
              </a:prstGeom>
              <a:blipFill rotWithShape="1">
                <a:blip r:embed="rId5"/>
                <a:stretch>
                  <a:fillRect l="-3" t="-5" b="-484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QO_5_AN.1_1#86e224eb0?iti=6&amp;htil=4&amp;vcp=1&amp;vis=1&amp;pid=82c713ba0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18258" y="1773024"/>
            <a:ext cx="4873742" cy="2415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O_5_AN.1_1#86e224eb0?iti=6&amp;htil=4&amp;vcp=1&amp;vis=1&amp;pid=82c713ba0&amp;color=0,0,0&amp;vtp=1&amp;vaab=1&amp;bbb=1"/>
          <p:cNvSpPr/>
          <p:nvPr/>
        </p:nvSpPr>
        <p:spPr>
          <a:xfrm>
            <a:off x="9407495" y="4954999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图33-1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O_6_AN.1_1#86e224eb0?htil=4&amp;vcp=1&amp;vis=1&amp;pid=82c713ba0&amp;color=0,0,0&amp;mp=1&amp;vtp=1&amp;vaab=1&amp;bt=1&amp;bbb=1&amp;hb=1&amp;hs=1"/>
              <p:cNvSpPr/>
              <p:nvPr/>
            </p:nvSpPr>
            <p:spPr>
              <a:xfrm>
                <a:off x="544415" y="1386874"/>
                <a:ext cx="6821424" cy="31877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由于力的作用是相互的，则石块对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水的压力为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压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与升降台升高前相比，容器底部对升降台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2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𝐴𝐵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的压力变化量为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压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O_6_AN.1_1#86e224eb0?htil=4&amp;vcp=1&amp;vis=1&amp;pid=82c713ba0&amp;color=0,0,0&amp;mp=1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4415" y="1386874"/>
                <a:ext cx="6821424" cy="3187700"/>
              </a:xfrm>
              <a:prstGeom prst="rect">
                <a:avLst/>
              </a:prstGeom>
              <a:blipFill rotWithShape="1">
                <a:blip r:embed="rId4"/>
                <a:stretch>
                  <a:fillRect l="-3" t="-1" r="7" b="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QO_6_AN.1_1#86e224eb0?htil=4&amp;vcp=1&amp;vis=1&amp;pid=82c713ba0&amp;color=0,0,0&amp;mp=1&amp;vtp=1&amp;vaab=1&amp;bt=1&amp;bbb=1&amp;hb=1&amp;hs=1"/>
              <p:cNvSpPr/>
              <p:nvPr/>
            </p:nvSpPr>
            <p:spPr>
              <a:xfrm>
                <a:off x="544914" y="3950474"/>
                <a:ext cx="11112011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则容器底部对升降台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的压强变化量为</a:t>
                </a:r>
                <a:endParaRPr lang="en-US" altLang="zh-CN" sz="2800" dirty="0"/>
              </a:p>
              <a:p>
                <a:pPr latinLnBrk="1">
                  <a:lnSpc>
                    <a:spcPts val="65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Δ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容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8 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200×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−4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8" name="QO_6_AN.1_1#86e224eb0?htil=4&amp;vcp=1&amp;vis=1&amp;pid=82c713ba0&amp;color=0,0,0&amp;mp=1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4914" y="3950474"/>
                <a:ext cx="11112011" cy="1473200"/>
              </a:xfrm>
              <a:prstGeom prst="rect">
                <a:avLst/>
              </a:prstGeom>
              <a:blipFill rotWithShape="1">
                <a:blip r:embed="rId5"/>
                <a:stretch>
                  <a:fillRect l="-1" t="-9" r="2" b="-11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  <p:bldP spid="8" grpId="0" build="p" animBg="1"/>
    </p:bld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6_AN.1_1#294e509e6?htil=58&amp;vcp=1&amp;vis=1&amp;pid=1c36c1d37&amp;color=0,0,0&amp;vtp=1&amp;vaab=1&amp;bt=1&amp;bbb=1&amp;hb=1&amp;hs=1&amp;htil=1"/>
              <p:cNvSpPr/>
              <p:nvPr/>
            </p:nvSpPr>
            <p:spPr>
              <a:xfrm>
                <a:off x="539496" y="843343"/>
                <a:ext cx="10964672" cy="258565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每个隔舱的内部底面积均为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100 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，即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0.01 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高度为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，即</a:t>
                </a:r>
              </a:p>
              <a:p>
                <a:pPr latinLnBrk="1"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漏入隔舱内的水的重力为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漏水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舱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舱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=2×1×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×0.01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×0.1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货物质量（满载）为</a:t>
                </a:r>
                <a:endParaRPr lang="en-US" altLang="zh-CN" sz="2800" dirty="0"/>
              </a:p>
              <a:p>
                <a:pPr latinLnBrk="1">
                  <a:lnSpc>
                    <a:spcPts val="62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货</m:t>
                        </m:r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max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𝐺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货</m:t>
                            </m:r>
                            <m:r>
                              <m:rPr>
                                <m:sty m:val="p"/>
                              </m:rP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max</m:t>
                            </m:r>
                          </m:sub>
                        </m:sSub>
                      </m:num>
                      <m:den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𝑔</m:t>
                        </m:r>
                      </m:den>
                    </m:f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浮</m:t>
                            </m:r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</m:t>
                        </m:r>
                        <m:sSub>
                          <m:sSub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𝐺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漏水</m:t>
                            </m:r>
                          </m:sub>
                        </m:s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</m:t>
                        </m:r>
                        <m:sSub>
                          <m:sSub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船</m:t>
                            </m:r>
                          </m:sub>
                        </m:s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𝑔</m:t>
                        </m:r>
                      </m:num>
                      <m:den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𝑔</m:t>
                        </m:r>
                      </m:den>
                    </m:f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6600"/>
                  </a:lnSpc>
                </a:pPr>
                <a14:m>
                  <m:oMath xmlns:m="http://schemas.openxmlformats.org/officeDocument/2006/math"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112 </m:t>
                        </m:r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−20 </m:t>
                        </m:r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−2.2 </m:t>
                        </m:r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×10 </m:t>
                        </m:r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</m:num>
                      <m:den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10 </m:t>
                        </m:r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</m:den>
                    </m:f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=7 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=7 000 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endParaRPr lang="en-US" altLang="zh-CN" sz="2800" dirty="0"/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2" name="QO_6_AN.1_1#294e509e6?htil=58&amp;vcp=1&amp;vis=1&amp;pid=1c36c1d37&amp;color=0,0,0&amp;vtp=1&amp;vaab=1&amp;bt=1&amp;bbb=1&amp;hb=1&amp;hs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43343"/>
                <a:ext cx="10964672" cy="2585657"/>
              </a:xfrm>
              <a:prstGeom prst="rect">
                <a:avLst/>
              </a:prstGeom>
              <a:blipFill rotWithShape="1">
                <a:blip r:embed="rId2"/>
                <a:stretch>
                  <a:fillRect l="-3" t="-2" r="5" b="-1376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5_AN.1_1#294e509e6?iti=149&amp;htil=58&amp;vcp=1&amp;vis=1&amp;pid=1c36c1d37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13924" y="3141047"/>
            <a:ext cx="4959001" cy="1617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AN.1_1#294e509e6?iti=149&amp;htil=58&amp;vcp=1&amp;vis=1&amp;pid=1c36c1d37&amp;color=0,0,0&amp;vtp=1&amp;vaab=1&amp;bbb=1"/>
          <p:cNvSpPr/>
          <p:nvPr/>
        </p:nvSpPr>
        <p:spPr>
          <a:xfrm>
            <a:off x="8745887" y="4592466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图B33-7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AN.1_1#87964a69e?iti=98&amp;htil=59&amp;vcp=1&amp;vis=1&amp;pid=1c36c1d37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60776" y="957452"/>
            <a:ext cx="5943600" cy="1938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AN.1_1#87964a69e?iti=98&amp;htil=59&amp;vcp=1&amp;vis=1&amp;pid=1c36c1d37&amp;color=0,0,0&amp;vtp=1&amp;vaab=1&amp;bbb=1"/>
          <p:cNvSpPr/>
          <p:nvPr/>
        </p:nvSpPr>
        <p:spPr>
          <a:xfrm>
            <a:off x="7969795" y="3022980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图B33-7</a:t>
            </a:r>
            <a:endParaRPr lang="en-US" altLang="zh-CN" sz="2800" dirty="0"/>
          </a:p>
        </p:txBody>
      </p:sp>
      <p:sp>
        <p:nvSpPr>
          <p:cNvPr id="4" name="QO_6_AN.1_1#87964a69e?htil=59&amp;vcp=1&amp;vis=1&amp;pid=1c36c1d37&amp;color=0,0,0&amp;vtp=1&amp;vaab=1&amp;bt=1&amp;bbb=1&amp;hb=1&amp;hs=1"/>
          <p:cNvSpPr/>
          <p:nvPr/>
        </p:nvSpPr>
        <p:spPr>
          <a:xfrm>
            <a:off x="539496" y="939164"/>
            <a:ext cx="5038344" cy="318331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zh-CN" altLang="en-US" sz="280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zh-CN" altLang="en-US" sz="280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假设轮船可以触底，当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轮船刚好触底时，轮船、货物及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漏入隔舱内水的总重力等于轮船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所受浮力，此时有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6_AN.1_1#87964a69e?htil=59&amp;vcp=1&amp;vis=1&amp;pid=1c36c1d37&amp;color=0,0,0&amp;vtp=1&amp;vaab=1&amp;bt=1&amp;bbb=1&amp;hb=1&amp;hs=1"/>
              <p:cNvSpPr/>
              <p:nvPr/>
            </p:nvSpPr>
            <p:spPr>
              <a:xfrm>
                <a:off x="540493" y="3728657"/>
                <a:ext cx="11112011" cy="14986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65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sSub>
                          <m:sSub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船</m:t>
                            </m:r>
                          </m:sub>
                        </m:s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𝑔</m:t>
                        </m:r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货</m:t>
                            </m:r>
                          </m:sub>
                        </m:s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𝑔</m:t>
                        </m:r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漏水</m:t>
                            </m:r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𝑔</m:t>
                        </m:r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=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船</m:t>
                        </m:r>
                      </m:sub>
                    </m:sSub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水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漏水</m:t>
                            </m:r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水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(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容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船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b="0" i="0" dirty="0">
                  <a:solidFill>
                    <a:srgbClr val="FF0000"/>
                  </a:solidFill>
                  <a:latin typeface="Cambria Math" panose="02040503050406030204" pitchFamily="18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65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2.2 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+5 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漏水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=10 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×0.08 </m:t>
                    </m:r>
                    <m:sSup>
                      <m:sSup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16.2 </m:t>
                        </m:r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</m:t>
                        </m:r>
                        <m:sSub>
                          <m:sSub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漏水</m:t>
                            </m:r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0.18 </m:t>
                        </m:r>
                        <m:sSup>
                          <m:sSup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−0.08 </m:t>
                        </m:r>
                        <m:sSup>
                          <m:sSup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6500"/>
                  </a:lnSpc>
                </a:pPr>
                <a:endParaRPr lang="en-US" altLang="zh-CN" sz="2800" dirty="0"/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5" name="QO_6_AN.1_1#87964a69e?htil=59&amp;vcp=1&amp;vis=1&amp;pid=1c36c1d37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493" y="3728657"/>
                <a:ext cx="11112011" cy="1498600"/>
              </a:xfrm>
              <a:prstGeom prst="rect">
                <a:avLst/>
              </a:prstGeom>
              <a:blipFill rotWithShape="1">
                <a:blip r:embed="rId4"/>
                <a:stretch>
                  <a:fillRect l="-1" t="-38" r="2" b="-1630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6_AN.1_1#87964a69e?htil=59&amp;vcp=1&amp;vis=1&amp;pid=1c36c1d37&amp;color=0,0,0&amp;vtp=1&amp;vaab=1&amp;bt=1&amp;bbb=1&amp;hb=1&amp;hs=1&amp;htil=1"/>
              <p:cNvSpPr/>
              <p:nvPr/>
            </p:nvSpPr>
            <p:spPr>
              <a:xfrm>
                <a:off x="539995" y="958818"/>
                <a:ext cx="9566030" cy="2584482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漏水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=3 200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4个隔舱漏满水的质量为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漏满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舱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舱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=4×1×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×0.01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×0.1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=4 000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&gt;3 200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2" name="QO_6_AN.1_1#87964a69e?htil=59&amp;vcp=1&amp;vis=1&amp;pid=1c36c1d37&amp;color=0,0,0&amp;vtp=1&amp;vaab=1&amp;bt=1&amp;bbb=1&amp;hb=1&amp;hs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958818"/>
                <a:ext cx="9566030" cy="2584482"/>
              </a:xfrm>
              <a:prstGeom prst="rect">
                <a:avLst/>
              </a:prstGeom>
              <a:blipFill rotWithShape="1">
                <a:blip r:embed="rId2"/>
                <a:stretch>
                  <a:fillRect l="-3" t="-23" b="-249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5_AN.1_1#87964a69e?iti=151&amp;htil=59&amp;vcp=1&amp;vis=1&amp;pid=1c36c1d37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91375" y="527861"/>
            <a:ext cx="4699096" cy="1532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AN.1_1#87964a69e?iti=151&amp;htil=59&amp;vcp=1&amp;vis=1&amp;pid=1c36c1d37&amp;color=0,0,0&amp;vtp=1&amp;vaab=1&amp;bbb=1"/>
          <p:cNvSpPr/>
          <p:nvPr/>
        </p:nvSpPr>
        <p:spPr>
          <a:xfrm>
            <a:off x="9009905" y="1926639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图B33-7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6_AN.1_1#87964a69e?htil=59&amp;vcp=1&amp;vis=1&amp;pid=1c36c1d37&amp;color=0,0,0&amp;vtp=1&amp;vaab=1&amp;bt=1&amp;bbb=1&amp;hb=1&amp;hs=1&amp;htil=1"/>
              <p:cNvSpPr/>
              <p:nvPr/>
            </p:nvSpPr>
            <p:spPr>
              <a:xfrm>
                <a:off x="520945" y="3626803"/>
                <a:ext cx="11023355" cy="408171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ct val="150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假设成立，此时轮船浸入水中的深度为</a:t>
                </a:r>
                <a:endParaRPr lang="en-US" altLang="zh-CN" sz="2800" dirty="0"/>
              </a:p>
              <a:p>
                <a:pPr latinLnBrk="1">
                  <a:lnSpc>
                    <a:spcPts val="65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浸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水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漏水</m:t>
                            </m:r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水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(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容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船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16.2 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−3.2 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(0.18 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−0.08 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3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=0.13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船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所以轮船上端不会进水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6_AN.1_1#87964a69e?htil=59&amp;vcp=1&amp;vis=1&amp;pid=1c36c1d37&amp;color=0,0,0&amp;vtp=1&amp;vaab=1&amp;bt=1&amp;bbb=1&amp;hb=1&amp;hs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0945" y="3626803"/>
                <a:ext cx="11023355" cy="4081717"/>
              </a:xfrm>
              <a:prstGeom prst="rect">
                <a:avLst/>
              </a:prstGeom>
              <a:blipFill rotWithShape="1">
                <a:blip r:embed="rId4"/>
                <a:stretch>
                  <a:fillRect l="-2" t="-8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6_AN.1_1#87964a69e?vcp=1&amp;vis=1&amp;pid=1c36c1d37&amp;color=0,0,0&amp;vtp=1&amp;vaab=1&amp;bt=1&amp;bbb=1"/>
              <p:cNvSpPr/>
              <p:nvPr/>
            </p:nvSpPr>
            <p:spPr>
              <a:xfrm>
                <a:off x="539496" y="674878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①当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0&lt;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𝑥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≤3 200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时，漏入隔舱中水的质量为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6_AN.1_1#87964a69e?vcp=1&amp;vis=1&amp;pid=1c36c1d37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74878"/>
                <a:ext cx="11109960" cy="553657"/>
              </a:xfrm>
              <a:prstGeom prst="rect">
                <a:avLst/>
              </a:prstGeom>
              <a:blipFill rotWithShape="1">
                <a:blip r:embed="rId3"/>
                <a:stretch>
                  <a:fillRect l="-3" t="-92" r="3" b="-123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5_AN.1_1#87964a69e?iti=99&amp;vcp=1&amp;vis=1&amp;pid=1c36c1d37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08960" y="1365631"/>
            <a:ext cx="5980176" cy="1938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AN.1_1#87964a69e?iti=99&amp;vcp=1&amp;vis=1&amp;pid=1c36c1d37&amp;color=0,0,0&amp;vtp=1&amp;vaab=1&amp;bbb=1"/>
          <p:cNvSpPr/>
          <p:nvPr/>
        </p:nvSpPr>
        <p:spPr>
          <a:xfrm>
            <a:off x="5436267" y="3431159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图B33-7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6_AN.1_1#87964a69e?vcp=1&amp;vis=1&amp;pid=1c36c1d37&amp;color=0,0,0&amp;vtp=1&amp;vaab=1&amp;bbb=1&amp;hb=1"/>
              <p:cNvSpPr/>
              <p:nvPr/>
            </p:nvSpPr>
            <p:spPr>
              <a:xfrm>
                <a:off x="539496" y="4007231"/>
                <a:ext cx="11109960" cy="19431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漏水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𝑥</m:t>
                            </m:r>
                          </m:sub>
                        </m:sSub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1 000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轮船漂浮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，轮船、货物及漏入水的总重力等于轮船所受浮力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，轮船底部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所受液体压强为</a:t>
                </a:r>
                <a:endParaRPr lang="en-US" altLang="zh-CN" sz="100" dirty="0"/>
              </a:p>
              <a:p>
                <a:pPr latinLnBrk="1">
                  <a:lnSpc>
                    <a:spcPct val="110000"/>
                  </a:lnSpc>
                </a:pPr>
                <a:endParaRPr lang="en-US" altLang="zh-CN" sz="100" dirty="0"/>
              </a:p>
            </p:txBody>
          </p:sp>
        </mc:Choice>
        <mc:Fallback xmlns="">
          <p:sp>
            <p:nvSpPr>
              <p:cNvPr id="5" name="QO_6_AN.1_1#87964a69e?vcp=1&amp;vis=1&amp;pid=1c36c1d37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007231"/>
                <a:ext cx="11109960" cy="1943100"/>
              </a:xfrm>
              <a:prstGeom prst="rect">
                <a:avLst/>
              </a:prstGeom>
              <a:blipFill rotWithShape="1">
                <a:blip r:embed="rId5"/>
                <a:stretch>
                  <a:fillRect l="-3" t="-20" r="-111" b="-8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  <p:bldP spid="5" grpId="0" build="p" animBg="1"/>
    </p:bld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6_AN.1_1#87964a69e?vcp=1&amp;vis=1&amp;pid=1c36c1d37&amp;color=0,0,0&amp;vtp=1&amp;vaab=1&amp;bbb=1&amp;hb=1"/>
              <p:cNvSpPr/>
              <p:nvPr/>
            </p:nvSpPr>
            <p:spPr>
              <a:xfrm>
                <a:off x="539496" y="652018"/>
                <a:ext cx="11109960" cy="389140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67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浮</m:t>
                            </m:r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水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𝑔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船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船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𝑔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货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𝑔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漏水</m:t>
                            </m:r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𝑔</m:t>
                        </m:r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船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2.2 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×10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+5 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×10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漏水</m:t>
                            </m:r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𝑔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0.08 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72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=(900+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8</m:t>
                        </m:r>
                      </m:den>
                    </m:f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𝑥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②当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3 200 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𝑥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≤4 000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时，漏入隔舱中水的质量为</a:t>
                </a:r>
                <a:endParaRPr lang="en-US" altLang="zh-CN" sz="100" dirty="0"/>
              </a:p>
              <a:p>
                <a:pPr latinLnBrk="1">
                  <a:lnSpc>
                    <a:spcPts val="68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漏水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𝑥</m:t>
                            </m:r>
                          </m:sub>
                        </m:sSub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1 000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ct val="110000"/>
                  </a:lnSpc>
                </a:pPr>
                <a:endParaRPr lang="en-US" altLang="zh-CN" sz="100" dirty="0"/>
              </a:p>
            </p:txBody>
          </p:sp>
        </mc:Choice>
        <mc:Fallback xmlns="">
          <p:sp>
            <p:nvSpPr>
              <p:cNvPr id="2" name="QO_6_AN.1_1#87964a69e?vcp=1&amp;vis=1&amp;pid=1c36c1d37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52018"/>
                <a:ext cx="11109960" cy="3891407"/>
              </a:xfrm>
              <a:prstGeom prst="rect">
                <a:avLst/>
              </a:prstGeom>
              <a:blipFill rotWithShape="1">
                <a:blip r:embed="rId2"/>
                <a:stretch>
                  <a:fillRect l="-3" t="-13" r="3" b="-38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5_AN.1_1#87964a69e?iti=99&amp;vcp=1&amp;vis=1&amp;pid=1c36c1d3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61810" y="974264"/>
            <a:ext cx="4939665" cy="1601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AN.1_1#87964a69e?iti=99&amp;vcp=1&amp;vis=1&amp;pid=1c36c1d37&amp;color=0,0,0&amp;vtp=1&amp;vaab=1&amp;bbb=1"/>
          <p:cNvSpPr/>
          <p:nvPr/>
        </p:nvSpPr>
        <p:spPr>
          <a:xfrm>
            <a:off x="8903367" y="2484722"/>
            <a:ext cx="1094923" cy="71864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图B33-7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6_AN.1_1#87964a69e?vcp=1&amp;vis=1&amp;pid=1c36c1d37&amp;color=0,0,0&amp;vtp=1&amp;vaab=1&amp;bbb=1&amp;hb=1"/>
              <p:cNvSpPr/>
              <p:nvPr/>
            </p:nvSpPr>
            <p:spPr>
              <a:xfrm>
                <a:off x="818896" y="2451608"/>
                <a:ext cx="11109960" cy="317182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63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16.2 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漏水</m:t>
                            </m:r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b>
                        </m:sSub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(0.18 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−0.08 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63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=(1 620−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𝑥</m:t>
                            </m:r>
                          </m:sub>
                        </m:sSub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63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综上可得，当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0&lt;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𝑥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≤3 200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=(900+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8</m:t>
                        </m:r>
                      </m:den>
                    </m:f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𝑥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endParaRPr lang="en-US" altLang="zh-CN" sz="100" dirty="0"/>
              </a:p>
              <a:p>
                <a:pPr latinLnBrk="1">
                  <a:lnSpc>
                    <a:spcPts val="66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3 200 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𝑥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≤4 000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=(1 620−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𝑥</m:t>
                            </m:r>
                          </m:sub>
                        </m:sSub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2" name="QO_6_AN.1_1#87964a69e?vcp=1&amp;vis=1&amp;pid=1c36c1d37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8896" y="2451608"/>
                <a:ext cx="11109960" cy="3171825"/>
              </a:xfrm>
              <a:prstGeom prst="rect">
                <a:avLst/>
              </a:prstGeom>
              <a:blipFill rotWithShape="1">
                <a:blip r:embed="rId2"/>
                <a:stretch>
                  <a:fillRect l="-3" t="-16" r="3" b="-20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6_AN.1_1#87964a69e?vcp=1&amp;vis=1&amp;pid=1c36c1d37&amp;color=0,0,0&amp;vtp=1&amp;vaab=1&amp;bbb=1&amp;hb=1"/>
              <p:cNvSpPr/>
              <p:nvPr/>
            </p:nvSpPr>
            <p:spPr>
              <a:xfrm>
                <a:off x="907796" y="852011"/>
                <a:ext cx="6737604" cy="1757808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轮船触底，轮船底部所受液体压强为</a:t>
                </a:r>
                <a:endParaRPr lang="en-US" altLang="zh-CN" sz="100" dirty="0"/>
              </a:p>
              <a:p>
                <a:pPr latinLnBrk="1">
                  <a:lnSpc>
                    <a:spcPts val="65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水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漏水</m:t>
                            </m:r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水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(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容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船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ct val="110000"/>
                  </a:lnSpc>
                </a:pPr>
                <a:endParaRPr lang="en-US" altLang="zh-CN" sz="100" dirty="0"/>
              </a:p>
            </p:txBody>
          </p:sp>
        </mc:Choice>
        <mc:Fallback xmlns="">
          <p:sp>
            <p:nvSpPr>
              <p:cNvPr id="3" name="QO_6_AN.1_1#87964a69e?vcp=1&amp;vis=1&amp;pid=1c36c1d37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7796" y="852011"/>
                <a:ext cx="6737604" cy="1757808"/>
              </a:xfrm>
              <a:prstGeom prst="rect">
                <a:avLst/>
              </a:prstGeom>
              <a:blipFill rotWithShape="1">
                <a:blip r:embed="rId3"/>
                <a:stretch>
                  <a:fillRect l="-6" t="-27" b="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QO_5_AN.1_1#d8410fdea?iti=8&amp;htil=5&amp;vcp=1&amp;vis=1&amp;pid=82c713ba0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98080" y="1027112"/>
            <a:ext cx="4151376" cy="205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O_5_AN.1_1#d8410fdea?iti=8&amp;htil=5&amp;vcp=1&amp;vis=1&amp;pid=82c713ba0&amp;color=0,0,0&amp;vtp=1&amp;vaab=1&amp;bbb=1"/>
          <p:cNvSpPr/>
          <p:nvPr/>
        </p:nvSpPr>
        <p:spPr>
          <a:xfrm>
            <a:off x="8945563" y="3198165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图33-1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O_6_AN.1_1#d8410fdea?htil=5&amp;vcp=1&amp;vis=1&amp;pid=82c713ba0&amp;color=0,0,0&amp;mp=1&amp;vtp=1&amp;vaab=1&amp;bt=1&amp;bbb=1&amp;hb=1&amp;hs=1"/>
              <p:cNvSpPr/>
              <p:nvPr/>
            </p:nvSpPr>
            <p:spPr>
              <a:xfrm>
                <a:off x="588163" y="1375632"/>
                <a:ext cx="7831559" cy="44548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zh-CN" altLang="en-US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</a:t>
                </a:r>
                <a:r>
                  <a:rPr lang="zh-CN" altLang="en-US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排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可知，石块排开水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的体积为</a:t>
                </a:r>
                <a:endParaRPr lang="en-US" altLang="zh-CN" sz="2800" dirty="0"/>
              </a:p>
              <a:p>
                <a:pPr latinLnBrk="1">
                  <a:lnSpc>
                    <a:spcPts val="7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排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浮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水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𝑔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8 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×10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=8×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−4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=800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𝑉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𝑆h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可知，石块下表面距水面的高度为</a:t>
                </a:r>
                <a:endParaRPr lang="en-US" altLang="zh-CN" sz="2800" dirty="0"/>
              </a:p>
              <a:p>
                <a:pPr latinLnBrk="1">
                  <a:lnSpc>
                    <a:spcPts val="67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浸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𝑉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排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石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800 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50 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7" name="QO_6_AN.1_1#d8410fdea?htil=5&amp;vcp=1&amp;vis=1&amp;pid=82c713ba0&amp;color=0,0,0&amp;mp=1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8163" y="1375632"/>
                <a:ext cx="7831559" cy="4454800"/>
              </a:xfrm>
              <a:prstGeom prst="rect">
                <a:avLst/>
              </a:prstGeom>
              <a:blipFill rotWithShape="1">
                <a:blip r:embed="rId4"/>
                <a:stretch>
                  <a:fillRect l="-2" t="-5" r="3" b="-118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6_AN.1_1#d8410fdea?htil=5&amp;vcp=1&amp;vis=1&amp;pid=82c713ba0&amp;color=0,0,0&amp;mp=1&amp;vtp=1&amp;vaab=1&amp;bt=1&amp;bbb=1&amp;hb=1&amp;hs=1&amp;htil=1"/>
              <p:cNvSpPr/>
              <p:nvPr/>
            </p:nvSpPr>
            <p:spPr>
              <a:xfrm>
                <a:off x="539497" y="842486"/>
                <a:ext cx="7174055" cy="5048123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容器中水的体积为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容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=200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=3 000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此时容器中水的深度为</a:t>
                </a:r>
                <a:endParaRPr lang="en-US" altLang="zh-CN" sz="2800" dirty="0"/>
              </a:p>
              <a:p>
                <a:pPr latinLnBrk="1"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𝑉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总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容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𝑉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水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𝑉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排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容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3 000 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+800 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200 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=19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则石块底部到容器底部的距离为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下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浸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=19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−16 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2" name="QO_6_AN.1_1#d8410fdea?htil=5&amp;vcp=1&amp;vis=1&amp;pid=82c713ba0&amp;color=0,0,0&amp;mp=1&amp;vtp=1&amp;vaab=1&amp;bt=1&amp;bbb=1&amp;hb=1&amp;hs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7" y="842486"/>
                <a:ext cx="7174055" cy="5048123"/>
              </a:xfrm>
              <a:prstGeom prst="rect">
                <a:avLst/>
              </a:prstGeom>
              <a:blipFill rotWithShape="1">
                <a:blip r:embed="rId2"/>
                <a:stretch>
                  <a:fillRect l="-5" t="-9" r="3" b="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5_AN.1_1#d8410fdea?iti=101&amp;htil=5&amp;vcp=1&amp;vis=1&amp;pid=82c713ba0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13947" y="983029"/>
            <a:ext cx="4151376" cy="205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AN.1_1#d8410fdea?iti=101&amp;htil=5&amp;vcp=1&amp;vis=1&amp;pid=82c713ba0&amp;color=0,0,0&amp;vtp=1&amp;vaab=1&amp;bbb=1"/>
          <p:cNvSpPr/>
          <p:nvPr/>
        </p:nvSpPr>
        <p:spPr>
          <a:xfrm>
            <a:off x="8945122" y="3167429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图33-1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6_AN.1_1#d8410fdea?htil=5&amp;vcp=1&amp;vis=1&amp;pid=82c713ba0&amp;color=0,0,0&amp;mp=1&amp;vtp=1&amp;vaab=1&amp;bt=1&amp;bbb=1&amp;hb=1&amp;hs=1&amp;htil=1"/>
              <p:cNvSpPr/>
              <p:nvPr/>
            </p:nvSpPr>
            <p:spPr>
              <a:xfrm>
                <a:off x="539497" y="800608"/>
                <a:ext cx="6813295" cy="51816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设石块下表面刚好与水面接触时石块下表面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到传感器的距离为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𝐿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，则石块下表面刚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好与水面接触时升降台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到传感器的距离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𝐿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𝐿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+15 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石块放入水中后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，弹簧受到的拉力减小量为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拉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由题图乙可知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，此时弹簧伸长量的减小值为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𝐿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减小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2" name="QO_6_AN.1_1#d8410fdea?htil=5&amp;vcp=1&amp;vis=1&amp;pid=82c713ba0&amp;color=0,0,0&amp;mp=1&amp;vtp=1&amp;vaab=1&amp;bt=1&amp;bbb=1&amp;hb=1&amp;hs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7" y="800608"/>
                <a:ext cx="6813295" cy="5181600"/>
              </a:xfrm>
              <a:prstGeom prst="rect">
                <a:avLst/>
              </a:prstGeom>
              <a:blipFill rotWithShape="1">
                <a:blip r:embed="rId2"/>
                <a:stretch>
                  <a:fillRect l="-6" t="-10" r="2" b="-123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5_AN.1_1#d8410fdea?iti=102&amp;htil=5&amp;vcp=1&amp;vis=1&amp;pid=82c713ba0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42713" y="941151"/>
            <a:ext cx="4151376" cy="205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AN.1_1#d8410fdea?iti=102&amp;htil=5&amp;vcp=1&amp;vis=1&amp;pid=82c713ba0&amp;color=0,0,0&amp;vtp=1&amp;vaab=1&amp;bbb=1"/>
          <p:cNvSpPr/>
          <p:nvPr/>
        </p:nvSpPr>
        <p:spPr>
          <a:xfrm>
            <a:off x="8973889" y="3125551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图33-1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6_AN.1_1#d8410fdea?htil=5&amp;vcp=1&amp;vis=1&amp;pid=82c713ba0&amp;color=0,0,0&amp;mp=1&amp;vtp=1&amp;vaab=1&amp;bt=1&amp;bbb=1&amp;hb=1&amp;hs=1&amp;htil=1"/>
              <p:cNvSpPr/>
              <p:nvPr/>
            </p:nvSpPr>
            <p:spPr>
              <a:xfrm>
                <a:off x="539497" y="591368"/>
                <a:ext cx="8305739" cy="440651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升降台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𝐴𝐵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升高后，升降台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到传感器的距离为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𝐿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𝐿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下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𝐿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𝐿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则升降台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升高的高度为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𝐿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𝐿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𝐿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𝐿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+15 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𝐿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)=20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6_AN.1_1#d8410fdea?htil=5&amp;vcp=1&amp;vis=1&amp;pid=82c713ba0&amp;color=0,0,0&amp;mp=1&amp;vtp=1&amp;vaab=1&amp;bt=1&amp;bbb=1&amp;hb=1&amp;hs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7" y="591368"/>
                <a:ext cx="8305739" cy="4406519"/>
              </a:xfrm>
              <a:prstGeom prst="rect">
                <a:avLst/>
              </a:prstGeom>
              <a:blipFill rotWithShape="1">
                <a:blip r:embed="rId2"/>
                <a:stretch>
                  <a:fillRect l="-5" t="-4" r="4" b="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5_AN.1_1#d8410fdea?iti=103&amp;htil=5&amp;vcp=1&amp;vis=1&amp;pid=82c713ba0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01096" y="3465588"/>
            <a:ext cx="4151376" cy="205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AN.1_1#d8410fdea?iti=103&amp;htil=5&amp;vcp=1&amp;vis=1&amp;pid=82c713ba0&amp;color=0,0,0&amp;vtp=1&amp;vaab=1&amp;bbb=1"/>
          <p:cNvSpPr/>
          <p:nvPr/>
        </p:nvSpPr>
        <p:spPr>
          <a:xfrm>
            <a:off x="5432271" y="5649988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图33-1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5_BD.13_1#d38668c5b?htil=6&amp;vcp=1&amp;vis=1&amp;pid=57ebf4644&amp;color=0,0,0&amp;vtp=1&amp;vaab=1&amp;bt=1&amp;bbb=1&amp;hb=1"/>
              <p:cNvSpPr/>
              <p:nvPr/>
            </p:nvSpPr>
            <p:spPr>
              <a:xfrm>
                <a:off x="349872" y="448994"/>
                <a:ext cx="11112011" cy="44398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例2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（2024·广东佛山·中考）如图33-2甲所示，底面积为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400 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𝑐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的薄壁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容器中，放有不同材料制成的边长为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𝑐𝑚</m:t>
                    </m:r>
                  </m:oMath>
                </a14:m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的正方体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和高度为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长方体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底面积之比为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1:2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间由一根轻质细线（图中未画出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相连，细线承受的拉力有限，可能会断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的上表面刚好与水面相平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与容器底部接触而无挤压。现在沿竖直方向缓慢匀速拉动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zh-CN" altLang="en-US" sz="2800" b="0" i="0" kern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上方拉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随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上升距离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变化的图像如图33-2乙所示，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取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，求：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5_BD.13_1#d38668c5b?htil=6&amp;vcp=1&amp;vis=1&amp;pid=57ebf4644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9872" y="448994"/>
                <a:ext cx="11112011" cy="4439857"/>
              </a:xfrm>
              <a:prstGeom prst="rect">
                <a:avLst/>
              </a:prstGeom>
              <a:blipFill rotWithShape="1">
                <a:blip r:embed="rId3"/>
                <a:stretch>
                  <a:fillRect l="-6" t="-1" r="-2593" b="-15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6_BD.12_1#0b7a35b06?iti=9&amp;htil=6&amp;vcp=1&amp;vis=1&amp;pid=d38668c5b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30051" y="4365855"/>
            <a:ext cx="4754880" cy="2112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6_BD.12_2#0b7a35b06?iti=9&amp;htil=6&amp;vcp=1&amp;vis=1&amp;pid=d38668c5b&amp;color=0,0,0&amp;vtp=1&amp;vaab=1&amp;bbb=1"/>
          <p:cNvSpPr/>
          <p:nvPr/>
        </p:nvSpPr>
        <p:spPr>
          <a:xfrm>
            <a:off x="3723074" y="5772201"/>
            <a:ext cx="1089025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图33-2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12_1#0b7a35b06?iti=9&amp;htil=6&amp;vcp=1&amp;vis=1&amp;pid=d38668c5b&amp;color=0,0,0&amp;tib=255,255,255&amp;vtp=1&amp;vaab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4336" y="3107425"/>
            <a:ext cx="4754880" cy="2112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6_BD.12_2#0b7a35b06?iti=9&amp;htil=6&amp;vcp=1&amp;vis=1&amp;pid=d38668c5b&amp;color=0,0,0&amp;vtp=1&amp;vaab=1&amp;bbb=1"/>
          <p:cNvSpPr/>
          <p:nvPr/>
        </p:nvSpPr>
        <p:spPr>
          <a:xfrm>
            <a:off x="5787264" y="5346689"/>
            <a:ext cx="1089025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图33-2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6_BD.14_1#b0e5b0f99?htil=6&amp;vcp=1&amp;vis=1&amp;pid=d38668c5b&amp;color=0,0,0&amp;vtp=1&amp;vaab=1&amp;bbb=1"/>
              <p:cNvSpPr/>
              <p:nvPr/>
            </p:nvSpPr>
            <p:spPr>
              <a:xfrm>
                <a:off x="539496" y="828125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（1）正方体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浸没在水中时所受浮力；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6_BD.14_1#b0e5b0f99?htil=6&amp;vcp=1&amp;vis=1&amp;pid=d38668c5b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28125"/>
                <a:ext cx="11109960" cy="553657"/>
              </a:xfrm>
              <a:prstGeom prst="rect">
                <a:avLst/>
              </a:prstGeom>
              <a:blipFill rotWithShape="1">
                <a:blip r:embed="rId3"/>
                <a:stretch>
                  <a:fillRect l="-3" t="-15" r="3" b="-123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6_BD.15_1#0b7a35b06?htil=6&amp;sp=1&amp;vcp=1&amp;vis=1&amp;pid=d38668c5b&amp;color=0,0,0&amp;vtp=1&amp;vaab=1&amp;bbb=1"/>
              <p:cNvSpPr/>
              <p:nvPr/>
            </p:nvSpPr>
            <p:spPr>
              <a:xfrm>
                <a:off x="539496" y="1517008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（2）图33-2乙中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大小；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6_BD.15_1#0b7a35b06?htil=6&amp;sp=1&amp;vcp=1&amp;vis=1&amp;pid=d38668c5b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17008"/>
                <a:ext cx="11109960" cy="553657"/>
              </a:xfrm>
              <a:prstGeom prst="rect">
                <a:avLst/>
              </a:prstGeom>
              <a:blipFill rotWithShape="1">
                <a:blip r:embed="rId4"/>
                <a:stretch>
                  <a:fillRect l="-3" t="-113" r="3" b="-122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O_6_BD.16_1#5fa94ce85?htil=6&amp;vcp=1&amp;vis=1&amp;pid=d38668c5b&amp;color=0,0,0&amp;vtp=1&amp;vaab=1&amp;bbb=1"/>
          <p:cNvSpPr/>
          <p:nvPr/>
        </p:nvSpPr>
        <p:spPr>
          <a:xfrm>
            <a:off x="539496" y="214078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（3）整个过程中，绳子承受的最大拉力。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1#cf027f70e.fixed?vcp=1&amp;color=68,178,231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44B2E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复习讲义</a:t>
            </a:r>
            <a:endParaRPr lang="en-US" altLang="zh-CN" sz="5000" dirty="0"/>
          </a:p>
        </p:txBody>
      </p:sp>
      <p:sp>
        <p:nvSpPr>
          <p:cNvPr id="3" name="C_1#cf027f70e.fixed?vcp=1&amp;color=86,186,157&amp;vtp=1&amp;vaab=1&amp;bbb=1"/>
          <p:cNvSpPr/>
          <p:nvPr/>
        </p:nvSpPr>
        <p:spPr>
          <a:xfrm>
            <a:off x="265176" y="356616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第二篇</a:t>
            </a:r>
            <a:r>
              <a:rPr lang="en-US" altLang="zh-CN" sz="44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4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专题突破</a:t>
            </a:r>
            <a:endParaRPr lang="en-US" altLang="zh-CN" sz="44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5_EX.1_1#d38668c5b?htil=7&amp;vcp=1&amp;vis=1&amp;pid=57ebf4644&amp;color=0,0,0&amp;vtp=1&amp;vaab=1&amp;bt=1&amp;bbb=1&amp;hb=1&amp;hs=1"/>
              <p:cNvSpPr/>
              <p:nvPr/>
            </p:nvSpPr>
            <p:spPr>
              <a:xfrm>
                <a:off x="385934" y="876987"/>
                <a:ext cx="11420132" cy="378085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思路分析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受到的浮力由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计算；（2）由图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像知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的边长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64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𝐿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+3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zh-CN" altLang="en-US" sz="2800" b="0" i="0" kern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𝑉</m:t>
                            </m:r>
                          </m:e>
                          <m:sub>
                            <m:r>
                              <a:rPr lang="en-US" altLang="zh-CN" sz="280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容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可求；（3）由图像知当</a:t>
                </a:r>
                <a14:m>
                  <m:oMath xmlns:m="http://schemas.openxmlformats.org/officeDocument/2006/math">
                    <m:r>
                      <a:rPr lang="en-US" altLang="zh-CN" sz="28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=7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时细线断裂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6400"/>
                  </a:lnSpc>
                </a:pPr>
                <a:r>
                  <a:rPr lang="en-US" altLang="zh-CN" sz="280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据此分析求出</a:t>
                </a:r>
                <a14:m>
                  <m:oMath xmlns:m="http://schemas.openxmlformats.org/officeDocument/2006/math">
                    <m:r>
                      <a:rPr lang="en-US" altLang="zh-CN" sz="28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𝑉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′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排</m:t>
                        </m:r>
                        <m:r>
                          <a:rPr lang="en-US" altLang="zh-CN" sz="280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，由</a:t>
                </a:r>
                <a14:m>
                  <m:oMath xmlns:m="http://schemas.openxmlformats.org/officeDocument/2006/math">
                    <m:r>
                      <a:rPr lang="en-US" altLang="zh-CN" sz="28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′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  <m:r>
                          <a:rPr lang="en-US" altLang="zh-CN" sz="280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𝑔𝑉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′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排</m:t>
                        </m:r>
                        <m:r>
                          <a:rPr lang="en-US" altLang="zh-CN" sz="280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求出浮力，再由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拉大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28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′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  <m:r>
                          <a:rPr lang="en-US" altLang="zh-CN" sz="280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求出最大拉力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</a:p>
              <a:p>
                <a:pPr latinLnBrk="1">
                  <a:lnSpc>
                    <a:spcPts val="49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4" name="QO_5_EX.1_1#d38668c5b?htil=7&amp;vcp=1&amp;vis=1&amp;pid=57ebf4644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5934" y="876987"/>
                <a:ext cx="11420132" cy="3780854"/>
              </a:xfrm>
              <a:prstGeom prst="rect">
                <a:avLst/>
              </a:prstGeom>
              <a:blipFill rotWithShape="1">
                <a:blip r:embed="rId3"/>
                <a:stretch>
                  <a:fillRect l="-4" t="-1" r="-5392" b="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" name="组合 4"/>
          <p:cNvGrpSpPr/>
          <p:nvPr/>
        </p:nvGrpSpPr>
        <p:grpSpPr>
          <a:xfrm>
            <a:off x="3730799" y="3399666"/>
            <a:ext cx="5401611" cy="3378915"/>
            <a:chOff x="6229556" y="694943"/>
            <a:chExt cx="5401611" cy="3378915"/>
          </a:xfrm>
        </p:grpSpPr>
        <p:pic>
          <p:nvPicPr>
            <p:cNvPr id="6" name="QO_6_EX.1_1#d38668c5b?iti=106&amp;htil=7&amp;vcp=1&amp;vis=1&amp;pid=57ebf4644&amp;color=0,0,0&amp;tib=255,255,255&amp;vtp=1&amp;vaab=1&amp;hs=1&amp;hs=1" descr="preencoded.png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229556" y="694943"/>
              <a:ext cx="5401611" cy="23832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alpha val="0"/>
                    </a:schemeClr>
                  </a:solidFill>
                </a14:hiddenFill>
              </a:ext>
            </a:extLst>
          </p:spPr>
        </p:pic>
        <p:sp>
          <p:nvSpPr>
            <p:cNvPr id="7" name="QO_6_EX.1_1#d38668c5b?iti=106&amp;htil=7&amp;vcp=1&amp;vis=1&amp;pid=57ebf4644&amp;color=0,0,0&amp;vtp=1&amp;vaab=1&amp;bbb=1"/>
            <p:cNvSpPr/>
            <p:nvPr/>
          </p:nvSpPr>
          <p:spPr>
            <a:xfrm>
              <a:off x="8333180" y="3078178"/>
              <a:ext cx="1089025" cy="995680"/>
            </a:xfrm>
            <a:prstGeom prst="rect">
              <a:avLst/>
            </a:prstGeom>
            <a:noFill/>
          </p:spPr>
          <p:txBody>
            <a:bodyPr wrap="none" lIns="0" tIns="0" rIns="0" bIns="0" rtlCol="0" anchor="t"/>
            <a:lstStyle/>
            <a:p>
              <a:pPr algn="ctr" latinLnBrk="1">
                <a:lnSpc>
                  <a:spcPts val="4900"/>
                </a:lnSpc>
              </a:pPr>
              <a:r>
                <a: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rPr>
                <a:t>图33-2</a:t>
              </a:r>
              <a:endParaRPr lang="en-US" altLang="zh-CN" sz="2800" dirty="0"/>
            </a:p>
          </p:txBody>
        </p:sp>
      </p:grp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5_EX.1_1#d38668c5b?htil=7&amp;vcp=1&amp;vis=1&amp;pid=57ebf4644&amp;color=0,0,0&amp;vtp=1&amp;vaab=1&amp;bt=1&amp;bbb=1&amp;hb=1&amp;hs=1&amp;htil=1"/>
              <p:cNvSpPr/>
              <p:nvPr/>
            </p:nvSpPr>
            <p:spPr>
              <a:xfrm>
                <a:off x="539495" y="554400"/>
                <a:ext cx="11121368" cy="5230764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5200"/>
                  </a:lnSpc>
                </a:pPr>
                <a:r>
                  <a:rPr lang="en-US" altLang="zh-CN" sz="2800" b="1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方法点拨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出液问题要根据临界条件和图像，挖掘隐含条件。本题涉及5个临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界条件：①初始时刻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整体刚好悬浮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总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；②当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刚好完全露出水面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排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；③当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刚好漂浮</a:t>
                </a:r>
                <a:r>
                  <a:rPr lang="zh-CN" altLang="en-US" sz="2800" dirty="0">
                    <a:solidFill>
                      <a:srgbClr val="000000"/>
                    </a:solidFill>
                    <a:latin typeface="Cambria Math" panose="020405030504060302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28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间无压力，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  <m:r>
                          <a:rPr lang="en-US" altLang="zh-CN" sz="280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拉力</a:t>
                </a:r>
                <a14:m>
                  <m:oMath xmlns:m="http://schemas.openxmlformats.org/officeDocument/2006/math">
                    <m:r>
                      <a:rPr lang="en-US" altLang="zh-CN" sz="28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；④当</a:t>
                </a:r>
                <a14:m>
                  <m:oMath xmlns:m="http://schemas.openxmlformats.org/officeDocument/2006/math">
                    <m:r>
                      <a:rPr lang="en-US" altLang="zh-CN" sz="28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=6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时线刚好被拉直（线长</a:t>
                </a:r>
                <a14:m>
                  <m:oMath xmlns:m="http://schemas.openxmlformats.org/officeDocument/2006/math">
                    <m:r>
                      <a:rPr lang="en-US" altLang="zh-CN" sz="28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𝐿</m:t>
                    </m:r>
                    <m:r>
                      <a:rPr lang="en-US" altLang="zh-CN" sz="28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此后</a:t>
                </a:r>
                <a14:m>
                  <m:oMath xmlns:m="http://schemas.openxmlformats.org/officeDocument/2006/math">
                    <m:r>
                      <a:rPr lang="en-US" altLang="zh-CN" sz="28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整体受力平衡</a:t>
                </a:r>
                <a:r>
                  <a:rPr lang="en-US" altLang="zh-CN" sz="280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拉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  <m:r>
                          <a:rPr lang="en-US" altLang="zh-CN" sz="280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；⑤当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=7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</a:t>
                </a:r>
                <a14:m>
                  <m:oMath xmlns:m="http://schemas.openxmlformats.org/officeDocument/2006/math">
                    <m:r>
                      <a:rPr lang="en-US" altLang="zh-CN" sz="28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线即将被拉断（线的拉</a:t>
                </a:r>
                <a:endParaRPr lang="en-US" altLang="zh-CN" sz="280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力达到最大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受力平衡</a:t>
                </a:r>
                <a:r>
                  <a:rPr lang="en-US" altLang="zh-CN" sz="280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拉大</m:t>
                        </m:r>
                      </m:sub>
                    </m:sSub>
                  </m:oMath>
                </a14:m>
                <a:endParaRPr lang="en-US" altLang="zh-CN" sz="2800" i="1" baseline="-10000" dirty="0">
                  <a:solidFill>
                    <a:srgbClr val="000000"/>
                  </a:solidFill>
                  <a:latin typeface="Cambria Math" panose="02040503050406030204" pitchFamily="18" charset="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28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′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  <m:r>
                          <a:rPr lang="en-US" altLang="zh-CN" sz="280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endParaRPr lang="en-US" altLang="zh-CN" sz="280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2" name="QO_5_EX.1_1#d38668c5b?htil=7&amp;vcp=1&amp;vis=1&amp;pid=57ebf4644&amp;color=0,0,0&amp;vtp=1&amp;vaab=1&amp;bt=1&amp;bbb=1&amp;hb=1&amp;hs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5" y="554400"/>
                <a:ext cx="11121368" cy="5230764"/>
              </a:xfrm>
              <a:prstGeom prst="rect">
                <a:avLst/>
              </a:prstGeom>
              <a:blipFill rotWithShape="1">
                <a:blip r:embed="rId2"/>
                <a:stretch>
                  <a:fillRect l="-3" t="-1" r="3" b="-37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6_EX.1_1#d38668c5b?iti=106&amp;htil=7&amp;vcp=1&amp;vis=1&amp;pid=57ebf4644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6000" y="3974270"/>
            <a:ext cx="5401611" cy="2383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EX.1_1#d38668c5b?iti=106&amp;htil=7&amp;vcp=1&amp;vis=1&amp;pid=57ebf4644&amp;color=0,0,0&amp;vtp=1&amp;vaab=1&amp;bbb=1"/>
          <p:cNvSpPr/>
          <p:nvPr/>
        </p:nvSpPr>
        <p:spPr>
          <a:xfrm>
            <a:off x="8199624" y="5805760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图33-2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6_AN.1_1#b0e5b0f99?vcp=1&amp;vis=1&amp;pid=d38668c5b&amp;color=0,0,0&amp;vtp=1&amp;vaab=1&amp;bt=1&amp;bbb=1"/>
              <p:cNvSpPr/>
              <p:nvPr/>
            </p:nvSpPr>
            <p:spPr>
              <a:xfrm>
                <a:off x="439908" y="1166653"/>
                <a:ext cx="11109960" cy="1904746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解：由题意结合阿基米德原理可知，正方体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浸没在水中时所受的浮力为</a:t>
                </a:r>
                <a:endParaRPr lang="en-US" altLang="zh-CN" sz="2800" dirty="0"/>
              </a:p>
              <a:p>
                <a:pPr latinLnBrk="1">
                  <a:lnSpc>
                    <a:spcPts val="53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spc="-5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spc="-5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sSub>
                      <m:sSubPr>
                        <m:ctrlPr>
                          <a:rPr lang="en-US" altLang="zh-CN" sz="2800" b="0" i="1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sSup>
                      <m:sSupPr>
                        <m:ctrlPr>
                          <a:rPr lang="en-US" altLang="zh-CN" sz="2800" b="0" i="1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p>
                      <m:sSupPr>
                        <m:ctrlPr>
                          <a:rPr lang="en-US" altLang="zh-CN" sz="2800" b="0" i="1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 </m:t>
                    </m:r>
                    <m:r>
                      <m:rPr>
                        <m:sty m:val="p"/>
                      </m:rP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sSup>
                      <m:sSupPr>
                        <m:ctrlPr>
                          <a:rPr lang="en-US" altLang="zh-CN" sz="2800" b="0" i="1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(10×</m:t>
                        </m:r>
                        <m:sSup>
                          <m:sSupPr>
                            <m:ctrlPr>
                              <a:rPr lang="en-US" altLang="zh-CN" sz="2800" b="0" i="1" spc="-5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spc="-5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spc="-5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−2</m:t>
                            </m:r>
                          </m:sup>
                        </m:sSup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=10 </m:t>
                    </m:r>
                    <m:r>
                      <m:rPr>
                        <m:sty m:val="p"/>
                      </m:rP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6_AN.1_1#b0e5b0f99?vcp=1&amp;vis=1&amp;pid=d38668c5b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9908" y="1166653"/>
                <a:ext cx="11109960" cy="1904746"/>
              </a:xfrm>
              <a:prstGeom prst="rect">
                <a:avLst/>
              </a:prstGeom>
              <a:blipFill rotWithShape="1">
                <a:blip r:embed="rId3"/>
                <a:stretch>
                  <a:fillRect l="-4" t="-8" r="-3625" b="-42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6_AN.1_1#b0e5b0f99?iti=12&amp;vcp=1&amp;vis=1&amp;pid=d38668c5b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00341" y="3313907"/>
            <a:ext cx="5550408" cy="2377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AN.1_1#b0e5b0f99?iti=12&amp;vcp=1&amp;vis=1&amp;pid=d38668c5b&amp;color=0,0,0&amp;vtp=1&amp;vaab=1&amp;bbb=1"/>
          <p:cNvSpPr/>
          <p:nvPr/>
        </p:nvSpPr>
        <p:spPr>
          <a:xfrm>
            <a:off x="5549964" y="5395182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图33-2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QO_6_BD.20_2#0b7a35b06?iti=13&amp;vcp=1&amp;vis=1&amp;pid=d38668c5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40513" y="1383753"/>
            <a:ext cx="5045909" cy="2201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20_3#0b7a35b06?iti=13&amp;vcp=1&amp;vis=1&amp;pid=d38668c5b&amp;color=0,0,0&amp;vtp=1&amp;vaab=1&amp;bbb=1"/>
          <p:cNvSpPr/>
          <p:nvPr/>
        </p:nvSpPr>
        <p:spPr>
          <a:xfrm>
            <a:off x="8819789" y="3933079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图33-2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6_AN.1_1#0b7a35b06?vcp=1&amp;vis=1&amp;pid=d38668c5b&amp;color=0,0,0&amp;vtp=1&amp;vaab=1&amp;bt=1&amp;bbb=1&amp;hb=1"/>
              <p:cNvSpPr/>
              <p:nvPr/>
            </p:nvSpPr>
            <p:spPr>
              <a:xfrm>
                <a:off x="541020" y="1141412"/>
                <a:ext cx="11109960" cy="511836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由题图甲、乙知，开始时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上表面刚好与水面相平，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与容器底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部接触而无挤压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，说明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的整体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处于悬浮状态，则整体平均密度等于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水的密度，且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一定大于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才能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浸没在水中），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上升高度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0∼3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开始露出水面，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随着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排开水的体积减小，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受到的浮力减小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，拉力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逐渐增大，此时对</a:t>
                </a:r>
              </a:p>
              <a:p>
                <a:pPr algn="l"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受力分析，有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浮力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浮力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6" name="QO_6_AN.1_1#0b7a35b06?vcp=1&amp;vis=1&amp;pid=d38668c5b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1020" y="1141412"/>
                <a:ext cx="11109960" cy="5118361"/>
              </a:xfrm>
              <a:prstGeom prst="rect">
                <a:avLst/>
              </a:prstGeom>
              <a:blipFill rotWithShape="1">
                <a:blip r:embed="rId4"/>
                <a:stretch>
                  <a:fillRect t="-6" b="-137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6_AN.1_1#0b7a35b06?vcp=1&amp;vis=1&amp;pid=d38668c5b&amp;color=0,0,0&amp;vtp=1&amp;vaab=1&amp;bt=1&amp;bbb=1&amp;hb=1"/>
              <p:cNvSpPr/>
              <p:nvPr/>
            </p:nvSpPr>
            <p:spPr>
              <a:xfrm>
                <a:off x="539496" y="554400"/>
                <a:ext cx="11109960" cy="58293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分析题意及题图乙可知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上升高度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上升相同的高度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拉力增加更多，这是由于当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的高度达到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刚好全部离开水面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再向上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开始露出水面，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受到的浮力开始减小，由于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的截面积比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大，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所以上升相同的高度，拉力</a:t>
                </a:r>
                <a14:m>
                  <m:oMath xmlns:m="http://schemas.openxmlformats.org/officeDocument/2006/math"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</m:oMath>
                </a14:m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增大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得更大；当</a:t>
                </a:r>
                <a14:m>
                  <m:oMath xmlns:m="http://schemas.openxmlformats.org/officeDocument/2006/math"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上升高度</a:t>
                </a:r>
                <a14:m>
                  <m:oMath xmlns:m="http://schemas.openxmlformats.org/officeDocument/2006/math"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分离，拉力</a:t>
                </a:r>
                <a14:m>
                  <m:oMath xmlns:m="http://schemas.openxmlformats.org/officeDocument/2006/math"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</m:oMath>
                </a14:m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大小等于</a:t>
                </a:r>
                <a14:m>
                  <m:oMath xmlns:m="http://schemas.openxmlformats.org/officeDocument/2006/math"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的重力，所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以</a:t>
                </a:r>
                <a14:m>
                  <m:oMath xmlns:m="http://schemas.openxmlformats.org/officeDocument/2006/math"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上升高度</a:t>
                </a:r>
                <a14:m>
                  <m:oMath xmlns:m="http://schemas.openxmlformats.org/officeDocument/2006/math"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～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间绳子无拉力（处于松弛状态），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此过程中</a:t>
                </a:r>
                <a14:m>
                  <m:oMath xmlns:m="http://schemas.openxmlformats.org/officeDocument/2006/math"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处于漂浮状态；</a:t>
                </a:r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2" name="QO_6_AN.1_1#0b7a35b06?vcp=1&amp;vis=1&amp;pid=d38668c5b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5829300"/>
              </a:xfrm>
              <a:prstGeom prst="rect">
                <a:avLst/>
              </a:prstGeom>
              <a:blipFill rotWithShape="1">
                <a:blip r:embed="rId3"/>
                <a:stretch>
                  <a:fillRect l="-3" t="-1" r="-2048" b="-109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6_BD.20_2#0b7a35b06?iti=13&amp;vcp=1&amp;vis=1&amp;pid=d38668c5b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41337" y="2758594"/>
            <a:ext cx="5045909" cy="2201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20_3#0b7a35b06?iti=13&amp;vcp=1&amp;vis=1&amp;pid=d38668c5b&amp;color=0,0,0&amp;vtp=1&amp;vaab=1&amp;bbb=1"/>
          <p:cNvSpPr/>
          <p:nvPr/>
        </p:nvSpPr>
        <p:spPr>
          <a:xfrm>
            <a:off x="8158886" y="5310509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图33-2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6_AN.1_1#0b7a35b06?vcp=1&amp;vis=1&amp;pid=d38668c5b&amp;color=0,0,0&amp;vtp=1&amp;vaab=1&amp;bt=1&amp;bbb=1&amp;hb=1"/>
              <p:cNvSpPr/>
              <p:nvPr/>
            </p:nvSpPr>
            <p:spPr>
              <a:xfrm>
                <a:off x="539496" y="739267"/>
                <a:ext cx="11109960" cy="5410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上升高度在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时，绳子刚好绷直，之后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所受浮力减小，拉力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增大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由题意及题图乙可知，当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上升高度达到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7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后，绳子断裂，拉力大小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变为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的重力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。则由题意可知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上升高度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全部离开水面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水面下降的高度为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𝑉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容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(10 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400 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的边长与其上升高度</a:t>
                </a:r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及水面下降高度的关系式为</a:t>
                </a:r>
                <a:endParaRPr lang="en-US" altLang="zh-CN" sz="2800" i="1" dirty="0">
                  <a:solidFill>
                    <a:srgbClr val="FF0000"/>
                  </a:solidFill>
                  <a:latin typeface="Cambria Math" panose="02040503050406030204" pitchFamily="18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𝐿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+3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𝐿</m:t>
                            </m:r>
                          </m:e>
                          <m:sub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</m:t>
                        </m:r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Δ</m:t>
                        </m:r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num>
                      <m:den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den>
                    </m:f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10 </m:t>
                        </m:r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−2.5 </m:t>
                        </m:r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num>
                      <m:den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den>
                    </m:f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=2.5 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endParaRPr lang="en-US" altLang="zh-CN" sz="2800" dirty="0"/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2" name="QO_6_AN.1_1#0b7a35b06?vcp=1&amp;vis=1&amp;pid=d38668c5b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739267"/>
                <a:ext cx="11109960" cy="5410200"/>
              </a:xfrm>
              <a:prstGeom prst="rect">
                <a:avLst/>
              </a:prstGeom>
              <a:blipFill rotWithShape="1">
                <a:blip r:embed="rId2"/>
                <a:stretch>
                  <a:fillRect l="-3" t="-2" r="-1591" b="-66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6_BD.20_2#0b7a35b06?iti=13&amp;vcp=1&amp;vis=1&amp;pid=d38668c5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03547" y="3220321"/>
            <a:ext cx="5045909" cy="2201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20_3#0b7a35b06?iti=13&amp;vcp=1&amp;vis=1&amp;pid=d38668c5b&amp;color=0,0,0&amp;vtp=1&amp;vaab=1&amp;bbb=1"/>
          <p:cNvSpPr/>
          <p:nvPr/>
        </p:nvSpPr>
        <p:spPr>
          <a:xfrm>
            <a:off x="8321096" y="5772236"/>
            <a:ext cx="1089025" cy="55613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图33-2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AN.1_1#5fa94ce85?vcp=1&amp;vis=1&amp;pid=d38668c5b&amp;color=0,0,0&amp;vtp=1&amp;vaab=1&amp;bt=1&amp;bbb=1"/>
          <p:cNvSpPr/>
          <p:nvPr/>
        </p:nvSpPr>
        <p:spPr>
          <a:xfrm>
            <a:off x="358427" y="88405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整个过程的示意图如答图33-1所示。</a:t>
            </a:r>
            <a:endParaRPr lang="en-US" altLang="zh-CN" sz="2800" dirty="0"/>
          </a:p>
        </p:txBody>
      </p:sp>
      <p:pic>
        <p:nvPicPr>
          <p:cNvPr id="3" name="QO_6_AN.1_1#5fa94ce85?iti=16&amp;vcp=1&amp;vis=1&amp;pid=d38668c5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099765" y="2670346"/>
            <a:ext cx="3694176" cy="3438144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AN.1_1#5fa94ce85?iti=16&amp;vcp=1&amp;vis=1&amp;pid=d38668c5b&amp;color=0,0,0&amp;vtp=1&amp;vaab=1&amp;bbb=1"/>
          <p:cNvSpPr/>
          <p:nvPr/>
        </p:nvSpPr>
        <p:spPr>
          <a:xfrm>
            <a:off x="10071628" y="5862320"/>
            <a:ext cx="14446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答图33-1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6_AN.1_1#5fa94ce85?vcp=1&amp;vis=1&amp;pid=d38668c5b&amp;color=0,0,0&amp;vtp=1&amp;vaab=1&amp;bbb=1&amp;hb=1"/>
              <p:cNvSpPr/>
              <p:nvPr/>
            </p:nvSpPr>
            <p:spPr>
              <a:xfrm>
                <a:off x="539496" y="1437709"/>
                <a:ext cx="11109960" cy="6477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已知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底面积之比为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1:2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</m:t>
                    </m:r>
                    <m:sSubSup>
                      <m:sSubSup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Sup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𝐿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  <m:sup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bSup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=2×(0.1 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sSup>
                      <m:sSup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=0.02 </m:t>
                    </m:r>
                    <m:sSup>
                      <m:sSup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=200 </m:t>
                    </m:r>
                    <m:sSup>
                      <m:sSup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上升高度</a:t>
                </a:r>
                <a14:m>
                  <m:oMath xmlns:m="http://schemas.openxmlformats.org/officeDocument/2006/math"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刚好漂浮，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则从</a:t>
                </a:r>
                <a14:m>
                  <m:oMath xmlns:m="http://schemas.openxmlformats.org/officeDocument/2006/math"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全部离开水面到</a:t>
                </a:r>
                <a14:m>
                  <m:oMath xmlns:m="http://schemas.openxmlformats.org/officeDocument/2006/math"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刚好漂浮时，</a:t>
                </a:r>
                <a:endParaRPr lang="en-US" altLang="zh-CN" sz="2800" dirty="0">
                  <a:solidFill>
                    <a:srgbClr val="FF0000"/>
                  </a:solidFill>
                  <a:latin typeface="Cambria Math" panose="02040503050406030204" pitchFamily="18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上升的高度（等于</a:t>
                </a:r>
                <a14:m>
                  <m:oMath xmlns:m="http://schemas.openxmlformats.org/officeDocument/2006/math"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上升的高度）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−3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=2.5 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algn="l" latinLnBrk="1">
                  <a:lnSpc>
                    <a:spcPts val="5100"/>
                  </a:lnSpc>
                </a:pPr>
                <a:endParaRPr lang="en-US" altLang="zh-CN" sz="2800" dirty="0"/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5" name="QO_6_AN.1_1#5fa94ce85?vcp=1&amp;vis=1&amp;pid=d38668c5b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437709"/>
                <a:ext cx="11109960" cy="647700"/>
              </a:xfrm>
              <a:prstGeom prst="rect">
                <a:avLst/>
              </a:prstGeom>
              <a:blipFill rotWithShape="1">
                <a:blip r:embed="rId4"/>
                <a:stretch>
                  <a:fillRect l="-3" t="-11" r="3" b="-6988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  <p:bldP spid="5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6_AN.1_1#5fa94ce85?vcp=1&amp;vis=1&amp;pid=d38668c5b&amp;color=0,0,0&amp;vtp=1&amp;vaab=1&amp;bbb=1&amp;hb=1"/>
              <p:cNvSpPr/>
              <p:nvPr/>
            </p:nvSpPr>
            <p:spPr>
              <a:xfrm>
                <a:off x="539496" y="554400"/>
                <a:ext cx="11109960" cy="58293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根据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排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的两种计算方法可得，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排开水的体积减小量为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楷体" panose="02010609060101010101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楷体" panose="02010609060101010101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楷体" panose="02010609060101010101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排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楷体" panose="02010609060101010101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楷体" panose="02010609060101010101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楷体" panose="02010609060101010101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容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楷体" panose="02010609060101010101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楷体" panose="02010609060101010101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楷体" panose="02010609060101010101" pitchFamily="34" charset="-120"/>
                      </a:rPr>
                      <m:t>′=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楷体" panose="02010609060101010101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楷体" panose="02010609060101010101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楷体" panose="02010609060101010101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楷体" panose="02010609060101010101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楷体" panose="02010609060101010101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楷体" panose="02010609060101010101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楷体" panose="02010609060101010101" pitchFamily="34" charset="-120"/>
                      </a:rPr>
                      <m:t>′+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楷体" panose="02010609060101010101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楷体" panose="02010609060101010101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楷体" panose="02010609060101010101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楷体" panose="02010609060101010101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即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400 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′=200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×(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′+2.5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解得水面下降的高度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楷体" panose="02010609060101010101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楷体" panose="02010609060101010101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楷体" panose="02010609060101010101" pitchFamily="34" charset="-120"/>
                      </a:rPr>
                      <m:t>′=2.5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楷体" panose="02010609060101010101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此时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浸入水中的深度为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CN" sz="2800" b="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pitchFamily="34" charset="-122"/>
                              <a:cs typeface="楷体" panose="02010609060101010101" pitchFamily="34" charset="-120"/>
                            </a:rPr>
                          </m:ctrlPr>
                        </m:sSubPr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pitchFamily="34" charset="-122"/>
                              <a:cs typeface="楷体" panose="02010609060101010101" pitchFamily="34" charset="-120"/>
                            </a:rPr>
                            <m:t>h</m:t>
                          </m:r>
                        </m:e>
                        <m:sub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pitchFamily="34" charset="-122"/>
                              <a:cs typeface="楷体" panose="02010609060101010101" pitchFamily="34" charset="-120"/>
                            </a:rPr>
                            <m:t>𝐵</m:t>
                          </m:r>
                          <m:r>
                            <a:rPr lang="en-US" altLang="zh-CN" sz="2800" baseline="-1000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浸</m:t>
                          </m:r>
                        </m:sub>
                      </m:sSub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34" charset="-122"/>
                          <a:cs typeface="楷体" panose="02010609060101010101" pitchFamily="34" charset="-120"/>
                        </a:rPr>
                        <m:t>=</m:t>
                      </m:r>
                      <m:sSub>
                        <m:sSubPr>
                          <m:ctrlPr>
                            <a:rPr lang="en-US" altLang="zh-CN" sz="2800" b="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pitchFamily="34" charset="-122"/>
                              <a:cs typeface="楷体" panose="02010609060101010101" pitchFamily="34" charset="-120"/>
                            </a:rPr>
                          </m:ctrlPr>
                        </m:sSubPr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pitchFamily="34" charset="-122"/>
                              <a:cs typeface="楷体" panose="02010609060101010101" pitchFamily="34" charset="-120"/>
                            </a:rPr>
                            <m:t>h</m:t>
                          </m:r>
                        </m:e>
                        <m:sub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pitchFamily="34" charset="-122"/>
                              <a:cs typeface="楷体" panose="02010609060101010101" pitchFamily="34" charset="-120"/>
                            </a:rPr>
                            <m:t>𝐵</m:t>
                          </m:r>
                        </m:sub>
                      </m:sSub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34" charset="-122"/>
                          <a:cs typeface="楷体" panose="02010609060101010101" pitchFamily="34" charset="-120"/>
                        </a:rPr>
                        <m:t>−</m:t>
                      </m:r>
                      <m:sSub>
                        <m:sSubPr>
                          <m:ctrlPr>
                            <a:rPr lang="en-US" altLang="zh-CN" sz="2800" b="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pitchFamily="34" charset="-122"/>
                              <a:cs typeface="楷体" panose="02010609060101010101" pitchFamily="34" charset="-120"/>
                            </a:rPr>
                          </m:ctrlPr>
                        </m:sSubPr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pitchFamily="34" charset="-122"/>
                              <a:cs typeface="楷体" panose="02010609060101010101" pitchFamily="34" charset="-120"/>
                            </a:rPr>
                            <m:t>h</m:t>
                          </m:r>
                        </m:e>
                        <m:sub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pitchFamily="34" charset="-122"/>
                              <a:cs typeface="楷体" panose="02010609060101010101" pitchFamily="34" charset="-120"/>
                            </a:rPr>
                            <m:t>0</m:t>
                          </m:r>
                        </m:sub>
                      </m:sSub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34" charset="-122"/>
                          <a:cs typeface="楷体" panose="02010609060101010101" pitchFamily="34" charset="-120"/>
                        </a:rPr>
                        <m:t>−</m:t>
                      </m:r>
                      <m:r>
                        <m:rPr>
                          <m:sty m:val="p"/>
                        </m:rP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34" charset="-122"/>
                          <a:cs typeface="楷体" panose="02010609060101010101" pitchFamily="34" charset="-120"/>
                        </a:rPr>
                        <m:t>Δ</m:t>
                      </m:r>
                      <m:sSup>
                        <m:sSupPr>
                          <m:ctrlPr>
                            <a:rPr lang="en-US" altLang="zh-CN" sz="2800" b="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pitchFamily="34" charset="-122"/>
                              <a:cs typeface="楷体" panose="02010609060101010101" pitchFamily="34" charset="-120"/>
                            </a:rPr>
                          </m:ctrlPr>
                        </m:sSupPr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pitchFamily="34" charset="-122"/>
                              <a:cs typeface="楷体" panose="02010609060101010101" pitchFamily="34" charset="-120"/>
                            </a:rPr>
                            <m:t>h</m:t>
                          </m:r>
                        </m:e>
                        <m:sup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pitchFamily="34" charset="-122"/>
                              <a:cs typeface="楷体" panose="02010609060101010101" pitchFamily="34" charset="-120"/>
                            </a:rPr>
                            <m:t>′</m:t>
                          </m:r>
                        </m:sup>
                      </m:sSup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楷体" panose="02010609060101010101" pitchFamily="34" charset="-122"/>
                          <a:cs typeface="楷体" panose="02010609060101010101" pitchFamily="34" charset="-120"/>
                        </a:rPr>
                        <m:t>=</m:t>
                      </m:r>
                    </m:oMath>
                  </m:oMathPara>
                </a14:m>
                <a:endParaRPr lang="en-US" altLang="zh-CN" sz="2800" b="0" i="0" dirty="0">
                  <a:solidFill>
                    <a:srgbClr val="FF0000"/>
                  </a:solidFill>
                  <a:latin typeface="Cambria Math" panose="02040503050406030204" pitchFamily="18" charset="0"/>
                  <a:ea typeface="楷体" panose="02010609060101010101" pitchFamily="34" charset="-122"/>
                  <a:cs typeface="楷体" panose="02010609060101010101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楷体" panose="02010609060101010101" pitchFamily="34" charset="-120"/>
                      </a:rPr>
                      <m:t>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楷体" panose="02010609060101010101" pitchFamily="34" charset="-120"/>
                      </a:rPr>
                      <m:t>cm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楷体" panose="02010609060101010101" pitchFamily="34" charset="-120"/>
                      </a:rPr>
                      <m:t>−2.5 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楷体" panose="02010609060101010101" pitchFamily="34" charset="-120"/>
                      </a:rPr>
                      <m:t>cm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楷体" panose="02010609060101010101" pitchFamily="34" charset="-120"/>
                      </a:rPr>
                      <m:t>−2.5 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楷体" panose="02010609060101010101" pitchFamily="34" charset="-120"/>
                      </a:rPr>
                      <m:t>cm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楷体" panose="02010609060101010101" pitchFamily="34" charset="-120"/>
                      </a:rPr>
                      <m:t>=15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楷体" panose="02010609060101010101" pitchFamily="34" charset="-120"/>
                      </a:rPr>
                      <m:t>cm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楷体" panose="02010609060101010101" pitchFamily="34" charset="-120"/>
                      </a:rPr>
                      <m:t>=0.15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楷体" panose="02010609060101010101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2" name="QO_6_AN.1_1#5fa94ce85?vcp=1&amp;vis=1&amp;pid=d38668c5b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5829300"/>
              </a:xfrm>
              <a:prstGeom prst="rect">
                <a:avLst/>
              </a:prstGeom>
              <a:blipFill rotWithShape="1">
                <a:blip r:embed="rId2"/>
                <a:stretch>
                  <a:fillRect l="-3" t="-1" r="3" b="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6_AN.1_1#5fa94ce85?iti=16&amp;vcp=1&amp;vis=1&amp;pid=d38668c5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265063" y="1462782"/>
            <a:ext cx="3694176" cy="3438144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AN.1_1#5fa94ce85?iti=16&amp;vcp=1&amp;vis=1&amp;pid=d38668c5b&amp;color=0,0,0&amp;vtp=1&amp;vaab=1&amp;bbb=1"/>
          <p:cNvSpPr/>
          <p:nvPr/>
        </p:nvSpPr>
        <p:spPr>
          <a:xfrm>
            <a:off x="9637410" y="5136695"/>
            <a:ext cx="14446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答图33-1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6_AN.1_1#5fa94ce85?vcp=1&amp;vis=1&amp;pid=d38668c5b&amp;color=0,0,0&amp;vtp=1&amp;vaab=1&amp;bbb=1&amp;hb=1"/>
              <p:cNvSpPr/>
              <p:nvPr/>
            </p:nvSpPr>
            <p:spPr>
              <a:xfrm>
                <a:off x="539496" y="805402"/>
                <a:ext cx="11109960" cy="52070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楷体" panose="02010609060101010101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刚好漂浮时，由漂浮条件可得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的重力为</a:t>
                </a:r>
                <a:endParaRPr lang="en-US" altLang="zh-CN" sz="2800" dirty="0"/>
              </a:p>
              <a:p>
                <a:pPr latinLnBrk="1">
                  <a:lnSpc>
                    <a:spcPts val="52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楷体" panose="02010609060101010101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楷体" panose="02010609060101010101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楷体" panose="02010609060101010101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楷体" panose="02010609060101010101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楷体" panose="02010609060101010101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楷体" panose="02010609060101010101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楷体" panose="02010609060101010101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楷体" panose="02010609060101010101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楷体" panose="02010609060101010101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楷体" panose="02010609060101010101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楷体" panose="02010609060101010101" pitchFamily="34" charset="-120"/>
                      </a:rPr>
                      <m:t>𝑔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楷体" panose="02010609060101010101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楷体" panose="02010609060101010101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楷体" panose="02010609060101010101" pitchFamily="34" charset="-120"/>
                          </a:rPr>
                          <m:t>𝐵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楷体" panose="02010609060101010101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楷体" panose="02010609060101010101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楷体" panose="02010609060101010101" pitchFamily="34" charset="-120"/>
                          </a:rPr>
                          <m:t>𝐵</m:t>
                        </m:r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浸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楷体" panose="02010609060101010101" pitchFamily="34" charset="-120"/>
                      </a:rPr>
                      <m:t>=1×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楷体" panose="02010609060101010101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楷体" panose="02010609060101010101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楷体" panose="02010609060101010101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楷体" panose="02010609060101010101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楷体" panose="02010609060101010101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楷体" panose="02010609060101010101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楷体" panose="02010609060101010101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楷体" panose="02010609060101010101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楷体" panose="02010609060101010101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楷体" panose="02010609060101010101" pitchFamily="34" charset="-120"/>
                      </a:rPr>
                      <m:t>×10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楷体" panose="02010609060101010101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楷体" panose="02010609060101010101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楷体" panose="02010609060101010101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楷体" panose="02010609060101010101" pitchFamily="34" charset="-120"/>
                      </a:rPr>
                      <m:t>×0.02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楷体" panose="02010609060101010101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楷体" panose="02010609060101010101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楷体" panose="02010609060101010101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楷体" panose="02010609060101010101" pitchFamily="34" charset="-120"/>
                      </a:rPr>
                      <m:t>×0.15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楷体" panose="02010609060101010101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楷体" panose="02010609060101010101" pitchFamily="34" charset="-120"/>
                      </a:rPr>
                      <m:t>=30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楷体" panose="02010609060101010101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由图像可知，当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上升高度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7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（绳子断裂）时，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物体在漂浮的基础上又上升了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的高度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同理可知水面下降的高度也为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则此时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浸入水中的深度为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′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浸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浸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′=15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−2.5 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−2.5 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2" name="QO_6_AN.1_1#5fa94ce85?vcp=1&amp;vis=1&amp;pid=d38668c5b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05402"/>
                <a:ext cx="11109960" cy="5207000"/>
              </a:xfrm>
              <a:prstGeom prst="rect">
                <a:avLst/>
              </a:prstGeom>
              <a:blipFill rotWithShape="1">
                <a:blip r:embed="rId2"/>
                <a:stretch>
                  <a:fillRect l="-3" t="-4" r="3" b="-122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6_AN.1_1#5fa94ce85?iti=16&amp;vcp=1&amp;vis=1&amp;pid=d38668c5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917662" y="2270209"/>
            <a:ext cx="2951041" cy="2746513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AN.1_1#5fa94ce85?iti=16&amp;vcp=1&amp;vis=1&amp;pid=d38668c5b&amp;color=0,0,0&amp;vtp=1&amp;vaab=1&amp;bbb=1"/>
          <p:cNvSpPr/>
          <p:nvPr/>
        </p:nvSpPr>
        <p:spPr>
          <a:xfrm>
            <a:off x="9954281" y="5045601"/>
            <a:ext cx="14446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答图33-1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6_AN.1_1#5fa94ce85?vcp=1&amp;vis=1&amp;pid=d38668c5b&amp;color=0,0,0&amp;vtp=1&amp;vaab=1&amp;bbb=1&amp;hb=1"/>
              <p:cNvSpPr/>
              <p:nvPr/>
            </p:nvSpPr>
            <p:spPr>
              <a:xfrm>
                <a:off x="539495" y="725625"/>
                <a:ext cx="11230009" cy="3219641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52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altLang="zh-CN" sz="2800" dirty="0" smtClean="0">
                          <a:solidFill>
                            <a:srgbClr val="FF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此时</m:t>
                      </m:r>
                      <m:r>
                        <a:rPr lang="en-US" altLang="zh-CN" sz="280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𝐵</m:t>
                      </m:r>
                      <m:r>
                        <m:rPr>
                          <m:nor/>
                        </m:rPr>
                        <a:rPr lang="en-US" altLang="zh-CN" sz="100" kern="0" spc="-99900" dirty="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 </m:t>
                      </m:r>
                      <m:r>
                        <m:rPr>
                          <m:nor/>
                        </m:rPr>
                        <a:rPr lang="en-US" altLang="zh-CN" sz="2800" dirty="0">
                          <a:solidFill>
                            <a:srgbClr val="FF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物体受到的浮力为</m:t>
                      </m:r>
                    </m:oMath>
                  </m:oMathPara>
                </a14:m>
                <a:endParaRPr lang="en-US" altLang="zh-CN" sz="2800" dirty="0"/>
              </a:p>
              <a:p>
                <a:pPr latinLnBrk="1">
                  <a:lnSpc>
                    <a:spcPts val="52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楷体" panose="02010609060101010101" pitchFamily="34" charset="-120"/>
                      </a:rPr>
                      <m:t>𝐹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楷体" panose="02010609060101010101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楷体" panose="02010609060101010101" pitchFamily="34" charset="-120"/>
                          </a:rPr>
                          <m:t>′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楷体" panose="02010609060101010101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楷体" panose="02010609060101010101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楷体" panose="02010609060101010101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楷体" panose="02010609060101010101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楷体" panose="02010609060101010101" pitchFamily="34" charset="-120"/>
                      </a:rPr>
                      <m:t>𝑔𝑉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楷体" panose="02010609060101010101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楷体" panose="02010609060101010101" pitchFamily="34" charset="-120"/>
                          </a:rPr>
                          <m:t>′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排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楷体" panose="02010609060101010101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楷体" panose="02010609060101010101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楷体" panose="02010609060101010101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楷体" panose="02010609060101010101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楷体" panose="02010609060101010101" pitchFamily="34" charset="-120"/>
                      </a:rPr>
                      <m:t>𝑔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楷体" panose="02010609060101010101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楷体" panose="02010609060101010101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楷体" panose="02010609060101010101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楷体" panose="02010609060101010101" pitchFamily="34" charset="-120"/>
                      </a:rPr>
                      <m:t>h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楷体" panose="02010609060101010101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楷体" panose="02010609060101010101" pitchFamily="34" charset="-120"/>
                          </a:rPr>
                          <m:t>′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楷体" panose="02010609060101010101" pitchFamily="34" charset="-120"/>
                          </a:rPr>
                          <m:t>𝐵</m:t>
                        </m:r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浸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楷体" panose="02010609060101010101" pitchFamily="34" charset="-120"/>
                      </a:rPr>
                      <m:t>=1×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楷体" panose="02010609060101010101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楷体" panose="02010609060101010101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楷体" panose="02010609060101010101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楷体" panose="02010609060101010101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楷体" panose="02010609060101010101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楷体" panose="02010609060101010101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楷体" panose="02010609060101010101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楷体" panose="02010609060101010101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楷体" panose="02010609060101010101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楷体" panose="02010609060101010101" pitchFamily="34" charset="-120"/>
                      </a:rPr>
                      <m:t>×10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楷体" panose="02010609060101010101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楷体" panose="02010609060101010101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楷体" panose="02010609060101010101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楷体" panose="02010609060101010101" pitchFamily="34" charset="-120"/>
                      </a:rPr>
                      <m:t>×0.02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楷体" panose="02010609060101010101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楷体" panose="02010609060101010101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楷体" panose="02010609060101010101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楷体" panose="02010609060101010101" pitchFamily="34" charset="-120"/>
                      </a:rPr>
                      <m:t>×0.1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楷体" panose="02010609060101010101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楷体" panose="02010609060101010101" pitchFamily="34" charset="-120"/>
                      </a:rPr>
                      <m:t>=20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楷体" panose="02010609060101010101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由上述分析及题意可得，当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7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绳子承受的拉力最大，此时绳子承受的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最大拉力为</a:t>
                </a:r>
                <a:endParaRPr lang="en-US" altLang="zh-CN" sz="2800" b="0" i="1" dirty="0">
                  <a:solidFill>
                    <a:srgbClr val="FF0000"/>
                  </a:solidFill>
                  <a:latin typeface="Cambria Math" panose="02040503050406030204" pitchFamily="18" charset="0"/>
                  <a:ea typeface="楷体" panose="02010609060101010101" pitchFamily="34" charset="-122"/>
                  <a:cs typeface="楷体" panose="02010609060101010101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楷体" panose="02010609060101010101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楷体" panose="02010609060101010101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拉大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楷体" panose="02010609060101010101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楷体" panose="02010609060101010101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楷体" panose="02010609060101010101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楷体" panose="02010609060101010101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楷体" panose="02010609060101010101" pitchFamily="34" charset="-120"/>
                      </a:rPr>
                      <m:t>−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楷体" panose="02010609060101010101" pitchFamily="34" charset="-120"/>
                      </a:rPr>
                      <m:t>𝐹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楷体" panose="02010609060101010101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楷体" panose="02010609060101010101" pitchFamily="34" charset="-120"/>
                          </a:rPr>
                          <m:t>′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楷体" panose="02010609060101010101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楷体" panose="02010609060101010101" pitchFamily="34" charset="-120"/>
                      </a:rPr>
                      <m:t>=30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楷体" panose="02010609060101010101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楷体" panose="02010609060101010101" pitchFamily="34" charset="-120"/>
                      </a:rPr>
                      <m:t>−20 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楷体" panose="02010609060101010101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楷体" panose="02010609060101010101" pitchFamily="34" charset="-120"/>
                      </a:rPr>
                      <m:t>=10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楷体" panose="02010609060101010101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6_AN.1_1#5fa94ce85?vcp=1&amp;vis=1&amp;pid=d38668c5b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5" y="725625"/>
                <a:ext cx="11230009" cy="3219641"/>
              </a:xfrm>
              <a:prstGeom prst="rect">
                <a:avLst/>
              </a:prstGeom>
              <a:blipFill rotWithShape="1">
                <a:blip r:embed="rId2"/>
                <a:stretch>
                  <a:fillRect l="-3" t="-14" r="4" b="-425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" name="组合 4"/>
          <p:cNvGrpSpPr/>
          <p:nvPr/>
        </p:nvGrpSpPr>
        <p:grpSpPr>
          <a:xfrm>
            <a:off x="7613602" y="2105578"/>
            <a:ext cx="3694176" cy="4433824"/>
            <a:chOff x="8265063" y="1969776"/>
            <a:chExt cx="3694176" cy="4433824"/>
          </a:xfrm>
        </p:grpSpPr>
        <p:pic>
          <p:nvPicPr>
            <p:cNvPr id="3" name="QO_6_AN.1_1#5fa94ce85?iti=16&amp;vcp=1&amp;vis=1&amp;pid=d38668c5b&amp;color=0,0,0&amp;tib=255,255,255&amp;vtp=1&amp;vaab=1" descr="preencoded.png"/>
            <p:cNvPicPr>
              <a:picLocks noChangeAspect="1"/>
            </p:cNvPicPr>
            <p:nvPr/>
          </p:nvPicPr>
          <p:blipFill>
            <a:blip r:embed="rId3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8265063" y="1969776"/>
              <a:ext cx="3694176" cy="3438144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alpha val="0"/>
                    </a:schemeClr>
                  </a:solidFill>
                </a14:hiddenFill>
              </a:ext>
            </a:extLst>
          </p:spPr>
        </p:pic>
        <p:sp>
          <p:nvSpPr>
            <p:cNvPr id="4" name="QO_6_AN.1_1#5fa94ce85?iti=16&amp;vcp=1&amp;vis=1&amp;pid=d38668c5b&amp;color=0,0,0&amp;vtp=1&amp;vaab=1&amp;bbb=1"/>
            <p:cNvSpPr/>
            <p:nvPr/>
          </p:nvSpPr>
          <p:spPr>
            <a:xfrm>
              <a:off x="9225482" y="5407920"/>
              <a:ext cx="1594003" cy="995680"/>
            </a:xfrm>
            <a:prstGeom prst="rect">
              <a:avLst/>
            </a:prstGeom>
            <a:noFill/>
          </p:spPr>
          <p:txBody>
            <a:bodyPr wrap="none" lIns="0" tIns="0" rIns="0" bIns="0" rtlCol="0" anchor="t"/>
            <a:lstStyle/>
            <a:p>
              <a:pPr algn="ctr" latinLnBrk="1">
                <a:lnSpc>
                  <a:spcPts val="4900"/>
                </a:lnSpc>
              </a:pPr>
              <a:r>
                <a: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rPr>
                <a:t>答图33-1</a:t>
              </a:r>
              <a:endParaRPr lang="en-US" altLang="zh-CN" sz="2800" dirty="0"/>
            </a:p>
          </p:txBody>
        </p:sp>
      </p:grp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1ea632a08.fixed?vcp=1&amp;pid=c9566c68d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第33讲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压轴题三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压强和浮力的综合计算</a:t>
            </a:r>
            <a:endParaRPr lang="en-US" altLang="zh-CN" sz="4000" dirty="0"/>
          </a:p>
        </p:txBody>
      </p:sp>
      <p:sp>
        <p:nvSpPr>
          <p:cNvPr id="3" name="C_3_BD#1ea632a08.fixed?vcp=1&amp;pid=c9566c68d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压轴题解读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1ec958c6?vcp=1&amp;pid=57ebf4644&amp;color=0,0,0&amp;vtp=1&amp;vaab=1&amp;bt=1&amp;bbb=1"/>
          <p:cNvSpPr/>
          <p:nvPr/>
        </p:nvSpPr>
        <p:spPr>
          <a:xfrm>
            <a:off x="539496" y="554400"/>
            <a:ext cx="11109960" cy="65366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200" dirty="0"/>
          </a:p>
        </p:txBody>
      </p:sp>
      <p:pic>
        <p:nvPicPr>
          <p:cNvPr id="3" name="QO_6_BD.24_1#2c6630669?iti=17&amp;htil=8&amp;vcp=1&amp;vis=1&amp;pid=71ec958c6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74152" y="1285528"/>
            <a:ext cx="3566160" cy="1837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24_2#2c6630669?iti=17&amp;htil=8&amp;vcp=1&amp;vis=1&amp;pid=71ec958c6&amp;color=0,0,0&amp;vtp=1&amp;vaab=1&amp;bbb=1"/>
          <p:cNvSpPr/>
          <p:nvPr/>
        </p:nvSpPr>
        <p:spPr>
          <a:xfrm>
            <a:off x="9312720" y="3250472"/>
            <a:ext cx="1089025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图33-3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6_BD.24_3#2c6630669?htil=8&amp;sp=1&amp;vcp=1&amp;vis=1&amp;pid=71ec958c6&amp;color=0,0,0&amp;vtp=1&amp;vaab=1&amp;bbb=1&amp;hb=1&amp;hs=1"/>
              <p:cNvSpPr/>
              <p:nvPr/>
            </p:nvSpPr>
            <p:spPr>
              <a:xfrm>
                <a:off x="539496" y="1267240"/>
                <a:ext cx="7415784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（2024·云南·中考·改编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）在水中给无盖的茶杯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的外表印图案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，可以简化为图33-3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甲所示的模型，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已知茶杯由密度为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的材料制成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，一根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体积可以忽略的轻质细杆固定在杯中，圆柱形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6_BD.24_3#2c6630669?htil=8&amp;sp=1&amp;vcp=1&amp;vis=1&amp;pid=71ec958c6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7240"/>
                <a:ext cx="7415784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5" t="-17" r="-6020" b="-27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QO_6_BD.24_3#2c6630669?htil=8&amp;sp=1&amp;vcp=1&amp;vis=1&amp;pid=71ec958c6&amp;color=0,0,0&amp;vtp=1&amp;vaab=1&amp;bbb=1&amp;hb=1&amp;hs=1"/>
              <p:cNvSpPr/>
              <p:nvPr/>
            </p:nvSpPr>
            <p:spPr>
              <a:xfrm>
                <a:off x="539496" y="3829476"/>
                <a:ext cx="11112011" cy="19431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容器中装有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深的水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，将柱状的茶杯开口朝上竖直缓慢浸入水中，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当液面跟杯口齐平时，需要等待一段时间印花（此时水没有进入杯内），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待液面稳定后再继续下降，细杆给茶杯的力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与茶杯下降深度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的关系如</a:t>
                </a:r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8" name="QO_6_BD.24_3#2c6630669?htil=8&amp;sp=1&amp;vcp=1&amp;vis=1&amp;pid=71ec958c6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829476"/>
                <a:ext cx="11112011" cy="1943100"/>
              </a:xfrm>
              <a:prstGeom prst="rect">
                <a:avLst/>
              </a:prstGeom>
              <a:blipFill rotWithShape="1">
                <a:blip r:embed="rId5"/>
                <a:stretch>
                  <a:fillRect l="-3" t="-22" r="-3293" b="-329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6_BD.24_3#2c6630669?htil=8&amp;sp=1&amp;vcp=1&amp;vis=1&amp;pid=71ec958c6&amp;color=0,0,0&amp;vtp=1&amp;vaab=1&amp;bbb=1&amp;hb=1&amp;hs=1&amp;htil=1"/>
              <p:cNvSpPr/>
              <p:nvPr/>
            </p:nvSpPr>
            <p:spPr>
              <a:xfrm>
                <a:off x="539496" y="1561170"/>
                <a:ext cx="7407656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33-3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乙所示，茶杯继续下降一段距离后松开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轻杆。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取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求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6_BD.24_3#2c6630669?htil=8&amp;sp=1&amp;vcp=1&amp;vis=1&amp;pid=71ec958c6&amp;color=0,0,0&amp;vtp=1&amp;vaab=1&amp;bbb=1&amp;hb=1&amp;hs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61170"/>
                <a:ext cx="7407656" cy="1849057"/>
              </a:xfrm>
              <a:prstGeom prst="rect">
                <a:avLst/>
              </a:prstGeom>
              <a:blipFill rotWithShape="1">
                <a:blip r:embed="rId2"/>
                <a:stretch>
                  <a:fillRect l="-5" t="-18" r="2" b="-36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O_7_BD.25_1#364bbd56d?htil=8&amp;vcp=1&amp;vis=1&amp;pid=2c6630669&amp;color=0,0,0&amp;vtp=1&amp;vaab=1&amp;bbb=1&amp;htil=1"/>
          <p:cNvSpPr/>
          <p:nvPr/>
        </p:nvSpPr>
        <p:spPr>
          <a:xfrm>
            <a:off x="539496" y="3415517"/>
            <a:ext cx="7407656" cy="55365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（1）茶杯材料的体积；</a:t>
            </a:r>
            <a:endParaRPr lang="en-US" altLang="zh-CN" sz="2800" dirty="0"/>
          </a:p>
        </p:txBody>
      </p:sp>
      <p:sp>
        <p:nvSpPr>
          <p:cNvPr id="4" name="QO_7_BD.26_1#36adfc417?htil=8&amp;vcp=1&amp;vis=1&amp;pid=2c6630669&amp;color=0,0,0&amp;vtp=1&amp;vaab=1&amp;bbb=1&amp;htil=1&amp;hb=1"/>
          <p:cNvSpPr/>
          <p:nvPr/>
        </p:nvSpPr>
        <p:spPr>
          <a:xfrm>
            <a:off x="539496" y="4046769"/>
            <a:ext cx="740765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（2）当茶杯沉入水底后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，水对容器底部的压强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不计印花质量）。</a:t>
            </a:r>
            <a:endParaRPr lang="en-US" altLang="zh-CN" sz="2800" dirty="0"/>
          </a:p>
        </p:txBody>
      </p:sp>
      <p:pic>
        <p:nvPicPr>
          <p:cNvPr id="5" name="QO_6_BD.24_1#2c6630669?iti=109&amp;htil=8&amp;vcp=1&amp;vis=1&amp;pid=71ec958c6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02020" y="2310922"/>
            <a:ext cx="3566160" cy="1837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O_6_BD.24_2#2c6630669?iti=109&amp;htil=8&amp;vcp=1&amp;vis=1&amp;pid=71ec958c6&amp;color=0,0,0&amp;vtp=1&amp;vaab=1&amp;bbb=1"/>
          <p:cNvSpPr/>
          <p:nvPr/>
        </p:nvSpPr>
        <p:spPr>
          <a:xfrm>
            <a:off x="9240588" y="4232877"/>
            <a:ext cx="1089025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图33-3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QO_6_BD.27_2#364bbd56d?iti=18&amp;vcp=1&amp;vis=1&amp;pid=2c663066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90507" y="2093113"/>
            <a:ext cx="4304197" cy="2162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27_3#364bbd56d?iti=18&amp;vcp=1&amp;vis=1&amp;pid=2c6630669&amp;color=0,0,0&amp;vtp=1&amp;vaab=1&amp;bbb=1"/>
          <p:cNvSpPr/>
          <p:nvPr/>
        </p:nvSpPr>
        <p:spPr>
          <a:xfrm>
            <a:off x="9714558" y="4663504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图33-3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7_AN.1_1#364bbd56d?htil=9&amp;vcp=1&amp;vis=1&amp;pid=2c6630669&amp;color=0,0,0&amp;mp=1&amp;vtp=1&amp;vaab=1&amp;bt=1&amp;bbb=1&amp;hb=1&amp;hs=1"/>
              <p:cNvSpPr/>
              <p:nvPr/>
            </p:nvSpPr>
            <p:spPr>
              <a:xfrm>
                <a:off x="539496" y="1272635"/>
                <a:ext cx="7379208" cy="3327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解：由题图乙可知，茶杯下降深度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0∼1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时，细杆对茶杯的拉力与茶杯受到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的重力是一对平衡力，即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则茶杯材料的质量为</a:t>
                </a:r>
                <a:endParaRPr lang="en-US" altLang="zh-CN" sz="2800" dirty="0"/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𝑔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7_AN.1_1#364bbd56d?htil=9&amp;vcp=1&amp;vis=1&amp;pid=2c6630669&amp;color=0,0,0&amp;mp=1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72635"/>
                <a:ext cx="7379208" cy="3327400"/>
              </a:xfrm>
              <a:prstGeom prst="rect">
                <a:avLst/>
              </a:prstGeom>
              <a:blipFill rotWithShape="1">
                <a:blip r:embed="rId4"/>
                <a:stretch>
                  <a:fillRect l="-5" t="-3" r="3" b="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7_AN.1_1#364bbd56d?htil=9&amp;vcp=1&amp;vis=1&amp;pid=2c6630669&amp;color=0,0,0&amp;mp=1&amp;vtp=1&amp;vaab=1&amp;bt=1&amp;bbb=1&amp;hb=1&amp;hs=1"/>
              <p:cNvSpPr/>
              <p:nvPr/>
            </p:nvSpPr>
            <p:spPr>
              <a:xfrm>
                <a:off x="537445" y="4600035"/>
                <a:ext cx="11112011" cy="914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72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茶杯材料的体积为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𝑉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g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2.5 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g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=40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O_7_AN.1_1#364bbd56d?htil=9&amp;vcp=1&amp;vis=1&amp;pid=2c6630669&amp;color=0,0,0&amp;mp=1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7445" y="4600035"/>
                <a:ext cx="11112011" cy="914400"/>
              </a:xfrm>
              <a:prstGeom prst="rect">
                <a:avLst/>
              </a:prstGeom>
              <a:blipFill rotWithShape="1">
                <a:blip r:embed="rId5"/>
                <a:stretch>
                  <a:fillRect l="-2" t="-10" r="3" b="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AN.1_1#36adfc417?iti=21&amp;htil=10&amp;vcp=1&amp;vis=1&amp;pid=2c6630669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84716" y="581832"/>
            <a:ext cx="3602736" cy="1837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6_AN.1_1#36adfc417?iti=21&amp;htil=10&amp;vcp=1&amp;vis=1&amp;pid=2c6630669&amp;color=0,0,0&amp;vtp=1&amp;vaab=1&amp;bbb=1"/>
          <p:cNvSpPr/>
          <p:nvPr/>
        </p:nvSpPr>
        <p:spPr>
          <a:xfrm>
            <a:off x="9241571" y="2546776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图33-3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7_AN.1_1#36adfc417?htil=10&amp;vcp=1&amp;vis=1&amp;pid=2c6630669&amp;color=0,0,0&amp;mp=1&amp;vtp=1&amp;vaab=1&amp;bt=1&amp;bbb=1&amp;hb=1&amp;hs=1"/>
              <p:cNvSpPr/>
              <p:nvPr/>
            </p:nvSpPr>
            <p:spPr>
              <a:xfrm>
                <a:off x="539496" y="554400"/>
                <a:ext cx="7379208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由题图乙可知，当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时，茶杯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刚接触水面；当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时，杆对茶杯的作用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此时茶杯受到的浮力和重力平衡；当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时，圆柱形容器的水面上升到顶端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7_AN.1_1#36adfc417?htil=10&amp;vcp=1&amp;vis=1&amp;pid=2c6630669&amp;color=0,0,0&amp;mp=1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7379208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5" t="-2" r="3" b="-27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7_AN.1_1#36adfc417?htil=10&amp;vcp=1&amp;vis=1&amp;pid=2c6630669&amp;color=0,0,0&amp;mp=1&amp;vtp=1&amp;vaab=1&amp;bt=1&amp;bbb=1&amp;hb=1&amp;hs=1"/>
              <p:cNvSpPr/>
              <p:nvPr/>
            </p:nvSpPr>
            <p:spPr>
              <a:xfrm>
                <a:off x="539496" y="3125388"/>
                <a:ext cx="11112011" cy="3238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此后继续下压茶杯水将溢出容器外；当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=7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液面跟茶杯口齐平，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此时刚开始有水进入茶杯内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，随着茶杯的下降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，水不断进入茶杯，但茶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杯口始终与液面齐平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时，压力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，则此时茶杯受到的浮力为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5" name="QO_7_AN.1_1#36adfc417?htil=10&amp;vcp=1&amp;vis=1&amp;pid=2c6630669&amp;color=0,0,0&amp;mp=1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25388"/>
                <a:ext cx="11112011" cy="3238500"/>
              </a:xfrm>
              <a:prstGeom prst="rect">
                <a:avLst/>
              </a:prstGeom>
              <a:blipFill rotWithShape="1">
                <a:blip r:embed="rId5"/>
                <a:stretch>
                  <a:fillRect l="-3" t="-17" r="-2990" b="-197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7_AN.1_1#36adfc417?htil=10&amp;vcp=1&amp;vis=1&amp;pid=2c6630669&amp;color=0,0,0&amp;mp=1&amp;vtp=1&amp;vaab=1&amp;bt=1&amp;bbb=1&amp;hb=1&amp;hs=1"/>
              <p:cNvSpPr/>
              <p:nvPr/>
            </p:nvSpPr>
            <p:spPr>
              <a:xfrm>
                <a:off x="539496" y="603091"/>
                <a:ext cx="10098326" cy="56134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此时排开水的体积为</a:t>
                </a:r>
                <a:endParaRPr lang="en-US" altLang="zh-CN" sz="2800" dirty="0"/>
              </a:p>
              <a:p>
                <a:pPr latinLnBrk="1">
                  <a:lnSpc>
                    <a:spcPts val="67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排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浮</m:t>
                            </m:r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水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𝑔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×10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−4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=400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=7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时，压力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则此时茶杯受到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的浮力为</a:t>
                </a:r>
                <a:endParaRPr lang="en-US" altLang="zh-CN" sz="2800" dirty="0"/>
              </a:p>
              <a:p>
                <a:pPr latinLnBrk="1">
                  <a:lnSpc>
                    <a:spcPts val="53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此时排开水的体积为</a:t>
                </a:r>
                <a:endParaRPr lang="en-US" altLang="zh-CN" sz="2800" dirty="0"/>
              </a:p>
              <a:p>
                <a:pPr latinLnBrk="1">
                  <a:lnSpc>
                    <a:spcPts val="67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排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浮</m:t>
                            </m:r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水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𝑔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5 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×10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=5×</m:t>
                    </m:r>
                    <m:sSup>
                      <m:sSup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−4</m:t>
                        </m:r>
                      </m:sup>
                    </m:sSup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=500 </m:t>
                    </m:r>
                    <m:sSup>
                      <m:sSup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6700"/>
                  </a:lnSpc>
                </a:pPr>
                <a:endParaRPr lang="en-US" altLang="zh-CN" sz="2800" dirty="0"/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2" name="QO_7_AN.1_1#36adfc417?htil=10&amp;vcp=1&amp;vis=1&amp;pid=2c6630669&amp;color=0,0,0&amp;mp=1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03091"/>
                <a:ext cx="10098326" cy="5613400"/>
              </a:xfrm>
              <a:prstGeom prst="rect">
                <a:avLst/>
              </a:prstGeom>
              <a:blipFill rotWithShape="1">
                <a:blip r:embed="rId2"/>
                <a:stretch>
                  <a:fillRect l="-4" t="-8" r="3" b="-265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6_AN.1_1#36adfc417?iti=110&amp;htil=10&amp;vcp=1&amp;vis=1&amp;pid=2c6630669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54459" y="743634"/>
            <a:ext cx="3602736" cy="1837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AN.1_1#36adfc417?iti=110&amp;htil=10&amp;vcp=1&amp;vis=1&amp;pid=2c6630669&amp;color=0,0,0&amp;vtp=1&amp;vaab=1&amp;bbb=1"/>
          <p:cNvSpPr/>
          <p:nvPr/>
        </p:nvSpPr>
        <p:spPr>
          <a:xfrm>
            <a:off x="9211314" y="2708578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图33-3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7_AN.1_1#36adfc417?htil=10&amp;vcp=1&amp;vis=1&amp;pid=2c6630669&amp;color=0,0,0&amp;mp=1&amp;vtp=1&amp;vaab=1&amp;bt=1&amp;bbb=1&amp;hb=1&amp;hs=1"/>
              <p:cNvSpPr/>
              <p:nvPr/>
            </p:nvSpPr>
            <p:spPr>
              <a:xfrm>
                <a:off x="539496" y="554400"/>
                <a:ext cx="8169938" cy="4370685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则溢出水的体积为</a:t>
                </a:r>
                <a:endParaRPr lang="en-US" altLang="zh-CN" sz="2800" dirty="0"/>
              </a:p>
              <a:p>
                <a:pPr latinLnBrk="1">
                  <a:lnSpc>
                    <a:spcPts val="52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溢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排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排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=500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−400 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=100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时，压力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此时水进入茶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杯中，水的重力等于排开水的重力。则此时茶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杯受到的浮力为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67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排开水的体积为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排</m:t>
                        </m:r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浮</m:t>
                            </m:r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水</m:t>
                            </m:r>
                          </m:sub>
                        </m:s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𝑔</m:t>
                        </m:r>
                      </m:den>
                    </m:f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2 </m:t>
                        </m:r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num>
                      <m:den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1×</m:t>
                        </m:r>
                        <m:sSup>
                          <m:sSup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sSup>
                          <m:sSup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×10 </m:t>
                        </m:r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</m:den>
                    </m:f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=2×</m:t>
                    </m:r>
                    <m:sSup>
                      <m:sSup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−4</m:t>
                        </m:r>
                      </m:sup>
                    </m:sSup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=200 </m:t>
                    </m:r>
                    <m:sSup>
                      <m:sSup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endParaRPr lang="en-US" altLang="zh-CN" sz="2800" dirty="0"/>
              </a:p>
              <a:p>
                <a:pPr latinLnBrk="1">
                  <a:lnSpc>
                    <a:spcPct val="11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2" name="QO_7_AN.1_1#36adfc417?htil=10&amp;vcp=1&amp;vis=1&amp;pid=2c6630669&amp;color=0,0,0&amp;mp=1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8169938" cy="4370685"/>
              </a:xfrm>
              <a:prstGeom prst="rect">
                <a:avLst/>
              </a:prstGeom>
              <a:blipFill rotWithShape="1">
                <a:blip r:embed="rId2"/>
                <a:stretch>
                  <a:fillRect l="-5" t="-1" r="5" b="-490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6_AN.1_1#36adfc417?iti=111&amp;htil=10&amp;vcp=1&amp;vis=1&amp;pid=2c6630669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92148" y="1740915"/>
            <a:ext cx="4022212" cy="2051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AN.1_1#36adfc417?iti=111&amp;htil=10&amp;vcp=1&amp;vis=1&amp;pid=2c6630669&amp;color=0,0,0&amp;vtp=1&amp;vaab=1&amp;bbb=1"/>
          <p:cNvSpPr/>
          <p:nvPr/>
        </p:nvSpPr>
        <p:spPr>
          <a:xfrm>
            <a:off x="10002715" y="4031786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图33-3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7_AN.1_1#36adfc417?htil=10&amp;vcp=1&amp;vis=1&amp;pid=2c6630669&amp;color=0,0,0&amp;mp=1&amp;vtp=1&amp;vaab=1&amp;bt=1&amp;bbb=1&amp;hb=1&amp;hs=1"/>
              <p:cNvSpPr/>
              <p:nvPr/>
            </p:nvSpPr>
            <p:spPr>
              <a:xfrm>
                <a:off x="539495" y="711232"/>
                <a:ext cx="8052243" cy="4078051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则进入杯中水的体积为</a:t>
                </a:r>
                <a:endParaRPr lang="en-US" altLang="zh-CN" sz="2800" dirty="0"/>
              </a:p>
              <a:p>
                <a:pPr latinLnBrk="1">
                  <a:lnSpc>
                    <a:spcPts val="52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排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排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=500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−200 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=300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7 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，下降了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，则说明有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深的圆柱形容器中的水进入茶杯，则圆柱形容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器的底面积为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𝑉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水</m:t>
                            </m:r>
                          </m:sub>
                        </m:sSub>
                      </m:num>
                      <m:den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Δ</m:t>
                        </m:r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den>
                    </m:f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300 </m:t>
                        </m:r>
                        <m:sSup>
                          <m:sSup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cm</m:t>
                            </m:r>
                          </m:e>
                          <m:sup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</m:num>
                      <m:den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3 </m:t>
                        </m:r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den>
                    </m:f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=100 </m:t>
                    </m:r>
                    <m:sSup>
                      <m:sSup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endParaRPr lang="en-US" altLang="zh-CN" sz="2800" dirty="0"/>
              </a:p>
              <a:p>
                <a:pPr latinLnBrk="1">
                  <a:lnSpc>
                    <a:spcPct val="11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2" name="QO_7_AN.1_1#36adfc417?htil=10&amp;vcp=1&amp;vis=1&amp;pid=2c6630669&amp;color=0,0,0&amp;mp=1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5" y="711232"/>
                <a:ext cx="8052243" cy="4078051"/>
              </a:xfrm>
              <a:prstGeom prst="rect">
                <a:avLst/>
              </a:prstGeom>
              <a:blipFill rotWithShape="1">
                <a:blip r:embed="rId2"/>
                <a:stretch>
                  <a:fillRect l="-5" t="-1" r="2" b="-229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6_AN.1_1#36adfc417?iti=112&amp;htil=10&amp;vcp=1&amp;vis=1&amp;pid=2c6630669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94832" y="851775"/>
            <a:ext cx="3602736" cy="1837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AN.1_1#36adfc417?iti=112&amp;htil=10&amp;vcp=1&amp;vis=1&amp;pid=2c6630669&amp;color=0,0,0&amp;vtp=1&amp;vaab=1&amp;bbb=1"/>
          <p:cNvSpPr/>
          <p:nvPr/>
        </p:nvSpPr>
        <p:spPr>
          <a:xfrm>
            <a:off x="9151688" y="2816719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图33-3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7_AN.1_1#36adfc417?htil=10&amp;vcp=1&amp;vis=1&amp;pid=2c6630669&amp;color=0,0,0&amp;mp=1&amp;vtp=1&amp;vaab=1&amp;bt=1&amp;bbb=1&amp;hb=1&amp;hs=1"/>
              <p:cNvSpPr/>
              <p:nvPr/>
            </p:nvSpPr>
            <p:spPr>
              <a:xfrm>
                <a:off x="539495" y="554400"/>
                <a:ext cx="9899151" cy="4162455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43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圆柱形容器装有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的水，则水的总体积为</a:t>
                </a:r>
                <a:endParaRPr lang="en-US" altLang="zh-CN" sz="2800" dirty="0"/>
              </a:p>
              <a:p>
                <a:pPr latinLnBrk="1">
                  <a:lnSpc>
                    <a:spcPts val="43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总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总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=100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=1 600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3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当茶杯沉入水底后，此时圆柱形容器的水深为</a:t>
                </a:r>
                <a:endParaRPr lang="en-US" altLang="zh-CN" sz="2800" dirty="0"/>
              </a:p>
              <a:p>
                <a:pPr latinLnBrk="1">
                  <a:lnSpc>
                    <a:spcPts val="6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𝑉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总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𝑉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溢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甲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1 600 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+40 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−100 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100 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3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=15.4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=0.154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3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则水对容器底部的压强为</a:t>
                </a:r>
                <a:endParaRPr lang="en-US" altLang="zh-CN" sz="2800" dirty="0"/>
              </a:p>
              <a:p>
                <a:pPr latinLnBrk="1">
                  <a:lnSpc>
                    <a:spcPts val="45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′=1.0×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×0.154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=1 540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7_AN.1_1#36adfc417?htil=10&amp;vcp=1&amp;vis=1&amp;pid=2c6630669&amp;color=0,0,0&amp;mp=1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5" y="554400"/>
                <a:ext cx="9899151" cy="4162455"/>
              </a:xfrm>
              <a:prstGeom prst="rect">
                <a:avLst/>
              </a:prstGeom>
              <a:blipFill rotWithShape="1">
                <a:blip r:embed="rId2"/>
                <a:stretch>
                  <a:fillRect l="-4" t="-1" r="5" b="-116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6_AN.1_1#36adfc417?iti=113&amp;htil=10&amp;vcp=1&amp;vis=1&amp;pid=2c6630669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76667" y="1049769"/>
            <a:ext cx="4414466" cy="2252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AN.1_1#36adfc417?iti=113&amp;htil=10&amp;vcp=1&amp;vis=1&amp;pid=2c6630669&amp;color=0,0,0&amp;vtp=1&amp;vaab=1&amp;bbb=1"/>
          <p:cNvSpPr/>
          <p:nvPr/>
        </p:nvSpPr>
        <p:spPr>
          <a:xfrm>
            <a:off x="9482697" y="3556181"/>
            <a:ext cx="1089025" cy="50298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图33-3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31_1#cc168a6ab?iti=22&amp;htil=11&amp;vcp=1&amp;vis=1&amp;pid=71ec958c6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24344" y="899192"/>
            <a:ext cx="4306824" cy="302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6_BD.31_2#cc168a6ab?iti=22&amp;htil=11&amp;vcp=1&amp;vis=1&amp;pid=71ec958c6&amp;color=0,0,0&amp;vtp=1&amp;vaab=1&amp;bbb=1"/>
          <p:cNvSpPr/>
          <p:nvPr/>
        </p:nvSpPr>
        <p:spPr>
          <a:xfrm>
            <a:off x="8933243" y="4052856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图33-4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6_BD.31_3#cc168a6ab?htil=11&amp;sp=1&amp;vcp=1&amp;vis=1&amp;pid=71ec958c6&amp;color=0,0,0&amp;vtp=1&amp;vaab=1&amp;bt=1&amp;bbb=1&amp;hb=1&amp;hs=1"/>
              <p:cNvSpPr/>
              <p:nvPr/>
            </p:nvSpPr>
            <p:spPr>
              <a:xfrm>
                <a:off x="539496" y="880904"/>
                <a:ext cx="6675120" cy="37921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（2024·江苏泰州·中考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）小天做物理小实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，先向质量为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的薄壁柱形容器中倒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入深度为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的水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，放在水平放置的电子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秤上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，稳定后示数如图33-4甲所示；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然后，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用细线吊着密度为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、不吸水的立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方体木块，将其竖直向下缓慢浸入容器内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6_BD.31_3#cc168a6ab?htil=11&amp;sp=1&amp;vcp=1&amp;vis=1&amp;pid=71ec958c6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80904"/>
                <a:ext cx="6675120" cy="3792157"/>
              </a:xfrm>
              <a:prstGeom prst="rect">
                <a:avLst/>
              </a:prstGeom>
              <a:blipFill rotWithShape="1">
                <a:blip r:embed="rId4"/>
                <a:stretch>
                  <a:fillRect l="-6" t="-4" r="-1802" b="-18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O_6_BD.31_3#cc168a6ab?htil=11&amp;sp=1&amp;vcp=1&amp;vis=1&amp;pid=71ec958c6&amp;color=0,0,0&amp;vtp=1&amp;vaab=1&amp;bt=1&amp;bbb=1&amp;hb=1&amp;hs=1"/>
          <p:cNvSpPr/>
          <p:nvPr/>
        </p:nvSpPr>
        <p:spPr>
          <a:xfrm>
            <a:off x="539496" y="4696936"/>
            <a:ext cx="11112011" cy="1295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的水中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，松开手待木块静止后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，电子秤示数稳定后如图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33-4乙所示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；接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着，小天拉着细线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将木块竖直向上提升一定高度时，容器对电子秤的</a:t>
            </a:r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6_BD.31_3#cc168a6ab?htil=11&amp;sp=1&amp;vcp=1&amp;vis=1&amp;pid=71ec958c6&amp;color=0,0,0&amp;vtp=1&amp;vaab=1&amp;bt=1&amp;bbb=1&amp;hb=1&amp;hs=1"/>
              <p:cNvSpPr/>
              <p:nvPr/>
            </p:nvSpPr>
            <p:spPr>
              <a:xfrm>
                <a:off x="539496" y="1498400"/>
                <a:ext cx="6657848" cy="253530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压强变化量与木块底部所受水的压强变化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量之差为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。不计细线质量和体积，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忽略附在木块表面水的影响，</a:t>
                </a:r>
              </a:p>
              <a:p>
                <a:pPr latinLnBrk="1">
                  <a:lnSpc>
                    <a:spcPts val="52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取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，求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6_BD.31_3#cc168a6ab?htil=11&amp;sp=1&amp;vcp=1&amp;vis=1&amp;pid=71ec958c6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498400"/>
                <a:ext cx="6657848" cy="2535301"/>
              </a:xfrm>
              <a:prstGeom prst="rect">
                <a:avLst/>
              </a:prstGeom>
              <a:blipFill rotWithShape="1">
                <a:blip r:embed="rId2"/>
                <a:stretch>
                  <a:fillRect l="-6" t="-17" r="-1532" b="-33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O_7_BD.32_1#e94ed9f8f?vcp=1&amp;vis=1&amp;pid=cc168a6ab&amp;color=0,0,0&amp;vtp=1&amp;vaab=1&amp;bbb=1&amp;htil=1"/>
          <p:cNvSpPr/>
          <p:nvPr/>
        </p:nvSpPr>
        <p:spPr>
          <a:xfrm>
            <a:off x="539496" y="4030100"/>
            <a:ext cx="6657848" cy="55365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（1）图乙中木块对容器底部压强；</a:t>
            </a:r>
            <a:endParaRPr lang="en-US" altLang="zh-CN" sz="2800" dirty="0"/>
          </a:p>
        </p:txBody>
      </p:sp>
      <p:sp>
        <p:nvSpPr>
          <p:cNvPr id="4" name="QO_7_BD.33_1#1e5d6ae18?vcp=1&amp;vis=1&amp;pid=cc168a6ab&amp;color=0,0,0&amp;vtp=1&amp;vaab=1&amp;bbb=1&amp;htil=1"/>
          <p:cNvSpPr/>
          <p:nvPr/>
        </p:nvSpPr>
        <p:spPr>
          <a:xfrm>
            <a:off x="539496" y="4653543"/>
            <a:ext cx="6657848" cy="55365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（2）木块竖直向上提升的高度。</a:t>
            </a:r>
            <a:endParaRPr lang="en-US" altLang="zh-CN" sz="2800" dirty="0"/>
          </a:p>
        </p:txBody>
      </p:sp>
      <p:pic>
        <p:nvPicPr>
          <p:cNvPr id="5" name="QO_6_BD.31_1#cc168a6ab?iti=114&amp;htil=11&amp;vcp=1&amp;vis=1&amp;pid=71ec958c6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68628" y="1638944"/>
            <a:ext cx="4306824" cy="302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O_6_BD.31_2#cc168a6ab?iti=114&amp;htil=11&amp;vcp=1&amp;vis=1&amp;pid=71ec958c6&amp;color=0,0,0&amp;vtp=1&amp;vaab=1&amp;bbb=1"/>
          <p:cNvSpPr/>
          <p:nvPr/>
        </p:nvSpPr>
        <p:spPr>
          <a:xfrm>
            <a:off x="8877527" y="4779273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图33-4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P_4_BD#cf89e2db4?colgroup=2,27&amp;vcp=1&amp;pid=1ea632a08&amp;color=0,0,0&amp;vtp=1&amp;vaab=1&amp;bt=1&amp;bbb=1&amp;hb=1"/>
          <p:cNvGraphicFramePr>
            <a:graphicFrameLocks noGrp="1"/>
          </p:cNvGraphicFramePr>
          <p:nvPr/>
        </p:nvGraphicFramePr>
        <p:xfrm>
          <a:off x="539496" y="1293082"/>
          <a:ext cx="11112682" cy="4976432"/>
        </p:xfrm>
        <a:graphic>
          <a:graphicData uri="http://schemas.openxmlformats.org/drawingml/2006/table">
            <a:tbl>
              <a:tblPr/>
              <a:tblGrid>
                <a:gridCol w="11078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047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命题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解读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常以固体的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“入液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出液”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或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“注液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抽液”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为背景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考查压强与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浮力的综合计算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与工程实践相结合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体现跨学科实践主题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难度比较大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0047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规律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解读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（1）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入液模型</a:t>
                      </a:r>
                      <a:endParaRPr lang="en-US" altLang="zh-CN" sz="1200" dirty="0"/>
                    </a:p>
                    <a:p>
                      <a:pPr algn="ctr" latinLnBrk="1" hangingPunct="0">
                        <a:lnSpc>
                          <a:spcPts val="15500"/>
                        </a:lnSpc>
                      </a:pPr>
                      <a:r>
                        <a:rPr lang="en-US" altLang="zh-CN" sz="8600" b="0" i="0" kern="0" spc="-9990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______________________________________________________________________________________________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：出液是入液的逆过程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同样遵循以上规律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4_BD#cf89e2db4.table_image?tii=3&amp;vcp=1&amp;pid=1ea632a0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16308" y="3662172"/>
            <a:ext cx="5266944" cy="1965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QO_6_AN.1_1#e94ed9f8f?iti=24&amp;htil=12&amp;vcp=1&amp;vis=1&amp;pid=cc168a6ab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82101" y="1129067"/>
            <a:ext cx="4306824" cy="302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O_6_AN.1_1#e94ed9f8f?iti=24&amp;htil=12&amp;vcp=1&amp;vis=1&amp;pid=cc168a6ab&amp;color=0,0,0&amp;vtp=1&amp;vaab=1&amp;bbb=1"/>
          <p:cNvSpPr/>
          <p:nvPr/>
        </p:nvSpPr>
        <p:spPr>
          <a:xfrm>
            <a:off x="8791000" y="4282731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图33-4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O_7_AN.1_1#e94ed9f8f?htil=12&amp;vcp=1&amp;vis=1&amp;pid=cc168a6ab&amp;color=0,0,0&amp;vtp=1&amp;vaab=1&amp;bt=1&amp;bbb=1&amp;hb=1&amp;hs=1"/>
              <p:cNvSpPr/>
              <p:nvPr/>
            </p:nvSpPr>
            <p:spPr>
              <a:xfrm>
                <a:off x="450811" y="991907"/>
                <a:ext cx="6675120" cy="39572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解：由题图甲可知，容器和水的总质量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总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=450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,则容器中水的质量为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总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容器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=450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−300 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=150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得，水的体积为</a:t>
                </a:r>
                <a:endParaRPr lang="en-US" altLang="zh-CN" sz="2800" dirty="0"/>
              </a:p>
              <a:p>
                <a:pPr latinLnBrk="1">
                  <a:lnSpc>
                    <a:spcPts val="64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水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水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150 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g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g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=150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𝑉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𝑆h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得，容器的底面积为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O_7_AN.1_1#e94ed9f8f?htil=12&amp;vcp=1&amp;vis=1&amp;pid=cc168a6ab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811" y="991907"/>
                <a:ext cx="6675120" cy="3957257"/>
              </a:xfrm>
              <a:prstGeom prst="rect">
                <a:avLst/>
              </a:prstGeom>
              <a:blipFill rotWithShape="1">
                <a:blip r:embed="rId4"/>
                <a:stretch>
                  <a:fillRect l="-9" t="-1" r="9" b="-17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QO_7_AN.1_1#e94ed9f8f?htil=12&amp;vcp=1&amp;vis=1&amp;pid=cc168a6ab&amp;color=0,0,0&amp;vtp=1&amp;vaab=1&amp;bt=1&amp;bbb=1&amp;hb=1&amp;hs=1"/>
              <p:cNvSpPr/>
              <p:nvPr/>
            </p:nvSpPr>
            <p:spPr>
              <a:xfrm>
                <a:off x="451310" y="4949164"/>
                <a:ext cx="11112011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63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容器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𝑉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水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0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150 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=150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8" name="QO_7_AN.1_1#e94ed9f8f?htil=12&amp;vcp=1&amp;vis=1&amp;pid=cc168a6ab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1310" y="4949164"/>
                <a:ext cx="11112011" cy="1473200"/>
              </a:xfrm>
              <a:prstGeom prst="rect">
                <a:avLst/>
              </a:prstGeom>
              <a:blipFill rotWithShape="1">
                <a:blip r:embed="rId5"/>
                <a:stretch>
                  <a:fillRect l="-4" t="-41" r="5" b="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7_AN.1_1#e94ed9f8f?htil=12&amp;vcp=1&amp;vis=1&amp;pid=cc168a6ab&amp;color=0,0,0&amp;vtp=1&amp;vaab=1&amp;bt=1&amp;bbb=1&amp;hb=1&amp;hs=1"/>
              <p:cNvSpPr/>
              <p:nvPr/>
            </p:nvSpPr>
            <p:spPr>
              <a:xfrm>
                <a:off x="539995" y="622236"/>
                <a:ext cx="10007292" cy="53594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由题图乙可知，容器、水和木块的总质量</m:t>
                        </m:r>
                        <m:sSub>
                          <m:sSubPr>
                            <m:ctrlPr>
                              <a:rPr lang="en-US" altLang="zh-CN" sz="2800" i="1" spc="-5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spc="-5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spc="-5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总</m:t>
                            </m:r>
                          </m:sub>
                        </m:sSub>
                        <m:r>
                          <a:rPr lang="en-US" altLang="zh-CN" sz="280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′=1 050 </m:t>
                        </m:r>
                        <m:r>
                          <m:rPr>
                            <m:sty m:val="p"/>
                          </m:rPr>
                          <a:rPr lang="en-US" altLang="zh-CN" sz="280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g</m:t>
                        </m:r>
                        <m:r>
                          <m:rPr>
                            <m:nor/>
                          </m:rPr>
                          <a:rPr lang="en-US" altLang="zh-CN" sz="100" kern="0" spc="-99900" dirty="0">
                            <a:solidFill>
                              <a:srgbClr val="FFFFFF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US" altLang="zh-CN" sz="2800" spc="-50" dirty="0">
                            <a:solidFill>
                              <a:srgbClr val="FF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,</m:t>
                        </m:r>
                        <m:r>
                          <m:rPr>
                            <m:nor/>
                          </m:rPr>
                          <a:rPr lang="en-US" altLang="zh-CN" sz="2800" spc="-50" dirty="0">
                            <a:solidFill>
                              <a:srgbClr val="FF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则木块的质量为</m:t>
                        </m:r>
                        <m:r>
                          <m:rPr>
                            <m:nor/>
                          </m:rPr>
                          <a:rPr lang="en-US" altLang="zh-CN" sz="2800" spc="-50" dirty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木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′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总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总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=1 050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−450 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=600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木块的体积为</a:t>
                </a:r>
                <a:endParaRPr lang="en-US" altLang="zh-CN" sz="2800" dirty="0"/>
              </a:p>
              <a:p>
                <a:pPr latinLnBrk="1">
                  <a:lnSpc>
                    <a:spcPts val="65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木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木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木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600 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g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0.6 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g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=1 000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𝑉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𝐿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得，木块的边长为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𝐿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ad>
                      <m:rad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radPr>
                      <m:deg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deg>
                      <m:e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𝑉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木</m:t>
                            </m:r>
                          </m:sub>
                        </m:sSub>
                      </m:e>
                    </m:rad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ad>
                      <m:rad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radPr>
                      <m:deg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deg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1 000 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</m:e>
                    </m:rad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木块的底面积为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木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𝐿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=(10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=100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2" name="QO_7_AN.1_1#e94ed9f8f?htil=12&amp;vcp=1&amp;vis=1&amp;pid=cc168a6ab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622236"/>
                <a:ext cx="10007292" cy="5359400"/>
              </a:xfrm>
              <a:prstGeom prst="rect">
                <a:avLst/>
              </a:prstGeom>
              <a:blipFill rotWithShape="1">
                <a:blip r:embed="rId2"/>
                <a:stretch>
                  <a:fillRect l="-2" t="-11" r="6" b="-240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6_AN.1_1#e94ed9f8f?iti=115&amp;htil=12&amp;vcp=1&amp;vis=1&amp;pid=cc168a6ab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48655" y="2708655"/>
            <a:ext cx="4306824" cy="302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AN.1_1#e94ed9f8f?iti=115&amp;htil=12&amp;vcp=1&amp;vis=1&amp;pid=cc168a6ab&amp;color=0,0,0&amp;vtp=1&amp;vaab=1&amp;bbb=1"/>
          <p:cNvSpPr/>
          <p:nvPr/>
        </p:nvSpPr>
        <p:spPr>
          <a:xfrm>
            <a:off x="9057554" y="5862320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图33-4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7_AN.1_1#e94ed9f8f?htil=12&amp;vcp=1&amp;vis=1&amp;pid=cc168a6ab&amp;color=0,0,0&amp;vtp=1&amp;vaab=1&amp;bt=1&amp;bbb=1&amp;hb=1&amp;hs=1"/>
              <p:cNvSpPr/>
              <p:nvPr/>
            </p:nvSpPr>
            <p:spPr>
              <a:xfrm>
                <a:off x="539995" y="660845"/>
                <a:ext cx="10959728" cy="4789341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题图乙中水的深度为</a:t>
                </a:r>
                <a:endParaRPr lang="en-US" altLang="zh-CN" sz="2800" dirty="0"/>
              </a:p>
              <a:p>
                <a:pPr latinLnBrk="1">
                  <a:lnSpc>
                    <a:spcPts val="69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𝑉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水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容器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木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150 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150 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−100 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此时木块排开水的体积为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排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木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=100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=300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则木块受到的浮力为</a:t>
                </a:r>
                <a:endParaRPr lang="en-US" altLang="zh-CN" sz="2800" dirty="0"/>
              </a:p>
              <a:p>
                <a:pPr latinLnBrk="1">
                  <a:lnSpc>
                    <a:spcPts val="52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排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×300×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−6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木块受到的重力为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木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木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=600×</m:t>
                    </m:r>
                    <m:sSup>
                      <m:sSup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−3</m:t>
                        </m:r>
                      </m:sup>
                    </m:sSup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 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=6 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endParaRPr lang="en-US" altLang="zh-CN" sz="2800" dirty="0"/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2" name="QO_7_AN.1_1#e94ed9f8f?htil=12&amp;vcp=1&amp;vis=1&amp;pid=cc168a6ab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660845"/>
                <a:ext cx="10959728" cy="4789341"/>
              </a:xfrm>
              <a:prstGeom prst="rect">
                <a:avLst/>
              </a:prstGeom>
              <a:blipFill rotWithShape="1">
                <a:blip r:embed="rId2"/>
                <a:stretch>
                  <a:fillRect l="-2" t="-9" r="5" b="-265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" name="组合 4"/>
          <p:cNvGrpSpPr/>
          <p:nvPr/>
        </p:nvGrpSpPr>
        <p:grpSpPr>
          <a:xfrm>
            <a:off x="7192899" y="402336"/>
            <a:ext cx="4306824" cy="4149344"/>
            <a:chOff x="7192899" y="402336"/>
            <a:chExt cx="4306824" cy="4149344"/>
          </a:xfrm>
        </p:grpSpPr>
        <p:pic>
          <p:nvPicPr>
            <p:cNvPr id="3" name="QO_6_AN.1_1#e94ed9f8f?iti=116&amp;htil=12&amp;vcp=1&amp;vis=1&amp;pid=cc168a6ab&amp;color=0,0,0&amp;tib=255,255,255&amp;vtp=1&amp;vaab=1&amp;hs=1&amp;hs=1" descr="preencoded.png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192899" y="402336"/>
              <a:ext cx="4306824" cy="30266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alpha val="0"/>
                    </a:schemeClr>
                  </a:solidFill>
                </a14:hiddenFill>
              </a:ext>
            </a:extLst>
          </p:spPr>
        </p:pic>
        <p:sp>
          <p:nvSpPr>
            <p:cNvPr id="4" name="QO_6_AN.1_1#e94ed9f8f?iti=116&amp;htil=12&amp;vcp=1&amp;vis=1&amp;pid=cc168a6ab&amp;color=0,0,0&amp;vtp=1&amp;vaab=1&amp;bbb=1"/>
            <p:cNvSpPr/>
            <p:nvPr/>
          </p:nvSpPr>
          <p:spPr>
            <a:xfrm>
              <a:off x="8801798" y="3556000"/>
              <a:ext cx="1089025" cy="995680"/>
            </a:xfrm>
            <a:prstGeom prst="rect">
              <a:avLst/>
            </a:prstGeom>
            <a:noFill/>
          </p:spPr>
          <p:txBody>
            <a:bodyPr wrap="none" lIns="0" tIns="0" rIns="0" bIns="0" rtlCol="0" anchor="t"/>
            <a:lstStyle/>
            <a:p>
              <a:pPr algn="ctr" latinLnBrk="1">
                <a:lnSpc>
                  <a:spcPts val="4900"/>
                </a:lnSpc>
              </a:pPr>
              <a:r>
                <a: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rPr>
                <a:t>图33-4</a:t>
              </a:r>
              <a:endParaRPr lang="en-US" altLang="zh-CN" sz="2800" dirty="0"/>
            </a:p>
          </p:txBody>
        </p:sp>
      </p:grp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7_AN.1_1#e94ed9f8f?htil=12&amp;vcp=1&amp;vis=1&amp;pid=cc168a6ab&amp;color=0,0,0&amp;vtp=1&amp;vaab=1&amp;bt=1&amp;bbb=1&amp;hb=1&amp;hs=1"/>
              <p:cNvSpPr/>
              <p:nvPr/>
            </p:nvSpPr>
            <p:spPr>
              <a:xfrm>
                <a:off x="539995" y="1032510"/>
                <a:ext cx="6657349" cy="473456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ct val="150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由力的平衡条件可知，木块对容器底部的压力为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底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木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木块对容器底的压强为</a:t>
                </a:r>
                <a:endParaRPr lang="en-US" altLang="zh-CN" sz="2800" dirty="0"/>
              </a:p>
              <a:p>
                <a:pPr latinLnBrk="1">
                  <a:lnSpc>
                    <a:spcPts val="66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木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压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木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100×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−4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7_AN.1_1#e94ed9f8f?htil=12&amp;vcp=1&amp;vis=1&amp;pid=cc168a6ab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1032510"/>
                <a:ext cx="6657349" cy="4734560"/>
              </a:xfrm>
              <a:prstGeom prst="rect">
                <a:avLst/>
              </a:prstGeom>
              <a:blipFill rotWithShape="1">
                <a:blip r:embed="rId2"/>
                <a:stretch>
                  <a:fillRect l="-4" r="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6_AN.1_1#e94ed9f8f?iti=117&amp;htil=12&amp;vcp=1&amp;vis=1&amp;pid=cc168a6ab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42988" y="1173054"/>
            <a:ext cx="4306824" cy="302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AN.1_1#e94ed9f8f?iti=117&amp;htil=12&amp;vcp=1&amp;vis=1&amp;pid=cc168a6ab&amp;color=0,0,0&amp;vtp=1&amp;vaab=1&amp;bbb=1"/>
          <p:cNvSpPr/>
          <p:nvPr/>
        </p:nvSpPr>
        <p:spPr>
          <a:xfrm>
            <a:off x="8751888" y="4326718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图33-4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QO_6_AN.1_1#1e5d6ae18?iti=26&amp;htil=13&amp;vcp=1&amp;vis=1&amp;pid=cc168a6ab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42632" y="820673"/>
            <a:ext cx="4306824" cy="302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O_6_AN.1_1#1e5d6ae18?iti=26&amp;htil=13&amp;vcp=1&amp;vis=1&amp;pid=cc168a6ab&amp;color=0,0,0&amp;vtp=1&amp;vaab=1&amp;bbb=1"/>
          <p:cNvSpPr/>
          <p:nvPr/>
        </p:nvSpPr>
        <p:spPr>
          <a:xfrm>
            <a:off x="8951531" y="3930648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图33-4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O_7_AN.1_1#1e5d6ae18?htil=13&amp;vcp=1&amp;vis=1&amp;pid=cc168a6ab&amp;color=0,0,0&amp;vtp=1&amp;vaab=1&amp;bt=1&amp;bbb=1&amp;hb=1&amp;hs=1"/>
              <p:cNvSpPr/>
              <p:nvPr/>
            </p:nvSpPr>
            <p:spPr>
              <a:xfrm>
                <a:off x="467068" y="1256537"/>
                <a:ext cx="10940297" cy="4438093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zh-CN" altLang="en-US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</a:t>
                </a:r>
                <a:r>
                  <a:rPr lang="zh-CN" altLang="en-US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设提升后，木块浸在水中的深度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,此时木块排开水的体积为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排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木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木块受到的浮力为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排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木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由力的平衡条件可知，提升时的拉力为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木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木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木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−1×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×100×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−4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−100 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7" name="QO_7_AN.1_1#1e5d6ae18?htil=13&amp;vcp=1&amp;vis=1&amp;pid=cc168a6ab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068" y="1256537"/>
                <a:ext cx="10940297" cy="4438093"/>
              </a:xfrm>
              <a:prstGeom prst="rect">
                <a:avLst/>
              </a:prstGeom>
              <a:blipFill rotWithShape="1">
                <a:blip r:embed="rId4"/>
                <a:stretch>
                  <a:fillRect l="-3" t="-11" r="2" b="-165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7_AN.1_1#1e5d6ae18?htil=13&amp;vcp=1&amp;vis=1&amp;pid=cc168a6ab&amp;color=0,0,0&amp;vtp=1&amp;vaab=1&amp;bt=1&amp;bbb=1&amp;hb=1&amp;hs=1"/>
              <p:cNvSpPr/>
              <p:nvPr/>
            </p:nvSpPr>
            <p:spPr>
              <a:xfrm>
                <a:off x="539495" y="554400"/>
                <a:ext cx="11220956" cy="428988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提升之前，容器对电子秤的压力为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压秤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总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提升后，容器对电子秤的压力为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′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压秤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′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总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可知，容器对电子秤的压强变化量为</a:t>
                </a:r>
                <a:endParaRPr lang="en-US" altLang="zh-CN" sz="2800" dirty="0"/>
              </a:p>
              <a:p>
                <a:pPr latinLnBrk="1">
                  <a:lnSpc>
                    <a:spcPts val="68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秤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秤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′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秤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压秤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容器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′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压秤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容器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′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总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容器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′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总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容器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6 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−100 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×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150×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−4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2" name="QO_7_AN.1_1#1e5d6ae18?htil=13&amp;vcp=1&amp;vis=1&amp;pid=cc168a6ab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5" y="554400"/>
                <a:ext cx="11220956" cy="4289887"/>
              </a:xfrm>
              <a:prstGeom prst="rect">
                <a:avLst/>
              </a:prstGeom>
              <a:blipFill rotWithShape="1">
                <a:blip r:embed="rId2"/>
                <a:stretch>
                  <a:fillRect l="-3" t="-1" r="2" b="-105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6_AN.1_1#1e5d6ae18?iti=118&amp;htil=13&amp;vcp=1&amp;vis=1&amp;pid=cc168a6ab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49705" y="694943"/>
            <a:ext cx="2962604" cy="208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AN.1_1#1e5d6ae18?iti=118&amp;htil=13&amp;vcp=1&amp;vis=1&amp;pid=cc168a6ab&amp;color=0,0,0&amp;vtp=1&amp;vaab=1&amp;bbb=1"/>
          <p:cNvSpPr/>
          <p:nvPr/>
        </p:nvSpPr>
        <p:spPr>
          <a:xfrm>
            <a:off x="8314091" y="2617336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图33-4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7_AN.1_1#1e5d6ae18?htil=13&amp;vcp=1&amp;vis=1&amp;pid=cc168a6ab&amp;color=0,0,0&amp;vtp=1&amp;vaab=1&amp;bt=1&amp;bbb=1&amp;hb=1&amp;hs=1"/>
              <p:cNvSpPr/>
              <p:nvPr/>
            </p:nvSpPr>
            <p:spPr>
              <a:xfrm>
                <a:off x="453835" y="703222"/>
                <a:ext cx="11284330" cy="45339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可知，木块底部所受水的压强变化量为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′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×3×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−2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−1×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−1×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由题意可知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秤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</a:p>
              <a:p>
                <a:pPr latinLnBrk="1">
                  <a:lnSpc>
                    <a:spcPts val="6200"/>
                  </a:lnSpc>
                </a:pP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6 </m:t>
                        </m:r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−100 </m:t>
                        </m:r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×</m:t>
                        </m:r>
                        <m:sSub>
                          <m:sSub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</m:num>
                      <m:den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150×</m:t>
                        </m:r>
                        <m:sSup>
                          <m:sSup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−4</m:t>
                            </m:r>
                          </m:sup>
                        </m:sSup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sSup>
                          <m:sSup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−(300 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−1×</m:t>
                    </m:r>
                    <m:sSup>
                      <m:sSup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p>
                    </m:sSup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)=120 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=0.006 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=0.6 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endParaRPr lang="en-US" altLang="zh-CN" sz="2800" dirty="0"/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2" name="QO_7_AN.1_1#1e5d6ae18?htil=13&amp;vcp=1&amp;vis=1&amp;pid=cc168a6ab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3835" y="703222"/>
                <a:ext cx="11284330" cy="4533900"/>
              </a:xfrm>
              <a:prstGeom prst="rect">
                <a:avLst/>
              </a:prstGeom>
              <a:blipFill rotWithShape="1">
                <a:blip r:embed="rId2"/>
                <a:stretch>
                  <a:fillRect l="-4" t="-6" r="2" b="-314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6_AN.1_1#1e5d6ae18?iti=119&amp;htil=13&amp;vcp=1&amp;vis=1&amp;pid=cc168a6ab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70195" y="4334346"/>
            <a:ext cx="2867970" cy="2015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AN.1_1#1e5d6ae18?iti=119&amp;htil=13&amp;vcp=1&amp;vis=1&amp;pid=cc168a6ab&amp;color=0,0,0&amp;vtp=1&amp;vaab=1&amp;bbb=1"/>
          <p:cNvSpPr/>
          <p:nvPr/>
        </p:nvSpPr>
        <p:spPr>
          <a:xfrm>
            <a:off x="7393728" y="5656938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图33-4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7_AN.1_1#1e5d6ae18?htil=13&amp;vcp=1&amp;vis=1&amp;pid=cc168a6ab&amp;color=0,0,0&amp;vtp=1&amp;vaab=1&amp;bt=1&amp;bbb=1&amp;hb=1&amp;hs=1"/>
              <p:cNvSpPr/>
              <p:nvPr/>
            </p:nvSpPr>
            <p:spPr>
              <a:xfrm>
                <a:off x="539495" y="554400"/>
                <a:ext cx="11067047" cy="5457101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则提升后水和木块浸在水中的总体积为</a:t>
                </a:r>
                <a:endParaRPr lang="en-US" altLang="zh-CN" sz="2800" dirty="0"/>
              </a:p>
              <a:p>
                <a:pPr latinLnBrk="1">
                  <a:lnSpc>
                    <a:spcPts val="52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𝑉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排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木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=150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+100 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×0.6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=210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此时容器中水的深度为</a:t>
                </a:r>
                <a:endParaRPr lang="en-US" altLang="zh-CN" sz="2800" dirty="0"/>
              </a:p>
              <a:p>
                <a:pPr latinLnBrk="1">
                  <a:lnSpc>
                    <a:spcPts val="6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容器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210 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150 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木块下表面到容器底部的距离为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=1.4 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−0.6 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=0.8 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即木块竖直向上提升的高度为</a:t>
                </a:r>
                <a14:m>
                  <m:oMath xmlns:m="http://schemas.openxmlformats.org/officeDocument/2006/math"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0.8 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6900"/>
                  </a:lnSpc>
                </a:pPr>
                <a:endParaRPr lang="en-US" altLang="zh-CN" sz="2800" dirty="0"/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2" name="QO_7_AN.1_1#1e5d6ae18?htil=13&amp;vcp=1&amp;vis=1&amp;pid=cc168a6ab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5" y="554400"/>
                <a:ext cx="11067047" cy="5457101"/>
              </a:xfrm>
              <a:prstGeom prst="rect">
                <a:avLst/>
              </a:prstGeom>
              <a:blipFill rotWithShape="1">
                <a:blip r:embed="rId2"/>
                <a:stretch>
                  <a:fillRect l="-3" t="-1" b="-143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6_AN.1_1#1e5d6ae18?iti=120&amp;htil=13&amp;vcp=1&amp;vis=1&amp;pid=cc168a6ab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99812" y="2089177"/>
            <a:ext cx="4306824" cy="302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AN.1_1#1e5d6ae18?iti=120&amp;htil=13&amp;vcp=1&amp;vis=1&amp;pid=cc168a6ab&amp;color=0,0,0&amp;vtp=1&amp;vaab=1&amp;bbb=1"/>
          <p:cNvSpPr/>
          <p:nvPr/>
        </p:nvSpPr>
        <p:spPr>
          <a:xfrm>
            <a:off x="8708712" y="5242841"/>
            <a:ext cx="1089025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图33-4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df1fcfb53?vcp=1&amp;pid=be6d3949e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题型二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注液、排液模型</a:t>
            </a:r>
            <a:endParaRPr lang="en-US" altLang="zh-CN" sz="3200" dirty="0"/>
          </a:p>
        </p:txBody>
      </p:sp>
      <p:pic>
        <p:nvPicPr>
          <p:cNvPr id="3" name="QO_5_BD.38_1#866584b6a?iti=27&amp;htil=14&amp;vcp=1&amp;vis=1&amp;pid=df1fcfb53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49260" y="1290927"/>
            <a:ext cx="2540202" cy="4489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BD.38_2#866584b6a?iti=27&amp;htil=14&amp;vcp=1&amp;vis=1&amp;pid=df1fcfb53&amp;color=0,0,0&amp;vtp=1&amp;vaab=1&amp;bbb=1"/>
          <p:cNvSpPr/>
          <p:nvPr/>
        </p:nvSpPr>
        <p:spPr>
          <a:xfrm>
            <a:off x="9692195" y="5890304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图33-5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5_BD.38_3#866584b6a?htil=14&amp;sp=1&amp;vcp=1&amp;vis=1&amp;pid=df1fcfb53&amp;color=0,0,0&amp;vtp=1&amp;vaab=1&amp;bbb=1&amp;hb=1"/>
              <p:cNvSpPr/>
              <p:nvPr/>
            </p:nvSpPr>
            <p:spPr>
              <a:xfrm>
                <a:off x="539495" y="1263495"/>
                <a:ext cx="8649771" cy="313651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例3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（2024·广西·中考）一个不吸水的实心圆柱体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𝑄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底面积为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0.01 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，高为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密度为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0.5×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如图33-5甲所示，将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𝑄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放在容器中缓慢往容器中注水。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取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5_BD.38_3#866584b6a?htil=14&amp;sp=1&amp;vcp=1&amp;vis=1&amp;pid=df1fcfb53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5" y="1263495"/>
                <a:ext cx="8649771" cy="3136519"/>
              </a:xfrm>
              <a:prstGeom prst="rect">
                <a:avLst/>
              </a:prstGeom>
              <a:blipFill rotWithShape="1">
                <a:blip r:embed="rId4"/>
                <a:stretch>
                  <a:fillRect l="-4" t="-15" r="-3265" b="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6_BD.39_1#80403e79e?htil=14&amp;vcp=1&amp;vis=1&amp;pid=866584b6a&amp;color=0,0,0&amp;vtp=1&amp;vaab=1&amp;bbb=1"/>
              <p:cNvSpPr/>
              <p:nvPr/>
            </p:nvSpPr>
            <p:spPr>
              <a:xfrm>
                <a:off x="461084" y="4013209"/>
                <a:ext cx="818388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（1）求圆柱体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𝑄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的质量；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O_6_BD.39_1#80403e79e?htil=14&amp;vcp=1&amp;vis=1&amp;pid=866584b6a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084" y="4013209"/>
                <a:ext cx="8183880" cy="553657"/>
              </a:xfrm>
              <a:prstGeom prst="rect">
                <a:avLst/>
              </a:prstGeom>
              <a:blipFill rotWithShape="1">
                <a:blip r:embed="rId5"/>
                <a:stretch>
                  <a:fillRect l="-1" t="-2" r="1" b="-123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O_6_BD.40_1#0672b86c8?htil=14&amp;vcp=1&amp;vis=1&amp;pid=866584b6a&amp;color=0,0,0&amp;vtp=1&amp;vaab=1&amp;bbb=1&amp;hb=1"/>
              <p:cNvSpPr/>
              <p:nvPr/>
            </p:nvSpPr>
            <p:spPr>
              <a:xfrm>
                <a:off x="461084" y="4569596"/>
                <a:ext cx="818388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（2）当注入水的深度为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时（此时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𝑄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未漂浮），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求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𝑄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受到的浮力；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O_6_BD.40_1#0672b86c8?htil=14&amp;vcp=1&amp;vis=1&amp;pid=866584b6a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084" y="4569596"/>
                <a:ext cx="8183880" cy="1201357"/>
              </a:xfrm>
              <a:prstGeom prst="rect">
                <a:avLst/>
              </a:prstGeom>
              <a:blipFill rotWithShape="1">
                <a:blip r:embed="rId6"/>
                <a:stretch>
                  <a:fillRect l="-1" t="-11" r="1" b="-57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6_BD.41_1#abe517d36?htil=14&amp;vcp=1&amp;vis=1&amp;pid=866584b6a&amp;color=0,0,0&amp;vtp=1&amp;vaab=1&amp;bbb=1&amp;hb=1&amp;hs=1"/>
              <p:cNvSpPr/>
              <p:nvPr/>
            </p:nvSpPr>
            <p:spPr>
              <a:xfrm>
                <a:off x="459756" y="682217"/>
                <a:ext cx="11112011" cy="184905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algn="l" latinLnBrk="1">
                  <a:lnSpc>
                    <a:spcPct val="1000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（3）广西夏季雨水充沛，每逢暴雨，河水水位快速</a:t>
                </a:r>
              </a:p>
              <a:p>
                <a:pPr latinLnBrk="1">
                  <a:lnSpc>
                    <a:spcPct val="1000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上涨，为了监测河水水位，某项目小组设计了“智能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ct val="1000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水位报警器”，如图33-5乙所示。其由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两部分组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6_BD.41_1#abe517d36?htil=14&amp;vcp=1&amp;vis=1&amp;pid=866584b6a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9756" y="682217"/>
                <a:ext cx="11112011" cy="1849057"/>
              </a:xfrm>
              <a:prstGeom prst="rect">
                <a:avLst/>
              </a:prstGeom>
              <a:blipFill rotWithShape="1">
                <a:blip r:embed="rId2"/>
                <a:stretch>
                  <a:fillRect t="-12" r="1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6_BD.41_1#abe517d36?htil=14&amp;vcp=1&amp;vis=1&amp;pid=866584b6a&amp;color=0,0,0&amp;vtp=1&amp;vaab=1&amp;bbb=1&amp;hb=1&amp;hs=1"/>
              <p:cNvSpPr/>
              <p:nvPr/>
            </p:nvSpPr>
            <p:spPr>
              <a:xfrm>
                <a:off x="459756" y="2009957"/>
                <a:ext cx="11112011" cy="3238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ct val="1000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成，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模拟控制器，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模拟河道。其中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内部高度为</a:t>
                </a:r>
                <a:endParaRPr lang="en-US" altLang="zh-CN" sz="2800" b="0" i="0" dirty="0">
                  <a:solidFill>
                    <a:srgbClr val="000000"/>
                  </a:solidFill>
                  <a:latin typeface="Cambria Math" panose="02040503050406030204" pitchFamily="18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ct val="100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0.7 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顶部固定着压力传感器，当压力达到某一数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ct val="1000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值时，报警器会自动报警。在某次注水测试中，当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ct val="1000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注水到某一深度时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𝑄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开始漂浮，随着注入水的深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ct val="1000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度增加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𝑄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最终会与传感器接触，当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𝑄</m:t>
                    </m:r>
                  </m:oMath>
                </a14:m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露出水面长度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ct val="1000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时，报警器恰好开始报警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</a:p>
              <a:p>
                <a:pPr latinLnBrk="1">
                  <a:lnSpc>
                    <a:spcPts val="1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3" name="QO_6_BD.41_1#abe517d36?htil=14&amp;vcp=1&amp;vis=1&amp;pid=866584b6a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9756" y="2009957"/>
                <a:ext cx="11112011" cy="3238500"/>
              </a:xfrm>
              <a:prstGeom prst="rect">
                <a:avLst/>
              </a:prstGeom>
              <a:blipFill rotWithShape="1">
                <a:blip r:embed="rId3"/>
                <a:stretch>
                  <a:fillRect t="-6" r="1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O_5_BD.38_1#866584b6a?iti=27&amp;htil=14&amp;vcp=1&amp;vis=1&amp;pid=df1fcfb53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31565" y="861400"/>
            <a:ext cx="2540202" cy="4489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5_BD.38_2#866584b6a?iti=27&amp;htil=14&amp;vcp=1&amp;vis=1&amp;pid=df1fcfb53&amp;color=0,0,0&amp;vtp=1&amp;vaab=1&amp;bbb=1"/>
          <p:cNvSpPr/>
          <p:nvPr/>
        </p:nvSpPr>
        <p:spPr>
          <a:xfrm>
            <a:off x="9574500" y="5460777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图33-5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6_BD.41_1#abe517d36?htil=14&amp;vcp=1&amp;vis=1&amp;pid=866584b6a&amp;color=0,0,0&amp;vtp=1&amp;vaab=1&amp;bbb=1&amp;hb=1&amp;hs=1"/>
              <p:cNvSpPr/>
              <p:nvPr/>
            </p:nvSpPr>
            <p:spPr>
              <a:xfrm>
                <a:off x="427736" y="4655026"/>
                <a:ext cx="8175752" cy="187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ct val="100000"/>
                  </a:lnSpc>
                </a:pPr>
                <a:endParaRPr lang="en-US" altLang="zh-CN" sz="100" b="0" i="0" spc="-990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ct val="100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请通过计算，分析从开始注水到报警器报警的过程，</a:t>
                </a:r>
              </a:p>
              <a:p>
                <a:pPr latinLnBrk="1">
                  <a:lnSpc>
                    <a:spcPct val="100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并在图33-5丙中作出此过程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𝑄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底部受到水的压强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随</a:t>
                </a:r>
              </a:p>
              <a:p>
                <a:pPr latinLnBrk="1">
                  <a:lnSpc>
                    <a:spcPct val="100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注入水的深度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变化的关系图线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O_6_BD.41_1#abe517d36?htil=14&amp;vcp=1&amp;vis=1&amp;pid=866584b6a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7736" y="4655026"/>
                <a:ext cx="8175752" cy="1874457"/>
              </a:xfrm>
              <a:prstGeom prst="rect">
                <a:avLst/>
              </a:prstGeom>
              <a:blipFill rotWithShape="1">
                <a:blip r:embed="rId5"/>
                <a:stretch>
                  <a:fillRect l="-5" t="-25" r="-1244" b="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P_4_BD#cf89e2db4?colgroup=2,27&amp;vcp=1&amp;pid=1ea632a08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280668"/>
          <a:ext cx="11112682" cy="5001260"/>
        </p:xfrm>
        <a:graphic>
          <a:graphicData uri="http://schemas.openxmlformats.org/drawingml/2006/table">
            <a:tbl>
              <a:tblPr/>
              <a:tblGrid>
                <a:gridCol w="11078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047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00126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规律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解读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（2）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注液模型</a:t>
                      </a:r>
                      <a:endParaRPr lang="en-US" altLang="zh-CN" sz="1200" dirty="0"/>
                    </a:p>
                    <a:p>
                      <a:pPr algn="ctr" latinLnBrk="1" hangingPunct="0">
                        <a:lnSpc>
                          <a:spcPts val="28900"/>
                        </a:lnSpc>
                      </a:pPr>
                      <a:r>
                        <a:rPr lang="en-US" altLang="zh-CN" sz="16000" b="0" i="0" kern="0" spc="-9990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______________________________________________________________________________________________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：抽液是注液的逆过程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同样遵循以上相应规律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" name="P_4_BD#cf89e2db4.table_image?tii=4&amp;vcp=1&amp;pid=1ea632a08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36620" y="1296670"/>
            <a:ext cx="6402705" cy="4446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4_BD#cf89e2db4?colgroup=2,27&amp;vcp=1&amp;pid=1ea632a08&amp;color=0,0,0&amp;mp=1&amp;vtp=1&amp;vaab=1&amp;bt=1&amp;bbb=1"/>
          <p:cNvSpPr txBox="1"/>
          <p:nvPr/>
        </p:nvSpPr>
        <p:spPr>
          <a:xfrm>
            <a:off x="10934033" y="57226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673340" y="3495040"/>
            <a:ext cx="1000125" cy="3067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1400"/>
              <a:t>刚好浸没</a:t>
            </a:r>
          </a:p>
        </p:txBody>
      </p:sp>
      <p:sp>
        <p:nvSpPr>
          <p:cNvPr id="5" name="矩形 4"/>
          <p:cNvSpPr/>
          <p:nvPr/>
        </p:nvSpPr>
        <p:spPr>
          <a:xfrm>
            <a:off x="6294755" y="3131185"/>
            <a:ext cx="116205" cy="8699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alpha val="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EX.1_1#866584b6a?iti=28&amp;htil=15&amp;vcp=1&amp;vis=1&amp;pid=df1fcfb53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42248" y="581832"/>
            <a:ext cx="2788920" cy="4928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EX.1_1#866584b6a?iti=28&amp;htil=15&amp;vcp=1&amp;vis=1&amp;pid=df1fcfb53&amp;color=0,0,0&amp;vtp=1&amp;vaab=1&amp;bbb=1"/>
          <p:cNvSpPr/>
          <p:nvPr/>
        </p:nvSpPr>
        <p:spPr>
          <a:xfrm>
            <a:off x="9692195" y="5637448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图33-5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5_EX.1_1#866584b6a?htil=15&amp;vcp=1&amp;vis=1&amp;pid=df1fcfb53&amp;color=0,0,0&amp;vtp=1&amp;vaab=1&amp;bt=1&amp;bbb=1&amp;hb=1&amp;hs=1"/>
              <p:cNvSpPr/>
              <p:nvPr/>
            </p:nvSpPr>
            <p:spPr>
              <a:xfrm>
                <a:off x="539496" y="554400"/>
                <a:ext cx="8183880" cy="57352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indent="0" algn="l" fontAlgn="auto" latinLnBrk="1">
                  <a:lnSpc>
                    <a:spcPts val="40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思路分析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（1）圆柱体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𝑄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的质量由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计算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，已知</a:t>
                </a:r>
              </a:p>
              <a:p>
                <a:pPr indent="0" algn="l" fontAlgn="auto" latinLnBrk="1">
                  <a:lnSpc>
                    <a:spcPts val="4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圆柱体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𝑄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的密度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，圆柱体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𝑄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的体积可由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𝑉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𝑆h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求出，</a:t>
                </a:r>
              </a:p>
              <a:p>
                <a:pPr indent="0" algn="l" fontAlgn="auto" latinLnBrk="1">
                  <a:lnSpc>
                    <a:spcPts val="4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代入数据计算即可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。（2）圆柱体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𝑄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未漂浮时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，浮力</a:t>
                </a:r>
              </a:p>
              <a:p>
                <a:pPr indent="0" algn="l" fontAlgn="auto" latinLnBrk="1">
                  <a:lnSpc>
                    <a:spcPts val="4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 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排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计算，由题意知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排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𝑆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，代入数</a:t>
                </a:r>
              </a:p>
              <a:p>
                <a:pPr indent="0" algn="l" fontAlgn="auto" latinLnBrk="1">
                  <a:lnSpc>
                    <a:spcPts val="4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据计算即可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。（3）注水过程中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，压强的变化经历三</a:t>
                </a:r>
              </a:p>
              <a:p>
                <a:pPr indent="0" algn="l" fontAlgn="auto" latinLnBrk="1">
                  <a:lnSpc>
                    <a:spcPts val="4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个阶段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：①从开始注水到圆柱体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𝑄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刚开始漂浮；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②从</a:t>
                </a:r>
              </a:p>
              <a:p>
                <a:pPr indent="0" algn="l" fontAlgn="auto" latinLnBrk="1">
                  <a:lnSpc>
                    <a:spcPts val="4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圆柱体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𝑄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刚开始漂浮到刚触碰压力传感器，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③从圆柱</a:t>
                </a:r>
              </a:p>
              <a:p>
                <a:pPr indent="0" algn="l" fontAlgn="auto" latinLnBrk="1">
                  <a:lnSpc>
                    <a:spcPts val="4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𝑄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刚触碰压力传感器到报警器报警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。分别求出刚刚</a:t>
                </a:r>
              </a:p>
              <a:p>
                <a:pPr indent="0" algn="l" fontAlgn="auto" latinLnBrk="1">
                  <a:lnSpc>
                    <a:spcPts val="4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漂浮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、刚刚触碰传感器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、报警器报警这三个状态对应</a:t>
                </a:r>
              </a:p>
              <a:p>
                <a:pPr indent="0" algn="l" fontAlgn="auto" latinLnBrk="1">
                  <a:lnSpc>
                    <a:spcPts val="4000"/>
                  </a:lnSpc>
                </a:pPr>
                <a:r>
                  <a:rPr lang="en-US" altLang="zh-CN" sz="280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的注水深度和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𝑄</m:t>
                    </m:r>
                  </m:oMath>
                </a14:m>
                <a:r>
                  <a:rPr lang="en-US" altLang="zh-CN" sz="28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 </a:t>
                </a:r>
                <a:r>
                  <a:rPr lang="en-US" altLang="zh-CN" sz="280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底部受到水的压强，即可作出该过程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indent="0" algn="l" fontAlgn="auto" latinLnBrk="1">
                  <a:lnSpc>
                    <a:spcPts val="4000"/>
                  </a:lnSpc>
                </a:pP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的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28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图像。</a:t>
                </a:r>
                <a:endParaRPr lang="en-US" altLang="zh-CN" sz="2800" dirty="0"/>
              </a:p>
              <a:p>
                <a:pPr indent="0" fontAlgn="auto" latinLnBrk="1">
                  <a:lnSpc>
                    <a:spcPts val="4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4" name="QO_5_EX.1_1#866584b6a?htil=15&amp;vcp=1&amp;vis=1&amp;pid=df1fcfb53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8183880" cy="5735257"/>
              </a:xfrm>
              <a:prstGeom prst="rect">
                <a:avLst/>
              </a:prstGeom>
              <a:blipFill rotWithShape="1">
                <a:blip r:embed="rId4"/>
                <a:stretch>
                  <a:fillRect l="-5" t="-1" r="-3014" b="-62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5_EX.1_1#866584b6a?htil=15&amp;vcp=1&amp;vis=1&amp;pid=df1fcfb53&amp;color=0,0,0&amp;vtp=1&amp;vaab=1&amp;bt=1&amp;bbb=1&amp;hb=1&amp;hs=1"/>
              <p:cNvSpPr/>
              <p:nvPr/>
            </p:nvSpPr>
            <p:spPr>
              <a:xfrm>
                <a:off x="539496" y="423259"/>
                <a:ext cx="8175752" cy="601148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4800"/>
                  </a:lnSpc>
                </a:pPr>
                <a:r>
                  <a:rPr lang="en-US" altLang="zh-CN" sz="2800" b="1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方法点拨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本题第（3）问要求通过分析相关临界状</a:t>
                </a: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态和过程，作出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图像，这是对图像题传统考法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的反向推演，体现了思维创新。看到此类考法较新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的试题，切勿紧张，实际上这类题目一般不会太难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万变不离其宗，这个“宗”就是其中的规律，抓住规律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相关问题就会迎刃而解。本题属于注水问题，抓住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注水问题中的临界条件，对相关过程和状态进行分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析即可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5_EX.1_1#866584b6a?htil=15&amp;vcp=1&amp;vis=1&amp;pid=df1fcfb53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23259"/>
                <a:ext cx="8175752" cy="6011482"/>
              </a:xfrm>
              <a:prstGeom prst="rect">
                <a:avLst/>
              </a:prstGeom>
              <a:blipFill rotWithShape="1">
                <a:blip r:embed="rId2"/>
                <a:stretch>
                  <a:fillRect l="-5" t="-6" r="-5112" b="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5_EX.1_1#866584b6a?iti=123&amp;htil=15&amp;vcp=1&amp;vis=1&amp;pid=df1fcfb53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40769" y="694944"/>
            <a:ext cx="2591878" cy="458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EX.1_1#866584b6a?iti=123&amp;htil=15&amp;vcp=1&amp;vis=1&amp;pid=df1fcfb53&amp;color=0,0,0&amp;vtp=1&amp;vaab=1&amp;bbb=1"/>
          <p:cNvSpPr/>
          <p:nvPr/>
        </p:nvSpPr>
        <p:spPr>
          <a:xfrm>
            <a:off x="9692195" y="5402344"/>
            <a:ext cx="1089025" cy="53822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图33-5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43_1#80403e79e?iti=29&amp;htil=16&amp;vcp=1&amp;vis=1&amp;pid=866584b6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79782" y="581832"/>
            <a:ext cx="2788920" cy="4928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BD.43_2#80403e79e?iti=29&amp;htil=16&amp;vcp=1&amp;vis=1&amp;pid=866584b6a&amp;color=0,0,0&amp;vtp=1&amp;vaab=1&amp;bbb=1"/>
          <p:cNvSpPr/>
          <p:nvPr/>
        </p:nvSpPr>
        <p:spPr>
          <a:xfrm>
            <a:off x="9229730" y="5377225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图33-5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6_AN.1_1#80403e79e?htil=16&amp;vcp=1&amp;vis=1&amp;pid=866584b6a&amp;color=0,0,0&amp;vtp=1&amp;vaab=1&amp;bbb=1"/>
              <p:cNvSpPr/>
              <p:nvPr/>
            </p:nvSpPr>
            <p:spPr>
              <a:xfrm>
                <a:off x="539496" y="1118153"/>
                <a:ext cx="8183880" cy="313651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解：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圆柱体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𝑄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的体积为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𝑉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𝑆h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=0.01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×0.3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=0.003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3 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den>
                    </m:f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可得，圆柱体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𝑄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的质量为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𝑉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=0.5×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×0.003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6_AN.1_1#80403e79e?htil=16&amp;vcp=1&amp;vis=1&amp;pid=866584b6a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118153"/>
                <a:ext cx="8183880" cy="3136519"/>
              </a:xfrm>
              <a:prstGeom prst="rect">
                <a:avLst/>
              </a:prstGeom>
              <a:blipFill>
                <a:blip r:embed="rId4"/>
                <a:stretch>
                  <a:fillRect l="-26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45_1#0672b86c8?iti=30&amp;htil=17&amp;vcp=1&amp;vis=1&amp;pid=866584b6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48524" y="581832"/>
            <a:ext cx="2788920" cy="4928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BD.45_2#0672b86c8?iti=30&amp;htil=17&amp;vcp=1&amp;vis=1&amp;pid=866584b6a&amp;color=0,0,0&amp;vtp=1&amp;vaab=1&amp;bbb=1"/>
          <p:cNvSpPr/>
          <p:nvPr/>
        </p:nvSpPr>
        <p:spPr>
          <a:xfrm>
            <a:off x="9672134" y="5539658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图33-5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6_AN.1_1#0672b86c8?htil=17&amp;vcp=1&amp;vis=1&amp;pid=866584b6a&amp;color=0,0,0&amp;vtp=1&amp;vaab=1&amp;bbb=1&amp;hb=1"/>
              <p:cNvSpPr/>
              <p:nvPr/>
            </p:nvSpPr>
            <p:spPr>
              <a:xfrm>
                <a:off x="539496" y="1760773"/>
                <a:ext cx="8183880" cy="313651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当注入水的深度为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时，圆柱体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𝑄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排开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水的体积为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排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𝑆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=0.01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×0.1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=0.001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此时圆柱体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𝑄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受到的浮力为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 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排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×0.001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6_AN.1_1#0672b86c8?htil=17&amp;vcp=1&amp;vis=1&amp;pid=866584b6a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760773"/>
                <a:ext cx="8183880" cy="3136519"/>
              </a:xfrm>
              <a:prstGeom prst="rect">
                <a:avLst/>
              </a:prstGeom>
              <a:blipFill rotWithShape="1">
                <a:blip r:embed="rId4"/>
                <a:stretch>
                  <a:fillRect l="-5" t="-18" r="-3759" b="-24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6_AN.1_1#abe517d36?htil=19&amp;vcp=1&amp;vis=1&amp;pid=866584b6a&amp;color=0,0,0&amp;vtp=1&amp;vaab=1&amp;bbb=1&amp;hb=1&amp;hs=1"/>
              <p:cNvSpPr/>
              <p:nvPr/>
            </p:nvSpPr>
            <p:spPr>
              <a:xfrm>
                <a:off x="539496" y="703770"/>
                <a:ext cx="8339328" cy="330161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0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圆柱体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𝑄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受到的重力为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圆柱体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Q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刚好漂浮在水中时，排开水的体积为</a:t>
                </a:r>
                <a:endParaRPr lang="en-US" altLang="zh-CN" sz="2800" dirty="0"/>
              </a:p>
              <a:p>
                <a:pPr latinLnBrk="1">
                  <a:lnSpc>
                    <a:spcPts val="67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浮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水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𝑔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水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𝑔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15 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1.0×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×10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=0.001 5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6_AN.1_1#abe517d36?htil=19&amp;vcp=1&amp;vis=1&amp;pid=866584b6a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703770"/>
                <a:ext cx="8339328" cy="3301619"/>
              </a:xfrm>
              <a:prstGeom prst="rect">
                <a:avLst/>
              </a:prstGeom>
              <a:blipFill rotWithShape="1">
                <a:blip r:embed="rId3"/>
                <a:stretch>
                  <a:fillRect l="-5" t="-6" r="3" b="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6_AN.1_1#abe517d36?htil=19&amp;vcp=1&amp;vis=1&amp;pid=866584b6a&amp;color=0,0,0&amp;vtp=1&amp;vaab=1&amp;bbb=1&amp;hb=1&amp;hs=1"/>
              <p:cNvSpPr/>
              <p:nvPr/>
            </p:nvSpPr>
            <p:spPr>
              <a:xfrm>
                <a:off x="540493" y="3652305"/>
                <a:ext cx="11112011" cy="2032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8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此时注水的深度为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𝑉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0.001 5 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0.01 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=0.15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此时圆柱体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𝑄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底部受到的压强大小为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CN" sz="28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</m:ctrlPr>
                        </m:sSubPr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𝑝</m:t>
                          </m:r>
                        </m:e>
                        <m:sub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1</m:t>
                          </m:r>
                        </m:sub>
                      </m:sSub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=</m:t>
                      </m:r>
                      <m:sSub>
                        <m:sSubPr>
                          <m:ctrlPr>
                            <a:rPr lang="en-US" altLang="zh-CN" sz="2800" b="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</m:ctrlPr>
                        </m:sSubPr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𝜌</m:t>
                          </m:r>
                        </m:e>
                        <m:sub>
                          <m:r>
                            <a:rPr lang="en-US" altLang="zh-CN" sz="2800" baseline="-1000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水</m:t>
                          </m:r>
                        </m:sub>
                      </m:sSub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𝑔h</m:t>
                      </m:r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=1×</m:t>
                      </m:r>
                      <m:sSup>
                        <m:sSupPr>
                          <m:ctrlPr>
                            <a:rPr lang="en-US" altLang="zh-CN" sz="2800" b="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</m:ctrlPr>
                        </m:sSupPr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10</m:t>
                          </m:r>
                        </m:e>
                        <m:sup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3</m:t>
                          </m:r>
                        </m:sup>
                      </m:sSup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kg</m:t>
                      </m:r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/</m:t>
                      </m:r>
                      <m:sSup>
                        <m:sSupPr>
                          <m:ctrlPr>
                            <a:rPr lang="en-US" altLang="zh-CN" sz="2800" b="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m</m:t>
                          </m:r>
                        </m:e>
                        <m:sup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3</m:t>
                          </m:r>
                        </m:sup>
                      </m:sSup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×10 </m:t>
                      </m:r>
                      <m:r>
                        <m:rPr>
                          <m:sty m:val="p"/>
                        </m:rP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N</m:t>
                      </m:r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/</m:t>
                      </m:r>
                      <m:r>
                        <m:rPr>
                          <m:sty m:val="p"/>
                        </m:rP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kg</m:t>
                      </m:r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×0.15</m:t>
                      </m:r>
                      <m:r>
                        <m:rPr>
                          <m:sty m:val="p"/>
                        </m:rPr>
                        <a:rPr lang="en-US" altLang="zh-CN" sz="280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m</m:t>
                      </m:r>
                      <m:r>
                        <a:rPr lang="en-US" altLang="zh-CN" sz="280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=1 500 </m:t>
                      </m:r>
                      <m:r>
                        <m:rPr>
                          <m:sty m:val="p"/>
                        </m:rPr>
                        <a:rPr lang="en-US" altLang="zh-CN" sz="280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Pa</m:t>
                      </m:r>
                      <m:r>
                        <m:rPr>
                          <m:nor/>
                        </m:rPr>
                        <a:rPr lang="en-US" altLang="zh-CN" sz="100" kern="0" spc="-99900" dirty="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 </m:t>
                      </m:r>
                    </m:oMath>
                  </m:oMathPara>
                </a14:m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endParaRPr lang="en-US" altLang="zh-CN" sz="2800" dirty="0"/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6" name="QO_6_AN.1_1#abe517d36?htil=19&amp;vcp=1&amp;vis=1&amp;pid=866584b6a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493" y="3652305"/>
                <a:ext cx="11112011" cy="2032000"/>
              </a:xfrm>
              <a:prstGeom prst="rect">
                <a:avLst/>
              </a:prstGeom>
              <a:blipFill rotWithShape="1">
                <a:blip r:embed="rId4"/>
                <a:stretch>
                  <a:fillRect l="-1" t="-21" r="2" b="-633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6_AN.1_1#abe517d36?htil=19&amp;vcp=1&amp;vis=1&amp;pid=866584b6a&amp;color=0,0,0&amp;vtp=1&amp;vaab=1&amp;bbb=1&amp;hb=1&amp;hs=1"/>
              <p:cNvSpPr/>
              <p:nvPr/>
            </p:nvSpPr>
            <p:spPr>
              <a:xfrm>
                <a:off x="539995" y="554400"/>
                <a:ext cx="9599886" cy="504151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圆柱体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𝑄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刚接触压力传感器时，注水的深度为</a:t>
                </a:r>
                <a:endParaRPr lang="en-US" altLang="zh-CN" sz="2800" dirty="0"/>
              </a:p>
              <a:p>
                <a:pPr latinLnBrk="1">
                  <a:lnSpc>
                    <a:spcPts val="52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𝑄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)=0.7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−(0.3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−0.15 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)=0.55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此时圆柱体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𝑄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底部受到的压强大小为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=1 500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当圆柱体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𝑄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露出水面的长度为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时，注水的深度为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−0.1 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=0.7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−0.1 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6_AN.1_1#abe517d36?htil=19&amp;vcp=1&amp;vis=1&amp;pid=866584b6a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554400"/>
                <a:ext cx="9599886" cy="5041519"/>
              </a:xfrm>
              <a:prstGeom prst="rect">
                <a:avLst/>
              </a:prstGeom>
              <a:blipFill rotWithShape="1">
                <a:blip r:embed="rId2"/>
                <a:stretch>
                  <a:fillRect l="-3" t="-1" r="2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6_AN.1_1#abe517d36?vcp=1&amp;vis=1&amp;pid=866584b6a&amp;color=0,0,0&amp;vtp=1&amp;vaab=1&amp;bbb=1&amp;hb=1&amp;htil=1"/>
              <p:cNvSpPr/>
              <p:nvPr/>
            </p:nvSpPr>
            <p:spPr>
              <a:xfrm>
                <a:off x="476121" y="903083"/>
                <a:ext cx="9265407" cy="381755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altLang="zh-CN" sz="2800" dirty="0">
                          <a:solidFill>
                            <a:srgbClr val="FF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此时圆柱体</m:t>
                      </m:r>
                      <m:r>
                        <a:rPr lang="en-US" altLang="zh-CN" sz="280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𝑄</m:t>
                      </m:r>
                      <m:r>
                        <m:rPr>
                          <m:nor/>
                        </m:rPr>
                        <a:rPr lang="en-US" altLang="zh-CN" sz="100" kern="0" spc="-99900" dirty="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 </m:t>
                      </m:r>
                      <m:r>
                        <m:rPr>
                          <m:nor/>
                        </m:rPr>
                        <a:rPr lang="en-US" altLang="zh-CN" sz="2800" dirty="0">
                          <a:solidFill>
                            <a:srgbClr val="FF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浸在水中的深度为</m:t>
                      </m:r>
                    </m:oMath>
                  </m:oMathPara>
                </a14:m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𝑄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−0.1 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−0.1 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此时圆柱体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𝑄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底部受到的压强大小为</a:t>
                </a:r>
                <a:endParaRPr lang="en-US" altLang="zh-CN" sz="2800" dirty="0"/>
              </a:p>
              <a:p>
                <a:pPr latinLnBrk="1">
                  <a:lnSpc>
                    <a:spcPts val="52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×0.2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=2 000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综上可知，此过程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𝑄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底部受到水的压强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随注入水的深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度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变化的关系图线如答图33-2所示。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6_AN.1_1#abe517d36?vcp=1&amp;vis=1&amp;pid=866584b6a&amp;color=0,0,0&amp;vtp=1&amp;vaab=1&amp;bbb=1&amp;hb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6121" y="903083"/>
                <a:ext cx="9265407" cy="3817557"/>
              </a:xfrm>
              <a:prstGeom prst="rect">
                <a:avLst/>
              </a:prstGeom>
              <a:blipFill rotWithShape="1">
                <a:blip r:embed="rId2"/>
                <a:stretch>
                  <a:fillRect l="-5" t="-3" r="7" b="-187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6_AN.1_1#abe517d36?iti=125&amp;htil=19&amp;vcp=1&amp;vis=1&amp;pid=866584b6a&amp;color=0,0,0&amp;tib=255,255,255&amp;vtp=1&amp;vaab=1&amp;bt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9073262" y="732135"/>
            <a:ext cx="2642616" cy="2103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AN.1_1#abe517d36?iti=125&amp;htil=19&amp;vcp=1&amp;vis=1&amp;pid=866584b6a&amp;color=0,0,0&amp;vtp=1&amp;vaab=1&amp;bbb=1"/>
          <p:cNvSpPr/>
          <p:nvPr/>
        </p:nvSpPr>
        <p:spPr>
          <a:xfrm>
            <a:off x="10006390" y="2931160"/>
            <a:ext cx="14446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图答33-2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49_1#040f9de5a?iti=33&amp;htil=20&amp;vcp=1&amp;vis=1&amp;pid=df1fcfb53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03020" y="572688"/>
            <a:ext cx="2149670" cy="1379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BD.49_2#040f9de5a?iti=33&amp;htil=20&amp;vcp=1&amp;vis=1&amp;pid=df1fcfb53&amp;color=0,0,0&amp;vtp=1&amp;vaab=1&amp;bbb=1"/>
          <p:cNvSpPr/>
          <p:nvPr/>
        </p:nvSpPr>
        <p:spPr>
          <a:xfrm>
            <a:off x="9733342" y="2079544"/>
            <a:ext cx="1089025" cy="4966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图33-6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5_BD.49_3#040f9de5a?htil=20&amp;sp=1&amp;vcp=1&amp;vis=1&amp;pid=df1fcfb53&amp;color=0,0,0&amp;vtp=1&amp;vaab=1&amp;bt=1&amp;bbb=1&amp;hb=1&amp;hs=1"/>
              <p:cNvSpPr/>
              <p:nvPr/>
            </p:nvSpPr>
            <p:spPr>
              <a:xfrm>
                <a:off x="539496" y="554400"/>
                <a:ext cx="8275320" cy="216338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4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例4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（2024·四川宜宾·中考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）为了保证泳池能不断更</a:t>
                </a:r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换新水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科技小组设计了一个泳池自动换水装置模型。</a:t>
                </a:r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该装置模型如图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33-6所示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，进水口不间断地向泳池中</a:t>
                </a:r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慢慢注水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，实心均匀圆柱形浮筒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能在竖直方向无摩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5_BD.49_3#040f9de5a?htil=20&amp;sp=1&amp;vcp=1&amp;vis=1&amp;pid=df1fcfb53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8275320" cy="2163382"/>
              </a:xfrm>
              <a:prstGeom prst="rect">
                <a:avLst/>
              </a:prstGeom>
              <a:blipFill rotWithShape="1">
                <a:blip r:embed="rId4"/>
                <a:stretch>
                  <a:fillRect l="-5" t="-2" r="-4323" b="-21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6_BD.50_1#3f7fbd6cf?vcp=1&amp;vis=1&amp;pid=040f9de5a&amp;color=0,0,0&amp;vtp=1&amp;vaab=1&amp;bbb=1&amp;hs=1"/>
              <p:cNvSpPr/>
              <p:nvPr/>
            </p:nvSpPr>
            <p:spPr>
              <a:xfrm>
                <a:off x="539496" y="5414944"/>
                <a:ext cx="11109960" cy="48698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2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（1）求浮筒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的密度；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6_BD.50_1#3f7fbd6cf?vcp=1&amp;vis=1&amp;pid=040f9de5a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414944"/>
                <a:ext cx="11109960" cy="486982"/>
              </a:xfrm>
              <a:prstGeom prst="rect">
                <a:avLst/>
              </a:prstGeom>
              <a:blipFill rotWithShape="1">
                <a:blip r:embed="rId5"/>
                <a:stretch>
                  <a:fillRect l="-3" t="-61" r="3" b="-94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O_6_BD.51_1#83b4673b4?vcp=1&amp;vis=1&amp;pid=040f9de5a&amp;color=0,0,0&amp;vtp=1&amp;vaab=1&amp;bbb=1&amp;hs=1"/>
          <p:cNvSpPr/>
          <p:nvPr/>
        </p:nvSpPr>
        <p:spPr>
          <a:xfrm>
            <a:off x="539496" y="5913292"/>
            <a:ext cx="11109960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（2）当浮筒对轻杆的拉力为0时，求阀门受到水的压强；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O_5_BD.49_3#040f9de5a?htil=20&amp;sp=1&amp;vcp=1&amp;vis=1&amp;pid=df1fcfb53&amp;color=0,0,0&amp;vtp=1&amp;vaab=1&amp;bt=1&amp;bbb=1&amp;hb=1&amp;hs=1"/>
              <p:cNvSpPr/>
              <p:nvPr/>
            </p:nvSpPr>
            <p:spPr>
              <a:xfrm>
                <a:off x="539496" y="2697144"/>
                <a:ext cx="11112011" cy="275120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44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擦自由滑动，其质量为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，高度为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底面积为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100 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浮筒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底部用长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的轻质细杆与泳池的出水阀门相连，略大于出水口的圆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形阀门（质量、厚度不计）其上表面积为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在阀门打开排水过程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中，排水量大于进水量，且不计水流引起水压的变化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</a:p>
              <a:p>
                <a:pPr latinLnBrk="1">
                  <a:lnSpc>
                    <a:spcPts val="4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取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O_5_BD.49_3#040f9de5a?htil=20&amp;sp=1&amp;vcp=1&amp;vis=1&amp;pid=df1fcfb53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697144"/>
                <a:ext cx="11112011" cy="2751201"/>
              </a:xfrm>
              <a:prstGeom prst="rect">
                <a:avLst/>
              </a:prstGeom>
              <a:blipFill rotWithShape="1">
                <a:blip r:embed="rId6"/>
                <a:stretch>
                  <a:fillRect l="-3" t="-11" r="-258" b="-21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52_1#2ea47e0a5?vcp=1&amp;vis=1&amp;pid=040f9de5a&amp;color=0,0,0&amp;vtp=1&amp;vaab=1&amp;bt=1&amp;bbb=1&amp;hb=1"/>
          <p:cNvSpPr/>
          <p:nvPr/>
        </p:nvSpPr>
        <p:spPr>
          <a:xfrm>
            <a:off x="539496" y="124482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（3）模型泳池在自动换水过程中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，求泳池内水的最大深度与最小深度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之比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O_5_BD.53_1#040f9de5a?iti=34&amp;vcp=1&amp;vis=1&amp;pid=040f9de5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24528" y="2581751"/>
            <a:ext cx="3739896" cy="2331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BD.53_2#040f9de5a?iti=34&amp;vcp=1&amp;vis=1&amp;pid=040f9de5a&amp;color=0,0,0&amp;vtp=1&amp;vaab=1&amp;bbb=1"/>
          <p:cNvSpPr/>
          <p:nvPr/>
        </p:nvSpPr>
        <p:spPr>
          <a:xfrm>
            <a:off x="5549964" y="5040471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图33-6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EX.1_1#040f9de5a?iti=35&amp;htil=21&amp;vcp=1&amp;vis=1&amp;pid=df1fcfb53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60536" y="654983"/>
            <a:ext cx="2770632" cy="1783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EX.1_1#040f9de5a?iti=35&amp;htil=21&amp;vcp=1&amp;vis=1&amp;pid=df1fcfb53&amp;color=0,0,0&amp;vtp=1&amp;vaab=1&amp;bbb=1"/>
          <p:cNvSpPr/>
          <p:nvPr/>
        </p:nvSpPr>
        <p:spPr>
          <a:xfrm>
            <a:off x="9701340" y="2565063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图33-6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5_EX.1_1#040f9de5a?htil=21&amp;vcp=1&amp;vis=1&amp;pid=df1fcfb53&amp;color=0,0,0&amp;vtp=1&amp;vaab=1&amp;bt=1&amp;bbb=1&amp;hb=1&amp;hs=1"/>
              <p:cNvSpPr/>
              <p:nvPr/>
            </p:nvSpPr>
            <p:spPr>
              <a:xfrm>
                <a:off x="539496" y="554400"/>
                <a:ext cx="8211312" cy="25348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4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思路分析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（1）浮筒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的密度由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𝑉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计算，已知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算出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，代入数据计算即可。（2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）水对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阀门的压强由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𝑔h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计算，需求出此时的水深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当浮筒对轻杆的拉力为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0时，浮筒处于漂浮状态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，由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5_EX.1_1#040f9de5a?htil=21&amp;vcp=1&amp;vis=1&amp;pid=df1fcfb53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8211312" cy="2534857"/>
              </a:xfrm>
              <a:prstGeom prst="rect">
                <a:avLst/>
              </a:prstGeom>
              <a:blipFill rotWithShape="1">
                <a:blip r:embed="rId4"/>
                <a:stretch>
                  <a:fillRect l="-5" t="-2" r="-5214" b="-27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5_EX.1_1#040f9de5a?htil=21&amp;vcp=1&amp;vis=1&amp;pid=df1fcfb53&amp;color=0,0,0&amp;vtp=1&amp;vaab=1&amp;bt=1&amp;bbb=1&amp;hb=1&amp;hs=1"/>
              <p:cNvSpPr/>
              <p:nvPr/>
            </p:nvSpPr>
            <p:spPr>
              <a:xfrm>
                <a:off x="539496" y="3120371"/>
                <a:ext cx="11112011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漂浮条件求出浮力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，再根据阿基米德原理求出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排</m:t>
                        </m:r>
                      </m:sub>
                    </m:sSub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，根据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排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浸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求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浸</m:t>
                        </m:r>
                      </m:sub>
                    </m:sSub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，则此时水的深度为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浸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𝐿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杆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，将相关数据带入即可。（3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）根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据题意，阀门开启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（阀门受力平衡）时水位最高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，阀门关闭时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浮筒对轻杆的拉力为0）水位最低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，分别求出这两个状态对应的水深，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即可得出泳池内水的最大深度与最小深度之比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5_EX.1_1#040f9de5a?htil=21&amp;vcp=1&amp;vis=1&amp;pid=df1fcfb53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20371"/>
                <a:ext cx="11112011" cy="3144457"/>
              </a:xfrm>
              <a:prstGeom prst="rect">
                <a:avLst/>
              </a:prstGeom>
              <a:blipFill rotWithShape="1">
                <a:blip r:embed="rId5"/>
                <a:stretch>
                  <a:fillRect l="-3" t="-20" r="-1692" b="-21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P_4_BD#cf89e2db4?colgroup=2,27&amp;vcp=1&amp;pid=1ea632a08&amp;color=0,0,0&amp;vtp=1&amp;vaab=1&amp;bt=1&amp;bbb=1&amp;hb=1"/>
          <p:cNvGraphicFramePr>
            <a:graphicFrameLocks noGrp="1"/>
          </p:cNvGraphicFramePr>
          <p:nvPr/>
        </p:nvGraphicFramePr>
        <p:xfrm>
          <a:off x="539496" y="1531080"/>
          <a:ext cx="11112682" cy="4500436"/>
        </p:xfrm>
        <a:graphic>
          <a:graphicData uri="http://schemas.openxmlformats.org/drawingml/2006/table">
            <a:tbl>
              <a:tblPr/>
              <a:tblGrid>
                <a:gridCol w="11078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047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0043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突破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攻略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（1）确定研究对象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做好过程分析和受力分析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2）明确问题类型（出液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入液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注液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抽液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进一步分析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隐含条件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（临界条件）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3）根据题目的关联条件建立关系式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4）根据关系式联立方程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代入数据（统一用国际单位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出待求量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5）检查计算结果与实际情况是否一致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必要时要根据实际情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况进行讨论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4_BD#cf89e2db4?colgroup=2,27&amp;vcp=1&amp;pid=1ea632a08&amp;color=0,0,0&amp;vtp=1&amp;vaab=1&amp;bt=1&amp;bbb=1"/>
          <p:cNvSpPr txBox="1"/>
          <p:nvPr/>
        </p:nvSpPr>
        <p:spPr>
          <a:xfrm>
            <a:off x="10934033" y="82267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EX.1_1#040f9de5a?iti=36&amp;htil=22&amp;vcp=1&amp;vis=1&amp;pid=df1fcfb53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58000" y="691560"/>
            <a:ext cx="2743200" cy="1737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EX.1_1#040f9de5a?iti=36&amp;htil=22&amp;vcp=1&amp;vis=1&amp;pid=df1fcfb53&amp;color=0,0,0&amp;vtp=1&amp;vaab=1&amp;bbb=1"/>
          <p:cNvSpPr/>
          <p:nvPr/>
        </p:nvSpPr>
        <p:spPr>
          <a:xfrm>
            <a:off x="9685087" y="2555920"/>
            <a:ext cx="1089025" cy="4966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图33-6</a:t>
            </a:r>
            <a:endParaRPr lang="en-US" altLang="zh-CN" sz="2800" dirty="0"/>
          </a:p>
        </p:txBody>
      </p:sp>
      <p:sp>
        <p:nvSpPr>
          <p:cNvPr id="4" name="QO_5_EX.1_1#040f9de5a?htil=22&amp;vcp=1&amp;vis=1&amp;pid=df1fcfb53&amp;color=0,0,0&amp;mp=1&amp;vtp=1&amp;vaab=1&amp;bt=1&amp;bbb=1&amp;hb=1&amp;hs=1"/>
          <p:cNvSpPr/>
          <p:nvPr/>
        </p:nvSpPr>
        <p:spPr>
          <a:xfrm>
            <a:off x="489189" y="411525"/>
            <a:ext cx="8238744" cy="2722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方法点拨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本题是注水、排水综合问题，其中浮筒类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水位自动调节装置是典型的生活应用之一，此类问题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的难点在于弄清排水阀门是怎样开启和关闭的。一般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排水阀门在所受压力和拉力平衡时处于开启的临界状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态，由此分析得出最高水位。排水阀门是怎样关闭的</a:t>
            </a:r>
            <a:endParaRPr lang="en-US" altLang="zh-CN" sz="2800" dirty="0"/>
          </a:p>
        </p:txBody>
      </p:sp>
      <p:sp>
        <p:nvSpPr>
          <p:cNvPr id="5" name="QO_5_EX.1_1#040f9de5a?htil=22&amp;vcp=1&amp;vis=1&amp;pid=df1fcfb53&amp;color=0,0,0&amp;mp=1&amp;vtp=1&amp;vaab=1&amp;bt=1&amp;bbb=1&amp;hb=1&amp;hs=1"/>
          <p:cNvSpPr/>
          <p:nvPr/>
        </p:nvSpPr>
        <p:spPr>
          <a:xfrm>
            <a:off x="489189" y="3154534"/>
            <a:ext cx="11112011" cy="3280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？很多同学犯难了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，因为这不是一个单纯的物理问题，而是一个机巧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的机械设计问题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。原来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，设计使浮筒刚好漂浮时浮筒底面到阀门的距离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刚好等于连杆的长度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，这样在阀门开启后浮筒上浮了一些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，通过连杆拉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开阀门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，此后液面逐渐降低，浮筒随之下降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，在浮筒回到原来高度时将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阀门关闭（实际上是一种结构性关闭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）。这样设计的好处是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，排水阀门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关闭时浮筒对杆的作用力为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0，避免机械劳损。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55_1#3f7fbd6cf?iti=37&amp;htil=23&amp;vcp=1&amp;vis=1&amp;pid=040f9de5a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58329" y="3028075"/>
            <a:ext cx="3694176" cy="2331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BD.55_2#3f7fbd6cf?iti=37&amp;htil=23&amp;vcp=1&amp;vis=1&amp;pid=040f9de5a&amp;color=0,0,0&amp;vtp=1&amp;vaab=1&amp;bbb=1"/>
          <p:cNvSpPr/>
          <p:nvPr/>
        </p:nvSpPr>
        <p:spPr>
          <a:xfrm>
            <a:off x="9260904" y="5473460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图33-6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6_AN.1_1#3f7fbd6cf?htil=23&amp;vcp=1&amp;vis=1&amp;pid=040f9de5a&amp;color=0,0,0&amp;vtp=1&amp;vaab=1&amp;bbb=1&amp;hb=1&amp;hs=1"/>
              <p:cNvSpPr/>
              <p:nvPr/>
            </p:nvSpPr>
            <p:spPr>
              <a:xfrm>
                <a:off x="539495" y="1708435"/>
                <a:ext cx="8351007" cy="39878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解：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浮筒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的体积为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=100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×50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=5 000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=5×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浮筒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的密度为</a:t>
                </a:r>
                <a:endParaRPr lang="en-US" altLang="zh-CN" sz="2800" dirty="0"/>
              </a:p>
              <a:p>
                <a:pPr latinLnBrk="1">
                  <a:lnSpc>
                    <a:spcPts val="59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𝑉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3.5 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5×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−3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=0.7×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6_AN.1_1#3f7fbd6cf?htil=23&amp;vcp=1&amp;vis=1&amp;pid=040f9de5a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5" y="1708435"/>
                <a:ext cx="8351007" cy="3987800"/>
              </a:xfrm>
              <a:prstGeom prst="rect">
                <a:avLst/>
              </a:prstGeom>
              <a:blipFill>
                <a:blip r:embed="rId4"/>
                <a:stretch>
                  <a:fillRect l="-25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449951" y="1148147"/>
            <a:ext cx="11461354" cy="5166334"/>
            <a:chOff x="449951" y="1148147"/>
            <a:chExt cx="11461354" cy="5166334"/>
          </a:xfrm>
        </p:grpSpPr>
        <p:pic>
          <p:nvPicPr>
            <p:cNvPr id="2" name="QO_5_AN.1_1#83b4673b4?iti=39&amp;htil=24&amp;vcp=1&amp;vis=1&amp;pid=040f9de5a&amp;color=0,0,0&amp;tib=255,255,255&amp;vtp=1&amp;vaab=1&amp;hs=1&amp;hs=1" descr="preencoded.png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207985" y="2860081"/>
              <a:ext cx="3703320" cy="23317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alpha val="0"/>
                    </a:schemeClr>
                  </a:solidFill>
                </a14:hiddenFill>
              </a:ext>
            </a:extLst>
          </p:spPr>
        </p:pic>
        <p:sp>
          <p:nvSpPr>
            <p:cNvPr id="3" name="QO_5_AN.1_1#83b4673b4?iti=39&amp;htil=24&amp;vcp=1&amp;vis=1&amp;pid=040f9de5a&amp;color=0,0,0&amp;vtp=1&amp;vaab=1&amp;bbb=1"/>
            <p:cNvSpPr/>
            <p:nvPr/>
          </p:nvSpPr>
          <p:spPr>
            <a:xfrm>
              <a:off x="9503083" y="5318801"/>
              <a:ext cx="1089025" cy="995680"/>
            </a:xfrm>
            <a:prstGeom prst="rect">
              <a:avLst/>
            </a:prstGeom>
            <a:noFill/>
          </p:spPr>
          <p:txBody>
            <a:bodyPr wrap="none" lIns="0" tIns="0" rIns="0" bIns="0" rtlCol="0" anchor="t"/>
            <a:lstStyle/>
            <a:p>
              <a:pPr algn="ctr" latinLnBrk="1">
                <a:lnSpc>
                  <a:spcPts val="4900"/>
                </a:lnSpc>
              </a:pPr>
              <a:r>
                <a: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rPr>
                <a:t>图33-6</a:t>
              </a:r>
              <a:endParaRPr lang="en-US" altLang="zh-CN" sz="2800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" name="QO_6_AN.1_1#83b4673b4?htil=24&amp;vcp=1&amp;vis=1&amp;pid=040f9de5a&amp;color=0,0,0&amp;vtp=1&amp;vaab=1&amp;bt=1&amp;bbb=1&amp;hb=1&amp;hs=1"/>
                <p:cNvSpPr/>
                <p:nvPr/>
              </p:nvSpPr>
              <p:spPr>
                <a:xfrm>
                  <a:off x="449951" y="1148147"/>
                  <a:ext cx="9219150" cy="3144457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 anchor="t"/>
                <a:lstStyle/>
                <a:p>
                  <a:pPr algn="l" latinLnBrk="1">
                    <a:lnSpc>
                      <a:spcPts val="5100"/>
                    </a:lnSpc>
                  </a:pPr>
                  <a:r>
                    <a:rPr lang="zh-CN" altLang="en-US" sz="2800" dirty="0">
                      <a:solidFill>
                        <a:srgbClr val="FF0000"/>
                      </a:solidFill>
                      <a:latin typeface="Times New Roman" panose="02020603050405020304" pitchFamily="34" charset="0"/>
                      <a:ea typeface="宋体" panose="02010600030101010101" pitchFamily="2" charset="-122"/>
                      <a:cs typeface="Times New Roman" panose="02020603050405020304" pitchFamily="34" charset="-120"/>
                    </a:rPr>
                    <a:t>（</a:t>
                  </a:r>
                  <a:r>
                    <a:rPr lang="en-US" altLang="zh-CN" sz="2800" dirty="0">
                      <a:solidFill>
                        <a:srgbClr val="FF0000"/>
                      </a:solidFill>
                      <a:latin typeface="Times New Roman" panose="02020603050405020304" pitchFamily="34" charset="0"/>
                      <a:ea typeface="宋体" panose="02010600030101010101" pitchFamily="2" charset="-122"/>
                      <a:cs typeface="Times New Roman" panose="02020603050405020304" pitchFamily="34" charset="-120"/>
                    </a:rPr>
                    <a:t>2</a:t>
                  </a:r>
                  <a:r>
                    <a:rPr lang="zh-CN" altLang="en-US" sz="2800" dirty="0">
                      <a:solidFill>
                        <a:srgbClr val="FF0000"/>
                      </a:solidFill>
                      <a:latin typeface="Times New Roman" panose="02020603050405020304" pitchFamily="34" charset="0"/>
                      <a:ea typeface="宋体" panose="02010600030101010101" pitchFamily="2" charset="-122"/>
                      <a:cs typeface="Times New Roman" panose="02020603050405020304" pitchFamily="34" charset="-120"/>
                    </a:rPr>
                    <a:t>）</a:t>
                  </a:r>
                  <a:r>
                    <a:rPr lang="en-US" altLang="zh-CN" sz="2800" b="0" i="0" dirty="0">
                      <a:solidFill>
                        <a:srgbClr val="FF0000"/>
                      </a:solidFill>
                      <a:latin typeface="Times New Roman" panose="02020603050405020304" pitchFamily="34" charset="0"/>
                      <a:ea typeface="宋体" panose="02010600030101010101" pitchFamily="2" charset="-122"/>
                      <a:cs typeface="Times New Roman" panose="02020603050405020304" pitchFamily="34" charset="-120"/>
                    </a:rPr>
                    <a:t>当浮筒对轻杆的拉力为0时，浮筒处于漂浮状态，浮筒受到的浮力大</a:t>
                  </a:r>
                </a:p>
                <a:p>
                  <a:pPr algn="l" latinLnBrk="1">
                    <a:lnSpc>
                      <a:spcPts val="5100"/>
                    </a:lnSpc>
                  </a:pPr>
                  <a:r>
                    <a:rPr lang="en-US" altLang="zh-CN" sz="2800" b="0" i="0" dirty="0" err="1">
                      <a:solidFill>
                        <a:srgbClr val="FF0000"/>
                      </a:solidFill>
                      <a:latin typeface="Times New Roman" panose="02020603050405020304" pitchFamily="34" charset="0"/>
                      <a:ea typeface="宋体" panose="02010600030101010101" pitchFamily="2" charset="-122"/>
                      <a:cs typeface="Times New Roman" panose="02020603050405020304" pitchFamily="34" charset="-120"/>
                    </a:rPr>
                    <a:t>小等于其受到的重力，即</a:t>
                  </a:r>
                  <a14:m>
                    <m:oMath xmlns:m="http://schemas.openxmlformats.org/officeDocument/2006/math">
                      <m:sSub>
                        <m:sSubPr>
                          <m:ctrlPr>
                            <a:rPr lang="en-US" altLang="zh-CN" sz="2800" b="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</m:ctrlPr>
                        </m:sSubPr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𝐹</m:t>
                          </m:r>
                        </m:e>
                        <m:sub>
                          <m:r>
                            <a:rPr lang="en-US" altLang="zh-CN" sz="2800" baseline="-1000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浮</m:t>
                          </m:r>
                        </m:sub>
                      </m:sSub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=</m:t>
                      </m:r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𝐺</m:t>
                      </m:r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=</m:t>
                      </m:r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𝑚𝑔</m:t>
                      </m:r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=3.5 </m:t>
                      </m:r>
                      <m:r>
                        <m:rPr>
                          <m:sty m:val="p"/>
                        </m:rP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kg</m:t>
                      </m:r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×10 </m:t>
                      </m:r>
                      <m:r>
                        <m:rPr>
                          <m:sty m:val="p"/>
                        </m:rP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N</m:t>
                      </m:r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/</m:t>
                      </m:r>
                      <m:r>
                        <m:rPr>
                          <m:sty m:val="p"/>
                        </m:rP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kg</m:t>
                      </m:r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=35 </m:t>
                      </m:r>
                      <m:r>
                        <m:rPr>
                          <m:sty m:val="p"/>
                        </m:rP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N</m:t>
                      </m:r>
                    </m:oMath>
                  </a14:m>
                  <a:r>
                    <a:rPr lang="en-US" altLang="zh-CN" sz="100" b="0" i="0" kern="0" spc="-99900" dirty="0">
                      <a:solidFill>
                        <a:srgbClr val="FFFFFF"/>
                      </a:solidFill>
                      <a:latin typeface="Times New Roman" panose="02020603050405020304" pitchFamily="34" charset="0"/>
                      <a:ea typeface="宋体" panose="02010600030101010101" pitchFamily="2" charset="-122"/>
                      <a:cs typeface="Times New Roman" panose="02020603050405020304" pitchFamily="34" charset="-120"/>
                    </a:rPr>
                    <a:t> </a:t>
                  </a:r>
                  <a:endParaRPr lang="en-US" altLang="zh-CN" sz="2800" dirty="0"/>
                </a:p>
                <a:p>
                  <a:pPr latinLnBrk="1">
                    <a:lnSpc>
                      <a:spcPts val="4900"/>
                    </a:lnSpc>
                  </a:pPr>
                  <a:r>
                    <a:rPr lang="en-US" altLang="zh-CN" sz="2800" b="0" i="0" dirty="0" err="1">
                      <a:solidFill>
                        <a:srgbClr val="FF0000"/>
                      </a:solidFill>
                      <a:latin typeface="Times New Roman" panose="02020603050405020304" pitchFamily="34" charset="0"/>
                      <a:ea typeface="宋体" panose="02010600030101010101" pitchFamily="2" charset="-122"/>
                      <a:cs typeface="Times New Roman" panose="02020603050405020304" pitchFamily="34" charset="-120"/>
                    </a:rPr>
                    <a:t>浮筒排开水的体积为</a:t>
                  </a:r>
                  <a:endParaRPr lang="en-US" altLang="zh-CN" sz="2800" dirty="0"/>
                </a:p>
              </p:txBody>
            </p:sp>
          </mc:Choice>
          <mc:Fallback xmlns="">
            <p:sp>
              <p:nvSpPr>
                <p:cNvPr id="4" name="QO_6_AN.1_1#83b4673b4?htil=24&amp;vcp=1&amp;vis=1&amp;pid=040f9de5a&amp;color=0,0,0&amp;vtp=1&amp;vaab=1&amp;bt=1&amp;bbb=1&amp;hb=1&amp;hs=1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49951" y="1148147"/>
                  <a:ext cx="9219150" cy="3144457"/>
                </a:xfrm>
                <a:prstGeom prst="rect">
                  <a:avLst/>
                </a:prstGeom>
                <a:blipFill rotWithShape="1">
                  <a:blip r:embed="rId4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" name="QO_6_AN.1_1#83b4673b4?htil=24&amp;vcp=1&amp;vis=1&amp;pid=040f9de5a&amp;color=0,0,0&amp;vtp=1&amp;vaab=1&amp;bt=1&amp;bbb=1&amp;hb=1&amp;hs=1"/>
                <p:cNvSpPr/>
                <p:nvPr/>
              </p:nvSpPr>
              <p:spPr>
                <a:xfrm>
                  <a:off x="449951" y="2956601"/>
                  <a:ext cx="7399403" cy="2235200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 anchor="t"/>
                <a:lstStyle/>
                <a:p>
                  <a:pPr latinLnBrk="1">
                    <a:lnSpc>
                      <a:spcPts val="6700"/>
                    </a:lnSpc>
                  </a:pPr>
                  <a14:m>
                    <m:oMath xmlns:m="http://schemas.openxmlformats.org/officeDocument/2006/math">
                      <m:sSub>
                        <m:sSubPr>
                          <m:ctrlPr>
                            <a:rPr lang="en-US" altLang="zh-CN" sz="2800" b="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</m:ctrlPr>
                        </m:sSubPr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𝑉</m:t>
                          </m:r>
                        </m:e>
                        <m:sub>
                          <m:r>
                            <a:rPr lang="en-US" altLang="zh-CN" sz="2800" baseline="-1000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排</m:t>
                          </m:r>
                        </m:sub>
                      </m:sSub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=</m:t>
                      </m:r>
                      <m:f>
                        <m:fPr>
                          <m:ctrlPr>
                            <a:rPr lang="en-US" altLang="zh-CN" sz="2800" b="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altLang="zh-CN" sz="2800" b="0" i="1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</m:ctrlPr>
                            </m:sSubPr>
                            <m:e>
                              <m: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𝐹</m:t>
                              </m:r>
                            </m:e>
                            <m:sub>
                              <m:r>
                                <a:rPr lang="en-US" altLang="zh-CN" sz="2800" baseline="-10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浮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altLang="zh-CN" sz="2800" b="0" i="1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</m:ctrlPr>
                            </m:sSubPr>
                            <m:e>
                              <m: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𝜌</m:t>
                              </m:r>
                            </m:e>
                            <m:sub>
                              <m:r>
                                <a:rPr lang="en-US" altLang="zh-CN" sz="2800" baseline="-10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水</m:t>
                              </m:r>
                            </m:sub>
                          </m:sSub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𝑔</m:t>
                          </m:r>
                        </m:den>
                      </m:f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=</m:t>
                      </m:r>
                      <m:f>
                        <m:fPr>
                          <m:ctrlPr>
                            <a:rPr lang="en-US" altLang="zh-CN" sz="2800" b="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</m:ctrlPr>
                        </m:fPr>
                        <m:num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35 </m:t>
                          </m:r>
                          <m:r>
                            <m:rPr>
                              <m:sty m:val="p"/>
                            </m:rP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N</m:t>
                          </m:r>
                        </m:num>
                        <m:den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1.0×</m:t>
                          </m:r>
                          <m:sSup>
                            <m:sSupPr>
                              <m:ctrlPr>
                                <a:rPr lang="en-US" altLang="zh-CN" sz="2800" b="0" i="1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</m:ctrlPr>
                            </m:sSupPr>
                            <m:e>
                              <m: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10</m:t>
                              </m:r>
                            </m:e>
                            <m:sup>
                              <m: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3</m:t>
                              </m:r>
                            </m:sup>
                          </m:sSup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kg</m:t>
                          </m:r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/</m:t>
                          </m:r>
                          <m:sSup>
                            <m:sSupPr>
                              <m:ctrlPr>
                                <a:rPr lang="en-US" altLang="zh-CN" sz="2800" b="0" i="1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m</m:t>
                              </m:r>
                            </m:e>
                            <m:sup>
                              <m: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3</m:t>
                              </m:r>
                            </m:sup>
                          </m:sSup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×10 </m:t>
                          </m:r>
                          <m:r>
                            <m:rPr>
                              <m:sty m:val="p"/>
                            </m:rP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N</m:t>
                          </m:r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/</m:t>
                          </m:r>
                          <m:r>
                            <m:rPr>
                              <m:sty m:val="p"/>
                            </m:rP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kg</m:t>
                          </m:r>
                        </m:den>
                      </m:f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=3.5×</m:t>
                      </m:r>
                      <m:sSup>
                        <m:sSupPr>
                          <m:ctrlPr>
                            <a:rPr lang="en-US" altLang="zh-CN" sz="2800" b="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</m:ctrlPr>
                        </m:sSupPr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10</m:t>
                          </m:r>
                        </m:e>
                        <m:sup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−3</m:t>
                          </m:r>
                        </m:sup>
                      </m:sSup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 </m:t>
                      </m:r>
                      <m:sSup>
                        <m:sSupPr>
                          <m:ctrlPr>
                            <a:rPr lang="en-US" altLang="zh-CN" sz="2800" b="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m</m:t>
                          </m:r>
                        </m:e>
                        <m:sup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3</m:t>
                          </m:r>
                        </m:sup>
                      </m:sSup>
                    </m:oMath>
                  </a14:m>
                  <a:r>
                    <a:rPr lang="en-US" altLang="zh-CN" sz="100" b="0" i="0" kern="0" spc="-99900" dirty="0">
                      <a:solidFill>
                        <a:srgbClr val="FFFFFF"/>
                      </a:solidFill>
                      <a:latin typeface="Times New Roman" panose="02020603050405020304" pitchFamily="34" charset="0"/>
                      <a:ea typeface="宋体" panose="02010600030101010101" pitchFamily="2" charset="-122"/>
                      <a:cs typeface="Times New Roman" panose="02020603050405020304" pitchFamily="34" charset="-120"/>
                    </a:rPr>
                    <a:t> </a:t>
                  </a:r>
                  <a:endParaRPr lang="en-US" altLang="zh-CN" sz="2800" dirty="0"/>
                </a:p>
                <a:p>
                  <a:pPr latinLnBrk="1">
                    <a:lnSpc>
                      <a:spcPts val="5100"/>
                    </a:lnSpc>
                  </a:pPr>
                  <a:r>
                    <a:rPr lang="en-US" altLang="zh-CN" sz="2800" b="0" i="0" dirty="0" err="1">
                      <a:solidFill>
                        <a:srgbClr val="FF0000"/>
                      </a:solidFill>
                      <a:latin typeface="Times New Roman" panose="02020603050405020304" pitchFamily="34" charset="0"/>
                      <a:ea typeface="宋体" panose="02010600030101010101" pitchFamily="2" charset="-122"/>
                      <a:cs typeface="Times New Roman" panose="02020603050405020304" pitchFamily="34" charset="-120"/>
                    </a:rPr>
                    <a:t>浮筒浸入水中的深度为</a:t>
                  </a:r>
                  <a:endParaRPr lang="en-US" altLang="zh-CN" sz="2800" dirty="0"/>
                </a:p>
                <a:p>
                  <a:pPr latinLnBrk="1">
                    <a:lnSpc>
                      <a:spcPts val="5800"/>
                    </a:lnSpc>
                  </a:pPr>
                  <a14:m>
                    <m:oMath xmlns:m="http://schemas.openxmlformats.org/officeDocument/2006/math">
                      <m:sSub>
                        <m:sSubPr>
                          <m:ctrlPr>
                            <a:rPr lang="en-US" altLang="zh-CN" sz="2800" b="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</m:ctrlPr>
                        </m:sSubPr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h</m:t>
                          </m:r>
                        </m:e>
                        <m:sub>
                          <m:r>
                            <a:rPr lang="en-US" altLang="zh-CN" sz="2800" baseline="-1000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浸</m:t>
                          </m:r>
                        </m:sub>
                      </m:sSub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=</m:t>
                      </m:r>
                      <m:f>
                        <m:fPr>
                          <m:ctrlPr>
                            <a:rPr lang="en-US" altLang="zh-CN" sz="2800" b="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altLang="zh-CN" sz="2800" b="0" i="1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</m:ctrlPr>
                            </m:sSubPr>
                            <m:e>
                              <m: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altLang="zh-CN" sz="2800" baseline="-10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排</m:t>
                              </m:r>
                            </m:sub>
                          </m:sSub>
                        </m:num>
                        <m:den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𝑆</m:t>
                          </m:r>
                        </m:den>
                      </m:f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=</m:t>
                      </m:r>
                      <m:f>
                        <m:fPr>
                          <m:ctrlPr>
                            <a:rPr lang="en-US" altLang="zh-CN" sz="2800" b="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</m:ctrlPr>
                        </m:fPr>
                        <m:num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3.5×</m:t>
                          </m:r>
                          <m:sSup>
                            <m:sSupPr>
                              <m:ctrlPr>
                                <a:rPr lang="en-US" altLang="zh-CN" sz="2800" b="0" i="1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</m:ctrlPr>
                            </m:sSupPr>
                            <m:e>
                              <m: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10</m:t>
                              </m:r>
                            </m:e>
                            <m:sup>
                              <m: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−3</m:t>
                              </m:r>
                            </m:sup>
                          </m:sSup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 </m:t>
                          </m:r>
                          <m:sSup>
                            <m:sSupPr>
                              <m:ctrlPr>
                                <a:rPr lang="en-US" altLang="zh-CN" sz="2800" b="0" i="1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m</m:t>
                              </m:r>
                            </m:e>
                            <m:sup>
                              <m: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3</m:t>
                              </m:r>
                            </m:sup>
                          </m:sSup>
                        </m:num>
                        <m:den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100×</m:t>
                          </m:r>
                          <m:sSup>
                            <m:sSupPr>
                              <m:ctrlPr>
                                <a:rPr lang="en-US" altLang="zh-CN" sz="2800" b="0" i="1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</m:ctrlPr>
                            </m:sSupPr>
                            <m:e>
                              <m: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10</m:t>
                              </m:r>
                            </m:e>
                            <m:sup>
                              <m: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−4</m:t>
                              </m:r>
                            </m:sup>
                          </m:sSup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 </m:t>
                          </m:r>
                          <m:sSup>
                            <m:sSupPr>
                              <m:ctrlPr>
                                <a:rPr lang="en-US" altLang="zh-CN" sz="2800" b="0" i="1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m</m:t>
                              </m:r>
                            </m:e>
                            <m:sup>
                              <m: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=0.35 </m:t>
                      </m:r>
                      <m:r>
                        <m:rPr>
                          <m:sty m:val="p"/>
                        </m:rP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m</m:t>
                      </m:r>
                    </m:oMath>
                  </a14:m>
                  <a:r>
                    <a:rPr lang="en-US" altLang="zh-CN" sz="100" b="0" i="0" kern="0" spc="-99900" dirty="0">
                      <a:solidFill>
                        <a:srgbClr val="FFFFFF"/>
                      </a:solidFill>
                      <a:latin typeface="Times New Roman" panose="02020603050405020304" pitchFamily="34" charset="0"/>
                      <a:ea typeface="宋体" panose="02010600030101010101" pitchFamily="2" charset="-122"/>
                      <a:cs typeface="Times New Roman" panose="02020603050405020304" pitchFamily="34" charset="-120"/>
                    </a:rPr>
                    <a:t> </a:t>
                  </a:r>
                  <a:endParaRPr lang="en-US" altLang="zh-CN" sz="2800" dirty="0"/>
                </a:p>
                <a:p>
                  <a:pPr latinLnBrk="1">
                    <a:lnSpc>
                      <a:spcPct val="150000"/>
                    </a:lnSpc>
                  </a:pPr>
                  <a:endParaRPr lang="en-US" altLang="zh-CN" sz="2800" dirty="0"/>
                </a:p>
              </p:txBody>
            </p:sp>
          </mc:Choice>
          <mc:Fallback xmlns="">
            <p:sp>
              <p:nvSpPr>
                <p:cNvPr id="5" name="QO_6_AN.1_1#83b4673b4?htil=24&amp;vcp=1&amp;vis=1&amp;pid=040f9de5a&amp;color=0,0,0&amp;vtp=1&amp;vaab=1&amp;bt=1&amp;bbb=1&amp;hb=1&amp;hs=1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49951" y="2956601"/>
                  <a:ext cx="7399403" cy="2235200"/>
                </a:xfrm>
                <a:prstGeom prst="rect">
                  <a:avLst/>
                </a:prstGeom>
                <a:blipFill rotWithShape="1">
                  <a:blip r:embed="rId5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</p:cSld>
  <p:clrMapOvr>
    <a:masterClrMapping/>
  </p:clrMapOvr>
  <p:transition>
    <p:split dir="in"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6_AN.1_1#83b4673b4?htil=24&amp;vcp=1&amp;vis=1&amp;pid=040f9de5a&amp;color=0,0,0&amp;vtp=1&amp;vaab=1&amp;bt=1&amp;bbb=1&amp;hb=1&amp;hs=1&amp;htil=1"/>
              <p:cNvSpPr/>
              <p:nvPr/>
            </p:nvSpPr>
            <p:spPr>
              <a:xfrm>
                <a:off x="560832" y="753754"/>
                <a:ext cx="9895920" cy="308571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模型泳池中水的深度为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=0.35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+0.1 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=0.45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阀门受到水的压强为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=1.0×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×0.45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=4.5×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6_AN.1_1#83b4673b4?htil=24&amp;vcp=1&amp;vis=1&amp;pid=040f9de5a&amp;color=0,0,0&amp;vtp=1&amp;vaab=1&amp;bt=1&amp;bbb=1&amp;hb=1&amp;hs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832" y="753754"/>
                <a:ext cx="9895920" cy="3085719"/>
              </a:xfrm>
              <a:prstGeom prst="rect">
                <a:avLst/>
              </a:prstGeom>
              <a:blipFill rotWithShape="1">
                <a:blip r:embed="rId2"/>
                <a:stretch>
                  <a:fillRect l="-1" r="-4798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5_AN.1_1#83b4673b4?iti=126&amp;htil=24&amp;vcp=1&amp;vis=1&amp;pid=040f9de5a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29495" y="3455657"/>
            <a:ext cx="3703320" cy="2331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AN.1_1#83b4673b4?iti=126&amp;htil=24&amp;vcp=1&amp;vis=1&amp;pid=040f9de5a&amp;color=0,0,0&amp;vtp=1&amp;vaab=1&amp;bbb=1"/>
          <p:cNvSpPr/>
          <p:nvPr/>
        </p:nvSpPr>
        <p:spPr>
          <a:xfrm>
            <a:off x="8836642" y="5914377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图33-6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6_AN.1_1#2ea47e0a5?htil=25&amp;vcp=1&amp;vis=1&amp;pid=040f9de5a&amp;color=0,0,0&amp;vtp=1&amp;vaab=1&amp;bt=1&amp;bbb=1&amp;hb=1&amp;hs=1"/>
              <p:cNvSpPr/>
              <p:nvPr/>
            </p:nvSpPr>
            <p:spPr>
              <a:xfrm>
                <a:off x="295053" y="1675688"/>
                <a:ext cx="8331541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zh-CN" altLang="en-US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</a:t>
                </a:r>
                <a:r>
                  <a:rPr lang="zh-CN" altLang="en-US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当浮筒对轻杆的拉力为0时，阀门关闭，水位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最低，由（2）知此时水深为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小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=0.45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浮筒受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到的浮力大小等于自身重力；继续注水，浮筒受到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的浮力增大，当增大的浮力刚好等于水对出水阀门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的压力时，阀</a:t>
                </a:r>
                <a:r>
                  <a:rPr lang="en-US" altLang="zh-CN" sz="280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门被拉起，出现排水现象。设水增加的深度为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则水的深度为</a:t>
                </a:r>
                <a14:m>
                  <m:oMath xmlns:m="http://schemas.openxmlformats.org/officeDocument/2006/math"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+0.45 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浮力变化量为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排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𝑉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筒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4" name="QO_6_AN.1_1#2ea47e0a5?htil=25&amp;vcp=1&amp;vis=1&amp;pid=040f9de5a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5053" y="1675688"/>
                <a:ext cx="8331541" cy="3144457"/>
              </a:xfrm>
              <a:prstGeom prst="rect">
                <a:avLst/>
              </a:prstGeom>
              <a:blipFill rotWithShape="1">
                <a:blip r:embed="rId3"/>
                <a:stretch>
                  <a:fillRect l="-5" t="-18" r="-21339" b="-843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7" name="组合 6"/>
          <p:cNvGrpSpPr/>
          <p:nvPr/>
        </p:nvGrpSpPr>
        <p:grpSpPr>
          <a:xfrm>
            <a:off x="8253603" y="1365745"/>
            <a:ext cx="3739896" cy="3454400"/>
            <a:chOff x="4224528" y="2581751"/>
            <a:chExt cx="3739896" cy="3454400"/>
          </a:xfrm>
        </p:grpSpPr>
        <p:pic>
          <p:nvPicPr>
            <p:cNvPr id="8" name="QO_5_BD.59_2#2ea47e0a5?iti=40&amp;vcp=1&amp;vis=1&amp;pid=040f9de5a&amp;color=0,0,0&amp;tib=255,255,255&amp;vtp=1&amp;vaab=1" descr="preencoded.png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224528" y="2581751"/>
              <a:ext cx="3739896" cy="23317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alpha val="0"/>
                    </a:schemeClr>
                  </a:solidFill>
                </a14:hiddenFill>
              </a:ext>
            </a:extLst>
          </p:spPr>
        </p:pic>
        <p:sp>
          <p:nvSpPr>
            <p:cNvPr id="9" name="QO_5_BD.59_3#2ea47e0a5?iti=40&amp;vcp=1&amp;vis=1&amp;pid=040f9de5a&amp;color=0,0,0&amp;vtp=1&amp;vaab=1&amp;bbb=1"/>
            <p:cNvSpPr/>
            <p:nvPr/>
          </p:nvSpPr>
          <p:spPr>
            <a:xfrm>
              <a:off x="5549964" y="5040471"/>
              <a:ext cx="1089025" cy="995680"/>
            </a:xfrm>
            <a:prstGeom prst="rect">
              <a:avLst/>
            </a:prstGeom>
            <a:noFill/>
          </p:spPr>
          <p:txBody>
            <a:bodyPr wrap="none" lIns="0" tIns="0" rIns="0" bIns="0" rtlCol="0" anchor="t"/>
            <a:lstStyle/>
            <a:p>
              <a:pPr algn="ctr" latinLnBrk="1">
                <a:lnSpc>
                  <a:spcPts val="4900"/>
                </a:lnSpc>
              </a:pPr>
              <a:r>
                <a: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rPr>
                <a:t>图33-6</a:t>
              </a:r>
              <a:endParaRPr lang="en-US" altLang="zh-CN" sz="2800" dirty="0"/>
            </a:p>
          </p:txBody>
        </p:sp>
      </p:grpSp>
    </p:spTree>
  </p:cSld>
  <p:clrMapOvr>
    <a:masterClrMapping/>
  </p:clrMapOvr>
  <p:transition>
    <p:split dir="in"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6_AN.1_1#2ea47e0a5?htil=25&amp;vcp=1&amp;vis=1&amp;pid=040f9de5a&amp;color=0,0,0&amp;vtp=1&amp;vaab=1&amp;bt=1&amp;bbb=1&amp;hb=1&amp;hs=1&amp;htil=1"/>
              <p:cNvSpPr/>
              <p:nvPr/>
            </p:nvSpPr>
            <p:spPr>
              <a:xfrm>
                <a:off x="539496" y="1447990"/>
                <a:ext cx="8290179" cy="38608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阀门上表面受到的压力为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压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𝑝𝑆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𝑔h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阀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由于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压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，故有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筒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阀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筒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阀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代入数据得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100×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−4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=10×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−4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×(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+0.45 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解得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=0.05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2" name="QO_6_AN.1_1#2ea47e0a5?htil=25&amp;vcp=1&amp;vis=1&amp;pid=040f9de5a&amp;color=0,0,0&amp;vtp=1&amp;vaab=1&amp;bt=1&amp;bbb=1&amp;hb=1&amp;hs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447990"/>
                <a:ext cx="8290179" cy="3860800"/>
              </a:xfrm>
              <a:prstGeom prst="rect">
                <a:avLst/>
              </a:prstGeom>
              <a:blipFill rotWithShape="1">
                <a:blip r:embed="rId2"/>
                <a:stretch>
                  <a:fillRect l="-5" t="-5" b="-333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5_AN.1_1#2ea47e0a5?iti=127&amp;htil=25&amp;vcp=1&amp;vis=1&amp;pid=040f9de5a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80768" y="1588534"/>
            <a:ext cx="3694176" cy="2331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AN.1_1#2ea47e0a5?iti=127&amp;htil=25&amp;vcp=1&amp;vis=1&amp;pid=040f9de5a&amp;color=0,0,0&amp;vtp=1&amp;vaab=1&amp;bbb=1"/>
          <p:cNvSpPr/>
          <p:nvPr/>
        </p:nvSpPr>
        <p:spPr>
          <a:xfrm>
            <a:off x="9183343" y="4047255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图33-6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6_AN.1_1#2ea47e0a5?htil=25&amp;vcp=1&amp;vis=1&amp;pid=040f9de5a&amp;color=0,0,0&amp;vtp=1&amp;vaab=1&amp;bt=1&amp;bbb=1&amp;hb=1&amp;hs=1&amp;htil=1"/>
              <p:cNvSpPr/>
              <p:nvPr/>
            </p:nvSpPr>
            <p:spPr>
              <a:xfrm>
                <a:off x="539496" y="1042861"/>
                <a:ext cx="7270497" cy="47498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因排水量大于注水量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，故阀门打开后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，水面下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降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，浮筒随之下降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，当水深刚好为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0.45 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出水阀门堵住出水口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，水面随之上升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，故池中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水的最大深度为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大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=0.45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=0.45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+0.05 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模型泳池内水的最大深度与最小深度之比为</a:t>
                </a:r>
                <a:endParaRPr lang="en-US" altLang="zh-CN" sz="2800" dirty="0"/>
              </a:p>
              <a:p>
                <a:pPr latinLnBrk="1">
                  <a:lnSpc>
                    <a:spcPts val="68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大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小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0.5 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0.45 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6_AN.1_1#2ea47e0a5?htil=25&amp;vcp=1&amp;vis=1&amp;pid=040f9de5a&amp;color=0,0,0&amp;vtp=1&amp;vaab=1&amp;bt=1&amp;bbb=1&amp;hb=1&amp;hs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042861"/>
                <a:ext cx="7270497" cy="4749800"/>
              </a:xfrm>
              <a:prstGeom prst="rect">
                <a:avLst/>
              </a:prstGeom>
              <a:blipFill rotWithShape="1">
                <a:blip r:embed="rId2"/>
                <a:stretch>
                  <a:fillRect l="-5" t="-4" r="2" b="-3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5_AN.1_1#2ea47e0a5?iti=128&amp;htil=25&amp;vcp=1&amp;vis=1&amp;pid=040f9de5a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49112" y="1183404"/>
            <a:ext cx="3694176" cy="2331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AN.1_1#2ea47e0a5?iti=128&amp;htil=25&amp;vcp=1&amp;vis=1&amp;pid=040f9de5a&amp;color=0,0,0&amp;vtp=1&amp;vaab=1&amp;bbb=1"/>
          <p:cNvSpPr/>
          <p:nvPr/>
        </p:nvSpPr>
        <p:spPr>
          <a:xfrm>
            <a:off x="9151688" y="3642124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图33-6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7a670912?vcp=1&amp;pid=df1fcfb53&amp;color=0,0,0&amp;vtp=1&amp;vaab=1&amp;bt=1&amp;bbb=1"/>
          <p:cNvSpPr/>
          <p:nvPr/>
        </p:nvSpPr>
        <p:spPr>
          <a:xfrm>
            <a:off x="539496" y="554400"/>
            <a:ext cx="11109960" cy="65366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200" dirty="0"/>
          </a:p>
        </p:txBody>
      </p:sp>
      <p:pic>
        <p:nvPicPr>
          <p:cNvPr id="3" name="QO_6_BD.61_1#727bcd868?iti=42&amp;htil=26&amp;vcp=1&amp;vis=1&amp;pid=97a670912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60883" y="1506926"/>
            <a:ext cx="2194560" cy="1947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61_2#727bcd868?iti=42&amp;htil=26&amp;vcp=1&amp;vis=1&amp;pid=97a670912&amp;color=0,0,0&amp;vtp=1&amp;vaab=1&amp;bbb=1"/>
          <p:cNvSpPr/>
          <p:nvPr/>
        </p:nvSpPr>
        <p:spPr>
          <a:xfrm>
            <a:off x="9613651" y="3581598"/>
            <a:ext cx="1089025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图33-7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6_BD.61_3#727bcd868?htil=26&amp;sp=1&amp;vcp=1&amp;vis=1&amp;pid=97a670912&amp;color=0,0,0&amp;vtp=1&amp;vaab=1&amp;bbb=1&amp;hb=1&amp;hs=1"/>
              <p:cNvSpPr/>
              <p:nvPr/>
            </p:nvSpPr>
            <p:spPr>
              <a:xfrm>
                <a:off x="539496" y="1267240"/>
                <a:ext cx="8787384" cy="313315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（2024·江西·中考）小明同学借助力传感开关为自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家太阳能热水器设计向水箱注水的自动控制简易装置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其装置示意图如图33-7所示，太阳能热水器水箱储水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空间是长方体。考虑既充分利用太阳能又节约用水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小明设计水箱储水最低深度是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，最高深度是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6_BD.61_3#727bcd868?htil=26&amp;sp=1&amp;vcp=1&amp;vis=1&amp;pid=97a670912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7240"/>
                <a:ext cx="8787384" cy="3133154"/>
              </a:xfrm>
              <a:prstGeom prst="rect">
                <a:avLst/>
              </a:prstGeom>
              <a:blipFill rotWithShape="1">
                <a:blip r:embed="rId4"/>
                <a:stretch>
                  <a:fillRect l="-4" t="-13" b="-33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6_BD.61_3#727bcd868?htil=26&amp;sp=1&amp;vcp=1&amp;vis=1&amp;pid=97a670912&amp;color=0,0,0&amp;vtp=1&amp;vaab=1&amp;bbb=1&amp;hb=1&amp;hs=1"/>
              <p:cNvSpPr/>
              <p:nvPr/>
            </p:nvSpPr>
            <p:spPr>
              <a:xfrm>
                <a:off x="539496" y="4388276"/>
                <a:ext cx="11112011" cy="1295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图中未标注最高和最低水位线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力传感开关通过细绳在水箱内悬挂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一根细长的圆柱形控制棒，当拉力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≥16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时，打开水泵开关向水箱注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6" name="QO_6_BD.61_3#727bcd868?htil=26&amp;sp=1&amp;vcp=1&amp;vis=1&amp;pid=97a670912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388276"/>
                <a:ext cx="11112011" cy="1295400"/>
              </a:xfrm>
              <a:prstGeom prst="rect">
                <a:avLst/>
              </a:prstGeom>
              <a:blipFill rotWithShape="1">
                <a:blip r:embed="rId5"/>
                <a:stretch>
                  <a:fillRect l="-3" t="-33" r="-92" b="-493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6_BD.61_3#727bcd868?htil=26&amp;sp=1&amp;vcp=1&amp;vis=1&amp;pid=97a670912&amp;color=0,0,0&amp;vtp=1&amp;vaab=1&amp;bbb=1&amp;hb=1&amp;hs=1&amp;htil=1"/>
              <p:cNvSpPr/>
              <p:nvPr/>
            </p:nvSpPr>
            <p:spPr>
              <a:xfrm>
                <a:off x="603286" y="691265"/>
                <a:ext cx="8779256" cy="253530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水，当拉力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≤8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时，关闭水泵开关停止注水。已知控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制棒重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高为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不计细绳质量与体积。小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明完成设计和安装，自动控制简易装置按照设计正常工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2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作。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取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求：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6_BD.61_3#727bcd868?htil=26&amp;sp=1&amp;vcp=1&amp;vis=1&amp;pid=97a670912&amp;color=0,0,0&amp;vtp=1&amp;vaab=1&amp;bbb=1&amp;hb=1&amp;hs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3286" y="691265"/>
                <a:ext cx="8779256" cy="2535301"/>
              </a:xfrm>
              <a:prstGeom prst="rect">
                <a:avLst/>
              </a:prstGeom>
              <a:blipFill rotWithShape="1">
                <a:blip r:embed="rId2"/>
                <a:stretch>
                  <a:fillRect t="-15" r="5" b="-33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6_BD.61_1#727bcd868?iti=129&amp;htil=26&amp;vcp=1&amp;vis=1&amp;pid=97a670912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82542" y="2483044"/>
            <a:ext cx="2194560" cy="1947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61_2#727bcd868?iti=129&amp;htil=26&amp;vcp=1&amp;vis=1&amp;pid=97a670912&amp;color=0,0,0&amp;vtp=1&amp;vaab=1&amp;bbb=1"/>
          <p:cNvSpPr/>
          <p:nvPr/>
        </p:nvSpPr>
        <p:spPr>
          <a:xfrm>
            <a:off x="9935310" y="4557716"/>
            <a:ext cx="1089025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图33-7</a:t>
            </a:r>
            <a:endParaRPr lang="en-US" altLang="zh-CN" sz="2800" dirty="0"/>
          </a:p>
        </p:txBody>
      </p:sp>
      <p:sp>
        <p:nvSpPr>
          <p:cNvPr id="5" name="QO_7_BD.62_1#b5b147b07?vcp=1&amp;vis=1&amp;pid=727bcd868&amp;color=0,0,0&amp;vtp=1&amp;vaab=1&amp;bt=1&amp;bbb=1"/>
          <p:cNvSpPr/>
          <p:nvPr/>
        </p:nvSpPr>
        <p:spPr>
          <a:xfrm>
            <a:off x="467142" y="343919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（1）水箱底受到水的最大压强；</a:t>
            </a:r>
            <a:endParaRPr lang="en-US" altLang="zh-CN" sz="2800" dirty="0"/>
          </a:p>
        </p:txBody>
      </p:sp>
      <p:sp>
        <p:nvSpPr>
          <p:cNvPr id="6" name="QO_7_BD.64_1#bbebc20e0?vcp=1&amp;vis=1&amp;pid=727bcd868&amp;color=0,0,0&amp;vtp=1&amp;vaab=1&amp;bbb=1"/>
          <p:cNvSpPr/>
          <p:nvPr/>
        </p:nvSpPr>
        <p:spPr>
          <a:xfrm>
            <a:off x="467142" y="411985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（2）控制棒排开水的最小体积；</a:t>
            </a:r>
            <a:endParaRPr lang="en-US" altLang="zh-CN" sz="2800" dirty="0"/>
          </a:p>
        </p:txBody>
      </p:sp>
      <p:sp>
        <p:nvSpPr>
          <p:cNvPr id="7" name="QO_7_BD.65_1#71fe96877?vcp=1&amp;vis=1&amp;pid=727bcd868&amp;color=0,0,0&amp;vtp=1&amp;vaab=1&amp;bbb=1"/>
          <p:cNvSpPr/>
          <p:nvPr/>
        </p:nvSpPr>
        <p:spPr>
          <a:xfrm>
            <a:off x="467142" y="474151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（3）控制棒的密度。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66_1#b5b147b07?iti=44&amp;htil=27&amp;vcp=1&amp;vis=1&amp;pid=727bcd86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12708" y="3022775"/>
            <a:ext cx="3174392" cy="2755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6_BD.66_2#b5b147b07?iti=44&amp;htil=27&amp;vcp=1&amp;vis=1&amp;pid=727bcd868&amp;color=0,0,0&amp;vtp=1&amp;vaab=1&amp;bbb=1"/>
          <p:cNvSpPr/>
          <p:nvPr/>
        </p:nvSpPr>
        <p:spPr>
          <a:xfrm>
            <a:off x="9246144" y="5790056"/>
            <a:ext cx="1089025" cy="64841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图33-7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7_AN.1_1#b5b147b07?htil=27&amp;vcp=1&amp;vis=1&amp;pid=727bcd868&amp;color=0,0,0&amp;vtp=1&amp;vaab=1&amp;bbb=1&amp;hb=1"/>
              <p:cNvSpPr/>
              <p:nvPr/>
            </p:nvSpPr>
            <p:spPr>
              <a:xfrm>
                <a:off x="467069" y="925018"/>
                <a:ext cx="10871454" cy="187702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解：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由题意知，储水最高深度是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故水箱底受到水的最大压强为</a:t>
                </a:r>
                <a:endParaRPr lang="en-US" altLang="zh-CN" sz="2800" dirty="0"/>
              </a:p>
              <a:p>
                <a:pPr latinLnBrk="1">
                  <a:lnSpc>
                    <a:spcPts val="52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最大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最大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=1.0×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×0.5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=5×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7_AN.1_1#b5b147b07?htil=27&amp;vcp=1&amp;vis=1&amp;pid=727bcd868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069" y="925018"/>
                <a:ext cx="10871454" cy="1877029"/>
              </a:xfrm>
              <a:prstGeom prst="rect">
                <a:avLst/>
              </a:prstGeom>
              <a:blipFill>
                <a:blip r:embed="rId4"/>
                <a:stretch>
                  <a:fillRect l="-2019" b="-29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be6d3949e.fixed?vcp=1&amp;pid=c9566c68d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第33讲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压轴题三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压强和浮力的综合计算</a:t>
            </a:r>
            <a:endParaRPr lang="en-US" altLang="zh-CN" sz="4000" dirty="0"/>
          </a:p>
        </p:txBody>
      </p:sp>
      <p:sp>
        <p:nvSpPr>
          <p:cNvPr id="3" name="C_3_BD#be6d3949e.fixed?vcp=1&amp;pid=c9566c68d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68_1#bbebc20e0?iti=45&amp;htil=28&amp;vcp=1&amp;vis=1&amp;pid=727bcd868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40316" y="1178338"/>
            <a:ext cx="2770632" cy="2414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6_BD.68_2#bbebc20e0?iti=45&amp;htil=28&amp;vcp=1&amp;vis=1&amp;pid=727bcd868&amp;color=0,0,0&amp;vtp=1&amp;vaab=1&amp;bbb=1"/>
          <p:cNvSpPr/>
          <p:nvPr/>
        </p:nvSpPr>
        <p:spPr>
          <a:xfrm>
            <a:off x="9681120" y="3706019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图33-7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7_AN.1_1#bbebc20e0?htil=28&amp;vcp=1&amp;vis=1&amp;pid=727bcd868&amp;color=0,0,0&amp;vtp=1&amp;vaab=1&amp;bbb=1&amp;hb=1&amp;hs=1"/>
              <p:cNvSpPr/>
              <p:nvPr/>
            </p:nvSpPr>
            <p:spPr>
              <a:xfrm>
                <a:off x="539496" y="1714659"/>
                <a:ext cx="8211312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zh-CN" altLang="en-US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</a:t>
                </a:r>
                <a:r>
                  <a:rPr lang="zh-CN" altLang="en-US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当细绳拉力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达到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时，开始注水，此时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控制棒受到的浮力最小，故控制棒受到的最小浮力为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浮最小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最大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−16 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根据阿基米德原理可知，控制棒排开水的最小体积为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7_AN.1_1#bbebc20e0?htil=28&amp;vcp=1&amp;vis=1&amp;pid=727bcd868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714659"/>
                <a:ext cx="8211312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5" t="-6" r="-597" b="-2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7_AN.1_1#bbebc20e0?htil=28&amp;vcp=1&amp;vis=1&amp;pid=727bcd868&amp;color=0,0,0&amp;vtp=1&amp;vaab=1&amp;bbb=1&amp;hb=1&amp;hs=1"/>
              <p:cNvSpPr/>
              <p:nvPr/>
            </p:nvSpPr>
            <p:spPr>
              <a:xfrm>
                <a:off x="539995" y="4211416"/>
                <a:ext cx="11112011" cy="139661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67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排最小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浮最小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水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𝑔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1.0×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×10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−4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 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O_7_AN.1_1#bbebc20e0?htil=28&amp;vcp=1&amp;vis=1&amp;pid=727bcd868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4211416"/>
                <a:ext cx="11112011" cy="1396619"/>
              </a:xfrm>
              <a:prstGeom prst="rect">
                <a:avLst/>
              </a:prstGeom>
              <a:blipFill rotWithShape="1">
                <a:blip r:embed="rId5"/>
                <a:stretch>
                  <a:fillRect l="-2" t="-7" r="4" b="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QO_6_BD.70_2#71fe96877?iti=46&amp;vcp=1&amp;vis=1&amp;pid=727bcd86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09421" y="1633125"/>
            <a:ext cx="3849624" cy="3310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70_3#71fe96877?iti=46&amp;vcp=1&amp;vis=1&amp;pid=727bcd868&amp;color=0,0,0&amp;vtp=1&amp;vaab=1&amp;bbb=1"/>
          <p:cNvSpPr/>
          <p:nvPr/>
        </p:nvSpPr>
        <p:spPr>
          <a:xfrm>
            <a:off x="9189721" y="5070253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图33-7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7_AN.1_1#71fe96877?htil=29&amp;vcp=1&amp;vis=1&amp;pid=727bcd868&amp;color=0,0,0&amp;vtp=1&amp;vaab=1&amp;bt=1&amp;bbb=1&amp;hb=1&amp;hs=1"/>
              <p:cNvSpPr/>
              <p:nvPr/>
            </p:nvSpPr>
            <p:spPr>
              <a:xfrm>
                <a:off x="530405" y="994950"/>
                <a:ext cx="7168896" cy="47371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当细绳拉力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达到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时停止注水，此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时控制棒受到的浮力最大，故控制棒受到的最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大浮力为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浮最大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最小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根据阿基米德原理可知，控制棒排开水的最大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体积为</a:t>
                </a:r>
                <a:endParaRPr lang="en-US" altLang="zh-CN" sz="2800" dirty="0"/>
              </a:p>
              <a:p>
                <a:pPr latinLnBrk="1">
                  <a:lnSpc>
                    <a:spcPts val="67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排最大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浮最大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水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𝑔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1.0×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×10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7_AN.1_1#71fe96877?htil=29&amp;vcp=1&amp;vis=1&amp;pid=727bcd868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0405" y="994950"/>
                <a:ext cx="7168896" cy="4737100"/>
              </a:xfrm>
              <a:prstGeom prst="rect">
                <a:avLst/>
              </a:prstGeom>
              <a:blipFill rotWithShape="1">
                <a:blip r:embed="rId4"/>
                <a:stretch>
                  <a:fillRect l="-3" t="-11" r="-586" b="-3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7_AN.1_1#71fe96877?htil=29&amp;vcp=1&amp;vis=1&amp;pid=727bcd868&amp;color=0,0,0&amp;vtp=1&amp;vaab=1&amp;bt=1&amp;bbb=1&amp;hb=1&amp;hs=1"/>
              <p:cNvSpPr/>
              <p:nvPr/>
            </p:nvSpPr>
            <p:spPr>
              <a:xfrm>
                <a:off x="530904" y="5708999"/>
                <a:ext cx="11112011" cy="6477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 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6" name="QO_7_AN.1_1#71fe96877?htil=29&amp;vcp=1&amp;vis=1&amp;pid=727bcd868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0904" y="5708999"/>
                <a:ext cx="11112011" cy="647700"/>
              </a:xfrm>
              <a:prstGeom prst="rect">
                <a:avLst/>
              </a:prstGeom>
              <a:blipFill rotWithShape="1">
                <a:blip r:embed="rId5"/>
                <a:stretch>
                  <a:fillRect t="-54" r="2" b="-987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7_AN.1_1#71fe96877?htil=29&amp;vcp=1&amp;vis=1&amp;pid=727bcd868&amp;color=0,0,0&amp;vtp=1&amp;vaab=1&amp;bt=1&amp;bbb=1&amp;hb=1&amp;hs=1&amp;htil=1"/>
              <p:cNvSpPr/>
              <p:nvPr/>
            </p:nvSpPr>
            <p:spPr>
              <a:xfrm>
                <a:off x="539495" y="554400"/>
                <a:ext cx="11301353" cy="4636725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控制棒排开水的体积的最大变化量为</a:t>
                </a:r>
                <a:endParaRPr lang="en-US" altLang="zh-CN" sz="2800" dirty="0"/>
              </a:p>
              <a:p>
                <a:pPr latinLnBrk="1">
                  <a:lnSpc>
                    <a:spcPts val="52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排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排最大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排最小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−2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−4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=8×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−4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由题意可知，当控制棒排开水的体积最小时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水面高度最低，为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当控制棒排开水的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体积最大时，水面高度最高，为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故水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面高度的最大变化量为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最大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最小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−0.1 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2" name="QO_7_AN.1_1#71fe96877?htil=29&amp;vcp=1&amp;vis=1&amp;pid=727bcd868&amp;color=0,0,0&amp;vtp=1&amp;vaab=1&amp;bt=1&amp;bbb=1&amp;hb=1&amp;hs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5" y="554400"/>
                <a:ext cx="11301353" cy="4636725"/>
              </a:xfrm>
              <a:prstGeom prst="rect">
                <a:avLst/>
              </a:prstGeom>
              <a:blipFill rotWithShape="1">
                <a:blip r:embed="rId2"/>
                <a:stretch>
                  <a:fillRect l="-3" t="-1" b="-118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6_AN.1_1#71fe96877?iti=130&amp;htil=29&amp;vcp=1&amp;vis=1&amp;pid=727bcd868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27801" y="1985436"/>
            <a:ext cx="3813048" cy="3300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AN.1_1#71fe96877?iti=130&amp;htil=29&amp;vcp=1&amp;vis=1&amp;pid=727bcd868&amp;color=0,0,0&amp;vtp=1&amp;vaab=1&amp;bbb=1"/>
          <p:cNvSpPr/>
          <p:nvPr/>
        </p:nvSpPr>
        <p:spPr>
          <a:xfrm>
            <a:off x="9389812" y="5413420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图33-7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7_AN.1_1#71fe96877?htil=29&amp;vcp=1&amp;vis=1&amp;pid=727bcd868&amp;color=0,0,0&amp;vtp=1&amp;vaab=1&amp;bt=1&amp;bbb=1&amp;hb=1&amp;hs=1&amp;htil=1"/>
              <p:cNvSpPr/>
              <p:nvPr/>
            </p:nvSpPr>
            <p:spPr>
              <a:xfrm>
                <a:off x="539495" y="619665"/>
                <a:ext cx="7566279" cy="53594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故控制棒的横截面积为</a:t>
                </a:r>
                <a:endParaRPr lang="en-US" altLang="zh-CN" sz="2800" dirty="0"/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𝑆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Δ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𝑉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排</m:t>
                            </m:r>
                          </m:sub>
                        </m:sSub>
                      </m:num>
                      <m:den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Δ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8×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−4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0.4 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控制棒的体积为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𝑉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𝑆h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×0.6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=1.2×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控制棒的质量为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𝑔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18 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控制棒的密度为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1.8 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1.2×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−3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=1.5×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7_AN.1_1#71fe96877?htil=29&amp;vcp=1&amp;vis=1&amp;pid=727bcd868&amp;color=0,0,0&amp;vtp=1&amp;vaab=1&amp;bt=1&amp;bbb=1&amp;hb=1&amp;hs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5" y="619665"/>
                <a:ext cx="7566279" cy="5359400"/>
              </a:xfrm>
              <a:prstGeom prst="rect">
                <a:avLst/>
              </a:prstGeom>
              <a:blipFill rotWithShape="1">
                <a:blip r:embed="rId2"/>
                <a:stretch>
                  <a:fillRect l="-5" t="-10" r="8" b="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6_AN.1_1#71fe96877?iti=131&amp;htil=29&amp;vcp=1&amp;vis=1&amp;pid=727bcd868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39457" y="887209"/>
            <a:ext cx="3813048" cy="3300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AN.1_1#71fe96877?iti=131&amp;htil=29&amp;vcp=1&amp;vis=1&amp;pid=727bcd868&amp;color=0,0,0&amp;vtp=1&amp;vaab=1&amp;bbb=1"/>
          <p:cNvSpPr/>
          <p:nvPr/>
        </p:nvSpPr>
        <p:spPr>
          <a:xfrm>
            <a:off x="9201469" y="4315193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图33-7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72_1#b4b84d43a?iti=48&amp;htil=30&amp;vcp=1&amp;vis=1&amp;pid=97a670912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08837" y="572688"/>
            <a:ext cx="1901952" cy="2185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6_BD.72_2#b4b84d43a?iti=48&amp;htil=30&amp;vcp=1&amp;vis=1&amp;pid=97a670912&amp;color=0,0,0&amp;vtp=1&amp;vaab=1&amp;bbb=1"/>
          <p:cNvSpPr/>
          <p:nvPr/>
        </p:nvSpPr>
        <p:spPr>
          <a:xfrm>
            <a:off x="10115300" y="2885104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图33-8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6_BD.72_3#b4b84d43a?htil=30&amp;sp=1&amp;vcp=1&amp;vis=1&amp;pid=97a670912&amp;color=0,0,0&amp;vtp=1&amp;vaab=1&amp;bt=1&amp;bbb=1&amp;hb=1&amp;hs=1"/>
              <p:cNvSpPr/>
              <p:nvPr/>
            </p:nvSpPr>
            <p:spPr>
              <a:xfrm>
                <a:off x="539496" y="554400"/>
                <a:ext cx="9070848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4.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（2024·云南大理·模拟）小红用菜盆盛水清洗樱桃时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，将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一个塑料水果盘漂浮在菜盆里的水面上盛放樱桃，当她把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水里的樱桃捞起来放入果盘后，发现菜盆里的水位有所变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化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。为一探究竟，她用一个水槽、一个长方体空盒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、一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个正方体金属块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设计了如图33-8的实验来研究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。已知水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6_BD.72_3#b4b84d43a?htil=30&amp;sp=1&amp;vcp=1&amp;vis=1&amp;pid=97a670912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9070848" cy="3144457"/>
              </a:xfrm>
              <a:prstGeom prst="rect">
                <a:avLst/>
              </a:prstGeom>
              <a:blipFill rotWithShape="1">
                <a:blip r:embed="rId4"/>
                <a:stretch>
                  <a:fillRect l="-4" t="-1" r="-718" b="-21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6_BD.72_3#b4b84d43a?htil=30&amp;sp=1&amp;vcp=1&amp;vis=1&amp;pid=97a670912&amp;color=0,0,0&amp;vtp=1&amp;vaab=1&amp;bt=1&amp;bbb=1&amp;hb=1&amp;hs=1"/>
              <p:cNvSpPr/>
              <p:nvPr/>
            </p:nvSpPr>
            <p:spPr>
              <a:xfrm>
                <a:off x="539496" y="3687744"/>
                <a:ext cx="11112011" cy="253530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槽的底面积为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200 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，空盒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底面积为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100 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，金属块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边长为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她先把金属块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放入水槽中沉底，当空盒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漂浮在水面上时，盒底浸入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水中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深。整个实验中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，水槽里的水未溢出。</a:t>
                </a:r>
              </a:p>
              <a:p>
                <a:pPr latinLnBrk="1">
                  <a:lnSpc>
                    <a:spcPts val="52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=7.0×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=1.0×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3 </m:t>
                        </m:r>
                      </m:sup>
                    </m:sSup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取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6_BD.72_3#b4b84d43a?htil=30&amp;sp=1&amp;vcp=1&amp;vis=1&amp;pid=97a670912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687744"/>
                <a:ext cx="11112011" cy="2535301"/>
              </a:xfrm>
              <a:prstGeom prst="rect">
                <a:avLst/>
              </a:prstGeom>
              <a:blipFill rotWithShape="1">
                <a:blip r:embed="rId5"/>
                <a:stretch>
                  <a:fillRect l="-3" t="-12" r="-1847" b="-33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7_BD.73_1#06e0b5a1a?vcp=1&amp;vis=1&amp;pid=b4b84d43a&amp;color=0,0,0&amp;mp=1&amp;vtp=1&amp;vaab=1&amp;bt=1&amp;bbb=1"/>
              <p:cNvSpPr/>
              <p:nvPr/>
            </p:nvSpPr>
            <p:spPr>
              <a:xfrm>
                <a:off x="539496" y="554400"/>
                <a:ext cx="11109960" cy="4679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0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（1）空盒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漂浮在水面上时，求盒底部受到水的压强大小；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7_BD.73_1#06e0b5a1a?vcp=1&amp;vis=1&amp;pid=b4b84d43a&amp;color=0,0,0&amp;mp=1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467932"/>
              </a:xfrm>
              <a:prstGeom prst="rect">
                <a:avLst/>
              </a:prstGeom>
              <a:blipFill rotWithShape="1">
                <a:blip r:embed="rId3"/>
                <a:stretch>
                  <a:fillRect l="-3" t="-10" r="3" b="-85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6_BD.74_1#b4b84d43a?iti=49&amp;vcp=1&amp;vis=1&amp;pid=b4b84d43a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75290" y="1153840"/>
            <a:ext cx="1847517" cy="2122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74_2#b4b84d43a?iti=49&amp;vcp=1&amp;vis=1&amp;pid=b4b84d43a&amp;color=0,0,0&amp;vtp=1&amp;vaab=1&amp;bbb=1"/>
          <p:cNvSpPr/>
          <p:nvPr/>
        </p:nvSpPr>
        <p:spPr>
          <a:xfrm>
            <a:off x="5554536" y="3403708"/>
            <a:ext cx="1089025" cy="4709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图33-8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7_BD.75_1#36e5b1e87?vcp=1&amp;vis=1&amp;pid=b4b84d43a&amp;color=0,0,0&amp;vtp=1&amp;vaab=1&amp;bbb=1"/>
              <p:cNvSpPr/>
              <p:nvPr/>
            </p:nvSpPr>
            <p:spPr>
              <a:xfrm>
                <a:off x="539496" y="3949618"/>
                <a:ext cx="11109960" cy="4679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0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（2）求空盒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漂浮在水面上时所受浮力的大小；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7_BD.75_1#36e5b1e87?vcp=1&amp;vis=1&amp;pid=b4b84d43a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949618"/>
                <a:ext cx="11109960" cy="467932"/>
              </a:xfrm>
              <a:prstGeom prst="rect">
                <a:avLst/>
              </a:prstGeom>
              <a:blipFill rotWithShape="1">
                <a:blip r:embed="rId5"/>
                <a:stretch>
                  <a:fillRect l="-3" t="-118" r="3" b="-84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7_BD.76_1#434c45e92?vcp=1&amp;vis=1&amp;pid=b4b84d43a&amp;color=0,0,0&amp;vtp=1&amp;vaab=1&amp;bbb=1&amp;hb=1"/>
              <p:cNvSpPr/>
              <p:nvPr/>
            </p:nvSpPr>
            <p:spPr>
              <a:xfrm>
                <a:off x="539496" y="4427392"/>
                <a:ext cx="11109960" cy="9886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（3）小红把金属块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从水中捞起后放进盒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并漂浮在水面上时，求盒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受到的浮力的大小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；（金属块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上附着的水忽略不计）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O_7_BD.76_1#434c45e92?vcp=1&amp;vis=1&amp;pid=b4b84d43a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427392"/>
                <a:ext cx="11109960" cy="988632"/>
              </a:xfrm>
              <a:prstGeom prst="rect">
                <a:avLst/>
              </a:prstGeom>
              <a:blipFill rotWithShape="1">
                <a:blip r:embed="rId6"/>
                <a:stretch>
                  <a:fillRect l="-3" t="-17" r="3" b="-40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O_7_BD.77_1#e51e99026?vcp=1&amp;vis=1&amp;pid=b4b84d43a&amp;color=0,0,0&amp;vtp=1&amp;vaab=1&amp;bbb=1&amp;hb=1"/>
          <p:cNvSpPr/>
          <p:nvPr/>
        </p:nvSpPr>
        <p:spPr>
          <a:xfrm>
            <a:off x="539496" y="5417992"/>
            <a:ext cx="11109960" cy="9886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（4）第（3）问中水槽里的水位与之前相比会上升还是下降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？请算出水</a:t>
            </a:r>
          </a:p>
          <a:p>
            <a:pPr latinLnBrk="1"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槽里水位变化的高度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78_1#06e0b5a1a?iti=50&amp;htil=31&amp;vcp=1&amp;vis=1&amp;pid=b4b84d43a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65665" y="1231202"/>
            <a:ext cx="2606040" cy="2926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6_BD.78_2#06e0b5a1a?iti=50&amp;htil=31&amp;vcp=1&amp;vis=1&amp;pid=b4b84d43a&amp;color=0,0,0&amp;vtp=1&amp;vaab=1&amp;bbb=1"/>
          <p:cNvSpPr/>
          <p:nvPr/>
        </p:nvSpPr>
        <p:spPr>
          <a:xfrm>
            <a:off x="9724172" y="4278567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图33-8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7_AN.1_1#06e0b5a1a?htil=31&amp;vcp=1&amp;vis=1&amp;pid=b4b84d43a&amp;color=0,0,0&amp;vtp=1&amp;vaab=1&amp;bbb=1&amp;hb=1"/>
              <p:cNvSpPr/>
              <p:nvPr/>
            </p:nvSpPr>
            <p:spPr>
              <a:xfrm>
                <a:off x="539496" y="2483231"/>
                <a:ext cx="8366760" cy="315556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解：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由题意可知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盒盒底所处的深度为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，即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0.01 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可知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，盒底部受到水的压强为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=1.0×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×0.01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7_AN.1_1#06e0b5a1a?htil=31&amp;vcp=1&amp;vis=1&amp;pid=b4b84d43a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483231"/>
                <a:ext cx="8366760" cy="3155569"/>
              </a:xfrm>
              <a:prstGeom prst="rect">
                <a:avLst/>
              </a:prstGeom>
              <a:blipFill>
                <a:blip r:embed="rId4"/>
                <a:stretch>
                  <a:fillRect l="-2624" r="-8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80_1#36e5b1e87?iti=51&amp;htil=32&amp;vcp=1&amp;vis=1&amp;pid=b4b84d43a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13055" y="1553591"/>
            <a:ext cx="2606040" cy="2926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6_BD.80_2#36e5b1e87?iti=51&amp;htil=32&amp;vcp=1&amp;vis=1&amp;pid=b4b84d43a&amp;color=0,0,0&amp;vtp=1&amp;vaab=1&amp;bbb=1"/>
          <p:cNvSpPr/>
          <p:nvPr/>
        </p:nvSpPr>
        <p:spPr>
          <a:xfrm>
            <a:off x="9671562" y="4593336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图33-8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7_AN.1_1#36e5b1e87?htil=32&amp;vcp=1&amp;vis=1&amp;pid=b4b84d43a&amp;color=0,0,0&amp;vtp=1&amp;vaab=1&amp;bbb=1&amp;hb=1"/>
              <p:cNvSpPr/>
              <p:nvPr/>
            </p:nvSpPr>
            <p:spPr>
              <a:xfrm>
                <a:off x="539496" y="2089912"/>
                <a:ext cx="8366760" cy="315556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空盒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漂浮在水面上时排开水的体积为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排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=0.01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×0.01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−4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空盒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漂浮在水面上时所受浮力为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排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=1.0×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−4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7_AN.1_1#36e5b1e87?htil=32&amp;vcp=1&amp;vis=1&amp;pid=b4b84d43a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089912"/>
                <a:ext cx="8366760" cy="3155569"/>
              </a:xfrm>
              <a:prstGeom prst="rect">
                <a:avLst/>
              </a:prstGeom>
              <a:blipFill rotWithShape="1">
                <a:blip r:embed="rId4"/>
                <a:stretch>
                  <a:fillRect l="-5" t="-4" r="5" b="-26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82_1#434c45e92?iti=52&amp;htil=33&amp;vcp=1&amp;vis=1&amp;pid=b4b84d43a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34909" y="581832"/>
            <a:ext cx="2255813" cy="2532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6_BD.82_2#434c45e92?iti=52&amp;htil=33&amp;vcp=1&amp;vis=1&amp;pid=b4b84d43a&amp;color=0,0,0&amp;vtp=1&amp;vaab=1&amp;bbb=1"/>
          <p:cNvSpPr/>
          <p:nvPr/>
        </p:nvSpPr>
        <p:spPr>
          <a:xfrm>
            <a:off x="10019416" y="3158662"/>
            <a:ext cx="1089025" cy="52863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图33-8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7_AN.1_1#434c45e92?htil=33&amp;vcp=1&amp;vis=1&amp;pid=b4b84d43a&amp;color=0,0,0&amp;vtp=1&amp;vaab=1&amp;bbb=1&amp;hb=1&amp;hs=1"/>
              <p:cNvSpPr/>
              <p:nvPr/>
            </p:nvSpPr>
            <p:spPr>
              <a:xfrm>
                <a:off x="539496" y="2261788"/>
                <a:ext cx="8833104" cy="410819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algn="l" latinLnBrk="1">
                  <a:lnSpc>
                    <a:spcPts val="47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由题意可知，金属块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受到的重力为</a:t>
                </a:r>
                <a:endParaRPr lang="en-US" altLang="zh-CN" sz="2800" dirty="0"/>
              </a:p>
              <a:p>
                <a:pPr latinLnBrk="1">
                  <a:lnSpc>
                    <a:spcPts val="46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=7.0×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×(0.05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=8.75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把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从水中捞起后放进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内并漂浮在水面上时，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受到的浮力的大小与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的总重力相等，即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受到的浮力为</a:t>
                </a:r>
                <a:endParaRPr lang="en-US" altLang="zh-CN" sz="2800" dirty="0"/>
              </a:p>
              <a:p>
                <a:pPr latinLnBrk="1">
                  <a:lnSpc>
                    <a:spcPts val="47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𝑖</m:t>
                        </m:r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+8.75 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=9.75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7_AN.1_1#434c45e92?htil=33&amp;vcp=1&amp;vis=1&amp;pid=b4b84d43a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261788"/>
                <a:ext cx="8833104" cy="4108196"/>
              </a:xfrm>
              <a:prstGeom prst="rect">
                <a:avLst/>
              </a:prstGeom>
              <a:blipFill rotWithShape="1">
                <a:blip r:embed="rId4"/>
                <a:stretch>
                  <a:fillRect l="-4" t="-13" b="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QO_6_BD.84_2#e51e99026?iti=53&amp;vcp=1&amp;vis=1&amp;pid=b4b84d43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73718" y="3429000"/>
            <a:ext cx="2202463" cy="2430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84_3#e51e99026?iti=53&amp;vcp=1&amp;vis=1&amp;pid=b4b84d43a&amp;color=0,0,0&amp;vtp=1&amp;vaab=1&amp;bbb=1"/>
          <p:cNvSpPr/>
          <p:nvPr/>
        </p:nvSpPr>
        <p:spPr>
          <a:xfrm>
            <a:off x="9955085" y="5859304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图33-8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7_AN.1_1#e51e99026?htil=34&amp;vcp=1&amp;vis=1&amp;pid=b4b84d43a&amp;color=0,0,0&amp;vtp=1&amp;vaab=1&amp;bt=1&amp;bbb=1&amp;hb=1&amp;hs=1"/>
              <p:cNvSpPr/>
              <p:nvPr/>
            </p:nvSpPr>
            <p:spPr>
              <a:xfrm>
                <a:off x="463296" y="1787049"/>
                <a:ext cx="10109454" cy="382317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zh-CN" altLang="en-US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4</a:t>
                </a:r>
                <a:r>
                  <a:rPr lang="zh-CN" altLang="en-US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在水中时受到的浮力为</a:t>
                </a:r>
                <a:endParaRPr lang="en-US" altLang="zh-CN" sz="2800" dirty="0"/>
              </a:p>
              <a:p>
                <a:pPr latinLnBrk="1">
                  <a:lnSpc>
                    <a:spcPts val="52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=1.0×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×(0.05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=1.25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把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放进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中后，将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视为一个整体，此时该整体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所受的浮力变化量为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=8.75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−1.25 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=7.5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&gt;0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排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ct val="11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5" name="QO_7_AN.1_1#e51e99026?htil=34&amp;vcp=1&amp;vis=1&amp;pid=b4b84d43a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3296" y="1787049"/>
                <a:ext cx="10109454" cy="3823176"/>
              </a:xfrm>
              <a:prstGeom prst="rect">
                <a:avLst/>
              </a:prstGeom>
              <a:blipFill rotWithShape="1">
                <a:blip r:embed="rId4"/>
                <a:stretch>
                  <a:fillRect l="-4" t="-4" b="-315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57ebf4644?vcp=1&amp;pid=be6d3949e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题型一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入液、出液模型</a:t>
            </a:r>
            <a:endParaRPr lang="en-US" altLang="zh-CN" sz="3200" dirty="0"/>
          </a:p>
        </p:txBody>
      </p:sp>
      <p:pic>
        <p:nvPicPr>
          <p:cNvPr id="3" name="QO_5_BD.1_1#82c713ba0?iti=1&amp;htil=1&amp;vcp=1&amp;vis=1&amp;pid=57ebf4644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99323" y="1281783"/>
            <a:ext cx="4114800" cy="205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BD.1_2#82c713ba0?iti=1&amp;htil=1&amp;vcp=1&amp;vis=1&amp;pid=57ebf4644&amp;color=0,0,0&amp;vtp=1&amp;vaab=1&amp;bbb=1"/>
          <p:cNvSpPr/>
          <p:nvPr/>
        </p:nvSpPr>
        <p:spPr>
          <a:xfrm>
            <a:off x="9012210" y="3466183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图33-1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5_BD.1_3#82c713ba0?htil=1&amp;sp=1&amp;vcp=1&amp;vis=1&amp;pid=57ebf4644&amp;color=0,0,0&amp;vtp=1&amp;vaab=1&amp;bbb=1&amp;hb=1&amp;hs=1"/>
              <p:cNvSpPr/>
              <p:nvPr/>
            </p:nvSpPr>
            <p:spPr>
              <a:xfrm>
                <a:off x="539496" y="1263495"/>
                <a:ext cx="6867144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例1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（2023·四川遂宁·中考·改编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）小刘应用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33-1甲所示器材进行如下探究：升降台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上放置轻质薄壁柱形容器，容器底面积为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200 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，内装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深的水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；将弹簧上端固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定在力传感器上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，下端悬挂重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、高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5_BD.1_3#82c713ba0?htil=1&amp;sp=1&amp;vcp=1&amp;vis=1&amp;pid=57ebf4644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3495"/>
                <a:ext cx="6867144" cy="3144457"/>
              </a:xfrm>
              <a:prstGeom prst="rect">
                <a:avLst/>
              </a:prstGeom>
              <a:blipFill rotWithShape="1">
                <a:blip r:embed="rId4"/>
                <a:stretch>
                  <a:fillRect l="-6" t="-15" r="-888" b="-21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QO_5_BD.1_3#82c713ba0?htil=1&amp;sp=1&amp;vcp=1&amp;vis=1&amp;pid=57ebf4644&amp;color=0,0,0&amp;vtp=1&amp;vaab=1&amp;bbb=1&amp;hb=1&amp;hs=1"/>
              <p:cNvSpPr/>
              <p:nvPr/>
            </p:nvSpPr>
            <p:spPr>
              <a:xfrm>
                <a:off x="539496" y="4397801"/>
                <a:ext cx="11112011" cy="1295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、横截面积为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50 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的长方体石块，石块下表面刚好与水面接触；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已知弹簧伸长量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𝐿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与受到的拉力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的关系如图33-1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乙所示。</a:t>
                </a:r>
              </a:p>
              <a:p>
                <a:pPr latinLnBrk="1">
                  <a:lnSpc>
                    <a:spcPts val="1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9" name="QO_5_BD.1_3#82c713ba0?htil=1&amp;sp=1&amp;vcp=1&amp;vis=1&amp;pid=57ebf4644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397801"/>
                <a:ext cx="11112011" cy="1295400"/>
              </a:xfrm>
              <a:prstGeom prst="rect">
                <a:avLst/>
              </a:prstGeom>
              <a:blipFill rotWithShape="1">
                <a:blip r:embed="rId5"/>
                <a:stretch>
                  <a:fillRect l="-3" t="-33" r="-2178" b="-9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7_AN.1_1#e51e99026?htil=34&amp;vcp=1&amp;vis=1&amp;pid=b4b84d43a&amp;color=0,0,0&amp;vtp=1&amp;vaab=1&amp;bt=1&amp;bbb=1&amp;hb=1&amp;hs=1&amp;htil=1"/>
              <p:cNvSpPr/>
              <p:nvPr/>
            </p:nvSpPr>
            <p:spPr>
              <a:xfrm>
                <a:off x="377571" y="1362074"/>
                <a:ext cx="8358632" cy="221226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68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altLang="zh-CN" sz="2800" dirty="0">
                          <a:solidFill>
                            <a:srgbClr val="FF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说明水位上升</m:t>
                      </m:r>
                      <m:r>
                        <a:rPr lang="en-US" altLang="zh-CN" sz="280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𝐴</m:t>
                      </m:r>
                      <m:r>
                        <m:rPr>
                          <m:nor/>
                        </m:rPr>
                        <a:rPr lang="en-US" altLang="zh-CN" sz="2800" dirty="0">
                          <a:solidFill>
                            <a:srgbClr val="FF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、</m:t>
                      </m:r>
                      <m:r>
                        <a:rPr lang="en-US" altLang="zh-CN" sz="280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𝐵</m:t>
                      </m:r>
                      <m:r>
                        <m:rPr>
                          <m:nor/>
                        </m:rPr>
                        <a:rPr lang="en-US" altLang="zh-CN" sz="2800" dirty="0">
                          <a:solidFill>
                            <a:srgbClr val="FF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 </m:t>
                      </m:r>
                      <m:r>
                        <m:rPr>
                          <m:nor/>
                        </m:rPr>
                        <a:rPr lang="en-US" altLang="zh-CN" sz="2800" dirty="0">
                          <a:solidFill>
                            <a:srgbClr val="FF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整体排开水的体积的变化量为</m:t>
                      </m:r>
                    </m:oMath>
                  </m:oMathPara>
                </a14:m>
                <a:endParaRPr lang="en-US" altLang="zh-CN" sz="280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68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排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Δ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浮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水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𝑔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7.5 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1.0×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×10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=7.5×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−4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故水槽里水位变化的高度为</a:t>
                </a:r>
                <a:endParaRPr lang="en-US" altLang="zh-CN" sz="2800" dirty="0"/>
              </a:p>
              <a:p>
                <a:pPr latinLnBrk="1">
                  <a:lnSpc>
                    <a:spcPts val="69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Δ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𝑉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排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水槽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7.5×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−4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−2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=0.037 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=3.75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7_AN.1_1#e51e99026?htil=34&amp;vcp=1&amp;vis=1&amp;pid=b4b84d43a&amp;color=0,0,0&amp;vtp=1&amp;vaab=1&amp;bt=1&amp;bbb=1&amp;hb=1&amp;hs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7571" y="1362074"/>
                <a:ext cx="8358632" cy="2212267"/>
              </a:xfrm>
              <a:prstGeom prst="rect">
                <a:avLst/>
              </a:prstGeom>
              <a:blipFill rotWithShape="1">
                <a:blip r:embed="rId2"/>
                <a:stretch>
                  <a:fillRect l="-5" t="-29" r="6" b="-477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6_AN.1_1#e51e99026?iti=132&amp;htil=34&amp;vcp=1&amp;vis=1&amp;pid=b4b84d43a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76576" y="1689236"/>
            <a:ext cx="2606040" cy="2926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AN.1_1#e51e99026?iti=132&amp;htil=34&amp;vcp=1&amp;vis=1&amp;pid=b4b84d43a&amp;color=0,0,0&amp;vtp=1&amp;vaab=1&amp;bbb=1"/>
          <p:cNvSpPr/>
          <p:nvPr/>
        </p:nvSpPr>
        <p:spPr>
          <a:xfrm>
            <a:off x="9135083" y="4696596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图33-8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6#7af45130a?vcp=1&amp;pid=97a670912&amp;color=0,0,0&amp;vtp=1&amp;vaab=1&amp;bt=1&amp;bbb=1"/>
              <p:cNvSpPr/>
              <p:nvPr/>
            </p:nvSpPr>
            <p:spPr>
              <a:xfrm>
                <a:off x="539496" y="3145504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9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请完成第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54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∼2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56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56&lt;/m&gt;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页【备考练习】习题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2" name="P_6#7af45130a?vcp=1&amp;pid=97a670912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45504"/>
                <a:ext cx="11109960" cy="553657"/>
              </a:xfrm>
              <a:prstGeom prst="rect">
                <a:avLst/>
              </a:prstGeom>
              <a:blipFill>
                <a:blip r:embed="rId3"/>
                <a:stretch>
                  <a:fillRect t="-1099" b="-340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094978cc4.fixed?vcp=1&amp;pid=c9566c68d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4800"/>
              </a:lnSpc>
            </a:pPr>
            <a:r>
              <a:rPr lang="en-US" altLang="zh-CN" sz="39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第33讲</a:t>
            </a:r>
            <a:r>
              <a:rPr lang="en-US" altLang="zh-CN" sz="39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9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压轴题三</a:t>
            </a:r>
            <a:r>
              <a:rPr lang="en-US" altLang="zh-CN" sz="39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9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压强和浮力的综合计算</a:t>
            </a:r>
            <a:endParaRPr lang="en-US" altLang="zh-CN" sz="3900" dirty="0"/>
          </a:p>
        </p:txBody>
      </p:sp>
      <p:sp>
        <p:nvSpPr>
          <p:cNvPr id="3" name="C_3_BD#094978cc4.fixed?vcp=1&amp;pid=c9566c68d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4800"/>
              </a:lnSpc>
            </a:pPr>
            <a:r>
              <a:rPr lang="en-US" altLang="zh-CN" sz="39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备考练习</a:t>
            </a:r>
            <a:r>
              <a:rPr lang="en-US" altLang="zh-CN" sz="39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9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第33讲</a:t>
            </a:r>
            <a:r>
              <a:rPr lang="en-US" altLang="zh-CN" sz="39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9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压轴题三</a:t>
            </a:r>
            <a:r>
              <a:rPr lang="en-US" altLang="zh-CN" sz="39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9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压强和浮力的综合计算</a:t>
            </a:r>
            <a:endParaRPr lang="en-US" altLang="zh-CN" sz="3900" dirty="0"/>
          </a:p>
        </p:txBody>
      </p:sp>
    </p:spTree>
  </p:cSld>
  <p:clrMapOvr>
    <a:masterClrMapping/>
  </p:clrMapOvr>
  <p:transition>
    <p:split dir="in"/>
  </p:transition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3eaa5a1f4?vcp=1&amp;pid=094978cc4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提分练</a:t>
            </a:r>
            <a:endParaRPr lang="en-US" altLang="zh-CN" sz="3200" dirty="0"/>
          </a:p>
        </p:txBody>
      </p:sp>
      <p:pic>
        <p:nvPicPr>
          <p:cNvPr id="3" name="QO_5_BD.86_1#37c7b9a6b?iti=55&amp;htil=35&amp;vcp=1&amp;vis=1&amp;pid=3eaa5a1f4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73568" y="1285528"/>
            <a:ext cx="3657600" cy="2084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BD.86_2#37c7b9a6b?iti=55&amp;htil=35&amp;vcp=1&amp;vis=1&amp;pid=3eaa5a1f4&amp;color=0,0,0&amp;vtp=1&amp;vaab=1&amp;bbb=1"/>
          <p:cNvSpPr/>
          <p:nvPr/>
        </p:nvSpPr>
        <p:spPr>
          <a:xfrm>
            <a:off x="9139587" y="3497360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图B33-1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5_BD.86_3#37c7b9a6b?htil=35&amp;sp=1&amp;vcp=1&amp;vis=1&amp;pid=3eaa5a1f4&amp;color=0,0,0&amp;vtp=1&amp;vaab=1&amp;bbb=1&amp;hb=1&amp;hs=1"/>
              <p:cNvSpPr/>
              <p:nvPr/>
            </p:nvSpPr>
            <p:spPr>
              <a:xfrm>
                <a:off x="539496" y="1267240"/>
                <a:ext cx="7324344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1.（入液模型）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（2024·山东临沂·中考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）小明学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习了浮力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、压强知识后，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回家做了如下小实验。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B33-1甲所示，将足够高且装有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深水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的薄壁圆柱形容器放在水平桌面上，容器的底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面积是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400 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；用一根轻杆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（不计体积和质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5_BD.86_3#37c7b9a6b?htil=35&amp;sp=1&amp;vcp=1&amp;vis=1&amp;pid=3eaa5a1f4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7240"/>
                <a:ext cx="7324344" cy="3144457"/>
              </a:xfrm>
              <a:prstGeom prst="rect">
                <a:avLst/>
              </a:prstGeom>
              <a:blipFill rotWithShape="1">
                <a:blip r:embed="rId4"/>
                <a:stretch>
                  <a:fillRect l="-5" t="-13" r="-3303" b="-21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QO_5_BD.86_3#37c7b9a6b?htil=35&amp;sp=1&amp;vcp=1&amp;vis=1&amp;pid=3eaa5a1f4&amp;color=0,0,0&amp;vtp=1&amp;vaab=1&amp;bbb=1&amp;hb=1&amp;hs=1"/>
              <p:cNvSpPr/>
              <p:nvPr/>
            </p:nvSpPr>
            <p:spPr>
              <a:xfrm>
                <a:off x="539496" y="4400976"/>
                <a:ext cx="11112011" cy="1295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量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）吊着由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两部分组成的工件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𝐴𝐵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硬质工件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材料相同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，中间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紧密连接，均不吸水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）。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部分为均匀的实心圆柱体，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的底面积为</a:t>
                </a:r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9" name="QO_5_BD.86_3#37c7b9a6b?htil=35&amp;sp=1&amp;vcp=1&amp;vis=1&amp;pid=3eaa5a1f4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400976"/>
                <a:ext cx="11112011" cy="1295400"/>
              </a:xfrm>
              <a:prstGeom prst="rect">
                <a:avLst/>
              </a:prstGeom>
              <a:blipFill rotWithShape="1">
                <a:blip r:embed="rId5"/>
                <a:stretch>
                  <a:fillRect l="-3" t="-33" r="5" b="-493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5_BD.86_3#37c7b9a6b?htil=35&amp;sp=1&amp;vcp=1&amp;vis=1&amp;pid=3eaa5a1f4&amp;color=0,0,0&amp;vtp=1&amp;vaab=1&amp;bbb=1&amp;hb=1&amp;hs=1&amp;htil=1"/>
              <p:cNvSpPr/>
              <p:nvPr/>
            </p:nvSpPr>
            <p:spPr>
              <a:xfrm>
                <a:off x="539496" y="550482"/>
                <a:ext cx="11112510" cy="37921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280 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的高度为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用手拿住轻杆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将工件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从图B33-1甲中刚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接触水面位置缓慢竖直下降直到刚好接触容器底部，杆对工件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的作用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与工件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下降高度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的关系如图B33-1乙所示。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=1.0×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取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，求：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5_BD.86_3#37c7b9a6b?htil=35&amp;sp=1&amp;vcp=1&amp;vis=1&amp;pid=3eaa5a1f4&amp;color=0,0,0&amp;vtp=1&amp;vaab=1&amp;bbb=1&amp;hb=1&amp;hs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0482"/>
                <a:ext cx="11112510" cy="3792157"/>
              </a:xfrm>
              <a:prstGeom prst="rect">
                <a:avLst/>
              </a:prstGeom>
              <a:blipFill rotWithShape="1">
                <a:blip r:embed="rId2"/>
                <a:stretch>
                  <a:fillRect l="-3" t="-15" r="-5385" b="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6_BD.87_1#763fd33b1?htil=35&amp;vcp=1&amp;vis=1&amp;pid=37c7b9a6b&amp;color=0,0,0&amp;vtp=1&amp;vaab=1&amp;bbb=1&amp;htil=1&amp;hs=1"/>
              <p:cNvSpPr/>
              <p:nvPr/>
            </p:nvSpPr>
            <p:spPr>
              <a:xfrm>
                <a:off x="406645" y="3152171"/>
                <a:ext cx="3727205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（1）工件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的总质量；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O_6_BD.87_1#763fd33b1?htil=35&amp;vcp=1&amp;vis=1&amp;pid=37c7b9a6b&amp;color=0,0,0&amp;vtp=1&amp;vaab=1&amp;bbb=1&amp;htil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6645" y="3152171"/>
                <a:ext cx="3727205" cy="553657"/>
              </a:xfrm>
              <a:prstGeom prst="rect">
                <a:avLst/>
              </a:prstGeom>
              <a:blipFill rotWithShape="1">
                <a:blip r:embed="rId3"/>
                <a:stretch>
                  <a:fillRect l="-7" t="-6" r="-5145" b="-123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6_BD.88_1#fc9f04300?htil=35&amp;vcp=1&amp;vis=1&amp;pid=37c7b9a6b&amp;color=0,0,0&amp;vtp=1&amp;vaab=1&amp;bbb=1&amp;htil=1&amp;hs=1"/>
              <p:cNvSpPr/>
              <p:nvPr/>
            </p:nvSpPr>
            <p:spPr>
              <a:xfrm>
                <a:off x="406645" y="3773836"/>
                <a:ext cx="3727205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的底面积；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6_BD.88_1#fc9f04300?htil=35&amp;vcp=1&amp;vis=1&amp;pid=37c7b9a6b&amp;color=0,0,0&amp;vtp=1&amp;vaab=1&amp;bbb=1&amp;htil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6645" y="3773836"/>
                <a:ext cx="3727205" cy="553657"/>
              </a:xfrm>
              <a:prstGeom prst="rect">
                <a:avLst/>
              </a:prstGeom>
              <a:blipFill rotWithShape="1">
                <a:blip r:embed="rId4"/>
                <a:stretch>
                  <a:fillRect l="-7" t="-6" b="-123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6_BD.89_1#274f2830e?htil=35&amp;vcp=1&amp;vis=1&amp;pid=37c7b9a6b&amp;color=0,0,0&amp;vtp=1&amp;vaab=1&amp;bbb=1&amp;htil=1&amp;hs=1"/>
              <p:cNvSpPr/>
              <p:nvPr/>
            </p:nvSpPr>
            <p:spPr>
              <a:xfrm>
                <a:off x="406645" y="4395501"/>
                <a:ext cx="3727205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（3）图中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𝐻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的值。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6_BD.89_1#274f2830e?htil=35&amp;vcp=1&amp;vis=1&amp;pid=37c7b9a6b&amp;color=0,0,0&amp;vtp=1&amp;vaab=1&amp;bbb=1&amp;htil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6645" y="4395501"/>
                <a:ext cx="3727205" cy="553657"/>
              </a:xfrm>
              <a:prstGeom prst="rect">
                <a:avLst/>
              </a:prstGeom>
              <a:blipFill rotWithShape="1">
                <a:blip r:embed="rId5"/>
                <a:stretch>
                  <a:fillRect l="-7" t="-6" b="-123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QO_5_BD.86_1#37c7b9a6b?iti=133&amp;htil=35&amp;vcp=1&amp;vis=1&amp;pid=3eaa5a1f4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72288" y="2557295"/>
            <a:ext cx="5539835" cy="3157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O_5_BD.86_2#37c7b9a6b?iti=133&amp;htil=35&amp;vcp=1&amp;vis=1&amp;pid=3eaa5a1f4&amp;color=0,0,0&amp;vtp=1&amp;vaab=1&amp;bbb=1"/>
          <p:cNvSpPr/>
          <p:nvPr/>
        </p:nvSpPr>
        <p:spPr>
          <a:xfrm>
            <a:off x="7872762" y="5809678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图B33-1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QO_5_BD.90_2#763fd33b1?iti=56&amp;vcp=1&amp;vis=1&amp;pid=37c7b9a6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96512" y="1484471"/>
            <a:ext cx="4005072" cy="2231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BD.90_3#763fd33b1?iti=56&amp;vcp=1&amp;vis=1&amp;pid=37c7b9a6b&amp;color=0,0,0&amp;vtp=1&amp;vaab=1&amp;bbb=1"/>
          <p:cNvSpPr/>
          <p:nvPr/>
        </p:nvSpPr>
        <p:spPr>
          <a:xfrm>
            <a:off x="5436267" y="3842607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图B33-1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6_AN.1_1#763fd33b1?vcp=1&amp;vis=1&amp;pid=37c7b9a6b&amp;color=0,0,0&amp;vtp=1&amp;vaab=1&amp;bbb=1&amp;hb=1"/>
              <p:cNvSpPr/>
              <p:nvPr/>
            </p:nvSpPr>
            <p:spPr>
              <a:xfrm>
                <a:off x="539496" y="4491259"/>
                <a:ext cx="11109960" cy="13843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解：由题图乙可知，工件未进入水中时，拉力大小等于重力，则工件质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𝑔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𝑔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34 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=3.4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6_AN.1_1#763fd33b1?vcp=1&amp;vis=1&amp;pid=37c7b9a6b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491259"/>
                <a:ext cx="11109960" cy="1384300"/>
              </a:xfrm>
              <a:prstGeom prst="rect">
                <a:avLst/>
              </a:prstGeom>
              <a:blipFill rotWithShape="1">
                <a:blip r:embed="rId4"/>
                <a:stretch>
                  <a:fillRect l="-3" t="-39" r="-111" b="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QO_5_AN.1_1#fc9f04300?iti=58&amp;htil=36&amp;vcp=1&amp;vis=1&amp;pid=37c7b9a6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23126" y="1485900"/>
            <a:ext cx="4955611" cy="2796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O_5_AN.1_1#fc9f04300?iti=58&amp;htil=36&amp;vcp=1&amp;vis=1&amp;pid=37c7b9a6b&amp;color=0,0,0&amp;vtp=1&amp;vaab=1&amp;bbb=1"/>
          <p:cNvSpPr/>
          <p:nvPr/>
        </p:nvSpPr>
        <p:spPr>
          <a:xfrm>
            <a:off x="9252494" y="4640422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图B33-1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O_6_AN.1_1#fc9f04300?htil=36&amp;vcp=1&amp;vis=1&amp;pid=37c7b9a6b&amp;color=0,0,0&amp;mp=1&amp;vtp=1&amp;vaab=1&amp;bt=1&amp;bbb=1"/>
              <p:cNvSpPr/>
              <p:nvPr/>
            </p:nvSpPr>
            <p:spPr>
              <a:xfrm>
                <a:off x="513337" y="1128109"/>
                <a:ext cx="10983337" cy="4889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由题图乙可知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物体受到的浮力为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−14 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根据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排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可知，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物体的体积为</a:t>
                </a:r>
                <a:endParaRPr lang="en-US" altLang="zh-CN" sz="2800" dirty="0"/>
              </a:p>
              <a:p>
                <a:pPr latinLnBrk="1">
                  <a:lnSpc>
                    <a:spcPts val="67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排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浮</m:t>
                            </m:r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𝐵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水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𝑔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1.0×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×10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2 000 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已知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的高度为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的底面积为</a:t>
                </a:r>
                <a:endParaRPr lang="en-US" altLang="zh-CN" sz="2800" dirty="0"/>
              </a:p>
              <a:p>
                <a:pPr latinLnBrk="1">
                  <a:lnSpc>
                    <a:spcPts val="63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𝑉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𝐵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𝐵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2 000 </m:t>
                            </m:r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den>
                    </m:f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=200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O_6_AN.1_1#fc9f04300?htil=36&amp;vcp=1&amp;vis=1&amp;pid=37c7b9a6b&amp;color=0,0,0&amp;mp=1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3337" y="1128109"/>
                <a:ext cx="10983337" cy="4889500"/>
              </a:xfrm>
              <a:prstGeom prst="rect">
                <a:avLst/>
              </a:prstGeom>
              <a:blipFill rotWithShape="1">
                <a:blip r:embed="rId4"/>
                <a:stretch>
                  <a:fillRect l="-2" t="-7" r="6" b="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94_1#274f2830e?iti=59&amp;htil=37&amp;vcp=1&amp;vis=1&amp;pid=37c7b9a6b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03246" y="796322"/>
            <a:ext cx="3694176" cy="2084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BD.94_2#274f2830e?iti=59&amp;htil=37&amp;vcp=1&amp;vis=1&amp;pid=37c7b9a6b&amp;color=0,0,0&amp;vtp=1&amp;vaab=1&amp;bbb=1"/>
          <p:cNvSpPr/>
          <p:nvPr/>
        </p:nvSpPr>
        <p:spPr>
          <a:xfrm>
            <a:off x="9087553" y="2994819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图B33-1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6_AN.1_1#274f2830e?htil=37&amp;vcp=1&amp;vis=1&amp;pid=37c7b9a6b&amp;color=0,0,0&amp;vtp=1&amp;vaab=1&amp;bbb=1&amp;hb=1&amp;hs=1"/>
              <p:cNvSpPr/>
              <p:nvPr/>
            </p:nvSpPr>
            <p:spPr>
              <a:xfrm>
                <a:off x="539496" y="1332643"/>
                <a:ext cx="7278624" cy="2540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由题图乙可知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𝐴𝐵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下降高度为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𝐻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物体完全浸入水中，物体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受到的浮力为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−0=14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2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根据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排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可知，物体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排开水的体积为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6_AN.1_1#274f2830e?htil=37&amp;vcp=1&amp;vis=1&amp;pid=37c7b9a6b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332643"/>
                <a:ext cx="7278624" cy="2540000"/>
              </a:xfrm>
              <a:prstGeom prst="rect">
                <a:avLst/>
              </a:prstGeom>
              <a:blipFill rotWithShape="1">
                <a:blip r:embed="rId4"/>
                <a:stretch>
                  <a:fillRect l="-5" t="-16" r="-253" b="-31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6_AN.1_1#274f2830e?htil=37&amp;vcp=1&amp;vis=1&amp;pid=37c7b9a6b&amp;color=0,0,0&amp;vtp=1&amp;vaab=1&amp;bbb=1&amp;hb=1&amp;hs=1"/>
              <p:cNvSpPr/>
              <p:nvPr/>
            </p:nvSpPr>
            <p:spPr>
              <a:xfrm>
                <a:off x="539995" y="3879818"/>
                <a:ext cx="11112011" cy="21463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67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排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浮</m:t>
                            </m:r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水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𝑔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14 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1.0×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×10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=1.4×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1 400 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薄壁圆柱形容器内液面上升的高度为</a:t>
                </a:r>
                <a:endParaRPr lang="en-US" altLang="zh-CN" sz="2800" dirty="0"/>
              </a:p>
              <a:p>
                <a:pPr latinLnBrk="1">
                  <a:lnSpc>
                    <a:spcPct val="11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6" name="QO_6_AN.1_1#274f2830e?htil=37&amp;vcp=1&amp;vis=1&amp;pid=37c7b9a6b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3879818"/>
                <a:ext cx="11112011" cy="2146300"/>
              </a:xfrm>
              <a:prstGeom prst="rect">
                <a:avLst/>
              </a:prstGeom>
              <a:blipFill rotWithShape="1">
                <a:blip r:embed="rId5"/>
                <a:stretch>
                  <a:fillRect l="-2" t="-28" r="4" b="-218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6_AN.1_1#274f2830e?htil=37&amp;vcp=1&amp;vis=1&amp;pid=37c7b9a6b&amp;color=0,0,0&amp;vtp=1&amp;vaab=1&amp;bbb=1&amp;hb=1&amp;hs=1&amp;htil=1"/>
              <p:cNvSpPr/>
              <p:nvPr/>
            </p:nvSpPr>
            <p:spPr>
              <a:xfrm>
                <a:off x="539995" y="1001871"/>
                <a:ext cx="9337430" cy="4809744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69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𝑉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𝐵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𝑉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排</m:t>
                            </m:r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容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2 000 </m:t>
                            </m:r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+1 400 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400 </m:t>
                            </m:r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=8.5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已知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的底面积为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280 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，则物体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浸入液体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的深度为</a:t>
                </a:r>
                <a:endParaRPr lang="en-US" altLang="zh-CN" sz="2800" dirty="0"/>
              </a:p>
              <a:p>
                <a:pPr latinLnBrk="1">
                  <a:lnSpc>
                    <a:spcPts val="63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浸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𝑉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排</m:t>
                            </m:r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1 400 </m:t>
                            </m:r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280 </m:t>
                            </m:r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综上可得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𝐻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浸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−8.5 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=6.5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6_AN.1_1#274f2830e?htil=37&amp;vcp=1&amp;vis=1&amp;pid=37c7b9a6b&amp;color=0,0,0&amp;vtp=1&amp;vaab=1&amp;bbb=1&amp;hb=1&amp;hs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1001871"/>
                <a:ext cx="9337430" cy="4809744"/>
              </a:xfrm>
              <a:prstGeom prst="rect">
                <a:avLst/>
              </a:prstGeom>
              <a:blipFill rotWithShape="1">
                <a:blip r:embed="rId2"/>
                <a:stretch>
                  <a:fillRect l="-3" t="-10" b="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5_BD.94_1#274f2830e?iti=134&amp;htil=37&amp;vcp=1&amp;vis=1&amp;pid=37c7b9a6b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32440" y="1142415"/>
            <a:ext cx="3694176" cy="2084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BD.94_2#274f2830e?iti=134&amp;htil=37&amp;vcp=1&amp;vis=1&amp;pid=37c7b9a6b&amp;color=0,0,0&amp;vtp=1&amp;vaab=1&amp;bbb=1"/>
          <p:cNvSpPr/>
          <p:nvPr/>
        </p:nvSpPr>
        <p:spPr>
          <a:xfrm>
            <a:off x="9016747" y="3354247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图B33-1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96_1#1b457bcb2?iti=60&amp;htil=38&amp;vcp=1&amp;vis=1&amp;pid=3eaa5a1f4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37887" y="920496"/>
            <a:ext cx="4608576" cy="2304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BD.96_2#1b457bcb2?iti=60&amp;htil=38&amp;vcp=1&amp;vis=1&amp;pid=3eaa5a1f4&amp;color=0,0,0&amp;vtp=1&amp;vaab=1&amp;bbb=1"/>
          <p:cNvSpPr/>
          <p:nvPr/>
        </p:nvSpPr>
        <p:spPr>
          <a:xfrm>
            <a:off x="8579394" y="3351784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图B33-2</a:t>
            </a:r>
            <a:endParaRPr lang="en-US" altLang="zh-CN" sz="2800" dirty="0"/>
          </a:p>
        </p:txBody>
      </p:sp>
      <p:sp>
        <p:nvSpPr>
          <p:cNvPr id="4" name="QO_5_BD.96_3#1b457bcb2?htil=38&amp;sp=1&amp;vcp=1&amp;vis=1&amp;pid=3eaa5a1f4&amp;color=0,0,0&amp;vtp=1&amp;vaab=1&amp;bt=1&amp;bbb=1&amp;hb=1&amp;hs=1"/>
          <p:cNvSpPr/>
          <p:nvPr/>
        </p:nvSpPr>
        <p:spPr>
          <a:xfrm>
            <a:off x="539496" y="902208"/>
            <a:ext cx="6364224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2.（出液模型）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（2024·甘肃兰州·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模拟）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在学习了阿基米德原理后，热爱思考的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洋洋便想到可以根据物体所受到的浮力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来计算未知液体的密度。于是回家后找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到了电子秤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、玻璃杯等工具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，量出底面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QO_5_BD.96_3#1b457bcb2?htil=38&amp;sp=1&amp;vcp=1&amp;vis=1&amp;pid=3eaa5a1f4&amp;color=0,0,0&amp;vtp=1&amp;vaab=1&amp;bt=1&amp;bbb=1&amp;hb=1&amp;hs=1"/>
              <p:cNvSpPr/>
              <p:nvPr/>
            </p:nvSpPr>
            <p:spPr>
              <a:xfrm>
                <a:off x="539995" y="4035552"/>
                <a:ext cx="11112011" cy="19431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是正方形的长方体金属块的底面边长为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，高为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，将金属块放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入圆柱形玻璃杯中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，并向玻璃杯中倒入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1 200 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的盐水（金属块不吸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水），一起放在电子秤上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，示数如图B33-2甲所示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，洋洋记下此时电子</a:t>
                </a:r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8" name="QO_5_BD.96_3#1b457bcb2?htil=38&amp;sp=1&amp;vcp=1&amp;vis=1&amp;pid=3eaa5a1f4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4035552"/>
                <a:ext cx="11112011" cy="1943100"/>
              </a:xfrm>
              <a:prstGeom prst="rect">
                <a:avLst/>
              </a:prstGeom>
              <a:blipFill rotWithShape="1">
                <a:blip r:embed="rId4"/>
                <a:stretch>
                  <a:fillRect l="-2" t="-7" r="4" b="-329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5_BD.1_3#82c713ba0?htil=1&amp;sp=1&amp;vcp=1&amp;vis=1&amp;pid=57ebf4644&amp;color=0,0,0&amp;vtp=1&amp;vaab=1&amp;bbb=1&amp;hb=1&amp;hs=1"/>
              <p:cNvSpPr/>
              <p:nvPr/>
            </p:nvSpPr>
            <p:spPr>
              <a:xfrm>
                <a:off x="539496" y="913565"/>
                <a:ext cx="6849873" cy="25221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200"/>
                  </a:lnSpc>
                </a:pPr>
                <a:endParaRPr lang="en-US" altLang="zh-CN" sz="100" b="0" i="0" spc="-990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将升降台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缓慢升高（全过程水不会溢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出），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当传感器显示拉力为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（不计弹簧自重，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取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，求：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5_BD.1_3#82c713ba0?htil=1&amp;sp=1&amp;vcp=1&amp;vis=1&amp;pid=57ebf4644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13565"/>
                <a:ext cx="6849873" cy="2522157"/>
              </a:xfrm>
              <a:prstGeom prst="rect">
                <a:avLst/>
              </a:prstGeom>
              <a:blipFill rotWithShape="1">
                <a:blip r:embed="rId2"/>
                <a:stretch>
                  <a:fillRect l="-6" t="-17" r="7" b="-37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O_6_BD.2_1#ba0a9fe3f?htil=1&amp;vcp=1&amp;vis=1&amp;pid=82c713ba0&amp;color=0,0,0&amp;vtp=1&amp;vaab=1&amp;bbb=1&amp;hs=1"/>
          <p:cNvSpPr/>
          <p:nvPr/>
        </p:nvSpPr>
        <p:spPr>
          <a:xfrm>
            <a:off x="539497" y="3446091"/>
            <a:ext cx="6849873" cy="55365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（1）此时石块受到的浮力；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6_BD.3_1#86e224eb0?htil=1&amp;vcp=1&amp;vis=1&amp;pid=82c713ba0&amp;color=0,0,0&amp;vtp=1&amp;vaab=1&amp;bbb=1&amp;hb=1"/>
              <p:cNvSpPr/>
              <p:nvPr/>
            </p:nvSpPr>
            <p:spPr>
              <a:xfrm>
                <a:off x="539497" y="4077344"/>
                <a:ext cx="6849873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（2）与升降台升高前相比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，容器底部对升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降台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的压强变化量；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6_BD.3_1#86e224eb0?htil=1&amp;vcp=1&amp;vis=1&amp;pid=82c713ba0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7" y="4077344"/>
                <a:ext cx="6849873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6" t="-1" r="7" b="-57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6_BD.4_1#d8410fdea?htil=1&amp;vcp=1&amp;vis=1&amp;pid=82c713ba0&amp;color=0,0,0&amp;vtp=1&amp;vaab=1&amp;bbb=1&amp;hs=1"/>
              <p:cNvSpPr/>
              <p:nvPr/>
            </p:nvSpPr>
            <p:spPr>
              <a:xfrm>
                <a:off x="539995" y="5346519"/>
                <a:ext cx="11112011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（3）升降台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升高的高度。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6_BD.4_1#d8410fdea?htil=1&amp;vcp=1&amp;vis=1&amp;pid=82c713ba0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5346519"/>
                <a:ext cx="11112011" cy="553657"/>
              </a:xfrm>
              <a:prstGeom prst="rect">
                <a:avLst/>
              </a:prstGeom>
              <a:blipFill rotWithShape="1">
                <a:blip r:embed="rId4"/>
                <a:stretch>
                  <a:fillRect l="-2" t="-82" r="4" b="-123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QO_5_BD.1_1#82c713ba0?iti=100&amp;htil=1&amp;vcp=1&amp;vis=1&amp;pid=57ebf4644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51127" y="1650047"/>
            <a:ext cx="4114800" cy="205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O_5_BD.1_2#82c713ba0?iti=100&amp;htil=1&amp;vcp=1&amp;vis=1&amp;pid=57ebf4644&amp;color=0,0,0&amp;vtp=1&amp;vaab=1&amp;bbb=1"/>
          <p:cNvSpPr/>
          <p:nvPr/>
        </p:nvSpPr>
        <p:spPr>
          <a:xfrm>
            <a:off x="8964015" y="3822573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图33-1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5_BD.96_3#1b457bcb2?htil=38&amp;sp=1&amp;vcp=1&amp;vis=1&amp;pid=3eaa5a1f4&amp;color=0,0,0&amp;vtp=1&amp;vaab=1&amp;bt=1&amp;bbb=1&amp;hb=1&amp;hs=1&amp;htil=1"/>
              <p:cNvSpPr/>
              <p:nvPr/>
            </p:nvSpPr>
            <p:spPr>
              <a:xfrm>
                <a:off x="539995" y="907215"/>
                <a:ext cx="6355597" cy="313651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秤的示数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2100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；然后用细线慢慢将金属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块拉出，洋洋画出了电子秤的示数与金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属块上升的高度的变化关系如图B33-2乙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所示。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=1.0×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zh-CN" altLang="en-US" sz="2800" b="0" i="0" kern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取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5_BD.96_3#1b457bcb2?htil=38&amp;sp=1&amp;vcp=1&amp;vis=1&amp;pid=3eaa5a1f4&amp;color=0,0,0&amp;vtp=1&amp;vaab=1&amp;bt=1&amp;bbb=1&amp;hb=1&amp;hs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907215"/>
                <a:ext cx="6355597" cy="3136519"/>
              </a:xfrm>
              <a:prstGeom prst="rect">
                <a:avLst/>
              </a:prstGeom>
              <a:blipFill rotWithShape="1">
                <a:blip r:embed="rId2"/>
                <a:stretch>
                  <a:fillRect l="-4" t="-14" r="-637" b="-24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O_6_BD.97_1#2aec386ca?htil=38&amp;vcp=1&amp;vis=1&amp;pid=1b457bcb2&amp;color=0,0,0&amp;vtp=1&amp;vaab=1&amp;bbb=1&amp;htil=1&amp;hs=1"/>
          <p:cNvSpPr/>
          <p:nvPr/>
        </p:nvSpPr>
        <p:spPr>
          <a:xfrm>
            <a:off x="539995" y="4110427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（1）求金属块的重力；</a:t>
            </a:r>
            <a:endParaRPr lang="en-US" altLang="zh-CN" sz="2800" dirty="0"/>
          </a:p>
        </p:txBody>
      </p:sp>
      <p:sp>
        <p:nvSpPr>
          <p:cNvPr id="4" name="QO_6_BD.98_1#c77656ed1?htil=38&amp;vcp=1&amp;vis=1&amp;pid=1b457bcb2&amp;color=0,0,0&amp;vtp=1&amp;vaab=1&amp;bbb=1&amp;htil=1&amp;hs=1"/>
          <p:cNvSpPr/>
          <p:nvPr/>
        </p:nvSpPr>
        <p:spPr>
          <a:xfrm>
            <a:off x="539995" y="4732092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（2）求盐水的密度：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6_BD.99_1#4955693b1?htil=38&amp;vcp=1&amp;vis=1&amp;pid=1b457bcb2&amp;color=0,0,0&amp;vtp=1&amp;vaab=1&amp;bbb=1&amp;htil=1&amp;hb=1&amp;hs=1"/>
              <p:cNvSpPr/>
              <p:nvPr/>
            </p:nvSpPr>
            <p:spPr>
              <a:xfrm>
                <a:off x="539995" y="5353757"/>
                <a:ext cx="11112011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spc="-1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3）用细线拉着金属块上升过程中</a:t>
                </a:r>
                <a:r>
                  <a:rPr lang="en-US" altLang="zh-CN" sz="2800" b="0" i="0" spc="-10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，当上升</a:t>
                </a:r>
                <a14:m>
                  <m:oMath xmlns:m="http://schemas.openxmlformats.org/officeDocument/2006/math">
                    <m:r>
                      <a:rPr lang="en-US" altLang="zh-CN" sz="2800" b="0" i="0" spc="-1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7.5 </m:t>
                    </m:r>
                    <m:r>
                      <m:rPr>
                        <m:sty m:val="p"/>
                      </m:rPr>
                      <a:rPr lang="en-US" altLang="zh-CN" sz="2800" b="0" i="0" spc="-1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spc="-1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时，细线的拉力为多少？</a:t>
                </a:r>
                <a:endParaRPr lang="en-US" altLang="zh-CN" sz="2800" spc="-100" dirty="0"/>
              </a:p>
            </p:txBody>
          </p:sp>
        </mc:Choice>
        <mc:Fallback xmlns="">
          <p:sp>
            <p:nvSpPr>
              <p:cNvPr id="5" name="QO_6_BD.99_1#4955693b1?htil=38&amp;vcp=1&amp;vis=1&amp;pid=1b457bcb2&amp;color=0,0,0&amp;vtp=1&amp;vaab=1&amp;bbb=1&amp;htil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5353757"/>
                <a:ext cx="11112011" cy="553657"/>
              </a:xfrm>
              <a:prstGeom prst="rect">
                <a:avLst/>
              </a:prstGeom>
              <a:blipFill rotWithShape="1">
                <a:blip r:embed="rId3"/>
                <a:stretch>
                  <a:fillRect l="-2" t="-13" r="-3202" b="-123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QO_5_BD.96_1#1b457bcb2?iti=135&amp;htil=38&amp;vcp=1&amp;vis=1&amp;pid=3eaa5a1f4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84969" y="1047759"/>
            <a:ext cx="4608576" cy="2304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O_5_BD.96_2#1b457bcb2?iti=135&amp;htil=38&amp;vcp=1&amp;vis=1&amp;pid=3eaa5a1f4&amp;color=0,0,0&amp;vtp=1&amp;vaab=1&amp;bbb=1"/>
          <p:cNvSpPr/>
          <p:nvPr/>
        </p:nvSpPr>
        <p:spPr>
          <a:xfrm>
            <a:off x="8626476" y="3479047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图B33-2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QO_5_BD.100_2#2aec386ca?iti=61&amp;vcp=1&amp;vis=1&amp;pid=1b457bcb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64968" y="2914649"/>
            <a:ext cx="4994444" cy="2457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BD.100_3#2aec386ca?iti=61&amp;vcp=1&amp;vis=1&amp;pid=1b457bcb2&amp;color=0,0,0&amp;vtp=1&amp;vaab=1&amp;bbb=1"/>
          <p:cNvSpPr/>
          <p:nvPr/>
        </p:nvSpPr>
        <p:spPr>
          <a:xfrm>
            <a:off x="9548470" y="5491226"/>
            <a:ext cx="818761" cy="66892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图B33-2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6_AN.1_1#2aec386ca?htil=39&amp;vcp=1&amp;vis=1&amp;pid=1b457bcb2&amp;color=0,0,0&amp;mp=1&amp;vtp=1&amp;vaab=1&amp;bt=1&amp;bbb=1&amp;hb=1&amp;hs=1"/>
              <p:cNvSpPr/>
              <p:nvPr/>
            </p:nvSpPr>
            <p:spPr>
              <a:xfrm>
                <a:off x="539496" y="1370910"/>
                <a:ext cx="10966704" cy="4446715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解：由题图甲和题意可知，电子秤称得的物体受到的总重力</a:t>
                </a:r>
                <a:endParaRPr lang="en-US" altLang="zh-CN" sz="2800" dirty="0"/>
              </a:p>
              <a:p>
                <a:pPr latinLnBrk="1">
                  <a:lnSpc>
                    <a:spcPts val="52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总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盐水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杯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金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=2.1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①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由题图乙知，在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≤3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的过程中，用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细线开始慢慢拉动金属块上移，电子秤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的示数不变，说明这一阶段金属块还完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全浸没在盐水中。此时将盐水、玻璃杯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和金属块看成一个整体，受到的力有整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5" name="QO_6_AN.1_1#2aec386ca?htil=39&amp;vcp=1&amp;vis=1&amp;pid=1b457bcb2&amp;color=0,0,0&amp;mp=1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370910"/>
                <a:ext cx="10966704" cy="4446715"/>
              </a:xfrm>
              <a:prstGeom prst="rect">
                <a:avLst/>
              </a:prstGeom>
              <a:blipFill rotWithShape="1">
                <a:blip r:embed="rId4"/>
                <a:stretch>
                  <a:fillRect l="-3" t="-13" b="-166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6_AN.1_1#2aec386ca?htil=39&amp;vcp=1&amp;vis=1&amp;pid=1b457bcb2&amp;color=0,0,0&amp;mp=1&amp;vtp=1&amp;vaab=1&amp;bt=1&amp;bbb=1&amp;hb=1&amp;hs=1&amp;htil=1"/>
              <p:cNvSpPr/>
              <p:nvPr/>
            </p:nvSpPr>
            <p:spPr>
              <a:xfrm>
                <a:off x="429637" y="1278300"/>
                <a:ext cx="10661904" cy="4465275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体的重力、细线的拉力和电子秤的支持力，电子秤的示数为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1 620 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盐水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杯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金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拉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=1.62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=16.2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②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②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拉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−16.2 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=4.8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此时金属块受到的浮力为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金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拉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③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由题图乙知，在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的过程中，电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子秤示数减小，说明金属块开始露出液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面，排开盐水的体积减小，所以浮力减小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2" name="QO_6_AN.1_1#2aec386ca?htil=39&amp;vcp=1&amp;vis=1&amp;pid=1b457bcb2&amp;color=0,0,0&amp;mp=1&amp;vtp=1&amp;vaab=1&amp;bt=1&amp;bbb=1&amp;hb=1&amp;hs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9637" y="1278300"/>
                <a:ext cx="10661904" cy="4465275"/>
              </a:xfrm>
              <a:prstGeom prst="rect">
                <a:avLst/>
              </a:prstGeom>
              <a:blipFill rotWithShape="1">
                <a:blip r:embed="rId2"/>
                <a:stretch>
                  <a:fillRect l="-4" t="-1" r="-548" b="-158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5_AN.1_1#2aec386ca?iti=136&amp;htil=39&amp;vcp=1&amp;vis=1&amp;pid=1b457bcb2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17211" y="2704719"/>
            <a:ext cx="4645152" cy="2304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AN.1_1#2aec386ca?iti=136&amp;htil=39&amp;vcp=1&amp;vis=1&amp;pid=1b457bcb2&amp;color=0,0,0&amp;vtp=1&amp;vaab=1&amp;bbb=1"/>
          <p:cNvSpPr/>
          <p:nvPr/>
        </p:nvSpPr>
        <p:spPr>
          <a:xfrm>
            <a:off x="8777006" y="5136007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图B33-2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6_AN.1_1#2aec386ca?htil=39&amp;vcp=1&amp;vis=1&amp;pid=1b457bcb2&amp;color=0,0,0&amp;mp=1&amp;vtp=1&amp;vaab=1&amp;bt=1&amp;bbb=1&amp;hb=1&amp;hs=1&amp;htil=1"/>
              <p:cNvSpPr/>
              <p:nvPr/>
            </p:nvSpPr>
            <p:spPr>
              <a:xfrm>
                <a:off x="539496" y="554400"/>
                <a:ext cx="6319520" cy="5284425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直到电子秤的示数为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1 290 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时电子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秤的示数不变，金属块完全离开盐水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此时电子秤受到的压力大小等于玻璃杯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和盐水的总重力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故有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盐水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杯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=1.29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=12.9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④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④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得</a:t>
                </a:r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金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金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−12.9 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=8.1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6_AN.1_1#2aec386ca?htil=39&amp;vcp=1&amp;vis=1&amp;pid=1b457bcb2&amp;color=0,0,0&amp;mp=1&amp;vtp=1&amp;vaab=1&amp;bt=1&amp;bbb=1&amp;hb=1&amp;hs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6319520" cy="5284425"/>
              </a:xfrm>
              <a:prstGeom prst="rect">
                <a:avLst/>
              </a:prstGeom>
              <a:blipFill rotWithShape="1">
                <a:blip r:embed="rId2"/>
                <a:stretch>
                  <a:fillRect l="-6" t="-1" r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5_AN.1_1#2aec386ca?iti=137&amp;htil=39&amp;vcp=1&amp;vis=1&amp;pid=1b457bcb2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66419" y="694944"/>
            <a:ext cx="4645152" cy="2304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AN.1_1#2aec386ca?iti=137&amp;htil=39&amp;vcp=1&amp;vis=1&amp;pid=1b457bcb2&amp;color=0,0,0&amp;vtp=1&amp;vaab=1&amp;bbb=1"/>
          <p:cNvSpPr/>
          <p:nvPr/>
        </p:nvSpPr>
        <p:spPr>
          <a:xfrm>
            <a:off x="8526214" y="3126232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图B33-2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QO_5_AN.1_1#c77656ed1?iti=64&amp;htil=40&amp;vcp=1&amp;vis=1&amp;pid=1b457bcb2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45907" y="3483167"/>
            <a:ext cx="4269868" cy="2148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O_5_AN.1_1#c77656ed1?iti=64&amp;htil=40&amp;vcp=1&amp;vis=1&amp;pid=1b457bcb2&amp;color=0,0,0&amp;vtp=1&amp;vaab=1&amp;bbb=1"/>
          <p:cNvSpPr/>
          <p:nvPr/>
        </p:nvSpPr>
        <p:spPr>
          <a:xfrm>
            <a:off x="8473598" y="5559549"/>
            <a:ext cx="1726518" cy="74963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图B33-2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O_6_AN.1_1#c77656ed1?htil=40&amp;vcp=1&amp;vis=1&amp;pid=1b457bcb2&amp;color=0,0,0&amp;mp=1&amp;vtp=1&amp;vaab=1&amp;bt=1&amp;bbb=1&amp;hb=1&amp;hs=1"/>
              <p:cNvSpPr/>
              <p:nvPr/>
            </p:nvSpPr>
            <p:spPr>
              <a:xfrm>
                <a:off x="351267" y="1092690"/>
                <a:ext cx="11109959" cy="24110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将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金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=8.1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拉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=4.8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</a:p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带入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③式可得金属块在盐水中受到的浮力为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=8.1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−4.8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=3.3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物体的体积为</a:t>
                </a:r>
                <a14:m>
                  <m:oMath xmlns:m="http://schemas.openxmlformats.org/officeDocument/2006/math"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𝑉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金</m:t>
                        </m:r>
                      </m:sub>
                    </m:sSub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金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=(5 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sSup>
                      <m:sSup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×12 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=300 </m:t>
                    </m:r>
                    <m:sSup>
                      <m:sSup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=3×</m:t>
                    </m:r>
                    <m:sSup>
                      <m:sSup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−4</m:t>
                        </m:r>
                      </m:sup>
                    </m:sSup>
                    <m:sSup>
                      <m:sSup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&lt;3 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时金属块在盐水中浸没，则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排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物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=3×</m:t>
                    </m:r>
                    <m:sSup>
                      <m:sSup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−4</m:t>
                        </m:r>
                      </m:sup>
                    </m:sSup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盐水的密度为</a:t>
                </a:r>
                <a:endParaRPr lang="en-US" altLang="zh-CN" sz="2800" dirty="0"/>
              </a:p>
              <a:p>
                <a:pPr latinLnBrk="1">
                  <a:lnSpc>
                    <a:spcPts val="6000"/>
                  </a:lnSpc>
                </a:pPr>
                <a14:m>
                  <m:oMath xmlns:m="http://schemas.openxmlformats.org/officeDocument/2006/math"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浮</m:t>
                            </m:r>
                          </m:sub>
                        </m:sSub>
                      </m:num>
                      <m:den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𝑔</m:t>
                        </m:r>
                        <m:sSub>
                          <m:sSub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𝑉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排</m:t>
                            </m:r>
                          </m:sub>
                        </m:sSub>
                      </m:den>
                    </m:f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3.3 </m:t>
                        </m:r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num>
                      <m:den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10 </m:t>
                        </m:r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×3×</m:t>
                        </m:r>
                        <m:sSup>
                          <m:sSup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−4</m:t>
                            </m:r>
                          </m:sup>
                        </m:sSup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sSup>
                          <m:sSup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</m:den>
                    </m:f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=1.1×</m:t>
                    </m:r>
                    <m:sSup>
                      <m:sSup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8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7" name="QO_6_AN.1_1#c77656ed1?htil=40&amp;vcp=1&amp;vis=1&amp;pid=1b457bcb2&amp;color=0,0,0&amp;mp=1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1267" y="1092690"/>
                <a:ext cx="11109959" cy="2411032"/>
              </a:xfrm>
              <a:prstGeom prst="rect">
                <a:avLst/>
              </a:prstGeom>
              <a:blipFill rotWithShape="1">
                <a:blip r:embed="rId4"/>
                <a:stretch>
                  <a:fillRect l="-1" t="-20" r="1" b="-1375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QO_5_AN.1_1#4955693b1?iti=66&amp;htil=41&amp;vcp=1&amp;vis=1&amp;pid=1b457bcb2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76279" y="1202785"/>
            <a:ext cx="4645152" cy="2304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O_5_AN.1_1#4955693b1?iti=66&amp;htil=41&amp;vcp=1&amp;vis=1&amp;pid=1b457bcb2&amp;color=0,0,0&amp;vtp=1&amp;vaab=1&amp;bbb=1"/>
          <p:cNvSpPr/>
          <p:nvPr/>
        </p:nvSpPr>
        <p:spPr>
          <a:xfrm>
            <a:off x="8536073" y="3634073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图B33-2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O_6_AN.1_1#4955693b1?htil=41&amp;vcp=1&amp;vis=1&amp;pid=1b457bcb2&amp;color=0,0,0&amp;mp=1&amp;vtp=1&amp;vaab=1&amp;bt=1&amp;bbb=1&amp;hb=1&amp;hs=1"/>
              <p:cNvSpPr/>
              <p:nvPr/>
            </p:nvSpPr>
            <p:spPr>
              <a:xfrm>
                <a:off x="398257" y="1308703"/>
                <a:ext cx="7288417" cy="3148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设玻璃杯的底面积为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𝑆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由题图甲可知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盐水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金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𝑆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金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代入数据可得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1 200 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+(5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𝑆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×(12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+3 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  <m:r>
                      <m:rPr>
                        <m:nor/>
                      </m:rPr>
                      <a:rPr lang="en-US" altLang="zh-CN" sz="100" kern="0" spc="-99900" dirty="0">
                        <a:solidFill>
                          <a:srgbClr val="FFFFFF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</m:oMath>
                </a14:m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altLang="zh-CN" sz="2800" dirty="0" err="1">
                          <a:solidFill>
                            <a:srgbClr val="FF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解得</m:t>
                      </m:r>
                      <m:r>
                        <a:rPr lang="en-US" altLang="zh-CN" sz="280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𝑆</m:t>
                      </m:r>
                      <m:r>
                        <a:rPr lang="en-US" altLang="zh-CN" sz="280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=100 </m:t>
                      </m:r>
                      <m:sSup>
                        <m:sSupPr>
                          <m:ctrlPr>
                            <a:rPr lang="en-US" altLang="zh-CN" sz="280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altLang="zh-CN" sz="280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cm</m:t>
                          </m:r>
                        </m:e>
                        <m:sup>
                          <m:r>
                            <a:rPr lang="en-US" altLang="zh-CN" sz="280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2</m:t>
                          </m:r>
                        </m:sup>
                      </m:sSup>
                      <m:r>
                        <m:rPr>
                          <m:nor/>
                        </m:rPr>
                        <a:rPr lang="en-US" altLang="zh-CN" sz="100" kern="0" spc="-99900" dirty="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 </m:t>
                      </m:r>
                    </m:oMath>
                  </m:oMathPara>
                </a14:m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altLang="zh-CN" sz="2800" dirty="0" err="1">
                          <a:solidFill>
                            <a:srgbClr val="FF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金属块上升时的前</m:t>
                      </m:r>
                      <m:r>
                        <a:rPr lang="en-US" altLang="zh-CN" sz="280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3 </m:t>
                      </m:r>
                      <m:r>
                        <m:rPr>
                          <m:sty m:val="p"/>
                        </m:rPr>
                        <a:rPr lang="en-US" altLang="zh-CN" sz="280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cm</m:t>
                      </m:r>
                      <m:r>
                        <m:rPr>
                          <m:nor/>
                        </m:rPr>
                        <a:rPr lang="en-US" altLang="zh-CN" sz="2800" dirty="0">
                          <a:solidFill>
                            <a:srgbClr val="FF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 </m:t>
                      </m:r>
                      <m:r>
                        <m:rPr>
                          <m:nor/>
                        </m:rPr>
                        <a:rPr lang="en-US" altLang="zh-CN" sz="2800" dirty="0" err="1">
                          <a:solidFill>
                            <a:srgbClr val="FF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完全浸入盐水中，之后开始露出水面，所以上升</m:t>
                      </m:r>
                    </m:oMath>
                  </m:oMathPara>
                </a14:m>
                <a:endParaRPr lang="en-US" altLang="zh-CN" sz="280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altLang="zh-CN" sz="280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7.5 </m:t>
                      </m:r>
                      <m:r>
                        <m:rPr>
                          <m:sty m:val="p"/>
                        </m:rPr>
                        <a:rPr lang="en-US" altLang="zh-CN" sz="280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cm</m:t>
                      </m:r>
                      <m:r>
                        <m:rPr>
                          <m:nor/>
                        </m:rPr>
                        <a:rPr lang="en-US" altLang="zh-CN" sz="2800" dirty="0">
                          <a:solidFill>
                            <a:srgbClr val="FF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 </m:t>
                      </m:r>
                      <m:r>
                        <m:rPr>
                          <m:nor/>
                        </m:rPr>
                        <a:rPr lang="en-US" altLang="zh-CN" sz="2800" dirty="0" err="1">
                          <a:solidFill>
                            <a:srgbClr val="FF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时，还需上升的高度为</m:t>
                      </m:r>
                      <m:sSub>
                        <m:sSubPr>
                          <m:ctrlPr>
                            <a:rPr lang="en-US" altLang="zh-CN" sz="280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</m:ctrlPr>
                        </m:sSubPr>
                        <m:e>
                          <m:r>
                            <a:rPr lang="en-US" altLang="zh-CN" sz="280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h</m:t>
                          </m:r>
                        </m:e>
                        <m:sub>
                          <m:r>
                            <a:rPr lang="en-US" altLang="zh-CN" sz="2800" baseline="-1000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升</m:t>
                          </m:r>
                        </m:sub>
                      </m:sSub>
                      <m:r>
                        <a:rPr lang="en-US" altLang="zh-CN" sz="280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=7.5 </m:t>
                      </m:r>
                      <m:r>
                        <m:rPr>
                          <m:sty m:val="p"/>
                        </m:rPr>
                        <a:rPr lang="en-US" altLang="zh-CN" sz="280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cm</m:t>
                      </m:r>
                      <m:r>
                        <a:rPr lang="en-US" altLang="zh-CN" sz="280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−3 </m:t>
                      </m:r>
                      <m:r>
                        <m:rPr>
                          <m:sty m:val="p"/>
                        </m:rPr>
                        <a:rPr lang="en-US" altLang="zh-CN" sz="280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cm</m:t>
                      </m:r>
                      <m:r>
                        <a:rPr lang="en-US" altLang="zh-CN" sz="280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=4.5 </m:t>
                      </m:r>
                      <m:r>
                        <m:rPr>
                          <m:sty m:val="p"/>
                        </m:rPr>
                        <a:rPr lang="en-US" altLang="zh-CN" sz="280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cm</m:t>
                      </m:r>
                      <m:r>
                        <m:rPr>
                          <m:nor/>
                        </m:rPr>
                        <a:rPr lang="en-US" altLang="zh-CN" sz="100" kern="0" spc="-99900" dirty="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 </m:t>
                      </m:r>
                    </m:oMath>
                  </m:oMathPara>
                </a14:m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:endParaRPr lang="en-US" altLang="zh-CN" sz="280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7" name="QO_6_AN.1_1#4955693b1?htil=41&amp;vcp=1&amp;vis=1&amp;pid=1b457bcb2&amp;color=0,0,0&amp;mp=1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8257" y="1308703"/>
                <a:ext cx="7288417" cy="3148457"/>
              </a:xfrm>
              <a:prstGeom prst="rect">
                <a:avLst/>
              </a:prstGeom>
              <a:blipFill rotWithShape="1">
                <a:blip r:embed="rId4"/>
                <a:stretch>
                  <a:fillRect l="-2" t="-19" r="-54052" b="-1026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QO_6_AN.1_1#4955693b1?htil=41&amp;vcp=1&amp;vis=1&amp;pid=1b457bcb2&amp;color=0,0,0&amp;mp=1&amp;vtp=1&amp;vaab=1&amp;bt=1&amp;bbb=1&amp;hb=1&amp;hs=1"/>
          <p:cNvSpPr/>
          <p:nvPr/>
        </p:nvSpPr>
        <p:spPr>
          <a:xfrm>
            <a:off x="474458" y="4323810"/>
            <a:ext cx="11112011" cy="25400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6_AN.1_1#4955693b1?htil=41&amp;vcp=1&amp;vis=1&amp;pid=1b457bcb2&amp;color=0,0,0&amp;mp=1&amp;vtp=1&amp;vaab=1&amp;bt=1&amp;bbb=1&amp;hb=1&amp;hs=1&amp;htil=1"/>
              <p:cNvSpPr/>
              <p:nvPr/>
            </p:nvSpPr>
            <p:spPr>
              <a:xfrm>
                <a:off x="444246" y="593870"/>
                <a:ext cx="11404854" cy="536956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ct val="150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同时水面下降，当金属块上升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时，水面下降的高度为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67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金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升</m:t>
                            </m:r>
                          </m:sub>
                        </m:sSub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金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25 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×4.5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100 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−25 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此时金属块浸在盐水中的深度为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浸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金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升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−4.5 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−1.5 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2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所以金属块受到的浮力为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盐水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金</m:t>
                        </m:r>
                      </m:sub>
                    </m:sSub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浸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=1.1×</m:t>
                    </m:r>
                    <m:sSup>
                      <m:sSup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 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×5×5×6×</m:t>
                    </m:r>
                    <m:sSup>
                      <m:sSup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−6</m:t>
                        </m:r>
                      </m:sup>
                    </m:sSup>
                    <m:sSup>
                      <m:sSup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=1.65 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细线的拉力为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拉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金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′=8.1 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−1.65 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=6.45 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endParaRPr lang="en-US" altLang="zh-CN" sz="2800" dirty="0"/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2" name="QO_6_AN.1_1#4955693b1?htil=41&amp;vcp=1&amp;vis=1&amp;pid=1b457bcb2&amp;color=0,0,0&amp;mp=1&amp;vtp=1&amp;vaab=1&amp;bt=1&amp;bbb=1&amp;hb=1&amp;hs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4246" y="593870"/>
                <a:ext cx="11404854" cy="5369560"/>
              </a:xfrm>
              <a:prstGeom prst="rect">
                <a:avLst/>
              </a:prstGeom>
              <a:blipFill rotWithShape="1">
                <a:blip r:embed="rId2"/>
                <a:stretch>
                  <a:fillRect l="-3" t="-3" b="-243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5_AN.1_1#4955693b1?iti=138&amp;htil=41&amp;vcp=1&amp;vis=1&amp;pid=1b457bcb2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32648" y="1124712"/>
            <a:ext cx="3797427" cy="1883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AN.1_1#4955693b1?iti=138&amp;htil=41&amp;vcp=1&amp;vis=1&amp;pid=1b457bcb2&amp;color=0,0,0&amp;vtp=1&amp;vaab=1&amp;bbb=1"/>
          <p:cNvSpPr/>
          <p:nvPr/>
        </p:nvSpPr>
        <p:spPr>
          <a:xfrm>
            <a:off x="9626886" y="2992432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图B33-2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106_1#9533072ea?iti=67&amp;htil=42&amp;vcp=1&amp;vis=1&amp;pid=3eaa5a1f4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06167" y="572688"/>
            <a:ext cx="3220072" cy="1551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BD.106_2#9533072ea?iti=67&amp;htil=42&amp;vcp=1&amp;vis=1&amp;pid=3eaa5a1f4&amp;color=0,0,0&amp;vtp=1&amp;vaab=1&amp;bbb=1"/>
          <p:cNvSpPr/>
          <p:nvPr/>
        </p:nvSpPr>
        <p:spPr>
          <a:xfrm>
            <a:off x="9053423" y="2251248"/>
            <a:ext cx="1325562" cy="53181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图B33-3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5_BD.106_3#9533072ea?htil=42&amp;sp=1&amp;vcp=1&amp;vis=1&amp;pid=3eaa5a1f4&amp;color=0,0,0&amp;vtp=1&amp;vaab=1&amp;bt=1&amp;bbb=1&amp;hb=1&amp;hs=1"/>
              <p:cNvSpPr/>
              <p:nvPr/>
            </p:nvSpPr>
            <p:spPr>
              <a:xfrm>
                <a:off x="539496" y="554400"/>
                <a:ext cx="7205472" cy="23062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7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3.（注液模型）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（2024·湖南永州·模拟）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如图B</a:t>
                </a: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33-3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甲所示，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薄壁圆柱形容器放在水平台上，</a:t>
                </a: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容器的底面积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容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=100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，质量均匀的圆柱</a:t>
                </a:r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体物块上表面中央用足够长的细绳系住，悬挂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5_BD.106_3#9533072ea?htil=42&amp;sp=1&amp;vcp=1&amp;vis=1&amp;pid=3eaa5a1f4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7205472" cy="2306257"/>
              </a:xfrm>
              <a:prstGeom prst="rect">
                <a:avLst/>
              </a:prstGeom>
              <a:blipFill rotWithShape="1">
                <a:blip r:embed="rId4"/>
                <a:stretch>
                  <a:fillRect l="-5" t="-2" r="-636" b="-24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6_BD.107_1#d013559f9?vcp=1&amp;vis=1&amp;pid=9533072ea&amp;color=0,0,0&amp;vtp=1&amp;vaab=1&amp;bbb=1&amp;hs=1"/>
              <p:cNvSpPr/>
              <p:nvPr/>
            </p:nvSpPr>
            <p:spPr>
              <a:xfrm>
                <a:off x="539496" y="5215427"/>
                <a:ext cx="11109960" cy="5155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5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（1）求注水前圆柱体物块的下表面到容器底部的距离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𝐿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6_BD.107_1#d013559f9?vcp=1&amp;vis=1&amp;pid=9533072ea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215427"/>
                <a:ext cx="11109960" cy="515557"/>
              </a:xfrm>
              <a:prstGeom prst="rect">
                <a:avLst/>
              </a:prstGeom>
              <a:blipFill rotWithShape="1">
                <a:blip r:embed="rId5"/>
                <a:stretch>
                  <a:fillRect l="-3" t="-33" r="3" b="-108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6_BD.108_1#4f7051635?vcp=1&amp;vis=1&amp;pid=9533072ea&amp;color=0,0,0&amp;vtp=1&amp;vaab=1&amp;bbb=1&amp;hs=1"/>
              <p:cNvSpPr/>
              <p:nvPr/>
            </p:nvSpPr>
            <p:spPr>
              <a:xfrm>
                <a:off x="539496" y="5797849"/>
                <a:ext cx="11109960" cy="5155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5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（2）当细绳的拉力为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0.9 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时，求水对物块下表面的压强；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O_6_BD.108_1#4f7051635?vcp=1&amp;vis=1&amp;pid=9533072ea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797849"/>
                <a:ext cx="11109960" cy="515557"/>
              </a:xfrm>
              <a:prstGeom prst="rect">
                <a:avLst/>
              </a:prstGeom>
              <a:blipFill rotWithShape="1">
                <a:blip r:embed="rId6"/>
                <a:stretch>
                  <a:fillRect l="-3" t="-58" r="3" b="-107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O_5_BD.106_3#9533072ea?htil=42&amp;sp=1&amp;vcp=1&amp;vis=1&amp;pid=3eaa5a1f4&amp;color=0,0,0&amp;vtp=1&amp;vaab=1&amp;bt=1&amp;bbb=1&amp;hb=1&amp;hs=1"/>
              <p:cNvSpPr/>
              <p:nvPr/>
            </p:nvSpPr>
            <p:spPr>
              <a:xfrm>
                <a:off x="539496" y="2865927"/>
                <a:ext cx="11112011" cy="234480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于容器中。以恒定速度向容器中缓慢注水（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每分钟注入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），直至</a:t>
                </a: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注满容器为止，细绳的拉力大小与注水时间的关系图像如图B33-3乙所</a:t>
                </a: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。物块不吸水，忽略细绳体积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、液体扰动等其他次要因素。</a:t>
                </a:r>
              </a:p>
              <a:p>
                <a:pPr latinLnBrk="1">
                  <a:lnSpc>
                    <a:spcPts val="48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取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O_5_BD.106_3#9533072ea?htil=42&amp;sp=1&amp;vcp=1&amp;vis=1&amp;pid=3eaa5a1f4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865927"/>
                <a:ext cx="11112011" cy="2344801"/>
              </a:xfrm>
              <a:prstGeom prst="rect">
                <a:avLst/>
              </a:prstGeom>
              <a:blipFill rotWithShape="1">
                <a:blip r:embed="rId7"/>
                <a:stretch>
                  <a:fillRect l="-3" t="-7" r="5" b="-31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6_BD.109_1#ff239271c?vcp=1&amp;vis=1&amp;pid=9533072ea&amp;color=0,0,0&amp;vtp=1&amp;vaab=1&amp;bt=1&amp;bbb=1&amp;hb=1"/>
              <p:cNvSpPr/>
              <p:nvPr/>
            </p:nvSpPr>
            <p:spPr>
              <a:xfrm>
                <a:off x="539496" y="901922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（3）若改为以恒定速度向容器中缓慢注入另一种液体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（每分钟注入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100 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液体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），直至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9.4 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min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时停止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。求容器底部所受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液体压强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与注液时间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𝑥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(0≤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𝑥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≤9.4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min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的函数关系式。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6_BD.109_1#ff239271c?vcp=1&amp;vis=1&amp;pid=9533072ea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01922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12" r="3" b="-37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5_BD.110_1#9533072ea?iti=68&amp;vcp=1&amp;vis=1&amp;pid=9533072ea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39312" y="2890425"/>
            <a:ext cx="4910328" cy="2331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BD.110_2#9533072ea?iti=68&amp;vcp=1&amp;vis=1&amp;pid=9533072ea&amp;color=0,0,0&amp;vtp=1&amp;vaab=1&amp;bbb=1"/>
          <p:cNvSpPr/>
          <p:nvPr/>
        </p:nvSpPr>
        <p:spPr>
          <a:xfrm>
            <a:off x="5431695" y="5349145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图B33-3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111_1#d013559f9?iti=69&amp;htil=43&amp;vcp=1&amp;vis=1&amp;pid=9533072ea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69203" y="572689"/>
            <a:ext cx="4587194" cy="2194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BD.111_2#d013559f9?iti=69&amp;htil=43&amp;vcp=1&amp;vis=1&amp;pid=9533072ea&amp;color=0,0,0&amp;vtp=1&amp;vaab=1&amp;bbb=1"/>
          <p:cNvSpPr/>
          <p:nvPr/>
        </p:nvSpPr>
        <p:spPr>
          <a:xfrm>
            <a:off x="8500019" y="2890757"/>
            <a:ext cx="1325562" cy="5606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图B33-3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6_AN.1_1#d013559f9?htil=43&amp;vcp=1&amp;vis=1&amp;pid=9533072ea&amp;color=0,0,0&amp;vtp=1&amp;vaab=1&amp;bbb=1&amp;hb=1&amp;hs=1"/>
              <p:cNvSpPr/>
              <p:nvPr/>
            </p:nvSpPr>
            <p:spPr>
              <a:xfrm>
                <a:off x="539496" y="841960"/>
                <a:ext cx="6451854" cy="182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0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解：(1)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分析图像可知，第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min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时水面刚好接触物块下底面，此时水的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深度为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𝐿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由题意知此时注水质量为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6_AN.1_1#d013559f9?htil=43&amp;vcp=1&amp;vis=1&amp;pid=9533072ea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41960"/>
                <a:ext cx="6451854" cy="1823657"/>
              </a:xfrm>
              <a:prstGeom prst="rect">
                <a:avLst/>
              </a:prstGeom>
              <a:blipFill>
                <a:blip r:embed="rId4"/>
                <a:stretch>
                  <a:fillRect l="-3403" b="-107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6_AN.1_1#d013559f9?htil=43&amp;vcp=1&amp;vis=1&amp;pid=9533072ea&amp;color=0,0,0&amp;vtp=1&amp;vaab=1&amp;bbb=1&amp;hb=1&amp;hs=1"/>
              <p:cNvSpPr/>
              <p:nvPr/>
            </p:nvSpPr>
            <p:spPr>
              <a:xfrm>
                <a:off x="539995" y="2665617"/>
                <a:ext cx="11112011" cy="2794508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则此时水的体积为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水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水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400 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g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g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=400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此时水的深度即为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62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𝐿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𝑉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容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400 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100 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O_6_AN.1_1#d013559f9?htil=43&amp;vcp=1&amp;vis=1&amp;pid=9533072ea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2665617"/>
                <a:ext cx="11112011" cy="2794508"/>
              </a:xfrm>
              <a:prstGeom prst="rect">
                <a:avLst/>
              </a:prstGeom>
              <a:blipFill>
                <a:blip r:embed="rId5"/>
                <a:stretch>
                  <a:fillRect l="-1976" b="-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自定义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FF0000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7114</Words>
  <Application>Microsoft Office PowerPoint</Application>
  <PresentationFormat>宽屏</PresentationFormat>
  <Paragraphs>1048</Paragraphs>
  <Slides>135</Slides>
  <Notes>83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135</vt:i4>
      </vt:variant>
    </vt:vector>
  </HeadingPairs>
  <TitlesOfParts>
    <vt:vector size="145" baseType="lpstr">
      <vt:lpstr>Arial (正文)</vt:lpstr>
      <vt:lpstr>等线</vt:lpstr>
      <vt:lpstr>华文隶书</vt:lpstr>
      <vt:lpstr>宋体</vt:lpstr>
      <vt:lpstr>微软雅黑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ssm</cp:lastModifiedBy>
  <cp:revision>24</cp:revision>
  <dcterms:created xsi:type="dcterms:W3CDTF">2024-12-11T13:08:00Z</dcterms:created>
  <dcterms:modified xsi:type="dcterms:W3CDTF">2025-07-24T08:42:05Z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AFF57AF7A38F4102900B4D5E160BE3A6_12</vt:lpwstr>
  </property>
  <property fmtid="{D5CDD505-2E9C-101B-9397-08002B2CF9AE}" pid="3" name="KSOProductBuildVer">
    <vt:lpwstr>2052-12.1.0.18912</vt:lpwstr>
  </property>
</Properties>
</file>